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313" r:id="rId2"/>
    <p:sldId id="257" r:id="rId3"/>
    <p:sldId id="336" r:id="rId4"/>
    <p:sldId id="490" r:id="rId5"/>
    <p:sldId id="499" r:id="rId6"/>
    <p:sldId id="339" r:id="rId7"/>
    <p:sldId id="500" r:id="rId8"/>
    <p:sldId id="491" r:id="rId9"/>
    <p:sldId id="493" r:id="rId10"/>
    <p:sldId id="494" r:id="rId11"/>
    <p:sldId id="492" r:id="rId12"/>
    <p:sldId id="338" r:id="rId13"/>
    <p:sldId id="348" r:id="rId14"/>
    <p:sldId id="315" r:id="rId15"/>
    <p:sldId id="340" r:id="rId16"/>
    <p:sldId id="337" r:id="rId17"/>
    <p:sldId id="333" r:id="rId18"/>
    <p:sldId id="501" r:id="rId19"/>
    <p:sldId id="503" r:id="rId20"/>
    <p:sldId id="496" r:id="rId21"/>
    <p:sldId id="497" r:id="rId22"/>
    <p:sldId id="498" r:id="rId23"/>
    <p:sldId id="502" r:id="rId24"/>
    <p:sldId id="489" r:id="rId25"/>
    <p:sldId id="345" r:id="rId26"/>
  </p:sldIdLst>
  <p:sldSz cx="9906000" cy="6858000" type="A4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sional" initials="P" lastIdx="0" clrIdx="0">
    <p:extLst>
      <p:ext uri="{19B8F6BF-5375-455C-9EA6-DF929625EA0E}">
        <p15:presenceInfo xmlns:p15="http://schemas.microsoft.com/office/powerpoint/2012/main" userId="Professi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802" autoAdjust="0"/>
  </p:normalViewPr>
  <p:slideViewPr>
    <p:cSldViewPr>
      <p:cViewPr varScale="1">
        <p:scale>
          <a:sx n="102" d="100"/>
          <a:sy n="102" d="100"/>
        </p:scale>
        <p:origin x="846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1416" y="-11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temp\&#1054;&#1090;&#1076;&#1077;&#1083;\&#1055;&#1088;&#1077;&#1084;&#1080;&#1103;%20&#1054;&#1048;&#1071;&#1048;\&#1057;&#1090;&#1072;&#1090;&#1080;&#1089;&#1090;&#1080;&#1082;&#1072;%20&#1087;&#1086;%20&#1087;&#1091;&#1073;&#1083;&#1080;&#1082;&#1072;&#1094;&#1080;&#1103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09538672530797E-2"/>
          <c:y val="5.6066571327743051E-2"/>
          <c:w val="0.92738139714517664"/>
          <c:h val="0.641216158981839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Sheet1!$C$5:$C$17</c:f>
              <c:strCache>
                <c:ptCount val="13"/>
                <c:pt idx="0">
                  <c:v>Phys. Lett. B </c:v>
                </c:pt>
                <c:pt idx="1">
                  <c:v>Eur. Phys. J. C</c:v>
                </c:pt>
                <c:pt idx="2">
                  <c:v>JHEP</c:v>
                </c:pt>
                <c:pt idx="3">
                  <c:v>J. Phys. G: Nucl. Part.</c:v>
                </c:pt>
                <c:pt idx="4">
                  <c:v>Czech. J. Phys</c:v>
                </c:pt>
                <c:pt idx="6">
                  <c:v>Ядерная физика</c:v>
                </c:pt>
                <c:pt idx="7">
                  <c:v>ЭЧАЯ</c:v>
                </c:pt>
                <c:pt idx="8">
                  <c:v>Письма в ЭЧАЯ</c:v>
                </c:pt>
                <c:pt idx="9">
                  <c:v>УФН</c:v>
                </c:pt>
                <c:pt idx="11">
                  <c:v>Главы в монографиях</c:v>
                </c:pt>
                <c:pt idx="12">
                  <c:v>Материалы конференций </c:v>
                </c:pt>
              </c:strCache>
            </c:strRef>
          </c:cat>
          <c:val>
            <c:numRef>
              <c:f>Sheet1!$D$5:$D$17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D8B3-4709-BC1B-821AD2351C8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Sheet1!$C$5:$C$17</c:f>
              <c:strCache>
                <c:ptCount val="13"/>
                <c:pt idx="0">
                  <c:v>Phys. Lett. B </c:v>
                </c:pt>
                <c:pt idx="1">
                  <c:v>Eur. Phys. J. C</c:v>
                </c:pt>
                <c:pt idx="2">
                  <c:v>JHEP</c:v>
                </c:pt>
                <c:pt idx="3">
                  <c:v>J. Phys. G: Nucl. Part.</c:v>
                </c:pt>
                <c:pt idx="4">
                  <c:v>Czech. J. Phys</c:v>
                </c:pt>
                <c:pt idx="6">
                  <c:v>Ядерная физика</c:v>
                </c:pt>
                <c:pt idx="7">
                  <c:v>ЭЧАЯ</c:v>
                </c:pt>
                <c:pt idx="8">
                  <c:v>Письма в ЭЧАЯ</c:v>
                </c:pt>
                <c:pt idx="9">
                  <c:v>УФН</c:v>
                </c:pt>
                <c:pt idx="11">
                  <c:v>Главы в монографиях</c:v>
                </c:pt>
                <c:pt idx="12">
                  <c:v>Материалы конференций </c:v>
                </c:pt>
              </c:strCache>
            </c:strRef>
          </c:cat>
          <c:val>
            <c:numRef>
              <c:f>Sheet1!$E$5:$E$17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D8B3-4709-BC1B-821AD2351C8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Sheet1!$C$5:$C$17</c:f>
              <c:strCache>
                <c:ptCount val="13"/>
                <c:pt idx="0">
                  <c:v>Phys. Lett. B </c:v>
                </c:pt>
                <c:pt idx="1">
                  <c:v>Eur. Phys. J. C</c:v>
                </c:pt>
                <c:pt idx="2">
                  <c:v>JHEP</c:v>
                </c:pt>
                <c:pt idx="3">
                  <c:v>J. Phys. G: Nucl. Part.</c:v>
                </c:pt>
                <c:pt idx="4">
                  <c:v>Czech. J. Phys</c:v>
                </c:pt>
                <c:pt idx="6">
                  <c:v>Ядерная физика</c:v>
                </c:pt>
                <c:pt idx="7">
                  <c:v>ЭЧАЯ</c:v>
                </c:pt>
                <c:pt idx="8">
                  <c:v>Письма в ЭЧАЯ</c:v>
                </c:pt>
                <c:pt idx="9">
                  <c:v>УФН</c:v>
                </c:pt>
                <c:pt idx="11">
                  <c:v>Главы в монографиях</c:v>
                </c:pt>
                <c:pt idx="12">
                  <c:v>Материалы конференций </c:v>
                </c:pt>
              </c:strCache>
            </c:strRef>
          </c:cat>
          <c:val>
            <c:numRef>
              <c:f>Sheet1!$F$5:$F$17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6">
                  <c:v>7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1">
                  <c:v>4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3-4709-BC1B-821AD2351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939304"/>
        <c:axId val="432938648"/>
      </c:barChart>
      <c:catAx>
        <c:axId val="43293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938648"/>
        <c:crosses val="autoZero"/>
        <c:auto val="1"/>
        <c:lblAlgn val="ctr"/>
        <c:lblOffset val="100"/>
        <c:noMultiLvlLbl val="0"/>
      </c:catAx>
      <c:valAx>
        <c:axId val="43293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93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3A4EC-4B71-44DE-A387-366C03E0582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151F-D67D-4185-AA95-2D86D9C43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2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4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2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1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A151F-D67D-4185-AA95-2D86D9C43F5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9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4CD8-0427-430A-AE10-0A9FC3E5ED89}" type="datetime1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352AB-9E28-48B4-9AC8-816CAF21D685}" type="datetime1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177A-6BA6-45DA-B591-4AE3E5C2A74A}" type="datetime1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fld id="{2ADC8972-1081-4AA2-ADB3-9A145CBF114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4088904" cy="401485"/>
          </a:xfr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0023" y="6492875"/>
            <a:ext cx="2311400" cy="365125"/>
          </a:xfrm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fld id="{921B4A73-5931-42FD-882D-05F401D0545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3365-E698-4C57-9D16-7B4F3557A135}" type="datetime1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09A9-71E1-495D-BE44-F0E1BC85FAF8}" type="datetime1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5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5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59DF-71CE-4F85-AB3D-AE670D35487C}" type="datetime1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7491-CD5A-422D-84B1-2F9A4E472224}" type="datetime1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05CF-026D-42A8-9AB9-1B70F959B05F}" type="datetime1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1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F342-DCF9-4383-9643-5FCD26D35C48}" type="datetime1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B874-BC7A-480B-97E9-0668431A943C}" type="datetime1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0"/>
            <a:ext cx="8460941" cy="620688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5EC7-AA8D-428B-8CF7-8F0C540D0CF0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B4A73-5931-42FD-882D-05F401D0545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2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-4762"/>
            <a:ext cx="704527" cy="62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Photo | Joint Institute for Nuclear Researc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85448" y="5"/>
            <a:ext cx="920552" cy="7647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38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p.ph.ic.ac.uk/~wstirlin/plots/plots.html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56792"/>
            <a:ext cx="9721080" cy="2079599"/>
          </a:xfrm>
        </p:spPr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Экспериментальная проверка предсказаний Стандартной модели взаимодействий и поиск сигналов новой физики в процессах образования пар мюонов в эксперименте CMS </a:t>
            </a:r>
            <a:r>
              <a:rPr lang="ru-RU" alt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ru-RU" alt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на </a:t>
            </a:r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Большом </a:t>
            </a:r>
            <a:r>
              <a:rPr lang="ru-RU" alt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адронном</a:t>
            </a:r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ru-RU" alt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коллайдере</a:t>
            </a:r>
            <a:endParaRPr lang="en-US" altLang="ru-RU" sz="28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76536" y="6150124"/>
            <a:ext cx="8535326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eaLnBrk="1" hangingPunct="1"/>
            <a:r>
              <a:rPr lang="en-US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октября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ОИЯИ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Дубна</a:t>
            </a:r>
            <a:endParaRPr lang="en-US" alt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663" y="4346948"/>
            <a:ext cx="9649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Коллектив соавторов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И.А. </a:t>
            </a:r>
            <a:r>
              <a:rPr lang="ru-RU" sz="2000" dirty="0" err="1" smtClean="0">
                <a:solidFill>
                  <a:srgbClr val="002060"/>
                </a:solidFill>
              </a:rPr>
              <a:t>Голутвин</a:t>
            </a:r>
            <a:r>
              <a:rPr lang="ru-RU" sz="2000" dirty="0" smtClean="0">
                <a:solidFill>
                  <a:srgbClr val="002060"/>
                </a:solidFill>
              </a:rPr>
              <a:t>, А.В. Зарубин, В.А. </a:t>
            </a:r>
            <a:r>
              <a:rPr lang="ru-RU" sz="2000" dirty="0" err="1" smtClean="0">
                <a:solidFill>
                  <a:srgbClr val="002060"/>
                </a:solidFill>
              </a:rPr>
              <a:t>Зыкунов</a:t>
            </a:r>
            <a:r>
              <a:rPr lang="ru-RU" sz="2000" dirty="0" smtClean="0">
                <a:solidFill>
                  <a:srgbClr val="002060"/>
                </a:solidFill>
              </a:rPr>
              <a:t>, В.Ю. </a:t>
            </a:r>
            <a:r>
              <a:rPr lang="ru-RU" sz="2000" dirty="0" err="1" smtClean="0">
                <a:solidFill>
                  <a:srgbClr val="002060"/>
                </a:solidFill>
              </a:rPr>
              <a:t>Каржавин</a:t>
            </a:r>
            <a:r>
              <a:rPr lang="ru-RU" sz="2000" dirty="0" smtClean="0">
                <a:solidFill>
                  <a:srgbClr val="002060"/>
                </a:solidFill>
              </a:rPr>
              <a:t>, В.В. Кореньков, А.В. </a:t>
            </a:r>
            <a:r>
              <a:rPr lang="ru-RU" sz="2000" dirty="0" err="1" smtClean="0">
                <a:solidFill>
                  <a:srgbClr val="002060"/>
                </a:solidFill>
              </a:rPr>
              <a:t>Ланёв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В.А. Матвеев, В.В. Пальчик, М.В. Савина, </a:t>
            </a:r>
            <a:r>
              <a:rPr lang="ru-RU" sz="2000" u="sng" dirty="0" smtClean="0">
                <a:solidFill>
                  <a:srgbClr val="002060"/>
                </a:solidFill>
              </a:rPr>
              <a:t>С.В. Шматов</a:t>
            </a:r>
            <a:endParaRPr lang="en-US" sz="2000" u="sng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1099" y="145731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+mj-lt"/>
              </a:rPr>
              <a:t>На конкурс научных работ </a:t>
            </a:r>
            <a:r>
              <a:rPr lang="ru-RU" dirty="0" smtClean="0">
                <a:latin typeface="+mj-lt"/>
              </a:rPr>
              <a:t>ОИЯИ</a:t>
            </a:r>
          </a:p>
          <a:p>
            <a:pPr algn="r"/>
            <a:r>
              <a:rPr lang="ru-RU" dirty="0" smtClean="0">
                <a:latin typeface="+mj-lt"/>
              </a:rPr>
              <a:t>(научно-исследовательская экспериментальная работа)</a:t>
            </a:r>
            <a:endParaRPr lang="ru-RU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8624" y="1052736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Представляется цикл работ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6871" y="3649481"/>
            <a:ext cx="8581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Тема ОИЯИ “CMS</a:t>
            </a:r>
            <a:r>
              <a:rPr lang="ru-RU" dirty="0">
                <a:solidFill>
                  <a:srgbClr val="002060"/>
                </a:solidFill>
              </a:rPr>
              <a:t>. Компактный мюонный соленоид на LHC, 02-0-1083-2009/2022</a:t>
            </a:r>
            <a:r>
              <a:rPr lang="ru-RU" dirty="0" smtClean="0">
                <a:solidFill>
                  <a:srgbClr val="002060"/>
                </a:solidFill>
              </a:rPr>
              <a:t>”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Дважды дифференциальное сечение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46125"/>
            <a:ext cx="968375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350838" y="5876925"/>
            <a:ext cx="920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800" b="0" dirty="0">
                <a:solidFill>
                  <a:srgbClr val="002060"/>
                </a:solidFill>
              </a:rPr>
              <a:t> Согласие данных и предсказаний СМ в </a:t>
            </a:r>
            <a:r>
              <a:rPr kumimoji="0" lang="en-US" altLang="ru-RU" sz="1800" b="0" dirty="0">
                <a:solidFill>
                  <a:srgbClr val="002060"/>
                </a:solidFill>
              </a:rPr>
              <a:t>NNLO FEWZ3.1 c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 </a:t>
            </a:r>
            <a:r>
              <a:rPr kumimoji="0" lang="en-US" altLang="ru-RU" sz="1800" b="0" dirty="0">
                <a:solidFill>
                  <a:srgbClr val="002060"/>
                </a:solidFill>
              </a:rPr>
              <a:t>CT10 NNLO PDF</a:t>
            </a:r>
            <a:endParaRPr kumimoji="0" lang="ru-RU" altLang="ru-RU" sz="1800" b="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800" b="0" dirty="0">
                <a:solidFill>
                  <a:srgbClr val="002060"/>
                </a:solidFill>
              </a:rPr>
              <a:t> Проведена проверка предсказаний СМ с другими </a:t>
            </a:r>
            <a:r>
              <a:rPr kumimoji="0" lang="en-US" altLang="ru-RU" sz="1800" b="0" dirty="0">
                <a:solidFill>
                  <a:srgbClr val="002060"/>
                </a:solidFill>
              </a:rPr>
              <a:t>PDF (8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наборов</a:t>
            </a:r>
            <a:r>
              <a:rPr kumimoji="0" lang="en-US" altLang="ru-RU" sz="1800" b="0" dirty="0">
                <a:solidFill>
                  <a:srgbClr val="002060"/>
                </a:solidFill>
              </a:rPr>
              <a:t>)</a:t>
            </a:r>
            <a:endParaRPr kumimoji="0" lang="ru-RU" altLang="ru-RU" sz="1800" dirty="0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1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88504" y="836712"/>
                <a:ext cx="8784976" cy="1728192"/>
              </a:xfrm>
            </p:spPr>
            <p:txBody>
              <a:bodyPr>
                <a:normAutofit fontScale="90000"/>
              </a:bodyPr>
              <a:lstStyle/>
              <a:p>
                <a:pPr>
                  <a:spcBef>
                    <a:spcPct val="25000"/>
                  </a:spcBef>
                  <a:buClr>
                    <a:schemeClr val="tx1"/>
                  </a:buClr>
                </a:pP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Поиск сигналов новой физики (физика за рамками СМ) на данные первого (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RUN1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) и второго (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RUN2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) сеансов 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LHC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при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= 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7,8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и 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13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ТэВ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8504" y="836712"/>
                <a:ext cx="8784976" cy="1728192"/>
              </a:xfrm>
              <a:blipFill>
                <a:blip r:embed="rId2"/>
                <a:stretch>
                  <a:fillRect r="-278" b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C78921-FEC3-4116-B224-D27363B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A1E2C-53E2-4527-9070-4CF021B9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1" name="Picture 2" descr="http://www.fnal.gov/pub/today/archive/archive_2014/images/beyond-standard-model-m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076" y="2996952"/>
            <a:ext cx="3816139" cy="268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3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8D0892-3D27-42F6-969D-7F7BD1035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56" y="1788851"/>
            <a:ext cx="4352290" cy="3131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err="1"/>
              <a:t>Дилептоны</a:t>
            </a:r>
            <a:r>
              <a:rPr lang="ru-RU" sz="3000" dirty="0"/>
              <a:t> после </a:t>
            </a:r>
            <a:r>
              <a:rPr lang="en-US" sz="3000" dirty="0"/>
              <a:t>RUN2 (</a:t>
            </a:r>
            <a:r>
              <a:rPr lang="ru-RU" sz="3000" dirty="0"/>
              <a:t>резонансы</a:t>
            </a:r>
            <a:r>
              <a:rPr lang="en-US" sz="3000" dirty="0"/>
              <a:t>)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55C4E-488B-4824-A98F-5FE00CFE3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86" y="1802775"/>
            <a:ext cx="4026129" cy="2954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C37F86-6BCD-45B4-93BE-23D4A25B3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15" y="5353987"/>
            <a:ext cx="5614685" cy="887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1B1195-CB30-43BB-B805-57155AFA5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59" y="5321035"/>
            <a:ext cx="3956253" cy="92079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4C56AA-2C5E-4999-9889-8A51E886588A}"/>
              </a:ext>
            </a:extLst>
          </p:cNvPr>
          <p:cNvSpPr/>
          <p:nvPr/>
        </p:nvSpPr>
        <p:spPr>
          <a:xfrm>
            <a:off x="204659" y="1547500"/>
            <a:ext cx="408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Расширенные калибровочные модели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DF62DF-8BC1-4F1D-B95F-CD9C3253FC47}"/>
              </a:ext>
            </a:extLst>
          </p:cNvPr>
          <p:cNvSpPr/>
          <p:nvPr/>
        </p:nvSpPr>
        <p:spPr>
          <a:xfrm>
            <a:off x="4592960" y="1518381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Модель низкоэнергетической гравитации (</a:t>
            </a:r>
            <a:r>
              <a:rPr lang="en-US" dirty="0">
                <a:solidFill>
                  <a:srgbClr val="C00000"/>
                </a:solidFill>
              </a:rPr>
              <a:t>RS1-</a:t>
            </a:r>
            <a:r>
              <a:rPr lang="ru-RU" dirty="0">
                <a:solidFill>
                  <a:srgbClr val="C00000"/>
                </a:solidFill>
              </a:rPr>
              <a:t>тип)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A326E5-C375-4538-BFFD-F4C1A6750F7B}"/>
              </a:ext>
            </a:extLst>
          </p:cNvPr>
          <p:cNvSpPr/>
          <p:nvPr/>
        </p:nvSpPr>
        <p:spPr>
          <a:xfrm>
            <a:off x="560512" y="6156012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Ограничения в сценариях с максимальным сечением достигли </a:t>
            </a:r>
            <a:r>
              <a:rPr lang="en-US" dirty="0">
                <a:solidFill>
                  <a:srgbClr val="C00000"/>
                </a:solidFill>
              </a:rPr>
              <a:t>~</a:t>
            </a:r>
            <a:r>
              <a:rPr lang="ru-RU" dirty="0">
                <a:solidFill>
                  <a:srgbClr val="C00000"/>
                </a:solidFill>
              </a:rPr>
              <a:t>5 ТэВ!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98825D-987A-464A-8964-7CB9CCCBE126}"/>
              </a:ext>
            </a:extLst>
          </p:cNvPr>
          <p:cNvSpPr/>
          <p:nvPr/>
        </p:nvSpPr>
        <p:spPr>
          <a:xfrm>
            <a:off x="7013004" y="6466580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EXO-19-019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r>
              <a:rPr lang="en-US" sz="1600" dirty="0">
                <a:solidFill>
                  <a:srgbClr val="C00000"/>
                </a:solidFill>
              </a:rPr>
              <a:t>rev. 2021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AADCBE-0F9B-49CB-9F39-6CB2B634CAD2}"/>
              </a:ext>
            </a:extLst>
          </p:cNvPr>
          <p:cNvSpPr/>
          <p:nvPr/>
        </p:nvSpPr>
        <p:spPr>
          <a:xfrm>
            <a:off x="712912" y="485986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Безмодельные пределы на сечения (в приближении узкого резонанса, </a:t>
            </a:r>
            <a:r>
              <a:rPr lang="en-US" dirty="0">
                <a:solidFill>
                  <a:srgbClr val="C00000"/>
                </a:solidFill>
              </a:rPr>
              <a:t>NWA</a:t>
            </a:r>
            <a:r>
              <a:rPr lang="ru-RU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5D40068-3AD8-422F-8CBB-BC6277958FD0}"/>
              </a:ext>
            </a:extLst>
          </p:cNvPr>
          <p:cNvCxnSpPr/>
          <p:nvPr/>
        </p:nvCxnSpPr>
        <p:spPr>
          <a:xfrm flipH="1" flipV="1">
            <a:off x="2792760" y="3995772"/>
            <a:ext cx="504056" cy="92436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EA439E2-ACBA-476D-91DE-11C42D897D14}"/>
              </a:ext>
            </a:extLst>
          </p:cNvPr>
          <p:cNvCxnSpPr>
            <a:cxnSpLocks/>
          </p:cNvCxnSpPr>
          <p:nvPr/>
        </p:nvCxnSpPr>
        <p:spPr>
          <a:xfrm flipV="1">
            <a:off x="5961112" y="3923764"/>
            <a:ext cx="583208" cy="99637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>
            <a:extLst>
              <a:ext uri="{FF2B5EF4-FFF2-40B4-BE49-F238E27FC236}">
                <a16:creationId xmlns:a16="http://schemas.microsoft.com/office/drawing/2014/main" id="{AB0B0AC3-98DE-4AA6-BCD6-362CF442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6" y="476672"/>
            <a:ext cx="6696744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kumimoji="1" lang="ru-RU" altLang="ru-RU" sz="500" b="0" dirty="0">
              <a:solidFill>
                <a:srgbClr val="006600"/>
              </a:solidFill>
            </a:endParaRPr>
          </a:p>
          <a:p>
            <a:pPr>
              <a:spcBef>
                <a:spcPct val="20000"/>
              </a:spcBef>
            </a:pPr>
            <a:r>
              <a:rPr kumimoji="1"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новых резонансов проводился с помощью ММП путем анализа формы распределения пар лептонов по их инвариантной массе m</a:t>
            </a:r>
            <a:endParaRPr kumimoji="1" lang="ru-RU" altLang="ru-RU" sz="1800" b="0" dirty="0">
              <a:solidFill>
                <a:srgbClr val="00206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12FE05-DDBD-472E-8B6A-3581F5415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892" y="924525"/>
            <a:ext cx="3287968" cy="620688"/>
          </a:xfrm>
          <a:prstGeom prst="rect">
            <a:avLst/>
          </a:prstGeom>
        </p:spPr>
      </p:pic>
      <p:sp>
        <p:nvSpPr>
          <p:cNvPr id="19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3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err="1" smtClean="0"/>
              <a:t>Реинтерпретация</a:t>
            </a:r>
            <a:r>
              <a:rPr lang="ru-RU" sz="3000" dirty="0" smtClean="0"/>
              <a:t> поиска резонансов</a:t>
            </a:r>
            <a:r>
              <a:rPr lang="en-US" sz="3000" dirty="0" smtClean="0"/>
              <a:t>:</a:t>
            </a:r>
            <a:r>
              <a:rPr lang="ru-RU" sz="3000" dirty="0" smtClean="0"/>
              <a:t> </a:t>
            </a:r>
            <a:r>
              <a:rPr lang="en-US" sz="3000" dirty="0" smtClean="0"/>
              <a:t>EGM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0472" y="673095"/>
            <a:ext cx="9449604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300"/>
              </a:spcBef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Пример типичной </a:t>
            </a:r>
            <a:r>
              <a:rPr lang="ru-RU" altLang="ru-RU" sz="1800" dirty="0" err="1">
                <a:solidFill>
                  <a:srgbClr val="002060"/>
                </a:solidFill>
              </a:rPr>
              <a:t>реинтерпретации</a:t>
            </a:r>
            <a:r>
              <a:rPr lang="ru-RU" altLang="ru-RU" sz="1800" dirty="0">
                <a:solidFill>
                  <a:srgbClr val="002060"/>
                </a:solidFill>
              </a:rPr>
              <a:t> результатов поиска новых тяжелых резонансов</a:t>
            </a:r>
          </a:p>
          <a:p>
            <a:pPr marL="342900" indent="-342900">
              <a:spcBef>
                <a:spcPts val="300"/>
              </a:spcBef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в рамках новых моделей </a:t>
            </a:r>
            <a:r>
              <a:rPr lang="en-US" altLang="ru-RU" sz="1800" dirty="0" smtClean="0">
                <a:solidFill>
                  <a:srgbClr val="002060"/>
                </a:solidFill>
              </a:rPr>
              <a:t>BSM</a:t>
            </a:r>
            <a:r>
              <a:rPr lang="ru-RU" altLang="ru-RU" sz="1800" dirty="0" smtClean="0">
                <a:solidFill>
                  <a:srgbClr val="002060"/>
                </a:solidFill>
              </a:rPr>
              <a:t>: использование </a:t>
            </a:r>
            <a:r>
              <a:rPr lang="ru-RU" altLang="ru-RU" sz="1800" dirty="0">
                <a:solidFill>
                  <a:srgbClr val="002060"/>
                </a:solidFill>
              </a:rPr>
              <a:t>модельно–независимый предела на </a:t>
            </a:r>
          </a:p>
          <a:p>
            <a:pPr marL="342900" indent="-342900">
              <a:spcBef>
                <a:spcPts val="300"/>
              </a:spcBef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сечение для установления ограничений на массу новых узких резонансов со спином 1 </a:t>
            </a:r>
          </a:p>
          <a:p>
            <a:pPr marL="342900" indent="-342900">
              <a:spcBef>
                <a:spcPts val="300"/>
              </a:spcBef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и спином 2. Например, для  расширенных калибровочных моделей GSM, LR и E</a:t>
            </a:r>
            <a:r>
              <a:rPr lang="ru-RU" altLang="ru-RU" sz="1800" baseline="-25000" dirty="0">
                <a:solidFill>
                  <a:srgbClr val="002060"/>
                </a:solidFill>
              </a:rPr>
              <a:t>6</a:t>
            </a:r>
            <a:endParaRPr lang="en-US" altLang="ru-RU" sz="1600" baseline="-25000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45803B-0C46-4FE0-AEC7-BAF8434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2039882"/>
            <a:ext cx="4968552" cy="39093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68505-0B70-44B5-9350-52023EE2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89" y="2564904"/>
            <a:ext cx="3731780" cy="5040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1B0FBA-E68D-4555-A5C4-008D42CEF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854" y="3890273"/>
            <a:ext cx="2601146" cy="96744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1C124A-E4C9-450B-B546-4A995543BCBD}"/>
              </a:ext>
            </a:extLst>
          </p:cNvPr>
          <p:cNvSpPr/>
          <p:nvPr/>
        </p:nvSpPr>
        <p:spPr>
          <a:xfrm>
            <a:off x="5388620" y="2132856"/>
            <a:ext cx="407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В приближении узкого резонанса NWA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2502BBC-D7C2-4E09-B777-543DA63563F6}"/>
              </a:ext>
            </a:extLst>
          </p:cNvPr>
          <p:cNvSpPr/>
          <p:nvPr/>
        </p:nvSpPr>
        <p:spPr>
          <a:xfrm>
            <a:off x="5421538" y="5013176"/>
            <a:ext cx="4500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Первая </a:t>
            </a:r>
            <a:r>
              <a:rPr lang="ru-RU" dirty="0" err="1">
                <a:solidFill>
                  <a:srgbClr val="C00000"/>
                </a:solidFill>
              </a:rPr>
              <a:t>реинтерпретация</a:t>
            </a:r>
            <a:r>
              <a:rPr lang="ru-RU" dirty="0">
                <a:solidFill>
                  <a:srgbClr val="C00000"/>
                </a:solidFill>
              </a:rPr>
              <a:t> в данном канале,</a:t>
            </a:r>
          </a:p>
          <a:p>
            <a:r>
              <a:rPr lang="ru-RU" dirty="0">
                <a:solidFill>
                  <a:srgbClr val="C00000"/>
                </a:solidFill>
              </a:rPr>
              <a:t>начиная с </a:t>
            </a:r>
            <a:r>
              <a:rPr lang="en-US" dirty="0">
                <a:solidFill>
                  <a:srgbClr val="C00000"/>
                </a:solidFill>
              </a:rPr>
              <a:t>RUN1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B2AFA8C-D233-49E0-9375-3F3CF8BAE4DA}"/>
              </a:ext>
            </a:extLst>
          </p:cNvPr>
          <p:cNvSpPr/>
          <p:nvPr/>
        </p:nvSpPr>
        <p:spPr>
          <a:xfrm>
            <a:off x="5559889" y="3145796"/>
            <a:ext cx="3346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коэффициенты, связанные с СФ </a:t>
            </a:r>
          </a:p>
          <a:p>
            <a:r>
              <a:rPr lang="ru-RU" dirty="0">
                <a:solidFill>
                  <a:srgbClr val="C00000"/>
                </a:solidFill>
              </a:rPr>
              <a:t>(модельно-независимые) 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DE917EE-1483-4B89-823C-06E7DDCEBF2F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7040030" y="2959372"/>
            <a:ext cx="193330" cy="18642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39AE23F-73C4-4022-9F79-136ED470EA07}"/>
              </a:ext>
            </a:extLst>
          </p:cNvPr>
          <p:cNvCxnSpPr>
            <a:cxnSpLocks/>
          </p:cNvCxnSpPr>
          <p:nvPr/>
        </p:nvCxnSpPr>
        <p:spPr>
          <a:xfrm flipV="1">
            <a:off x="8193360" y="2959371"/>
            <a:ext cx="121322" cy="28283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5BA0E64-F592-4E74-B7F3-59462CD9851B}"/>
              </a:ext>
            </a:extLst>
          </p:cNvPr>
          <p:cNvSpPr/>
          <p:nvPr/>
        </p:nvSpPr>
        <p:spPr>
          <a:xfrm>
            <a:off x="272480" y="5877272"/>
            <a:ext cx="9399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Позволяет в случае экспериментального обнаружения Z′ произвести отбор </a:t>
            </a:r>
            <a:r>
              <a:rPr lang="ru-RU" dirty="0" smtClean="0">
                <a:solidFill>
                  <a:srgbClr val="002060"/>
                </a:solidFill>
              </a:rPr>
              <a:t>соответствующей </a:t>
            </a:r>
            <a:r>
              <a:rPr lang="ru-RU" dirty="0">
                <a:solidFill>
                  <a:srgbClr val="002060"/>
                </a:solidFill>
              </a:rPr>
              <a:t>ему </a:t>
            </a:r>
            <a:r>
              <a:rPr lang="ru-RU" dirty="0" smtClean="0">
                <a:solidFill>
                  <a:srgbClr val="002060"/>
                </a:solidFill>
              </a:rPr>
              <a:t>модели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EE225C5-6035-4566-ADC1-9BBCE374A79C}"/>
              </a:ext>
            </a:extLst>
          </p:cNvPr>
          <p:cNvSpPr/>
          <p:nvPr/>
        </p:nvSpPr>
        <p:spPr>
          <a:xfrm>
            <a:off x="1712640" y="2632256"/>
            <a:ext cx="127918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EXO-19-019</a:t>
            </a:r>
            <a:r>
              <a:rPr lang="ru-RU" sz="1600" dirty="0">
                <a:solidFill>
                  <a:srgbClr val="C00000"/>
                </a:solidFill>
              </a:rPr>
              <a:t>,</a:t>
            </a:r>
          </a:p>
          <a:p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C00000"/>
                </a:solidFill>
              </a:rPr>
              <a:t>rev. 2021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7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B3B2C7-5F6C-4AF2-B1E5-D831443E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81" y="3862956"/>
            <a:ext cx="3492947" cy="28784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C1885F-4E44-4AF1-B9F5-3DD5221F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194" y="616017"/>
            <a:ext cx="3403821" cy="28755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err="1"/>
              <a:t>Реинтерпретация</a:t>
            </a:r>
            <a:r>
              <a:rPr lang="ru-RU" sz="3000" dirty="0"/>
              <a:t> поиска резонансов</a:t>
            </a:r>
            <a:r>
              <a:rPr lang="en-US" sz="3000" dirty="0"/>
              <a:t>:</a:t>
            </a:r>
            <a:r>
              <a:rPr lang="ru-RU" sz="3000" dirty="0"/>
              <a:t> т</a:t>
            </a:r>
            <a:r>
              <a:rPr lang="ru-RU" sz="3000" dirty="0" smtClean="0"/>
              <a:t>емная материя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2467-33F9-4EF8-872E-C4449846A60A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456" y="620688"/>
            <a:ext cx="61926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Максимально простая </a:t>
            </a:r>
            <a:r>
              <a:rPr lang="ru-RU" altLang="ru-RU" sz="1800" dirty="0">
                <a:solidFill>
                  <a:srgbClr val="002060"/>
                </a:solidFill>
              </a:rPr>
              <a:t>модель ТМ (</a:t>
            </a:r>
            <a:r>
              <a:rPr lang="en-US" altLang="ru-RU" sz="1800" dirty="0" smtClean="0">
                <a:solidFill>
                  <a:srgbClr val="002060"/>
                </a:solidFill>
              </a:rPr>
              <a:t>Simplest </a:t>
            </a:r>
            <a:r>
              <a:rPr lang="en-US" altLang="ru-RU" sz="1800" dirty="0">
                <a:solidFill>
                  <a:srgbClr val="002060"/>
                </a:solidFill>
              </a:rPr>
              <a:t>DM model</a:t>
            </a:r>
            <a:r>
              <a:rPr lang="ru-RU" altLang="ru-RU" sz="1800" dirty="0">
                <a:solidFill>
                  <a:srgbClr val="002060"/>
                </a:solidFill>
              </a:rPr>
              <a:t>)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один векторный или аксиально-векторный переносчик (спин 1) взаимодействия СМ-ТМ</a:t>
            </a:r>
            <a:r>
              <a:rPr lang="en-US" altLang="ru-RU" sz="1600" dirty="0">
                <a:solidFill>
                  <a:srgbClr val="002060"/>
                </a:solidFill>
              </a:rPr>
              <a:t> (V/AV)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взаимодействие в </a:t>
            </a:r>
            <a:r>
              <a:rPr lang="en-US" altLang="ru-RU" sz="1600" i="1" dirty="0">
                <a:solidFill>
                  <a:srgbClr val="002060"/>
                </a:solidFill>
              </a:rPr>
              <a:t>s-</a:t>
            </a:r>
            <a:r>
              <a:rPr lang="ru-RU" altLang="ru-RU" sz="1600" dirty="0">
                <a:solidFill>
                  <a:srgbClr val="002060"/>
                </a:solidFill>
              </a:rPr>
              <a:t>канале (</a:t>
            </a:r>
            <a:r>
              <a:rPr lang="ru-RU" altLang="ru-RU" sz="1600" dirty="0" err="1">
                <a:solidFill>
                  <a:srgbClr val="002060"/>
                </a:solidFill>
              </a:rPr>
              <a:t>ДЯ-тип</a:t>
            </a:r>
            <a:r>
              <a:rPr lang="ru-RU" altLang="ru-RU" sz="1600" dirty="0">
                <a:solidFill>
                  <a:srgbClr val="002060"/>
                </a:solidFill>
              </a:rPr>
              <a:t>)</a:t>
            </a:r>
            <a:endParaRPr lang="en-US" altLang="ru-RU" sz="1600" dirty="0">
              <a:solidFill>
                <a:srgbClr val="00206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28464" y="3284984"/>
            <a:ext cx="626469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Два сценария (набора параметров)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векторный переносчик с подавленным лептонным</a:t>
            </a:r>
            <a:r>
              <a:rPr lang="en-US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</a:rPr>
              <a:t>сектором</a:t>
            </a:r>
            <a:r>
              <a:rPr lang="en-US" altLang="ru-RU" sz="1600" dirty="0">
                <a:solidFill>
                  <a:srgbClr val="002060"/>
                </a:solidFill>
              </a:rPr>
              <a:t>: </a:t>
            </a:r>
            <a:r>
              <a:rPr lang="en-US" altLang="ru-RU" sz="1600" dirty="0" err="1">
                <a:solidFill>
                  <a:srgbClr val="002060"/>
                </a:solidFill>
              </a:rPr>
              <a:t>g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q</a:t>
            </a:r>
            <a:r>
              <a:rPr lang="en-US" altLang="ru-RU" sz="1600" baseline="-25000" dirty="0">
                <a:solidFill>
                  <a:srgbClr val="002060"/>
                </a:solidFill>
              </a:rPr>
              <a:t> </a:t>
            </a:r>
            <a:r>
              <a:rPr lang="en-US" altLang="ru-RU" sz="1600" dirty="0">
                <a:solidFill>
                  <a:srgbClr val="002060"/>
                </a:solidFill>
              </a:rPr>
              <a:t>= 0.1, </a:t>
            </a:r>
            <a:r>
              <a:rPr lang="en-US" altLang="ru-RU" sz="1600" dirty="0" err="1">
                <a:solidFill>
                  <a:srgbClr val="002060"/>
                </a:solidFill>
              </a:rPr>
              <a:t>g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DM</a:t>
            </a:r>
            <a:r>
              <a:rPr lang="en-US" altLang="ru-RU" sz="1600" dirty="0">
                <a:solidFill>
                  <a:srgbClr val="002060"/>
                </a:solidFill>
              </a:rPr>
              <a:t> = 1.0, </a:t>
            </a:r>
            <a:r>
              <a:rPr lang="en-US" altLang="ru-RU" sz="1600" dirty="0" err="1">
                <a:solidFill>
                  <a:srgbClr val="002060"/>
                </a:solidFill>
              </a:rPr>
              <a:t>g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l</a:t>
            </a:r>
            <a:r>
              <a:rPr lang="en-US" altLang="ru-RU" sz="1600" baseline="-25000" dirty="0">
                <a:solidFill>
                  <a:srgbClr val="002060"/>
                </a:solidFill>
              </a:rPr>
              <a:t> </a:t>
            </a:r>
            <a:r>
              <a:rPr lang="en-US" altLang="ru-RU" sz="1600" dirty="0">
                <a:solidFill>
                  <a:srgbClr val="002060"/>
                </a:solidFill>
              </a:rPr>
              <a:t>= 0.01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аксиально-векторный переносчик с одинаковым взаимодействием с лептонами и кварками</a:t>
            </a:r>
            <a:r>
              <a:rPr lang="en-US" altLang="ru-RU" sz="1600" dirty="0">
                <a:solidFill>
                  <a:srgbClr val="002060"/>
                </a:solidFill>
              </a:rPr>
              <a:t>:    	      </a:t>
            </a:r>
            <a:r>
              <a:rPr lang="en-US" altLang="ru-RU" sz="1600" dirty="0" err="1">
                <a:solidFill>
                  <a:srgbClr val="002060"/>
                </a:solidFill>
              </a:rPr>
              <a:t>g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DM</a:t>
            </a:r>
            <a:r>
              <a:rPr lang="en-US" altLang="ru-RU" sz="1600" dirty="0">
                <a:solidFill>
                  <a:srgbClr val="002060"/>
                </a:solidFill>
              </a:rPr>
              <a:t> = 1.0, </a:t>
            </a:r>
            <a:r>
              <a:rPr lang="en-US" altLang="ru-RU" sz="1600" dirty="0" err="1">
                <a:solidFill>
                  <a:srgbClr val="002060"/>
                </a:solidFill>
              </a:rPr>
              <a:t>g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q</a:t>
            </a:r>
            <a:r>
              <a:rPr lang="en-US" altLang="ru-RU" sz="1600" baseline="-25000" dirty="0">
                <a:solidFill>
                  <a:srgbClr val="002060"/>
                </a:solidFill>
              </a:rPr>
              <a:t> </a:t>
            </a:r>
            <a:r>
              <a:rPr lang="en-US" altLang="ru-RU" sz="1600" dirty="0">
                <a:solidFill>
                  <a:srgbClr val="002060"/>
                </a:solidFill>
              </a:rPr>
              <a:t>= </a:t>
            </a:r>
            <a:r>
              <a:rPr lang="en-US" altLang="ru-RU" sz="1600" dirty="0" err="1">
                <a:solidFill>
                  <a:srgbClr val="002060"/>
                </a:solidFill>
              </a:rPr>
              <a:t>g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l</a:t>
            </a:r>
            <a:r>
              <a:rPr lang="en-US" altLang="ru-RU" sz="1600" baseline="-25000" dirty="0">
                <a:solidFill>
                  <a:srgbClr val="002060"/>
                </a:solidFill>
              </a:rPr>
              <a:t> </a:t>
            </a:r>
            <a:r>
              <a:rPr lang="en-US" altLang="ru-RU" sz="1600" dirty="0">
                <a:solidFill>
                  <a:srgbClr val="002060"/>
                </a:solidFill>
              </a:rPr>
              <a:t>= 0.1</a:t>
            </a:r>
            <a:endParaRPr lang="ru-RU" altLang="ru-RU" sz="16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ü"/>
            </a:pPr>
            <a:r>
              <a:rPr lang="ru-RU" altLang="ru-RU" sz="1600" dirty="0">
                <a:solidFill>
                  <a:srgbClr val="002060"/>
                </a:solidFill>
              </a:rPr>
              <a:t>интерференция </a:t>
            </a:r>
            <a:r>
              <a:rPr lang="en-US" altLang="ru-RU" sz="1600" dirty="0">
                <a:solidFill>
                  <a:srgbClr val="002060"/>
                </a:solidFill>
              </a:rPr>
              <a:t>c</a:t>
            </a:r>
            <a:r>
              <a:rPr lang="ru-RU" altLang="ru-RU" sz="1600" dirty="0">
                <a:solidFill>
                  <a:srgbClr val="002060"/>
                </a:solidFill>
              </a:rPr>
              <a:t> переносчиками ДЯ </a:t>
            </a:r>
            <a:r>
              <a:rPr lang="en-US" altLang="ru-RU" sz="1600" dirty="0">
                <a:solidFill>
                  <a:srgbClr val="002060"/>
                </a:solidFill>
              </a:rPr>
              <a:t>(gamma/</a:t>
            </a:r>
            <a:r>
              <a:rPr lang="en-US" altLang="ru-RU" sz="1600" i="1" dirty="0">
                <a:solidFill>
                  <a:srgbClr val="002060"/>
                </a:solidFill>
              </a:rPr>
              <a:t>Z</a:t>
            </a:r>
            <a:r>
              <a:rPr lang="en-US" altLang="ru-RU" sz="1600" i="1" baseline="30000" dirty="0">
                <a:solidFill>
                  <a:srgbClr val="002060"/>
                </a:solidFill>
              </a:rPr>
              <a:t>0</a:t>
            </a:r>
            <a:r>
              <a:rPr lang="en-US" altLang="ru-RU" sz="1600" dirty="0">
                <a:solidFill>
                  <a:srgbClr val="002060"/>
                </a:solidFill>
              </a:rPr>
              <a:t>) </a:t>
            </a:r>
            <a:r>
              <a:rPr lang="ru-RU" altLang="ru-RU" sz="1600" dirty="0">
                <a:solidFill>
                  <a:srgbClr val="002060"/>
                </a:solidFill>
              </a:rPr>
              <a:t>полагается несущественной (</a:t>
            </a:r>
            <a:r>
              <a:rPr lang="en-US" altLang="ru-RU" sz="1600" dirty="0">
                <a:solidFill>
                  <a:srgbClr val="002060"/>
                </a:solidFill>
              </a:rPr>
              <a:t>&lt;</a:t>
            </a:r>
            <a:r>
              <a:rPr lang="ru-RU" altLang="ru-RU" sz="1600" dirty="0">
                <a:solidFill>
                  <a:srgbClr val="002060"/>
                </a:solidFill>
              </a:rPr>
              <a:t>5%)</a:t>
            </a:r>
            <a:endParaRPr lang="en-US" alt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864768" y="2154778"/>
            <a:ext cx="338437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5 параметров</a:t>
            </a:r>
            <a:r>
              <a:rPr lang="en-US" altLang="ru-RU" sz="18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spcBef>
                <a:spcPts val="600"/>
              </a:spcBef>
              <a:buNone/>
            </a:pPr>
            <a:r>
              <a:rPr lang="en-US" altLang="ru-RU" sz="1800" dirty="0" err="1">
                <a:solidFill>
                  <a:srgbClr val="C00000"/>
                </a:solidFill>
              </a:rPr>
              <a:t>m</a:t>
            </a:r>
            <a:r>
              <a:rPr lang="en-US" altLang="ru-RU" sz="1800" baseline="-25000" dirty="0" err="1">
                <a:solidFill>
                  <a:srgbClr val="C00000"/>
                </a:solidFill>
              </a:rPr>
              <a:t>DM</a:t>
            </a:r>
            <a:r>
              <a:rPr lang="en-US" altLang="ru-RU" sz="1800" dirty="0">
                <a:solidFill>
                  <a:srgbClr val="C00000"/>
                </a:solidFill>
              </a:rPr>
              <a:t>, </a:t>
            </a:r>
            <a:r>
              <a:rPr lang="en-US" altLang="ru-RU" sz="1800" dirty="0" err="1">
                <a:solidFill>
                  <a:srgbClr val="C00000"/>
                </a:solidFill>
              </a:rPr>
              <a:t>m</a:t>
            </a:r>
            <a:r>
              <a:rPr lang="en-US" altLang="ru-RU" sz="1800" baseline="-25000" dirty="0" err="1">
                <a:solidFill>
                  <a:srgbClr val="C00000"/>
                </a:solidFill>
              </a:rPr>
              <a:t>Med</a:t>
            </a:r>
            <a:r>
              <a:rPr lang="en-US" altLang="ru-RU" sz="1800" dirty="0">
                <a:solidFill>
                  <a:srgbClr val="C00000"/>
                </a:solidFill>
              </a:rPr>
              <a:t>, </a:t>
            </a:r>
            <a:r>
              <a:rPr lang="en-US" altLang="ru-RU" sz="1800" dirty="0" err="1">
                <a:solidFill>
                  <a:srgbClr val="C00000"/>
                </a:solidFill>
              </a:rPr>
              <a:t>g</a:t>
            </a:r>
            <a:r>
              <a:rPr lang="en-US" altLang="ru-RU" sz="1800" baseline="-25000" dirty="0" err="1">
                <a:solidFill>
                  <a:srgbClr val="C00000"/>
                </a:solidFill>
              </a:rPr>
              <a:t>DM</a:t>
            </a:r>
            <a:r>
              <a:rPr lang="en-US" altLang="ru-RU" sz="1800" dirty="0">
                <a:solidFill>
                  <a:srgbClr val="C00000"/>
                </a:solidFill>
              </a:rPr>
              <a:t>, </a:t>
            </a:r>
            <a:r>
              <a:rPr lang="en-US" altLang="ru-RU" sz="1800" dirty="0" err="1">
                <a:solidFill>
                  <a:srgbClr val="C00000"/>
                </a:solidFill>
              </a:rPr>
              <a:t>g</a:t>
            </a:r>
            <a:r>
              <a:rPr lang="en-US" altLang="ru-RU" sz="1800" baseline="-25000" dirty="0" err="1">
                <a:solidFill>
                  <a:srgbClr val="C00000"/>
                </a:solidFill>
              </a:rPr>
              <a:t>l</a:t>
            </a:r>
            <a:r>
              <a:rPr lang="en-US" altLang="ru-RU" sz="1800" dirty="0">
                <a:solidFill>
                  <a:srgbClr val="C00000"/>
                </a:solidFill>
              </a:rPr>
              <a:t>, </a:t>
            </a:r>
            <a:r>
              <a:rPr lang="en-US" altLang="ru-RU" sz="1800" dirty="0" err="1">
                <a:solidFill>
                  <a:srgbClr val="C00000"/>
                </a:solidFill>
              </a:rPr>
              <a:t>g</a:t>
            </a:r>
            <a:r>
              <a:rPr lang="en-US" altLang="ru-RU" sz="1800" baseline="-25000" dirty="0" err="1">
                <a:solidFill>
                  <a:srgbClr val="C00000"/>
                </a:solidFill>
              </a:rPr>
              <a:t>q</a:t>
            </a:r>
            <a:r>
              <a:rPr lang="en-US" altLang="ru-RU" sz="1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58" y="1844824"/>
            <a:ext cx="1714078" cy="155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645CB7FB-5E07-49FB-A708-954A6CA8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4" y="5621759"/>
            <a:ext cx="61926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342900">
              <a:spcBef>
                <a:spcPts val="600"/>
              </a:spcBef>
              <a:buNone/>
            </a:pPr>
            <a:r>
              <a:rPr lang="en-US" altLang="ru-RU" sz="1600" dirty="0" err="1">
                <a:solidFill>
                  <a:srgbClr val="002060"/>
                </a:solidFill>
              </a:rPr>
              <a:t>M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med</a:t>
            </a:r>
            <a:r>
              <a:rPr lang="en-US" altLang="ru-RU" sz="1600" dirty="0">
                <a:solidFill>
                  <a:srgbClr val="002060"/>
                </a:solidFill>
              </a:rPr>
              <a:t> &lt; 1.92 (4.64) T</a:t>
            </a:r>
            <a:r>
              <a:rPr lang="ru-RU" altLang="ru-RU" sz="1600" dirty="0">
                <a:solidFill>
                  <a:srgbClr val="002060"/>
                </a:solidFill>
              </a:rPr>
              <a:t>эВ при больших </a:t>
            </a:r>
            <a:r>
              <a:rPr lang="en-US" altLang="ru-RU" sz="1600" dirty="0" err="1">
                <a:solidFill>
                  <a:srgbClr val="002060"/>
                </a:solidFill>
              </a:rPr>
              <a:t>m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DM</a:t>
            </a:r>
            <a:r>
              <a:rPr lang="en-US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</a:rPr>
              <a:t>для векторного (аксиально-векторного) переносчика</a:t>
            </a:r>
            <a:r>
              <a:rPr lang="ru-RU" altLang="ru-RU" sz="1800" dirty="0">
                <a:solidFill>
                  <a:srgbClr val="002060"/>
                </a:solidFill>
              </a:rPr>
              <a:t>	</a:t>
            </a:r>
          </a:p>
          <a:p>
            <a:pPr indent="-342900">
              <a:spcBef>
                <a:spcPts val="600"/>
              </a:spcBef>
              <a:buNone/>
            </a:pPr>
            <a:r>
              <a:rPr lang="en-US" altLang="ru-RU" sz="1600" dirty="0" err="1">
                <a:solidFill>
                  <a:srgbClr val="002060"/>
                </a:solidFill>
              </a:rPr>
              <a:t>M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med</a:t>
            </a:r>
            <a:r>
              <a:rPr lang="en-US" altLang="ru-RU" sz="1600" dirty="0">
                <a:solidFill>
                  <a:srgbClr val="002060"/>
                </a:solidFill>
              </a:rPr>
              <a:t> &lt; 1.</a:t>
            </a:r>
            <a:r>
              <a:rPr lang="ru-RU" altLang="ru-RU" sz="1600" dirty="0">
                <a:solidFill>
                  <a:srgbClr val="002060"/>
                </a:solidFill>
              </a:rPr>
              <a:t>04</a:t>
            </a:r>
            <a:r>
              <a:rPr lang="en-US" altLang="ru-RU" sz="1600" dirty="0">
                <a:solidFill>
                  <a:srgbClr val="002060"/>
                </a:solidFill>
              </a:rPr>
              <a:t> (</a:t>
            </a:r>
            <a:r>
              <a:rPr lang="ru-RU" altLang="ru-RU" sz="1600" dirty="0">
                <a:solidFill>
                  <a:srgbClr val="002060"/>
                </a:solidFill>
              </a:rPr>
              <a:t>3</a:t>
            </a:r>
            <a:r>
              <a:rPr lang="en-US" altLang="ru-RU" sz="1600" dirty="0">
                <a:solidFill>
                  <a:srgbClr val="002060"/>
                </a:solidFill>
              </a:rPr>
              <a:t>.</a:t>
            </a:r>
            <a:r>
              <a:rPr lang="ru-RU" altLang="ru-RU" sz="1600" dirty="0">
                <a:solidFill>
                  <a:srgbClr val="002060"/>
                </a:solidFill>
              </a:rPr>
              <a:t>41</a:t>
            </a:r>
            <a:r>
              <a:rPr lang="en-US" altLang="ru-RU" sz="1600" dirty="0">
                <a:solidFill>
                  <a:srgbClr val="002060"/>
                </a:solidFill>
              </a:rPr>
              <a:t>) T</a:t>
            </a:r>
            <a:r>
              <a:rPr lang="ru-RU" altLang="ru-RU" sz="1600" dirty="0">
                <a:solidFill>
                  <a:srgbClr val="002060"/>
                </a:solidFill>
              </a:rPr>
              <a:t>эВ при </a:t>
            </a:r>
            <a:r>
              <a:rPr lang="en-US" altLang="ru-RU" sz="1600" dirty="0" err="1">
                <a:solidFill>
                  <a:srgbClr val="002060"/>
                </a:solidFill>
              </a:rPr>
              <a:t>m</a:t>
            </a:r>
            <a:r>
              <a:rPr lang="en-US" altLang="ru-RU" sz="1600" baseline="-25000" dirty="0" err="1">
                <a:solidFill>
                  <a:srgbClr val="002060"/>
                </a:solidFill>
              </a:rPr>
              <a:t>DM</a:t>
            </a:r>
            <a:r>
              <a:rPr lang="ru-RU" altLang="ru-RU" sz="1600" baseline="-25000" dirty="0">
                <a:solidFill>
                  <a:srgbClr val="002060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</a:rPr>
              <a:t>= 0</a:t>
            </a:r>
            <a:endParaRPr lang="en-US" alt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err="1"/>
              <a:t>Дилептоны</a:t>
            </a:r>
            <a:r>
              <a:rPr lang="ru-RU" sz="3000" dirty="0"/>
              <a:t> после </a:t>
            </a:r>
            <a:r>
              <a:rPr lang="en-US" sz="3000" dirty="0"/>
              <a:t>RUN2 (</a:t>
            </a:r>
            <a:r>
              <a:rPr lang="ru-RU" sz="3000" dirty="0"/>
              <a:t>нерезонансный сигнал</a:t>
            </a:r>
            <a:r>
              <a:rPr lang="en-US" sz="3000" dirty="0"/>
              <a:t>)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14FC5-4CC0-4C43-BD8F-E5EF7938F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432362"/>
            <a:ext cx="3888432" cy="282874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02DEC1-65E1-48E8-BE0A-1E6376473483}"/>
              </a:ext>
            </a:extLst>
          </p:cNvPr>
          <p:cNvSpPr/>
          <p:nvPr/>
        </p:nvSpPr>
        <p:spPr>
          <a:xfrm>
            <a:off x="397724" y="694437"/>
            <a:ext cx="3835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Модель низкоэнергетической гравитации (</a:t>
            </a:r>
            <a:r>
              <a:rPr lang="en-US" dirty="0">
                <a:solidFill>
                  <a:srgbClr val="C00000"/>
                </a:solidFill>
              </a:rPr>
              <a:t>ADD-</a:t>
            </a:r>
            <a:r>
              <a:rPr lang="ru-RU" dirty="0">
                <a:solidFill>
                  <a:srgbClr val="C00000"/>
                </a:solidFill>
              </a:rPr>
              <a:t>тип)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3B39AE-75AE-4B04-B3F1-8722A278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30" y="4352702"/>
            <a:ext cx="4212332" cy="22084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63489A-E2A7-43A5-A5CC-48F8B4575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092" y="1486316"/>
            <a:ext cx="4059355" cy="296296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2E69953-D4A9-4B75-A3E5-86BEC132FAF5}"/>
              </a:ext>
            </a:extLst>
          </p:cNvPr>
          <p:cNvSpPr/>
          <p:nvPr/>
        </p:nvSpPr>
        <p:spPr>
          <a:xfrm>
            <a:off x="5150251" y="702288"/>
            <a:ext cx="3835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Контактные взаимодействия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438425-45AB-4BEF-963B-CF8DF80D06D5}"/>
              </a:ext>
            </a:extLst>
          </p:cNvPr>
          <p:cNvSpPr/>
          <p:nvPr/>
        </p:nvSpPr>
        <p:spPr>
          <a:xfrm>
            <a:off x="4592960" y="4437112"/>
            <a:ext cx="53130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Ограничения на </a:t>
            </a:r>
            <a:r>
              <a:rPr lang="ru-RU" dirty="0" smtClean="0">
                <a:solidFill>
                  <a:srgbClr val="C00000"/>
                </a:solidFill>
              </a:rPr>
              <a:t>масштаб взаимодействия для 4-х </a:t>
            </a:r>
            <a:r>
              <a:rPr lang="ru-RU" dirty="0" err="1">
                <a:solidFill>
                  <a:srgbClr val="C00000"/>
                </a:solidFill>
              </a:rPr>
              <a:t>фермионных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взаимодействий достигают </a:t>
            </a:r>
            <a:r>
              <a:rPr lang="ru-RU" dirty="0">
                <a:solidFill>
                  <a:srgbClr val="C00000"/>
                </a:solidFill>
              </a:rPr>
              <a:t>36.6 ТэВ</a:t>
            </a:r>
          </a:p>
          <a:p>
            <a:endParaRPr lang="ru-RU" sz="1000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Текущие ограничения на фундаментальный масштаб многомерной гравитации составляют</a:t>
            </a:r>
          </a:p>
          <a:p>
            <a:r>
              <a:rPr lang="ru-RU" dirty="0">
                <a:solidFill>
                  <a:srgbClr val="C00000"/>
                </a:solidFill>
              </a:rPr>
              <a:t>6.0-8.9 ТэВ в зависимости от числа дополнительных измерений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ru-RU" dirty="0">
                <a:solidFill>
                  <a:srgbClr val="C00000"/>
                </a:solidFill>
              </a:rPr>
              <a:t>схемы перенормировки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Ожидания для </a:t>
            </a:r>
            <a:r>
              <a:rPr lang="en-US" sz="3000" dirty="0"/>
              <a:t>HL-LHC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A4C2-2E03-4E32-BF51-C3C65216DC4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696" y="2312501"/>
            <a:ext cx="4350755" cy="31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20" y="961699"/>
            <a:ext cx="4288776" cy="59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C669F0E-6860-415C-A1F0-A8608FB05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18" y="2392681"/>
            <a:ext cx="4432126" cy="31327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AA399D9-E6A7-4610-911F-D24C5D335A80}"/>
              </a:ext>
            </a:extLst>
          </p:cNvPr>
          <p:cNvSpPr/>
          <p:nvPr/>
        </p:nvSpPr>
        <p:spPr>
          <a:xfrm>
            <a:off x="4592960" y="3616817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1B9A8E0F-05B3-4851-97C9-48B605E57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0018" y="842525"/>
                <a:ext cx="4607518" cy="1142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 typeface="Wingdings" pitchFamily="2" charset="2"/>
                  <a:buChar char="q"/>
                </a:pPr>
                <a:endParaRPr kumimoji="1" lang="ru-RU" altLang="ru-RU" sz="500" b="0" dirty="0">
                  <a:solidFill>
                    <a:srgbClr val="006600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kumimoji="1" lang="ru-RU" alt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 интегральной светимости 1-5 абн</a:t>
                </a:r>
                <a:r>
                  <a:rPr kumimoji="1" lang="ru-RU" altLang="ru-RU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kumimoji="1" lang="ru-RU" alt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ожидаемый предел на массу</a:t>
                </a:r>
                <a:r>
                  <a:rPr kumimoji="1" lang="en-US" alt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ru-RU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kumimoji="1" lang="en-US" altLang="ru-RU" baseline="-25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kumimoji="1" lang="en-US" altLang="ru-RU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r>
                  <a:rPr kumimoji="1" lang="ru-RU" alt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 </a:t>
                </a:r>
                <a:r>
                  <a:rPr kumimoji="1" lang="en-US" alt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kumimoji="1" lang="ru-RU" alt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ru-RU" alt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ТэВ </a:t>
                </a:r>
                <a:r>
                  <a:rPr kumimoji="1" lang="ru-RU" alt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kumimoji="1" lang="ru-RU" alt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=13 ТэВ(7-8 при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kumimoji="1" lang="ru-RU" altLang="ru-RU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kumimoji="1" lang="ru-RU" alt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 ТэВ)</a:t>
                </a:r>
                <a:r>
                  <a:rPr kumimoji="1" lang="en-US" altLang="ru-RU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ru-RU" altLang="ru-RU" sz="18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1B9A8E0F-05B3-4851-97C9-48B605E57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0018" y="842525"/>
                <a:ext cx="4607518" cy="1142954"/>
              </a:xfrm>
              <a:prstGeom prst="rect">
                <a:avLst/>
              </a:prstGeom>
              <a:blipFill>
                <a:blip r:embed="rId5"/>
                <a:stretch>
                  <a:fillRect l="-1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1467DF-0C90-49FC-9FE1-9A22EFD4286C}"/>
              </a:ext>
            </a:extLst>
          </p:cNvPr>
          <p:cNvSpPr/>
          <p:nvPr/>
        </p:nvSpPr>
        <p:spPr>
          <a:xfrm>
            <a:off x="5695798" y="2778592"/>
            <a:ext cx="165618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А.В. </a:t>
            </a:r>
            <a:r>
              <a:rPr lang="ru-RU" sz="1600" dirty="0" err="1">
                <a:solidFill>
                  <a:srgbClr val="C00000"/>
                </a:solidFill>
              </a:rPr>
              <a:t>Ланёв</a:t>
            </a:r>
            <a:r>
              <a:rPr lang="ru-RU" sz="1600" dirty="0">
                <a:solidFill>
                  <a:srgbClr val="C00000"/>
                </a:solidFill>
              </a:rPr>
              <a:t> и др. </a:t>
            </a:r>
          </a:p>
          <a:p>
            <a:r>
              <a:rPr lang="ru-RU" sz="1600" dirty="0">
                <a:solidFill>
                  <a:srgbClr val="C00000"/>
                </a:solidFill>
              </a:rPr>
              <a:t>ЯФ 84 №1 (2021)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37353E-D97D-4A97-976C-0A23BC1AE40B}"/>
              </a:ext>
            </a:extLst>
          </p:cNvPr>
          <p:cNvSpPr/>
          <p:nvPr/>
        </p:nvSpPr>
        <p:spPr>
          <a:xfrm>
            <a:off x="272480" y="1691634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hlinkClick r:id="rId6"/>
              </a:rPr>
              <a:t>http://www.hep.ph.ic.ac.uk/~wstirlin/plots/plots.html</a:t>
            </a:r>
            <a:r>
              <a:rPr lang="en-US" sz="1600" dirty="0"/>
              <a:t> </a:t>
            </a:r>
            <a:endParaRPr lang="ru-RU" sz="16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6FF66ED-022C-492F-8131-80AA6322A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39" y="5632310"/>
            <a:ext cx="4786461" cy="53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kumimoji="1" lang="ru-RU" altLang="ru-RU" sz="500" b="0" dirty="0">
              <a:solidFill>
                <a:srgbClr val="006600"/>
              </a:solidFill>
            </a:endParaRPr>
          </a:p>
          <a:p>
            <a:pPr>
              <a:spcBef>
                <a:spcPct val="20000"/>
              </a:spcBef>
            </a:pPr>
            <a:r>
              <a:rPr kumimoji="1"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неопределенности оценок,</a:t>
            </a:r>
            <a:r>
              <a:rPr kumimoji="1" lang="en-US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ru-RU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ru-RU" altLang="ru-RU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вязанные с </a:t>
            </a:r>
            <a:r>
              <a:rPr kumimoji="1" lang="en-US" altLang="ru-RU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endParaRPr kumimoji="1" lang="ru-RU" altLang="ru-RU" sz="1800" b="0" dirty="0">
              <a:solidFill>
                <a:srgbClr val="00206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D09A09C-C0F6-4AC9-941C-64997EC43A4F}"/>
              </a:ext>
            </a:extLst>
          </p:cNvPr>
          <p:cNvSpPr/>
          <p:nvPr/>
        </p:nvSpPr>
        <p:spPr>
          <a:xfrm>
            <a:off x="8841432" y="2285774"/>
            <a:ext cx="864096" cy="6391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5984692-79E7-4A98-BF4E-4D62A222EA34}"/>
              </a:ext>
            </a:extLst>
          </p:cNvPr>
          <p:cNvCxnSpPr>
            <a:cxnSpLocks/>
          </p:cNvCxnSpPr>
          <p:nvPr/>
        </p:nvCxnSpPr>
        <p:spPr>
          <a:xfrm>
            <a:off x="9165469" y="2132856"/>
            <a:ext cx="180019" cy="50405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1B9A8E0F-05B3-4851-97C9-48B605E5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042" y="5614906"/>
            <a:ext cx="4319486" cy="109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kumimoji="1" lang="ru-RU" altLang="ru-RU" sz="500" b="0" dirty="0">
              <a:solidFill>
                <a:srgbClr val="006600"/>
              </a:solidFill>
            </a:endParaRPr>
          </a:p>
          <a:p>
            <a:pPr>
              <a:spcBef>
                <a:spcPct val="20000"/>
              </a:spcBef>
            </a:pPr>
            <a:r>
              <a:rPr kumimoji="1"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некоторое </a:t>
            </a:r>
            <a:r>
              <a:rPr kumimoji="1"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пределов из-за улучшение качества реконструкции и </a:t>
            </a:r>
            <a:r>
              <a:rPr kumimoji="1"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endParaRPr kumimoji="1" lang="ru-RU" altLang="ru-RU" sz="1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Заключение (1)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B978-76B0-4AE5-A511-BC91D474496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1879" y="692696"/>
            <a:ext cx="9849544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основании исследований, проведенных в 2002-2009 гг., было получено физическое обоснование и детально проработана постановка серии экспериментов в канале с парой лептонов, направленных на проверку предсказаний Стандартной модели взаимодействий и поиск сигналов новой физики. </a:t>
            </a:r>
            <a:endParaRPr lang="ru-RU" altLang="ru-RU" sz="18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</a:pPr>
            <a:endParaRPr lang="en-US" altLang="ru-RU" sz="5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+mj-lt"/>
              </a:rPr>
              <a:t>Выполненные </a:t>
            </a:r>
            <a:r>
              <a:rPr lang="ru-RU" altLang="ru-RU" sz="1800" dirty="0">
                <a:solidFill>
                  <a:srgbClr val="C00000"/>
                </a:solidFill>
                <a:latin typeface="+mj-lt"/>
              </a:rPr>
              <a:t>работы сформулировали программу научных исследований эксперимента CMS в канале с парой мюонов в конечном </a:t>
            </a:r>
            <a:r>
              <a:rPr lang="ru-RU" altLang="ru-RU" sz="1800" dirty="0" smtClean="0">
                <a:solidFill>
                  <a:srgbClr val="C00000"/>
                </a:solidFill>
                <a:latin typeface="+mj-lt"/>
              </a:rPr>
              <a:t>состоянии</a:t>
            </a:r>
            <a:r>
              <a:rPr lang="en-US" altLang="ru-RU" sz="1800" dirty="0" smtClean="0">
                <a:solidFill>
                  <a:srgbClr val="C00000"/>
                </a:solidFill>
                <a:latin typeface="+mj-lt"/>
              </a:rPr>
              <a:t> (</a:t>
            </a:r>
            <a:r>
              <a:rPr lang="ru-RU" altLang="ru-RU" sz="1800" dirty="0" smtClean="0">
                <a:solidFill>
                  <a:srgbClr val="C00000"/>
                </a:solidFill>
                <a:latin typeface="+mj-lt"/>
              </a:rPr>
              <a:t>CMS P</a:t>
            </a:r>
            <a:r>
              <a:rPr lang="en-US" altLang="ru-RU" sz="1800" dirty="0" err="1" smtClean="0">
                <a:solidFill>
                  <a:srgbClr val="C00000"/>
                </a:solidFill>
                <a:latin typeface="+mj-lt"/>
              </a:rPr>
              <a:t>hysics</a:t>
            </a:r>
            <a:r>
              <a:rPr lang="en-US" altLang="ru-RU" sz="1800" dirty="0" smtClean="0">
                <a:solidFill>
                  <a:srgbClr val="C00000"/>
                </a:solidFill>
                <a:latin typeface="+mj-lt"/>
              </a:rPr>
              <a:t> TDR)</a:t>
            </a:r>
            <a:endParaRPr lang="ru-RU" altLang="ru-RU" sz="1800" dirty="0" smtClean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  <a:buNone/>
            </a:pPr>
            <a:endParaRPr lang="en-US" altLang="ru-RU" sz="500" dirty="0" smtClean="0">
              <a:solidFill>
                <a:srgbClr val="C00000"/>
              </a:solidFill>
            </a:endParaRPr>
          </a:p>
          <a:p>
            <a:pPr marL="285750" indent="-285750">
              <a:spcBef>
                <a:spcPts val="600"/>
              </a:spcBef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2010-2021 гг.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были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получены новые уникальные данные о взаимодействиях частиц СМ при рекордных энергиях, которые были достигнуты во время первого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цикла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работы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LHC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при √s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=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7 и 8 ТэВ </a:t>
            </a:r>
            <a:endParaRPr lang="ru-RU" altLang="ru-RU" sz="1800" dirty="0" smtClean="0">
              <a:solidFill>
                <a:srgbClr val="002060"/>
              </a:solidFill>
              <a:latin typeface="+mn-lt"/>
            </a:endParaRP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измерено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дифференциальные сечения 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d</a:t>
            </a:r>
            <a:r>
              <a:rPr lang="el-GR" altLang="ru-RU" sz="1800" dirty="0">
                <a:solidFill>
                  <a:srgbClr val="002060"/>
                </a:solidFill>
                <a:latin typeface="+mn-lt"/>
              </a:rPr>
              <a:t>σ/</a:t>
            </a:r>
            <a:r>
              <a:rPr lang="en-US" altLang="ru-RU" sz="1800" dirty="0" err="1">
                <a:solidFill>
                  <a:srgbClr val="002060"/>
                </a:solidFill>
                <a:latin typeface="+mn-lt"/>
              </a:rPr>
              <a:t>dm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процесса </a:t>
            </a:r>
            <a:r>
              <a:rPr lang="ru-RU" altLang="ru-RU" sz="1800" dirty="0" err="1" smtClean="0">
                <a:solidFill>
                  <a:srgbClr val="002060"/>
                </a:solidFill>
                <a:latin typeface="+mn-lt"/>
              </a:rPr>
              <a:t>Дрелла-ЯнаД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в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области значений масштабной переменной </a:t>
            </a:r>
            <a:r>
              <a:rPr lang="ru-RU" altLang="ru-RU" sz="1800" dirty="0" err="1">
                <a:solidFill>
                  <a:srgbClr val="002060"/>
                </a:solidFill>
                <a:latin typeface="+mn-lt"/>
              </a:rPr>
              <a:t>Бьёркена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3×10</a:t>
            </a:r>
            <a:r>
              <a:rPr lang="ru-RU" altLang="ru-RU" sz="1800" baseline="30000" dirty="0">
                <a:solidFill>
                  <a:srgbClr val="002060"/>
                </a:solidFill>
                <a:latin typeface="+mn-lt"/>
              </a:rPr>
              <a:t>−4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≤x≤ 1.0 и переданного </a:t>
            </a:r>
            <a:r>
              <a:rPr lang="ru-RU" altLang="ru-RU" sz="1800" dirty="0" err="1">
                <a:solidFill>
                  <a:srgbClr val="002060"/>
                </a:solidFill>
                <a:latin typeface="+mn-lt"/>
              </a:rPr>
              <a:t>четырехимпульса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3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.0×10</a:t>
            </a:r>
            <a:r>
              <a:rPr lang="ru-RU" altLang="ru-RU" sz="1800" baseline="30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≤ Q</a:t>
            </a:r>
            <a:r>
              <a:rPr lang="ru-RU" altLang="ru-RU" sz="1800" baseline="30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≤ 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1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0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×10</a:t>
            </a:r>
            <a:r>
              <a:rPr lang="en-US" altLang="ru-RU" sz="1800" baseline="30000" dirty="0" smtClean="0">
                <a:solidFill>
                  <a:srgbClr val="002060"/>
                </a:solidFill>
                <a:latin typeface="+mn-lt"/>
              </a:rPr>
              <a:t>6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ГэВ</a:t>
            </a:r>
            <a:r>
              <a:rPr lang="ru-RU" altLang="ru-RU" sz="1800" baseline="30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/c</a:t>
            </a:r>
            <a:r>
              <a:rPr lang="ru-RU" altLang="ru-RU" sz="1800" baseline="30000" dirty="0" smtClean="0">
                <a:solidFill>
                  <a:srgbClr val="002060"/>
                </a:solidFill>
                <a:latin typeface="+mn-lt"/>
              </a:rPr>
              <a:t>4</a:t>
            </a:r>
            <a:endParaRPr lang="ru-RU" altLang="ru-RU" sz="1800" dirty="0">
              <a:solidFill>
                <a:srgbClr val="002060"/>
              </a:solidFill>
              <a:latin typeface="+mn-lt"/>
            </a:endParaRP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измерено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дважды дифференциальные сечения </a:t>
            </a:r>
            <a:r>
              <a:rPr lang="en-US" altLang="ru-RU" sz="1800" dirty="0">
                <a:solidFill>
                  <a:srgbClr val="002060"/>
                </a:solidFill>
                <a:latin typeface="+mn-lt"/>
              </a:rPr>
              <a:t>d</a:t>
            </a:r>
            <a:r>
              <a:rPr lang="el-GR" altLang="ru-RU" sz="1800" dirty="0">
                <a:solidFill>
                  <a:srgbClr val="002060"/>
                </a:solidFill>
                <a:latin typeface="+mn-lt"/>
              </a:rPr>
              <a:t>σ/</a:t>
            </a:r>
            <a:r>
              <a:rPr lang="en-US" altLang="ru-RU" sz="1800" dirty="0" err="1" smtClean="0">
                <a:solidFill>
                  <a:srgbClr val="002060"/>
                </a:solidFill>
                <a:latin typeface="+mn-lt"/>
              </a:rPr>
              <a:t>dmdy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процесса </a:t>
            </a:r>
            <a:r>
              <a:rPr lang="ru-RU" altLang="ru-RU" sz="1800" dirty="0" err="1" smtClean="0">
                <a:solidFill>
                  <a:srgbClr val="002060"/>
                </a:solidFill>
                <a:latin typeface="+mn-lt"/>
              </a:rPr>
              <a:t>Дрелла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-Яна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в области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6.0×10</a:t>
            </a:r>
            <a:r>
              <a:rPr lang="ru-RU" altLang="ru-RU" sz="1800" baseline="30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≤ Q</a:t>
            </a:r>
            <a:r>
              <a:rPr lang="ru-RU" altLang="ru-RU" sz="1800" baseline="30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≤ 7.5×10</a:t>
            </a:r>
            <a:r>
              <a:rPr lang="ru-RU" altLang="ru-RU" sz="1800" baseline="30000" dirty="0">
                <a:solidFill>
                  <a:srgbClr val="002060"/>
                </a:solidFill>
                <a:latin typeface="+mn-lt"/>
              </a:rPr>
              <a:t>5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ГэВ</a:t>
            </a:r>
            <a:r>
              <a:rPr lang="ru-RU" altLang="ru-RU" sz="1800" baseline="30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/c</a:t>
            </a:r>
            <a:r>
              <a:rPr lang="ru-RU" altLang="ru-RU" sz="1800" baseline="30000" dirty="0" smtClean="0">
                <a:solidFill>
                  <a:srgbClr val="002060"/>
                </a:solidFill>
                <a:latin typeface="+mn-lt"/>
              </a:rPr>
              <a:t>4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измерена энергетическая зависимость сечений</a:t>
            </a:r>
            <a:endParaRPr lang="ru-RU" altLang="ru-RU" sz="1800" dirty="0">
              <a:solidFill>
                <a:srgbClr val="002060"/>
              </a:solidFill>
              <a:latin typeface="+mn-lt"/>
            </a:endParaRP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измерено сечение рождения 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Z</a:t>
            </a:r>
            <a:r>
              <a:rPr lang="en-US" altLang="ru-RU" sz="1800" baseline="30000" dirty="0" smtClean="0">
                <a:solidFill>
                  <a:srgbClr val="002060"/>
                </a:solidFill>
                <a:latin typeface="+mn-lt"/>
              </a:rPr>
              <a:t>0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бозона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при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√s = 7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8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ТэВ</a:t>
            </a:r>
            <a:endParaRPr lang="ru-RU" altLang="ru-RU" sz="9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472" y="5877272"/>
            <a:ext cx="934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Величина измеренных сечений находится в хорошем согласии с предсказаниями СМ (NNLO КХД и NLO ЭС) во </a:t>
            </a:r>
            <a:r>
              <a:rPr lang="ru-RU" dirty="0" smtClean="0">
                <a:solidFill>
                  <a:srgbClr val="C00000"/>
                </a:solidFill>
              </a:rPr>
              <a:t>всех кинематических областях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Заключение (2)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B978-76B0-4AE5-A511-BC91D474496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0" y="632584"/>
            <a:ext cx="9931423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</a:pP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На полной статистике RUN1 и RUN2 при √s = 7, 8 и 13 ТэВ выполнена серия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экспериментов,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нацеленных на обнаружение сигналов новой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физики</a:t>
            </a:r>
            <a:endParaRPr lang="en-US" altLang="ru-RU" sz="1800" dirty="0" smtClean="0">
              <a:solidFill>
                <a:srgbClr val="002060"/>
              </a:solidFill>
              <a:latin typeface="+mn-lt"/>
            </a:endParaRP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измерены модельно–независимые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верхние пределы  на сечения рождения резонансных состояний со спином 1 и спином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получены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принципиально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новые экспериментальные ограничения на массы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резонансных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состояний со спином 1 в зависимости от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констант связи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моделей расширенной калибровочной группы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ТВО E</a:t>
            </a:r>
            <a:r>
              <a:rPr lang="ru-RU" altLang="ru-RU" sz="1800" baseline="-25000" dirty="0" smtClean="0">
                <a:solidFill>
                  <a:srgbClr val="002060"/>
                </a:solidFill>
                <a:latin typeface="+mn-lt"/>
              </a:rPr>
              <a:t>6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симметричной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«лево–правой»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модели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получены принципиально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новые экспериментальные ограничения на массы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резонансных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состояний со спином 2 в зависимости от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констант связи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в модели дополнительных пространственных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измерений </a:t>
            </a:r>
            <a:r>
              <a:rPr lang="ru-RU" altLang="ru-RU" sz="1800" dirty="0" err="1" smtClean="0">
                <a:solidFill>
                  <a:srgbClr val="002060"/>
                </a:solidFill>
                <a:latin typeface="+mn-lt"/>
              </a:rPr>
              <a:t>Рэндалл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–</a:t>
            </a:r>
            <a:r>
              <a:rPr lang="ru-RU" altLang="ru-RU" sz="1800" dirty="0" err="1" smtClean="0">
                <a:solidFill>
                  <a:srgbClr val="002060"/>
                </a:solidFill>
                <a:latin typeface="+mn-lt"/>
              </a:rPr>
              <a:t>Сандрум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, тип 1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получены принципиально новые экспериментальные ограничения на массы переносчиков взаимодействия между полями СМ и сектором темной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материи, массу частиц-кандидатов на роль частиц ТМ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измерены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модельно–независимые верхние пределы  на сечения рождения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нерезонансных состояний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получены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принципиально новые экспериментальные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ограничения на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фундаментальный масштаб многомерной гравитации Λ</a:t>
            </a:r>
            <a:r>
              <a:rPr lang="ru-RU" altLang="ru-RU" sz="1800" baseline="-25000" dirty="0">
                <a:solidFill>
                  <a:srgbClr val="002060"/>
                </a:solidFill>
                <a:latin typeface="+mn-lt"/>
              </a:rPr>
              <a:t>T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и M</a:t>
            </a:r>
            <a:r>
              <a:rPr lang="ru-RU" altLang="ru-RU" sz="1800" baseline="-25000" dirty="0" smtClean="0">
                <a:solidFill>
                  <a:srgbClr val="002060"/>
                </a:solidFill>
                <a:latin typeface="+mn-lt"/>
              </a:rPr>
              <a:t>S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в альтернативном описании, в зависимости от числа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дополнительных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измерений n в модели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ADD</a:t>
            </a: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проверена универсальност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ь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взаимодействий в лептонном 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секторе в области 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Q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~</a:t>
            </a:r>
            <a:r>
              <a:rPr lang="ru-RU" altLang="ru-RU" sz="1800" dirty="0" smtClean="0">
                <a:solidFill>
                  <a:srgbClr val="002060"/>
                </a:solidFill>
                <a:latin typeface="+mn-lt"/>
              </a:rPr>
              <a:t> 3 ТэВ</a:t>
            </a:r>
            <a:r>
              <a:rPr lang="en-US" altLang="ru-RU" sz="1800" dirty="0" smtClean="0">
                <a:solidFill>
                  <a:srgbClr val="002060"/>
                </a:solidFill>
                <a:latin typeface="+mn-lt"/>
              </a:rPr>
              <a:t>/c</a:t>
            </a:r>
            <a:r>
              <a:rPr lang="en-US" altLang="ru-RU" sz="1800" baseline="30000" dirty="0" smtClean="0">
                <a:solidFill>
                  <a:srgbClr val="002060"/>
                </a:solidFill>
                <a:latin typeface="+mn-lt"/>
              </a:rPr>
              <a:t>2</a:t>
            </a:r>
            <a:endParaRPr lang="ru-RU" altLang="ru-RU" sz="1800" baseline="30000" dirty="0" smtClean="0">
              <a:solidFill>
                <a:srgbClr val="002060"/>
              </a:solidFill>
              <a:latin typeface="+mn-lt"/>
            </a:endParaRP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altLang="ru-RU" sz="1800" dirty="0" smtClean="0">
              <a:solidFill>
                <a:srgbClr val="002060"/>
              </a:solidFill>
              <a:latin typeface="+mn-lt"/>
            </a:endParaRPr>
          </a:p>
          <a:p>
            <a:pPr marL="1028700" lvl="1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altLang="ru-RU" sz="5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8510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Список работ (1)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B978-76B0-4AE5-A511-BC91D474496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1879" y="609820"/>
            <a:ext cx="9849544" cy="5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</a:rPr>
              <a:t>I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Golutvin</a:t>
            </a:r>
            <a:r>
              <a:rPr lang="en-US" sz="1600" dirty="0">
                <a:solidFill>
                  <a:srgbClr val="002060"/>
                </a:solidFill>
              </a:rPr>
              <a:t>, P. </a:t>
            </a:r>
            <a:r>
              <a:rPr lang="en-US" sz="1600" dirty="0" err="1">
                <a:solidFill>
                  <a:srgbClr val="002060"/>
                </a:solidFill>
              </a:rPr>
              <a:t>Moissenz</a:t>
            </a:r>
            <a:r>
              <a:rPr lang="en-US" sz="1600" dirty="0">
                <a:solidFill>
                  <a:srgbClr val="002060"/>
                </a:solidFill>
              </a:rPr>
              <a:t>, V. </a:t>
            </a:r>
            <a:r>
              <a:rPr lang="en-US" sz="1600" dirty="0" err="1">
                <a:solidFill>
                  <a:srgbClr val="002060"/>
                </a:solidFill>
              </a:rPr>
              <a:t>Palichik</a:t>
            </a:r>
            <a:r>
              <a:rPr lang="en-US" sz="1600" dirty="0">
                <a:solidFill>
                  <a:srgbClr val="002060"/>
                </a:solidFill>
              </a:rPr>
              <a:t>, M. </a:t>
            </a:r>
            <a:r>
              <a:rPr lang="en-US" sz="1600" dirty="0" err="1">
                <a:solidFill>
                  <a:srgbClr val="002060"/>
                </a:solidFill>
              </a:rPr>
              <a:t>Savina</a:t>
            </a:r>
            <a:r>
              <a:rPr lang="en-US" sz="1600" dirty="0">
                <a:solidFill>
                  <a:srgbClr val="002060"/>
                </a:solidFill>
              </a:rPr>
              <a:t>, S. Shmatov, “Search for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–scale bosons in the </a:t>
            </a:r>
            <a:r>
              <a:rPr lang="en-US" sz="1600" dirty="0" err="1">
                <a:solidFill>
                  <a:srgbClr val="002060"/>
                </a:solidFill>
              </a:rPr>
              <a:t>dimuon</a:t>
            </a:r>
            <a:r>
              <a:rPr lang="en-US" sz="1600" dirty="0">
                <a:solidFill>
                  <a:srgbClr val="002060"/>
                </a:solidFill>
              </a:rPr>
              <a:t> channel at the LHC”, Czech. J. Phys. 54, A261 (2004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М</a:t>
            </a:r>
            <a:r>
              <a:rPr lang="ru-RU" sz="1600" dirty="0">
                <a:solidFill>
                  <a:srgbClr val="002060"/>
                </a:solidFill>
              </a:rPr>
              <a:t>. В. Савина, С. В. Шматов, “Физика дополнительных измерений на Большом </a:t>
            </a:r>
            <a:r>
              <a:rPr lang="ru-RU" sz="1600" dirty="0" err="1">
                <a:solidFill>
                  <a:srgbClr val="002060"/>
                </a:solidFill>
              </a:rPr>
              <a:t>адронном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коллайдере</a:t>
            </a:r>
            <a:r>
              <a:rPr lang="ru-RU" sz="1600" dirty="0">
                <a:solidFill>
                  <a:srgbClr val="002060"/>
                </a:solidFill>
              </a:rPr>
              <a:t>”, Экспериментальные методы в физике частиц, Ответственный редактор – А. В. Зарубин, Дубна: ОИЯИ, 2004. 374 с., </a:t>
            </a:r>
            <a:r>
              <a:rPr lang="ru-RU" sz="1600" dirty="0" smtClean="0">
                <a:solidFill>
                  <a:srgbClr val="002060"/>
                </a:solidFill>
              </a:rPr>
              <a:t>5-9530-0095-2.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</a:rPr>
              <a:t>G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Bayatian</a:t>
            </a:r>
            <a:r>
              <a:rPr lang="en-US" sz="1600" dirty="0">
                <a:solidFill>
                  <a:srgbClr val="002060"/>
                </a:solidFill>
              </a:rPr>
              <a:t> et al. (CMS Collab.), “CMS Physics Technical Design Report, Volume II: Physics Performance”, J. Phys. G: </a:t>
            </a:r>
            <a:r>
              <a:rPr lang="en-US" sz="1600" dirty="0" err="1">
                <a:solidFill>
                  <a:srgbClr val="002060"/>
                </a:solidFill>
              </a:rPr>
              <a:t>Nucl</a:t>
            </a:r>
            <a:r>
              <a:rPr lang="en-US" sz="1600" dirty="0">
                <a:solidFill>
                  <a:srgbClr val="002060"/>
                </a:solidFill>
              </a:rPr>
              <a:t>. Part. 34, 995 (2006), pp. 1248–1252, </a:t>
            </a:r>
            <a:r>
              <a:rPr lang="en-US" sz="1600" dirty="0" smtClean="0">
                <a:solidFill>
                  <a:srgbClr val="002060"/>
                </a:solidFill>
              </a:rPr>
              <a:t>1448–1454.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И</a:t>
            </a:r>
            <a:r>
              <a:rPr lang="ru-RU" sz="1600" dirty="0">
                <a:solidFill>
                  <a:srgbClr val="002060"/>
                </a:solidFill>
              </a:rPr>
              <a:t>. А. </a:t>
            </a:r>
            <a:r>
              <a:rPr lang="ru-RU" sz="1600" dirty="0" err="1">
                <a:solidFill>
                  <a:srgbClr val="002060"/>
                </a:solidFill>
              </a:rPr>
              <a:t>Голутвин</a:t>
            </a:r>
            <a:r>
              <a:rPr lang="ru-RU" sz="1600" dirty="0">
                <a:solidFill>
                  <a:srgbClr val="002060"/>
                </a:solidFill>
              </a:rPr>
              <a:t>, В. В. Пальчик, М. В. Савина, С. В. Шматов, “Поиск новых нейтральных калибровочных бозонов на </a:t>
            </a:r>
            <a:r>
              <a:rPr lang="en-US" sz="1600" dirty="0">
                <a:solidFill>
                  <a:srgbClr val="002060"/>
                </a:solidFill>
              </a:rPr>
              <a:t>LHC”, </a:t>
            </a:r>
            <a:r>
              <a:rPr lang="ru-RU" sz="1600" dirty="0">
                <a:solidFill>
                  <a:srgbClr val="002060"/>
                </a:solidFill>
              </a:rPr>
              <a:t>ЯФ 70, 61 (2007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</a:rPr>
              <a:t>A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Lanyov</a:t>
            </a:r>
            <a:r>
              <a:rPr lang="en-US" sz="1600" dirty="0">
                <a:solidFill>
                  <a:srgbClr val="002060"/>
                </a:solidFill>
              </a:rPr>
              <a:t> and S. Shmatov, “Studies of </a:t>
            </a:r>
            <a:r>
              <a:rPr lang="en-US" sz="1600" dirty="0" err="1">
                <a:solidFill>
                  <a:srgbClr val="002060"/>
                </a:solidFill>
              </a:rPr>
              <a:t>Drell</a:t>
            </a:r>
            <a:r>
              <a:rPr lang="en-US" sz="1600" dirty="0">
                <a:solidFill>
                  <a:srgbClr val="002060"/>
                </a:solidFill>
              </a:rPr>
              <a:t>–Yan </a:t>
            </a:r>
            <a:r>
              <a:rPr lang="en-US" sz="1600" dirty="0" err="1">
                <a:solidFill>
                  <a:srgbClr val="002060"/>
                </a:solidFill>
              </a:rPr>
              <a:t>dimuon</a:t>
            </a:r>
            <a:r>
              <a:rPr lang="en-US" sz="1600" dirty="0">
                <a:solidFill>
                  <a:srgbClr val="002060"/>
                </a:solidFill>
              </a:rPr>
              <a:t> events in the CMS experiment”, </a:t>
            </a:r>
            <a:r>
              <a:rPr lang="en-US" sz="1600" dirty="0" err="1">
                <a:solidFill>
                  <a:srgbClr val="002060"/>
                </a:solidFill>
              </a:rPr>
              <a:t>Nucl</a:t>
            </a:r>
            <a:r>
              <a:rPr lang="en-US" sz="1600" dirty="0">
                <a:solidFill>
                  <a:srgbClr val="002060"/>
                </a:solidFill>
              </a:rPr>
              <a:t>. Phys. B. Proc. Suppl. 177–178, 302 (2008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</a:rPr>
              <a:t>S</a:t>
            </a:r>
            <a:r>
              <a:rPr lang="en-US" sz="1600" dirty="0">
                <a:solidFill>
                  <a:srgbClr val="002060"/>
                </a:solidFill>
              </a:rPr>
              <a:t>. Shmatov, “Search for extra dimensions with the CMS detector”, </a:t>
            </a:r>
            <a:r>
              <a:rPr lang="en-US" sz="1600" dirty="0" err="1">
                <a:solidFill>
                  <a:srgbClr val="002060"/>
                </a:solidFill>
              </a:rPr>
              <a:t>Nucl</a:t>
            </a:r>
            <a:r>
              <a:rPr lang="en-US" sz="1600" dirty="0">
                <a:solidFill>
                  <a:srgbClr val="002060"/>
                </a:solidFill>
              </a:rPr>
              <a:t>. Phys. B. Proc. Suppl. 177–178, 330 (2008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М</a:t>
            </a:r>
            <a:r>
              <a:rPr lang="ru-RU" sz="1600" dirty="0">
                <a:solidFill>
                  <a:srgbClr val="002060"/>
                </a:solidFill>
              </a:rPr>
              <a:t>. В. Савина, С. В. Шматов, “Физика с дополнительными пространственными измерениями”, В глубь материи: Физика </a:t>
            </a:r>
            <a:r>
              <a:rPr lang="en-US" sz="1600" dirty="0">
                <a:solidFill>
                  <a:srgbClr val="002060"/>
                </a:solidFill>
              </a:rPr>
              <a:t>XXI </a:t>
            </a:r>
            <a:r>
              <a:rPr lang="ru-RU" sz="1600" dirty="0">
                <a:solidFill>
                  <a:srgbClr val="002060"/>
                </a:solidFill>
              </a:rPr>
              <a:t>века глазами создателей экспериментального комплекса на Большом </a:t>
            </a:r>
            <a:r>
              <a:rPr lang="ru-RU" sz="1600" dirty="0" err="1">
                <a:solidFill>
                  <a:srgbClr val="002060"/>
                </a:solidFill>
              </a:rPr>
              <a:t>адронном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коллайдере</a:t>
            </a:r>
            <a:r>
              <a:rPr lang="ru-RU" sz="1600" dirty="0">
                <a:solidFill>
                  <a:srgbClr val="002060"/>
                </a:solidFill>
              </a:rPr>
              <a:t> в Женеве, М. </a:t>
            </a:r>
            <a:r>
              <a:rPr lang="ru-RU" sz="1600" dirty="0" err="1">
                <a:solidFill>
                  <a:srgbClr val="002060"/>
                </a:solidFill>
              </a:rPr>
              <a:t>Этерна</a:t>
            </a:r>
            <a:r>
              <a:rPr lang="ru-RU" sz="1600" dirty="0">
                <a:solidFill>
                  <a:srgbClr val="002060"/>
                </a:solidFill>
              </a:rPr>
              <a:t>, 2009, - 576 с., </a:t>
            </a:r>
            <a:r>
              <a:rPr lang="en-US" sz="1600" dirty="0">
                <a:solidFill>
                  <a:srgbClr val="002060"/>
                </a:solidFill>
              </a:rPr>
              <a:t>ISBN </a:t>
            </a:r>
            <a:r>
              <a:rPr lang="en-US" sz="1600" dirty="0" smtClean="0">
                <a:solidFill>
                  <a:srgbClr val="002060"/>
                </a:solidFill>
              </a:rPr>
              <a:t>978-5-480-00211-9.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</a:rPr>
              <a:t>S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Chatrchyan</a:t>
            </a:r>
            <a:r>
              <a:rPr lang="en-US" sz="1600" dirty="0">
                <a:solidFill>
                  <a:srgbClr val="002060"/>
                </a:solidFill>
              </a:rPr>
              <a:t> et al. (CMS Collab.), “Search for Resonances in the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Mass Distribution in pp Collisions at 7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”, JHEP 05, 093 (2011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С.В</a:t>
            </a:r>
            <a:r>
              <a:rPr lang="ru-RU" sz="1600" dirty="0">
                <a:solidFill>
                  <a:srgbClr val="002060"/>
                </a:solidFill>
              </a:rPr>
              <a:t>. Шматов, “Поиск дополнительных измерений в эксперименте </a:t>
            </a:r>
            <a:r>
              <a:rPr lang="en-US" sz="1600" dirty="0">
                <a:solidFill>
                  <a:srgbClr val="002060"/>
                </a:solidFill>
              </a:rPr>
              <a:t>CMS </a:t>
            </a:r>
            <a:r>
              <a:rPr lang="ru-RU" sz="1600" dirty="0">
                <a:solidFill>
                  <a:srgbClr val="002060"/>
                </a:solidFill>
              </a:rPr>
              <a:t>на Большом </a:t>
            </a:r>
            <a:r>
              <a:rPr lang="ru-RU" sz="1600" dirty="0" err="1">
                <a:solidFill>
                  <a:srgbClr val="002060"/>
                </a:solidFill>
              </a:rPr>
              <a:t>адронном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коллайдере</a:t>
            </a:r>
            <a:r>
              <a:rPr lang="ru-RU" sz="1600" dirty="0">
                <a:solidFill>
                  <a:srgbClr val="002060"/>
                </a:solidFill>
              </a:rPr>
              <a:t>”, ЯФ 74, 511 (2011).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2060"/>
                </a:solidFill>
              </a:rPr>
              <a:t>S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Chatrchyan</a:t>
            </a:r>
            <a:r>
              <a:rPr lang="en-US" sz="1600" dirty="0">
                <a:solidFill>
                  <a:srgbClr val="002060"/>
                </a:solidFill>
              </a:rPr>
              <a:t> et al. (CMS Collab.), “Search for narrow resonances in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mass spectra in pp collisions at 7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”, Phys. Lett. B 714, 158 (2012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11" y="704383"/>
            <a:ext cx="3296441" cy="247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89" y="3861048"/>
            <a:ext cx="3264364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Содержание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6"/>
              <p:cNvSpPr txBox="1">
                <a:spLocks noChangeArrowheads="1"/>
              </p:cNvSpPr>
              <p:nvPr/>
            </p:nvSpPr>
            <p:spPr bwMode="auto">
              <a:xfrm>
                <a:off x="20250" y="1641068"/>
                <a:ext cx="6732950" cy="4884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5" rIns="91429" bIns="45715">
                <a:spAutoFit/>
              </a:bodyPr>
              <a:lstStyle/>
              <a:p>
                <a:pPr marL="342900" indent="-342900">
                  <a:spcBef>
                    <a:spcPct val="25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q"/>
                </a:pP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Разработка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программы физических исследований эксперимента CMS в канале с парой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мюонов</a:t>
                </a:r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(</a:t>
                </a:r>
                <a:r>
                  <a:rPr lang="en-US" altLang="ru-RU" dirty="0" err="1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PhTDR</a:t>
                </a:r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)</a:t>
                </a:r>
                <a:endParaRPr lang="ru-RU" altLang="ru-RU" dirty="0" smtClean="0">
                  <a:solidFill>
                    <a:srgbClr val="002060"/>
                  </a:solidFill>
                  <a:latin typeface="+mj-lt"/>
                  <a:cs typeface="Arial" pitchFamily="34" charset="0"/>
                </a:endParaRPr>
              </a:p>
              <a:p>
                <a:pPr marL="342900" indent="-342900">
                  <a:spcBef>
                    <a:spcPct val="25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q"/>
                </a:pP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Проверка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предсказаний СМ в процессе </a:t>
                </a:r>
                <a:r>
                  <a:rPr lang="ru-RU" altLang="ru-RU" dirty="0" err="1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Дрелла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-Яна на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данных первого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сеанса </a:t>
                </a:r>
                <a:r>
                  <a:rPr lang="en-US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LHC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(</a:t>
                </a:r>
                <a:r>
                  <a:rPr lang="en-US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RUN1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)</a:t>
                </a:r>
                <a:r>
                  <a:rPr lang="en-US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при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= </a:t>
                </a:r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7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и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8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ТэВ</a:t>
                </a:r>
              </a:p>
              <a:p>
                <a:pPr lvl="1"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ru-RU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измерение дифференциального и </a:t>
                </a: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дважды </a:t>
                </a:r>
                <a:r>
                  <a:rPr lang="ru-RU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дифференциальное сечений </a:t>
                </a:r>
              </a:p>
              <a:p>
                <a:pPr lvl="1"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ru-RU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измерение сечения </a:t>
                </a:r>
                <a:r>
                  <a:rPr lang="en-US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Z</a:t>
                </a:r>
                <a:r>
                  <a:rPr lang="ru-RU" altLang="ru-RU" sz="1600" baseline="300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0</a:t>
                </a:r>
                <a:r>
                  <a:rPr lang="en-US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-</a:t>
                </a:r>
                <a:r>
                  <a:rPr lang="ru-RU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бозона</a:t>
                </a:r>
              </a:p>
              <a:p>
                <a:pPr lvl="1">
                  <a:buClr>
                    <a:schemeClr val="tx1"/>
                  </a:buClr>
                  <a:buFont typeface="Wingdings" pitchFamily="2" charset="2"/>
                  <a:buChar char="ü"/>
                </a:pP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ru-RU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измерение </a:t>
                </a:r>
                <a:r>
                  <a:rPr lang="ru-RU" altLang="ru-RU" sz="1600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энергетической зависимости </a:t>
                </a:r>
                <a:r>
                  <a:rPr lang="ru-RU" altLang="ru-RU" sz="1600" dirty="0" smtClean="0">
                    <a:solidFill>
                      <a:schemeClr val="tx2">
                        <a:lumMod val="75000"/>
                      </a:schemeClr>
                    </a:solidFill>
                    <a:latin typeface="+mj-lt"/>
                    <a:cs typeface="Arial" pitchFamily="34" charset="0"/>
                  </a:rPr>
                  <a:t>сечений</a:t>
                </a:r>
                <a:endParaRPr lang="ru-RU" altLang="ru-RU" sz="1600" dirty="0">
                  <a:solidFill>
                    <a:schemeClr val="tx2">
                      <a:lumMod val="75000"/>
                    </a:schemeClr>
                  </a:solidFill>
                  <a:latin typeface="+mj-lt"/>
                  <a:cs typeface="Arial" pitchFamily="34" charset="0"/>
                </a:endParaRPr>
              </a:p>
              <a:p>
                <a:pPr marL="285750" indent="-285750">
                  <a:spcBef>
                    <a:spcPct val="25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q"/>
                </a:pP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Поиск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сигналов новой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физики (физика за рамками СМ) на данные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первого (</a:t>
                </a:r>
                <a:r>
                  <a:rPr lang="en-US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RUN1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)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и второго (</a:t>
                </a:r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RUN2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) сеансов </a:t>
                </a:r>
                <a:r>
                  <a:rPr lang="en-US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LHC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при</a:t>
                </a:r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= </a:t>
                </a:r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7,8 </a:t>
                </a:r>
                <a:r>
                  <a:rPr lang="ru-RU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и </a:t>
                </a:r>
                <a:r>
                  <a:rPr lang="en-US" altLang="ru-RU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13 </a:t>
                </a:r>
                <a:r>
                  <a:rPr lang="ru-RU" altLang="ru-RU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ТэВ</a:t>
                </a:r>
              </a:p>
              <a:p>
                <a:pPr marL="742898" lvl="1" indent="-285750">
                  <a:spcBef>
                    <a:spcPct val="25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новые тяжелые резонансы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со спином 1 и спином 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2</a:t>
                </a:r>
              </a:p>
              <a:p>
                <a:pPr marL="742898" lvl="1" indent="-285750">
                  <a:spcBef>
                    <a:spcPct val="25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нерезонансные сигналы (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многомерна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гравитации 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с пониженным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масштабом 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взаимодействия, контактные взаимодействия)</a:t>
                </a:r>
              </a:p>
              <a:p>
                <a:pPr marL="742898" lvl="1" indent="-285750">
                  <a:spcBef>
                    <a:spcPct val="25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кандидаты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на роль частиц темной 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материи</a:t>
                </a:r>
              </a:p>
              <a:p>
                <a:pPr marL="742898" lvl="1" indent="-285750">
                  <a:spcBef>
                    <a:spcPct val="2500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процессов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с 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нарушением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лептонного числа 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(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п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роверка </a:t>
                </a:r>
                <a:r>
                  <a:rPr lang="ru-RU" altLang="ru-RU" sz="1600" dirty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универсальности взаимодействий в лептонном секторе</a:t>
                </a:r>
                <a:r>
                  <a:rPr lang="ru-RU" altLang="ru-RU" sz="1600" dirty="0" smtClean="0">
                    <a:solidFill>
                      <a:srgbClr val="002060"/>
                    </a:solidFill>
                    <a:latin typeface="+mj-lt"/>
                    <a:cs typeface="Arial" pitchFamily="34" charset="0"/>
                  </a:rPr>
                  <a:t>)</a:t>
                </a:r>
                <a:endParaRPr lang="ru-RU" altLang="ru-RU" sz="1600" dirty="0">
                  <a:solidFill>
                    <a:srgbClr val="002060"/>
                  </a:solidFill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50" y="1641068"/>
                <a:ext cx="6732950" cy="4884276"/>
              </a:xfrm>
              <a:prstGeom prst="rect">
                <a:avLst/>
              </a:prstGeom>
              <a:blipFill>
                <a:blip r:embed="rId5"/>
                <a:stretch>
                  <a:fillRect l="-543" t="-624" r="-90" b="-7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6299B03E-F6BB-440A-9770-AD8A38F2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4088904" cy="401485"/>
          </a:xfrm>
        </p:spPr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74356" y="631396"/>
            <a:ext cx="6699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Цикл работ посвящен подготовке, реализации и развитию программы физических исследований в канале с парой мюонов на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детекторном </a:t>
            </a:r>
            <a:r>
              <a:rPr lang="ru-RU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комплексе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CMS на </a:t>
            </a:r>
            <a:r>
              <a:rPr lang="en-US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LHC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в </a:t>
            </a:r>
            <a:r>
              <a:rPr lang="en-US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2002-2021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 гг.</a:t>
            </a:r>
            <a:endParaRPr lang="ru-RU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64" y="1660798"/>
            <a:ext cx="1514475" cy="400050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7D"/>
              </a:buClr>
              <a:defRPr/>
            </a:pPr>
            <a:r>
              <a:rPr lang="en-GB" sz="2000" kern="0" dirty="0" smtClean="0">
                <a:solidFill>
                  <a:schemeClr val="bg1"/>
                </a:solidFill>
                <a:sym typeface="Symbol"/>
              </a:rPr>
              <a:t> </a:t>
            </a:r>
            <a:r>
              <a:rPr lang="en-GB" sz="2000" kern="0" dirty="0" smtClean="0">
                <a:solidFill>
                  <a:schemeClr val="bg1"/>
                </a:solidFill>
              </a:rPr>
              <a:t>30  fb</a:t>
            </a:r>
            <a:r>
              <a:rPr lang="en-GB" sz="2000" kern="0" baseline="30000" dirty="0" smtClean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8792" y="4869160"/>
            <a:ext cx="1514475" cy="400050"/>
          </a:xfrm>
          <a:prstGeom prst="rect">
            <a:avLst/>
          </a:prstGeom>
          <a:solidFill>
            <a:srgbClr val="FF3300"/>
          </a:solidFill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7D"/>
              </a:buClr>
              <a:defRPr/>
            </a:pPr>
            <a:r>
              <a:rPr lang="en-GB" sz="2000" kern="0" dirty="0" smtClean="0">
                <a:solidFill>
                  <a:schemeClr val="bg1"/>
                </a:solidFill>
                <a:sym typeface="Symbol"/>
              </a:rPr>
              <a:t> 14</a:t>
            </a:r>
            <a:r>
              <a:rPr lang="en-GB" sz="2000" kern="0" dirty="0" smtClean="0">
                <a:solidFill>
                  <a:schemeClr val="bg1"/>
                </a:solidFill>
              </a:rPr>
              <a:t>0  fb</a:t>
            </a:r>
            <a:r>
              <a:rPr lang="en-GB" sz="2000" kern="0" baseline="30000" dirty="0" smtClean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1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Список работ (</a:t>
            </a:r>
            <a:r>
              <a:rPr lang="en-US" sz="3000" dirty="0" smtClean="0"/>
              <a:t>2</a:t>
            </a:r>
            <a:r>
              <a:rPr lang="ru-RU" sz="3000" dirty="0" smtClean="0"/>
              <a:t>)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1879" y="609820"/>
            <a:ext cx="984954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>
              <a:buFont typeface="+mj-lt"/>
              <a:buAutoNum type="arabicPeriod" startAt="11"/>
            </a:pPr>
            <a:r>
              <a:rPr lang="en-US" sz="1600" dirty="0" smtClean="0">
                <a:solidFill>
                  <a:srgbClr val="002060"/>
                </a:solidFill>
              </a:rPr>
              <a:t>S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Chatrchyan</a:t>
            </a:r>
            <a:r>
              <a:rPr lang="en-US" sz="1600" dirty="0">
                <a:solidFill>
                  <a:srgbClr val="002060"/>
                </a:solidFill>
              </a:rPr>
              <a:t> (CMS Collab.), “Search for heavy narrow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resonances in pp collisions at 7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 and 8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”, Phys. Lett. B 720, 63 (2013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en-US" sz="1600" dirty="0" smtClean="0">
                <a:solidFill>
                  <a:srgbClr val="002060"/>
                </a:solidFill>
              </a:rPr>
              <a:t>S. </a:t>
            </a:r>
            <a:r>
              <a:rPr lang="en-US" sz="1600" dirty="0" err="1">
                <a:solidFill>
                  <a:srgbClr val="002060"/>
                </a:solidFill>
              </a:rPr>
              <a:t>Chatrchyan</a:t>
            </a:r>
            <a:r>
              <a:rPr lang="en-US" sz="1600" dirty="0">
                <a:solidFill>
                  <a:srgbClr val="002060"/>
                </a:solidFill>
              </a:rPr>
              <a:t> et al. (CMS Collab.), “Measurement of the diﬀerential and double diﬀerential </a:t>
            </a:r>
            <a:r>
              <a:rPr lang="en-US" sz="1600" dirty="0" err="1">
                <a:solidFill>
                  <a:srgbClr val="002060"/>
                </a:solidFill>
              </a:rPr>
              <a:t>Drell</a:t>
            </a:r>
            <a:r>
              <a:rPr lang="en-US" sz="1600" dirty="0">
                <a:solidFill>
                  <a:srgbClr val="002060"/>
                </a:solidFill>
              </a:rPr>
              <a:t>–Yan cross sections in proton–proton collisions at 7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”, JHEP 12, 030 (2013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ru-RU" sz="1600" dirty="0" smtClean="0">
                <a:solidFill>
                  <a:srgbClr val="002060"/>
                </a:solidFill>
              </a:rPr>
              <a:t>С.В</a:t>
            </a:r>
            <a:r>
              <a:rPr lang="ru-RU" sz="1600" dirty="0">
                <a:solidFill>
                  <a:srgbClr val="002060"/>
                </a:solidFill>
              </a:rPr>
              <a:t>. Шматов, “Поиск физики за рамками стандартной модели во взаимодействиях протонов при 7 ТэВ в эксперименте </a:t>
            </a:r>
            <a:r>
              <a:rPr lang="en-US" sz="1600" dirty="0">
                <a:solidFill>
                  <a:srgbClr val="002060"/>
                </a:solidFill>
              </a:rPr>
              <a:t>CMS </a:t>
            </a:r>
            <a:r>
              <a:rPr lang="ru-RU" sz="1600" dirty="0">
                <a:solidFill>
                  <a:srgbClr val="002060"/>
                </a:solidFill>
              </a:rPr>
              <a:t>на </a:t>
            </a:r>
            <a:r>
              <a:rPr lang="en-US" sz="1600" dirty="0">
                <a:solidFill>
                  <a:srgbClr val="002060"/>
                </a:solidFill>
              </a:rPr>
              <a:t>LHC”, </a:t>
            </a:r>
            <a:r>
              <a:rPr lang="ru-RU" sz="1600" dirty="0">
                <a:solidFill>
                  <a:srgbClr val="002060"/>
                </a:solidFill>
              </a:rPr>
              <a:t>ЯФ 76, 1166 (2013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11"/>
            </a:pPr>
            <a:r>
              <a:rPr lang="ru-RU" sz="1600" dirty="0" smtClean="0">
                <a:solidFill>
                  <a:srgbClr val="002060"/>
                </a:solidFill>
              </a:rPr>
              <a:t>В</a:t>
            </a:r>
            <a:r>
              <a:rPr lang="ru-RU" sz="1600" dirty="0">
                <a:solidFill>
                  <a:srgbClr val="002060"/>
                </a:solidFill>
              </a:rPr>
              <a:t>. Ф. </a:t>
            </a:r>
            <a:r>
              <a:rPr lang="ru-RU" sz="1600" dirty="0" err="1">
                <a:solidFill>
                  <a:srgbClr val="002060"/>
                </a:solidFill>
              </a:rPr>
              <a:t>Коноплянников</a:t>
            </a:r>
            <a:r>
              <a:rPr lang="ru-RU" sz="1600" dirty="0">
                <a:solidFill>
                  <a:srgbClr val="002060"/>
                </a:solidFill>
              </a:rPr>
              <a:t>, М. В. Савина, С. В. Шматов, С. Г. Шульга, “Неопределенности сечения рождения пар мюонов в процессе </a:t>
            </a:r>
            <a:r>
              <a:rPr lang="ru-RU" sz="1600" dirty="0" err="1">
                <a:solidFill>
                  <a:srgbClr val="002060"/>
                </a:solidFill>
              </a:rPr>
              <a:t>Дрелла</a:t>
            </a:r>
            <a:r>
              <a:rPr lang="ru-RU" sz="1600" dirty="0">
                <a:solidFill>
                  <a:srgbClr val="002060"/>
                </a:solidFill>
              </a:rPr>
              <a:t>–Яна при столкновении протонов на </a:t>
            </a:r>
            <a:r>
              <a:rPr lang="en-US" sz="1600" dirty="0">
                <a:solidFill>
                  <a:srgbClr val="002060"/>
                </a:solidFill>
              </a:rPr>
              <a:t>LHC”, </a:t>
            </a:r>
            <a:r>
              <a:rPr lang="ru-RU" sz="1600" dirty="0">
                <a:solidFill>
                  <a:srgbClr val="002060"/>
                </a:solidFill>
              </a:rPr>
              <a:t>Письма в ЭЧАЯ 11, 1122 (2014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11"/>
            </a:pPr>
            <a:r>
              <a:rPr lang="ru-RU" sz="1600" dirty="0" smtClean="0">
                <a:solidFill>
                  <a:srgbClr val="002060"/>
                </a:solidFill>
              </a:rPr>
              <a:t>А.В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Ланёв</a:t>
            </a:r>
            <a:r>
              <a:rPr lang="ru-RU" sz="1600" dirty="0">
                <a:solidFill>
                  <a:srgbClr val="002060"/>
                </a:solidFill>
              </a:rPr>
              <a:t>, "Результаты </a:t>
            </a:r>
            <a:r>
              <a:rPr lang="ru-RU" sz="1600" dirty="0" err="1">
                <a:solidFill>
                  <a:srgbClr val="002060"/>
                </a:solidFill>
              </a:rPr>
              <a:t>коллаборации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CMS: </a:t>
            </a:r>
            <a:r>
              <a:rPr lang="ru-RU" sz="1600" dirty="0">
                <a:solidFill>
                  <a:srgbClr val="002060"/>
                </a:solidFill>
              </a:rPr>
              <a:t>бозон </a:t>
            </a:r>
            <a:r>
              <a:rPr lang="ru-RU" sz="1600" dirty="0" err="1">
                <a:solidFill>
                  <a:srgbClr val="002060"/>
                </a:solidFill>
              </a:rPr>
              <a:t>Хиггса</a:t>
            </a:r>
            <a:r>
              <a:rPr lang="ru-RU" sz="1600" dirty="0">
                <a:solidFill>
                  <a:srgbClr val="002060"/>
                </a:solidFill>
              </a:rPr>
              <a:t> и поиски новой физики</a:t>
            </a:r>
            <a:r>
              <a:rPr lang="ru-RU" sz="1600" dirty="0" smtClean="0">
                <a:solidFill>
                  <a:srgbClr val="002060"/>
                </a:solidFill>
              </a:rPr>
              <a:t>'',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УФН </a:t>
            </a:r>
            <a:r>
              <a:rPr lang="ru-RU" sz="1600" dirty="0">
                <a:solidFill>
                  <a:srgbClr val="002060"/>
                </a:solidFill>
              </a:rPr>
              <a:t>184  №9 (2014) </a:t>
            </a:r>
            <a:r>
              <a:rPr lang="ru-RU" sz="1600" dirty="0" smtClean="0">
                <a:solidFill>
                  <a:srgbClr val="002060"/>
                </a:solidFill>
              </a:rPr>
              <a:t>996-1004.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11"/>
            </a:pPr>
            <a:r>
              <a:rPr lang="en-US" sz="1600" dirty="0" smtClean="0">
                <a:solidFill>
                  <a:srgbClr val="002060"/>
                </a:solidFill>
              </a:rPr>
              <a:t>V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Khachatryan</a:t>
            </a:r>
            <a:r>
              <a:rPr lang="en-US" sz="1600" dirty="0">
                <a:solidFill>
                  <a:srgbClr val="002060"/>
                </a:solidFill>
              </a:rPr>
              <a:t> et al. (CMS Collab.), “Measurements of diﬀerential and double–diﬀerential </a:t>
            </a:r>
            <a:r>
              <a:rPr lang="en-US" sz="1600" dirty="0" err="1">
                <a:solidFill>
                  <a:srgbClr val="002060"/>
                </a:solidFill>
              </a:rPr>
              <a:t>Drell</a:t>
            </a:r>
            <a:r>
              <a:rPr lang="en-US" sz="1600" dirty="0">
                <a:solidFill>
                  <a:srgbClr val="002060"/>
                </a:solidFill>
              </a:rPr>
              <a:t>–Yan cross sections in proton–proton collisions at 8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”, Eur. Phys. J. C 75, 147 (2015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en-US" sz="1600" dirty="0" smtClean="0">
                <a:solidFill>
                  <a:srgbClr val="002060"/>
                </a:solidFill>
              </a:rPr>
              <a:t>V. </a:t>
            </a:r>
            <a:r>
              <a:rPr lang="en-US" sz="1600" dirty="0" err="1">
                <a:solidFill>
                  <a:srgbClr val="002060"/>
                </a:solidFill>
              </a:rPr>
              <a:t>Khachatryan</a:t>
            </a:r>
            <a:r>
              <a:rPr lang="en-US" sz="1600" dirty="0">
                <a:solidFill>
                  <a:srgbClr val="002060"/>
                </a:solidFill>
              </a:rPr>
              <a:t> et al. (CMS Collab.), “Search for physics beyond the standard model in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mass spectra in proton–proton collisions at 8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”, JHEP 1504, 025 (2015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</a:p>
          <a:p>
            <a:pPr marL="342900" lvl="0" indent="-342900">
              <a:buFont typeface="+mj-lt"/>
              <a:buAutoNum type="arabicPeriod" startAt="11"/>
            </a:pPr>
            <a:r>
              <a:rPr lang="ru-RU" sz="1600" dirty="0" smtClean="0">
                <a:solidFill>
                  <a:srgbClr val="002060"/>
                </a:solidFill>
              </a:rPr>
              <a:t>А.В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Ланёв</a:t>
            </a:r>
            <a:r>
              <a:rPr lang="ru-RU" sz="1600" dirty="0">
                <a:solidFill>
                  <a:srgbClr val="002060"/>
                </a:solidFill>
              </a:rPr>
              <a:t>, "Последние результаты </a:t>
            </a:r>
            <a:r>
              <a:rPr lang="ru-RU" sz="1600" dirty="0" err="1">
                <a:solidFill>
                  <a:srgbClr val="002060"/>
                </a:solidFill>
              </a:rPr>
              <a:t>коллаборации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CMS </a:t>
            </a:r>
            <a:r>
              <a:rPr lang="ru-RU" sz="1600" dirty="0">
                <a:solidFill>
                  <a:srgbClr val="002060"/>
                </a:solidFill>
              </a:rPr>
              <a:t>по поискам физики вне стандартной модели'', ЯФ 78 №6 (2015) </a:t>
            </a:r>
            <a:r>
              <a:rPr lang="ru-RU" sz="1600" dirty="0" smtClean="0">
                <a:solidFill>
                  <a:srgbClr val="002060"/>
                </a:solidFill>
              </a:rPr>
              <a:t>558-562.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11"/>
            </a:pPr>
            <a:r>
              <a:rPr lang="ru-RU" sz="1600" dirty="0" smtClean="0">
                <a:solidFill>
                  <a:srgbClr val="002060"/>
                </a:solidFill>
              </a:rPr>
              <a:t>С.В</a:t>
            </a:r>
            <a:r>
              <a:rPr lang="ru-RU" sz="1600" dirty="0">
                <a:solidFill>
                  <a:srgbClr val="002060"/>
                </a:solidFill>
              </a:rPr>
              <a:t>. Шматов, “Обзор результатов эксперимента </a:t>
            </a:r>
            <a:r>
              <a:rPr lang="en-US" sz="1600" dirty="0">
                <a:solidFill>
                  <a:srgbClr val="002060"/>
                </a:solidFill>
              </a:rPr>
              <a:t>CMS”, </a:t>
            </a:r>
            <a:r>
              <a:rPr lang="ru-RU" sz="1600" dirty="0">
                <a:solidFill>
                  <a:srgbClr val="002060"/>
                </a:solidFill>
              </a:rPr>
              <a:t>ЯФ 78, 546 (2015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11"/>
            </a:pPr>
            <a:r>
              <a:rPr lang="ru-RU" sz="1600" dirty="0" smtClean="0">
                <a:solidFill>
                  <a:srgbClr val="002060"/>
                </a:solidFill>
              </a:rPr>
              <a:t>М. Г. Гавриленко, В. Ф. Конопляников, М. В. Савина, С. Г. Шульга, С. В. Шматов, “Сечения процесса </a:t>
            </a:r>
            <a:r>
              <a:rPr lang="ru-RU" sz="1600" dirty="0" err="1" smtClean="0">
                <a:solidFill>
                  <a:srgbClr val="002060"/>
                </a:solidFill>
              </a:rPr>
              <a:t>Дрелла</a:t>
            </a:r>
            <a:r>
              <a:rPr lang="ru-RU" sz="1600" dirty="0" smtClean="0">
                <a:solidFill>
                  <a:srgbClr val="002060"/>
                </a:solidFill>
              </a:rPr>
              <a:t>–Яна в столкновении протонов на </a:t>
            </a:r>
            <a:r>
              <a:rPr lang="en-US" sz="1600" dirty="0" smtClean="0">
                <a:solidFill>
                  <a:srgbClr val="002060"/>
                </a:solidFill>
              </a:rPr>
              <a:t>LHC”, </a:t>
            </a:r>
            <a:r>
              <a:rPr lang="ru-RU" sz="1600" dirty="0">
                <a:solidFill>
                  <a:srgbClr val="002060"/>
                </a:solidFill>
              </a:rPr>
              <a:t>ЯФ 79, 50 (2016).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11"/>
            </a:pPr>
            <a:r>
              <a:rPr lang="ru-RU" sz="1600" dirty="0" smtClean="0">
                <a:solidFill>
                  <a:srgbClr val="002060"/>
                </a:solidFill>
              </a:rPr>
              <a:t>С</a:t>
            </a:r>
            <a:r>
              <a:rPr lang="ru-RU" sz="1600" dirty="0">
                <a:solidFill>
                  <a:srgbClr val="002060"/>
                </a:solidFill>
              </a:rPr>
              <a:t>. В. Шматов, “Обзор результатов эксперимента CMS на LHC по поиску дополнительных пространственных измерений”, ЯФ 79, 157 (2016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170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Список работ (</a:t>
            </a:r>
            <a:r>
              <a:rPr lang="en-US" sz="3000" dirty="0" smtClean="0"/>
              <a:t>3</a:t>
            </a:r>
            <a:r>
              <a:rPr lang="ru-RU" sz="3000" dirty="0" smtClean="0"/>
              <a:t>)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1879" y="777356"/>
            <a:ext cx="9849544" cy="545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>
              <a:buFont typeface="+mj-lt"/>
              <a:buAutoNum type="arabicPeriod" startAt="22"/>
            </a:pPr>
            <a:r>
              <a:rPr lang="ru-RU" sz="1600" dirty="0" smtClean="0">
                <a:solidFill>
                  <a:srgbClr val="002060"/>
                </a:solidFill>
              </a:rPr>
              <a:t>С</a:t>
            </a:r>
            <a:r>
              <a:rPr lang="ru-RU" sz="1600" dirty="0">
                <a:solidFill>
                  <a:srgbClr val="002060"/>
                </a:solidFill>
              </a:rPr>
              <a:t>. В. Шматов, “Обзор результатов эксперимента CMS”, Физика на LHC: Труды объединенного семинара RDMS CMS. — Дубна: ОИЯИ, 2016. — </a:t>
            </a:r>
            <a:r>
              <a:rPr lang="ru-RU" sz="1600" dirty="0" err="1">
                <a:solidFill>
                  <a:srgbClr val="002060"/>
                </a:solidFill>
              </a:rPr>
              <a:t>Вып</a:t>
            </a:r>
            <a:r>
              <a:rPr lang="ru-RU" sz="1600" dirty="0">
                <a:solidFill>
                  <a:srgbClr val="002060"/>
                </a:solidFill>
              </a:rPr>
              <a:t>. 4 — 13–119, ISBN </a:t>
            </a:r>
            <a:r>
              <a:rPr lang="ru-RU" sz="1600" dirty="0" smtClean="0">
                <a:solidFill>
                  <a:srgbClr val="002060"/>
                </a:solidFill>
              </a:rPr>
              <a:t>978-5-9530-0437-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22"/>
            </a:pPr>
            <a:r>
              <a:rPr lang="en-US" sz="1600" dirty="0" smtClean="0">
                <a:solidFill>
                  <a:srgbClr val="002060"/>
                </a:solidFill>
              </a:rPr>
              <a:t>A. </a:t>
            </a:r>
            <a:r>
              <a:rPr lang="en-US" sz="1600" dirty="0" err="1" smtClean="0">
                <a:solidFill>
                  <a:srgbClr val="002060"/>
                </a:solidFill>
              </a:rPr>
              <a:t>Lanyov</a:t>
            </a:r>
            <a:r>
              <a:rPr lang="en-US" sz="1600" dirty="0">
                <a:solidFill>
                  <a:srgbClr val="002060"/>
                </a:solidFill>
              </a:rPr>
              <a:t>, "CMS Results on </a:t>
            </a:r>
            <a:r>
              <a:rPr lang="en-US" sz="1600" dirty="0" err="1">
                <a:solidFill>
                  <a:srgbClr val="002060"/>
                </a:solidFill>
              </a:rPr>
              <a:t>Dimuon</a:t>
            </a:r>
            <a:r>
              <a:rPr lang="en-US" sz="1600" dirty="0">
                <a:solidFill>
                  <a:srgbClr val="002060"/>
                </a:solidFill>
              </a:rPr>
              <a:t> Physics", CMS CR-2016/278, CERN 2016, Presented at 19th Annual RDMS CMS Collaboration Conference, </a:t>
            </a:r>
            <a:r>
              <a:rPr lang="en-US" sz="1600" dirty="0" smtClean="0">
                <a:solidFill>
                  <a:srgbClr val="002060"/>
                </a:solidFill>
              </a:rPr>
              <a:t>2016.</a:t>
            </a:r>
          </a:p>
          <a:p>
            <a:pPr marL="342900" lvl="0" indent="-342900">
              <a:buFont typeface="+mj-lt"/>
              <a:buAutoNum type="arabicPeriod" startAt="22"/>
            </a:pPr>
            <a:r>
              <a:rPr lang="en-US" sz="1600" dirty="0" smtClean="0">
                <a:solidFill>
                  <a:srgbClr val="002060"/>
                </a:solidFill>
              </a:rPr>
              <a:t>V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Khachatryan</a:t>
            </a:r>
            <a:r>
              <a:rPr lang="en-US" sz="1600" dirty="0">
                <a:solidFill>
                  <a:srgbClr val="002060"/>
                </a:solidFill>
              </a:rPr>
              <a:t> (CMS Collab.), “Search for narrow resonances in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mass spectra in proton-proton collisions at 13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 and combination with 8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 data”, Phys. Lett. B 768 (2017) </a:t>
            </a:r>
            <a:r>
              <a:rPr lang="en-US" sz="1600" dirty="0" smtClean="0">
                <a:solidFill>
                  <a:srgbClr val="002060"/>
                </a:solidFill>
              </a:rPr>
              <a:t>57.</a:t>
            </a:r>
          </a:p>
          <a:p>
            <a:pPr marL="342900" lvl="0" indent="-342900">
              <a:buFont typeface="+mj-lt"/>
              <a:buAutoNum type="arabicPeriod" startAt="22"/>
            </a:pPr>
            <a:r>
              <a:rPr lang="ru-RU" sz="1600" dirty="0" smtClean="0">
                <a:solidFill>
                  <a:srgbClr val="002060"/>
                </a:solidFill>
              </a:rPr>
              <a:t>С.В</a:t>
            </a:r>
            <a:r>
              <a:rPr lang="ru-RU" sz="1600" dirty="0">
                <a:solidFill>
                  <a:srgbClr val="002060"/>
                </a:solidFill>
              </a:rPr>
              <a:t>. Шматов, “Изучение физики стандартной модели в эксперименте </a:t>
            </a:r>
            <a:r>
              <a:rPr lang="en-US" sz="1600" dirty="0">
                <a:solidFill>
                  <a:srgbClr val="002060"/>
                </a:solidFill>
              </a:rPr>
              <a:t>CMS”, </a:t>
            </a:r>
            <a:r>
              <a:rPr lang="ru-RU" sz="1600" dirty="0">
                <a:solidFill>
                  <a:srgbClr val="002060"/>
                </a:solidFill>
              </a:rPr>
              <a:t>ЭЧАЯ 48, 701 (2017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22"/>
            </a:pPr>
            <a:r>
              <a:rPr lang="ru-RU" sz="1600" dirty="0" smtClean="0">
                <a:solidFill>
                  <a:srgbClr val="002060"/>
                </a:solidFill>
              </a:rPr>
              <a:t>А.В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Ланёв</a:t>
            </a:r>
            <a:r>
              <a:rPr lang="ru-RU" sz="1600" dirty="0">
                <a:solidFill>
                  <a:srgbClr val="002060"/>
                </a:solidFill>
              </a:rPr>
              <a:t>, “Результаты </a:t>
            </a:r>
            <a:r>
              <a:rPr lang="ru-RU" sz="1600" dirty="0" err="1">
                <a:solidFill>
                  <a:srgbClr val="002060"/>
                </a:solidFill>
              </a:rPr>
              <a:t>коллаборации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002060"/>
                </a:solidFill>
              </a:rPr>
              <a:t>CMS </a:t>
            </a:r>
            <a:r>
              <a:rPr lang="ru-RU" sz="1600" dirty="0">
                <a:solidFill>
                  <a:srgbClr val="002060"/>
                </a:solidFill>
              </a:rPr>
              <a:t>по поиску тяжелых </a:t>
            </a:r>
            <a:r>
              <a:rPr lang="ru-RU" sz="1600" dirty="0" err="1">
                <a:solidFill>
                  <a:srgbClr val="002060"/>
                </a:solidFill>
              </a:rPr>
              <a:t>дилептонных</a:t>
            </a:r>
            <a:r>
              <a:rPr lang="ru-RU" sz="1600" dirty="0">
                <a:solidFill>
                  <a:srgbClr val="002060"/>
                </a:solidFill>
              </a:rPr>
              <a:t> и </a:t>
            </a:r>
            <a:r>
              <a:rPr lang="ru-RU" sz="1600" dirty="0" err="1">
                <a:solidFill>
                  <a:srgbClr val="002060"/>
                </a:solidFill>
              </a:rPr>
              <a:t>дифотонных</a:t>
            </a:r>
            <a:r>
              <a:rPr lang="ru-RU" sz="1600" dirty="0">
                <a:solidFill>
                  <a:srgbClr val="002060"/>
                </a:solidFill>
              </a:rPr>
              <a:t> резонансов”, ЭЧАЯ 48 № 5 (2017) </a:t>
            </a:r>
            <a:r>
              <a:rPr lang="ru-RU" sz="1600" dirty="0" smtClean="0">
                <a:solidFill>
                  <a:srgbClr val="002060"/>
                </a:solidFill>
              </a:rPr>
              <a:t>677-682.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22"/>
            </a:pPr>
            <a:r>
              <a:rPr lang="ru-RU" sz="1600" dirty="0" smtClean="0">
                <a:solidFill>
                  <a:srgbClr val="002060"/>
                </a:solidFill>
              </a:rPr>
              <a:t>И.А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Голутвин</a:t>
            </a:r>
            <a:r>
              <a:rPr lang="ru-RU" sz="1600" dirty="0">
                <a:solidFill>
                  <a:srgbClr val="002060"/>
                </a:solidFill>
              </a:rPr>
              <a:t>, С.В. Шматов, “Эксперимент </a:t>
            </a:r>
            <a:r>
              <a:rPr lang="en-US" sz="1600" dirty="0">
                <a:solidFill>
                  <a:srgbClr val="002060"/>
                </a:solidFill>
              </a:rPr>
              <a:t>CMS: </a:t>
            </a:r>
            <a:r>
              <a:rPr lang="ru-RU" sz="1600" dirty="0">
                <a:solidFill>
                  <a:srgbClr val="002060"/>
                </a:solidFill>
              </a:rPr>
              <a:t>результаты и перспективы”, ЭЧАЯ 48, 604 (2017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22"/>
            </a:pPr>
            <a:r>
              <a:rPr lang="en-US" sz="1600" dirty="0" smtClean="0">
                <a:solidFill>
                  <a:srgbClr val="002060"/>
                </a:solidFill>
              </a:rPr>
              <a:t>A.M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Sirunyan</a:t>
            </a:r>
            <a:r>
              <a:rPr lang="en-US" sz="1600" dirty="0">
                <a:solidFill>
                  <a:srgbClr val="002060"/>
                </a:solidFill>
              </a:rPr>
              <a:t> et al. (CMS Collab.), "Search for high-mass resonances in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final states in proton-proton collisions at 13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", JHEP 1806, 120 (2018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</a:p>
          <a:p>
            <a:pPr marL="342900" lvl="0" indent="-342900">
              <a:buFont typeface="+mj-lt"/>
              <a:buAutoNum type="arabicPeriod" startAt="22"/>
            </a:pPr>
            <a:r>
              <a:rPr lang="en-US" sz="1600" dirty="0" smtClean="0">
                <a:solidFill>
                  <a:srgbClr val="002060"/>
                </a:solidFill>
              </a:rPr>
              <a:t>A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Lanyov</a:t>
            </a:r>
            <a:r>
              <a:rPr lang="en-US" sz="1600" dirty="0">
                <a:solidFill>
                  <a:srgbClr val="002060"/>
                </a:solidFill>
              </a:rPr>
              <a:t>, S. Shmatov, I. </a:t>
            </a:r>
            <a:r>
              <a:rPr lang="en-US" sz="1600" dirty="0" err="1">
                <a:solidFill>
                  <a:srgbClr val="002060"/>
                </a:solidFill>
              </a:rPr>
              <a:t>Zhizhin</a:t>
            </a:r>
            <a:r>
              <a:rPr lang="en-US" sz="1600" dirty="0">
                <a:solidFill>
                  <a:srgbClr val="002060"/>
                </a:solidFill>
              </a:rPr>
              <a:t>, "Search for new neutral gauge bosons with the CMS Experiment at the LHC", EPJ Web Conf. 177, 04005 (2018</a:t>
            </a:r>
            <a:r>
              <a:rPr lang="en-US" sz="1600" dirty="0" smtClean="0">
                <a:solidFill>
                  <a:srgbClr val="002060"/>
                </a:solidFill>
              </a:rPr>
              <a:t>).</a:t>
            </a:r>
          </a:p>
          <a:p>
            <a:pPr marL="342900" lvl="0" indent="-342900">
              <a:buFont typeface="+mj-lt"/>
              <a:buAutoNum type="arabicPeriod" startAt="22"/>
            </a:pPr>
            <a:r>
              <a:rPr lang="en-US" sz="1600" dirty="0" smtClean="0">
                <a:solidFill>
                  <a:srgbClr val="002060"/>
                </a:solidFill>
              </a:rPr>
              <a:t>A.M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Sirunyan</a:t>
            </a:r>
            <a:r>
              <a:rPr lang="en-US" sz="1600" dirty="0">
                <a:solidFill>
                  <a:srgbClr val="002060"/>
                </a:solidFill>
              </a:rPr>
              <a:t> et al. (CMS Collab.), "Search for contact interactions and large extra dimensions in the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mass spectra from proton-proton collisions at 13 </a:t>
            </a:r>
            <a:r>
              <a:rPr lang="en-US" sz="1600" dirty="0" err="1">
                <a:solidFill>
                  <a:srgbClr val="002060"/>
                </a:solidFill>
              </a:rPr>
              <a:t>TeV</a:t>
            </a:r>
            <a:r>
              <a:rPr lang="en-US" sz="1600" dirty="0">
                <a:solidFill>
                  <a:srgbClr val="002060"/>
                </a:solidFill>
              </a:rPr>
              <a:t>", JHEP 04, 114 (2019).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22"/>
            </a:pPr>
            <a:r>
              <a:rPr lang="ru-RU" sz="1600" dirty="0" smtClean="0">
                <a:solidFill>
                  <a:srgbClr val="002060"/>
                </a:solidFill>
              </a:rPr>
              <a:t>А.В</a:t>
            </a:r>
            <a:r>
              <a:rPr lang="ru-RU" sz="1600" dirty="0">
                <a:solidFill>
                  <a:srgbClr val="002060"/>
                </a:solidFill>
              </a:rPr>
              <a:t>. Зарубин, А.В. </a:t>
            </a:r>
            <a:r>
              <a:rPr lang="ru-RU" sz="1600" dirty="0" err="1">
                <a:solidFill>
                  <a:srgbClr val="002060"/>
                </a:solidFill>
              </a:rPr>
              <a:t>Ланёв</a:t>
            </a:r>
            <a:r>
              <a:rPr lang="ru-RU" sz="1600" dirty="0">
                <a:solidFill>
                  <a:srgbClr val="002060"/>
                </a:solidFill>
              </a:rPr>
              <a:t>, М.В. Савина, С.В. Шматов, "Физика с тяжелыми </a:t>
            </a:r>
            <a:r>
              <a:rPr lang="ru-RU" sz="1600" dirty="0" err="1">
                <a:solidFill>
                  <a:srgbClr val="002060"/>
                </a:solidFill>
              </a:rPr>
              <a:t>димюонами</a:t>
            </a:r>
            <a:r>
              <a:rPr lang="ru-RU" sz="1600" dirty="0">
                <a:solidFill>
                  <a:srgbClr val="002060"/>
                </a:solidFill>
              </a:rPr>
              <a:t>", в сб. Очерки по современной физике частиц. Под общ. ред. В.А. Матвеева, И.А. </a:t>
            </a:r>
            <a:r>
              <a:rPr lang="ru-RU" sz="1600" dirty="0" err="1">
                <a:solidFill>
                  <a:srgbClr val="002060"/>
                </a:solidFill>
              </a:rPr>
              <a:t>Голутвина</a:t>
            </a:r>
            <a:r>
              <a:rPr lang="ru-RU" sz="1600" dirty="0">
                <a:solidFill>
                  <a:srgbClr val="002060"/>
                </a:solidFill>
              </a:rPr>
              <a:t> – Дубна: ОИЯИ, 2020 - с. 290-317, ISBN 978-5-9530-0506-7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Список работ (</a:t>
            </a:r>
            <a:r>
              <a:rPr lang="en-US" sz="3000" dirty="0" smtClean="0"/>
              <a:t>4</a:t>
            </a:r>
            <a:r>
              <a:rPr lang="ru-RU" sz="3000" dirty="0" smtClean="0"/>
              <a:t>)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B978-76B0-4AE5-A511-BC91D474496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456" y="656914"/>
            <a:ext cx="9849544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+mj-lt"/>
              <a:buAutoNum type="arabicPeriod" startAt="32"/>
            </a:pPr>
            <a:r>
              <a:rPr lang="ru-RU" sz="1600" dirty="0">
                <a:solidFill>
                  <a:srgbClr val="002060"/>
                </a:solidFill>
              </a:rPr>
              <a:t>И.А. </a:t>
            </a:r>
            <a:r>
              <a:rPr lang="ru-RU" sz="1600" dirty="0" err="1">
                <a:solidFill>
                  <a:srgbClr val="002060"/>
                </a:solidFill>
              </a:rPr>
              <a:t>Голутвин</a:t>
            </a:r>
            <a:r>
              <a:rPr lang="ru-RU" sz="1600" dirty="0">
                <a:solidFill>
                  <a:srgbClr val="002060"/>
                </a:solidFill>
              </a:rPr>
              <a:t>, С.В. Шматов, "Планы и перспективы физики на </a:t>
            </a:r>
            <a:r>
              <a:rPr lang="en-US" sz="1600" dirty="0">
                <a:solidFill>
                  <a:srgbClr val="002060"/>
                </a:solidFill>
              </a:rPr>
              <a:t>LHC", </a:t>
            </a:r>
            <a:r>
              <a:rPr lang="ru-RU" sz="1600" dirty="0">
                <a:solidFill>
                  <a:srgbClr val="002060"/>
                </a:solidFill>
              </a:rPr>
              <a:t>в сб. Очерки по современной физике частиц. Под общ. ред. В.А. Матвеева, И.А. </a:t>
            </a:r>
            <a:r>
              <a:rPr lang="ru-RU" sz="1600" dirty="0" err="1">
                <a:solidFill>
                  <a:srgbClr val="002060"/>
                </a:solidFill>
              </a:rPr>
              <a:t>Голутвина</a:t>
            </a:r>
            <a:r>
              <a:rPr lang="ru-RU" sz="1600" dirty="0">
                <a:solidFill>
                  <a:srgbClr val="002060"/>
                </a:solidFill>
              </a:rPr>
              <a:t> – Дубна: ОИЯИ, 2020 - с. 99-111, </a:t>
            </a:r>
            <a:r>
              <a:rPr lang="en-US" sz="1600" dirty="0">
                <a:solidFill>
                  <a:srgbClr val="002060"/>
                </a:solidFill>
              </a:rPr>
              <a:t>ISBN </a:t>
            </a:r>
            <a:r>
              <a:rPr lang="en-US" sz="1600" dirty="0" smtClean="0">
                <a:solidFill>
                  <a:srgbClr val="002060"/>
                </a:solidFill>
              </a:rPr>
              <a:t>978-5-9530-0506-7.</a:t>
            </a:r>
          </a:p>
          <a:p>
            <a:pPr marL="342900" indent="-342900">
              <a:buFont typeface="+mj-lt"/>
              <a:buAutoNum type="arabicPeriod" startAt="32"/>
            </a:pPr>
            <a:r>
              <a:rPr lang="ru-RU" sz="1600" dirty="0" smtClean="0">
                <a:solidFill>
                  <a:srgbClr val="002060"/>
                </a:solidFill>
              </a:rPr>
              <a:t>И.А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err="1">
                <a:solidFill>
                  <a:srgbClr val="002060"/>
                </a:solidFill>
              </a:rPr>
              <a:t>Жижин</a:t>
            </a:r>
            <a:r>
              <a:rPr lang="ru-RU" sz="1600" dirty="0">
                <a:solidFill>
                  <a:srgbClr val="002060"/>
                </a:solidFill>
              </a:rPr>
              <a:t>, А.В. </a:t>
            </a:r>
            <a:r>
              <a:rPr lang="ru-RU" sz="1600" dirty="0" err="1">
                <a:solidFill>
                  <a:srgbClr val="002060"/>
                </a:solidFill>
              </a:rPr>
              <a:t>Ланёв</a:t>
            </a:r>
            <a:r>
              <a:rPr lang="ru-RU" sz="1600" dirty="0">
                <a:solidFill>
                  <a:srgbClr val="002060"/>
                </a:solidFill>
              </a:rPr>
              <a:t>, С.В. Шматов, "Поиск новой физики в </a:t>
            </a:r>
            <a:r>
              <a:rPr lang="ru-RU" sz="1600" dirty="0" err="1">
                <a:solidFill>
                  <a:srgbClr val="002060"/>
                </a:solidFill>
              </a:rPr>
              <a:t>дилептонном</a:t>
            </a:r>
            <a:r>
              <a:rPr lang="ru-RU" sz="1600" dirty="0">
                <a:solidFill>
                  <a:srgbClr val="002060"/>
                </a:solidFill>
              </a:rPr>
              <a:t> канале в эксперименте </a:t>
            </a:r>
            <a:r>
              <a:rPr lang="en-US" sz="1600" dirty="0">
                <a:solidFill>
                  <a:srgbClr val="002060"/>
                </a:solidFill>
              </a:rPr>
              <a:t>CMS </a:t>
            </a:r>
            <a:r>
              <a:rPr lang="ru-RU" sz="1600" dirty="0">
                <a:solidFill>
                  <a:srgbClr val="002060"/>
                </a:solidFill>
              </a:rPr>
              <a:t>на </a:t>
            </a:r>
            <a:r>
              <a:rPr lang="en-US" sz="1600" dirty="0">
                <a:solidFill>
                  <a:srgbClr val="002060"/>
                </a:solidFill>
              </a:rPr>
              <a:t>LHC", </a:t>
            </a:r>
            <a:r>
              <a:rPr lang="ru-RU" sz="1600" dirty="0">
                <a:solidFill>
                  <a:srgbClr val="002060"/>
                </a:solidFill>
              </a:rPr>
              <a:t>ЯФ 84 №1 (2021</a:t>
            </a:r>
            <a:r>
              <a:rPr lang="ru-RU" sz="1600" dirty="0" smtClean="0">
                <a:solidFill>
                  <a:srgbClr val="002060"/>
                </a:solidFill>
              </a:rPr>
              <a:t>).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 startAt="32"/>
            </a:pPr>
            <a:r>
              <a:rPr lang="en-US" sz="1600" dirty="0" smtClean="0">
                <a:solidFill>
                  <a:srgbClr val="002060"/>
                </a:solidFill>
              </a:rPr>
              <a:t>A.M</a:t>
            </a:r>
            <a:r>
              <a:rPr lang="en-US" sz="1600" dirty="0">
                <a:solidFill>
                  <a:srgbClr val="002060"/>
                </a:solidFill>
              </a:rPr>
              <a:t>. </a:t>
            </a:r>
            <a:r>
              <a:rPr lang="en-US" sz="1600" dirty="0" err="1">
                <a:solidFill>
                  <a:srgbClr val="002060"/>
                </a:solidFill>
              </a:rPr>
              <a:t>Sirunyan</a:t>
            </a:r>
            <a:r>
              <a:rPr lang="en-US" sz="1600" dirty="0">
                <a:solidFill>
                  <a:srgbClr val="002060"/>
                </a:solidFill>
              </a:rPr>
              <a:t> et al. (CMS Collab.), "Search for resonant and </a:t>
            </a:r>
            <a:r>
              <a:rPr lang="en-US" sz="1600" dirty="0" err="1">
                <a:solidFill>
                  <a:srgbClr val="002060"/>
                </a:solidFill>
              </a:rPr>
              <a:t>nonresonant</a:t>
            </a:r>
            <a:r>
              <a:rPr lang="en-US" sz="1600" dirty="0">
                <a:solidFill>
                  <a:srgbClr val="002060"/>
                </a:solidFill>
              </a:rPr>
              <a:t> new phenomena in high-mass </a:t>
            </a:r>
            <a:r>
              <a:rPr lang="en-US" sz="1600" dirty="0" err="1">
                <a:solidFill>
                  <a:srgbClr val="002060"/>
                </a:solidFill>
              </a:rPr>
              <a:t>dilepton</a:t>
            </a:r>
            <a:r>
              <a:rPr lang="en-US" sz="1600" dirty="0">
                <a:solidFill>
                  <a:srgbClr val="002060"/>
                </a:solidFill>
              </a:rPr>
              <a:t> final states at 13 </a:t>
            </a:r>
            <a:r>
              <a:rPr lang="en-US" sz="1600" dirty="0" err="1" smtClean="0">
                <a:solidFill>
                  <a:srgbClr val="002060"/>
                </a:solidFill>
              </a:rPr>
              <a:t>TeV</a:t>
            </a:r>
            <a:r>
              <a:rPr lang="en-US" sz="1600" dirty="0" smtClean="0">
                <a:solidFill>
                  <a:srgbClr val="002060"/>
                </a:solidFill>
              </a:rPr>
              <a:t>", </a:t>
            </a:r>
            <a:r>
              <a:rPr lang="en-US" sz="1600" dirty="0">
                <a:solidFill>
                  <a:srgbClr val="002060"/>
                </a:solidFill>
              </a:rPr>
              <a:t>JHEP 07, 208 (2021).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59" y="2852936"/>
            <a:ext cx="4120127" cy="231757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B9A8E0F-05B3-4851-97C9-48B605E5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725173"/>
            <a:ext cx="9073008" cy="7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kumimoji="1" lang="ru-RU" altLang="ru-RU" sz="500" b="0" dirty="0">
              <a:solidFill>
                <a:srgbClr val="006600"/>
              </a:solidFill>
            </a:endParaRPr>
          </a:p>
          <a:p>
            <a:pPr>
              <a:spcBef>
                <a:spcPct val="20000"/>
              </a:spcBef>
            </a:pPr>
            <a:r>
              <a:rPr kumimoji="1"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научно-методических исследований по разработке и оптимизации алгоритмов реконструкции и отбора событий в представляемый цикл не входят</a:t>
            </a:r>
            <a:endParaRPr kumimoji="1" lang="ru-RU" altLang="ru-RU" sz="1600" b="0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472913"/>
              </p:ext>
            </p:extLst>
          </p:nvPr>
        </p:nvGraphicFramePr>
        <p:xfrm>
          <a:off x="704528" y="2708920"/>
          <a:ext cx="4608512" cy="316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62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Семинары и конференции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B978-76B0-4AE5-A511-BC91D474496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00472" y="853178"/>
            <a:ext cx="9577064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Научные семинары</a:t>
            </a:r>
          </a:p>
          <a:p>
            <a:pPr lvl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ОИЯИ, НИИЯФ МГУ, ПИЯФ, ИЯИ РАН, ИФВЭ, ИТЭФ</a:t>
            </a:r>
          </a:p>
          <a:p>
            <a:pPr lvl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Рабочие совещания </a:t>
            </a:r>
            <a:r>
              <a:rPr lang="ru-RU" sz="1600" dirty="0" err="1">
                <a:solidFill>
                  <a:srgbClr val="002060"/>
                </a:solidFill>
              </a:rPr>
              <a:t>коллаборации</a:t>
            </a:r>
            <a:r>
              <a:rPr lang="ru-RU" sz="1600" dirty="0">
                <a:solidFill>
                  <a:srgbClr val="002060"/>
                </a:solidFill>
              </a:rPr>
              <a:t> CMS; ежегодных конференциях </a:t>
            </a:r>
            <a:r>
              <a:rPr lang="ru-RU" sz="1600" dirty="0" err="1">
                <a:solidFill>
                  <a:srgbClr val="002060"/>
                </a:solidFill>
              </a:rPr>
              <a:t>коллаборации</a:t>
            </a:r>
            <a:r>
              <a:rPr lang="ru-RU" sz="1600" dirty="0">
                <a:solidFill>
                  <a:srgbClr val="002060"/>
                </a:solidFill>
              </a:rPr>
              <a:t> RDMS </a:t>
            </a:r>
            <a:r>
              <a:rPr lang="ru-RU" sz="1600" dirty="0" smtClean="0">
                <a:solidFill>
                  <a:srgbClr val="002060"/>
                </a:solidFill>
              </a:rPr>
              <a:t>CMS</a:t>
            </a:r>
          </a:p>
          <a:p>
            <a:pPr lvl="0">
              <a:buNone/>
            </a:pPr>
            <a:endParaRPr lang="ru-RU" sz="1600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Международных </a:t>
            </a:r>
            <a:r>
              <a:rPr lang="ru-RU" sz="1600" dirty="0">
                <a:solidFill>
                  <a:srgbClr val="002060"/>
                </a:solidFill>
              </a:rPr>
              <a:t>рабочих совещаниях, научных школах, конференциях и симпозиумах (всего более 100 выступлений, в том числе от имени </a:t>
            </a:r>
            <a:r>
              <a:rPr lang="ru-RU" sz="1600" dirty="0" err="1">
                <a:solidFill>
                  <a:srgbClr val="002060"/>
                </a:solidFill>
              </a:rPr>
              <a:t>коллаборации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CMS)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600" dirty="0">
                <a:solidFill>
                  <a:srgbClr val="002060"/>
                </a:solidFill>
              </a:rPr>
              <a:t>Международные «</a:t>
            </a:r>
            <a:r>
              <a:rPr lang="ru-RU" sz="1600" dirty="0" err="1">
                <a:solidFill>
                  <a:srgbClr val="002060"/>
                </a:solidFill>
              </a:rPr>
              <a:t>рочестерские</a:t>
            </a:r>
            <a:r>
              <a:rPr lang="ru-RU" sz="1600" dirty="0">
                <a:solidFill>
                  <a:srgbClr val="002060"/>
                </a:solidFill>
              </a:rPr>
              <a:t>» конференции по физике высоких энергий (IСHEP)</a:t>
            </a:r>
          </a:p>
          <a:p>
            <a:pPr marL="285750" lvl="0" indent="-285750">
              <a:buFont typeface="Arial" panose="020B0604020202020204" pitchFamily="34" charset="0"/>
              <a:buChar char="‒"/>
            </a:pPr>
            <a:r>
              <a:rPr lang="ru-RU" sz="1600" dirty="0" smtClean="0">
                <a:solidFill>
                  <a:srgbClr val="002060"/>
                </a:solidFill>
              </a:rPr>
              <a:t>Международная </a:t>
            </a:r>
            <a:r>
              <a:rPr lang="ru-RU" sz="1600" dirty="0">
                <a:solidFill>
                  <a:srgbClr val="002060"/>
                </a:solidFill>
              </a:rPr>
              <a:t>конференция по физике на LHC (</a:t>
            </a:r>
            <a:r>
              <a:rPr lang="ru-RU" sz="1600" dirty="0" err="1">
                <a:solidFill>
                  <a:srgbClr val="002060"/>
                </a:solidFill>
              </a:rPr>
              <a:t>Physics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at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LHC)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ru-RU" sz="1600" dirty="0">
                <a:solidFill>
                  <a:srgbClr val="002060"/>
                </a:solidFill>
              </a:rPr>
              <a:t>Симпозиум по физике на </a:t>
            </a:r>
            <a:r>
              <a:rPr lang="ru-RU" sz="1600" dirty="0" err="1">
                <a:solidFill>
                  <a:srgbClr val="002060"/>
                </a:solidFill>
              </a:rPr>
              <a:t>адронных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коллайдерах</a:t>
            </a:r>
            <a:r>
              <a:rPr lang="ru-RU" sz="1600" dirty="0">
                <a:solidFill>
                  <a:srgbClr val="002060"/>
                </a:solidFill>
              </a:rPr>
              <a:t> (HCP)</a:t>
            </a:r>
          </a:p>
          <a:p>
            <a:pPr marL="285750" lvl="0" indent="-285750">
              <a:buFont typeface="Arial" panose="020B0604020202020204" pitchFamily="34" charset="0"/>
              <a:buChar char="‒"/>
            </a:pPr>
            <a:r>
              <a:rPr lang="ru-RU" sz="1600" dirty="0" smtClean="0">
                <a:solidFill>
                  <a:srgbClr val="002060"/>
                </a:solidFill>
              </a:rPr>
              <a:t>Международные </a:t>
            </a:r>
            <a:r>
              <a:rPr lang="ru-RU" sz="1600" dirty="0">
                <a:solidFill>
                  <a:srgbClr val="002060"/>
                </a:solidFill>
              </a:rPr>
              <a:t>рабочие совещания по физике высоких энергий и квантовой теории поля (</a:t>
            </a:r>
            <a:r>
              <a:rPr lang="ru-RU" sz="1600" dirty="0" smtClean="0">
                <a:solidFill>
                  <a:srgbClr val="002060"/>
                </a:solidFill>
              </a:rPr>
              <a:t>QFTHEP)</a:t>
            </a:r>
          </a:p>
          <a:p>
            <a:pPr marL="285750" lvl="0" indent="-285750">
              <a:buFont typeface="Arial" panose="020B0604020202020204" pitchFamily="34" charset="0"/>
              <a:buChar char="‒"/>
            </a:pPr>
            <a:r>
              <a:rPr lang="ru-RU" sz="1600" dirty="0" smtClean="0">
                <a:solidFill>
                  <a:srgbClr val="002060"/>
                </a:solidFill>
              </a:rPr>
              <a:t>Международный </a:t>
            </a:r>
            <a:r>
              <a:rPr lang="ru-RU" sz="1600" dirty="0">
                <a:solidFill>
                  <a:srgbClr val="002060"/>
                </a:solidFill>
              </a:rPr>
              <a:t>симпозиум по спиновой физике (</a:t>
            </a:r>
            <a:r>
              <a:rPr lang="ru-RU" sz="1600" dirty="0" smtClean="0">
                <a:solidFill>
                  <a:srgbClr val="002060"/>
                </a:solidFill>
              </a:rPr>
              <a:t>SPIN2012)</a:t>
            </a:r>
          </a:p>
          <a:p>
            <a:pPr marL="285750" lvl="0" indent="-285750">
              <a:buFont typeface="Arial" panose="020B0604020202020204" pitchFamily="34" charset="0"/>
              <a:buChar char="‒"/>
            </a:pPr>
            <a:r>
              <a:rPr lang="ru-RU" sz="1600" dirty="0" smtClean="0">
                <a:solidFill>
                  <a:srgbClr val="002060"/>
                </a:solidFill>
              </a:rPr>
              <a:t>Международные </a:t>
            </a:r>
            <a:r>
              <a:rPr lang="ru-RU" sz="1600" dirty="0">
                <a:solidFill>
                  <a:srgbClr val="002060"/>
                </a:solidFill>
              </a:rPr>
              <a:t>рабочие совещания “</a:t>
            </a:r>
            <a:r>
              <a:rPr lang="ru-RU" sz="1600" dirty="0" err="1">
                <a:solidFill>
                  <a:srgbClr val="002060"/>
                </a:solidFill>
              </a:rPr>
              <a:t>High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Energy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Spin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Physics</a:t>
            </a:r>
            <a:r>
              <a:rPr lang="ru-RU" sz="1600" dirty="0">
                <a:solidFill>
                  <a:srgbClr val="002060"/>
                </a:solidFill>
              </a:rPr>
              <a:t>” (</a:t>
            </a:r>
            <a:r>
              <a:rPr lang="ru-RU" sz="1600" dirty="0" smtClean="0">
                <a:solidFill>
                  <a:srgbClr val="002060"/>
                </a:solidFill>
              </a:rPr>
              <a:t>DSPIN)</a:t>
            </a:r>
          </a:p>
          <a:p>
            <a:pPr marL="285750" lvl="0" indent="-285750">
              <a:buFont typeface="Arial" panose="020B0604020202020204" pitchFamily="34" charset="0"/>
              <a:buChar char="‒"/>
            </a:pPr>
            <a:r>
              <a:rPr lang="ru-RU" sz="1600" dirty="0" err="1" smtClean="0">
                <a:solidFill>
                  <a:srgbClr val="002060"/>
                </a:solidFill>
              </a:rPr>
              <a:t>Балдинские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международные семинары по проблемам физики высоких энергий “Релятивистская ядерная физика и квантовая </a:t>
            </a:r>
            <a:r>
              <a:rPr lang="ru-RU" sz="1600" dirty="0" err="1" smtClean="0">
                <a:solidFill>
                  <a:srgbClr val="002060"/>
                </a:solidFill>
              </a:rPr>
              <a:t>хромодинамика</a:t>
            </a:r>
            <a:r>
              <a:rPr lang="ru-RU" sz="1600" dirty="0" smtClean="0">
                <a:solidFill>
                  <a:srgbClr val="002060"/>
                </a:solidFill>
              </a:rPr>
              <a:t>”</a:t>
            </a:r>
          </a:p>
          <a:p>
            <a:pPr marL="285750" lvl="0" indent="-285750">
              <a:buFont typeface="Arial" panose="020B0604020202020204" pitchFamily="34" charset="0"/>
              <a:buChar char="‒"/>
            </a:pPr>
            <a:r>
              <a:rPr lang="ru-RU" sz="1600" dirty="0" smtClean="0">
                <a:solidFill>
                  <a:srgbClr val="002060"/>
                </a:solidFill>
              </a:rPr>
              <a:t>Сессии-конференции </a:t>
            </a:r>
            <a:r>
              <a:rPr lang="ru-RU" sz="1600" dirty="0">
                <a:solidFill>
                  <a:srgbClr val="002060"/>
                </a:solidFill>
              </a:rPr>
              <a:t>секции ЯФ ОФН РАН «Физика фундаментальных взаимодействий». </a:t>
            </a:r>
          </a:p>
        </p:txBody>
      </p:sp>
    </p:spTree>
    <p:extLst>
      <p:ext uri="{BB962C8B-B14F-4D97-AF65-F5344CB8AC3E}">
        <p14:creationId xmlns:p14="http://schemas.microsoft.com/office/powerpoint/2010/main" val="2180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529" y="272347"/>
            <a:ext cx="8460941" cy="620688"/>
          </a:xfrm>
        </p:spPr>
        <p:txBody>
          <a:bodyPr>
            <a:normAutofit/>
          </a:bodyPr>
          <a:lstStyle/>
          <a:p>
            <a:r>
              <a:rPr lang="ru-RU" sz="3000" dirty="0"/>
              <a:t>Спасибо за внимание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C78921-FEC3-4116-B224-D27363B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A1E2C-53E2-4527-9070-4CF021B9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33494C-5D5D-4017-B2C5-DAC0AF622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1124744"/>
            <a:ext cx="5539680" cy="4232316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045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20" y="2204864"/>
            <a:ext cx="8460941" cy="620688"/>
          </a:xfrm>
        </p:spPr>
        <p:txBody>
          <a:bodyPr>
            <a:normAutofit/>
          </a:bodyPr>
          <a:lstStyle/>
          <a:p>
            <a:r>
              <a:rPr lang="en-US" sz="3000" dirty="0"/>
              <a:t>APPENDIX</a:t>
            </a:r>
            <a:endParaRPr lang="ru-RU" sz="300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C78921-FEC3-4116-B224-D27363B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A1E2C-53E2-4527-9070-4CF021B9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620688"/>
            <a:ext cx="7321931" cy="5492972"/>
          </a:xfrm>
          <a:prstGeom prst="rect">
            <a:avLst/>
          </a:prstGeom>
        </p:spPr>
      </p:pic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520259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89696"/>
            <a:ext cx="4088904" cy="365125"/>
          </a:xfrm>
        </p:spPr>
        <p:txBody>
          <a:bodyPr/>
          <a:lstStyle/>
          <a:p>
            <a:r>
              <a:rPr lang="ru-RU" dirty="0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29" y="1226987"/>
            <a:ext cx="3828824" cy="26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456" y="476672"/>
            <a:ext cx="97663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kumimoji="1" lang="ru-RU" altLang="ru-RU" sz="500" b="0" dirty="0">
              <a:solidFill>
                <a:srgbClr val="006600"/>
              </a:solidFill>
            </a:endParaRPr>
          </a:p>
          <a:p>
            <a:pPr>
              <a:spcBef>
                <a:spcPct val="20000"/>
              </a:spcBef>
            </a:pPr>
            <a:r>
              <a:rPr kumimoji="1" lang="ru-RU" altLang="ru-RU" sz="1800" b="0" dirty="0">
                <a:solidFill>
                  <a:srgbClr val="002060"/>
                </a:solidFill>
                <a:cs typeface="Arial" panose="020B0604020202020204" pitchFamily="34" charset="0"/>
              </a:rPr>
              <a:t>Программа исследований с парой мюонов в конечном состоянии в эксперименте </a:t>
            </a:r>
            <a:r>
              <a:rPr kumimoji="1" lang="en-US" altLang="ru-RU" sz="1800" b="0" dirty="0">
                <a:solidFill>
                  <a:srgbClr val="002060"/>
                </a:solidFill>
                <a:cs typeface="Arial" panose="020B0604020202020204" pitchFamily="34" charset="0"/>
              </a:rPr>
              <a:t>CMS </a:t>
            </a:r>
            <a:r>
              <a:rPr kumimoji="1" lang="ru-RU" altLang="ru-RU" sz="1800" b="0" dirty="0">
                <a:solidFill>
                  <a:srgbClr val="002060"/>
                </a:solidFill>
                <a:cs typeface="Arial" panose="020B0604020202020204" pitchFamily="34" charset="0"/>
              </a:rPr>
              <a:t>была </a:t>
            </a:r>
            <a:r>
              <a:rPr kumimoji="1" lang="ru-RU" altLang="ru-RU" sz="18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инициирована </a:t>
            </a:r>
            <a:r>
              <a:rPr kumimoji="1" lang="ru-RU" altLang="ru-RU" sz="1800" b="0" dirty="0">
                <a:solidFill>
                  <a:srgbClr val="002060"/>
                </a:solidFill>
                <a:cs typeface="Arial" panose="020B0604020202020204" pitchFamily="34" charset="0"/>
              </a:rPr>
              <a:t>в 2002 г. физиками ОИЯИ (И.А. Голутвин, В.В. Пальчик, М.В. Савина, С.В. Шматов</a:t>
            </a:r>
            <a:r>
              <a:rPr kumimoji="1" lang="ru-RU" altLang="ru-RU" sz="1800" b="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59708" y="1038376"/>
            <a:ext cx="5589836" cy="10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endParaRPr kumimoji="1" lang="ru-RU" altLang="ru-RU" sz="500" b="0" dirty="0">
              <a:solidFill>
                <a:srgbClr val="0066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kumimoji="1" lang="ru-RU" altLang="ru-RU" sz="500" b="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en-US" altLang="ru-RU" sz="1600" b="0" dirty="0">
                <a:solidFill>
                  <a:srgbClr val="002060"/>
                </a:solidFill>
              </a:rPr>
              <a:t>CMS </a:t>
            </a:r>
            <a:r>
              <a:rPr kumimoji="1" lang="ru-RU" altLang="ru-RU" sz="1600" b="0" dirty="0" smtClean="0">
                <a:solidFill>
                  <a:srgbClr val="002060"/>
                </a:solidFill>
              </a:rPr>
              <a:t>оптимизирован </a:t>
            </a:r>
            <a:r>
              <a:rPr kumimoji="1" lang="ru-RU" altLang="ru-RU" sz="1600" b="0" dirty="0">
                <a:solidFill>
                  <a:srgbClr val="002060"/>
                </a:solidFill>
              </a:rPr>
              <a:t>для точных измерений мюонов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kumimoji="1" lang="ru-RU" altLang="ru-RU" sz="1600" b="0" dirty="0">
                <a:solidFill>
                  <a:srgbClr val="002060"/>
                </a:solidFill>
              </a:rPr>
              <a:t>Лептонные сигналы характеризуются лучшими фоновыми условиями по сравнению с </a:t>
            </a:r>
            <a:r>
              <a:rPr kumimoji="1" lang="ru-RU" altLang="ru-RU" sz="1600" b="0" dirty="0" err="1">
                <a:solidFill>
                  <a:srgbClr val="002060"/>
                </a:solidFill>
              </a:rPr>
              <a:t>адронными</a:t>
            </a:r>
            <a:r>
              <a:rPr kumimoji="1" lang="ru-RU" altLang="ru-RU" sz="1600" b="0" dirty="0">
                <a:solidFill>
                  <a:srgbClr val="002060"/>
                </a:solidFill>
              </a:rPr>
              <a:t> (оптимальное </a:t>
            </a:r>
            <a:r>
              <a:rPr kumimoji="1" lang="en-US" altLang="ru-RU" sz="1600" b="0" dirty="0">
                <a:solidFill>
                  <a:srgbClr val="002060"/>
                </a:solidFill>
              </a:rPr>
              <a:t>S/B</a:t>
            </a:r>
            <a:r>
              <a:rPr kumimoji="1" lang="ru-RU" altLang="ru-RU" sz="1600" b="0" dirty="0">
                <a:solidFill>
                  <a:srgbClr val="002060"/>
                </a:solidFill>
              </a:rPr>
              <a:t>)</a:t>
            </a:r>
            <a:endParaRPr kumimoji="1" lang="ru-RU" altLang="ru-RU" sz="1600" b="0" dirty="0">
              <a:solidFill>
                <a:srgbClr val="002060"/>
              </a:solidFill>
              <a:sym typeface="Symbol" pitchFamily="18" charset="2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278793" y="4979640"/>
            <a:ext cx="4643229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kumimoji="1" lang="ru-RU" altLang="ru-RU" sz="500" b="0" dirty="0">
              <a:solidFill>
                <a:srgbClr val="0066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kumimoji="1" lang="ru-RU" altLang="ru-RU" sz="500" b="0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kumimoji="1" lang="en-US" altLang="ru-RU" sz="1800" b="0" u="sng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LHC RUN1/RUN2: </a:t>
            </a:r>
          </a:p>
          <a:p>
            <a:pPr marL="0" indent="0">
              <a:spcBef>
                <a:spcPct val="20000"/>
              </a:spcBef>
              <a:defRPr/>
            </a:pPr>
            <a:r>
              <a:rPr kumimoji="1" lang="ru-RU" altLang="ru-RU" sz="1800" b="0" u="sng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одно из приоритетных направлений </a:t>
            </a:r>
            <a:r>
              <a:rPr kumimoji="1" lang="en-US" altLang="ru-RU" sz="1800" b="0" u="sng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CMS</a:t>
            </a:r>
            <a:r>
              <a:rPr kumimoji="1" lang="ru-RU" altLang="ru-RU" sz="18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- поиск новых физических явлений в канале</a:t>
            </a:r>
            <a:r>
              <a:rPr kumimoji="1" lang="en-US" altLang="ru-RU" sz="18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c</a:t>
            </a:r>
            <a:r>
              <a:rPr kumimoji="1" lang="ru-RU" altLang="ru-RU" sz="18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парой мюонов в области инвариантных масс, недоступных на других ускорителях</a:t>
            </a:r>
            <a:endParaRPr kumimoji="1" lang="ru-RU" altLang="ru-RU" sz="500" b="0" dirty="0">
              <a:solidFill>
                <a:srgbClr val="002060"/>
              </a:solidFill>
              <a:latin typeface="+mn-lt"/>
              <a:sym typeface="Symbol" panose="05050102010706020507" pitchFamily="18" charset="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2263" y="3861049"/>
            <a:ext cx="521785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kumimoji="1" lang="ru-RU" altLang="ru-RU" sz="500" b="0" dirty="0">
              <a:solidFill>
                <a:srgbClr val="006600"/>
              </a:solidFill>
              <a:latin typeface="+mn-lt"/>
            </a:endParaRPr>
          </a:p>
          <a:p>
            <a:pPr marL="0" indent="0">
              <a:spcBef>
                <a:spcPct val="20000"/>
              </a:spcBef>
              <a:buFont typeface="Times New Roman" pitchFamily="18" charset="0"/>
              <a:buChar char="─"/>
              <a:defRPr/>
            </a:pP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рецензируемые 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журналы 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(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2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5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статей, из них 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11 </a:t>
            </a: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– </a:t>
            </a:r>
            <a:r>
              <a:rPr kumimoji="1" lang="ru-RU" altLang="ru-RU" sz="1600" b="0" dirty="0" err="1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коллаборационные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CMS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)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</a:t>
            </a:r>
            <a:endParaRPr kumimoji="1" lang="ru-RU" altLang="ru-RU" sz="1600" b="0" dirty="0">
              <a:solidFill>
                <a:srgbClr val="002060"/>
              </a:solidFill>
              <a:latin typeface="+mn-lt"/>
              <a:sym typeface="Symbol" panose="05050102010706020507" pitchFamily="18" charset="2"/>
            </a:endParaRPr>
          </a:p>
          <a:p>
            <a:pPr marL="0" indent="0">
              <a:spcBef>
                <a:spcPct val="20000"/>
              </a:spcBef>
              <a:buFont typeface="Times New Roman" pitchFamily="18" charset="0"/>
              <a:buChar char="─"/>
              <a:defRPr/>
            </a:pP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главы в 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монографиях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(4)</a:t>
            </a:r>
            <a:endParaRPr kumimoji="1" lang="ru-RU" altLang="ru-RU" sz="1600" b="0" dirty="0" smtClean="0">
              <a:solidFill>
                <a:srgbClr val="002060"/>
              </a:solidFill>
              <a:latin typeface="+mn-lt"/>
              <a:sym typeface="Symbol" panose="05050102010706020507" pitchFamily="18" charset="2"/>
            </a:endParaRPr>
          </a:p>
          <a:p>
            <a:pPr marL="0" indent="0">
              <a:spcBef>
                <a:spcPct val="20000"/>
              </a:spcBef>
              <a:buFont typeface="Times New Roman" pitchFamily="18" charset="0"/>
              <a:buChar char="─"/>
              <a:defRPr/>
            </a:pP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материалы конференций 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(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5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)</a:t>
            </a:r>
            <a:endParaRPr kumimoji="1" lang="ru-RU" altLang="ru-RU" sz="1600" b="0" dirty="0">
              <a:solidFill>
                <a:srgbClr val="002060"/>
              </a:solidFill>
              <a:latin typeface="+mn-lt"/>
              <a:sym typeface="Symbol" panose="05050102010706020507" pitchFamily="18" charset="2"/>
            </a:endParaRPr>
          </a:p>
          <a:p>
            <a:pPr marL="0" indent="0">
              <a:spcBef>
                <a:spcPct val="20000"/>
              </a:spcBef>
              <a:buFont typeface="Times New Roman" pitchFamily="18" charset="0"/>
              <a:buChar char="─"/>
              <a:defRPr/>
            </a:pP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ноты CMS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(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30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, 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не представлены в заявке)</a:t>
            </a:r>
            <a:endParaRPr kumimoji="1" lang="ru-RU" altLang="ru-RU" sz="1600" b="0" dirty="0">
              <a:solidFill>
                <a:srgbClr val="002060"/>
              </a:solidFill>
              <a:latin typeface="+mn-lt"/>
              <a:sym typeface="Symbol" panose="05050102010706020507" pitchFamily="18" charset="2"/>
            </a:endParaRPr>
          </a:p>
          <a:p>
            <a:pPr marL="0" indent="0">
              <a:spcBef>
                <a:spcPct val="20000"/>
              </a:spcBef>
              <a:buFont typeface="Times New Roman" pitchFamily="18" charset="0"/>
              <a:buChar char="─"/>
              <a:defRPr/>
            </a:pP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диссертации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(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3 </a:t>
            </a: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– докторские, 3 – кандидатские, 1 </a:t>
            </a:r>
            <a:r>
              <a:rPr kumimoji="1" lang="ru-RU" altLang="ru-RU" sz="1600" b="0" dirty="0" err="1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PhD</a:t>
            </a:r>
            <a:r>
              <a:rPr kumimoji="1" lang="en-US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)</a:t>
            </a:r>
            <a:endParaRPr kumimoji="1" lang="ru-RU" altLang="ru-RU" sz="1600" b="0" dirty="0">
              <a:solidFill>
                <a:srgbClr val="002060"/>
              </a:solidFill>
              <a:latin typeface="+mn-lt"/>
              <a:sym typeface="Symbol" panose="05050102010706020507" pitchFamily="18" charset="2"/>
            </a:endParaRPr>
          </a:p>
          <a:p>
            <a:pPr marL="0" indent="0">
              <a:spcBef>
                <a:spcPct val="20000"/>
              </a:spcBef>
              <a:buFont typeface="Times New Roman" pitchFamily="18" charset="0"/>
              <a:buChar char="─"/>
              <a:defRPr/>
            </a:pP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kumimoji="1" lang="en-US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PDG (2007-2020) </a:t>
            </a:r>
            <a:r>
              <a:rPr kumimoji="1" lang="ru-RU" altLang="ru-RU" sz="1600" b="0" dirty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по ограничениям на новую </a:t>
            </a:r>
            <a:r>
              <a:rPr kumimoji="1" lang="ru-RU" altLang="ru-RU" sz="1600" b="0" dirty="0" smtClean="0">
                <a:solidFill>
                  <a:srgbClr val="002060"/>
                </a:solidFill>
                <a:latin typeface="+mn-lt"/>
                <a:sym typeface="Symbol" panose="05050102010706020507" pitchFamily="18" charset="2"/>
              </a:rPr>
              <a:t>физику, сечения процесса ДЯ</a:t>
            </a:r>
            <a:endParaRPr kumimoji="1" lang="ru-RU" altLang="ru-RU" sz="1600" b="0" dirty="0">
              <a:solidFill>
                <a:srgbClr val="002060"/>
              </a:solidFill>
              <a:latin typeface="+mn-lt"/>
              <a:sym typeface="Symbol" panose="05050102010706020507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134" y="6258798"/>
            <a:ext cx="5190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Всего 34 работы, список приведен в конце презентации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3" name="Picture 11" descr="Cutaway diagrams of CMS detector - CERN Document Ser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0335" y="2132856"/>
            <a:ext cx="4351137" cy="3073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39" y="661840"/>
            <a:ext cx="8460941" cy="1008112"/>
          </a:xfrm>
        </p:spPr>
        <p:txBody>
          <a:bodyPr>
            <a:normAutofit fontScale="90000"/>
          </a:bodyPr>
          <a:lstStyle/>
          <a:p>
            <a:pPr>
              <a:spcBef>
                <a:spcPct val="25000"/>
              </a:spcBef>
              <a:buClr>
                <a:schemeClr val="tx1"/>
              </a:buClr>
            </a:pPr>
            <a:r>
              <a:rPr lang="ru-RU" altLang="ru-RU" sz="3200" dirty="0" smtClean="0">
                <a:solidFill>
                  <a:srgbClr val="002060"/>
                </a:solidFill>
                <a:cs typeface="Arial" pitchFamily="34" charset="0"/>
              </a:rPr>
              <a:t>Разработка </a:t>
            </a:r>
            <a:r>
              <a:rPr lang="ru-RU" altLang="ru-RU" sz="3200" dirty="0">
                <a:solidFill>
                  <a:srgbClr val="002060"/>
                </a:solidFill>
                <a:cs typeface="Arial" pitchFamily="34" charset="0"/>
              </a:rPr>
              <a:t>программы физических исследований эксперимента CMS в канале с парой мюонов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C78921-FEC3-4116-B224-D27363B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A1E2C-53E2-4527-9070-4CF021B9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92" y="1762689"/>
            <a:ext cx="3617636" cy="4634270"/>
          </a:xfrm>
          <a:prstGeom prst="rect">
            <a:avLst/>
          </a:prstGeom>
        </p:spPr>
      </p:pic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78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Физика с </a:t>
            </a:r>
            <a:r>
              <a:rPr lang="ru-RU" sz="3000" dirty="0" err="1"/>
              <a:t>дилептонами</a:t>
            </a:r>
            <a:r>
              <a:rPr lang="en-US" sz="3000" dirty="0"/>
              <a:t> </a:t>
            </a:r>
            <a:endParaRPr lang="ru-RU" sz="3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83D9-A225-443C-9AC7-66060B674AC0}" type="datetime1">
              <a:rPr lang="ru-RU" smtClean="0"/>
              <a:t>14.10.2021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8940" y="6492875"/>
            <a:ext cx="2311400" cy="365125"/>
          </a:xfrm>
        </p:spPr>
        <p:txBody>
          <a:bodyPr/>
          <a:lstStyle/>
          <a:p>
            <a:fld id="{921B4A73-5931-42FD-882D-05F401D0545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4449" y="620688"/>
            <a:ext cx="9517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</a:pPr>
            <a:r>
              <a:rPr lang="ru-RU" altLang="ru-RU" u="sng" dirty="0">
                <a:solidFill>
                  <a:srgbClr val="002060"/>
                </a:solidFill>
              </a:rPr>
              <a:t>Цель</a:t>
            </a:r>
            <a:r>
              <a:rPr lang="en-US" altLang="ru-RU" u="sng" dirty="0">
                <a:solidFill>
                  <a:srgbClr val="002060"/>
                </a:solidFill>
              </a:rPr>
              <a:t>:</a:t>
            </a:r>
            <a:r>
              <a:rPr lang="en-US" altLang="ru-RU" dirty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п</a:t>
            </a:r>
            <a:r>
              <a:rPr lang="ru-RU" altLang="ru-RU" b="0" dirty="0">
                <a:solidFill>
                  <a:srgbClr val="002060"/>
                </a:solidFill>
              </a:rPr>
              <a:t>роверка предсказаний стандартной модели взаимодействий элементарных частиц и поиск сигналов за рамками СМ в процессах рождения пары мюонов в эксперименте CMS при энергиях LHC.</a:t>
            </a:r>
            <a:endParaRPr lang="en-US" altLang="ru-RU" b="0" dirty="0">
              <a:solidFill>
                <a:srgbClr val="008000"/>
              </a:solidFill>
            </a:endParaRPr>
          </a:p>
        </p:txBody>
      </p:sp>
      <p:pic>
        <p:nvPicPr>
          <p:cNvPr id="8" name="Picture 4" descr="http://www.quantumdiaries.org/wp-content/uploads/2015/05/feynmanDiagram_DrellYan_wR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192" y="1196752"/>
            <a:ext cx="3188841" cy="17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456" y="1484784"/>
            <a:ext cx="69127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altLang="ru-RU" u="sng" dirty="0">
                <a:solidFill>
                  <a:srgbClr val="002060"/>
                </a:solidFill>
              </a:rPr>
              <a:t>Метод</a:t>
            </a:r>
            <a:r>
              <a:rPr lang="en-US" altLang="ru-RU" u="sng" dirty="0">
                <a:solidFill>
                  <a:srgbClr val="002060"/>
                </a:solidFill>
              </a:rPr>
              <a:t>:</a:t>
            </a:r>
            <a:r>
              <a:rPr lang="en-US" altLang="ru-RU" dirty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kumimoji="1" lang="ru-RU" altLang="ru-RU" dirty="0">
                <a:solidFill>
                  <a:srgbClr val="002060"/>
                </a:solidFill>
              </a:rPr>
              <a:t>прецизионные измерения характеристик образования пар </a:t>
            </a:r>
          </a:p>
          <a:p>
            <a:pPr marL="342900" indent="-342900"/>
            <a:r>
              <a:rPr kumimoji="1" lang="ru-RU" altLang="ru-RU" dirty="0">
                <a:solidFill>
                  <a:srgbClr val="002060"/>
                </a:solidFill>
              </a:rPr>
              <a:t>мюонов </a:t>
            </a:r>
            <a:r>
              <a:rPr lang="ru-RU" altLang="ru-RU" dirty="0">
                <a:solidFill>
                  <a:srgbClr val="002060"/>
                </a:solidFill>
              </a:rPr>
              <a:t>в результате аннигиляции </a:t>
            </a:r>
            <a:r>
              <a:rPr lang="ru-RU" altLang="ru-RU" dirty="0" err="1">
                <a:solidFill>
                  <a:srgbClr val="002060"/>
                </a:solidFill>
              </a:rPr>
              <a:t>кварк-антикварковой</a:t>
            </a:r>
            <a:r>
              <a:rPr lang="ru-RU" altLang="ru-RU" dirty="0">
                <a:solidFill>
                  <a:srgbClr val="002060"/>
                </a:solidFill>
              </a:rPr>
              <a:t> пары с </a:t>
            </a:r>
          </a:p>
          <a:p>
            <a:pPr marL="342900" indent="-342900"/>
            <a:r>
              <a:rPr lang="ru-RU" altLang="ru-RU" dirty="0">
                <a:solidFill>
                  <a:srgbClr val="002060"/>
                </a:solidFill>
              </a:rPr>
              <a:t>обменом виртуальным фотоном или Z</a:t>
            </a:r>
            <a:r>
              <a:rPr lang="ru-RU" altLang="ru-RU" baseline="30000" dirty="0">
                <a:solidFill>
                  <a:srgbClr val="002060"/>
                </a:solidFill>
              </a:rPr>
              <a:t>0</a:t>
            </a:r>
            <a:r>
              <a:rPr lang="ru-RU" altLang="ru-RU" dirty="0">
                <a:solidFill>
                  <a:srgbClr val="002060"/>
                </a:solidFill>
              </a:rPr>
              <a:t>–бозоном (процесс </a:t>
            </a:r>
          </a:p>
          <a:p>
            <a:pPr marL="342900" indent="-342900"/>
            <a:r>
              <a:rPr lang="ru-RU" altLang="ru-RU" dirty="0" err="1">
                <a:solidFill>
                  <a:srgbClr val="002060"/>
                </a:solidFill>
              </a:rPr>
              <a:t>Дрелла-Яна</a:t>
            </a:r>
            <a:r>
              <a:rPr lang="ru-RU" altLang="ru-RU" dirty="0">
                <a:solidFill>
                  <a:srgbClr val="002060"/>
                </a:solidFill>
              </a:rPr>
              <a:t>) </a:t>
            </a:r>
            <a:r>
              <a:rPr kumimoji="1" lang="ru-RU" altLang="ru-RU" dirty="0">
                <a:solidFill>
                  <a:srgbClr val="002060"/>
                </a:solidFill>
              </a:rPr>
              <a:t>и поиск возможных  отклонений от предсказаний СМ </a:t>
            </a:r>
          </a:p>
          <a:p>
            <a:pPr marL="342900" indent="-342900"/>
            <a:r>
              <a:rPr kumimoji="1" lang="ru-RU" altLang="ru-RU" dirty="0">
                <a:solidFill>
                  <a:srgbClr val="002060"/>
                </a:solidFill>
              </a:rPr>
              <a:t>в области больших  переданных 4-х импульсов (инв. масс)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544320" y="4256757"/>
            <a:ext cx="4239310" cy="2179638"/>
            <a:chOff x="0" y="4075732"/>
            <a:chExt cx="4443413" cy="2179638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509120"/>
              <a:ext cx="22828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9"/>
            <p:cNvSpPr>
              <a:spLocks noChangeArrowheads="1"/>
            </p:cNvSpPr>
            <p:nvPr/>
          </p:nvSpPr>
          <p:spPr bwMode="auto">
            <a:xfrm>
              <a:off x="842963" y="4075732"/>
              <a:ext cx="2592387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ru-RU" altLang="ru-RU" sz="1400" b="1" dirty="0">
                  <a:solidFill>
                    <a:srgbClr val="C00000"/>
                  </a:solidFill>
                  <a:sym typeface="Symbol" pitchFamily="18" charset="2"/>
                </a:rPr>
                <a:t>тяжелые</a:t>
              </a:r>
              <a:r>
                <a:rPr lang="en-US" altLang="ru-RU" sz="1400" b="1" dirty="0">
                  <a:solidFill>
                    <a:srgbClr val="C00000"/>
                  </a:solidFill>
                  <a:sym typeface="Symbol" pitchFamily="18" charset="2"/>
                </a:rPr>
                <a:t> KK-</a:t>
              </a:r>
              <a:r>
                <a:rPr lang="ru-RU" altLang="ru-RU" sz="1400" b="1" dirty="0">
                  <a:solidFill>
                    <a:srgbClr val="C00000"/>
                  </a:solidFill>
                  <a:sym typeface="Symbol" pitchFamily="18" charset="2"/>
                </a:rPr>
                <a:t>состояния гравитонов</a:t>
              </a:r>
              <a:r>
                <a:rPr lang="en-US" altLang="ru-RU" sz="1400" b="1" dirty="0">
                  <a:solidFill>
                    <a:srgbClr val="C00000"/>
                  </a:solidFill>
                  <a:sym typeface="Symbol" pitchFamily="18" charset="2"/>
                </a:rPr>
                <a:t> (</a:t>
              </a:r>
              <a:r>
                <a:rPr lang="ru-RU" altLang="ru-RU" sz="1400" b="1" dirty="0">
                  <a:solidFill>
                    <a:srgbClr val="C00000"/>
                  </a:solidFill>
                  <a:sym typeface="Symbol" pitchFamily="18" charset="2"/>
                </a:rPr>
                <a:t>спин 2</a:t>
              </a:r>
              <a:r>
                <a:rPr lang="en-US" altLang="ru-RU" sz="1400" b="1" dirty="0">
                  <a:solidFill>
                    <a:srgbClr val="C00000"/>
                  </a:solidFill>
                  <a:sym typeface="Symbol" pitchFamily="18" charset="2"/>
                </a:rPr>
                <a:t>)</a:t>
              </a:r>
            </a:p>
          </p:txBody>
        </p:sp>
        <p:sp>
          <p:nvSpPr>
            <p:cNvPr id="12" name="Прямоугольник 10"/>
            <p:cNvSpPr>
              <a:spLocks noChangeArrowheads="1"/>
            </p:cNvSpPr>
            <p:nvPr/>
          </p:nvSpPr>
          <p:spPr bwMode="auto">
            <a:xfrm>
              <a:off x="700088" y="5733082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algn="just">
                <a:buClr>
                  <a:schemeClr val="tx1"/>
                </a:buClr>
              </a:pPr>
              <a:r>
                <a:rPr lang="ru-RU" altLang="ru-RU" sz="1400" b="1" dirty="0">
                  <a:solidFill>
                    <a:srgbClr val="C00000"/>
                  </a:solidFill>
                  <a:sym typeface="Symbol" pitchFamily="18" charset="2"/>
                </a:rPr>
                <a:t>дополнительные калибровочные  </a:t>
              </a:r>
            </a:p>
            <a:p>
              <a:pPr marL="457200" indent="-457200" algn="just">
                <a:buClr>
                  <a:schemeClr val="tx1"/>
                </a:buClr>
              </a:pPr>
              <a:r>
                <a:rPr lang="ru-RU" altLang="ru-RU" sz="1400" b="1" dirty="0">
                  <a:solidFill>
                    <a:srgbClr val="C00000"/>
                  </a:solidFill>
                  <a:sym typeface="Symbol" pitchFamily="18" charset="2"/>
                </a:rPr>
                <a:t>бозоны </a:t>
              </a:r>
              <a:r>
                <a:rPr lang="en-US" altLang="ru-RU" sz="1400" b="1" dirty="0">
                  <a:solidFill>
                    <a:srgbClr val="C00000"/>
                  </a:solidFill>
                  <a:sym typeface="Symbol" pitchFamily="18" charset="2"/>
                </a:rPr>
                <a:t>Z (</a:t>
              </a:r>
              <a:r>
                <a:rPr lang="ru-RU" altLang="ru-RU" sz="1400" b="1" dirty="0">
                  <a:solidFill>
                    <a:srgbClr val="C00000"/>
                  </a:solidFill>
                  <a:sym typeface="Symbol" pitchFamily="18" charset="2"/>
                </a:rPr>
                <a:t>спин </a:t>
              </a:r>
              <a:r>
                <a:rPr lang="en-US" altLang="ru-RU" sz="1400" b="1" dirty="0">
                  <a:solidFill>
                    <a:srgbClr val="C00000"/>
                  </a:solidFill>
                  <a:sym typeface="Symbol" pitchFamily="18" charset="2"/>
                </a:rPr>
                <a:t>1)</a:t>
              </a:r>
            </a:p>
          </p:txBody>
        </p:sp>
        <p:cxnSp>
          <p:nvCxnSpPr>
            <p:cNvPr id="13" name="Прямая со стрелкой 35"/>
            <p:cNvCxnSpPr>
              <a:cxnSpLocks noChangeShapeType="1"/>
            </p:cNvCxnSpPr>
            <p:nvPr/>
          </p:nvCxnSpPr>
          <p:spPr bwMode="auto">
            <a:xfrm flipH="1">
              <a:off x="1585913" y="4621832"/>
              <a:ext cx="69850" cy="288925"/>
            </a:xfrm>
            <a:prstGeom prst="straightConnector1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14" name="Прямая со стрелкой 36"/>
            <p:cNvCxnSpPr>
              <a:cxnSpLocks noChangeShapeType="1"/>
            </p:cNvCxnSpPr>
            <p:nvPr/>
          </p:nvCxnSpPr>
          <p:spPr bwMode="auto">
            <a:xfrm flipV="1">
              <a:off x="1368425" y="5109195"/>
              <a:ext cx="71438" cy="642937"/>
            </a:xfrm>
            <a:prstGeom prst="straightConnector1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 type="arrow" w="med" len="med"/>
            </a:ln>
          </p:spPr>
        </p:cxn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28464" y="2951510"/>
            <a:ext cx="9777536" cy="12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</a:rPr>
              <a:t>критический тестов СМ (п</a:t>
            </a:r>
            <a:r>
              <a:rPr lang="ru-RU" altLang="ru-RU" b="0" dirty="0">
                <a:solidFill>
                  <a:srgbClr val="002060"/>
                </a:solidFill>
              </a:rPr>
              <a:t>роверка предсказаний СМ) –</a:t>
            </a:r>
            <a:r>
              <a:rPr lang="en-US" altLang="ru-RU" b="0" dirty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  <a:r>
              <a:rPr lang="ru-RU" altLang="ru-RU" b="0" dirty="0">
                <a:solidFill>
                  <a:srgbClr val="002060"/>
                </a:solidFill>
              </a:rPr>
              <a:t>сильная зависимость </a:t>
            </a:r>
            <a:r>
              <a:rPr lang="en-US" altLang="ru-RU" b="0" dirty="0">
                <a:solidFill>
                  <a:srgbClr val="002060"/>
                </a:solidFill>
              </a:rPr>
              <a:t>PDF</a:t>
            </a:r>
            <a:r>
              <a:rPr lang="ru-RU" altLang="ru-RU" b="0" dirty="0">
                <a:solidFill>
                  <a:srgbClr val="002060"/>
                </a:solidFill>
              </a:rPr>
              <a:t> и вкладов высших порядков КХД</a:t>
            </a:r>
            <a:r>
              <a:rPr lang="en-US" altLang="ru-RU" b="0" dirty="0">
                <a:solidFill>
                  <a:srgbClr val="002060"/>
                </a:solidFill>
              </a:rPr>
              <a:t>/</a:t>
            </a:r>
            <a:r>
              <a:rPr lang="ru-RU" altLang="ru-RU" b="0" dirty="0">
                <a:solidFill>
                  <a:srgbClr val="002060"/>
                </a:solidFill>
              </a:rPr>
              <a:t>ЭС</a:t>
            </a:r>
          </a:p>
          <a:p>
            <a:pPr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altLang="ru-RU" b="0" dirty="0">
                <a:solidFill>
                  <a:srgbClr val="002060"/>
                </a:solidFill>
              </a:rPr>
              <a:t> поиск сигналов за рамками СМ – сильная чувствительность  </a:t>
            </a:r>
            <a:r>
              <a:rPr lang="ru-RU" altLang="ru-RU" dirty="0">
                <a:solidFill>
                  <a:srgbClr val="002060"/>
                </a:solidFill>
              </a:rPr>
              <a:t>к </a:t>
            </a:r>
            <a:r>
              <a:rPr lang="ru-RU" altLang="ru-RU" b="0" dirty="0">
                <a:solidFill>
                  <a:srgbClr val="002060"/>
                </a:solidFill>
              </a:rPr>
              <a:t> вкладам новой физики (отклонения от СМ резонансного и нерезонансного типа)</a:t>
            </a:r>
            <a:endParaRPr lang="en-US" altLang="ru-RU" b="0" dirty="0">
              <a:solidFill>
                <a:srgbClr val="008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31" y="4141952"/>
            <a:ext cx="3701262" cy="2656846"/>
          </a:xfrm>
          <a:prstGeom prst="rect">
            <a:avLst/>
          </a:prstGeom>
        </p:spPr>
      </p:pic>
      <p:pic>
        <p:nvPicPr>
          <p:cNvPr id="20" name="Picture 19" descr="http://www.jinr.ru/wp-content/uploads/2021/04/CMS_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2" y="4294872"/>
            <a:ext cx="2964335" cy="2049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2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0"/>
            <a:ext cx="8460941" cy="62068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Стратегия поиска новой физики </a:t>
            </a:r>
            <a:r>
              <a:rPr lang="en-US" sz="3000" dirty="0" smtClean="0"/>
              <a:t>(</a:t>
            </a:r>
            <a:r>
              <a:rPr lang="en-US" sz="3000" dirty="0"/>
              <a:t>2002-</a:t>
            </a:r>
            <a:r>
              <a:rPr lang="ru-RU" sz="3000" dirty="0"/>
              <a:t>…</a:t>
            </a:r>
            <a:r>
              <a:rPr lang="en-US" sz="3000" dirty="0"/>
              <a:t> </a:t>
            </a:r>
            <a:r>
              <a:rPr lang="ru-RU" sz="3000" dirty="0" err="1"/>
              <a:t>гг</a:t>
            </a:r>
            <a:r>
              <a:rPr lang="en-US" sz="3000" dirty="0"/>
              <a:t>)</a:t>
            </a:r>
            <a:r>
              <a:rPr lang="ru-RU" sz="3000" dirty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0023" y="6492875"/>
            <a:ext cx="2311400" cy="365125"/>
          </a:xfrm>
        </p:spPr>
        <p:txBody>
          <a:bodyPr/>
          <a:lstStyle/>
          <a:p>
            <a:fld id="{921B4A73-5931-42FD-882D-05F401D0545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026AC-4795-407C-BB52-1CFE508706B7}"/>
              </a:ext>
            </a:extLst>
          </p:cNvPr>
          <p:cNvSpPr txBox="1"/>
          <p:nvPr/>
        </p:nvSpPr>
        <p:spPr>
          <a:xfrm>
            <a:off x="6451134" y="593683"/>
            <a:ext cx="338437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Одна сигнатура – много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физических сценариев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ru-RU" dirty="0">
                <a:solidFill>
                  <a:srgbClr val="C00000"/>
                </a:solidFill>
              </a:rPr>
              <a:t>безмодельные</a:t>
            </a:r>
            <a:r>
              <a:rPr lang="en-US" dirty="0">
                <a:solidFill>
                  <a:srgbClr val="C00000"/>
                </a:solidFill>
              </a:rPr>
              <a:t>”</a:t>
            </a:r>
            <a:r>
              <a:rPr lang="ru-RU" dirty="0">
                <a:solidFill>
                  <a:srgbClr val="C00000"/>
                </a:solidFill>
              </a:rPr>
              <a:t> пределы на сечение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модельные </a:t>
            </a:r>
            <a:r>
              <a:rPr lang="ru-RU" dirty="0">
                <a:solidFill>
                  <a:srgbClr val="C00000"/>
                </a:solidFill>
              </a:rPr>
              <a:t>интерпретации - ограничения на параметры модели (массы, константы связи и т.д.)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1593AA36-A1D1-476E-AA5C-447BF35297CB}"/>
              </a:ext>
            </a:extLst>
          </p:cNvPr>
          <p:cNvSpPr/>
          <p:nvPr/>
        </p:nvSpPr>
        <p:spPr>
          <a:xfrm>
            <a:off x="7905328" y="1340768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60CDBB75-58C6-4CA8-976A-B8BF7A9D8B9F}"/>
              </a:ext>
            </a:extLst>
          </p:cNvPr>
          <p:cNvSpPr/>
          <p:nvPr/>
        </p:nvSpPr>
        <p:spPr>
          <a:xfrm>
            <a:off x="7918836" y="2370040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" y="505123"/>
            <a:ext cx="682520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altLang="ru-RU" sz="5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u="sng" kern="0" dirty="0">
                <a:solidFill>
                  <a:srgbClr val="002060"/>
                </a:solidFill>
              </a:rPr>
              <a:t>Физические сценарии за рамкам СМ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ru-RU" sz="5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indent="-285750" defTabSz="914400">
              <a:buFont typeface="Wingdings" pitchFamily="2" charset="2"/>
              <a:buChar char="ü"/>
            </a:pPr>
            <a:r>
              <a:rPr lang="ru-RU" altLang="ru-RU" kern="0" dirty="0" smtClean="0">
                <a:solidFill>
                  <a:srgbClr val="002060"/>
                </a:solidFill>
              </a:rPr>
              <a:t>Сценарии </a:t>
            </a:r>
            <a:r>
              <a:rPr lang="ru-RU" altLang="ru-RU" kern="0" dirty="0">
                <a:solidFill>
                  <a:srgbClr val="002060"/>
                </a:solidFill>
              </a:rPr>
              <a:t>многомерной гравитации с пониженным масштабом </a:t>
            </a:r>
            <a:r>
              <a:rPr lang="ru-RU" altLang="ru-RU" kern="0" dirty="0" smtClean="0">
                <a:solidFill>
                  <a:srgbClr val="002060"/>
                </a:solidFill>
              </a:rPr>
              <a:t>взаимодействия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(дополнительные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прост.</a:t>
            </a:r>
            <a:r>
              <a:rPr kumimoji="0" lang="ru-RU" altLang="ru-RU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измерения)</a:t>
            </a:r>
            <a:endParaRPr kumimoji="0" lang="en-US" altLang="ru-RU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743002" lvl="1" indent="-285750" defTabSz="914400">
              <a:buFont typeface="Times New Roman" pitchFamily="18" charset="0"/>
              <a:buChar char="─"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КК-возбуждения частиц СМ (</a:t>
            </a:r>
            <a:r>
              <a:rPr kumimoji="0" lang="en-US" alt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</a:t>
            </a:r>
            <a:r>
              <a:rPr kumimoji="0" lang="en-US" altLang="ru-RU" sz="1600" b="0" i="0" u="none" strike="noStrike" kern="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KK</a:t>
            </a:r>
            <a:r>
              <a:rPr lang="en-US" altLang="ru-RU" sz="1600" kern="0" dirty="0">
                <a:solidFill>
                  <a:srgbClr val="002060"/>
                </a:solidFill>
              </a:rPr>
              <a:t>, Z/W</a:t>
            </a:r>
            <a:r>
              <a:rPr lang="en-US" altLang="ru-RU" sz="1600" kern="0" baseline="-25000" dirty="0">
                <a:solidFill>
                  <a:srgbClr val="002060"/>
                </a:solidFill>
              </a:rPr>
              <a:t>KK</a:t>
            </a:r>
            <a:r>
              <a:rPr lang="en-US" altLang="ru-RU" sz="1600" kern="0" dirty="0">
                <a:solidFill>
                  <a:srgbClr val="002060"/>
                </a:solidFill>
              </a:rPr>
              <a:t>, …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),</a:t>
            </a:r>
            <a:r>
              <a:rPr kumimoji="0" lang="ru-RU" altLang="ru-RU" sz="1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микроскопические </a:t>
            </a:r>
          </a:p>
          <a:p>
            <a:pPr marL="743002" lvl="1" indent="-285750" defTabSz="914400"/>
            <a:r>
              <a:rPr lang="ru-RU" altLang="ru-RU" sz="1600" kern="0" dirty="0">
                <a:solidFill>
                  <a:srgbClr val="002060"/>
                </a:solidFill>
              </a:rPr>
              <a:t>      </a:t>
            </a: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черные дыры 	</a:t>
            </a:r>
            <a:endParaRPr kumimoji="0" lang="en-US" altLang="ru-RU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indent="-285750" defTabSz="914400">
              <a:buFont typeface="Wingdings" pitchFamily="2" charset="2"/>
              <a:buChar char="ü"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Расширенный калибровочный сектор </a:t>
            </a:r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(ТВО,</a:t>
            </a:r>
            <a:r>
              <a:rPr kumimoji="0" lang="en-US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настройка </a:t>
            </a:r>
            <a:endParaRPr kumimoji="0" lang="ru-RU" alt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defTabSz="914400"/>
            <a:r>
              <a:rPr kumimoji="0" lang="ru-RU" alt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     масс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alt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CP</a:t>
            </a: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-нарушение и пр.)</a:t>
            </a:r>
            <a:endParaRPr kumimoji="0" lang="en-US" altLang="ru-RU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800152" lvl="1" indent="-342900" defTabSz="914400">
              <a:buFont typeface="Times New Roman" pitchFamily="18" charset="0"/>
              <a:buChar char="─"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новые калибровочные бозоны </a:t>
            </a:r>
            <a:r>
              <a:rPr kumimoji="0" lang="en-US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W’, Z</a:t>
            </a:r>
            <a:r>
              <a:rPr kumimoji="0" lang="en-US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’</a:t>
            </a:r>
            <a:endParaRPr kumimoji="0" lang="ru-RU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indent="-285750" defTabSz="914400">
              <a:buFont typeface="Wingdings" pitchFamily="2" charset="2"/>
              <a:buChar char="ü"/>
            </a:pPr>
            <a:r>
              <a:rPr lang="ru-RU" altLang="ru-RU" kern="0" dirty="0" smtClean="0">
                <a:solidFill>
                  <a:srgbClr val="002060"/>
                </a:solidFill>
              </a:rPr>
              <a:t>Сценарии с темной материей,</a:t>
            </a:r>
            <a:r>
              <a:rPr lang="en-US" altLang="ru-RU" kern="0" dirty="0" smtClean="0">
                <a:solidFill>
                  <a:srgbClr val="002060"/>
                </a:solidFill>
              </a:rPr>
              <a:t> </a:t>
            </a:r>
            <a:r>
              <a:rPr lang="ru-RU" altLang="ru-RU" kern="0" dirty="0" smtClean="0">
                <a:solidFill>
                  <a:srgbClr val="002060"/>
                </a:solidFill>
              </a:rPr>
              <a:t>контактные взаимодействия и т.д.</a:t>
            </a:r>
            <a:endParaRPr lang="ru-RU" altLang="ru-RU" kern="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9">
            <a:extLst>
              <a:ext uri="{FF2B5EF4-FFF2-40B4-BE49-F238E27FC236}">
                <a16:creationId xmlns:a16="http://schemas.microsoft.com/office/drawing/2014/main" id="{2C4C56AA-2C5E-4999-9889-8A51E886588A}"/>
              </a:ext>
            </a:extLst>
          </p:cNvPr>
          <p:cNvSpPr/>
          <p:nvPr/>
        </p:nvSpPr>
        <p:spPr>
          <a:xfrm>
            <a:off x="28229" y="3211670"/>
            <a:ext cx="408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Резонансный </a:t>
            </a:r>
            <a:r>
              <a:rPr lang="ru-RU" dirty="0" smtClean="0">
                <a:solidFill>
                  <a:srgbClr val="C00000"/>
                </a:solidFill>
              </a:rPr>
              <a:t>сигнал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10">
            <a:extLst>
              <a:ext uri="{FF2B5EF4-FFF2-40B4-BE49-F238E27FC236}">
                <a16:creationId xmlns:a16="http://schemas.microsoft.com/office/drawing/2014/main" id="{D8DF62DF-8BC1-4F1D-B95F-CD9C3253FC47}"/>
              </a:ext>
            </a:extLst>
          </p:cNvPr>
          <p:cNvSpPr/>
          <p:nvPr/>
        </p:nvSpPr>
        <p:spPr>
          <a:xfrm>
            <a:off x="3355629" y="3223186"/>
            <a:ext cx="3038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Нерезонансный сигнал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2" name="Рисунок 15">
            <a:extLst>
              <a:ext uri="{FF2B5EF4-FFF2-40B4-BE49-F238E27FC236}">
                <a16:creationId xmlns:a16="http://schemas.microsoft.com/office/drawing/2014/main" id="{1AF96800-F572-4159-BAF0-B06295ED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4" y="3581002"/>
            <a:ext cx="2880320" cy="2813180"/>
          </a:xfrm>
          <a:prstGeom prst="rect">
            <a:avLst/>
          </a:prstGeom>
        </p:spPr>
      </p:pic>
      <p:pic>
        <p:nvPicPr>
          <p:cNvPr id="23" name="Изображение 5">
            <a:extLst>
              <a:ext uri="{FF2B5EF4-FFF2-40B4-BE49-F238E27FC236}">
                <a16:creationId xmlns:a16="http://schemas.microsoft.com/office/drawing/2014/main" id="{79E9E442-6B15-49E3-9FA6-D6727B820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26" y="3622095"/>
            <a:ext cx="2711405" cy="29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7082569" y="4380601"/>
            <a:ext cx="2694967" cy="1254272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ctr" defTabSz="914296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latin typeface="+mn-lt"/>
              </a:rPr>
              <a:t>два типа сигнала</a:t>
            </a:r>
            <a:endParaRPr lang="ru-RU" sz="3000" dirty="0">
              <a:latin typeface="+mn-lt"/>
            </a:endParaRPr>
          </a:p>
        </p:txBody>
      </p:sp>
      <p:sp>
        <p:nvSpPr>
          <p:cNvPr id="26" name="Стрелка: вниз 13">
            <a:extLst>
              <a:ext uri="{FF2B5EF4-FFF2-40B4-BE49-F238E27FC236}">
                <a16:creationId xmlns:a16="http://schemas.microsoft.com/office/drawing/2014/main" id="{60CDBB75-58C6-4CA8-976A-B8BF7A9D8B9F}"/>
              </a:ext>
            </a:extLst>
          </p:cNvPr>
          <p:cNvSpPr/>
          <p:nvPr/>
        </p:nvSpPr>
        <p:spPr>
          <a:xfrm rot="5400000">
            <a:off x="6681192" y="4941168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Методы исследования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28575" y="620713"/>
            <a:ext cx="49244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0" lang="ru-RU" altLang="ru-RU" sz="1800" b="0" dirty="0">
                <a:solidFill>
                  <a:srgbClr val="002060"/>
                </a:solidFill>
              </a:rPr>
              <a:t>Для поиска резонансных сигналов был </a:t>
            </a:r>
            <a:r>
              <a:rPr kumimoji="0" lang="ru-RU" altLang="ru-RU" sz="1800" b="0" dirty="0" smtClean="0">
                <a:solidFill>
                  <a:srgbClr val="002060"/>
                </a:solidFill>
              </a:rPr>
              <a:t>применен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метод разделения гипотез с критерием </a:t>
            </a:r>
            <a:r>
              <a:rPr kumimoji="0" lang="ru-RU" altLang="ru-RU" sz="1800" b="0" dirty="0" smtClean="0">
                <a:solidFill>
                  <a:srgbClr val="002060"/>
                </a:solidFill>
              </a:rPr>
              <a:t>значимости                                          </a:t>
            </a:r>
            <a:r>
              <a:rPr kumimoji="0" lang="en-US" altLang="ru-RU" sz="1800" b="0" dirty="0" err="1" smtClean="0">
                <a:solidFill>
                  <a:srgbClr val="002060"/>
                </a:solidFill>
              </a:rPr>
              <a:t>L</a:t>
            </a:r>
            <a:r>
              <a:rPr kumimoji="0" lang="en-US" altLang="ru-RU" sz="1800" b="0" baseline="-25000" dirty="0" err="1" smtClean="0">
                <a:solidFill>
                  <a:srgbClr val="002060"/>
                </a:solidFill>
              </a:rPr>
              <a:t>b</a:t>
            </a:r>
            <a:r>
              <a:rPr kumimoji="0" lang="en-US" altLang="ru-RU" sz="1800" b="0" dirty="0" smtClean="0">
                <a:solidFill>
                  <a:srgbClr val="002060"/>
                </a:solidFill>
              </a:rPr>
              <a:t>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и </a:t>
            </a:r>
            <a:r>
              <a:rPr kumimoji="0" lang="en-US" altLang="ru-RU" sz="1800" b="0" dirty="0" err="1">
                <a:solidFill>
                  <a:srgbClr val="002060"/>
                </a:solidFill>
              </a:rPr>
              <a:t>L</a:t>
            </a:r>
            <a:r>
              <a:rPr kumimoji="0" lang="en-US" altLang="ru-RU" sz="1800" b="0" baseline="-25000" dirty="0" err="1">
                <a:solidFill>
                  <a:srgbClr val="002060"/>
                </a:solidFill>
              </a:rPr>
              <a:t>b</a:t>
            </a:r>
            <a:r>
              <a:rPr kumimoji="0" lang="ru-RU" altLang="ru-RU" sz="1800" b="0" baseline="-25000" dirty="0">
                <a:solidFill>
                  <a:srgbClr val="002060"/>
                </a:solidFill>
              </a:rPr>
              <a:t>+</a:t>
            </a:r>
            <a:r>
              <a:rPr kumimoji="0" lang="en-US" altLang="ru-RU" sz="1800" b="0" baseline="-25000" dirty="0">
                <a:solidFill>
                  <a:srgbClr val="002060"/>
                </a:solidFill>
              </a:rPr>
              <a:t>s</a:t>
            </a:r>
            <a:r>
              <a:rPr kumimoji="0" lang="en-US" altLang="ru-RU" sz="1800" b="0" dirty="0">
                <a:solidFill>
                  <a:srgbClr val="002060"/>
                </a:solidFill>
              </a:rPr>
              <a:t> -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наиболее вероятные значения</a:t>
            </a:r>
            <a:r>
              <a:rPr kumimoji="0" lang="en-US" altLang="ru-RU" sz="1800" b="0" dirty="0">
                <a:solidFill>
                  <a:srgbClr val="002060"/>
                </a:solidFill>
              </a:rPr>
              <a:t>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функции </a:t>
            </a:r>
            <a:r>
              <a:rPr kumimoji="0" lang="ru-RU" altLang="ru-RU" sz="1800" b="0" dirty="0" smtClean="0">
                <a:solidFill>
                  <a:srgbClr val="002060"/>
                </a:solidFill>
              </a:rPr>
              <a:t>правдоподобия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для нулевой гипотезы (только фон) и альтернативной гипотезы (сигнал</a:t>
            </a:r>
            <a:r>
              <a:rPr kumimoji="0" lang="en-US" altLang="ru-RU" sz="1800" b="0" dirty="0">
                <a:solidFill>
                  <a:srgbClr val="002060"/>
                </a:solidFill>
              </a:rPr>
              <a:t>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+ фон).</a:t>
            </a:r>
          </a:p>
        </p:txBody>
      </p:sp>
      <p:pic>
        <p:nvPicPr>
          <p:cNvPr id="1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1268760"/>
            <a:ext cx="211582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9" y="2762380"/>
            <a:ext cx="4077841" cy="33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4888682" y="620688"/>
            <a:ext cx="4924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0" lang="ru-RU" altLang="ru-RU" sz="1800" b="0" dirty="0">
                <a:solidFill>
                  <a:srgbClr val="002060"/>
                </a:solidFill>
              </a:rPr>
              <a:t>Для </a:t>
            </a:r>
            <a:r>
              <a:rPr kumimoji="0" lang="ru-RU" altLang="ru-RU" sz="1800" dirty="0" smtClean="0">
                <a:solidFill>
                  <a:srgbClr val="002060"/>
                </a:solidFill>
              </a:rPr>
              <a:t>исследования</a:t>
            </a:r>
            <a:r>
              <a:rPr kumimoji="0" lang="ru-RU" altLang="ru-RU" sz="1800" b="0" dirty="0" smtClean="0">
                <a:solidFill>
                  <a:srgbClr val="002060"/>
                </a:solidFill>
              </a:rPr>
              <a:t> нерезонансных </a:t>
            </a:r>
            <a:r>
              <a:rPr kumimoji="0" lang="ru-RU" altLang="ru-RU" sz="1800" b="0" dirty="0">
                <a:solidFill>
                  <a:srgbClr val="002060"/>
                </a:solidFill>
              </a:rPr>
              <a:t>сигналов </a:t>
            </a:r>
            <a:r>
              <a:rPr kumimoji="0" lang="ru-RU" altLang="ru-RU" sz="1800" b="0" dirty="0" smtClean="0">
                <a:solidFill>
                  <a:srgbClr val="002060"/>
                </a:solidFill>
              </a:rPr>
              <a:t>используется метода подсчета числа событий</a:t>
            </a:r>
            <a:endParaRPr kumimoji="0" lang="ru-RU" altLang="ru-RU" sz="1800" b="0" dirty="0">
              <a:solidFill>
                <a:srgbClr val="002060"/>
              </a:solidFill>
            </a:endParaRP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2078"/>
              </p:ext>
            </p:extLst>
          </p:nvPr>
        </p:nvGraphicFramePr>
        <p:xfrm>
          <a:off x="5146725" y="1582243"/>
          <a:ext cx="27003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Формула" r:id="rId6" imgW="2049862" imgH="259065" progId="Equation.3">
                  <p:embed/>
                </p:oleObj>
              </mc:Choice>
              <mc:Fallback>
                <p:oleObj name="Формула" r:id="rId6" imgW="2049862" imgH="259065" progId="Equation.3">
                  <p:embed/>
                  <p:pic>
                    <p:nvPicPr>
                      <p:cNvPr id="675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725" y="1582243"/>
                        <a:ext cx="27003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25" y="2037855"/>
            <a:ext cx="3997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60" y="2762380"/>
            <a:ext cx="44656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60511" y="1124744"/>
                <a:ext cx="8460941" cy="1368152"/>
              </a:xfrm>
            </p:spPr>
            <p:txBody>
              <a:bodyPr>
                <a:normAutofit fontScale="90000"/>
              </a:bodyPr>
              <a:lstStyle/>
              <a:p>
                <a:pPr>
                  <a:spcBef>
                    <a:spcPct val="25000"/>
                  </a:spcBef>
                  <a:buClr>
                    <a:schemeClr val="tx1"/>
                  </a:buClr>
                </a:pP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Проверка предсказаний СМ в процессе </a:t>
                </a:r>
                <a:r>
                  <a:rPr lang="ru-RU" altLang="ru-RU" sz="3200" dirty="0" smtClean="0">
                    <a:solidFill>
                      <a:srgbClr val="002060"/>
                    </a:solidFill>
                    <a:cs typeface="Arial" pitchFamily="34" charset="0"/>
                  </a:rPr>
                  <a:t/>
                </a:r>
                <a:br>
                  <a:rPr lang="ru-RU" altLang="ru-RU" sz="3200" dirty="0" smtClean="0">
                    <a:solidFill>
                      <a:srgbClr val="002060"/>
                    </a:solidFill>
                    <a:cs typeface="Arial" pitchFamily="34" charset="0"/>
                  </a:rPr>
                </a:br>
                <a:r>
                  <a:rPr lang="ru-RU" altLang="ru-RU" sz="3200" dirty="0" err="1" smtClean="0">
                    <a:solidFill>
                      <a:srgbClr val="002060"/>
                    </a:solidFill>
                    <a:cs typeface="Arial" pitchFamily="34" charset="0"/>
                  </a:rPr>
                  <a:t>Дрелла</a:t>
                </a:r>
                <a:r>
                  <a:rPr lang="ru-RU" altLang="ru-RU" sz="3200" dirty="0" smtClean="0">
                    <a:solidFill>
                      <a:srgbClr val="002060"/>
                    </a:solidFill>
                    <a:cs typeface="Arial" pitchFamily="34" charset="0"/>
                  </a:rPr>
                  <a:t>-Яна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на данных первого сеанса 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LHC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(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RUN1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)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:r>
                  <a:rPr lang="ru-RU" altLang="ru-RU" sz="3200" dirty="0" smtClean="0">
                    <a:solidFill>
                      <a:srgbClr val="002060"/>
                    </a:solidFill>
                    <a:cs typeface="Arial" pitchFamily="34" charset="0"/>
                  </a:rPr>
                  <a:t/>
                </a:r>
                <a:br>
                  <a:rPr lang="ru-RU" altLang="ru-RU" sz="3200" dirty="0" smtClean="0">
                    <a:solidFill>
                      <a:srgbClr val="002060"/>
                    </a:solidFill>
                    <a:cs typeface="Arial" pitchFamily="34" charset="0"/>
                  </a:rPr>
                </a:br>
                <a:r>
                  <a:rPr lang="ru-RU" altLang="ru-RU" sz="3200" dirty="0" smtClean="0">
                    <a:solidFill>
                      <a:srgbClr val="002060"/>
                    </a:solidFill>
                    <a:cs typeface="Arial" pitchFamily="34" charset="0"/>
                  </a:rPr>
                  <a:t>при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= 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7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и </a:t>
                </a:r>
                <a:r>
                  <a:rPr lang="en-US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8 </a:t>
                </a:r>
                <a:r>
                  <a:rPr lang="ru-RU" altLang="ru-RU" sz="3200" dirty="0">
                    <a:solidFill>
                      <a:srgbClr val="002060"/>
                    </a:solidFill>
                    <a:cs typeface="Arial" pitchFamily="34" charset="0"/>
                  </a:rPr>
                  <a:t>ТэВ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0511" y="1124744"/>
                <a:ext cx="8460941" cy="1368152"/>
              </a:xfrm>
              <a:blipFill>
                <a:blip r:embed="rId2"/>
                <a:stretch>
                  <a:fillRect l="-144" t="-6696" r="-216" b="-15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C78921-FEC3-4116-B224-D27363BD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3A1E2C-53E2-4527-9070-4CF021B9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43" y="2708920"/>
            <a:ext cx="6105128" cy="343413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Дифференциальное сечение</a:t>
            </a:r>
            <a:endParaRPr lang="ru-RU" sz="3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Представление на премию ОИЯИ за 2021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A73-5931-42FD-882D-05F401D05453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2" name="Picture 8" descr="https://cms-results.web.cern.ch/cms-results/public-results/publications/SMP-14-003/CMS-SMP-14-003_Figure_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92150"/>
            <a:ext cx="47180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1196975"/>
            <a:ext cx="1793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https://cms-results.web.cern.ch/cms-results/public-results/publications/SMP-14-003/CMS-SMP-14-003_Figure_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997200"/>
            <a:ext cx="49530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4953000" y="882650"/>
            <a:ext cx="4953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800" b="0">
                <a:solidFill>
                  <a:srgbClr val="002060"/>
                </a:solidFill>
              </a:rPr>
              <a:t> Сечения ДЯ измерены в области инв.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0">
                <a:solidFill>
                  <a:srgbClr val="002060"/>
                </a:solidFill>
              </a:rPr>
              <a:t>    масс до 2 ТэВ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800" b="0">
                <a:solidFill>
                  <a:srgbClr val="002060"/>
                </a:solidFill>
              </a:rPr>
              <a:t>  Наблюдается согласие данных 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0">
                <a:solidFill>
                  <a:srgbClr val="002060"/>
                </a:solidFill>
              </a:rPr>
              <a:t>     предсказаний СМ в </a:t>
            </a:r>
            <a:r>
              <a:rPr kumimoji="0" lang="en-US" altLang="ru-RU" sz="1800" b="0">
                <a:solidFill>
                  <a:srgbClr val="002060"/>
                </a:solidFill>
              </a:rPr>
              <a:t>NNLO FEWZ3.1 c </a:t>
            </a:r>
            <a:endParaRPr kumimoji="0" lang="ru-RU" altLang="ru-RU" sz="1800" b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0">
                <a:solidFill>
                  <a:srgbClr val="002060"/>
                </a:solidFill>
              </a:rPr>
              <a:t>     </a:t>
            </a:r>
            <a:r>
              <a:rPr kumimoji="0" lang="en-US" altLang="ru-RU" sz="1800" b="0">
                <a:solidFill>
                  <a:srgbClr val="002060"/>
                </a:solidFill>
              </a:rPr>
              <a:t>CT10 NNLO PDF</a:t>
            </a:r>
            <a:endParaRPr kumimoji="0" lang="ru-RU" altLang="ru-RU" sz="1800" b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800" b="0">
                <a:solidFill>
                  <a:srgbClr val="002060"/>
                </a:solidFill>
              </a:rPr>
              <a:t>σ</a:t>
            </a:r>
            <a:r>
              <a:rPr kumimoji="0" lang="ru-RU" altLang="ru-RU" sz="1800" b="0" baseline="-25000">
                <a:solidFill>
                  <a:srgbClr val="002060"/>
                </a:solidFill>
              </a:rPr>
              <a:t>Z</a:t>
            </a:r>
            <a:r>
              <a:rPr kumimoji="0" lang="ru-RU" altLang="ru-RU" sz="1800" b="0">
                <a:solidFill>
                  <a:srgbClr val="002060"/>
                </a:solidFill>
              </a:rPr>
              <a:t> = 1138 ± 8</a:t>
            </a:r>
            <a:r>
              <a:rPr kumimoji="0" lang="en-US" altLang="ru-RU" sz="1800" b="0">
                <a:solidFill>
                  <a:srgbClr val="002060"/>
                </a:solidFill>
              </a:rPr>
              <a:t> </a:t>
            </a:r>
            <a:r>
              <a:rPr kumimoji="0" lang="ru-RU" altLang="ru-RU" sz="1800" b="0">
                <a:solidFill>
                  <a:srgbClr val="002060"/>
                </a:solidFill>
              </a:rPr>
              <a:t>(эксп.) ± 25 (теор.) ± 30 (свет.) пбн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ru-RU" altLang="ru-RU" sz="1800" b="0">
                <a:solidFill>
                  <a:srgbClr val="002060"/>
                </a:solidFill>
              </a:rPr>
              <a:t> </a:t>
            </a:r>
            <a:endParaRPr kumimoji="0" lang="ru-RU" altLang="ru-RU" sz="1800">
              <a:solidFill>
                <a:srgbClr val="002060"/>
              </a:solidFill>
            </a:endParaRPr>
          </a:p>
        </p:txBody>
      </p:sp>
      <p:sp>
        <p:nvSpPr>
          <p:cNvPr id="17" name="Прямоугольник 17"/>
          <p:cNvSpPr>
            <a:spLocks noChangeArrowheads="1"/>
          </p:cNvSpPr>
          <p:nvPr/>
        </p:nvSpPr>
        <p:spPr bwMode="auto">
          <a:xfrm>
            <a:off x="22225" y="4832350"/>
            <a:ext cx="53625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0">
                <a:solidFill>
                  <a:srgbClr val="002060"/>
                </a:solidFill>
              </a:rPr>
              <a:t>3 × 10</a:t>
            </a:r>
            <a:r>
              <a:rPr lang="ru-RU" altLang="ru-RU" sz="1800" b="0" baseline="30000">
                <a:solidFill>
                  <a:srgbClr val="002060"/>
                </a:solidFill>
              </a:rPr>
              <a:t>−4</a:t>
            </a:r>
            <a:r>
              <a:rPr lang="ru-RU" altLang="ru-RU" sz="1800" b="0">
                <a:solidFill>
                  <a:srgbClr val="002060"/>
                </a:solidFill>
              </a:rPr>
              <a:t> </a:t>
            </a:r>
            <a:r>
              <a:rPr lang="en-US" altLang="ru-RU" sz="1800" b="0">
                <a:solidFill>
                  <a:srgbClr val="002060"/>
                </a:solidFill>
              </a:rPr>
              <a:t>&lt;</a:t>
            </a:r>
            <a:r>
              <a:rPr lang="ru-RU" altLang="ru-RU" sz="1800" b="0">
                <a:solidFill>
                  <a:srgbClr val="002060"/>
                </a:solidFill>
              </a:rPr>
              <a:t> x </a:t>
            </a:r>
            <a:r>
              <a:rPr lang="en-US" altLang="ru-RU" sz="1800" b="0">
                <a:solidFill>
                  <a:srgbClr val="002060"/>
                </a:solidFill>
              </a:rPr>
              <a:t>&lt; </a:t>
            </a:r>
            <a:r>
              <a:rPr lang="ru-RU" altLang="ru-RU" sz="1800" b="0">
                <a:solidFill>
                  <a:srgbClr val="002060"/>
                </a:solidFill>
              </a:rPr>
              <a:t>1.0 и 6 × 10</a:t>
            </a:r>
            <a:r>
              <a:rPr lang="ru-RU" altLang="ru-RU" sz="1800" b="0" baseline="30000">
                <a:solidFill>
                  <a:srgbClr val="002060"/>
                </a:solidFill>
              </a:rPr>
              <a:t>2</a:t>
            </a:r>
            <a:r>
              <a:rPr lang="ru-RU" altLang="ru-RU" sz="1800" b="0">
                <a:solidFill>
                  <a:srgbClr val="002060"/>
                </a:solidFill>
              </a:rPr>
              <a:t> </a:t>
            </a:r>
            <a:r>
              <a:rPr lang="en-US" altLang="ru-RU" sz="1800" b="0">
                <a:solidFill>
                  <a:srgbClr val="002060"/>
                </a:solidFill>
              </a:rPr>
              <a:t>&lt;</a:t>
            </a:r>
            <a:r>
              <a:rPr lang="ru-RU" altLang="ru-RU" sz="1800" b="0">
                <a:solidFill>
                  <a:srgbClr val="002060"/>
                </a:solidFill>
              </a:rPr>
              <a:t> Q</a:t>
            </a:r>
            <a:r>
              <a:rPr lang="ru-RU" altLang="ru-RU" sz="1800" b="0" baseline="30000">
                <a:solidFill>
                  <a:srgbClr val="002060"/>
                </a:solidFill>
              </a:rPr>
              <a:t>2</a:t>
            </a:r>
            <a:r>
              <a:rPr lang="ru-RU" altLang="ru-RU" sz="1800" b="0">
                <a:solidFill>
                  <a:srgbClr val="002060"/>
                </a:solidFill>
              </a:rPr>
              <a:t> </a:t>
            </a:r>
            <a:r>
              <a:rPr lang="en-US" altLang="ru-RU" sz="1800" b="0">
                <a:solidFill>
                  <a:srgbClr val="002060"/>
                </a:solidFill>
              </a:rPr>
              <a:t>&lt;</a:t>
            </a:r>
            <a:r>
              <a:rPr lang="ru-RU" altLang="ru-RU" sz="1800" b="0">
                <a:solidFill>
                  <a:srgbClr val="002060"/>
                </a:solidFill>
              </a:rPr>
              <a:t> 3 × 10</a:t>
            </a:r>
            <a:r>
              <a:rPr lang="ru-RU" altLang="ru-RU" sz="1800" b="0" baseline="30000">
                <a:solidFill>
                  <a:srgbClr val="002060"/>
                </a:solidFill>
              </a:rPr>
              <a:t>6</a:t>
            </a:r>
            <a:r>
              <a:rPr lang="ru-RU" altLang="ru-RU" sz="1800" b="0">
                <a:solidFill>
                  <a:srgbClr val="002060"/>
                </a:solidFill>
              </a:rPr>
              <a:t> ГэВ</a:t>
            </a:r>
            <a:r>
              <a:rPr lang="ru-RU" altLang="ru-RU" sz="1800" b="0" baseline="30000">
                <a:solidFill>
                  <a:srgbClr val="002060"/>
                </a:solidFill>
              </a:rPr>
              <a:t>2</a:t>
            </a:r>
            <a:r>
              <a:rPr lang="ru-RU" altLang="ru-RU" sz="1800" b="0">
                <a:solidFill>
                  <a:srgbClr val="002060"/>
                </a:solidFill>
              </a:rPr>
              <a:t> </a:t>
            </a:r>
            <a:endParaRPr kumimoji="0" lang="ru-RU" altLang="ru-RU" sz="1800" b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kumimoji="0" lang="ru-RU" altLang="ru-RU" sz="1800" b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kumimoji="0" lang="ru-RU" altLang="ru-RU" sz="1800" b="0">
                <a:solidFill>
                  <a:srgbClr val="002060"/>
                </a:solidFill>
              </a:rPr>
              <a:t> Форма распределения </a:t>
            </a:r>
            <a:r>
              <a:rPr kumimoji="0" lang="en-US" altLang="ru-RU" sz="1800" b="0">
                <a:solidFill>
                  <a:srgbClr val="002060"/>
                </a:solidFill>
              </a:rPr>
              <a:t>R </a:t>
            </a:r>
            <a:r>
              <a:rPr kumimoji="0" lang="ru-RU" altLang="ru-RU" sz="1800" b="0">
                <a:solidFill>
                  <a:srgbClr val="002060"/>
                </a:solidFill>
              </a:rPr>
              <a:t>не противоречит ожиданиям СМ с учетом зависимости PDF от энергетического масштаба взаимодействий и переменной Бъёркена x</a:t>
            </a: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644900"/>
            <a:ext cx="296386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20"/>
          <p:cNvSpPr>
            <a:spLocks noChangeArrowheads="1"/>
          </p:cNvSpPr>
          <p:nvPr/>
        </p:nvSpPr>
        <p:spPr bwMode="auto">
          <a:xfrm>
            <a:off x="7292975" y="4292600"/>
            <a:ext cx="1014413" cy="720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2400"/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7683500" y="5013325"/>
            <a:ext cx="90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 2" panose="05020102010507070707" pitchFamily="18" charset="2"/>
              <a:buChar char="P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ru-RU" sz="2000">
                <a:solidFill>
                  <a:srgbClr val="FF0000"/>
                </a:solidFill>
              </a:rPr>
              <a:t>x~ 0.3</a:t>
            </a:r>
            <a:endParaRPr kumimoji="0" lang="ru-RU" altLang="ru-RU" sz="2000">
              <a:solidFill>
                <a:srgbClr val="FF0000"/>
              </a:solidFill>
            </a:endParaRPr>
          </a:p>
        </p:txBody>
      </p:sp>
      <p:sp>
        <p:nvSpPr>
          <p:cNvPr id="25" name="Дата 2"/>
          <p:cNvSpPr>
            <a:spLocks noGrp="1"/>
          </p:cNvSpPr>
          <p:nvPr>
            <p:ph type="dt" sz="half" idx="10"/>
          </p:nvPr>
        </p:nvSpPr>
        <p:spPr>
          <a:xfrm>
            <a:off x="4232920" y="6489696"/>
            <a:ext cx="2311400" cy="365125"/>
          </a:xfrm>
        </p:spPr>
        <p:txBody>
          <a:bodyPr/>
          <a:lstStyle/>
          <a:p>
            <a:fld id="{2C346011-F1A5-4B61-A5D7-602BDADE6599}" type="datetime1">
              <a:rPr lang="ru-RU" smtClean="0"/>
              <a:t>14.10.2021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2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40527</TotalTime>
  <Words>3315</Words>
  <Application>Microsoft Office PowerPoint</Application>
  <PresentationFormat>A4 Paper (210x297 mm)</PresentationFormat>
  <Paragraphs>303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Symbol</vt:lpstr>
      <vt:lpstr>Times New Roman</vt:lpstr>
      <vt:lpstr>Wingdings</vt:lpstr>
      <vt:lpstr>Тема Office</vt:lpstr>
      <vt:lpstr>Формула</vt:lpstr>
      <vt:lpstr>Экспериментальная проверка предсказаний Стандартной модели взаимодействий и поиск сигналов новой физики в процессах образования пар мюонов в эксперименте CMS  на Большом адронном коллайдере</vt:lpstr>
      <vt:lpstr>Содержание</vt:lpstr>
      <vt:lpstr>PowerPoint Presentation</vt:lpstr>
      <vt:lpstr>Разработка программы физических исследований эксперимента CMS в канале с парой мюонов</vt:lpstr>
      <vt:lpstr>Физика с дилептонами </vt:lpstr>
      <vt:lpstr>Стратегия поиска новой физики (2002-… гг) </vt:lpstr>
      <vt:lpstr>Методы исследования</vt:lpstr>
      <vt:lpstr>Проверка предсказаний СМ в процессе  Дрелла-Яна на данных первого сеанса LHC (RUN1)  при  √s = 7 и 8 ТэВ</vt:lpstr>
      <vt:lpstr>Дифференциальное сечение</vt:lpstr>
      <vt:lpstr>Дважды дифференциальное сечение</vt:lpstr>
      <vt:lpstr>Поиск сигналов новой физики (физика за рамками СМ) на данные первого (RUN1) и второго (RUN2) сеансов LHC при √s = 7,8 и 13 ТэВ</vt:lpstr>
      <vt:lpstr>Дилептоны после RUN2 (резонансы)</vt:lpstr>
      <vt:lpstr>Реинтерпретация поиска резонансов: EGM</vt:lpstr>
      <vt:lpstr>Реинтерпретация поиска резонансов: темная материя</vt:lpstr>
      <vt:lpstr>Дилептоны после RUN2 (нерезонансный сигнал)</vt:lpstr>
      <vt:lpstr>Ожидания для HL-LHC</vt:lpstr>
      <vt:lpstr>Заключение (1)</vt:lpstr>
      <vt:lpstr>Заключение (2)</vt:lpstr>
      <vt:lpstr>Список работ (1)</vt:lpstr>
      <vt:lpstr>Список работ (2)</vt:lpstr>
      <vt:lpstr>Список работ (3)</vt:lpstr>
      <vt:lpstr>Список работ (4)</vt:lpstr>
      <vt:lpstr>Семинары и конференции</vt:lpstr>
      <vt:lpstr>Спасибо за внимание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ПРОЦЕССОВ ПАРНОГО РОЖДЕНИЯ МЮОНОВ В ЭКСПЕРИМЕНТЕ CMS на LHC</dc:title>
  <dc:creator>Мария Савина</dc:creator>
  <cp:lastModifiedBy>Sergei Shmatov</cp:lastModifiedBy>
  <cp:revision>1395</cp:revision>
  <dcterms:created xsi:type="dcterms:W3CDTF">2020-06-19T10:31:57Z</dcterms:created>
  <dcterms:modified xsi:type="dcterms:W3CDTF">2021-10-14T07:35:28Z</dcterms:modified>
</cp:coreProperties>
</file>