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8" r:id="rId2"/>
    <p:sldId id="277" r:id="rId3"/>
    <p:sldId id="284" r:id="rId4"/>
    <p:sldId id="285" r:id="rId5"/>
    <p:sldId id="283" r:id="rId6"/>
    <p:sldId id="278" r:id="rId7"/>
    <p:sldId id="279" r:id="rId8"/>
    <p:sldId id="301" r:id="rId9"/>
    <p:sldId id="272" r:id="rId10"/>
    <p:sldId id="296" r:id="rId11"/>
    <p:sldId id="298" r:id="rId12"/>
    <p:sldId id="299" r:id="rId13"/>
    <p:sldId id="297" r:id="rId14"/>
    <p:sldId id="276" r:id="rId15"/>
    <p:sldId id="295" r:id="rId16"/>
    <p:sldId id="300" r:id="rId17"/>
    <p:sldId id="281" r:id="rId18"/>
    <p:sldId id="292"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Светлый стиль 2 — акцент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66" autoAdjust="0"/>
    <p:restoredTop sz="94458" autoAdjust="0"/>
  </p:normalViewPr>
  <p:slideViewPr>
    <p:cSldViewPr>
      <p:cViewPr varScale="1">
        <p:scale>
          <a:sx n="101" d="100"/>
          <a:sy n="101" d="100"/>
        </p:scale>
        <p:origin x="1590"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DEA6DF-E48E-4971-BD2E-9D9529B295E6}" type="datetimeFigureOut">
              <a:rPr lang="ru-RU" smtClean="0"/>
              <a:pPr/>
              <a:t>17.04.2017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FD1207-DD09-4E80-94F6-7EEBA8116548}"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Good evening…</a:t>
            </a:r>
          </a:p>
          <a:p>
            <a:r>
              <a:rPr lang="en-US" dirty="0" smtClean="0"/>
              <a:t>I am Vadim </a:t>
            </a:r>
            <a:r>
              <a:rPr lang="en-US" dirty="0" err="1" smtClean="0"/>
              <a:t>Babkin</a:t>
            </a:r>
            <a:r>
              <a:rPr lang="en-US" dirty="0" smtClean="0"/>
              <a:t>. I represent the TOF group of the MPD.</a:t>
            </a:r>
          </a:p>
          <a:p>
            <a:r>
              <a:rPr lang="en-US" dirty="0" smtClean="0"/>
              <a:t>I'm going to show in this presentation our progress in design of the TOF system and plans for the near future.</a:t>
            </a:r>
          </a:p>
        </p:txBody>
      </p:sp>
      <p:sp>
        <p:nvSpPr>
          <p:cNvPr id="4" name="Номер слайда 3"/>
          <p:cNvSpPr>
            <a:spLocks noGrp="1"/>
          </p:cNvSpPr>
          <p:nvPr>
            <p:ph type="sldNum" sz="quarter" idx="10"/>
          </p:nvPr>
        </p:nvSpPr>
        <p:spPr/>
        <p:txBody>
          <a:bodyPr/>
          <a:lstStyle/>
          <a:p>
            <a:fld id="{4FFD1207-DD09-4E80-94F6-7EEBA8116548}" type="slidenum">
              <a:rPr lang="ru-RU" smtClean="0"/>
              <a:pPr/>
              <a:t>1</a:t>
            </a:fld>
            <a:endParaRPr lang="ru-RU"/>
          </a:p>
        </p:txBody>
      </p:sp>
    </p:spTree>
    <p:extLst>
      <p:ext uri="{BB962C8B-B14F-4D97-AF65-F5344CB8AC3E}">
        <p14:creationId xmlns:p14="http://schemas.microsoft.com/office/powerpoint/2010/main" val="38521526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One of the most difficult parts of the creation of the TOF system is a procedure of installation and service. </a:t>
            </a:r>
          </a:p>
          <a:p>
            <a:r>
              <a:rPr lang="en-US" dirty="0" smtClean="0"/>
              <a:t>We are not yet finished the scenario of this procedure, but it is more clear now than in the past. </a:t>
            </a:r>
          </a:p>
          <a:p>
            <a:r>
              <a:rPr lang="en-US" dirty="0" smtClean="0"/>
              <a:t>The firm "</a:t>
            </a:r>
            <a:r>
              <a:rPr lang="en-US" dirty="0" err="1" smtClean="0"/>
              <a:t>progresstech</a:t>
            </a:r>
            <a:r>
              <a:rPr lang="en-US" dirty="0" smtClean="0"/>
              <a:t>" (which specialize on the aircraft design) helps us to make installation and servicing most comfortable and easy.</a:t>
            </a:r>
          </a:p>
          <a:p>
            <a:endParaRPr lang="ru-RU" dirty="0"/>
          </a:p>
        </p:txBody>
      </p:sp>
      <p:sp>
        <p:nvSpPr>
          <p:cNvPr id="4" name="Номер слайда 3"/>
          <p:cNvSpPr>
            <a:spLocks noGrp="1"/>
          </p:cNvSpPr>
          <p:nvPr>
            <p:ph type="sldNum" sz="quarter" idx="10"/>
          </p:nvPr>
        </p:nvSpPr>
        <p:spPr/>
        <p:txBody>
          <a:bodyPr/>
          <a:lstStyle/>
          <a:p>
            <a:fld id="{4FFD1207-DD09-4E80-94F6-7EEBA8116548}" type="slidenum">
              <a:rPr lang="ru-RU" smtClean="0"/>
              <a:pPr/>
              <a:t>10</a:t>
            </a:fld>
            <a:endParaRPr lang="ru-RU"/>
          </a:p>
        </p:txBody>
      </p:sp>
    </p:spTree>
    <p:extLst>
      <p:ext uri="{BB962C8B-B14F-4D97-AF65-F5344CB8AC3E}">
        <p14:creationId xmlns:p14="http://schemas.microsoft.com/office/powerpoint/2010/main" val="13170906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The TOF module with the guides attached to it is set in the corresponding slots on the rails by means of snap all the way into the stop flange. </a:t>
            </a:r>
          </a:p>
          <a:p>
            <a:r>
              <a:rPr lang="en-US" dirty="0" smtClean="0"/>
              <a:t>Then it is centered by a conical pin. The final fixing is performed by pressing the flange, which is positioned on the rail by means of pins.</a:t>
            </a:r>
            <a:endParaRPr lang="ru-RU" dirty="0"/>
          </a:p>
        </p:txBody>
      </p:sp>
      <p:sp>
        <p:nvSpPr>
          <p:cNvPr id="4" name="Номер слайда 3"/>
          <p:cNvSpPr>
            <a:spLocks noGrp="1"/>
          </p:cNvSpPr>
          <p:nvPr>
            <p:ph type="sldNum" sz="quarter" idx="10"/>
          </p:nvPr>
        </p:nvSpPr>
        <p:spPr/>
        <p:txBody>
          <a:bodyPr/>
          <a:lstStyle/>
          <a:p>
            <a:fld id="{4FFD1207-DD09-4E80-94F6-7EEBA8116548}" type="slidenum">
              <a:rPr lang="ru-RU" smtClean="0"/>
              <a:pPr/>
              <a:t>11</a:t>
            </a:fld>
            <a:endParaRPr lang="ru-RU"/>
          </a:p>
        </p:txBody>
      </p:sp>
    </p:spTree>
    <p:extLst>
      <p:ext uri="{BB962C8B-B14F-4D97-AF65-F5344CB8AC3E}">
        <p14:creationId xmlns:p14="http://schemas.microsoft.com/office/powerpoint/2010/main" val="6774506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r>
              <a:rPr lang="en-US" sz="1200" dirty="0" smtClean="0">
                <a:latin typeface="Cambria" panose="02040503050406030204" pitchFamily="18" charset="0"/>
              </a:rPr>
              <a:t>In the case of fastening with TPC horizontal rail mounting of modules made similarly with a typical case. </a:t>
            </a:r>
          </a:p>
          <a:p>
            <a:pPr algn="just"/>
            <a:r>
              <a:rPr lang="en-US" sz="1200" dirty="0" smtClean="0">
                <a:latin typeface="Cambria" panose="02040503050406030204" pitchFamily="18" charset="0"/>
              </a:rPr>
              <a:t>The change affects only the rail construction. It is composed of three parts which are tightened by bolts.</a:t>
            </a:r>
          </a:p>
        </p:txBody>
      </p:sp>
      <p:sp>
        <p:nvSpPr>
          <p:cNvPr id="4" name="Номер слайда 3"/>
          <p:cNvSpPr>
            <a:spLocks noGrp="1"/>
          </p:cNvSpPr>
          <p:nvPr>
            <p:ph type="sldNum" sz="quarter" idx="10"/>
          </p:nvPr>
        </p:nvSpPr>
        <p:spPr/>
        <p:txBody>
          <a:bodyPr/>
          <a:lstStyle/>
          <a:p>
            <a:fld id="{4FFD1207-DD09-4E80-94F6-7EEBA8116548}" type="slidenum">
              <a:rPr lang="ru-RU" smtClean="0"/>
              <a:pPr/>
              <a:t>12</a:t>
            </a:fld>
            <a:endParaRPr lang="ru-RU"/>
          </a:p>
        </p:txBody>
      </p:sp>
    </p:spTree>
    <p:extLst>
      <p:ext uri="{BB962C8B-B14F-4D97-AF65-F5344CB8AC3E}">
        <p14:creationId xmlns:p14="http://schemas.microsoft.com/office/powerpoint/2010/main" val="18617309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kern="1200" dirty="0" smtClean="0">
                <a:solidFill>
                  <a:schemeClr val="tx1"/>
                </a:solidFill>
                <a:effectLst/>
                <a:latin typeface="+mn-lt"/>
                <a:ea typeface="+mn-ea"/>
                <a:cs typeface="+mn-cs"/>
              </a:rPr>
              <a:t>A very important part of </a:t>
            </a:r>
            <a:r>
              <a:rPr lang="en-US" sz="1200" b="1" kern="1200" dirty="0" smtClean="0">
                <a:solidFill>
                  <a:schemeClr val="tx1"/>
                </a:solidFill>
                <a:effectLst/>
                <a:latin typeface="+mn-lt"/>
                <a:ea typeface="+mn-ea"/>
                <a:cs typeface="+mn-cs"/>
              </a:rPr>
              <a:t>creating the TOF system</a:t>
            </a:r>
            <a:r>
              <a:rPr lang="en-US" sz="1200" kern="1200" dirty="0" smtClean="0">
                <a:solidFill>
                  <a:schemeClr val="tx1"/>
                </a:solidFill>
                <a:effectLst/>
                <a:latin typeface="+mn-lt"/>
                <a:ea typeface="+mn-ea"/>
                <a:cs typeface="+mn-cs"/>
              </a:rPr>
              <a:t> is the </a:t>
            </a:r>
            <a:r>
              <a:rPr lang="en-US" sz="1200" b="1" kern="1200" dirty="0" smtClean="0">
                <a:solidFill>
                  <a:schemeClr val="tx1"/>
                </a:solidFill>
                <a:effectLst/>
                <a:latin typeface="+mn-lt"/>
                <a:ea typeface="+mn-ea"/>
                <a:cs typeface="+mn-cs"/>
              </a:rPr>
              <a:t>correct cabling</a:t>
            </a:r>
            <a:r>
              <a:rPr lang="en-US" sz="1200" kern="1200" dirty="0" smtClean="0">
                <a:solidFill>
                  <a:schemeClr val="tx1"/>
                </a:solidFill>
                <a:effectLst/>
                <a:latin typeface="+mn-lt"/>
                <a:ea typeface="+mn-ea"/>
                <a:cs typeface="+mn-cs"/>
              </a:rPr>
              <a:t>. </a:t>
            </a: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is single module with </a:t>
            </a:r>
            <a:r>
              <a:rPr lang="en-US" sz="1200" b="1" kern="1200" dirty="0" smtClean="0">
                <a:solidFill>
                  <a:schemeClr val="tx1"/>
                </a:solidFill>
                <a:effectLst/>
                <a:latin typeface="+mn-lt"/>
                <a:ea typeface="+mn-ea"/>
                <a:cs typeface="+mn-cs"/>
              </a:rPr>
              <a:t>all communications that should be placed</a:t>
            </a:r>
            <a:r>
              <a:rPr lang="en-US" sz="1200" kern="1200" dirty="0" smtClean="0">
                <a:solidFill>
                  <a:schemeClr val="tx1"/>
                </a:solidFill>
                <a:effectLst/>
                <a:latin typeface="+mn-lt"/>
                <a:ea typeface="+mn-ea"/>
                <a:cs typeface="+mn-cs"/>
              </a:rPr>
              <a:t> inside it. </a:t>
            </a: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readout electronics must be </a:t>
            </a:r>
            <a:r>
              <a:rPr lang="en-US" sz="1200" b="1" kern="1200" dirty="0" smtClean="0">
                <a:solidFill>
                  <a:schemeClr val="tx1"/>
                </a:solidFill>
                <a:effectLst/>
                <a:latin typeface="+mn-lt"/>
                <a:ea typeface="+mn-ea"/>
                <a:cs typeface="+mn-cs"/>
              </a:rPr>
              <a:t>as close as possible</a:t>
            </a:r>
            <a:r>
              <a:rPr lang="en-US" sz="1200" kern="1200" dirty="0" smtClean="0">
                <a:solidFill>
                  <a:schemeClr val="tx1"/>
                </a:solidFill>
                <a:effectLst/>
                <a:latin typeface="+mn-lt"/>
                <a:ea typeface="+mn-ea"/>
                <a:cs typeface="+mn-cs"/>
              </a:rPr>
              <a:t> to the detector </a:t>
            </a:r>
            <a:r>
              <a:rPr lang="en-US" sz="1200" b="1" kern="1200" dirty="0" smtClean="0">
                <a:solidFill>
                  <a:schemeClr val="tx1"/>
                </a:solidFill>
                <a:effectLst/>
                <a:latin typeface="+mn-lt"/>
                <a:ea typeface="+mn-ea"/>
                <a:cs typeface="+mn-cs"/>
              </a:rPr>
              <a:t>for achieving best</a:t>
            </a:r>
            <a:r>
              <a:rPr lang="en-US" sz="1200" kern="1200" dirty="0" smtClean="0">
                <a:solidFill>
                  <a:schemeClr val="tx1"/>
                </a:solidFill>
                <a:effectLst/>
                <a:latin typeface="+mn-lt"/>
                <a:ea typeface="+mn-ea"/>
                <a:cs typeface="+mn-cs"/>
              </a:rPr>
              <a:t> time resolution.</a:t>
            </a: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But each crate </a:t>
            </a:r>
            <a:r>
              <a:rPr lang="en-US" sz="1200" b="1" kern="1200" dirty="0" smtClean="0">
                <a:solidFill>
                  <a:schemeClr val="tx1"/>
                </a:solidFill>
                <a:effectLst/>
                <a:latin typeface="+mn-lt"/>
                <a:ea typeface="+mn-ea"/>
                <a:cs typeface="+mn-cs"/>
              </a:rPr>
              <a:t>radiates heat</a:t>
            </a:r>
            <a:r>
              <a:rPr lang="en-US" sz="1200" kern="1200" dirty="0" smtClean="0">
                <a:solidFill>
                  <a:schemeClr val="tx1"/>
                </a:solidFill>
                <a:effectLst/>
                <a:latin typeface="+mn-lt"/>
                <a:ea typeface="+mn-ea"/>
                <a:cs typeface="+mn-cs"/>
              </a:rPr>
              <a:t> up to 300 W. Therefore </a:t>
            </a:r>
            <a:r>
              <a:rPr lang="en-US" sz="1200" b="1" kern="1200" dirty="0" smtClean="0">
                <a:solidFill>
                  <a:schemeClr val="tx1"/>
                </a:solidFill>
                <a:effectLst/>
                <a:latin typeface="+mn-lt"/>
                <a:ea typeface="+mn-ea"/>
                <a:cs typeface="+mn-cs"/>
              </a:rPr>
              <a:t>we decided to fix them directly</a:t>
            </a:r>
            <a:r>
              <a:rPr lang="en-US" sz="1200" kern="1200" dirty="0" smtClean="0">
                <a:solidFill>
                  <a:schemeClr val="tx1"/>
                </a:solidFill>
                <a:effectLst/>
                <a:latin typeface="+mn-lt"/>
                <a:ea typeface="+mn-ea"/>
                <a:cs typeface="+mn-cs"/>
              </a:rPr>
              <a:t> on the yoke. </a:t>
            </a: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Cables taking the signals from the FEE, LV cables, gas tubes and slow control buses </a:t>
            </a:r>
            <a:r>
              <a:rPr lang="en-US" sz="1200" b="1" kern="1200" dirty="0" smtClean="0">
                <a:solidFill>
                  <a:schemeClr val="tx1"/>
                </a:solidFill>
                <a:effectLst/>
                <a:latin typeface="+mn-lt"/>
                <a:ea typeface="+mn-ea"/>
                <a:cs typeface="+mn-cs"/>
              </a:rPr>
              <a:t>will be routed through the center</a:t>
            </a:r>
            <a:r>
              <a:rPr lang="en-US" sz="1200" kern="1200" dirty="0" smtClean="0">
                <a:solidFill>
                  <a:schemeClr val="tx1"/>
                </a:solidFill>
                <a:effectLst/>
                <a:latin typeface="+mn-lt"/>
                <a:ea typeface="+mn-ea"/>
                <a:cs typeface="+mn-cs"/>
              </a:rPr>
              <a:t> of the module to its outer ends. </a:t>
            </a: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Then they will come out from the external sides of the sector and pass through special holes in the yoke. </a:t>
            </a: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space about 70 cm</a:t>
            </a:r>
            <a:r>
              <a:rPr lang="en-US" sz="1200" kern="1200" baseline="30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(&lt;1% of total size) is enough in each hole in the yoke for all TOF system cables, tubes. </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4FFD1207-DD09-4E80-94F6-7EEBA8116548}" type="slidenum">
              <a:rPr lang="ru-RU" smtClean="0"/>
              <a:pPr/>
              <a:t>13</a:t>
            </a:fld>
            <a:endParaRPr lang="ru-RU"/>
          </a:p>
        </p:txBody>
      </p:sp>
    </p:spTree>
    <p:extLst>
      <p:ext uri="{BB962C8B-B14F-4D97-AF65-F5344CB8AC3E}">
        <p14:creationId xmlns:p14="http://schemas.microsoft.com/office/powerpoint/2010/main" val="38309631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We started mass-production of MRPC at the beginning of 2017. We are already bought materials for the first 50 MRPCs (5 modules). </a:t>
            </a:r>
          </a:p>
          <a:p>
            <a:r>
              <a:rPr lang="en-US" dirty="0" smtClean="0"/>
              <a:t>For 2017 we plan purchase all necessary materials for the TOF production. </a:t>
            </a:r>
          </a:p>
          <a:p>
            <a:r>
              <a:rPr lang="en-US" dirty="0" smtClean="0"/>
              <a:t>For the moment our workshop staff consists of: …</a:t>
            </a:r>
          </a:p>
          <a:p>
            <a:r>
              <a:rPr lang="en-US" dirty="0" smtClean="0"/>
              <a:t>We evaluated our productivity and now the most realistic scenario is 1 detector per day. In this case we can assemble the barrel TOF for the 1 year and 2 months.</a:t>
            </a:r>
          </a:p>
          <a:p>
            <a:r>
              <a:rPr lang="en-US" dirty="0" smtClean="0"/>
              <a:t>On these pictures I present some procedures of the TOF production. I made it when we made detectors for the BM@N experiment, but for the MPD it is almost the same.</a:t>
            </a:r>
            <a:endParaRPr lang="ru-RU" dirty="0"/>
          </a:p>
        </p:txBody>
      </p:sp>
      <p:sp>
        <p:nvSpPr>
          <p:cNvPr id="4" name="Номер слайда 3"/>
          <p:cNvSpPr>
            <a:spLocks noGrp="1"/>
          </p:cNvSpPr>
          <p:nvPr>
            <p:ph type="sldNum" sz="quarter" idx="10"/>
          </p:nvPr>
        </p:nvSpPr>
        <p:spPr/>
        <p:txBody>
          <a:bodyPr/>
          <a:lstStyle/>
          <a:p>
            <a:fld id="{4FFD1207-DD09-4E80-94F6-7EEBA8116548}" type="slidenum">
              <a:rPr lang="ru-RU" smtClean="0"/>
              <a:pPr/>
              <a:t>14</a:t>
            </a:fld>
            <a:endParaRPr lang="ru-RU"/>
          </a:p>
        </p:txBody>
      </p:sp>
    </p:spTree>
    <p:extLst>
      <p:ext uri="{BB962C8B-B14F-4D97-AF65-F5344CB8AC3E}">
        <p14:creationId xmlns:p14="http://schemas.microsoft.com/office/powerpoint/2010/main" val="13614964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Concerning the service systems, I would like to highlight the progress in the production of the closed loop gas system. </a:t>
            </a:r>
          </a:p>
          <a:p>
            <a:r>
              <a:rPr lang="en-US" dirty="0" smtClean="0"/>
              <a:t>It is developed by engineers from Warsaw University of Technology and we plan to test it on the cosmic stand this summer</a:t>
            </a:r>
            <a:r>
              <a:rPr lang="en-US" dirty="0" smtClean="0"/>
              <a:t>.</a:t>
            </a:r>
            <a:endParaRPr lang="ru-RU" dirty="0" smtClean="0"/>
          </a:p>
          <a:p>
            <a:endParaRPr lang="ru-RU" dirty="0" smtClean="0"/>
          </a:p>
          <a:p>
            <a:r>
              <a:rPr lang="ru-RU" dirty="0" smtClean="0"/>
              <a:t>На стадии</a:t>
            </a:r>
            <a:r>
              <a:rPr lang="ru-RU" baseline="0" dirty="0" smtClean="0"/>
              <a:t> закупок… и дополнительного проектирования.</a:t>
            </a:r>
            <a:endParaRPr lang="ru-RU" dirty="0"/>
          </a:p>
        </p:txBody>
      </p:sp>
      <p:sp>
        <p:nvSpPr>
          <p:cNvPr id="4" name="Номер слайда 3"/>
          <p:cNvSpPr>
            <a:spLocks noGrp="1"/>
          </p:cNvSpPr>
          <p:nvPr>
            <p:ph type="sldNum" sz="quarter" idx="10"/>
          </p:nvPr>
        </p:nvSpPr>
        <p:spPr/>
        <p:txBody>
          <a:bodyPr/>
          <a:lstStyle/>
          <a:p>
            <a:fld id="{4FFD1207-DD09-4E80-94F6-7EEBA8116548}" type="slidenum">
              <a:rPr lang="ru-RU" smtClean="0"/>
              <a:pPr/>
              <a:t>15</a:t>
            </a:fld>
            <a:endParaRPr lang="ru-RU"/>
          </a:p>
        </p:txBody>
      </p:sp>
    </p:spTree>
    <p:extLst>
      <p:ext uri="{BB962C8B-B14F-4D97-AF65-F5344CB8AC3E}">
        <p14:creationId xmlns:p14="http://schemas.microsoft.com/office/powerpoint/2010/main" val="29821157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I finish my presentation table with the schedule of works on creation TOF system. It can be seen that the work is going according to plan. </a:t>
            </a:r>
          </a:p>
          <a:p>
            <a:r>
              <a:rPr lang="en-US" dirty="0" smtClean="0"/>
              <a:t>This year is scheduled to begin mass production of the detectors and electronics, as well as to put into operation the test stand.</a:t>
            </a:r>
            <a:endParaRPr lang="ru-RU" dirty="0"/>
          </a:p>
        </p:txBody>
      </p:sp>
      <p:sp>
        <p:nvSpPr>
          <p:cNvPr id="4" name="Номер слайда 3"/>
          <p:cNvSpPr>
            <a:spLocks noGrp="1"/>
          </p:cNvSpPr>
          <p:nvPr>
            <p:ph type="sldNum" sz="quarter" idx="10"/>
          </p:nvPr>
        </p:nvSpPr>
        <p:spPr/>
        <p:txBody>
          <a:bodyPr/>
          <a:lstStyle/>
          <a:p>
            <a:fld id="{4FFD1207-DD09-4E80-94F6-7EEBA8116548}" type="slidenum">
              <a:rPr lang="ru-RU" smtClean="0"/>
              <a:pPr/>
              <a:t>17</a:t>
            </a:fld>
            <a:endParaRPr lang="ru-RU"/>
          </a:p>
        </p:txBody>
      </p:sp>
    </p:spTree>
    <p:extLst>
      <p:ext uri="{BB962C8B-B14F-4D97-AF65-F5344CB8AC3E}">
        <p14:creationId xmlns:p14="http://schemas.microsoft.com/office/powerpoint/2010/main" val="23245694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That is all. In conclusion I would like to say that:</a:t>
            </a:r>
            <a:endParaRPr lang="ru-RU" dirty="0"/>
          </a:p>
        </p:txBody>
      </p:sp>
      <p:sp>
        <p:nvSpPr>
          <p:cNvPr id="4" name="Номер слайда 3"/>
          <p:cNvSpPr>
            <a:spLocks noGrp="1"/>
          </p:cNvSpPr>
          <p:nvPr>
            <p:ph type="sldNum" sz="quarter" idx="10"/>
          </p:nvPr>
        </p:nvSpPr>
        <p:spPr/>
        <p:txBody>
          <a:bodyPr/>
          <a:lstStyle/>
          <a:p>
            <a:fld id="{4FFD1207-DD09-4E80-94F6-7EEBA8116548}" type="slidenum">
              <a:rPr lang="ru-RU" smtClean="0"/>
              <a:pPr/>
              <a:t>18</a:t>
            </a:fld>
            <a:endParaRPr lang="ru-RU"/>
          </a:p>
        </p:txBody>
      </p:sp>
    </p:spTree>
    <p:extLst>
      <p:ext uri="{BB962C8B-B14F-4D97-AF65-F5344CB8AC3E}">
        <p14:creationId xmlns:p14="http://schemas.microsoft.com/office/powerpoint/2010/main" val="2259826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400" dirty="0" smtClean="0"/>
              <a:t>Рассматривается вопрос об уменьшении</a:t>
            </a:r>
            <a:r>
              <a:rPr lang="ru-RU" sz="1400" baseline="0" dirty="0" smtClean="0"/>
              <a:t> длины модуля на 100-200 мм.</a:t>
            </a:r>
            <a:endParaRPr lang="en-US" sz="1400" dirty="0" smtClean="0"/>
          </a:p>
          <a:p>
            <a:r>
              <a:rPr lang="en-US" sz="1400" dirty="0" smtClean="0"/>
              <a:t>At </a:t>
            </a:r>
            <a:r>
              <a:rPr lang="en-US" sz="1400" dirty="0" smtClean="0"/>
              <a:t>the beginning, let me remind you about the current design of the barrel part</a:t>
            </a:r>
            <a:r>
              <a:rPr lang="en-US" sz="1400" baseline="0" dirty="0" smtClean="0"/>
              <a:t> of the </a:t>
            </a:r>
            <a:r>
              <a:rPr lang="en-US" sz="1400" dirty="0" smtClean="0"/>
              <a:t>TOF system. </a:t>
            </a:r>
          </a:p>
          <a:p>
            <a:r>
              <a:rPr lang="en-US" sz="1400" baseline="0" dirty="0" smtClean="0"/>
              <a:t>It looks like a cylinder composed of 14 sectors. It is convenient for integration with </a:t>
            </a:r>
            <a:r>
              <a:rPr lang="en-US" sz="1400" baseline="0" dirty="0" err="1" smtClean="0"/>
              <a:t>ECal</a:t>
            </a:r>
            <a:r>
              <a:rPr lang="en-US" sz="1400" baseline="0" dirty="0" smtClean="0"/>
              <a:t> since it consists of 28 sectors.</a:t>
            </a:r>
          </a:p>
          <a:p>
            <a:r>
              <a:rPr lang="en-US" sz="1400" baseline="0" dirty="0" smtClean="0"/>
              <a:t>The radius of the TOF cylinder is about one and half meters. The radius of the TOF cylinder is about one and half meters. </a:t>
            </a:r>
          </a:p>
          <a:p>
            <a:r>
              <a:rPr lang="en-US" sz="1400" baseline="0" dirty="0" smtClean="0"/>
              <a:t>Detectors are arranged inside module with small angle to the beam line for better registration and geometrical efficiency.</a:t>
            </a:r>
          </a:p>
          <a:p>
            <a:r>
              <a:rPr lang="en-US" sz="1400" baseline="0" dirty="0" smtClean="0"/>
              <a:t>In this table I present the numbers of the main parts of the barrel TOF. </a:t>
            </a:r>
          </a:p>
          <a:p>
            <a:r>
              <a:rPr lang="en-US" sz="1400" baseline="0" dirty="0" smtClean="0"/>
              <a:t>Total the TOF contents 280 detectors and covers the area of 52 square meters. The total number of the electronics channels is </a:t>
            </a:r>
            <a:r>
              <a:rPr lang="en-US" sz="1400" baseline="0" dirty="0" smtClean="0"/>
              <a:t>13440</a:t>
            </a:r>
          </a:p>
        </p:txBody>
      </p:sp>
      <p:sp>
        <p:nvSpPr>
          <p:cNvPr id="4" name="Номер слайда 3"/>
          <p:cNvSpPr>
            <a:spLocks noGrp="1"/>
          </p:cNvSpPr>
          <p:nvPr>
            <p:ph type="sldNum" sz="quarter" idx="10"/>
          </p:nvPr>
        </p:nvSpPr>
        <p:spPr/>
        <p:txBody>
          <a:bodyPr/>
          <a:lstStyle/>
          <a:p>
            <a:fld id="{4FFD1207-DD09-4E80-94F6-7EEBA8116548}" type="slidenum">
              <a:rPr lang="ru-RU" smtClean="0"/>
              <a:pPr/>
              <a:t>2</a:t>
            </a:fld>
            <a:endParaRPr lang="ru-RU"/>
          </a:p>
        </p:txBody>
      </p:sp>
    </p:spTree>
    <p:extLst>
      <p:ext uri="{BB962C8B-B14F-4D97-AF65-F5344CB8AC3E}">
        <p14:creationId xmlns:p14="http://schemas.microsoft.com/office/powerpoint/2010/main" val="2075156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GEANT simulation was carried out for the construction described above. Mainly used QGSM generator.</a:t>
            </a:r>
          </a:p>
          <a:p>
            <a:r>
              <a:rPr lang="en-US" dirty="0" err="1" smtClean="0"/>
              <a:t>clic</a:t>
            </a:r>
            <a:endParaRPr lang="en-US" dirty="0" smtClean="0"/>
          </a:p>
          <a:p>
            <a:r>
              <a:rPr lang="en-US" dirty="0" smtClean="0"/>
              <a:t>Indeed, it can be seen from the histograms, the occupancy does not exceed 15% and the geometric efficiency of the TOF detectors in this arrangement is ~ 94%.</a:t>
            </a:r>
            <a:endParaRPr lang="ru-RU" baseline="0" dirty="0" smtClean="0"/>
          </a:p>
          <a:p>
            <a:endParaRPr lang="ru-RU" dirty="0"/>
          </a:p>
        </p:txBody>
      </p:sp>
      <p:sp>
        <p:nvSpPr>
          <p:cNvPr id="4" name="Номер слайда 3"/>
          <p:cNvSpPr>
            <a:spLocks noGrp="1"/>
          </p:cNvSpPr>
          <p:nvPr>
            <p:ph type="sldNum" sz="quarter" idx="10"/>
          </p:nvPr>
        </p:nvSpPr>
        <p:spPr/>
        <p:txBody>
          <a:bodyPr/>
          <a:lstStyle/>
          <a:p>
            <a:fld id="{4FFD1207-DD09-4E80-94F6-7EEBA8116548}" type="slidenum">
              <a:rPr lang="ru-RU" smtClean="0"/>
              <a:pPr/>
              <a:t>3</a:t>
            </a:fld>
            <a:endParaRPr lang="ru-RU"/>
          </a:p>
        </p:txBody>
      </p:sp>
    </p:spTree>
    <p:extLst>
      <p:ext uri="{BB962C8B-B14F-4D97-AF65-F5344CB8AC3E}">
        <p14:creationId xmlns:p14="http://schemas.microsoft.com/office/powerpoint/2010/main" val="1310112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Заметки 2"/>
              <p:cNvSpPr>
                <a:spLocks noGrp="1"/>
              </p:cNvSpPr>
              <p:nvPr>
                <p:ph type="body" idx="1"/>
              </p:nvPr>
            </p:nvSpPr>
            <p:spPr/>
            <p:txBody>
              <a:bodyPr/>
              <a:lstStyle/>
              <a:p>
                <a:r>
                  <a:rPr lang="en-US" sz="1200" kern="1200" dirty="0" smtClean="0">
                    <a:solidFill>
                      <a:schemeClr val="tx1"/>
                    </a:solidFill>
                    <a:effectLst/>
                    <a:latin typeface="+mn-lt"/>
                    <a:ea typeface="+mn-ea"/>
                    <a:cs typeface="+mn-cs"/>
                  </a:rPr>
                  <a:t>Momentum </a:t>
                </a:r>
                <a:r>
                  <a:rPr lang="en-US" sz="1200" kern="1200" dirty="0">
                    <a:solidFill>
                      <a:schemeClr val="tx1"/>
                    </a:solidFill>
                    <a:effectLst/>
                    <a:latin typeface="+mn-lt"/>
                    <a:ea typeface="+mn-ea"/>
                    <a:cs typeface="+mn-cs"/>
                  </a:rPr>
                  <a:t>versus rapidity distributions of the primary hadrons reaching the TOF barrel are presented on </a:t>
                </a:r>
                <a:r>
                  <a:rPr lang="en-US" sz="1200" kern="1200" dirty="0" smtClean="0">
                    <a:solidFill>
                      <a:schemeClr val="tx1"/>
                    </a:solidFill>
                    <a:effectLst/>
                    <a:latin typeface="+mn-lt"/>
                    <a:ea typeface="+mn-ea"/>
                    <a:cs typeface="+mn-cs"/>
                  </a:rPr>
                  <a:t>the left. </a:t>
                </a:r>
              </a:p>
              <a:p>
                <a:r>
                  <a:rPr lang="en-US" sz="1200" kern="1200" dirty="0" smtClean="0">
                    <a:solidFill>
                      <a:schemeClr val="tx1"/>
                    </a:solidFill>
                    <a:effectLst/>
                    <a:latin typeface="+mn-lt"/>
                    <a:ea typeface="+mn-ea"/>
                    <a:cs typeface="+mn-cs"/>
                  </a:rPr>
                  <a:t>The </a:t>
                </a:r>
                <a:r>
                  <a:rPr lang="en-US" sz="1200" kern="1200" dirty="0">
                    <a:solidFill>
                      <a:schemeClr val="tx1"/>
                    </a:solidFill>
                    <a:effectLst/>
                    <a:latin typeface="+mn-lt"/>
                    <a:ea typeface="+mn-ea"/>
                    <a:cs typeface="+mn-cs"/>
                  </a:rPr>
                  <a:t>events were simulated by QGSM at energy </a:t>
                </a:r>
                <a14:m>
                  <m:oMath xmlns:m="http://schemas.openxmlformats.org/officeDocument/2006/math">
                    <m:rad>
                      <m:radPr>
                        <m:degHide m:val="on"/>
                        <m:ctrlPr>
                          <a:rPr lang="ru-RU" sz="1200" i="1" kern="1200">
                            <a:solidFill>
                              <a:schemeClr val="tx1"/>
                            </a:solidFill>
                            <a:effectLst/>
                            <a:latin typeface="Cambria Math" panose="02040503050406030204" pitchFamily="18" charset="0"/>
                            <a:ea typeface="+mn-ea"/>
                            <a:cs typeface="+mn-cs"/>
                          </a:rPr>
                        </m:ctrlPr>
                      </m:radPr>
                      <m:deg/>
                      <m:e>
                        <m:sSub>
                          <m:sSubPr>
                            <m:ctrlPr>
                              <a:rPr lang="ru-RU"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𝑆</m:t>
                            </m:r>
                          </m:e>
                          <m:sub>
                            <m:r>
                              <a:rPr lang="en-US" sz="1200" i="1" kern="1200">
                                <a:solidFill>
                                  <a:schemeClr val="tx1"/>
                                </a:solidFill>
                                <a:effectLst/>
                                <a:latin typeface="Cambria Math" panose="02040503050406030204" pitchFamily="18" charset="0"/>
                                <a:ea typeface="+mn-ea"/>
                                <a:cs typeface="+mn-cs"/>
                              </a:rPr>
                              <m:t>𝑁𝑁</m:t>
                            </m:r>
                          </m:sub>
                        </m:sSub>
                      </m:e>
                    </m:rad>
                    <m:r>
                      <a:rPr lang="en-US" sz="1200" i="1" kern="1200">
                        <a:solidFill>
                          <a:schemeClr val="tx1"/>
                        </a:solidFill>
                        <a:effectLst/>
                        <a:latin typeface="Cambria Math" panose="02040503050406030204" pitchFamily="18" charset="0"/>
                        <a:ea typeface="+mn-ea"/>
                        <a:cs typeface="+mn-cs"/>
                      </a:rPr>
                      <m:t>=</m:t>
                    </m:r>
                  </m:oMath>
                </a14:m>
                <a:r>
                  <a:rPr lang="en-US" sz="1200" kern="1200" dirty="0">
                    <a:solidFill>
                      <a:schemeClr val="tx1"/>
                    </a:solidFill>
                    <a:effectLst/>
                    <a:latin typeface="+mn-lt"/>
                    <a:ea typeface="+mn-ea"/>
                    <a:cs typeface="+mn-cs"/>
                  </a:rPr>
                  <a:t> 5 GeV and 11 GeV. The produced particles were traced with the GEANT at the magnetic field </a:t>
                </a:r>
                <a:r>
                  <a:rPr lang="en-US" sz="1200" i="1" kern="1200" dirty="0">
                    <a:solidFill>
                      <a:schemeClr val="tx1"/>
                    </a:solidFill>
                    <a:effectLst/>
                    <a:latin typeface="+mn-lt"/>
                    <a:ea typeface="+mn-ea"/>
                    <a:cs typeface="+mn-cs"/>
                  </a:rPr>
                  <a:t>B </a:t>
                </a:r>
                <a:r>
                  <a:rPr lang="en-US" sz="1200" kern="1200" dirty="0">
                    <a:solidFill>
                      <a:schemeClr val="tx1"/>
                    </a:solidFill>
                    <a:effectLst/>
                    <a:latin typeface="+mn-lt"/>
                    <a:ea typeface="+mn-ea"/>
                    <a:cs typeface="+mn-cs"/>
                  </a:rPr>
                  <a:t>= 0.5 T, particle decays are also taken into account.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a:t>
                </a:r>
                <a:r>
                  <a:rPr lang="en-US" sz="1200" kern="1200" dirty="0">
                    <a:solidFill>
                      <a:schemeClr val="tx1"/>
                    </a:solidFill>
                    <a:effectLst/>
                    <a:latin typeface="+mn-lt"/>
                    <a:ea typeface="+mn-ea"/>
                    <a:cs typeface="+mn-cs"/>
                  </a:rPr>
                  <a:t>distributions are for the region |η| &lt; 1.4. Different empty regions for </a:t>
                </a:r>
                <a:r>
                  <a:rPr lang="en-US" sz="1200" kern="1200" dirty="0" err="1">
                    <a:solidFill>
                      <a:schemeClr val="tx1"/>
                    </a:solidFill>
                    <a:effectLst/>
                    <a:latin typeface="+mn-lt"/>
                    <a:ea typeface="+mn-ea"/>
                    <a:cs typeface="+mn-cs"/>
                  </a:rPr>
                  <a:t>pions</a:t>
                </a:r>
                <a:r>
                  <a:rPr lang="en-US" sz="1200" kern="1200" dirty="0">
                    <a:solidFill>
                      <a:schemeClr val="tx1"/>
                    </a:solidFill>
                    <a:effectLst/>
                    <a:latin typeface="+mn-lt"/>
                    <a:ea typeface="+mn-ea"/>
                    <a:cs typeface="+mn-cs"/>
                  </a:rPr>
                  <a:t>, kaons and protons are due to magnetic field and polar angle acceptance</a:t>
                </a:r>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momentum and pseudorapidity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dependences of matching results for energy of ion collision of 11 GeV is presented on this graphs.</a:t>
                </a:r>
              </a:p>
              <a:p>
                <a:r>
                  <a:rPr lang="en-US" sz="1200" kern="1200" dirty="0" smtClean="0">
                    <a:solidFill>
                      <a:schemeClr val="tx1"/>
                    </a:solidFill>
                    <a:effectLst/>
                    <a:latin typeface="+mn-lt"/>
                    <a:ea typeface="+mn-ea"/>
                    <a:cs typeface="+mn-cs"/>
                  </a:rPr>
                  <a:t>You can see,</a:t>
                </a:r>
                <a:r>
                  <a:rPr lang="en-US" sz="1200" kern="1200" baseline="0" dirty="0" smtClean="0">
                    <a:solidFill>
                      <a:schemeClr val="tx1"/>
                    </a:solidFill>
                    <a:effectLst/>
                    <a:latin typeface="+mn-lt"/>
                    <a:ea typeface="+mn-ea"/>
                    <a:cs typeface="+mn-cs"/>
                  </a:rPr>
                  <a:t> that the efficiency of matching is about 90% in almost all momentum range. </a:t>
                </a:r>
              </a:p>
              <a:p>
                <a:r>
                  <a:rPr lang="en-US" sz="1200" kern="1200" baseline="0" dirty="0" smtClean="0">
                    <a:solidFill>
                      <a:schemeClr val="tx1"/>
                    </a:solidFill>
                    <a:effectLst/>
                    <a:latin typeface="+mn-lt"/>
                    <a:ea typeface="+mn-ea"/>
                    <a:cs typeface="+mn-cs"/>
                  </a:rPr>
                  <a:t>Efficiency is decreased for particles with low momentum due to large angles of crossing of TOF and </a:t>
                </a:r>
                <a:r>
                  <a:rPr lang="en-US" sz="1200" b="1" kern="1200" baseline="0" dirty="0" smtClean="0">
                    <a:solidFill>
                      <a:schemeClr val="tx1"/>
                    </a:solidFill>
                    <a:effectLst/>
                    <a:latin typeface="+mn-lt"/>
                    <a:ea typeface="+mn-ea"/>
                    <a:cs typeface="+mn-cs"/>
                  </a:rPr>
                  <a:t>strong multiple scattering</a:t>
                </a:r>
                <a:r>
                  <a:rPr lang="en-US" sz="1200" kern="1200" baseline="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the table are summarized the absolute numbers and the fractions of different particle specie (per event) registered by the TOF detector and matched with TPC tracks.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a:t>
                </a:r>
                <a:r>
                  <a:rPr lang="en-US" sz="1200" kern="1200" baseline="0" dirty="0" smtClean="0">
                    <a:solidFill>
                      <a:schemeClr val="tx1"/>
                    </a:solidFill>
                    <a:effectLst/>
                    <a:latin typeface="+mn-lt"/>
                    <a:ea typeface="+mn-ea"/>
                    <a:cs typeface="+mn-cs"/>
                  </a:rPr>
                  <a:t> is the main simulation results at the moment. So… </a:t>
                </a:r>
                <a:r>
                  <a:rPr lang="en-US" dirty="0" smtClean="0"/>
                  <a:t>Let me begin</a:t>
                </a:r>
                <a:r>
                  <a:rPr lang="en-US" baseline="0" dirty="0" smtClean="0"/>
                  <a:t> the technical part of my presentation.</a:t>
                </a:r>
              </a:p>
              <a:p>
                <a:endParaRPr lang="en-US" sz="1200" kern="1200" dirty="0" smtClean="0">
                  <a:solidFill>
                    <a:schemeClr val="tx1"/>
                  </a:solidFill>
                  <a:effectLst/>
                  <a:latin typeface="+mn-lt"/>
                  <a:ea typeface="+mn-ea"/>
                  <a:cs typeface="+mn-cs"/>
                </a:endParaRPr>
              </a:p>
            </p:txBody>
          </p:sp>
        </mc:Choice>
        <mc:Fallback xmlns="">
          <p:sp>
            <p:nvSpPr>
              <p:cNvPr id="3" name="Заметки 2"/>
              <p:cNvSpPr>
                <a:spLocks noGrp="1"/>
              </p:cNvSpPr>
              <p:nvPr>
                <p:ph type="body" idx="1"/>
              </p:nvPr>
            </p:nvSpPr>
            <p:spPr/>
            <p:txBody>
              <a:bodyPr/>
              <a:lstStyle/>
              <a:p>
                <a:r>
                  <a:rPr lang="en-US" sz="1200" kern="1200" dirty="0" smtClean="0">
                    <a:solidFill>
                      <a:schemeClr val="tx1"/>
                    </a:solidFill>
                    <a:effectLst/>
                    <a:latin typeface="+mn-lt"/>
                    <a:ea typeface="+mn-ea"/>
                    <a:cs typeface="+mn-cs"/>
                  </a:rPr>
                  <a:t>Momentum </a:t>
                </a:r>
                <a:r>
                  <a:rPr lang="en-US" sz="1200" kern="1200" dirty="0">
                    <a:solidFill>
                      <a:schemeClr val="tx1"/>
                    </a:solidFill>
                    <a:effectLst/>
                    <a:latin typeface="+mn-lt"/>
                    <a:ea typeface="+mn-ea"/>
                    <a:cs typeface="+mn-cs"/>
                  </a:rPr>
                  <a:t>versus rapidity distributions of the primary hadrons reaching the TOF barrel are presented on </a:t>
                </a:r>
                <a:r>
                  <a:rPr lang="en-US" sz="1200" kern="1200" dirty="0" smtClean="0">
                    <a:solidFill>
                      <a:schemeClr val="tx1"/>
                    </a:solidFill>
                    <a:effectLst/>
                    <a:latin typeface="+mn-lt"/>
                    <a:ea typeface="+mn-ea"/>
                    <a:cs typeface="+mn-cs"/>
                  </a:rPr>
                  <a:t>the left. </a:t>
                </a:r>
              </a:p>
              <a:p>
                <a:r>
                  <a:rPr lang="en-US" sz="1200" kern="1200" dirty="0" smtClean="0">
                    <a:solidFill>
                      <a:schemeClr val="tx1"/>
                    </a:solidFill>
                    <a:effectLst/>
                    <a:latin typeface="+mn-lt"/>
                    <a:ea typeface="+mn-ea"/>
                    <a:cs typeface="+mn-cs"/>
                  </a:rPr>
                  <a:t>The </a:t>
                </a:r>
                <a:r>
                  <a:rPr lang="en-US" sz="1200" kern="1200" dirty="0">
                    <a:solidFill>
                      <a:schemeClr val="tx1"/>
                    </a:solidFill>
                    <a:effectLst/>
                    <a:latin typeface="+mn-lt"/>
                    <a:ea typeface="+mn-ea"/>
                    <a:cs typeface="+mn-cs"/>
                  </a:rPr>
                  <a:t>events were simulated by QGSM at energy </a:t>
                </a:r>
                <a:r>
                  <a:rPr lang="ru-RU" sz="1200" i="0" kern="1200">
                    <a:solidFill>
                      <a:schemeClr val="tx1"/>
                    </a:solidFill>
                    <a:effectLst/>
                    <a:latin typeface="+mn-lt"/>
                    <a:ea typeface="+mn-ea"/>
                    <a:cs typeface="+mn-cs"/>
                  </a:rPr>
                  <a:t>√(</a:t>
                </a:r>
                <a:r>
                  <a:rPr lang="en-US" sz="1200" i="0" kern="1200">
                    <a:solidFill>
                      <a:schemeClr val="tx1"/>
                    </a:solidFill>
                    <a:effectLst/>
                    <a:latin typeface="+mn-lt"/>
                    <a:ea typeface="+mn-ea"/>
                    <a:cs typeface="+mn-cs"/>
                  </a:rPr>
                  <a:t>𝑆</a:t>
                </a:r>
                <a:r>
                  <a:rPr lang="ru-RU"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𝑁𝑁 </a:t>
                </a:r>
                <a:r>
                  <a:rPr lang="ru-RU" sz="1200" i="0" kern="1200">
                    <a:solidFill>
                      <a:schemeClr val="tx1"/>
                    </a:solidFill>
                    <a:effectLst/>
                    <a:latin typeface="+mn-lt"/>
                    <a:ea typeface="+mn-ea"/>
                    <a:cs typeface="+mn-cs"/>
                  </a:rPr>
                  <a:t>)</a:t>
                </a:r>
                <a:r>
                  <a:rPr lang="en-US" sz="1200" i="0" kern="1200">
                    <a:solidFill>
                      <a:schemeClr val="tx1"/>
                    </a:solidFill>
                    <a:effectLst/>
                    <a:latin typeface="+mn-lt"/>
                    <a:ea typeface="+mn-ea"/>
                    <a:cs typeface="+mn-cs"/>
                  </a:rPr>
                  <a:t>=</a:t>
                </a:r>
                <a:r>
                  <a:rPr lang="en-US" sz="1200" kern="1200" dirty="0">
                    <a:solidFill>
                      <a:schemeClr val="tx1"/>
                    </a:solidFill>
                    <a:effectLst/>
                    <a:latin typeface="+mn-lt"/>
                    <a:ea typeface="+mn-ea"/>
                    <a:cs typeface="+mn-cs"/>
                  </a:rPr>
                  <a:t> 5 GeV and 11 GeV. The produced particles were traced with the GEANT at the magnetic field </a:t>
                </a:r>
                <a:r>
                  <a:rPr lang="en-US" sz="1200" i="1" kern="1200" dirty="0">
                    <a:solidFill>
                      <a:schemeClr val="tx1"/>
                    </a:solidFill>
                    <a:effectLst/>
                    <a:latin typeface="+mn-lt"/>
                    <a:ea typeface="+mn-ea"/>
                    <a:cs typeface="+mn-cs"/>
                  </a:rPr>
                  <a:t>B </a:t>
                </a:r>
                <a:r>
                  <a:rPr lang="en-US" sz="1200" kern="1200" dirty="0">
                    <a:solidFill>
                      <a:schemeClr val="tx1"/>
                    </a:solidFill>
                    <a:effectLst/>
                    <a:latin typeface="+mn-lt"/>
                    <a:ea typeface="+mn-ea"/>
                    <a:cs typeface="+mn-cs"/>
                  </a:rPr>
                  <a:t>= 0.5 T, particle decays are also taken into account.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a:t>
                </a:r>
                <a:r>
                  <a:rPr lang="en-US" sz="1200" kern="1200" dirty="0">
                    <a:solidFill>
                      <a:schemeClr val="tx1"/>
                    </a:solidFill>
                    <a:effectLst/>
                    <a:latin typeface="+mn-lt"/>
                    <a:ea typeface="+mn-ea"/>
                    <a:cs typeface="+mn-cs"/>
                  </a:rPr>
                  <a:t>distributions are for the region |η| &lt; 1.4. Different empty regions for </a:t>
                </a:r>
                <a:r>
                  <a:rPr lang="en-US" sz="1200" kern="1200" dirty="0" err="1">
                    <a:solidFill>
                      <a:schemeClr val="tx1"/>
                    </a:solidFill>
                    <a:effectLst/>
                    <a:latin typeface="+mn-lt"/>
                    <a:ea typeface="+mn-ea"/>
                    <a:cs typeface="+mn-cs"/>
                  </a:rPr>
                  <a:t>pions</a:t>
                </a:r>
                <a:r>
                  <a:rPr lang="en-US" sz="1200" kern="1200" dirty="0">
                    <a:solidFill>
                      <a:schemeClr val="tx1"/>
                    </a:solidFill>
                    <a:effectLst/>
                    <a:latin typeface="+mn-lt"/>
                    <a:ea typeface="+mn-ea"/>
                    <a:cs typeface="+mn-cs"/>
                  </a:rPr>
                  <a:t>, kaons and protons are due to magnetic field and polar angle acceptance</a:t>
                </a:r>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momentum and pseudorapidity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dependences of matching results for energy of ion collision of 11 GeV is presented on this graphs.</a:t>
                </a:r>
              </a:p>
              <a:p>
                <a:r>
                  <a:rPr lang="en-US" sz="1200" kern="1200" dirty="0" smtClean="0">
                    <a:solidFill>
                      <a:schemeClr val="tx1"/>
                    </a:solidFill>
                    <a:effectLst/>
                    <a:latin typeface="+mn-lt"/>
                    <a:ea typeface="+mn-ea"/>
                    <a:cs typeface="+mn-cs"/>
                  </a:rPr>
                  <a:t>You can see,</a:t>
                </a:r>
                <a:r>
                  <a:rPr lang="en-US" sz="1200" kern="1200" baseline="0" dirty="0" smtClean="0">
                    <a:solidFill>
                      <a:schemeClr val="tx1"/>
                    </a:solidFill>
                    <a:effectLst/>
                    <a:latin typeface="+mn-lt"/>
                    <a:ea typeface="+mn-ea"/>
                    <a:cs typeface="+mn-cs"/>
                  </a:rPr>
                  <a:t> that the efficiency of matching is about 90% in almost all momentum range. </a:t>
                </a:r>
              </a:p>
              <a:p>
                <a:r>
                  <a:rPr lang="en-US" sz="1200" kern="1200" baseline="0" dirty="0" smtClean="0">
                    <a:solidFill>
                      <a:schemeClr val="tx1"/>
                    </a:solidFill>
                    <a:effectLst/>
                    <a:latin typeface="+mn-lt"/>
                    <a:ea typeface="+mn-ea"/>
                    <a:cs typeface="+mn-cs"/>
                  </a:rPr>
                  <a:t>Efficiency is decreased for particles with low momentum due to large angles of crossing of TOF and </a:t>
                </a:r>
                <a:r>
                  <a:rPr lang="en-US" sz="1200" b="1" kern="1200" baseline="0" dirty="0" smtClean="0">
                    <a:solidFill>
                      <a:schemeClr val="tx1"/>
                    </a:solidFill>
                    <a:effectLst/>
                    <a:latin typeface="+mn-lt"/>
                    <a:ea typeface="+mn-ea"/>
                    <a:cs typeface="+mn-cs"/>
                  </a:rPr>
                  <a:t>strong multiple scattering</a:t>
                </a:r>
                <a:r>
                  <a:rPr lang="en-US" sz="1200" kern="1200" baseline="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the table are summarized the absolute numbers and the fractions of different particle specie (per event) registered by the TOF detector and matched with TPC tracks.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a:t>
                </a:r>
                <a:r>
                  <a:rPr lang="en-US" sz="1200" kern="1200" baseline="0" dirty="0" smtClean="0">
                    <a:solidFill>
                      <a:schemeClr val="tx1"/>
                    </a:solidFill>
                    <a:effectLst/>
                    <a:latin typeface="+mn-lt"/>
                    <a:ea typeface="+mn-ea"/>
                    <a:cs typeface="+mn-cs"/>
                  </a:rPr>
                  <a:t> is the main simulation results at the moment. So… </a:t>
                </a:r>
                <a:r>
                  <a:rPr lang="en-US" dirty="0" smtClean="0"/>
                  <a:t>Let me begin</a:t>
                </a:r>
                <a:r>
                  <a:rPr lang="en-US" baseline="0" dirty="0" smtClean="0"/>
                  <a:t> the technical part of my presentation.</a:t>
                </a:r>
              </a:p>
              <a:p>
                <a:endParaRPr lang="en-US" sz="1200" kern="1200" dirty="0" smtClean="0">
                  <a:solidFill>
                    <a:schemeClr val="tx1"/>
                  </a:solidFill>
                  <a:effectLst/>
                  <a:latin typeface="+mn-lt"/>
                  <a:ea typeface="+mn-ea"/>
                  <a:cs typeface="+mn-cs"/>
                </a:endParaRPr>
              </a:p>
            </p:txBody>
          </p:sp>
        </mc:Fallback>
      </mc:AlternateContent>
      <p:sp>
        <p:nvSpPr>
          <p:cNvPr id="4" name="Номер слайда 3"/>
          <p:cNvSpPr>
            <a:spLocks noGrp="1"/>
          </p:cNvSpPr>
          <p:nvPr>
            <p:ph type="sldNum" sz="quarter" idx="10"/>
          </p:nvPr>
        </p:nvSpPr>
        <p:spPr/>
        <p:txBody>
          <a:bodyPr/>
          <a:lstStyle/>
          <a:p>
            <a:fld id="{4FFD1207-DD09-4E80-94F6-7EEBA8116548}" type="slidenum">
              <a:rPr lang="ru-RU" smtClean="0"/>
              <a:pPr/>
              <a:t>4</a:t>
            </a:fld>
            <a:endParaRPr lang="ru-RU"/>
          </a:p>
        </p:txBody>
      </p:sp>
    </p:spTree>
    <p:extLst>
      <p:ext uri="{BB962C8B-B14F-4D97-AF65-F5344CB8AC3E}">
        <p14:creationId xmlns:p14="http://schemas.microsoft.com/office/powerpoint/2010/main" val="1569226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The</a:t>
            </a:r>
            <a:r>
              <a:rPr lang="en-US" baseline="0" dirty="0" smtClean="0"/>
              <a:t> TOF system based on multigap resistive plate chamber (MRPC). We use triple-stack design with two-side strip differential readout. </a:t>
            </a:r>
          </a:p>
          <a:p>
            <a:r>
              <a:rPr lang="en-US" sz="1200" b="1" kern="1200" dirty="0" smtClean="0">
                <a:solidFill>
                  <a:schemeClr val="tx1"/>
                </a:solidFill>
                <a:latin typeface="+mn-lt"/>
                <a:ea typeface="+mn-ea"/>
                <a:cs typeface="+mn-cs"/>
              </a:rPr>
              <a:t>This is the cat view of the</a:t>
            </a:r>
            <a:r>
              <a:rPr lang="en-US" sz="1200" kern="1200" dirty="0" smtClean="0">
                <a:solidFill>
                  <a:schemeClr val="tx1"/>
                </a:solidFill>
                <a:latin typeface="+mn-lt"/>
                <a:ea typeface="+mn-ea"/>
                <a:cs typeface="+mn-cs"/>
              </a:rPr>
              <a:t> triple-stack MRPC with strip readout. Each stack consists of 5 gas gaps of 200 </a:t>
            </a:r>
            <a:r>
              <a:rPr lang="en-US" sz="1200" kern="1200" dirty="0" err="1" smtClean="0">
                <a:solidFill>
                  <a:schemeClr val="tx1"/>
                </a:solidFill>
                <a:latin typeface="+mn-lt"/>
                <a:ea typeface="+mn-ea"/>
                <a:cs typeface="+mn-cs"/>
              </a:rPr>
              <a:t>mkm</a:t>
            </a:r>
            <a:r>
              <a:rPr lang="en-US" sz="1200" kern="1200" dirty="0" smtClean="0">
                <a:solidFill>
                  <a:schemeClr val="tx1"/>
                </a:solidFill>
                <a:latin typeface="+mn-lt"/>
                <a:ea typeface="+mn-ea"/>
                <a:cs typeface="+mn-cs"/>
              </a:rPr>
              <a:t>. Gaps are formed of common float glass with thickness of 280 microns. </a:t>
            </a:r>
          </a:p>
          <a:p>
            <a:r>
              <a:rPr lang="en-US" sz="1200" b="1" kern="1200" dirty="0" smtClean="0">
                <a:solidFill>
                  <a:schemeClr val="tx1"/>
                </a:solidFill>
                <a:latin typeface="+mn-lt"/>
                <a:ea typeface="+mn-ea"/>
                <a:cs typeface="+mn-cs"/>
              </a:rPr>
              <a:t>The(</a:t>
            </a:r>
            <a:r>
              <a:rPr lang="en-US" sz="1200" b="1" kern="1200" dirty="0" err="1" smtClean="0">
                <a:solidFill>
                  <a:schemeClr val="tx1"/>
                </a:solidFill>
                <a:latin typeface="+mn-lt"/>
                <a:ea typeface="+mn-ea"/>
                <a:cs typeface="+mn-cs"/>
              </a:rPr>
              <a:t>i</a:t>
            </a:r>
            <a:r>
              <a:rPr lang="en-US" sz="1200" b="1" kern="1200" dirty="0" smtClean="0">
                <a:solidFill>
                  <a:schemeClr val="tx1"/>
                </a:solidFill>
                <a:latin typeface="+mn-lt"/>
                <a:ea typeface="+mn-ea"/>
                <a:cs typeface="+mn-cs"/>
              </a:rPr>
              <a:t>) active region</a:t>
            </a:r>
            <a:r>
              <a:rPr lang="en-US" sz="1200" kern="1200" dirty="0" smtClean="0">
                <a:solidFill>
                  <a:schemeClr val="tx1"/>
                </a:solidFill>
                <a:latin typeface="+mn-lt"/>
                <a:ea typeface="+mn-ea"/>
                <a:cs typeface="+mn-cs"/>
              </a:rPr>
              <a:t> is determined by the geometry of the entire TOF system. Currently it is 640 by 330 mm</a:t>
            </a:r>
            <a:r>
              <a:rPr lang="en-US" sz="1200" kern="1200" baseline="30000" dirty="0" smtClean="0">
                <a:solidFill>
                  <a:schemeClr val="tx1"/>
                </a:solidFill>
                <a:latin typeface="+mn-lt"/>
                <a:ea typeface="+mn-ea"/>
                <a:cs typeface="+mn-cs"/>
              </a:rPr>
              <a:t>2</a:t>
            </a:r>
            <a:r>
              <a:rPr lang="en-US" sz="1200" kern="1200" dirty="0" smtClean="0">
                <a:solidFill>
                  <a:schemeClr val="tx1"/>
                </a:solidFill>
                <a:latin typeface="+mn-lt"/>
                <a:ea typeface="+mn-ea"/>
                <a:cs typeface="+mn-cs"/>
              </a:rPr>
              <a:t>. The width of strips is 10 mm. Distance between them is 2.5 mm. Number of the strips is 24. </a:t>
            </a:r>
          </a:p>
          <a:p>
            <a:r>
              <a:rPr lang="en-US" sz="1200" kern="1200" dirty="0" smtClean="0">
                <a:solidFill>
                  <a:schemeClr val="tx1"/>
                </a:solidFill>
                <a:latin typeface="+mn-lt"/>
                <a:ea typeface="+mn-ea"/>
                <a:cs typeface="+mn-cs"/>
              </a:rPr>
              <a:t>Beam</a:t>
            </a:r>
            <a:r>
              <a:rPr lang="en-US" sz="1200" kern="1200" baseline="0" dirty="0" smtClean="0">
                <a:solidFill>
                  <a:schemeClr val="tx1"/>
                </a:solidFill>
                <a:latin typeface="+mn-lt"/>
                <a:ea typeface="+mn-ea"/>
                <a:cs typeface="+mn-cs"/>
              </a:rPr>
              <a:t> test of this MRPC has shown that it has time resolution better then 50 </a:t>
            </a:r>
            <a:r>
              <a:rPr lang="en-US" sz="1200" kern="1200" baseline="0" dirty="0" err="1" smtClean="0">
                <a:solidFill>
                  <a:schemeClr val="tx1"/>
                </a:solidFill>
                <a:latin typeface="+mn-lt"/>
                <a:ea typeface="+mn-ea"/>
                <a:cs typeface="+mn-cs"/>
              </a:rPr>
              <a:t>ps</a:t>
            </a:r>
            <a:r>
              <a:rPr lang="en-US" sz="1200" kern="1200" baseline="0" dirty="0" smtClean="0">
                <a:solidFill>
                  <a:schemeClr val="tx1"/>
                </a:solidFill>
                <a:latin typeface="+mn-lt"/>
                <a:ea typeface="+mn-ea"/>
                <a:cs typeface="+mn-cs"/>
              </a:rPr>
              <a:t> (the best resolution which we achieved is 41 </a:t>
            </a:r>
            <a:r>
              <a:rPr lang="en-US" sz="1200" kern="1200" baseline="0" dirty="0" err="1" smtClean="0">
                <a:solidFill>
                  <a:schemeClr val="tx1"/>
                </a:solidFill>
                <a:latin typeface="+mn-lt"/>
                <a:ea typeface="+mn-ea"/>
                <a:cs typeface="+mn-cs"/>
              </a:rPr>
              <a:t>ps</a:t>
            </a:r>
            <a:r>
              <a:rPr lang="en-US" sz="1200" kern="1200" baseline="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endParaRPr lang="ru-RU" sz="1200" kern="120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4FFD1207-DD09-4E80-94F6-7EEBA8116548}" type="slidenum">
              <a:rPr lang="ru-RU" smtClean="0"/>
              <a:pPr/>
              <a:t>5</a:t>
            </a:fld>
            <a:endParaRPr lang="ru-RU"/>
          </a:p>
        </p:txBody>
      </p:sp>
    </p:spTree>
    <p:extLst>
      <p:ext uri="{BB962C8B-B14F-4D97-AF65-F5344CB8AC3E}">
        <p14:creationId xmlns:p14="http://schemas.microsoft.com/office/powerpoint/2010/main" val="3503122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It was decided to manufacture a box made of aluminum. The walls of the box welded of aluminum profile of special shape, which is manufactured by extrusion. </a:t>
            </a:r>
          </a:p>
          <a:p>
            <a:r>
              <a:rPr lang="en-US" dirty="0" smtClean="0"/>
              <a:t>The central panel and the cover are made of aluminum honeycomb panels. All the elements are pulled together by pins and nuts. This design lighter and more convenient than the previous one. </a:t>
            </a:r>
          </a:p>
          <a:p>
            <a:r>
              <a:rPr lang="en-US" dirty="0" err="1" smtClean="0"/>
              <a:t>Clic</a:t>
            </a:r>
            <a:endParaRPr lang="en-US" dirty="0" smtClean="0"/>
          </a:p>
          <a:p>
            <a:r>
              <a:rPr lang="en-US" dirty="0" smtClean="0"/>
              <a:t>First prototype of this</a:t>
            </a:r>
            <a:r>
              <a:rPr lang="en-US" baseline="0" dirty="0" smtClean="0"/>
              <a:t> design was made small for one detector. We tested it with detector last Nuclotron Run. Results was very good. Next step is the full scale box. </a:t>
            </a:r>
          </a:p>
          <a:p>
            <a:r>
              <a:rPr lang="en-US" baseline="0" dirty="0" err="1" smtClean="0"/>
              <a:t>Clic</a:t>
            </a:r>
            <a:endParaRPr lang="en-US" dirty="0" smtClean="0"/>
          </a:p>
          <a:p>
            <a:r>
              <a:rPr lang="en-US" dirty="0" smtClean="0"/>
              <a:t>Now we are testing it and, most likely, it will be the final design, because it satisfies most of the requirements.</a:t>
            </a:r>
          </a:p>
          <a:p>
            <a:endParaRPr lang="ru-RU" dirty="0"/>
          </a:p>
        </p:txBody>
      </p:sp>
      <p:sp>
        <p:nvSpPr>
          <p:cNvPr id="4" name="Номер слайда 3"/>
          <p:cNvSpPr>
            <a:spLocks noGrp="1"/>
          </p:cNvSpPr>
          <p:nvPr>
            <p:ph type="sldNum" sz="quarter" idx="10"/>
          </p:nvPr>
        </p:nvSpPr>
        <p:spPr/>
        <p:txBody>
          <a:bodyPr/>
          <a:lstStyle/>
          <a:p>
            <a:fld id="{4FFD1207-DD09-4E80-94F6-7EEBA8116548}" type="slidenum">
              <a:rPr lang="ru-RU" smtClean="0"/>
              <a:pPr/>
              <a:t>6</a:t>
            </a:fld>
            <a:endParaRPr lang="ru-RU"/>
          </a:p>
        </p:txBody>
      </p:sp>
    </p:spTree>
    <p:extLst>
      <p:ext uri="{BB962C8B-B14F-4D97-AF65-F5344CB8AC3E}">
        <p14:creationId xmlns:p14="http://schemas.microsoft.com/office/powerpoint/2010/main" val="3716350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Other new decision affected the fixation of the detector inside the box. The detector fixed on three points. First point is hook, two others are lugs with screws. </a:t>
            </a:r>
          </a:p>
          <a:p>
            <a:r>
              <a:rPr lang="en-US" dirty="0" smtClean="0"/>
              <a:t>This mounting method is more convenient then the previous one.</a:t>
            </a:r>
          </a:p>
          <a:p>
            <a:r>
              <a:rPr lang="en-US" dirty="0" smtClean="0"/>
              <a:t>We already began manufacturing of detectors for the first test box. On this picture you can see some new detectors with this new fixators.</a:t>
            </a:r>
            <a:endParaRPr lang="ru-RU" dirty="0"/>
          </a:p>
        </p:txBody>
      </p:sp>
      <p:sp>
        <p:nvSpPr>
          <p:cNvPr id="4" name="Номер слайда 3"/>
          <p:cNvSpPr>
            <a:spLocks noGrp="1"/>
          </p:cNvSpPr>
          <p:nvPr>
            <p:ph type="sldNum" sz="quarter" idx="10"/>
          </p:nvPr>
        </p:nvSpPr>
        <p:spPr/>
        <p:txBody>
          <a:bodyPr/>
          <a:lstStyle/>
          <a:p>
            <a:fld id="{4FFD1207-DD09-4E80-94F6-7EEBA8116548}" type="slidenum">
              <a:rPr lang="ru-RU" smtClean="0"/>
              <a:pPr/>
              <a:t>7</a:t>
            </a:fld>
            <a:endParaRPr lang="ru-RU"/>
          </a:p>
        </p:txBody>
      </p:sp>
    </p:spTree>
    <p:extLst>
      <p:ext uri="{BB962C8B-B14F-4D97-AF65-F5344CB8AC3E}">
        <p14:creationId xmlns:p14="http://schemas.microsoft.com/office/powerpoint/2010/main" val="3136967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The</a:t>
            </a:r>
            <a:r>
              <a:rPr lang="en-US" baseline="0" dirty="0" smtClean="0"/>
              <a:t> TOF system based on multigap resistive plate chamber (MRPC). We use triple-stack design with two-side strip differential readout. </a:t>
            </a:r>
          </a:p>
          <a:p>
            <a:r>
              <a:rPr lang="en-US" sz="1200" b="1" kern="1200" dirty="0" smtClean="0">
                <a:solidFill>
                  <a:schemeClr val="tx1"/>
                </a:solidFill>
                <a:latin typeface="+mn-lt"/>
                <a:ea typeface="+mn-ea"/>
                <a:cs typeface="+mn-cs"/>
              </a:rPr>
              <a:t>This is the cat view of the</a:t>
            </a:r>
            <a:r>
              <a:rPr lang="en-US" sz="1200" kern="1200" dirty="0" smtClean="0">
                <a:solidFill>
                  <a:schemeClr val="tx1"/>
                </a:solidFill>
                <a:latin typeface="+mn-lt"/>
                <a:ea typeface="+mn-ea"/>
                <a:cs typeface="+mn-cs"/>
              </a:rPr>
              <a:t> triple-stack MRPC with strip readout. Each stack consists of 5 gas gaps of 200 </a:t>
            </a:r>
            <a:r>
              <a:rPr lang="en-US" sz="1200" kern="1200" dirty="0" err="1" smtClean="0">
                <a:solidFill>
                  <a:schemeClr val="tx1"/>
                </a:solidFill>
                <a:latin typeface="+mn-lt"/>
                <a:ea typeface="+mn-ea"/>
                <a:cs typeface="+mn-cs"/>
              </a:rPr>
              <a:t>mkm</a:t>
            </a:r>
            <a:r>
              <a:rPr lang="en-US" sz="1200" kern="1200" dirty="0" smtClean="0">
                <a:solidFill>
                  <a:schemeClr val="tx1"/>
                </a:solidFill>
                <a:latin typeface="+mn-lt"/>
                <a:ea typeface="+mn-ea"/>
                <a:cs typeface="+mn-cs"/>
              </a:rPr>
              <a:t>. Gaps are formed of common float glass with thickness of 280 microns. </a:t>
            </a:r>
          </a:p>
          <a:p>
            <a:r>
              <a:rPr lang="en-US" sz="1200" b="1" kern="1200" dirty="0" smtClean="0">
                <a:solidFill>
                  <a:schemeClr val="tx1"/>
                </a:solidFill>
                <a:latin typeface="+mn-lt"/>
                <a:ea typeface="+mn-ea"/>
                <a:cs typeface="+mn-cs"/>
              </a:rPr>
              <a:t>The(</a:t>
            </a:r>
            <a:r>
              <a:rPr lang="en-US" sz="1200" b="1" kern="1200" dirty="0" err="1" smtClean="0">
                <a:solidFill>
                  <a:schemeClr val="tx1"/>
                </a:solidFill>
                <a:latin typeface="+mn-lt"/>
                <a:ea typeface="+mn-ea"/>
                <a:cs typeface="+mn-cs"/>
              </a:rPr>
              <a:t>i</a:t>
            </a:r>
            <a:r>
              <a:rPr lang="en-US" sz="1200" b="1" kern="1200" dirty="0" smtClean="0">
                <a:solidFill>
                  <a:schemeClr val="tx1"/>
                </a:solidFill>
                <a:latin typeface="+mn-lt"/>
                <a:ea typeface="+mn-ea"/>
                <a:cs typeface="+mn-cs"/>
              </a:rPr>
              <a:t>) active region</a:t>
            </a:r>
            <a:r>
              <a:rPr lang="en-US" sz="1200" kern="1200" dirty="0" smtClean="0">
                <a:solidFill>
                  <a:schemeClr val="tx1"/>
                </a:solidFill>
                <a:latin typeface="+mn-lt"/>
                <a:ea typeface="+mn-ea"/>
                <a:cs typeface="+mn-cs"/>
              </a:rPr>
              <a:t> is determined by the geometry of the entire TOF system. Currently it is 640 by 330 mm</a:t>
            </a:r>
            <a:r>
              <a:rPr lang="en-US" sz="1200" kern="1200" baseline="30000" dirty="0" smtClean="0">
                <a:solidFill>
                  <a:schemeClr val="tx1"/>
                </a:solidFill>
                <a:latin typeface="+mn-lt"/>
                <a:ea typeface="+mn-ea"/>
                <a:cs typeface="+mn-cs"/>
              </a:rPr>
              <a:t>2</a:t>
            </a:r>
            <a:r>
              <a:rPr lang="en-US" sz="1200" kern="1200" dirty="0" smtClean="0">
                <a:solidFill>
                  <a:schemeClr val="tx1"/>
                </a:solidFill>
                <a:latin typeface="+mn-lt"/>
                <a:ea typeface="+mn-ea"/>
                <a:cs typeface="+mn-cs"/>
              </a:rPr>
              <a:t>. The width of strips is 10 mm. Distance between them is 2.5 mm. Number of the strips is 24. </a:t>
            </a:r>
          </a:p>
          <a:p>
            <a:r>
              <a:rPr lang="en-US" sz="1200" kern="1200" dirty="0" smtClean="0">
                <a:solidFill>
                  <a:schemeClr val="tx1"/>
                </a:solidFill>
                <a:latin typeface="+mn-lt"/>
                <a:ea typeface="+mn-ea"/>
                <a:cs typeface="+mn-cs"/>
              </a:rPr>
              <a:t>Beam</a:t>
            </a:r>
            <a:r>
              <a:rPr lang="en-US" sz="1200" kern="1200" baseline="0" dirty="0" smtClean="0">
                <a:solidFill>
                  <a:schemeClr val="tx1"/>
                </a:solidFill>
                <a:latin typeface="+mn-lt"/>
                <a:ea typeface="+mn-ea"/>
                <a:cs typeface="+mn-cs"/>
              </a:rPr>
              <a:t> test of this MRPC has shown that it has time resolution better then 50 </a:t>
            </a:r>
            <a:r>
              <a:rPr lang="en-US" sz="1200" kern="1200" baseline="0" dirty="0" err="1" smtClean="0">
                <a:solidFill>
                  <a:schemeClr val="tx1"/>
                </a:solidFill>
                <a:latin typeface="+mn-lt"/>
                <a:ea typeface="+mn-ea"/>
                <a:cs typeface="+mn-cs"/>
              </a:rPr>
              <a:t>ps</a:t>
            </a:r>
            <a:r>
              <a:rPr lang="en-US" sz="1200" kern="1200" baseline="0" dirty="0" smtClean="0">
                <a:solidFill>
                  <a:schemeClr val="tx1"/>
                </a:solidFill>
                <a:latin typeface="+mn-lt"/>
                <a:ea typeface="+mn-ea"/>
                <a:cs typeface="+mn-cs"/>
              </a:rPr>
              <a:t> (the best resolution which we achieved is 41 </a:t>
            </a:r>
            <a:r>
              <a:rPr lang="en-US" sz="1200" kern="1200" baseline="0" dirty="0" err="1" smtClean="0">
                <a:solidFill>
                  <a:schemeClr val="tx1"/>
                </a:solidFill>
                <a:latin typeface="+mn-lt"/>
                <a:ea typeface="+mn-ea"/>
                <a:cs typeface="+mn-cs"/>
              </a:rPr>
              <a:t>ps</a:t>
            </a:r>
            <a:r>
              <a:rPr lang="en-US" sz="1200" kern="1200" baseline="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endParaRPr lang="ru-RU" sz="1200" kern="120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4FFD1207-DD09-4E80-94F6-7EEBA8116548}" type="slidenum">
              <a:rPr lang="ru-RU" smtClean="0"/>
              <a:pPr/>
              <a:t>8</a:t>
            </a:fld>
            <a:endParaRPr lang="ru-RU"/>
          </a:p>
        </p:txBody>
      </p:sp>
    </p:spTree>
    <p:extLst>
      <p:ext uri="{BB962C8B-B14F-4D97-AF65-F5344CB8AC3E}">
        <p14:creationId xmlns:p14="http://schemas.microsoft.com/office/powerpoint/2010/main" val="34994473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kern="1200" dirty="0" smtClean="0">
                <a:solidFill>
                  <a:schemeClr val="tx1"/>
                </a:solidFill>
                <a:effectLst/>
                <a:latin typeface="+mn-lt"/>
                <a:ea typeface="+mn-ea"/>
                <a:cs typeface="+mn-cs"/>
              </a:rPr>
              <a:t>Front-end electronics based on NINO chip. Currently, it is the best ASIC for these detectors.</a:t>
            </a: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 the basis of this chip by our electronics have been designed board specially for two ends strip readout.</a:t>
            </a: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has new</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features:</a:t>
            </a: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read.</a:t>
            </a:r>
          </a:p>
          <a:p>
            <a:r>
              <a:rPr lang="en-US" sz="1200" kern="1200" dirty="0" smtClean="0">
                <a:solidFill>
                  <a:schemeClr val="tx1"/>
                </a:solidFill>
                <a:effectLst/>
                <a:latin typeface="+mn-lt"/>
                <a:ea typeface="+mn-ea"/>
                <a:cs typeface="+mn-cs"/>
              </a:rPr>
              <a:t>And for digitizing we use 72 channels VME TDC…. With 25 </a:t>
            </a:r>
            <a:r>
              <a:rPr lang="en-US" sz="1200" kern="1200" dirty="0" err="1" smtClean="0">
                <a:solidFill>
                  <a:schemeClr val="tx1"/>
                </a:solidFill>
                <a:effectLst/>
                <a:latin typeface="+mn-lt"/>
                <a:ea typeface="+mn-ea"/>
                <a:cs typeface="+mn-cs"/>
              </a:rPr>
              <a:t>ps</a:t>
            </a:r>
            <a:r>
              <a:rPr lang="en-US" sz="1200" kern="1200" dirty="0" smtClean="0">
                <a:solidFill>
                  <a:schemeClr val="tx1"/>
                </a:solidFill>
                <a:effectLst/>
                <a:latin typeface="+mn-lt"/>
                <a:ea typeface="+mn-ea"/>
                <a:cs typeface="+mn-cs"/>
              </a:rPr>
              <a:t> bin. Time resolution of the</a:t>
            </a:r>
            <a:r>
              <a:rPr lang="en-US" sz="1200" kern="1200" baseline="0" dirty="0" smtClean="0">
                <a:solidFill>
                  <a:schemeClr val="tx1"/>
                </a:solidFill>
                <a:effectLst/>
                <a:latin typeface="+mn-lt"/>
                <a:ea typeface="+mn-ea"/>
                <a:cs typeface="+mn-cs"/>
              </a:rPr>
              <a:t> system of preamplifier and TDC is about 20 ps.</a:t>
            </a:r>
            <a:endParaRPr lang="ru-RU" sz="1200" kern="1200" dirty="0" smtClean="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4FFD1207-DD09-4E80-94F6-7EEBA8116548}" type="slidenum">
              <a:rPr lang="ru-RU" smtClean="0"/>
              <a:pPr/>
              <a:t>9</a:t>
            </a:fld>
            <a:endParaRPr lang="ru-RU"/>
          </a:p>
        </p:txBody>
      </p:sp>
    </p:spTree>
    <p:extLst>
      <p:ext uri="{BB962C8B-B14F-4D97-AF65-F5344CB8AC3E}">
        <p14:creationId xmlns:p14="http://schemas.microsoft.com/office/powerpoint/2010/main" val="2147193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94610ED4-1F2C-4727-902D-3302A591A4C4}" type="datetime1">
              <a:rPr lang="ru-RU" smtClean="0"/>
              <a:t>10.05.2017</a:t>
            </a:fld>
            <a:endParaRPr lang="ru-RU"/>
          </a:p>
        </p:txBody>
      </p:sp>
      <p:sp>
        <p:nvSpPr>
          <p:cNvPr id="5" name="Нижний колонтитул 4"/>
          <p:cNvSpPr>
            <a:spLocks noGrp="1"/>
          </p:cNvSpPr>
          <p:nvPr>
            <p:ph type="ftr" sz="quarter" idx="11"/>
          </p:nvPr>
        </p:nvSpPr>
        <p:spPr/>
        <p:txBody>
          <a:bodyPr/>
          <a:lstStyle/>
          <a:p>
            <a:r>
              <a:rPr lang="it-IT"/>
              <a:t>V.Babkin  ToF TDR Upgrade</a:t>
            </a:r>
            <a:endParaRPr lang="ru-RU"/>
          </a:p>
        </p:txBody>
      </p:sp>
      <p:sp>
        <p:nvSpPr>
          <p:cNvPr id="6" name="Номер слайда 5"/>
          <p:cNvSpPr>
            <a:spLocks noGrp="1"/>
          </p:cNvSpPr>
          <p:nvPr>
            <p:ph type="sldNum" sz="quarter" idx="12"/>
          </p:nvPr>
        </p:nvSpPr>
        <p:spPr/>
        <p:txBody>
          <a:bodyPr/>
          <a:lstStyle/>
          <a:p>
            <a:fld id="{432D6898-0A46-4AB4-8E0F-EC70D0D57769}"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029E23BB-94E8-4BA5-8639-370FF4A98D99}" type="datetime1">
              <a:rPr lang="ru-RU" smtClean="0"/>
              <a:t>10.05.2017</a:t>
            </a:fld>
            <a:endParaRPr lang="ru-RU"/>
          </a:p>
        </p:txBody>
      </p:sp>
      <p:sp>
        <p:nvSpPr>
          <p:cNvPr id="5" name="Нижний колонтитул 4"/>
          <p:cNvSpPr>
            <a:spLocks noGrp="1"/>
          </p:cNvSpPr>
          <p:nvPr>
            <p:ph type="ftr" sz="quarter" idx="11"/>
          </p:nvPr>
        </p:nvSpPr>
        <p:spPr/>
        <p:txBody>
          <a:bodyPr/>
          <a:lstStyle/>
          <a:p>
            <a:r>
              <a:rPr lang="it-IT"/>
              <a:t>V.Babkin  ToF TDR Upgrade</a:t>
            </a:r>
            <a:endParaRPr lang="ru-RU"/>
          </a:p>
        </p:txBody>
      </p:sp>
      <p:sp>
        <p:nvSpPr>
          <p:cNvPr id="6" name="Номер слайда 5"/>
          <p:cNvSpPr>
            <a:spLocks noGrp="1"/>
          </p:cNvSpPr>
          <p:nvPr>
            <p:ph type="sldNum" sz="quarter" idx="12"/>
          </p:nvPr>
        </p:nvSpPr>
        <p:spPr/>
        <p:txBody>
          <a:bodyPr/>
          <a:lstStyle/>
          <a:p>
            <a:fld id="{432D6898-0A46-4AB4-8E0F-EC70D0D5776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1D8A79B-426C-4970-98BB-2F88691160A3}" type="datetime1">
              <a:rPr lang="ru-RU" smtClean="0"/>
              <a:t>10.05.2017</a:t>
            </a:fld>
            <a:endParaRPr lang="ru-RU"/>
          </a:p>
        </p:txBody>
      </p:sp>
      <p:sp>
        <p:nvSpPr>
          <p:cNvPr id="5" name="Нижний колонтитул 4"/>
          <p:cNvSpPr>
            <a:spLocks noGrp="1"/>
          </p:cNvSpPr>
          <p:nvPr>
            <p:ph type="ftr" sz="quarter" idx="11"/>
          </p:nvPr>
        </p:nvSpPr>
        <p:spPr/>
        <p:txBody>
          <a:bodyPr/>
          <a:lstStyle/>
          <a:p>
            <a:r>
              <a:rPr lang="it-IT"/>
              <a:t>V.Babkin  ToF TDR Upgrade</a:t>
            </a:r>
            <a:endParaRPr lang="ru-RU"/>
          </a:p>
        </p:txBody>
      </p:sp>
      <p:sp>
        <p:nvSpPr>
          <p:cNvPr id="6" name="Номер слайда 5"/>
          <p:cNvSpPr>
            <a:spLocks noGrp="1"/>
          </p:cNvSpPr>
          <p:nvPr>
            <p:ph type="sldNum" sz="quarter" idx="12"/>
          </p:nvPr>
        </p:nvSpPr>
        <p:spPr/>
        <p:txBody>
          <a:bodyPr/>
          <a:lstStyle/>
          <a:p>
            <a:fld id="{432D6898-0A46-4AB4-8E0F-EC70D0D5776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14BDF055-6D03-4E7A-9660-0F02972B5459}" type="datetime1">
              <a:rPr lang="ru-RU" smtClean="0"/>
              <a:t>10.05.2017</a:t>
            </a:fld>
            <a:endParaRPr lang="ru-RU"/>
          </a:p>
        </p:txBody>
      </p:sp>
      <p:sp>
        <p:nvSpPr>
          <p:cNvPr id="5" name="Нижний колонтитул 4"/>
          <p:cNvSpPr>
            <a:spLocks noGrp="1"/>
          </p:cNvSpPr>
          <p:nvPr>
            <p:ph type="ftr" sz="quarter" idx="11"/>
          </p:nvPr>
        </p:nvSpPr>
        <p:spPr/>
        <p:txBody>
          <a:bodyPr/>
          <a:lstStyle/>
          <a:p>
            <a:r>
              <a:rPr lang="it-IT"/>
              <a:t>V.Babkin  ToF TDR Upgrade</a:t>
            </a:r>
            <a:endParaRPr lang="ru-RU"/>
          </a:p>
        </p:txBody>
      </p:sp>
      <p:sp>
        <p:nvSpPr>
          <p:cNvPr id="6" name="Номер слайда 5"/>
          <p:cNvSpPr>
            <a:spLocks noGrp="1"/>
          </p:cNvSpPr>
          <p:nvPr>
            <p:ph type="sldNum" sz="quarter" idx="12"/>
          </p:nvPr>
        </p:nvSpPr>
        <p:spPr/>
        <p:txBody>
          <a:bodyPr/>
          <a:lstStyle/>
          <a:p>
            <a:fld id="{432D6898-0A46-4AB4-8E0F-EC70D0D57769}"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9470D013-89B2-4826-8F8E-2006C43E05FC}" type="datetime1">
              <a:rPr lang="ru-RU" smtClean="0"/>
              <a:t>10.05.2017</a:t>
            </a:fld>
            <a:endParaRPr lang="ru-RU"/>
          </a:p>
        </p:txBody>
      </p:sp>
      <p:sp>
        <p:nvSpPr>
          <p:cNvPr id="5" name="Нижний колонтитул 4"/>
          <p:cNvSpPr>
            <a:spLocks noGrp="1"/>
          </p:cNvSpPr>
          <p:nvPr>
            <p:ph type="ftr" sz="quarter" idx="11"/>
          </p:nvPr>
        </p:nvSpPr>
        <p:spPr/>
        <p:txBody>
          <a:bodyPr/>
          <a:lstStyle/>
          <a:p>
            <a:r>
              <a:rPr lang="it-IT"/>
              <a:t>V.Babkin  ToF TDR Upgrade</a:t>
            </a:r>
            <a:endParaRPr lang="ru-RU"/>
          </a:p>
        </p:txBody>
      </p:sp>
      <p:sp>
        <p:nvSpPr>
          <p:cNvPr id="6" name="Номер слайда 5"/>
          <p:cNvSpPr>
            <a:spLocks noGrp="1"/>
          </p:cNvSpPr>
          <p:nvPr>
            <p:ph type="sldNum" sz="quarter" idx="12"/>
          </p:nvPr>
        </p:nvSpPr>
        <p:spPr/>
        <p:txBody>
          <a:bodyPr/>
          <a:lstStyle/>
          <a:p>
            <a:fld id="{432D6898-0A46-4AB4-8E0F-EC70D0D57769}"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ED99E8B-6027-4E7A-97E2-EDD3F5C1CA4A}" type="datetime1">
              <a:rPr lang="ru-RU" smtClean="0"/>
              <a:t>10.05.2017</a:t>
            </a:fld>
            <a:endParaRPr lang="ru-RU"/>
          </a:p>
        </p:txBody>
      </p:sp>
      <p:sp>
        <p:nvSpPr>
          <p:cNvPr id="6" name="Нижний колонтитул 5"/>
          <p:cNvSpPr>
            <a:spLocks noGrp="1"/>
          </p:cNvSpPr>
          <p:nvPr>
            <p:ph type="ftr" sz="quarter" idx="11"/>
          </p:nvPr>
        </p:nvSpPr>
        <p:spPr/>
        <p:txBody>
          <a:bodyPr/>
          <a:lstStyle/>
          <a:p>
            <a:r>
              <a:rPr lang="it-IT"/>
              <a:t>V.Babkin  ToF TDR Upgrade</a:t>
            </a:r>
            <a:endParaRPr lang="ru-RU"/>
          </a:p>
        </p:txBody>
      </p:sp>
      <p:sp>
        <p:nvSpPr>
          <p:cNvPr id="7" name="Номер слайда 6"/>
          <p:cNvSpPr>
            <a:spLocks noGrp="1"/>
          </p:cNvSpPr>
          <p:nvPr>
            <p:ph type="sldNum" sz="quarter" idx="12"/>
          </p:nvPr>
        </p:nvSpPr>
        <p:spPr/>
        <p:txBody>
          <a:bodyPr/>
          <a:lstStyle/>
          <a:p>
            <a:fld id="{432D6898-0A46-4AB4-8E0F-EC70D0D57769}"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5B50704B-B004-42FE-9EF4-85656196EDAD}" type="datetime1">
              <a:rPr lang="ru-RU" smtClean="0"/>
              <a:t>10.05.2017</a:t>
            </a:fld>
            <a:endParaRPr lang="ru-RU"/>
          </a:p>
        </p:txBody>
      </p:sp>
      <p:sp>
        <p:nvSpPr>
          <p:cNvPr id="8" name="Нижний колонтитул 7"/>
          <p:cNvSpPr>
            <a:spLocks noGrp="1"/>
          </p:cNvSpPr>
          <p:nvPr>
            <p:ph type="ftr" sz="quarter" idx="11"/>
          </p:nvPr>
        </p:nvSpPr>
        <p:spPr/>
        <p:txBody>
          <a:bodyPr/>
          <a:lstStyle/>
          <a:p>
            <a:r>
              <a:rPr lang="it-IT"/>
              <a:t>V.Babkin  ToF TDR Upgrade</a:t>
            </a:r>
            <a:endParaRPr lang="ru-RU"/>
          </a:p>
        </p:txBody>
      </p:sp>
      <p:sp>
        <p:nvSpPr>
          <p:cNvPr id="9" name="Номер слайда 8"/>
          <p:cNvSpPr>
            <a:spLocks noGrp="1"/>
          </p:cNvSpPr>
          <p:nvPr>
            <p:ph type="sldNum" sz="quarter" idx="12"/>
          </p:nvPr>
        </p:nvSpPr>
        <p:spPr/>
        <p:txBody>
          <a:bodyPr/>
          <a:lstStyle/>
          <a:p>
            <a:fld id="{432D6898-0A46-4AB4-8E0F-EC70D0D57769}"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3ED7AD49-5F36-47D6-92DF-62534C1728D7}" type="datetime1">
              <a:rPr lang="ru-RU" smtClean="0"/>
              <a:t>10.05.2017</a:t>
            </a:fld>
            <a:endParaRPr lang="ru-RU"/>
          </a:p>
        </p:txBody>
      </p:sp>
      <p:sp>
        <p:nvSpPr>
          <p:cNvPr id="4" name="Нижний колонтитул 3"/>
          <p:cNvSpPr>
            <a:spLocks noGrp="1"/>
          </p:cNvSpPr>
          <p:nvPr>
            <p:ph type="ftr" sz="quarter" idx="11"/>
          </p:nvPr>
        </p:nvSpPr>
        <p:spPr/>
        <p:txBody>
          <a:bodyPr/>
          <a:lstStyle/>
          <a:p>
            <a:r>
              <a:rPr lang="it-IT"/>
              <a:t>V.Babkin  ToF TDR Upgrade</a:t>
            </a:r>
            <a:endParaRPr lang="ru-RU"/>
          </a:p>
        </p:txBody>
      </p:sp>
      <p:sp>
        <p:nvSpPr>
          <p:cNvPr id="5" name="Номер слайда 4"/>
          <p:cNvSpPr>
            <a:spLocks noGrp="1"/>
          </p:cNvSpPr>
          <p:nvPr>
            <p:ph type="sldNum" sz="quarter" idx="12"/>
          </p:nvPr>
        </p:nvSpPr>
        <p:spPr/>
        <p:txBody>
          <a:bodyPr/>
          <a:lstStyle/>
          <a:p>
            <a:fld id="{432D6898-0A46-4AB4-8E0F-EC70D0D57769}"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98AE347-5707-4865-9373-0855A465CA40}" type="datetime1">
              <a:rPr lang="ru-RU" smtClean="0"/>
              <a:t>10.05.2017</a:t>
            </a:fld>
            <a:endParaRPr lang="ru-RU"/>
          </a:p>
        </p:txBody>
      </p:sp>
      <p:sp>
        <p:nvSpPr>
          <p:cNvPr id="3" name="Нижний колонтитул 2"/>
          <p:cNvSpPr>
            <a:spLocks noGrp="1"/>
          </p:cNvSpPr>
          <p:nvPr>
            <p:ph type="ftr" sz="quarter" idx="11"/>
          </p:nvPr>
        </p:nvSpPr>
        <p:spPr/>
        <p:txBody>
          <a:bodyPr/>
          <a:lstStyle/>
          <a:p>
            <a:r>
              <a:rPr lang="it-IT"/>
              <a:t>V.Babkin  ToF TDR Upgrade</a:t>
            </a:r>
            <a:endParaRPr lang="ru-RU"/>
          </a:p>
        </p:txBody>
      </p:sp>
      <p:sp>
        <p:nvSpPr>
          <p:cNvPr id="4" name="Номер слайда 3"/>
          <p:cNvSpPr>
            <a:spLocks noGrp="1"/>
          </p:cNvSpPr>
          <p:nvPr>
            <p:ph type="sldNum" sz="quarter" idx="12"/>
          </p:nvPr>
        </p:nvSpPr>
        <p:spPr/>
        <p:txBody>
          <a:bodyPr/>
          <a:lstStyle/>
          <a:p>
            <a:fld id="{432D6898-0A46-4AB4-8E0F-EC70D0D5776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19256E62-0DF4-417A-9805-7E43D2435943}" type="datetime1">
              <a:rPr lang="ru-RU" smtClean="0"/>
              <a:t>10.05.2017</a:t>
            </a:fld>
            <a:endParaRPr lang="ru-RU"/>
          </a:p>
        </p:txBody>
      </p:sp>
      <p:sp>
        <p:nvSpPr>
          <p:cNvPr id="6" name="Нижний колонтитул 5"/>
          <p:cNvSpPr>
            <a:spLocks noGrp="1"/>
          </p:cNvSpPr>
          <p:nvPr>
            <p:ph type="ftr" sz="quarter" idx="11"/>
          </p:nvPr>
        </p:nvSpPr>
        <p:spPr/>
        <p:txBody>
          <a:bodyPr/>
          <a:lstStyle/>
          <a:p>
            <a:r>
              <a:rPr lang="it-IT"/>
              <a:t>V.Babkin  ToF TDR Upgrade</a:t>
            </a:r>
            <a:endParaRPr lang="ru-RU"/>
          </a:p>
        </p:txBody>
      </p:sp>
      <p:sp>
        <p:nvSpPr>
          <p:cNvPr id="7" name="Номер слайда 6"/>
          <p:cNvSpPr>
            <a:spLocks noGrp="1"/>
          </p:cNvSpPr>
          <p:nvPr>
            <p:ph type="sldNum" sz="quarter" idx="12"/>
          </p:nvPr>
        </p:nvSpPr>
        <p:spPr/>
        <p:txBody>
          <a:bodyPr/>
          <a:lstStyle/>
          <a:p>
            <a:fld id="{432D6898-0A46-4AB4-8E0F-EC70D0D57769}"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8C4EA495-5548-4A54-95C5-A7FDD823D6B4}" type="datetime1">
              <a:rPr lang="ru-RU" smtClean="0"/>
              <a:t>10.05.2017</a:t>
            </a:fld>
            <a:endParaRPr lang="ru-RU"/>
          </a:p>
        </p:txBody>
      </p:sp>
      <p:sp>
        <p:nvSpPr>
          <p:cNvPr id="6" name="Нижний колонтитул 5"/>
          <p:cNvSpPr>
            <a:spLocks noGrp="1"/>
          </p:cNvSpPr>
          <p:nvPr>
            <p:ph type="ftr" sz="quarter" idx="11"/>
          </p:nvPr>
        </p:nvSpPr>
        <p:spPr/>
        <p:txBody>
          <a:bodyPr/>
          <a:lstStyle/>
          <a:p>
            <a:r>
              <a:rPr lang="it-IT"/>
              <a:t>V.Babkin  ToF TDR Upgrade</a:t>
            </a:r>
            <a:endParaRPr lang="ru-RU"/>
          </a:p>
        </p:txBody>
      </p:sp>
      <p:sp>
        <p:nvSpPr>
          <p:cNvPr id="7" name="Номер слайда 6"/>
          <p:cNvSpPr>
            <a:spLocks noGrp="1"/>
          </p:cNvSpPr>
          <p:nvPr>
            <p:ph type="sldNum" sz="quarter" idx="12"/>
          </p:nvPr>
        </p:nvSpPr>
        <p:spPr/>
        <p:txBody>
          <a:bodyPr/>
          <a:lstStyle/>
          <a:p>
            <a:fld id="{432D6898-0A46-4AB4-8E0F-EC70D0D57769}"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CF6430-8AE6-4208-95D8-7731FBB13480}" type="datetime1">
              <a:rPr lang="ru-RU" smtClean="0"/>
              <a:t>10.05.2017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a:t>V.Babkin  ToF TDR Upgrade</a:t>
            </a: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2D6898-0A46-4AB4-8E0F-EC70D0D57769}"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6.emf"/><Relationship Id="rId7"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5.emf"/><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16.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1.xml"/><Relationship Id="rId6" Type="http://schemas.openxmlformats.org/officeDocument/2006/relationships/image" Target="../media/image53.emf"/><Relationship Id="rId5" Type="http://schemas.openxmlformats.org/officeDocument/2006/relationships/image" Target="../media/image52.png"/><Relationship Id="rId4" Type="http://schemas.openxmlformats.org/officeDocument/2006/relationships/image" Target="../media/image51.png"/></Relationships>
</file>

<file path=ppt/slides/_rels/slide17.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notesSlide" Target="../notesSlides/notesSlide5.xml"/><Relationship Id="rId7" Type="http://schemas.openxmlformats.org/officeDocument/2006/relationships/image" Target="../media/image15.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4.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0.wmf"/></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78846" y="2060848"/>
            <a:ext cx="4972195" cy="707886"/>
          </a:xfrm>
          <a:prstGeom prst="rect">
            <a:avLst/>
          </a:prstGeom>
          <a:noFill/>
        </p:spPr>
        <p:txBody>
          <a:bodyPr wrap="none" rtlCol="0">
            <a:spAutoFit/>
          </a:bodyPr>
          <a:lstStyle/>
          <a:p>
            <a:pPr algn="ctr"/>
            <a:r>
              <a:rPr lang="en-US" sz="4000" dirty="0">
                <a:latin typeface="Times New Roman" panose="02020603050405020304" pitchFamily="18" charset="0"/>
                <a:cs typeface="Times New Roman" panose="02020603050405020304" pitchFamily="18" charset="0"/>
              </a:rPr>
              <a:t>Status of the </a:t>
            </a:r>
            <a:r>
              <a:rPr lang="en-US" sz="4000" dirty="0" smtClean="0">
                <a:latin typeface="Times New Roman" panose="02020603050405020304" pitchFamily="18" charset="0"/>
                <a:cs typeface="Times New Roman" panose="02020603050405020304" pitchFamily="18" charset="0"/>
              </a:rPr>
              <a:t>TOF </a:t>
            </a:r>
            <a:r>
              <a:rPr lang="en-US" sz="4000" dirty="0">
                <a:latin typeface="Times New Roman" panose="02020603050405020304" pitchFamily="18" charset="0"/>
                <a:cs typeface="Times New Roman" panose="02020603050405020304" pitchFamily="18" charset="0"/>
              </a:rPr>
              <a:t>TDR</a:t>
            </a:r>
            <a:endParaRPr lang="ru-RU" sz="40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2840309" y="6334780"/>
            <a:ext cx="3403239" cy="523220"/>
          </a:xfrm>
          <a:prstGeom prst="rect">
            <a:avLst/>
          </a:prstGeom>
          <a:noFill/>
        </p:spPr>
        <p:txBody>
          <a:bodyPr wrap="none" rtlCol="0">
            <a:spAutoFit/>
          </a:bodyPr>
          <a:lstStyle/>
          <a:p>
            <a:pPr algn="ctr"/>
            <a:r>
              <a:rPr lang="en-US" sz="1400" dirty="0">
                <a:latin typeface="Times New Roman" panose="02020603050405020304" pitchFamily="18" charset="0"/>
                <a:cs typeface="Times New Roman" panose="02020603050405020304" pitchFamily="18" charset="0"/>
              </a:rPr>
              <a:t>V. </a:t>
            </a:r>
            <a:r>
              <a:rPr lang="en-US" sz="1400" dirty="0" err="1">
                <a:latin typeface="Times New Roman" panose="02020603050405020304" pitchFamily="18" charset="0"/>
                <a:cs typeface="Times New Roman" panose="02020603050405020304" pitchFamily="18" charset="0"/>
              </a:rPr>
              <a:t>Babkin</a:t>
            </a:r>
            <a:r>
              <a:rPr lang="en-US" sz="1400" dirty="0">
                <a:latin typeface="Times New Roman" panose="02020603050405020304" pitchFamily="18" charset="0"/>
                <a:cs typeface="Times New Roman" panose="02020603050405020304" pitchFamily="18" charset="0"/>
              </a:rPr>
              <a:t> on behalf of the TOF MPD </a:t>
            </a:r>
            <a:r>
              <a:rPr lang="en-US" sz="1400" dirty="0" smtClean="0">
                <a:latin typeface="Times New Roman" panose="02020603050405020304" pitchFamily="18" charset="0"/>
                <a:cs typeface="Times New Roman" panose="02020603050405020304" pitchFamily="18" charset="0"/>
              </a:rPr>
              <a:t>group</a:t>
            </a:r>
          </a:p>
          <a:p>
            <a:pPr algn="ctr"/>
            <a:r>
              <a:rPr lang="en-US" sz="1400" dirty="0" err="1" smtClean="0">
                <a:latin typeface="Times New Roman" panose="02020603050405020304" pitchFamily="18" charset="0"/>
                <a:cs typeface="Times New Roman" panose="02020603050405020304" pitchFamily="18" charset="0"/>
              </a:rPr>
              <a:t>Dubna</a:t>
            </a:r>
            <a:r>
              <a:rPr lang="en-US"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May </a:t>
            </a:r>
            <a:r>
              <a:rPr lang="en-US" sz="1400" dirty="0" smtClean="0">
                <a:latin typeface="Times New Roman" panose="02020603050405020304" pitchFamily="18" charset="0"/>
                <a:cs typeface="Times New Roman" panose="02020603050405020304" pitchFamily="18" charset="0"/>
              </a:rPr>
              <a:t>2017</a:t>
            </a:r>
            <a:endParaRPr lang="ru-RU" sz="1400" dirty="0">
              <a:latin typeface="Times New Roman" panose="02020603050405020304" pitchFamily="18" charset="0"/>
              <a:cs typeface="Times New Roman" panose="02020603050405020304" pitchFamily="18" charset="0"/>
            </a:endParaRPr>
          </a:p>
        </p:txBody>
      </p:sp>
      <p:sp>
        <p:nvSpPr>
          <p:cNvPr id="2" name="Номер слайда 1"/>
          <p:cNvSpPr>
            <a:spLocks noGrp="1"/>
          </p:cNvSpPr>
          <p:nvPr>
            <p:ph type="sldNum" sz="quarter" idx="12"/>
          </p:nvPr>
        </p:nvSpPr>
        <p:spPr/>
        <p:txBody>
          <a:bodyPr/>
          <a:lstStyle/>
          <a:p>
            <a:fld id="{432D6898-0A46-4AB4-8E0F-EC70D0D57769}" type="slidenum">
              <a:rPr lang="ru-RU" smtClean="0"/>
              <a:pPr/>
              <a:t>1</a:t>
            </a:fld>
            <a:endParaRPr lang="ru-RU"/>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294653" y="0"/>
            <a:ext cx="6554744" cy="461665"/>
          </a:xfrm>
          <a:prstGeom prst="rect">
            <a:avLst/>
          </a:prstGeom>
          <a:noFill/>
        </p:spPr>
        <p:txBody>
          <a:bodyPr wrap="none" rtlCol="0">
            <a:spAutoFit/>
          </a:bodyPr>
          <a:lstStyle/>
          <a:p>
            <a:pPr algn="ctr"/>
            <a:r>
              <a:rPr lang="en-US" sz="2400" dirty="0" smtClean="0"/>
              <a:t>Installation of the TOF modules to the barrel MPD</a:t>
            </a:r>
            <a:endParaRPr lang="ru-RU" sz="2400" dirty="0"/>
          </a:p>
        </p:txBody>
      </p:sp>
      <p:pic>
        <p:nvPicPr>
          <p:cNvPr id="11" name="Рисунок 10"/>
          <p:cNvPicPr>
            <a:picLocks noChangeAspect="1"/>
          </p:cNvPicPr>
          <p:nvPr/>
        </p:nvPicPr>
        <p:blipFill>
          <a:blip r:embed="rId3"/>
          <a:stretch>
            <a:fillRect/>
          </a:stretch>
        </p:blipFill>
        <p:spPr>
          <a:xfrm>
            <a:off x="286770" y="770027"/>
            <a:ext cx="8677718" cy="5395277"/>
          </a:xfrm>
          <a:prstGeom prst="rect">
            <a:avLst/>
          </a:prstGeom>
        </p:spPr>
      </p:pic>
      <p:sp>
        <p:nvSpPr>
          <p:cNvPr id="12" name="TextBox 11"/>
          <p:cNvSpPr txBox="1"/>
          <p:nvPr/>
        </p:nvSpPr>
        <p:spPr>
          <a:xfrm>
            <a:off x="5652120" y="3717032"/>
            <a:ext cx="2880320" cy="707886"/>
          </a:xfrm>
          <a:prstGeom prst="rect">
            <a:avLst/>
          </a:prstGeom>
          <a:solidFill>
            <a:schemeClr val="bg1"/>
          </a:solidFill>
        </p:spPr>
        <p:txBody>
          <a:bodyPr wrap="square" rtlCol="0">
            <a:spAutoFit/>
          </a:bodyPr>
          <a:lstStyle/>
          <a:p>
            <a:r>
              <a:rPr lang="en-US" sz="2000" dirty="0" smtClean="0">
                <a:solidFill>
                  <a:srgbClr val="FF0000"/>
                </a:solidFill>
                <a:latin typeface="Cambria" panose="02040503050406030204" pitchFamily="18" charset="0"/>
              </a:rPr>
              <a:t>Mounting of the TOF on the TPC rail</a:t>
            </a:r>
            <a:endParaRPr lang="ru-RU" sz="2000" dirty="0">
              <a:solidFill>
                <a:srgbClr val="FF0000"/>
              </a:solidFill>
              <a:latin typeface="Cambria" panose="02040503050406030204" pitchFamily="18" charset="0"/>
            </a:endParaRPr>
          </a:p>
        </p:txBody>
      </p:sp>
      <p:sp>
        <p:nvSpPr>
          <p:cNvPr id="14" name="TextBox 13"/>
          <p:cNvSpPr txBox="1"/>
          <p:nvPr/>
        </p:nvSpPr>
        <p:spPr>
          <a:xfrm>
            <a:off x="5868144" y="4653136"/>
            <a:ext cx="2664296" cy="400110"/>
          </a:xfrm>
          <a:prstGeom prst="rect">
            <a:avLst/>
          </a:prstGeom>
          <a:solidFill>
            <a:schemeClr val="bg1"/>
          </a:solidFill>
        </p:spPr>
        <p:txBody>
          <a:bodyPr wrap="square" rtlCol="0">
            <a:spAutoFit/>
          </a:bodyPr>
          <a:lstStyle/>
          <a:p>
            <a:r>
              <a:rPr lang="en-US" sz="2000" dirty="0" err="1" smtClean="0">
                <a:solidFill>
                  <a:srgbClr val="FF0000"/>
                </a:solidFill>
                <a:latin typeface="Cambria" panose="02040503050406030204" pitchFamily="18" charset="0"/>
              </a:rPr>
              <a:t>ECal</a:t>
            </a:r>
            <a:r>
              <a:rPr lang="en-US" sz="2000" dirty="0" smtClean="0">
                <a:solidFill>
                  <a:srgbClr val="FF0000"/>
                </a:solidFill>
                <a:latin typeface="Cambria" panose="02040503050406030204" pitchFamily="18" charset="0"/>
              </a:rPr>
              <a:t> modules</a:t>
            </a:r>
            <a:endParaRPr lang="ru-RU" sz="2000" dirty="0">
              <a:solidFill>
                <a:srgbClr val="FF0000"/>
              </a:solidFill>
              <a:latin typeface="Cambria" panose="02040503050406030204" pitchFamily="18" charset="0"/>
            </a:endParaRPr>
          </a:p>
        </p:txBody>
      </p:sp>
      <p:sp>
        <p:nvSpPr>
          <p:cNvPr id="16" name="TextBox 15"/>
          <p:cNvSpPr txBox="1"/>
          <p:nvPr/>
        </p:nvSpPr>
        <p:spPr>
          <a:xfrm>
            <a:off x="2699792" y="5589240"/>
            <a:ext cx="2664296" cy="400110"/>
          </a:xfrm>
          <a:prstGeom prst="rect">
            <a:avLst/>
          </a:prstGeom>
          <a:solidFill>
            <a:schemeClr val="bg1"/>
          </a:solidFill>
        </p:spPr>
        <p:txBody>
          <a:bodyPr wrap="square" rtlCol="0">
            <a:spAutoFit/>
          </a:bodyPr>
          <a:lstStyle/>
          <a:p>
            <a:r>
              <a:rPr lang="en-US" sz="2000" dirty="0" smtClean="0">
                <a:solidFill>
                  <a:srgbClr val="FF0000"/>
                </a:solidFill>
                <a:latin typeface="Cambria" panose="02040503050406030204" pitchFamily="18" charset="0"/>
              </a:rPr>
              <a:t>TOF modules</a:t>
            </a:r>
            <a:endParaRPr lang="ru-RU" sz="2000" dirty="0">
              <a:solidFill>
                <a:srgbClr val="FF0000"/>
              </a:solidFill>
              <a:latin typeface="Cambria" panose="02040503050406030204" pitchFamily="18" charset="0"/>
            </a:endParaRPr>
          </a:p>
        </p:txBody>
      </p:sp>
      <p:sp>
        <p:nvSpPr>
          <p:cNvPr id="17" name="TextBox 16"/>
          <p:cNvSpPr txBox="1"/>
          <p:nvPr/>
        </p:nvSpPr>
        <p:spPr>
          <a:xfrm>
            <a:off x="47688" y="5435352"/>
            <a:ext cx="2664296" cy="707886"/>
          </a:xfrm>
          <a:prstGeom prst="rect">
            <a:avLst/>
          </a:prstGeom>
          <a:solidFill>
            <a:schemeClr val="bg1"/>
          </a:solidFill>
        </p:spPr>
        <p:txBody>
          <a:bodyPr wrap="square" rtlCol="0">
            <a:spAutoFit/>
          </a:bodyPr>
          <a:lstStyle/>
          <a:p>
            <a:r>
              <a:rPr lang="en-US" sz="2000" dirty="0" smtClean="0">
                <a:solidFill>
                  <a:srgbClr val="FF0000"/>
                </a:solidFill>
                <a:latin typeface="Cambria" panose="02040503050406030204" pitchFamily="18" charset="0"/>
              </a:rPr>
              <a:t>Typical TOF mounting on the </a:t>
            </a:r>
            <a:r>
              <a:rPr lang="en-US" sz="2000" dirty="0" err="1" smtClean="0">
                <a:solidFill>
                  <a:srgbClr val="FF0000"/>
                </a:solidFill>
                <a:latin typeface="Cambria" panose="02040503050406030204" pitchFamily="18" charset="0"/>
              </a:rPr>
              <a:t>Ecal</a:t>
            </a:r>
            <a:r>
              <a:rPr lang="en-US" sz="2000" dirty="0" smtClean="0">
                <a:solidFill>
                  <a:srgbClr val="FF0000"/>
                </a:solidFill>
                <a:latin typeface="Cambria" panose="02040503050406030204" pitchFamily="18" charset="0"/>
              </a:rPr>
              <a:t> frame</a:t>
            </a:r>
            <a:endParaRPr lang="ru-RU" sz="2000" dirty="0">
              <a:solidFill>
                <a:srgbClr val="FF0000"/>
              </a:solidFill>
              <a:latin typeface="Cambria" panose="02040503050406030204" pitchFamily="18" charset="0"/>
            </a:endParaRPr>
          </a:p>
        </p:txBody>
      </p:sp>
      <p:pic>
        <p:nvPicPr>
          <p:cNvPr id="18" name="Рисунок 17"/>
          <p:cNvPicPr>
            <a:picLocks noChangeAspect="1"/>
          </p:cNvPicPr>
          <p:nvPr/>
        </p:nvPicPr>
        <p:blipFill>
          <a:blip r:embed="rId4"/>
          <a:stretch>
            <a:fillRect/>
          </a:stretch>
        </p:blipFill>
        <p:spPr>
          <a:xfrm>
            <a:off x="5712688" y="6013391"/>
            <a:ext cx="3181350" cy="400050"/>
          </a:xfrm>
          <a:prstGeom prst="rect">
            <a:avLst/>
          </a:prstGeom>
        </p:spPr>
      </p:pic>
      <p:pic>
        <p:nvPicPr>
          <p:cNvPr id="19" name="Рисунок 18"/>
          <p:cNvPicPr>
            <a:picLocks noChangeAspect="1"/>
          </p:cNvPicPr>
          <p:nvPr/>
        </p:nvPicPr>
        <p:blipFill>
          <a:blip r:embed="rId5"/>
          <a:stretch>
            <a:fillRect/>
          </a:stretch>
        </p:blipFill>
        <p:spPr>
          <a:xfrm>
            <a:off x="4572024" y="5132100"/>
            <a:ext cx="1323975" cy="1714500"/>
          </a:xfrm>
          <a:prstGeom prst="rect">
            <a:avLst/>
          </a:prstGeom>
        </p:spPr>
      </p:pic>
      <p:sp>
        <p:nvSpPr>
          <p:cNvPr id="20" name="Прямоугольник 19"/>
          <p:cNvSpPr/>
          <p:nvPr/>
        </p:nvSpPr>
        <p:spPr>
          <a:xfrm>
            <a:off x="5652120" y="6408627"/>
            <a:ext cx="864096" cy="4379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Номер слайда 1"/>
          <p:cNvSpPr>
            <a:spLocks noGrp="1"/>
          </p:cNvSpPr>
          <p:nvPr>
            <p:ph type="sldNum" sz="quarter" idx="12"/>
          </p:nvPr>
        </p:nvSpPr>
        <p:spPr/>
        <p:txBody>
          <a:bodyPr/>
          <a:lstStyle/>
          <a:p>
            <a:fld id="{432D6898-0A46-4AB4-8E0F-EC70D0D57769}" type="slidenum">
              <a:rPr lang="ru-RU" smtClean="0"/>
              <a:pPr/>
              <a:t>10</a:t>
            </a:fld>
            <a:endParaRPr lang="ru-RU"/>
          </a:p>
        </p:txBody>
      </p:sp>
    </p:spTree>
    <p:extLst>
      <p:ext uri="{BB962C8B-B14F-4D97-AF65-F5344CB8AC3E}">
        <p14:creationId xmlns:p14="http://schemas.microsoft.com/office/powerpoint/2010/main" val="13009026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375604" y="0"/>
            <a:ext cx="6392840" cy="461665"/>
          </a:xfrm>
          <a:prstGeom prst="rect">
            <a:avLst/>
          </a:prstGeom>
          <a:noFill/>
        </p:spPr>
        <p:txBody>
          <a:bodyPr wrap="none" rtlCol="0">
            <a:spAutoFit/>
          </a:bodyPr>
          <a:lstStyle/>
          <a:p>
            <a:pPr algn="ctr"/>
            <a:r>
              <a:rPr lang="en-US" sz="2400" dirty="0" smtClean="0"/>
              <a:t>Installation of the TOF modules to the barrel MPD</a:t>
            </a:r>
            <a:endParaRPr lang="ru-RU" sz="2400" dirty="0"/>
          </a:p>
        </p:txBody>
      </p:sp>
      <p:pic>
        <p:nvPicPr>
          <p:cNvPr id="3" name="Рисунок 2"/>
          <p:cNvPicPr>
            <a:picLocks noChangeAspect="1"/>
          </p:cNvPicPr>
          <p:nvPr/>
        </p:nvPicPr>
        <p:blipFill>
          <a:blip r:embed="rId3"/>
          <a:stretch>
            <a:fillRect/>
          </a:stretch>
        </p:blipFill>
        <p:spPr>
          <a:xfrm>
            <a:off x="2826898" y="461665"/>
            <a:ext cx="6186281" cy="3759423"/>
          </a:xfrm>
          <a:prstGeom prst="rect">
            <a:avLst/>
          </a:prstGeom>
        </p:spPr>
      </p:pic>
      <p:pic>
        <p:nvPicPr>
          <p:cNvPr id="5" name="Рисунок 4"/>
          <p:cNvPicPr>
            <a:picLocks noChangeAspect="1"/>
          </p:cNvPicPr>
          <p:nvPr/>
        </p:nvPicPr>
        <p:blipFill>
          <a:blip r:embed="rId4">
            <a:clrChange>
              <a:clrFrom>
                <a:srgbClr val="FFFFFF"/>
              </a:clrFrom>
              <a:clrTo>
                <a:srgbClr val="FFFFFF">
                  <a:alpha val="0"/>
                </a:srgbClr>
              </a:clrTo>
            </a:clrChange>
          </a:blip>
          <a:stretch>
            <a:fillRect/>
          </a:stretch>
        </p:blipFill>
        <p:spPr>
          <a:xfrm>
            <a:off x="42665" y="3365141"/>
            <a:ext cx="5976664" cy="2133237"/>
          </a:xfrm>
          <a:prstGeom prst="rect">
            <a:avLst/>
          </a:prstGeom>
        </p:spPr>
      </p:pic>
      <p:sp>
        <p:nvSpPr>
          <p:cNvPr id="7" name="TextBox 6"/>
          <p:cNvSpPr txBox="1"/>
          <p:nvPr/>
        </p:nvSpPr>
        <p:spPr>
          <a:xfrm>
            <a:off x="6613039" y="1916098"/>
            <a:ext cx="1080120" cy="369332"/>
          </a:xfrm>
          <a:prstGeom prst="rect">
            <a:avLst/>
          </a:prstGeom>
          <a:solidFill>
            <a:schemeClr val="bg1"/>
          </a:solidFill>
        </p:spPr>
        <p:txBody>
          <a:bodyPr wrap="square" rtlCol="0">
            <a:spAutoFit/>
          </a:bodyPr>
          <a:lstStyle/>
          <a:p>
            <a:r>
              <a:rPr lang="en-US" dirty="0" smtClean="0">
                <a:solidFill>
                  <a:srgbClr val="FF0000"/>
                </a:solidFill>
                <a:latin typeface="Cambria" panose="02040503050406030204" pitchFamily="18" charset="0"/>
              </a:rPr>
              <a:t>Cone pin</a:t>
            </a:r>
            <a:endParaRPr lang="ru-RU" dirty="0">
              <a:solidFill>
                <a:srgbClr val="FF0000"/>
              </a:solidFill>
              <a:latin typeface="Cambria" panose="02040503050406030204" pitchFamily="18" charset="0"/>
            </a:endParaRPr>
          </a:p>
        </p:txBody>
      </p:sp>
      <p:sp>
        <p:nvSpPr>
          <p:cNvPr id="11" name="TextBox 10"/>
          <p:cNvSpPr txBox="1"/>
          <p:nvPr/>
        </p:nvSpPr>
        <p:spPr>
          <a:xfrm>
            <a:off x="7718763" y="498052"/>
            <a:ext cx="1395748" cy="369332"/>
          </a:xfrm>
          <a:prstGeom prst="rect">
            <a:avLst/>
          </a:prstGeom>
          <a:solidFill>
            <a:schemeClr val="bg1"/>
          </a:solidFill>
        </p:spPr>
        <p:txBody>
          <a:bodyPr wrap="square" rtlCol="0">
            <a:spAutoFit/>
          </a:bodyPr>
          <a:lstStyle/>
          <a:p>
            <a:r>
              <a:rPr lang="en-US" dirty="0" smtClean="0">
                <a:solidFill>
                  <a:srgbClr val="FF0000"/>
                </a:solidFill>
                <a:latin typeface="Cambria" panose="02040503050406030204" pitchFamily="18" charset="0"/>
              </a:rPr>
              <a:t>TOF module</a:t>
            </a:r>
            <a:endParaRPr lang="ru-RU" dirty="0">
              <a:solidFill>
                <a:srgbClr val="FF0000"/>
              </a:solidFill>
              <a:latin typeface="Cambria" panose="02040503050406030204" pitchFamily="18" charset="0"/>
            </a:endParaRPr>
          </a:p>
        </p:txBody>
      </p:sp>
      <p:sp>
        <p:nvSpPr>
          <p:cNvPr id="12" name="TextBox 11"/>
          <p:cNvSpPr txBox="1"/>
          <p:nvPr/>
        </p:nvSpPr>
        <p:spPr>
          <a:xfrm>
            <a:off x="7801147" y="1144383"/>
            <a:ext cx="1212032" cy="646331"/>
          </a:xfrm>
          <a:prstGeom prst="rect">
            <a:avLst/>
          </a:prstGeom>
          <a:solidFill>
            <a:schemeClr val="bg1"/>
          </a:solidFill>
        </p:spPr>
        <p:txBody>
          <a:bodyPr wrap="square" rtlCol="0">
            <a:spAutoFit/>
          </a:bodyPr>
          <a:lstStyle/>
          <a:p>
            <a:r>
              <a:rPr lang="en-US" dirty="0" smtClean="0">
                <a:solidFill>
                  <a:srgbClr val="FF0000"/>
                </a:solidFill>
                <a:latin typeface="Cambria" panose="02040503050406030204" pitchFamily="18" charset="0"/>
              </a:rPr>
              <a:t>Guide (slider)</a:t>
            </a:r>
            <a:endParaRPr lang="ru-RU" dirty="0">
              <a:solidFill>
                <a:srgbClr val="FF0000"/>
              </a:solidFill>
              <a:latin typeface="Cambria" panose="02040503050406030204" pitchFamily="18" charset="0"/>
            </a:endParaRPr>
          </a:p>
        </p:txBody>
      </p:sp>
      <p:sp>
        <p:nvSpPr>
          <p:cNvPr id="13" name="TextBox 12"/>
          <p:cNvSpPr txBox="1"/>
          <p:nvPr/>
        </p:nvSpPr>
        <p:spPr>
          <a:xfrm>
            <a:off x="2778969" y="4109740"/>
            <a:ext cx="892529" cy="369332"/>
          </a:xfrm>
          <a:prstGeom prst="rect">
            <a:avLst/>
          </a:prstGeom>
          <a:solidFill>
            <a:schemeClr val="bg1"/>
          </a:solidFill>
        </p:spPr>
        <p:txBody>
          <a:bodyPr wrap="square" rtlCol="0">
            <a:spAutoFit/>
          </a:bodyPr>
          <a:lstStyle/>
          <a:p>
            <a:r>
              <a:rPr lang="en-US" dirty="0" smtClean="0">
                <a:solidFill>
                  <a:srgbClr val="FF0000"/>
                </a:solidFill>
                <a:latin typeface="Cambria" panose="02040503050406030204" pitchFamily="18" charset="0"/>
              </a:rPr>
              <a:t>Rail</a:t>
            </a:r>
            <a:endParaRPr lang="ru-RU" dirty="0">
              <a:solidFill>
                <a:srgbClr val="FF0000"/>
              </a:solidFill>
              <a:latin typeface="Cambria" panose="02040503050406030204" pitchFamily="18" charset="0"/>
            </a:endParaRPr>
          </a:p>
        </p:txBody>
      </p:sp>
      <p:sp>
        <p:nvSpPr>
          <p:cNvPr id="14" name="TextBox 13"/>
          <p:cNvSpPr txBox="1"/>
          <p:nvPr/>
        </p:nvSpPr>
        <p:spPr>
          <a:xfrm>
            <a:off x="2346921" y="4589278"/>
            <a:ext cx="1233428" cy="646331"/>
          </a:xfrm>
          <a:prstGeom prst="rect">
            <a:avLst/>
          </a:prstGeom>
          <a:solidFill>
            <a:schemeClr val="bg1"/>
          </a:solidFill>
        </p:spPr>
        <p:txBody>
          <a:bodyPr wrap="square" rtlCol="0">
            <a:spAutoFit/>
          </a:bodyPr>
          <a:lstStyle/>
          <a:p>
            <a:r>
              <a:rPr lang="en-US" dirty="0" smtClean="0">
                <a:solidFill>
                  <a:srgbClr val="FF0000"/>
                </a:solidFill>
                <a:latin typeface="Cambria" panose="02040503050406030204" pitchFamily="18" charset="0"/>
              </a:rPr>
              <a:t>Clamping </a:t>
            </a:r>
            <a:r>
              <a:rPr lang="en-US" dirty="0">
                <a:solidFill>
                  <a:srgbClr val="FF0000"/>
                </a:solidFill>
                <a:latin typeface="Cambria" panose="02040503050406030204" pitchFamily="18" charset="0"/>
              </a:rPr>
              <a:t>flange</a:t>
            </a:r>
            <a:endParaRPr lang="ru-RU" dirty="0">
              <a:solidFill>
                <a:srgbClr val="FF0000"/>
              </a:solidFill>
              <a:latin typeface="Cambria" panose="02040503050406030204" pitchFamily="18" charset="0"/>
            </a:endParaRPr>
          </a:p>
        </p:txBody>
      </p:sp>
      <p:sp>
        <p:nvSpPr>
          <p:cNvPr id="6" name="Прямоугольник 5"/>
          <p:cNvSpPr/>
          <p:nvPr/>
        </p:nvSpPr>
        <p:spPr>
          <a:xfrm>
            <a:off x="618729" y="3941206"/>
            <a:ext cx="1156792" cy="4608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TextBox 16"/>
          <p:cNvSpPr txBox="1"/>
          <p:nvPr/>
        </p:nvSpPr>
        <p:spPr>
          <a:xfrm>
            <a:off x="337518" y="5608584"/>
            <a:ext cx="8554962" cy="1477328"/>
          </a:xfrm>
          <a:prstGeom prst="rect">
            <a:avLst/>
          </a:prstGeom>
          <a:noFill/>
        </p:spPr>
        <p:txBody>
          <a:bodyPr wrap="square" rtlCol="0">
            <a:spAutoFit/>
          </a:bodyPr>
          <a:lstStyle/>
          <a:p>
            <a:pPr lvl="0"/>
            <a:r>
              <a:rPr lang="en-US" dirty="0" smtClean="0">
                <a:solidFill>
                  <a:prstClr val="black"/>
                </a:solidFill>
                <a:latin typeface="Cambria" panose="02040503050406030204" pitchFamily="18" charset="0"/>
              </a:rPr>
              <a:t>    The </a:t>
            </a:r>
            <a:r>
              <a:rPr lang="en-US" dirty="0">
                <a:solidFill>
                  <a:prstClr val="black"/>
                </a:solidFill>
                <a:latin typeface="Cambria" panose="02040503050406030204" pitchFamily="18" charset="0"/>
              </a:rPr>
              <a:t>TOF module with the guides attached to it is set in the corresponding slots on the rails by means of snap all the way into the stop flange. </a:t>
            </a:r>
            <a:r>
              <a:rPr lang="en-US" dirty="0" smtClean="0">
                <a:solidFill>
                  <a:prstClr val="black"/>
                </a:solidFill>
                <a:latin typeface="Cambria" panose="02040503050406030204" pitchFamily="18" charset="0"/>
              </a:rPr>
              <a:t>Then </a:t>
            </a:r>
            <a:r>
              <a:rPr lang="en-US" dirty="0">
                <a:solidFill>
                  <a:prstClr val="black"/>
                </a:solidFill>
                <a:latin typeface="Cambria" panose="02040503050406030204" pitchFamily="18" charset="0"/>
              </a:rPr>
              <a:t>it is centered by a conical pin. The final fixing is performed by pressing the flange, which is positioned on the rail by means of pins.</a:t>
            </a:r>
            <a:endParaRPr lang="ru-RU" dirty="0">
              <a:solidFill>
                <a:prstClr val="black"/>
              </a:solidFill>
              <a:latin typeface="Cambria" panose="02040503050406030204" pitchFamily="18" charset="0"/>
            </a:endParaRPr>
          </a:p>
          <a:p>
            <a:endParaRPr lang="ru-RU" dirty="0">
              <a:latin typeface="Cambria" panose="02040503050406030204" pitchFamily="18" charset="0"/>
            </a:endParaRPr>
          </a:p>
        </p:txBody>
      </p:sp>
      <p:pic>
        <p:nvPicPr>
          <p:cNvPr id="18" name="Рисунок 17"/>
          <p:cNvPicPr>
            <a:picLocks noChangeAspect="1"/>
          </p:cNvPicPr>
          <p:nvPr/>
        </p:nvPicPr>
        <p:blipFill>
          <a:blip r:embed="rId5"/>
          <a:stretch>
            <a:fillRect/>
          </a:stretch>
        </p:blipFill>
        <p:spPr>
          <a:xfrm>
            <a:off x="180559" y="705867"/>
            <a:ext cx="2508445" cy="2549068"/>
          </a:xfrm>
          <a:prstGeom prst="rect">
            <a:avLst/>
          </a:prstGeom>
        </p:spPr>
      </p:pic>
      <p:sp>
        <p:nvSpPr>
          <p:cNvPr id="19" name="TextBox 18"/>
          <p:cNvSpPr txBox="1"/>
          <p:nvPr/>
        </p:nvSpPr>
        <p:spPr>
          <a:xfrm>
            <a:off x="337517" y="545058"/>
            <a:ext cx="2326124" cy="646331"/>
          </a:xfrm>
          <a:prstGeom prst="rect">
            <a:avLst/>
          </a:prstGeom>
          <a:solidFill>
            <a:schemeClr val="bg1"/>
          </a:solidFill>
        </p:spPr>
        <p:txBody>
          <a:bodyPr wrap="square" rtlCol="0">
            <a:spAutoFit/>
          </a:bodyPr>
          <a:lstStyle/>
          <a:p>
            <a:pPr algn="ctr"/>
            <a:r>
              <a:rPr lang="en-US" dirty="0" smtClean="0">
                <a:solidFill>
                  <a:srgbClr val="FF0000"/>
                </a:solidFill>
                <a:latin typeface="Cambria" panose="02040503050406030204" pitchFamily="18" charset="0"/>
              </a:rPr>
              <a:t>Rails without clamping </a:t>
            </a:r>
            <a:r>
              <a:rPr lang="en-US" dirty="0">
                <a:solidFill>
                  <a:srgbClr val="FF0000"/>
                </a:solidFill>
                <a:latin typeface="Cambria" panose="02040503050406030204" pitchFamily="18" charset="0"/>
              </a:rPr>
              <a:t>flange</a:t>
            </a:r>
            <a:endParaRPr lang="ru-RU" dirty="0">
              <a:solidFill>
                <a:srgbClr val="FF0000"/>
              </a:solidFill>
              <a:latin typeface="Cambria" panose="02040503050406030204" pitchFamily="18" charset="0"/>
            </a:endParaRPr>
          </a:p>
        </p:txBody>
      </p:sp>
      <p:sp>
        <p:nvSpPr>
          <p:cNvPr id="2" name="Номер слайда 1"/>
          <p:cNvSpPr>
            <a:spLocks noGrp="1"/>
          </p:cNvSpPr>
          <p:nvPr>
            <p:ph type="sldNum" sz="quarter" idx="12"/>
          </p:nvPr>
        </p:nvSpPr>
        <p:spPr/>
        <p:txBody>
          <a:bodyPr/>
          <a:lstStyle/>
          <a:p>
            <a:fld id="{432D6898-0A46-4AB4-8E0F-EC70D0D57769}" type="slidenum">
              <a:rPr lang="ru-RU" smtClean="0"/>
              <a:pPr/>
              <a:t>11</a:t>
            </a:fld>
            <a:endParaRPr lang="ru-RU"/>
          </a:p>
        </p:txBody>
      </p:sp>
    </p:spTree>
    <p:extLst>
      <p:ext uri="{BB962C8B-B14F-4D97-AF65-F5344CB8AC3E}">
        <p14:creationId xmlns:p14="http://schemas.microsoft.com/office/powerpoint/2010/main" val="4931000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375604" y="0"/>
            <a:ext cx="6392840" cy="461665"/>
          </a:xfrm>
          <a:prstGeom prst="rect">
            <a:avLst/>
          </a:prstGeom>
          <a:noFill/>
        </p:spPr>
        <p:txBody>
          <a:bodyPr wrap="none" rtlCol="0">
            <a:spAutoFit/>
          </a:bodyPr>
          <a:lstStyle/>
          <a:p>
            <a:pPr algn="ctr"/>
            <a:r>
              <a:rPr lang="en-US" sz="2400" dirty="0" smtClean="0"/>
              <a:t>Installation of the TOF modules to the barrel MPD</a:t>
            </a:r>
            <a:endParaRPr lang="ru-RU" sz="2400" dirty="0"/>
          </a:p>
        </p:txBody>
      </p:sp>
      <p:pic>
        <p:nvPicPr>
          <p:cNvPr id="4" name="Рисунок 3"/>
          <p:cNvPicPr>
            <a:picLocks noChangeAspect="1"/>
          </p:cNvPicPr>
          <p:nvPr/>
        </p:nvPicPr>
        <p:blipFill rotWithShape="1">
          <a:blip r:embed="rId3"/>
          <a:srcRect t="1306"/>
          <a:stretch/>
        </p:blipFill>
        <p:spPr>
          <a:xfrm>
            <a:off x="107504" y="548680"/>
            <a:ext cx="8921194" cy="5832648"/>
          </a:xfrm>
          <a:prstGeom prst="rect">
            <a:avLst/>
          </a:prstGeom>
        </p:spPr>
      </p:pic>
      <p:sp>
        <p:nvSpPr>
          <p:cNvPr id="9" name="TextBox 8"/>
          <p:cNvSpPr txBox="1"/>
          <p:nvPr/>
        </p:nvSpPr>
        <p:spPr>
          <a:xfrm>
            <a:off x="179512" y="4544832"/>
            <a:ext cx="5256584" cy="2000548"/>
          </a:xfrm>
          <a:prstGeom prst="rect">
            <a:avLst/>
          </a:prstGeom>
          <a:solidFill>
            <a:schemeClr val="bg1"/>
          </a:solidFill>
        </p:spPr>
        <p:txBody>
          <a:bodyPr wrap="square" rtlCol="0">
            <a:spAutoFit/>
          </a:bodyPr>
          <a:lstStyle/>
          <a:p>
            <a:pPr algn="just"/>
            <a:r>
              <a:rPr lang="en-US" sz="2000" dirty="0" smtClean="0">
                <a:latin typeface="Cambria" panose="02040503050406030204" pitchFamily="18" charset="0"/>
              </a:rPr>
              <a:t>   In </a:t>
            </a:r>
            <a:r>
              <a:rPr lang="en-US" sz="2000" dirty="0">
                <a:latin typeface="Cambria" panose="02040503050406030204" pitchFamily="18" charset="0"/>
              </a:rPr>
              <a:t>the case of fastening with TPC </a:t>
            </a:r>
            <a:r>
              <a:rPr lang="en-US" sz="2000" dirty="0" smtClean="0">
                <a:latin typeface="Cambria" panose="02040503050406030204" pitchFamily="18" charset="0"/>
              </a:rPr>
              <a:t>horizontal </a:t>
            </a:r>
            <a:r>
              <a:rPr lang="en-US" sz="2000" dirty="0">
                <a:latin typeface="Cambria" panose="02040503050406030204" pitchFamily="18" charset="0"/>
              </a:rPr>
              <a:t>rail mounting of modules made similarly with a typical case. The change affects only the rail </a:t>
            </a:r>
            <a:r>
              <a:rPr lang="en-US" sz="2000" dirty="0" smtClean="0">
                <a:latin typeface="Cambria" panose="02040503050406030204" pitchFamily="18" charset="0"/>
              </a:rPr>
              <a:t>construction. It </a:t>
            </a:r>
            <a:r>
              <a:rPr lang="en-US" sz="2000" dirty="0">
                <a:latin typeface="Cambria" panose="02040503050406030204" pitchFamily="18" charset="0"/>
              </a:rPr>
              <a:t>is composed of three parts which are tightened by bolts</a:t>
            </a:r>
            <a:r>
              <a:rPr lang="en-US" sz="2000" dirty="0" smtClean="0">
                <a:latin typeface="Cambria" panose="02040503050406030204" pitchFamily="18" charset="0"/>
              </a:rPr>
              <a:t>.</a:t>
            </a:r>
          </a:p>
          <a:p>
            <a:endParaRPr lang="ru-RU" sz="2000" dirty="0">
              <a:latin typeface="Cambria" panose="02040503050406030204" pitchFamily="18" charset="0"/>
            </a:endParaRPr>
          </a:p>
        </p:txBody>
      </p:sp>
      <p:sp>
        <p:nvSpPr>
          <p:cNvPr id="17" name="TextBox 16"/>
          <p:cNvSpPr txBox="1"/>
          <p:nvPr/>
        </p:nvSpPr>
        <p:spPr>
          <a:xfrm>
            <a:off x="702338" y="384628"/>
            <a:ext cx="2808312" cy="646331"/>
          </a:xfrm>
          <a:prstGeom prst="rect">
            <a:avLst/>
          </a:prstGeom>
          <a:solidFill>
            <a:schemeClr val="bg1"/>
          </a:solidFill>
        </p:spPr>
        <p:txBody>
          <a:bodyPr wrap="square" rtlCol="0">
            <a:spAutoFit/>
          </a:bodyPr>
          <a:lstStyle/>
          <a:p>
            <a:pPr algn="ctr"/>
            <a:endParaRPr lang="en-US" dirty="0" smtClean="0">
              <a:solidFill>
                <a:srgbClr val="FF0000"/>
              </a:solidFill>
              <a:latin typeface="Cambria" panose="02040503050406030204" pitchFamily="18" charset="0"/>
            </a:endParaRPr>
          </a:p>
          <a:p>
            <a:pPr algn="ctr"/>
            <a:r>
              <a:rPr lang="en-US" dirty="0" smtClean="0">
                <a:solidFill>
                  <a:srgbClr val="FF0000"/>
                </a:solidFill>
                <a:latin typeface="Cambria" panose="02040503050406030204" pitchFamily="18" charset="0"/>
              </a:rPr>
              <a:t>without clamping </a:t>
            </a:r>
            <a:r>
              <a:rPr lang="en-US" dirty="0">
                <a:solidFill>
                  <a:srgbClr val="FF0000"/>
                </a:solidFill>
                <a:latin typeface="Cambria" panose="02040503050406030204" pitchFamily="18" charset="0"/>
              </a:rPr>
              <a:t>flange</a:t>
            </a:r>
            <a:endParaRPr lang="ru-RU" dirty="0">
              <a:solidFill>
                <a:srgbClr val="FF0000"/>
              </a:solidFill>
              <a:latin typeface="Cambria" panose="02040503050406030204" pitchFamily="18" charset="0"/>
            </a:endParaRPr>
          </a:p>
        </p:txBody>
      </p:sp>
      <p:sp>
        <p:nvSpPr>
          <p:cNvPr id="18" name="TextBox 17"/>
          <p:cNvSpPr txBox="1"/>
          <p:nvPr/>
        </p:nvSpPr>
        <p:spPr>
          <a:xfrm>
            <a:off x="5220072" y="413008"/>
            <a:ext cx="2808312" cy="646331"/>
          </a:xfrm>
          <a:prstGeom prst="rect">
            <a:avLst/>
          </a:prstGeom>
          <a:solidFill>
            <a:schemeClr val="bg1"/>
          </a:solidFill>
        </p:spPr>
        <p:txBody>
          <a:bodyPr wrap="square" rtlCol="0">
            <a:spAutoFit/>
          </a:bodyPr>
          <a:lstStyle/>
          <a:p>
            <a:pPr algn="ctr"/>
            <a:endParaRPr lang="en-US" dirty="0" smtClean="0">
              <a:solidFill>
                <a:srgbClr val="FF0000"/>
              </a:solidFill>
              <a:latin typeface="Cambria" panose="02040503050406030204" pitchFamily="18" charset="0"/>
            </a:endParaRPr>
          </a:p>
          <a:p>
            <a:pPr algn="ctr"/>
            <a:r>
              <a:rPr lang="en-US" dirty="0" smtClean="0">
                <a:solidFill>
                  <a:srgbClr val="FF0000"/>
                </a:solidFill>
                <a:latin typeface="Cambria" panose="02040503050406030204" pitchFamily="18" charset="0"/>
              </a:rPr>
              <a:t>with clamping </a:t>
            </a:r>
            <a:r>
              <a:rPr lang="en-US" dirty="0">
                <a:solidFill>
                  <a:srgbClr val="FF0000"/>
                </a:solidFill>
                <a:latin typeface="Cambria" panose="02040503050406030204" pitchFamily="18" charset="0"/>
              </a:rPr>
              <a:t>flange</a:t>
            </a:r>
            <a:endParaRPr lang="ru-RU" dirty="0">
              <a:solidFill>
                <a:srgbClr val="FF0000"/>
              </a:solidFill>
              <a:latin typeface="Cambria" panose="02040503050406030204" pitchFamily="18" charset="0"/>
            </a:endParaRPr>
          </a:p>
        </p:txBody>
      </p:sp>
      <p:sp>
        <p:nvSpPr>
          <p:cNvPr id="19" name="TextBox 18"/>
          <p:cNvSpPr txBox="1"/>
          <p:nvPr/>
        </p:nvSpPr>
        <p:spPr>
          <a:xfrm>
            <a:off x="3491880" y="1772816"/>
            <a:ext cx="1431776" cy="369332"/>
          </a:xfrm>
          <a:prstGeom prst="rect">
            <a:avLst/>
          </a:prstGeom>
          <a:solidFill>
            <a:schemeClr val="bg1"/>
          </a:solidFill>
        </p:spPr>
        <p:txBody>
          <a:bodyPr wrap="square" rtlCol="0">
            <a:spAutoFit/>
          </a:bodyPr>
          <a:lstStyle/>
          <a:p>
            <a:pPr algn="ctr"/>
            <a:r>
              <a:rPr lang="en-US" dirty="0" smtClean="0">
                <a:solidFill>
                  <a:srgbClr val="FF0000"/>
                </a:solidFill>
                <a:latin typeface="Cambria" panose="02040503050406030204" pitchFamily="18" charset="0"/>
              </a:rPr>
              <a:t>TPC support</a:t>
            </a:r>
            <a:endParaRPr lang="ru-RU" dirty="0">
              <a:solidFill>
                <a:srgbClr val="FF0000"/>
              </a:solidFill>
              <a:latin typeface="Cambria" panose="02040503050406030204" pitchFamily="18" charset="0"/>
            </a:endParaRPr>
          </a:p>
        </p:txBody>
      </p:sp>
      <p:sp>
        <p:nvSpPr>
          <p:cNvPr id="20" name="TextBox 19"/>
          <p:cNvSpPr txBox="1"/>
          <p:nvPr/>
        </p:nvSpPr>
        <p:spPr>
          <a:xfrm>
            <a:off x="3347864" y="2159568"/>
            <a:ext cx="1594006" cy="646331"/>
          </a:xfrm>
          <a:prstGeom prst="rect">
            <a:avLst/>
          </a:prstGeom>
          <a:solidFill>
            <a:schemeClr val="bg1"/>
          </a:solidFill>
        </p:spPr>
        <p:txBody>
          <a:bodyPr wrap="square" rtlCol="0">
            <a:spAutoFit/>
          </a:bodyPr>
          <a:lstStyle/>
          <a:p>
            <a:pPr algn="ctr"/>
            <a:r>
              <a:rPr lang="en-US" dirty="0">
                <a:solidFill>
                  <a:srgbClr val="FF0000"/>
                </a:solidFill>
                <a:latin typeface="Cambria" panose="02040503050406030204" pitchFamily="18" charset="0"/>
              </a:rPr>
              <a:t>locking </a:t>
            </a:r>
            <a:r>
              <a:rPr lang="en-US" dirty="0" smtClean="0">
                <a:solidFill>
                  <a:srgbClr val="FF0000"/>
                </a:solidFill>
                <a:latin typeface="Cambria" panose="02040503050406030204" pitchFamily="18" charset="0"/>
              </a:rPr>
              <a:t>flange</a:t>
            </a:r>
          </a:p>
          <a:p>
            <a:pPr algn="ctr"/>
            <a:endParaRPr lang="ru-RU" dirty="0">
              <a:solidFill>
                <a:srgbClr val="FF0000"/>
              </a:solidFill>
              <a:latin typeface="Cambria" panose="02040503050406030204" pitchFamily="18" charset="0"/>
            </a:endParaRPr>
          </a:p>
        </p:txBody>
      </p:sp>
      <p:sp>
        <p:nvSpPr>
          <p:cNvPr id="21" name="TextBox 20"/>
          <p:cNvSpPr txBox="1"/>
          <p:nvPr/>
        </p:nvSpPr>
        <p:spPr>
          <a:xfrm>
            <a:off x="3995936" y="3871594"/>
            <a:ext cx="720080" cy="369332"/>
          </a:xfrm>
          <a:prstGeom prst="rect">
            <a:avLst/>
          </a:prstGeom>
          <a:solidFill>
            <a:schemeClr val="bg1"/>
          </a:solidFill>
        </p:spPr>
        <p:txBody>
          <a:bodyPr wrap="square" rtlCol="0">
            <a:spAutoFit/>
          </a:bodyPr>
          <a:lstStyle/>
          <a:p>
            <a:pPr algn="ctr"/>
            <a:r>
              <a:rPr lang="en-US" dirty="0" smtClean="0">
                <a:solidFill>
                  <a:srgbClr val="FF0000"/>
                </a:solidFill>
                <a:latin typeface="Cambria" panose="02040503050406030204" pitchFamily="18" charset="0"/>
              </a:rPr>
              <a:t>Rail</a:t>
            </a:r>
            <a:endParaRPr lang="ru-RU" dirty="0">
              <a:solidFill>
                <a:srgbClr val="FF0000"/>
              </a:solidFill>
              <a:latin typeface="Cambria" panose="02040503050406030204" pitchFamily="18" charset="0"/>
            </a:endParaRPr>
          </a:p>
        </p:txBody>
      </p:sp>
      <p:sp>
        <p:nvSpPr>
          <p:cNvPr id="2" name="Прямоугольник 1"/>
          <p:cNvSpPr/>
          <p:nvPr/>
        </p:nvSpPr>
        <p:spPr>
          <a:xfrm>
            <a:off x="8316416" y="6165304"/>
            <a:ext cx="28803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Номер слайда 2"/>
          <p:cNvSpPr>
            <a:spLocks noGrp="1"/>
          </p:cNvSpPr>
          <p:nvPr>
            <p:ph type="sldNum" sz="quarter" idx="12"/>
          </p:nvPr>
        </p:nvSpPr>
        <p:spPr/>
        <p:txBody>
          <a:bodyPr/>
          <a:lstStyle/>
          <a:p>
            <a:fld id="{432D6898-0A46-4AB4-8E0F-EC70D0D57769}" type="slidenum">
              <a:rPr lang="ru-RU" smtClean="0"/>
              <a:pPr/>
              <a:t>12</a:t>
            </a:fld>
            <a:endParaRPr lang="ru-RU"/>
          </a:p>
        </p:txBody>
      </p:sp>
    </p:spTree>
    <p:extLst>
      <p:ext uri="{BB962C8B-B14F-4D97-AF65-F5344CB8AC3E}">
        <p14:creationId xmlns:p14="http://schemas.microsoft.com/office/powerpoint/2010/main" val="25843135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Рисунок 20"/>
          <p:cNvPicPr/>
          <p:nvPr/>
        </p:nvPicPr>
        <p:blipFill>
          <a:blip r:embed="rId3" cstate="print">
            <a:clrChange>
              <a:clrFrom>
                <a:srgbClr val="FFFFFF"/>
              </a:clrFrom>
              <a:clrTo>
                <a:srgbClr val="FFFFFF">
                  <a:alpha val="0"/>
                </a:srgbClr>
              </a:clrTo>
            </a:clrChange>
          </a:blip>
          <a:srcRect l="2330" t="2995" r="1022" b="1528"/>
          <a:stretch>
            <a:fillRect/>
          </a:stretch>
        </p:blipFill>
        <p:spPr bwMode="auto">
          <a:xfrm>
            <a:off x="2627784" y="2688874"/>
            <a:ext cx="6516216" cy="3960440"/>
          </a:xfrm>
          <a:prstGeom prst="rect">
            <a:avLst/>
          </a:prstGeom>
          <a:noFill/>
          <a:ln w="9525">
            <a:noFill/>
            <a:miter lim="800000"/>
            <a:headEnd/>
            <a:tailEnd/>
          </a:ln>
        </p:spPr>
      </p:pic>
      <p:sp>
        <p:nvSpPr>
          <p:cNvPr id="10" name="TextBox 9"/>
          <p:cNvSpPr txBox="1"/>
          <p:nvPr/>
        </p:nvSpPr>
        <p:spPr>
          <a:xfrm>
            <a:off x="3203683" y="0"/>
            <a:ext cx="2736647" cy="461665"/>
          </a:xfrm>
          <a:prstGeom prst="rect">
            <a:avLst/>
          </a:prstGeom>
          <a:noFill/>
        </p:spPr>
        <p:txBody>
          <a:bodyPr wrap="none" rtlCol="0">
            <a:spAutoFit/>
          </a:bodyPr>
          <a:lstStyle/>
          <a:p>
            <a:pPr algn="ctr"/>
            <a:r>
              <a:rPr lang="en-US" sz="2400" dirty="0" smtClean="0"/>
              <a:t>Cables and pipelines</a:t>
            </a:r>
            <a:endParaRPr lang="ru-RU" sz="2400" dirty="0"/>
          </a:p>
        </p:txBody>
      </p:sp>
      <p:pic>
        <p:nvPicPr>
          <p:cNvPr id="5" name="Рисунок 4"/>
          <p:cNvPicPr>
            <a:picLocks noChangeAspect="1"/>
          </p:cNvPicPr>
          <p:nvPr/>
        </p:nvPicPr>
        <p:blipFill>
          <a:blip r:embed="rId4">
            <a:clrChange>
              <a:clrFrom>
                <a:srgbClr val="FFFFFF"/>
              </a:clrFrom>
              <a:clrTo>
                <a:srgbClr val="FFFFFF">
                  <a:alpha val="0"/>
                </a:srgbClr>
              </a:clrTo>
            </a:clrChange>
          </a:blip>
          <a:stretch>
            <a:fillRect/>
          </a:stretch>
        </p:blipFill>
        <p:spPr>
          <a:xfrm>
            <a:off x="5020207" y="384496"/>
            <a:ext cx="3800265" cy="2520280"/>
          </a:xfrm>
          <a:prstGeom prst="rect">
            <a:avLst/>
          </a:prstGeom>
        </p:spPr>
      </p:pic>
      <p:pic>
        <p:nvPicPr>
          <p:cNvPr id="7" name="Рисунок 6" descr="E:\YaDisk\YandexDisk\Скриншоты\2015-11-30 12-04-20 Скриншот экрана.png"/>
          <p:cNvPicPr/>
          <p:nvPr/>
        </p:nvPicPr>
        <p:blipFill rotWithShape="1">
          <a:blip r:embed="rId5" cstate="print"/>
          <a:srcRect l="1524" b="6892"/>
          <a:stretch/>
        </p:blipFill>
        <p:spPr bwMode="auto">
          <a:xfrm>
            <a:off x="251520" y="888674"/>
            <a:ext cx="4537075" cy="3486150"/>
          </a:xfrm>
          <a:prstGeom prst="rect">
            <a:avLst/>
          </a:prstGeom>
          <a:noFill/>
          <a:ln>
            <a:noFill/>
          </a:ln>
          <a:extLst>
            <a:ext uri="{53640926-AAD7-44D8-BBD7-CCE9431645EC}">
              <a14:shadowObscured xmlns:a14="http://schemas.microsoft.com/office/drawing/2010/main"/>
            </a:ext>
          </a:extLst>
        </p:spPr>
      </p:pic>
      <p:sp>
        <p:nvSpPr>
          <p:cNvPr id="8" name="Стрелка вправо 7"/>
          <p:cNvSpPr/>
          <p:nvPr/>
        </p:nvSpPr>
        <p:spPr>
          <a:xfrm rot="14859076">
            <a:off x="6667385" y="2894376"/>
            <a:ext cx="417743" cy="269415"/>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sp>
        <p:nvSpPr>
          <p:cNvPr id="9" name="TextBox 8"/>
          <p:cNvSpPr txBox="1"/>
          <p:nvPr/>
        </p:nvSpPr>
        <p:spPr>
          <a:xfrm>
            <a:off x="-31370" y="4489076"/>
            <a:ext cx="2911182" cy="2031325"/>
          </a:xfrm>
          <a:prstGeom prst="rect">
            <a:avLst/>
          </a:prstGeom>
          <a:noFill/>
        </p:spPr>
        <p:txBody>
          <a:bodyPr wrap="none" rtlCol="0">
            <a:spAutoFit/>
          </a:bodyPr>
          <a:lstStyle/>
          <a:p>
            <a:r>
              <a:rPr lang="en-US" sz="1400" b="1" dirty="0" smtClean="0">
                <a:cs typeface="Times New Roman" pitchFamily="18" charset="0"/>
              </a:rPr>
              <a:t>Total cabling:</a:t>
            </a:r>
          </a:p>
          <a:p>
            <a:r>
              <a:rPr lang="en-US" sz="1400" dirty="0" smtClean="0">
                <a:cs typeface="Times New Roman" pitchFamily="18" charset="0"/>
              </a:rPr>
              <a:t>14 VME crates </a:t>
            </a:r>
          </a:p>
          <a:p>
            <a:r>
              <a:rPr lang="en-US" sz="1400" dirty="0" smtClean="0">
                <a:cs typeface="Times New Roman" pitchFamily="18" charset="0"/>
              </a:rPr>
              <a:t>196 TDC72VHL  =&gt; 14 per crate</a:t>
            </a:r>
          </a:p>
          <a:p>
            <a:r>
              <a:rPr lang="en-US" sz="1400" dirty="0" smtClean="0">
                <a:cs typeface="Times New Roman" pitchFamily="18" charset="0"/>
              </a:rPr>
              <a:t>560 cables Molex CXP =&gt; 40 per crate</a:t>
            </a:r>
          </a:p>
          <a:p>
            <a:r>
              <a:rPr lang="en-US" sz="1400" dirty="0" smtClean="0">
                <a:cs typeface="Times New Roman" pitchFamily="18" charset="0"/>
              </a:rPr>
              <a:t>Cable lengths: 4 - 8 m</a:t>
            </a:r>
          </a:p>
          <a:p>
            <a:r>
              <a:rPr lang="en-US" sz="1400" dirty="0" smtClean="0">
                <a:cs typeface="Times New Roman" pitchFamily="18" charset="0"/>
              </a:rPr>
              <a:t>About 70 cm</a:t>
            </a:r>
            <a:r>
              <a:rPr lang="en-US" sz="1400" baseline="30000" dirty="0" smtClean="0">
                <a:cs typeface="Times New Roman" pitchFamily="18" charset="0"/>
              </a:rPr>
              <a:t>2</a:t>
            </a:r>
            <a:r>
              <a:rPr lang="en-US" sz="1400" dirty="0" smtClean="0">
                <a:cs typeface="Times New Roman" pitchFamily="18" charset="0"/>
              </a:rPr>
              <a:t> in each technical </a:t>
            </a:r>
          </a:p>
          <a:p>
            <a:r>
              <a:rPr lang="en-US" sz="1400" dirty="0" smtClean="0">
                <a:cs typeface="Times New Roman" pitchFamily="18" charset="0"/>
              </a:rPr>
              <a:t>hole for cables and tubes.</a:t>
            </a:r>
            <a:endParaRPr lang="en-US" sz="1400" baseline="30000" dirty="0" smtClean="0">
              <a:cs typeface="Times New Roman" pitchFamily="18" charset="0"/>
            </a:endParaRPr>
          </a:p>
          <a:p>
            <a:r>
              <a:rPr lang="en-US" sz="1400" dirty="0" smtClean="0">
                <a:cs typeface="Times New Roman" pitchFamily="18" charset="0"/>
              </a:rPr>
              <a:t>Low heat dissipation </a:t>
            </a:r>
          </a:p>
          <a:p>
            <a:r>
              <a:rPr lang="en-US" sz="1400" dirty="0" smtClean="0">
                <a:cs typeface="Times New Roman" pitchFamily="18" charset="0"/>
              </a:rPr>
              <a:t>inside the barrel! ~10 W/m</a:t>
            </a:r>
            <a:r>
              <a:rPr lang="en-US" sz="1400" baseline="30000" dirty="0" smtClean="0">
                <a:cs typeface="Times New Roman" pitchFamily="18" charset="0"/>
              </a:rPr>
              <a:t>2</a:t>
            </a:r>
          </a:p>
        </p:txBody>
      </p:sp>
      <p:sp>
        <p:nvSpPr>
          <p:cNvPr id="11" name="TextBox 10"/>
          <p:cNvSpPr txBox="1"/>
          <p:nvPr/>
        </p:nvSpPr>
        <p:spPr>
          <a:xfrm>
            <a:off x="6876256" y="5137148"/>
            <a:ext cx="1139414" cy="276999"/>
          </a:xfrm>
          <a:prstGeom prst="rect">
            <a:avLst/>
          </a:prstGeom>
          <a:noFill/>
          <a:ln w="19050">
            <a:solidFill>
              <a:srgbClr val="FF0000"/>
            </a:solidFill>
          </a:ln>
        </p:spPr>
        <p:txBody>
          <a:bodyPr wrap="none" rtlCol="0">
            <a:spAutoFit/>
          </a:bodyPr>
          <a:lstStyle/>
          <a:p>
            <a:pPr algn="ctr"/>
            <a:r>
              <a:rPr lang="en-US" sz="1200" b="1" dirty="0" smtClean="0">
                <a:solidFill>
                  <a:srgbClr val="FF0000"/>
                </a:solidFill>
              </a:rPr>
              <a:t>NINO preamp</a:t>
            </a:r>
            <a:endParaRPr lang="ru-RU" sz="1200" b="1" dirty="0">
              <a:solidFill>
                <a:srgbClr val="FF0000"/>
              </a:solidFill>
            </a:endParaRPr>
          </a:p>
        </p:txBody>
      </p:sp>
      <p:cxnSp>
        <p:nvCxnSpPr>
          <p:cNvPr id="12" name="Прямая со стрелкой 11"/>
          <p:cNvCxnSpPr>
            <a:stCxn id="11" idx="0"/>
          </p:cNvCxnSpPr>
          <p:nvPr/>
        </p:nvCxnSpPr>
        <p:spPr>
          <a:xfrm flipH="1" flipV="1">
            <a:off x="7020276" y="4489076"/>
            <a:ext cx="425687" cy="64807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940152" y="5641204"/>
            <a:ext cx="1876026" cy="276999"/>
          </a:xfrm>
          <a:prstGeom prst="rect">
            <a:avLst/>
          </a:prstGeom>
          <a:noFill/>
          <a:ln w="19050">
            <a:solidFill>
              <a:srgbClr val="FF0000"/>
            </a:solidFill>
          </a:ln>
        </p:spPr>
        <p:txBody>
          <a:bodyPr wrap="none" rtlCol="0">
            <a:spAutoFit/>
          </a:bodyPr>
          <a:lstStyle/>
          <a:p>
            <a:pPr algn="ctr"/>
            <a:r>
              <a:rPr lang="en-US" sz="1200" b="1" dirty="0" smtClean="0">
                <a:solidFill>
                  <a:srgbClr val="FF0000"/>
                </a:solidFill>
              </a:rPr>
              <a:t>Molex </a:t>
            </a:r>
            <a:r>
              <a:rPr lang="en-US" sz="1200" b="1" dirty="0" err="1" smtClean="0">
                <a:solidFill>
                  <a:srgbClr val="FF0000"/>
                </a:solidFill>
              </a:rPr>
              <a:t>InfiniBand</a:t>
            </a:r>
            <a:r>
              <a:rPr lang="en-US" sz="1200" b="1" dirty="0" smtClean="0">
                <a:solidFill>
                  <a:srgbClr val="FF0000"/>
                </a:solidFill>
              </a:rPr>
              <a:t> cables</a:t>
            </a:r>
            <a:endParaRPr lang="ru-RU" sz="1200" b="1" dirty="0">
              <a:solidFill>
                <a:srgbClr val="FF0000"/>
              </a:solidFill>
            </a:endParaRPr>
          </a:p>
        </p:txBody>
      </p:sp>
      <p:cxnSp>
        <p:nvCxnSpPr>
          <p:cNvPr id="14" name="Прямая со стрелкой 13"/>
          <p:cNvCxnSpPr>
            <a:stCxn id="13" idx="0"/>
          </p:cNvCxnSpPr>
          <p:nvPr/>
        </p:nvCxnSpPr>
        <p:spPr>
          <a:xfrm flipH="1" flipV="1">
            <a:off x="5724132" y="4633092"/>
            <a:ext cx="1154033" cy="100811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004586" y="4777108"/>
            <a:ext cx="815886" cy="276999"/>
          </a:xfrm>
          <a:prstGeom prst="rect">
            <a:avLst/>
          </a:prstGeom>
          <a:noFill/>
          <a:ln w="19050">
            <a:solidFill>
              <a:srgbClr val="FF0000"/>
            </a:solidFill>
          </a:ln>
        </p:spPr>
        <p:txBody>
          <a:bodyPr wrap="square" rtlCol="0">
            <a:spAutoFit/>
          </a:bodyPr>
          <a:lstStyle/>
          <a:p>
            <a:pPr algn="ctr"/>
            <a:r>
              <a:rPr lang="en-US" sz="1200" b="1" dirty="0" smtClean="0">
                <a:solidFill>
                  <a:srgbClr val="FF0000"/>
                </a:solidFill>
              </a:rPr>
              <a:t>HV cable</a:t>
            </a:r>
            <a:endParaRPr lang="ru-RU" sz="1200" b="1" dirty="0">
              <a:solidFill>
                <a:srgbClr val="FF0000"/>
              </a:solidFill>
            </a:endParaRPr>
          </a:p>
        </p:txBody>
      </p:sp>
      <p:cxnSp>
        <p:nvCxnSpPr>
          <p:cNvPr id="16" name="Прямая со стрелкой 15"/>
          <p:cNvCxnSpPr>
            <a:stCxn id="15" idx="0"/>
          </p:cNvCxnSpPr>
          <p:nvPr/>
        </p:nvCxnSpPr>
        <p:spPr>
          <a:xfrm flipH="1" flipV="1">
            <a:off x="7308308" y="4129036"/>
            <a:ext cx="1104221" cy="64807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148064" y="6145260"/>
            <a:ext cx="1512168" cy="276999"/>
          </a:xfrm>
          <a:prstGeom prst="rect">
            <a:avLst/>
          </a:prstGeom>
          <a:noFill/>
          <a:ln w="19050">
            <a:solidFill>
              <a:srgbClr val="FF0000"/>
            </a:solidFill>
          </a:ln>
        </p:spPr>
        <p:txBody>
          <a:bodyPr wrap="square" rtlCol="0">
            <a:spAutoFit/>
          </a:bodyPr>
          <a:lstStyle/>
          <a:p>
            <a:pPr algn="ctr"/>
            <a:r>
              <a:rPr lang="en-US" sz="1200" b="1" dirty="0" smtClean="0">
                <a:solidFill>
                  <a:srgbClr val="FF0000"/>
                </a:solidFill>
              </a:rPr>
              <a:t>Distribution board</a:t>
            </a:r>
            <a:endParaRPr lang="ru-RU" sz="1200" b="1" dirty="0">
              <a:solidFill>
                <a:srgbClr val="FF0000"/>
              </a:solidFill>
            </a:endParaRPr>
          </a:p>
        </p:txBody>
      </p:sp>
      <p:cxnSp>
        <p:nvCxnSpPr>
          <p:cNvPr id="18" name="Прямая со стрелкой 17"/>
          <p:cNvCxnSpPr>
            <a:stCxn id="17" idx="1"/>
          </p:cNvCxnSpPr>
          <p:nvPr/>
        </p:nvCxnSpPr>
        <p:spPr>
          <a:xfrm flipH="1" flipV="1">
            <a:off x="3635896" y="6145260"/>
            <a:ext cx="1512168" cy="1385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385249" y="888189"/>
            <a:ext cx="1224136" cy="276999"/>
          </a:xfrm>
          <a:prstGeom prst="rect">
            <a:avLst/>
          </a:prstGeom>
          <a:noFill/>
          <a:ln w="19050">
            <a:solidFill>
              <a:srgbClr val="FF0000"/>
            </a:solidFill>
          </a:ln>
        </p:spPr>
        <p:txBody>
          <a:bodyPr wrap="square" rtlCol="0">
            <a:spAutoFit/>
          </a:bodyPr>
          <a:lstStyle/>
          <a:p>
            <a:pPr algn="ctr"/>
            <a:r>
              <a:rPr lang="en-US" sz="1200" b="1" dirty="0" smtClean="0">
                <a:solidFill>
                  <a:srgbClr val="FF0000"/>
                </a:solidFill>
              </a:rPr>
              <a:t>VMEx64 crate</a:t>
            </a:r>
            <a:endParaRPr lang="ru-RU" sz="1200" b="1" dirty="0">
              <a:solidFill>
                <a:srgbClr val="FF0000"/>
              </a:solidFill>
            </a:endParaRPr>
          </a:p>
        </p:txBody>
      </p:sp>
      <p:cxnSp>
        <p:nvCxnSpPr>
          <p:cNvPr id="20" name="Прямая со стрелкой 19"/>
          <p:cNvCxnSpPr>
            <a:stCxn id="19" idx="2"/>
          </p:cNvCxnSpPr>
          <p:nvPr/>
        </p:nvCxnSpPr>
        <p:spPr>
          <a:xfrm flipH="1">
            <a:off x="2385249" y="1165188"/>
            <a:ext cx="612068" cy="130766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Стрелка вправо 21"/>
          <p:cNvSpPr/>
          <p:nvPr/>
        </p:nvSpPr>
        <p:spPr>
          <a:xfrm rot="10147375">
            <a:off x="4665356" y="2093226"/>
            <a:ext cx="417743" cy="269415"/>
          </a:xfrm>
          <a:prstGeom prst="rightArrow">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pic>
        <p:nvPicPr>
          <p:cNvPr id="2" name="Рисунок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27785" y="2841285"/>
            <a:ext cx="6540648" cy="3679115"/>
          </a:xfrm>
          <a:prstGeom prst="rect">
            <a:avLst/>
          </a:prstGeom>
        </p:spPr>
      </p:pic>
      <p:grpSp>
        <p:nvGrpSpPr>
          <p:cNvPr id="52" name="Группа 51"/>
          <p:cNvGrpSpPr/>
          <p:nvPr/>
        </p:nvGrpSpPr>
        <p:grpSpPr>
          <a:xfrm>
            <a:off x="2751939" y="2923929"/>
            <a:ext cx="6277497" cy="3470344"/>
            <a:chOff x="2751939" y="2923929"/>
            <a:chExt cx="6277497" cy="3470344"/>
          </a:xfrm>
        </p:grpSpPr>
        <p:pic>
          <p:nvPicPr>
            <p:cNvPr id="3" name="Рисунок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66029" y="2977869"/>
              <a:ext cx="6263407" cy="3416404"/>
            </a:xfrm>
            <a:prstGeom prst="rect">
              <a:avLst/>
            </a:prstGeom>
          </p:spPr>
        </p:pic>
        <p:cxnSp>
          <p:nvCxnSpPr>
            <p:cNvPr id="6" name="Прямая со стрелкой 5"/>
            <p:cNvCxnSpPr>
              <a:stCxn id="23" idx="2"/>
            </p:cNvCxnSpPr>
            <p:nvPr/>
          </p:nvCxnSpPr>
          <p:spPr>
            <a:xfrm>
              <a:off x="3341844" y="3313535"/>
              <a:ext cx="438068" cy="907553"/>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23" name="TextBox 22"/>
            <p:cNvSpPr txBox="1"/>
            <p:nvPr/>
          </p:nvSpPr>
          <p:spPr>
            <a:xfrm>
              <a:off x="2751939" y="2944203"/>
              <a:ext cx="1179810" cy="369332"/>
            </a:xfrm>
            <a:prstGeom prst="rect">
              <a:avLst/>
            </a:prstGeom>
            <a:noFill/>
          </p:spPr>
          <p:txBody>
            <a:bodyPr wrap="none" rtlCol="0">
              <a:spAutoFit/>
            </a:bodyPr>
            <a:lstStyle/>
            <a:p>
              <a:r>
                <a:rPr lang="en-US" dirty="0" smtClean="0">
                  <a:solidFill>
                    <a:srgbClr val="FFFF00"/>
                  </a:solidFill>
                </a:rPr>
                <a:t>Air cooling</a:t>
              </a:r>
              <a:endParaRPr lang="ru-RU" dirty="0">
                <a:solidFill>
                  <a:srgbClr val="FFFF00"/>
                </a:solidFill>
              </a:endParaRPr>
            </a:p>
          </p:txBody>
        </p:sp>
        <p:cxnSp>
          <p:nvCxnSpPr>
            <p:cNvPr id="25" name="Прямая со стрелкой 24"/>
            <p:cNvCxnSpPr/>
            <p:nvPr/>
          </p:nvCxnSpPr>
          <p:spPr>
            <a:xfrm flipH="1">
              <a:off x="4313185" y="3313535"/>
              <a:ext cx="4797" cy="761892"/>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26" name="TextBox 25"/>
            <p:cNvSpPr txBox="1"/>
            <p:nvPr/>
          </p:nvSpPr>
          <p:spPr>
            <a:xfrm>
              <a:off x="3854357" y="2943961"/>
              <a:ext cx="1202893" cy="369332"/>
            </a:xfrm>
            <a:prstGeom prst="rect">
              <a:avLst/>
            </a:prstGeom>
            <a:noFill/>
          </p:spPr>
          <p:txBody>
            <a:bodyPr wrap="none" rtlCol="0">
              <a:spAutoFit/>
            </a:bodyPr>
            <a:lstStyle/>
            <a:p>
              <a:r>
                <a:rPr lang="en-US" dirty="0" smtClean="0">
                  <a:solidFill>
                    <a:srgbClr val="FFFF00"/>
                  </a:solidFill>
                </a:rPr>
                <a:t>Trigger out</a:t>
              </a:r>
              <a:endParaRPr lang="ru-RU" dirty="0">
                <a:solidFill>
                  <a:srgbClr val="FFFF00"/>
                </a:solidFill>
              </a:endParaRPr>
            </a:p>
          </p:txBody>
        </p:sp>
        <p:cxnSp>
          <p:nvCxnSpPr>
            <p:cNvPr id="27" name="Прямая со стрелкой 26"/>
            <p:cNvCxnSpPr>
              <a:stCxn id="28" idx="2"/>
            </p:cNvCxnSpPr>
            <p:nvPr/>
          </p:nvCxnSpPr>
          <p:spPr>
            <a:xfrm flipH="1">
              <a:off x="5077448" y="3305466"/>
              <a:ext cx="659489" cy="752218"/>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28" name="TextBox 27"/>
            <p:cNvSpPr txBox="1"/>
            <p:nvPr/>
          </p:nvSpPr>
          <p:spPr>
            <a:xfrm>
              <a:off x="5021997" y="2936134"/>
              <a:ext cx="1429879" cy="369332"/>
            </a:xfrm>
            <a:prstGeom prst="rect">
              <a:avLst/>
            </a:prstGeom>
            <a:noFill/>
          </p:spPr>
          <p:txBody>
            <a:bodyPr wrap="none" rtlCol="0">
              <a:spAutoFit/>
            </a:bodyPr>
            <a:lstStyle/>
            <a:p>
              <a:r>
                <a:rPr lang="en-US" dirty="0" smtClean="0">
                  <a:solidFill>
                    <a:srgbClr val="FFFF00"/>
                  </a:solidFill>
                </a:rPr>
                <a:t>Signal cables</a:t>
              </a:r>
              <a:endParaRPr lang="ru-RU" dirty="0">
                <a:solidFill>
                  <a:srgbClr val="FFFF00"/>
                </a:solidFill>
              </a:endParaRPr>
            </a:p>
          </p:txBody>
        </p:sp>
        <p:cxnSp>
          <p:nvCxnSpPr>
            <p:cNvPr id="29" name="Прямая со стрелкой 28"/>
            <p:cNvCxnSpPr/>
            <p:nvPr/>
          </p:nvCxnSpPr>
          <p:spPr>
            <a:xfrm flipH="1" flipV="1">
              <a:off x="3897207" y="5082679"/>
              <a:ext cx="632353" cy="917292"/>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30" name="TextBox 29"/>
            <p:cNvSpPr txBox="1"/>
            <p:nvPr/>
          </p:nvSpPr>
          <p:spPr>
            <a:xfrm>
              <a:off x="3943821" y="5960594"/>
              <a:ext cx="1620828" cy="369332"/>
            </a:xfrm>
            <a:prstGeom prst="rect">
              <a:avLst/>
            </a:prstGeom>
            <a:noFill/>
          </p:spPr>
          <p:txBody>
            <a:bodyPr wrap="none" rtlCol="0">
              <a:spAutoFit/>
            </a:bodyPr>
            <a:lstStyle/>
            <a:p>
              <a:r>
                <a:rPr lang="en-US" dirty="0" smtClean="0">
                  <a:solidFill>
                    <a:srgbClr val="FFFF00"/>
                  </a:solidFill>
                </a:rPr>
                <a:t>Gas connectors</a:t>
              </a:r>
              <a:endParaRPr lang="ru-RU" dirty="0">
                <a:solidFill>
                  <a:srgbClr val="FFFF00"/>
                </a:solidFill>
              </a:endParaRPr>
            </a:p>
          </p:txBody>
        </p:sp>
        <p:cxnSp>
          <p:nvCxnSpPr>
            <p:cNvPr id="37" name="Прямая со стрелкой 36"/>
            <p:cNvCxnSpPr>
              <a:stCxn id="38" idx="2"/>
            </p:cNvCxnSpPr>
            <p:nvPr/>
          </p:nvCxnSpPr>
          <p:spPr>
            <a:xfrm flipH="1">
              <a:off x="6065945" y="3570260"/>
              <a:ext cx="1140466" cy="404003"/>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38" name="TextBox 37"/>
            <p:cNvSpPr txBox="1"/>
            <p:nvPr/>
          </p:nvSpPr>
          <p:spPr>
            <a:xfrm>
              <a:off x="6397152" y="2923929"/>
              <a:ext cx="1618517" cy="646331"/>
            </a:xfrm>
            <a:prstGeom prst="rect">
              <a:avLst/>
            </a:prstGeom>
            <a:noFill/>
          </p:spPr>
          <p:txBody>
            <a:bodyPr wrap="square" rtlCol="0">
              <a:spAutoFit/>
            </a:bodyPr>
            <a:lstStyle/>
            <a:p>
              <a:r>
                <a:rPr lang="en-US" dirty="0" smtClean="0">
                  <a:solidFill>
                    <a:srgbClr val="FFFF00"/>
                  </a:solidFill>
                </a:rPr>
                <a:t>LV distribution</a:t>
              </a:r>
            </a:p>
            <a:p>
              <a:r>
                <a:rPr lang="en-US" dirty="0" smtClean="0">
                  <a:solidFill>
                    <a:srgbClr val="FFFF00"/>
                  </a:solidFill>
                </a:rPr>
                <a:t>Slow control</a:t>
              </a:r>
              <a:endParaRPr lang="ru-RU" dirty="0">
                <a:solidFill>
                  <a:srgbClr val="FFFF00"/>
                </a:solidFill>
              </a:endParaRPr>
            </a:p>
          </p:txBody>
        </p:sp>
        <p:cxnSp>
          <p:nvCxnSpPr>
            <p:cNvPr id="41" name="Прямая со стрелкой 40"/>
            <p:cNvCxnSpPr>
              <a:stCxn id="42" idx="0"/>
            </p:cNvCxnSpPr>
            <p:nvPr/>
          </p:nvCxnSpPr>
          <p:spPr>
            <a:xfrm flipV="1">
              <a:off x="7127455" y="4814403"/>
              <a:ext cx="411490" cy="1020926"/>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42" name="TextBox 41"/>
            <p:cNvSpPr txBox="1"/>
            <p:nvPr/>
          </p:nvSpPr>
          <p:spPr>
            <a:xfrm>
              <a:off x="6352307" y="5835329"/>
              <a:ext cx="1550296" cy="369332"/>
            </a:xfrm>
            <a:prstGeom prst="rect">
              <a:avLst/>
            </a:prstGeom>
            <a:noFill/>
          </p:spPr>
          <p:txBody>
            <a:bodyPr wrap="none" rtlCol="0">
              <a:spAutoFit/>
            </a:bodyPr>
            <a:lstStyle/>
            <a:p>
              <a:r>
                <a:rPr lang="en-US" dirty="0" smtClean="0">
                  <a:solidFill>
                    <a:srgbClr val="FFFF00"/>
                  </a:solidFill>
                </a:rPr>
                <a:t>HV connectors</a:t>
              </a:r>
              <a:endParaRPr lang="ru-RU" dirty="0">
                <a:solidFill>
                  <a:srgbClr val="FFFF00"/>
                </a:solidFill>
              </a:endParaRPr>
            </a:p>
          </p:txBody>
        </p:sp>
        <p:cxnSp>
          <p:nvCxnSpPr>
            <p:cNvPr id="44" name="Прямая со стрелкой 43"/>
            <p:cNvCxnSpPr>
              <a:stCxn id="42" idx="0"/>
            </p:cNvCxnSpPr>
            <p:nvPr/>
          </p:nvCxnSpPr>
          <p:spPr>
            <a:xfrm flipH="1" flipV="1">
              <a:off x="4449661" y="5035606"/>
              <a:ext cx="2677794" cy="799723"/>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47" name="Прямая со стрелкой 46"/>
            <p:cNvCxnSpPr/>
            <p:nvPr/>
          </p:nvCxnSpPr>
          <p:spPr>
            <a:xfrm flipV="1">
              <a:off x="4546940" y="4734697"/>
              <a:ext cx="3713334" cy="1261004"/>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49" name="Прямая со стрелкой 48"/>
            <p:cNvCxnSpPr>
              <a:stCxn id="28" idx="2"/>
            </p:cNvCxnSpPr>
            <p:nvPr/>
          </p:nvCxnSpPr>
          <p:spPr>
            <a:xfrm>
              <a:off x="5736937" y="3305466"/>
              <a:ext cx="1120953" cy="616889"/>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grpSp>
      <p:sp>
        <p:nvSpPr>
          <p:cNvPr id="53" name="Номер слайда 52"/>
          <p:cNvSpPr>
            <a:spLocks noGrp="1"/>
          </p:cNvSpPr>
          <p:nvPr>
            <p:ph type="sldNum" sz="quarter" idx="12"/>
          </p:nvPr>
        </p:nvSpPr>
        <p:spPr>
          <a:xfrm>
            <a:off x="6562876" y="6420878"/>
            <a:ext cx="2133600" cy="365125"/>
          </a:xfrm>
        </p:spPr>
        <p:txBody>
          <a:bodyPr/>
          <a:lstStyle/>
          <a:p>
            <a:fld id="{432D6898-0A46-4AB4-8E0F-EC70D0D57769}" type="slidenum">
              <a:rPr lang="ru-RU" smtClean="0"/>
              <a:pPr/>
              <a:t>13</a:t>
            </a:fld>
            <a:endParaRPr lang="ru-RU"/>
          </a:p>
        </p:txBody>
      </p:sp>
    </p:spTree>
    <p:extLst>
      <p:ext uri="{BB962C8B-B14F-4D97-AF65-F5344CB8AC3E}">
        <p14:creationId xmlns:p14="http://schemas.microsoft.com/office/powerpoint/2010/main" val="2526426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wipe(down)">
                                      <p:cBhvr>
                                        <p:cTn id="12"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747926" y="0"/>
            <a:ext cx="5708486" cy="461665"/>
          </a:xfrm>
          <a:prstGeom prst="rect">
            <a:avLst/>
          </a:prstGeom>
          <a:noFill/>
        </p:spPr>
        <p:txBody>
          <a:bodyPr wrap="none" rtlCol="0">
            <a:spAutoFit/>
          </a:bodyPr>
          <a:lstStyle/>
          <a:p>
            <a:r>
              <a:rPr lang="en-US" sz="2400" dirty="0"/>
              <a:t>The TOF mass production preparation status</a:t>
            </a:r>
            <a:endParaRPr lang="ru-RU" sz="2400" dirty="0"/>
          </a:p>
        </p:txBody>
      </p:sp>
      <p:sp>
        <p:nvSpPr>
          <p:cNvPr id="3" name="TextBox 2"/>
          <p:cNvSpPr txBox="1"/>
          <p:nvPr/>
        </p:nvSpPr>
        <p:spPr>
          <a:xfrm>
            <a:off x="3761466" y="428412"/>
            <a:ext cx="4562275" cy="338554"/>
          </a:xfrm>
          <a:prstGeom prst="rect">
            <a:avLst/>
          </a:prstGeom>
          <a:noFill/>
        </p:spPr>
        <p:txBody>
          <a:bodyPr wrap="none" rtlCol="0">
            <a:spAutoFit/>
          </a:bodyPr>
          <a:lstStyle/>
          <a:p>
            <a:r>
              <a:rPr lang="en-US" sz="1600" b="1" dirty="0">
                <a:latin typeface="Times New Roman" panose="02020603050405020304" pitchFamily="18" charset="0"/>
                <a:cs typeface="Times New Roman" panose="02020603050405020304" pitchFamily="18" charset="0"/>
              </a:rPr>
              <a:t>Workshop for the TOF detectors mass-production</a:t>
            </a:r>
            <a:endParaRPr lang="ru-RU" sz="16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3879677" y="1792576"/>
            <a:ext cx="1884170" cy="276999"/>
          </a:xfrm>
          <a:prstGeom prst="rect">
            <a:avLst/>
          </a:prstGeom>
          <a:noFill/>
        </p:spPr>
        <p:txBody>
          <a:bodyPr wrap="none" rtlCol="0">
            <a:spAutoFit/>
          </a:bodyPr>
          <a:lstStyle/>
          <a:p>
            <a:r>
              <a:rPr lang="en-US" sz="1200" dirty="0"/>
              <a:t>Photo of the RPC mounting</a:t>
            </a:r>
            <a:endParaRPr lang="ru-RU" sz="1200" dirty="0"/>
          </a:p>
        </p:txBody>
      </p:sp>
      <p:sp>
        <p:nvSpPr>
          <p:cNvPr id="17" name="TextBox 16"/>
          <p:cNvSpPr txBox="1"/>
          <p:nvPr/>
        </p:nvSpPr>
        <p:spPr>
          <a:xfrm>
            <a:off x="7189888" y="1792576"/>
            <a:ext cx="688073" cy="276999"/>
          </a:xfrm>
          <a:prstGeom prst="rect">
            <a:avLst/>
          </a:prstGeom>
          <a:noFill/>
        </p:spPr>
        <p:txBody>
          <a:bodyPr wrap="none" rtlCol="0">
            <a:spAutoFit/>
          </a:bodyPr>
          <a:lstStyle/>
          <a:p>
            <a:r>
              <a:rPr lang="en-US" sz="1200" dirty="0"/>
              <a:t>Painting</a:t>
            </a:r>
            <a:endParaRPr lang="ru-RU" sz="1200" dirty="0"/>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4769" y="4005491"/>
            <a:ext cx="3021184" cy="2265117"/>
          </a:xfrm>
          <a:prstGeom prst="rect">
            <a:avLst/>
          </a:prstGeom>
        </p:spPr>
      </p:pic>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04769" y="1490905"/>
            <a:ext cx="3021184" cy="2266655"/>
          </a:xfrm>
          <a:prstGeom prst="rect">
            <a:avLst/>
          </a:prstGeom>
        </p:spPr>
      </p:pic>
      <p:sp>
        <p:nvSpPr>
          <p:cNvPr id="23" name="TextBox 22"/>
          <p:cNvSpPr txBox="1"/>
          <p:nvPr/>
        </p:nvSpPr>
        <p:spPr>
          <a:xfrm>
            <a:off x="3769218" y="3728492"/>
            <a:ext cx="1933991" cy="276999"/>
          </a:xfrm>
          <a:prstGeom prst="rect">
            <a:avLst/>
          </a:prstGeom>
          <a:noFill/>
        </p:spPr>
        <p:txBody>
          <a:bodyPr wrap="none" rtlCol="0">
            <a:spAutoFit/>
          </a:bodyPr>
          <a:lstStyle/>
          <a:p>
            <a:r>
              <a:rPr lang="en-US" sz="1200" b="1" dirty="0">
                <a:latin typeface="Times New Roman" panose="02020603050405020304" pitchFamily="18" charset="0"/>
                <a:cs typeface="Times New Roman" panose="02020603050405020304" pitchFamily="18" charset="0"/>
              </a:rPr>
              <a:t>MRPC assembling process</a:t>
            </a:r>
            <a:endParaRPr lang="ru-RU" sz="1200" b="1"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3018743" y="6277228"/>
            <a:ext cx="3384375" cy="276999"/>
          </a:xfrm>
          <a:prstGeom prst="rect">
            <a:avLst/>
          </a:prstGeom>
          <a:noFill/>
        </p:spPr>
        <p:txBody>
          <a:bodyPr wrap="square" rtlCol="0">
            <a:spAutoFit/>
          </a:bodyPr>
          <a:lstStyle/>
          <a:p>
            <a:r>
              <a:rPr lang="en-US" sz="1200" b="1" dirty="0">
                <a:latin typeface="Times New Roman" panose="02020603050405020304" pitchFamily="18" charset="0"/>
                <a:cs typeface="Times New Roman" panose="02020603050405020304" pitchFamily="18" charset="0"/>
              </a:rPr>
              <a:t>Control of MRPC quality and uniformity of gaps</a:t>
            </a:r>
            <a:endParaRPr lang="ru-RU" sz="1200" b="1" dirty="0">
              <a:latin typeface="Times New Roman" panose="02020603050405020304" pitchFamily="18" charset="0"/>
              <a:cs typeface="Times New Roman" panose="02020603050405020304" pitchFamily="18" charset="0"/>
            </a:endParaRPr>
          </a:p>
        </p:txBody>
      </p:sp>
      <p:pic>
        <p:nvPicPr>
          <p:cNvPr id="11" name="Рисунок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58572" y="4014538"/>
            <a:ext cx="3017401" cy="2265118"/>
          </a:xfrm>
          <a:prstGeom prst="rect">
            <a:avLst/>
          </a:prstGeom>
        </p:spPr>
      </p:pic>
      <p:sp>
        <p:nvSpPr>
          <p:cNvPr id="28" name="TextBox 27"/>
          <p:cNvSpPr txBox="1"/>
          <p:nvPr/>
        </p:nvSpPr>
        <p:spPr>
          <a:xfrm>
            <a:off x="6553200" y="6269082"/>
            <a:ext cx="2092239" cy="276999"/>
          </a:xfrm>
          <a:prstGeom prst="rect">
            <a:avLst/>
          </a:prstGeom>
          <a:noFill/>
        </p:spPr>
        <p:txBody>
          <a:bodyPr wrap="none" rtlCol="0">
            <a:spAutoFit/>
          </a:bodyPr>
          <a:lstStyle/>
          <a:p>
            <a:r>
              <a:rPr lang="en-US" sz="1200" b="1" dirty="0">
                <a:latin typeface="Times New Roman" panose="02020603050405020304" pitchFamily="18" charset="0"/>
                <a:cs typeface="Times New Roman" panose="02020603050405020304" pitchFamily="18" charset="0"/>
              </a:rPr>
              <a:t>Soldering of the signal cables</a:t>
            </a:r>
            <a:endParaRPr lang="ru-RU" sz="1200" b="1" dirty="0">
              <a:latin typeface="Times New Roman" panose="02020603050405020304" pitchFamily="18" charset="0"/>
              <a:cs typeface="Times New Roman" panose="02020603050405020304" pitchFamily="18" charset="0"/>
            </a:endParaRPr>
          </a:p>
        </p:txBody>
      </p:sp>
      <p:sp>
        <p:nvSpPr>
          <p:cNvPr id="29" name="TextBox 28"/>
          <p:cNvSpPr txBox="1"/>
          <p:nvPr/>
        </p:nvSpPr>
        <p:spPr>
          <a:xfrm>
            <a:off x="6606304" y="3708660"/>
            <a:ext cx="2273379" cy="276999"/>
          </a:xfrm>
          <a:prstGeom prst="rect">
            <a:avLst/>
          </a:prstGeom>
          <a:noFill/>
        </p:spPr>
        <p:txBody>
          <a:bodyPr wrap="none" rtlCol="0">
            <a:spAutoFit/>
          </a:bodyPr>
          <a:lstStyle/>
          <a:p>
            <a:r>
              <a:rPr lang="en-US" sz="1200" b="1" dirty="0">
                <a:latin typeface="Times New Roman" panose="02020603050405020304" pitchFamily="18" charset="0"/>
                <a:cs typeface="Times New Roman" panose="02020603050405020304" pitchFamily="18" charset="0"/>
              </a:rPr>
              <a:t>Painting of the conductive layer</a:t>
            </a:r>
            <a:endParaRPr lang="ru-RU" sz="1200" b="1" dirty="0">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781" y="4003966"/>
            <a:ext cx="3020156" cy="2265117"/>
          </a:xfrm>
          <a:prstGeom prst="rect">
            <a:avLst/>
          </a:prstGeom>
        </p:spPr>
      </p:pic>
      <p:sp>
        <p:nvSpPr>
          <p:cNvPr id="21" name="TextBox 20"/>
          <p:cNvSpPr txBox="1"/>
          <p:nvPr/>
        </p:nvSpPr>
        <p:spPr>
          <a:xfrm>
            <a:off x="601528" y="6269083"/>
            <a:ext cx="1879847" cy="276999"/>
          </a:xfrm>
          <a:prstGeom prst="rect">
            <a:avLst/>
          </a:prstGeom>
          <a:noFill/>
        </p:spPr>
        <p:txBody>
          <a:bodyPr wrap="square" rtlCol="0">
            <a:spAutoFit/>
          </a:bodyPr>
          <a:lstStyle/>
          <a:p>
            <a:r>
              <a:rPr lang="en-US" sz="1200" b="1" dirty="0">
                <a:latin typeface="Times New Roman" panose="02020603050405020304" pitchFamily="18" charset="0"/>
                <a:cs typeface="Times New Roman" panose="02020603050405020304" pitchFamily="18" charset="0"/>
              </a:rPr>
              <a:t>TOF module assembling</a:t>
            </a:r>
            <a:endParaRPr lang="ru-RU" sz="1200" b="1" dirty="0">
              <a:latin typeface="Times New Roman" panose="02020603050405020304" pitchFamily="18" charset="0"/>
              <a:cs typeface="Times New Roman" panose="02020603050405020304" pitchFamily="18" charset="0"/>
            </a:endParaRPr>
          </a:p>
        </p:txBody>
      </p:sp>
      <p:sp>
        <p:nvSpPr>
          <p:cNvPr id="19" name="Прямоугольник 18"/>
          <p:cNvSpPr/>
          <p:nvPr/>
        </p:nvSpPr>
        <p:spPr>
          <a:xfrm>
            <a:off x="32369" y="468285"/>
            <a:ext cx="3054989" cy="3539430"/>
          </a:xfrm>
          <a:prstGeom prst="rect">
            <a:avLst/>
          </a:prstGeom>
        </p:spPr>
        <p:txBody>
          <a:bodyPr wrap="square">
            <a:spAutoFit/>
          </a:bodyPr>
          <a:lstStyle/>
          <a:p>
            <a:r>
              <a:rPr lang="en-US" sz="1400" b="1" dirty="0">
                <a:latin typeface="Times New Roman" panose="02020603050405020304" pitchFamily="18" charset="0"/>
                <a:cs typeface="Times New Roman" panose="02020603050405020304" pitchFamily="18" charset="0"/>
              </a:rPr>
              <a:t>Materials are already bought for </a:t>
            </a:r>
          </a:p>
          <a:p>
            <a:r>
              <a:rPr lang="en-US" sz="1400" b="1" dirty="0">
                <a:latin typeface="Times New Roman" panose="02020603050405020304" pitchFamily="18" charset="0"/>
                <a:cs typeface="Times New Roman" panose="02020603050405020304" pitchFamily="18" charset="0"/>
              </a:rPr>
              <a:t>assembling of </a:t>
            </a:r>
            <a:r>
              <a:rPr lang="en-US" sz="1400" b="1" dirty="0">
                <a:solidFill>
                  <a:srgbClr val="FF0000"/>
                </a:solidFill>
                <a:latin typeface="Times New Roman" panose="02020603050405020304" pitchFamily="18" charset="0"/>
                <a:cs typeface="Times New Roman" panose="02020603050405020304" pitchFamily="18" charset="0"/>
              </a:rPr>
              <a:t>50 MRPC (5 mod):</a:t>
            </a:r>
          </a:p>
          <a:p>
            <a:r>
              <a:rPr lang="en-US" sz="1400" dirty="0">
                <a:latin typeface="Times New Roman" panose="02020603050405020304" pitchFamily="18" charset="0"/>
                <a:cs typeface="Times New Roman" panose="02020603050405020304" pitchFamily="18" charset="0"/>
              </a:rPr>
              <a:t>280 </a:t>
            </a:r>
            <a:r>
              <a:rPr lang="en-US" sz="1400" dirty="0" err="1">
                <a:latin typeface="Times New Roman" panose="02020603050405020304" pitchFamily="18" charset="0"/>
                <a:cs typeface="Times New Roman" panose="02020603050405020304" pitchFamily="18" charset="0"/>
              </a:rPr>
              <a:t>μm</a:t>
            </a:r>
            <a:r>
              <a:rPr lang="en-US" sz="1400" dirty="0">
                <a:latin typeface="Times New Roman" panose="02020603050405020304" pitchFamily="18" charset="0"/>
                <a:cs typeface="Times New Roman" panose="02020603050405020304" pitchFamily="18" charset="0"/>
              </a:rPr>
              <a:t> float glass – 1000 </a:t>
            </a:r>
          </a:p>
          <a:p>
            <a:r>
              <a:rPr lang="en-US" sz="1400" dirty="0">
                <a:latin typeface="Times New Roman" panose="02020603050405020304" pitchFamily="18" charset="0"/>
                <a:cs typeface="Times New Roman" panose="02020603050405020304" pitchFamily="18" charset="0"/>
              </a:rPr>
              <a:t>400 </a:t>
            </a:r>
            <a:r>
              <a:rPr lang="en-US" sz="1400" dirty="0" err="1">
                <a:latin typeface="Times New Roman" panose="02020603050405020304" pitchFamily="18" charset="0"/>
                <a:cs typeface="Times New Roman" panose="02020603050405020304" pitchFamily="18" charset="0"/>
              </a:rPr>
              <a:t>μm</a:t>
            </a:r>
            <a:r>
              <a:rPr lang="en-US" sz="1400" dirty="0">
                <a:latin typeface="Times New Roman" panose="02020603050405020304" pitchFamily="18" charset="0"/>
                <a:cs typeface="Times New Roman" panose="02020603050405020304" pitchFamily="18" charset="0"/>
              </a:rPr>
              <a:t> float glass – 500</a:t>
            </a:r>
          </a:p>
          <a:p>
            <a:r>
              <a:rPr lang="en-US" sz="1400" dirty="0">
                <a:latin typeface="Times New Roman" panose="02020603050405020304" pitchFamily="18" charset="0"/>
                <a:cs typeface="Times New Roman" panose="02020603050405020304" pitchFamily="18" charset="0"/>
              </a:rPr>
              <a:t>Honeycomb panel – </a:t>
            </a:r>
            <a:r>
              <a:rPr lang="en-US" sz="1400" dirty="0" smtClean="0">
                <a:latin typeface="Times New Roman" panose="02020603050405020304" pitchFamily="18" charset="0"/>
                <a:cs typeface="Times New Roman" panose="02020603050405020304" pitchFamily="18" charset="0"/>
              </a:rPr>
              <a:t>100</a:t>
            </a:r>
          </a:p>
          <a:p>
            <a:r>
              <a:rPr lang="en-US" sz="1400" dirty="0" smtClean="0">
                <a:latin typeface="Times New Roman" panose="02020603050405020304" pitchFamily="18" charset="0"/>
                <a:cs typeface="Times New Roman" panose="02020603050405020304" pitchFamily="18" charset="0"/>
              </a:rPr>
              <a:t>PCB </a:t>
            </a:r>
            <a:r>
              <a:rPr lang="en-US" sz="1400" dirty="0">
                <a:latin typeface="Times New Roman" panose="02020603050405020304" pitchFamily="18" charset="0"/>
                <a:cs typeface="Times New Roman" panose="02020603050405020304" pitchFamily="18" charset="0"/>
              </a:rPr>
              <a:t>with strips – </a:t>
            </a:r>
            <a:r>
              <a:rPr lang="en-US" sz="1400" dirty="0" smtClean="0">
                <a:latin typeface="Times New Roman" panose="02020603050405020304" pitchFamily="18" charset="0"/>
                <a:cs typeface="Times New Roman" panose="02020603050405020304" pitchFamily="18" charset="0"/>
              </a:rPr>
              <a:t>100</a:t>
            </a:r>
            <a:endParaRPr lang="en-US" sz="1400" dirty="0">
              <a:latin typeface="Times New Roman" panose="02020603050405020304" pitchFamily="18" charset="0"/>
              <a:cs typeface="Times New Roman" panose="02020603050405020304" pitchFamily="18" charset="0"/>
            </a:endParaRPr>
          </a:p>
          <a:p>
            <a:r>
              <a:rPr lang="en-US" sz="1400" b="1" dirty="0" smtClean="0">
                <a:latin typeface="Times New Roman" panose="02020603050405020304" pitchFamily="18" charset="0"/>
                <a:cs typeface="Times New Roman" panose="02020603050405020304" pitchFamily="18" charset="0"/>
              </a:rPr>
              <a:t>Purchased in </a:t>
            </a:r>
            <a:r>
              <a:rPr lang="en-US" sz="1400" b="1" dirty="0">
                <a:latin typeface="Times New Roman" panose="02020603050405020304" pitchFamily="18" charset="0"/>
                <a:cs typeface="Times New Roman" panose="02020603050405020304" pitchFamily="18" charset="0"/>
              </a:rPr>
              <a:t>2017 : </a:t>
            </a:r>
          </a:p>
          <a:p>
            <a:r>
              <a:rPr lang="en-US" sz="1400" dirty="0">
                <a:latin typeface="Times New Roman" panose="02020603050405020304" pitchFamily="18" charset="0"/>
                <a:cs typeface="Times New Roman" panose="02020603050405020304" pitchFamily="18" charset="0"/>
              </a:rPr>
              <a:t>280 </a:t>
            </a:r>
            <a:r>
              <a:rPr lang="en-US" sz="1400" dirty="0" err="1">
                <a:latin typeface="Times New Roman" panose="02020603050405020304" pitchFamily="18" charset="0"/>
                <a:cs typeface="Times New Roman" panose="02020603050405020304" pitchFamily="18" charset="0"/>
              </a:rPr>
              <a:t>μm</a:t>
            </a:r>
            <a:r>
              <a:rPr lang="en-US" sz="1400" dirty="0">
                <a:latin typeface="Times New Roman" panose="02020603050405020304" pitchFamily="18" charset="0"/>
                <a:cs typeface="Times New Roman" panose="02020603050405020304" pitchFamily="18" charset="0"/>
              </a:rPr>
              <a:t> float glass – 4000 (133%) </a:t>
            </a:r>
          </a:p>
          <a:p>
            <a:r>
              <a:rPr lang="en-US" sz="1400" dirty="0">
                <a:latin typeface="Times New Roman" panose="02020603050405020304" pitchFamily="18" charset="0"/>
                <a:cs typeface="Times New Roman" panose="02020603050405020304" pitchFamily="18" charset="0"/>
              </a:rPr>
              <a:t>400 </a:t>
            </a:r>
            <a:r>
              <a:rPr lang="en-US" sz="1400" dirty="0" err="1">
                <a:latin typeface="Times New Roman" panose="02020603050405020304" pitchFamily="18" charset="0"/>
                <a:cs typeface="Times New Roman" panose="02020603050405020304" pitchFamily="18" charset="0"/>
              </a:rPr>
              <a:t>μm</a:t>
            </a:r>
            <a:r>
              <a:rPr lang="en-US" sz="1400" dirty="0">
                <a:latin typeface="Times New Roman" panose="02020603050405020304" pitchFamily="18" charset="0"/>
                <a:cs typeface="Times New Roman" panose="02020603050405020304" pitchFamily="18" charset="0"/>
              </a:rPr>
              <a:t> float glass – 2000 (133%)</a:t>
            </a:r>
          </a:p>
          <a:p>
            <a:r>
              <a:rPr lang="en-US" sz="1400" dirty="0">
                <a:latin typeface="Times New Roman" panose="02020603050405020304" pitchFamily="18" charset="0"/>
                <a:cs typeface="Times New Roman" panose="02020603050405020304" pitchFamily="18" charset="0"/>
              </a:rPr>
              <a:t>Honeycomb panels – 500 (250 MRPCs)</a:t>
            </a:r>
          </a:p>
          <a:p>
            <a:r>
              <a:rPr lang="en-US" sz="1400" dirty="0">
                <a:latin typeface="Times New Roman" panose="02020603050405020304" pitchFamily="18" charset="0"/>
                <a:cs typeface="Times New Roman" panose="02020603050405020304" pitchFamily="18" charset="0"/>
              </a:rPr>
              <a:t>PCB with strips – 500 (250 MRPCs)</a:t>
            </a:r>
          </a:p>
          <a:p>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Mylar, conductive paint, screws, monofilament line, wires, connectors are already purchased for the whole TOF system.</a:t>
            </a:r>
          </a:p>
        </p:txBody>
      </p:sp>
      <p:sp>
        <p:nvSpPr>
          <p:cNvPr id="8" name="TextBox 7"/>
          <p:cNvSpPr txBox="1"/>
          <p:nvPr/>
        </p:nvSpPr>
        <p:spPr>
          <a:xfrm>
            <a:off x="3255544" y="763226"/>
            <a:ext cx="5686878" cy="584775"/>
          </a:xfrm>
          <a:prstGeom prst="rect">
            <a:avLst/>
          </a:prstGeom>
          <a:noFill/>
        </p:spPr>
        <p:txBody>
          <a:bodyPr wrap="none" rtlCol="0">
            <a:spAutoFit/>
          </a:bodyPr>
          <a:lstStyle/>
          <a:p>
            <a:r>
              <a:rPr lang="en-US" sz="1600" dirty="0">
                <a:solidFill>
                  <a:schemeClr val="accent1"/>
                </a:solidFill>
                <a:latin typeface="Times New Roman" panose="02020603050405020304" pitchFamily="18" charset="0"/>
                <a:cs typeface="Times New Roman" panose="02020603050405020304" pitchFamily="18" charset="0"/>
              </a:rPr>
              <a:t>Workshop staff</a:t>
            </a:r>
            <a:r>
              <a:rPr lang="en-US" sz="1600" dirty="0">
                <a:latin typeface="Times New Roman" panose="02020603050405020304" pitchFamily="18" charset="0"/>
                <a:cs typeface="Times New Roman" panose="02020603050405020304" pitchFamily="18" charset="0"/>
              </a:rPr>
              <a:t>: 3 physicists, 5 technicians, 2 electronics </a:t>
            </a:r>
            <a:r>
              <a:rPr lang="en-US" sz="1600" dirty="0" smtClean="0">
                <a:latin typeface="Times New Roman" panose="02020603050405020304" pitchFamily="18" charset="0"/>
                <a:cs typeface="Times New Roman" panose="02020603050405020304" pitchFamily="18" charset="0"/>
              </a:rPr>
              <a:t>engineers</a:t>
            </a:r>
            <a:endParaRPr lang="en-US" sz="1600" dirty="0">
              <a:latin typeface="Times New Roman" panose="02020603050405020304" pitchFamily="18" charset="0"/>
              <a:cs typeface="Times New Roman" panose="02020603050405020304" pitchFamily="18" charset="0"/>
            </a:endParaRPr>
          </a:p>
          <a:p>
            <a:r>
              <a:rPr lang="en-US" sz="1600" dirty="0">
                <a:solidFill>
                  <a:schemeClr val="accent1"/>
                </a:solidFill>
                <a:latin typeface="Times New Roman" panose="02020603050405020304" pitchFamily="18" charset="0"/>
                <a:cs typeface="Times New Roman" panose="02020603050405020304" pitchFamily="18" charset="0"/>
              </a:rPr>
              <a:t>Productivity:</a:t>
            </a:r>
            <a:r>
              <a:rPr lang="en-US" sz="1600" dirty="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 1 </a:t>
            </a:r>
            <a:r>
              <a:rPr lang="en-US" sz="1600" dirty="0">
                <a:latin typeface="Times New Roman" panose="02020603050405020304" pitchFamily="18" charset="0"/>
                <a:cs typeface="Times New Roman" panose="02020603050405020304" pitchFamily="18" charset="0"/>
              </a:rPr>
              <a:t>detectors per day (1 module/2 weeks). </a:t>
            </a:r>
          </a:p>
        </p:txBody>
      </p:sp>
      <p:pic>
        <p:nvPicPr>
          <p:cNvPr id="18" name="Рисунок 17"/>
          <p:cNvPicPr/>
          <p:nvPr/>
        </p:nvPicPr>
        <p:blipFill>
          <a:blip r:embed="rId7">
            <a:extLst>
              <a:ext uri="{28A0092B-C50C-407E-A947-70E740481C1C}">
                <a14:useLocalDpi xmlns:a14="http://schemas.microsoft.com/office/drawing/2010/main" val="0"/>
              </a:ext>
            </a:extLst>
          </a:blip>
          <a:srcRect/>
          <a:stretch>
            <a:fillRect/>
          </a:stretch>
        </p:blipFill>
        <p:spPr bwMode="auto">
          <a:xfrm>
            <a:off x="6147023" y="1484784"/>
            <a:ext cx="3028950" cy="2257425"/>
          </a:xfrm>
          <a:prstGeom prst="rect">
            <a:avLst/>
          </a:prstGeom>
          <a:noFill/>
          <a:ln>
            <a:noFill/>
          </a:ln>
        </p:spPr>
      </p:pic>
      <p:sp>
        <p:nvSpPr>
          <p:cNvPr id="2" name="Номер слайда 1"/>
          <p:cNvSpPr>
            <a:spLocks noGrp="1"/>
          </p:cNvSpPr>
          <p:nvPr>
            <p:ph type="sldNum" sz="quarter" idx="12"/>
          </p:nvPr>
        </p:nvSpPr>
        <p:spPr/>
        <p:txBody>
          <a:bodyPr/>
          <a:lstStyle/>
          <a:p>
            <a:fld id="{432D6898-0A46-4AB4-8E0F-EC70D0D57769}" type="slidenum">
              <a:rPr lang="ru-RU" smtClean="0"/>
              <a:pPr/>
              <a:t>14</a:t>
            </a:fld>
            <a:endParaRPr lang="ru-RU"/>
          </a:p>
        </p:txBody>
      </p:sp>
    </p:spTree>
    <p:extLst>
      <p:ext uri="{BB962C8B-B14F-4D97-AF65-F5344CB8AC3E}">
        <p14:creationId xmlns:p14="http://schemas.microsoft.com/office/powerpoint/2010/main" val="978324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81175" y="0"/>
            <a:ext cx="1581651" cy="461665"/>
          </a:xfrm>
          <a:prstGeom prst="rect">
            <a:avLst/>
          </a:prstGeom>
          <a:noFill/>
        </p:spPr>
        <p:txBody>
          <a:bodyPr wrap="none" rtlCol="0">
            <a:spAutoFit/>
          </a:bodyPr>
          <a:lstStyle/>
          <a:p>
            <a:r>
              <a:rPr lang="en-US" sz="2400" dirty="0"/>
              <a:t>Gas </a:t>
            </a:r>
            <a:r>
              <a:rPr lang="en-US" sz="2400" dirty="0" smtClean="0"/>
              <a:t>system</a:t>
            </a:r>
            <a:endParaRPr lang="ru-RU" sz="2400" dirty="0"/>
          </a:p>
        </p:txBody>
      </p:sp>
      <p:pic>
        <p:nvPicPr>
          <p:cNvPr id="12" name="Рисунок 11" descr="D:\babkin\NIKA-MPD\ToF_RPC\documents_15\Газовые системы\Gas system MPD TOF_008.png"/>
          <p:cNvPicPr/>
          <p:nvPr/>
        </p:nvPicPr>
        <p:blipFill>
          <a:blip r:embed="rId3" cstate="print"/>
          <a:srcRect/>
          <a:stretch>
            <a:fillRect/>
          </a:stretch>
        </p:blipFill>
        <p:spPr bwMode="auto">
          <a:xfrm rot="5400000">
            <a:off x="1333340" y="-952658"/>
            <a:ext cx="6477319" cy="9144001"/>
          </a:xfrm>
          <a:prstGeom prst="rect">
            <a:avLst/>
          </a:prstGeom>
          <a:noFill/>
          <a:ln w="9525">
            <a:noFill/>
            <a:miter lim="800000"/>
            <a:headEnd/>
            <a:tailEnd/>
          </a:ln>
        </p:spPr>
      </p:pic>
      <p:pic>
        <p:nvPicPr>
          <p:cNvPr id="4" name="Obraz 1" descr="logo[1].png"/>
          <p:cNvPicPr/>
          <p:nvPr/>
        </p:nvPicPr>
        <p:blipFill>
          <a:blip r:embed="rId4" cstate="print"/>
          <a:stretch>
            <a:fillRect/>
          </a:stretch>
        </p:blipFill>
        <p:spPr>
          <a:xfrm>
            <a:off x="179512" y="5733256"/>
            <a:ext cx="1043608" cy="1052736"/>
          </a:xfrm>
          <a:prstGeom prst="rect">
            <a:avLst/>
          </a:prstGeom>
        </p:spPr>
      </p:pic>
      <p:pic>
        <p:nvPicPr>
          <p:cNvPr id="3" name="Рисунок 2"/>
          <p:cNvPicPr>
            <a:picLocks noChangeAspect="1"/>
          </p:cNvPicPr>
          <p:nvPr/>
        </p:nvPicPr>
        <p:blipFill rotWithShape="1">
          <a:blip r:embed="rId5">
            <a:extLst>
              <a:ext uri="{28A0092B-C50C-407E-A947-70E740481C1C}">
                <a14:useLocalDpi xmlns:a14="http://schemas.microsoft.com/office/drawing/2010/main" val="0"/>
              </a:ext>
            </a:extLst>
          </a:blip>
          <a:srcRect l="-388" t="396" r="3138" b="-396"/>
          <a:stretch/>
        </p:blipFill>
        <p:spPr>
          <a:xfrm>
            <a:off x="107504" y="380683"/>
            <a:ext cx="9001000" cy="6414514"/>
          </a:xfrm>
          <a:prstGeom prst="rect">
            <a:avLst/>
          </a:prstGeom>
        </p:spPr>
      </p:pic>
      <p:sp>
        <p:nvSpPr>
          <p:cNvPr id="6" name="Номер слайда 5"/>
          <p:cNvSpPr>
            <a:spLocks noGrp="1"/>
          </p:cNvSpPr>
          <p:nvPr>
            <p:ph type="sldNum" sz="quarter" idx="12"/>
          </p:nvPr>
        </p:nvSpPr>
        <p:spPr/>
        <p:txBody>
          <a:bodyPr/>
          <a:lstStyle/>
          <a:p>
            <a:fld id="{432D6898-0A46-4AB4-8E0F-EC70D0D57769}" type="slidenum">
              <a:rPr lang="ru-RU" smtClean="0"/>
              <a:pPr/>
              <a:t>15</a:t>
            </a:fld>
            <a:endParaRPr lang="ru-RU"/>
          </a:p>
        </p:txBody>
      </p:sp>
    </p:spTree>
    <p:extLst>
      <p:ext uri="{BB962C8B-B14F-4D97-AF65-F5344CB8AC3E}">
        <p14:creationId xmlns:p14="http://schemas.microsoft.com/office/powerpoint/2010/main" val="2283002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32591" y="527312"/>
            <a:ext cx="4212948" cy="1600438"/>
          </a:xfrm>
          <a:prstGeom prst="rect">
            <a:avLst/>
          </a:prstGeom>
        </p:spPr>
        <p:txBody>
          <a:bodyPr wrap="none">
            <a:spAutoFit/>
          </a:bodyPr>
          <a:lstStyle/>
          <a:p>
            <a:pPr algn="ctr"/>
            <a:r>
              <a:rPr lang="en-US" sz="1400" b="1" dirty="0" smtClean="0">
                <a:latin typeface="Times New Roman" panose="02020603050405020304" pitchFamily="18" charset="0"/>
                <a:cs typeface="Times New Roman" panose="02020603050405020304" pitchFamily="18" charset="0"/>
              </a:rPr>
              <a:t>HV system requirements:</a:t>
            </a:r>
          </a:p>
          <a:p>
            <a:r>
              <a:rPr lang="en-US" sz="1400" dirty="0" smtClean="0">
                <a:latin typeface="Times New Roman" panose="02020603050405020304" pitchFamily="18" charset="0"/>
                <a:cs typeface="Times New Roman" panose="02020603050405020304" pitchFamily="18" charset="0"/>
              </a:rPr>
              <a:t>Minimum number of differential “</a:t>
            </a:r>
            <a:r>
              <a:rPr lang="en-US" sz="1400" b="1" dirty="0" smtClean="0">
                <a:latin typeface="Times New Roman" panose="02020603050405020304" pitchFamily="18" charset="0"/>
                <a:cs typeface="Times New Roman" panose="02020603050405020304" pitchFamily="18" charset="0"/>
              </a:rPr>
              <a:t>±</a:t>
            </a:r>
            <a:r>
              <a:rPr lang="en-US" sz="1400" dirty="0" smtClean="0">
                <a:latin typeface="Times New Roman" panose="02020603050405020304" pitchFamily="18" charset="0"/>
                <a:cs typeface="Times New Roman" panose="02020603050405020304" pitchFamily="18" charset="0"/>
              </a:rPr>
              <a:t>” channels: </a:t>
            </a:r>
            <a:r>
              <a:rPr lang="en-US" sz="1400" b="1" dirty="0" smtClean="0">
                <a:latin typeface="Times New Roman" panose="02020603050405020304" pitchFamily="18" charset="0"/>
                <a:cs typeface="Times New Roman" panose="02020603050405020304" pitchFamily="18" charset="0"/>
              </a:rPr>
              <a:t>56 (280)</a:t>
            </a:r>
          </a:p>
          <a:p>
            <a:r>
              <a:rPr lang="en-US" sz="1400" dirty="0" smtClean="0">
                <a:latin typeface="Times New Roman" panose="02020603050405020304" pitchFamily="18" charset="0"/>
                <a:cs typeface="Times New Roman" panose="02020603050405020304" pitchFamily="18" charset="0"/>
              </a:rPr>
              <a:t>Voltage </a:t>
            </a:r>
            <a:r>
              <a:rPr lang="en-US" sz="1400" dirty="0" smtClean="0">
                <a:latin typeface="Times New Roman" panose="02020603050405020304" pitchFamily="18" charset="0"/>
                <a:cs typeface="Times New Roman" panose="02020603050405020304" pitchFamily="18" charset="0"/>
              </a:rPr>
              <a:t>range (one polarity): </a:t>
            </a:r>
            <a:r>
              <a:rPr lang="ru-RU" sz="1400" b="1" dirty="0" smtClean="0">
                <a:latin typeface="Times New Roman" panose="02020603050405020304" pitchFamily="18" charset="0"/>
                <a:cs typeface="Times New Roman" panose="02020603050405020304" pitchFamily="18" charset="0"/>
              </a:rPr>
              <a:t>8</a:t>
            </a:r>
            <a:r>
              <a:rPr lang="en-US" sz="1400" b="1" dirty="0" smtClean="0">
                <a:latin typeface="Times New Roman" panose="02020603050405020304" pitchFamily="18" charset="0"/>
                <a:cs typeface="Times New Roman" panose="02020603050405020304" pitchFamily="18" charset="0"/>
              </a:rPr>
              <a:t>000 </a:t>
            </a:r>
            <a:r>
              <a:rPr lang="en-US" sz="1400" b="1" dirty="0" smtClean="0">
                <a:latin typeface="Times New Roman" panose="02020603050405020304" pitchFamily="18" charset="0"/>
                <a:cs typeface="Times New Roman" panose="02020603050405020304" pitchFamily="18" charset="0"/>
              </a:rPr>
              <a:t>V</a:t>
            </a:r>
          </a:p>
          <a:p>
            <a:r>
              <a:rPr lang="en-US" sz="1400" dirty="0" smtClean="0">
                <a:latin typeface="Times New Roman" panose="02020603050405020304" pitchFamily="18" charset="0"/>
                <a:cs typeface="Times New Roman" panose="02020603050405020304" pitchFamily="18" charset="0"/>
              </a:rPr>
              <a:t>Total current through  the whole system </a:t>
            </a:r>
            <a:r>
              <a:rPr lang="en-US" sz="1400" b="1" dirty="0" smtClean="0">
                <a:latin typeface="Times New Roman" panose="02020603050405020304" pitchFamily="18" charset="0"/>
                <a:cs typeface="Times New Roman" panose="02020603050405020304" pitchFamily="18" charset="0"/>
              </a:rPr>
              <a:t>(~150 </a:t>
            </a:r>
            <a:r>
              <a:rPr lang="en-US" sz="1400" b="1" dirty="0" err="1" smtClean="0">
                <a:latin typeface="Times New Roman" panose="02020603050405020304" pitchFamily="18" charset="0"/>
                <a:cs typeface="Times New Roman" panose="02020603050405020304" pitchFamily="18" charset="0"/>
              </a:rPr>
              <a:t>μA</a:t>
            </a:r>
            <a:r>
              <a:rPr lang="en-US" sz="1400" b="1" dirty="0" smtClean="0">
                <a:latin typeface="Times New Roman" panose="02020603050405020304" pitchFamily="18" charset="0"/>
                <a:cs typeface="Times New Roman" panose="02020603050405020304" pitchFamily="18" charset="0"/>
              </a:rPr>
              <a:t>)</a:t>
            </a:r>
          </a:p>
          <a:p>
            <a:r>
              <a:rPr lang="en-US" sz="1400" dirty="0" smtClean="0">
                <a:latin typeface="Times New Roman" panose="02020603050405020304" pitchFamily="18" charset="0"/>
                <a:ea typeface="Calibri"/>
                <a:cs typeface="Times New Roman" panose="02020603050405020304" pitchFamily="18" charset="0"/>
              </a:rPr>
              <a:t>Precision of the current monitoring: </a:t>
            </a:r>
            <a:r>
              <a:rPr lang="en-US" sz="1400" b="1" dirty="0" smtClean="0">
                <a:latin typeface="Times New Roman" panose="02020603050405020304" pitchFamily="18" charset="0"/>
                <a:ea typeface="Calibri"/>
                <a:cs typeface="Times New Roman" panose="02020603050405020304" pitchFamily="18" charset="0"/>
              </a:rPr>
              <a:t>~10 </a:t>
            </a:r>
            <a:r>
              <a:rPr lang="en-US" sz="1400" b="1" dirty="0" err="1" smtClean="0">
                <a:latin typeface="Times New Roman" panose="02020603050405020304" pitchFamily="18" charset="0"/>
                <a:ea typeface="Calibri"/>
                <a:cs typeface="Times New Roman" panose="02020603050405020304" pitchFamily="18" charset="0"/>
              </a:rPr>
              <a:t>nA</a:t>
            </a:r>
            <a:endParaRPr lang="en-US" sz="1400" b="1" dirty="0" smtClean="0">
              <a:latin typeface="Times New Roman" panose="02020603050405020304" pitchFamily="18" charset="0"/>
              <a:cs typeface="Times New Roman" panose="02020603050405020304" pitchFamily="18" charset="0"/>
            </a:endParaRPr>
          </a:p>
          <a:p>
            <a:r>
              <a:rPr lang="en-US" sz="1400" dirty="0" smtClean="0">
                <a:latin typeface="Times New Roman" panose="02020603050405020304" pitchFamily="18" charset="0"/>
                <a:cs typeface="Times New Roman" panose="02020603050405020304" pitchFamily="18" charset="0"/>
              </a:rPr>
              <a:t>Multichannel structure</a:t>
            </a:r>
          </a:p>
          <a:p>
            <a:r>
              <a:rPr lang="en-US" sz="1400" dirty="0" smtClean="0">
                <a:latin typeface="Times New Roman" panose="02020603050405020304" pitchFamily="18" charset="0"/>
                <a:cs typeface="Times New Roman" panose="02020603050405020304" pitchFamily="18" charset="0"/>
              </a:rPr>
              <a:t>Remote control</a:t>
            </a:r>
          </a:p>
        </p:txBody>
      </p:sp>
      <p:sp>
        <p:nvSpPr>
          <p:cNvPr id="8" name="Прямоугольник 7"/>
          <p:cNvSpPr/>
          <p:nvPr/>
        </p:nvSpPr>
        <p:spPr>
          <a:xfrm>
            <a:off x="4661514" y="476672"/>
            <a:ext cx="4362605" cy="1815882"/>
          </a:xfrm>
          <a:prstGeom prst="rect">
            <a:avLst/>
          </a:prstGeom>
        </p:spPr>
        <p:txBody>
          <a:bodyPr wrap="none">
            <a:spAutoFit/>
          </a:bodyPr>
          <a:lstStyle/>
          <a:p>
            <a:pPr algn="ctr"/>
            <a:r>
              <a:rPr lang="en-US" sz="1400" b="1" dirty="0">
                <a:latin typeface="Times New Roman" panose="02020603050405020304" pitchFamily="18" charset="0"/>
                <a:cs typeface="Times New Roman" panose="02020603050405020304" pitchFamily="18" charset="0"/>
              </a:rPr>
              <a:t>L</a:t>
            </a:r>
            <a:r>
              <a:rPr lang="en-US" sz="1400" b="1" dirty="0" smtClean="0">
                <a:latin typeface="Times New Roman" panose="02020603050405020304" pitchFamily="18" charset="0"/>
                <a:cs typeface="Times New Roman" panose="02020603050405020304" pitchFamily="18" charset="0"/>
              </a:rPr>
              <a:t>V system requirements:</a:t>
            </a:r>
          </a:p>
          <a:p>
            <a:r>
              <a:rPr lang="en-US" sz="1400" b="1" dirty="0" smtClean="0">
                <a:latin typeface="Times New Roman" panose="02020603050405020304" pitchFamily="18" charset="0"/>
                <a:cs typeface="Times New Roman" panose="02020603050405020304" pitchFamily="18" charset="0"/>
              </a:rPr>
              <a:t>560 (1120)</a:t>
            </a:r>
            <a:r>
              <a:rPr lang="en-US" sz="1400" dirty="0" smtClean="0">
                <a:latin typeface="Times New Roman" panose="02020603050405020304" pitchFamily="18" charset="0"/>
                <a:cs typeface="Times New Roman" panose="02020603050405020304" pitchFamily="18" charset="0"/>
              </a:rPr>
              <a:t> NINO preamplifier-discriminator boards</a:t>
            </a:r>
            <a:endParaRPr lang="ru-RU" sz="1400" dirty="0" smtClean="0">
              <a:latin typeface="Times New Roman" panose="02020603050405020304" pitchFamily="18" charset="0"/>
              <a:cs typeface="Times New Roman" panose="02020603050405020304" pitchFamily="18" charset="0"/>
            </a:endParaRPr>
          </a:p>
          <a:p>
            <a:r>
              <a:rPr lang="en-US" sz="1400" dirty="0" smtClean="0">
                <a:latin typeface="Times New Roman" panose="02020603050405020304" pitchFamily="18" charset="0"/>
                <a:cs typeface="Times New Roman" panose="02020603050405020304" pitchFamily="18" charset="0"/>
              </a:rPr>
              <a:t>Minimum number of LV channels (1 </a:t>
            </a:r>
            <a:r>
              <a:rPr lang="en-US" sz="1400" dirty="0" err="1" smtClean="0">
                <a:latin typeface="Times New Roman" panose="02020603050405020304" pitchFamily="18" charset="0"/>
                <a:cs typeface="Times New Roman" panose="02020603050405020304" pitchFamily="18" charset="0"/>
              </a:rPr>
              <a:t>ch</a:t>
            </a:r>
            <a:r>
              <a:rPr lang="en-US" sz="1400" dirty="0" smtClean="0">
                <a:latin typeface="Times New Roman" panose="02020603050405020304" pitchFamily="18" charset="0"/>
                <a:cs typeface="Times New Roman" panose="02020603050405020304" pitchFamily="18" charset="0"/>
              </a:rPr>
              <a:t> per 5 amp): </a:t>
            </a:r>
            <a:r>
              <a:rPr lang="en-US" sz="1400" b="1" dirty="0" smtClean="0">
                <a:latin typeface="Times New Roman" panose="02020603050405020304" pitchFamily="18" charset="0"/>
                <a:cs typeface="Times New Roman" panose="02020603050405020304" pitchFamily="18" charset="0"/>
              </a:rPr>
              <a:t>112</a:t>
            </a:r>
          </a:p>
          <a:p>
            <a:r>
              <a:rPr lang="en-US" sz="1400" dirty="0" smtClean="0">
                <a:latin typeface="Times New Roman" panose="02020603050405020304" pitchFamily="18" charset="0"/>
                <a:cs typeface="Times New Roman" panose="02020603050405020304" pitchFamily="18" charset="0"/>
              </a:rPr>
              <a:t>Supply voltage: </a:t>
            </a:r>
            <a:r>
              <a:rPr lang="en-US" sz="1400" b="1" dirty="0" smtClean="0">
                <a:latin typeface="Times New Roman" panose="02020603050405020304" pitchFamily="18" charset="0"/>
                <a:cs typeface="Times New Roman" panose="02020603050405020304" pitchFamily="18" charset="0"/>
              </a:rPr>
              <a:t>2.5V&amp;3</a:t>
            </a:r>
            <a:r>
              <a:rPr lang="en-US" sz="1400" b="1" dirty="0" smtClean="0">
                <a:latin typeface="Times New Roman" panose="02020603050405020304" pitchFamily="18" charset="0"/>
                <a:cs typeface="Times New Roman" panose="02020603050405020304" pitchFamily="18" charset="0"/>
              </a:rPr>
              <a:t>.3 </a:t>
            </a:r>
            <a:r>
              <a:rPr lang="en-US" sz="1400" b="1" dirty="0" smtClean="0">
                <a:latin typeface="Times New Roman" panose="02020603050405020304" pitchFamily="18" charset="0"/>
                <a:cs typeface="Times New Roman" panose="02020603050405020304" pitchFamily="18" charset="0"/>
              </a:rPr>
              <a:t>V (&lt;0.5 A/board, 2.5 A/</a:t>
            </a:r>
            <a:r>
              <a:rPr lang="en-US" sz="1400" b="1" dirty="0" err="1" smtClean="0">
                <a:latin typeface="Times New Roman" panose="02020603050405020304" pitchFamily="18" charset="0"/>
                <a:cs typeface="Times New Roman" panose="02020603050405020304" pitchFamily="18" charset="0"/>
              </a:rPr>
              <a:t>LVch</a:t>
            </a:r>
            <a:r>
              <a:rPr lang="en-US" sz="1400" b="1" dirty="0" smtClean="0">
                <a:latin typeface="Times New Roman" panose="02020603050405020304" pitchFamily="18" charset="0"/>
                <a:cs typeface="Times New Roman" panose="02020603050405020304" pitchFamily="18" charset="0"/>
              </a:rPr>
              <a:t>)</a:t>
            </a:r>
          </a:p>
          <a:p>
            <a:r>
              <a:rPr lang="en-US" sz="1400" dirty="0" smtClean="0">
                <a:latin typeface="Times New Roman" panose="02020603050405020304" pitchFamily="18" charset="0"/>
                <a:cs typeface="Times New Roman" panose="02020603050405020304" pitchFamily="18" charset="0"/>
              </a:rPr>
              <a:t>Maximum </a:t>
            </a:r>
            <a:r>
              <a:rPr lang="en-US" sz="1400" dirty="0" smtClean="0">
                <a:latin typeface="Times New Roman" panose="02020603050405020304" pitchFamily="18" charset="0"/>
                <a:cs typeface="Times New Roman" panose="02020603050405020304" pitchFamily="18" charset="0"/>
              </a:rPr>
              <a:t>power </a:t>
            </a:r>
            <a:r>
              <a:rPr lang="en-US" sz="1400" dirty="0" smtClean="0">
                <a:latin typeface="Times New Roman" panose="02020603050405020304" pitchFamily="18" charset="0"/>
                <a:cs typeface="Times New Roman" panose="02020603050405020304" pitchFamily="18" charset="0"/>
              </a:rPr>
              <a:t>consumption </a:t>
            </a:r>
            <a:r>
              <a:rPr lang="en-US" sz="1400" b="1" dirty="0">
                <a:latin typeface="Times New Roman" panose="02020603050405020304" pitchFamily="18" charset="0"/>
                <a:cs typeface="Times New Roman" panose="02020603050405020304" pitchFamily="18" charset="0"/>
              </a:rPr>
              <a:t> </a:t>
            </a:r>
            <a:r>
              <a:rPr lang="en-US" sz="1400" b="1" dirty="0" smtClean="0">
                <a:latin typeface="Times New Roman" panose="02020603050405020304" pitchFamily="18" charset="0"/>
                <a:cs typeface="Times New Roman" panose="02020603050405020304" pitchFamily="18" charset="0"/>
              </a:rPr>
              <a:t>2 kW</a:t>
            </a:r>
          </a:p>
          <a:p>
            <a:r>
              <a:rPr lang="en-US" sz="1400" dirty="0" smtClean="0">
                <a:latin typeface="Times New Roman" panose="02020603050405020304" pitchFamily="18" charset="0"/>
                <a:cs typeface="Times New Roman" panose="02020603050405020304" pitchFamily="18" charset="0"/>
              </a:rPr>
              <a:t>Multichannel structure</a:t>
            </a:r>
          </a:p>
          <a:p>
            <a:r>
              <a:rPr lang="en-US" sz="1400" dirty="0" smtClean="0">
                <a:latin typeface="Times New Roman" panose="02020603050405020304" pitchFamily="18" charset="0"/>
                <a:cs typeface="Times New Roman" panose="02020603050405020304" pitchFamily="18" charset="0"/>
              </a:rPr>
              <a:t>Remote control</a:t>
            </a:r>
          </a:p>
          <a:p>
            <a:r>
              <a:rPr lang="en-US" sz="1400" dirty="0" smtClean="0">
                <a:latin typeface="Times New Roman" panose="02020603050405020304" pitchFamily="18" charset="0"/>
                <a:cs typeface="Times New Roman" panose="02020603050405020304" pitchFamily="18" charset="0"/>
              </a:rPr>
              <a:t> </a:t>
            </a:r>
          </a:p>
        </p:txBody>
      </p:sp>
      <p:pic>
        <p:nvPicPr>
          <p:cNvPr id="5122" name="Picture 2" descr="C:\Users\Admin\YandexDisk\Скриншоты\2015-11-16 16-37-45 Скриншот экрана.png"/>
          <p:cNvPicPr>
            <a:picLocks noChangeAspect="1" noChangeArrowheads="1"/>
          </p:cNvPicPr>
          <p:nvPr/>
        </p:nvPicPr>
        <p:blipFill>
          <a:blip r:embed="rId2" cstate="print"/>
          <a:srcRect/>
          <a:stretch>
            <a:fillRect/>
          </a:stretch>
        </p:blipFill>
        <p:spPr bwMode="auto">
          <a:xfrm>
            <a:off x="7961377" y="4143140"/>
            <a:ext cx="941527" cy="2368685"/>
          </a:xfrm>
          <a:prstGeom prst="rect">
            <a:avLst/>
          </a:prstGeom>
          <a:noFill/>
        </p:spPr>
      </p:pic>
      <p:pic>
        <p:nvPicPr>
          <p:cNvPr id="5123" name="Picture 3" descr="D:\babkin\NIKA-MPD\ToF_RPC\documents_15\ToF_TDR\path3359.png"/>
          <p:cNvPicPr>
            <a:picLocks noChangeAspect="1" noChangeArrowheads="1"/>
          </p:cNvPicPr>
          <p:nvPr/>
        </p:nvPicPr>
        <p:blipFill>
          <a:blip r:embed="rId3" cstate="print"/>
          <a:srcRect/>
          <a:stretch>
            <a:fillRect/>
          </a:stretch>
        </p:blipFill>
        <p:spPr bwMode="auto">
          <a:xfrm>
            <a:off x="4273305" y="2132856"/>
            <a:ext cx="4870695" cy="1872208"/>
          </a:xfrm>
          <a:prstGeom prst="rect">
            <a:avLst/>
          </a:prstGeom>
          <a:noFill/>
        </p:spPr>
      </p:pic>
      <p:cxnSp>
        <p:nvCxnSpPr>
          <p:cNvPr id="15" name="Прямая со стрелкой 14"/>
          <p:cNvCxnSpPr/>
          <p:nvPr/>
        </p:nvCxnSpPr>
        <p:spPr>
          <a:xfrm flipH="1" flipV="1">
            <a:off x="4788024" y="2780928"/>
            <a:ext cx="336890" cy="158417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pic>
        <p:nvPicPr>
          <p:cNvPr id="5124" name="Picture 4" descr="C:\Users\Admin\YandexDisk\Скриншоты\2015-11-16 17-12-47 Скриншот экрана.png"/>
          <p:cNvPicPr>
            <a:picLocks noChangeAspect="1" noChangeArrowheads="1"/>
          </p:cNvPicPr>
          <p:nvPr/>
        </p:nvPicPr>
        <p:blipFill>
          <a:blip r:embed="rId4" cstate="print"/>
          <a:srcRect/>
          <a:stretch>
            <a:fillRect/>
          </a:stretch>
        </p:blipFill>
        <p:spPr bwMode="auto">
          <a:xfrm>
            <a:off x="4420277" y="4162648"/>
            <a:ext cx="3394127" cy="2376264"/>
          </a:xfrm>
          <a:prstGeom prst="rect">
            <a:avLst/>
          </a:prstGeom>
          <a:noFill/>
        </p:spPr>
      </p:pic>
      <p:sp>
        <p:nvSpPr>
          <p:cNvPr id="19" name="TextBox 18"/>
          <p:cNvSpPr txBox="1"/>
          <p:nvPr/>
        </p:nvSpPr>
        <p:spPr>
          <a:xfrm>
            <a:off x="1642609" y="0"/>
            <a:ext cx="6101094" cy="461665"/>
          </a:xfrm>
          <a:prstGeom prst="rect">
            <a:avLst/>
          </a:prstGeom>
          <a:noFill/>
        </p:spPr>
        <p:txBody>
          <a:bodyPr wrap="none" rtlCol="0">
            <a:spAutoFit/>
          </a:bodyPr>
          <a:lstStyle/>
          <a:p>
            <a:r>
              <a:rPr lang="en-US" sz="2400" dirty="0" smtClean="0">
                <a:latin typeface="Times New Roman" panose="02020603050405020304" pitchFamily="18" charset="0"/>
                <a:cs typeface="Times New Roman" panose="02020603050405020304" pitchFamily="18" charset="0"/>
              </a:rPr>
              <a:t>Service systems (HV, LV, cooling, slow control)</a:t>
            </a:r>
            <a:endParaRPr lang="ru-RU" sz="2400" dirty="0">
              <a:latin typeface="Times New Roman" panose="02020603050405020304" pitchFamily="18" charset="0"/>
              <a:cs typeface="Times New Roman" panose="02020603050405020304" pitchFamily="18" charset="0"/>
            </a:endParaRPr>
          </a:p>
        </p:txBody>
      </p:sp>
      <p:pic>
        <p:nvPicPr>
          <p:cNvPr id="16" name="Рисунок 15" descr="E:\YaDisk\YandexDisk\Скриншоты\2017-02-14_11-18-39.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02" y="4014818"/>
            <a:ext cx="3065112" cy="2216566"/>
          </a:xfrm>
          <a:prstGeom prst="rect">
            <a:avLst/>
          </a:prstGeom>
          <a:noFill/>
          <a:ln>
            <a:noFill/>
          </a:ln>
        </p:spPr>
      </p:pic>
      <p:pic>
        <p:nvPicPr>
          <p:cNvPr id="21" name="Рисунок 20"/>
          <p:cNvPicPr/>
          <p:nvPr/>
        </p:nvPicPr>
        <p:blipFill rotWithShape="1">
          <a:blip r:embed="rId6">
            <a:clrChange>
              <a:clrFrom>
                <a:srgbClr val="000000"/>
              </a:clrFrom>
              <a:clrTo>
                <a:srgbClr val="000000">
                  <a:alpha val="0"/>
                </a:srgbClr>
              </a:clrTo>
            </a:clrChange>
            <a:extLst>
              <a:ext uri="{28A0092B-C50C-407E-A947-70E740481C1C}">
                <a14:useLocalDpi xmlns:a14="http://schemas.microsoft.com/office/drawing/2010/main" val="0"/>
              </a:ext>
            </a:extLst>
          </a:blip>
          <a:srcRect r="4319" b="2043"/>
          <a:stretch/>
        </p:blipFill>
        <p:spPr bwMode="auto">
          <a:xfrm>
            <a:off x="2688914" y="3977469"/>
            <a:ext cx="1685290" cy="2233930"/>
          </a:xfrm>
          <a:prstGeom prst="rect">
            <a:avLst/>
          </a:prstGeom>
          <a:noFill/>
          <a:ln>
            <a:noFill/>
          </a:ln>
          <a:extLst>
            <a:ext uri="{53640926-AAD7-44D8-BBD7-CCE9431645EC}">
              <a14:shadowObscured xmlns:a14="http://schemas.microsoft.com/office/drawing/2010/main"/>
            </a:ext>
          </a:extLst>
        </p:spPr>
      </p:pic>
      <p:cxnSp>
        <p:nvCxnSpPr>
          <p:cNvPr id="3" name="Прямая соединительная линия 2"/>
          <p:cNvCxnSpPr/>
          <p:nvPr/>
        </p:nvCxnSpPr>
        <p:spPr>
          <a:xfrm>
            <a:off x="4218076" y="527312"/>
            <a:ext cx="55229" cy="6194134"/>
          </a:xfrm>
          <a:prstGeom prst="line">
            <a:avLst/>
          </a:prstGeom>
        </p:spPr>
        <p:style>
          <a:lnRef idx="2">
            <a:schemeClr val="accent3"/>
          </a:lnRef>
          <a:fillRef idx="0">
            <a:schemeClr val="accent3"/>
          </a:fillRef>
          <a:effectRef idx="1">
            <a:schemeClr val="accent3"/>
          </a:effectRef>
          <a:fontRef idx="minor">
            <a:schemeClr val="tx1"/>
          </a:fontRef>
        </p:style>
      </p:cxnSp>
      <p:sp>
        <p:nvSpPr>
          <p:cNvPr id="6" name="TextBox 5"/>
          <p:cNvSpPr txBox="1"/>
          <p:nvPr/>
        </p:nvSpPr>
        <p:spPr>
          <a:xfrm>
            <a:off x="1246673" y="3437444"/>
            <a:ext cx="1893082" cy="307777"/>
          </a:xfrm>
          <a:prstGeom prst="rect">
            <a:avLst/>
          </a:prstGeom>
          <a:noFill/>
        </p:spPr>
        <p:txBody>
          <a:bodyPr wrap="none" rtlCol="0">
            <a:spAutoFit/>
          </a:bodyPr>
          <a:lstStyle/>
          <a:p>
            <a:r>
              <a:rPr lang="en-US" sz="1400" dirty="0" smtClean="0">
                <a:latin typeface="Times New Roman" panose="02020603050405020304" pitchFamily="18" charset="0"/>
                <a:cs typeface="Times New Roman" panose="02020603050405020304" pitchFamily="18" charset="0"/>
              </a:rPr>
              <a:t>HV distribution scheme</a:t>
            </a:r>
            <a:endParaRPr lang="ru-RU" sz="1400"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66404" y="6347092"/>
            <a:ext cx="4238661" cy="307777"/>
          </a:xfrm>
          <a:prstGeom prst="rect">
            <a:avLst/>
          </a:prstGeom>
          <a:noFill/>
        </p:spPr>
        <p:txBody>
          <a:bodyPr wrap="none" rtlCol="0">
            <a:spAutoFit/>
          </a:bodyPr>
          <a:lstStyle/>
          <a:p>
            <a:r>
              <a:rPr lang="en-US" sz="1400" dirty="0" smtClean="0">
                <a:latin typeface="Times New Roman" panose="02020603050405020304" pitchFamily="18" charset="0"/>
                <a:cs typeface="Times New Roman" panose="02020603050405020304" pitchFamily="18" charset="0"/>
              </a:rPr>
              <a:t>WIENER </a:t>
            </a:r>
            <a:r>
              <a:rPr lang="en-US" sz="1400" dirty="0" err="1" smtClean="0">
                <a:latin typeface="Times New Roman" panose="02020603050405020304" pitchFamily="18" charset="0"/>
                <a:cs typeface="Times New Roman" panose="02020603050405020304" pitchFamily="18" charset="0"/>
              </a:rPr>
              <a:t>Mpod</a:t>
            </a:r>
            <a:r>
              <a:rPr lang="en-US" sz="1400" dirty="0" smtClean="0">
                <a:latin typeface="Times New Roman" panose="02020603050405020304" pitchFamily="18" charset="0"/>
                <a:cs typeface="Times New Roman" panose="02020603050405020304" pitchFamily="18" charset="0"/>
              </a:rPr>
              <a:t> system and </a:t>
            </a:r>
            <a:r>
              <a:rPr lang="en-US" sz="1400" dirty="0" err="1" smtClean="0">
                <a:latin typeface="Times New Roman" panose="02020603050405020304" pitchFamily="18" charset="0"/>
                <a:cs typeface="Times New Roman" panose="02020603050405020304" pitchFamily="18" charset="0"/>
              </a:rPr>
              <a:t>iSeg</a:t>
            </a:r>
            <a:r>
              <a:rPr lang="en-US" sz="1400" dirty="0" smtClean="0">
                <a:latin typeface="Times New Roman" panose="02020603050405020304" pitchFamily="18" charset="0"/>
                <a:cs typeface="Times New Roman" panose="02020603050405020304" pitchFamily="18" charset="0"/>
              </a:rPr>
              <a:t> EHS 4080p(n) module</a:t>
            </a:r>
            <a:endParaRPr lang="ru-RU" sz="1400" dirty="0">
              <a:latin typeface="Times New Roman" panose="02020603050405020304" pitchFamily="18" charset="0"/>
              <a:cs typeface="Times New Roman" panose="02020603050405020304" pitchFamily="18" charset="0"/>
            </a:endParaRPr>
          </a:p>
        </p:txBody>
      </p:sp>
      <p:sp>
        <p:nvSpPr>
          <p:cNvPr id="10" name="Номер слайда 9"/>
          <p:cNvSpPr>
            <a:spLocks noGrp="1"/>
          </p:cNvSpPr>
          <p:nvPr>
            <p:ph type="sldNum" sz="quarter" idx="12"/>
          </p:nvPr>
        </p:nvSpPr>
        <p:spPr/>
        <p:txBody>
          <a:bodyPr/>
          <a:lstStyle/>
          <a:p>
            <a:fld id="{432D6898-0A46-4AB4-8E0F-EC70D0D57769}" type="slidenum">
              <a:rPr lang="ru-RU" smtClean="0"/>
              <a:pPr/>
              <a:t>16</a:t>
            </a:fld>
            <a:endParaRPr lang="ru-RU"/>
          </a:p>
        </p:txBody>
      </p:sp>
      <p:cxnSp>
        <p:nvCxnSpPr>
          <p:cNvPr id="27" name="Прямая со стрелкой 26"/>
          <p:cNvCxnSpPr/>
          <p:nvPr/>
        </p:nvCxnSpPr>
        <p:spPr>
          <a:xfrm flipH="1" flipV="1">
            <a:off x="254219" y="3295519"/>
            <a:ext cx="951494" cy="84762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pic>
        <p:nvPicPr>
          <p:cNvPr id="12" name="Рисунок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356" y="2291712"/>
            <a:ext cx="4211989" cy="1003807"/>
          </a:xfrm>
          <a:prstGeom prst="rect">
            <a:avLst/>
          </a:prstGeom>
        </p:spPr>
      </p:pic>
    </p:spTree>
    <p:extLst>
      <p:ext uri="{BB962C8B-B14F-4D97-AF65-F5344CB8AC3E}">
        <p14:creationId xmlns:p14="http://schemas.microsoft.com/office/powerpoint/2010/main" val="2160774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p:nvPr/>
        </p:nvPicPr>
        <p:blipFill>
          <a:blip r:embed="rId3" cstate="print"/>
          <a:srcRect/>
          <a:stretch>
            <a:fillRect/>
          </a:stretch>
        </p:blipFill>
        <p:spPr bwMode="auto">
          <a:xfrm>
            <a:off x="1115616" y="116632"/>
            <a:ext cx="6840760" cy="6701209"/>
          </a:xfrm>
          <a:prstGeom prst="rect">
            <a:avLst/>
          </a:prstGeom>
          <a:noFill/>
          <a:ln w="9525">
            <a:noFill/>
            <a:miter lim="800000"/>
            <a:headEnd/>
            <a:tailEnd/>
          </a:ln>
        </p:spPr>
      </p:pic>
      <p:sp>
        <p:nvSpPr>
          <p:cNvPr id="6" name="Прямоугольник 5"/>
          <p:cNvSpPr/>
          <p:nvPr/>
        </p:nvSpPr>
        <p:spPr>
          <a:xfrm>
            <a:off x="5868144" y="116632"/>
            <a:ext cx="504056" cy="6701210"/>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
        <p:nvSpPr>
          <p:cNvPr id="2" name="Номер слайда 1"/>
          <p:cNvSpPr>
            <a:spLocks noGrp="1"/>
          </p:cNvSpPr>
          <p:nvPr>
            <p:ph type="sldNum" sz="quarter" idx="12"/>
          </p:nvPr>
        </p:nvSpPr>
        <p:spPr/>
        <p:txBody>
          <a:bodyPr/>
          <a:lstStyle/>
          <a:p>
            <a:fld id="{432D6898-0A46-4AB4-8E0F-EC70D0D57769}" type="slidenum">
              <a:rPr lang="ru-RU" smtClean="0"/>
              <a:pPr/>
              <a:t>17</a:t>
            </a:fld>
            <a:endParaRPr lang="ru-RU"/>
          </a:p>
        </p:txBody>
      </p:sp>
    </p:spTree>
    <p:extLst>
      <p:ext uri="{BB962C8B-B14F-4D97-AF65-F5344CB8AC3E}">
        <p14:creationId xmlns:p14="http://schemas.microsoft.com/office/powerpoint/2010/main" val="36338483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64165" y="836712"/>
            <a:ext cx="2215671" cy="584775"/>
          </a:xfrm>
          <a:prstGeom prst="rect">
            <a:avLst/>
          </a:prstGeom>
          <a:noFill/>
        </p:spPr>
        <p:txBody>
          <a:bodyPr wrap="none" rtlCol="0">
            <a:spAutoFit/>
          </a:bodyPr>
          <a:lstStyle/>
          <a:p>
            <a:pPr algn="ctr"/>
            <a:r>
              <a:rPr lang="en-US" sz="3200" dirty="0">
                <a:latin typeface="Times New Roman" panose="02020603050405020304" pitchFamily="18" charset="0"/>
                <a:cs typeface="Times New Roman" panose="02020603050405020304" pitchFamily="18" charset="0"/>
              </a:rPr>
              <a:t>Conclusions</a:t>
            </a:r>
            <a:endParaRPr lang="ru-RU" sz="3200" dirty="0">
              <a:latin typeface="Times New Roman" panose="02020603050405020304" pitchFamily="18" charset="0"/>
              <a:cs typeface="Times New Roman" panose="02020603050405020304" pitchFamily="18" charset="0"/>
            </a:endParaRPr>
          </a:p>
        </p:txBody>
      </p:sp>
      <p:sp>
        <p:nvSpPr>
          <p:cNvPr id="2" name="TextBox 1"/>
          <p:cNvSpPr txBox="1"/>
          <p:nvPr/>
        </p:nvSpPr>
        <p:spPr>
          <a:xfrm>
            <a:off x="827584" y="1916832"/>
            <a:ext cx="7776864" cy="2862322"/>
          </a:xfrm>
          <a:prstGeom prst="rect">
            <a:avLst/>
          </a:prstGeom>
          <a:noFill/>
        </p:spPr>
        <p:txBody>
          <a:bodyPr wrap="square" rtlCol="0">
            <a:spAutoFit/>
          </a:bodyPr>
          <a:lstStyle/>
          <a:p>
            <a:pPr marL="342900" indent="-342900">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Technical design of the MPD TOF system is practically complete.</a:t>
            </a:r>
          </a:p>
          <a:p>
            <a:pPr marL="342900" indent="-342900">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The p</a:t>
            </a:r>
            <a:r>
              <a:rPr lang="en-US" sz="2000" dirty="0" smtClean="0">
                <a:latin typeface="Times New Roman" panose="02020603050405020304" pitchFamily="18" charset="0"/>
                <a:cs typeface="Times New Roman" panose="02020603050405020304" pitchFamily="18" charset="0"/>
              </a:rPr>
              <a:t>roduction </a:t>
            </a:r>
            <a:r>
              <a:rPr lang="en-US" sz="2000" dirty="0">
                <a:latin typeface="Times New Roman" panose="02020603050405020304" pitchFamily="18" charset="0"/>
                <a:cs typeface="Times New Roman" panose="02020603050405020304" pitchFamily="18" charset="0"/>
              </a:rPr>
              <a:t>of the TOF modules </a:t>
            </a:r>
            <a:r>
              <a:rPr lang="en-US" sz="2000" dirty="0" smtClean="0">
                <a:latin typeface="Times New Roman" panose="02020603050405020304" pitchFamily="18" charset="0"/>
                <a:cs typeface="Times New Roman" panose="02020603050405020304" pitchFamily="18" charset="0"/>
              </a:rPr>
              <a:t>is started.</a:t>
            </a:r>
            <a:endParaRPr lang="en-US" sz="20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All materials for the TOF production will be purchased in full for the entire system in 2017.</a:t>
            </a:r>
          </a:p>
          <a:p>
            <a:pPr marL="342900" indent="-342900">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Development of the readout electronics is complete now. Mass production </a:t>
            </a:r>
            <a:r>
              <a:rPr lang="en-US" sz="2000" dirty="0" smtClean="0">
                <a:latin typeface="Times New Roman" panose="02020603050405020304" pitchFamily="18" charset="0"/>
                <a:cs typeface="Times New Roman" panose="02020603050405020304" pitchFamily="18" charset="0"/>
              </a:rPr>
              <a:t>already started.</a:t>
            </a:r>
            <a:endParaRPr lang="en-US" sz="2000" dirty="0" smtClean="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Setup for testing TOF modules with cosmic radiation will be commissioned this year</a:t>
            </a:r>
            <a:r>
              <a:rPr lang="en-US" sz="2000" dirty="0" smtClean="0">
                <a:latin typeface="Times New Roman" panose="02020603050405020304" pitchFamily="18" charset="0"/>
                <a:cs typeface="Times New Roman" panose="02020603050405020304" pitchFamily="18" charset="0"/>
              </a:rPr>
              <a:t>.</a:t>
            </a:r>
          </a:p>
          <a:p>
            <a:pPr marL="342900" indent="-342900">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Service systems are in development and purchase state</a:t>
            </a:r>
            <a:r>
              <a:rPr lang="en-US" sz="2000" dirty="0" smtClean="0">
                <a:latin typeface="Times New Roman" panose="02020603050405020304" pitchFamily="18" charset="0"/>
                <a:cs typeface="Times New Roman" panose="02020603050405020304" pitchFamily="18" charset="0"/>
              </a:rPr>
              <a:t>.</a:t>
            </a:r>
          </a:p>
        </p:txBody>
      </p:sp>
      <p:sp>
        <p:nvSpPr>
          <p:cNvPr id="3" name="Номер слайда 2"/>
          <p:cNvSpPr>
            <a:spLocks noGrp="1"/>
          </p:cNvSpPr>
          <p:nvPr>
            <p:ph type="sldNum" sz="quarter" idx="12"/>
          </p:nvPr>
        </p:nvSpPr>
        <p:spPr/>
        <p:txBody>
          <a:bodyPr/>
          <a:lstStyle/>
          <a:p>
            <a:fld id="{432D6898-0A46-4AB4-8E0F-EC70D0D57769}" type="slidenum">
              <a:rPr lang="ru-RU" smtClean="0"/>
              <a:pPr/>
              <a:t>18</a:t>
            </a:fld>
            <a:endParaRPr lang="ru-RU"/>
          </a:p>
        </p:txBody>
      </p:sp>
    </p:spTree>
    <p:extLst>
      <p:ext uri="{BB962C8B-B14F-4D97-AF65-F5344CB8AC3E}">
        <p14:creationId xmlns:p14="http://schemas.microsoft.com/office/powerpoint/2010/main" val="21654833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Рисунок 28" descr="D:\babkin\NIKA-MPD\ToF_RPC\documents_15\ToF_TDR\fig_3_18_box_along.png"/>
          <p:cNvPicPr>
            <a:picLocks noChangeAspect="1"/>
          </p:cNvPicPr>
          <p:nvPr/>
        </p:nvPicPr>
        <p:blipFill>
          <a:blip r:embed="rId3" cstate="print"/>
          <a:srcRect r="42201"/>
          <a:stretch>
            <a:fillRect/>
          </a:stretch>
        </p:blipFill>
        <p:spPr bwMode="auto">
          <a:xfrm>
            <a:off x="4067944" y="332656"/>
            <a:ext cx="4968552" cy="2892194"/>
          </a:xfrm>
          <a:prstGeom prst="rect">
            <a:avLst/>
          </a:prstGeom>
          <a:noFill/>
          <a:ln w="9525">
            <a:noFill/>
            <a:miter lim="800000"/>
            <a:headEnd/>
            <a:tailEnd/>
          </a:ln>
        </p:spPr>
      </p:pic>
      <p:sp>
        <p:nvSpPr>
          <p:cNvPr id="30" name="TextBox 29"/>
          <p:cNvSpPr txBox="1"/>
          <p:nvPr/>
        </p:nvSpPr>
        <p:spPr>
          <a:xfrm>
            <a:off x="154777" y="1020455"/>
            <a:ext cx="4104456" cy="697627"/>
          </a:xfrm>
          <a:prstGeom prst="rect">
            <a:avLst/>
          </a:prstGeom>
          <a:solidFill>
            <a:schemeClr val="bg1"/>
          </a:solidFill>
        </p:spPr>
        <p:txBody>
          <a:bodyPr wrap="square" rtlCol="0">
            <a:spAutoFit/>
          </a:bodyPr>
          <a:lstStyle/>
          <a:p>
            <a:pPr>
              <a:spcAft>
                <a:spcPts val="200"/>
              </a:spcAft>
            </a:pPr>
            <a:r>
              <a:rPr lang="it-IT" sz="1200" b="1" dirty="0">
                <a:latin typeface="Cambria" panose="02040503050406030204" pitchFamily="18" charset="0"/>
              </a:rPr>
              <a:t>645x12.5 mm strip</a:t>
            </a:r>
            <a:r>
              <a:rPr lang="ru-RU" sz="1200" b="1" dirty="0">
                <a:latin typeface="Cambria" panose="02040503050406030204" pitchFamily="18" charset="0"/>
              </a:rPr>
              <a:t>:</a:t>
            </a:r>
            <a:r>
              <a:rPr lang="it-IT" sz="1200" b="1" dirty="0">
                <a:latin typeface="Cambria" panose="02040503050406030204" pitchFamily="18" charset="0"/>
              </a:rPr>
              <a:t> 280</a:t>
            </a:r>
            <a:r>
              <a:rPr lang="ru-RU" sz="1200" b="1" dirty="0">
                <a:latin typeface="Cambria" panose="02040503050406030204" pitchFamily="18" charset="0"/>
              </a:rPr>
              <a:t>х24 = </a:t>
            </a:r>
            <a:r>
              <a:rPr lang="en-US" sz="1200" b="1" dirty="0">
                <a:latin typeface="Cambria" panose="02040503050406030204" pitchFamily="18" charset="0"/>
              </a:rPr>
              <a:t>6720</a:t>
            </a:r>
            <a:r>
              <a:rPr lang="ru-RU" sz="1200" b="1" dirty="0">
                <a:latin typeface="Cambria" panose="02040503050406030204" pitchFamily="18" charset="0"/>
              </a:rPr>
              <a:t> </a:t>
            </a:r>
            <a:r>
              <a:rPr lang="it-IT" sz="1200" b="1" dirty="0">
                <a:latin typeface="Cambria" panose="02040503050406030204" pitchFamily="18" charset="0"/>
              </a:rPr>
              <a:t>strips → </a:t>
            </a:r>
            <a:r>
              <a:rPr lang="it-IT" sz="1200" b="1" dirty="0">
                <a:solidFill>
                  <a:srgbClr val="FF0000"/>
                </a:solidFill>
                <a:latin typeface="Cambria" panose="02040503050406030204" pitchFamily="18" charset="0"/>
              </a:rPr>
              <a:t>13440</a:t>
            </a:r>
            <a:r>
              <a:rPr lang="it-IT" sz="1200" b="1" dirty="0">
                <a:latin typeface="Cambria" panose="02040503050406030204" pitchFamily="18" charset="0"/>
              </a:rPr>
              <a:t> el.ch </a:t>
            </a:r>
          </a:p>
          <a:p>
            <a:pPr>
              <a:spcAft>
                <a:spcPts val="200"/>
              </a:spcAft>
            </a:pPr>
            <a:r>
              <a:rPr lang="it-IT" sz="1200" b="1" dirty="0">
                <a:latin typeface="Cambria" panose="02040503050406030204" pitchFamily="18" charset="0"/>
              </a:rPr>
              <a:t>Est. Occupancy = 0.17</a:t>
            </a:r>
            <a:r>
              <a:rPr lang="ru-RU" sz="1200" b="1" dirty="0" err="1">
                <a:latin typeface="Cambria" panose="02040503050406030204" pitchFamily="18" charset="0"/>
              </a:rPr>
              <a:t>х</a:t>
            </a:r>
            <a:r>
              <a:rPr lang="en-US" sz="1200" b="1" dirty="0">
                <a:latin typeface="Cambria" panose="02040503050406030204" pitchFamily="18" charset="0"/>
              </a:rPr>
              <a:t>8</a:t>
            </a:r>
            <a:r>
              <a:rPr lang="ru-RU" sz="1200" b="1" dirty="0">
                <a:latin typeface="Cambria" panose="02040503050406030204" pitchFamily="18" charset="0"/>
              </a:rPr>
              <a:t>0 = </a:t>
            </a:r>
            <a:r>
              <a:rPr lang="en-US" sz="1200" b="1" dirty="0">
                <a:solidFill>
                  <a:srgbClr val="FF0000"/>
                </a:solidFill>
                <a:latin typeface="Cambria" panose="02040503050406030204" pitchFamily="18" charset="0"/>
              </a:rPr>
              <a:t>~</a:t>
            </a:r>
            <a:r>
              <a:rPr lang="ru-RU" sz="1200" b="1" dirty="0">
                <a:solidFill>
                  <a:srgbClr val="FF0000"/>
                </a:solidFill>
                <a:latin typeface="Cambria" panose="02040503050406030204" pitchFamily="18" charset="0"/>
              </a:rPr>
              <a:t>1</a:t>
            </a:r>
            <a:r>
              <a:rPr lang="en-US" sz="1200" b="1" dirty="0">
                <a:solidFill>
                  <a:srgbClr val="FF0000"/>
                </a:solidFill>
                <a:latin typeface="Cambria" panose="02040503050406030204" pitchFamily="18" charset="0"/>
              </a:rPr>
              <a:t>4</a:t>
            </a:r>
            <a:r>
              <a:rPr lang="ru-RU" sz="1200" b="1" dirty="0">
                <a:solidFill>
                  <a:srgbClr val="FF0000"/>
                </a:solidFill>
                <a:latin typeface="Cambria" panose="02040503050406030204" pitchFamily="18" charset="0"/>
              </a:rPr>
              <a:t>%</a:t>
            </a:r>
            <a:r>
              <a:rPr lang="ru-RU" sz="1200" b="1" dirty="0">
                <a:latin typeface="Cambria" panose="02040503050406030204" pitchFamily="18" charset="0"/>
              </a:rPr>
              <a:t> </a:t>
            </a:r>
            <a:endParaRPr lang="en-US" sz="1200" b="1" dirty="0">
              <a:latin typeface="Cambria" panose="02040503050406030204" pitchFamily="18" charset="0"/>
            </a:endParaRPr>
          </a:p>
          <a:p>
            <a:endParaRPr lang="ru-RU" sz="1200" b="1" dirty="0">
              <a:latin typeface="Cambria" panose="02040503050406030204" pitchFamily="18" charset="0"/>
            </a:endParaRPr>
          </a:p>
        </p:txBody>
      </p:sp>
      <p:sp>
        <p:nvSpPr>
          <p:cNvPr id="31" name="TextBox 30"/>
          <p:cNvSpPr txBox="1"/>
          <p:nvPr/>
        </p:nvSpPr>
        <p:spPr>
          <a:xfrm>
            <a:off x="154777" y="372383"/>
            <a:ext cx="3380140" cy="677108"/>
          </a:xfrm>
          <a:prstGeom prst="rect">
            <a:avLst/>
          </a:prstGeom>
          <a:noFill/>
        </p:spPr>
        <p:txBody>
          <a:bodyPr wrap="square" rtlCol="0">
            <a:spAutoFit/>
          </a:bodyPr>
          <a:lstStyle/>
          <a:p>
            <a:r>
              <a:rPr lang="en-US" sz="1400" b="1" dirty="0">
                <a:latin typeface="Cambria" panose="02040503050406030204" pitchFamily="18" charset="0"/>
              </a:rPr>
              <a:t>Advantages of the design:</a:t>
            </a:r>
          </a:p>
          <a:p>
            <a:r>
              <a:rPr lang="en-US" sz="1200" b="1" dirty="0">
                <a:solidFill>
                  <a:srgbClr val="FF0000"/>
                </a:solidFill>
                <a:latin typeface="Cambria" panose="02040503050406030204" pitchFamily="18" charset="0"/>
              </a:rPr>
              <a:t>~94</a:t>
            </a:r>
            <a:r>
              <a:rPr lang="ru-RU" sz="1200" b="1" dirty="0">
                <a:solidFill>
                  <a:srgbClr val="FF0000"/>
                </a:solidFill>
                <a:latin typeface="Cambria" panose="02040503050406030204" pitchFamily="18" charset="0"/>
              </a:rPr>
              <a:t>%</a:t>
            </a:r>
            <a:r>
              <a:rPr lang="ru-RU" sz="1200" b="1" dirty="0">
                <a:latin typeface="Cambria" panose="02040503050406030204" pitchFamily="18" charset="0"/>
              </a:rPr>
              <a:t> </a:t>
            </a:r>
            <a:r>
              <a:rPr lang="en-US" sz="1200" b="1" dirty="0">
                <a:latin typeface="Cambria" panose="02040503050406030204" pitchFamily="18" charset="0"/>
              </a:rPr>
              <a:t>estimated geometrical efficiency</a:t>
            </a:r>
          </a:p>
          <a:p>
            <a:r>
              <a:rPr lang="en-US" sz="1200" b="1" dirty="0" err="1">
                <a:latin typeface="Cambria" panose="02040503050406030204" pitchFamily="18" charset="0"/>
              </a:rPr>
              <a:t>Convience</a:t>
            </a:r>
            <a:r>
              <a:rPr lang="en-US" sz="1200" b="1" dirty="0">
                <a:latin typeface="Cambria" panose="02040503050406030204" pitchFamily="18" charset="0"/>
              </a:rPr>
              <a:t> of integration (28 sec. </a:t>
            </a:r>
            <a:r>
              <a:rPr lang="en-US" sz="1200" b="1" dirty="0" err="1">
                <a:latin typeface="Cambria" panose="02040503050406030204" pitchFamily="18" charset="0"/>
              </a:rPr>
              <a:t>ECal</a:t>
            </a:r>
            <a:r>
              <a:rPr lang="en-US" sz="1200" b="1" dirty="0">
                <a:latin typeface="Cambria" panose="02040503050406030204" pitchFamily="18" charset="0"/>
              </a:rPr>
              <a:t>)</a:t>
            </a:r>
          </a:p>
        </p:txBody>
      </p:sp>
      <p:sp>
        <p:nvSpPr>
          <p:cNvPr id="32" name="TextBox 31"/>
          <p:cNvSpPr txBox="1"/>
          <p:nvPr/>
        </p:nvSpPr>
        <p:spPr>
          <a:xfrm>
            <a:off x="2112288" y="0"/>
            <a:ext cx="4919424" cy="461665"/>
          </a:xfrm>
          <a:prstGeom prst="rect">
            <a:avLst/>
          </a:prstGeom>
          <a:noFill/>
        </p:spPr>
        <p:txBody>
          <a:bodyPr wrap="none" rtlCol="0">
            <a:spAutoFit/>
          </a:bodyPr>
          <a:lstStyle/>
          <a:p>
            <a:pPr algn="ctr"/>
            <a:r>
              <a:rPr lang="en-US" sz="2400" dirty="0" smtClean="0"/>
              <a:t>The MPD Time </a:t>
            </a:r>
            <a:r>
              <a:rPr lang="en-US" sz="2400" dirty="0"/>
              <a:t>o</a:t>
            </a:r>
            <a:r>
              <a:rPr lang="en-US" sz="2400" dirty="0" smtClean="0"/>
              <a:t>f Flight system design</a:t>
            </a:r>
            <a:endParaRPr lang="ru-RU" sz="2400" dirty="0"/>
          </a:p>
        </p:txBody>
      </p:sp>
      <p:sp>
        <p:nvSpPr>
          <p:cNvPr id="33" name="TextBox 32"/>
          <p:cNvSpPr txBox="1"/>
          <p:nvPr/>
        </p:nvSpPr>
        <p:spPr>
          <a:xfrm>
            <a:off x="5436096" y="2708920"/>
            <a:ext cx="2002728" cy="276999"/>
          </a:xfrm>
          <a:prstGeom prst="rect">
            <a:avLst/>
          </a:prstGeom>
          <a:noFill/>
        </p:spPr>
        <p:txBody>
          <a:bodyPr wrap="none" rtlCol="0">
            <a:spAutoFit/>
          </a:bodyPr>
          <a:lstStyle/>
          <a:p>
            <a:r>
              <a:rPr lang="en-US" sz="1200" dirty="0">
                <a:latin typeface="Cambria" panose="02040503050406030204" pitchFamily="18" charset="0"/>
                <a:cs typeface="Times New Roman" pitchFamily="18" charset="0"/>
              </a:rPr>
              <a:t>Z-direction detectors layout</a:t>
            </a:r>
            <a:endParaRPr lang="ru-RU" sz="1200" dirty="0">
              <a:latin typeface="Cambria" panose="02040503050406030204" pitchFamily="18" charset="0"/>
              <a:cs typeface="Times New Roman" pitchFamily="18" charset="0"/>
            </a:endParaRPr>
          </a:p>
        </p:txBody>
      </p:sp>
      <p:pic>
        <p:nvPicPr>
          <p:cNvPr id="34" name="Рисунок 33" descr="D:\babkin\NIKA-MPD\ToF_RPC\documents_15\ToF_TDR\barrel_tof_14.png"/>
          <p:cNvPicPr>
            <a:picLocks noChangeAspect="1"/>
          </p:cNvPicPr>
          <p:nvPr/>
        </p:nvPicPr>
        <p:blipFill>
          <a:blip r:embed="rId4" cstate="print"/>
          <a:srcRect l="753"/>
          <a:stretch>
            <a:fillRect/>
          </a:stretch>
        </p:blipFill>
        <p:spPr bwMode="auto">
          <a:xfrm>
            <a:off x="0" y="1488273"/>
            <a:ext cx="4486920" cy="4176463"/>
          </a:xfrm>
          <a:prstGeom prst="rect">
            <a:avLst/>
          </a:prstGeom>
          <a:ln w="9525">
            <a:noFill/>
            <a:miter lim="800000"/>
            <a:headEnd/>
            <a:tailEnd/>
          </a:ln>
        </p:spPr>
      </p:pic>
      <p:graphicFrame>
        <p:nvGraphicFramePr>
          <p:cNvPr id="35" name="Таблица 34"/>
          <p:cNvGraphicFramePr>
            <a:graphicFrameLocks noGrp="1"/>
          </p:cNvGraphicFramePr>
          <p:nvPr>
            <p:extLst>
              <p:ext uri="{D42A27DB-BD31-4B8C-83A1-F6EECF244321}">
                <p14:modId xmlns:p14="http://schemas.microsoft.com/office/powerpoint/2010/main" val="1322560797"/>
              </p:ext>
            </p:extLst>
          </p:nvPr>
        </p:nvGraphicFramePr>
        <p:xfrm>
          <a:off x="3672408" y="4904237"/>
          <a:ext cx="5364088" cy="1522984"/>
        </p:xfrm>
        <a:graphic>
          <a:graphicData uri="http://schemas.openxmlformats.org/drawingml/2006/table">
            <a:tbl>
              <a:tblPr/>
              <a:tblGrid>
                <a:gridCol w="760284">
                  <a:extLst>
                    <a:ext uri="{9D8B030D-6E8A-4147-A177-3AD203B41FA5}">
                      <a16:colId xmlns:a16="http://schemas.microsoft.com/office/drawing/2014/main" val="20000"/>
                    </a:ext>
                  </a:extLst>
                </a:gridCol>
                <a:gridCol w="796894">
                  <a:extLst>
                    <a:ext uri="{9D8B030D-6E8A-4147-A177-3AD203B41FA5}">
                      <a16:colId xmlns:a16="http://schemas.microsoft.com/office/drawing/2014/main" val="20001"/>
                    </a:ext>
                  </a:extLst>
                </a:gridCol>
                <a:gridCol w="1035110">
                  <a:extLst>
                    <a:ext uri="{9D8B030D-6E8A-4147-A177-3AD203B41FA5}">
                      <a16:colId xmlns:a16="http://schemas.microsoft.com/office/drawing/2014/main" val="20002"/>
                    </a:ext>
                  </a:extLst>
                </a:gridCol>
                <a:gridCol w="868040">
                  <a:extLst>
                    <a:ext uri="{9D8B030D-6E8A-4147-A177-3AD203B41FA5}">
                      <a16:colId xmlns:a16="http://schemas.microsoft.com/office/drawing/2014/main" val="20003"/>
                    </a:ext>
                  </a:extLst>
                </a:gridCol>
                <a:gridCol w="860152">
                  <a:extLst>
                    <a:ext uri="{9D8B030D-6E8A-4147-A177-3AD203B41FA5}">
                      <a16:colId xmlns:a16="http://schemas.microsoft.com/office/drawing/2014/main" val="20004"/>
                    </a:ext>
                  </a:extLst>
                </a:gridCol>
                <a:gridCol w="1043608">
                  <a:extLst>
                    <a:ext uri="{9D8B030D-6E8A-4147-A177-3AD203B41FA5}">
                      <a16:colId xmlns:a16="http://schemas.microsoft.com/office/drawing/2014/main" val="20005"/>
                    </a:ext>
                  </a:extLst>
                </a:gridCol>
              </a:tblGrid>
              <a:tr h="0">
                <a:tc>
                  <a:txBody>
                    <a:bodyPr/>
                    <a:lstStyle/>
                    <a:p>
                      <a:pPr algn="ctr">
                        <a:lnSpc>
                          <a:spcPct val="107000"/>
                        </a:lnSpc>
                        <a:spcBef>
                          <a:spcPts val="600"/>
                        </a:spcBef>
                        <a:spcAft>
                          <a:spcPts val="0"/>
                        </a:spcAft>
                      </a:pPr>
                      <a:endParaRPr lang="en-US" sz="1200" dirty="0">
                        <a:latin typeface="Cambria" panose="02040503050406030204" pitchFamily="18" charset="0"/>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US" sz="1100" b="1" dirty="0">
                          <a:latin typeface="Cambria" panose="02040503050406030204" pitchFamily="18" charset="0"/>
                          <a:ea typeface="Calibri"/>
                          <a:cs typeface="Times New Roman"/>
                        </a:rPr>
                        <a:t>Number of detectors</a:t>
                      </a:r>
                      <a:endParaRPr lang="ru-RU" sz="1200" dirty="0">
                        <a:latin typeface="Cambria" panose="02040503050406030204"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US" sz="1100" b="1" dirty="0">
                          <a:latin typeface="Cambria" panose="02040503050406030204" pitchFamily="18" charset="0"/>
                          <a:ea typeface="Calibri"/>
                          <a:cs typeface="Times New Roman"/>
                        </a:rPr>
                        <a:t>Number of readout strips</a:t>
                      </a:r>
                      <a:endParaRPr lang="ru-RU" sz="1200" dirty="0">
                        <a:latin typeface="Cambria" panose="02040503050406030204"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US" sz="1100" b="1">
                          <a:latin typeface="Cambria" panose="02040503050406030204" pitchFamily="18" charset="0"/>
                          <a:ea typeface="Calibri"/>
                          <a:cs typeface="Times New Roman"/>
                        </a:rPr>
                        <a:t>Sensitive area, m</a:t>
                      </a:r>
                      <a:r>
                        <a:rPr lang="en-US" sz="1100" b="1" baseline="30000">
                          <a:latin typeface="Cambria" panose="02040503050406030204" pitchFamily="18" charset="0"/>
                          <a:ea typeface="Calibri"/>
                          <a:cs typeface="Times New Roman"/>
                        </a:rPr>
                        <a:t>2</a:t>
                      </a:r>
                      <a:endParaRPr lang="ru-RU" sz="1200">
                        <a:latin typeface="Cambria" panose="02040503050406030204"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US" sz="1100" b="1">
                          <a:latin typeface="Cambria" panose="02040503050406030204" pitchFamily="18" charset="0"/>
                          <a:ea typeface="Calibri"/>
                          <a:cs typeface="Times New Roman"/>
                        </a:rPr>
                        <a:t>Number of FEE cards</a:t>
                      </a:r>
                      <a:endParaRPr lang="ru-RU" sz="1200">
                        <a:latin typeface="Cambria" panose="02040503050406030204"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US" sz="1100" b="1">
                          <a:latin typeface="Cambria" panose="02040503050406030204" pitchFamily="18" charset="0"/>
                          <a:ea typeface="Calibri"/>
                          <a:cs typeface="Times New Roman"/>
                        </a:rPr>
                        <a:t>Number of FEE channels</a:t>
                      </a:r>
                      <a:endParaRPr lang="ru-RU" sz="1200">
                        <a:latin typeface="Cambria" panose="02040503050406030204"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ctr">
                        <a:lnSpc>
                          <a:spcPct val="107000"/>
                        </a:lnSpc>
                        <a:spcBef>
                          <a:spcPts val="600"/>
                        </a:spcBef>
                        <a:spcAft>
                          <a:spcPts val="0"/>
                        </a:spcAft>
                      </a:pPr>
                      <a:r>
                        <a:rPr lang="en-US" sz="1200" dirty="0">
                          <a:latin typeface="Cambria" panose="02040503050406030204" pitchFamily="18" charset="0"/>
                          <a:ea typeface="Calibri"/>
                          <a:cs typeface="Times New Roman"/>
                        </a:rPr>
                        <a:t>MRPC</a:t>
                      </a:r>
                      <a:endParaRPr lang="ru-RU" sz="1200" dirty="0">
                        <a:latin typeface="Cambria" panose="02040503050406030204" pitchFamily="18" charset="0"/>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US" sz="1200" dirty="0">
                          <a:latin typeface="Cambria" panose="02040503050406030204" pitchFamily="18" charset="0"/>
                          <a:ea typeface="Calibri"/>
                          <a:cs typeface="Times New Roman"/>
                        </a:rPr>
                        <a:t>1</a:t>
                      </a:r>
                      <a:endParaRPr lang="ru-RU" sz="1200" dirty="0">
                        <a:latin typeface="Cambria" panose="02040503050406030204"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US" sz="1200">
                          <a:latin typeface="Cambria" panose="02040503050406030204" pitchFamily="18" charset="0"/>
                          <a:ea typeface="Calibri"/>
                          <a:cs typeface="Times New Roman"/>
                        </a:rPr>
                        <a:t>24</a:t>
                      </a:r>
                      <a:endParaRPr lang="ru-RU" sz="1200">
                        <a:latin typeface="Cambria" panose="02040503050406030204"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US" sz="1200">
                          <a:latin typeface="Cambria" panose="02040503050406030204" pitchFamily="18" charset="0"/>
                          <a:ea typeface="Calibri"/>
                          <a:cs typeface="Times New Roman"/>
                        </a:rPr>
                        <a:t>0.2</a:t>
                      </a:r>
                      <a:endParaRPr lang="ru-RU" sz="1200">
                        <a:latin typeface="Cambria" panose="02040503050406030204"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US" sz="1200">
                          <a:latin typeface="Cambria" panose="02040503050406030204" pitchFamily="18" charset="0"/>
                          <a:ea typeface="Calibri"/>
                          <a:cs typeface="Times New Roman"/>
                        </a:rPr>
                        <a:t>2</a:t>
                      </a:r>
                      <a:endParaRPr lang="ru-RU" sz="1200">
                        <a:latin typeface="Cambria" panose="02040503050406030204"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US" sz="1200">
                          <a:latin typeface="Cambria" panose="02040503050406030204" pitchFamily="18" charset="0"/>
                          <a:ea typeface="Calibri"/>
                          <a:cs typeface="Times New Roman"/>
                        </a:rPr>
                        <a:t>48</a:t>
                      </a:r>
                      <a:endParaRPr lang="ru-RU" sz="1200">
                        <a:latin typeface="Cambria" panose="02040503050406030204"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ctr">
                        <a:lnSpc>
                          <a:spcPct val="107000"/>
                        </a:lnSpc>
                        <a:spcBef>
                          <a:spcPts val="600"/>
                        </a:spcBef>
                        <a:spcAft>
                          <a:spcPts val="0"/>
                        </a:spcAft>
                      </a:pPr>
                      <a:r>
                        <a:rPr lang="en-US" sz="1200">
                          <a:latin typeface="Cambria" panose="02040503050406030204" pitchFamily="18" charset="0"/>
                          <a:ea typeface="Calibri"/>
                          <a:cs typeface="Times New Roman"/>
                        </a:rPr>
                        <a:t>Module</a:t>
                      </a:r>
                      <a:endParaRPr lang="ru-RU" sz="1200">
                        <a:latin typeface="Cambria" panose="02040503050406030204" pitchFamily="18" charset="0"/>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US" sz="1200" dirty="0">
                          <a:latin typeface="Cambria" panose="02040503050406030204" pitchFamily="18" charset="0"/>
                          <a:ea typeface="Calibri"/>
                          <a:cs typeface="Times New Roman"/>
                        </a:rPr>
                        <a:t>10</a:t>
                      </a:r>
                      <a:endParaRPr lang="ru-RU" sz="1200" dirty="0">
                        <a:latin typeface="Cambria" panose="02040503050406030204"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US" sz="1200">
                          <a:latin typeface="Cambria" panose="02040503050406030204" pitchFamily="18" charset="0"/>
                          <a:ea typeface="Calibri"/>
                          <a:cs typeface="Times New Roman"/>
                        </a:rPr>
                        <a:t>240</a:t>
                      </a:r>
                      <a:endParaRPr lang="ru-RU" sz="1200">
                        <a:latin typeface="Cambria" panose="02040503050406030204"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US" sz="1200">
                          <a:latin typeface="Cambria" panose="02040503050406030204" pitchFamily="18" charset="0"/>
                          <a:ea typeface="Calibri"/>
                          <a:cs typeface="Times New Roman"/>
                        </a:rPr>
                        <a:t>1.85</a:t>
                      </a:r>
                      <a:endParaRPr lang="ru-RU" sz="1200">
                        <a:latin typeface="Cambria" panose="02040503050406030204"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US" sz="1200">
                          <a:latin typeface="Cambria" panose="02040503050406030204" pitchFamily="18" charset="0"/>
                          <a:ea typeface="Calibri"/>
                          <a:cs typeface="Times New Roman"/>
                        </a:rPr>
                        <a:t>20</a:t>
                      </a:r>
                      <a:endParaRPr lang="ru-RU" sz="1200">
                        <a:latin typeface="Cambria" panose="02040503050406030204"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US" sz="1200">
                          <a:latin typeface="Cambria" panose="02040503050406030204" pitchFamily="18" charset="0"/>
                          <a:ea typeface="Calibri"/>
                          <a:cs typeface="Times New Roman"/>
                        </a:rPr>
                        <a:t>480</a:t>
                      </a:r>
                      <a:endParaRPr lang="ru-RU" sz="1200">
                        <a:latin typeface="Cambria" panose="02040503050406030204"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ctr">
                        <a:lnSpc>
                          <a:spcPct val="107000"/>
                        </a:lnSpc>
                        <a:spcBef>
                          <a:spcPts val="600"/>
                        </a:spcBef>
                        <a:spcAft>
                          <a:spcPts val="0"/>
                        </a:spcAft>
                      </a:pPr>
                      <a:r>
                        <a:rPr lang="en-US" sz="1200">
                          <a:latin typeface="Cambria" panose="02040503050406030204" pitchFamily="18" charset="0"/>
                          <a:ea typeface="Calibri"/>
                          <a:cs typeface="Times New Roman"/>
                        </a:rPr>
                        <a:t>Sector</a:t>
                      </a:r>
                      <a:endParaRPr lang="ru-RU" sz="1200">
                        <a:latin typeface="Cambria" panose="02040503050406030204" pitchFamily="18" charset="0"/>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US" sz="1200" dirty="0">
                          <a:latin typeface="Cambria" panose="02040503050406030204" pitchFamily="18" charset="0"/>
                          <a:ea typeface="Calibri"/>
                          <a:cs typeface="Times New Roman"/>
                        </a:rPr>
                        <a:t>20</a:t>
                      </a:r>
                      <a:endParaRPr lang="ru-RU" sz="1200" dirty="0">
                        <a:latin typeface="Cambria" panose="02040503050406030204"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US" sz="1200" dirty="0">
                          <a:latin typeface="Cambria" panose="02040503050406030204" pitchFamily="18" charset="0"/>
                          <a:ea typeface="Calibri"/>
                          <a:cs typeface="Times New Roman"/>
                        </a:rPr>
                        <a:t>480</a:t>
                      </a:r>
                      <a:endParaRPr lang="ru-RU" sz="1200" dirty="0">
                        <a:latin typeface="Cambria" panose="02040503050406030204"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US" sz="1200" dirty="0">
                          <a:latin typeface="Cambria" panose="02040503050406030204" pitchFamily="18" charset="0"/>
                          <a:ea typeface="Calibri"/>
                          <a:cs typeface="Times New Roman"/>
                        </a:rPr>
                        <a:t>3.7</a:t>
                      </a:r>
                      <a:endParaRPr lang="ru-RU" sz="1200" dirty="0">
                        <a:latin typeface="Cambria" panose="02040503050406030204"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US" sz="1200">
                          <a:latin typeface="Cambria" panose="02040503050406030204" pitchFamily="18" charset="0"/>
                          <a:ea typeface="Calibri"/>
                          <a:cs typeface="Times New Roman"/>
                        </a:rPr>
                        <a:t>40</a:t>
                      </a:r>
                      <a:endParaRPr lang="ru-RU" sz="1200">
                        <a:latin typeface="Cambria" panose="02040503050406030204"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US" sz="1200">
                          <a:latin typeface="Cambria" panose="02040503050406030204" pitchFamily="18" charset="0"/>
                          <a:ea typeface="Calibri"/>
                          <a:cs typeface="Times New Roman"/>
                        </a:rPr>
                        <a:t>960</a:t>
                      </a:r>
                      <a:endParaRPr lang="ru-RU" sz="1200">
                        <a:latin typeface="Cambria" panose="02040503050406030204"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algn="ctr">
                        <a:lnSpc>
                          <a:spcPct val="107000"/>
                        </a:lnSpc>
                        <a:spcBef>
                          <a:spcPts val="600"/>
                        </a:spcBef>
                        <a:spcAft>
                          <a:spcPts val="0"/>
                        </a:spcAft>
                      </a:pPr>
                      <a:r>
                        <a:rPr lang="en-US" sz="1200">
                          <a:latin typeface="Cambria" panose="02040503050406030204" pitchFamily="18" charset="0"/>
                          <a:ea typeface="Calibri"/>
                          <a:cs typeface="Times New Roman"/>
                        </a:rPr>
                        <a:t>Barrel</a:t>
                      </a:r>
                      <a:endParaRPr lang="ru-RU" sz="1200">
                        <a:latin typeface="Cambria" panose="02040503050406030204" pitchFamily="18" charset="0"/>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US" sz="1200" dirty="0">
                          <a:latin typeface="Cambria" panose="02040503050406030204" pitchFamily="18" charset="0"/>
                          <a:ea typeface="Calibri"/>
                          <a:cs typeface="Times New Roman"/>
                        </a:rPr>
                        <a:t>280</a:t>
                      </a:r>
                      <a:endParaRPr lang="ru-RU" sz="1200" dirty="0">
                        <a:latin typeface="Cambria" panose="02040503050406030204"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US" sz="1200" dirty="0">
                          <a:latin typeface="Cambria" panose="02040503050406030204" pitchFamily="18" charset="0"/>
                          <a:ea typeface="Calibri"/>
                          <a:cs typeface="Times New Roman"/>
                        </a:rPr>
                        <a:t>6720</a:t>
                      </a:r>
                      <a:endParaRPr lang="ru-RU" sz="1200" dirty="0">
                        <a:latin typeface="Cambria" panose="02040503050406030204"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US" sz="1200" dirty="0">
                          <a:latin typeface="Cambria" panose="02040503050406030204" pitchFamily="18" charset="0"/>
                          <a:ea typeface="Calibri"/>
                          <a:cs typeface="Times New Roman"/>
                        </a:rPr>
                        <a:t>51.8</a:t>
                      </a:r>
                      <a:endParaRPr lang="ru-RU" sz="1200" dirty="0">
                        <a:latin typeface="Cambria" panose="02040503050406030204"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US" sz="1200" dirty="0">
                          <a:latin typeface="Cambria" panose="02040503050406030204" pitchFamily="18" charset="0"/>
                          <a:ea typeface="Calibri"/>
                          <a:cs typeface="Times New Roman"/>
                        </a:rPr>
                        <a:t>560</a:t>
                      </a:r>
                      <a:endParaRPr lang="ru-RU" sz="1200" dirty="0">
                        <a:latin typeface="Cambria" panose="02040503050406030204"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US" sz="1200" b="1" dirty="0">
                          <a:latin typeface="Cambria" panose="02040503050406030204" pitchFamily="18" charset="0"/>
                          <a:ea typeface="Calibri"/>
                          <a:cs typeface="Times New Roman"/>
                        </a:rPr>
                        <a:t>13440</a:t>
                      </a:r>
                      <a:endParaRPr lang="ru-RU" sz="1200" b="1" dirty="0">
                        <a:latin typeface="Cambria" panose="02040503050406030204" pitchFamily="18" charset="0"/>
                        <a:ea typeface="Calibri"/>
                        <a:cs typeface="Times New Roman"/>
                      </a:endParaRPr>
                    </a:p>
                    <a:p>
                      <a:pPr algn="ctr">
                        <a:lnSpc>
                          <a:spcPct val="107000"/>
                        </a:lnSpc>
                        <a:spcBef>
                          <a:spcPts val="600"/>
                        </a:spcBef>
                        <a:spcAft>
                          <a:spcPts val="0"/>
                        </a:spcAft>
                      </a:pPr>
                      <a:r>
                        <a:rPr lang="en-US" sz="1200" dirty="0">
                          <a:latin typeface="Cambria" panose="02040503050406030204" pitchFamily="18" charset="0"/>
                          <a:ea typeface="Calibri"/>
                          <a:cs typeface="Times New Roman"/>
                        </a:rPr>
                        <a:t>(1680 chips)</a:t>
                      </a:r>
                      <a:endParaRPr lang="ru-RU" sz="1200" dirty="0">
                        <a:latin typeface="Cambria" panose="02040503050406030204"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pic>
        <p:nvPicPr>
          <p:cNvPr id="36" name="Picture 4"/>
          <p:cNvPicPr>
            <a:picLocks noChangeAspect="1" noChangeArrowheads="1"/>
          </p:cNvPicPr>
          <p:nvPr/>
        </p:nvPicPr>
        <p:blipFill>
          <a:blip r:embed="rId5" cstate="print"/>
          <a:srcRect/>
          <a:stretch>
            <a:fillRect/>
          </a:stretch>
        </p:blipFill>
        <p:spPr bwMode="auto">
          <a:xfrm>
            <a:off x="5040052" y="3425964"/>
            <a:ext cx="3024336" cy="1393659"/>
          </a:xfrm>
          <a:prstGeom prst="rect">
            <a:avLst/>
          </a:prstGeom>
          <a:noFill/>
          <a:ln w="9525">
            <a:noFill/>
            <a:miter lim="800000"/>
            <a:headEnd/>
            <a:tailEnd/>
          </a:ln>
        </p:spPr>
      </p:pic>
      <p:sp>
        <p:nvSpPr>
          <p:cNvPr id="37" name="TextBox 36"/>
          <p:cNvSpPr txBox="1"/>
          <p:nvPr/>
        </p:nvSpPr>
        <p:spPr>
          <a:xfrm>
            <a:off x="1331640" y="4293096"/>
            <a:ext cx="2283830" cy="276999"/>
          </a:xfrm>
          <a:prstGeom prst="rect">
            <a:avLst/>
          </a:prstGeom>
          <a:noFill/>
        </p:spPr>
        <p:txBody>
          <a:bodyPr wrap="none" rtlCol="0">
            <a:spAutoFit/>
          </a:bodyPr>
          <a:lstStyle/>
          <a:p>
            <a:r>
              <a:rPr lang="en-US" sz="1200" dirty="0">
                <a:latin typeface="Cambria" panose="02040503050406030204" pitchFamily="18" charset="0"/>
                <a:cs typeface="Times New Roman" pitchFamily="18" charset="0"/>
              </a:rPr>
              <a:t>φ-direction TOF modules layout</a:t>
            </a:r>
            <a:endParaRPr lang="ru-RU" sz="1200" dirty="0">
              <a:latin typeface="Cambria" panose="02040503050406030204" pitchFamily="18" charset="0"/>
              <a:cs typeface="Times New Roman" pitchFamily="18" charset="0"/>
            </a:endParaRPr>
          </a:p>
        </p:txBody>
      </p:sp>
      <p:cxnSp>
        <p:nvCxnSpPr>
          <p:cNvPr id="41" name="Прямая со стрелкой 40"/>
          <p:cNvCxnSpPr/>
          <p:nvPr/>
        </p:nvCxnSpPr>
        <p:spPr>
          <a:xfrm flipH="1">
            <a:off x="4355976" y="3309463"/>
            <a:ext cx="606806" cy="2655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4703697" y="3001686"/>
            <a:ext cx="1087092" cy="307777"/>
          </a:xfrm>
          <a:prstGeom prst="rect">
            <a:avLst/>
          </a:prstGeom>
          <a:noFill/>
        </p:spPr>
        <p:txBody>
          <a:bodyPr wrap="none" rtlCol="0">
            <a:spAutoFit/>
          </a:bodyPr>
          <a:lstStyle/>
          <a:p>
            <a:r>
              <a:rPr lang="en-US" sz="1400" dirty="0">
                <a:latin typeface="Cambria" panose="02040503050406030204" pitchFamily="18" charset="0"/>
                <a:cs typeface="Times New Roman" panose="02020603050405020304" pitchFamily="18" charset="0"/>
              </a:rPr>
              <a:t>For TPC </a:t>
            </a:r>
            <a:r>
              <a:rPr lang="en-US" sz="1400" dirty="0" smtClean="0">
                <a:latin typeface="Cambria" panose="02040503050406030204" pitchFamily="18" charset="0"/>
                <a:cs typeface="Times New Roman" panose="02020603050405020304" pitchFamily="18" charset="0"/>
              </a:rPr>
              <a:t>rail</a:t>
            </a:r>
            <a:endParaRPr lang="ru-RU" sz="1400" dirty="0">
              <a:latin typeface="Cambria" panose="02040503050406030204" pitchFamily="18" charset="0"/>
              <a:cs typeface="Times New Roman" panose="02020603050405020304" pitchFamily="18" charset="0"/>
            </a:endParaRPr>
          </a:p>
        </p:txBody>
      </p:sp>
      <p:cxnSp>
        <p:nvCxnSpPr>
          <p:cNvPr id="45" name="Прямая соединительная линия 44"/>
          <p:cNvCxnSpPr/>
          <p:nvPr/>
        </p:nvCxnSpPr>
        <p:spPr>
          <a:xfrm>
            <a:off x="4722175" y="3309463"/>
            <a:ext cx="1068614"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Номер слайда 3"/>
          <p:cNvSpPr>
            <a:spLocks noGrp="1"/>
          </p:cNvSpPr>
          <p:nvPr>
            <p:ph type="sldNum" sz="quarter" idx="12"/>
          </p:nvPr>
        </p:nvSpPr>
        <p:spPr/>
        <p:txBody>
          <a:bodyPr/>
          <a:lstStyle/>
          <a:p>
            <a:fld id="{432D6898-0A46-4AB4-8E0F-EC70D0D57769}" type="slidenum">
              <a:rPr lang="ru-RU" smtClean="0"/>
              <a:pPr/>
              <a:t>2</a:t>
            </a:fld>
            <a:endParaRPr lang="ru-RU"/>
          </a:p>
        </p:txBody>
      </p:sp>
    </p:spTree>
    <p:extLst>
      <p:ext uri="{BB962C8B-B14F-4D97-AF65-F5344CB8AC3E}">
        <p14:creationId xmlns:p14="http://schemas.microsoft.com/office/powerpoint/2010/main" val="28020225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D:\babkin\NIKA-MPD\ToF_RPC\documents_15\ToF_TDR\Lobastov_MC\mpd_geov7.png"/>
          <p:cNvPicPr>
            <a:picLocks noChangeAspect="1" noChangeArrowheads="1"/>
          </p:cNvPicPr>
          <p:nvPr/>
        </p:nvPicPr>
        <p:blipFill>
          <a:blip r:embed="rId3" cstate="print"/>
          <a:srcRect l="11583" t="2973" r="13470" b="3965"/>
          <a:stretch>
            <a:fillRect/>
          </a:stretch>
        </p:blipFill>
        <p:spPr bwMode="auto">
          <a:xfrm>
            <a:off x="395536" y="405973"/>
            <a:ext cx="8498700" cy="6335395"/>
          </a:xfrm>
          <a:prstGeom prst="rect">
            <a:avLst/>
          </a:prstGeom>
          <a:noFill/>
        </p:spPr>
      </p:pic>
      <p:sp>
        <p:nvSpPr>
          <p:cNvPr id="6" name="TextBox 5"/>
          <p:cNvSpPr txBox="1"/>
          <p:nvPr/>
        </p:nvSpPr>
        <p:spPr>
          <a:xfrm>
            <a:off x="3577016" y="0"/>
            <a:ext cx="2058897" cy="461665"/>
          </a:xfrm>
          <a:prstGeom prst="rect">
            <a:avLst/>
          </a:prstGeom>
          <a:noFill/>
        </p:spPr>
        <p:txBody>
          <a:bodyPr wrap="none" rtlCol="0">
            <a:spAutoFit/>
          </a:bodyPr>
          <a:lstStyle/>
          <a:p>
            <a:r>
              <a:rPr lang="en-US" sz="2400" dirty="0"/>
              <a:t>MC simulation</a:t>
            </a:r>
            <a:endParaRPr lang="ru-RU" sz="2400" dirty="0"/>
          </a:p>
        </p:txBody>
      </p:sp>
      <p:sp>
        <p:nvSpPr>
          <p:cNvPr id="12" name="TextBox 11"/>
          <p:cNvSpPr txBox="1"/>
          <p:nvPr/>
        </p:nvSpPr>
        <p:spPr>
          <a:xfrm>
            <a:off x="8138275" y="0"/>
            <a:ext cx="1005725" cy="307777"/>
          </a:xfrm>
          <a:prstGeom prst="rect">
            <a:avLst/>
          </a:prstGeom>
          <a:noFill/>
        </p:spPr>
        <p:txBody>
          <a:bodyPr wrap="none" rtlCol="0">
            <a:spAutoFit/>
          </a:bodyPr>
          <a:lstStyle/>
          <a:p>
            <a:r>
              <a:rPr lang="en-US" sz="1400" i="1" dirty="0"/>
              <a:t>S. </a:t>
            </a:r>
            <a:r>
              <a:rPr lang="en-US" sz="1400" i="1" dirty="0" err="1"/>
              <a:t>Lobastov</a:t>
            </a:r>
            <a:endParaRPr lang="ru-RU" sz="1400" i="1" dirty="0"/>
          </a:p>
        </p:txBody>
      </p:sp>
      <p:pic>
        <p:nvPicPr>
          <p:cNvPr id="28" name="Picture 5" descr="D:\babkin\NIKA-MPD\ToF_RPC\documents_15\Lobastov_MC\occup_TPC.png"/>
          <p:cNvPicPr>
            <a:picLocks noChangeAspect="1" noChangeArrowheads="1"/>
          </p:cNvPicPr>
          <p:nvPr/>
        </p:nvPicPr>
        <p:blipFill rotWithShape="1">
          <a:blip r:embed="rId4" cstate="print"/>
          <a:srcRect t="2349" r="3826"/>
          <a:stretch/>
        </p:blipFill>
        <p:spPr bwMode="auto">
          <a:xfrm>
            <a:off x="154694" y="3429000"/>
            <a:ext cx="4345947" cy="2992421"/>
          </a:xfrm>
          <a:prstGeom prst="rect">
            <a:avLst/>
          </a:prstGeom>
          <a:noFill/>
        </p:spPr>
      </p:pic>
      <p:sp>
        <p:nvSpPr>
          <p:cNvPr id="29" name="TextBox 28"/>
          <p:cNvSpPr txBox="1"/>
          <p:nvPr/>
        </p:nvSpPr>
        <p:spPr>
          <a:xfrm>
            <a:off x="1285099" y="3660032"/>
            <a:ext cx="2802370" cy="369332"/>
          </a:xfrm>
          <a:prstGeom prst="rect">
            <a:avLst/>
          </a:prstGeom>
          <a:noFill/>
        </p:spPr>
        <p:txBody>
          <a:bodyPr wrap="none" rtlCol="0">
            <a:spAutoFit/>
          </a:bodyPr>
          <a:lstStyle/>
          <a:p>
            <a:r>
              <a:rPr lang="en-US" dirty="0">
                <a:latin typeface="Times New Roman" pitchFamily="18" charset="0"/>
                <a:cs typeface="Times New Roman" pitchFamily="18" charset="0"/>
              </a:rPr>
              <a:t>Maximum occupancy &lt;15%</a:t>
            </a:r>
            <a:endParaRPr lang="ru-RU" dirty="0">
              <a:latin typeface="Times New Roman" pitchFamily="18" charset="0"/>
              <a:cs typeface="Times New Roman" pitchFamily="18" charset="0"/>
            </a:endParaRPr>
          </a:p>
        </p:txBody>
      </p:sp>
      <p:pic>
        <p:nvPicPr>
          <p:cNvPr id="30" name="Picture 2" descr="D:\babkin\NIKA-MPD\ToF_RPC\documents_15\ToF_TDR\Lobastov_MC\geom_eff2.png"/>
          <p:cNvPicPr>
            <a:picLocks noChangeAspect="1" noChangeArrowheads="1"/>
          </p:cNvPicPr>
          <p:nvPr/>
        </p:nvPicPr>
        <p:blipFill>
          <a:blip r:embed="rId5" cstate="print"/>
          <a:srcRect/>
          <a:stretch>
            <a:fillRect/>
          </a:stretch>
        </p:blipFill>
        <p:spPr bwMode="auto">
          <a:xfrm>
            <a:off x="4500641" y="3458847"/>
            <a:ext cx="4643360" cy="2962574"/>
          </a:xfrm>
          <a:prstGeom prst="rect">
            <a:avLst/>
          </a:prstGeom>
          <a:noFill/>
        </p:spPr>
      </p:pic>
      <p:sp>
        <p:nvSpPr>
          <p:cNvPr id="31" name="TextBox 30"/>
          <p:cNvSpPr txBox="1"/>
          <p:nvPr/>
        </p:nvSpPr>
        <p:spPr>
          <a:xfrm>
            <a:off x="5508104" y="3861048"/>
            <a:ext cx="2690801" cy="369332"/>
          </a:xfrm>
          <a:prstGeom prst="rect">
            <a:avLst/>
          </a:prstGeom>
          <a:noFill/>
        </p:spPr>
        <p:txBody>
          <a:bodyPr wrap="none" rtlCol="0">
            <a:spAutoFit/>
          </a:bodyPr>
          <a:lstStyle/>
          <a:p>
            <a:r>
              <a:rPr lang="en-US" dirty="0">
                <a:latin typeface="Times New Roman" pitchFamily="18" charset="0"/>
                <a:cs typeface="Times New Roman" pitchFamily="18" charset="0"/>
              </a:rPr>
              <a:t>Geometry efficiency ~94%</a:t>
            </a:r>
            <a:endParaRPr lang="ru-RU" dirty="0">
              <a:latin typeface="Times New Roman" pitchFamily="18" charset="0"/>
              <a:cs typeface="Times New Roman" pitchFamily="18" charset="0"/>
            </a:endParaRPr>
          </a:p>
        </p:txBody>
      </p:sp>
      <p:sp>
        <p:nvSpPr>
          <p:cNvPr id="2" name="Номер слайда 1"/>
          <p:cNvSpPr>
            <a:spLocks noGrp="1"/>
          </p:cNvSpPr>
          <p:nvPr>
            <p:ph type="sldNum" sz="quarter" idx="12"/>
          </p:nvPr>
        </p:nvSpPr>
        <p:spPr/>
        <p:txBody>
          <a:bodyPr/>
          <a:lstStyle/>
          <a:p>
            <a:fld id="{432D6898-0A46-4AB4-8E0F-EC70D0D57769}" type="slidenum">
              <a:rPr lang="ru-RU" smtClean="0"/>
              <a:pPr/>
              <a:t>3</a:t>
            </a:fld>
            <a:endParaRPr lang="ru-RU"/>
          </a:p>
        </p:txBody>
      </p:sp>
    </p:spTree>
    <p:extLst>
      <p:ext uri="{BB962C8B-B14F-4D97-AF65-F5344CB8AC3E}">
        <p14:creationId xmlns:p14="http://schemas.microsoft.com/office/powerpoint/2010/main" val="2587764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down)">
                                      <p:cBhvr>
                                        <p:cTn id="10" dur="500"/>
                                        <p:tgtEl>
                                          <p:spTgt spid="2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down)">
                                      <p:cBhvr>
                                        <p:cTn id="13" dur="500"/>
                                        <p:tgtEl>
                                          <p:spTgt spid="31"/>
                                        </p:tgtEl>
                                      </p:cBhvr>
                                    </p:animEffect>
                                  </p:childTnLst>
                                </p:cTn>
                              </p:par>
                              <p:par>
                                <p:cTn id="14" presetID="22" presetClass="entr" presetSubtype="4"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wipe(down)">
                                      <p:cBhvr>
                                        <p:cTn id="1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577016" y="0"/>
            <a:ext cx="2058897" cy="461665"/>
          </a:xfrm>
          <a:prstGeom prst="rect">
            <a:avLst/>
          </a:prstGeom>
          <a:noFill/>
        </p:spPr>
        <p:txBody>
          <a:bodyPr wrap="none" rtlCol="0">
            <a:spAutoFit/>
          </a:bodyPr>
          <a:lstStyle/>
          <a:p>
            <a:r>
              <a:rPr lang="en-US" sz="2400" dirty="0"/>
              <a:t>MC simulation</a:t>
            </a:r>
            <a:endParaRPr lang="ru-RU" sz="2400" dirty="0"/>
          </a:p>
        </p:txBody>
      </p:sp>
      <p:sp>
        <p:nvSpPr>
          <p:cNvPr id="12" name="TextBox 11"/>
          <p:cNvSpPr txBox="1"/>
          <p:nvPr/>
        </p:nvSpPr>
        <p:spPr>
          <a:xfrm>
            <a:off x="8138275" y="0"/>
            <a:ext cx="1005725" cy="307777"/>
          </a:xfrm>
          <a:prstGeom prst="rect">
            <a:avLst/>
          </a:prstGeom>
          <a:noFill/>
        </p:spPr>
        <p:txBody>
          <a:bodyPr wrap="none" rtlCol="0">
            <a:spAutoFit/>
          </a:bodyPr>
          <a:lstStyle/>
          <a:p>
            <a:r>
              <a:rPr lang="en-US" sz="1400" i="1" dirty="0"/>
              <a:t>S. </a:t>
            </a:r>
            <a:r>
              <a:rPr lang="en-US" sz="1400" i="1" dirty="0" err="1"/>
              <a:t>Lobastov</a:t>
            </a:r>
            <a:endParaRPr lang="ru-RU" sz="1400" i="1" dirty="0"/>
          </a:p>
        </p:txBody>
      </p:sp>
      <p:pic>
        <p:nvPicPr>
          <p:cNvPr id="10" name="Рисунок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11" y="436722"/>
            <a:ext cx="4688446" cy="5878156"/>
          </a:xfrm>
          <a:prstGeom prst="rect">
            <a:avLst/>
          </a:prstGeom>
        </p:spPr>
      </p:pic>
      <mc:AlternateContent xmlns:mc="http://schemas.openxmlformats.org/markup-compatibility/2006" xmlns:a14="http://schemas.microsoft.com/office/drawing/2010/main">
        <mc:Choice Requires="a14">
          <p:sp>
            <p:nvSpPr>
              <p:cNvPr id="2" name="TextBox 1"/>
              <p:cNvSpPr txBox="1"/>
              <p:nvPr/>
            </p:nvSpPr>
            <p:spPr>
              <a:xfrm>
                <a:off x="0" y="6289935"/>
                <a:ext cx="5383461" cy="466603"/>
              </a:xfrm>
              <a:prstGeom prst="rect">
                <a:avLst/>
              </a:prstGeom>
              <a:noFill/>
            </p:spPr>
            <p:txBody>
              <a:bodyPr wrap="none" rtlCol="0">
                <a:spAutoFit/>
              </a:bodyPr>
              <a:lstStyle/>
              <a:p>
                <a:r>
                  <a:rPr lang="en-US" sz="1100" dirty="0">
                    <a:latin typeface="Times New Roman" panose="02020603050405020304" pitchFamily="18" charset="0"/>
                    <a:ea typeface="Calibri" panose="020F0502020204030204" pitchFamily="34" charset="0"/>
                  </a:rPr>
                  <a:t>MPD TOF phase-space for charged hadrons for </a:t>
                </a:r>
                <a14:m>
                  <m:oMath xmlns:m="http://schemas.openxmlformats.org/officeDocument/2006/math">
                    <m:rad>
                      <m:radPr>
                        <m:degHide m:val="on"/>
                        <m:ctrlPr>
                          <a:rPr lang="ru-RU" sz="1100" i="1">
                            <a:latin typeface="Cambria Math" panose="02040503050406030204" pitchFamily="18" charset="0"/>
                          </a:rPr>
                        </m:ctrlPr>
                      </m:radPr>
                      <m:deg/>
                      <m:e>
                        <m:sSub>
                          <m:sSubPr>
                            <m:ctrlPr>
                              <a:rPr lang="ru-RU" sz="1100" i="1">
                                <a:latin typeface="Cambria Math" panose="02040503050406030204" pitchFamily="18" charset="0"/>
                              </a:rPr>
                            </m:ctrlPr>
                          </m:sSubPr>
                          <m:e>
                            <m:r>
                              <a:rPr lang="en-US" sz="1100" i="1">
                                <a:latin typeface="Cambria Math" panose="02040503050406030204" pitchFamily="18" charset="0"/>
                                <a:ea typeface="Calibri" panose="020F0502020204030204" pitchFamily="34" charset="0"/>
                                <a:cs typeface="Times New Roman" panose="02020603050405020304" pitchFamily="18" charset="0"/>
                              </a:rPr>
                              <m:t>𝑆</m:t>
                            </m:r>
                          </m:e>
                          <m:sub>
                            <m:r>
                              <a:rPr lang="en-US" sz="1100" i="1">
                                <a:latin typeface="Cambria Math" panose="02040503050406030204" pitchFamily="18" charset="0"/>
                                <a:ea typeface="Calibri" panose="020F0502020204030204" pitchFamily="34" charset="0"/>
                                <a:cs typeface="Times New Roman" panose="02020603050405020304" pitchFamily="18" charset="0"/>
                              </a:rPr>
                              <m:t>𝑁𝑁</m:t>
                            </m:r>
                          </m:sub>
                        </m:sSub>
                      </m:e>
                    </m:rad>
                    <m:r>
                      <a:rPr lang="en-US" sz="1100" i="1">
                        <a:latin typeface="Cambria Math" panose="02040503050406030204" pitchFamily="18" charset="0"/>
                        <a:ea typeface="Calibri" panose="020F0502020204030204" pitchFamily="34" charset="0"/>
                        <a:cs typeface="Times New Roman" panose="02020603050405020304" pitchFamily="18" charset="0"/>
                      </a:rPr>
                      <m:t>=</m:t>
                    </m:r>
                  </m:oMath>
                </a14:m>
                <a:r>
                  <a:rPr lang="en-US" sz="1100" dirty="0">
                    <a:latin typeface="Times New Roman" panose="02020603050405020304" pitchFamily="18" charset="0"/>
                    <a:ea typeface="Calibri" panose="020F0502020204030204" pitchFamily="34" charset="0"/>
                  </a:rPr>
                  <a:t>5 GeV (left) and </a:t>
                </a:r>
                <a14:m>
                  <m:oMath xmlns:m="http://schemas.openxmlformats.org/officeDocument/2006/math">
                    <m:rad>
                      <m:radPr>
                        <m:degHide m:val="on"/>
                        <m:ctrlPr>
                          <a:rPr lang="ru-RU" sz="1100" i="1">
                            <a:latin typeface="Cambria Math" panose="02040503050406030204" pitchFamily="18" charset="0"/>
                          </a:rPr>
                        </m:ctrlPr>
                      </m:radPr>
                      <m:deg/>
                      <m:e>
                        <m:sSub>
                          <m:sSubPr>
                            <m:ctrlPr>
                              <a:rPr lang="ru-RU" sz="1100" i="1">
                                <a:latin typeface="Cambria Math" panose="02040503050406030204" pitchFamily="18" charset="0"/>
                              </a:rPr>
                            </m:ctrlPr>
                          </m:sSubPr>
                          <m:e>
                            <m:r>
                              <a:rPr lang="en-US" sz="1100" i="1">
                                <a:latin typeface="Cambria Math" panose="02040503050406030204" pitchFamily="18" charset="0"/>
                                <a:ea typeface="Calibri" panose="020F0502020204030204" pitchFamily="34" charset="0"/>
                                <a:cs typeface="Times New Roman" panose="02020603050405020304" pitchFamily="18" charset="0"/>
                              </a:rPr>
                              <m:t>𝑆</m:t>
                            </m:r>
                          </m:e>
                          <m:sub>
                            <m:r>
                              <a:rPr lang="en-US" sz="1100" i="1">
                                <a:latin typeface="Cambria Math" panose="02040503050406030204" pitchFamily="18" charset="0"/>
                                <a:ea typeface="Calibri" panose="020F0502020204030204" pitchFamily="34" charset="0"/>
                                <a:cs typeface="Times New Roman" panose="02020603050405020304" pitchFamily="18" charset="0"/>
                              </a:rPr>
                              <m:t>𝑁𝑁</m:t>
                            </m:r>
                          </m:sub>
                        </m:sSub>
                      </m:e>
                    </m:rad>
                    <m:r>
                      <a:rPr lang="en-US" sz="1100" i="1">
                        <a:latin typeface="Cambria Math" panose="02040503050406030204" pitchFamily="18" charset="0"/>
                        <a:ea typeface="Calibri" panose="020F0502020204030204" pitchFamily="34" charset="0"/>
                        <a:cs typeface="Times New Roman" panose="02020603050405020304" pitchFamily="18" charset="0"/>
                      </a:rPr>
                      <m:t>=</m:t>
                    </m:r>
                  </m:oMath>
                </a14:m>
                <a:r>
                  <a:rPr lang="en-US" sz="1100" dirty="0">
                    <a:latin typeface="Times New Roman" panose="02020603050405020304" pitchFamily="18" charset="0"/>
                    <a:ea typeface="Calibri" panose="020F0502020204030204" pitchFamily="34" charset="0"/>
                  </a:rPr>
                  <a:t>11 GeV.  </a:t>
                </a:r>
              </a:p>
              <a:p>
                <a:r>
                  <a:rPr lang="en-US" sz="1100" dirty="0">
                    <a:latin typeface="Times New Roman" panose="02020603050405020304" pitchFamily="18" charset="0"/>
                    <a:ea typeface="Calibri" panose="020F0502020204030204" pitchFamily="34" charset="0"/>
                  </a:rPr>
                  <a:t>From top to bottom: </a:t>
                </a:r>
                <a:r>
                  <a:rPr lang="en-US" sz="1100" dirty="0" err="1">
                    <a:latin typeface="Times New Roman" panose="02020603050405020304" pitchFamily="18" charset="0"/>
                    <a:ea typeface="Calibri" panose="020F0502020204030204" pitchFamily="34" charset="0"/>
                  </a:rPr>
                  <a:t>pions</a:t>
                </a:r>
                <a:r>
                  <a:rPr lang="en-US" sz="1100" dirty="0">
                    <a:latin typeface="Times New Roman" panose="02020603050405020304" pitchFamily="18" charset="0"/>
                    <a:ea typeface="Calibri" panose="020F0502020204030204" pitchFamily="34" charset="0"/>
                  </a:rPr>
                  <a:t>, kaons and protons. (1000 QGSM central events, </a:t>
                </a:r>
                <a:r>
                  <a:rPr lang="en-US" sz="1100" i="1" dirty="0">
                    <a:latin typeface="Times New Roman" panose="02020603050405020304" pitchFamily="18" charset="0"/>
                    <a:ea typeface="Calibri" panose="020F0502020204030204" pitchFamily="34" charset="0"/>
                  </a:rPr>
                  <a:t>B</a:t>
                </a:r>
                <a:r>
                  <a:rPr lang="en-US" sz="1100" dirty="0">
                    <a:latin typeface="Times New Roman" panose="02020603050405020304" pitchFamily="18" charset="0"/>
                    <a:ea typeface="Calibri" panose="020F0502020204030204" pitchFamily="34" charset="0"/>
                  </a:rPr>
                  <a:t> = 0.5 T).</a:t>
                </a:r>
                <a:endParaRPr lang="ru-RU" sz="1100" dirty="0"/>
              </a:p>
            </p:txBody>
          </p:sp>
        </mc:Choice>
        <mc:Fallback xmlns="">
          <p:sp>
            <p:nvSpPr>
              <p:cNvPr id="2" name="TextBox 1"/>
              <p:cNvSpPr txBox="1">
                <a:spLocks noRot="1" noChangeAspect="1" noMove="1" noResize="1" noEditPoints="1" noAdjustHandles="1" noChangeArrowheads="1" noChangeShapeType="1" noTextEdit="1"/>
              </p:cNvSpPr>
              <p:nvPr/>
            </p:nvSpPr>
            <p:spPr>
              <a:xfrm>
                <a:off x="0" y="6289935"/>
                <a:ext cx="5383461" cy="466603"/>
              </a:xfrm>
              <a:prstGeom prst="rect">
                <a:avLst/>
              </a:prstGeom>
              <a:blipFill>
                <a:blip r:embed="rId4"/>
                <a:stretch>
                  <a:fillRect b="-9211"/>
                </a:stretch>
              </a:blipFill>
            </p:spPr>
            <p:txBody>
              <a:bodyPr/>
              <a:lstStyle/>
              <a:p>
                <a:r>
                  <a:rPr lang="ru-RU">
                    <a:noFill/>
                  </a:rPr>
                  <a:t> </a:t>
                </a:r>
              </a:p>
            </p:txBody>
          </p:sp>
        </mc:Fallback>
      </mc:AlternateContent>
      <p:graphicFrame>
        <p:nvGraphicFramePr>
          <p:cNvPr id="3" name="Таблица 2"/>
          <p:cNvGraphicFramePr>
            <a:graphicFrameLocks noGrp="1"/>
          </p:cNvGraphicFramePr>
          <p:nvPr>
            <p:extLst>
              <p:ext uri="{D42A27DB-BD31-4B8C-83A1-F6EECF244321}">
                <p14:modId xmlns:p14="http://schemas.microsoft.com/office/powerpoint/2010/main" val="2669216165"/>
              </p:ext>
            </p:extLst>
          </p:nvPr>
        </p:nvGraphicFramePr>
        <p:xfrm>
          <a:off x="4535491" y="4648212"/>
          <a:ext cx="4608509" cy="1676400"/>
        </p:xfrm>
        <a:graphic>
          <a:graphicData uri="http://schemas.openxmlformats.org/drawingml/2006/table">
            <a:tbl>
              <a:tblPr firstRow="1" firstCol="1" lastRow="1" lastCol="1" bandRow="1" bandCol="1">
                <a:tableStyleId>{17292A2E-F333-43FB-9621-5CBBE7FDCDCB}</a:tableStyleId>
              </a:tblPr>
              <a:tblGrid>
                <a:gridCol w="1980725">
                  <a:extLst>
                    <a:ext uri="{9D8B030D-6E8A-4147-A177-3AD203B41FA5}">
                      <a16:colId xmlns:a16="http://schemas.microsoft.com/office/drawing/2014/main" val="1107508735"/>
                    </a:ext>
                  </a:extLst>
                </a:gridCol>
                <a:gridCol w="504056">
                  <a:extLst>
                    <a:ext uri="{9D8B030D-6E8A-4147-A177-3AD203B41FA5}">
                      <a16:colId xmlns:a16="http://schemas.microsoft.com/office/drawing/2014/main" val="2774652770"/>
                    </a:ext>
                  </a:extLst>
                </a:gridCol>
                <a:gridCol w="432048">
                  <a:extLst>
                    <a:ext uri="{9D8B030D-6E8A-4147-A177-3AD203B41FA5}">
                      <a16:colId xmlns:a16="http://schemas.microsoft.com/office/drawing/2014/main" val="84124057"/>
                    </a:ext>
                  </a:extLst>
                </a:gridCol>
                <a:gridCol w="452641">
                  <a:extLst>
                    <a:ext uri="{9D8B030D-6E8A-4147-A177-3AD203B41FA5}">
                      <a16:colId xmlns:a16="http://schemas.microsoft.com/office/drawing/2014/main" val="2262671866"/>
                    </a:ext>
                  </a:extLst>
                </a:gridCol>
                <a:gridCol w="411455">
                  <a:extLst>
                    <a:ext uri="{9D8B030D-6E8A-4147-A177-3AD203B41FA5}">
                      <a16:colId xmlns:a16="http://schemas.microsoft.com/office/drawing/2014/main" val="2745486755"/>
                    </a:ext>
                  </a:extLst>
                </a:gridCol>
                <a:gridCol w="432048">
                  <a:extLst>
                    <a:ext uri="{9D8B030D-6E8A-4147-A177-3AD203B41FA5}">
                      <a16:colId xmlns:a16="http://schemas.microsoft.com/office/drawing/2014/main" val="542144950"/>
                    </a:ext>
                  </a:extLst>
                </a:gridCol>
                <a:gridCol w="395536">
                  <a:extLst>
                    <a:ext uri="{9D8B030D-6E8A-4147-A177-3AD203B41FA5}">
                      <a16:colId xmlns:a16="http://schemas.microsoft.com/office/drawing/2014/main" val="1846252603"/>
                    </a:ext>
                  </a:extLst>
                </a:gridCol>
              </a:tblGrid>
              <a:tr h="0">
                <a:tc>
                  <a:txBody>
                    <a:bodyPr/>
                    <a:lstStyle/>
                    <a:p>
                      <a:pPr>
                        <a:spcAft>
                          <a:spcPts val="0"/>
                        </a:spcAft>
                      </a:pPr>
                      <a:r>
                        <a:rPr lang="en-US" sz="1100" b="0" dirty="0">
                          <a:solidFill>
                            <a:schemeClr val="tx1"/>
                          </a:solidFill>
                          <a:effectLst/>
                        </a:rPr>
                        <a:t>Mean number of primary particles in one central collision:</a:t>
                      </a:r>
                      <a:endParaRPr lang="ru-RU" sz="1100" b="0" dirty="0">
                        <a:solidFill>
                          <a:schemeClr val="tx1"/>
                        </a:solidFill>
                        <a:effectLst/>
                        <a:latin typeface="Courier New" panose="02070309020205020404" pitchFamily="49" charset="0"/>
                        <a:ea typeface="MS Mincho" panose="02020609040205080304" pitchFamily="49" charset="-128"/>
                      </a:endParaRPr>
                    </a:p>
                  </a:txBody>
                  <a:tcPr marL="68580" marR="68580" marT="0" marB="0">
                    <a:solidFill>
                      <a:schemeClr val="accent4">
                        <a:lumMod val="20000"/>
                        <a:lumOff val="80000"/>
                      </a:schemeClr>
                    </a:solidFill>
                  </a:tcPr>
                </a:tc>
                <a:tc gridSpan="2">
                  <a:txBody>
                    <a:bodyPr/>
                    <a:lstStyle/>
                    <a:p>
                      <a:pPr algn="ctr">
                        <a:spcAft>
                          <a:spcPts val="0"/>
                        </a:spcAft>
                      </a:pPr>
                      <a:r>
                        <a:rPr lang="en-US" sz="1100" dirty="0">
                          <a:solidFill>
                            <a:schemeClr val="tx1"/>
                          </a:solidFill>
                          <a:effectLst/>
                        </a:rPr>
                        <a:t>π</a:t>
                      </a:r>
                      <a:r>
                        <a:rPr lang="en-US" sz="1100" baseline="30000" dirty="0">
                          <a:solidFill>
                            <a:schemeClr val="tx1"/>
                          </a:solidFill>
                          <a:effectLst/>
                        </a:rPr>
                        <a:t>±</a:t>
                      </a:r>
                      <a:endParaRPr lang="ru-RU" sz="1100" dirty="0">
                        <a:solidFill>
                          <a:schemeClr val="tx1"/>
                        </a:solidFill>
                        <a:effectLst/>
                        <a:latin typeface="Courier New" panose="02070309020205020404" pitchFamily="49" charset="0"/>
                        <a:ea typeface="MS Mincho" panose="02020609040205080304" pitchFamily="49" charset="-128"/>
                      </a:endParaRPr>
                    </a:p>
                  </a:txBody>
                  <a:tcPr marL="68580" marR="68580" marT="0" marB="0">
                    <a:solidFill>
                      <a:schemeClr val="accent4">
                        <a:lumMod val="20000"/>
                        <a:lumOff val="80000"/>
                      </a:schemeClr>
                    </a:solidFill>
                  </a:tcPr>
                </a:tc>
                <a:tc hMerge="1">
                  <a:txBody>
                    <a:bodyPr/>
                    <a:lstStyle/>
                    <a:p>
                      <a:endParaRPr lang="ru-RU"/>
                    </a:p>
                  </a:txBody>
                  <a:tcPr/>
                </a:tc>
                <a:tc gridSpan="2">
                  <a:txBody>
                    <a:bodyPr/>
                    <a:lstStyle/>
                    <a:p>
                      <a:pPr algn="ctr">
                        <a:spcAft>
                          <a:spcPts val="0"/>
                        </a:spcAft>
                      </a:pPr>
                      <a:r>
                        <a:rPr lang="en-US" sz="1100" dirty="0">
                          <a:solidFill>
                            <a:schemeClr val="tx1"/>
                          </a:solidFill>
                          <a:effectLst/>
                        </a:rPr>
                        <a:t>K</a:t>
                      </a:r>
                      <a:r>
                        <a:rPr lang="en-US" sz="1100" baseline="30000" dirty="0">
                          <a:solidFill>
                            <a:schemeClr val="tx1"/>
                          </a:solidFill>
                          <a:effectLst/>
                        </a:rPr>
                        <a:t>±</a:t>
                      </a:r>
                      <a:endParaRPr lang="ru-RU" sz="1100" dirty="0">
                        <a:solidFill>
                          <a:schemeClr val="tx1"/>
                        </a:solidFill>
                        <a:effectLst/>
                        <a:latin typeface="Courier New" panose="02070309020205020404" pitchFamily="49" charset="0"/>
                        <a:ea typeface="MS Mincho" panose="02020609040205080304" pitchFamily="49" charset="-128"/>
                      </a:endParaRPr>
                    </a:p>
                  </a:txBody>
                  <a:tcPr marL="68580" marR="68580" marT="0" marB="0">
                    <a:solidFill>
                      <a:schemeClr val="accent4">
                        <a:lumMod val="20000"/>
                        <a:lumOff val="80000"/>
                      </a:schemeClr>
                    </a:solidFill>
                  </a:tcPr>
                </a:tc>
                <a:tc hMerge="1">
                  <a:txBody>
                    <a:bodyPr/>
                    <a:lstStyle/>
                    <a:p>
                      <a:endParaRPr lang="ru-RU"/>
                    </a:p>
                  </a:txBody>
                  <a:tcPr/>
                </a:tc>
                <a:tc gridSpan="2">
                  <a:txBody>
                    <a:bodyPr/>
                    <a:lstStyle/>
                    <a:p>
                      <a:pPr algn="ctr">
                        <a:spcAft>
                          <a:spcPts val="0"/>
                        </a:spcAft>
                      </a:pPr>
                      <a:r>
                        <a:rPr lang="en-US" sz="1100" dirty="0">
                          <a:solidFill>
                            <a:schemeClr val="tx1"/>
                          </a:solidFill>
                          <a:effectLst/>
                        </a:rPr>
                        <a:t>P</a:t>
                      </a:r>
                      <a:endParaRPr lang="ru-RU" sz="1100" dirty="0">
                        <a:solidFill>
                          <a:schemeClr val="tx1"/>
                        </a:solidFill>
                        <a:effectLst/>
                        <a:latin typeface="Courier New" panose="02070309020205020404" pitchFamily="49" charset="0"/>
                        <a:ea typeface="MS Mincho" panose="02020609040205080304" pitchFamily="49" charset="-128"/>
                      </a:endParaRPr>
                    </a:p>
                  </a:txBody>
                  <a:tcPr marL="68580" marR="68580" marT="0" marB="0">
                    <a:solidFill>
                      <a:schemeClr val="accent4">
                        <a:lumMod val="20000"/>
                        <a:lumOff val="80000"/>
                      </a:schemeClr>
                    </a:solidFill>
                  </a:tcPr>
                </a:tc>
                <a:tc hMerge="1">
                  <a:txBody>
                    <a:bodyPr/>
                    <a:lstStyle/>
                    <a:p>
                      <a:endParaRPr lang="ru-RU"/>
                    </a:p>
                  </a:txBody>
                  <a:tcPr/>
                </a:tc>
                <a:extLst>
                  <a:ext uri="{0D108BD9-81ED-4DB2-BD59-A6C34878D82A}">
                    <a16:rowId xmlns:a16="http://schemas.microsoft.com/office/drawing/2014/main" val="2719560056"/>
                  </a:ext>
                </a:extLst>
              </a:tr>
              <a:tr h="0">
                <a:tc>
                  <a:txBody>
                    <a:bodyPr/>
                    <a:lstStyle/>
                    <a:p>
                      <a:pPr>
                        <a:spcAft>
                          <a:spcPts val="0"/>
                        </a:spcAft>
                      </a:pPr>
                      <a:r>
                        <a:rPr lang="en-US" sz="1100" b="0" dirty="0">
                          <a:effectLst/>
                        </a:rPr>
                        <a:t>Produced in 4π</a:t>
                      </a:r>
                      <a:endParaRPr lang="ru-RU" sz="1100" b="0" dirty="0">
                        <a:effectLst/>
                        <a:latin typeface="Courier New" panose="02070309020205020404" pitchFamily="49" charset="0"/>
                        <a:ea typeface="MS Mincho" panose="02020609040205080304" pitchFamily="49" charset="-128"/>
                      </a:endParaRPr>
                    </a:p>
                  </a:txBody>
                  <a:tcPr marL="68580" marR="68580" marT="0" marB="0">
                    <a:solidFill>
                      <a:schemeClr val="accent4">
                        <a:lumMod val="20000"/>
                        <a:lumOff val="80000"/>
                      </a:schemeClr>
                    </a:solidFill>
                  </a:tcPr>
                </a:tc>
                <a:tc gridSpan="2">
                  <a:txBody>
                    <a:bodyPr/>
                    <a:lstStyle/>
                    <a:p>
                      <a:pPr algn="ctr">
                        <a:spcAft>
                          <a:spcPts val="0"/>
                        </a:spcAft>
                      </a:pPr>
                      <a:r>
                        <a:rPr lang="en-US" sz="1050" b="0" dirty="0">
                          <a:effectLst/>
                        </a:rPr>
                        <a:t>8</a:t>
                      </a:r>
                      <a:r>
                        <a:rPr lang="ru-RU" sz="1050" b="0" dirty="0">
                          <a:effectLst/>
                        </a:rPr>
                        <a:t>29.1</a:t>
                      </a:r>
                      <a:endParaRPr lang="ru-RU" sz="1050" b="0" dirty="0">
                        <a:effectLst/>
                        <a:latin typeface="Courier New" panose="02070309020205020404" pitchFamily="49" charset="0"/>
                        <a:ea typeface="MS Mincho" panose="02020609040205080304" pitchFamily="49" charset="-128"/>
                      </a:endParaRPr>
                    </a:p>
                  </a:txBody>
                  <a:tcPr marL="68580" marR="68580" marT="0" marB="0">
                    <a:solidFill>
                      <a:schemeClr val="accent4">
                        <a:lumMod val="20000"/>
                        <a:lumOff val="80000"/>
                      </a:schemeClr>
                    </a:solidFill>
                  </a:tcPr>
                </a:tc>
                <a:tc hMerge="1">
                  <a:txBody>
                    <a:bodyPr/>
                    <a:lstStyle/>
                    <a:p>
                      <a:endParaRPr lang="ru-RU"/>
                    </a:p>
                  </a:txBody>
                  <a:tcPr/>
                </a:tc>
                <a:tc gridSpan="2">
                  <a:txBody>
                    <a:bodyPr/>
                    <a:lstStyle/>
                    <a:p>
                      <a:pPr algn="ctr">
                        <a:spcAft>
                          <a:spcPts val="0"/>
                        </a:spcAft>
                      </a:pPr>
                      <a:r>
                        <a:rPr lang="ru-RU" sz="1050" b="0">
                          <a:effectLst/>
                        </a:rPr>
                        <a:t>5</a:t>
                      </a:r>
                      <a:r>
                        <a:rPr lang="en-US" sz="1050" b="0">
                          <a:effectLst/>
                        </a:rPr>
                        <a:t>8.</a:t>
                      </a:r>
                      <a:r>
                        <a:rPr lang="ru-RU" sz="1050" b="0">
                          <a:effectLst/>
                        </a:rPr>
                        <a:t>7</a:t>
                      </a:r>
                      <a:endParaRPr lang="ru-RU" sz="1050" b="0">
                        <a:effectLst/>
                        <a:latin typeface="Courier New" panose="02070309020205020404" pitchFamily="49" charset="0"/>
                        <a:ea typeface="MS Mincho" panose="02020609040205080304" pitchFamily="49" charset="-128"/>
                      </a:endParaRPr>
                    </a:p>
                  </a:txBody>
                  <a:tcPr marL="68580" marR="68580" marT="0" marB="0">
                    <a:solidFill>
                      <a:schemeClr val="accent4">
                        <a:lumMod val="20000"/>
                        <a:lumOff val="80000"/>
                      </a:schemeClr>
                    </a:solidFill>
                  </a:tcPr>
                </a:tc>
                <a:tc hMerge="1">
                  <a:txBody>
                    <a:bodyPr/>
                    <a:lstStyle/>
                    <a:p>
                      <a:endParaRPr lang="ru-RU"/>
                    </a:p>
                  </a:txBody>
                  <a:tcPr/>
                </a:tc>
                <a:tc gridSpan="2">
                  <a:txBody>
                    <a:bodyPr/>
                    <a:lstStyle/>
                    <a:p>
                      <a:pPr algn="ctr">
                        <a:spcAft>
                          <a:spcPts val="0"/>
                        </a:spcAft>
                      </a:pPr>
                      <a:r>
                        <a:rPr lang="en-US" sz="1050" b="0">
                          <a:effectLst/>
                        </a:rPr>
                        <a:t>153.1</a:t>
                      </a:r>
                      <a:endParaRPr lang="ru-RU" sz="1050" b="0">
                        <a:effectLst/>
                        <a:latin typeface="Courier New" panose="02070309020205020404" pitchFamily="49" charset="0"/>
                        <a:ea typeface="MS Mincho" panose="02020609040205080304" pitchFamily="49" charset="-128"/>
                      </a:endParaRPr>
                    </a:p>
                  </a:txBody>
                  <a:tcPr marL="68580" marR="68580" marT="0" marB="0">
                    <a:solidFill>
                      <a:schemeClr val="accent4">
                        <a:lumMod val="20000"/>
                        <a:lumOff val="80000"/>
                      </a:schemeClr>
                    </a:solidFill>
                  </a:tcPr>
                </a:tc>
                <a:tc hMerge="1">
                  <a:txBody>
                    <a:bodyPr/>
                    <a:lstStyle/>
                    <a:p>
                      <a:endParaRPr lang="ru-RU"/>
                    </a:p>
                  </a:txBody>
                  <a:tcPr/>
                </a:tc>
                <a:extLst>
                  <a:ext uri="{0D108BD9-81ED-4DB2-BD59-A6C34878D82A}">
                    <a16:rowId xmlns:a16="http://schemas.microsoft.com/office/drawing/2014/main" val="2012726172"/>
                  </a:ext>
                </a:extLst>
              </a:tr>
              <a:tr h="0">
                <a:tc>
                  <a:txBody>
                    <a:bodyPr/>
                    <a:lstStyle/>
                    <a:p>
                      <a:pPr>
                        <a:spcAft>
                          <a:spcPts val="0"/>
                        </a:spcAft>
                      </a:pPr>
                      <a:r>
                        <a:rPr lang="en-US" sz="1100" b="0" dirty="0">
                          <a:effectLst/>
                        </a:rPr>
                        <a:t>Produced in </a:t>
                      </a:r>
                      <a:r>
                        <a:rPr lang="en-US" sz="1100" b="0" dirty="0" err="1">
                          <a:effectLst/>
                        </a:rPr>
                        <a:t>pseudorapidity</a:t>
                      </a:r>
                      <a:r>
                        <a:rPr lang="en-US" sz="1100" b="0" dirty="0">
                          <a:effectLst/>
                        </a:rPr>
                        <a:t> |η| &lt; 1.4</a:t>
                      </a:r>
                      <a:endParaRPr lang="ru-RU" sz="1100" b="0" dirty="0">
                        <a:effectLst/>
                        <a:latin typeface="Courier New" panose="02070309020205020404" pitchFamily="49" charset="0"/>
                        <a:ea typeface="MS Mincho" panose="02020609040205080304" pitchFamily="49" charset="-128"/>
                      </a:endParaRPr>
                    </a:p>
                  </a:txBody>
                  <a:tcPr marL="68580" marR="68580" marT="0" marB="0">
                    <a:solidFill>
                      <a:schemeClr val="accent4">
                        <a:lumMod val="20000"/>
                        <a:lumOff val="80000"/>
                      </a:schemeClr>
                    </a:solidFill>
                  </a:tcPr>
                </a:tc>
                <a:tc>
                  <a:txBody>
                    <a:bodyPr/>
                    <a:lstStyle/>
                    <a:p>
                      <a:pPr>
                        <a:spcAft>
                          <a:spcPts val="0"/>
                        </a:spcAft>
                      </a:pPr>
                      <a:r>
                        <a:rPr lang="en-US" sz="1050" b="0" dirty="0">
                          <a:effectLst/>
                        </a:rPr>
                        <a:t>502.1</a:t>
                      </a:r>
                      <a:endParaRPr lang="ru-RU" sz="1050" b="0" dirty="0">
                        <a:effectLst/>
                        <a:latin typeface="Courier New" panose="02070309020205020404" pitchFamily="49" charset="0"/>
                        <a:ea typeface="MS Mincho" panose="02020609040205080304" pitchFamily="49" charset="-128"/>
                      </a:endParaRPr>
                    </a:p>
                  </a:txBody>
                  <a:tcPr marL="68580" marR="68580" marT="0" marB="0">
                    <a:solidFill>
                      <a:schemeClr val="accent4">
                        <a:lumMod val="20000"/>
                        <a:lumOff val="80000"/>
                      </a:schemeClr>
                    </a:solidFill>
                  </a:tcPr>
                </a:tc>
                <a:tc>
                  <a:txBody>
                    <a:bodyPr/>
                    <a:lstStyle/>
                    <a:p>
                      <a:pPr>
                        <a:spcAft>
                          <a:spcPts val="0"/>
                        </a:spcAft>
                      </a:pPr>
                      <a:r>
                        <a:rPr lang="en-US" sz="1050" b="0" dirty="0">
                          <a:effectLst/>
                        </a:rPr>
                        <a:t>1.0</a:t>
                      </a:r>
                      <a:endParaRPr lang="ru-RU" sz="1050" b="0" dirty="0">
                        <a:effectLst/>
                        <a:latin typeface="Courier New" panose="02070309020205020404" pitchFamily="49" charset="0"/>
                        <a:ea typeface="MS Mincho" panose="02020609040205080304" pitchFamily="49" charset="-128"/>
                      </a:endParaRPr>
                    </a:p>
                  </a:txBody>
                  <a:tcPr marL="68580" marR="68580" marT="0" marB="0">
                    <a:solidFill>
                      <a:schemeClr val="accent4">
                        <a:lumMod val="20000"/>
                        <a:lumOff val="80000"/>
                      </a:schemeClr>
                    </a:solidFill>
                  </a:tcPr>
                </a:tc>
                <a:tc>
                  <a:txBody>
                    <a:bodyPr/>
                    <a:lstStyle/>
                    <a:p>
                      <a:pPr>
                        <a:spcAft>
                          <a:spcPts val="0"/>
                        </a:spcAft>
                      </a:pPr>
                      <a:r>
                        <a:rPr lang="en-US" sz="1050" b="0">
                          <a:effectLst/>
                        </a:rPr>
                        <a:t>31.</a:t>
                      </a:r>
                      <a:r>
                        <a:rPr lang="ru-RU" sz="1050" b="0">
                          <a:effectLst/>
                        </a:rPr>
                        <a:t>3</a:t>
                      </a:r>
                      <a:endParaRPr lang="ru-RU" sz="1050" b="0">
                        <a:effectLst/>
                        <a:latin typeface="Courier New" panose="02070309020205020404" pitchFamily="49" charset="0"/>
                        <a:ea typeface="MS Mincho" panose="02020609040205080304" pitchFamily="49" charset="-128"/>
                      </a:endParaRPr>
                    </a:p>
                  </a:txBody>
                  <a:tcPr marL="68580" marR="68580" marT="0" marB="0">
                    <a:solidFill>
                      <a:schemeClr val="accent4">
                        <a:lumMod val="20000"/>
                        <a:lumOff val="80000"/>
                      </a:schemeClr>
                    </a:solidFill>
                  </a:tcPr>
                </a:tc>
                <a:tc>
                  <a:txBody>
                    <a:bodyPr/>
                    <a:lstStyle/>
                    <a:p>
                      <a:pPr>
                        <a:spcAft>
                          <a:spcPts val="0"/>
                        </a:spcAft>
                      </a:pPr>
                      <a:r>
                        <a:rPr lang="en-US" sz="1050" b="0" dirty="0">
                          <a:effectLst/>
                        </a:rPr>
                        <a:t>1.0</a:t>
                      </a:r>
                      <a:endParaRPr lang="ru-RU" sz="1050" b="0" dirty="0">
                        <a:effectLst/>
                        <a:latin typeface="Courier New" panose="02070309020205020404" pitchFamily="49" charset="0"/>
                        <a:ea typeface="MS Mincho" panose="02020609040205080304" pitchFamily="49" charset="-128"/>
                      </a:endParaRPr>
                    </a:p>
                  </a:txBody>
                  <a:tcPr marL="68580" marR="68580" marT="0" marB="0">
                    <a:solidFill>
                      <a:schemeClr val="accent4">
                        <a:lumMod val="20000"/>
                        <a:lumOff val="80000"/>
                      </a:schemeClr>
                    </a:solidFill>
                  </a:tcPr>
                </a:tc>
                <a:tc>
                  <a:txBody>
                    <a:bodyPr/>
                    <a:lstStyle/>
                    <a:p>
                      <a:pPr>
                        <a:spcAft>
                          <a:spcPts val="0"/>
                        </a:spcAft>
                      </a:pPr>
                      <a:r>
                        <a:rPr lang="en-US" sz="1050" b="0">
                          <a:effectLst/>
                        </a:rPr>
                        <a:t>39.2</a:t>
                      </a:r>
                      <a:endParaRPr lang="ru-RU" sz="1050" b="0">
                        <a:effectLst/>
                        <a:latin typeface="Courier New" panose="02070309020205020404" pitchFamily="49" charset="0"/>
                        <a:ea typeface="MS Mincho" panose="02020609040205080304" pitchFamily="49" charset="-128"/>
                      </a:endParaRPr>
                    </a:p>
                  </a:txBody>
                  <a:tcPr marL="68580" marR="68580" marT="0" marB="0">
                    <a:solidFill>
                      <a:schemeClr val="accent4">
                        <a:lumMod val="20000"/>
                        <a:lumOff val="80000"/>
                      </a:schemeClr>
                    </a:solidFill>
                  </a:tcPr>
                </a:tc>
                <a:tc>
                  <a:txBody>
                    <a:bodyPr/>
                    <a:lstStyle/>
                    <a:p>
                      <a:pPr>
                        <a:spcAft>
                          <a:spcPts val="0"/>
                        </a:spcAft>
                      </a:pPr>
                      <a:r>
                        <a:rPr lang="en-US" sz="1050" b="0">
                          <a:effectLst/>
                        </a:rPr>
                        <a:t>1.0</a:t>
                      </a:r>
                      <a:endParaRPr lang="ru-RU" sz="1050" b="0">
                        <a:effectLst/>
                        <a:latin typeface="Courier New" panose="02070309020205020404" pitchFamily="49" charset="0"/>
                        <a:ea typeface="MS Mincho" panose="02020609040205080304" pitchFamily="49" charset="-128"/>
                      </a:endParaRPr>
                    </a:p>
                  </a:txBody>
                  <a:tcPr marL="68580" marR="68580" marT="0" marB="0">
                    <a:solidFill>
                      <a:schemeClr val="accent4">
                        <a:lumMod val="20000"/>
                        <a:lumOff val="80000"/>
                      </a:schemeClr>
                    </a:solidFill>
                  </a:tcPr>
                </a:tc>
                <a:extLst>
                  <a:ext uri="{0D108BD9-81ED-4DB2-BD59-A6C34878D82A}">
                    <a16:rowId xmlns:a16="http://schemas.microsoft.com/office/drawing/2014/main" val="2894241761"/>
                  </a:ext>
                </a:extLst>
              </a:tr>
              <a:tr h="0">
                <a:tc>
                  <a:txBody>
                    <a:bodyPr/>
                    <a:lstStyle/>
                    <a:p>
                      <a:pPr>
                        <a:spcAft>
                          <a:spcPts val="0"/>
                        </a:spcAft>
                      </a:pPr>
                      <a:r>
                        <a:rPr lang="en-US" sz="1100" b="0" dirty="0">
                          <a:effectLst/>
                        </a:rPr>
                        <a:t>Registered in TOF (looses  due to field B = 0.5 T, decay and interactions, geometry and registration efficiency)</a:t>
                      </a:r>
                      <a:endParaRPr lang="ru-RU" sz="1100" b="0" dirty="0">
                        <a:effectLst/>
                        <a:latin typeface="Courier New" panose="02070309020205020404" pitchFamily="49" charset="0"/>
                        <a:ea typeface="MS Mincho" panose="02020609040205080304" pitchFamily="49" charset="-128"/>
                      </a:endParaRPr>
                    </a:p>
                  </a:txBody>
                  <a:tcPr marL="68580" marR="68580" marT="0" marB="0">
                    <a:solidFill>
                      <a:schemeClr val="accent4">
                        <a:lumMod val="20000"/>
                        <a:lumOff val="80000"/>
                      </a:schemeClr>
                    </a:solidFill>
                  </a:tcPr>
                </a:tc>
                <a:tc>
                  <a:txBody>
                    <a:bodyPr/>
                    <a:lstStyle/>
                    <a:p>
                      <a:pPr>
                        <a:spcAft>
                          <a:spcPts val="0"/>
                        </a:spcAft>
                      </a:pPr>
                      <a:r>
                        <a:rPr lang="en-US" sz="1050" b="0" dirty="0">
                          <a:effectLst/>
                        </a:rPr>
                        <a:t>330.0</a:t>
                      </a:r>
                      <a:endParaRPr lang="ru-RU" sz="1050" b="0" dirty="0">
                        <a:effectLst/>
                        <a:latin typeface="Courier New" panose="02070309020205020404" pitchFamily="49" charset="0"/>
                        <a:ea typeface="MS Mincho" panose="02020609040205080304" pitchFamily="49" charset="-128"/>
                      </a:endParaRPr>
                    </a:p>
                  </a:txBody>
                  <a:tcPr marL="68580" marR="68580" marT="0" marB="0">
                    <a:solidFill>
                      <a:schemeClr val="accent4">
                        <a:lumMod val="20000"/>
                        <a:lumOff val="80000"/>
                      </a:schemeClr>
                    </a:solidFill>
                  </a:tcPr>
                </a:tc>
                <a:tc>
                  <a:txBody>
                    <a:bodyPr/>
                    <a:lstStyle/>
                    <a:p>
                      <a:pPr>
                        <a:spcAft>
                          <a:spcPts val="0"/>
                        </a:spcAft>
                      </a:pPr>
                      <a:r>
                        <a:rPr lang="en-US" sz="1050" b="0" dirty="0">
                          <a:effectLst/>
                        </a:rPr>
                        <a:t>0.66</a:t>
                      </a:r>
                      <a:endParaRPr lang="ru-RU" sz="1050" b="0" dirty="0">
                        <a:effectLst/>
                        <a:latin typeface="Courier New" panose="02070309020205020404" pitchFamily="49" charset="0"/>
                        <a:ea typeface="MS Mincho" panose="02020609040205080304" pitchFamily="49" charset="-128"/>
                      </a:endParaRPr>
                    </a:p>
                  </a:txBody>
                  <a:tcPr marL="68580" marR="68580" marT="0" marB="0">
                    <a:solidFill>
                      <a:schemeClr val="accent4">
                        <a:lumMod val="20000"/>
                        <a:lumOff val="80000"/>
                      </a:schemeClr>
                    </a:solidFill>
                  </a:tcPr>
                </a:tc>
                <a:tc>
                  <a:txBody>
                    <a:bodyPr/>
                    <a:lstStyle/>
                    <a:p>
                      <a:pPr>
                        <a:spcAft>
                          <a:spcPts val="0"/>
                        </a:spcAft>
                      </a:pPr>
                      <a:r>
                        <a:rPr lang="en-US" sz="1050" b="0" dirty="0">
                          <a:effectLst/>
                        </a:rPr>
                        <a:t>15.1</a:t>
                      </a:r>
                      <a:endParaRPr lang="ru-RU" sz="1050" b="0" dirty="0">
                        <a:effectLst/>
                        <a:latin typeface="Courier New" panose="02070309020205020404" pitchFamily="49" charset="0"/>
                        <a:ea typeface="MS Mincho" panose="02020609040205080304" pitchFamily="49" charset="-128"/>
                      </a:endParaRPr>
                    </a:p>
                  </a:txBody>
                  <a:tcPr marL="68580" marR="68580" marT="0" marB="0">
                    <a:solidFill>
                      <a:schemeClr val="accent4">
                        <a:lumMod val="20000"/>
                        <a:lumOff val="80000"/>
                      </a:schemeClr>
                    </a:solidFill>
                  </a:tcPr>
                </a:tc>
                <a:tc>
                  <a:txBody>
                    <a:bodyPr/>
                    <a:lstStyle/>
                    <a:p>
                      <a:pPr>
                        <a:spcAft>
                          <a:spcPts val="0"/>
                        </a:spcAft>
                      </a:pPr>
                      <a:r>
                        <a:rPr lang="en-US" sz="1050" b="0" dirty="0">
                          <a:effectLst/>
                        </a:rPr>
                        <a:t>0.48</a:t>
                      </a:r>
                      <a:endParaRPr lang="ru-RU" sz="1050" b="0" dirty="0">
                        <a:effectLst/>
                        <a:latin typeface="Courier New" panose="02070309020205020404" pitchFamily="49" charset="0"/>
                        <a:ea typeface="MS Mincho" panose="02020609040205080304" pitchFamily="49" charset="-128"/>
                      </a:endParaRPr>
                    </a:p>
                  </a:txBody>
                  <a:tcPr marL="68580" marR="68580" marT="0" marB="0">
                    <a:solidFill>
                      <a:schemeClr val="accent4">
                        <a:lumMod val="20000"/>
                        <a:lumOff val="80000"/>
                      </a:schemeClr>
                    </a:solidFill>
                  </a:tcPr>
                </a:tc>
                <a:tc>
                  <a:txBody>
                    <a:bodyPr/>
                    <a:lstStyle/>
                    <a:p>
                      <a:pPr>
                        <a:spcAft>
                          <a:spcPts val="0"/>
                        </a:spcAft>
                      </a:pPr>
                      <a:r>
                        <a:rPr lang="en-US" sz="1050" b="0" dirty="0">
                          <a:effectLst/>
                        </a:rPr>
                        <a:t>30.9</a:t>
                      </a:r>
                      <a:endParaRPr lang="ru-RU" sz="1050" b="0" dirty="0">
                        <a:effectLst/>
                        <a:latin typeface="Courier New" panose="02070309020205020404" pitchFamily="49" charset="0"/>
                        <a:ea typeface="MS Mincho" panose="02020609040205080304" pitchFamily="49" charset="-128"/>
                      </a:endParaRPr>
                    </a:p>
                  </a:txBody>
                  <a:tcPr marL="68580" marR="68580" marT="0" marB="0">
                    <a:solidFill>
                      <a:schemeClr val="accent4">
                        <a:lumMod val="20000"/>
                        <a:lumOff val="80000"/>
                      </a:schemeClr>
                    </a:solidFill>
                  </a:tcPr>
                </a:tc>
                <a:tc>
                  <a:txBody>
                    <a:bodyPr/>
                    <a:lstStyle/>
                    <a:p>
                      <a:pPr>
                        <a:spcAft>
                          <a:spcPts val="0"/>
                        </a:spcAft>
                      </a:pPr>
                      <a:r>
                        <a:rPr lang="en-US" sz="1050" b="0" dirty="0">
                          <a:effectLst/>
                        </a:rPr>
                        <a:t>0.81</a:t>
                      </a:r>
                      <a:endParaRPr lang="ru-RU" sz="1050" b="0" dirty="0">
                        <a:effectLst/>
                        <a:latin typeface="Courier New" panose="02070309020205020404" pitchFamily="49" charset="0"/>
                        <a:ea typeface="MS Mincho" panose="02020609040205080304" pitchFamily="49" charset="-128"/>
                      </a:endParaRPr>
                    </a:p>
                  </a:txBody>
                  <a:tcPr marL="68580" marR="68580" marT="0" marB="0">
                    <a:solidFill>
                      <a:schemeClr val="accent4">
                        <a:lumMod val="20000"/>
                        <a:lumOff val="80000"/>
                      </a:schemeClr>
                    </a:solidFill>
                  </a:tcPr>
                </a:tc>
                <a:extLst>
                  <a:ext uri="{0D108BD9-81ED-4DB2-BD59-A6C34878D82A}">
                    <a16:rowId xmlns:a16="http://schemas.microsoft.com/office/drawing/2014/main" val="2414188165"/>
                  </a:ext>
                </a:extLst>
              </a:tr>
              <a:tr h="0">
                <a:tc>
                  <a:txBody>
                    <a:bodyPr/>
                    <a:lstStyle/>
                    <a:p>
                      <a:pPr>
                        <a:spcAft>
                          <a:spcPts val="0"/>
                        </a:spcAft>
                      </a:pPr>
                      <a:r>
                        <a:rPr lang="en-US" sz="1100" b="0" dirty="0">
                          <a:effectLst/>
                        </a:rPr>
                        <a:t>Matched with tracks</a:t>
                      </a:r>
                      <a:endParaRPr lang="ru-RU" sz="1100" b="0" dirty="0">
                        <a:effectLst/>
                        <a:latin typeface="Courier New" panose="02070309020205020404" pitchFamily="49" charset="0"/>
                        <a:ea typeface="MS Mincho" panose="02020609040205080304" pitchFamily="49" charset="-128"/>
                      </a:endParaRPr>
                    </a:p>
                  </a:txBody>
                  <a:tcPr marL="68580" marR="68580" marT="0" marB="0">
                    <a:solidFill>
                      <a:schemeClr val="accent4">
                        <a:lumMod val="20000"/>
                        <a:lumOff val="80000"/>
                      </a:schemeClr>
                    </a:solidFill>
                  </a:tcPr>
                </a:tc>
                <a:tc>
                  <a:txBody>
                    <a:bodyPr/>
                    <a:lstStyle/>
                    <a:p>
                      <a:pPr>
                        <a:spcAft>
                          <a:spcPts val="0"/>
                        </a:spcAft>
                      </a:pPr>
                      <a:r>
                        <a:rPr lang="en-US" sz="1050" b="1" dirty="0">
                          <a:effectLst/>
                        </a:rPr>
                        <a:t>303.1</a:t>
                      </a:r>
                      <a:endParaRPr lang="ru-RU" sz="1050" b="1" dirty="0">
                        <a:effectLst/>
                        <a:latin typeface="Courier New" panose="02070309020205020404" pitchFamily="49" charset="0"/>
                        <a:ea typeface="MS Mincho" panose="02020609040205080304" pitchFamily="49" charset="-128"/>
                      </a:endParaRPr>
                    </a:p>
                  </a:txBody>
                  <a:tcPr marL="68580" marR="68580" marT="0" marB="0">
                    <a:solidFill>
                      <a:schemeClr val="accent4">
                        <a:lumMod val="20000"/>
                        <a:lumOff val="80000"/>
                      </a:schemeClr>
                    </a:solidFill>
                  </a:tcPr>
                </a:tc>
                <a:tc>
                  <a:txBody>
                    <a:bodyPr/>
                    <a:lstStyle/>
                    <a:p>
                      <a:pPr>
                        <a:spcAft>
                          <a:spcPts val="0"/>
                        </a:spcAft>
                      </a:pPr>
                      <a:r>
                        <a:rPr lang="en-US" sz="1050" b="1" dirty="0">
                          <a:effectLst/>
                        </a:rPr>
                        <a:t>0.60</a:t>
                      </a:r>
                      <a:endParaRPr lang="ru-RU" sz="1050" b="1" dirty="0">
                        <a:effectLst/>
                        <a:latin typeface="Courier New" panose="02070309020205020404" pitchFamily="49" charset="0"/>
                        <a:ea typeface="MS Mincho" panose="02020609040205080304" pitchFamily="49" charset="-128"/>
                      </a:endParaRPr>
                    </a:p>
                  </a:txBody>
                  <a:tcPr marL="68580" marR="68580" marT="0" marB="0">
                    <a:solidFill>
                      <a:schemeClr val="accent4">
                        <a:lumMod val="20000"/>
                        <a:lumOff val="80000"/>
                      </a:schemeClr>
                    </a:solidFill>
                  </a:tcPr>
                </a:tc>
                <a:tc>
                  <a:txBody>
                    <a:bodyPr/>
                    <a:lstStyle/>
                    <a:p>
                      <a:pPr>
                        <a:spcAft>
                          <a:spcPts val="0"/>
                        </a:spcAft>
                      </a:pPr>
                      <a:r>
                        <a:rPr lang="en-US" sz="1050" b="1" dirty="0">
                          <a:effectLst/>
                        </a:rPr>
                        <a:t>14.4</a:t>
                      </a:r>
                      <a:endParaRPr lang="ru-RU" sz="1050" b="1" dirty="0">
                        <a:effectLst/>
                        <a:latin typeface="Courier New" panose="02070309020205020404" pitchFamily="49" charset="0"/>
                        <a:ea typeface="MS Mincho" panose="02020609040205080304" pitchFamily="49" charset="-128"/>
                      </a:endParaRPr>
                    </a:p>
                  </a:txBody>
                  <a:tcPr marL="68580" marR="68580" marT="0" marB="0">
                    <a:solidFill>
                      <a:schemeClr val="accent4">
                        <a:lumMod val="20000"/>
                        <a:lumOff val="80000"/>
                      </a:schemeClr>
                    </a:solidFill>
                  </a:tcPr>
                </a:tc>
                <a:tc>
                  <a:txBody>
                    <a:bodyPr/>
                    <a:lstStyle/>
                    <a:p>
                      <a:pPr>
                        <a:spcAft>
                          <a:spcPts val="0"/>
                        </a:spcAft>
                      </a:pPr>
                      <a:r>
                        <a:rPr lang="en-US" sz="1050" b="1" dirty="0">
                          <a:effectLst/>
                        </a:rPr>
                        <a:t>0.46</a:t>
                      </a:r>
                      <a:endParaRPr lang="ru-RU" sz="1050" b="1" dirty="0">
                        <a:effectLst/>
                        <a:latin typeface="Courier New" panose="02070309020205020404" pitchFamily="49" charset="0"/>
                        <a:ea typeface="MS Mincho" panose="02020609040205080304" pitchFamily="49" charset="-128"/>
                      </a:endParaRPr>
                    </a:p>
                  </a:txBody>
                  <a:tcPr marL="68580" marR="68580" marT="0" marB="0">
                    <a:solidFill>
                      <a:schemeClr val="accent4">
                        <a:lumMod val="20000"/>
                        <a:lumOff val="80000"/>
                      </a:schemeClr>
                    </a:solidFill>
                  </a:tcPr>
                </a:tc>
                <a:tc>
                  <a:txBody>
                    <a:bodyPr/>
                    <a:lstStyle/>
                    <a:p>
                      <a:pPr>
                        <a:spcAft>
                          <a:spcPts val="0"/>
                        </a:spcAft>
                      </a:pPr>
                      <a:r>
                        <a:rPr lang="en-US" sz="1050" b="1" dirty="0">
                          <a:effectLst/>
                        </a:rPr>
                        <a:t>27.8</a:t>
                      </a:r>
                      <a:endParaRPr lang="ru-RU" sz="1050" b="1" dirty="0">
                        <a:effectLst/>
                        <a:latin typeface="Courier New" panose="02070309020205020404" pitchFamily="49" charset="0"/>
                        <a:ea typeface="MS Mincho" panose="02020609040205080304" pitchFamily="49" charset="-128"/>
                      </a:endParaRPr>
                    </a:p>
                  </a:txBody>
                  <a:tcPr marL="68580" marR="68580" marT="0" marB="0">
                    <a:solidFill>
                      <a:schemeClr val="accent4">
                        <a:lumMod val="20000"/>
                        <a:lumOff val="80000"/>
                      </a:schemeClr>
                    </a:solidFill>
                  </a:tcPr>
                </a:tc>
                <a:tc>
                  <a:txBody>
                    <a:bodyPr/>
                    <a:lstStyle/>
                    <a:p>
                      <a:pPr>
                        <a:spcAft>
                          <a:spcPts val="0"/>
                        </a:spcAft>
                      </a:pPr>
                      <a:r>
                        <a:rPr lang="en-US" sz="1050" b="1" dirty="0">
                          <a:effectLst/>
                        </a:rPr>
                        <a:t>0.74</a:t>
                      </a:r>
                      <a:endParaRPr lang="ru-RU" sz="1050" b="1" dirty="0">
                        <a:effectLst/>
                        <a:latin typeface="Courier New" panose="02070309020205020404" pitchFamily="49" charset="0"/>
                        <a:ea typeface="MS Mincho" panose="02020609040205080304" pitchFamily="49" charset="-128"/>
                      </a:endParaRPr>
                    </a:p>
                  </a:txBody>
                  <a:tcPr marL="68580" marR="68580" marT="0" marB="0">
                    <a:solidFill>
                      <a:schemeClr val="accent4">
                        <a:lumMod val="20000"/>
                        <a:lumOff val="80000"/>
                      </a:schemeClr>
                    </a:solidFill>
                  </a:tcPr>
                </a:tc>
                <a:extLst>
                  <a:ext uri="{0D108BD9-81ED-4DB2-BD59-A6C34878D82A}">
                    <a16:rowId xmlns:a16="http://schemas.microsoft.com/office/drawing/2014/main" val="1851482990"/>
                  </a:ext>
                </a:extLst>
              </a:tr>
            </a:tbl>
          </a:graphicData>
        </a:graphic>
      </p:graphicFrame>
      <p:pic>
        <p:nvPicPr>
          <p:cNvPr id="17" name="Рисунок 16" descr="D:\babkin\NIKA-MPD\ToF_RPC\documents_16\Lobastov\match_eff_cont_B05_vs_P_11gev.png"/>
          <p:cNvPicPr/>
          <p:nvPr/>
        </p:nvPicPr>
        <p:blipFill>
          <a:blip r:embed="rId5" cstate="print"/>
          <a:srcRect/>
          <a:stretch>
            <a:fillRect/>
          </a:stretch>
        </p:blipFill>
        <p:spPr bwMode="auto">
          <a:xfrm>
            <a:off x="4959605" y="670736"/>
            <a:ext cx="3744416" cy="1978025"/>
          </a:xfrm>
          <a:prstGeom prst="rect">
            <a:avLst/>
          </a:prstGeom>
          <a:noFill/>
          <a:ln w="9525">
            <a:noFill/>
            <a:miter lim="800000"/>
            <a:headEnd/>
            <a:tailEnd/>
          </a:ln>
        </p:spPr>
      </p:pic>
      <p:pic>
        <p:nvPicPr>
          <p:cNvPr id="18" name="Рисунок 17" descr="D:\babkin\NIKA-MPD\ToF_RPC\documents_16\Lobastov\match_eff_cont_B05_vs_eta_11gev.png"/>
          <p:cNvPicPr/>
          <p:nvPr/>
        </p:nvPicPr>
        <p:blipFill>
          <a:blip r:embed="rId6" cstate="print"/>
          <a:srcRect/>
          <a:stretch>
            <a:fillRect/>
          </a:stretch>
        </p:blipFill>
        <p:spPr bwMode="auto">
          <a:xfrm>
            <a:off x="4967537" y="2651315"/>
            <a:ext cx="3744416" cy="1978025"/>
          </a:xfrm>
          <a:prstGeom prst="rect">
            <a:avLst/>
          </a:prstGeom>
          <a:noFill/>
          <a:ln w="9525">
            <a:noFill/>
            <a:miter lim="800000"/>
            <a:headEnd/>
            <a:tailEnd/>
          </a:ln>
        </p:spPr>
      </p:pic>
      <p:sp>
        <p:nvSpPr>
          <p:cNvPr id="19" name="TextBox 18"/>
          <p:cNvSpPr txBox="1"/>
          <p:nvPr/>
        </p:nvSpPr>
        <p:spPr>
          <a:xfrm>
            <a:off x="7374732" y="1175494"/>
            <a:ext cx="826316" cy="276999"/>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1200" dirty="0">
                <a:latin typeface="Times New Roman" panose="02020603050405020304" pitchFamily="18" charset="0"/>
                <a:cs typeface="Times New Roman" panose="02020603050405020304" pitchFamily="18" charset="0"/>
              </a:rPr>
              <a:t>Efficiency</a:t>
            </a:r>
            <a:endParaRPr lang="ru-RU" sz="1200"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7236296" y="1603417"/>
            <a:ext cx="1103187" cy="276999"/>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1200" dirty="0">
                <a:latin typeface="Times New Roman" panose="02020603050405020304" pitchFamily="18" charset="0"/>
                <a:cs typeface="Times New Roman" panose="02020603050405020304" pitchFamily="18" charset="0"/>
              </a:rPr>
              <a:t>Contamination</a:t>
            </a:r>
            <a:endParaRPr lang="ru-RU" sz="1200" dirty="0">
              <a:latin typeface="Times New Roman" panose="02020603050405020304" pitchFamily="18" charset="0"/>
              <a:cs typeface="Times New Roman" panose="02020603050405020304" pitchFamily="18" charset="0"/>
            </a:endParaRPr>
          </a:p>
        </p:txBody>
      </p:sp>
      <p:cxnSp>
        <p:nvCxnSpPr>
          <p:cNvPr id="22" name="Прямая со стрелкой 21"/>
          <p:cNvCxnSpPr>
            <a:stCxn id="21" idx="2"/>
          </p:cNvCxnSpPr>
          <p:nvPr/>
        </p:nvCxnSpPr>
        <p:spPr>
          <a:xfrm flipH="1">
            <a:off x="7086700" y="1880416"/>
            <a:ext cx="701190" cy="4231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a:stCxn id="19" idx="0"/>
          </p:cNvCxnSpPr>
          <p:nvPr/>
        </p:nvCxnSpPr>
        <p:spPr>
          <a:xfrm flipH="1" flipV="1">
            <a:off x="7086700" y="935428"/>
            <a:ext cx="701190" cy="2400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p:cNvSpPr txBox="1"/>
              <p:nvPr/>
            </p:nvSpPr>
            <p:spPr>
              <a:xfrm>
                <a:off x="5662980" y="330109"/>
                <a:ext cx="2413033" cy="353238"/>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Matching for </a:t>
                </a:r>
                <a14:m>
                  <m:oMath xmlns:m="http://schemas.openxmlformats.org/officeDocument/2006/math">
                    <m:rad>
                      <m:radPr>
                        <m:degHide m:val="on"/>
                        <m:ctrlPr>
                          <a:rPr lang="ru-RU" sz="1400" i="1">
                            <a:latin typeface="Cambria Math" panose="02040503050406030204" pitchFamily="18" charset="0"/>
                          </a:rPr>
                        </m:ctrlPr>
                      </m:radPr>
                      <m:deg/>
                      <m:e>
                        <m:sSub>
                          <m:sSubPr>
                            <m:ctrlPr>
                              <a:rPr lang="ru-RU" sz="1400" i="1">
                                <a:latin typeface="Cambria Math" panose="02040503050406030204" pitchFamily="18" charset="0"/>
                              </a:rPr>
                            </m:ctrlPr>
                          </m:sSubPr>
                          <m:e>
                            <m:r>
                              <a:rPr lang="en-US" sz="1400" i="1">
                                <a:latin typeface="Cambria Math" panose="02040503050406030204" pitchFamily="18" charset="0"/>
                              </a:rPr>
                              <m:t>𝑆</m:t>
                            </m:r>
                          </m:e>
                          <m:sub>
                            <m:r>
                              <a:rPr lang="en-US" sz="1400" i="1">
                                <a:latin typeface="Cambria Math" panose="02040503050406030204" pitchFamily="18" charset="0"/>
                              </a:rPr>
                              <m:t>𝑁𝑁</m:t>
                            </m:r>
                          </m:sub>
                        </m:sSub>
                      </m:e>
                    </m:rad>
                    <m:r>
                      <a:rPr lang="en-US" sz="1400" i="1">
                        <a:latin typeface="Cambria Math" panose="02040503050406030204" pitchFamily="18" charset="0"/>
                      </a:rPr>
                      <m:t>=</m:t>
                    </m:r>
                    <m:r>
                      <a:rPr lang="en-US" sz="1400" b="0" i="0" smtClean="0">
                        <a:latin typeface="Cambria Math" panose="02040503050406030204" pitchFamily="18" charset="0"/>
                      </a:rPr>
                      <m:t>11</m:t>
                    </m:r>
                  </m:oMath>
                </a14:m>
                <a:r>
                  <a:rPr lang="en-US" sz="1400" dirty="0">
                    <a:latin typeface="Times New Roman" panose="02020603050405020304" pitchFamily="18" charset="0"/>
                    <a:cs typeface="Times New Roman" panose="02020603050405020304" pitchFamily="18" charset="0"/>
                  </a:rPr>
                  <a:t> GeV</a:t>
                </a:r>
                <a:endParaRPr lang="ru-RU" sz="1400" dirty="0">
                  <a:latin typeface="Times New Roman" panose="02020603050405020304" pitchFamily="18" charset="0"/>
                  <a:cs typeface="Times New Roman" panose="02020603050405020304" pitchFamily="18" charset="0"/>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5662980" y="330109"/>
                <a:ext cx="2413033" cy="353238"/>
              </a:xfrm>
              <a:prstGeom prst="rect">
                <a:avLst/>
              </a:prstGeom>
              <a:blipFill>
                <a:blip r:embed="rId7"/>
                <a:stretch>
                  <a:fillRect l="-758" b="-13793"/>
                </a:stretch>
              </a:blipFill>
            </p:spPr>
            <p:txBody>
              <a:bodyPr/>
              <a:lstStyle/>
              <a:p>
                <a:r>
                  <a:rPr lang="ru-RU">
                    <a:noFill/>
                  </a:rPr>
                  <a:t> </a:t>
                </a:r>
              </a:p>
            </p:txBody>
          </p:sp>
        </mc:Fallback>
      </mc:AlternateContent>
      <p:sp>
        <p:nvSpPr>
          <p:cNvPr id="4" name="Номер слайда 3"/>
          <p:cNvSpPr>
            <a:spLocks noGrp="1"/>
          </p:cNvSpPr>
          <p:nvPr>
            <p:ph type="sldNum" sz="quarter" idx="12"/>
          </p:nvPr>
        </p:nvSpPr>
        <p:spPr/>
        <p:txBody>
          <a:bodyPr/>
          <a:lstStyle/>
          <a:p>
            <a:fld id="{432D6898-0A46-4AB4-8E0F-EC70D0D57769}" type="slidenum">
              <a:rPr lang="ru-RU" smtClean="0"/>
              <a:pPr/>
              <a:t>4</a:t>
            </a:fld>
            <a:endParaRPr lang="ru-RU"/>
          </a:p>
        </p:txBody>
      </p:sp>
    </p:spTree>
    <p:extLst>
      <p:ext uri="{BB962C8B-B14F-4D97-AF65-F5344CB8AC3E}">
        <p14:creationId xmlns:p14="http://schemas.microsoft.com/office/powerpoint/2010/main" val="29969276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47864" y="0"/>
            <a:ext cx="2486771" cy="461665"/>
          </a:xfrm>
          <a:prstGeom prst="rect">
            <a:avLst/>
          </a:prstGeom>
          <a:noFill/>
        </p:spPr>
        <p:txBody>
          <a:bodyPr wrap="none" rtlCol="0">
            <a:spAutoFit/>
          </a:bodyPr>
          <a:lstStyle/>
          <a:p>
            <a:r>
              <a:rPr lang="en-US" sz="2400" dirty="0">
                <a:latin typeface="+mj-lt"/>
                <a:cs typeface="Times New Roman" pitchFamily="18" charset="0"/>
              </a:rPr>
              <a:t>Triple-stack MRPC</a:t>
            </a:r>
            <a:endParaRPr lang="ru-RU" sz="2400" dirty="0">
              <a:latin typeface="+mj-lt"/>
              <a:cs typeface="Times New Roman" pitchFamily="18" charset="0"/>
            </a:endParaRPr>
          </a:p>
        </p:txBody>
      </p:sp>
      <p:pic>
        <p:nvPicPr>
          <p:cNvPr id="4" name="Рисунок 3" descr="D:\babkin\NIKA-MPD\ToF_RPC\documents_15\ToF_TDR\buryakov\10mm_1.PNG"/>
          <p:cNvPicPr/>
          <p:nvPr/>
        </p:nvPicPr>
        <p:blipFill>
          <a:blip r:embed="rId4" cstate="print"/>
          <a:srcRect t="8276"/>
          <a:stretch>
            <a:fillRect/>
          </a:stretch>
        </p:blipFill>
        <p:spPr bwMode="auto">
          <a:xfrm>
            <a:off x="251520" y="3921972"/>
            <a:ext cx="4464496" cy="2088232"/>
          </a:xfrm>
          <a:prstGeom prst="rect">
            <a:avLst/>
          </a:prstGeom>
          <a:noFill/>
          <a:ln w="9525">
            <a:noFill/>
            <a:miter lim="800000"/>
            <a:headEnd/>
            <a:tailEnd/>
          </a:ln>
        </p:spPr>
      </p:pic>
      <p:sp>
        <p:nvSpPr>
          <p:cNvPr id="7" name="TextBox 6"/>
          <p:cNvSpPr txBox="1"/>
          <p:nvPr/>
        </p:nvSpPr>
        <p:spPr>
          <a:xfrm>
            <a:off x="1187624" y="6082212"/>
            <a:ext cx="2398413" cy="307777"/>
          </a:xfrm>
          <a:prstGeom prst="rect">
            <a:avLst/>
          </a:prstGeom>
          <a:noFill/>
        </p:spPr>
        <p:txBody>
          <a:bodyPr wrap="none" rtlCol="0">
            <a:spAutoFit/>
          </a:bodyPr>
          <a:lstStyle/>
          <a:p>
            <a:r>
              <a:rPr lang="en-US" sz="1400" dirty="0">
                <a:latin typeface="Times New Roman" pitchFamily="18" charset="0"/>
                <a:cs typeface="Times New Roman" pitchFamily="18" charset="0"/>
              </a:rPr>
              <a:t>Inner readout board with strips</a:t>
            </a:r>
            <a:endParaRPr lang="ru-RU" sz="1400" dirty="0">
              <a:latin typeface="Times New Roman" pitchFamily="18" charset="0"/>
              <a:cs typeface="Times New Roman" pitchFamily="18" charset="0"/>
            </a:endParaRPr>
          </a:p>
        </p:txBody>
      </p:sp>
      <p:pic>
        <p:nvPicPr>
          <p:cNvPr id="12" name="Рисунок 11" descr="D:\babkin\NIKA-MPD\ToF_RPC\documents_15\ToF_TDR\tripple_stack_SRPC_scheme_v2.png"/>
          <p:cNvPicPr/>
          <p:nvPr/>
        </p:nvPicPr>
        <p:blipFill>
          <a:blip r:embed="rId5" cstate="print"/>
          <a:srcRect b="20582"/>
          <a:stretch>
            <a:fillRect/>
          </a:stretch>
        </p:blipFill>
        <p:spPr bwMode="auto">
          <a:xfrm>
            <a:off x="96211" y="560682"/>
            <a:ext cx="5927057" cy="3211579"/>
          </a:xfrm>
          <a:prstGeom prst="rect">
            <a:avLst/>
          </a:prstGeom>
          <a:noFill/>
          <a:ln w="9525">
            <a:noFill/>
            <a:miter lim="800000"/>
            <a:headEnd/>
            <a:tailEnd/>
          </a:ln>
        </p:spPr>
      </p:pic>
      <p:sp>
        <p:nvSpPr>
          <p:cNvPr id="6" name="TextBox 5"/>
          <p:cNvSpPr txBox="1"/>
          <p:nvPr/>
        </p:nvSpPr>
        <p:spPr>
          <a:xfrm>
            <a:off x="3586037" y="2951076"/>
            <a:ext cx="2313390" cy="307777"/>
          </a:xfrm>
          <a:prstGeom prst="rect">
            <a:avLst/>
          </a:prstGeom>
          <a:noFill/>
        </p:spPr>
        <p:txBody>
          <a:bodyPr wrap="none" rtlCol="0">
            <a:spAutoFit/>
          </a:bodyPr>
          <a:lstStyle/>
          <a:p>
            <a:r>
              <a:rPr lang="en-US" sz="1400" dirty="0">
                <a:latin typeface="Times New Roman" pitchFamily="18" charset="0"/>
                <a:cs typeface="Times New Roman" pitchFamily="18" charset="0"/>
              </a:rPr>
              <a:t>Triple-stack MRPC cut view</a:t>
            </a:r>
            <a:endParaRPr lang="ru-RU" sz="1400" dirty="0">
              <a:latin typeface="Times New Roman" pitchFamily="18" charset="0"/>
              <a:cs typeface="Times New Roman" pitchFamily="18" charset="0"/>
            </a:endParaRPr>
          </a:p>
        </p:txBody>
      </p:sp>
      <p:pic>
        <p:nvPicPr>
          <p:cNvPr id="13" name="Рисунок 12" descr="D:\Documents\TOF\MPD\TDR_MPD\EfficiencySRPC200_2015.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04048" y="3448745"/>
            <a:ext cx="3888432" cy="2736304"/>
          </a:xfrm>
          <a:prstGeom prst="rect">
            <a:avLst/>
          </a:prstGeom>
          <a:noFill/>
          <a:ln>
            <a:noFill/>
          </a:ln>
        </p:spPr>
      </p:pic>
      <p:sp>
        <p:nvSpPr>
          <p:cNvPr id="17" name="Прямоугольник 16"/>
          <p:cNvSpPr/>
          <p:nvPr/>
        </p:nvSpPr>
        <p:spPr>
          <a:xfrm>
            <a:off x="4536504" y="6185049"/>
            <a:ext cx="4932040" cy="307777"/>
          </a:xfrm>
          <a:prstGeom prst="rect">
            <a:avLst/>
          </a:prstGeom>
        </p:spPr>
        <p:txBody>
          <a:bodyPr wrap="square">
            <a:spAutoFit/>
          </a:bodyPr>
          <a:lstStyle/>
          <a:p>
            <a:pPr algn="ctr"/>
            <a:r>
              <a:rPr lang="en-US" sz="1400" dirty="0">
                <a:latin typeface="Times New Roman"/>
                <a:ea typeface="Calibri"/>
              </a:rPr>
              <a:t>Efficiency and time resolution of the MRPC versus HV</a:t>
            </a:r>
            <a:endParaRPr lang="ru-RU" sz="1400" dirty="0"/>
          </a:p>
        </p:txBody>
      </p:sp>
      <p:pic>
        <p:nvPicPr>
          <p:cNvPr id="9" name="Picture 17" descr="D:\babkin\NIKA-MPD\ToF_RPC\beamtest2015-02\MPD_test\170mV_Thr\dt280_12_25kV_RPC2016_1.png"/>
          <p:cNvPicPr>
            <a:picLocks noChangeArrowheads="1"/>
          </p:cNvPicPr>
          <p:nvPr/>
        </p:nvPicPr>
        <p:blipFill>
          <a:blip r:embed="rId7" cstate="print"/>
          <a:srcRect/>
          <a:stretch>
            <a:fillRect/>
          </a:stretch>
        </p:blipFill>
        <p:spPr bwMode="auto">
          <a:xfrm>
            <a:off x="6147109" y="686988"/>
            <a:ext cx="2945782" cy="2484709"/>
          </a:xfrm>
          <a:prstGeom prst="rect">
            <a:avLst/>
          </a:prstGeom>
          <a:noFill/>
        </p:spPr>
      </p:pic>
      <p:graphicFrame>
        <p:nvGraphicFramePr>
          <p:cNvPr id="10" name="Объект 9"/>
          <p:cNvGraphicFramePr>
            <a:graphicFrameLocks noChangeAspect="1"/>
          </p:cNvGraphicFramePr>
          <p:nvPr>
            <p:extLst/>
          </p:nvPr>
        </p:nvGraphicFramePr>
        <p:xfrm>
          <a:off x="7048500" y="511926"/>
          <a:ext cx="1267915" cy="305651"/>
        </p:xfrm>
        <a:graphic>
          <a:graphicData uri="http://schemas.openxmlformats.org/presentationml/2006/ole">
            <mc:AlternateContent xmlns:mc="http://schemas.openxmlformats.org/markup-compatibility/2006">
              <mc:Choice xmlns:v="urn:schemas-microsoft-com:vml" Requires="v">
                <p:oleObj spid="_x0000_s1224" name="Формула" r:id="rId8" imgW="1193760" imgH="266400" progId="Equation.3">
                  <p:embed/>
                </p:oleObj>
              </mc:Choice>
              <mc:Fallback>
                <p:oleObj name="Формула" r:id="rId8" imgW="1193760" imgH="266400" progId="Equation.3">
                  <p:embed/>
                  <p:pic>
                    <p:nvPicPr>
                      <p:cNvPr id="16" name="Объект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48500" y="511926"/>
                        <a:ext cx="1267915" cy="305651"/>
                      </a:xfrm>
                      <a:prstGeom prst="rect">
                        <a:avLst/>
                      </a:prstGeom>
                      <a:noFill/>
                      <a:extLst/>
                    </p:spPr>
                  </p:pic>
                </p:oleObj>
              </mc:Fallback>
            </mc:AlternateContent>
          </a:graphicData>
        </a:graphic>
      </p:graphicFrame>
      <p:sp>
        <p:nvSpPr>
          <p:cNvPr id="2" name="Номер слайда 1"/>
          <p:cNvSpPr>
            <a:spLocks noGrp="1"/>
          </p:cNvSpPr>
          <p:nvPr>
            <p:ph type="sldNum" sz="quarter" idx="12"/>
          </p:nvPr>
        </p:nvSpPr>
        <p:spPr/>
        <p:txBody>
          <a:bodyPr/>
          <a:lstStyle/>
          <a:p>
            <a:fld id="{432D6898-0A46-4AB4-8E0F-EC70D0D57769}" type="slidenum">
              <a:rPr lang="ru-RU" smtClean="0"/>
              <a:pPr/>
              <a:t>5</a:t>
            </a:fld>
            <a:endParaRPr lang="ru-RU"/>
          </a:p>
        </p:txBody>
      </p:sp>
    </p:spTree>
    <p:extLst>
      <p:ext uri="{BB962C8B-B14F-4D97-AF65-F5344CB8AC3E}">
        <p14:creationId xmlns:p14="http://schemas.microsoft.com/office/powerpoint/2010/main" val="1273044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3">
            <a:extLst>
              <a:ext uri="{28A0092B-C50C-407E-A947-70E740481C1C}">
                <a14:useLocalDpi xmlns:a14="http://schemas.microsoft.com/office/drawing/2010/main" val="0"/>
              </a:ext>
            </a:extLst>
          </a:blip>
          <a:srcRect r="3151"/>
          <a:stretch/>
        </p:blipFill>
        <p:spPr>
          <a:xfrm>
            <a:off x="3285186" y="1020485"/>
            <a:ext cx="5858814" cy="5581733"/>
          </a:xfrm>
          <a:prstGeom prst="rect">
            <a:avLst/>
          </a:prstGeom>
        </p:spPr>
      </p:pic>
      <p:sp>
        <p:nvSpPr>
          <p:cNvPr id="3" name="Овал 2"/>
          <p:cNvSpPr/>
          <p:nvPr/>
        </p:nvSpPr>
        <p:spPr>
          <a:xfrm>
            <a:off x="6732240" y="1196752"/>
            <a:ext cx="360040"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8" name="Прямая со стрелкой 7"/>
          <p:cNvCxnSpPr/>
          <p:nvPr/>
        </p:nvCxnSpPr>
        <p:spPr>
          <a:xfrm>
            <a:off x="6434541" y="774216"/>
            <a:ext cx="441715" cy="4078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flipH="1">
            <a:off x="6146509" y="778631"/>
            <a:ext cx="288032"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116825" y="437730"/>
            <a:ext cx="317716" cy="369332"/>
          </a:xfrm>
          <a:prstGeom prst="rect">
            <a:avLst/>
          </a:prstGeom>
          <a:noFill/>
        </p:spPr>
        <p:txBody>
          <a:bodyPr wrap="none" rtlCol="0">
            <a:spAutoFit/>
          </a:bodyPr>
          <a:lstStyle/>
          <a:p>
            <a:r>
              <a:rPr lang="en-US" dirty="0"/>
              <a:t>A</a:t>
            </a:r>
            <a:endParaRPr lang="ru-RU" dirty="0"/>
          </a:p>
        </p:txBody>
      </p:sp>
      <p:pic>
        <p:nvPicPr>
          <p:cNvPr id="16" name="Рисунок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228" y="3624447"/>
            <a:ext cx="2880320" cy="2746938"/>
          </a:xfrm>
          <a:prstGeom prst="rect">
            <a:avLst/>
          </a:prstGeom>
        </p:spPr>
      </p:pic>
      <p:sp>
        <p:nvSpPr>
          <p:cNvPr id="19" name="TextBox 18"/>
          <p:cNvSpPr txBox="1"/>
          <p:nvPr/>
        </p:nvSpPr>
        <p:spPr>
          <a:xfrm>
            <a:off x="1582388" y="6140553"/>
            <a:ext cx="362600" cy="461665"/>
          </a:xfrm>
          <a:prstGeom prst="rect">
            <a:avLst/>
          </a:prstGeom>
          <a:noFill/>
        </p:spPr>
        <p:txBody>
          <a:bodyPr wrap="none" rtlCol="0">
            <a:spAutoFit/>
          </a:bodyPr>
          <a:lstStyle/>
          <a:p>
            <a:r>
              <a:rPr lang="en-US" sz="2400" u="sng" dirty="0"/>
              <a:t>A</a:t>
            </a:r>
            <a:endParaRPr lang="ru-RU" sz="2400" u="sng" dirty="0"/>
          </a:p>
        </p:txBody>
      </p:sp>
      <p:pic>
        <p:nvPicPr>
          <p:cNvPr id="20" name="Рисунок 19"/>
          <p:cNvPicPr>
            <a:picLocks noChangeAspect="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748" y="510408"/>
            <a:ext cx="4675992" cy="1432692"/>
          </a:xfrm>
          <a:prstGeom prst="rect">
            <a:avLst/>
          </a:prstGeom>
        </p:spPr>
      </p:pic>
      <p:sp>
        <p:nvSpPr>
          <p:cNvPr id="23" name="TextBox 22"/>
          <p:cNvSpPr txBox="1"/>
          <p:nvPr/>
        </p:nvSpPr>
        <p:spPr>
          <a:xfrm>
            <a:off x="2939437" y="0"/>
            <a:ext cx="3265125" cy="461665"/>
          </a:xfrm>
          <a:prstGeom prst="rect">
            <a:avLst/>
          </a:prstGeom>
          <a:noFill/>
        </p:spPr>
        <p:txBody>
          <a:bodyPr wrap="none" rtlCol="0">
            <a:spAutoFit/>
          </a:bodyPr>
          <a:lstStyle/>
          <a:p>
            <a:pPr algn="ctr"/>
            <a:r>
              <a:rPr lang="en-US" sz="2400" dirty="0" smtClean="0"/>
              <a:t>Aluminum </a:t>
            </a:r>
            <a:r>
              <a:rPr lang="en-US" sz="2400" dirty="0"/>
              <a:t>gas &amp; FEE box</a:t>
            </a:r>
            <a:endParaRPr lang="ru-RU" sz="2400" dirty="0"/>
          </a:p>
        </p:txBody>
      </p:sp>
      <p:sp>
        <p:nvSpPr>
          <p:cNvPr id="5" name="Прямоугольник 4"/>
          <p:cNvSpPr/>
          <p:nvPr/>
        </p:nvSpPr>
        <p:spPr>
          <a:xfrm>
            <a:off x="6912260" y="7055"/>
            <a:ext cx="2267744" cy="523220"/>
          </a:xfrm>
          <a:prstGeom prst="rect">
            <a:avLst/>
          </a:prstGeom>
        </p:spPr>
        <p:txBody>
          <a:bodyPr wrap="square">
            <a:spAutoFit/>
          </a:bodyPr>
          <a:lstStyle/>
          <a:p>
            <a:r>
              <a:rPr lang="en-US" sz="1400" i="1" dirty="0">
                <a:latin typeface="Cambria" panose="02040503050406030204" pitchFamily="18" charset="0"/>
                <a:cs typeface="Times New Roman" panose="02020603050405020304" pitchFamily="18" charset="0"/>
              </a:rPr>
              <a:t>NC PHEP BSU </a:t>
            </a:r>
          </a:p>
          <a:p>
            <a:r>
              <a:rPr lang="en-US" sz="1400" i="1" dirty="0" smtClean="0">
                <a:latin typeface="Cambria" panose="02040503050406030204" pitchFamily="18" charset="0"/>
                <a:cs typeface="Times New Roman" panose="02020603050405020304" pitchFamily="18" charset="0"/>
              </a:rPr>
              <a:t>“</a:t>
            </a:r>
            <a:r>
              <a:rPr lang="en-US" sz="1400" i="1" dirty="0" err="1" smtClean="0">
                <a:latin typeface="Cambria" panose="02040503050406030204" pitchFamily="18" charset="0"/>
                <a:cs typeface="Times New Roman" panose="02020603050405020304" pitchFamily="18" charset="0"/>
              </a:rPr>
              <a:t>Artmash</a:t>
            </a:r>
            <a:r>
              <a:rPr lang="en-US" sz="1400" i="1" dirty="0">
                <a:latin typeface="Cambria" panose="02040503050406030204" pitchFamily="18" charset="0"/>
                <a:cs typeface="Times New Roman" panose="02020603050405020304" pitchFamily="18" charset="0"/>
              </a:rPr>
              <a:t>” (Minsk, Belarus</a:t>
            </a:r>
            <a:r>
              <a:rPr lang="en-US" sz="1400" i="1" dirty="0" smtClean="0">
                <a:latin typeface="Cambria" panose="02040503050406030204" pitchFamily="18" charset="0"/>
                <a:cs typeface="Times New Roman" panose="02020603050405020304" pitchFamily="18" charset="0"/>
              </a:rPr>
              <a:t>) </a:t>
            </a:r>
            <a:endParaRPr lang="ru-RU" sz="1400" i="1" dirty="0">
              <a:latin typeface="Cambria" panose="02040503050406030204" pitchFamily="18" charset="0"/>
            </a:endParaRPr>
          </a:p>
        </p:txBody>
      </p:sp>
      <p:pic>
        <p:nvPicPr>
          <p:cNvPr id="6" name="Рисунок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313433"/>
            <a:ext cx="9144000" cy="4231134"/>
          </a:xfrm>
          <a:prstGeom prst="rect">
            <a:avLst/>
          </a:prstGeom>
        </p:spPr>
      </p:pic>
      <p:sp>
        <p:nvSpPr>
          <p:cNvPr id="7" name="Номер слайда 6"/>
          <p:cNvSpPr>
            <a:spLocks noGrp="1"/>
          </p:cNvSpPr>
          <p:nvPr>
            <p:ph type="sldNum" sz="quarter" idx="12"/>
          </p:nvPr>
        </p:nvSpPr>
        <p:spPr/>
        <p:txBody>
          <a:bodyPr/>
          <a:lstStyle/>
          <a:p>
            <a:fld id="{432D6898-0A46-4AB4-8E0F-EC70D0D57769}" type="slidenum">
              <a:rPr lang="ru-RU" smtClean="0"/>
              <a:pPr/>
              <a:t>6</a:t>
            </a:fld>
            <a:endParaRPr lang="ru-RU"/>
          </a:p>
        </p:txBody>
      </p:sp>
    </p:spTree>
    <p:extLst>
      <p:ext uri="{BB962C8B-B14F-4D97-AF65-F5344CB8AC3E}">
        <p14:creationId xmlns:p14="http://schemas.microsoft.com/office/powerpoint/2010/main" val="3169127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3">
            <a:extLst>
              <a:ext uri="{28A0092B-C50C-407E-A947-70E740481C1C}">
                <a14:useLocalDpi xmlns:a14="http://schemas.microsoft.com/office/drawing/2010/main" val="0"/>
              </a:ext>
            </a:extLst>
          </a:blip>
          <a:srcRect t="14666" b="21780"/>
          <a:stretch/>
        </p:blipFill>
        <p:spPr>
          <a:xfrm>
            <a:off x="827584" y="257255"/>
            <a:ext cx="7647622" cy="2808312"/>
          </a:xfrm>
          <a:prstGeom prst="rect">
            <a:avLst/>
          </a:prstGeom>
        </p:spPr>
      </p:pic>
      <p:sp>
        <p:nvSpPr>
          <p:cNvPr id="10" name="TextBox 9"/>
          <p:cNvSpPr txBox="1"/>
          <p:nvPr/>
        </p:nvSpPr>
        <p:spPr>
          <a:xfrm>
            <a:off x="2586784" y="0"/>
            <a:ext cx="3970447" cy="461665"/>
          </a:xfrm>
          <a:prstGeom prst="rect">
            <a:avLst/>
          </a:prstGeom>
          <a:noFill/>
        </p:spPr>
        <p:txBody>
          <a:bodyPr wrap="none" rtlCol="0">
            <a:spAutoFit/>
          </a:bodyPr>
          <a:lstStyle/>
          <a:p>
            <a:pPr algn="ctr"/>
            <a:r>
              <a:rPr lang="en-US" sz="2400" dirty="0"/>
              <a:t>MRPC fixing </a:t>
            </a:r>
            <a:r>
              <a:rPr lang="en-US" sz="2400" dirty="0" smtClean="0"/>
              <a:t>inside </a:t>
            </a:r>
            <a:r>
              <a:rPr lang="en-US" sz="2400" dirty="0"/>
              <a:t>the gas box</a:t>
            </a:r>
            <a:endParaRPr lang="ru-RU" sz="2400" dirty="0"/>
          </a:p>
        </p:txBody>
      </p:sp>
      <p:pic>
        <p:nvPicPr>
          <p:cNvPr id="6" name="Рисунок 5"/>
          <p:cNvPicPr>
            <a:picLocks noChangeAspect="1"/>
          </p:cNvPicPr>
          <p:nvPr/>
        </p:nvPicPr>
        <p:blipFill rotWithShape="1">
          <a:blip r:embed="rId4">
            <a:extLst>
              <a:ext uri="{28A0092B-C50C-407E-A947-70E740481C1C}">
                <a14:useLocalDpi xmlns:a14="http://schemas.microsoft.com/office/drawing/2010/main" val="0"/>
              </a:ext>
            </a:extLst>
          </a:blip>
          <a:srcRect l="255" t="5360" r="-255" b="10660"/>
          <a:stretch/>
        </p:blipFill>
        <p:spPr>
          <a:xfrm>
            <a:off x="811330" y="3140968"/>
            <a:ext cx="7624036" cy="3601559"/>
          </a:xfrm>
          <a:prstGeom prst="rect">
            <a:avLst/>
          </a:prstGeom>
        </p:spPr>
      </p:pic>
      <p:sp>
        <p:nvSpPr>
          <p:cNvPr id="2" name="Номер слайда 1"/>
          <p:cNvSpPr>
            <a:spLocks noGrp="1"/>
          </p:cNvSpPr>
          <p:nvPr>
            <p:ph type="sldNum" sz="quarter" idx="12"/>
          </p:nvPr>
        </p:nvSpPr>
        <p:spPr/>
        <p:txBody>
          <a:bodyPr/>
          <a:lstStyle/>
          <a:p>
            <a:fld id="{432D6898-0A46-4AB4-8E0F-EC70D0D57769}" type="slidenum">
              <a:rPr lang="ru-RU" smtClean="0"/>
              <a:pPr/>
              <a:t>7</a:t>
            </a:fld>
            <a:endParaRPr lang="ru-RU"/>
          </a:p>
        </p:txBody>
      </p:sp>
    </p:spTree>
    <p:extLst>
      <p:ext uri="{BB962C8B-B14F-4D97-AF65-F5344CB8AC3E}">
        <p14:creationId xmlns:p14="http://schemas.microsoft.com/office/powerpoint/2010/main" val="24154283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80799" y="0"/>
            <a:ext cx="1982402" cy="461665"/>
          </a:xfrm>
          <a:prstGeom prst="rect">
            <a:avLst/>
          </a:prstGeom>
          <a:noFill/>
        </p:spPr>
        <p:txBody>
          <a:bodyPr wrap="none" rtlCol="0">
            <a:spAutoFit/>
          </a:bodyPr>
          <a:lstStyle/>
          <a:p>
            <a:r>
              <a:rPr lang="en-US" sz="2400" dirty="0" smtClean="0">
                <a:latin typeface="+mj-lt"/>
                <a:cs typeface="Times New Roman" pitchFamily="18" charset="0"/>
              </a:rPr>
              <a:t>Signal readout</a:t>
            </a:r>
            <a:endParaRPr lang="ru-RU" sz="2400" dirty="0">
              <a:latin typeface="+mj-lt"/>
              <a:cs typeface="Times New Roman" pitchFamily="18" charset="0"/>
            </a:endParaRPr>
          </a:p>
        </p:txBody>
      </p:sp>
      <p:sp>
        <p:nvSpPr>
          <p:cNvPr id="7" name="TextBox 6"/>
          <p:cNvSpPr txBox="1"/>
          <p:nvPr/>
        </p:nvSpPr>
        <p:spPr>
          <a:xfrm>
            <a:off x="1124703" y="6143031"/>
            <a:ext cx="2340705"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Signal connectors on the PCB</a:t>
            </a:r>
            <a:endParaRPr lang="ru-RU" sz="1400" dirty="0">
              <a:latin typeface="Times New Roman" pitchFamily="18" charset="0"/>
              <a:cs typeface="Times New Roman" pitchFamily="18" charset="0"/>
            </a:endParaRPr>
          </a:p>
        </p:txBody>
      </p:sp>
      <p:sp>
        <p:nvSpPr>
          <p:cNvPr id="6" name="TextBox 5"/>
          <p:cNvSpPr txBox="1"/>
          <p:nvPr/>
        </p:nvSpPr>
        <p:spPr>
          <a:xfrm>
            <a:off x="3211437" y="3286681"/>
            <a:ext cx="300915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Readout board with overall dimensions</a:t>
            </a:r>
            <a:endParaRPr lang="ru-RU" sz="1400" dirty="0">
              <a:latin typeface="Times New Roman" pitchFamily="18" charset="0"/>
              <a:cs typeface="Times New Roman" pitchFamily="18" charset="0"/>
            </a:endParaRPr>
          </a:p>
        </p:txBody>
      </p:sp>
      <p:sp>
        <p:nvSpPr>
          <p:cNvPr id="17" name="Прямоугольник 16"/>
          <p:cNvSpPr/>
          <p:nvPr/>
        </p:nvSpPr>
        <p:spPr>
          <a:xfrm>
            <a:off x="4283968" y="6147918"/>
            <a:ext cx="4932040" cy="307777"/>
          </a:xfrm>
          <a:prstGeom prst="rect">
            <a:avLst/>
          </a:prstGeom>
        </p:spPr>
        <p:txBody>
          <a:bodyPr wrap="square">
            <a:spAutoFit/>
          </a:bodyPr>
          <a:lstStyle/>
          <a:p>
            <a:pPr algn="ctr"/>
            <a:r>
              <a:rPr lang="en-US" sz="1400" dirty="0" smtClean="0">
                <a:latin typeface="Times New Roman"/>
              </a:rPr>
              <a:t>Doubled twisted pair cable for transferring signal to the preamp</a:t>
            </a:r>
            <a:endParaRPr lang="ru-RU" sz="1400" dirty="0"/>
          </a:p>
        </p:txBody>
      </p:sp>
      <p:pic>
        <p:nvPicPr>
          <p:cNvPr id="11" name="Рисунок 10" descr="D:\babkin\NIKA-MPD\ToF_RPC\documents_17\TDR TOF MPD\Progresstekh\pcb_strips.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5429" y="450627"/>
            <a:ext cx="5544616" cy="2882018"/>
          </a:xfrm>
          <a:prstGeom prst="rect">
            <a:avLst/>
          </a:prstGeom>
          <a:noFill/>
          <a:ln>
            <a:noFill/>
          </a:ln>
        </p:spPr>
      </p:pic>
      <p:pic>
        <p:nvPicPr>
          <p:cNvPr id="14" name="Рисунок 13" descr="D:\babkin\NIKA-MPD\ToF_RPC\documents_17\TDR TOF MPD\Progresstekh\dyJVeEAA284.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716" y="3592013"/>
            <a:ext cx="4411737" cy="2610110"/>
          </a:xfrm>
          <a:prstGeom prst="rect">
            <a:avLst/>
          </a:prstGeom>
          <a:noFill/>
          <a:ln>
            <a:noFill/>
          </a:ln>
        </p:spPr>
      </p:pic>
      <p:pic>
        <p:nvPicPr>
          <p:cNvPr id="15" name="Рисунок 14" descr="E:\YaDisk\YandexDisk\Фотокамера\cable_example.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6015" y="3592013"/>
            <a:ext cx="4311431" cy="2576686"/>
          </a:xfrm>
          <a:prstGeom prst="rect">
            <a:avLst/>
          </a:prstGeom>
          <a:noFill/>
          <a:ln>
            <a:noFill/>
          </a:ln>
        </p:spPr>
      </p:pic>
      <p:sp>
        <p:nvSpPr>
          <p:cNvPr id="2" name="Номер слайда 1"/>
          <p:cNvSpPr>
            <a:spLocks noGrp="1"/>
          </p:cNvSpPr>
          <p:nvPr>
            <p:ph type="sldNum" sz="quarter" idx="12"/>
          </p:nvPr>
        </p:nvSpPr>
        <p:spPr/>
        <p:txBody>
          <a:bodyPr/>
          <a:lstStyle/>
          <a:p>
            <a:fld id="{432D6898-0A46-4AB4-8E0F-EC70D0D57769}" type="slidenum">
              <a:rPr lang="ru-RU" smtClean="0"/>
              <a:pPr/>
              <a:t>8</a:t>
            </a:fld>
            <a:endParaRPr lang="ru-RU"/>
          </a:p>
        </p:txBody>
      </p:sp>
    </p:spTree>
    <p:extLst>
      <p:ext uri="{BB962C8B-B14F-4D97-AF65-F5344CB8AC3E}">
        <p14:creationId xmlns:p14="http://schemas.microsoft.com/office/powerpoint/2010/main" val="287337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146738" y="0"/>
            <a:ext cx="2850524" cy="461665"/>
          </a:xfrm>
          <a:prstGeom prst="rect">
            <a:avLst/>
          </a:prstGeom>
          <a:noFill/>
        </p:spPr>
        <p:txBody>
          <a:bodyPr wrap="none" rtlCol="0">
            <a:spAutoFit/>
          </a:bodyPr>
          <a:lstStyle/>
          <a:p>
            <a:r>
              <a:rPr lang="en-US" sz="2400" dirty="0" smtClean="0"/>
              <a:t>Front-end electronics</a:t>
            </a:r>
            <a:endParaRPr lang="ru-RU" sz="2400" dirty="0"/>
          </a:p>
        </p:txBody>
      </p:sp>
      <p:sp>
        <p:nvSpPr>
          <p:cNvPr id="8" name="TextBox 7"/>
          <p:cNvSpPr txBox="1"/>
          <p:nvPr/>
        </p:nvSpPr>
        <p:spPr>
          <a:xfrm>
            <a:off x="127198" y="461665"/>
            <a:ext cx="4175139" cy="584775"/>
          </a:xfrm>
          <a:prstGeom prst="rect">
            <a:avLst/>
          </a:prstGeom>
          <a:noFill/>
        </p:spPr>
        <p:txBody>
          <a:bodyPr wrap="square" rtlCol="0">
            <a:spAutoFit/>
          </a:bodyPr>
          <a:lstStyle/>
          <a:p>
            <a:pPr algn="ctr"/>
            <a:r>
              <a:rPr lang="en-US" sz="1600" dirty="0">
                <a:latin typeface="Times New Roman" panose="02020603050405020304" pitchFamily="18" charset="0"/>
                <a:cs typeface="Times New Roman" panose="02020603050405020304" pitchFamily="18" charset="0"/>
              </a:rPr>
              <a:t>Updated NINO based 24-channels </a:t>
            </a:r>
          </a:p>
          <a:p>
            <a:pPr algn="ctr"/>
            <a:r>
              <a:rPr lang="en-US" sz="1600" dirty="0">
                <a:latin typeface="Times New Roman" panose="02020603050405020304" pitchFamily="18" charset="0"/>
                <a:cs typeface="Times New Roman" panose="02020603050405020304" pitchFamily="18" charset="0"/>
              </a:rPr>
              <a:t>preamplifier-discriminator board PA24N2V2I</a:t>
            </a:r>
            <a:endParaRPr lang="ru-RU" sz="16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43858" y="3564590"/>
            <a:ext cx="4035079" cy="2800767"/>
          </a:xfrm>
          <a:prstGeom prst="rect">
            <a:avLst/>
          </a:prstGeom>
          <a:noFill/>
        </p:spPr>
        <p:txBody>
          <a:bodyPr wrap="none" rtlCol="0">
            <a:spAutoFit/>
          </a:bodyPr>
          <a:lstStyle/>
          <a:p>
            <a:pPr marL="285750" indent="-285750">
              <a:buFont typeface="Wingdings" panose="05000000000000000000" pitchFamily="2" charset="2"/>
              <a:buChar char="ü"/>
            </a:pPr>
            <a:r>
              <a:rPr lang="en-US" sz="1600" dirty="0">
                <a:latin typeface="Times New Roman" panose="02020603050405020304" pitchFamily="18" charset="0"/>
                <a:cs typeface="Times New Roman" panose="02020603050405020304" pitchFamily="18" charset="0"/>
              </a:rPr>
              <a:t>Stabilization of the voltage (+2.5V);</a:t>
            </a:r>
          </a:p>
          <a:p>
            <a:pPr marL="285750" indent="-285750">
              <a:buFont typeface="Wingdings" panose="05000000000000000000" pitchFamily="2" charset="2"/>
              <a:buChar char="ü"/>
            </a:pPr>
            <a:r>
              <a:rPr lang="en-US" sz="1600" dirty="0">
                <a:latin typeface="Times New Roman" panose="02020603050405020304" pitchFamily="18" charset="0"/>
                <a:cs typeface="Times New Roman" panose="02020603050405020304" pitchFamily="18" charset="0"/>
              </a:rPr>
              <a:t>Differential input ( </a:t>
            </a:r>
            <a:r>
              <a:rPr lang="en-US" sz="1600" dirty="0" err="1">
                <a:latin typeface="Times New Roman" panose="02020603050405020304" pitchFamily="18" charset="0"/>
                <a:cs typeface="Times New Roman" panose="02020603050405020304" pitchFamily="18" charset="0"/>
              </a:rPr>
              <a:t>Zdiff</a:t>
            </a:r>
            <a:r>
              <a:rPr lang="en-US" sz="1600" dirty="0">
                <a:latin typeface="Times New Roman" panose="02020603050405020304" pitchFamily="18" charset="0"/>
                <a:cs typeface="Times New Roman" panose="02020603050405020304" pitchFamily="18" charset="0"/>
              </a:rPr>
              <a:t> = 55 Ohm);</a:t>
            </a:r>
          </a:p>
          <a:p>
            <a:pPr marL="285750" indent="-285750">
              <a:buFont typeface="Wingdings" panose="05000000000000000000" pitchFamily="2" charset="2"/>
              <a:buChar char="ü"/>
            </a:pPr>
            <a:r>
              <a:rPr lang="en-US" sz="1600" dirty="0">
                <a:latin typeface="Times New Roman" panose="02020603050405020304" pitchFamily="18" charset="0"/>
                <a:cs typeface="Times New Roman" panose="02020603050405020304" pitchFamily="18" charset="0"/>
              </a:rPr>
              <a:t>Inputs capacitors for two-end strip readout;</a:t>
            </a:r>
          </a:p>
          <a:p>
            <a:pPr marL="285750" indent="-285750">
              <a:buFont typeface="Wingdings" panose="05000000000000000000" pitchFamily="2" charset="2"/>
              <a:buChar char="ü"/>
            </a:pPr>
            <a:r>
              <a:rPr lang="en-US" sz="1600" dirty="0">
                <a:latin typeface="Times New Roman" panose="02020603050405020304" pitchFamily="18" charset="0"/>
                <a:cs typeface="Times New Roman" panose="02020603050405020304" pitchFamily="18" charset="0"/>
              </a:rPr>
              <a:t>CXP (</a:t>
            </a:r>
            <a:r>
              <a:rPr lang="en-US" sz="1600" dirty="0" err="1">
                <a:latin typeface="Times New Roman" panose="02020603050405020304" pitchFamily="18" charset="0"/>
                <a:cs typeface="Times New Roman" panose="02020603050405020304" pitchFamily="18" charset="0"/>
              </a:rPr>
              <a:t>InfiniBand</a:t>
            </a:r>
            <a:r>
              <a:rPr lang="en-US" sz="1600" dirty="0">
                <a:latin typeface="Times New Roman" panose="02020603050405020304" pitchFamily="18" charset="0"/>
                <a:cs typeface="Times New Roman" panose="02020603050405020304" pitchFamily="18" charset="0"/>
              </a:rPr>
              <a:t>) 100 </a:t>
            </a:r>
            <a:r>
              <a:rPr lang="el-GR" sz="1600" dirty="0">
                <a:latin typeface="Times New Roman" panose="02020603050405020304" pitchFamily="18" charset="0"/>
                <a:cs typeface="Times New Roman" panose="02020603050405020304" pitchFamily="18" charset="0"/>
              </a:rPr>
              <a:t>Ω </a:t>
            </a:r>
            <a:r>
              <a:rPr lang="en-US" sz="1600" dirty="0">
                <a:latin typeface="Times New Roman" panose="02020603050405020304" pitchFamily="18" charset="0"/>
                <a:cs typeface="Times New Roman" panose="02020603050405020304" pitchFamily="18" charset="0"/>
              </a:rPr>
              <a:t>output connector;</a:t>
            </a:r>
          </a:p>
          <a:p>
            <a:pPr marL="285750" indent="-285750">
              <a:buFont typeface="Wingdings" panose="05000000000000000000" pitchFamily="2" charset="2"/>
              <a:buChar char="ü"/>
            </a:pPr>
            <a:r>
              <a:rPr lang="en-US" sz="1600" dirty="0">
                <a:latin typeface="Times New Roman" panose="02020603050405020304" pitchFamily="18" charset="0"/>
                <a:cs typeface="Times New Roman" panose="02020603050405020304" pitchFamily="18" charset="0"/>
              </a:rPr>
              <a:t>Series “or” output for 24 channels;</a:t>
            </a:r>
          </a:p>
          <a:p>
            <a:pPr marL="285750" indent="-285750">
              <a:buFont typeface="Wingdings" panose="05000000000000000000" pitchFamily="2" charset="2"/>
              <a:buChar char="ü"/>
            </a:pPr>
            <a:r>
              <a:rPr lang="en-US" sz="1600" dirty="0">
                <a:latin typeface="Times New Roman" panose="02020603050405020304" pitchFamily="18" charset="0"/>
                <a:cs typeface="Times New Roman" panose="02020603050405020304" pitchFamily="18" charset="0"/>
              </a:rPr>
              <a:t>Time resolution for one channel ≈ 7 </a:t>
            </a:r>
            <a:r>
              <a:rPr lang="en-US" sz="1600" dirty="0" err="1">
                <a:latin typeface="Times New Roman" panose="02020603050405020304" pitchFamily="18" charset="0"/>
                <a:cs typeface="Times New Roman" panose="02020603050405020304" pitchFamily="18" charset="0"/>
              </a:rPr>
              <a:t>ps</a:t>
            </a:r>
            <a:r>
              <a:rPr lang="en-US" sz="1600" dirty="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ü"/>
            </a:pPr>
            <a:r>
              <a:rPr lang="en-US" sz="1600" dirty="0">
                <a:latin typeface="Times New Roman" panose="02020603050405020304" pitchFamily="18" charset="0"/>
                <a:cs typeface="Times New Roman" panose="02020603050405020304" pitchFamily="18" charset="0"/>
              </a:rPr>
              <a:t>“On board” slow control:</a:t>
            </a:r>
          </a:p>
          <a:p>
            <a:r>
              <a:rPr lang="en-US" sz="1600" dirty="0">
                <a:latin typeface="Times New Roman" panose="02020603050405020304" pitchFamily="18" charset="0"/>
                <a:cs typeface="Times New Roman" panose="02020603050405020304" pitchFamily="18" charset="0"/>
              </a:rPr>
              <a:t> - voltage control &amp; monitoring;</a:t>
            </a:r>
          </a:p>
          <a:p>
            <a:r>
              <a:rPr lang="en-US" sz="1600" dirty="0">
                <a:latin typeface="Times New Roman" panose="02020603050405020304" pitchFamily="18" charset="0"/>
                <a:cs typeface="Times New Roman" panose="02020603050405020304" pitchFamily="18" charset="0"/>
              </a:rPr>
              <a:t> - preamplifier thresholds control;</a:t>
            </a:r>
          </a:p>
          <a:p>
            <a:r>
              <a:rPr lang="en-US" sz="1600" dirty="0">
                <a:latin typeface="Times New Roman" panose="02020603050405020304" pitchFamily="18" charset="0"/>
                <a:cs typeface="Times New Roman" panose="02020603050405020304" pitchFamily="18" charset="0"/>
              </a:rPr>
              <a:t> - board temperature monitoring ±0.5 °</a:t>
            </a:r>
            <a:r>
              <a:rPr lang="ru-RU" sz="1600" dirty="0">
                <a:latin typeface="Times New Roman" panose="02020603050405020304" pitchFamily="18" charset="0"/>
                <a:cs typeface="Times New Roman" panose="02020603050405020304" pitchFamily="18" charset="0"/>
              </a:rPr>
              <a:t>С;</a:t>
            </a:r>
          </a:p>
          <a:p>
            <a:r>
              <a:rPr lang="ru-RU" sz="1600" dirty="0">
                <a:latin typeface="Times New Roman" panose="02020603050405020304" pitchFamily="18" charset="0"/>
                <a:cs typeface="Times New Roman" panose="02020603050405020304" pitchFamily="18" charset="0"/>
              </a:rPr>
              <a:t> - </a:t>
            </a:r>
            <a:r>
              <a:rPr lang="en-US" sz="1600" dirty="0">
                <a:latin typeface="Times New Roman" panose="02020603050405020304" pitchFamily="18" charset="0"/>
                <a:cs typeface="Times New Roman" panose="02020603050405020304" pitchFamily="18" charset="0"/>
              </a:rPr>
              <a:t>gas volume temperature monitor.</a:t>
            </a:r>
            <a:endParaRPr lang="en-US" sz="1600" dirty="0">
              <a:latin typeface="Times New Roman" panose="02020603050405020304" pitchFamily="18" charset="0"/>
              <a:cs typeface="Times New Roman" panose="02020603050405020304" pitchFamily="18" charset="0"/>
            </a:endParaRPr>
          </a:p>
        </p:txBody>
      </p:sp>
      <p:pic>
        <p:nvPicPr>
          <p:cNvPr id="9" name="Рисунок 8"/>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46548" y1="19182" x2="46548" y2="17138"/>
                      </a14:backgroundRemoval>
                    </a14:imgEffect>
                  </a14:imgLayer>
                </a14:imgProps>
              </a:ext>
              <a:ext uri="{28A0092B-C50C-407E-A947-70E740481C1C}">
                <a14:useLocalDpi xmlns:a14="http://schemas.microsoft.com/office/drawing/2010/main" val="0"/>
              </a:ext>
            </a:extLst>
          </a:blip>
          <a:stretch>
            <a:fillRect/>
          </a:stretch>
        </p:blipFill>
        <p:spPr>
          <a:xfrm>
            <a:off x="110516" y="1015476"/>
            <a:ext cx="4023052" cy="2629547"/>
          </a:xfrm>
          <a:prstGeom prst="rect">
            <a:avLst/>
          </a:prstGeom>
          <a:ln>
            <a:noFill/>
          </a:ln>
          <a:effectLst>
            <a:outerShdw blurRad="190500" algn="tl" rotWithShape="0">
              <a:srgbClr val="000000">
                <a:alpha val="70000"/>
              </a:srgbClr>
            </a:outerShdw>
          </a:effectLst>
        </p:spPr>
      </p:pic>
      <p:pic>
        <p:nvPicPr>
          <p:cNvPr id="13" name="Рисунок 12"/>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22970" y="495338"/>
            <a:ext cx="4551168" cy="2545389"/>
          </a:xfrm>
          <a:prstGeom prst="rect">
            <a:avLst/>
          </a:prstGeom>
          <a:noFill/>
        </p:spPr>
      </p:pic>
      <p:pic>
        <p:nvPicPr>
          <p:cNvPr id="15" name="Рисунок 14" descr="C:\Users\Oksana\AppData\Local\Microsoft\Windows\INetCache\Content.Word\2xGNyqCfhd8.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22970" y="3369155"/>
            <a:ext cx="1625600" cy="3242945"/>
          </a:xfrm>
          <a:prstGeom prst="rect">
            <a:avLst/>
          </a:prstGeom>
          <a:noFill/>
          <a:ln>
            <a:noFill/>
          </a:ln>
        </p:spPr>
      </p:pic>
      <p:pic>
        <p:nvPicPr>
          <p:cNvPr id="16" name="Рисунок 15" descr="C:\Users\Oksana\AppData\Local\Microsoft\Windows\INetCache\Content.Word\AxjDhPhMd9M.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78433" y="3921318"/>
            <a:ext cx="3265567" cy="2343116"/>
          </a:xfrm>
          <a:prstGeom prst="rect">
            <a:avLst/>
          </a:prstGeom>
          <a:noFill/>
          <a:ln>
            <a:noFill/>
          </a:ln>
        </p:spPr>
      </p:pic>
      <p:sp>
        <p:nvSpPr>
          <p:cNvPr id="2" name="Прямоугольник 1"/>
          <p:cNvSpPr/>
          <p:nvPr/>
        </p:nvSpPr>
        <p:spPr>
          <a:xfrm>
            <a:off x="4572000" y="3058402"/>
            <a:ext cx="4572000" cy="307777"/>
          </a:xfrm>
          <a:prstGeom prst="rect">
            <a:avLst/>
          </a:prstGeom>
        </p:spPr>
        <p:txBody>
          <a:bodyPr>
            <a:spAutoFit/>
          </a:bodyPr>
          <a:lstStyle/>
          <a:p>
            <a:r>
              <a:rPr lang="en-US" sz="1400" dirty="0">
                <a:latin typeface="Times New Roman" panose="02020603050405020304" pitchFamily="18" charset="0"/>
                <a:ea typeface="Calibri" panose="020F0502020204030204" pitchFamily="34" charset="0"/>
              </a:rPr>
              <a:t>Powering p</a:t>
            </a:r>
            <a:r>
              <a:rPr lang="en-US" sz="1400" dirty="0" smtClean="0">
                <a:latin typeface="Times New Roman" panose="02020603050405020304" pitchFamily="18" charset="0"/>
                <a:ea typeface="Calibri" panose="020F0502020204030204" pitchFamily="34" charset="0"/>
              </a:rPr>
              <a:t>reamplifier </a:t>
            </a:r>
            <a:r>
              <a:rPr lang="en-US" sz="1400" dirty="0">
                <a:latin typeface="Times New Roman" panose="02020603050405020304" pitchFamily="18" charset="0"/>
                <a:ea typeface="Calibri" panose="020F0502020204030204" pitchFamily="34" charset="0"/>
              </a:rPr>
              <a:t>board and connection scheme.</a:t>
            </a:r>
            <a:endParaRPr lang="ru-RU" sz="1400" dirty="0"/>
          </a:p>
        </p:txBody>
      </p:sp>
      <p:sp>
        <p:nvSpPr>
          <p:cNvPr id="3" name="Прямоугольник 2"/>
          <p:cNvSpPr/>
          <p:nvPr/>
        </p:nvSpPr>
        <p:spPr>
          <a:xfrm>
            <a:off x="4448155" y="6536768"/>
            <a:ext cx="4572000" cy="307777"/>
          </a:xfrm>
          <a:prstGeom prst="rect">
            <a:avLst/>
          </a:prstGeom>
        </p:spPr>
        <p:txBody>
          <a:bodyPr>
            <a:spAutoFit/>
          </a:bodyPr>
          <a:lstStyle/>
          <a:p>
            <a:r>
              <a:rPr lang="en-US" sz="1400" dirty="0">
                <a:latin typeface="Times New Roman" panose="02020603050405020304" pitchFamily="18" charset="0"/>
                <a:ea typeface="Calibri" panose="020F0502020204030204" pitchFamily="34" charset="0"/>
              </a:rPr>
              <a:t>Slow control GUI </a:t>
            </a:r>
            <a:r>
              <a:rPr lang="en-US" sz="1400" dirty="0" smtClean="0">
                <a:latin typeface="Times New Roman" panose="02020603050405020304" pitchFamily="18" charset="0"/>
                <a:ea typeface="Calibri" panose="020F0502020204030204" pitchFamily="34" charset="0"/>
              </a:rPr>
              <a:t>clients (</a:t>
            </a:r>
            <a:r>
              <a:rPr lang="en-US" sz="1400" dirty="0">
                <a:latin typeface="Times New Roman" panose="02020603050405020304" pitchFamily="18" charset="0"/>
                <a:ea typeface="Calibri" panose="020F0502020204030204" pitchFamily="34" charset="0"/>
              </a:rPr>
              <a:t>left side for FEE, right LV </a:t>
            </a:r>
            <a:r>
              <a:rPr lang="en-US" sz="1400" dirty="0" smtClean="0">
                <a:latin typeface="Times New Roman" panose="02020603050405020304" pitchFamily="18" charset="0"/>
                <a:ea typeface="Calibri" panose="020F0502020204030204" pitchFamily="34" charset="0"/>
              </a:rPr>
              <a:t>source)</a:t>
            </a:r>
            <a:endParaRPr lang="ru-RU" sz="1400" dirty="0"/>
          </a:p>
        </p:txBody>
      </p:sp>
      <p:sp>
        <p:nvSpPr>
          <p:cNvPr id="4" name="Номер слайда 3"/>
          <p:cNvSpPr>
            <a:spLocks noGrp="1"/>
          </p:cNvSpPr>
          <p:nvPr>
            <p:ph type="sldNum" sz="quarter" idx="12"/>
          </p:nvPr>
        </p:nvSpPr>
        <p:spPr/>
        <p:txBody>
          <a:bodyPr/>
          <a:lstStyle/>
          <a:p>
            <a:fld id="{432D6898-0A46-4AB4-8E0F-EC70D0D57769}" type="slidenum">
              <a:rPr lang="ru-RU" smtClean="0"/>
              <a:pPr/>
              <a:t>9</a:t>
            </a:fld>
            <a:endParaRPr lang="ru-RU"/>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91287</TotalTime>
  <Words>2379</Words>
  <Application>Microsoft Office PowerPoint</Application>
  <PresentationFormat>Экран (4:3)</PresentationFormat>
  <Paragraphs>312</Paragraphs>
  <Slides>18</Slides>
  <Notes>17</Notes>
  <HiddenSlides>0</HiddenSlides>
  <MMClips>0</MMClips>
  <ScaleCrop>false</ScaleCrop>
  <HeadingPairs>
    <vt:vector size="8" baseType="variant">
      <vt:variant>
        <vt:lpstr>Использованные шрифты</vt:lpstr>
      </vt:variant>
      <vt:variant>
        <vt:i4>8</vt:i4>
      </vt:variant>
      <vt:variant>
        <vt:lpstr>Тема</vt:lpstr>
      </vt:variant>
      <vt:variant>
        <vt:i4>1</vt:i4>
      </vt:variant>
      <vt:variant>
        <vt:lpstr>Внедренные серверы OLE</vt:lpstr>
      </vt:variant>
      <vt:variant>
        <vt:i4>1</vt:i4>
      </vt:variant>
      <vt:variant>
        <vt:lpstr>Заголовки слайдов</vt:lpstr>
      </vt:variant>
      <vt:variant>
        <vt:i4>18</vt:i4>
      </vt:variant>
    </vt:vector>
  </HeadingPairs>
  <TitlesOfParts>
    <vt:vector size="28" baseType="lpstr">
      <vt:lpstr>MS Mincho</vt:lpstr>
      <vt:lpstr>Arial</vt:lpstr>
      <vt:lpstr>Calibri</vt:lpstr>
      <vt:lpstr>Cambria</vt:lpstr>
      <vt:lpstr>Cambria Math</vt:lpstr>
      <vt:lpstr>Courier New</vt:lpstr>
      <vt:lpstr>Times New Roman</vt:lpstr>
      <vt:lpstr>Wingdings</vt:lpstr>
      <vt:lpstr>Тема Office</vt:lpstr>
      <vt:lpstr>Формула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Вадим Бабкин</cp:lastModifiedBy>
  <cp:revision>640</cp:revision>
  <dcterms:created xsi:type="dcterms:W3CDTF">2015-11-13T12:41:51Z</dcterms:created>
  <dcterms:modified xsi:type="dcterms:W3CDTF">2017-05-10T09:54:00Z</dcterms:modified>
</cp:coreProperties>
</file>