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  <p:sldId id="267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3" autoAdjust="0"/>
    <p:restoredTop sz="96366" autoAdjust="0"/>
  </p:normalViewPr>
  <p:slideViewPr>
    <p:cSldViewPr snapToGrid="0">
      <p:cViewPr varScale="1">
        <p:scale>
          <a:sx n="114" d="100"/>
          <a:sy n="11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3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915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2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766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12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60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8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5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8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4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0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5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2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1E62-D472-438D-A046-00E0A2E630A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46EE3A-14D9-4367-BB9E-44ED9140B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5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EE931-3FDB-49F9-B295-51697200F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Si-plates’ alignment for SPD of </a:t>
            </a:r>
            <a:r>
              <a:rPr lang="en-US" dirty="0" err="1"/>
              <a:t>MiniSPD</a:t>
            </a:r>
            <a:r>
              <a:rPr lang="en-US" dirty="0"/>
              <a:t> setup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91C9B1-8377-489B-BA02-136F45D86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ru-RU" dirty="0"/>
              <a:t>№ 1</a:t>
            </a:r>
          </a:p>
        </p:txBody>
      </p:sp>
    </p:spTree>
    <p:extLst>
      <p:ext uri="{BB962C8B-B14F-4D97-AF65-F5344CB8AC3E}">
        <p14:creationId xmlns:p14="http://schemas.microsoft.com/office/powerpoint/2010/main" val="132335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5BB5F-809D-43A9-87AB-9D8B4FAA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58" y="28523"/>
            <a:ext cx="8596668" cy="791361"/>
          </a:xfrm>
        </p:spPr>
        <p:txBody>
          <a:bodyPr/>
          <a:lstStyle/>
          <a:p>
            <a:pPr algn="ctr"/>
            <a:r>
              <a:rPr lang="en-US" dirty="0"/>
              <a:t>248-file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115DA-4DD0-46AB-A5E1-D9AD609F5668}"/>
              </a:ext>
            </a:extLst>
          </p:cNvPr>
          <p:cNvSpPr txBox="1"/>
          <p:nvPr/>
        </p:nvSpPr>
        <p:spPr>
          <a:xfrm>
            <a:off x="1045841" y="717850"/>
            <a:ext cx="2349980" cy="35633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Shifts for </a:t>
            </a:r>
            <a:r>
              <a:rPr lang="ru-RU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4</a:t>
            </a:r>
            <a:r>
              <a:rPr lang="en-US" sz="1800" b="0" i="0" u="none" strike="noStrike" kern="1200" cap="none" baseline="30000" dirty="0" err="1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th</a:t>
            </a: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modules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DC6400-E6D1-45DC-85F7-DF3A27232BB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 r="8149"/>
          <a:stretch>
            <a:fillRect/>
          </a:stretch>
        </p:blipFill>
        <p:spPr>
          <a:xfrm>
            <a:off x="4756381" y="1232506"/>
            <a:ext cx="3280272" cy="4774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7E522E-FDE1-4FD9-9CC7-D883BD25AEA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r="8854"/>
          <a:stretch>
            <a:fillRect/>
          </a:stretch>
        </p:blipFill>
        <p:spPr>
          <a:xfrm>
            <a:off x="8036653" y="1179170"/>
            <a:ext cx="3438503" cy="482741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8337F4-9ED1-4155-9AA3-3FB45E4D6231}"/>
              </a:ext>
            </a:extLst>
          </p:cNvPr>
          <p:cNvSpPr txBox="1"/>
          <p:nvPr/>
        </p:nvSpPr>
        <p:spPr>
          <a:xfrm>
            <a:off x="7038013" y="717850"/>
            <a:ext cx="1997280" cy="37005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</a:t>
            </a: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distributions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A36012-7420-45E4-927E-9A00699F8130}"/>
              </a:ext>
            </a:extLst>
          </p:cNvPr>
          <p:cNvSpPr txBox="1"/>
          <p:nvPr/>
        </p:nvSpPr>
        <p:spPr>
          <a:xfrm>
            <a:off x="5563971" y="6140150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Before alignment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65DD52-58B9-4596-A6E3-FC304E7C910C}"/>
              </a:ext>
            </a:extLst>
          </p:cNvPr>
          <p:cNvSpPr txBox="1"/>
          <p:nvPr/>
        </p:nvSpPr>
        <p:spPr>
          <a:xfrm>
            <a:off x="8795784" y="6146809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After alignment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85CBE6-A6B1-43AF-B187-A4E9FCD15054}"/>
              </a:ext>
            </a:extLst>
          </p:cNvPr>
          <p:cNvSpPr txBox="1"/>
          <p:nvPr/>
        </p:nvSpPr>
        <p:spPr>
          <a:xfrm>
            <a:off x="363101" y="1630866"/>
            <a:ext cx="4165920" cy="316223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Result of fit for global parameters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      ==============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I         initial       final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---     ----------- -----------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1         0.00000     0.00000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2         0.00000     0.00000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3        -0.00378    -0.00365   - x-side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4         0.34720     0.34735   - u-side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5         0.00000     0.00000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6         0.00000     0.00000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           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Total  3558  local fits,  1409  rejected.</a:t>
            </a:r>
          </a:p>
        </p:txBody>
      </p:sp>
    </p:spTree>
    <p:extLst>
      <p:ext uri="{BB962C8B-B14F-4D97-AF65-F5344CB8AC3E}">
        <p14:creationId xmlns:p14="http://schemas.microsoft.com/office/powerpoint/2010/main" val="298403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F6EA0-7FC7-4FB4-B3E2-22B7CC8E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262" y="2744074"/>
            <a:ext cx="1937858" cy="8077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248-file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B97B06-5FBD-4AFB-BD4E-39E27B5215B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 t="8038" r="6879" b="3260"/>
          <a:stretch>
            <a:fillRect/>
          </a:stretch>
        </p:blipFill>
        <p:spPr>
          <a:xfrm>
            <a:off x="650985" y="796810"/>
            <a:ext cx="3200400" cy="2351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CEA32B-6713-4F9B-9595-2A77964BE864}"/>
              </a:ext>
            </a:extLst>
          </p:cNvPr>
          <p:cNvSpPr txBox="1"/>
          <p:nvPr/>
        </p:nvSpPr>
        <p:spPr>
          <a:xfrm>
            <a:off x="1452434" y="229216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Before alignment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336873-8A0D-4DD2-9063-D65921685655}"/>
              </a:ext>
            </a:extLst>
          </p:cNvPr>
          <p:cNvSpPr txBox="1"/>
          <p:nvPr/>
        </p:nvSpPr>
        <p:spPr>
          <a:xfrm>
            <a:off x="4838576" y="227387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After alignment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7D4B40-86B5-4967-90B9-94D9C7DCD3B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9314" r="8854" b="3260"/>
          <a:stretch>
            <a:fillRect/>
          </a:stretch>
        </p:blipFill>
        <p:spPr>
          <a:xfrm>
            <a:off x="650985" y="3147969"/>
            <a:ext cx="3108959" cy="274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D8B0DB2-D056-404D-B1F6-4B8F7CAF06E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t="9310" r="9324" b="3223"/>
          <a:stretch>
            <a:fillRect/>
          </a:stretch>
        </p:blipFill>
        <p:spPr>
          <a:xfrm>
            <a:off x="3942825" y="840729"/>
            <a:ext cx="3291839" cy="2307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526718E-8854-445A-AC7E-DAD957F09C5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 t="9674" r="8339" b="3236"/>
          <a:stretch>
            <a:fillRect/>
          </a:stretch>
        </p:blipFill>
        <p:spPr>
          <a:xfrm>
            <a:off x="3942825" y="3147969"/>
            <a:ext cx="3291839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3F2A8F-BA12-4CC3-B397-C8D9C98BAB49}"/>
              </a:ext>
            </a:extLst>
          </p:cNvPr>
          <p:cNvSpPr txBox="1"/>
          <p:nvPr/>
        </p:nvSpPr>
        <p:spPr>
          <a:xfrm>
            <a:off x="1473944" y="1319170"/>
            <a:ext cx="33300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B05993-4794-443B-AB90-50FB6A56D579}"/>
              </a:ext>
            </a:extLst>
          </p:cNvPr>
          <p:cNvSpPr txBox="1"/>
          <p:nvPr/>
        </p:nvSpPr>
        <p:spPr>
          <a:xfrm>
            <a:off x="4765785" y="1502050"/>
            <a:ext cx="33300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58805A-A08D-402B-8928-6E7348501509}"/>
              </a:ext>
            </a:extLst>
          </p:cNvPr>
          <p:cNvSpPr txBox="1"/>
          <p:nvPr/>
        </p:nvSpPr>
        <p:spPr>
          <a:xfrm>
            <a:off x="1291065" y="3788050"/>
            <a:ext cx="34524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BCE02B-462B-4078-BD65-011A38329778}"/>
              </a:ext>
            </a:extLst>
          </p:cNvPr>
          <p:cNvSpPr txBox="1"/>
          <p:nvPr/>
        </p:nvSpPr>
        <p:spPr>
          <a:xfrm>
            <a:off x="4674345" y="3788050"/>
            <a:ext cx="34524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0416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8D4BC-79C0-487B-A91E-D4790524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8874"/>
            <a:ext cx="8596668" cy="682304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F5256-9CCC-4760-90C9-2C729EA15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43" y="1317072"/>
            <a:ext cx="8596668" cy="4865615"/>
          </a:xfrm>
        </p:spPr>
        <p:txBody>
          <a:bodyPr/>
          <a:lstStyle/>
          <a:p>
            <a:pPr lvl="0" algn="just">
              <a:buSzPct val="45000"/>
              <a:buFont typeface="StarSymbol"/>
              <a:buChar char="●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construction of 16 files was carried out to determine the single tracks of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MiniSPD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setup. We distinguish 4 groups of tracks: vertical, oblique(RRL, LRR, ...) and false tracks, which are formed due to noise in the strips.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For groups 1, 2 and 3, spatial alignment was performed with finding of shifts by the x and U coordinates of the average Si-detector. The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residuals distributions are also built before and after alignment ( I-iteration, II-iteration).</a:t>
            </a:r>
          </a:p>
          <a:p>
            <a:pPr algn="just">
              <a:buSzPct val="45000"/>
              <a:buFont typeface="StarSymbol"/>
              <a:buChar char="●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There is a noticeable difference in shifts for x and U coordinates. For the U coordinate, it is more than 10 times. Probably the values of the x coordinates soften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tracks in space despite the inaccurate U coordinate.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462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31169F-CC22-415E-B56C-1719E63A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666"/>
            <a:ext cx="8596668" cy="4683852"/>
          </a:xfrm>
        </p:spPr>
        <p:txBody>
          <a:bodyPr>
            <a:normAutofit/>
          </a:bodyPr>
          <a:lstStyle/>
          <a:p>
            <a:pPr lvl="0" algn="just">
              <a:buSzPct val="45000"/>
              <a:buFont typeface="StarSymbol"/>
              <a:buChar char="●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So we compared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residual distributions on x and U projection of tracks. Only three module combinations can be chosen for U projection of tracks out of possible: (1,4,8), (1,5,8) and (2,4,8). They have the same orientation (+2,5°). The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residual distributions for x projection demonstrate good behavior. For U projection we observe much high residuals about 1 mm. Meanwhile for x projection they remain about 10 µ.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It is required to deal with the registration of the U coordinate (restoration of hits on the strips of the oblique plane). This work is in progress.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848246A-0C0B-4ED4-A254-21568882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8874"/>
            <a:ext cx="8596668" cy="682304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88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FC9D6-B740-4151-8B7B-D2657BEB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Alignment’s tasks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5647687-D2C2-4127-ADA4-549C2AF7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02447" y="1560339"/>
            <a:ext cx="3474720" cy="2651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8FA8EE-C3DB-4595-A68F-10BD51D5286A}"/>
              </a:ext>
            </a:extLst>
          </p:cNvPr>
          <p:cNvSpPr txBox="1"/>
          <p:nvPr/>
        </p:nvSpPr>
        <p:spPr>
          <a:xfrm>
            <a:off x="1771986" y="1599307"/>
            <a:ext cx="9626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Reality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A0633DA-2AB6-48A2-8468-56B35242B5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23720" y="3093040"/>
            <a:ext cx="3305419" cy="22381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0F17FE-2DF3-4BB8-B082-C44AE8EC8E14}"/>
              </a:ext>
            </a:extLst>
          </p:cNvPr>
          <p:cNvSpPr txBox="1"/>
          <p:nvPr/>
        </p:nvSpPr>
        <p:spPr>
          <a:xfrm>
            <a:off x="6722417" y="2619349"/>
            <a:ext cx="219708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Aligned detectors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FC1448F-B859-4C49-9BD5-8EBD232E215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88947" y="4498730"/>
            <a:ext cx="3501719" cy="17780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28BDB8-94CA-4F44-8D90-15FBE26E34FE}"/>
              </a:ext>
            </a:extLst>
          </p:cNvPr>
          <p:cNvSpPr txBox="1"/>
          <p:nvPr/>
        </p:nvSpPr>
        <p:spPr>
          <a:xfrm>
            <a:off x="1256801" y="4034258"/>
            <a:ext cx="230832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Nominal geometry</a:t>
            </a:r>
          </a:p>
        </p:txBody>
      </p:sp>
    </p:spTree>
    <p:extLst>
      <p:ext uri="{BB962C8B-B14F-4D97-AF65-F5344CB8AC3E}">
        <p14:creationId xmlns:p14="http://schemas.microsoft.com/office/powerpoint/2010/main" val="270401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4F11A-29D8-4748-A0D7-AB72EAFEB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5713"/>
            <a:ext cx="8596668" cy="1320800"/>
          </a:xfrm>
        </p:spPr>
        <p:txBody>
          <a:bodyPr/>
          <a:lstStyle/>
          <a:p>
            <a:r>
              <a:rPr lang="en-US" dirty="0"/>
              <a:t>Functional minimization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8E766D55-87CD-4685-846C-E04AA92B3222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980734" y="2512085"/>
                <a:ext cx="3200400" cy="914400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90000" tIns="45000" rIns="90000" bIns="45000" rtlCol="0" anchor="ctr" anchorCtr="0" compatLnSpc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ru-RU" sz="280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𝑒𝑣𝑒𝑛𝑡𝑠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𝑡𝑟𝑎𝑐𝑘𝑠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ru-RU" sz="2800" i="1">
                                    <a:latin typeface="Cambria Math" panose="02040503050406030204" pitchFamily="18" charset="0"/>
                                  </a:rPr>
                                  <m:t>h𝑖𝑡𝑠</m:t>
                                </m:r>
                              </m:sub>
                              <m:sup/>
                              <m:e>
                                <m:d>
                                  <m:d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ru-RU" sz="2800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Sup>
                                          <m:sSubSupPr>
                                            <m:ctrlPr>
                                              <a:rPr lang="ru-RU" sz="280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  <m:sup>
                                            <m:r>
                                              <a:rPr lang="ru-RU" sz="28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sSubSup>
                                          <m:sSubSupPr>
                                            <m:ctrlPr>
                                              <a:rPr lang="ru-RU" sz="280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ru-RU" sz="2800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ru-RU" sz="2800" i="1"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ru-RU" sz="28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a:rPr lang="ru-RU" sz="28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den>
                                    </m:f>
                                  </m:e>
                                </m:d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ru-RU" sz="280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8E766D55-87CD-4685-846C-E04AA92B3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734" y="2512085"/>
                <a:ext cx="3200400" cy="914400"/>
              </a:xfrm>
              <a:prstGeom prst="rect">
                <a:avLst/>
              </a:prstGeom>
              <a:blipFill>
                <a:blip r:embed="rId2"/>
                <a:stretch>
                  <a:fillRect r="-56762" b="-2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CEF054D-27AB-4244-B785-89091E6D28D2}"/>
              </a:ext>
            </a:extLst>
          </p:cNvPr>
          <p:cNvSpPr txBox="1">
            <a:spLocks noResize="1"/>
          </p:cNvSpPr>
          <p:nvPr/>
        </p:nvSpPr>
        <p:spPr>
          <a:xfrm>
            <a:off x="3955680" y="42019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F3F32-024E-4047-A0B4-FD42733F59F7}"/>
              </a:ext>
            </a:extLst>
          </p:cNvPr>
          <p:cNvSpPr txBox="1">
            <a:spLocks noResize="1"/>
          </p:cNvSpPr>
          <p:nvPr/>
        </p:nvSpPr>
        <p:spPr>
          <a:xfrm>
            <a:off x="4493520" y="3675599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98F83C-E5D0-464C-B261-F9142B92AC1B}"/>
              </a:ext>
            </a:extLst>
          </p:cNvPr>
          <p:cNvSpPr txBox="1">
            <a:spLocks noResize="1"/>
          </p:cNvSpPr>
          <p:nvPr/>
        </p:nvSpPr>
        <p:spPr>
          <a:xfrm>
            <a:off x="4583159" y="3731400"/>
            <a:ext cx="72000" cy="169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D29D62-2BC2-4C42-9A9D-D2B7BC5FDEC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298760" y="3703733"/>
                <a:ext cx="1828800" cy="274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𝑓𝑖𝑡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𝑚𝑒𝑠</m:t>
                          </m:r>
                        </m:sub>
                      </m:sSub>
                    </m:oMath>
                  </m:oMathPara>
                </a14:m>
                <a:endParaRPr lang="ru-RU" sz="2800" i="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D29D62-2BC2-4C42-9A9D-D2B7BC5FD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760" y="3703733"/>
                <a:ext cx="1828800" cy="274320"/>
              </a:xfrm>
              <a:prstGeom prst="rect">
                <a:avLst/>
              </a:prstGeom>
              <a:blipFill>
                <a:blip r:embed="rId3"/>
                <a:stretch>
                  <a:fillRect t="-2222" r="-40333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16FB268-F1AC-4908-A39D-399DA18F01B5}"/>
              </a:ext>
            </a:extLst>
          </p:cNvPr>
          <p:cNvSpPr txBox="1"/>
          <p:nvPr/>
        </p:nvSpPr>
        <p:spPr>
          <a:xfrm>
            <a:off x="1664616" y="1612162"/>
            <a:ext cx="7969467" cy="542221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Alignment is minimization of residuals of functional: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2C02FB-2BA0-4597-A48B-B44184E16FA9}"/>
              </a:ext>
            </a:extLst>
          </p:cNvPr>
          <p:cNvSpPr txBox="1"/>
          <p:nvPr/>
        </p:nvSpPr>
        <p:spPr>
          <a:xfrm>
            <a:off x="0" y="4319236"/>
            <a:ext cx="12045134" cy="9935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Large number of parameters: track parameters (4 * number of tracks) and shifts</a:t>
            </a:r>
            <a:br>
              <a:rPr lang="en-US" sz="2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</a:br>
            <a:r>
              <a:rPr lang="en-US" sz="2800" b="0" i="0" u="none" strike="noStrike" kern="1200" cap="none" dirty="0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(numbers of detectors), number of hits &gt;&gt; parameters.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906E99-2CDD-41F2-9787-CA6DD993F60F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677334" y="5596795"/>
                <a:ext cx="73152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𝑓𝑖𝑡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ru-RU" sz="2800" i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ru-RU" sz="2800" i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ru-RU" sz="2800" i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sz="2800" i="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906E99-2CDD-41F2-9787-CA6DD993F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5596795"/>
                <a:ext cx="7315200" cy="457200"/>
              </a:xfrm>
              <a:prstGeom prst="rect">
                <a:avLst/>
              </a:prstGeom>
              <a:blipFill>
                <a:blip r:embed="rId4"/>
                <a:stretch>
                  <a:fillRect r="-28500" b="-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73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FDE247-DC6E-4748-A961-C50DBD5D5E1F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466481" y="1874298"/>
                <a:ext cx="18288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268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𝐿𝐿𝐿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5602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157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𝑅𝑅𝑅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4378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248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𝐿𝐿𝐿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3558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137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𝑅𝑅𝑅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2187</m:t>
                            </m:r>
                          </m:e>
                        </m:mr>
                      </m:m>
                    </m:oMath>
                  </m:oMathPara>
                </a14:m>
                <a:endParaRPr lang="ru-RU" i="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FDE247-DC6E-4748-A961-C50DBD5D5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81" y="1874298"/>
                <a:ext cx="1828800" cy="914400"/>
              </a:xfrm>
              <a:prstGeom prst="rect">
                <a:avLst/>
              </a:prstGeom>
              <a:blipFill>
                <a:blip r:embed="rId2"/>
                <a:stretch>
                  <a:fillRect t="-2000" r="-2333" b="-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B686C9-DC20-4AAC-8C72-2E7A1390AC9C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466481" y="2971579"/>
                <a:ext cx="18288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158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𝑅𝐿𝐿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3428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267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𝐿𝐿𝑅</m:t>
                            </m:r>
                          </m:e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396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247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𝐿𝐿𝑅</m:t>
                            </m:r>
                          </m:e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2105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138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𝑅𝑅𝐿</m:t>
                            </m:r>
                          </m:e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378</m:t>
                            </m:r>
                          </m:e>
                        </m:mr>
                      </m:m>
                    </m:oMath>
                  </m:oMathPara>
                </a14:m>
                <a:endParaRPr lang="ru-RU" i="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B686C9-DC20-4AAC-8C72-2E7A1390A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81" y="2971579"/>
                <a:ext cx="1828800" cy="914400"/>
              </a:xfrm>
              <a:prstGeom prst="rect">
                <a:avLst/>
              </a:prstGeom>
              <a:blipFill>
                <a:blip r:embed="rId3"/>
                <a:stretch>
                  <a:fillRect t="-2000" r="-1000" b="-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7BBFF3-73F0-4A24-B04F-13BF72D119F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466481" y="4068859"/>
                <a:ext cx="18288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257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𝐿𝑅𝑅</m:t>
                            </m:r>
                          </m:e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2392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148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𝑅𝐿𝐿</m:t>
                            </m:r>
                          </m:e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550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168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𝑅𝐿𝐿</m:t>
                            </m:r>
                          </m:e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103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237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𝐿𝑅𝑅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mr>
                      </m:m>
                    </m:oMath>
                  </m:oMathPara>
                </a14:m>
                <a:endParaRPr lang="ru-RU" i="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7BBFF3-73F0-4A24-B04F-13BF72D1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81" y="4068859"/>
                <a:ext cx="1828800" cy="914400"/>
              </a:xfrm>
              <a:prstGeom prst="rect">
                <a:avLst/>
              </a:prstGeom>
              <a:blipFill>
                <a:blip r:embed="rId4"/>
                <a:stretch>
                  <a:fillRect t="-2000" r="-1000" b="-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1A06DD1-F385-4AEA-AEF1-7623E3450579}"/>
              </a:ext>
            </a:extLst>
          </p:cNvPr>
          <p:cNvSpPr txBox="1"/>
          <p:nvPr/>
        </p:nvSpPr>
        <p:spPr>
          <a:xfrm>
            <a:off x="2009281" y="2057179"/>
            <a:ext cx="24768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CC6C1-066A-4F91-A798-1B70ED9D53ED}"/>
              </a:ext>
            </a:extLst>
          </p:cNvPr>
          <p:cNvSpPr txBox="1"/>
          <p:nvPr/>
        </p:nvSpPr>
        <p:spPr>
          <a:xfrm>
            <a:off x="1968601" y="3245898"/>
            <a:ext cx="31500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II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3CC9F-65DA-4DE6-B686-AC7C5FC4BCBD}"/>
              </a:ext>
            </a:extLst>
          </p:cNvPr>
          <p:cNvSpPr txBox="1"/>
          <p:nvPr/>
        </p:nvSpPr>
        <p:spPr>
          <a:xfrm>
            <a:off x="1901641" y="4343179"/>
            <a:ext cx="38196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III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FD1DEC-A9AB-4F54-926D-9C783E9562E5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466481" y="5257579"/>
                <a:ext cx="18288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258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𝐿𝑅𝐿</m:t>
                            </m:r>
                          </m:e>
                          <m:e>
                            <m:r>
                              <a:rPr lang="ru-RU" i="0" smtClean="0">
                                <a:latin typeface="Cambria Math" panose="02040503050406030204" pitchFamily="18" charset="0"/>
                              </a:rPr>
                              <m:t>88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𝑅𝐿𝑅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𝑅𝐿𝑅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238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𝐿𝑅𝐿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ru-RU" i="0" dirty="0">
                  <a:latin typeface="Source Sans Pro" pitchFamily="3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FD1DEC-A9AB-4F54-926D-9C783E956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81" y="5257579"/>
                <a:ext cx="1828800" cy="914400"/>
              </a:xfrm>
              <a:prstGeom prst="rect">
                <a:avLst/>
              </a:prstGeom>
              <a:blipFill>
                <a:blip r:embed="rId5"/>
                <a:stretch>
                  <a:fillRect t="-2000" b="-4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D27205F-3E74-4690-AC72-B08079D328B7}"/>
              </a:ext>
            </a:extLst>
          </p:cNvPr>
          <p:cNvSpPr txBox="1"/>
          <p:nvPr/>
        </p:nvSpPr>
        <p:spPr>
          <a:xfrm>
            <a:off x="1917841" y="5541979"/>
            <a:ext cx="4046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IV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5550A5-4E06-4BCA-AF33-AE8BC13047C9}"/>
              </a:ext>
            </a:extLst>
          </p:cNvPr>
          <p:cNvSpPr txBox="1"/>
          <p:nvPr/>
        </p:nvSpPr>
        <p:spPr>
          <a:xfrm>
            <a:off x="2553140" y="1512691"/>
            <a:ext cx="554040" cy="28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3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Nfile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A325F-1F3D-4DAE-9115-4707D0D29387}"/>
              </a:ext>
            </a:extLst>
          </p:cNvPr>
          <p:cNvSpPr txBox="1"/>
          <p:nvPr/>
        </p:nvSpPr>
        <p:spPr>
          <a:xfrm>
            <a:off x="3101779" y="1519172"/>
            <a:ext cx="712440" cy="28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3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Comb.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20B583-C0FE-49F5-8364-18E33BAAECEB}"/>
              </a:ext>
            </a:extLst>
          </p:cNvPr>
          <p:cNvSpPr txBox="1"/>
          <p:nvPr/>
        </p:nvSpPr>
        <p:spPr>
          <a:xfrm>
            <a:off x="3741860" y="1512691"/>
            <a:ext cx="807120" cy="28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3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Ntracks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65C644-9C7C-449A-8360-5417E9B8AE36}"/>
              </a:ext>
            </a:extLst>
          </p:cNvPr>
          <p:cNvSpPr txBox="1"/>
          <p:nvPr/>
        </p:nvSpPr>
        <p:spPr>
          <a:xfrm>
            <a:off x="4569600" y="2057179"/>
            <a:ext cx="1526400" cy="28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300" b="1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Vertical tracks</a:t>
            </a:r>
          </a:p>
        </p:txBody>
      </p:sp>
      <p:sp>
        <p:nv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26DF1C8-DB2A-4D76-AF99-D7E98F301AEA}"/>
              </a:ext>
            </a:extLst>
          </p:cNvPr>
          <p:cNvSpPr/>
          <p:nvPr/>
        </p:nvSpPr>
        <p:spPr>
          <a:xfrm flipH="1" flipV="1">
            <a:off x="4478161" y="3428779"/>
            <a:ext cx="457199" cy="54864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6CF69FF-2474-4AF4-A347-70E55D6F8F9B}"/>
              </a:ext>
            </a:extLst>
          </p:cNvPr>
          <p:cNvSpPr/>
          <p:nvPr/>
        </p:nvSpPr>
        <p:spPr>
          <a:xfrm flipH="1">
            <a:off x="4478161" y="3977419"/>
            <a:ext cx="457199" cy="54864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4BF925-FE26-401B-819A-872502B237E1}"/>
              </a:ext>
            </a:extLst>
          </p:cNvPr>
          <p:cNvSpPr txBox="1"/>
          <p:nvPr/>
        </p:nvSpPr>
        <p:spPr>
          <a:xfrm>
            <a:off x="5027521" y="3879499"/>
            <a:ext cx="1370880" cy="471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300" b="1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Oblique tracks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9E01EF-3BBD-4EC6-9C88-B27165F85B52}"/>
              </a:ext>
            </a:extLst>
          </p:cNvPr>
          <p:cNvSpPr txBox="1"/>
          <p:nvPr/>
        </p:nvSpPr>
        <p:spPr>
          <a:xfrm>
            <a:off x="4569600" y="5623338"/>
            <a:ext cx="695879" cy="28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300" b="1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Noise</a:t>
            </a:r>
          </a:p>
        </p:txBody>
      </p:sp>
      <p:sp>
        <p:nv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AF7724D7-1956-41B4-ADC8-69B74BB06B99}"/>
              </a:ext>
            </a:extLst>
          </p:cNvPr>
          <p:cNvSpPr/>
          <p:nvPr/>
        </p:nvSpPr>
        <p:spPr>
          <a:xfrm>
            <a:off x="7038481" y="1782859"/>
            <a:ext cx="0" cy="411480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F6074AB-0B1F-482A-9B59-50B2AE20516D}"/>
              </a:ext>
            </a:extLst>
          </p:cNvPr>
          <p:cNvSpPr/>
          <p:nvPr/>
        </p:nvSpPr>
        <p:spPr>
          <a:xfrm>
            <a:off x="6522855" y="1782859"/>
            <a:ext cx="548640" cy="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CE700C7-C6A6-4E67-8F4A-5BC80F4E897A}"/>
              </a:ext>
            </a:extLst>
          </p:cNvPr>
          <p:cNvSpPr/>
          <p:nvPr/>
        </p:nvSpPr>
        <p:spPr>
          <a:xfrm>
            <a:off x="6489841" y="3154459"/>
            <a:ext cx="1097280" cy="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E49445D-B07D-4471-B0CF-5ABB1841022D}"/>
              </a:ext>
            </a:extLst>
          </p:cNvPr>
          <p:cNvSpPr/>
          <p:nvPr/>
        </p:nvSpPr>
        <p:spPr>
          <a:xfrm>
            <a:off x="6489841" y="2788699"/>
            <a:ext cx="1097280" cy="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D14CE8F-B1F7-4DA2-B5B0-24091832DB95}"/>
              </a:ext>
            </a:extLst>
          </p:cNvPr>
          <p:cNvSpPr/>
          <p:nvPr/>
        </p:nvSpPr>
        <p:spPr>
          <a:xfrm>
            <a:off x="6489841" y="5861447"/>
            <a:ext cx="548639" cy="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6A1323-91A5-41BB-B445-FCF5EB7DDBB8}"/>
              </a:ext>
            </a:extLst>
          </p:cNvPr>
          <p:cNvSpPr txBox="1"/>
          <p:nvPr/>
        </p:nvSpPr>
        <p:spPr>
          <a:xfrm>
            <a:off x="7170241" y="1874298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32F67A-FA4A-4051-981B-3CF6F2014865}"/>
              </a:ext>
            </a:extLst>
          </p:cNvPr>
          <p:cNvSpPr txBox="1"/>
          <p:nvPr/>
        </p:nvSpPr>
        <p:spPr>
          <a:xfrm>
            <a:off x="6581281" y="1874298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D88E85-8DC8-422B-AC94-D8E994A1C96F}"/>
              </a:ext>
            </a:extLst>
          </p:cNvPr>
          <p:cNvSpPr txBox="1"/>
          <p:nvPr/>
        </p:nvSpPr>
        <p:spPr>
          <a:xfrm>
            <a:off x="7221361" y="5440458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6C5BC8-BD76-4AC8-8B42-A6FEB9E6F89E}"/>
              </a:ext>
            </a:extLst>
          </p:cNvPr>
          <p:cNvSpPr txBox="1"/>
          <p:nvPr/>
        </p:nvSpPr>
        <p:spPr>
          <a:xfrm>
            <a:off x="7221361" y="3255979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D02D3D-ECC7-4074-A57D-70712B443E07}"/>
              </a:ext>
            </a:extLst>
          </p:cNvPr>
          <p:cNvSpPr txBox="1"/>
          <p:nvPr/>
        </p:nvSpPr>
        <p:spPr>
          <a:xfrm>
            <a:off x="6581281" y="3255979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BF95C1-BDA9-4EBC-B00C-A5312ECEBBAF}"/>
              </a:ext>
            </a:extLst>
          </p:cNvPr>
          <p:cNvSpPr txBox="1"/>
          <p:nvPr/>
        </p:nvSpPr>
        <p:spPr>
          <a:xfrm>
            <a:off x="7170241" y="2422939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38EE7A-88AD-49C0-B838-0F5842768A81}"/>
              </a:ext>
            </a:extLst>
          </p:cNvPr>
          <p:cNvSpPr txBox="1"/>
          <p:nvPr/>
        </p:nvSpPr>
        <p:spPr>
          <a:xfrm>
            <a:off x="6489841" y="5450539"/>
            <a:ext cx="325440" cy="355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9E2EC7-F39F-4D1B-9A17-32F60AB27042}"/>
              </a:ext>
            </a:extLst>
          </p:cNvPr>
          <p:cNvSpPr txBox="1"/>
          <p:nvPr/>
        </p:nvSpPr>
        <p:spPr>
          <a:xfrm>
            <a:off x="6581281" y="2422939"/>
            <a:ext cx="325440" cy="36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Source Sans Pro" pitchFamily="34"/>
                <a:ea typeface="DejaVu Sans" pitchFamily="2"/>
                <a:cs typeface="DejaVu Sans" pitchFamily="2"/>
              </a:rPr>
              <a:t>4</a:t>
            </a:r>
          </a:p>
        </p:txBody>
      </p:sp>
      <p:sp>
        <p:nv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DC906DE4-3EAB-46E4-8DE1-820B733DDF8B}"/>
              </a:ext>
            </a:extLst>
          </p:cNvPr>
          <p:cNvSpPr/>
          <p:nvPr/>
        </p:nvSpPr>
        <p:spPr>
          <a:xfrm>
            <a:off x="6581281" y="1782859"/>
            <a:ext cx="731519" cy="4114800"/>
          </a:xfrm>
          <a:prstGeom prst="line">
            <a:avLst/>
          </a:prstGeom>
          <a:noFill/>
          <a:ln w="6480">
            <a:solidFill>
              <a:srgbClr val="2C3E50"/>
            </a:solidFill>
            <a:prstDash val="solid"/>
          </a:ln>
        </p:spPr>
        <p:txBody>
          <a:bodyPr wrap="none" lIns="57240" tIns="12240" rIns="57240" bIns="1224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5F96639E-7D4E-448E-B893-9E2F9A189E7C}"/>
              </a:ext>
            </a:extLst>
          </p:cNvPr>
          <p:cNvSpPr/>
          <p:nvPr/>
        </p:nvSpPr>
        <p:spPr>
          <a:xfrm>
            <a:off x="7038480" y="1880779"/>
            <a:ext cx="548640" cy="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AEA779B5-8C02-439F-A59E-10CE2B9DD848}"/>
              </a:ext>
            </a:extLst>
          </p:cNvPr>
          <p:cNvSpPr/>
          <p:nvPr/>
        </p:nvSpPr>
        <p:spPr>
          <a:xfrm>
            <a:off x="7038481" y="5784415"/>
            <a:ext cx="548639" cy="0"/>
          </a:xfrm>
          <a:prstGeom prst="line">
            <a:avLst/>
          </a:prstGeom>
          <a:noFill/>
          <a:ln w="72000">
            <a:solidFill>
              <a:srgbClr val="2C3E5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5BD160F6-91D5-4A08-BE4A-7B6D2D81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39" y="11986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Possible combinations of Si-modules for tracks passing through </a:t>
            </a:r>
            <a:r>
              <a:rPr lang="en-US" dirty="0" err="1"/>
              <a:t>MiniSPD</a:t>
            </a:r>
            <a:r>
              <a:rPr lang="en-US" dirty="0"/>
              <a:t> setup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52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43CC0-E11D-4863-8F38-96704691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242" y="60515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U-plates, angle’s position of modules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D22295A-A88B-4484-8F45-D3830E9B9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897762"/>
              </p:ext>
            </p:extLst>
          </p:nvPr>
        </p:nvGraphicFramePr>
        <p:xfrm>
          <a:off x="1921813" y="1826936"/>
          <a:ext cx="228314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77">
                  <a:extLst>
                    <a:ext uri="{9D8B030D-6E8A-4147-A177-3AD203B41FA5}">
                      <a16:colId xmlns:a16="http://schemas.microsoft.com/office/drawing/2014/main" val="2685422685"/>
                    </a:ext>
                  </a:extLst>
                </a:gridCol>
                <a:gridCol w="1231271">
                  <a:extLst>
                    <a:ext uri="{9D8B030D-6E8A-4147-A177-3AD203B41FA5}">
                      <a16:colId xmlns:a16="http://schemas.microsoft.com/office/drawing/2014/main" val="1939448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Angle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in degrees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3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81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2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1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6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8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9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49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32337"/>
                  </a:ext>
                </a:extLst>
              </a:tr>
            </a:tbl>
          </a:graphicData>
        </a:graphic>
      </p:graphicFrame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id="{C1840544-F9C8-453F-BBD6-F7F2391F5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969440"/>
              </p:ext>
            </p:extLst>
          </p:nvPr>
        </p:nvGraphicFramePr>
        <p:xfrm>
          <a:off x="4691578" y="1809692"/>
          <a:ext cx="1051877" cy="361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77">
                  <a:extLst>
                    <a:ext uri="{9D8B030D-6E8A-4147-A177-3AD203B41FA5}">
                      <a16:colId xmlns:a16="http://schemas.microsoft.com/office/drawing/2014/main" val="2685422685"/>
                    </a:ext>
                  </a:extLst>
                </a:gridCol>
              </a:tblGrid>
              <a:tr h="6482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Module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37047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81813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23534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17877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68138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80620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996756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49061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32337"/>
                  </a:ext>
                </a:extLst>
              </a:tr>
            </a:tbl>
          </a:graphicData>
        </a:graphic>
      </p:graphicFrame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id="{61C9B08F-D6F9-4E7C-8958-95788FBAB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892138"/>
              </p:ext>
            </p:extLst>
          </p:nvPr>
        </p:nvGraphicFramePr>
        <p:xfrm>
          <a:off x="6119104" y="1809692"/>
          <a:ext cx="1051877" cy="361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77">
                  <a:extLst>
                    <a:ext uri="{9D8B030D-6E8A-4147-A177-3AD203B41FA5}">
                      <a16:colId xmlns:a16="http://schemas.microsoft.com/office/drawing/2014/main" val="2685422685"/>
                    </a:ext>
                  </a:extLst>
                </a:gridCol>
              </a:tblGrid>
              <a:tr h="6482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Module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37047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81813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23534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17877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68138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80620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996756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49061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32337"/>
                  </a:ext>
                </a:extLst>
              </a:tr>
            </a:tbl>
          </a:graphicData>
        </a:graphic>
      </p:graphicFrame>
      <p:graphicFrame>
        <p:nvGraphicFramePr>
          <p:cNvPr id="8" name="Таблица 4">
            <a:extLst>
              <a:ext uri="{FF2B5EF4-FFF2-40B4-BE49-F238E27FC236}">
                <a16:creationId xmlns:a16="http://schemas.microsoft.com/office/drawing/2014/main" id="{C381C671-FEC5-49A8-B687-FE43B961A9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801063"/>
              </p:ext>
            </p:extLst>
          </p:nvPr>
        </p:nvGraphicFramePr>
        <p:xfrm>
          <a:off x="7569091" y="1812174"/>
          <a:ext cx="1051877" cy="361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77">
                  <a:extLst>
                    <a:ext uri="{9D8B030D-6E8A-4147-A177-3AD203B41FA5}">
                      <a16:colId xmlns:a16="http://schemas.microsoft.com/office/drawing/2014/main" val="2685422685"/>
                    </a:ext>
                  </a:extLst>
                </a:gridCol>
              </a:tblGrid>
              <a:tr h="6482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Module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37047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81813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23534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17877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68138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80620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996756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49061"/>
                  </a:ext>
                </a:extLst>
              </a:tr>
              <a:tr h="3703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3233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9E40D2B-77BB-4AA8-8695-EE84C0AEF227}"/>
              </a:ext>
            </a:extLst>
          </p:cNvPr>
          <p:cNvSpPr txBox="1"/>
          <p:nvPr/>
        </p:nvSpPr>
        <p:spPr>
          <a:xfrm>
            <a:off x="1518407" y="5964572"/>
            <a:ext cx="769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same orientation of modules for an only alignment of U-projection: </a:t>
            </a:r>
          </a:p>
          <a:p>
            <a:pPr algn="ctr"/>
            <a:r>
              <a:rPr lang="en-US" dirty="0"/>
              <a:t>files 148, 258, 248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32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87F34-E221-484A-84B3-3378047FE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69" y="0"/>
            <a:ext cx="8596668" cy="856343"/>
          </a:xfrm>
        </p:spPr>
        <p:txBody>
          <a:bodyPr/>
          <a:lstStyle/>
          <a:p>
            <a:pPr algn="ctr"/>
            <a:r>
              <a:rPr lang="en-US" dirty="0"/>
              <a:t>148-file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C8740C6-C168-423F-9748-D0EBE8C7125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371118" y="1205837"/>
            <a:ext cx="3243616" cy="4554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29756FE-4248-44AA-B69F-E0CCA6F47C1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644787" y="1205837"/>
            <a:ext cx="3443644" cy="455668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0563FB2-D045-4A73-ADC4-DCB385CB9559}"/>
              </a:ext>
            </a:extLst>
          </p:cNvPr>
          <p:cNvSpPr txBox="1"/>
          <p:nvPr/>
        </p:nvSpPr>
        <p:spPr>
          <a:xfrm>
            <a:off x="752438" y="793699"/>
            <a:ext cx="2908800" cy="610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Shifts for </a:t>
            </a:r>
            <a:r>
              <a:rPr lang="ru-RU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4</a:t>
            </a:r>
            <a:r>
              <a:rPr lang="en-US" sz="1800" b="0" i="0" u="none" strike="noStrike" kern="1200" cap="none" baseline="30000" dirty="0" err="1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th</a:t>
            </a: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module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40E88F-43BB-4A1E-A149-6DFAEA5F3845}"/>
              </a:ext>
            </a:extLst>
          </p:cNvPr>
          <p:cNvSpPr txBox="1"/>
          <p:nvPr/>
        </p:nvSpPr>
        <p:spPr>
          <a:xfrm>
            <a:off x="6699311" y="739695"/>
            <a:ext cx="2011680" cy="602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</a:t>
            </a: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distributions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A4E26-0FA6-4D5B-9E92-50FA2C9DE0E2}"/>
              </a:ext>
            </a:extLst>
          </p:cNvPr>
          <p:cNvSpPr txBox="1"/>
          <p:nvPr/>
        </p:nvSpPr>
        <p:spPr>
          <a:xfrm>
            <a:off x="5130108" y="5840147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Before alignment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99F569-BC37-415D-8004-64B5327E344C}"/>
              </a:ext>
            </a:extLst>
          </p:cNvPr>
          <p:cNvSpPr txBox="1"/>
          <p:nvPr/>
        </p:nvSpPr>
        <p:spPr>
          <a:xfrm>
            <a:off x="8580362" y="5840147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After alignment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E403A1-BF64-4BE7-944A-3DA14419E404}"/>
              </a:ext>
            </a:extLst>
          </p:cNvPr>
          <p:cNvSpPr txBox="1"/>
          <p:nvPr/>
        </p:nvSpPr>
        <p:spPr>
          <a:xfrm>
            <a:off x="199108" y="1651082"/>
            <a:ext cx="4336560" cy="4441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Result of fit for global parameters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      ====================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I         initial       final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---     ----------- -----------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1         0.00000     0.00000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2         0.00000     0.00000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</a:t>
            </a:r>
            <a:r>
              <a:rPr lang="en-US" sz="1800" b="1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3         0.00313     0.00313   - x-side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4         0.40876     0.40876   - u-side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5         0.00000     0.00000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6         0.00000     0.00000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           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Total     1550  local fits,  635  rejected.</a:t>
            </a:r>
          </a:p>
        </p:txBody>
      </p:sp>
    </p:spTree>
    <p:extLst>
      <p:ext uri="{BB962C8B-B14F-4D97-AF65-F5344CB8AC3E}">
        <p14:creationId xmlns:p14="http://schemas.microsoft.com/office/powerpoint/2010/main" val="387227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284DBD-CA31-40C3-9CBD-C651D8C75BF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 t="4589" r="4399" b="3681"/>
          <a:stretch>
            <a:fillRect/>
          </a:stretch>
        </p:blipFill>
        <p:spPr>
          <a:xfrm>
            <a:off x="606524" y="718936"/>
            <a:ext cx="320040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3785EE-75D5-4C5C-B1DC-052D1B10717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3570" t="6892" r="7154" b="3460"/>
          <a:stretch>
            <a:fillRect/>
          </a:stretch>
        </p:blipFill>
        <p:spPr>
          <a:xfrm>
            <a:off x="3989804" y="810376"/>
            <a:ext cx="283464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93E3268-8638-4751-9A42-28C07921B583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t="7653" r="5944" b="5138"/>
          <a:stretch>
            <a:fillRect/>
          </a:stretch>
        </p:blipFill>
        <p:spPr>
          <a:xfrm>
            <a:off x="606524" y="3279256"/>
            <a:ext cx="3200400" cy="246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9569A7A-71B9-4867-B10A-3B575532284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 t="8692" r="7979" b="2188"/>
          <a:stretch>
            <a:fillRect/>
          </a:stretch>
        </p:blipFill>
        <p:spPr>
          <a:xfrm>
            <a:off x="3898364" y="3279256"/>
            <a:ext cx="2926079" cy="25603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30B284-668B-4248-809D-EE7C06F9B30D}"/>
              </a:ext>
            </a:extLst>
          </p:cNvPr>
          <p:cNvSpPr txBox="1"/>
          <p:nvPr/>
        </p:nvSpPr>
        <p:spPr>
          <a:xfrm>
            <a:off x="1338043" y="408436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Before alignment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77A024-BBDE-4CB8-AD0C-855B7D60D963}"/>
              </a:ext>
            </a:extLst>
          </p:cNvPr>
          <p:cNvSpPr txBox="1"/>
          <p:nvPr/>
        </p:nvSpPr>
        <p:spPr>
          <a:xfrm>
            <a:off x="4538443" y="408435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After alignment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1CEEF-25B2-4261-9614-6A970A9A75C4}"/>
              </a:ext>
            </a:extLst>
          </p:cNvPr>
          <p:cNvSpPr txBox="1"/>
          <p:nvPr/>
        </p:nvSpPr>
        <p:spPr>
          <a:xfrm>
            <a:off x="1338043" y="1176135"/>
            <a:ext cx="180720" cy="4273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D5292F-E5A4-4365-AF63-42CB2A1F9CBB}"/>
              </a:ext>
            </a:extLst>
          </p:cNvPr>
          <p:cNvSpPr txBox="1"/>
          <p:nvPr/>
        </p:nvSpPr>
        <p:spPr>
          <a:xfrm>
            <a:off x="1429483" y="1267576"/>
            <a:ext cx="333000" cy="3563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BE3E3A-797E-496F-BA41-8DCB972DA5F7}"/>
              </a:ext>
            </a:extLst>
          </p:cNvPr>
          <p:cNvSpPr txBox="1"/>
          <p:nvPr/>
        </p:nvSpPr>
        <p:spPr>
          <a:xfrm>
            <a:off x="1429483" y="3827896"/>
            <a:ext cx="345240" cy="3563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828352-0C18-4732-A25A-E8F119B1346F}"/>
              </a:ext>
            </a:extLst>
          </p:cNvPr>
          <p:cNvSpPr txBox="1"/>
          <p:nvPr/>
        </p:nvSpPr>
        <p:spPr>
          <a:xfrm>
            <a:off x="4629884" y="1359016"/>
            <a:ext cx="333000" cy="3563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484D37-A774-4ABE-863C-CAC07B524BD6}"/>
              </a:ext>
            </a:extLst>
          </p:cNvPr>
          <p:cNvSpPr txBox="1"/>
          <p:nvPr/>
        </p:nvSpPr>
        <p:spPr>
          <a:xfrm>
            <a:off x="4721323" y="3919336"/>
            <a:ext cx="345240" cy="3563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U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70E05F5B-D2E1-4083-AD1E-952C4F73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6575" y="2809139"/>
            <a:ext cx="4089263" cy="856343"/>
          </a:xfrm>
        </p:spPr>
        <p:txBody>
          <a:bodyPr/>
          <a:lstStyle/>
          <a:p>
            <a:pPr algn="ctr"/>
            <a:r>
              <a:rPr lang="en-US" dirty="0"/>
              <a:t>148-file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05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12088-EEEC-465D-8DDD-BFC9A6CA6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17" y="100777"/>
            <a:ext cx="8596668" cy="715861"/>
          </a:xfrm>
        </p:spPr>
        <p:txBody>
          <a:bodyPr/>
          <a:lstStyle/>
          <a:p>
            <a:pPr algn="ctr"/>
            <a:r>
              <a:rPr lang="en-US" dirty="0"/>
              <a:t>158-file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CE51C8-F357-48BF-8919-6E46620754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540961" y="1388430"/>
            <a:ext cx="3318744" cy="4488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B16C53-72EF-4A55-9E12-31092BD7162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38005" y="1388430"/>
            <a:ext cx="3446306" cy="44884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DC3AB9-8236-4605-9069-37FA40FA452A}"/>
              </a:ext>
            </a:extLst>
          </p:cNvPr>
          <p:cNvSpPr txBox="1"/>
          <p:nvPr/>
        </p:nvSpPr>
        <p:spPr>
          <a:xfrm>
            <a:off x="5638241" y="3085469"/>
            <a:ext cx="180720" cy="427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92F0A-F904-49E4-8651-8905C8562078}"/>
              </a:ext>
            </a:extLst>
          </p:cNvPr>
          <p:cNvSpPr txBox="1"/>
          <p:nvPr/>
        </p:nvSpPr>
        <p:spPr>
          <a:xfrm>
            <a:off x="6732165" y="786150"/>
            <a:ext cx="1716730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distributions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5A15A-2A3E-416E-BC5E-4757BD6A39E0}"/>
              </a:ext>
            </a:extLst>
          </p:cNvPr>
          <p:cNvSpPr txBox="1"/>
          <p:nvPr/>
        </p:nvSpPr>
        <p:spPr>
          <a:xfrm>
            <a:off x="5248133" y="5932246"/>
            <a:ext cx="190440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Before alignment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176268-9E2A-4156-A928-16EEA4079B9A}"/>
              </a:ext>
            </a:extLst>
          </p:cNvPr>
          <p:cNvSpPr txBox="1"/>
          <p:nvPr/>
        </p:nvSpPr>
        <p:spPr>
          <a:xfrm>
            <a:off x="8734106" y="5932246"/>
            <a:ext cx="171540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After alignment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0B9764-04AA-44D6-BAC8-4391119A2259}"/>
              </a:ext>
            </a:extLst>
          </p:cNvPr>
          <p:cNvSpPr txBox="1"/>
          <p:nvPr/>
        </p:nvSpPr>
        <p:spPr>
          <a:xfrm>
            <a:off x="713724" y="816638"/>
            <a:ext cx="2234564" cy="35633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Shifts for </a:t>
            </a:r>
            <a:r>
              <a:rPr lang="ru-RU" dirty="0">
                <a:latin typeface="Liberation Sans" pitchFamily="18"/>
                <a:ea typeface="Noto Sans CJK SC Regular" pitchFamily="2"/>
                <a:cs typeface="Lohit Devanagari" pitchFamily="2"/>
              </a:rPr>
              <a:t>5</a:t>
            </a:r>
            <a:r>
              <a:rPr lang="en-US" sz="1800" b="0" i="0" u="none" strike="noStrike" kern="1200" cap="none" baseline="30000" dirty="0" err="1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th</a:t>
            </a: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CE9061-B48B-49FC-9612-1A180652A64B}"/>
              </a:ext>
            </a:extLst>
          </p:cNvPr>
          <p:cNvSpPr txBox="1"/>
          <p:nvPr/>
        </p:nvSpPr>
        <p:spPr>
          <a:xfrm>
            <a:off x="331963" y="1608952"/>
            <a:ext cx="4297680" cy="316223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Result of fit for global parameters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      ===============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I         initial       final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---     ----------- -----------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1         0.00000     0.00000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2         0.00000     0.00000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</a:t>
            </a:r>
            <a:r>
              <a:rPr lang="en-US" sz="1800" b="1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3         0.02798     0.02841   - x-side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4         0.97531     0.97572   - u-side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5         0.00000     0.00000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6         0.00000     0.00000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             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   Total   3428  local fits,   1335  rejected.</a:t>
            </a:r>
          </a:p>
        </p:txBody>
      </p:sp>
    </p:spTree>
    <p:extLst>
      <p:ext uri="{BB962C8B-B14F-4D97-AF65-F5344CB8AC3E}">
        <p14:creationId xmlns:p14="http://schemas.microsoft.com/office/powerpoint/2010/main" val="191981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B4011-D7A2-4DCF-ACF0-406A0AA8C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539" y="2802669"/>
            <a:ext cx="2059469" cy="751839"/>
          </a:xfrm>
        </p:spPr>
        <p:txBody>
          <a:bodyPr/>
          <a:lstStyle/>
          <a:p>
            <a:pPr algn="ctr"/>
            <a:r>
              <a:rPr lang="en-US" dirty="0"/>
              <a:t>158-file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37C2E7-A2F0-4EDE-A19F-3C22EEAD736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 t="8038" r="8854" b="3260"/>
          <a:stretch>
            <a:fillRect/>
          </a:stretch>
        </p:blipFill>
        <p:spPr>
          <a:xfrm>
            <a:off x="791082" y="716549"/>
            <a:ext cx="2926079" cy="246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68ADFE-5D43-4A17-BC06-520AF4EE697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8066" r="7889" b="3231"/>
          <a:stretch>
            <a:fillRect/>
          </a:stretch>
        </p:blipFill>
        <p:spPr>
          <a:xfrm>
            <a:off x="4357242" y="709709"/>
            <a:ext cx="3017520" cy="2560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AE76DC-6E14-4076-82B3-5A4E2651106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t="8766" r="7829" b="3546"/>
          <a:stretch>
            <a:fillRect/>
          </a:stretch>
        </p:blipFill>
        <p:spPr>
          <a:xfrm>
            <a:off x="791082" y="3270028"/>
            <a:ext cx="3017520" cy="2651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DDA055-F4C4-4242-B413-CB5A43CB9B0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 t="8066" r="7889" b="3227"/>
          <a:stretch>
            <a:fillRect/>
          </a:stretch>
        </p:blipFill>
        <p:spPr>
          <a:xfrm>
            <a:off x="4357242" y="3270028"/>
            <a:ext cx="3017520" cy="2651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0CF8F4-1EA4-46EC-9BB6-C76D35CC1B04}"/>
              </a:ext>
            </a:extLst>
          </p:cNvPr>
          <p:cNvSpPr txBox="1"/>
          <p:nvPr/>
        </p:nvSpPr>
        <p:spPr>
          <a:xfrm>
            <a:off x="1522601" y="1345469"/>
            <a:ext cx="33300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AABBB2-0C60-4F0D-98ED-6D1A081D8FFF}"/>
              </a:ext>
            </a:extLst>
          </p:cNvPr>
          <p:cNvSpPr txBox="1"/>
          <p:nvPr/>
        </p:nvSpPr>
        <p:spPr>
          <a:xfrm>
            <a:off x="1522601" y="3910109"/>
            <a:ext cx="34524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A4E32-537A-4D8F-B863-05D721913ABD}"/>
              </a:ext>
            </a:extLst>
          </p:cNvPr>
          <p:cNvSpPr txBox="1"/>
          <p:nvPr/>
        </p:nvSpPr>
        <p:spPr>
          <a:xfrm>
            <a:off x="5171202" y="1349789"/>
            <a:ext cx="33300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D3C55-C6FB-4827-B0EB-B88CCC81F6C0}"/>
              </a:ext>
            </a:extLst>
          </p:cNvPr>
          <p:cNvSpPr txBox="1"/>
          <p:nvPr/>
        </p:nvSpPr>
        <p:spPr>
          <a:xfrm>
            <a:off x="5271641" y="4001549"/>
            <a:ext cx="34524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412F31-DA0E-4D39-8764-AE25670C7413}"/>
              </a:ext>
            </a:extLst>
          </p:cNvPr>
          <p:cNvSpPr txBox="1"/>
          <p:nvPr/>
        </p:nvSpPr>
        <p:spPr>
          <a:xfrm>
            <a:off x="1413544" y="236089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Before alignment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FC5FB4-398F-4A2A-BF62-952B93CEBE13}"/>
              </a:ext>
            </a:extLst>
          </p:cNvPr>
          <p:cNvSpPr txBox="1"/>
          <p:nvPr/>
        </p:nvSpPr>
        <p:spPr>
          <a:xfrm>
            <a:off x="5056045" y="236088"/>
            <a:ext cx="1920239" cy="4381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 dirty="0">
                <a:ln>
                  <a:noFill/>
                </a:ln>
                <a:latin typeface="Liberation Sans" pitchFamily="18"/>
                <a:ea typeface="Noto Sans CJK SC Regular" pitchFamily="2"/>
                <a:cs typeface="Lohit Devanagari" pitchFamily="2"/>
              </a:rPr>
              <a:t>After alignment</a:t>
            </a:r>
          </a:p>
        </p:txBody>
      </p:sp>
    </p:spTree>
    <p:extLst>
      <p:ext uri="{BB962C8B-B14F-4D97-AF65-F5344CB8AC3E}">
        <p14:creationId xmlns:p14="http://schemas.microsoft.com/office/powerpoint/2010/main" val="40567578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</TotalTime>
  <Words>675</Words>
  <Application>Microsoft Office PowerPoint</Application>
  <PresentationFormat>Широкоэкранный</PresentationFormat>
  <Paragraphs>147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Cambria Math</vt:lpstr>
      <vt:lpstr>Liberation Sans</vt:lpstr>
      <vt:lpstr>Source Sans Pro</vt:lpstr>
      <vt:lpstr>StarSymbol</vt:lpstr>
      <vt:lpstr>Times New Roman</vt:lpstr>
      <vt:lpstr>Trebuchet MS</vt:lpstr>
      <vt:lpstr>Wingdings 3</vt:lpstr>
      <vt:lpstr>Аспект</vt:lpstr>
      <vt:lpstr>Si-plates’ alignment for SPD of MiniSPD setup</vt:lpstr>
      <vt:lpstr>Alignment’s tasks</vt:lpstr>
      <vt:lpstr>Functional minimization</vt:lpstr>
      <vt:lpstr>Possible combinations of Si-modules for tracks passing through MiniSPD setup</vt:lpstr>
      <vt:lpstr>U-plates, angle’s position of modules</vt:lpstr>
      <vt:lpstr>148-file</vt:lpstr>
      <vt:lpstr>148-file</vt:lpstr>
      <vt:lpstr>158-file</vt:lpstr>
      <vt:lpstr>158-file</vt:lpstr>
      <vt:lpstr>248-file</vt:lpstr>
      <vt:lpstr>248-file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Si-plates’ alignment for SPD of MiniSPD setup</dc:title>
  <dc:creator>Владимир</dc:creator>
  <cp:lastModifiedBy>Владимир</cp:lastModifiedBy>
  <cp:revision>15</cp:revision>
  <dcterms:created xsi:type="dcterms:W3CDTF">2021-12-01T11:19:58Z</dcterms:created>
  <dcterms:modified xsi:type="dcterms:W3CDTF">2021-12-06T17:00:00Z</dcterms:modified>
</cp:coreProperties>
</file>