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303" r:id="rId3"/>
    <p:sldId id="304" r:id="rId4"/>
    <p:sldId id="305" r:id="rId5"/>
    <p:sldId id="313" r:id="rId6"/>
    <p:sldId id="314" r:id="rId7"/>
    <p:sldId id="315" r:id="rId8"/>
    <p:sldId id="312" r:id="rId9"/>
    <p:sldId id="309" r:id="rId10"/>
    <p:sldId id="307" r:id="rId11"/>
    <p:sldId id="306" r:id="rId12"/>
    <p:sldId id="31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65" autoAdjust="0"/>
    <p:restoredTop sz="94660"/>
  </p:normalViewPr>
  <p:slideViewPr>
    <p:cSldViewPr snapToGrid="0">
      <p:cViewPr>
        <p:scale>
          <a:sx n="75" d="100"/>
          <a:sy n="75" d="100"/>
        </p:scale>
        <p:origin x="1302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D758B-9E1E-4928-858A-A4BFFE7A335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8E84F-730F-48A4-A09C-7B60C6F42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17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7C476-AE72-45C7-A72A-EE3BF98FE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71A8A4-E093-4A5E-B274-4478DBF5B4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9223D-FE70-4B74-A570-565CEA07E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8A80-77A4-47BA-8E7E-32A14A6C0C88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1CA64-284E-4CF1-AAB0-812E33FD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D50E9-6C64-4282-A9FE-A8999E571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09FF-5652-4457-BEFC-0C6ED6CCE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38697-BB6C-4F73-9C78-6CEF6B250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16F950-2CAD-4CE6-A980-99AFC33F92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11AA0-8492-45F9-A043-3C3C0AB0E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8A80-77A4-47BA-8E7E-32A14A6C0C88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41F56-3D30-46A3-95A4-77E7DFC2C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7F05D-FE96-4D42-8B50-98A3A9C71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09FF-5652-4457-BEFC-0C6ED6CCE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11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E9AB9B-7E1C-4AAC-AB47-0B7509C3EE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C9F603-EE96-4281-B986-8584D601D0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6C1BB-17DA-4164-8556-F51525106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8A80-77A4-47BA-8E7E-32A14A6C0C88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EC8D0-6CC6-46C6-9DCD-56E3DE5EC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45711-3340-4176-BF4A-07AD99CBD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09FF-5652-4457-BEFC-0C6ED6CCE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50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328840" y="2671851"/>
            <a:ext cx="6031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8033" y="4902016"/>
            <a:ext cx="12216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12;p2"/>
          <p:cNvSpPr/>
          <p:nvPr/>
        </p:nvSpPr>
        <p:spPr>
          <a:xfrm>
            <a:off x="1490600" y="4524000"/>
            <a:ext cx="756000" cy="75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2741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2798E-F5A0-4CDE-BD9F-CCBBC2483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A7530-C6F2-4ABA-834D-70660147B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66B017-5354-41CB-9E38-838B16CB4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8A80-77A4-47BA-8E7E-32A14A6C0C88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AE0C2-B4A1-4A24-AC7B-B01392F55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1B00D-0DB2-46CD-B11A-148B91C6C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09FF-5652-4457-BEFC-0C6ED6CCE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43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99401-56B5-4381-A5A6-206234C06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085E83-22B1-4368-8168-F4E7C3C72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94B01-E4CF-4D07-BF75-510F17F81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8A80-77A4-47BA-8E7E-32A14A6C0C88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7FAF3-8E3E-4536-917A-8C004C7A5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DF74A-CD65-4DC1-B006-6EC8A71F4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09FF-5652-4457-BEFC-0C6ED6CCE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069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8EC7D-7A46-41BD-9FBF-0FC3BC33D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A5EB5-AA22-4EA2-A994-4CA402C64C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39E8B-7EEE-4D61-99F6-04B0505386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76107-0D0F-4699-ABBC-FC6CEAE90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8A80-77A4-47BA-8E7E-32A14A6C0C88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F2BA14-C019-42E8-B049-260FC31B7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291BAD-A771-430A-A3A1-AA6867803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09FF-5652-4457-BEFC-0C6ED6CCE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63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51058-10B2-410F-A090-6958CE96E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CE610-7B9F-4F1C-967B-F1355860A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D5F0B4-6803-4E2E-A238-37B9F5DC8C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CFC04C-6B07-4D09-8460-4BA4DC188D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C6AA59-97C5-460C-872E-835DAEDB3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D7F2F1-E475-45CD-9265-D89BA4582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8A80-77A4-47BA-8E7E-32A14A6C0C88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346EB9-15F2-41E0-AB9C-7EB1F32CC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228C5F-833F-4970-9675-EC9044D1F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09FF-5652-4457-BEFC-0C6ED6CCE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75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700C3-91E2-4918-A98F-906A5D059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AD6B93-6591-40C9-A5D9-6BBA740BD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8A80-77A4-47BA-8E7E-32A14A6C0C88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B9B3A3-DC6F-42B7-ADA9-BA8FF7721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42A53E-E74F-4857-B8B0-D32DA89FC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09FF-5652-4457-BEFC-0C6ED6CCE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20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57DFE7-084F-4040-B1E9-C3AF54579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8A80-77A4-47BA-8E7E-32A14A6C0C88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8569C0-F994-4CD2-BCD3-C6832AF48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93647-B5A2-4394-B5F3-DF898DA1E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09FF-5652-4457-BEFC-0C6ED6CCE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78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9F3CA-4110-43B6-8B56-D01852136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5F809-A66A-423B-B382-31913D767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1FCF9A-D34F-423D-A720-357E59196C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7EB47D-489E-4093-A83E-A6B15A8B9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8A80-77A4-47BA-8E7E-32A14A6C0C88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ACF129-8217-472E-8207-0CA42FD34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2B7F82-BFC3-4FBF-A97C-377006D28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09FF-5652-4457-BEFC-0C6ED6CCE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756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E69B2-D02E-434F-9876-B3DB050E3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CCB189-44A5-45FB-B5DF-D981699A42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4987B2-B4D5-426D-836B-73618218A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7ED3DD-A30E-4046-B192-9C5A08D92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8A80-77A4-47BA-8E7E-32A14A6C0C88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FFFC26-E774-4936-8490-4A33EF785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9BDA0B-AFE2-4516-9597-DBAC308A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09FF-5652-4457-BEFC-0C6ED6CCE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53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8834BF-518C-4814-B01D-DA1757BB0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E7250-2241-4E86-9F8D-AFEE343B34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0CAB2-6E0D-4444-B3F0-C8B02A4392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C8A80-77A4-47BA-8E7E-32A14A6C0C88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DCDD4-C1E3-4835-B6BE-6C73A690BD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83CFF-383F-4D91-BD74-DABFFC716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A09FF-5652-4457-BEFC-0C6ED6CCE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3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dico.cern.ch/event/1017981/contributions/4348782/attachments/2245792/3809564/mechanics%2017-19may2021.pd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1336431" y="1728132"/>
            <a:ext cx="9771184" cy="230556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ctr"/>
            <a:br>
              <a:rPr lang="en-US" sz="4400" b="1" dirty="0">
                <a:latin typeface="Quattrocento Sans" panose="020B0502050000020003" pitchFamily="34" charset="0"/>
              </a:rPr>
            </a:br>
            <a:r>
              <a:rPr lang="en-US" sz="4400" b="1" dirty="0">
                <a:latin typeface="Quattrocento Sans" panose="020B0502050000020003" pitchFamily="34" charset="0"/>
              </a:rPr>
              <a:t>Temperature and Humidity control inside STS box </a:t>
            </a:r>
          </a:p>
        </p:txBody>
      </p:sp>
      <p:pic>
        <p:nvPicPr>
          <p:cNvPr id="18" name="sts.logo.no.electron.png">
            <a:extLst>
              <a:ext uri="{FF2B5EF4-FFF2-40B4-BE49-F238E27FC236}">
                <a16:creationId xmlns:a16="http://schemas.microsoft.com/office/drawing/2014/main" id="{7B915BAB-264E-45BC-BB61-ADDCF2BA0913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240659" y="4177718"/>
            <a:ext cx="1370239" cy="1438274"/>
          </a:xfrm>
          <a:prstGeom prst="rect">
            <a:avLst/>
          </a:prstGeom>
          <a:ln w="12600">
            <a:noFill/>
          </a:ln>
        </p:spPr>
      </p:pic>
      <p:sp>
        <p:nvSpPr>
          <p:cNvPr id="19" name="Subtitle 4">
            <a:extLst>
              <a:ext uri="{FF2B5EF4-FFF2-40B4-BE49-F238E27FC236}">
                <a16:creationId xmlns:a16="http://schemas.microsoft.com/office/drawing/2014/main" id="{D39E0DA6-9BC0-4793-B97D-C78A7C8F8464}"/>
              </a:ext>
            </a:extLst>
          </p:cNvPr>
          <p:cNvSpPr txBox="1">
            <a:spLocks/>
          </p:cNvSpPr>
          <p:nvPr/>
        </p:nvSpPr>
        <p:spPr>
          <a:xfrm>
            <a:off x="2690070" y="4426627"/>
            <a:ext cx="5686068" cy="6319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  <a:latin typeface="Quattrocento Sans" panose="020B0502050000020003" pitchFamily="34" charset="0"/>
                <a:cs typeface="Calibri" panose="020F0502020204030204" pitchFamily="34" charset="0"/>
              </a:rPr>
              <a:t>Marcel Bajdel</a:t>
            </a:r>
            <a:endParaRPr lang="en-US" sz="2000" baseline="30000" dirty="0">
              <a:solidFill>
                <a:schemeClr val="accent6">
                  <a:lumMod val="75000"/>
                </a:schemeClr>
              </a:solidFill>
              <a:latin typeface="Quattrocento Sans" panose="020B0502050000020003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1D7D80-4B0D-4FFF-8944-713FF90039BD}"/>
              </a:ext>
            </a:extLst>
          </p:cNvPr>
          <p:cNvSpPr txBox="1"/>
          <p:nvPr/>
        </p:nvSpPr>
        <p:spPr>
          <a:xfrm>
            <a:off x="2690070" y="4904672"/>
            <a:ext cx="5422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Quattrocento Sans" panose="020B0502050000020003" pitchFamily="34" charset="0"/>
                <a:cs typeface="Arial" panose="020B0604020202020204" pitchFamily="34" charset="0"/>
              </a:rPr>
              <a:t>Goethe-</a:t>
            </a:r>
            <a:r>
              <a:rPr lang="en-US" dirty="0" err="1">
                <a:latin typeface="Quattrocento Sans" panose="020B0502050000020003" pitchFamily="34" charset="0"/>
                <a:cs typeface="Arial" panose="020B0604020202020204" pitchFamily="34" charset="0"/>
              </a:rPr>
              <a:t>Universit</a:t>
            </a:r>
            <a:r>
              <a:rPr lang="de-DE" dirty="0">
                <a:latin typeface="Quattrocento Sans" panose="020B0502050000020003" pitchFamily="34" charset="0"/>
                <a:cs typeface="Arial" panose="020B0604020202020204" pitchFamily="34" charset="0"/>
              </a:rPr>
              <a:t>ä</a:t>
            </a:r>
            <a:r>
              <a:rPr lang="en-US" dirty="0">
                <a:latin typeface="Quattrocento Sans" panose="020B0502050000020003" pitchFamily="34" charset="0"/>
                <a:cs typeface="Arial" panose="020B0604020202020204" pitchFamily="34" charset="0"/>
              </a:rPr>
              <a:t>t (Frankfurt)</a:t>
            </a:r>
          </a:p>
        </p:txBody>
      </p:sp>
      <p:sp>
        <p:nvSpPr>
          <p:cNvPr id="2" name="AutoShape 2" descr="Department of Physics - StudyInFocus">
            <a:extLst>
              <a:ext uri="{FF2B5EF4-FFF2-40B4-BE49-F238E27FC236}">
                <a16:creationId xmlns:a16="http://schemas.microsoft.com/office/drawing/2014/main" id="{23EBE39C-D578-45D0-8B0D-0F4733039F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6A7710-C736-4247-B0B9-6615B565C1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245" y="4276903"/>
            <a:ext cx="2067258" cy="11266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E2962B0-44FA-4714-A4F2-A51DA5F7C979}"/>
              </a:ext>
            </a:extLst>
          </p:cNvPr>
          <p:cNvSpPr txBox="1">
            <a:spLocks/>
          </p:cNvSpPr>
          <p:nvPr/>
        </p:nvSpPr>
        <p:spPr>
          <a:xfrm>
            <a:off x="3554100" y="331303"/>
            <a:ext cx="2479147" cy="914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b="1" dirty="0">
                <a:latin typeface="Quattrocento Sans" panose="020B0502050000020003" pitchFamily="34" charset="0"/>
              </a:rPr>
              <a:t>SHT85</a:t>
            </a:r>
            <a:endParaRPr lang="en-US" sz="3200" b="1" dirty="0">
              <a:latin typeface="Quattrocento Sans" panose="020B0502050000020003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FB527E-FBB4-4788-A280-CA0BD15F0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06D0D-3347-4010-B5EF-7789836F9928}" type="datetime1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CAD82A-9FD3-442B-8D43-E2E2F1EEA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M.Bajdel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596F2-0A48-4B9D-A602-C37426B79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04C5-6C5B-48FC-A5D4-95F015E90EF7}" type="slidenum">
              <a:rPr lang="en-US" smtClean="0"/>
              <a:t>10</a:t>
            </a:fld>
            <a:endParaRPr lang="en-US"/>
          </a:p>
        </p:txBody>
      </p:sp>
      <p:cxnSp>
        <p:nvCxnSpPr>
          <p:cNvPr id="8" name="Google Shape;325;p30">
            <a:extLst>
              <a:ext uri="{FF2B5EF4-FFF2-40B4-BE49-F238E27FC236}">
                <a16:creationId xmlns:a16="http://schemas.microsoft.com/office/drawing/2014/main" id="{5D041507-2EEF-44B6-96D5-68C246B4DC2F}"/>
              </a:ext>
            </a:extLst>
          </p:cNvPr>
          <p:cNvCxnSpPr/>
          <p:nvPr/>
        </p:nvCxnSpPr>
        <p:spPr>
          <a:xfrm>
            <a:off x="0" y="782798"/>
            <a:ext cx="35541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Google Shape;325;p30">
            <a:extLst>
              <a:ext uri="{FF2B5EF4-FFF2-40B4-BE49-F238E27FC236}">
                <a16:creationId xmlns:a16="http://schemas.microsoft.com/office/drawing/2014/main" id="{7BFC8014-2E0F-454D-B8B5-38996EDB47C5}"/>
              </a:ext>
            </a:extLst>
          </p:cNvPr>
          <p:cNvCxnSpPr>
            <a:cxnSpLocks/>
          </p:cNvCxnSpPr>
          <p:nvPr/>
        </p:nvCxnSpPr>
        <p:spPr>
          <a:xfrm>
            <a:off x="6096000" y="782798"/>
            <a:ext cx="60960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FC5A1D3-4311-4569-9DA7-482040B4D930}"/>
              </a:ext>
            </a:extLst>
          </p:cNvPr>
          <p:cNvGrpSpPr/>
          <p:nvPr/>
        </p:nvGrpSpPr>
        <p:grpSpPr>
          <a:xfrm>
            <a:off x="1777050" y="285539"/>
            <a:ext cx="1060508" cy="999859"/>
            <a:chOff x="10264900" y="282868"/>
            <a:chExt cx="1060508" cy="99985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63E22A5-D811-4752-BC13-CC348DC6F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39259" y="394603"/>
              <a:ext cx="745346" cy="771048"/>
            </a:xfrm>
            <a:prstGeom prst="rect">
              <a:avLst/>
            </a:prstGeom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5DACDB8-FA6B-416A-A5AF-A769BD143E27}"/>
                </a:ext>
              </a:extLst>
            </p:cNvPr>
            <p:cNvSpPr/>
            <p:nvPr/>
          </p:nvSpPr>
          <p:spPr>
            <a:xfrm>
              <a:off x="10264900" y="282868"/>
              <a:ext cx="1060508" cy="999859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C889F2E-9B5F-4F3A-BF23-5E471B348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606" y="1357438"/>
            <a:ext cx="10974787" cy="435667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C7122D5-E9A1-47BC-96B9-340A2344669D}"/>
              </a:ext>
            </a:extLst>
          </p:cNvPr>
          <p:cNvSpPr txBox="1"/>
          <p:nvPr/>
        </p:nvSpPr>
        <p:spPr>
          <a:xfrm>
            <a:off x="1888656" y="5665523"/>
            <a:ext cx="8597152" cy="468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dirty="0">
                <a:latin typeface="Quattrocento Sans" panose="020B0502050000020003" pitchFamily="34" charset="0"/>
              </a:rPr>
              <a:t>SHT85 1-2% RH error down to 0</a:t>
            </a:r>
            <a:r>
              <a:rPr lang="pl-PL" baseline="30000" dirty="0">
                <a:latin typeface="Quattrocento Sans" panose="020B0502050000020003" pitchFamily="34" charset="0"/>
              </a:rPr>
              <a:t>o</a:t>
            </a:r>
            <a:r>
              <a:rPr lang="pl-PL" dirty="0">
                <a:latin typeface="Quattrocento Sans" panose="020B0502050000020003" pitchFamily="34" charset="0"/>
              </a:rPr>
              <a:t>C</a:t>
            </a:r>
            <a:endParaRPr lang="en-US" dirty="0">
              <a:latin typeface="Quattrocento Sans" panose="020B05020500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943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E2962B0-44FA-4714-A4F2-A51DA5F7C979}"/>
              </a:ext>
            </a:extLst>
          </p:cNvPr>
          <p:cNvSpPr txBox="1">
            <a:spLocks/>
          </p:cNvSpPr>
          <p:nvPr/>
        </p:nvSpPr>
        <p:spPr>
          <a:xfrm>
            <a:off x="3554100" y="331303"/>
            <a:ext cx="3572841" cy="914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Quattrocento Sans" panose="020B0502050000020003" pitchFamily="34" charset="0"/>
              </a:rPr>
              <a:t>Sniffing system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FB527E-FBB4-4788-A280-CA0BD15F0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06D0D-3347-4010-B5EF-7789836F9928}" type="datetime1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CAD82A-9FD3-442B-8D43-E2E2F1EEA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M.Bajdel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596F2-0A48-4B9D-A602-C37426B79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04C5-6C5B-48FC-A5D4-95F015E90EF7}" type="slidenum">
              <a:rPr lang="en-US" smtClean="0"/>
              <a:t>11</a:t>
            </a:fld>
            <a:endParaRPr lang="en-US"/>
          </a:p>
        </p:txBody>
      </p:sp>
      <p:cxnSp>
        <p:nvCxnSpPr>
          <p:cNvPr id="8" name="Google Shape;325;p30">
            <a:extLst>
              <a:ext uri="{FF2B5EF4-FFF2-40B4-BE49-F238E27FC236}">
                <a16:creationId xmlns:a16="http://schemas.microsoft.com/office/drawing/2014/main" id="{5D041507-2EEF-44B6-96D5-68C246B4DC2F}"/>
              </a:ext>
            </a:extLst>
          </p:cNvPr>
          <p:cNvCxnSpPr/>
          <p:nvPr/>
        </p:nvCxnSpPr>
        <p:spPr>
          <a:xfrm>
            <a:off x="0" y="782798"/>
            <a:ext cx="35541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Google Shape;325;p30">
            <a:extLst>
              <a:ext uri="{FF2B5EF4-FFF2-40B4-BE49-F238E27FC236}">
                <a16:creationId xmlns:a16="http://schemas.microsoft.com/office/drawing/2014/main" id="{7BFC8014-2E0F-454D-B8B5-38996EDB47C5}"/>
              </a:ext>
            </a:extLst>
          </p:cNvPr>
          <p:cNvCxnSpPr>
            <a:cxnSpLocks/>
          </p:cNvCxnSpPr>
          <p:nvPr/>
        </p:nvCxnSpPr>
        <p:spPr>
          <a:xfrm>
            <a:off x="7037294" y="782798"/>
            <a:ext cx="5154706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FC5A1D3-4311-4569-9DA7-482040B4D930}"/>
              </a:ext>
            </a:extLst>
          </p:cNvPr>
          <p:cNvGrpSpPr/>
          <p:nvPr/>
        </p:nvGrpSpPr>
        <p:grpSpPr>
          <a:xfrm>
            <a:off x="1777050" y="285539"/>
            <a:ext cx="1060508" cy="999859"/>
            <a:chOff x="10264900" y="282868"/>
            <a:chExt cx="1060508" cy="99985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63E22A5-D811-4752-BC13-CC348DC6F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39259" y="394603"/>
              <a:ext cx="745346" cy="771048"/>
            </a:xfrm>
            <a:prstGeom prst="rect">
              <a:avLst/>
            </a:prstGeom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5DACDB8-FA6B-416A-A5AF-A769BD143E27}"/>
                </a:ext>
              </a:extLst>
            </p:cNvPr>
            <p:cNvSpPr/>
            <p:nvPr/>
          </p:nvSpPr>
          <p:spPr>
            <a:xfrm>
              <a:off x="10264900" y="282868"/>
              <a:ext cx="1060508" cy="999859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DC514CA-B5DA-4DD8-A502-750AA16FF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069" y="1736893"/>
            <a:ext cx="7465810" cy="338921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4DBF349-0146-4827-ADC5-254FF7E7C7EA}"/>
              </a:ext>
            </a:extLst>
          </p:cNvPr>
          <p:cNvSpPr txBox="1"/>
          <p:nvPr/>
        </p:nvSpPr>
        <p:spPr>
          <a:xfrm>
            <a:off x="7431741" y="1647915"/>
            <a:ext cx="4509247" cy="4208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Quattrocento Sans" panose="020B0502050000020003" pitchFamily="34" charset="0"/>
              </a:rPr>
              <a:t>Air will be sniffed from the STS box and measured ~25 meters away:</a:t>
            </a:r>
          </a:p>
          <a:p>
            <a:pPr algn="ctr">
              <a:lnSpc>
                <a:spcPct val="150000"/>
              </a:lnSpc>
            </a:pPr>
            <a:endParaRPr lang="en-US" dirty="0">
              <a:latin typeface="Quattrocento Sans" panose="020B0502050000020003" pitchFamily="34" charset="0"/>
            </a:endParaRPr>
          </a:p>
          <a:p>
            <a:pPr marL="285750" indent="-285750">
              <a:lnSpc>
                <a:spcPct val="150000"/>
              </a:lnSpc>
              <a:buBlip>
                <a:blip r:embed="rId4"/>
              </a:buBlip>
            </a:pPr>
            <a:r>
              <a:rPr lang="en-US" dirty="0">
                <a:latin typeface="Quattrocento Sans" panose="020B0502050000020003" pitchFamily="34" charset="0"/>
              </a:rPr>
              <a:t>High precision of dew point measurement (1-2 </a:t>
            </a:r>
            <a:r>
              <a:rPr lang="en-US" baseline="30000" dirty="0" err="1">
                <a:latin typeface="Quattrocento Sans" panose="020B0502050000020003" pitchFamily="34" charset="0"/>
              </a:rPr>
              <a:t>o</a:t>
            </a:r>
            <a:r>
              <a:rPr lang="en-US" dirty="0" err="1">
                <a:latin typeface="Quattrocento Sans" panose="020B0502050000020003" pitchFamily="34" charset="0"/>
              </a:rPr>
              <a:t>C</a:t>
            </a:r>
            <a:r>
              <a:rPr lang="en-US" dirty="0">
                <a:latin typeface="Quattrocento Sans" panose="020B0502050000020003" pitchFamily="34" charset="0"/>
              </a:rPr>
              <a:t>) down to -100</a:t>
            </a:r>
            <a:r>
              <a:rPr lang="en-US" baseline="30000" dirty="0">
                <a:latin typeface="Quattrocento Sans" panose="020B0502050000020003" pitchFamily="34" charset="0"/>
              </a:rPr>
              <a:t>o</a:t>
            </a:r>
            <a:r>
              <a:rPr lang="en-US" dirty="0">
                <a:latin typeface="Quattrocento Sans" panose="020B0502050000020003" pitchFamily="34" charset="0"/>
              </a:rPr>
              <a:t>C</a:t>
            </a:r>
          </a:p>
          <a:p>
            <a:pPr marL="285750" indent="-285750">
              <a:lnSpc>
                <a:spcPct val="150000"/>
              </a:lnSpc>
              <a:buBlip>
                <a:blip r:embed="rId4"/>
              </a:buBlip>
            </a:pPr>
            <a:r>
              <a:rPr lang="en-US" dirty="0">
                <a:latin typeface="Quattrocento Sans" panose="020B0502050000020003" pitchFamily="34" charset="0"/>
              </a:rPr>
              <a:t>Perfect for implementation in the interlock system </a:t>
            </a:r>
          </a:p>
          <a:p>
            <a:pPr marL="285750" indent="-285750">
              <a:lnSpc>
                <a:spcPct val="150000"/>
              </a:lnSpc>
              <a:buBlip>
                <a:blip r:embed="rId4"/>
              </a:buBlip>
            </a:pPr>
            <a:r>
              <a:rPr lang="en-US" dirty="0">
                <a:latin typeface="Quattrocento Sans" panose="020B0502050000020003" pitchFamily="34" charset="0"/>
              </a:rPr>
              <a:t>Two such devices will be tested in the Thermal Demonstrator</a:t>
            </a:r>
          </a:p>
          <a:p>
            <a:pPr marL="285750" indent="-285750">
              <a:lnSpc>
                <a:spcPct val="150000"/>
              </a:lnSpc>
              <a:buBlip>
                <a:blip r:embed="rId4"/>
              </a:buBlip>
            </a:pPr>
            <a:endParaRPr lang="en-US" dirty="0">
              <a:latin typeface="Quattrocento Sans" panose="020B05020500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148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E2962B0-44FA-4714-A4F2-A51DA5F7C979}"/>
              </a:ext>
            </a:extLst>
          </p:cNvPr>
          <p:cNvSpPr txBox="1">
            <a:spLocks/>
          </p:cNvSpPr>
          <p:nvPr/>
        </p:nvSpPr>
        <p:spPr>
          <a:xfrm>
            <a:off x="3554100" y="331303"/>
            <a:ext cx="3572841" cy="914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Quattrocento Sans" panose="020B0502050000020003" pitchFamily="34" charset="0"/>
              </a:rPr>
              <a:t>Conclusions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FB527E-FBB4-4788-A280-CA0BD15F0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06D0D-3347-4010-B5EF-7789836F9928}" type="datetime1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CAD82A-9FD3-442B-8D43-E2E2F1EEA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M.Bajdel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596F2-0A48-4B9D-A602-C37426B79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04C5-6C5B-48FC-A5D4-95F015E90EF7}" type="slidenum">
              <a:rPr lang="en-US" smtClean="0"/>
              <a:t>12</a:t>
            </a:fld>
            <a:endParaRPr lang="en-US"/>
          </a:p>
        </p:txBody>
      </p:sp>
      <p:cxnSp>
        <p:nvCxnSpPr>
          <p:cNvPr id="8" name="Google Shape;325;p30">
            <a:extLst>
              <a:ext uri="{FF2B5EF4-FFF2-40B4-BE49-F238E27FC236}">
                <a16:creationId xmlns:a16="http://schemas.microsoft.com/office/drawing/2014/main" id="{5D041507-2EEF-44B6-96D5-68C246B4DC2F}"/>
              </a:ext>
            </a:extLst>
          </p:cNvPr>
          <p:cNvCxnSpPr/>
          <p:nvPr/>
        </p:nvCxnSpPr>
        <p:spPr>
          <a:xfrm>
            <a:off x="0" y="782798"/>
            <a:ext cx="35541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Google Shape;325;p30">
            <a:extLst>
              <a:ext uri="{FF2B5EF4-FFF2-40B4-BE49-F238E27FC236}">
                <a16:creationId xmlns:a16="http://schemas.microsoft.com/office/drawing/2014/main" id="{7BFC8014-2E0F-454D-B8B5-38996EDB47C5}"/>
              </a:ext>
            </a:extLst>
          </p:cNvPr>
          <p:cNvCxnSpPr>
            <a:cxnSpLocks/>
          </p:cNvCxnSpPr>
          <p:nvPr/>
        </p:nvCxnSpPr>
        <p:spPr>
          <a:xfrm>
            <a:off x="7037294" y="782798"/>
            <a:ext cx="5154706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FC5A1D3-4311-4569-9DA7-482040B4D930}"/>
              </a:ext>
            </a:extLst>
          </p:cNvPr>
          <p:cNvGrpSpPr/>
          <p:nvPr/>
        </p:nvGrpSpPr>
        <p:grpSpPr>
          <a:xfrm>
            <a:off x="1777050" y="285539"/>
            <a:ext cx="1060508" cy="999859"/>
            <a:chOff x="10264900" y="282868"/>
            <a:chExt cx="1060508" cy="99985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63E22A5-D811-4752-BC13-CC348DC6F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39259" y="394603"/>
              <a:ext cx="745346" cy="771048"/>
            </a:xfrm>
            <a:prstGeom prst="rect">
              <a:avLst/>
            </a:prstGeom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5DACDB8-FA6B-416A-A5AF-A769BD143E27}"/>
                </a:ext>
              </a:extLst>
            </p:cNvPr>
            <p:cNvSpPr/>
            <p:nvPr/>
          </p:nvSpPr>
          <p:spPr>
            <a:xfrm>
              <a:off x="10264900" y="282868"/>
              <a:ext cx="1060508" cy="999859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6" name="Table 9">
            <a:extLst>
              <a:ext uri="{FF2B5EF4-FFF2-40B4-BE49-F238E27FC236}">
                <a16:creationId xmlns:a16="http://schemas.microsoft.com/office/drawing/2014/main" id="{E3BEE742-654C-41FE-A6B0-2111D45F9B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02057"/>
              </p:ext>
            </p:extLst>
          </p:nvPr>
        </p:nvGraphicFramePr>
        <p:xfrm>
          <a:off x="330571" y="1595950"/>
          <a:ext cx="11700064" cy="475351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62508">
                  <a:extLst>
                    <a:ext uri="{9D8B030D-6E8A-4147-A177-3AD203B41FA5}">
                      <a16:colId xmlns:a16="http://schemas.microsoft.com/office/drawing/2014/main" val="1681966792"/>
                    </a:ext>
                  </a:extLst>
                </a:gridCol>
                <a:gridCol w="1462508">
                  <a:extLst>
                    <a:ext uri="{9D8B030D-6E8A-4147-A177-3AD203B41FA5}">
                      <a16:colId xmlns:a16="http://schemas.microsoft.com/office/drawing/2014/main" val="2781870375"/>
                    </a:ext>
                  </a:extLst>
                </a:gridCol>
                <a:gridCol w="1462508">
                  <a:extLst>
                    <a:ext uri="{9D8B030D-6E8A-4147-A177-3AD203B41FA5}">
                      <a16:colId xmlns:a16="http://schemas.microsoft.com/office/drawing/2014/main" val="1122804192"/>
                    </a:ext>
                  </a:extLst>
                </a:gridCol>
                <a:gridCol w="1462508">
                  <a:extLst>
                    <a:ext uri="{9D8B030D-6E8A-4147-A177-3AD203B41FA5}">
                      <a16:colId xmlns:a16="http://schemas.microsoft.com/office/drawing/2014/main" val="2265267370"/>
                    </a:ext>
                  </a:extLst>
                </a:gridCol>
                <a:gridCol w="1462508">
                  <a:extLst>
                    <a:ext uri="{9D8B030D-6E8A-4147-A177-3AD203B41FA5}">
                      <a16:colId xmlns:a16="http://schemas.microsoft.com/office/drawing/2014/main" val="2989380938"/>
                    </a:ext>
                  </a:extLst>
                </a:gridCol>
                <a:gridCol w="1240913">
                  <a:extLst>
                    <a:ext uri="{9D8B030D-6E8A-4147-A177-3AD203B41FA5}">
                      <a16:colId xmlns:a16="http://schemas.microsoft.com/office/drawing/2014/main" val="2537623111"/>
                    </a:ext>
                  </a:extLst>
                </a:gridCol>
                <a:gridCol w="1246094">
                  <a:extLst>
                    <a:ext uri="{9D8B030D-6E8A-4147-A177-3AD203B41FA5}">
                      <a16:colId xmlns:a16="http://schemas.microsoft.com/office/drawing/2014/main" val="2559280806"/>
                    </a:ext>
                  </a:extLst>
                </a:gridCol>
                <a:gridCol w="1900517">
                  <a:extLst>
                    <a:ext uri="{9D8B030D-6E8A-4147-A177-3AD203B41FA5}">
                      <a16:colId xmlns:a16="http://schemas.microsoft.com/office/drawing/2014/main" val="3155023726"/>
                    </a:ext>
                  </a:extLst>
                </a:gridCol>
              </a:tblGrid>
              <a:tr h="9900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Radiation hardness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Magnetic field resilience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Miniaturized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Precision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Integration efforts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R&amp;D needed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25140"/>
                  </a:ext>
                </a:extLst>
              </a:tr>
              <a:tr h="792026">
                <a:tc>
                  <a:txBody>
                    <a:bodyPr/>
                    <a:lstStyle/>
                    <a:p>
                      <a:r>
                        <a:rPr lang="en-US" dirty="0"/>
                        <a:t>Fiber Optic Sensors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Probably </a:t>
                      </a:r>
                    </a:p>
                    <a:p>
                      <a:pPr algn="ctr"/>
                      <a:r>
                        <a:rPr lang="en-US" sz="1600" dirty="0"/>
                        <a:t>1-2% RH(?)</a:t>
                      </a:r>
                    </a:p>
                    <a:p>
                      <a:pPr algn="ctr"/>
                      <a:r>
                        <a:rPr lang="en-US" sz="1600" baseline="0" dirty="0"/>
                        <a:t>~0,1 </a:t>
                      </a:r>
                      <a:r>
                        <a:rPr lang="en-US" sz="1600" baseline="30000" dirty="0" err="1"/>
                        <a:t>o</a:t>
                      </a:r>
                      <a:r>
                        <a:rPr lang="en-US" sz="1600" baseline="0" dirty="0" err="1"/>
                        <a:t>C</a:t>
                      </a:r>
                      <a:r>
                        <a:rPr lang="en-US" sz="1600" baseline="0" dirty="0"/>
                        <a:t>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High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Months -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20-30 k EUR + 50-500EUR per sensor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207488"/>
                  </a:ext>
                </a:extLst>
              </a:tr>
              <a:tr h="401513">
                <a:tc>
                  <a:txBody>
                    <a:bodyPr/>
                    <a:lstStyle/>
                    <a:p>
                      <a:r>
                        <a:rPr lang="en-US" dirty="0"/>
                        <a:t>SHT85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1-2% RH down to 0</a:t>
                      </a:r>
                      <a:r>
                        <a:rPr lang="en-US" sz="1600" baseline="30000" dirty="0"/>
                        <a:t>o</a:t>
                      </a:r>
                      <a:r>
                        <a:rPr lang="en-US" sz="1600" baseline="0" dirty="0"/>
                        <a:t>C</a:t>
                      </a:r>
                    </a:p>
                    <a:p>
                      <a:pPr algn="ctr"/>
                      <a:r>
                        <a:rPr lang="en-US" sz="1600" baseline="0" dirty="0"/>
                        <a:t>~0,1</a:t>
                      </a:r>
                      <a:r>
                        <a:rPr lang="en-US" sz="1600" baseline="30000" dirty="0"/>
                        <a:t>o</a:t>
                      </a:r>
                      <a:r>
                        <a:rPr lang="en-US" sz="1600" baseline="0" dirty="0"/>
                        <a:t>C  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 EUR per sensor + readout (?)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613049"/>
                  </a:ext>
                </a:extLst>
              </a:tr>
              <a:tr h="401513">
                <a:tc>
                  <a:txBody>
                    <a:bodyPr/>
                    <a:lstStyle/>
                    <a:p>
                      <a:r>
                        <a:rPr lang="en-US" dirty="0"/>
                        <a:t>MK33-W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1-2% RH down to 0</a:t>
                      </a:r>
                      <a:r>
                        <a:rPr lang="en-US" sz="1600" baseline="30000" dirty="0"/>
                        <a:t>o</a:t>
                      </a:r>
                      <a:r>
                        <a:rPr lang="en-US" sz="1600" baseline="0" dirty="0"/>
                        <a:t>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Low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30 EUR per sensor + readout (?)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692741"/>
                  </a:ext>
                </a:extLst>
              </a:tr>
              <a:tr h="693023">
                <a:tc>
                  <a:txBody>
                    <a:bodyPr/>
                    <a:lstStyle/>
                    <a:p>
                      <a:r>
                        <a:rPr lang="en-US" dirty="0"/>
                        <a:t>Sniffing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1-2</a:t>
                      </a:r>
                      <a:r>
                        <a:rPr lang="en-US" sz="1600" baseline="30000" dirty="0"/>
                        <a:t>o</a:t>
                      </a:r>
                      <a:r>
                        <a:rPr lang="en-US" sz="1600" baseline="0" dirty="0"/>
                        <a:t>C</a:t>
                      </a:r>
                      <a:r>
                        <a:rPr lang="en-US" sz="1600" dirty="0"/>
                        <a:t> DP down to -100</a:t>
                      </a:r>
                      <a:r>
                        <a:rPr lang="en-US" sz="1600" baseline="30000" dirty="0"/>
                        <a:t>o</a:t>
                      </a:r>
                      <a:r>
                        <a:rPr lang="en-US" sz="1600" baseline="0" dirty="0"/>
                        <a:t>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5-6k EUR per device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464056"/>
                  </a:ext>
                </a:extLst>
              </a:tr>
              <a:tr h="693023">
                <a:tc>
                  <a:txBody>
                    <a:bodyPr/>
                    <a:lstStyle/>
                    <a:p>
                      <a:r>
                        <a:rPr lang="en-US" dirty="0"/>
                        <a:t>ASIC internal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Low 4</a:t>
                      </a:r>
                      <a:r>
                        <a:rPr lang="en-US" sz="1800" baseline="30000" dirty="0"/>
                        <a:t>o</a:t>
                      </a:r>
                      <a:r>
                        <a:rPr lang="en-US" sz="1800" baseline="0" dirty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Calibration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440115"/>
                  </a:ext>
                </a:extLst>
              </a:tr>
            </a:tbl>
          </a:graphicData>
        </a:graphic>
      </p:graphicFrame>
      <p:pic>
        <p:nvPicPr>
          <p:cNvPr id="17" name="Picture 4" descr="Green Tick | Free SVG">
            <a:extLst>
              <a:ext uri="{FF2B5EF4-FFF2-40B4-BE49-F238E27FC236}">
                <a16:creationId xmlns:a16="http://schemas.microsoft.com/office/drawing/2014/main" id="{DCCEB1B2-7018-4986-BA22-94C7B3A72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368" y="2800662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Green Tick | Free SVG">
            <a:extLst>
              <a:ext uri="{FF2B5EF4-FFF2-40B4-BE49-F238E27FC236}">
                <a16:creationId xmlns:a16="http://schemas.microsoft.com/office/drawing/2014/main" id="{7D0979C5-0786-4B74-81B8-E2A1957F0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642" y="2785108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Green Tick | Free SVG">
            <a:extLst>
              <a:ext uri="{FF2B5EF4-FFF2-40B4-BE49-F238E27FC236}">
                <a16:creationId xmlns:a16="http://schemas.microsoft.com/office/drawing/2014/main" id="{4970B83C-0E60-4453-A62D-F7505335E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178" y="2785105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4EC5E183-1162-4AE4-84E3-8415B9C16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368" y="3663031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BC56F030-C76D-4C6E-BA31-C4838C059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441" y="3663031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Green Tick | Free SVG">
            <a:extLst>
              <a:ext uri="{FF2B5EF4-FFF2-40B4-BE49-F238E27FC236}">
                <a16:creationId xmlns:a16="http://schemas.microsoft.com/office/drawing/2014/main" id="{5A004211-0D0E-49D5-816D-4A2E4FC77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179" y="3663030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Green Tick | Free SVG">
            <a:extLst>
              <a:ext uri="{FF2B5EF4-FFF2-40B4-BE49-F238E27FC236}">
                <a16:creationId xmlns:a16="http://schemas.microsoft.com/office/drawing/2014/main" id="{0E5DBA01-BC72-4B9F-BF0A-FE910A988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671" y="4410394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>
            <a:extLst>
              <a:ext uri="{FF2B5EF4-FFF2-40B4-BE49-F238E27FC236}">
                <a16:creationId xmlns:a16="http://schemas.microsoft.com/office/drawing/2014/main" id="{B9B7C438-9B52-468B-87B0-60C26E5CE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442" y="4434732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Green Tick | Free SVG">
            <a:extLst>
              <a:ext uri="{FF2B5EF4-FFF2-40B4-BE49-F238E27FC236}">
                <a16:creationId xmlns:a16="http://schemas.microsoft.com/office/drawing/2014/main" id="{67C5795C-7214-4946-BBC9-542BFAB2D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145" y="4434731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>
            <a:extLst>
              <a:ext uri="{FF2B5EF4-FFF2-40B4-BE49-F238E27FC236}">
                <a16:creationId xmlns:a16="http://schemas.microsoft.com/office/drawing/2014/main" id="{ED10BF22-8F3A-486D-8C8A-749B758B6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368" y="5105248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>
            <a:extLst>
              <a:ext uri="{FF2B5EF4-FFF2-40B4-BE49-F238E27FC236}">
                <a16:creationId xmlns:a16="http://schemas.microsoft.com/office/drawing/2014/main" id="{1FFD1E11-304E-479C-9C26-469D45F9F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441" y="5091811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>
            <a:extLst>
              <a:ext uri="{FF2B5EF4-FFF2-40B4-BE49-F238E27FC236}">
                <a16:creationId xmlns:a16="http://schemas.microsoft.com/office/drawing/2014/main" id="{8D102075-C432-4CCB-8A49-6DB3F7C27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178" y="5079485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Green Tick | Free SVG">
            <a:extLst>
              <a:ext uri="{FF2B5EF4-FFF2-40B4-BE49-F238E27FC236}">
                <a16:creationId xmlns:a16="http://schemas.microsoft.com/office/drawing/2014/main" id="{913F195E-5F1C-41D1-8F16-6C4332B2B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671" y="5800102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Green Tick | Free SVG">
            <a:extLst>
              <a:ext uri="{FF2B5EF4-FFF2-40B4-BE49-F238E27FC236}">
                <a16:creationId xmlns:a16="http://schemas.microsoft.com/office/drawing/2014/main" id="{86F8E130-E5E7-44B9-AD4E-3F35574DE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441" y="5823247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Green Tick | Free SVG">
            <a:extLst>
              <a:ext uri="{FF2B5EF4-FFF2-40B4-BE49-F238E27FC236}">
                <a16:creationId xmlns:a16="http://schemas.microsoft.com/office/drawing/2014/main" id="{B088EC56-37C0-4A29-96CC-A01746AB6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286" y="5812417"/>
            <a:ext cx="3651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06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E2962B0-44FA-4714-A4F2-A51DA5F7C979}"/>
              </a:ext>
            </a:extLst>
          </p:cNvPr>
          <p:cNvSpPr txBox="1">
            <a:spLocks/>
          </p:cNvSpPr>
          <p:nvPr/>
        </p:nvSpPr>
        <p:spPr>
          <a:xfrm>
            <a:off x="3614720" y="333638"/>
            <a:ext cx="4228986" cy="914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Quattrocento Sans" panose="020B0502050000020003" pitchFamily="34" charset="0"/>
              </a:rPr>
              <a:t>Sensors for HEP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FB527E-FBB4-4788-A280-CA0BD15F0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06D0D-3347-4010-B5EF-7789836F9928}" type="datetime1">
              <a:rPr lang="en-US" smtClean="0"/>
              <a:t>10/18/2021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CAD82A-9FD3-442B-8D43-E2E2F1EEA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M.Bajdel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596F2-0A48-4B9D-A602-C37426B79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04C5-6C5B-48FC-A5D4-95F015E90EF7}" type="slidenum">
              <a:rPr lang="en-US" smtClean="0"/>
              <a:t>2</a:t>
            </a:fld>
            <a:endParaRPr lang="en-US"/>
          </a:p>
        </p:txBody>
      </p:sp>
      <p:cxnSp>
        <p:nvCxnSpPr>
          <p:cNvPr id="8" name="Google Shape;325;p30">
            <a:extLst>
              <a:ext uri="{FF2B5EF4-FFF2-40B4-BE49-F238E27FC236}">
                <a16:creationId xmlns:a16="http://schemas.microsoft.com/office/drawing/2014/main" id="{5D041507-2EEF-44B6-96D5-68C246B4DC2F}"/>
              </a:ext>
            </a:extLst>
          </p:cNvPr>
          <p:cNvCxnSpPr/>
          <p:nvPr/>
        </p:nvCxnSpPr>
        <p:spPr>
          <a:xfrm>
            <a:off x="0" y="782798"/>
            <a:ext cx="35541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Google Shape;325;p30">
            <a:extLst>
              <a:ext uri="{FF2B5EF4-FFF2-40B4-BE49-F238E27FC236}">
                <a16:creationId xmlns:a16="http://schemas.microsoft.com/office/drawing/2014/main" id="{7BFC8014-2E0F-454D-B8B5-38996EDB47C5}"/>
              </a:ext>
            </a:extLst>
          </p:cNvPr>
          <p:cNvCxnSpPr>
            <a:cxnSpLocks/>
          </p:cNvCxnSpPr>
          <p:nvPr/>
        </p:nvCxnSpPr>
        <p:spPr>
          <a:xfrm>
            <a:off x="7843706" y="782798"/>
            <a:ext cx="4348294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FC5A1D3-4311-4569-9DA7-482040B4D930}"/>
              </a:ext>
            </a:extLst>
          </p:cNvPr>
          <p:cNvGrpSpPr/>
          <p:nvPr/>
        </p:nvGrpSpPr>
        <p:grpSpPr>
          <a:xfrm>
            <a:off x="1777050" y="285539"/>
            <a:ext cx="1060508" cy="999859"/>
            <a:chOff x="10264900" y="282868"/>
            <a:chExt cx="1060508" cy="99985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63E22A5-D811-4752-BC13-CC348DC6F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39259" y="394603"/>
              <a:ext cx="745346" cy="771048"/>
            </a:xfrm>
            <a:prstGeom prst="rect">
              <a:avLst/>
            </a:prstGeom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5DACDB8-FA6B-416A-A5AF-A769BD143E27}"/>
                </a:ext>
              </a:extLst>
            </p:cNvPr>
            <p:cNvSpPr/>
            <p:nvPr/>
          </p:nvSpPr>
          <p:spPr>
            <a:xfrm>
              <a:off x="10264900" y="282868"/>
              <a:ext cx="1060508" cy="999859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Google Shape;71;p12">
            <a:extLst>
              <a:ext uri="{FF2B5EF4-FFF2-40B4-BE49-F238E27FC236}">
                <a16:creationId xmlns:a16="http://schemas.microsoft.com/office/drawing/2014/main" id="{3D2B2F00-BFE7-47A0-AB31-09D18B21DA69}"/>
              </a:ext>
            </a:extLst>
          </p:cNvPr>
          <p:cNvSpPr txBox="1">
            <a:spLocks/>
          </p:cNvSpPr>
          <p:nvPr/>
        </p:nvSpPr>
        <p:spPr>
          <a:xfrm>
            <a:off x="838201" y="1490358"/>
            <a:ext cx="10515599" cy="41367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solidFill>
                  <a:schemeClr val="accent1"/>
                </a:solidFill>
                <a:latin typeface="Quattrocento Sans" panose="020B0502050000020003" pitchFamily="34" charset="0"/>
              </a:rPr>
              <a:t>Are there any commercial humidity sensors suitable </a:t>
            </a:r>
            <a:r>
              <a:rPr lang="pl-PL" sz="2000" b="1" dirty="0">
                <a:solidFill>
                  <a:schemeClr val="accent1"/>
                </a:solidFill>
                <a:latin typeface="Quattrocento Sans" panose="020B0502050000020003" pitchFamily="34" charset="0"/>
              </a:rPr>
              <a:t>for HEP?</a:t>
            </a:r>
            <a:endParaRPr lang="en-US" sz="2000" b="1" dirty="0">
              <a:solidFill>
                <a:schemeClr val="accent1"/>
              </a:solidFill>
              <a:latin typeface="Quattrocento Sans" panose="020B05020500000200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88EA03-BE81-4DAD-8A7C-ED7F17B3EBC4}"/>
              </a:ext>
            </a:extLst>
          </p:cNvPr>
          <p:cNvSpPr txBox="1"/>
          <p:nvPr/>
        </p:nvSpPr>
        <p:spPr>
          <a:xfrm>
            <a:off x="981512" y="1904037"/>
            <a:ext cx="103722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Quattrocento Sans" panose="020B0502050000020003" pitchFamily="34" charset="0"/>
              </a:rPr>
              <a:t>Industrial high-precision dew point transmitters (e.g. Michell, Vaisala) </a:t>
            </a:r>
          </a:p>
          <a:p>
            <a:pPr marL="742950" lvl="1" indent="-285750">
              <a:buBlip>
                <a:blip r:embed="rId3"/>
              </a:buBlip>
            </a:pPr>
            <a:r>
              <a:rPr lang="en-US" dirty="0">
                <a:solidFill>
                  <a:schemeClr val="accent6"/>
                </a:solidFill>
                <a:latin typeface="Quattrocento Sans" panose="020B0502050000020003" pitchFamily="34" charset="0"/>
              </a:rPr>
              <a:t>High performance, good accuracy, down to </a:t>
            </a:r>
            <a:r>
              <a:rPr lang="pl-PL" dirty="0" err="1">
                <a:solidFill>
                  <a:schemeClr val="accent6"/>
                </a:solidFill>
                <a:latin typeface="Quattrocento Sans" panose="020B0502050000020003" pitchFamily="34" charset="0"/>
              </a:rPr>
              <a:t>dew</a:t>
            </a:r>
            <a:r>
              <a:rPr lang="pl-PL" dirty="0">
                <a:solidFill>
                  <a:schemeClr val="accent6"/>
                </a:solidFill>
                <a:latin typeface="Quattrocento Sans" panose="020B0502050000020003" pitchFamily="34" charset="0"/>
              </a:rPr>
              <a:t> </a:t>
            </a:r>
            <a:r>
              <a:rPr lang="pl-PL" dirty="0" err="1">
                <a:solidFill>
                  <a:schemeClr val="accent6"/>
                </a:solidFill>
                <a:latin typeface="Quattrocento Sans" panose="020B0502050000020003" pitchFamily="34" charset="0"/>
              </a:rPr>
              <a:t>points</a:t>
            </a:r>
            <a:r>
              <a:rPr lang="en-US" dirty="0">
                <a:solidFill>
                  <a:schemeClr val="accent6"/>
                </a:solidFill>
                <a:latin typeface="Quattrocento Sans" panose="020B0502050000020003" pitchFamily="34" charset="0"/>
              </a:rPr>
              <a:t>-</a:t>
            </a:r>
            <a:r>
              <a:rPr lang="pl-PL" dirty="0">
                <a:solidFill>
                  <a:schemeClr val="accent6"/>
                </a:solidFill>
                <a:latin typeface="Quattrocento Sans" panose="020B0502050000020003" pitchFamily="34" charset="0"/>
              </a:rPr>
              <a:t>120</a:t>
            </a:r>
            <a:r>
              <a:rPr lang="en-US" dirty="0">
                <a:solidFill>
                  <a:schemeClr val="accent6"/>
                </a:solidFill>
                <a:latin typeface="Quattrocento Sans" panose="020B0502050000020003" pitchFamily="34" charset="0"/>
              </a:rPr>
              <a:t>°C</a:t>
            </a:r>
            <a:r>
              <a:rPr lang="pl-PL" dirty="0">
                <a:solidFill>
                  <a:schemeClr val="accent6"/>
                </a:solidFill>
                <a:latin typeface="Quattrocento Sans" panose="020B0502050000020003" pitchFamily="34" charset="0"/>
              </a:rPr>
              <a:t> </a:t>
            </a:r>
            <a:endParaRPr lang="en-US" dirty="0">
              <a:solidFill>
                <a:schemeClr val="accent6"/>
              </a:solidFill>
              <a:latin typeface="Quattrocento Sans" panose="020B0502050000020003" pitchFamily="34" charset="0"/>
            </a:endParaRPr>
          </a:p>
          <a:p>
            <a:pPr marL="742950" lvl="1" indent="-285750">
              <a:buBlip>
                <a:blip r:embed="rId3"/>
              </a:buBlip>
            </a:pPr>
            <a:r>
              <a:rPr lang="en-US" dirty="0">
                <a:latin typeface="Quattrocento Sans" panose="020B0502050000020003" pitchFamily="34" charset="0"/>
              </a:rPr>
              <a:t>Instrumentation/readout/pump need to be placed in area with </a:t>
            </a:r>
            <a:r>
              <a:rPr lang="en-US" dirty="0">
                <a:solidFill>
                  <a:schemeClr val="accent2"/>
                </a:solidFill>
                <a:latin typeface="Quattrocento Sans" panose="020B0502050000020003" pitchFamily="34" charset="0"/>
              </a:rPr>
              <a:t>low</a:t>
            </a:r>
            <a:r>
              <a:rPr lang="en-US" dirty="0">
                <a:latin typeface="Quattrocento Sans" panose="020B0502050000020003" pitchFamily="34" charset="0"/>
              </a:rPr>
              <a:t>/</a:t>
            </a:r>
            <a:r>
              <a:rPr lang="en-US" dirty="0">
                <a:solidFill>
                  <a:srgbClr val="FF0000"/>
                </a:solidFill>
                <a:latin typeface="Quattrocento Sans" panose="020B0502050000020003" pitchFamily="34" charset="0"/>
              </a:rPr>
              <a:t>no radiation</a:t>
            </a:r>
          </a:p>
          <a:p>
            <a:pPr marL="742950" lvl="1" indent="-285750"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  <a:latin typeface="Quattrocento Sans" panose="020B0502050000020003" pitchFamily="34" charset="0"/>
              </a:rPr>
              <a:t>Overall system is bulky and expensive (5k €)</a:t>
            </a:r>
          </a:p>
          <a:p>
            <a:pPr marL="742950" lvl="1" indent="-285750"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  <a:latin typeface="Quattrocento Sans" panose="020B0502050000020003" pitchFamily="34" charset="0"/>
              </a:rPr>
              <a:t>No distributed sensing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Quattrocento Sans" panose="020B0502050000020003" pitchFamily="34" charset="0"/>
              </a:rPr>
              <a:t>Capacitive relative humidity sensors</a:t>
            </a:r>
          </a:p>
          <a:p>
            <a:pPr marL="800100" lvl="1" indent="-342900">
              <a:buBlip>
                <a:blip r:embed="rId3"/>
              </a:buBlip>
            </a:pPr>
            <a:r>
              <a:rPr lang="en-US" dirty="0">
                <a:solidFill>
                  <a:schemeClr val="accent6"/>
                </a:solidFill>
                <a:latin typeface="Quattrocento Sans" panose="020B0502050000020003" pitchFamily="34" charset="0"/>
              </a:rPr>
              <a:t>Miniaturized</a:t>
            </a:r>
          </a:p>
          <a:p>
            <a:pPr marL="800100" lvl="1" indent="-342900">
              <a:buBlip>
                <a:blip r:embed="rId3"/>
              </a:buBlip>
            </a:pPr>
            <a:r>
              <a:rPr lang="en-US" dirty="0" err="1">
                <a:solidFill>
                  <a:srgbClr val="FF0000"/>
                </a:solidFill>
                <a:latin typeface="Quattrocento Sans" panose="020B0502050000020003" pitchFamily="34" charset="0"/>
              </a:rPr>
              <a:t>SHTxx</a:t>
            </a:r>
            <a:r>
              <a:rPr lang="en-US" dirty="0">
                <a:solidFill>
                  <a:srgbClr val="FF0000"/>
                </a:solidFill>
                <a:latin typeface="Quattrocento Sans" panose="020B0502050000020003" pitchFamily="34" charset="0"/>
              </a:rPr>
              <a:t> not radiation resistant </a:t>
            </a:r>
            <a:r>
              <a:rPr lang="en-US" dirty="0">
                <a:latin typeface="Quattrocento Sans" panose="020B0502050000020003" pitchFamily="34" charset="0"/>
              </a:rPr>
              <a:t>but as per </a:t>
            </a:r>
            <a:r>
              <a:rPr lang="en-US" dirty="0">
                <a:solidFill>
                  <a:schemeClr val="accent6"/>
                </a:solidFill>
                <a:latin typeface="Quattrocento Sans" panose="020B0502050000020003" pitchFamily="34" charset="0"/>
              </a:rPr>
              <a:t>CERN MK33-W sensors from IST are radiation hard</a:t>
            </a:r>
          </a:p>
          <a:p>
            <a:pPr marL="800100" lvl="1" indent="-342900"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  <a:latin typeface="Quattrocento Sans" panose="020B0502050000020003" pitchFamily="34" charset="0"/>
              </a:rPr>
              <a:t>Magnetic field (?)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Quattrocento Sans" panose="020B0502050000020003" pitchFamily="34" charset="0"/>
              </a:rPr>
              <a:t>FBG/LPG based sensors</a:t>
            </a:r>
          </a:p>
          <a:p>
            <a:pPr marL="742950" lvl="1" indent="-285750">
              <a:buBlip>
                <a:blip r:embed="rId3"/>
              </a:buBlip>
            </a:pPr>
            <a:r>
              <a:rPr lang="en-US" dirty="0">
                <a:solidFill>
                  <a:schemeClr val="accent6"/>
                </a:solidFill>
                <a:latin typeface="Quattrocento Sans" panose="020B0502050000020003" pitchFamily="34" charset="0"/>
              </a:rPr>
              <a:t>Relatively small</a:t>
            </a:r>
          </a:p>
          <a:p>
            <a:pPr marL="742950" lvl="1" indent="-285750">
              <a:buBlip>
                <a:blip r:embed="rId3"/>
              </a:buBlip>
            </a:pPr>
            <a:r>
              <a:rPr lang="en-US" dirty="0">
                <a:solidFill>
                  <a:schemeClr val="accent6"/>
                </a:solidFill>
                <a:latin typeface="Quattrocento Sans" panose="020B0502050000020003" pitchFamily="34" charset="0"/>
              </a:rPr>
              <a:t>Magnetic field insensitive</a:t>
            </a:r>
          </a:p>
          <a:p>
            <a:pPr marL="742950" lvl="1" indent="-285750">
              <a:buBlip>
                <a:blip r:embed="rId3"/>
              </a:buBlip>
            </a:pPr>
            <a:r>
              <a:rPr lang="en-US" dirty="0">
                <a:solidFill>
                  <a:schemeClr val="accent6"/>
                </a:solidFill>
                <a:latin typeface="Quattrocento Sans" panose="020B0502050000020003" pitchFamily="34" charset="0"/>
              </a:rPr>
              <a:t>Radiation hard</a:t>
            </a:r>
          </a:p>
          <a:p>
            <a:pPr marL="742950" lvl="1" indent="-285750"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  <a:latin typeface="Quattrocento Sans" panose="020B0502050000020003" pitchFamily="34" charset="0"/>
              </a:rPr>
              <a:t>Difficult to integrate in a hardware interlock</a:t>
            </a:r>
            <a:endParaRPr lang="pl-PL" dirty="0">
              <a:solidFill>
                <a:srgbClr val="FF0000"/>
              </a:solidFill>
              <a:latin typeface="Quattrocento Sans" panose="020B0502050000020003" pitchFamily="34" charset="0"/>
            </a:endParaRPr>
          </a:p>
          <a:p>
            <a:pPr marL="742950" lvl="1" indent="-285750"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  <a:latin typeface="Quattrocento Sans" panose="020B0502050000020003" pitchFamily="34" charset="0"/>
              </a:rPr>
              <a:t>Highly dependent on temperature changes</a:t>
            </a:r>
          </a:p>
          <a:p>
            <a:pPr marL="742950" lvl="1" indent="-285750"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  <a:latin typeface="Quattrocento Sans" panose="020B0502050000020003" pitchFamily="34" charset="0"/>
              </a:rPr>
              <a:t>Readout device is expensive (20k €) but it can be used for hundreds of sensors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9F230E-B854-4C15-A34F-D7A055CA9BCB}"/>
              </a:ext>
            </a:extLst>
          </p:cNvPr>
          <p:cNvSpPr txBox="1"/>
          <p:nvPr/>
        </p:nvSpPr>
        <p:spPr>
          <a:xfrm>
            <a:off x="7413771" y="4076779"/>
            <a:ext cx="35422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Forum Tracking Detector Mechanics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318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E2962B0-44FA-4714-A4F2-A51DA5F7C979}"/>
              </a:ext>
            </a:extLst>
          </p:cNvPr>
          <p:cNvSpPr txBox="1">
            <a:spLocks/>
          </p:cNvSpPr>
          <p:nvPr/>
        </p:nvSpPr>
        <p:spPr>
          <a:xfrm>
            <a:off x="3554100" y="331303"/>
            <a:ext cx="6108120" cy="914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Quattrocento Sans" panose="020B0502050000020003" pitchFamily="34" charset="0"/>
              </a:rPr>
              <a:t>STS humidity and temperature </a:t>
            </a:r>
            <a:r>
              <a:rPr lang="pl-PL" sz="3200" b="1" dirty="0">
                <a:latin typeface="Quattrocento Sans" panose="020B0502050000020003" pitchFamily="34" charset="0"/>
              </a:rPr>
              <a:t> </a:t>
            </a:r>
            <a:endParaRPr lang="en-US" sz="3200" b="1" dirty="0">
              <a:latin typeface="Quattrocento Sans" panose="020B0502050000020003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FB527E-FBB4-4788-A280-CA0BD15F0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06D0D-3347-4010-B5EF-7789836F9928}" type="datetime1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CAD82A-9FD3-442B-8D43-E2E2F1EEA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M.Bajdel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596F2-0A48-4B9D-A602-C37426B79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04C5-6C5B-48FC-A5D4-95F015E90EF7}" type="slidenum">
              <a:rPr lang="en-US" smtClean="0"/>
              <a:t>3</a:t>
            </a:fld>
            <a:endParaRPr lang="en-US"/>
          </a:p>
        </p:txBody>
      </p:sp>
      <p:cxnSp>
        <p:nvCxnSpPr>
          <p:cNvPr id="8" name="Google Shape;325;p30">
            <a:extLst>
              <a:ext uri="{FF2B5EF4-FFF2-40B4-BE49-F238E27FC236}">
                <a16:creationId xmlns:a16="http://schemas.microsoft.com/office/drawing/2014/main" id="{5D041507-2EEF-44B6-96D5-68C246B4DC2F}"/>
              </a:ext>
            </a:extLst>
          </p:cNvPr>
          <p:cNvCxnSpPr/>
          <p:nvPr/>
        </p:nvCxnSpPr>
        <p:spPr>
          <a:xfrm>
            <a:off x="0" y="782798"/>
            <a:ext cx="35541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Google Shape;325;p30">
            <a:extLst>
              <a:ext uri="{FF2B5EF4-FFF2-40B4-BE49-F238E27FC236}">
                <a16:creationId xmlns:a16="http://schemas.microsoft.com/office/drawing/2014/main" id="{7BFC8014-2E0F-454D-B8B5-38996EDB47C5}"/>
              </a:ext>
            </a:extLst>
          </p:cNvPr>
          <p:cNvCxnSpPr>
            <a:cxnSpLocks/>
          </p:cNvCxnSpPr>
          <p:nvPr/>
        </p:nvCxnSpPr>
        <p:spPr>
          <a:xfrm>
            <a:off x="9437615" y="782798"/>
            <a:ext cx="2754385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FC5A1D3-4311-4569-9DA7-482040B4D930}"/>
              </a:ext>
            </a:extLst>
          </p:cNvPr>
          <p:cNvGrpSpPr/>
          <p:nvPr/>
        </p:nvGrpSpPr>
        <p:grpSpPr>
          <a:xfrm>
            <a:off x="1777050" y="285539"/>
            <a:ext cx="1060508" cy="999859"/>
            <a:chOff x="10264900" y="282868"/>
            <a:chExt cx="1060508" cy="99985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63E22A5-D811-4752-BC13-CC348DC6F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39259" y="394603"/>
              <a:ext cx="745346" cy="771048"/>
            </a:xfrm>
            <a:prstGeom prst="rect">
              <a:avLst/>
            </a:prstGeom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5DACDB8-FA6B-416A-A5AF-A769BD143E27}"/>
                </a:ext>
              </a:extLst>
            </p:cNvPr>
            <p:cNvSpPr/>
            <p:nvPr/>
          </p:nvSpPr>
          <p:spPr>
            <a:xfrm>
              <a:off x="10264900" y="282868"/>
              <a:ext cx="1060508" cy="999859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3BBA0236-2767-4665-964D-43E2A05B57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50" t="15186" r="17084" b="9259"/>
          <a:stretch/>
        </p:blipFill>
        <p:spPr>
          <a:xfrm>
            <a:off x="3662181" y="1758650"/>
            <a:ext cx="4079557" cy="305966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7733C7A-4B88-44D5-9CD4-7199110E3EBA}"/>
              </a:ext>
            </a:extLst>
          </p:cNvPr>
          <p:cNvCxnSpPr>
            <a:cxnSpLocks/>
          </p:cNvCxnSpPr>
          <p:nvPr/>
        </p:nvCxnSpPr>
        <p:spPr>
          <a:xfrm flipV="1">
            <a:off x="7648486" y="2393960"/>
            <a:ext cx="1533629" cy="43469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0">
            <a:extLst>
              <a:ext uri="{FF2B5EF4-FFF2-40B4-BE49-F238E27FC236}">
                <a16:creationId xmlns:a16="http://schemas.microsoft.com/office/drawing/2014/main" id="{71D54C31-7D79-4444-A142-B79B820E2259}"/>
              </a:ext>
            </a:extLst>
          </p:cNvPr>
          <p:cNvPicPr/>
          <p:nvPr/>
        </p:nvPicPr>
        <p:blipFill>
          <a:blip r:embed="rId4"/>
          <a:stretch/>
        </p:blipFill>
        <p:spPr>
          <a:xfrm rot="16200000">
            <a:off x="9560031" y="1193081"/>
            <a:ext cx="1645926" cy="2401758"/>
          </a:xfrm>
          <a:prstGeom prst="rect">
            <a:avLst/>
          </a:prstGeom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9B3B0AA-C14F-4B98-9F67-BF35965AB9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535" y="1507882"/>
            <a:ext cx="2298220" cy="264155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6C6BFDB7-D809-42F2-A01B-53B9F10E5AF2}"/>
              </a:ext>
            </a:extLst>
          </p:cNvPr>
          <p:cNvSpPr txBox="1"/>
          <p:nvPr/>
        </p:nvSpPr>
        <p:spPr>
          <a:xfrm>
            <a:off x="9182115" y="3288484"/>
            <a:ext cx="2401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Quattrocento Sans" panose="020B0502050000020003" pitchFamily="34" charset="0"/>
              </a:rPr>
              <a:t>ASICs internal T sensor,</a:t>
            </a:r>
          </a:p>
          <a:p>
            <a:pPr algn="ctr"/>
            <a:r>
              <a:rPr lang="en-US" sz="1600" dirty="0">
                <a:latin typeface="Quattrocento Sans" panose="020B0502050000020003" pitchFamily="34" charset="0"/>
              </a:rPr>
              <a:t>GBT SCA T sensor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C1AB386-FD7F-4B30-96D0-443D27A4F096}"/>
              </a:ext>
            </a:extLst>
          </p:cNvPr>
          <p:cNvSpPr txBox="1"/>
          <p:nvPr/>
        </p:nvSpPr>
        <p:spPr>
          <a:xfrm>
            <a:off x="388249" y="4033363"/>
            <a:ext cx="2401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Quattrocento Sans" panose="020B0502050000020003" pitchFamily="34" charset="0"/>
              </a:rPr>
              <a:t>Sniffing tube and readout system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413EBCB-4888-4FDD-A74F-CCEE3C13BDC1}"/>
              </a:ext>
            </a:extLst>
          </p:cNvPr>
          <p:cNvCxnSpPr>
            <a:cxnSpLocks/>
            <a:endCxn id="24" idx="3"/>
          </p:cNvCxnSpPr>
          <p:nvPr/>
        </p:nvCxnSpPr>
        <p:spPr>
          <a:xfrm flipH="1" flipV="1">
            <a:off x="2696755" y="2828658"/>
            <a:ext cx="1341845" cy="29981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>
            <a:extLst>
              <a:ext uri="{FF2B5EF4-FFF2-40B4-BE49-F238E27FC236}">
                <a16:creationId xmlns:a16="http://schemas.microsoft.com/office/drawing/2014/main" id="{302FAB1C-D42B-4F3B-8E22-A497449D41DF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5" r="31284"/>
          <a:stretch/>
        </p:blipFill>
        <p:spPr bwMode="auto">
          <a:xfrm rot="16200000">
            <a:off x="9561172" y="3243649"/>
            <a:ext cx="1245765" cy="35093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88DE094-A807-4F55-B2D0-53F9567E5946}"/>
              </a:ext>
            </a:extLst>
          </p:cNvPr>
          <p:cNvCxnSpPr>
            <a:cxnSpLocks/>
          </p:cNvCxnSpPr>
          <p:nvPr/>
        </p:nvCxnSpPr>
        <p:spPr>
          <a:xfrm>
            <a:off x="7741738" y="4385130"/>
            <a:ext cx="687625" cy="46523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BBA2467-F0AD-48FE-891A-055D11597815}"/>
              </a:ext>
            </a:extLst>
          </p:cNvPr>
          <p:cNvCxnSpPr>
            <a:cxnSpLocks/>
          </p:cNvCxnSpPr>
          <p:nvPr/>
        </p:nvCxnSpPr>
        <p:spPr>
          <a:xfrm flipH="1">
            <a:off x="2845230" y="4850366"/>
            <a:ext cx="1417739" cy="29594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igitaler Feuchtesensor SHT85 (RH/T) | Sensirion">
            <a:extLst>
              <a:ext uri="{FF2B5EF4-FFF2-40B4-BE49-F238E27FC236}">
                <a16:creationId xmlns:a16="http://schemas.microsoft.com/office/drawing/2014/main" id="{B9E4E13F-60D4-4B05-BF3D-864C6EDFC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537" y="4813706"/>
            <a:ext cx="2366174" cy="118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14 FEMTOCAP-G Ist Innovative Sensor Technology, Feuchtigkeitssensor,  FemtoCap™, P14 | Farnell DE">
            <a:extLst>
              <a:ext uri="{FF2B5EF4-FFF2-40B4-BE49-F238E27FC236}">
                <a16:creationId xmlns:a16="http://schemas.microsoft.com/office/drawing/2014/main" id="{C62581BC-0389-4FCB-8267-3917D850E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731" y="4779054"/>
            <a:ext cx="1145024" cy="100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A6FCA092-A927-493F-943E-330D4A496B04}"/>
              </a:ext>
            </a:extLst>
          </p:cNvPr>
          <p:cNvSpPr txBox="1"/>
          <p:nvPr/>
        </p:nvSpPr>
        <p:spPr>
          <a:xfrm>
            <a:off x="295085" y="5855055"/>
            <a:ext cx="2401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Quattrocento Sans" panose="020B0502050000020003" pitchFamily="34" charset="0"/>
              </a:rPr>
              <a:t>Commercial capacitive sensor (SHT85 and P14)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8483BD5-7B14-4211-B131-5C227FA1A4DC}"/>
              </a:ext>
            </a:extLst>
          </p:cNvPr>
          <p:cNvSpPr txBox="1"/>
          <p:nvPr/>
        </p:nvSpPr>
        <p:spPr>
          <a:xfrm>
            <a:off x="8153400" y="5716368"/>
            <a:ext cx="3960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Quattrocento Sans" panose="020B0502050000020003" pitchFamily="34" charset="0"/>
              </a:rPr>
              <a:t>Fiber Bragg Grating Fiber Optic Sensors</a:t>
            </a:r>
          </a:p>
        </p:txBody>
      </p:sp>
    </p:spTree>
    <p:extLst>
      <p:ext uri="{BB962C8B-B14F-4D97-AF65-F5344CB8AC3E}">
        <p14:creationId xmlns:p14="http://schemas.microsoft.com/office/powerpoint/2010/main" val="1050597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E2962B0-44FA-4714-A4F2-A51DA5F7C979}"/>
              </a:ext>
            </a:extLst>
          </p:cNvPr>
          <p:cNvSpPr txBox="1">
            <a:spLocks/>
          </p:cNvSpPr>
          <p:nvPr/>
        </p:nvSpPr>
        <p:spPr>
          <a:xfrm>
            <a:off x="3554100" y="331303"/>
            <a:ext cx="6108120" cy="914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Quattrocento Sans" panose="020B0502050000020003" pitchFamily="34" charset="0"/>
              </a:rPr>
              <a:t>ASIC internal T sensor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FB527E-FBB4-4788-A280-CA0BD15F0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06D0D-3347-4010-B5EF-7789836F9928}" type="datetime1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CAD82A-9FD3-442B-8D43-E2E2F1EEA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M.Bajdel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596F2-0A48-4B9D-A602-C37426B79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04C5-6C5B-48FC-A5D4-95F015E90EF7}" type="slidenum">
              <a:rPr lang="en-US" smtClean="0"/>
              <a:t>4</a:t>
            </a:fld>
            <a:endParaRPr lang="en-US"/>
          </a:p>
        </p:txBody>
      </p:sp>
      <p:cxnSp>
        <p:nvCxnSpPr>
          <p:cNvPr id="8" name="Google Shape;325;p30">
            <a:extLst>
              <a:ext uri="{FF2B5EF4-FFF2-40B4-BE49-F238E27FC236}">
                <a16:creationId xmlns:a16="http://schemas.microsoft.com/office/drawing/2014/main" id="{5D041507-2EEF-44B6-96D5-68C246B4DC2F}"/>
              </a:ext>
            </a:extLst>
          </p:cNvPr>
          <p:cNvCxnSpPr/>
          <p:nvPr/>
        </p:nvCxnSpPr>
        <p:spPr>
          <a:xfrm>
            <a:off x="0" y="782798"/>
            <a:ext cx="35541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Google Shape;325;p30">
            <a:extLst>
              <a:ext uri="{FF2B5EF4-FFF2-40B4-BE49-F238E27FC236}">
                <a16:creationId xmlns:a16="http://schemas.microsoft.com/office/drawing/2014/main" id="{7BFC8014-2E0F-454D-B8B5-38996EDB47C5}"/>
              </a:ext>
            </a:extLst>
          </p:cNvPr>
          <p:cNvCxnSpPr>
            <a:cxnSpLocks/>
          </p:cNvCxnSpPr>
          <p:nvPr/>
        </p:nvCxnSpPr>
        <p:spPr>
          <a:xfrm>
            <a:off x="9437615" y="782798"/>
            <a:ext cx="2754385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FC5A1D3-4311-4569-9DA7-482040B4D930}"/>
              </a:ext>
            </a:extLst>
          </p:cNvPr>
          <p:cNvGrpSpPr/>
          <p:nvPr/>
        </p:nvGrpSpPr>
        <p:grpSpPr>
          <a:xfrm>
            <a:off x="1777050" y="285539"/>
            <a:ext cx="1060508" cy="999859"/>
            <a:chOff x="10264900" y="282868"/>
            <a:chExt cx="1060508" cy="99985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63E22A5-D811-4752-BC13-CC348DC6F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39259" y="394603"/>
              <a:ext cx="745346" cy="771048"/>
            </a:xfrm>
            <a:prstGeom prst="rect">
              <a:avLst/>
            </a:prstGeom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5DACDB8-FA6B-416A-A5AF-A769BD143E27}"/>
                </a:ext>
              </a:extLst>
            </p:cNvPr>
            <p:cNvSpPr/>
            <p:nvPr/>
          </p:nvSpPr>
          <p:spPr>
            <a:xfrm>
              <a:off x="10264900" y="282868"/>
              <a:ext cx="1060508" cy="999859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0">
            <a:extLst>
              <a:ext uri="{FF2B5EF4-FFF2-40B4-BE49-F238E27FC236}">
                <a16:creationId xmlns:a16="http://schemas.microsoft.com/office/drawing/2014/main" id="{71D54C31-7D79-4444-A142-B79B820E2259}"/>
              </a:ext>
            </a:extLst>
          </p:cNvPr>
          <p:cNvPicPr/>
          <p:nvPr/>
        </p:nvPicPr>
        <p:blipFill>
          <a:blip r:embed="rId3"/>
          <a:stretch/>
        </p:blipFill>
        <p:spPr>
          <a:xfrm rot="16200000">
            <a:off x="954087" y="1466305"/>
            <a:ext cx="1645926" cy="2401758"/>
          </a:xfrm>
          <a:prstGeom prst="rect">
            <a:avLst/>
          </a:prstGeom>
          <a:ln>
            <a:noFill/>
          </a:ln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0C1E0A33-B9B4-4C67-8FF7-6F24B8181AC8}"/>
              </a:ext>
            </a:extLst>
          </p:cNvPr>
          <p:cNvSpPr/>
          <p:nvPr/>
        </p:nvSpPr>
        <p:spPr>
          <a:xfrm>
            <a:off x="1514038" y="4055618"/>
            <a:ext cx="526021" cy="66338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AD66B29-0EEC-4DCE-8A75-75049B9BFD5C}"/>
              </a:ext>
            </a:extLst>
          </p:cNvPr>
          <p:cNvSpPr txBox="1"/>
          <p:nvPr/>
        </p:nvSpPr>
        <p:spPr>
          <a:xfrm>
            <a:off x="0" y="4727162"/>
            <a:ext cx="4984376" cy="1715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Quattrocento Sans" panose="020B0502050000020003" pitchFamily="34" charset="0"/>
              </a:rPr>
              <a:t>Low </a:t>
            </a:r>
            <a:r>
              <a:rPr lang="en-US">
                <a:latin typeface="Quattrocento Sans" panose="020B0502050000020003" pitchFamily="34" charset="0"/>
              </a:rPr>
              <a:t>precision (4</a:t>
            </a:r>
            <a:r>
              <a:rPr lang="en-US" baseline="30000">
                <a:latin typeface="Quattrocento Sans" panose="020B0502050000020003" pitchFamily="34" charset="0"/>
              </a:rPr>
              <a:t>o</a:t>
            </a:r>
            <a:r>
              <a:rPr lang="en-US">
                <a:latin typeface="Quattrocento Sans" panose="020B0502050000020003" pitchFamily="34" charset="0"/>
              </a:rPr>
              <a:t>C</a:t>
            </a:r>
            <a:r>
              <a:rPr lang="en-US" dirty="0">
                <a:latin typeface="Quattrocento Sans" panose="020B0502050000020003" pitchFamily="34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latin typeface="Quattrocento Sans" panose="020B0502050000020003" pitchFamily="34" charset="0"/>
              </a:rPr>
              <a:t>Can’t be readout during data taking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latin typeface="Quattrocento Sans" panose="020B0502050000020003" pitchFamily="34" charset="0"/>
              </a:rPr>
              <a:t>~14 000 T sensors – averaging per FEB BOX(?)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latin typeface="Quattrocento Sans" panose="020B0502050000020003" pitchFamily="34" charset="0"/>
              </a:rPr>
              <a:t>Easy integration with DCS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15F63F-C1BC-4233-90E8-63C47E5B643F}"/>
              </a:ext>
            </a:extLst>
          </p:cNvPr>
          <p:cNvSpPr txBox="1"/>
          <p:nvPr/>
        </p:nvSpPr>
        <p:spPr>
          <a:xfrm>
            <a:off x="576171" y="3470843"/>
            <a:ext cx="2401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Quattrocento Sans" panose="020B0502050000020003" pitchFamily="34" charset="0"/>
              </a:rPr>
              <a:t>ASICs internal T sensor,</a:t>
            </a:r>
          </a:p>
          <a:p>
            <a:pPr algn="ctr"/>
            <a:r>
              <a:rPr lang="en-US" sz="1600" dirty="0">
                <a:latin typeface="Quattrocento Sans" panose="020B0502050000020003" pitchFamily="34" charset="0"/>
              </a:rPr>
              <a:t>GBT SCA T sensor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3E6911-E703-4DEB-AA0B-22F6286831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1075" y="1329744"/>
            <a:ext cx="8820925" cy="3522642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E2957845-0090-4E09-A1B2-5C3973F4A396}"/>
              </a:ext>
            </a:extLst>
          </p:cNvPr>
          <p:cNvSpPr/>
          <p:nvPr/>
        </p:nvSpPr>
        <p:spPr>
          <a:xfrm>
            <a:off x="9491403" y="2793982"/>
            <a:ext cx="860612" cy="16735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28634E3-66BA-4024-ADDE-7907DF6EECDA}"/>
              </a:ext>
            </a:extLst>
          </p:cNvPr>
          <p:cNvSpPr/>
          <p:nvPr/>
        </p:nvSpPr>
        <p:spPr>
          <a:xfrm>
            <a:off x="6920925" y="1526851"/>
            <a:ext cx="860612" cy="16735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CC48B34-BA55-448F-A585-979E547FDAC0}"/>
              </a:ext>
            </a:extLst>
          </p:cNvPr>
          <p:cNvSpPr txBox="1"/>
          <p:nvPr/>
        </p:nvSpPr>
        <p:spPr>
          <a:xfrm>
            <a:off x="2977929" y="1319629"/>
            <a:ext cx="4984376" cy="884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Quattrocento Sans" panose="020B0502050000020003" pitchFamily="34" charset="0"/>
              </a:rPr>
              <a:t>Cooling block temp 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latin typeface="Quattrocento Sans" panose="020B0502050000020003" pitchFamily="34" charset="0"/>
              </a:rPr>
              <a:t>from -30</a:t>
            </a:r>
            <a:r>
              <a:rPr lang="en-US" baseline="30000" dirty="0">
                <a:latin typeface="Quattrocento Sans" panose="020B0502050000020003" pitchFamily="34" charset="0"/>
              </a:rPr>
              <a:t>o</a:t>
            </a:r>
            <a:r>
              <a:rPr lang="en-US" dirty="0">
                <a:latin typeface="Quattrocento Sans" panose="020B0502050000020003" pitchFamily="34" charset="0"/>
              </a:rPr>
              <a:t>C to 20</a:t>
            </a:r>
            <a:r>
              <a:rPr lang="en-US" baseline="30000" dirty="0">
                <a:latin typeface="Quattrocento Sans" panose="020B0502050000020003" pitchFamily="34" charset="0"/>
              </a:rPr>
              <a:t>o</a:t>
            </a:r>
            <a:r>
              <a:rPr lang="en-US" dirty="0">
                <a:latin typeface="Quattrocento Sans" panose="020B0502050000020003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65412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E2962B0-44FA-4714-A4F2-A51DA5F7C979}"/>
              </a:ext>
            </a:extLst>
          </p:cNvPr>
          <p:cNvSpPr txBox="1">
            <a:spLocks/>
          </p:cNvSpPr>
          <p:nvPr/>
        </p:nvSpPr>
        <p:spPr>
          <a:xfrm>
            <a:off x="3554100" y="331303"/>
            <a:ext cx="2479147" cy="914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Quattrocento Sans" panose="020B0502050000020003" pitchFamily="34" charset="0"/>
              </a:rPr>
              <a:t>T FOS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FB527E-FBB4-4788-A280-CA0BD15F0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06D0D-3347-4010-B5EF-7789836F9928}" type="datetime1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CAD82A-9FD3-442B-8D43-E2E2F1EEA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M.Bajdel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596F2-0A48-4B9D-A602-C37426B79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04C5-6C5B-48FC-A5D4-95F015E90EF7}" type="slidenum">
              <a:rPr lang="en-US" smtClean="0"/>
              <a:t>5</a:t>
            </a:fld>
            <a:endParaRPr lang="en-US"/>
          </a:p>
        </p:txBody>
      </p:sp>
      <p:cxnSp>
        <p:nvCxnSpPr>
          <p:cNvPr id="8" name="Google Shape;325;p30">
            <a:extLst>
              <a:ext uri="{FF2B5EF4-FFF2-40B4-BE49-F238E27FC236}">
                <a16:creationId xmlns:a16="http://schemas.microsoft.com/office/drawing/2014/main" id="{5D041507-2EEF-44B6-96D5-68C246B4DC2F}"/>
              </a:ext>
            </a:extLst>
          </p:cNvPr>
          <p:cNvCxnSpPr/>
          <p:nvPr/>
        </p:nvCxnSpPr>
        <p:spPr>
          <a:xfrm>
            <a:off x="0" y="782798"/>
            <a:ext cx="35541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Google Shape;325;p30">
            <a:extLst>
              <a:ext uri="{FF2B5EF4-FFF2-40B4-BE49-F238E27FC236}">
                <a16:creationId xmlns:a16="http://schemas.microsoft.com/office/drawing/2014/main" id="{7BFC8014-2E0F-454D-B8B5-38996EDB47C5}"/>
              </a:ext>
            </a:extLst>
          </p:cNvPr>
          <p:cNvCxnSpPr>
            <a:cxnSpLocks/>
          </p:cNvCxnSpPr>
          <p:nvPr/>
        </p:nvCxnSpPr>
        <p:spPr>
          <a:xfrm>
            <a:off x="6096000" y="782798"/>
            <a:ext cx="60960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FC5A1D3-4311-4569-9DA7-482040B4D930}"/>
              </a:ext>
            </a:extLst>
          </p:cNvPr>
          <p:cNvGrpSpPr/>
          <p:nvPr/>
        </p:nvGrpSpPr>
        <p:grpSpPr>
          <a:xfrm>
            <a:off x="1777050" y="285539"/>
            <a:ext cx="1060508" cy="999859"/>
            <a:chOff x="10264900" y="282868"/>
            <a:chExt cx="1060508" cy="99985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63E22A5-D811-4752-BC13-CC348DC6F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39259" y="394603"/>
              <a:ext cx="745346" cy="771048"/>
            </a:xfrm>
            <a:prstGeom prst="rect">
              <a:avLst/>
            </a:prstGeom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5DACDB8-FA6B-416A-A5AF-A769BD143E27}"/>
                </a:ext>
              </a:extLst>
            </p:cNvPr>
            <p:cNvSpPr/>
            <p:nvPr/>
          </p:nvSpPr>
          <p:spPr>
            <a:xfrm>
              <a:off x="10264900" y="282868"/>
              <a:ext cx="1060508" cy="999859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Content Placeholder 11">
            <a:extLst>
              <a:ext uri="{FF2B5EF4-FFF2-40B4-BE49-F238E27FC236}">
                <a16:creationId xmlns:a16="http://schemas.microsoft.com/office/drawing/2014/main" id="{BBA60B52-9A71-4728-8A3D-6479BC8513C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4" y="1435331"/>
            <a:ext cx="6033826" cy="4002419"/>
          </a:xfr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7CB2D10-DAC5-407B-8C41-99871167D894}"/>
              </a:ext>
            </a:extLst>
          </p:cNvPr>
          <p:cNvCxnSpPr>
            <a:cxnSpLocks/>
          </p:cNvCxnSpPr>
          <p:nvPr/>
        </p:nvCxnSpPr>
        <p:spPr>
          <a:xfrm>
            <a:off x="838200" y="3171039"/>
            <a:ext cx="46791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B43E813-5283-400A-BEFE-245876CBD831}"/>
              </a:ext>
            </a:extLst>
          </p:cNvPr>
          <p:cNvCxnSpPr>
            <a:cxnSpLocks/>
          </p:cNvCxnSpPr>
          <p:nvPr/>
        </p:nvCxnSpPr>
        <p:spPr>
          <a:xfrm>
            <a:off x="849165" y="2627153"/>
            <a:ext cx="46791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8678785-32E5-4753-94EE-BAA96B314608}"/>
              </a:ext>
            </a:extLst>
          </p:cNvPr>
          <p:cNvCxnSpPr/>
          <p:nvPr/>
        </p:nvCxnSpPr>
        <p:spPr>
          <a:xfrm>
            <a:off x="5629013" y="2627153"/>
            <a:ext cx="0" cy="54388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682C7DE-6357-4D4E-8414-42260F7C8062}"/>
              </a:ext>
            </a:extLst>
          </p:cNvPr>
          <p:cNvSpPr txBox="1"/>
          <p:nvPr/>
        </p:nvSpPr>
        <p:spPr>
          <a:xfrm>
            <a:off x="4157700" y="2718667"/>
            <a:ext cx="2046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err="1"/>
              <a:t>Peak</a:t>
            </a:r>
            <a:r>
              <a:rPr lang="pl-PL" sz="1400" dirty="0"/>
              <a:t> </a:t>
            </a:r>
            <a:r>
              <a:rPr lang="pl-PL" sz="1400" dirty="0" err="1"/>
              <a:t>reflectivity</a:t>
            </a:r>
            <a:endParaRPr lang="en-US" sz="1400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B3B0F15-F52B-43DE-9FAC-0181F2BB2B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8060" y="1618050"/>
            <a:ext cx="4052473" cy="75045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C0495E8-8289-49B3-A711-1FDEF33C143F}"/>
              </a:ext>
            </a:extLst>
          </p:cNvPr>
          <p:cNvSpPr txBox="1"/>
          <p:nvPr/>
        </p:nvSpPr>
        <p:spPr>
          <a:xfrm>
            <a:off x="6096000" y="2392514"/>
            <a:ext cx="581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dirty="0">
                <a:latin typeface="Quattrocento Sans" panose="020B0502050000020003" pitchFamily="34" charset="0"/>
              </a:rPr>
              <a:t>P</a:t>
            </a:r>
            <a:r>
              <a:rPr lang="pl-PL" sz="1600" baseline="-25000" dirty="0">
                <a:latin typeface="Quattrocento Sans" panose="020B0502050000020003" pitchFamily="34" charset="0"/>
              </a:rPr>
              <a:t>e</a:t>
            </a:r>
            <a:r>
              <a:rPr lang="pl-PL" sz="1600" dirty="0">
                <a:latin typeface="Quattrocento Sans" panose="020B0502050000020003" pitchFamily="34" charset="0"/>
              </a:rPr>
              <a:t> – </a:t>
            </a:r>
            <a:r>
              <a:rPr lang="en-US" sz="1600" dirty="0">
                <a:latin typeface="Quattrocento Sans" panose="020B0502050000020003" pitchFamily="34" charset="0"/>
              </a:rPr>
              <a:t>photo-elastic constant</a:t>
            </a:r>
            <a:r>
              <a:rPr lang="pl-PL" sz="1600" dirty="0">
                <a:latin typeface="Quattrocento Sans" panose="020B0502050000020003" pitchFamily="34" charset="0"/>
              </a:rPr>
              <a:t>, </a:t>
            </a:r>
            <a:r>
              <a:rPr lang="el-GR" sz="1600" dirty="0">
                <a:latin typeface="Quattrocento Sans" panose="020B0502050000020003" pitchFamily="34" charset="0"/>
              </a:rPr>
              <a:t>ϵ</a:t>
            </a:r>
            <a:r>
              <a:rPr lang="pl-PL" sz="1600" dirty="0">
                <a:latin typeface="Quattrocento Sans" panose="020B0502050000020003" pitchFamily="34" charset="0"/>
              </a:rPr>
              <a:t> - </a:t>
            </a:r>
            <a:r>
              <a:rPr lang="en-US" sz="1600" dirty="0">
                <a:latin typeface="Quattrocento Sans" panose="020B0502050000020003" pitchFamily="34" charset="0"/>
              </a:rPr>
              <a:t>strain induced on the fiber</a:t>
            </a:r>
            <a:r>
              <a:rPr lang="pl-PL" sz="1600" dirty="0">
                <a:latin typeface="Quattrocento Sans" panose="020B0502050000020003" pitchFamily="34" charset="0"/>
              </a:rPr>
              <a:t>, </a:t>
            </a:r>
            <a:r>
              <a:rPr lang="el-GR" sz="1600" dirty="0">
                <a:latin typeface="Quattrocento Sans" panose="020B0502050000020003" pitchFamily="34" charset="0"/>
              </a:rPr>
              <a:t>α</a:t>
            </a:r>
            <a:r>
              <a:rPr lang="pl-PL" sz="1600" dirty="0">
                <a:latin typeface="Quattrocento Sans" panose="020B0502050000020003" pitchFamily="34" charset="0"/>
              </a:rPr>
              <a:t> – </a:t>
            </a:r>
            <a:r>
              <a:rPr lang="en-US" sz="1600" dirty="0">
                <a:latin typeface="Quattrocento Sans" panose="020B0502050000020003" pitchFamily="34" charset="0"/>
              </a:rPr>
              <a:t>thermal-expansion</a:t>
            </a:r>
            <a:r>
              <a:rPr lang="pl-PL" sz="1600" dirty="0">
                <a:latin typeface="Quattrocento Sans" panose="020B0502050000020003" pitchFamily="34" charset="0"/>
              </a:rPr>
              <a:t> </a:t>
            </a:r>
            <a:r>
              <a:rPr lang="pl-PL" sz="1600" dirty="0" err="1">
                <a:latin typeface="Quattrocento Sans" panose="020B0502050000020003" pitchFamily="34" charset="0"/>
              </a:rPr>
              <a:t>coefficient</a:t>
            </a:r>
            <a:r>
              <a:rPr lang="pl-PL" sz="1600" dirty="0">
                <a:latin typeface="Quattrocento Sans" panose="020B0502050000020003" pitchFamily="34" charset="0"/>
              </a:rPr>
              <a:t>, </a:t>
            </a:r>
            <a:r>
              <a:rPr lang="el-GR" sz="1600" dirty="0">
                <a:latin typeface="Quattrocento Sans" panose="020B0502050000020003" pitchFamily="34" charset="0"/>
              </a:rPr>
              <a:t>ζ</a:t>
            </a:r>
            <a:r>
              <a:rPr lang="pl-PL" sz="1600" dirty="0">
                <a:latin typeface="Quattrocento Sans" panose="020B0502050000020003" pitchFamily="34" charset="0"/>
              </a:rPr>
              <a:t> – </a:t>
            </a:r>
            <a:r>
              <a:rPr lang="en-US" sz="1600" dirty="0">
                <a:latin typeface="Quattrocento Sans" panose="020B0502050000020003" pitchFamily="34" charset="0"/>
              </a:rPr>
              <a:t>thermo-optic coefficient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9D6EF62-643C-4A2F-A347-3489998FA2B4}"/>
              </a:ext>
            </a:extLst>
          </p:cNvPr>
          <p:cNvSpPr/>
          <p:nvPr/>
        </p:nvSpPr>
        <p:spPr>
          <a:xfrm>
            <a:off x="9004297" y="1696627"/>
            <a:ext cx="1608482" cy="5957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83034C4-BAE4-4920-BE40-D30A217B6403}"/>
              </a:ext>
            </a:extLst>
          </p:cNvPr>
          <p:cNvSpPr txBox="1"/>
          <p:nvPr/>
        </p:nvSpPr>
        <p:spPr>
          <a:xfrm>
            <a:off x="838200" y="5407397"/>
            <a:ext cx="4647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Quattrocento Sans" panose="020B0502050000020003" pitchFamily="34" charset="0"/>
              </a:rPr>
              <a:t>Reflectivity of the T FBG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EED9F2C-13A1-4542-8189-8857394F8C57}"/>
                  </a:ext>
                </a:extLst>
              </p:cNvPr>
              <p:cNvSpPr txBox="1"/>
              <p:nvPr/>
            </p:nvSpPr>
            <p:spPr>
              <a:xfrm>
                <a:off x="7875149" y="3929957"/>
                <a:ext cx="2258299" cy="5713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EED9F2C-13A1-4542-8189-8857394F8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5149" y="3929957"/>
                <a:ext cx="2258299" cy="5713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9E268FB7-E4AE-4626-BB52-E28F301A015C}"/>
              </a:ext>
            </a:extLst>
          </p:cNvPr>
          <p:cNvSpPr txBox="1"/>
          <p:nvPr/>
        </p:nvSpPr>
        <p:spPr>
          <a:xfrm>
            <a:off x="6111810" y="3219908"/>
            <a:ext cx="49975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Quattrocento Sans" panose="020B0502050000020003" pitchFamily="34" charset="0"/>
              </a:rPr>
              <a:t>FBG is in a strain-free conditions and strain effect is compensated</a:t>
            </a:r>
            <a:r>
              <a:rPr lang="pl-PL" dirty="0">
                <a:latin typeface="Quattrocento Sans" panose="020B0502050000020003" pitchFamily="34" charset="0"/>
              </a:rPr>
              <a:t>, </a:t>
            </a:r>
            <a:r>
              <a:rPr lang="pl-PL" dirty="0" err="1">
                <a:latin typeface="Quattrocento Sans" panose="020B0502050000020003" pitchFamily="34" charset="0"/>
              </a:rPr>
              <a:t>then</a:t>
            </a:r>
            <a:r>
              <a:rPr lang="pl-PL" dirty="0">
                <a:latin typeface="Quattrocento Sans" panose="020B0502050000020003" pitchFamily="34" charset="0"/>
              </a:rPr>
              <a:t>: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5DF65622-50CB-46E5-902A-6C6EC8137B86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5" r="31284"/>
          <a:stretch/>
        </p:blipFill>
        <p:spPr bwMode="auto">
          <a:xfrm rot="16200000">
            <a:off x="8116259" y="3239686"/>
            <a:ext cx="1558328" cy="43782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B95EE54A-A6CC-46A2-A16C-5C798CD55862}"/>
              </a:ext>
            </a:extLst>
          </p:cNvPr>
          <p:cNvSpPr/>
          <p:nvPr/>
        </p:nvSpPr>
        <p:spPr>
          <a:xfrm>
            <a:off x="8655460" y="4986848"/>
            <a:ext cx="1608482" cy="5957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09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E2962B0-44FA-4714-A4F2-A51DA5F7C979}"/>
              </a:ext>
            </a:extLst>
          </p:cNvPr>
          <p:cNvSpPr txBox="1">
            <a:spLocks/>
          </p:cNvSpPr>
          <p:nvPr/>
        </p:nvSpPr>
        <p:spPr>
          <a:xfrm>
            <a:off x="3554100" y="331303"/>
            <a:ext cx="2479147" cy="914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Quattrocento Sans" panose="020B0502050000020003" pitchFamily="34" charset="0"/>
              </a:rPr>
              <a:t>RH FOS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FB527E-FBB4-4788-A280-CA0BD15F0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06D0D-3347-4010-B5EF-7789836F9928}" type="datetime1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CAD82A-9FD3-442B-8D43-E2E2F1EEA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M.Bajdel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596F2-0A48-4B9D-A602-C37426B79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04C5-6C5B-48FC-A5D4-95F015E90EF7}" type="slidenum">
              <a:rPr lang="en-US" smtClean="0"/>
              <a:t>6</a:t>
            </a:fld>
            <a:endParaRPr lang="en-US"/>
          </a:p>
        </p:txBody>
      </p:sp>
      <p:cxnSp>
        <p:nvCxnSpPr>
          <p:cNvPr id="8" name="Google Shape;325;p30">
            <a:extLst>
              <a:ext uri="{FF2B5EF4-FFF2-40B4-BE49-F238E27FC236}">
                <a16:creationId xmlns:a16="http://schemas.microsoft.com/office/drawing/2014/main" id="{5D041507-2EEF-44B6-96D5-68C246B4DC2F}"/>
              </a:ext>
            </a:extLst>
          </p:cNvPr>
          <p:cNvCxnSpPr/>
          <p:nvPr/>
        </p:nvCxnSpPr>
        <p:spPr>
          <a:xfrm>
            <a:off x="0" y="782798"/>
            <a:ext cx="35541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Google Shape;325;p30">
            <a:extLst>
              <a:ext uri="{FF2B5EF4-FFF2-40B4-BE49-F238E27FC236}">
                <a16:creationId xmlns:a16="http://schemas.microsoft.com/office/drawing/2014/main" id="{7BFC8014-2E0F-454D-B8B5-38996EDB47C5}"/>
              </a:ext>
            </a:extLst>
          </p:cNvPr>
          <p:cNvCxnSpPr>
            <a:cxnSpLocks/>
          </p:cNvCxnSpPr>
          <p:nvPr/>
        </p:nvCxnSpPr>
        <p:spPr>
          <a:xfrm>
            <a:off x="6096000" y="782798"/>
            <a:ext cx="60960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FC5A1D3-4311-4569-9DA7-482040B4D930}"/>
              </a:ext>
            </a:extLst>
          </p:cNvPr>
          <p:cNvGrpSpPr/>
          <p:nvPr/>
        </p:nvGrpSpPr>
        <p:grpSpPr>
          <a:xfrm>
            <a:off x="1777050" y="285539"/>
            <a:ext cx="1060508" cy="999859"/>
            <a:chOff x="10264900" y="282868"/>
            <a:chExt cx="1060508" cy="99985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63E22A5-D811-4752-BC13-CC348DC6F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39259" y="394603"/>
              <a:ext cx="745346" cy="771048"/>
            </a:xfrm>
            <a:prstGeom prst="rect">
              <a:avLst/>
            </a:prstGeom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5DACDB8-FA6B-416A-A5AF-A769BD143E27}"/>
                </a:ext>
              </a:extLst>
            </p:cNvPr>
            <p:cNvSpPr/>
            <p:nvPr/>
          </p:nvSpPr>
          <p:spPr>
            <a:xfrm>
              <a:off x="10264900" y="282868"/>
              <a:ext cx="1060508" cy="999859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1F2E10DE-3C10-4F2F-8564-D8C80C837C64}"/>
              </a:ext>
            </a:extLst>
          </p:cNvPr>
          <p:cNvSpPr txBox="1"/>
          <p:nvPr/>
        </p:nvSpPr>
        <p:spPr>
          <a:xfrm>
            <a:off x="6000216" y="1763379"/>
            <a:ext cx="581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>
                <a:latin typeface="Quattrocento Sans" panose="020B0502050000020003" pitchFamily="34" charset="0"/>
              </a:rPr>
              <a:t>α</a:t>
            </a:r>
            <a:r>
              <a:rPr lang="pl-PL" sz="1600" baseline="-25000" dirty="0">
                <a:latin typeface="Quattrocento Sans" panose="020B0502050000020003" pitchFamily="34" charset="0"/>
              </a:rPr>
              <a:t>t </a:t>
            </a:r>
            <a:r>
              <a:rPr lang="pl-PL" sz="1600" dirty="0">
                <a:latin typeface="Quattrocento Sans" panose="020B0502050000020003" pitchFamily="34" charset="0"/>
              </a:rPr>
              <a:t> - </a:t>
            </a:r>
            <a:r>
              <a:rPr lang="pl-PL" sz="1600" dirty="0" err="1">
                <a:latin typeface="Quattrocento Sans" panose="020B0502050000020003" pitchFamily="34" charset="0"/>
              </a:rPr>
              <a:t>thermal</a:t>
            </a:r>
            <a:r>
              <a:rPr lang="pl-PL" sz="1600" dirty="0">
                <a:latin typeface="Quattrocento Sans" panose="020B0502050000020003" pitchFamily="34" charset="0"/>
              </a:rPr>
              <a:t> </a:t>
            </a:r>
            <a:r>
              <a:rPr lang="pl-PL" sz="1600" dirty="0" err="1">
                <a:latin typeface="Quattrocento Sans" panose="020B0502050000020003" pitchFamily="34" charset="0"/>
              </a:rPr>
              <a:t>expansion</a:t>
            </a:r>
            <a:r>
              <a:rPr lang="pl-PL" sz="1600" dirty="0">
                <a:latin typeface="Quattrocento Sans" panose="020B0502050000020003" pitchFamily="34" charset="0"/>
              </a:rPr>
              <a:t> </a:t>
            </a:r>
            <a:r>
              <a:rPr lang="pl-PL" sz="1600" dirty="0" err="1">
                <a:latin typeface="Quattrocento Sans" panose="020B0502050000020003" pitchFamily="34" charset="0"/>
              </a:rPr>
              <a:t>coeffiecient</a:t>
            </a:r>
            <a:r>
              <a:rPr lang="pl-PL" sz="1600" dirty="0">
                <a:latin typeface="Quattrocento Sans" panose="020B0502050000020003" pitchFamily="34" charset="0"/>
              </a:rPr>
              <a:t>, </a:t>
            </a:r>
            <a:r>
              <a:rPr lang="el-GR" sz="1600" dirty="0">
                <a:latin typeface="Quattrocento Sans" panose="020B0502050000020003" pitchFamily="34" charset="0"/>
              </a:rPr>
              <a:t>α</a:t>
            </a:r>
            <a:r>
              <a:rPr lang="pl-PL" sz="1600" baseline="-25000" dirty="0" err="1">
                <a:latin typeface="Quattrocento Sans" panose="020B0502050000020003" pitchFamily="34" charset="0"/>
              </a:rPr>
              <a:t>rh</a:t>
            </a:r>
            <a:r>
              <a:rPr lang="pl-PL" sz="1600" dirty="0">
                <a:latin typeface="Quattrocento Sans" panose="020B0502050000020003" pitchFamily="34" charset="0"/>
              </a:rPr>
              <a:t> </a:t>
            </a:r>
            <a:r>
              <a:rPr lang="en-US" sz="1600" dirty="0">
                <a:latin typeface="Quattrocento Sans" panose="020B0502050000020003" pitchFamily="34" charset="0"/>
              </a:rPr>
              <a:t>– moisture expansion coefficient</a:t>
            </a:r>
          </a:p>
        </p:txBody>
      </p:sp>
      <p:pic>
        <p:nvPicPr>
          <p:cNvPr id="46" name="Picture 4" descr="Image result for book icon">
            <a:extLst>
              <a:ext uri="{FF2B5EF4-FFF2-40B4-BE49-F238E27FC236}">
                <a16:creationId xmlns:a16="http://schemas.microsoft.com/office/drawing/2014/main" id="{433FD617-E2BB-48A5-839C-5F9D5129C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347253"/>
            <a:ext cx="32385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CB672321-EF4D-4342-9110-C79008ED0EBF}"/>
              </a:ext>
            </a:extLst>
          </p:cNvPr>
          <p:cNvSpPr/>
          <p:nvPr/>
        </p:nvSpPr>
        <p:spPr>
          <a:xfrm>
            <a:off x="11333842" y="2480211"/>
            <a:ext cx="288653" cy="3077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Content Placeholder 5">
            <a:extLst>
              <a:ext uri="{FF2B5EF4-FFF2-40B4-BE49-F238E27FC236}">
                <a16:creationId xmlns:a16="http://schemas.microsoft.com/office/drawing/2014/main" id="{A2F2B222-3567-404D-8F1A-F1063BBA559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1" y="1422003"/>
            <a:ext cx="6021679" cy="4131958"/>
          </a:xfr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65A911C3-B49F-4F5C-8429-176B478125D1}"/>
              </a:ext>
            </a:extLst>
          </p:cNvPr>
          <p:cNvSpPr txBox="1"/>
          <p:nvPr/>
        </p:nvSpPr>
        <p:spPr>
          <a:xfrm>
            <a:off x="838200" y="5633677"/>
            <a:ext cx="4647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Quattrocento Sans" panose="020B0502050000020003" pitchFamily="34" charset="0"/>
              </a:rPr>
              <a:t>Reflectivity of the RH FBG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1ABF2E87-9746-4D51-B1BF-2BB70B4799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5162" y="1261542"/>
            <a:ext cx="3514725" cy="51435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03AF803-EA16-4D09-915E-61F165328E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9744" y="2348154"/>
            <a:ext cx="4448175" cy="26193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05EAC3F-9E83-400C-82A4-9BCB6261126D}"/>
                  </a:ext>
                </a:extLst>
              </p:cNvPr>
              <p:cNvSpPr txBox="1"/>
              <p:nvPr/>
            </p:nvSpPr>
            <p:spPr>
              <a:xfrm>
                <a:off x="9848674" y="2327145"/>
                <a:ext cx="2258299" cy="5713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𝑅𝐻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05EAC3F-9E83-400C-82A4-9BCB62611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8674" y="2327145"/>
                <a:ext cx="2258299" cy="5713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8CC0D6DA-7BFC-4CF2-9717-6F42E7155A1D}"/>
              </a:ext>
            </a:extLst>
          </p:cNvPr>
          <p:cNvSpPr txBox="1"/>
          <p:nvPr/>
        </p:nvSpPr>
        <p:spPr>
          <a:xfrm>
            <a:off x="8934451" y="4347253"/>
            <a:ext cx="30366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0" dirty="0">
                <a:solidFill>
                  <a:srgbClr val="000000"/>
                </a:solidFill>
                <a:effectLst/>
                <a:latin typeface="Quattrocento Sans" panose="020B0502050000020003" pitchFamily="34" charset="0"/>
              </a:rPr>
              <a:t>G.M. </a:t>
            </a:r>
            <a:r>
              <a:rPr lang="en-US" sz="1400" i="0" dirty="0" err="1">
                <a:solidFill>
                  <a:srgbClr val="000000"/>
                </a:solidFill>
                <a:effectLst/>
                <a:latin typeface="Quattrocento Sans" panose="020B0502050000020003" pitchFamily="34" charset="0"/>
              </a:rPr>
              <a:t>Berruti</a:t>
            </a:r>
            <a:r>
              <a:rPr lang="en-US" sz="1400" i="0" dirty="0">
                <a:solidFill>
                  <a:srgbClr val="000000"/>
                </a:solidFill>
                <a:effectLst/>
                <a:latin typeface="Quattrocento Sans" panose="020B0502050000020003" pitchFamily="34" charset="0"/>
              </a:rPr>
              <a:t>, CERN-THESIS-2015-321</a:t>
            </a:r>
            <a:endParaRPr lang="en-US" sz="1400" dirty="0">
              <a:latin typeface="Quattrocento Sans" panose="020B05020500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547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E2962B0-44FA-4714-A4F2-A51DA5F7C979}"/>
              </a:ext>
            </a:extLst>
          </p:cNvPr>
          <p:cNvSpPr txBox="1">
            <a:spLocks/>
          </p:cNvSpPr>
          <p:nvPr/>
        </p:nvSpPr>
        <p:spPr>
          <a:xfrm>
            <a:off x="3554100" y="331303"/>
            <a:ext cx="2479147" cy="914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Quattrocento Sans" panose="020B0502050000020003" pitchFamily="34" charset="0"/>
              </a:rPr>
              <a:t>Testing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FB527E-FBB4-4788-A280-CA0BD15F0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06D0D-3347-4010-B5EF-7789836F9928}" type="datetime1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CAD82A-9FD3-442B-8D43-E2E2F1EEA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M.Bajdel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596F2-0A48-4B9D-A602-C37426B79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04C5-6C5B-48FC-A5D4-95F015E90EF7}" type="slidenum">
              <a:rPr lang="en-US" smtClean="0"/>
              <a:t>7</a:t>
            </a:fld>
            <a:endParaRPr lang="en-US"/>
          </a:p>
        </p:txBody>
      </p:sp>
      <p:cxnSp>
        <p:nvCxnSpPr>
          <p:cNvPr id="8" name="Google Shape;325;p30">
            <a:extLst>
              <a:ext uri="{FF2B5EF4-FFF2-40B4-BE49-F238E27FC236}">
                <a16:creationId xmlns:a16="http://schemas.microsoft.com/office/drawing/2014/main" id="{5D041507-2EEF-44B6-96D5-68C246B4DC2F}"/>
              </a:ext>
            </a:extLst>
          </p:cNvPr>
          <p:cNvCxnSpPr/>
          <p:nvPr/>
        </p:nvCxnSpPr>
        <p:spPr>
          <a:xfrm>
            <a:off x="0" y="782798"/>
            <a:ext cx="35541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Google Shape;325;p30">
            <a:extLst>
              <a:ext uri="{FF2B5EF4-FFF2-40B4-BE49-F238E27FC236}">
                <a16:creationId xmlns:a16="http://schemas.microsoft.com/office/drawing/2014/main" id="{7BFC8014-2E0F-454D-B8B5-38996EDB47C5}"/>
              </a:ext>
            </a:extLst>
          </p:cNvPr>
          <p:cNvCxnSpPr>
            <a:cxnSpLocks/>
          </p:cNvCxnSpPr>
          <p:nvPr/>
        </p:nvCxnSpPr>
        <p:spPr>
          <a:xfrm>
            <a:off x="6096000" y="782798"/>
            <a:ext cx="60960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FC5A1D3-4311-4569-9DA7-482040B4D930}"/>
              </a:ext>
            </a:extLst>
          </p:cNvPr>
          <p:cNvGrpSpPr/>
          <p:nvPr/>
        </p:nvGrpSpPr>
        <p:grpSpPr>
          <a:xfrm>
            <a:off x="1777050" y="285539"/>
            <a:ext cx="1060508" cy="999859"/>
            <a:chOff x="10264900" y="282868"/>
            <a:chExt cx="1060508" cy="99985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63E22A5-D811-4752-BC13-CC348DC6F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39259" y="394603"/>
              <a:ext cx="745346" cy="771048"/>
            </a:xfrm>
            <a:prstGeom prst="rect">
              <a:avLst/>
            </a:prstGeom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5DACDB8-FA6B-416A-A5AF-A769BD143E27}"/>
                </a:ext>
              </a:extLst>
            </p:cNvPr>
            <p:cNvSpPr/>
            <p:nvPr/>
          </p:nvSpPr>
          <p:spPr>
            <a:xfrm>
              <a:off x="10264900" y="282868"/>
              <a:ext cx="1060508" cy="999859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5052DFC-DD03-4285-96A5-234F0DBA9FB5}"/>
              </a:ext>
            </a:extLst>
          </p:cNvPr>
          <p:cNvSpPr txBox="1"/>
          <p:nvPr/>
        </p:nvSpPr>
        <p:spPr>
          <a:xfrm>
            <a:off x="7267575" y="4313607"/>
            <a:ext cx="3362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2x single RH/T sensor with different humidity sensitivity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370C818-8201-4E03-AF59-04F0D84A9956}"/>
              </a:ext>
            </a:extLst>
          </p:cNvPr>
          <p:cNvSpPr txBox="1"/>
          <p:nvPr/>
        </p:nvSpPr>
        <p:spPr>
          <a:xfrm>
            <a:off x="7267573" y="922537"/>
            <a:ext cx="3362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5xRH/T arrays to be packaged with carbon fiber packaging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BB6D12-754C-44BA-B0D1-4FF58A80D21C}"/>
              </a:ext>
            </a:extLst>
          </p:cNvPr>
          <p:cNvSpPr txBox="1"/>
          <p:nvPr/>
        </p:nvSpPr>
        <p:spPr>
          <a:xfrm>
            <a:off x="7267571" y="4872948"/>
            <a:ext cx="3362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Radiation hard, custom packaging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BCD23E1-B0C2-43B8-9319-873F445E7F7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5" r="31284"/>
          <a:stretch/>
        </p:blipFill>
        <p:spPr bwMode="auto">
          <a:xfrm rot="16200000">
            <a:off x="8376284" y="3861589"/>
            <a:ext cx="1258524" cy="40866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0BABE00-33E7-4E47-9AC0-AEC01B958E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898877" y="1062047"/>
            <a:ext cx="2099715" cy="3730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056544-F0CE-47A9-B0C9-331CF79BFE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31169"/>
            <a:ext cx="4465671" cy="200955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CE78863A-5FCC-4D7C-AC01-49C71108BD8E}"/>
              </a:ext>
            </a:extLst>
          </p:cNvPr>
          <p:cNvSpPr txBox="1"/>
          <p:nvPr/>
        </p:nvSpPr>
        <p:spPr>
          <a:xfrm>
            <a:off x="6712095" y="1528730"/>
            <a:ext cx="447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Not radiation hard, to be packaged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9A1AA619-1D85-418F-8BD2-5199359D1540}"/>
              </a:ext>
            </a:extLst>
          </p:cNvPr>
          <p:cNvSpPr txBox="1">
            <a:spLocks/>
          </p:cNvSpPr>
          <p:nvPr/>
        </p:nvSpPr>
        <p:spPr>
          <a:xfrm>
            <a:off x="1759049" y="1100344"/>
            <a:ext cx="2479147" cy="914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Quattrocento Sans" panose="020B0502050000020003" pitchFamily="34" charset="0"/>
              </a:rPr>
              <a:t>Setup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0578F0C-E471-4E05-90DA-6CE93AF3D2C3}"/>
              </a:ext>
            </a:extLst>
          </p:cNvPr>
          <p:cNvSpPr txBox="1"/>
          <p:nvPr/>
        </p:nvSpPr>
        <p:spPr>
          <a:xfrm>
            <a:off x="685798" y="3976921"/>
            <a:ext cx="5016501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Blip>
                <a:blip r:embed="rId6"/>
              </a:buBlip>
            </a:pPr>
            <a:r>
              <a:rPr lang="en-US" dirty="0"/>
              <a:t>Climatic chamber for temperature control</a:t>
            </a:r>
          </a:p>
          <a:p>
            <a:pPr marL="285750" indent="-285750">
              <a:lnSpc>
                <a:spcPct val="150000"/>
              </a:lnSpc>
              <a:buBlip>
                <a:blip r:embed="rId6"/>
              </a:buBlip>
            </a:pPr>
            <a:r>
              <a:rPr lang="en-US" dirty="0"/>
              <a:t>Saturated salt solution + N</a:t>
            </a:r>
            <a:r>
              <a:rPr lang="en-US" baseline="-25000" dirty="0"/>
              <a:t>2</a:t>
            </a:r>
            <a:r>
              <a:rPr lang="en-US" baseline="30000" dirty="0"/>
              <a:t> </a:t>
            </a:r>
            <a:r>
              <a:rPr lang="en-US" dirty="0"/>
              <a:t>for humidity control</a:t>
            </a:r>
          </a:p>
          <a:p>
            <a:pPr marL="285750" indent="-285750">
              <a:lnSpc>
                <a:spcPct val="150000"/>
              </a:lnSpc>
              <a:buBlip>
                <a:blip r:embed="rId6"/>
              </a:buBlip>
            </a:pPr>
            <a:r>
              <a:rPr lang="en-US" dirty="0"/>
              <a:t>SHT85 and Michell Chiller Mirror for calibration</a:t>
            </a:r>
          </a:p>
          <a:p>
            <a:pPr marL="285750" indent="-285750">
              <a:lnSpc>
                <a:spcPct val="150000"/>
              </a:lnSpc>
              <a:buBlip>
                <a:blip r:embed="rId6"/>
              </a:buBlip>
            </a:pPr>
            <a:r>
              <a:rPr lang="en-US" dirty="0"/>
              <a:t>Readout (interrogator) integrated in the DCS</a:t>
            </a:r>
          </a:p>
        </p:txBody>
      </p:sp>
    </p:spTree>
    <p:extLst>
      <p:ext uri="{BB962C8B-B14F-4D97-AF65-F5344CB8AC3E}">
        <p14:creationId xmlns:p14="http://schemas.microsoft.com/office/powerpoint/2010/main" val="172761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E2962B0-44FA-4714-A4F2-A51DA5F7C979}"/>
              </a:ext>
            </a:extLst>
          </p:cNvPr>
          <p:cNvSpPr txBox="1">
            <a:spLocks/>
          </p:cNvSpPr>
          <p:nvPr/>
        </p:nvSpPr>
        <p:spPr>
          <a:xfrm>
            <a:off x="3554100" y="331303"/>
            <a:ext cx="2479147" cy="914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Quattrocento Sans" panose="020B0502050000020003" pitchFamily="34" charset="0"/>
              </a:rPr>
              <a:t>RH and T FOS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FB527E-FBB4-4788-A280-CA0BD15F0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06D0D-3347-4010-B5EF-7789836F9928}" type="datetime1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CAD82A-9FD3-442B-8D43-E2E2F1EEA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M.Bajdel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596F2-0A48-4B9D-A602-C37426B79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04C5-6C5B-48FC-A5D4-95F015E90EF7}" type="slidenum">
              <a:rPr lang="en-US" smtClean="0"/>
              <a:t>8</a:t>
            </a:fld>
            <a:endParaRPr lang="en-US"/>
          </a:p>
        </p:txBody>
      </p:sp>
      <p:cxnSp>
        <p:nvCxnSpPr>
          <p:cNvPr id="8" name="Google Shape;325;p30">
            <a:extLst>
              <a:ext uri="{FF2B5EF4-FFF2-40B4-BE49-F238E27FC236}">
                <a16:creationId xmlns:a16="http://schemas.microsoft.com/office/drawing/2014/main" id="{5D041507-2EEF-44B6-96D5-68C246B4DC2F}"/>
              </a:ext>
            </a:extLst>
          </p:cNvPr>
          <p:cNvCxnSpPr/>
          <p:nvPr/>
        </p:nvCxnSpPr>
        <p:spPr>
          <a:xfrm>
            <a:off x="0" y="782798"/>
            <a:ext cx="35541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Google Shape;325;p30">
            <a:extLst>
              <a:ext uri="{FF2B5EF4-FFF2-40B4-BE49-F238E27FC236}">
                <a16:creationId xmlns:a16="http://schemas.microsoft.com/office/drawing/2014/main" id="{7BFC8014-2E0F-454D-B8B5-38996EDB47C5}"/>
              </a:ext>
            </a:extLst>
          </p:cNvPr>
          <p:cNvCxnSpPr>
            <a:cxnSpLocks/>
          </p:cNvCxnSpPr>
          <p:nvPr/>
        </p:nvCxnSpPr>
        <p:spPr>
          <a:xfrm>
            <a:off x="6096000" y="782798"/>
            <a:ext cx="60960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FC5A1D3-4311-4569-9DA7-482040B4D930}"/>
              </a:ext>
            </a:extLst>
          </p:cNvPr>
          <p:cNvGrpSpPr/>
          <p:nvPr/>
        </p:nvGrpSpPr>
        <p:grpSpPr>
          <a:xfrm>
            <a:off x="1777050" y="285539"/>
            <a:ext cx="1060508" cy="999859"/>
            <a:chOff x="10264900" y="282868"/>
            <a:chExt cx="1060508" cy="99985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63E22A5-D811-4752-BC13-CC348DC6F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39259" y="394603"/>
              <a:ext cx="745346" cy="771048"/>
            </a:xfrm>
            <a:prstGeom prst="rect">
              <a:avLst/>
            </a:prstGeom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5DACDB8-FA6B-416A-A5AF-A769BD143E27}"/>
                </a:ext>
              </a:extLst>
            </p:cNvPr>
            <p:cNvSpPr/>
            <p:nvPr/>
          </p:nvSpPr>
          <p:spPr>
            <a:xfrm>
              <a:off x="10264900" y="282868"/>
              <a:ext cx="1060508" cy="999859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8810CE59-5AC9-4C54-9BC6-4339F5141A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719" y="1570252"/>
            <a:ext cx="5333559" cy="3998645"/>
          </a:xfrm>
          <a:prstGeom prst="rect">
            <a:avLst/>
          </a:prstGeom>
        </p:spPr>
      </p:pic>
      <p:sp>
        <p:nvSpPr>
          <p:cNvPr id="24" name="Google Shape;71;p12">
            <a:extLst>
              <a:ext uri="{FF2B5EF4-FFF2-40B4-BE49-F238E27FC236}">
                <a16:creationId xmlns:a16="http://schemas.microsoft.com/office/drawing/2014/main" id="{A0F6CBE2-0B37-4022-98B7-24111B0FA70F}"/>
              </a:ext>
            </a:extLst>
          </p:cNvPr>
          <p:cNvSpPr txBox="1">
            <a:spLocks/>
          </p:cNvSpPr>
          <p:nvPr/>
        </p:nvSpPr>
        <p:spPr>
          <a:xfrm>
            <a:off x="3644318" y="5890487"/>
            <a:ext cx="4966282" cy="41367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solidFill>
                  <a:schemeClr val="accent1"/>
                </a:solidFill>
                <a:latin typeface="Quattrocento Sans" panose="020B0502050000020003" pitchFamily="34" charset="0"/>
              </a:rPr>
              <a:t>RH FOS response in comparison to the Michell Chilled Mirror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FE7493-364B-47E6-9D13-8F61F6DC46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2" y="1553846"/>
            <a:ext cx="5513772" cy="413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468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E2962B0-44FA-4714-A4F2-A51DA5F7C979}"/>
              </a:ext>
            </a:extLst>
          </p:cNvPr>
          <p:cNvSpPr txBox="1">
            <a:spLocks/>
          </p:cNvSpPr>
          <p:nvPr/>
        </p:nvSpPr>
        <p:spPr>
          <a:xfrm>
            <a:off x="3554100" y="331303"/>
            <a:ext cx="2479147" cy="914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b="1" dirty="0">
                <a:latin typeface="Quattrocento Sans" panose="020B0502050000020003" pitchFamily="34" charset="0"/>
              </a:rPr>
              <a:t>SHT85</a:t>
            </a:r>
            <a:endParaRPr lang="en-US" sz="3200" b="1" dirty="0">
              <a:latin typeface="Quattrocento Sans" panose="020B0502050000020003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FB527E-FBB4-4788-A280-CA0BD15F0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06D0D-3347-4010-B5EF-7789836F9928}" type="datetime1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CAD82A-9FD3-442B-8D43-E2E2F1EEA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M.Bajdel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596F2-0A48-4B9D-A602-C37426B79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04C5-6C5B-48FC-A5D4-95F015E90EF7}" type="slidenum">
              <a:rPr lang="en-US" smtClean="0"/>
              <a:t>9</a:t>
            </a:fld>
            <a:endParaRPr lang="en-US"/>
          </a:p>
        </p:txBody>
      </p:sp>
      <p:cxnSp>
        <p:nvCxnSpPr>
          <p:cNvPr id="8" name="Google Shape;325;p30">
            <a:extLst>
              <a:ext uri="{FF2B5EF4-FFF2-40B4-BE49-F238E27FC236}">
                <a16:creationId xmlns:a16="http://schemas.microsoft.com/office/drawing/2014/main" id="{5D041507-2EEF-44B6-96D5-68C246B4DC2F}"/>
              </a:ext>
            </a:extLst>
          </p:cNvPr>
          <p:cNvCxnSpPr/>
          <p:nvPr/>
        </p:nvCxnSpPr>
        <p:spPr>
          <a:xfrm>
            <a:off x="0" y="782798"/>
            <a:ext cx="35541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Google Shape;325;p30">
            <a:extLst>
              <a:ext uri="{FF2B5EF4-FFF2-40B4-BE49-F238E27FC236}">
                <a16:creationId xmlns:a16="http://schemas.microsoft.com/office/drawing/2014/main" id="{7BFC8014-2E0F-454D-B8B5-38996EDB47C5}"/>
              </a:ext>
            </a:extLst>
          </p:cNvPr>
          <p:cNvCxnSpPr>
            <a:cxnSpLocks/>
          </p:cNvCxnSpPr>
          <p:nvPr/>
        </p:nvCxnSpPr>
        <p:spPr>
          <a:xfrm>
            <a:off x="6096000" y="782798"/>
            <a:ext cx="60960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FC5A1D3-4311-4569-9DA7-482040B4D930}"/>
              </a:ext>
            </a:extLst>
          </p:cNvPr>
          <p:cNvGrpSpPr/>
          <p:nvPr/>
        </p:nvGrpSpPr>
        <p:grpSpPr>
          <a:xfrm>
            <a:off x="1777050" y="285539"/>
            <a:ext cx="1060508" cy="999859"/>
            <a:chOff x="10264900" y="282868"/>
            <a:chExt cx="1060508" cy="99985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63E22A5-D811-4752-BC13-CC348DC6F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39259" y="394603"/>
              <a:ext cx="745346" cy="771048"/>
            </a:xfrm>
            <a:prstGeom prst="rect">
              <a:avLst/>
            </a:prstGeom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5DACDB8-FA6B-416A-A5AF-A769BD143E27}"/>
                </a:ext>
              </a:extLst>
            </p:cNvPr>
            <p:cNvSpPr/>
            <p:nvPr/>
          </p:nvSpPr>
          <p:spPr>
            <a:xfrm>
              <a:off x="10264900" y="282868"/>
              <a:ext cx="1060508" cy="999859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49" name="Picture 1">
            <a:extLst>
              <a:ext uri="{FF2B5EF4-FFF2-40B4-BE49-F238E27FC236}">
                <a16:creationId xmlns:a16="http://schemas.microsoft.com/office/drawing/2014/main" id="{7A19EAE7-3A8E-44AE-80AE-924546182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162" y="1338912"/>
            <a:ext cx="5654262" cy="424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E4D671-94A6-45FA-943A-01D5E81757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6" y="1280057"/>
            <a:ext cx="5813424" cy="435840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C492D0A-EFB9-49DB-AE6A-6D244A89DB62}"/>
              </a:ext>
            </a:extLst>
          </p:cNvPr>
          <p:cNvSpPr txBox="1"/>
          <p:nvPr/>
        </p:nvSpPr>
        <p:spPr>
          <a:xfrm>
            <a:off x="1951409" y="5528431"/>
            <a:ext cx="8597152" cy="468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Quattrocento Sans" panose="020B0502050000020003" pitchFamily="34" charset="0"/>
              </a:rPr>
              <a:t>TFOS 1-2% difference compared to PT1000 after nonlinear fitting</a:t>
            </a:r>
          </a:p>
        </p:txBody>
      </p:sp>
      <p:pic>
        <p:nvPicPr>
          <p:cNvPr id="16" name="Picture 2" descr="Digitaler Feuchtesensor SHT85 (RH/T) | Sensirion">
            <a:extLst>
              <a:ext uri="{FF2B5EF4-FFF2-40B4-BE49-F238E27FC236}">
                <a16:creationId xmlns:a16="http://schemas.microsoft.com/office/drawing/2014/main" id="{B28F57F4-76E8-4BDF-9CCC-B6E6398AF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300" y="860594"/>
            <a:ext cx="2366174" cy="118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395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2751</TotalTime>
  <Words>610</Words>
  <Application>Microsoft Office PowerPoint</Application>
  <PresentationFormat>Widescreen</PresentationFormat>
  <Paragraphs>135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Quattrocento Sans</vt:lpstr>
      <vt:lpstr>Office Theme</vt:lpstr>
      <vt:lpstr> Temperature and Humidity control inside STS box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Prototyping a scalable detector control system for STS – experiences and prospects</dc:title>
  <dc:creator>Marcel Bajdel</dc:creator>
  <cp:lastModifiedBy>Marcel Bajdel</cp:lastModifiedBy>
  <cp:revision>23</cp:revision>
  <dcterms:created xsi:type="dcterms:W3CDTF">2021-10-18T12:53:18Z</dcterms:created>
  <dcterms:modified xsi:type="dcterms:W3CDTF">2021-10-20T10:44:21Z</dcterms:modified>
</cp:coreProperties>
</file>