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3" r:id="rId3"/>
    <p:sldId id="256" r:id="rId4"/>
    <p:sldId id="257" r:id="rId5"/>
    <p:sldId id="261" r:id="rId6"/>
    <p:sldId id="258" r:id="rId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320" y="-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28E3C-62A0-B34D-90D7-B8ED0695250C}" type="datetimeFigureOut">
              <a:rPr lang="en-US" smtClean="0"/>
              <a:t>20/10/21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EC209-A50F-104D-8127-00C42E8E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40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900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Bildplatzhalt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xmlns:p14="http://schemas.microsoft.com/office/powerpoint/2010/main" spd="med"/>
  <p:hf hdr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777"/>
            <a:ext cx="10515600" cy="1325563"/>
          </a:xfrm>
        </p:spPr>
        <p:txBody>
          <a:bodyPr/>
          <a:lstStyle/>
          <a:p>
            <a:r>
              <a:rPr lang="en-US" b="1" dirty="0" smtClean="0"/>
              <a:t>Cables, connectors and feed-</a:t>
            </a:r>
            <a:r>
              <a:rPr lang="en-US" b="1" dirty="0" err="1" smtClean="0"/>
              <a:t>througs</a:t>
            </a:r>
            <a:r>
              <a:rPr lang="en-US" b="1" dirty="0" smtClean="0"/>
              <a:t> for STS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07006" y="4964172"/>
            <a:ext cx="714827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P.Koczoń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, </a:t>
            </a:r>
            <a:r>
              <a:rPr kumimoji="0" lang="en-US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U.Frankenfeld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, </a:t>
            </a:r>
            <a:r>
              <a:rPr kumimoji="0" lang="en-US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R.Kapell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, </a:t>
            </a:r>
            <a:r>
              <a:rPr kumimoji="0" lang="en-US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O.Vasylyev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, </a:t>
            </a:r>
            <a:r>
              <a:rPr kumimoji="0" lang="en-US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C.J.Schmidt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DL/GSI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49644" y="4429915"/>
            <a:ext cx="1247618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20/10/2021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6" name="Picture 5" descr="Screen Shot 2021-10-20 at 13.55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064" y="156904"/>
            <a:ext cx="1796412" cy="1816262"/>
          </a:xfrm>
          <a:prstGeom prst="rect">
            <a:avLst/>
          </a:prstGeom>
        </p:spPr>
      </p:pic>
      <p:pic>
        <p:nvPicPr>
          <p:cNvPr id="7" name="Picture 6" descr="Screen Shot 2021-10-20 at 13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44" y="156904"/>
            <a:ext cx="6202678" cy="140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270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0053"/>
            <a:ext cx="10515600" cy="28802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- new approach follows 8/16 channels topology</a:t>
            </a:r>
            <a:br>
              <a:rPr lang="en-US" sz="3600" dirty="0" smtClean="0"/>
            </a:br>
            <a:r>
              <a:rPr lang="en-US" sz="3600" dirty="0" smtClean="0"/>
              <a:t>trying to avoid lost channels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- right half of the platform in the cave was elevated</a:t>
            </a:r>
            <a:br>
              <a:rPr lang="en-US" sz="3600" dirty="0" smtClean="0"/>
            </a:br>
            <a:r>
              <a:rPr lang="en-US" sz="3600" dirty="0" smtClean="0"/>
              <a:t>what allows for shorter LV connections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515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254130" y="1704490"/>
            <a:ext cx="199722" cy="136259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>
            <a:solidFill>
              <a:schemeClr val="accent6">
                <a:lumMod val="75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15" name="Picture 14" descr="Screen Shot 2021-10-19 at 16.36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976" y="1997971"/>
            <a:ext cx="1531831" cy="1153487"/>
          </a:xfrm>
          <a:prstGeom prst="rect">
            <a:avLst/>
          </a:prstGeom>
        </p:spPr>
      </p:pic>
      <p:pic>
        <p:nvPicPr>
          <p:cNvPr id="181" name="Picture 180" descr="Screen Shot 2021-10-19 at 13.39.4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908" y="562934"/>
            <a:ext cx="3238500" cy="1308100"/>
          </a:xfrm>
          <a:prstGeom prst="rect">
            <a:avLst/>
          </a:prstGeom>
        </p:spPr>
      </p:pic>
      <p:sp>
        <p:nvSpPr>
          <p:cNvPr id="94" name="TextBox 2063"/>
          <p:cNvSpPr txBox="1"/>
          <p:nvPr/>
        </p:nvSpPr>
        <p:spPr>
          <a:xfrm>
            <a:off x="4091908" y="719729"/>
            <a:ext cx="3185912" cy="120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 smtClean="0"/>
              <a:t>PHOENIX</a:t>
            </a:r>
            <a:r>
              <a:rPr lang="de-DE" dirty="0" smtClean="0"/>
              <a:t> pair </a:t>
            </a:r>
            <a:r>
              <a:rPr lang="de-DE" dirty="0" err="1" smtClean="0"/>
              <a:t>of</a:t>
            </a:r>
            <a:r>
              <a:rPr lang="de-DE" dirty="0" smtClean="0"/>
              <a:t>:</a:t>
            </a:r>
            <a:endParaRPr dirty="0"/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VC-D3-ST50-PE + VC-D3-BU50-</a:t>
            </a:r>
            <a:r>
              <a:rPr dirty="0" smtClean="0"/>
              <a:t>PE</a:t>
            </a:r>
            <a:endParaRPr lang="de-DE" dirty="0" smtClean="0"/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de-DE" dirty="0" err="1" smtClean="0">
                <a:sym typeface="Calibri"/>
              </a:rPr>
              <a:t>or</a:t>
            </a:r>
            <a:r>
              <a:rPr lang="de-DE" dirty="0" smtClean="0">
                <a:sym typeface="Calibri"/>
              </a:rPr>
              <a:t> </a:t>
            </a:r>
            <a:r>
              <a:rPr lang="de-DE" dirty="0">
                <a:sym typeface="Calibri"/>
              </a:rPr>
              <a:t>VC-AR3/TR3/4m-S8888</a:t>
            </a:r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 dirty="0"/>
          </a:p>
        </p:txBody>
      </p:sp>
      <p:sp>
        <p:nvSpPr>
          <p:cNvPr id="95" name="Straight Connector 51"/>
          <p:cNvSpPr/>
          <p:nvPr/>
        </p:nvSpPr>
        <p:spPr>
          <a:xfrm flipV="1">
            <a:off x="1508677" y="3695713"/>
            <a:ext cx="4134304" cy="4591"/>
          </a:xfrm>
          <a:prstGeom prst="line">
            <a:avLst/>
          </a:prstGeom>
          <a:ln w="57150">
            <a:solidFill>
              <a:srgbClr val="2E75B6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6" name="Title 1"/>
          <p:cNvSpPr txBox="1">
            <a:spLocks noGrp="1"/>
          </p:cNvSpPr>
          <p:nvPr>
            <p:ph type="title"/>
          </p:nvPr>
        </p:nvSpPr>
        <p:spPr>
          <a:xfrm>
            <a:off x="838200" y="-17642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/>
              <a:t>Schematics (</a:t>
            </a:r>
            <a:r>
              <a:rPr dirty="0" smtClean="0"/>
              <a:t>LV)</a:t>
            </a:r>
            <a:endParaRPr dirty="0"/>
          </a:p>
        </p:txBody>
      </p:sp>
      <p:sp>
        <p:nvSpPr>
          <p:cNvPr id="97" name="Rectangle 3"/>
          <p:cNvSpPr/>
          <p:nvPr/>
        </p:nvSpPr>
        <p:spPr>
          <a:xfrm>
            <a:off x="5812540" y="2285300"/>
            <a:ext cx="136725" cy="2016227"/>
          </a:xfrm>
          <a:prstGeom prst="rect">
            <a:avLst/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8" name="TextBox 6"/>
          <p:cNvSpPr txBox="1"/>
          <p:nvPr/>
        </p:nvSpPr>
        <p:spPr>
          <a:xfrm>
            <a:off x="45719" y="4511403"/>
            <a:ext cx="1882069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Power </a:t>
            </a:r>
            <a:r>
              <a:rPr dirty="0" smtClean="0"/>
              <a:t>supplies</a:t>
            </a:r>
            <a:endParaRPr lang="de-DE" dirty="0" smtClean="0"/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de-DE" dirty="0" smtClean="0"/>
              <a:t>16 </a:t>
            </a:r>
            <a:r>
              <a:rPr lang="de-DE" dirty="0" err="1" smtClean="0"/>
              <a:t>ch</a:t>
            </a:r>
            <a:r>
              <a:rPr lang="de-DE" dirty="0" smtClean="0"/>
              <a:t>/</a:t>
            </a:r>
            <a:r>
              <a:rPr lang="de-DE" dirty="0" err="1" smtClean="0"/>
              <a:t>module</a:t>
            </a:r>
            <a:endParaRPr dirty="0"/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en-US" dirty="0"/>
              <a:t>u</a:t>
            </a:r>
            <a:r>
              <a:rPr lang="de-DE" dirty="0" err="1" smtClean="0"/>
              <a:t>nder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platform</a:t>
            </a:r>
            <a:endParaRPr dirty="0"/>
          </a:p>
        </p:txBody>
      </p:sp>
      <p:sp>
        <p:nvSpPr>
          <p:cNvPr id="99" name="TextBox 7"/>
          <p:cNvSpPr txBox="1"/>
          <p:nvPr/>
        </p:nvSpPr>
        <p:spPr>
          <a:xfrm>
            <a:off x="1574338" y="4116860"/>
            <a:ext cx="4189604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de-DE" dirty="0" smtClean="0"/>
              <a:t>18leads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/>
              <a:t>8</a:t>
            </a:r>
            <a:r>
              <a:rPr dirty="0" smtClean="0"/>
              <a:t> </a:t>
            </a:r>
            <a:r>
              <a:rPr dirty="0"/>
              <a:t>ch </a:t>
            </a:r>
            <a:r>
              <a:rPr dirty="0" smtClean="0"/>
              <a:t>á </a:t>
            </a:r>
            <a:r>
              <a:rPr lang="de-DE" dirty="0" smtClean="0"/>
              <a:t>2x</a:t>
            </a:r>
            <a:r>
              <a:rPr dirty="0" smtClean="0"/>
              <a:t>1.5mm</a:t>
            </a:r>
            <a:r>
              <a:rPr baseline="30000" dirty="0" smtClean="0"/>
              <a:t>2</a:t>
            </a:r>
            <a:r>
              <a:rPr dirty="0" smtClean="0"/>
              <a:t> shielded</a:t>
            </a:r>
            <a:r>
              <a:rPr lang="de-DE" dirty="0" smtClean="0"/>
              <a:t> SABIX</a:t>
            </a:r>
            <a:endParaRPr dirty="0"/>
          </a:p>
        </p:txBody>
      </p:sp>
      <p:sp>
        <p:nvSpPr>
          <p:cNvPr id="100" name="Rectangle 8"/>
          <p:cNvSpPr/>
          <p:nvPr/>
        </p:nvSpPr>
        <p:spPr>
          <a:xfrm>
            <a:off x="7320136" y="998779"/>
            <a:ext cx="4694314" cy="505562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1" name="Rectangle 9"/>
          <p:cNvSpPr/>
          <p:nvPr/>
        </p:nvSpPr>
        <p:spPr>
          <a:xfrm>
            <a:off x="9292759" y="2045697"/>
            <a:ext cx="2750098" cy="320093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2" name="TextBox 10"/>
          <p:cNvSpPr txBox="1"/>
          <p:nvPr/>
        </p:nvSpPr>
        <p:spPr>
          <a:xfrm>
            <a:off x="5133004" y="4497812"/>
            <a:ext cx="1175924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Patch Panel</a:t>
            </a:r>
          </a:p>
        </p:txBody>
      </p:sp>
      <p:sp>
        <p:nvSpPr>
          <p:cNvPr id="103" name="Rectangle 11"/>
          <p:cNvSpPr/>
          <p:nvPr/>
        </p:nvSpPr>
        <p:spPr>
          <a:xfrm>
            <a:off x="9552384" y="1312672"/>
            <a:ext cx="432050" cy="36004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4" name="Rectangle 13"/>
          <p:cNvSpPr/>
          <p:nvPr/>
        </p:nvSpPr>
        <p:spPr>
          <a:xfrm>
            <a:off x="10167739" y="1312672"/>
            <a:ext cx="432050" cy="36004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5" name="Rectangle 14"/>
          <p:cNvSpPr/>
          <p:nvPr/>
        </p:nvSpPr>
        <p:spPr>
          <a:xfrm>
            <a:off x="10786702" y="1312672"/>
            <a:ext cx="432050" cy="36004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6" name="Rectangle 15"/>
          <p:cNvSpPr/>
          <p:nvPr/>
        </p:nvSpPr>
        <p:spPr>
          <a:xfrm>
            <a:off x="11424132" y="1315447"/>
            <a:ext cx="432050" cy="36004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7" name="Rectangle 16"/>
          <p:cNvSpPr/>
          <p:nvPr/>
        </p:nvSpPr>
        <p:spPr>
          <a:xfrm>
            <a:off x="9552384" y="5440948"/>
            <a:ext cx="432050" cy="36004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8" name="Rectangle 17"/>
          <p:cNvSpPr/>
          <p:nvPr/>
        </p:nvSpPr>
        <p:spPr>
          <a:xfrm>
            <a:off x="10167739" y="5440948"/>
            <a:ext cx="432050" cy="36004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9" name="Rectangle 18"/>
          <p:cNvSpPr/>
          <p:nvPr/>
        </p:nvSpPr>
        <p:spPr>
          <a:xfrm>
            <a:off x="10786702" y="5440948"/>
            <a:ext cx="432050" cy="36004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0" name="Rectangle 19"/>
          <p:cNvSpPr/>
          <p:nvPr/>
        </p:nvSpPr>
        <p:spPr>
          <a:xfrm>
            <a:off x="11424132" y="5443723"/>
            <a:ext cx="432050" cy="36004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1" name="Rectangle 12"/>
          <p:cNvSpPr/>
          <p:nvPr/>
        </p:nvSpPr>
        <p:spPr>
          <a:xfrm>
            <a:off x="5653937" y="2376802"/>
            <a:ext cx="158605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2" name="Rectangle 21"/>
          <p:cNvSpPr/>
          <p:nvPr/>
        </p:nvSpPr>
        <p:spPr>
          <a:xfrm>
            <a:off x="5966771" y="2376802"/>
            <a:ext cx="139540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3" name="Rectangle 34"/>
          <p:cNvSpPr/>
          <p:nvPr/>
        </p:nvSpPr>
        <p:spPr>
          <a:xfrm>
            <a:off x="5647147" y="2766871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4" name="Rectangle 35"/>
          <p:cNvSpPr/>
          <p:nvPr/>
        </p:nvSpPr>
        <p:spPr>
          <a:xfrm>
            <a:off x="5959980" y="2766871"/>
            <a:ext cx="139540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5" name="Rectangle 36"/>
          <p:cNvSpPr/>
          <p:nvPr/>
        </p:nvSpPr>
        <p:spPr>
          <a:xfrm>
            <a:off x="5642978" y="3156939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6" name="Rectangle 37"/>
          <p:cNvSpPr/>
          <p:nvPr/>
        </p:nvSpPr>
        <p:spPr>
          <a:xfrm>
            <a:off x="5955812" y="3156939"/>
            <a:ext cx="139540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7" name="Rectangle 38"/>
          <p:cNvSpPr/>
          <p:nvPr/>
        </p:nvSpPr>
        <p:spPr>
          <a:xfrm>
            <a:off x="5642978" y="3545606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8" name="Rectangle 39"/>
          <p:cNvSpPr/>
          <p:nvPr/>
        </p:nvSpPr>
        <p:spPr>
          <a:xfrm>
            <a:off x="5955812" y="3545606"/>
            <a:ext cx="139540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9" name="Rectangle 40"/>
          <p:cNvSpPr/>
          <p:nvPr/>
        </p:nvSpPr>
        <p:spPr>
          <a:xfrm>
            <a:off x="5644600" y="3933075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20" name="Rectangle 41"/>
          <p:cNvSpPr/>
          <p:nvPr/>
        </p:nvSpPr>
        <p:spPr>
          <a:xfrm>
            <a:off x="5957434" y="3933075"/>
            <a:ext cx="139540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21" name="Straight Connector 50"/>
          <p:cNvSpPr/>
          <p:nvPr/>
        </p:nvSpPr>
        <p:spPr>
          <a:xfrm>
            <a:off x="1498971" y="3293412"/>
            <a:ext cx="4144010" cy="13633"/>
          </a:xfrm>
          <a:prstGeom prst="line">
            <a:avLst/>
          </a:prstGeom>
          <a:ln w="57150">
            <a:solidFill>
              <a:srgbClr val="2E75B6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2" name="Straight Connector 52"/>
          <p:cNvSpPr/>
          <p:nvPr/>
        </p:nvSpPr>
        <p:spPr>
          <a:xfrm>
            <a:off x="1488011" y="4069041"/>
            <a:ext cx="4156593" cy="14142"/>
          </a:xfrm>
          <a:prstGeom prst="line">
            <a:avLst/>
          </a:prstGeom>
          <a:ln w="57150">
            <a:solidFill>
              <a:srgbClr val="2E75B6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3" name="TextBox 77"/>
          <p:cNvSpPr txBox="1"/>
          <p:nvPr/>
        </p:nvSpPr>
        <p:spPr>
          <a:xfrm>
            <a:off x="8456497" y="5445710"/>
            <a:ext cx="836262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94219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FEB Box</a:t>
            </a:r>
          </a:p>
        </p:txBody>
      </p:sp>
      <p:sp>
        <p:nvSpPr>
          <p:cNvPr id="124" name="Rectangle 46"/>
          <p:cNvSpPr/>
          <p:nvPr/>
        </p:nvSpPr>
        <p:spPr>
          <a:xfrm>
            <a:off x="7684978" y="1873649"/>
            <a:ext cx="1030044" cy="15522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25" name="Freeform 48"/>
          <p:cNvSpPr/>
          <p:nvPr/>
        </p:nvSpPr>
        <p:spPr>
          <a:xfrm>
            <a:off x="8704833" y="1504122"/>
            <a:ext cx="1500612" cy="794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4" h="21600" extrusionOk="0">
                <a:moveTo>
                  <a:pt x="0" y="21600"/>
                </a:moveTo>
                <a:cubicBezTo>
                  <a:pt x="349" y="21555"/>
                  <a:pt x="716" y="21555"/>
                  <a:pt x="1047" y="21464"/>
                </a:cubicBezTo>
                <a:cubicBezTo>
                  <a:pt x="1153" y="21435"/>
                  <a:pt x="1166" y="21324"/>
                  <a:pt x="1237" y="21260"/>
                </a:cubicBezTo>
                <a:cubicBezTo>
                  <a:pt x="1293" y="21210"/>
                  <a:pt x="1364" y="21170"/>
                  <a:pt x="1427" y="21125"/>
                </a:cubicBezTo>
                <a:lnTo>
                  <a:pt x="1808" y="20309"/>
                </a:lnTo>
                <a:cubicBezTo>
                  <a:pt x="1808" y="20309"/>
                  <a:pt x="1998" y="19902"/>
                  <a:pt x="1998" y="19902"/>
                </a:cubicBezTo>
                <a:lnTo>
                  <a:pt x="2189" y="19698"/>
                </a:lnTo>
                <a:cubicBezTo>
                  <a:pt x="2514" y="18768"/>
                  <a:pt x="2372" y="19320"/>
                  <a:pt x="2474" y="17932"/>
                </a:cubicBezTo>
                <a:cubicBezTo>
                  <a:pt x="2605" y="16161"/>
                  <a:pt x="2507" y="17110"/>
                  <a:pt x="2664" y="15758"/>
                </a:cubicBezTo>
                <a:cubicBezTo>
                  <a:pt x="2696" y="15192"/>
                  <a:pt x="2710" y="14626"/>
                  <a:pt x="2759" y="14060"/>
                </a:cubicBezTo>
                <a:cubicBezTo>
                  <a:pt x="2773" y="13901"/>
                  <a:pt x="2831" y="13744"/>
                  <a:pt x="2855" y="13585"/>
                </a:cubicBezTo>
                <a:cubicBezTo>
                  <a:pt x="3024" y="12439"/>
                  <a:pt x="2849" y="13128"/>
                  <a:pt x="3045" y="12430"/>
                </a:cubicBezTo>
                <a:cubicBezTo>
                  <a:pt x="3108" y="11842"/>
                  <a:pt x="3073" y="11243"/>
                  <a:pt x="3235" y="10664"/>
                </a:cubicBezTo>
                <a:cubicBezTo>
                  <a:pt x="3355" y="10237"/>
                  <a:pt x="3369" y="10238"/>
                  <a:pt x="3426" y="9713"/>
                </a:cubicBezTo>
                <a:cubicBezTo>
                  <a:pt x="3606" y="8038"/>
                  <a:pt x="3414" y="9090"/>
                  <a:pt x="3616" y="8083"/>
                </a:cubicBezTo>
                <a:cubicBezTo>
                  <a:pt x="3648" y="7698"/>
                  <a:pt x="3670" y="7313"/>
                  <a:pt x="3711" y="6928"/>
                </a:cubicBezTo>
                <a:cubicBezTo>
                  <a:pt x="3744" y="6623"/>
                  <a:pt x="3795" y="6281"/>
                  <a:pt x="3901" y="5977"/>
                </a:cubicBezTo>
                <a:cubicBezTo>
                  <a:pt x="3926" y="5908"/>
                  <a:pt x="3965" y="5842"/>
                  <a:pt x="3996" y="5774"/>
                </a:cubicBezTo>
                <a:cubicBezTo>
                  <a:pt x="4017" y="5673"/>
                  <a:pt x="4143" y="5016"/>
                  <a:pt x="4187" y="4891"/>
                </a:cubicBezTo>
                <a:cubicBezTo>
                  <a:pt x="4235" y="4752"/>
                  <a:pt x="4266" y="4602"/>
                  <a:pt x="4377" y="4483"/>
                </a:cubicBezTo>
                <a:cubicBezTo>
                  <a:pt x="4692" y="4146"/>
                  <a:pt x="4487" y="4337"/>
                  <a:pt x="5043" y="3940"/>
                </a:cubicBezTo>
                <a:cubicBezTo>
                  <a:pt x="5138" y="3872"/>
                  <a:pt x="5208" y="3779"/>
                  <a:pt x="5329" y="3736"/>
                </a:cubicBezTo>
                <a:cubicBezTo>
                  <a:pt x="5799" y="3568"/>
                  <a:pt x="5575" y="3632"/>
                  <a:pt x="5995" y="3532"/>
                </a:cubicBezTo>
                <a:cubicBezTo>
                  <a:pt x="6447" y="3317"/>
                  <a:pt x="6172" y="3422"/>
                  <a:pt x="6851" y="3260"/>
                </a:cubicBezTo>
                <a:lnTo>
                  <a:pt x="7137" y="3192"/>
                </a:lnTo>
                <a:cubicBezTo>
                  <a:pt x="8716" y="2817"/>
                  <a:pt x="7322" y="3126"/>
                  <a:pt x="11514" y="3057"/>
                </a:cubicBezTo>
                <a:cubicBezTo>
                  <a:pt x="12809" y="2748"/>
                  <a:pt x="11840" y="2953"/>
                  <a:pt x="15034" y="3057"/>
                </a:cubicBezTo>
                <a:cubicBezTo>
                  <a:pt x="15353" y="3067"/>
                  <a:pt x="15669" y="3102"/>
                  <a:pt x="15986" y="3125"/>
                </a:cubicBezTo>
                <a:cubicBezTo>
                  <a:pt x="16240" y="3102"/>
                  <a:pt x="16492" y="3064"/>
                  <a:pt x="16747" y="3057"/>
                </a:cubicBezTo>
                <a:cubicBezTo>
                  <a:pt x="21070" y="2933"/>
                  <a:pt x="19462" y="3294"/>
                  <a:pt x="21029" y="2921"/>
                </a:cubicBezTo>
                <a:cubicBezTo>
                  <a:pt x="21600" y="2513"/>
                  <a:pt x="21600" y="2694"/>
                  <a:pt x="21410" y="2106"/>
                </a:cubicBezTo>
                <a:cubicBezTo>
                  <a:pt x="21365" y="1966"/>
                  <a:pt x="21219" y="1698"/>
                  <a:pt x="21219" y="1698"/>
                </a:cubicBezTo>
                <a:cubicBezTo>
                  <a:pt x="21251" y="1336"/>
                  <a:pt x="21261" y="972"/>
                  <a:pt x="21315" y="611"/>
                </a:cubicBezTo>
                <a:cubicBezTo>
                  <a:pt x="21325" y="540"/>
                  <a:pt x="21385" y="477"/>
                  <a:pt x="21410" y="408"/>
                </a:cubicBezTo>
                <a:cubicBezTo>
                  <a:pt x="21511" y="118"/>
                  <a:pt x="21505" y="169"/>
                  <a:pt x="21505" y="0"/>
                </a:cubicBezTo>
              </a:path>
            </a:pathLst>
          </a:custGeom>
          <a:ln w="12700">
            <a:solidFill>
              <a:schemeClr val="accent5">
                <a:satOff val="-3547"/>
                <a:lumOff val="-10352"/>
              </a:schemeClr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26" name="Freeform 59"/>
          <p:cNvSpPr/>
          <p:nvPr/>
        </p:nvSpPr>
        <p:spPr>
          <a:xfrm>
            <a:off x="8706235" y="1603512"/>
            <a:ext cx="2061244" cy="568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0" y="21600"/>
                </a:moveTo>
                <a:cubicBezTo>
                  <a:pt x="483" y="21408"/>
                  <a:pt x="229" y="21501"/>
                  <a:pt x="764" y="21324"/>
                </a:cubicBezTo>
                <a:cubicBezTo>
                  <a:pt x="833" y="21301"/>
                  <a:pt x="901" y="21273"/>
                  <a:pt x="972" y="21255"/>
                </a:cubicBezTo>
                <a:cubicBezTo>
                  <a:pt x="1321" y="21168"/>
                  <a:pt x="1159" y="21216"/>
                  <a:pt x="1458" y="21117"/>
                </a:cubicBezTo>
                <a:cubicBezTo>
                  <a:pt x="1810" y="20767"/>
                  <a:pt x="1396" y="21220"/>
                  <a:pt x="1667" y="20772"/>
                </a:cubicBezTo>
                <a:cubicBezTo>
                  <a:pt x="1700" y="20716"/>
                  <a:pt x="1759" y="20680"/>
                  <a:pt x="1806" y="20634"/>
                </a:cubicBezTo>
                <a:cubicBezTo>
                  <a:pt x="1829" y="20312"/>
                  <a:pt x="1837" y="19988"/>
                  <a:pt x="1875" y="19668"/>
                </a:cubicBezTo>
                <a:cubicBezTo>
                  <a:pt x="1889" y="19546"/>
                  <a:pt x="2036" y="19267"/>
                  <a:pt x="2083" y="19185"/>
                </a:cubicBezTo>
                <a:cubicBezTo>
                  <a:pt x="2125" y="19113"/>
                  <a:pt x="2185" y="19052"/>
                  <a:pt x="2222" y="18978"/>
                </a:cubicBezTo>
                <a:cubicBezTo>
                  <a:pt x="2306" y="18811"/>
                  <a:pt x="2294" y="18671"/>
                  <a:pt x="2361" y="18495"/>
                </a:cubicBezTo>
                <a:cubicBezTo>
                  <a:pt x="2398" y="18398"/>
                  <a:pt x="2462" y="18314"/>
                  <a:pt x="2500" y="18219"/>
                </a:cubicBezTo>
                <a:cubicBezTo>
                  <a:pt x="2554" y="18083"/>
                  <a:pt x="2593" y="17942"/>
                  <a:pt x="2639" y="17804"/>
                </a:cubicBezTo>
                <a:lnTo>
                  <a:pt x="2778" y="17390"/>
                </a:lnTo>
                <a:cubicBezTo>
                  <a:pt x="2816" y="17087"/>
                  <a:pt x="2917" y="16337"/>
                  <a:pt x="2917" y="16079"/>
                </a:cubicBezTo>
                <a:cubicBezTo>
                  <a:pt x="2917" y="14823"/>
                  <a:pt x="2881" y="15763"/>
                  <a:pt x="2708" y="14906"/>
                </a:cubicBezTo>
                <a:cubicBezTo>
                  <a:pt x="2661" y="14669"/>
                  <a:pt x="2635" y="14513"/>
                  <a:pt x="2569" y="14285"/>
                </a:cubicBezTo>
                <a:cubicBezTo>
                  <a:pt x="2549" y="14215"/>
                  <a:pt x="2523" y="14147"/>
                  <a:pt x="2500" y="14078"/>
                </a:cubicBezTo>
                <a:cubicBezTo>
                  <a:pt x="2477" y="13848"/>
                  <a:pt x="2466" y="13616"/>
                  <a:pt x="2431" y="13388"/>
                </a:cubicBezTo>
                <a:cubicBezTo>
                  <a:pt x="2419" y="13316"/>
                  <a:pt x="2373" y="13253"/>
                  <a:pt x="2361" y="13181"/>
                </a:cubicBezTo>
                <a:cubicBezTo>
                  <a:pt x="2327" y="12975"/>
                  <a:pt x="2314" y="12767"/>
                  <a:pt x="2292" y="12560"/>
                </a:cubicBezTo>
                <a:cubicBezTo>
                  <a:pt x="2174" y="11452"/>
                  <a:pt x="2275" y="12286"/>
                  <a:pt x="2153" y="11318"/>
                </a:cubicBezTo>
                <a:cubicBezTo>
                  <a:pt x="2176" y="10167"/>
                  <a:pt x="2179" y="9017"/>
                  <a:pt x="2222" y="7867"/>
                </a:cubicBezTo>
                <a:cubicBezTo>
                  <a:pt x="2226" y="7765"/>
                  <a:pt x="2417" y="7198"/>
                  <a:pt x="2431" y="7177"/>
                </a:cubicBezTo>
                <a:cubicBezTo>
                  <a:pt x="2829" y="6584"/>
                  <a:pt x="2351" y="7334"/>
                  <a:pt x="2639" y="6763"/>
                </a:cubicBezTo>
                <a:cubicBezTo>
                  <a:pt x="2676" y="6689"/>
                  <a:pt x="2744" y="6632"/>
                  <a:pt x="2778" y="6556"/>
                </a:cubicBezTo>
                <a:cubicBezTo>
                  <a:pt x="2837" y="6423"/>
                  <a:pt x="2870" y="6280"/>
                  <a:pt x="2917" y="6142"/>
                </a:cubicBezTo>
                <a:cubicBezTo>
                  <a:pt x="2940" y="6073"/>
                  <a:pt x="2946" y="5995"/>
                  <a:pt x="2986" y="5935"/>
                </a:cubicBezTo>
                <a:cubicBezTo>
                  <a:pt x="3032" y="5866"/>
                  <a:pt x="3088" y="5802"/>
                  <a:pt x="3125" y="5728"/>
                </a:cubicBezTo>
                <a:cubicBezTo>
                  <a:pt x="3183" y="5612"/>
                  <a:pt x="3231" y="5355"/>
                  <a:pt x="3264" y="5245"/>
                </a:cubicBezTo>
                <a:cubicBezTo>
                  <a:pt x="3306" y="5105"/>
                  <a:pt x="3403" y="4831"/>
                  <a:pt x="3403" y="4831"/>
                </a:cubicBezTo>
                <a:cubicBezTo>
                  <a:pt x="3426" y="4578"/>
                  <a:pt x="3436" y="4323"/>
                  <a:pt x="3472" y="4072"/>
                </a:cubicBezTo>
                <a:cubicBezTo>
                  <a:pt x="3483" y="4000"/>
                  <a:pt x="3496" y="3921"/>
                  <a:pt x="3542" y="3865"/>
                </a:cubicBezTo>
                <a:cubicBezTo>
                  <a:pt x="3640" y="3743"/>
                  <a:pt x="3821" y="3703"/>
                  <a:pt x="3958" y="3658"/>
                </a:cubicBezTo>
                <a:cubicBezTo>
                  <a:pt x="4811" y="3093"/>
                  <a:pt x="3313" y="4047"/>
                  <a:pt x="4514" y="3450"/>
                </a:cubicBezTo>
                <a:cubicBezTo>
                  <a:pt x="4602" y="3407"/>
                  <a:pt x="4641" y="3298"/>
                  <a:pt x="4722" y="3243"/>
                </a:cubicBezTo>
                <a:cubicBezTo>
                  <a:pt x="4783" y="3203"/>
                  <a:pt x="4860" y="3194"/>
                  <a:pt x="4931" y="3174"/>
                </a:cubicBezTo>
                <a:cubicBezTo>
                  <a:pt x="5686" y="2970"/>
                  <a:pt x="5360" y="3060"/>
                  <a:pt x="6250" y="2967"/>
                </a:cubicBezTo>
                <a:cubicBezTo>
                  <a:pt x="6436" y="2948"/>
                  <a:pt x="6621" y="2927"/>
                  <a:pt x="6806" y="2898"/>
                </a:cubicBezTo>
                <a:cubicBezTo>
                  <a:pt x="6922" y="2881"/>
                  <a:pt x="7035" y="2835"/>
                  <a:pt x="7153" y="2829"/>
                </a:cubicBezTo>
                <a:cubicBezTo>
                  <a:pt x="8055" y="2789"/>
                  <a:pt x="8959" y="2783"/>
                  <a:pt x="9861" y="2760"/>
                </a:cubicBezTo>
                <a:lnTo>
                  <a:pt x="13195" y="2829"/>
                </a:lnTo>
                <a:cubicBezTo>
                  <a:pt x="13496" y="2839"/>
                  <a:pt x="13796" y="2898"/>
                  <a:pt x="14098" y="2898"/>
                </a:cubicBezTo>
                <a:cubicBezTo>
                  <a:pt x="14746" y="2898"/>
                  <a:pt x="15394" y="2852"/>
                  <a:pt x="16042" y="2829"/>
                </a:cubicBezTo>
                <a:cubicBezTo>
                  <a:pt x="16605" y="2689"/>
                  <a:pt x="16181" y="2779"/>
                  <a:pt x="17153" y="2691"/>
                </a:cubicBezTo>
                <a:cubicBezTo>
                  <a:pt x="18557" y="2565"/>
                  <a:pt x="17073" y="2670"/>
                  <a:pt x="18959" y="2553"/>
                </a:cubicBezTo>
                <a:cubicBezTo>
                  <a:pt x="19098" y="2507"/>
                  <a:pt x="19244" y="2480"/>
                  <a:pt x="19375" y="2415"/>
                </a:cubicBezTo>
                <a:cubicBezTo>
                  <a:pt x="19784" y="2212"/>
                  <a:pt x="19555" y="2310"/>
                  <a:pt x="20070" y="2139"/>
                </a:cubicBezTo>
                <a:lnTo>
                  <a:pt x="20278" y="2070"/>
                </a:lnTo>
                <a:lnTo>
                  <a:pt x="20487" y="2001"/>
                </a:lnTo>
                <a:cubicBezTo>
                  <a:pt x="20556" y="1955"/>
                  <a:pt x="20620" y="1900"/>
                  <a:pt x="20695" y="1863"/>
                </a:cubicBezTo>
                <a:cubicBezTo>
                  <a:pt x="20954" y="1734"/>
                  <a:pt x="20861" y="1881"/>
                  <a:pt x="21042" y="1656"/>
                </a:cubicBezTo>
                <a:cubicBezTo>
                  <a:pt x="21464" y="1133"/>
                  <a:pt x="20942" y="1752"/>
                  <a:pt x="21250" y="1242"/>
                </a:cubicBezTo>
                <a:cubicBezTo>
                  <a:pt x="21284" y="1186"/>
                  <a:pt x="21343" y="1150"/>
                  <a:pt x="21389" y="1104"/>
                </a:cubicBezTo>
                <a:cubicBezTo>
                  <a:pt x="21586" y="518"/>
                  <a:pt x="21524" y="798"/>
                  <a:pt x="21598" y="69"/>
                </a:cubicBezTo>
                <a:cubicBezTo>
                  <a:pt x="21600" y="46"/>
                  <a:pt x="21598" y="23"/>
                  <a:pt x="21598" y="0"/>
                </a:cubicBezTo>
              </a:path>
            </a:pathLst>
          </a:custGeom>
          <a:ln w="12700">
            <a:solidFill>
              <a:schemeClr val="accent5">
                <a:satOff val="-3547"/>
                <a:lumOff val="-10352"/>
              </a:schemeClr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27" name="Freeform 60"/>
          <p:cNvSpPr/>
          <p:nvPr/>
        </p:nvSpPr>
        <p:spPr>
          <a:xfrm>
            <a:off x="8732798" y="1590260"/>
            <a:ext cx="2677324" cy="352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5" y="0"/>
                </a:moveTo>
                <a:cubicBezTo>
                  <a:pt x="21564" y="456"/>
                  <a:pt x="21600" y="911"/>
                  <a:pt x="21600" y="1367"/>
                </a:cubicBezTo>
                <a:cubicBezTo>
                  <a:pt x="21600" y="1439"/>
                  <a:pt x="21575" y="1510"/>
                  <a:pt x="21545" y="1572"/>
                </a:cubicBezTo>
                <a:cubicBezTo>
                  <a:pt x="21519" y="1627"/>
                  <a:pt x="21468" y="1659"/>
                  <a:pt x="21436" y="1709"/>
                </a:cubicBezTo>
                <a:cubicBezTo>
                  <a:pt x="21395" y="1773"/>
                  <a:pt x="21369" y="1851"/>
                  <a:pt x="21327" y="1914"/>
                </a:cubicBezTo>
                <a:cubicBezTo>
                  <a:pt x="21077" y="2288"/>
                  <a:pt x="21169" y="2022"/>
                  <a:pt x="20725" y="2392"/>
                </a:cubicBezTo>
                <a:cubicBezTo>
                  <a:pt x="20670" y="2438"/>
                  <a:pt x="20621" y="2496"/>
                  <a:pt x="20561" y="2529"/>
                </a:cubicBezTo>
                <a:cubicBezTo>
                  <a:pt x="20456" y="2588"/>
                  <a:pt x="20233" y="2666"/>
                  <a:pt x="20233" y="2666"/>
                </a:cubicBezTo>
                <a:cubicBezTo>
                  <a:pt x="20196" y="2711"/>
                  <a:pt x="20168" y="2769"/>
                  <a:pt x="20124" y="2803"/>
                </a:cubicBezTo>
                <a:cubicBezTo>
                  <a:pt x="20074" y="2840"/>
                  <a:pt x="20015" y="2853"/>
                  <a:pt x="19959" y="2871"/>
                </a:cubicBezTo>
                <a:cubicBezTo>
                  <a:pt x="19681" y="2958"/>
                  <a:pt x="19558" y="2952"/>
                  <a:pt x="19249" y="3008"/>
                </a:cubicBezTo>
                <a:cubicBezTo>
                  <a:pt x="18828" y="3083"/>
                  <a:pt x="18886" y="3113"/>
                  <a:pt x="18374" y="3144"/>
                </a:cubicBezTo>
                <a:cubicBezTo>
                  <a:pt x="17809" y="3179"/>
                  <a:pt x="17244" y="3190"/>
                  <a:pt x="16678" y="3213"/>
                </a:cubicBezTo>
                <a:cubicBezTo>
                  <a:pt x="16551" y="3235"/>
                  <a:pt x="16423" y="3255"/>
                  <a:pt x="16296" y="3281"/>
                </a:cubicBezTo>
                <a:cubicBezTo>
                  <a:pt x="16204" y="3300"/>
                  <a:pt x="16115" y="3336"/>
                  <a:pt x="16022" y="3349"/>
                </a:cubicBezTo>
                <a:cubicBezTo>
                  <a:pt x="15804" y="3381"/>
                  <a:pt x="15585" y="3398"/>
                  <a:pt x="15366" y="3418"/>
                </a:cubicBezTo>
                <a:cubicBezTo>
                  <a:pt x="14838" y="3466"/>
                  <a:pt x="14310" y="3527"/>
                  <a:pt x="13780" y="3554"/>
                </a:cubicBezTo>
                <a:cubicBezTo>
                  <a:pt x="13343" y="3577"/>
                  <a:pt x="12906" y="3617"/>
                  <a:pt x="12468" y="3623"/>
                </a:cubicBezTo>
                <a:lnTo>
                  <a:pt x="3773" y="3691"/>
                </a:lnTo>
                <a:cubicBezTo>
                  <a:pt x="3664" y="3737"/>
                  <a:pt x="3541" y="3748"/>
                  <a:pt x="3445" y="3828"/>
                </a:cubicBezTo>
                <a:cubicBezTo>
                  <a:pt x="2940" y="4249"/>
                  <a:pt x="3561" y="3712"/>
                  <a:pt x="3172" y="4101"/>
                </a:cubicBezTo>
                <a:cubicBezTo>
                  <a:pt x="3120" y="4153"/>
                  <a:pt x="3062" y="4192"/>
                  <a:pt x="3008" y="4238"/>
                </a:cubicBezTo>
                <a:cubicBezTo>
                  <a:pt x="2716" y="4785"/>
                  <a:pt x="3099" y="4124"/>
                  <a:pt x="2734" y="4580"/>
                </a:cubicBezTo>
                <a:cubicBezTo>
                  <a:pt x="2688" y="4638"/>
                  <a:pt x="2666" y="4721"/>
                  <a:pt x="2625" y="4785"/>
                </a:cubicBezTo>
                <a:cubicBezTo>
                  <a:pt x="2593" y="4835"/>
                  <a:pt x="2552" y="4876"/>
                  <a:pt x="2515" y="4922"/>
                </a:cubicBezTo>
                <a:cubicBezTo>
                  <a:pt x="2497" y="4990"/>
                  <a:pt x="2490" y="5065"/>
                  <a:pt x="2461" y="5127"/>
                </a:cubicBezTo>
                <a:cubicBezTo>
                  <a:pt x="2273" y="5517"/>
                  <a:pt x="2409" y="4975"/>
                  <a:pt x="2297" y="5468"/>
                </a:cubicBezTo>
                <a:cubicBezTo>
                  <a:pt x="2131" y="6192"/>
                  <a:pt x="2393" y="5177"/>
                  <a:pt x="2133" y="6152"/>
                </a:cubicBezTo>
                <a:cubicBezTo>
                  <a:pt x="2084" y="6334"/>
                  <a:pt x="2059" y="6461"/>
                  <a:pt x="1969" y="6630"/>
                </a:cubicBezTo>
                <a:cubicBezTo>
                  <a:pt x="1940" y="6684"/>
                  <a:pt x="1896" y="6722"/>
                  <a:pt x="1859" y="6767"/>
                </a:cubicBezTo>
                <a:cubicBezTo>
                  <a:pt x="1841" y="6881"/>
                  <a:pt x="1825" y="6995"/>
                  <a:pt x="1805" y="7109"/>
                </a:cubicBezTo>
                <a:cubicBezTo>
                  <a:pt x="1788" y="7201"/>
                  <a:pt x="1756" y="7289"/>
                  <a:pt x="1750" y="7382"/>
                </a:cubicBezTo>
                <a:cubicBezTo>
                  <a:pt x="1720" y="7814"/>
                  <a:pt x="1716" y="8248"/>
                  <a:pt x="1695" y="8681"/>
                </a:cubicBezTo>
                <a:cubicBezTo>
                  <a:pt x="1680" y="9000"/>
                  <a:pt x="1664" y="9319"/>
                  <a:pt x="1641" y="9638"/>
                </a:cubicBezTo>
                <a:cubicBezTo>
                  <a:pt x="1558" y="10775"/>
                  <a:pt x="1595" y="9524"/>
                  <a:pt x="1531" y="11073"/>
                </a:cubicBezTo>
                <a:cubicBezTo>
                  <a:pt x="1507" y="11665"/>
                  <a:pt x="1495" y="12258"/>
                  <a:pt x="1476" y="12851"/>
                </a:cubicBezTo>
                <a:cubicBezTo>
                  <a:pt x="1556" y="14542"/>
                  <a:pt x="1563" y="14113"/>
                  <a:pt x="1476" y="16337"/>
                </a:cubicBezTo>
                <a:cubicBezTo>
                  <a:pt x="1470" y="16498"/>
                  <a:pt x="1439" y="16655"/>
                  <a:pt x="1422" y="16815"/>
                </a:cubicBezTo>
                <a:cubicBezTo>
                  <a:pt x="1353" y="17459"/>
                  <a:pt x="1416" y="17178"/>
                  <a:pt x="1312" y="17567"/>
                </a:cubicBezTo>
                <a:cubicBezTo>
                  <a:pt x="1294" y="17704"/>
                  <a:pt x="1272" y="17840"/>
                  <a:pt x="1258" y="17977"/>
                </a:cubicBezTo>
                <a:cubicBezTo>
                  <a:pt x="1236" y="18182"/>
                  <a:pt x="1230" y="18389"/>
                  <a:pt x="1203" y="18592"/>
                </a:cubicBezTo>
                <a:cubicBezTo>
                  <a:pt x="1194" y="18663"/>
                  <a:pt x="1164" y="18728"/>
                  <a:pt x="1148" y="18797"/>
                </a:cubicBezTo>
                <a:cubicBezTo>
                  <a:pt x="1109" y="18979"/>
                  <a:pt x="1075" y="19162"/>
                  <a:pt x="1039" y="19344"/>
                </a:cubicBezTo>
                <a:cubicBezTo>
                  <a:pt x="1021" y="19435"/>
                  <a:pt x="1008" y="19529"/>
                  <a:pt x="984" y="19618"/>
                </a:cubicBezTo>
                <a:lnTo>
                  <a:pt x="820" y="20233"/>
                </a:lnTo>
                <a:cubicBezTo>
                  <a:pt x="802" y="20301"/>
                  <a:pt x="806" y="20387"/>
                  <a:pt x="766" y="20438"/>
                </a:cubicBezTo>
                <a:lnTo>
                  <a:pt x="656" y="20575"/>
                </a:lnTo>
                <a:cubicBezTo>
                  <a:pt x="620" y="20666"/>
                  <a:pt x="592" y="20763"/>
                  <a:pt x="547" y="20848"/>
                </a:cubicBezTo>
                <a:cubicBezTo>
                  <a:pt x="518" y="20902"/>
                  <a:pt x="464" y="20930"/>
                  <a:pt x="437" y="20985"/>
                </a:cubicBezTo>
                <a:cubicBezTo>
                  <a:pt x="408" y="21047"/>
                  <a:pt x="415" y="21130"/>
                  <a:pt x="383" y="21190"/>
                </a:cubicBezTo>
                <a:cubicBezTo>
                  <a:pt x="283" y="21377"/>
                  <a:pt x="189" y="21406"/>
                  <a:pt x="55" y="21532"/>
                </a:cubicBezTo>
                <a:cubicBezTo>
                  <a:pt x="34" y="21551"/>
                  <a:pt x="18" y="21577"/>
                  <a:pt x="0" y="21600"/>
                </a:cubicBezTo>
              </a:path>
            </a:pathLst>
          </a:custGeom>
          <a:ln w="12700">
            <a:solidFill>
              <a:schemeClr val="accent5">
                <a:satOff val="-3547"/>
                <a:lumOff val="-10352"/>
              </a:schemeClr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31" name="Straight Connector 93"/>
          <p:cNvSpPr/>
          <p:nvPr/>
        </p:nvSpPr>
        <p:spPr>
          <a:xfrm flipV="1">
            <a:off x="1508677" y="2916976"/>
            <a:ext cx="4138473" cy="13502"/>
          </a:xfrm>
          <a:prstGeom prst="line">
            <a:avLst/>
          </a:prstGeom>
          <a:ln w="57150">
            <a:solidFill>
              <a:srgbClr val="2E75B6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2" name="Straight Connector 94"/>
          <p:cNvSpPr/>
          <p:nvPr/>
        </p:nvSpPr>
        <p:spPr>
          <a:xfrm flipV="1">
            <a:off x="1488011" y="2526908"/>
            <a:ext cx="4165929" cy="16168"/>
          </a:xfrm>
          <a:prstGeom prst="line">
            <a:avLst/>
          </a:prstGeom>
          <a:ln w="57150">
            <a:solidFill>
              <a:srgbClr val="2E75B6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4" name="Rectangle 81"/>
          <p:cNvSpPr/>
          <p:nvPr/>
        </p:nvSpPr>
        <p:spPr>
          <a:xfrm>
            <a:off x="7682159" y="2038749"/>
            <a:ext cx="1030042" cy="15522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35" name="Rectangle 83"/>
          <p:cNvSpPr/>
          <p:nvPr/>
        </p:nvSpPr>
        <p:spPr>
          <a:xfrm>
            <a:off x="7679338" y="2203849"/>
            <a:ext cx="1030044" cy="15522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36" name="Rectangle 86"/>
          <p:cNvSpPr/>
          <p:nvPr/>
        </p:nvSpPr>
        <p:spPr>
          <a:xfrm>
            <a:off x="7683837" y="2368949"/>
            <a:ext cx="1030044" cy="15522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37" name="Curved Connector 42"/>
          <p:cNvSpPr/>
          <p:nvPr/>
        </p:nvSpPr>
        <p:spPr>
          <a:xfrm flipV="1">
            <a:off x="6106309" y="1923413"/>
            <a:ext cx="1551632" cy="603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 w="50800">
            <a:solidFill>
              <a:srgbClr val="2E75B6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cxnSp>
        <p:nvCxnSpPr>
          <p:cNvPr id="138" name="Curved Connector 88"/>
          <p:cNvCxnSpPr>
            <a:stCxn id="114" idx="3"/>
            <a:endCxn id="148" idx="0"/>
          </p:cNvCxnSpPr>
          <p:nvPr/>
        </p:nvCxnSpPr>
        <p:spPr>
          <a:xfrm flipV="1">
            <a:off x="6099520" y="2045697"/>
            <a:ext cx="1554492" cy="871281"/>
          </a:xfrm>
          <a:prstGeom prst="straightConnector1">
            <a:avLst/>
          </a:prstGeom>
          <a:ln w="50800">
            <a:solidFill>
              <a:srgbClr val="2E75B6"/>
            </a:solidFill>
            <a:miter/>
          </a:ln>
        </p:spPr>
      </p:cxnSp>
      <p:cxnSp>
        <p:nvCxnSpPr>
          <p:cNvPr id="139" name="Curved Connector 89"/>
          <p:cNvCxnSpPr>
            <a:stCxn id="116" idx="3"/>
            <a:endCxn id="149" idx="0"/>
          </p:cNvCxnSpPr>
          <p:nvPr/>
        </p:nvCxnSpPr>
        <p:spPr>
          <a:xfrm flipV="1">
            <a:off x="6095352" y="2216492"/>
            <a:ext cx="1557295" cy="1090554"/>
          </a:xfrm>
          <a:prstGeom prst="straightConnector1">
            <a:avLst/>
          </a:prstGeom>
          <a:ln w="50800">
            <a:solidFill>
              <a:srgbClr val="2E75B6"/>
            </a:solidFill>
            <a:miter/>
          </a:ln>
        </p:spPr>
      </p:cxnSp>
      <p:cxnSp>
        <p:nvCxnSpPr>
          <p:cNvPr id="140" name="Curved Connector 97"/>
          <p:cNvCxnSpPr>
            <a:stCxn id="118" idx="3"/>
            <a:endCxn id="150" idx="0"/>
          </p:cNvCxnSpPr>
          <p:nvPr/>
        </p:nvCxnSpPr>
        <p:spPr>
          <a:xfrm flipV="1">
            <a:off x="6095352" y="2381592"/>
            <a:ext cx="1561625" cy="1314121"/>
          </a:xfrm>
          <a:prstGeom prst="straightConnector1">
            <a:avLst/>
          </a:prstGeom>
          <a:ln w="50800">
            <a:solidFill>
              <a:srgbClr val="2E75B6"/>
            </a:solidFill>
            <a:miter/>
          </a:ln>
        </p:spPr>
      </p:cxnSp>
      <p:sp>
        <p:nvSpPr>
          <p:cNvPr id="141" name="Rectangle 98"/>
          <p:cNvSpPr/>
          <p:nvPr/>
        </p:nvSpPr>
        <p:spPr>
          <a:xfrm>
            <a:off x="7680042" y="2540842"/>
            <a:ext cx="1030044" cy="15522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cxnSp>
        <p:nvCxnSpPr>
          <p:cNvPr id="142" name="Curved Connector 101"/>
          <p:cNvCxnSpPr>
            <a:stCxn id="120" idx="3"/>
            <a:endCxn id="151" idx="0"/>
          </p:cNvCxnSpPr>
          <p:nvPr/>
        </p:nvCxnSpPr>
        <p:spPr>
          <a:xfrm flipV="1">
            <a:off x="6096974" y="2558082"/>
            <a:ext cx="1552943" cy="1525100"/>
          </a:xfrm>
          <a:prstGeom prst="straightConnector1">
            <a:avLst/>
          </a:prstGeom>
          <a:ln w="50800">
            <a:solidFill>
              <a:srgbClr val="2E75B6"/>
            </a:solidFill>
            <a:miter/>
          </a:ln>
        </p:spPr>
      </p:cxnSp>
      <p:sp>
        <p:nvSpPr>
          <p:cNvPr id="143" name="Straight Arrow Connector 2050"/>
          <p:cNvSpPr/>
          <p:nvPr/>
        </p:nvSpPr>
        <p:spPr>
          <a:xfrm flipV="1">
            <a:off x="1538110" y="4890808"/>
            <a:ext cx="4120448" cy="42336"/>
          </a:xfrm>
          <a:prstGeom prst="line">
            <a:avLst/>
          </a:prstGeom>
          <a:ln w="25400">
            <a:solidFill>
              <a:srgbClr val="2E75B6"/>
            </a:solidFill>
            <a:miter/>
            <a:headEnd type="triangle"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4" name="Straight Arrow Connector 103"/>
          <p:cNvSpPr/>
          <p:nvPr/>
        </p:nvSpPr>
        <p:spPr>
          <a:xfrm flipV="1">
            <a:off x="5983111" y="4901370"/>
            <a:ext cx="1679222" cy="14112"/>
          </a:xfrm>
          <a:prstGeom prst="line">
            <a:avLst/>
          </a:prstGeom>
          <a:ln w="25400">
            <a:solidFill>
              <a:srgbClr val="2E75B6"/>
            </a:solidFill>
            <a:miter/>
            <a:headEnd type="triangle"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5" name="TextBox 2053"/>
          <p:cNvSpPr txBox="1"/>
          <p:nvPr/>
        </p:nvSpPr>
        <p:spPr>
          <a:xfrm>
            <a:off x="3107830" y="4636809"/>
            <a:ext cx="1228232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en-US" dirty="0"/>
              <a:t>30m (23m?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6" name="TextBox 2054"/>
          <p:cNvSpPr txBox="1"/>
          <p:nvPr/>
        </p:nvSpPr>
        <p:spPr>
          <a:xfrm>
            <a:off x="6593275" y="4541121"/>
            <a:ext cx="402614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dirty="0"/>
              <a:t>4m</a:t>
            </a:r>
          </a:p>
        </p:txBody>
      </p:sp>
      <p:sp>
        <p:nvSpPr>
          <p:cNvPr id="147" name="Rectangle 106"/>
          <p:cNvSpPr/>
          <p:nvPr/>
        </p:nvSpPr>
        <p:spPr>
          <a:xfrm>
            <a:off x="7632516" y="1874902"/>
            <a:ext cx="45721" cy="126742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48" name="Rectangle 107"/>
          <p:cNvSpPr/>
          <p:nvPr/>
        </p:nvSpPr>
        <p:spPr>
          <a:xfrm>
            <a:off x="7631151" y="2045697"/>
            <a:ext cx="45721" cy="126742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49" name="Rectangle 108"/>
          <p:cNvSpPr/>
          <p:nvPr/>
        </p:nvSpPr>
        <p:spPr>
          <a:xfrm>
            <a:off x="7629786" y="2216492"/>
            <a:ext cx="45721" cy="126742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50" name="Rectangle 109"/>
          <p:cNvSpPr/>
          <p:nvPr/>
        </p:nvSpPr>
        <p:spPr>
          <a:xfrm>
            <a:off x="7634116" y="2381592"/>
            <a:ext cx="45721" cy="126742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51" name="Rectangle 110"/>
          <p:cNvSpPr/>
          <p:nvPr/>
        </p:nvSpPr>
        <p:spPr>
          <a:xfrm>
            <a:off x="7627056" y="2558082"/>
            <a:ext cx="45721" cy="126742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52" name="TextBox 82"/>
          <p:cNvSpPr txBox="1"/>
          <p:nvPr/>
        </p:nvSpPr>
        <p:spPr>
          <a:xfrm>
            <a:off x="6202136" y="2839933"/>
            <a:ext cx="1251716" cy="625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8 ch 16 lines</a:t>
            </a:r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á  0.75mm2</a:t>
            </a:r>
          </a:p>
        </p:txBody>
      </p:sp>
      <p:sp>
        <p:nvSpPr>
          <p:cNvPr id="154" name="TextBox 119"/>
          <p:cNvSpPr txBox="1"/>
          <p:nvPr/>
        </p:nvSpPr>
        <p:spPr>
          <a:xfrm>
            <a:off x="571650" y="1537948"/>
            <a:ext cx="2528893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dirty="0"/>
              <a:t>PHOENIX VC-D3-ST50-</a:t>
            </a:r>
            <a:r>
              <a:rPr dirty="0" smtClean="0"/>
              <a:t>PE</a:t>
            </a:r>
            <a:endParaRPr lang="de-DE" dirty="0" smtClean="0"/>
          </a:p>
          <a:p>
            <a:r>
              <a:rPr lang="de-DE" dirty="0" err="1"/>
              <a:t>o</a:t>
            </a:r>
            <a:r>
              <a:rPr lang="de-DE" dirty="0" err="1" smtClean="0"/>
              <a:t>r</a:t>
            </a:r>
            <a:r>
              <a:rPr lang="de-DE" dirty="0" smtClean="0"/>
              <a:t> VC-AR3/TR3/4m-S8888</a:t>
            </a:r>
            <a:endParaRPr dirty="0"/>
          </a:p>
        </p:txBody>
      </p:sp>
      <p:sp>
        <p:nvSpPr>
          <p:cNvPr id="155" name="Rectangle 120"/>
          <p:cNvSpPr/>
          <p:nvPr/>
        </p:nvSpPr>
        <p:spPr>
          <a:xfrm>
            <a:off x="1379674" y="2361137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56" name="Rectangle 121"/>
          <p:cNvSpPr/>
          <p:nvPr/>
        </p:nvSpPr>
        <p:spPr>
          <a:xfrm>
            <a:off x="1363974" y="2774972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57" name="Rectangle 122"/>
          <p:cNvSpPr/>
          <p:nvPr/>
        </p:nvSpPr>
        <p:spPr>
          <a:xfrm>
            <a:off x="1348273" y="3151458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58" name="Rectangle 123"/>
          <p:cNvSpPr/>
          <p:nvPr/>
        </p:nvSpPr>
        <p:spPr>
          <a:xfrm>
            <a:off x="1351249" y="3527947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59" name="Rectangle 124"/>
          <p:cNvSpPr/>
          <p:nvPr/>
        </p:nvSpPr>
        <p:spPr>
          <a:xfrm>
            <a:off x="1335545" y="3904436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cxnSp>
        <p:nvCxnSpPr>
          <p:cNvPr id="160" name="Straight Arrow Connector 2067"/>
          <p:cNvCxnSpPr>
            <a:stCxn id="94" idx="2"/>
            <a:endCxn id="112" idx="0"/>
          </p:cNvCxnSpPr>
          <p:nvPr/>
        </p:nvCxnSpPr>
        <p:spPr>
          <a:xfrm>
            <a:off x="5684864" y="1920054"/>
            <a:ext cx="351677" cy="456748"/>
          </a:xfrm>
          <a:prstGeom prst="straightConnector1">
            <a:avLst/>
          </a:prstGeom>
          <a:ln w="25400">
            <a:solidFill>
              <a:schemeClr val="accent1"/>
            </a:solidFill>
            <a:miter/>
            <a:tailEnd type="triangle"/>
          </a:ln>
        </p:spPr>
      </p:cxnSp>
      <p:pic>
        <p:nvPicPr>
          <p:cNvPr id="161" name="Picture 5" descr="Pictur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888" y="2502292"/>
            <a:ext cx="255927" cy="14052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4" descr="Picture 8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9358" y="2505300"/>
            <a:ext cx="255926" cy="14052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87" descr="Picture 8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5148" y="2526982"/>
            <a:ext cx="255926" cy="14052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90" descr="Picture 9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0938" y="2511318"/>
            <a:ext cx="255926" cy="14052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95" descr="Picture 9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86728" y="2514325"/>
            <a:ext cx="255926" cy="1405215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TextBox 22"/>
          <p:cNvSpPr txBox="1"/>
          <p:nvPr/>
        </p:nvSpPr>
        <p:spPr>
          <a:xfrm>
            <a:off x="8055712" y="541544"/>
            <a:ext cx="1332641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dirty="0"/>
              <a:t>PowerBoards</a:t>
            </a:r>
          </a:p>
        </p:txBody>
      </p:sp>
      <p:cxnSp>
        <p:nvCxnSpPr>
          <p:cNvPr id="167" name="Straight Arrow Connector 96"/>
          <p:cNvCxnSpPr>
            <a:stCxn id="166" idx="2"/>
            <a:endCxn id="124" idx="0"/>
          </p:cNvCxnSpPr>
          <p:nvPr/>
        </p:nvCxnSpPr>
        <p:spPr>
          <a:xfrm flipH="1">
            <a:off x="8200000" y="874630"/>
            <a:ext cx="522033" cy="999019"/>
          </a:xfrm>
          <a:prstGeom prst="straightConnector1">
            <a:avLst/>
          </a:prstGeom>
          <a:ln w="25400">
            <a:solidFill>
              <a:schemeClr val="accent5"/>
            </a:solidFill>
            <a:miter/>
            <a:tailEnd type="triangle"/>
          </a:ln>
        </p:spPr>
      </p:cxnSp>
      <p:cxnSp>
        <p:nvCxnSpPr>
          <p:cNvPr id="168" name="Straight Arrow Connector 128"/>
          <p:cNvCxnSpPr>
            <a:stCxn id="94" idx="2"/>
            <a:endCxn id="111" idx="0"/>
          </p:cNvCxnSpPr>
          <p:nvPr/>
        </p:nvCxnSpPr>
        <p:spPr>
          <a:xfrm>
            <a:off x="5684864" y="1920054"/>
            <a:ext cx="48376" cy="456748"/>
          </a:xfrm>
          <a:prstGeom prst="straightConnector1">
            <a:avLst/>
          </a:prstGeom>
          <a:ln w="25400">
            <a:solidFill>
              <a:schemeClr val="accent1"/>
            </a:solidFill>
            <a:miter/>
            <a:tailEnd type="triangle"/>
          </a:ln>
        </p:spPr>
      </p:cxnSp>
      <p:cxnSp>
        <p:nvCxnSpPr>
          <p:cNvPr id="169" name="Straight Arrow Connector 96"/>
          <p:cNvCxnSpPr>
            <a:stCxn id="153" idx="0"/>
            <a:endCxn id="151" idx="0"/>
          </p:cNvCxnSpPr>
          <p:nvPr/>
        </p:nvCxnSpPr>
        <p:spPr>
          <a:xfrm flipH="1" flipV="1">
            <a:off x="7649917" y="2558082"/>
            <a:ext cx="876322" cy="618795"/>
          </a:xfrm>
          <a:prstGeom prst="straightConnector1">
            <a:avLst/>
          </a:prstGeom>
          <a:ln w="25400">
            <a:solidFill>
              <a:schemeClr val="accent5"/>
            </a:solidFill>
            <a:miter/>
            <a:tailEnd type="triangle"/>
          </a:ln>
        </p:spPr>
      </p:cxnSp>
      <p:cxnSp>
        <p:nvCxnSpPr>
          <p:cNvPr id="170" name="Straight Arrow Connector 128"/>
          <p:cNvCxnSpPr>
            <a:stCxn id="154" idx="2"/>
            <a:endCxn id="155" idx="0"/>
          </p:cNvCxnSpPr>
          <p:nvPr/>
        </p:nvCxnSpPr>
        <p:spPr>
          <a:xfrm flipH="1">
            <a:off x="1458976" y="2184275"/>
            <a:ext cx="377121" cy="176862"/>
          </a:xfrm>
          <a:prstGeom prst="straightConnector1">
            <a:avLst/>
          </a:prstGeom>
          <a:ln w="25400">
            <a:solidFill>
              <a:schemeClr val="accent1"/>
            </a:solidFill>
            <a:miter/>
            <a:tailEnd type="triangle"/>
          </a:ln>
        </p:spPr>
      </p:cxnSp>
      <p:sp>
        <p:nvSpPr>
          <p:cNvPr id="176" name="TextBox 2056"/>
          <p:cNvSpPr txBox="1"/>
          <p:nvPr/>
        </p:nvSpPr>
        <p:spPr>
          <a:xfrm>
            <a:off x="9584394" y="2712192"/>
            <a:ext cx="1977460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0433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dirty="0"/>
              <a:t>Flat </a:t>
            </a:r>
            <a:r>
              <a:rPr lang="de-DE" dirty="0"/>
              <a:t>SUMIDA </a:t>
            </a:r>
            <a:r>
              <a:rPr lang="de-DE" dirty="0" err="1"/>
              <a:t>cable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err="1"/>
              <a:t>d</a:t>
            </a:r>
            <a:r>
              <a:rPr lang="de-DE" dirty="0" err="1" smtClean="0"/>
              <a:t>istributes</a:t>
            </a:r>
            <a:r>
              <a:rPr lang="de-DE" dirty="0" smtClean="0"/>
              <a:t> </a:t>
            </a:r>
            <a:r>
              <a:rPr lang="de-DE" dirty="0" err="1" smtClean="0"/>
              <a:t>voltages</a:t>
            </a:r>
            <a:endParaRPr lang="de-DE" dirty="0" smtClean="0"/>
          </a:p>
          <a:p>
            <a:r>
              <a:rPr lang="de-DE" dirty="0" err="1"/>
              <a:t>a</a:t>
            </a:r>
            <a:r>
              <a:rPr lang="de-DE" dirty="0" err="1" smtClean="0"/>
              <a:t>mong</a:t>
            </a:r>
            <a:r>
              <a:rPr lang="de-DE" dirty="0" smtClean="0"/>
              <a:t> FEBs</a:t>
            </a:r>
            <a:endParaRPr dirty="0"/>
          </a:p>
        </p:txBody>
      </p:sp>
      <p:cxnSp>
        <p:nvCxnSpPr>
          <p:cNvPr id="178" name="Straight Arrow Connector 96"/>
          <p:cNvCxnSpPr>
            <a:stCxn id="176" idx="0"/>
            <a:endCxn id="127" idx="0"/>
          </p:cNvCxnSpPr>
          <p:nvPr/>
        </p:nvCxnSpPr>
        <p:spPr>
          <a:xfrm flipH="1" flipV="1">
            <a:off x="10071460" y="1766287"/>
            <a:ext cx="501664" cy="945905"/>
          </a:xfrm>
          <a:prstGeom prst="straightConnector1">
            <a:avLst/>
          </a:prstGeom>
          <a:ln w="25400">
            <a:solidFill>
              <a:schemeClr val="accent5"/>
            </a:solidFill>
            <a:miter/>
            <a:tailEnd type="triangle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/>
          </a:p>
        </p:txBody>
      </p:sp>
      <p:sp>
        <p:nvSpPr>
          <p:cNvPr id="90" name="TextBox 22"/>
          <p:cNvSpPr txBox="1"/>
          <p:nvPr/>
        </p:nvSpPr>
        <p:spPr>
          <a:xfrm>
            <a:off x="9862402" y="526824"/>
            <a:ext cx="528346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de-DE" dirty="0" smtClean="0"/>
              <a:t>FEBs</a:t>
            </a:r>
            <a:endParaRPr dirty="0"/>
          </a:p>
        </p:txBody>
      </p:sp>
      <p:cxnSp>
        <p:nvCxnSpPr>
          <p:cNvPr id="91" name="Straight Arrow Connector 96"/>
          <p:cNvCxnSpPr>
            <a:stCxn id="90" idx="2"/>
          </p:cNvCxnSpPr>
          <p:nvPr/>
        </p:nvCxnSpPr>
        <p:spPr>
          <a:xfrm flipH="1">
            <a:off x="9862402" y="896152"/>
            <a:ext cx="264173" cy="416520"/>
          </a:xfrm>
          <a:prstGeom prst="straightConnector1">
            <a:avLst/>
          </a:prstGeom>
          <a:ln w="25400">
            <a:solidFill>
              <a:schemeClr val="accent5"/>
            </a:solidFill>
            <a:miter/>
            <a:tailEnd type="triangle"/>
          </a:ln>
        </p:spPr>
      </p:cxnSp>
      <p:cxnSp>
        <p:nvCxnSpPr>
          <p:cNvPr id="179" name="Straight Arrow Connector 96"/>
          <p:cNvCxnSpPr>
            <a:stCxn id="90" idx="2"/>
          </p:cNvCxnSpPr>
          <p:nvPr/>
        </p:nvCxnSpPr>
        <p:spPr>
          <a:xfrm>
            <a:off x="10126575" y="896152"/>
            <a:ext cx="264173" cy="416520"/>
          </a:xfrm>
          <a:prstGeom prst="straightConnector1">
            <a:avLst/>
          </a:prstGeom>
          <a:ln w="25400">
            <a:solidFill>
              <a:schemeClr val="accent5"/>
            </a:solidFill>
            <a:miter/>
            <a:tailEnd type="triangle"/>
          </a:ln>
        </p:spPr>
      </p:cxnSp>
      <p:cxnSp>
        <p:nvCxnSpPr>
          <p:cNvPr id="14" name="Straight Arrow Connector 13"/>
          <p:cNvCxnSpPr>
            <a:endCxn id="9" idx="2"/>
          </p:cNvCxnSpPr>
          <p:nvPr/>
        </p:nvCxnSpPr>
        <p:spPr>
          <a:xfrm flipV="1">
            <a:off x="6593275" y="3067085"/>
            <a:ext cx="760716" cy="2987320"/>
          </a:xfrm>
          <a:prstGeom prst="straightConnector1">
            <a:avLst/>
          </a:prstGeom>
          <a:noFill/>
          <a:ln w="50800" cap="flat">
            <a:solidFill>
              <a:schemeClr val="accent6">
                <a:lumMod val="75000"/>
              </a:schemeClr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2" name="TextBox 181"/>
          <p:cNvSpPr txBox="1"/>
          <p:nvPr/>
        </p:nvSpPr>
        <p:spPr>
          <a:xfrm>
            <a:off x="5678082" y="6106374"/>
            <a:ext cx="2234968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Feed through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8000"/>
                </a:solidFill>
              </a:rPr>
              <a:t>o</a:t>
            </a:r>
            <a:r>
              <a:rPr lang="en-US" dirty="0" smtClean="0">
                <a:solidFill>
                  <a:srgbClr val="008000"/>
                </a:solidFill>
              </a:rPr>
              <a:t>n the STS front wall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8000"/>
              </a:solidFill>
              <a:effectLst/>
              <a:uFillTx/>
              <a:sym typeface="Helvetica"/>
            </a:endParaRPr>
          </a:p>
        </p:txBody>
      </p:sp>
      <p:pic>
        <p:nvPicPr>
          <p:cNvPr id="3" name="Picture 2" descr="Screen Shot 2021-10-20 at 09.57.3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196" y="3700303"/>
            <a:ext cx="922519" cy="976785"/>
          </a:xfrm>
          <a:prstGeom prst="rect">
            <a:avLst/>
          </a:prstGeom>
        </p:spPr>
      </p:pic>
      <p:sp>
        <p:nvSpPr>
          <p:cNvPr id="153" name="TextBox 2064"/>
          <p:cNvSpPr txBox="1"/>
          <p:nvPr/>
        </p:nvSpPr>
        <p:spPr>
          <a:xfrm>
            <a:off x="7620865" y="3176877"/>
            <a:ext cx="1810748" cy="120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>
                <a:solidFill>
                  <a:schemeClr val="accent5">
                    <a:lumMod val="75000"/>
                  </a:schemeClr>
                </a:solidFill>
              </a:rPr>
              <a:t>AMPHENOL</a:t>
            </a:r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>
                <a:solidFill>
                  <a:schemeClr val="accent5">
                    <a:lumMod val="75000"/>
                  </a:schemeClr>
                </a:solidFill>
              </a:rPr>
              <a:t>10132445-16LF</a:t>
            </a:r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>
                <a:solidFill>
                  <a:schemeClr val="accent5">
                    <a:lumMod val="75000"/>
                  </a:schemeClr>
                </a:solidFill>
              </a:rPr>
              <a:t>(2x8pins two </a:t>
            </a:r>
            <a:r>
              <a:rPr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dirty="0" smtClean="0">
                <a:solidFill>
                  <a:schemeClr val="accent5">
                    <a:lumMod val="75000"/>
                  </a:schemeClr>
                </a:solidFill>
              </a:rPr>
              <a:t>ws</a:t>
            </a:r>
            <a:endParaRPr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>
                <a:solidFill>
                  <a:schemeClr val="accent5">
                    <a:lumMod val="75000"/>
                  </a:schemeClr>
                </a:solidFill>
              </a:rPr>
              <a:t>8 LV Voltages)</a:t>
            </a:r>
          </a:p>
        </p:txBody>
      </p:sp>
      <p:sp>
        <p:nvSpPr>
          <p:cNvPr id="172" name="Freeform 48"/>
          <p:cNvSpPr/>
          <p:nvPr/>
        </p:nvSpPr>
        <p:spPr>
          <a:xfrm>
            <a:off x="8704832" y="1590260"/>
            <a:ext cx="2081869" cy="860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4" h="21600" extrusionOk="0">
                <a:moveTo>
                  <a:pt x="0" y="21600"/>
                </a:moveTo>
                <a:cubicBezTo>
                  <a:pt x="349" y="21555"/>
                  <a:pt x="716" y="21555"/>
                  <a:pt x="1047" y="21464"/>
                </a:cubicBezTo>
                <a:cubicBezTo>
                  <a:pt x="1153" y="21435"/>
                  <a:pt x="1166" y="21324"/>
                  <a:pt x="1237" y="21260"/>
                </a:cubicBezTo>
                <a:cubicBezTo>
                  <a:pt x="1293" y="21210"/>
                  <a:pt x="1364" y="21170"/>
                  <a:pt x="1427" y="21125"/>
                </a:cubicBezTo>
                <a:lnTo>
                  <a:pt x="1808" y="20309"/>
                </a:lnTo>
                <a:cubicBezTo>
                  <a:pt x="1808" y="20309"/>
                  <a:pt x="1998" y="19902"/>
                  <a:pt x="1998" y="19902"/>
                </a:cubicBezTo>
                <a:lnTo>
                  <a:pt x="2189" y="19698"/>
                </a:lnTo>
                <a:cubicBezTo>
                  <a:pt x="2514" y="18768"/>
                  <a:pt x="2372" y="19320"/>
                  <a:pt x="2474" y="17932"/>
                </a:cubicBezTo>
                <a:cubicBezTo>
                  <a:pt x="2605" y="16161"/>
                  <a:pt x="2507" y="17110"/>
                  <a:pt x="2664" y="15758"/>
                </a:cubicBezTo>
                <a:cubicBezTo>
                  <a:pt x="2696" y="15192"/>
                  <a:pt x="2710" y="14626"/>
                  <a:pt x="2759" y="14060"/>
                </a:cubicBezTo>
                <a:cubicBezTo>
                  <a:pt x="2773" y="13901"/>
                  <a:pt x="2831" y="13744"/>
                  <a:pt x="2855" y="13585"/>
                </a:cubicBezTo>
                <a:cubicBezTo>
                  <a:pt x="3024" y="12439"/>
                  <a:pt x="2849" y="13128"/>
                  <a:pt x="3045" y="12430"/>
                </a:cubicBezTo>
                <a:cubicBezTo>
                  <a:pt x="3108" y="11842"/>
                  <a:pt x="3073" y="11243"/>
                  <a:pt x="3235" y="10664"/>
                </a:cubicBezTo>
                <a:cubicBezTo>
                  <a:pt x="3355" y="10237"/>
                  <a:pt x="3369" y="10238"/>
                  <a:pt x="3426" y="9713"/>
                </a:cubicBezTo>
                <a:cubicBezTo>
                  <a:pt x="3606" y="8038"/>
                  <a:pt x="3414" y="9090"/>
                  <a:pt x="3616" y="8083"/>
                </a:cubicBezTo>
                <a:cubicBezTo>
                  <a:pt x="3648" y="7698"/>
                  <a:pt x="3670" y="7313"/>
                  <a:pt x="3711" y="6928"/>
                </a:cubicBezTo>
                <a:cubicBezTo>
                  <a:pt x="3744" y="6623"/>
                  <a:pt x="3795" y="6281"/>
                  <a:pt x="3901" y="5977"/>
                </a:cubicBezTo>
                <a:cubicBezTo>
                  <a:pt x="3926" y="5908"/>
                  <a:pt x="3965" y="5842"/>
                  <a:pt x="3996" y="5774"/>
                </a:cubicBezTo>
                <a:cubicBezTo>
                  <a:pt x="4017" y="5673"/>
                  <a:pt x="4143" y="5016"/>
                  <a:pt x="4187" y="4891"/>
                </a:cubicBezTo>
                <a:cubicBezTo>
                  <a:pt x="4235" y="4752"/>
                  <a:pt x="4266" y="4602"/>
                  <a:pt x="4377" y="4483"/>
                </a:cubicBezTo>
                <a:cubicBezTo>
                  <a:pt x="4692" y="4146"/>
                  <a:pt x="4487" y="4337"/>
                  <a:pt x="5043" y="3940"/>
                </a:cubicBezTo>
                <a:cubicBezTo>
                  <a:pt x="5138" y="3872"/>
                  <a:pt x="5208" y="3779"/>
                  <a:pt x="5329" y="3736"/>
                </a:cubicBezTo>
                <a:cubicBezTo>
                  <a:pt x="5799" y="3568"/>
                  <a:pt x="5575" y="3632"/>
                  <a:pt x="5995" y="3532"/>
                </a:cubicBezTo>
                <a:cubicBezTo>
                  <a:pt x="6447" y="3317"/>
                  <a:pt x="6172" y="3422"/>
                  <a:pt x="6851" y="3260"/>
                </a:cubicBezTo>
                <a:lnTo>
                  <a:pt x="7137" y="3192"/>
                </a:lnTo>
                <a:cubicBezTo>
                  <a:pt x="8716" y="2817"/>
                  <a:pt x="7322" y="3126"/>
                  <a:pt x="11514" y="3057"/>
                </a:cubicBezTo>
                <a:cubicBezTo>
                  <a:pt x="12809" y="2748"/>
                  <a:pt x="11840" y="2953"/>
                  <a:pt x="15034" y="3057"/>
                </a:cubicBezTo>
                <a:cubicBezTo>
                  <a:pt x="15353" y="3067"/>
                  <a:pt x="15669" y="3102"/>
                  <a:pt x="15986" y="3125"/>
                </a:cubicBezTo>
                <a:cubicBezTo>
                  <a:pt x="16240" y="3102"/>
                  <a:pt x="16492" y="3064"/>
                  <a:pt x="16747" y="3057"/>
                </a:cubicBezTo>
                <a:cubicBezTo>
                  <a:pt x="21070" y="2933"/>
                  <a:pt x="19462" y="3294"/>
                  <a:pt x="21029" y="2921"/>
                </a:cubicBezTo>
                <a:cubicBezTo>
                  <a:pt x="21600" y="2513"/>
                  <a:pt x="21600" y="2694"/>
                  <a:pt x="21410" y="2106"/>
                </a:cubicBezTo>
                <a:cubicBezTo>
                  <a:pt x="21365" y="1966"/>
                  <a:pt x="21219" y="1698"/>
                  <a:pt x="21219" y="1698"/>
                </a:cubicBezTo>
                <a:cubicBezTo>
                  <a:pt x="21251" y="1336"/>
                  <a:pt x="21261" y="972"/>
                  <a:pt x="21315" y="611"/>
                </a:cubicBezTo>
                <a:cubicBezTo>
                  <a:pt x="21325" y="540"/>
                  <a:pt x="21385" y="477"/>
                  <a:pt x="21410" y="408"/>
                </a:cubicBezTo>
                <a:cubicBezTo>
                  <a:pt x="21511" y="118"/>
                  <a:pt x="21505" y="169"/>
                  <a:pt x="21505" y="0"/>
                </a:cubicBezTo>
              </a:path>
            </a:pathLst>
          </a:custGeom>
          <a:ln w="12700">
            <a:solidFill>
              <a:schemeClr val="accent5">
                <a:satOff val="-3547"/>
                <a:lumOff val="-10352"/>
              </a:schemeClr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73" name="Freeform 48"/>
          <p:cNvSpPr/>
          <p:nvPr/>
        </p:nvSpPr>
        <p:spPr>
          <a:xfrm>
            <a:off x="8715022" y="1672714"/>
            <a:ext cx="2709110" cy="948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4" h="21600" extrusionOk="0">
                <a:moveTo>
                  <a:pt x="0" y="21600"/>
                </a:moveTo>
                <a:cubicBezTo>
                  <a:pt x="349" y="21555"/>
                  <a:pt x="716" y="21555"/>
                  <a:pt x="1047" y="21464"/>
                </a:cubicBezTo>
                <a:cubicBezTo>
                  <a:pt x="1153" y="21435"/>
                  <a:pt x="1166" y="21324"/>
                  <a:pt x="1237" y="21260"/>
                </a:cubicBezTo>
                <a:cubicBezTo>
                  <a:pt x="1293" y="21210"/>
                  <a:pt x="1364" y="21170"/>
                  <a:pt x="1427" y="21125"/>
                </a:cubicBezTo>
                <a:lnTo>
                  <a:pt x="1808" y="20309"/>
                </a:lnTo>
                <a:cubicBezTo>
                  <a:pt x="1808" y="20309"/>
                  <a:pt x="1998" y="19902"/>
                  <a:pt x="1998" y="19902"/>
                </a:cubicBezTo>
                <a:lnTo>
                  <a:pt x="2189" y="19698"/>
                </a:lnTo>
                <a:cubicBezTo>
                  <a:pt x="2514" y="18768"/>
                  <a:pt x="2372" y="19320"/>
                  <a:pt x="2474" y="17932"/>
                </a:cubicBezTo>
                <a:cubicBezTo>
                  <a:pt x="2605" y="16161"/>
                  <a:pt x="2507" y="17110"/>
                  <a:pt x="2664" y="15758"/>
                </a:cubicBezTo>
                <a:cubicBezTo>
                  <a:pt x="2696" y="15192"/>
                  <a:pt x="2710" y="14626"/>
                  <a:pt x="2759" y="14060"/>
                </a:cubicBezTo>
                <a:cubicBezTo>
                  <a:pt x="2773" y="13901"/>
                  <a:pt x="2831" y="13744"/>
                  <a:pt x="2855" y="13585"/>
                </a:cubicBezTo>
                <a:cubicBezTo>
                  <a:pt x="3024" y="12439"/>
                  <a:pt x="2849" y="13128"/>
                  <a:pt x="3045" y="12430"/>
                </a:cubicBezTo>
                <a:cubicBezTo>
                  <a:pt x="3108" y="11842"/>
                  <a:pt x="3073" y="11243"/>
                  <a:pt x="3235" y="10664"/>
                </a:cubicBezTo>
                <a:cubicBezTo>
                  <a:pt x="3355" y="10237"/>
                  <a:pt x="3369" y="10238"/>
                  <a:pt x="3426" y="9713"/>
                </a:cubicBezTo>
                <a:cubicBezTo>
                  <a:pt x="3606" y="8038"/>
                  <a:pt x="3414" y="9090"/>
                  <a:pt x="3616" y="8083"/>
                </a:cubicBezTo>
                <a:cubicBezTo>
                  <a:pt x="3648" y="7698"/>
                  <a:pt x="3670" y="7313"/>
                  <a:pt x="3711" y="6928"/>
                </a:cubicBezTo>
                <a:cubicBezTo>
                  <a:pt x="3744" y="6623"/>
                  <a:pt x="3795" y="6281"/>
                  <a:pt x="3901" y="5977"/>
                </a:cubicBezTo>
                <a:cubicBezTo>
                  <a:pt x="3926" y="5908"/>
                  <a:pt x="3965" y="5842"/>
                  <a:pt x="3996" y="5774"/>
                </a:cubicBezTo>
                <a:cubicBezTo>
                  <a:pt x="4017" y="5673"/>
                  <a:pt x="4143" y="5016"/>
                  <a:pt x="4187" y="4891"/>
                </a:cubicBezTo>
                <a:cubicBezTo>
                  <a:pt x="4235" y="4752"/>
                  <a:pt x="4266" y="4602"/>
                  <a:pt x="4377" y="4483"/>
                </a:cubicBezTo>
                <a:cubicBezTo>
                  <a:pt x="4692" y="4146"/>
                  <a:pt x="4487" y="4337"/>
                  <a:pt x="5043" y="3940"/>
                </a:cubicBezTo>
                <a:cubicBezTo>
                  <a:pt x="5138" y="3872"/>
                  <a:pt x="5208" y="3779"/>
                  <a:pt x="5329" y="3736"/>
                </a:cubicBezTo>
                <a:cubicBezTo>
                  <a:pt x="5799" y="3568"/>
                  <a:pt x="5575" y="3632"/>
                  <a:pt x="5995" y="3532"/>
                </a:cubicBezTo>
                <a:cubicBezTo>
                  <a:pt x="6447" y="3317"/>
                  <a:pt x="6172" y="3422"/>
                  <a:pt x="6851" y="3260"/>
                </a:cubicBezTo>
                <a:lnTo>
                  <a:pt x="7137" y="3192"/>
                </a:lnTo>
                <a:cubicBezTo>
                  <a:pt x="8716" y="2817"/>
                  <a:pt x="7322" y="3126"/>
                  <a:pt x="11514" y="3057"/>
                </a:cubicBezTo>
                <a:cubicBezTo>
                  <a:pt x="12809" y="2748"/>
                  <a:pt x="11840" y="2953"/>
                  <a:pt x="15034" y="3057"/>
                </a:cubicBezTo>
                <a:cubicBezTo>
                  <a:pt x="15353" y="3067"/>
                  <a:pt x="15669" y="3102"/>
                  <a:pt x="15986" y="3125"/>
                </a:cubicBezTo>
                <a:cubicBezTo>
                  <a:pt x="16240" y="3102"/>
                  <a:pt x="16492" y="3064"/>
                  <a:pt x="16747" y="3057"/>
                </a:cubicBezTo>
                <a:cubicBezTo>
                  <a:pt x="21070" y="2933"/>
                  <a:pt x="19462" y="3294"/>
                  <a:pt x="21029" y="2921"/>
                </a:cubicBezTo>
                <a:cubicBezTo>
                  <a:pt x="21600" y="2513"/>
                  <a:pt x="21600" y="2694"/>
                  <a:pt x="21410" y="2106"/>
                </a:cubicBezTo>
                <a:cubicBezTo>
                  <a:pt x="21365" y="1966"/>
                  <a:pt x="21219" y="1698"/>
                  <a:pt x="21219" y="1698"/>
                </a:cubicBezTo>
                <a:cubicBezTo>
                  <a:pt x="21251" y="1336"/>
                  <a:pt x="21261" y="972"/>
                  <a:pt x="21315" y="611"/>
                </a:cubicBezTo>
                <a:cubicBezTo>
                  <a:pt x="21325" y="540"/>
                  <a:pt x="21385" y="477"/>
                  <a:pt x="21410" y="408"/>
                </a:cubicBezTo>
                <a:cubicBezTo>
                  <a:pt x="21511" y="118"/>
                  <a:pt x="21505" y="169"/>
                  <a:pt x="21505" y="0"/>
                </a:cubicBezTo>
              </a:path>
            </a:pathLst>
          </a:custGeom>
          <a:ln w="12700">
            <a:solidFill>
              <a:schemeClr val="accent5">
                <a:satOff val="-3547"/>
                <a:lumOff val="-10352"/>
              </a:schemeClr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39" y="767621"/>
            <a:ext cx="2142525" cy="1090101"/>
          </a:xfrm>
          <a:prstGeom prst="rect">
            <a:avLst/>
          </a:prstGeom>
        </p:spPr>
      </p:pic>
      <p:sp>
        <p:nvSpPr>
          <p:cNvPr id="88" name="Rectangle 87"/>
          <p:cNvSpPr/>
          <p:nvPr/>
        </p:nvSpPr>
        <p:spPr>
          <a:xfrm>
            <a:off x="7240097" y="3067085"/>
            <a:ext cx="199722" cy="136259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>
            <a:solidFill>
              <a:schemeClr val="accent6">
                <a:lumMod val="75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4" name="Picture 3" descr="Screen Shot 2021-10-19 at 13.39.4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908" y="562934"/>
            <a:ext cx="3238500" cy="1308100"/>
          </a:xfrm>
          <a:prstGeom prst="rect">
            <a:avLst/>
          </a:prstGeom>
        </p:spPr>
      </p:pic>
      <p:sp>
        <p:nvSpPr>
          <p:cNvPr id="180" name="Straight Connector 51"/>
          <p:cNvSpPr/>
          <p:nvPr/>
        </p:nvSpPr>
        <p:spPr>
          <a:xfrm flipV="1">
            <a:off x="1508677" y="3695712"/>
            <a:ext cx="4134305" cy="4591"/>
          </a:xfrm>
          <a:prstGeom prst="line">
            <a:avLst/>
          </a:prstGeom>
          <a:ln w="57150">
            <a:solidFill>
              <a:srgbClr val="FF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81" name="Title 1"/>
          <p:cNvSpPr txBox="1">
            <a:spLocks noGrp="1"/>
          </p:cNvSpPr>
          <p:nvPr>
            <p:ph type="title"/>
          </p:nvPr>
        </p:nvSpPr>
        <p:spPr>
          <a:xfrm>
            <a:off x="838200" y="-17642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/>
              <a:t>Schematics (</a:t>
            </a:r>
            <a:r>
              <a:rPr dirty="0" smtClean="0"/>
              <a:t>HV</a:t>
            </a:r>
            <a:r>
              <a:rPr lang="de-DE" dirty="0" smtClean="0"/>
              <a:t>)</a:t>
            </a:r>
            <a:endParaRPr dirty="0"/>
          </a:p>
        </p:txBody>
      </p:sp>
      <p:sp>
        <p:nvSpPr>
          <p:cNvPr id="182" name="Rectangle 3"/>
          <p:cNvSpPr/>
          <p:nvPr/>
        </p:nvSpPr>
        <p:spPr>
          <a:xfrm>
            <a:off x="5812540" y="2285300"/>
            <a:ext cx="136725" cy="2016227"/>
          </a:xfrm>
          <a:prstGeom prst="rect">
            <a:avLst/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83" name="TextBox 6"/>
          <p:cNvSpPr txBox="1"/>
          <p:nvPr/>
        </p:nvSpPr>
        <p:spPr>
          <a:xfrm>
            <a:off x="45718" y="4295503"/>
            <a:ext cx="1528620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Power </a:t>
            </a:r>
            <a:r>
              <a:rPr dirty="0" smtClean="0"/>
              <a:t>Supplies</a:t>
            </a:r>
            <a:endParaRPr dirty="0"/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de-DE" dirty="0" smtClean="0"/>
              <a:t>16 </a:t>
            </a:r>
            <a:r>
              <a:rPr lang="de-DE" dirty="0" err="1" smtClean="0"/>
              <a:t>ch</a:t>
            </a:r>
            <a:r>
              <a:rPr lang="de-DE" dirty="0" smtClean="0"/>
              <a:t>/</a:t>
            </a:r>
            <a:r>
              <a:rPr lang="de-DE" dirty="0" err="1" smtClean="0"/>
              <a:t>module</a:t>
            </a:r>
            <a:endParaRPr lang="de-DE" dirty="0" smtClean="0"/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de-DE" dirty="0" err="1" smtClean="0"/>
              <a:t>upstairs</a:t>
            </a:r>
            <a:endParaRPr dirty="0"/>
          </a:p>
        </p:txBody>
      </p:sp>
      <p:sp>
        <p:nvSpPr>
          <p:cNvPr id="185" name="Rectangle 8"/>
          <p:cNvSpPr/>
          <p:nvPr/>
        </p:nvSpPr>
        <p:spPr>
          <a:xfrm>
            <a:off x="7320136" y="998778"/>
            <a:ext cx="4694314" cy="505562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86" name="Rectangle 9"/>
          <p:cNvSpPr/>
          <p:nvPr/>
        </p:nvSpPr>
        <p:spPr>
          <a:xfrm>
            <a:off x="9264352" y="1989377"/>
            <a:ext cx="2750098" cy="320093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87" name="TextBox 10"/>
          <p:cNvSpPr txBox="1"/>
          <p:nvPr/>
        </p:nvSpPr>
        <p:spPr>
          <a:xfrm>
            <a:off x="5133004" y="4497812"/>
            <a:ext cx="1175924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Patch Panel</a:t>
            </a:r>
          </a:p>
        </p:txBody>
      </p:sp>
      <p:sp>
        <p:nvSpPr>
          <p:cNvPr id="188" name="Rectangle 11"/>
          <p:cNvSpPr/>
          <p:nvPr/>
        </p:nvSpPr>
        <p:spPr>
          <a:xfrm>
            <a:off x="9552384" y="1312672"/>
            <a:ext cx="432050" cy="360042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89" name="Rectangle 13"/>
          <p:cNvSpPr/>
          <p:nvPr/>
        </p:nvSpPr>
        <p:spPr>
          <a:xfrm>
            <a:off x="10167739" y="1312672"/>
            <a:ext cx="432050" cy="360042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0" name="Rectangle 14"/>
          <p:cNvSpPr/>
          <p:nvPr/>
        </p:nvSpPr>
        <p:spPr>
          <a:xfrm>
            <a:off x="10786702" y="1312672"/>
            <a:ext cx="432050" cy="360042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1" name="Rectangle 15"/>
          <p:cNvSpPr/>
          <p:nvPr/>
        </p:nvSpPr>
        <p:spPr>
          <a:xfrm>
            <a:off x="11424132" y="1315447"/>
            <a:ext cx="432050" cy="360042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2" name="Rectangle 16"/>
          <p:cNvSpPr/>
          <p:nvPr/>
        </p:nvSpPr>
        <p:spPr>
          <a:xfrm>
            <a:off x="9552384" y="5440948"/>
            <a:ext cx="432050" cy="360042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3" name="Rectangle 17"/>
          <p:cNvSpPr/>
          <p:nvPr/>
        </p:nvSpPr>
        <p:spPr>
          <a:xfrm>
            <a:off x="10167739" y="5440948"/>
            <a:ext cx="432050" cy="360042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4" name="Rectangle 18"/>
          <p:cNvSpPr/>
          <p:nvPr/>
        </p:nvSpPr>
        <p:spPr>
          <a:xfrm>
            <a:off x="10786702" y="5440948"/>
            <a:ext cx="432050" cy="360042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5" name="Rectangle 19"/>
          <p:cNvSpPr/>
          <p:nvPr/>
        </p:nvSpPr>
        <p:spPr>
          <a:xfrm>
            <a:off x="11424132" y="5443723"/>
            <a:ext cx="432050" cy="360042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6" name="Rectangle 12"/>
          <p:cNvSpPr/>
          <p:nvPr/>
        </p:nvSpPr>
        <p:spPr>
          <a:xfrm>
            <a:off x="5653937" y="2376802"/>
            <a:ext cx="158605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7" name="Rectangle 21"/>
          <p:cNvSpPr/>
          <p:nvPr/>
        </p:nvSpPr>
        <p:spPr>
          <a:xfrm>
            <a:off x="5966771" y="2376802"/>
            <a:ext cx="139540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8" name="Rectangle 34"/>
          <p:cNvSpPr/>
          <p:nvPr/>
        </p:nvSpPr>
        <p:spPr>
          <a:xfrm>
            <a:off x="5647147" y="2766871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9" name="Rectangle 35"/>
          <p:cNvSpPr/>
          <p:nvPr/>
        </p:nvSpPr>
        <p:spPr>
          <a:xfrm>
            <a:off x="5959980" y="2766871"/>
            <a:ext cx="139540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00" name="Rectangle 36"/>
          <p:cNvSpPr/>
          <p:nvPr/>
        </p:nvSpPr>
        <p:spPr>
          <a:xfrm>
            <a:off x="5642978" y="3156939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01" name="Rectangle 37"/>
          <p:cNvSpPr/>
          <p:nvPr/>
        </p:nvSpPr>
        <p:spPr>
          <a:xfrm>
            <a:off x="5955812" y="3156939"/>
            <a:ext cx="139540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02" name="Rectangle 38"/>
          <p:cNvSpPr/>
          <p:nvPr/>
        </p:nvSpPr>
        <p:spPr>
          <a:xfrm>
            <a:off x="5642978" y="3545606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03" name="Rectangle 39"/>
          <p:cNvSpPr/>
          <p:nvPr/>
        </p:nvSpPr>
        <p:spPr>
          <a:xfrm>
            <a:off x="5955812" y="3545606"/>
            <a:ext cx="139540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04" name="Rectangle 40"/>
          <p:cNvSpPr/>
          <p:nvPr/>
        </p:nvSpPr>
        <p:spPr>
          <a:xfrm>
            <a:off x="5644600" y="3933075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05" name="Rectangle 41"/>
          <p:cNvSpPr/>
          <p:nvPr/>
        </p:nvSpPr>
        <p:spPr>
          <a:xfrm>
            <a:off x="5957434" y="3933075"/>
            <a:ext cx="139540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06" name="Straight Connector 50"/>
          <p:cNvSpPr/>
          <p:nvPr/>
        </p:nvSpPr>
        <p:spPr>
          <a:xfrm>
            <a:off x="1498971" y="3293412"/>
            <a:ext cx="4144011" cy="13632"/>
          </a:xfrm>
          <a:prstGeom prst="line">
            <a:avLst/>
          </a:prstGeom>
          <a:ln w="57150">
            <a:solidFill>
              <a:srgbClr val="FF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7" name="Straight Connector 52"/>
          <p:cNvSpPr/>
          <p:nvPr/>
        </p:nvSpPr>
        <p:spPr>
          <a:xfrm>
            <a:off x="1488011" y="4069041"/>
            <a:ext cx="4156593" cy="14141"/>
          </a:xfrm>
          <a:prstGeom prst="line">
            <a:avLst/>
          </a:prstGeom>
          <a:ln w="57150">
            <a:solidFill>
              <a:srgbClr val="FF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208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39495" r="39095" b="3114"/>
          <a:stretch>
            <a:fillRect/>
          </a:stretch>
        </p:blipFill>
        <p:spPr>
          <a:xfrm>
            <a:off x="1084039" y="2556080"/>
            <a:ext cx="460208" cy="15598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39495" r="39095" b="3114"/>
          <a:stretch>
            <a:fillRect/>
          </a:stretch>
        </p:blipFill>
        <p:spPr>
          <a:xfrm>
            <a:off x="808478" y="2556978"/>
            <a:ext cx="460208" cy="15598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39495" r="39095" b="3114"/>
          <a:stretch>
            <a:fillRect/>
          </a:stretch>
        </p:blipFill>
        <p:spPr>
          <a:xfrm>
            <a:off x="553433" y="2556080"/>
            <a:ext cx="460208" cy="1559882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TextBox 76"/>
          <p:cNvSpPr txBox="1"/>
          <p:nvPr/>
        </p:nvSpPr>
        <p:spPr>
          <a:xfrm>
            <a:off x="7809641" y="4189296"/>
            <a:ext cx="1865200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F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de-DE" sz="2400" dirty="0" smtClean="0">
                <a:solidFill>
                  <a:srgbClr val="FF0000"/>
                </a:solidFill>
              </a:rPr>
              <a:t>Redistribution</a:t>
            </a:r>
          </a:p>
          <a:p>
            <a:r>
              <a:rPr sz="2400" dirty="0" smtClean="0">
                <a:solidFill>
                  <a:srgbClr val="FF0000"/>
                </a:solidFill>
              </a:rPr>
              <a:t>HVBox</a:t>
            </a:r>
            <a:endParaRPr sz="2400" dirty="0">
              <a:solidFill>
                <a:srgbClr val="FF0000"/>
              </a:solidFill>
            </a:endParaRPr>
          </a:p>
        </p:txBody>
      </p:sp>
      <p:sp>
        <p:nvSpPr>
          <p:cNvPr id="212" name="TextBox 77"/>
          <p:cNvSpPr txBox="1"/>
          <p:nvPr/>
        </p:nvSpPr>
        <p:spPr>
          <a:xfrm>
            <a:off x="8456497" y="5445710"/>
            <a:ext cx="836262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FEB Box</a:t>
            </a:r>
          </a:p>
        </p:txBody>
      </p:sp>
      <p:sp>
        <p:nvSpPr>
          <p:cNvPr id="213" name="Rectangle 46"/>
          <p:cNvSpPr/>
          <p:nvPr/>
        </p:nvSpPr>
        <p:spPr>
          <a:xfrm>
            <a:off x="7684978" y="3330221"/>
            <a:ext cx="1030045" cy="15522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14" name="Freeform 47"/>
          <p:cNvSpPr/>
          <p:nvPr/>
        </p:nvSpPr>
        <p:spPr>
          <a:xfrm>
            <a:off x="8700051" y="1689650"/>
            <a:ext cx="854972" cy="1914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extrusionOk="0">
                <a:moveTo>
                  <a:pt x="0" y="21600"/>
                </a:moveTo>
                <a:cubicBezTo>
                  <a:pt x="278" y="21525"/>
                  <a:pt x="589" y="21470"/>
                  <a:pt x="835" y="21376"/>
                </a:cubicBezTo>
                <a:cubicBezTo>
                  <a:pt x="988" y="21317"/>
                  <a:pt x="1027" y="21215"/>
                  <a:pt x="1169" y="21152"/>
                </a:cubicBezTo>
                <a:cubicBezTo>
                  <a:pt x="1311" y="21088"/>
                  <a:pt x="1503" y="21052"/>
                  <a:pt x="1670" y="21002"/>
                </a:cubicBezTo>
                <a:lnTo>
                  <a:pt x="2338" y="20554"/>
                </a:lnTo>
                <a:lnTo>
                  <a:pt x="2673" y="20329"/>
                </a:lnTo>
                <a:lnTo>
                  <a:pt x="3174" y="19657"/>
                </a:lnTo>
                <a:cubicBezTo>
                  <a:pt x="3229" y="19582"/>
                  <a:pt x="3306" y="19510"/>
                  <a:pt x="3341" y="19433"/>
                </a:cubicBezTo>
                <a:cubicBezTo>
                  <a:pt x="3852" y="18289"/>
                  <a:pt x="3068" y="20090"/>
                  <a:pt x="3675" y="18461"/>
                </a:cubicBezTo>
                <a:cubicBezTo>
                  <a:pt x="3712" y="18360"/>
                  <a:pt x="3804" y="18263"/>
                  <a:pt x="3842" y="18162"/>
                </a:cubicBezTo>
                <a:cubicBezTo>
                  <a:pt x="4011" y="17708"/>
                  <a:pt x="4070" y="17193"/>
                  <a:pt x="4176" y="16742"/>
                </a:cubicBezTo>
                <a:cubicBezTo>
                  <a:pt x="4223" y="16542"/>
                  <a:pt x="4296" y="16344"/>
                  <a:pt x="4343" y="16144"/>
                </a:cubicBezTo>
                <a:cubicBezTo>
                  <a:pt x="4407" y="15870"/>
                  <a:pt x="4454" y="15596"/>
                  <a:pt x="4510" y="15322"/>
                </a:cubicBezTo>
                <a:cubicBezTo>
                  <a:pt x="4566" y="14300"/>
                  <a:pt x="4575" y="13278"/>
                  <a:pt x="4677" y="12257"/>
                </a:cubicBezTo>
                <a:cubicBezTo>
                  <a:pt x="4857" y="10461"/>
                  <a:pt x="4572" y="10903"/>
                  <a:pt x="5178" y="10090"/>
                </a:cubicBezTo>
                <a:cubicBezTo>
                  <a:pt x="5234" y="9816"/>
                  <a:pt x="5258" y="9540"/>
                  <a:pt x="5345" y="9268"/>
                </a:cubicBezTo>
                <a:cubicBezTo>
                  <a:pt x="5370" y="9190"/>
                  <a:pt x="5490" y="9122"/>
                  <a:pt x="5512" y="9044"/>
                </a:cubicBezTo>
                <a:cubicBezTo>
                  <a:pt x="5602" y="8721"/>
                  <a:pt x="5635" y="8396"/>
                  <a:pt x="5679" y="8072"/>
                </a:cubicBezTo>
                <a:cubicBezTo>
                  <a:pt x="5813" y="7085"/>
                  <a:pt x="5806" y="6533"/>
                  <a:pt x="6013" y="5606"/>
                </a:cubicBezTo>
                <a:cubicBezTo>
                  <a:pt x="6052" y="5430"/>
                  <a:pt x="6134" y="5257"/>
                  <a:pt x="6180" y="5082"/>
                </a:cubicBezTo>
                <a:cubicBezTo>
                  <a:pt x="6246" y="4834"/>
                  <a:pt x="6255" y="4582"/>
                  <a:pt x="6347" y="4335"/>
                </a:cubicBezTo>
                <a:cubicBezTo>
                  <a:pt x="6423" y="4132"/>
                  <a:pt x="6606" y="3940"/>
                  <a:pt x="6681" y="3737"/>
                </a:cubicBezTo>
                <a:cubicBezTo>
                  <a:pt x="6737" y="3588"/>
                  <a:pt x="6782" y="3437"/>
                  <a:pt x="6848" y="3289"/>
                </a:cubicBezTo>
                <a:cubicBezTo>
                  <a:pt x="6975" y="3006"/>
                  <a:pt x="7136" y="2827"/>
                  <a:pt x="7349" y="2541"/>
                </a:cubicBezTo>
                <a:cubicBezTo>
                  <a:pt x="7405" y="2466"/>
                  <a:pt x="7392" y="2373"/>
                  <a:pt x="7516" y="2317"/>
                </a:cubicBezTo>
                <a:lnTo>
                  <a:pt x="8352" y="1943"/>
                </a:lnTo>
                <a:cubicBezTo>
                  <a:pt x="8716" y="1454"/>
                  <a:pt x="8210" y="1934"/>
                  <a:pt x="9020" y="1644"/>
                </a:cubicBezTo>
                <a:cubicBezTo>
                  <a:pt x="9177" y="1588"/>
                  <a:pt x="9184" y="1468"/>
                  <a:pt x="9354" y="1420"/>
                </a:cubicBezTo>
                <a:cubicBezTo>
                  <a:pt x="9652" y="1337"/>
                  <a:pt x="10022" y="1320"/>
                  <a:pt x="10356" y="1271"/>
                </a:cubicBezTo>
                <a:lnTo>
                  <a:pt x="11859" y="1046"/>
                </a:lnTo>
                <a:cubicBezTo>
                  <a:pt x="13140" y="1071"/>
                  <a:pt x="14422" y="1084"/>
                  <a:pt x="15701" y="1121"/>
                </a:cubicBezTo>
                <a:cubicBezTo>
                  <a:pt x="16149" y="1134"/>
                  <a:pt x="16588" y="1196"/>
                  <a:pt x="17037" y="1196"/>
                </a:cubicBezTo>
                <a:cubicBezTo>
                  <a:pt x="17708" y="1196"/>
                  <a:pt x="18374" y="1146"/>
                  <a:pt x="19042" y="1121"/>
                </a:cubicBezTo>
                <a:cubicBezTo>
                  <a:pt x="21306" y="783"/>
                  <a:pt x="19238" y="1194"/>
                  <a:pt x="20378" y="747"/>
                </a:cubicBezTo>
                <a:cubicBezTo>
                  <a:pt x="20680" y="629"/>
                  <a:pt x="21380" y="448"/>
                  <a:pt x="21380" y="448"/>
                </a:cubicBezTo>
                <a:cubicBezTo>
                  <a:pt x="21600" y="153"/>
                  <a:pt x="21547" y="303"/>
                  <a:pt x="21547" y="0"/>
                </a:cubicBezTo>
              </a:path>
            </a:pathLst>
          </a:custGeom>
          <a:ln w="1270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15" name="Freeform 48"/>
          <p:cNvSpPr/>
          <p:nvPr/>
        </p:nvSpPr>
        <p:spPr>
          <a:xfrm>
            <a:off x="8706677" y="1504122"/>
            <a:ext cx="1498769" cy="2107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4" h="21600" extrusionOk="0">
                <a:moveTo>
                  <a:pt x="0" y="21600"/>
                </a:moveTo>
                <a:cubicBezTo>
                  <a:pt x="349" y="21555"/>
                  <a:pt x="716" y="21555"/>
                  <a:pt x="1047" y="21464"/>
                </a:cubicBezTo>
                <a:cubicBezTo>
                  <a:pt x="1153" y="21435"/>
                  <a:pt x="1166" y="21324"/>
                  <a:pt x="1237" y="21260"/>
                </a:cubicBezTo>
                <a:cubicBezTo>
                  <a:pt x="1293" y="21210"/>
                  <a:pt x="1364" y="21170"/>
                  <a:pt x="1427" y="21125"/>
                </a:cubicBezTo>
                <a:lnTo>
                  <a:pt x="1808" y="20309"/>
                </a:lnTo>
                <a:cubicBezTo>
                  <a:pt x="1808" y="20309"/>
                  <a:pt x="1998" y="19902"/>
                  <a:pt x="1998" y="19902"/>
                </a:cubicBezTo>
                <a:lnTo>
                  <a:pt x="2189" y="19698"/>
                </a:lnTo>
                <a:cubicBezTo>
                  <a:pt x="2514" y="18768"/>
                  <a:pt x="2372" y="19320"/>
                  <a:pt x="2474" y="17932"/>
                </a:cubicBezTo>
                <a:cubicBezTo>
                  <a:pt x="2605" y="16161"/>
                  <a:pt x="2507" y="17110"/>
                  <a:pt x="2664" y="15758"/>
                </a:cubicBezTo>
                <a:cubicBezTo>
                  <a:pt x="2696" y="15192"/>
                  <a:pt x="2710" y="14626"/>
                  <a:pt x="2759" y="14060"/>
                </a:cubicBezTo>
                <a:cubicBezTo>
                  <a:pt x="2773" y="13901"/>
                  <a:pt x="2831" y="13744"/>
                  <a:pt x="2855" y="13585"/>
                </a:cubicBezTo>
                <a:cubicBezTo>
                  <a:pt x="3024" y="12439"/>
                  <a:pt x="2849" y="13128"/>
                  <a:pt x="3045" y="12430"/>
                </a:cubicBezTo>
                <a:cubicBezTo>
                  <a:pt x="3108" y="11842"/>
                  <a:pt x="3073" y="11243"/>
                  <a:pt x="3235" y="10664"/>
                </a:cubicBezTo>
                <a:cubicBezTo>
                  <a:pt x="3355" y="10237"/>
                  <a:pt x="3369" y="10238"/>
                  <a:pt x="3426" y="9713"/>
                </a:cubicBezTo>
                <a:cubicBezTo>
                  <a:pt x="3606" y="8038"/>
                  <a:pt x="3414" y="9090"/>
                  <a:pt x="3616" y="8083"/>
                </a:cubicBezTo>
                <a:cubicBezTo>
                  <a:pt x="3648" y="7698"/>
                  <a:pt x="3670" y="7313"/>
                  <a:pt x="3711" y="6928"/>
                </a:cubicBezTo>
                <a:cubicBezTo>
                  <a:pt x="3744" y="6623"/>
                  <a:pt x="3795" y="6281"/>
                  <a:pt x="3901" y="5977"/>
                </a:cubicBezTo>
                <a:cubicBezTo>
                  <a:pt x="3926" y="5908"/>
                  <a:pt x="3965" y="5842"/>
                  <a:pt x="3996" y="5774"/>
                </a:cubicBezTo>
                <a:cubicBezTo>
                  <a:pt x="4017" y="5673"/>
                  <a:pt x="4143" y="5016"/>
                  <a:pt x="4187" y="4891"/>
                </a:cubicBezTo>
                <a:cubicBezTo>
                  <a:pt x="4235" y="4752"/>
                  <a:pt x="4266" y="4602"/>
                  <a:pt x="4377" y="4483"/>
                </a:cubicBezTo>
                <a:cubicBezTo>
                  <a:pt x="4692" y="4146"/>
                  <a:pt x="4487" y="4337"/>
                  <a:pt x="5043" y="3940"/>
                </a:cubicBezTo>
                <a:cubicBezTo>
                  <a:pt x="5138" y="3872"/>
                  <a:pt x="5208" y="3779"/>
                  <a:pt x="5329" y="3736"/>
                </a:cubicBezTo>
                <a:cubicBezTo>
                  <a:pt x="5799" y="3568"/>
                  <a:pt x="5575" y="3632"/>
                  <a:pt x="5995" y="3532"/>
                </a:cubicBezTo>
                <a:cubicBezTo>
                  <a:pt x="6447" y="3317"/>
                  <a:pt x="6172" y="3422"/>
                  <a:pt x="6851" y="3260"/>
                </a:cubicBezTo>
                <a:lnTo>
                  <a:pt x="7137" y="3192"/>
                </a:lnTo>
                <a:cubicBezTo>
                  <a:pt x="8716" y="2817"/>
                  <a:pt x="7322" y="3126"/>
                  <a:pt x="11514" y="3057"/>
                </a:cubicBezTo>
                <a:cubicBezTo>
                  <a:pt x="12809" y="2748"/>
                  <a:pt x="11840" y="2953"/>
                  <a:pt x="15034" y="3057"/>
                </a:cubicBezTo>
                <a:cubicBezTo>
                  <a:pt x="15353" y="3067"/>
                  <a:pt x="15669" y="3102"/>
                  <a:pt x="15986" y="3125"/>
                </a:cubicBezTo>
                <a:cubicBezTo>
                  <a:pt x="16240" y="3102"/>
                  <a:pt x="16492" y="3064"/>
                  <a:pt x="16747" y="3057"/>
                </a:cubicBezTo>
                <a:cubicBezTo>
                  <a:pt x="21070" y="2933"/>
                  <a:pt x="19462" y="3294"/>
                  <a:pt x="21029" y="2921"/>
                </a:cubicBezTo>
                <a:cubicBezTo>
                  <a:pt x="21600" y="2513"/>
                  <a:pt x="21600" y="2694"/>
                  <a:pt x="21410" y="2106"/>
                </a:cubicBezTo>
                <a:cubicBezTo>
                  <a:pt x="21365" y="1966"/>
                  <a:pt x="21219" y="1698"/>
                  <a:pt x="21219" y="1698"/>
                </a:cubicBezTo>
                <a:cubicBezTo>
                  <a:pt x="21251" y="1336"/>
                  <a:pt x="21261" y="972"/>
                  <a:pt x="21315" y="611"/>
                </a:cubicBezTo>
                <a:cubicBezTo>
                  <a:pt x="21325" y="540"/>
                  <a:pt x="21385" y="477"/>
                  <a:pt x="21410" y="408"/>
                </a:cubicBezTo>
                <a:cubicBezTo>
                  <a:pt x="21511" y="118"/>
                  <a:pt x="21505" y="169"/>
                  <a:pt x="21505" y="0"/>
                </a:cubicBezTo>
              </a:path>
            </a:pathLst>
          </a:custGeom>
          <a:ln w="1270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16" name="Freeform 59"/>
          <p:cNvSpPr/>
          <p:nvPr/>
        </p:nvSpPr>
        <p:spPr>
          <a:xfrm>
            <a:off x="8706677" y="1603512"/>
            <a:ext cx="2060802" cy="2073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0" y="21600"/>
                </a:moveTo>
                <a:cubicBezTo>
                  <a:pt x="483" y="21408"/>
                  <a:pt x="229" y="21501"/>
                  <a:pt x="764" y="21324"/>
                </a:cubicBezTo>
                <a:cubicBezTo>
                  <a:pt x="833" y="21301"/>
                  <a:pt x="901" y="21273"/>
                  <a:pt x="972" y="21255"/>
                </a:cubicBezTo>
                <a:cubicBezTo>
                  <a:pt x="1321" y="21168"/>
                  <a:pt x="1159" y="21216"/>
                  <a:pt x="1458" y="21117"/>
                </a:cubicBezTo>
                <a:cubicBezTo>
                  <a:pt x="1810" y="20767"/>
                  <a:pt x="1396" y="21220"/>
                  <a:pt x="1667" y="20772"/>
                </a:cubicBezTo>
                <a:cubicBezTo>
                  <a:pt x="1700" y="20716"/>
                  <a:pt x="1759" y="20680"/>
                  <a:pt x="1806" y="20634"/>
                </a:cubicBezTo>
                <a:cubicBezTo>
                  <a:pt x="1829" y="20312"/>
                  <a:pt x="1837" y="19988"/>
                  <a:pt x="1875" y="19668"/>
                </a:cubicBezTo>
                <a:cubicBezTo>
                  <a:pt x="1889" y="19546"/>
                  <a:pt x="2036" y="19267"/>
                  <a:pt x="2083" y="19185"/>
                </a:cubicBezTo>
                <a:cubicBezTo>
                  <a:pt x="2125" y="19113"/>
                  <a:pt x="2185" y="19052"/>
                  <a:pt x="2222" y="18978"/>
                </a:cubicBezTo>
                <a:cubicBezTo>
                  <a:pt x="2306" y="18811"/>
                  <a:pt x="2294" y="18671"/>
                  <a:pt x="2361" y="18495"/>
                </a:cubicBezTo>
                <a:cubicBezTo>
                  <a:pt x="2398" y="18398"/>
                  <a:pt x="2462" y="18314"/>
                  <a:pt x="2500" y="18219"/>
                </a:cubicBezTo>
                <a:cubicBezTo>
                  <a:pt x="2554" y="18083"/>
                  <a:pt x="2593" y="17942"/>
                  <a:pt x="2639" y="17804"/>
                </a:cubicBezTo>
                <a:lnTo>
                  <a:pt x="2778" y="17390"/>
                </a:lnTo>
                <a:cubicBezTo>
                  <a:pt x="2816" y="17087"/>
                  <a:pt x="2917" y="16337"/>
                  <a:pt x="2917" y="16079"/>
                </a:cubicBezTo>
                <a:cubicBezTo>
                  <a:pt x="2917" y="14823"/>
                  <a:pt x="2881" y="15763"/>
                  <a:pt x="2708" y="14906"/>
                </a:cubicBezTo>
                <a:cubicBezTo>
                  <a:pt x="2661" y="14669"/>
                  <a:pt x="2635" y="14513"/>
                  <a:pt x="2569" y="14285"/>
                </a:cubicBezTo>
                <a:cubicBezTo>
                  <a:pt x="2549" y="14215"/>
                  <a:pt x="2523" y="14147"/>
                  <a:pt x="2500" y="14078"/>
                </a:cubicBezTo>
                <a:cubicBezTo>
                  <a:pt x="2477" y="13848"/>
                  <a:pt x="2466" y="13616"/>
                  <a:pt x="2431" y="13388"/>
                </a:cubicBezTo>
                <a:cubicBezTo>
                  <a:pt x="2419" y="13316"/>
                  <a:pt x="2373" y="13253"/>
                  <a:pt x="2361" y="13181"/>
                </a:cubicBezTo>
                <a:cubicBezTo>
                  <a:pt x="2327" y="12975"/>
                  <a:pt x="2314" y="12767"/>
                  <a:pt x="2292" y="12560"/>
                </a:cubicBezTo>
                <a:cubicBezTo>
                  <a:pt x="2174" y="11452"/>
                  <a:pt x="2275" y="12286"/>
                  <a:pt x="2153" y="11318"/>
                </a:cubicBezTo>
                <a:cubicBezTo>
                  <a:pt x="2176" y="10167"/>
                  <a:pt x="2179" y="9017"/>
                  <a:pt x="2222" y="7867"/>
                </a:cubicBezTo>
                <a:cubicBezTo>
                  <a:pt x="2226" y="7765"/>
                  <a:pt x="2417" y="7198"/>
                  <a:pt x="2431" y="7177"/>
                </a:cubicBezTo>
                <a:cubicBezTo>
                  <a:pt x="2829" y="6584"/>
                  <a:pt x="2351" y="7334"/>
                  <a:pt x="2639" y="6763"/>
                </a:cubicBezTo>
                <a:cubicBezTo>
                  <a:pt x="2676" y="6689"/>
                  <a:pt x="2744" y="6632"/>
                  <a:pt x="2778" y="6556"/>
                </a:cubicBezTo>
                <a:cubicBezTo>
                  <a:pt x="2837" y="6423"/>
                  <a:pt x="2870" y="6280"/>
                  <a:pt x="2917" y="6142"/>
                </a:cubicBezTo>
                <a:cubicBezTo>
                  <a:pt x="2940" y="6073"/>
                  <a:pt x="2946" y="5995"/>
                  <a:pt x="2986" y="5935"/>
                </a:cubicBezTo>
                <a:cubicBezTo>
                  <a:pt x="3032" y="5866"/>
                  <a:pt x="3088" y="5802"/>
                  <a:pt x="3125" y="5728"/>
                </a:cubicBezTo>
                <a:cubicBezTo>
                  <a:pt x="3183" y="5612"/>
                  <a:pt x="3231" y="5355"/>
                  <a:pt x="3264" y="5245"/>
                </a:cubicBezTo>
                <a:cubicBezTo>
                  <a:pt x="3306" y="5105"/>
                  <a:pt x="3403" y="4831"/>
                  <a:pt x="3403" y="4831"/>
                </a:cubicBezTo>
                <a:cubicBezTo>
                  <a:pt x="3426" y="4578"/>
                  <a:pt x="3436" y="4323"/>
                  <a:pt x="3472" y="4072"/>
                </a:cubicBezTo>
                <a:cubicBezTo>
                  <a:pt x="3483" y="4000"/>
                  <a:pt x="3496" y="3921"/>
                  <a:pt x="3542" y="3865"/>
                </a:cubicBezTo>
                <a:cubicBezTo>
                  <a:pt x="3640" y="3743"/>
                  <a:pt x="3821" y="3703"/>
                  <a:pt x="3958" y="3658"/>
                </a:cubicBezTo>
                <a:cubicBezTo>
                  <a:pt x="4811" y="3093"/>
                  <a:pt x="3313" y="4047"/>
                  <a:pt x="4514" y="3450"/>
                </a:cubicBezTo>
                <a:cubicBezTo>
                  <a:pt x="4602" y="3407"/>
                  <a:pt x="4641" y="3298"/>
                  <a:pt x="4722" y="3243"/>
                </a:cubicBezTo>
                <a:cubicBezTo>
                  <a:pt x="4783" y="3203"/>
                  <a:pt x="4860" y="3194"/>
                  <a:pt x="4931" y="3174"/>
                </a:cubicBezTo>
                <a:cubicBezTo>
                  <a:pt x="5686" y="2970"/>
                  <a:pt x="5360" y="3060"/>
                  <a:pt x="6250" y="2967"/>
                </a:cubicBezTo>
                <a:cubicBezTo>
                  <a:pt x="6436" y="2948"/>
                  <a:pt x="6621" y="2927"/>
                  <a:pt x="6806" y="2898"/>
                </a:cubicBezTo>
                <a:cubicBezTo>
                  <a:pt x="6922" y="2881"/>
                  <a:pt x="7035" y="2835"/>
                  <a:pt x="7153" y="2829"/>
                </a:cubicBezTo>
                <a:cubicBezTo>
                  <a:pt x="8055" y="2789"/>
                  <a:pt x="8959" y="2783"/>
                  <a:pt x="9861" y="2760"/>
                </a:cubicBezTo>
                <a:lnTo>
                  <a:pt x="13195" y="2829"/>
                </a:lnTo>
                <a:cubicBezTo>
                  <a:pt x="13496" y="2839"/>
                  <a:pt x="13796" y="2898"/>
                  <a:pt x="14098" y="2898"/>
                </a:cubicBezTo>
                <a:cubicBezTo>
                  <a:pt x="14746" y="2898"/>
                  <a:pt x="15394" y="2852"/>
                  <a:pt x="16042" y="2829"/>
                </a:cubicBezTo>
                <a:cubicBezTo>
                  <a:pt x="16605" y="2689"/>
                  <a:pt x="16181" y="2779"/>
                  <a:pt x="17153" y="2691"/>
                </a:cubicBezTo>
                <a:cubicBezTo>
                  <a:pt x="18557" y="2565"/>
                  <a:pt x="17073" y="2670"/>
                  <a:pt x="18959" y="2553"/>
                </a:cubicBezTo>
                <a:cubicBezTo>
                  <a:pt x="19098" y="2507"/>
                  <a:pt x="19244" y="2480"/>
                  <a:pt x="19375" y="2415"/>
                </a:cubicBezTo>
                <a:cubicBezTo>
                  <a:pt x="19784" y="2212"/>
                  <a:pt x="19555" y="2310"/>
                  <a:pt x="20070" y="2139"/>
                </a:cubicBezTo>
                <a:lnTo>
                  <a:pt x="20278" y="2070"/>
                </a:lnTo>
                <a:lnTo>
                  <a:pt x="20487" y="2001"/>
                </a:lnTo>
                <a:cubicBezTo>
                  <a:pt x="20556" y="1955"/>
                  <a:pt x="20620" y="1900"/>
                  <a:pt x="20695" y="1863"/>
                </a:cubicBezTo>
                <a:cubicBezTo>
                  <a:pt x="20954" y="1734"/>
                  <a:pt x="20861" y="1881"/>
                  <a:pt x="21042" y="1656"/>
                </a:cubicBezTo>
                <a:cubicBezTo>
                  <a:pt x="21464" y="1133"/>
                  <a:pt x="20942" y="1752"/>
                  <a:pt x="21250" y="1242"/>
                </a:cubicBezTo>
                <a:cubicBezTo>
                  <a:pt x="21284" y="1186"/>
                  <a:pt x="21343" y="1150"/>
                  <a:pt x="21389" y="1104"/>
                </a:cubicBezTo>
                <a:cubicBezTo>
                  <a:pt x="21586" y="518"/>
                  <a:pt x="21524" y="798"/>
                  <a:pt x="21598" y="69"/>
                </a:cubicBezTo>
                <a:cubicBezTo>
                  <a:pt x="21600" y="46"/>
                  <a:pt x="21598" y="23"/>
                  <a:pt x="21598" y="0"/>
                </a:cubicBezTo>
              </a:path>
            </a:pathLst>
          </a:custGeom>
          <a:ln w="1270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17" name="Freeform 60"/>
          <p:cNvSpPr/>
          <p:nvPr/>
        </p:nvSpPr>
        <p:spPr>
          <a:xfrm>
            <a:off x="8792816" y="1590260"/>
            <a:ext cx="2617306" cy="2093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5" y="0"/>
                </a:moveTo>
                <a:cubicBezTo>
                  <a:pt x="21564" y="456"/>
                  <a:pt x="21600" y="911"/>
                  <a:pt x="21600" y="1367"/>
                </a:cubicBezTo>
                <a:cubicBezTo>
                  <a:pt x="21600" y="1439"/>
                  <a:pt x="21575" y="1510"/>
                  <a:pt x="21545" y="1572"/>
                </a:cubicBezTo>
                <a:cubicBezTo>
                  <a:pt x="21519" y="1627"/>
                  <a:pt x="21468" y="1659"/>
                  <a:pt x="21436" y="1709"/>
                </a:cubicBezTo>
                <a:cubicBezTo>
                  <a:pt x="21395" y="1773"/>
                  <a:pt x="21369" y="1851"/>
                  <a:pt x="21327" y="1914"/>
                </a:cubicBezTo>
                <a:cubicBezTo>
                  <a:pt x="21077" y="2288"/>
                  <a:pt x="21169" y="2022"/>
                  <a:pt x="20725" y="2392"/>
                </a:cubicBezTo>
                <a:cubicBezTo>
                  <a:pt x="20670" y="2438"/>
                  <a:pt x="20621" y="2496"/>
                  <a:pt x="20561" y="2529"/>
                </a:cubicBezTo>
                <a:cubicBezTo>
                  <a:pt x="20456" y="2588"/>
                  <a:pt x="20233" y="2666"/>
                  <a:pt x="20233" y="2666"/>
                </a:cubicBezTo>
                <a:cubicBezTo>
                  <a:pt x="20196" y="2711"/>
                  <a:pt x="20168" y="2769"/>
                  <a:pt x="20124" y="2803"/>
                </a:cubicBezTo>
                <a:cubicBezTo>
                  <a:pt x="20074" y="2840"/>
                  <a:pt x="20015" y="2853"/>
                  <a:pt x="19959" y="2871"/>
                </a:cubicBezTo>
                <a:cubicBezTo>
                  <a:pt x="19681" y="2958"/>
                  <a:pt x="19558" y="2952"/>
                  <a:pt x="19249" y="3008"/>
                </a:cubicBezTo>
                <a:cubicBezTo>
                  <a:pt x="18828" y="3083"/>
                  <a:pt x="18886" y="3113"/>
                  <a:pt x="18374" y="3144"/>
                </a:cubicBezTo>
                <a:cubicBezTo>
                  <a:pt x="17809" y="3179"/>
                  <a:pt x="17244" y="3190"/>
                  <a:pt x="16678" y="3213"/>
                </a:cubicBezTo>
                <a:cubicBezTo>
                  <a:pt x="16551" y="3235"/>
                  <a:pt x="16423" y="3255"/>
                  <a:pt x="16296" y="3281"/>
                </a:cubicBezTo>
                <a:cubicBezTo>
                  <a:pt x="16204" y="3300"/>
                  <a:pt x="16115" y="3336"/>
                  <a:pt x="16022" y="3349"/>
                </a:cubicBezTo>
                <a:cubicBezTo>
                  <a:pt x="15804" y="3381"/>
                  <a:pt x="15585" y="3398"/>
                  <a:pt x="15366" y="3418"/>
                </a:cubicBezTo>
                <a:cubicBezTo>
                  <a:pt x="14838" y="3466"/>
                  <a:pt x="14310" y="3527"/>
                  <a:pt x="13780" y="3554"/>
                </a:cubicBezTo>
                <a:cubicBezTo>
                  <a:pt x="13343" y="3577"/>
                  <a:pt x="12906" y="3617"/>
                  <a:pt x="12468" y="3623"/>
                </a:cubicBezTo>
                <a:lnTo>
                  <a:pt x="3773" y="3691"/>
                </a:lnTo>
                <a:cubicBezTo>
                  <a:pt x="3664" y="3737"/>
                  <a:pt x="3541" y="3748"/>
                  <a:pt x="3445" y="3828"/>
                </a:cubicBezTo>
                <a:cubicBezTo>
                  <a:pt x="2940" y="4249"/>
                  <a:pt x="3561" y="3712"/>
                  <a:pt x="3172" y="4101"/>
                </a:cubicBezTo>
                <a:cubicBezTo>
                  <a:pt x="3120" y="4153"/>
                  <a:pt x="3062" y="4192"/>
                  <a:pt x="3008" y="4238"/>
                </a:cubicBezTo>
                <a:cubicBezTo>
                  <a:pt x="2716" y="4785"/>
                  <a:pt x="3099" y="4124"/>
                  <a:pt x="2734" y="4580"/>
                </a:cubicBezTo>
                <a:cubicBezTo>
                  <a:pt x="2688" y="4638"/>
                  <a:pt x="2666" y="4721"/>
                  <a:pt x="2625" y="4785"/>
                </a:cubicBezTo>
                <a:cubicBezTo>
                  <a:pt x="2593" y="4835"/>
                  <a:pt x="2552" y="4876"/>
                  <a:pt x="2515" y="4922"/>
                </a:cubicBezTo>
                <a:cubicBezTo>
                  <a:pt x="2497" y="4990"/>
                  <a:pt x="2490" y="5065"/>
                  <a:pt x="2461" y="5127"/>
                </a:cubicBezTo>
                <a:cubicBezTo>
                  <a:pt x="2273" y="5517"/>
                  <a:pt x="2409" y="4975"/>
                  <a:pt x="2297" y="5468"/>
                </a:cubicBezTo>
                <a:cubicBezTo>
                  <a:pt x="2131" y="6192"/>
                  <a:pt x="2393" y="5177"/>
                  <a:pt x="2133" y="6152"/>
                </a:cubicBezTo>
                <a:cubicBezTo>
                  <a:pt x="2084" y="6334"/>
                  <a:pt x="2059" y="6461"/>
                  <a:pt x="1969" y="6630"/>
                </a:cubicBezTo>
                <a:cubicBezTo>
                  <a:pt x="1940" y="6684"/>
                  <a:pt x="1896" y="6722"/>
                  <a:pt x="1859" y="6767"/>
                </a:cubicBezTo>
                <a:cubicBezTo>
                  <a:pt x="1841" y="6881"/>
                  <a:pt x="1825" y="6995"/>
                  <a:pt x="1805" y="7109"/>
                </a:cubicBezTo>
                <a:cubicBezTo>
                  <a:pt x="1788" y="7201"/>
                  <a:pt x="1756" y="7289"/>
                  <a:pt x="1750" y="7382"/>
                </a:cubicBezTo>
                <a:cubicBezTo>
                  <a:pt x="1720" y="7814"/>
                  <a:pt x="1716" y="8248"/>
                  <a:pt x="1695" y="8681"/>
                </a:cubicBezTo>
                <a:cubicBezTo>
                  <a:pt x="1680" y="9000"/>
                  <a:pt x="1664" y="9319"/>
                  <a:pt x="1641" y="9638"/>
                </a:cubicBezTo>
                <a:cubicBezTo>
                  <a:pt x="1558" y="10775"/>
                  <a:pt x="1595" y="9524"/>
                  <a:pt x="1531" y="11073"/>
                </a:cubicBezTo>
                <a:cubicBezTo>
                  <a:pt x="1507" y="11665"/>
                  <a:pt x="1495" y="12258"/>
                  <a:pt x="1476" y="12851"/>
                </a:cubicBezTo>
                <a:cubicBezTo>
                  <a:pt x="1556" y="14542"/>
                  <a:pt x="1563" y="14113"/>
                  <a:pt x="1476" y="16337"/>
                </a:cubicBezTo>
                <a:cubicBezTo>
                  <a:pt x="1470" y="16498"/>
                  <a:pt x="1439" y="16655"/>
                  <a:pt x="1422" y="16815"/>
                </a:cubicBezTo>
                <a:cubicBezTo>
                  <a:pt x="1353" y="17459"/>
                  <a:pt x="1416" y="17178"/>
                  <a:pt x="1312" y="17567"/>
                </a:cubicBezTo>
                <a:cubicBezTo>
                  <a:pt x="1294" y="17704"/>
                  <a:pt x="1272" y="17840"/>
                  <a:pt x="1258" y="17977"/>
                </a:cubicBezTo>
                <a:cubicBezTo>
                  <a:pt x="1236" y="18182"/>
                  <a:pt x="1230" y="18389"/>
                  <a:pt x="1203" y="18592"/>
                </a:cubicBezTo>
                <a:cubicBezTo>
                  <a:pt x="1194" y="18663"/>
                  <a:pt x="1164" y="18728"/>
                  <a:pt x="1148" y="18797"/>
                </a:cubicBezTo>
                <a:cubicBezTo>
                  <a:pt x="1109" y="18979"/>
                  <a:pt x="1075" y="19162"/>
                  <a:pt x="1039" y="19344"/>
                </a:cubicBezTo>
                <a:cubicBezTo>
                  <a:pt x="1021" y="19435"/>
                  <a:pt x="1008" y="19529"/>
                  <a:pt x="984" y="19618"/>
                </a:cubicBezTo>
                <a:lnTo>
                  <a:pt x="820" y="20233"/>
                </a:lnTo>
                <a:cubicBezTo>
                  <a:pt x="802" y="20301"/>
                  <a:pt x="806" y="20387"/>
                  <a:pt x="766" y="20438"/>
                </a:cubicBezTo>
                <a:lnTo>
                  <a:pt x="656" y="20575"/>
                </a:lnTo>
                <a:cubicBezTo>
                  <a:pt x="620" y="20666"/>
                  <a:pt x="592" y="20763"/>
                  <a:pt x="547" y="20848"/>
                </a:cubicBezTo>
                <a:cubicBezTo>
                  <a:pt x="518" y="20902"/>
                  <a:pt x="464" y="20930"/>
                  <a:pt x="437" y="20985"/>
                </a:cubicBezTo>
                <a:cubicBezTo>
                  <a:pt x="408" y="21047"/>
                  <a:pt x="415" y="21130"/>
                  <a:pt x="383" y="21190"/>
                </a:cubicBezTo>
                <a:cubicBezTo>
                  <a:pt x="283" y="21377"/>
                  <a:pt x="189" y="21406"/>
                  <a:pt x="55" y="21532"/>
                </a:cubicBezTo>
                <a:cubicBezTo>
                  <a:pt x="34" y="21551"/>
                  <a:pt x="18" y="21577"/>
                  <a:pt x="0" y="21600"/>
                </a:cubicBezTo>
              </a:path>
            </a:pathLst>
          </a:custGeom>
          <a:ln w="1270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18" name="Freeform 61"/>
          <p:cNvSpPr/>
          <p:nvPr/>
        </p:nvSpPr>
        <p:spPr>
          <a:xfrm>
            <a:off x="8693425" y="3650974"/>
            <a:ext cx="901150" cy="1822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476" y="105"/>
                  <a:pt x="1002" y="166"/>
                  <a:pt x="1429" y="314"/>
                </a:cubicBezTo>
                <a:cubicBezTo>
                  <a:pt x="1567" y="362"/>
                  <a:pt x="1513" y="476"/>
                  <a:pt x="1588" y="550"/>
                </a:cubicBezTo>
                <a:cubicBezTo>
                  <a:pt x="1876" y="834"/>
                  <a:pt x="1833" y="773"/>
                  <a:pt x="2382" y="864"/>
                </a:cubicBezTo>
                <a:cubicBezTo>
                  <a:pt x="2488" y="916"/>
                  <a:pt x="2633" y="955"/>
                  <a:pt x="2700" y="1021"/>
                </a:cubicBezTo>
                <a:cubicBezTo>
                  <a:pt x="3041" y="1358"/>
                  <a:pt x="3002" y="1540"/>
                  <a:pt x="3176" y="1885"/>
                </a:cubicBezTo>
                <a:cubicBezTo>
                  <a:pt x="3217" y="1965"/>
                  <a:pt x="3295" y="2040"/>
                  <a:pt x="3335" y="2121"/>
                </a:cubicBezTo>
                <a:cubicBezTo>
                  <a:pt x="3446" y="2340"/>
                  <a:pt x="3582" y="2775"/>
                  <a:pt x="3653" y="2985"/>
                </a:cubicBezTo>
                <a:cubicBezTo>
                  <a:pt x="3696" y="3241"/>
                  <a:pt x="3882" y="4405"/>
                  <a:pt x="3971" y="4713"/>
                </a:cubicBezTo>
                <a:cubicBezTo>
                  <a:pt x="4001" y="4820"/>
                  <a:pt x="4076" y="4922"/>
                  <a:pt x="4129" y="5027"/>
                </a:cubicBezTo>
                <a:cubicBezTo>
                  <a:pt x="4182" y="5315"/>
                  <a:pt x="4224" y="5603"/>
                  <a:pt x="4288" y="5891"/>
                </a:cubicBezTo>
                <a:cubicBezTo>
                  <a:pt x="4419" y="6471"/>
                  <a:pt x="4422" y="6332"/>
                  <a:pt x="4606" y="6833"/>
                </a:cubicBezTo>
                <a:cubicBezTo>
                  <a:pt x="4663" y="6990"/>
                  <a:pt x="4712" y="7148"/>
                  <a:pt x="4765" y="7305"/>
                </a:cubicBezTo>
                <a:cubicBezTo>
                  <a:pt x="4818" y="9949"/>
                  <a:pt x="4823" y="12594"/>
                  <a:pt x="4924" y="15238"/>
                </a:cubicBezTo>
                <a:cubicBezTo>
                  <a:pt x="4929" y="15371"/>
                  <a:pt x="5022" y="15500"/>
                  <a:pt x="5082" y="15631"/>
                </a:cubicBezTo>
                <a:cubicBezTo>
                  <a:pt x="5181" y="15841"/>
                  <a:pt x="5262" y="16054"/>
                  <a:pt x="5400" y="16259"/>
                </a:cubicBezTo>
                <a:lnTo>
                  <a:pt x="5718" y="16730"/>
                </a:lnTo>
                <a:cubicBezTo>
                  <a:pt x="5771" y="16913"/>
                  <a:pt x="5839" y="17096"/>
                  <a:pt x="5876" y="17280"/>
                </a:cubicBezTo>
                <a:cubicBezTo>
                  <a:pt x="5947" y="17629"/>
                  <a:pt x="6046" y="18592"/>
                  <a:pt x="6194" y="19008"/>
                </a:cubicBezTo>
                <a:cubicBezTo>
                  <a:pt x="6270" y="19221"/>
                  <a:pt x="6374" y="19432"/>
                  <a:pt x="6512" y="19636"/>
                </a:cubicBezTo>
                <a:cubicBezTo>
                  <a:pt x="6764" y="20010"/>
                  <a:pt x="6716" y="20077"/>
                  <a:pt x="7147" y="20343"/>
                </a:cubicBezTo>
                <a:cubicBezTo>
                  <a:pt x="7241" y="20401"/>
                  <a:pt x="7359" y="20448"/>
                  <a:pt x="7465" y="20500"/>
                </a:cubicBezTo>
                <a:cubicBezTo>
                  <a:pt x="7518" y="20579"/>
                  <a:pt x="7531" y="20667"/>
                  <a:pt x="7624" y="20736"/>
                </a:cubicBezTo>
                <a:cubicBezTo>
                  <a:pt x="7748" y="20828"/>
                  <a:pt x="7927" y="20901"/>
                  <a:pt x="8100" y="20972"/>
                </a:cubicBezTo>
                <a:cubicBezTo>
                  <a:pt x="8603" y="21179"/>
                  <a:pt x="8837" y="21172"/>
                  <a:pt x="9529" y="21286"/>
                </a:cubicBezTo>
                <a:lnTo>
                  <a:pt x="10006" y="21364"/>
                </a:lnTo>
                <a:lnTo>
                  <a:pt x="11435" y="21600"/>
                </a:lnTo>
                <a:cubicBezTo>
                  <a:pt x="12655" y="21565"/>
                  <a:pt x="14897" y="21507"/>
                  <a:pt x="16200" y="21443"/>
                </a:cubicBezTo>
                <a:cubicBezTo>
                  <a:pt x="16572" y="21424"/>
                  <a:pt x="16939" y="21379"/>
                  <a:pt x="17312" y="21364"/>
                </a:cubicBezTo>
                <a:cubicBezTo>
                  <a:pt x="18263" y="21327"/>
                  <a:pt x="19218" y="21312"/>
                  <a:pt x="20171" y="21286"/>
                </a:cubicBezTo>
                <a:cubicBezTo>
                  <a:pt x="21274" y="21104"/>
                  <a:pt x="20789" y="21129"/>
                  <a:pt x="21600" y="21129"/>
                </a:cubicBezTo>
              </a:path>
            </a:pathLst>
          </a:custGeom>
          <a:ln w="1270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19" name="Freeform 62"/>
          <p:cNvSpPr/>
          <p:nvPr/>
        </p:nvSpPr>
        <p:spPr>
          <a:xfrm>
            <a:off x="8739809" y="3624469"/>
            <a:ext cx="1464367" cy="1861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1" extrusionOk="0">
                <a:moveTo>
                  <a:pt x="0" y="0"/>
                </a:moveTo>
                <a:cubicBezTo>
                  <a:pt x="456" y="153"/>
                  <a:pt x="943" y="259"/>
                  <a:pt x="1368" y="459"/>
                </a:cubicBezTo>
                <a:cubicBezTo>
                  <a:pt x="1457" y="501"/>
                  <a:pt x="1448" y="610"/>
                  <a:pt x="1466" y="689"/>
                </a:cubicBezTo>
                <a:cubicBezTo>
                  <a:pt x="1513" y="891"/>
                  <a:pt x="1527" y="1098"/>
                  <a:pt x="1564" y="1301"/>
                </a:cubicBezTo>
                <a:cubicBezTo>
                  <a:pt x="1592" y="1455"/>
                  <a:pt x="1619" y="1609"/>
                  <a:pt x="1662" y="1761"/>
                </a:cubicBezTo>
                <a:cubicBezTo>
                  <a:pt x="1684" y="1839"/>
                  <a:pt x="1731" y="1913"/>
                  <a:pt x="1759" y="1990"/>
                </a:cubicBezTo>
                <a:cubicBezTo>
                  <a:pt x="1796" y="2091"/>
                  <a:pt x="1828" y="2194"/>
                  <a:pt x="1857" y="2297"/>
                </a:cubicBezTo>
                <a:cubicBezTo>
                  <a:pt x="2014" y="2851"/>
                  <a:pt x="1878" y="2499"/>
                  <a:pt x="2052" y="2909"/>
                </a:cubicBezTo>
                <a:cubicBezTo>
                  <a:pt x="2085" y="3139"/>
                  <a:pt x="2111" y="3369"/>
                  <a:pt x="2150" y="3598"/>
                </a:cubicBezTo>
                <a:cubicBezTo>
                  <a:pt x="2176" y="3752"/>
                  <a:pt x="2242" y="3902"/>
                  <a:pt x="2248" y="4057"/>
                </a:cubicBezTo>
                <a:cubicBezTo>
                  <a:pt x="2456" y="9106"/>
                  <a:pt x="2074" y="6856"/>
                  <a:pt x="2443" y="8880"/>
                </a:cubicBezTo>
                <a:cubicBezTo>
                  <a:pt x="2476" y="10028"/>
                  <a:pt x="2483" y="11177"/>
                  <a:pt x="2541" y="12325"/>
                </a:cubicBezTo>
                <a:cubicBezTo>
                  <a:pt x="2548" y="12455"/>
                  <a:pt x="2622" y="12578"/>
                  <a:pt x="2639" y="12707"/>
                </a:cubicBezTo>
                <a:cubicBezTo>
                  <a:pt x="2703" y="13206"/>
                  <a:pt x="2788" y="14700"/>
                  <a:pt x="2834" y="15157"/>
                </a:cubicBezTo>
                <a:cubicBezTo>
                  <a:pt x="2898" y="15784"/>
                  <a:pt x="2892" y="16455"/>
                  <a:pt x="3128" y="17071"/>
                </a:cubicBezTo>
                <a:cubicBezTo>
                  <a:pt x="3187" y="17225"/>
                  <a:pt x="3273" y="17374"/>
                  <a:pt x="3323" y="17530"/>
                </a:cubicBezTo>
                <a:cubicBezTo>
                  <a:pt x="3356" y="17632"/>
                  <a:pt x="3394" y="17733"/>
                  <a:pt x="3421" y="17836"/>
                </a:cubicBezTo>
                <a:cubicBezTo>
                  <a:pt x="3460" y="17989"/>
                  <a:pt x="3470" y="18145"/>
                  <a:pt x="3519" y="18296"/>
                </a:cubicBezTo>
                <a:cubicBezTo>
                  <a:pt x="3569" y="18452"/>
                  <a:pt x="3714" y="18755"/>
                  <a:pt x="3714" y="18755"/>
                </a:cubicBezTo>
                <a:cubicBezTo>
                  <a:pt x="3720" y="18827"/>
                  <a:pt x="3544" y="19919"/>
                  <a:pt x="4007" y="20209"/>
                </a:cubicBezTo>
                <a:cubicBezTo>
                  <a:pt x="4088" y="20260"/>
                  <a:pt x="4203" y="20260"/>
                  <a:pt x="4300" y="20286"/>
                </a:cubicBezTo>
                <a:cubicBezTo>
                  <a:pt x="4530" y="20825"/>
                  <a:pt x="4231" y="20160"/>
                  <a:pt x="4594" y="20822"/>
                </a:cubicBezTo>
                <a:cubicBezTo>
                  <a:pt x="4634" y="20896"/>
                  <a:pt x="4611" y="21001"/>
                  <a:pt x="4691" y="21051"/>
                </a:cubicBezTo>
                <a:cubicBezTo>
                  <a:pt x="4796" y="21117"/>
                  <a:pt x="4951" y="21107"/>
                  <a:pt x="5082" y="21128"/>
                </a:cubicBezTo>
                <a:cubicBezTo>
                  <a:pt x="5277" y="21159"/>
                  <a:pt x="5473" y="21179"/>
                  <a:pt x="5669" y="21205"/>
                </a:cubicBezTo>
                <a:cubicBezTo>
                  <a:pt x="5978" y="21285"/>
                  <a:pt x="6404" y="21418"/>
                  <a:pt x="6744" y="21434"/>
                </a:cubicBezTo>
                <a:cubicBezTo>
                  <a:pt x="7622" y="21477"/>
                  <a:pt x="8503" y="21485"/>
                  <a:pt x="9383" y="21511"/>
                </a:cubicBezTo>
                <a:cubicBezTo>
                  <a:pt x="11120" y="21464"/>
                  <a:pt x="11512" y="21573"/>
                  <a:pt x="12706" y="21358"/>
                </a:cubicBezTo>
                <a:cubicBezTo>
                  <a:pt x="12968" y="21310"/>
                  <a:pt x="13233" y="21271"/>
                  <a:pt x="13488" y="21205"/>
                </a:cubicBezTo>
                <a:lnTo>
                  <a:pt x="14074" y="21051"/>
                </a:lnTo>
                <a:lnTo>
                  <a:pt x="16029" y="21128"/>
                </a:lnTo>
                <a:cubicBezTo>
                  <a:pt x="18963" y="21272"/>
                  <a:pt x="15809" y="21133"/>
                  <a:pt x="17984" y="21281"/>
                </a:cubicBezTo>
                <a:cubicBezTo>
                  <a:pt x="18472" y="21314"/>
                  <a:pt x="18961" y="21332"/>
                  <a:pt x="19450" y="21358"/>
                </a:cubicBezTo>
                <a:cubicBezTo>
                  <a:pt x="20717" y="21303"/>
                  <a:pt x="20942" y="21600"/>
                  <a:pt x="21502" y="21051"/>
                </a:cubicBezTo>
                <a:cubicBezTo>
                  <a:pt x="21548" y="21007"/>
                  <a:pt x="21567" y="20949"/>
                  <a:pt x="21600" y="20898"/>
                </a:cubicBezTo>
              </a:path>
            </a:pathLst>
          </a:custGeom>
          <a:ln w="1270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20" name="Freeform 2047"/>
          <p:cNvSpPr/>
          <p:nvPr/>
        </p:nvSpPr>
        <p:spPr>
          <a:xfrm>
            <a:off x="8792816" y="3631096"/>
            <a:ext cx="1994455" cy="1842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9" extrusionOk="0">
                <a:moveTo>
                  <a:pt x="0" y="0"/>
                </a:moveTo>
                <a:cubicBezTo>
                  <a:pt x="120" y="52"/>
                  <a:pt x="238" y="108"/>
                  <a:pt x="359" y="155"/>
                </a:cubicBezTo>
                <a:cubicBezTo>
                  <a:pt x="501" y="211"/>
                  <a:pt x="789" y="311"/>
                  <a:pt x="789" y="311"/>
                </a:cubicBezTo>
                <a:cubicBezTo>
                  <a:pt x="837" y="362"/>
                  <a:pt x="898" y="403"/>
                  <a:pt x="933" y="466"/>
                </a:cubicBezTo>
                <a:cubicBezTo>
                  <a:pt x="972" y="536"/>
                  <a:pt x="971" y="625"/>
                  <a:pt x="1005" y="699"/>
                </a:cubicBezTo>
                <a:cubicBezTo>
                  <a:pt x="1043" y="782"/>
                  <a:pt x="1100" y="854"/>
                  <a:pt x="1148" y="932"/>
                </a:cubicBezTo>
                <a:cubicBezTo>
                  <a:pt x="1172" y="1268"/>
                  <a:pt x="1183" y="1606"/>
                  <a:pt x="1220" y="1941"/>
                </a:cubicBezTo>
                <a:cubicBezTo>
                  <a:pt x="1231" y="2047"/>
                  <a:pt x="1292" y="2145"/>
                  <a:pt x="1292" y="2251"/>
                </a:cubicBezTo>
                <a:cubicBezTo>
                  <a:pt x="1292" y="3053"/>
                  <a:pt x="1238" y="3358"/>
                  <a:pt x="1148" y="4037"/>
                </a:cubicBezTo>
                <a:cubicBezTo>
                  <a:pt x="1172" y="4347"/>
                  <a:pt x="1188" y="4659"/>
                  <a:pt x="1220" y="4968"/>
                </a:cubicBezTo>
                <a:cubicBezTo>
                  <a:pt x="1233" y="5093"/>
                  <a:pt x="1329" y="5675"/>
                  <a:pt x="1363" y="5822"/>
                </a:cubicBezTo>
                <a:cubicBezTo>
                  <a:pt x="1382" y="5902"/>
                  <a:pt x="1411" y="5977"/>
                  <a:pt x="1435" y="6055"/>
                </a:cubicBezTo>
                <a:cubicBezTo>
                  <a:pt x="1411" y="6728"/>
                  <a:pt x="1400" y="7401"/>
                  <a:pt x="1363" y="8073"/>
                </a:cubicBezTo>
                <a:cubicBezTo>
                  <a:pt x="1352" y="8282"/>
                  <a:pt x="1292" y="8486"/>
                  <a:pt x="1292" y="8694"/>
                </a:cubicBezTo>
                <a:cubicBezTo>
                  <a:pt x="1292" y="9083"/>
                  <a:pt x="1313" y="9474"/>
                  <a:pt x="1363" y="9859"/>
                </a:cubicBezTo>
                <a:cubicBezTo>
                  <a:pt x="1385" y="10021"/>
                  <a:pt x="1507" y="10325"/>
                  <a:pt x="1507" y="10325"/>
                </a:cubicBezTo>
                <a:cubicBezTo>
                  <a:pt x="1531" y="11075"/>
                  <a:pt x="1526" y="11827"/>
                  <a:pt x="1579" y="12576"/>
                </a:cubicBezTo>
                <a:cubicBezTo>
                  <a:pt x="1597" y="12839"/>
                  <a:pt x="1722" y="13352"/>
                  <a:pt x="1722" y="13352"/>
                </a:cubicBezTo>
                <a:cubicBezTo>
                  <a:pt x="1746" y="13637"/>
                  <a:pt x="1761" y="13922"/>
                  <a:pt x="1794" y="14206"/>
                </a:cubicBezTo>
                <a:cubicBezTo>
                  <a:pt x="1809" y="14337"/>
                  <a:pt x="1844" y="14464"/>
                  <a:pt x="1866" y="14594"/>
                </a:cubicBezTo>
                <a:cubicBezTo>
                  <a:pt x="1892" y="14749"/>
                  <a:pt x="1914" y="14905"/>
                  <a:pt x="1938" y="15060"/>
                </a:cubicBezTo>
                <a:cubicBezTo>
                  <a:pt x="1965" y="15506"/>
                  <a:pt x="2030" y="16661"/>
                  <a:pt x="2081" y="17156"/>
                </a:cubicBezTo>
                <a:cubicBezTo>
                  <a:pt x="2097" y="17312"/>
                  <a:pt x="2131" y="17466"/>
                  <a:pt x="2153" y="17622"/>
                </a:cubicBezTo>
                <a:cubicBezTo>
                  <a:pt x="2247" y="18284"/>
                  <a:pt x="2166" y="17974"/>
                  <a:pt x="2296" y="18398"/>
                </a:cubicBezTo>
                <a:cubicBezTo>
                  <a:pt x="2320" y="18657"/>
                  <a:pt x="2324" y="18919"/>
                  <a:pt x="2368" y="19174"/>
                </a:cubicBezTo>
                <a:cubicBezTo>
                  <a:pt x="2396" y="19335"/>
                  <a:pt x="2368" y="19588"/>
                  <a:pt x="2512" y="19640"/>
                </a:cubicBezTo>
                <a:lnTo>
                  <a:pt x="2727" y="19718"/>
                </a:lnTo>
                <a:cubicBezTo>
                  <a:pt x="2744" y="19827"/>
                  <a:pt x="2836" y="20572"/>
                  <a:pt x="2942" y="20649"/>
                </a:cubicBezTo>
                <a:cubicBezTo>
                  <a:pt x="3014" y="20701"/>
                  <a:pt x="3079" y="20767"/>
                  <a:pt x="3157" y="20804"/>
                </a:cubicBezTo>
                <a:cubicBezTo>
                  <a:pt x="4090" y="21253"/>
                  <a:pt x="5416" y="21013"/>
                  <a:pt x="6243" y="21037"/>
                </a:cubicBezTo>
                <a:cubicBezTo>
                  <a:pt x="6387" y="21011"/>
                  <a:pt x="6532" y="20994"/>
                  <a:pt x="6674" y="20960"/>
                </a:cubicBezTo>
                <a:cubicBezTo>
                  <a:pt x="6748" y="20942"/>
                  <a:pt x="6813" y="20882"/>
                  <a:pt x="6889" y="20882"/>
                </a:cubicBezTo>
                <a:cubicBezTo>
                  <a:pt x="7011" y="20882"/>
                  <a:pt x="7128" y="20934"/>
                  <a:pt x="7248" y="20960"/>
                </a:cubicBezTo>
                <a:cubicBezTo>
                  <a:pt x="7320" y="21011"/>
                  <a:pt x="7381" y="21085"/>
                  <a:pt x="7463" y="21115"/>
                </a:cubicBezTo>
                <a:cubicBezTo>
                  <a:pt x="7601" y="21165"/>
                  <a:pt x="7751" y="21164"/>
                  <a:pt x="7894" y="21193"/>
                </a:cubicBezTo>
                <a:cubicBezTo>
                  <a:pt x="8014" y="21216"/>
                  <a:pt x="8133" y="21244"/>
                  <a:pt x="8252" y="21270"/>
                </a:cubicBezTo>
                <a:cubicBezTo>
                  <a:pt x="8683" y="21244"/>
                  <a:pt x="9115" y="21237"/>
                  <a:pt x="9544" y="21193"/>
                </a:cubicBezTo>
                <a:cubicBezTo>
                  <a:pt x="9619" y="21185"/>
                  <a:pt x="9687" y="21137"/>
                  <a:pt x="9759" y="21115"/>
                </a:cubicBezTo>
                <a:cubicBezTo>
                  <a:pt x="9854" y="21086"/>
                  <a:pt x="9951" y="21063"/>
                  <a:pt x="10047" y="21037"/>
                </a:cubicBezTo>
                <a:cubicBezTo>
                  <a:pt x="10405" y="21063"/>
                  <a:pt x="10765" y="21078"/>
                  <a:pt x="11123" y="21115"/>
                </a:cubicBezTo>
                <a:cubicBezTo>
                  <a:pt x="11268" y="21130"/>
                  <a:pt x="11409" y="21178"/>
                  <a:pt x="11553" y="21193"/>
                </a:cubicBezTo>
                <a:cubicBezTo>
                  <a:pt x="11935" y="21230"/>
                  <a:pt x="12319" y="21244"/>
                  <a:pt x="12702" y="21270"/>
                </a:cubicBezTo>
                <a:cubicBezTo>
                  <a:pt x="12773" y="21296"/>
                  <a:pt x="12843" y="21330"/>
                  <a:pt x="12917" y="21348"/>
                </a:cubicBezTo>
                <a:cubicBezTo>
                  <a:pt x="13675" y="21530"/>
                  <a:pt x="13078" y="21328"/>
                  <a:pt x="13563" y="21503"/>
                </a:cubicBezTo>
                <a:cubicBezTo>
                  <a:pt x="13682" y="21477"/>
                  <a:pt x="13809" y="21478"/>
                  <a:pt x="13922" y="21426"/>
                </a:cubicBezTo>
                <a:cubicBezTo>
                  <a:pt x="13984" y="21397"/>
                  <a:pt x="14005" y="21303"/>
                  <a:pt x="14065" y="21270"/>
                </a:cubicBezTo>
                <a:cubicBezTo>
                  <a:pt x="14200" y="21197"/>
                  <a:pt x="14352" y="21167"/>
                  <a:pt x="14496" y="21115"/>
                </a:cubicBezTo>
                <a:cubicBezTo>
                  <a:pt x="14805" y="21004"/>
                  <a:pt x="14638" y="21057"/>
                  <a:pt x="14998" y="20960"/>
                </a:cubicBezTo>
                <a:cubicBezTo>
                  <a:pt x="15692" y="20986"/>
                  <a:pt x="16386" y="20995"/>
                  <a:pt x="17079" y="21037"/>
                </a:cubicBezTo>
                <a:cubicBezTo>
                  <a:pt x="17224" y="21046"/>
                  <a:pt x="17366" y="21093"/>
                  <a:pt x="17510" y="21115"/>
                </a:cubicBezTo>
                <a:cubicBezTo>
                  <a:pt x="17701" y="21144"/>
                  <a:pt x="17892" y="21167"/>
                  <a:pt x="18084" y="21193"/>
                </a:cubicBezTo>
                <a:cubicBezTo>
                  <a:pt x="18490" y="21167"/>
                  <a:pt x="18898" y="21157"/>
                  <a:pt x="19304" y="21115"/>
                </a:cubicBezTo>
                <a:cubicBezTo>
                  <a:pt x="19640" y="21080"/>
                  <a:pt x="20308" y="20960"/>
                  <a:pt x="20308" y="20960"/>
                </a:cubicBezTo>
                <a:cubicBezTo>
                  <a:pt x="20445" y="20989"/>
                  <a:pt x="20735" y="21035"/>
                  <a:pt x="20882" y="21115"/>
                </a:cubicBezTo>
                <a:cubicBezTo>
                  <a:pt x="20960" y="21157"/>
                  <a:pt x="21030" y="21212"/>
                  <a:pt x="21098" y="21270"/>
                </a:cubicBezTo>
                <a:cubicBezTo>
                  <a:pt x="21262" y="21413"/>
                  <a:pt x="21236" y="21485"/>
                  <a:pt x="21456" y="21581"/>
                </a:cubicBezTo>
                <a:cubicBezTo>
                  <a:pt x="21501" y="21600"/>
                  <a:pt x="21552" y="21581"/>
                  <a:pt x="21600" y="21581"/>
                </a:cubicBezTo>
              </a:path>
            </a:pathLst>
          </a:custGeom>
          <a:ln w="1270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21" name="Freeform 2048"/>
          <p:cNvSpPr/>
          <p:nvPr/>
        </p:nvSpPr>
        <p:spPr>
          <a:xfrm>
            <a:off x="8726557" y="3604590"/>
            <a:ext cx="2696819" cy="1875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354" y="76"/>
                  <a:pt x="709" y="141"/>
                  <a:pt x="1061" y="229"/>
                </a:cubicBezTo>
                <a:cubicBezTo>
                  <a:pt x="1117" y="243"/>
                  <a:pt x="1172" y="266"/>
                  <a:pt x="1221" y="305"/>
                </a:cubicBezTo>
                <a:cubicBezTo>
                  <a:pt x="1332" y="394"/>
                  <a:pt x="1539" y="611"/>
                  <a:pt x="1539" y="611"/>
                </a:cubicBezTo>
                <a:lnTo>
                  <a:pt x="1804" y="1755"/>
                </a:lnTo>
                <a:lnTo>
                  <a:pt x="1857" y="1984"/>
                </a:lnTo>
                <a:lnTo>
                  <a:pt x="1911" y="2213"/>
                </a:lnTo>
                <a:cubicBezTo>
                  <a:pt x="1893" y="3206"/>
                  <a:pt x="1857" y="4198"/>
                  <a:pt x="1857" y="5190"/>
                </a:cubicBezTo>
                <a:cubicBezTo>
                  <a:pt x="1857" y="14122"/>
                  <a:pt x="1246" y="11407"/>
                  <a:pt x="1964" y="14502"/>
                </a:cubicBezTo>
                <a:cubicBezTo>
                  <a:pt x="1981" y="14680"/>
                  <a:pt x="1989" y="14861"/>
                  <a:pt x="2017" y="15036"/>
                </a:cubicBezTo>
                <a:cubicBezTo>
                  <a:pt x="2042" y="15193"/>
                  <a:pt x="2123" y="15494"/>
                  <a:pt x="2123" y="15494"/>
                </a:cubicBezTo>
                <a:cubicBezTo>
                  <a:pt x="2155" y="15869"/>
                  <a:pt x="2178" y="16196"/>
                  <a:pt x="2229" y="16563"/>
                </a:cubicBezTo>
                <a:cubicBezTo>
                  <a:pt x="2262" y="16802"/>
                  <a:pt x="2285" y="16879"/>
                  <a:pt x="2335" y="17097"/>
                </a:cubicBezTo>
                <a:cubicBezTo>
                  <a:pt x="2381" y="17626"/>
                  <a:pt x="2372" y="17639"/>
                  <a:pt x="2441" y="18089"/>
                </a:cubicBezTo>
                <a:cubicBezTo>
                  <a:pt x="2457" y="18191"/>
                  <a:pt x="2473" y="18294"/>
                  <a:pt x="2494" y="18394"/>
                </a:cubicBezTo>
                <a:cubicBezTo>
                  <a:pt x="2494" y="18394"/>
                  <a:pt x="2627" y="18967"/>
                  <a:pt x="2654" y="19081"/>
                </a:cubicBezTo>
                <a:lnTo>
                  <a:pt x="2707" y="19310"/>
                </a:lnTo>
                <a:cubicBezTo>
                  <a:pt x="2744" y="19474"/>
                  <a:pt x="2769" y="19646"/>
                  <a:pt x="2866" y="19768"/>
                </a:cubicBezTo>
                <a:cubicBezTo>
                  <a:pt x="3312" y="20330"/>
                  <a:pt x="3028" y="19923"/>
                  <a:pt x="3343" y="20150"/>
                </a:cubicBezTo>
                <a:cubicBezTo>
                  <a:pt x="3401" y="20191"/>
                  <a:pt x="3446" y="20261"/>
                  <a:pt x="3503" y="20302"/>
                </a:cubicBezTo>
                <a:cubicBezTo>
                  <a:pt x="3553" y="20338"/>
                  <a:pt x="3612" y="20343"/>
                  <a:pt x="3662" y="20379"/>
                </a:cubicBezTo>
                <a:cubicBezTo>
                  <a:pt x="3719" y="20420"/>
                  <a:pt x="3763" y="20494"/>
                  <a:pt x="3821" y="20531"/>
                </a:cubicBezTo>
                <a:cubicBezTo>
                  <a:pt x="3923" y="20597"/>
                  <a:pt x="4033" y="20633"/>
                  <a:pt x="4140" y="20684"/>
                </a:cubicBezTo>
                <a:lnTo>
                  <a:pt x="4299" y="20760"/>
                </a:lnTo>
                <a:cubicBezTo>
                  <a:pt x="4352" y="20786"/>
                  <a:pt x="4404" y="20817"/>
                  <a:pt x="4458" y="20837"/>
                </a:cubicBezTo>
                <a:lnTo>
                  <a:pt x="4670" y="20913"/>
                </a:lnTo>
                <a:cubicBezTo>
                  <a:pt x="6392" y="20736"/>
                  <a:pt x="4331" y="20913"/>
                  <a:pt x="7430" y="20913"/>
                </a:cubicBezTo>
                <a:cubicBezTo>
                  <a:pt x="7837" y="20913"/>
                  <a:pt x="8244" y="20862"/>
                  <a:pt x="8651" y="20837"/>
                </a:cubicBezTo>
                <a:lnTo>
                  <a:pt x="10243" y="20913"/>
                </a:lnTo>
                <a:lnTo>
                  <a:pt x="12790" y="20989"/>
                </a:lnTo>
                <a:cubicBezTo>
                  <a:pt x="12863" y="20993"/>
                  <a:pt x="12930" y="21057"/>
                  <a:pt x="13002" y="21066"/>
                </a:cubicBezTo>
                <a:cubicBezTo>
                  <a:pt x="13338" y="21108"/>
                  <a:pt x="13675" y="21117"/>
                  <a:pt x="14011" y="21142"/>
                </a:cubicBezTo>
                <a:cubicBezTo>
                  <a:pt x="14519" y="21385"/>
                  <a:pt x="14143" y="21236"/>
                  <a:pt x="15285" y="21142"/>
                </a:cubicBezTo>
                <a:cubicBezTo>
                  <a:pt x="15532" y="21122"/>
                  <a:pt x="15780" y="21091"/>
                  <a:pt x="16028" y="21066"/>
                </a:cubicBezTo>
                <a:cubicBezTo>
                  <a:pt x="17127" y="20749"/>
                  <a:pt x="15216" y="21292"/>
                  <a:pt x="16664" y="20913"/>
                </a:cubicBezTo>
                <a:cubicBezTo>
                  <a:pt x="16736" y="20894"/>
                  <a:pt x="16804" y="20845"/>
                  <a:pt x="16877" y="20837"/>
                </a:cubicBezTo>
                <a:cubicBezTo>
                  <a:pt x="17265" y="20794"/>
                  <a:pt x="17655" y="20786"/>
                  <a:pt x="18044" y="20760"/>
                </a:cubicBezTo>
                <a:cubicBezTo>
                  <a:pt x="18699" y="20786"/>
                  <a:pt x="19354" y="20791"/>
                  <a:pt x="20008" y="20837"/>
                </a:cubicBezTo>
                <a:cubicBezTo>
                  <a:pt x="20081" y="20842"/>
                  <a:pt x="20149" y="20892"/>
                  <a:pt x="20220" y="20913"/>
                </a:cubicBezTo>
                <a:cubicBezTo>
                  <a:pt x="20326" y="20943"/>
                  <a:pt x="20431" y="20976"/>
                  <a:pt x="20539" y="20989"/>
                </a:cubicBezTo>
                <a:cubicBezTo>
                  <a:pt x="20839" y="21027"/>
                  <a:pt x="21140" y="21040"/>
                  <a:pt x="21441" y="21066"/>
                </a:cubicBezTo>
                <a:cubicBezTo>
                  <a:pt x="21555" y="21558"/>
                  <a:pt x="21468" y="21410"/>
                  <a:pt x="21600" y="21600"/>
                </a:cubicBezTo>
              </a:path>
            </a:pathLst>
          </a:custGeom>
          <a:ln w="1270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pic>
        <p:nvPicPr>
          <p:cNvPr id="222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39495" r="39095" b="3114"/>
          <a:stretch>
            <a:fillRect/>
          </a:stretch>
        </p:blipFill>
        <p:spPr>
          <a:xfrm>
            <a:off x="268126" y="2566814"/>
            <a:ext cx="460210" cy="15598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39495" r="39095" b="3114"/>
          <a:stretch>
            <a:fillRect/>
          </a:stretch>
        </p:blipFill>
        <p:spPr>
          <a:xfrm>
            <a:off x="3434" y="2556080"/>
            <a:ext cx="460208" cy="1559882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Straight Connector 93"/>
          <p:cNvSpPr/>
          <p:nvPr/>
        </p:nvSpPr>
        <p:spPr>
          <a:xfrm flipV="1">
            <a:off x="1508677" y="2916976"/>
            <a:ext cx="4138473" cy="13502"/>
          </a:xfrm>
          <a:prstGeom prst="line">
            <a:avLst/>
          </a:prstGeom>
          <a:ln w="57150">
            <a:solidFill>
              <a:srgbClr val="FF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5" name="Straight Connector 94"/>
          <p:cNvSpPr/>
          <p:nvPr/>
        </p:nvSpPr>
        <p:spPr>
          <a:xfrm flipV="1">
            <a:off x="1488011" y="2526909"/>
            <a:ext cx="4165929" cy="16168"/>
          </a:xfrm>
          <a:prstGeom prst="line">
            <a:avLst/>
          </a:prstGeom>
          <a:ln w="57150">
            <a:solidFill>
              <a:srgbClr val="FF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6" name="TextBox 2056"/>
          <p:cNvSpPr txBox="1"/>
          <p:nvPr/>
        </p:nvSpPr>
        <p:spPr>
          <a:xfrm>
            <a:off x="9268354" y="3413076"/>
            <a:ext cx="2587827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b="1">
                <a:solidFill>
                  <a:srgbClr val="FF26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dirty="0"/>
              <a:t>HV </a:t>
            </a:r>
            <a:r>
              <a:rPr dirty="0" smtClean="0"/>
              <a:t>Distribution</a:t>
            </a:r>
            <a:r>
              <a:rPr lang="de-DE" dirty="0"/>
              <a:t> </a:t>
            </a:r>
            <a:r>
              <a:rPr lang="de-DE" dirty="0" err="1" smtClean="0"/>
              <a:t>sto</a:t>
            </a:r>
            <a:r>
              <a:rPr lang="de-DE" dirty="0" smtClean="0"/>
              <a:t> FEBs</a:t>
            </a:r>
          </a:p>
          <a:p>
            <a:r>
              <a:rPr lang="de-DE" dirty="0"/>
              <a:t>d</a:t>
            </a:r>
            <a:r>
              <a:rPr lang="de-DE" dirty="0" smtClean="0"/>
              <a:t>=1mm </a:t>
            </a:r>
            <a:r>
              <a:rPr lang="de-DE" dirty="0" err="1" smtClean="0"/>
              <a:t>coax</a:t>
            </a:r>
            <a:endParaRPr dirty="0"/>
          </a:p>
        </p:txBody>
      </p:sp>
      <p:sp>
        <p:nvSpPr>
          <p:cNvPr id="227" name="Freeform 2"/>
          <p:cNvSpPr/>
          <p:nvPr/>
        </p:nvSpPr>
        <p:spPr>
          <a:xfrm>
            <a:off x="8892209" y="1736033"/>
            <a:ext cx="596350" cy="186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480" y="21574"/>
                  <a:pt x="968" y="21561"/>
                  <a:pt x="1440" y="21523"/>
                </a:cubicBezTo>
                <a:cubicBezTo>
                  <a:pt x="1931" y="21484"/>
                  <a:pt x="2880" y="21370"/>
                  <a:pt x="2880" y="21370"/>
                </a:cubicBezTo>
                <a:cubicBezTo>
                  <a:pt x="3432" y="20842"/>
                  <a:pt x="3002" y="21025"/>
                  <a:pt x="3840" y="20757"/>
                </a:cubicBezTo>
                <a:cubicBezTo>
                  <a:pt x="4000" y="20604"/>
                  <a:pt x="4039" y="20432"/>
                  <a:pt x="4320" y="20298"/>
                </a:cubicBezTo>
                <a:cubicBezTo>
                  <a:pt x="4480" y="20221"/>
                  <a:pt x="4683" y="20152"/>
                  <a:pt x="4800" y="20068"/>
                </a:cubicBezTo>
                <a:cubicBezTo>
                  <a:pt x="5005" y="19921"/>
                  <a:pt x="5120" y="19762"/>
                  <a:pt x="5280" y="19609"/>
                </a:cubicBezTo>
                <a:cubicBezTo>
                  <a:pt x="5650" y="19254"/>
                  <a:pt x="6046" y="18907"/>
                  <a:pt x="6240" y="18536"/>
                </a:cubicBezTo>
                <a:cubicBezTo>
                  <a:pt x="6710" y="17636"/>
                  <a:pt x="6243" y="18456"/>
                  <a:pt x="6720" y="17770"/>
                </a:cubicBezTo>
                <a:cubicBezTo>
                  <a:pt x="6808" y="17643"/>
                  <a:pt x="6896" y="17516"/>
                  <a:pt x="6960" y="17387"/>
                </a:cubicBezTo>
                <a:cubicBezTo>
                  <a:pt x="7136" y="17031"/>
                  <a:pt x="7440" y="16315"/>
                  <a:pt x="7440" y="16315"/>
                </a:cubicBezTo>
                <a:cubicBezTo>
                  <a:pt x="7520" y="14426"/>
                  <a:pt x="7530" y="12536"/>
                  <a:pt x="7680" y="10647"/>
                </a:cubicBezTo>
                <a:cubicBezTo>
                  <a:pt x="7690" y="10517"/>
                  <a:pt x="7853" y="10392"/>
                  <a:pt x="7920" y="10264"/>
                </a:cubicBezTo>
                <a:cubicBezTo>
                  <a:pt x="8013" y="10086"/>
                  <a:pt x="8049" y="9905"/>
                  <a:pt x="8160" y="9728"/>
                </a:cubicBezTo>
                <a:cubicBezTo>
                  <a:pt x="8289" y="9521"/>
                  <a:pt x="8511" y="9321"/>
                  <a:pt x="8640" y="9115"/>
                </a:cubicBezTo>
                <a:cubicBezTo>
                  <a:pt x="8720" y="8987"/>
                  <a:pt x="8773" y="8858"/>
                  <a:pt x="8880" y="8732"/>
                </a:cubicBezTo>
                <a:cubicBezTo>
                  <a:pt x="9013" y="8576"/>
                  <a:pt x="9261" y="8431"/>
                  <a:pt x="9360" y="8272"/>
                </a:cubicBezTo>
                <a:cubicBezTo>
                  <a:pt x="9440" y="8145"/>
                  <a:pt x="9493" y="8015"/>
                  <a:pt x="9600" y="7889"/>
                </a:cubicBezTo>
                <a:cubicBezTo>
                  <a:pt x="9733" y="7734"/>
                  <a:pt x="9920" y="7583"/>
                  <a:pt x="10080" y="7430"/>
                </a:cubicBezTo>
                <a:lnTo>
                  <a:pt x="10320" y="7200"/>
                </a:lnTo>
                <a:cubicBezTo>
                  <a:pt x="11126" y="6428"/>
                  <a:pt x="9896" y="7625"/>
                  <a:pt x="10800" y="6664"/>
                </a:cubicBezTo>
                <a:cubicBezTo>
                  <a:pt x="10945" y="6509"/>
                  <a:pt x="11120" y="6357"/>
                  <a:pt x="11280" y="6204"/>
                </a:cubicBezTo>
                <a:lnTo>
                  <a:pt x="11520" y="5974"/>
                </a:lnTo>
                <a:cubicBezTo>
                  <a:pt x="11558" y="5830"/>
                  <a:pt x="11724" y="4889"/>
                  <a:pt x="12000" y="4596"/>
                </a:cubicBezTo>
                <a:cubicBezTo>
                  <a:pt x="12103" y="4486"/>
                  <a:pt x="12339" y="4394"/>
                  <a:pt x="12480" y="4289"/>
                </a:cubicBezTo>
                <a:cubicBezTo>
                  <a:pt x="12580" y="4215"/>
                  <a:pt x="12607" y="4132"/>
                  <a:pt x="12720" y="4060"/>
                </a:cubicBezTo>
                <a:cubicBezTo>
                  <a:pt x="12849" y="3977"/>
                  <a:pt x="13083" y="3914"/>
                  <a:pt x="13200" y="3830"/>
                </a:cubicBezTo>
                <a:cubicBezTo>
                  <a:pt x="13405" y="3682"/>
                  <a:pt x="13399" y="3505"/>
                  <a:pt x="13680" y="3370"/>
                </a:cubicBezTo>
                <a:cubicBezTo>
                  <a:pt x="15811" y="2350"/>
                  <a:pt x="12744" y="3862"/>
                  <a:pt x="14400" y="2911"/>
                </a:cubicBezTo>
                <a:cubicBezTo>
                  <a:pt x="14680" y="2750"/>
                  <a:pt x="15040" y="2604"/>
                  <a:pt x="15360" y="2451"/>
                </a:cubicBezTo>
                <a:cubicBezTo>
                  <a:pt x="15360" y="2451"/>
                  <a:pt x="16320" y="1992"/>
                  <a:pt x="16320" y="1991"/>
                </a:cubicBezTo>
                <a:lnTo>
                  <a:pt x="17040" y="1762"/>
                </a:lnTo>
                <a:cubicBezTo>
                  <a:pt x="17224" y="1527"/>
                  <a:pt x="17208" y="1402"/>
                  <a:pt x="17760" y="1226"/>
                </a:cubicBezTo>
                <a:cubicBezTo>
                  <a:pt x="17964" y="1160"/>
                  <a:pt x="18240" y="1123"/>
                  <a:pt x="18480" y="1072"/>
                </a:cubicBezTo>
                <a:cubicBezTo>
                  <a:pt x="19600" y="536"/>
                  <a:pt x="18960" y="715"/>
                  <a:pt x="20160" y="460"/>
                </a:cubicBezTo>
                <a:cubicBezTo>
                  <a:pt x="20320" y="383"/>
                  <a:pt x="20436" y="295"/>
                  <a:pt x="20640" y="230"/>
                </a:cubicBezTo>
                <a:cubicBezTo>
                  <a:pt x="20844" y="165"/>
                  <a:pt x="21129" y="132"/>
                  <a:pt x="21360" y="77"/>
                </a:cubicBezTo>
                <a:cubicBezTo>
                  <a:pt x="21450" y="55"/>
                  <a:pt x="21520" y="26"/>
                  <a:pt x="21600" y="0"/>
                </a:cubicBezTo>
              </a:path>
            </a:pathLst>
          </a:custGeom>
          <a:ln w="12700">
            <a:solidFill>
              <a:srgbClr val="FF0000"/>
            </a:solidFill>
            <a:prstDash val="sysDot"/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28" name="Rectangle 81"/>
          <p:cNvSpPr/>
          <p:nvPr/>
        </p:nvSpPr>
        <p:spPr>
          <a:xfrm>
            <a:off x="7682158" y="3482621"/>
            <a:ext cx="1030043" cy="15522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29" name="Rectangle 83"/>
          <p:cNvSpPr/>
          <p:nvPr/>
        </p:nvSpPr>
        <p:spPr>
          <a:xfrm>
            <a:off x="7679338" y="3635021"/>
            <a:ext cx="1030044" cy="15522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30" name="Rectangle 86"/>
          <p:cNvSpPr/>
          <p:nvPr/>
        </p:nvSpPr>
        <p:spPr>
          <a:xfrm>
            <a:off x="7683837" y="3787421"/>
            <a:ext cx="1030044" cy="15522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31" name="Curved Connector 42"/>
          <p:cNvSpPr/>
          <p:nvPr/>
        </p:nvSpPr>
        <p:spPr>
          <a:xfrm>
            <a:off x="6106309" y="2526907"/>
            <a:ext cx="1513871" cy="861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 w="5080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cxnSp>
        <p:nvCxnSpPr>
          <p:cNvPr id="232" name="Curved Connector 88"/>
          <p:cNvCxnSpPr>
            <a:stCxn id="199" idx="0"/>
            <a:endCxn id="242" idx="0"/>
          </p:cNvCxnSpPr>
          <p:nvPr/>
        </p:nvCxnSpPr>
        <p:spPr>
          <a:xfrm>
            <a:off x="6029749" y="2916977"/>
            <a:ext cx="1624263" cy="635963"/>
          </a:xfrm>
          <a:prstGeom prst="straightConnector1">
            <a:avLst/>
          </a:prstGeom>
          <a:ln w="50800">
            <a:solidFill>
              <a:srgbClr val="FF0000"/>
            </a:solidFill>
            <a:miter/>
          </a:ln>
        </p:spPr>
      </p:cxnSp>
      <p:cxnSp>
        <p:nvCxnSpPr>
          <p:cNvPr id="233" name="Curved Connector 89"/>
          <p:cNvCxnSpPr>
            <a:stCxn id="201" idx="0"/>
            <a:endCxn id="243" idx="0"/>
          </p:cNvCxnSpPr>
          <p:nvPr/>
        </p:nvCxnSpPr>
        <p:spPr>
          <a:xfrm>
            <a:off x="6025581" y="3307045"/>
            <a:ext cx="1627066" cy="403990"/>
          </a:xfrm>
          <a:prstGeom prst="straightConnector1">
            <a:avLst/>
          </a:prstGeom>
          <a:ln w="50800">
            <a:solidFill>
              <a:srgbClr val="FF0000"/>
            </a:solidFill>
            <a:miter/>
          </a:ln>
        </p:spPr>
      </p:cxnSp>
      <p:cxnSp>
        <p:nvCxnSpPr>
          <p:cNvPr id="234" name="Curved Connector 97"/>
          <p:cNvCxnSpPr>
            <a:stCxn id="203" idx="0"/>
            <a:endCxn id="244" idx="0"/>
          </p:cNvCxnSpPr>
          <p:nvPr/>
        </p:nvCxnSpPr>
        <p:spPr>
          <a:xfrm>
            <a:off x="6025581" y="3695712"/>
            <a:ext cx="1631396" cy="167723"/>
          </a:xfrm>
          <a:prstGeom prst="straightConnector1">
            <a:avLst/>
          </a:prstGeom>
          <a:ln w="50800">
            <a:solidFill>
              <a:srgbClr val="FF0000"/>
            </a:solidFill>
            <a:miter/>
          </a:ln>
        </p:spPr>
      </p:cxnSp>
      <p:sp>
        <p:nvSpPr>
          <p:cNvPr id="235" name="Rectangle 98"/>
          <p:cNvSpPr/>
          <p:nvPr/>
        </p:nvSpPr>
        <p:spPr>
          <a:xfrm>
            <a:off x="7680042" y="3933914"/>
            <a:ext cx="1030044" cy="15522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cxnSp>
        <p:nvCxnSpPr>
          <p:cNvPr id="236" name="Curved Connector 101"/>
          <p:cNvCxnSpPr>
            <a:stCxn id="205" idx="0"/>
            <a:endCxn id="245" idx="0"/>
          </p:cNvCxnSpPr>
          <p:nvPr/>
        </p:nvCxnSpPr>
        <p:spPr>
          <a:xfrm flipV="1">
            <a:off x="6027203" y="4027224"/>
            <a:ext cx="1622714" cy="55958"/>
          </a:xfrm>
          <a:prstGeom prst="straightConnector1">
            <a:avLst/>
          </a:prstGeom>
          <a:ln w="50800">
            <a:solidFill>
              <a:srgbClr val="FF0000"/>
            </a:solidFill>
            <a:miter/>
          </a:ln>
        </p:spPr>
      </p:cxnSp>
      <p:sp>
        <p:nvSpPr>
          <p:cNvPr id="237" name="Straight Arrow Connector 2050"/>
          <p:cNvSpPr/>
          <p:nvPr/>
        </p:nvSpPr>
        <p:spPr>
          <a:xfrm flipV="1">
            <a:off x="1538110" y="4890807"/>
            <a:ext cx="4120447" cy="42336"/>
          </a:xfrm>
          <a:prstGeom prst="line">
            <a:avLst/>
          </a:prstGeom>
          <a:ln w="25400">
            <a:solidFill>
              <a:srgbClr val="FF0000"/>
            </a:solidFill>
            <a:miter/>
            <a:headEnd type="triangle"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8" name="Straight Arrow Connector 103"/>
          <p:cNvSpPr/>
          <p:nvPr/>
        </p:nvSpPr>
        <p:spPr>
          <a:xfrm flipV="1">
            <a:off x="5983111" y="4870373"/>
            <a:ext cx="1679222" cy="14112"/>
          </a:xfrm>
          <a:prstGeom prst="line">
            <a:avLst/>
          </a:prstGeom>
          <a:ln w="25400">
            <a:solidFill>
              <a:srgbClr val="FF0000"/>
            </a:solidFill>
            <a:miter/>
            <a:headEnd type="triangle"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9" name="TextBox 2053"/>
          <p:cNvSpPr txBox="1"/>
          <p:nvPr/>
        </p:nvSpPr>
        <p:spPr>
          <a:xfrm>
            <a:off x="3107830" y="4515873"/>
            <a:ext cx="1228232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dirty="0" smtClean="0"/>
              <a:t>30m</a:t>
            </a:r>
            <a:r>
              <a:rPr lang="en-US" dirty="0" smtClean="0"/>
              <a:t> (23m?)</a:t>
            </a:r>
            <a:endParaRPr dirty="0"/>
          </a:p>
        </p:txBody>
      </p:sp>
      <p:sp>
        <p:nvSpPr>
          <p:cNvPr id="240" name="TextBox 2054"/>
          <p:cNvSpPr txBox="1"/>
          <p:nvPr/>
        </p:nvSpPr>
        <p:spPr>
          <a:xfrm>
            <a:off x="6593275" y="4467273"/>
            <a:ext cx="402614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dirty="0"/>
              <a:t>4m</a:t>
            </a:r>
          </a:p>
        </p:txBody>
      </p:sp>
      <p:sp>
        <p:nvSpPr>
          <p:cNvPr id="241" name="Rectangle 106"/>
          <p:cNvSpPr/>
          <p:nvPr/>
        </p:nvSpPr>
        <p:spPr>
          <a:xfrm>
            <a:off x="7632516" y="3331474"/>
            <a:ext cx="45721" cy="126742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42" name="Rectangle 107"/>
          <p:cNvSpPr/>
          <p:nvPr/>
        </p:nvSpPr>
        <p:spPr>
          <a:xfrm>
            <a:off x="7631151" y="3489569"/>
            <a:ext cx="45721" cy="126742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43" name="Rectangle 108"/>
          <p:cNvSpPr/>
          <p:nvPr/>
        </p:nvSpPr>
        <p:spPr>
          <a:xfrm>
            <a:off x="7629786" y="3647664"/>
            <a:ext cx="45721" cy="126742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44" name="Rectangle 109"/>
          <p:cNvSpPr/>
          <p:nvPr/>
        </p:nvSpPr>
        <p:spPr>
          <a:xfrm>
            <a:off x="7634116" y="3800064"/>
            <a:ext cx="45721" cy="126742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45" name="Rectangle 110"/>
          <p:cNvSpPr/>
          <p:nvPr/>
        </p:nvSpPr>
        <p:spPr>
          <a:xfrm>
            <a:off x="7627056" y="3963854"/>
            <a:ext cx="45721" cy="126742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46" name="TextBox 82"/>
          <p:cNvSpPr txBox="1"/>
          <p:nvPr/>
        </p:nvSpPr>
        <p:spPr>
          <a:xfrm>
            <a:off x="6202136" y="2839933"/>
            <a:ext cx="2008644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16 ch 32 lines</a:t>
            </a:r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de-DE" dirty="0" smtClean="0"/>
              <a:t>LEONI</a:t>
            </a:r>
            <a:r>
              <a:rPr dirty="0" smtClean="0"/>
              <a:t> </a:t>
            </a:r>
            <a:r>
              <a:rPr dirty="0"/>
              <a:t>type HV cable</a:t>
            </a:r>
          </a:p>
        </p:txBody>
      </p:sp>
      <p:sp>
        <p:nvSpPr>
          <p:cNvPr id="247" name="TextBox 2063"/>
          <p:cNvSpPr txBox="1"/>
          <p:nvPr/>
        </p:nvSpPr>
        <p:spPr>
          <a:xfrm>
            <a:off x="4830530" y="1056112"/>
            <a:ext cx="1788632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PHOENIX </a:t>
            </a:r>
            <a:r>
              <a:rPr dirty="0" smtClean="0"/>
              <a:t>VC3</a:t>
            </a:r>
            <a:r>
              <a:rPr lang="de-DE" dirty="0" smtClean="0"/>
              <a:t> pair</a:t>
            </a:r>
            <a:endParaRPr dirty="0"/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 smtClean="0"/>
              <a:t>or </a:t>
            </a:r>
            <a:r>
              <a:rPr dirty="0"/>
              <a:t>REDEL</a:t>
            </a:r>
          </a:p>
        </p:txBody>
      </p:sp>
      <p:sp>
        <p:nvSpPr>
          <p:cNvPr id="248" name="TextBox 2064"/>
          <p:cNvSpPr txBox="1"/>
          <p:nvPr/>
        </p:nvSpPr>
        <p:spPr>
          <a:xfrm>
            <a:off x="7274063" y="2378449"/>
            <a:ext cx="1353737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REDEL 51pins</a:t>
            </a:r>
          </a:p>
        </p:txBody>
      </p:sp>
      <p:sp>
        <p:nvSpPr>
          <p:cNvPr id="249" name="TextBox 119"/>
          <p:cNvSpPr txBox="1"/>
          <p:nvPr/>
        </p:nvSpPr>
        <p:spPr>
          <a:xfrm>
            <a:off x="571651" y="1537947"/>
            <a:ext cx="2015932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dirty="0" smtClean="0"/>
              <a:t>REDEL</a:t>
            </a:r>
            <a:r>
              <a:rPr lang="de-DE" dirty="0" smtClean="0"/>
              <a:t> HV </a:t>
            </a:r>
            <a:r>
              <a:rPr lang="de-DE" dirty="0" err="1" smtClean="0"/>
              <a:t>connector</a:t>
            </a:r>
            <a:endParaRPr dirty="0"/>
          </a:p>
        </p:txBody>
      </p:sp>
      <p:sp>
        <p:nvSpPr>
          <p:cNvPr id="250" name="Rectangle 120"/>
          <p:cNvSpPr/>
          <p:nvPr/>
        </p:nvSpPr>
        <p:spPr>
          <a:xfrm>
            <a:off x="1379674" y="2361137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51" name="Rectangle 121"/>
          <p:cNvSpPr/>
          <p:nvPr/>
        </p:nvSpPr>
        <p:spPr>
          <a:xfrm>
            <a:off x="1363974" y="2774972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52" name="Rectangle 122"/>
          <p:cNvSpPr/>
          <p:nvPr/>
        </p:nvSpPr>
        <p:spPr>
          <a:xfrm>
            <a:off x="1348273" y="3151458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53" name="Rectangle 123"/>
          <p:cNvSpPr/>
          <p:nvPr/>
        </p:nvSpPr>
        <p:spPr>
          <a:xfrm>
            <a:off x="1351249" y="3527947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54" name="Rectangle 124"/>
          <p:cNvSpPr/>
          <p:nvPr/>
        </p:nvSpPr>
        <p:spPr>
          <a:xfrm>
            <a:off x="1335545" y="3904436"/>
            <a:ext cx="158604" cy="30021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55" name="TextBox 2065"/>
          <p:cNvSpPr txBox="1"/>
          <p:nvPr/>
        </p:nvSpPr>
        <p:spPr>
          <a:xfrm>
            <a:off x="2776484" y="2946056"/>
            <a:ext cx="2008644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de-DE" dirty="0" smtClean="0"/>
              <a:t>LEONI</a:t>
            </a:r>
            <a:r>
              <a:rPr dirty="0" smtClean="0"/>
              <a:t> </a:t>
            </a:r>
            <a:r>
              <a:rPr dirty="0"/>
              <a:t>type HV cable</a:t>
            </a:r>
          </a:p>
        </p:txBody>
      </p:sp>
      <p:cxnSp>
        <p:nvCxnSpPr>
          <p:cNvPr id="256" name="Straight Arrow Connector 2067"/>
          <p:cNvCxnSpPr>
            <a:stCxn id="247" idx="0"/>
            <a:endCxn id="197" idx="0"/>
          </p:cNvCxnSpPr>
          <p:nvPr/>
        </p:nvCxnSpPr>
        <p:spPr>
          <a:xfrm>
            <a:off x="5724846" y="1056112"/>
            <a:ext cx="311695" cy="1320690"/>
          </a:xfrm>
          <a:prstGeom prst="straightConnector1">
            <a:avLst/>
          </a:prstGeom>
          <a:ln w="25400">
            <a:solidFill>
              <a:schemeClr val="accent1"/>
            </a:solidFill>
            <a:miter/>
            <a:tailEnd type="triangle"/>
          </a:ln>
        </p:spPr>
      </p:cxnSp>
      <p:cxnSp>
        <p:nvCxnSpPr>
          <p:cNvPr id="257" name="Straight Arrow Connector 128"/>
          <p:cNvCxnSpPr>
            <a:stCxn id="247" idx="0"/>
            <a:endCxn id="196" idx="0"/>
          </p:cNvCxnSpPr>
          <p:nvPr/>
        </p:nvCxnSpPr>
        <p:spPr>
          <a:xfrm>
            <a:off x="5724846" y="1056112"/>
            <a:ext cx="8394" cy="1320690"/>
          </a:xfrm>
          <a:prstGeom prst="straightConnector1">
            <a:avLst/>
          </a:prstGeom>
          <a:ln w="25400">
            <a:solidFill>
              <a:schemeClr val="accent1"/>
            </a:solidFill>
            <a:miter/>
            <a:tailEnd type="triangle"/>
          </a:ln>
        </p:spPr>
      </p:cxnSp>
      <p:sp>
        <p:nvSpPr>
          <p:cNvPr id="258" name="TextBox 1048"/>
          <p:cNvSpPr txBox="1"/>
          <p:nvPr/>
        </p:nvSpPr>
        <p:spPr>
          <a:xfrm>
            <a:off x="1938996" y="2829899"/>
            <a:ext cx="877249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16 ch</a:t>
            </a:r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de-DE" dirty="0" smtClean="0"/>
              <a:t>&gt;</a:t>
            </a:r>
            <a:r>
              <a:rPr dirty="0" smtClean="0"/>
              <a:t>32 Pin</a:t>
            </a:r>
            <a:r>
              <a:rPr lang="de-DE" dirty="0" smtClean="0"/>
              <a:t>s</a:t>
            </a:r>
            <a:endParaRPr dirty="0"/>
          </a:p>
        </p:txBody>
      </p:sp>
      <p:sp>
        <p:nvSpPr>
          <p:cNvPr id="263" name="Straight Arrow Connector 128"/>
          <p:cNvSpPr/>
          <p:nvPr/>
        </p:nvSpPr>
        <p:spPr>
          <a:xfrm>
            <a:off x="1057344" y="1871034"/>
            <a:ext cx="381458" cy="448758"/>
          </a:xfrm>
          <a:prstGeom prst="line">
            <a:avLst/>
          </a:prstGeom>
          <a:ln w="2540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  <p:cxnSp>
        <p:nvCxnSpPr>
          <p:cNvPr id="93" name="Straight Arrow Connector 2067"/>
          <p:cNvCxnSpPr>
            <a:stCxn id="248" idx="2"/>
          </p:cNvCxnSpPr>
          <p:nvPr/>
        </p:nvCxnSpPr>
        <p:spPr>
          <a:xfrm flipH="1">
            <a:off x="7620180" y="2711535"/>
            <a:ext cx="330752" cy="676888"/>
          </a:xfrm>
          <a:prstGeom prst="straightConnector1">
            <a:avLst/>
          </a:prstGeom>
          <a:ln w="25400">
            <a:solidFill>
              <a:srgbClr val="FF6600"/>
            </a:solidFill>
            <a:miter/>
            <a:tailEnd type="triangle"/>
          </a:ln>
        </p:spPr>
      </p:cxnSp>
      <p:cxnSp>
        <p:nvCxnSpPr>
          <p:cNvPr id="89" name="Straight Arrow Connector 88"/>
          <p:cNvCxnSpPr>
            <a:stCxn id="90" idx="0"/>
            <a:endCxn id="88" idx="2"/>
          </p:cNvCxnSpPr>
          <p:nvPr/>
        </p:nvCxnSpPr>
        <p:spPr>
          <a:xfrm flipV="1">
            <a:off x="6795566" y="4429680"/>
            <a:ext cx="544392" cy="1676694"/>
          </a:xfrm>
          <a:prstGeom prst="straightConnector1">
            <a:avLst/>
          </a:prstGeom>
          <a:noFill/>
          <a:ln w="50800" cap="flat">
            <a:solidFill>
              <a:schemeClr val="accent6">
                <a:lumMod val="75000"/>
              </a:schemeClr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0" name="TextBox 89"/>
          <p:cNvSpPr txBox="1"/>
          <p:nvPr/>
        </p:nvSpPr>
        <p:spPr>
          <a:xfrm>
            <a:off x="5678082" y="6106374"/>
            <a:ext cx="2234968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Feed through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8000"/>
                </a:solidFill>
              </a:rPr>
              <a:t>o</a:t>
            </a:r>
            <a:r>
              <a:rPr lang="en-US" dirty="0" smtClean="0">
                <a:solidFill>
                  <a:srgbClr val="008000"/>
                </a:solidFill>
              </a:rPr>
              <a:t>n the STS front wall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8000"/>
              </a:solidFill>
              <a:effectLst/>
              <a:uFillTx/>
              <a:sym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ROXTEC sealing (green on prev. slide)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200" dirty="0" smtClean="0"/>
              <a:t>to avoid moisture in the box)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/>
          </a:p>
        </p:txBody>
      </p:sp>
      <p:pic>
        <p:nvPicPr>
          <p:cNvPr id="19" name="Picture 18" descr="Screen Shot 2021-10-19 at 13.56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59" y="1690688"/>
            <a:ext cx="4216400" cy="3759200"/>
          </a:xfrm>
          <a:prstGeom prst="rect">
            <a:avLst/>
          </a:prstGeom>
        </p:spPr>
      </p:pic>
      <p:sp>
        <p:nvSpPr>
          <p:cNvPr id="20" name="Curved Connector 42"/>
          <p:cNvSpPr/>
          <p:nvPr/>
        </p:nvSpPr>
        <p:spPr>
          <a:xfrm>
            <a:off x="1551519" y="1752828"/>
            <a:ext cx="4717533" cy="1534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 w="12700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1" name="TextBox 20"/>
          <p:cNvSpPr txBox="1"/>
          <p:nvPr/>
        </p:nvSpPr>
        <p:spPr>
          <a:xfrm>
            <a:off x="419826" y="3024741"/>
            <a:ext cx="4647888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Individual cables (16/32/54… bundled leads)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u</a:t>
            </a:r>
            <a:r>
              <a:rPr lang="en-US" dirty="0" smtClean="0"/>
              <a:t>p to 22mm diameter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2" name="Curved Connector 42"/>
          <p:cNvSpPr/>
          <p:nvPr/>
        </p:nvSpPr>
        <p:spPr>
          <a:xfrm flipV="1">
            <a:off x="1710790" y="3999079"/>
            <a:ext cx="4838491" cy="556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 w="127000">
            <a:solidFill>
              <a:srgbClr val="2E75B6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>
            <a:off x="566765" y="5069698"/>
            <a:ext cx="3646787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A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dedicated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adapter 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is constructed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for 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data light fiber cables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4" name="Curved Connector 42"/>
          <p:cNvSpPr/>
          <p:nvPr/>
        </p:nvSpPr>
        <p:spPr>
          <a:xfrm flipV="1">
            <a:off x="1994172" y="4362003"/>
            <a:ext cx="5205838" cy="1274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 w="25400">
            <a:solidFill>
              <a:srgbClr val="FFFF00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31700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6561"/>
            <a:ext cx="7678923" cy="22999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in-house?</a:t>
            </a:r>
            <a:br>
              <a:rPr lang="en-US" dirty="0" smtClean="0"/>
            </a:br>
            <a:r>
              <a:rPr lang="en-US" sz="2400" dirty="0" smtClean="0"/>
              <a:t>- tendering for power supplies </a:t>
            </a:r>
            <a:r>
              <a:rPr lang="en-US" sz="2400" dirty="0" smtClean="0">
                <a:sym typeface="Wingdings"/>
              </a:rPr>
              <a:t> close to be finished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- connector samples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- SUMIDA cable built in </a:t>
            </a:r>
            <a:r>
              <a:rPr lang="en-US" sz="2400" dirty="0" err="1" smtClean="0">
                <a:sym typeface="Wingdings"/>
              </a:rPr>
              <a:t>mSTS</a:t>
            </a:r>
            <a:r>
              <a:rPr lang="en-US" sz="2400" dirty="0" smtClean="0">
                <a:sym typeface="Wingdings"/>
              </a:rPr>
              <a:t/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- offer(s) for LV /HV cables (SABIX, LEONI, BEDEA)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- sealing material (samples)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- cable installing company (offer for C17/STS-Lab)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41176" y="3654757"/>
            <a:ext cx="9282246" cy="2376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lnSpcReduction="10000"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en-US" dirty="0" smtClean="0"/>
              <a:t>What is missing?</a:t>
            </a:r>
          </a:p>
          <a:p>
            <a:r>
              <a:rPr lang="en-US" sz="2800" dirty="0" smtClean="0"/>
              <a:t>- Man power and time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Detailed material knowledge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 radiation resilience of glues/glob top/isolation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Decisions about purchasing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PROTOTYPE/DEMONSTRATOR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marL="342900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47444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270</Words>
  <Application>Microsoft Macintosh PowerPoint</Application>
  <PresentationFormat>Custom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</vt:lpstr>
      <vt:lpstr>Cables, connectors and feed-througs for STS</vt:lpstr>
      <vt:lpstr>- new approach follows 8/16 channels topology trying to avoid lost channels  - right half of the platform in the cave was elevated what allows for shorter LV connections </vt:lpstr>
      <vt:lpstr>Schematics (LV)</vt:lpstr>
      <vt:lpstr>Schematics (HV)</vt:lpstr>
      <vt:lpstr>ROXTEC sealing (green on prev. slide) (to avoid moisture in the box)</vt:lpstr>
      <vt:lpstr>What’s in-house? - tendering for power supplies  close to be finished - connector samples - SUMIDA cable built in mSTS - offer(s) for LV /HV cables (SABIX, LEONI, BEDEA) - sealing material (samples) - cable installing company (offer for C17/STS-Lab)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Schematics (LV)</dc:title>
  <cp:lastModifiedBy>Piotr Koczon</cp:lastModifiedBy>
  <cp:revision>27</cp:revision>
  <dcterms:modified xsi:type="dcterms:W3CDTF">2021-10-20T13:32:16Z</dcterms:modified>
</cp:coreProperties>
</file>