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768" r:id="rId3"/>
    <p:sldId id="789" r:id="rId4"/>
    <p:sldId id="769" r:id="rId5"/>
    <p:sldId id="770" r:id="rId6"/>
    <p:sldId id="772" r:id="rId7"/>
    <p:sldId id="773" r:id="rId8"/>
    <p:sldId id="774" r:id="rId9"/>
    <p:sldId id="776" r:id="rId10"/>
    <p:sldId id="787" r:id="rId11"/>
    <p:sldId id="788" r:id="rId12"/>
    <p:sldId id="777" r:id="rId13"/>
    <p:sldId id="792" r:id="rId14"/>
    <p:sldId id="791" r:id="rId15"/>
    <p:sldId id="61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7E6A4"/>
    <a:srgbClr val="008000"/>
    <a:srgbClr val="0000FF"/>
    <a:srgbClr val="0033CC"/>
    <a:srgbClr val="660066"/>
    <a:srgbClr val="BFF7EE"/>
    <a:srgbClr val="D200D2"/>
    <a:srgbClr val="FF8F8F"/>
    <a:srgbClr val="FF4343"/>
    <a:srgbClr val="FBA7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86220"/>
  </p:normalViewPr>
  <p:slideViewPr>
    <p:cSldViewPr>
      <p:cViewPr>
        <p:scale>
          <a:sx n="75" d="100"/>
          <a:sy n="75" d="100"/>
        </p:scale>
        <p:origin x="-1302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8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4976A9F2-C99B-F34E-A3DF-C218DED89E85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DF03F893-00B8-CB43-B1EE-01CE93DA6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67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97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подстанций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61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01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individually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Основное оборудование </a:t>
            </a:r>
            <a:r>
              <a:rPr lang="ru-RU" dirty="0" err="1" smtClean="0"/>
              <a:t>смонтированно</a:t>
            </a:r>
            <a:r>
              <a:rPr lang="ru-RU" dirty="0" smtClean="0"/>
              <a:t> в 2020 году </a:t>
            </a:r>
            <a:r>
              <a:rPr lang="en-US" dirty="0" smtClean="0"/>
              <a:t>the main equipment was installed in 2020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пуско</a:t>
            </a:r>
            <a:r>
              <a:rPr lang="ru-RU" dirty="0" smtClean="0"/>
              <a:t> наладка </a:t>
            </a:r>
            <a:r>
              <a:rPr lang="en-US" dirty="0" smtClean="0"/>
              <a:t>commissioning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3F893-00B8-CB43-B1EE-01CE93DA6C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A61A-449C-3D48-A0E1-BDD876AF4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5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B6F5-6C7D-DB43-BB38-6D4D46FC9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37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F450-A6C3-E04F-8C65-EA3DB5770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99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9299-928D-E947-B3BC-BDD64838D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19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937D7-DB48-EE45-ADB3-B83E3D1D3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68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42B9-BBE3-AA47-818B-9E977ADB5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76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2B53-B798-B74D-9EF9-30A00C3F2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77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D28B-16F4-4543-9B30-F51141229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507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344E-3763-6E4D-92B8-3D52F0300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B2DA6-0D1A-7B42-8021-2CFB5A2A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47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51BF-3507-0541-844E-C97A57EF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0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EB70-1BFB-1C4C-9428-A3DC99A2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8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03A9982E-867A-1A4F-9159-246CDE0C6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10" Type="http://schemas.openxmlformats.org/officeDocument/2006/relationships/image" Target="../media/image46.jpeg"/><Relationship Id="rId4" Type="http://schemas.openxmlformats.org/officeDocument/2006/relationships/image" Target="../media/image6.pn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6.png"/><Relationship Id="rId10" Type="http://schemas.openxmlformats.org/officeDocument/2006/relationships/image" Target="../media/image23.jpe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8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14546" y="4286256"/>
            <a:ext cx="5030505" cy="431800"/>
          </a:xfrm>
        </p:spPr>
        <p:txBody>
          <a:bodyPr/>
          <a:lstStyle/>
          <a:p>
            <a:r>
              <a:rPr lang="en-US" sz="1800" b="1" i="1" u="sng" dirty="0" err="1" smtClean="0">
                <a:solidFill>
                  <a:srgbClr val="660066"/>
                </a:solidFill>
                <a:latin typeface="Abadi MT Condensed Extra Bold" charset="0"/>
                <a:ea typeface="ＭＳ Ｐゴシック" charset="0"/>
              </a:rPr>
              <a:t>V.Karpinskii</a:t>
            </a:r>
            <a:r>
              <a:rPr lang="en-US" sz="1800" b="1" i="1" u="sng" dirty="0" smtClean="0">
                <a:solidFill>
                  <a:srgbClr val="660066"/>
                </a:solidFill>
                <a:latin typeface="Abadi MT Condensed Extra Bold" charset="0"/>
                <a:ea typeface="ＭＳ Ｐゴシック" charset="0"/>
              </a:rPr>
              <a:t> </a:t>
            </a:r>
            <a:r>
              <a:rPr lang="en-US" sz="1800" b="1" i="1" dirty="0" smtClean="0">
                <a:solidFill>
                  <a:srgbClr val="660066"/>
                </a:solidFill>
                <a:latin typeface="Abadi MT Condensed Extra Bold" charset="0"/>
                <a:ea typeface="ＭＳ Ｐゴシック" charset="0"/>
              </a:rPr>
              <a:t>on behalf of the team</a:t>
            </a:r>
            <a:endParaRPr lang="en-US" sz="1800" b="1" i="1" dirty="0">
              <a:solidFill>
                <a:srgbClr val="660066"/>
              </a:solidFill>
              <a:latin typeface="Abadi MT Condensed Extra Bold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sz="18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sz="18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sz="18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412952" y="686614"/>
            <a:ext cx="835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sz="1600" b="1"/>
              <a:t> </a:t>
            </a:r>
            <a:endParaRPr kumimoji="0" lang="ru-RU" sz="1200" b="1">
              <a:solidFill>
                <a:srgbClr val="000066"/>
              </a:solidFill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71538" y="2143116"/>
            <a:ext cx="7429552" cy="15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/>
              <a:t>Power supply system </a:t>
            </a:r>
            <a:r>
              <a:rPr lang="en-US" sz="2800" b="1" dirty="0"/>
              <a:t>for magnetic elements of transport channel for particle beam of the Accelerator </a:t>
            </a:r>
            <a:r>
              <a:rPr lang="en-US" sz="2800" b="1" dirty="0" smtClean="0"/>
              <a:t>complex </a:t>
            </a:r>
          </a:p>
          <a:p>
            <a:pPr algn="ctr"/>
            <a:r>
              <a:rPr lang="en-US" sz="2800" b="1" dirty="0" smtClean="0"/>
              <a:t>BM@N, </a:t>
            </a:r>
            <a:r>
              <a:rPr lang="en-US" sz="2800" b="1" dirty="0"/>
              <a:t>NICA</a:t>
            </a:r>
            <a:endParaRPr lang="ru-RU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214282" y="928670"/>
            <a:ext cx="6072198" cy="5353753"/>
            <a:chOff x="285720" y="1357298"/>
            <a:chExt cx="6595433" cy="5353753"/>
          </a:xfrm>
        </p:grpSpPr>
        <p:pic>
          <p:nvPicPr>
            <p:cNvPr id="13" name="Рисунок 12" descr="ПС15_однолин сх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2071678"/>
              <a:ext cx="6595433" cy="463937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798665" y="1357298"/>
              <a:ext cx="435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Power supply scheme</a:t>
              </a:r>
              <a:r>
                <a:rPr lang="ru-RU" sz="1800" b="1" dirty="0" smtClean="0"/>
                <a:t> </a:t>
              </a:r>
              <a:r>
                <a:rPr lang="en-US" sz="1800" b="1" dirty="0" smtClean="0"/>
                <a:t>SG15, 8MW</a:t>
              </a:r>
              <a:endParaRPr lang="ru-RU" sz="1800" b="1" dirty="0"/>
            </a:p>
          </p:txBody>
        </p:sp>
      </p:grpSp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en-US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Develop </a:t>
            </a:r>
            <a:r>
              <a:rPr kumimoji="0" lang="en-US" b="1" dirty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of </a:t>
            </a:r>
            <a:r>
              <a:rPr kumimoji="0" lang="en-US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substation</a:t>
            </a:r>
            <a:r>
              <a:rPr kumimoji="0" lang="ru-RU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 </a:t>
            </a:r>
            <a:r>
              <a:rPr kumimoji="0" lang="en-US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SG15</a:t>
            </a:r>
            <a:endParaRPr kumimoji="0" lang="ru-RU" b="1" dirty="0">
              <a:solidFill>
                <a:srgbClr val="660066"/>
              </a:solidFill>
              <a:latin typeface="Abadi MT Condensed Extra Bold" charset="0"/>
              <a:cs typeface="Abadi MT Condensed Extra Bold" charset="0"/>
            </a:endParaRPr>
          </a:p>
        </p:txBody>
      </p:sp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3500430" y="4357694"/>
            <a:ext cx="5500694" cy="1569660"/>
          </a:xfrm>
          <a:prstGeom prst="rect">
            <a:avLst/>
          </a:prstGeom>
          <a:solidFill>
            <a:srgbClr val="BFF7EE"/>
          </a:solidFill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US" sz="1800" b="1" dirty="0" smtClean="0"/>
              <a:t>Main equipment</a:t>
            </a:r>
          </a:p>
          <a:p>
            <a:pPr algn="ctr"/>
            <a:endParaRPr kumimoji="0" lang="en-US" sz="800" b="1" dirty="0" smtClean="0"/>
          </a:p>
          <a:p>
            <a:r>
              <a:rPr kumimoji="0" lang="en-US" sz="1800" b="1" dirty="0" smtClean="0"/>
              <a:t>1. Modular bld.  (</a:t>
            </a:r>
            <a:r>
              <a:rPr kumimoji="0" lang="en-US" sz="1800" b="1" dirty="0" err="1" smtClean="0"/>
              <a:t>l</a:t>
            </a:r>
            <a:r>
              <a:rPr kumimoji="0" lang="en-US" sz="1200" b="1" dirty="0" err="1" smtClean="0"/>
              <a:t>x</a:t>
            </a:r>
            <a:r>
              <a:rPr kumimoji="0" lang="en-US" sz="1800" b="1" dirty="0" err="1" smtClean="0"/>
              <a:t>w</a:t>
            </a:r>
            <a:r>
              <a:rPr kumimoji="0" lang="en-US" sz="1200" b="1" dirty="0" err="1" smtClean="0"/>
              <a:t>x</a:t>
            </a:r>
            <a:r>
              <a:rPr kumimoji="0" lang="en-US" sz="1800" b="1" dirty="0" err="1" smtClean="0"/>
              <a:t>h</a:t>
            </a:r>
            <a:r>
              <a:rPr kumimoji="0" lang="en-US" sz="1800" b="1" dirty="0" smtClean="0"/>
              <a:t>)      25x5.4x4.5 m</a:t>
            </a:r>
          </a:p>
          <a:p>
            <a:endParaRPr kumimoji="0" lang="en-US" sz="800" b="1" dirty="0" smtClean="0"/>
          </a:p>
          <a:p>
            <a:r>
              <a:rPr kumimoji="0" lang="en-US" sz="1800" b="1" dirty="0" smtClean="0"/>
              <a:t>2. </a:t>
            </a:r>
            <a:r>
              <a:rPr kumimoji="0" lang="en-US" sz="1800" b="1" dirty="0" err="1" smtClean="0"/>
              <a:t>Busbar</a:t>
            </a:r>
            <a:r>
              <a:rPr kumimoji="0" lang="en-US" sz="1800" b="1" dirty="0" smtClean="0"/>
              <a:t>                             </a:t>
            </a:r>
            <a:r>
              <a:rPr kumimoji="0" lang="ru-RU" sz="1800" b="1" dirty="0" smtClean="0"/>
              <a:t>2</a:t>
            </a:r>
            <a:r>
              <a:rPr kumimoji="0" lang="en-US" sz="1800" b="1" dirty="0" smtClean="0"/>
              <a:t> sect., 2kA</a:t>
            </a:r>
          </a:p>
          <a:p>
            <a:endParaRPr kumimoji="0" lang="en-US" sz="800" b="1" dirty="0" smtClean="0"/>
          </a:p>
          <a:p>
            <a:r>
              <a:rPr kumimoji="0" lang="en-US" sz="1800" b="1" dirty="0" smtClean="0"/>
              <a:t>3. Vacuum sw. BB/TEL     </a:t>
            </a:r>
            <a:r>
              <a:rPr kumimoji="0" lang="ru-RU" sz="1800" b="1" dirty="0" smtClean="0"/>
              <a:t>24 </a:t>
            </a:r>
            <a:r>
              <a:rPr kumimoji="0" lang="en-US" sz="1800" b="1" dirty="0" smtClean="0"/>
              <a:t>pieces  6 kV, 1-2kA </a:t>
            </a:r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>
            <a:off x="2500298" y="928670"/>
            <a:ext cx="6454454" cy="2845691"/>
            <a:chOff x="2500298" y="928671"/>
            <a:chExt cx="6454454" cy="2845691"/>
          </a:xfrm>
        </p:grpSpPr>
        <p:grpSp>
          <p:nvGrpSpPr>
            <p:cNvPr id="4" name="Группа 19"/>
            <p:cNvGrpSpPr/>
            <p:nvPr/>
          </p:nvGrpSpPr>
          <p:grpSpPr>
            <a:xfrm>
              <a:off x="2500298" y="928671"/>
              <a:ext cx="6454454" cy="2845691"/>
              <a:chOff x="2761016" y="1857365"/>
              <a:chExt cx="6454454" cy="2845691"/>
            </a:xfrm>
          </p:grpSpPr>
          <p:grpSp>
            <p:nvGrpSpPr>
              <p:cNvPr id="5" name="Группа 13"/>
              <p:cNvGrpSpPr/>
              <p:nvPr/>
            </p:nvGrpSpPr>
            <p:grpSpPr>
              <a:xfrm>
                <a:off x="2761016" y="1857365"/>
                <a:ext cx="6454454" cy="2845691"/>
                <a:chOff x="2571736" y="2289091"/>
                <a:chExt cx="6382984" cy="2722255"/>
              </a:xfrm>
            </p:grpSpPr>
            <p:grpSp>
              <p:nvGrpSpPr>
                <p:cNvPr id="6" name="Группа 10"/>
                <p:cNvGrpSpPr/>
                <p:nvPr/>
              </p:nvGrpSpPr>
              <p:grpSpPr>
                <a:xfrm>
                  <a:off x="2571736" y="2289091"/>
                  <a:ext cx="6382984" cy="2722255"/>
                  <a:chOff x="2571736" y="2146215"/>
                  <a:chExt cx="6382984" cy="2722255"/>
                </a:xfrm>
              </p:grpSpPr>
              <p:pic>
                <p:nvPicPr>
                  <p:cNvPr id="31" name="Рисунок 30" descr="ПС15_план здания.JPG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571736" y="2571744"/>
                    <a:ext cx="6382984" cy="2296726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5185674" y="2146215"/>
                    <a:ext cx="3744044" cy="3533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b="1" dirty="0" smtClean="0"/>
                      <a:t>Plan modular building SG15</a:t>
                    </a:r>
                    <a:endParaRPr lang="ru-RU" sz="1800" b="1" dirty="0"/>
                  </a:p>
                </p:txBody>
              </p: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5634312" y="4680966"/>
                  <a:ext cx="64294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CC0000"/>
                      </a:solidFill>
                    </a:rPr>
                    <a:t>25m</a:t>
                  </a:r>
                  <a:endParaRPr lang="ru-RU" sz="1400" b="1" dirty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30" name="TextBox 12"/>
                <p:cNvSpPr txBox="1"/>
                <p:nvPr/>
              </p:nvSpPr>
              <p:spPr>
                <a:xfrm rot="16200000">
                  <a:off x="2416507" y="3584229"/>
                  <a:ext cx="61823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CC0000"/>
                      </a:solidFill>
                    </a:rPr>
                    <a:t>5,4m</a:t>
                  </a:r>
                  <a:endParaRPr lang="ru-RU" sz="1400" b="1" dirty="0">
                    <a:solidFill>
                      <a:srgbClr val="CC0000"/>
                    </a:solidFill>
                  </a:endParaRPr>
                </a:p>
              </p:txBody>
            </p:sp>
          </p:grp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 flipH="1" flipV="1">
                <a:off x="3428992" y="4143380"/>
                <a:ext cx="571504" cy="1588"/>
              </a:xfrm>
              <a:prstGeom prst="line">
                <a:avLst/>
              </a:prstGeom>
              <a:ln w="190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 flipH="1" flipV="1">
                <a:off x="8333974" y="4142586"/>
                <a:ext cx="571504" cy="1588"/>
              </a:xfrm>
              <a:prstGeom prst="line">
                <a:avLst/>
              </a:prstGeom>
              <a:ln w="190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3689710" y="4357695"/>
                <a:ext cx="4904188" cy="1588"/>
              </a:xfrm>
              <a:prstGeom prst="straightConnector1">
                <a:avLst/>
              </a:prstGeom>
              <a:ln w="22225" cmpd="sng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2928926" y="3929066"/>
                <a:ext cx="787406" cy="1588"/>
              </a:xfrm>
              <a:prstGeom prst="line">
                <a:avLst/>
              </a:prstGeom>
              <a:ln w="190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rot="5400000" flipH="1" flipV="1">
                <a:off x="2500298" y="3357562"/>
                <a:ext cx="1143008" cy="1588"/>
              </a:xfrm>
              <a:prstGeom prst="straightConnector1">
                <a:avLst/>
              </a:prstGeom>
              <a:ln w="22225" cmpd="sng">
                <a:solidFill>
                  <a:srgbClr val="C0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2928926" y="2786058"/>
                <a:ext cx="787406" cy="1588"/>
              </a:xfrm>
              <a:prstGeom prst="line">
                <a:avLst/>
              </a:prstGeom>
              <a:ln w="190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Прямоугольник 34"/>
            <p:cNvSpPr/>
            <p:nvPr/>
          </p:nvSpPr>
          <p:spPr>
            <a:xfrm>
              <a:off x="3428992" y="1857364"/>
              <a:ext cx="4929222" cy="1143008"/>
            </a:xfrm>
            <a:prstGeom prst="rect">
              <a:avLst/>
            </a:prstGeom>
            <a:solidFill>
              <a:srgbClr val="FF8F8F">
                <a:alpha val="1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8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kumimoji="0" lang="ru-RU" sz="3600" b="1" dirty="0">
              <a:solidFill>
                <a:srgbClr val="660066"/>
              </a:solidFill>
              <a:latin typeface="Abadi MT Condensed Extra Bold" charset="0"/>
              <a:cs typeface="Abadi MT Condensed Extra Bold" charset="0"/>
            </a:endParaRPr>
          </a:p>
        </p:txBody>
      </p:sp>
      <p:pic>
        <p:nvPicPr>
          <p:cNvPr id="3686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142852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0" lang="en-US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Develop of substation</a:t>
            </a:r>
            <a:r>
              <a:rPr kumimoji="0" lang="ru-RU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 </a:t>
            </a:r>
            <a:r>
              <a:rPr kumimoji="0" lang="en-US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SG15</a:t>
            </a:r>
            <a:r>
              <a:rPr kumimoji="0" lang="ru-RU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 </a:t>
            </a:r>
            <a:r>
              <a:rPr kumimoji="0" lang="en-US" b="1" dirty="0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and </a:t>
            </a:r>
            <a:r>
              <a:rPr kumimoji="0" lang="en-US" b="1" dirty="0" err="1" smtClean="0">
                <a:solidFill>
                  <a:srgbClr val="660066"/>
                </a:solidFill>
                <a:latin typeface="Abadi MT Condensed Extra Bold" charset="0"/>
                <a:cs typeface="Abadi MT Condensed Extra Bold" charset="0"/>
              </a:rPr>
              <a:t>Transformators</a:t>
            </a:r>
            <a:endParaRPr kumimoji="0" lang="ru-RU" b="1" dirty="0">
              <a:solidFill>
                <a:srgbClr val="660066"/>
              </a:solidFill>
              <a:latin typeface="Abadi MT Condensed Extra Bold" charset="0"/>
              <a:cs typeface="Abadi MT Condensed Extra Bold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7290" y="642918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Equipment of substation</a:t>
            </a:r>
            <a:r>
              <a:rPr lang="ru-RU" sz="2000" b="1" dirty="0" smtClean="0"/>
              <a:t> </a:t>
            </a:r>
            <a:r>
              <a:rPr lang="en-US" sz="2000" b="1" dirty="0" smtClean="0"/>
              <a:t>SG15 and </a:t>
            </a:r>
            <a:r>
              <a:rPr lang="en-US" sz="2000" b="1" dirty="0" smtClean="0"/>
              <a:t>Transformer</a:t>
            </a:r>
            <a:endParaRPr lang="ru-RU" sz="20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1071546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kumimoji="0" lang="en-US" sz="1600" b="1" dirty="0" smtClean="0"/>
              <a:t>Substation SG15, </a:t>
            </a:r>
          </a:p>
          <a:p>
            <a:pPr algn="ctr" eaLnBrk="1" hangingPunct="1"/>
            <a:r>
              <a:rPr kumimoji="0" lang="en-US" sz="1600" b="1" dirty="0" smtClean="0"/>
              <a:t>HV cell D-12P classic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428992" y="1214422"/>
            <a:ext cx="178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Relay protection equipment</a:t>
            </a:r>
            <a:endParaRPr lang="ru-RU" sz="1600" b="1" dirty="0"/>
          </a:p>
        </p:txBody>
      </p:sp>
      <p:pic>
        <p:nvPicPr>
          <p:cNvPr id="30" name="Рисунок 29" descr="ПС13 _яч_верхн секц_РЗА.JPG"/>
          <p:cNvPicPr>
            <a:picLocks noChangeAspect="1"/>
          </p:cNvPicPr>
          <p:nvPr/>
        </p:nvPicPr>
        <p:blipFill>
          <a:blip r:embed="rId6" cstate="print"/>
          <a:srcRect l="11905"/>
          <a:stretch>
            <a:fillRect/>
          </a:stretch>
        </p:blipFill>
        <p:spPr>
          <a:xfrm>
            <a:off x="3214678" y="1928802"/>
            <a:ext cx="2214578" cy="1803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 descr="вакууммн_выкл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4071942"/>
            <a:ext cx="2214578" cy="1660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9" name="Прямоугольник 48"/>
          <p:cNvSpPr/>
          <p:nvPr/>
        </p:nvSpPr>
        <p:spPr>
          <a:xfrm>
            <a:off x="3428992" y="5786454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1600" b="1" dirty="0" smtClean="0"/>
              <a:t>Vacuum switch </a:t>
            </a:r>
          </a:p>
          <a:p>
            <a:pPr algn="ctr"/>
            <a:r>
              <a:rPr kumimoji="0" lang="en-US" sz="1600" b="1" dirty="0" smtClean="0"/>
              <a:t>BB/TEL 6 kV </a:t>
            </a:r>
            <a:endParaRPr lang="ru-RU" sz="1600" dirty="0"/>
          </a:p>
        </p:txBody>
      </p:sp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43570" y="1500174"/>
            <a:ext cx="3500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1600" b="1" dirty="0" smtClean="0"/>
              <a:t>Power </a:t>
            </a:r>
            <a:r>
              <a:rPr kumimoji="0" lang="en-US" sz="1600" b="1" dirty="0" smtClean="0"/>
              <a:t>Transformer </a:t>
            </a:r>
            <a:r>
              <a:rPr kumimoji="0" lang="en-US" sz="1600" b="1" dirty="0" smtClean="0"/>
              <a:t>6/0.69 kV 1,6MW</a:t>
            </a:r>
            <a:endParaRPr lang="ru-RU" sz="1600" dirty="0"/>
          </a:p>
        </p:txBody>
      </p:sp>
      <p:pic>
        <p:nvPicPr>
          <p:cNvPr id="29" name="Рисунок 28" descr="ПС15_фото в зд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596" y="1714488"/>
            <a:ext cx="2571768" cy="4572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1" name="Прямая со стрелкой 40"/>
          <p:cNvCxnSpPr/>
          <p:nvPr/>
        </p:nvCxnSpPr>
        <p:spPr>
          <a:xfrm>
            <a:off x="1428728" y="3714752"/>
            <a:ext cx="1785950" cy="78581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0" idx="1"/>
          </p:cNvCxnSpPr>
          <p:nvPr/>
        </p:nvCxnSpPr>
        <p:spPr>
          <a:xfrm flipV="1">
            <a:off x="2214546" y="2830611"/>
            <a:ext cx="1000132" cy="2688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/>
          <a:srcRect l="26409"/>
          <a:stretch>
            <a:fillRect/>
          </a:stretch>
        </p:blipFill>
        <p:spPr bwMode="auto">
          <a:xfrm>
            <a:off x="5715008" y="2214554"/>
            <a:ext cx="3224421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6" name="Группа 55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57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174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3785550" cy="5156801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85"/>
          <a:stretch/>
        </p:blipFill>
        <p:spPr>
          <a:xfrm>
            <a:off x="713683" y="1305605"/>
            <a:ext cx="3274327" cy="220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210" b="17247"/>
          <a:stretch/>
        </p:blipFill>
        <p:spPr>
          <a:xfrm>
            <a:off x="713684" y="3513703"/>
            <a:ext cx="3286148" cy="224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09016" y="928669"/>
            <a:ext cx="289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Bld.</a:t>
            </a:r>
            <a:r>
              <a:rPr lang="ru-RU" sz="1800" dirty="0" smtClean="0"/>
              <a:t> 208, </a:t>
            </a:r>
            <a:r>
              <a:rPr lang="en-US" sz="1800" dirty="0" smtClean="0"/>
              <a:t>august</a:t>
            </a:r>
            <a:r>
              <a:rPr lang="ru-RU" sz="1800" dirty="0" smtClean="0"/>
              <a:t> 2018</a:t>
            </a:r>
            <a:endParaRPr lang="ru-RU" sz="1800" dirty="0"/>
          </a:p>
        </p:txBody>
      </p:sp>
      <p:cxnSp>
        <p:nvCxnSpPr>
          <p:cNvPr id="13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NICA-Logo_4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4929190" y="928670"/>
            <a:ext cx="3357586" cy="5143536"/>
            <a:chOff x="4929190" y="928670"/>
            <a:chExt cx="3357586" cy="5143536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4929190" y="928670"/>
              <a:ext cx="3357586" cy="5143536"/>
              <a:chOff x="4929190" y="928670"/>
              <a:chExt cx="3357586" cy="5143536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929190" y="929675"/>
                <a:ext cx="3357586" cy="514253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29190" y="928670"/>
                <a:ext cx="321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  </a:t>
                </a:r>
                <a:r>
                  <a:rPr lang="en-US" sz="1800" b="1" dirty="0" smtClean="0"/>
                  <a:t>bld.</a:t>
                </a:r>
                <a:r>
                  <a:rPr lang="ru-RU" sz="1800" b="1" dirty="0" smtClean="0"/>
                  <a:t>208</a:t>
                </a:r>
                <a:r>
                  <a:rPr lang="en-US" sz="1800" b="1" dirty="0" smtClean="0"/>
                  <a:t> </a:t>
                </a:r>
                <a:r>
                  <a:rPr lang="ru-RU" sz="1800" dirty="0" smtClean="0"/>
                  <a:t>, </a:t>
                </a:r>
                <a:r>
                  <a:rPr lang="en-US" sz="1800" dirty="0" smtClean="0"/>
                  <a:t>   </a:t>
                </a:r>
                <a:r>
                  <a:rPr lang="en-US" sz="1800" dirty="0" err="1" smtClean="0"/>
                  <a:t>february</a:t>
                </a:r>
                <a:r>
                  <a:rPr lang="ru-RU" sz="1800" dirty="0" smtClean="0"/>
                  <a:t> 20</a:t>
                </a:r>
                <a:r>
                  <a:rPr lang="en-US" sz="1800" dirty="0" smtClean="0"/>
                  <a:t>20</a:t>
                </a:r>
                <a:endParaRPr lang="ru-RU" sz="1800" dirty="0"/>
              </a:p>
            </p:txBody>
          </p:sp>
          <p:pic>
            <p:nvPicPr>
              <p:cNvPr id="28" name="Рисунок 27" descr="208_вид транса 1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3504" y="1285860"/>
                <a:ext cx="2928958" cy="2196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9" name="Рисунок 28" descr="вид_208_демонт_с крыши_широкий.jp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43504" y="3714751"/>
                <a:ext cx="2928958" cy="21967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30" name="Прямоугольник 29"/>
            <p:cNvSpPr/>
            <p:nvPr/>
          </p:nvSpPr>
          <p:spPr>
            <a:xfrm>
              <a:off x="5072066" y="928670"/>
              <a:ext cx="1000132" cy="35719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27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787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3785550" cy="5156801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85786" y="928670"/>
            <a:ext cx="31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Mdl</a:t>
            </a:r>
            <a:r>
              <a:rPr lang="en-US" sz="1800" dirty="0" smtClean="0"/>
              <a:t>. bld. SG15 and Transf.</a:t>
            </a:r>
            <a:r>
              <a:rPr lang="ru-RU" sz="1800" dirty="0" smtClean="0"/>
              <a:t>, </a:t>
            </a:r>
            <a:r>
              <a:rPr lang="en-US" sz="1800" dirty="0" smtClean="0"/>
              <a:t>autumn</a:t>
            </a:r>
            <a:r>
              <a:rPr lang="ru-RU" sz="1800" dirty="0" smtClean="0"/>
              <a:t> 20</a:t>
            </a:r>
            <a:r>
              <a:rPr lang="en-US" sz="1800" dirty="0" smtClean="0"/>
              <a:t>20</a:t>
            </a:r>
            <a:endParaRPr lang="ru-RU" sz="1800" dirty="0"/>
          </a:p>
        </p:txBody>
      </p:sp>
      <p:cxnSp>
        <p:nvCxnSpPr>
          <p:cNvPr id="13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929190" y="928670"/>
            <a:ext cx="3357586" cy="514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6" name="Рисунок 25" descr="сборка зд трансф_осень 20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1714488"/>
            <a:ext cx="3443371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929066"/>
            <a:ext cx="355602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000628" y="1000108"/>
            <a:ext cx="31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water cooling system </a:t>
            </a:r>
            <a:endParaRPr lang="ru-RU" sz="1800" dirty="0" smtClean="0"/>
          </a:p>
          <a:p>
            <a:pPr algn="ctr"/>
            <a:r>
              <a:rPr lang="en-US" sz="1800" dirty="0" smtClean="0"/>
              <a:t>autumn</a:t>
            </a:r>
            <a:r>
              <a:rPr lang="ru-RU" sz="1800" dirty="0" smtClean="0"/>
              <a:t> 20</a:t>
            </a:r>
            <a:r>
              <a:rPr lang="en-US" sz="1800" dirty="0" smtClean="0"/>
              <a:t>2</a:t>
            </a:r>
            <a:r>
              <a:rPr lang="ru-RU" sz="1800" dirty="0" smtClean="0"/>
              <a:t>1</a:t>
            </a:r>
            <a:endParaRPr lang="ru-RU" sz="1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4500570"/>
            <a:ext cx="3093129" cy="142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1643050"/>
            <a:ext cx="2286016" cy="1285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78188" y="3071810"/>
            <a:ext cx="2159016" cy="1214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6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787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3785550" cy="5156801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14</a:t>
            </a:fld>
            <a:endParaRPr lang="ru-RU"/>
          </a:p>
        </p:txBody>
      </p:sp>
      <p:cxnSp>
        <p:nvCxnSpPr>
          <p:cNvPr id="13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NICA-Logo_4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929190" y="929675"/>
            <a:ext cx="3357586" cy="514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 r="15316" b="4167"/>
          <a:stretch>
            <a:fillRect/>
          </a:stretch>
        </p:blipFill>
        <p:spPr bwMode="auto">
          <a:xfrm>
            <a:off x="642910" y="3786190"/>
            <a:ext cx="3410388" cy="1782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1571612"/>
            <a:ext cx="3302023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l="6801" b="3274"/>
          <a:stretch>
            <a:fillRect/>
          </a:stretch>
        </p:blipFill>
        <p:spPr bwMode="auto">
          <a:xfrm>
            <a:off x="5000628" y="3786190"/>
            <a:ext cx="3181602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1643050"/>
            <a:ext cx="3143272" cy="176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5000628" y="1000108"/>
            <a:ext cx="31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Room 1</a:t>
            </a:r>
            <a:r>
              <a:rPr lang="ru-RU" sz="1800" dirty="0" smtClean="0"/>
              <a:t>11</a:t>
            </a:r>
            <a:endParaRPr lang="en-US" sz="1800" dirty="0" smtClean="0"/>
          </a:p>
          <a:p>
            <a:pPr algn="ctr"/>
            <a:r>
              <a:rPr lang="en-US" sz="1800" dirty="0" smtClean="0"/>
              <a:t>autumn</a:t>
            </a:r>
            <a:r>
              <a:rPr lang="ru-RU" sz="1800" dirty="0" smtClean="0"/>
              <a:t> 20</a:t>
            </a:r>
            <a:r>
              <a:rPr lang="en-US" sz="1800" dirty="0" smtClean="0"/>
              <a:t>20</a:t>
            </a:r>
            <a:endParaRPr lang="ru-RU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857224" y="928670"/>
            <a:ext cx="317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Room 108 </a:t>
            </a:r>
          </a:p>
          <a:p>
            <a:pPr algn="ctr"/>
            <a:r>
              <a:rPr lang="en-US" sz="1800" dirty="0" smtClean="0"/>
              <a:t>autumn</a:t>
            </a:r>
            <a:r>
              <a:rPr lang="ru-RU" sz="1800" dirty="0" smtClean="0"/>
              <a:t> 20</a:t>
            </a:r>
            <a:r>
              <a:rPr lang="en-US" sz="1800" dirty="0" smtClean="0"/>
              <a:t>20</a:t>
            </a:r>
            <a:endParaRPr lang="ru-RU" sz="1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86446" y="564357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autumn</a:t>
            </a:r>
            <a:r>
              <a:rPr lang="ru-RU" sz="1800" dirty="0" smtClean="0"/>
              <a:t> 20</a:t>
            </a:r>
            <a:r>
              <a:rPr lang="en-US" sz="1800" dirty="0" smtClean="0"/>
              <a:t>2</a:t>
            </a:r>
            <a:r>
              <a:rPr lang="ru-RU" sz="1800" dirty="0" smtClean="0"/>
              <a:t>1</a:t>
            </a:r>
            <a:endParaRPr lang="ru-RU" sz="1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571604" y="564357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autumn</a:t>
            </a:r>
            <a:r>
              <a:rPr lang="ru-RU" sz="1800" dirty="0" smtClean="0"/>
              <a:t> 20</a:t>
            </a:r>
            <a:r>
              <a:rPr lang="en-US" sz="1800" dirty="0" smtClean="0"/>
              <a:t>2</a:t>
            </a:r>
            <a:r>
              <a:rPr lang="ru-RU" sz="1800" dirty="0" smtClean="0"/>
              <a:t>1</a:t>
            </a:r>
            <a:endParaRPr lang="ru-RU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6072206"/>
            <a:ext cx="392909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commissioning is underway </a:t>
            </a:r>
            <a:endParaRPr lang="ru-RU" sz="2000" b="1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8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787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jyw_rjhg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286808" cy="6215105"/>
          </a:xfrm>
          <a:prstGeom prst="rect">
            <a:avLst/>
          </a:prstGeom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16725" y="1268413"/>
            <a:ext cx="2303463" cy="431800"/>
          </a:xfrm>
        </p:spPr>
        <p:txBody>
          <a:bodyPr/>
          <a:lstStyle/>
          <a:p>
            <a:endParaRPr lang="en-US" sz="2400" b="1" i="1" dirty="0">
              <a:solidFill>
                <a:srgbClr val="660066"/>
              </a:solidFill>
              <a:latin typeface="Abadi MT Condensed Extra Bold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sz="14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sz="14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kumimoji="0" lang="ru-RU" sz="1400" b="1" i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85918" y="5643578"/>
            <a:ext cx="5857916" cy="523220"/>
          </a:xfrm>
          <a:prstGeom prst="rect">
            <a:avLst/>
          </a:prstGeom>
          <a:solidFill>
            <a:srgbClr val="C7E6A4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en-US" sz="2800" dirty="0">
                <a:solidFill>
                  <a:srgbClr val="660066"/>
                </a:solidFill>
                <a:latin typeface="Chalkduster" charset="0"/>
                <a:cs typeface="Chalkduster" charset="0"/>
              </a:rPr>
              <a:t>Thank you for your attention</a:t>
            </a:r>
            <a:r>
              <a:rPr kumimoji="0" lang="en-US" sz="2800" dirty="0" smtClean="0">
                <a:solidFill>
                  <a:srgbClr val="660066"/>
                </a:solidFill>
                <a:latin typeface="Chalkduster" charset="0"/>
                <a:cs typeface="Chalkduster" charset="0"/>
              </a:rPr>
              <a:t>!</a:t>
            </a:r>
            <a:endParaRPr kumimoji="0" lang="ru-RU" sz="2800" dirty="0"/>
          </a:p>
        </p:txBody>
      </p:sp>
      <p:sp>
        <p:nvSpPr>
          <p:cNvPr id="10242" name="AutoShape 2" descr="blob:https://web.whatsapp.com/8d9b5cf0-9b8c-4de6-b12b-82f5ee5f56a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89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14282" y="928670"/>
            <a:ext cx="8786874" cy="5121275"/>
            <a:chOff x="214282" y="928670"/>
            <a:chExt cx="8786874" cy="512127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214282" y="928670"/>
              <a:ext cx="8786874" cy="5121275"/>
              <a:chOff x="214282" y="928670"/>
              <a:chExt cx="8786874" cy="5121275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214282" y="928670"/>
                <a:ext cx="8786874" cy="5121275"/>
                <a:chOff x="214282" y="928670"/>
                <a:chExt cx="8786874" cy="5121275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214282" y="928670"/>
                  <a:ext cx="8786874" cy="5121275"/>
                  <a:chOff x="219900" y="1004680"/>
                  <a:chExt cx="8786874" cy="5121275"/>
                </a:xfrm>
              </p:grpSpPr>
              <p:pic>
                <p:nvPicPr>
                  <p:cNvPr id="15" name="Picture 4" descr="Nuclotron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19900" y="1004680"/>
                    <a:ext cx="8418512" cy="5121275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16" name="Рисунок 15" descr="экспер-зал к 205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l="4644" r="4273" b="2410"/>
                  <a:stretch>
                    <a:fillRect/>
                  </a:stretch>
                </p:blipFill>
                <p:spPr>
                  <a:xfrm>
                    <a:off x="4934808" y="3004944"/>
                    <a:ext cx="4071966" cy="2714644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5072066" y="3286124"/>
                  <a:ext cx="1143008" cy="338554"/>
                </a:xfrm>
                <a:prstGeom prst="rect">
                  <a:avLst/>
                </a:prstGeom>
                <a:solidFill>
                  <a:srgbClr val="BFF7E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Hall 205</a:t>
                  </a:r>
                  <a:endParaRPr lang="ru-RU" sz="1600" dirty="0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2285984" y="3643314"/>
                <a:ext cx="857256" cy="338554"/>
              </a:xfrm>
              <a:prstGeom prst="rect">
                <a:avLst/>
              </a:prstGeom>
              <a:solidFill>
                <a:srgbClr val="BFF7E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Bld. 1</a:t>
                </a:r>
                <a:endParaRPr lang="ru-RU" sz="1600" dirty="0"/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5429256" y="1000108"/>
              <a:ext cx="3143272" cy="646331"/>
            </a:xfrm>
            <a:prstGeom prst="rect">
              <a:avLst/>
            </a:prstGeom>
            <a:solidFill>
              <a:srgbClr val="BFF7EE"/>
            </a:solidFill>
          </p:spPr>
          <p:txBody>
            <a:bodyPr wrap="square">
              <a:spAutoFit/>
            </a:bodyPr>
            <a:lstStyle/>
            <a:p>
              <a:r>
                <a:rPr lang="en-US" sz="1800" b="1" dirty="0" smtClean="0"/>
                <a:t>Accelerator complex,</a:t>
              </a:r>
            </a:p>
            <a:p>
              <a:r>
                <a:rPr lang="en-US" sz="1800" b="1" dirty="0" smtClean="0"/>
                <a:t>beam transport channels</a:t>
              </a:r>
              <a:endParaRPr lang="ru-RU" sz="1800" b="1" dirty="0"/>
            </a:p>
          </p:txBody>
        </p:sp>
      </p:grpSp>
      <p:pic>
        <p:nvPicPr>
          <p:cNvPr id="33" name="Рисунок 32" descr="Logo_BM@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290652" y="3934958"/>
            <a:ext cx="909445" cy="5115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</p:pic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214546" y="4197297"/>
            <a:ext cx="2714644" cy="1736792"/>
            <a:chOff x="2214546" y="4197297"/>
            <a:chExt cx="2714644" cy="1736792"/>
          </a:xfrm>
        </p:grpSpPr>
        <p:sp>
          <p:nvSpPr>
            <p:cNvPr id="18" name="Овал 17"/>
            <p:cNvSpPr/>
            <p:nvPr/>
          </p:nvSpPr>
          <p:spPr>
            <a:xfrm rot="20994368">
              <a:off x="3024962" y="4197297"/>
              <a:ext cx="1769021" cy="563193"/>
            </a:xfrm>
            <a:prstGeom prst="ellipse">
              <a:avLst/>
            </a:prstGeom>
            <a:solidFill>
              <a:srgbClr val="92D050">
                <a:alpha val="42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ая выноска 19"/>
            <p:cNvSpPr>
              <a:spLocks noChangeArrowheads="1"/>
            </p:cNvSpPr>
            <p:nvPr/>
          </p:nvSpPr>
          <p:spPr bwMode="auto">
            <a:xfrm>
              <a:off x="2214546" y="5286388"/>
              <a:ext cx="2714644" cy="647701"/>
            </a:xfrm>
            <a:prstGeom prst="wedgeRectCallout">
              <a:avLst>
                <a:gd name="adj1" fmla="val 11086"/>
                <a:gd name="adj2" fmla="val -126676"/>
              </a:avLst>
            </a:prstGeom>
            <a:solidFill>
              <a:srgbClr val="92D050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600" b="1" i="1" dirty="0" smtClean="0">
                  <a:solidFill>
                    <a:srgbClr val="0000FF"/>
                  </a:solidFill>
                </a:rPr>
                <a:t>beam output channel from the </a:t>
              </a:r>
              <a:r>
                <a:rPr kumimoji="0" lang="en-US" sz="1600" b="1" i="1" dirty="0" err="1" smtClean="0">
                  <a:solidFill>
                    <a:srgbClr val="0000FF"/>
                  </a:solidFill>
                </a:rPr>
                <a:t>Nuclotron</a:t>
              </a:r>
              <a:endParaRPr kumimoji="0" lang="en-US" sz="1600" b="1" i="1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63629" y="2285992"/>
            <a:ext cx="3508899" cy="2452175"/>
            <a:chOff x="5063629" y="2285992"/>
            <a:chExt cx="3508899" cy="2452175"/>
          </a:xfrm>
        </p:grpSpPr>
        <p:sp>
          <p:nvSpPr>
            <p:cNvPr id="21" name="Прямоугольная выноска 20"/>
            <p:cNvSpPr>
              <a:spLocks noChangeArrowheads="1"/>
            </p:cNvSpPr>
            <p:nvPr/>
          </p:nvSpPr>
          <p:spPr bwMode="auto">
            <a:xfrm>
              <a:off x="5643570" y="2285992"/>
              <a:ext cx="2857520" cy="433387"/>
            </a:xfrm>
            <a:prstGeom prst="wedgeRectCallout">
              <a:avLst>
                <a:gd name="adj1" fmla="val 9470"/>
                <a:gd name="adj2" fmla="val 259118"/>
              </a:avLst>
            </a:prstGeom>
            <a:solidFill>
              <a:srgbClr val="FFC000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600" b="1" i="1" dirty="0" smtClean="0">
                  <a:solidFill>
                    <a:srgbClr val="0000FF"/>
                  </a:solidFill>
                </a:rPr>
                <a:t>beam channel hall 205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5063629" y="3643314"/>
              <a:ext cx="3508899" cy="1094853"/>
            </a:xfrm>
            <a:prstGeom prst="ellipse">
              <a:avLst/>
            </a:prstGeom>
            <a:solidFill>
              <a:srgbClr val="FFC000">
                <a:alpha val="22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5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NICA_header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9944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715008" y="714356"/>
            <a:ext cx="2963711" cy="2143610"/>
            <a:chOff x="97453" y="1465075"/>
            <a:chExt cx="8995221" cy="505981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3" y="1465075"/>
              <a:ext cx="8995221" cy="50598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14276" y="1802322"/>
              <a:ext cx="8380360" cy="72648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Power supply </a:t>
              </a:r>
              <a:r>
                <a:rPr lang="ru-RU" sz="1400" dirty="0" smtClean="0"/>
                <a:t>КВТМС, </a:t>
              </a:r>
              <a:r>
                <a:rPr lang="en-US" sz="1400" dirty="0" smtClean="0"/>
                <a:t>bld. </a:t>
              </a:r>
              <a:r>
                <a:rPr lang="ru-RU" sz="1400" dirty="0" smtClean="0"/>
                <a:t>208</a:t>
              </a: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285720" y="3571876"/>
            <a:ext cx="4286280" cy="2643206"/>
            <a:chOff x="218172" y="3925749"/>
            <a:chExt cx="4354416" cy="2450234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18172" y="3925749"/>
              <a:ext cx="4354416" cy="24502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1450554" y="4003109"/>
              <a:ext cx="1017219" cy="33329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bld. </a:t>
              </a:r>
              <a:r>
                <a:rPr lang="ru-RU" sz="1400" dirty="0" smtClean="0"/>
                <a:t>208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58047" y="4003109"/>
              <a:ext cx="1178220" cy="33329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bld. </a:t>
              </a:r>
              <a:r>
                <a:rPr lang="ru-RU" sz="1400" dirty="0" smtClean="0"/>
                <a:t>20</a:t>
              </a:r>
              <a:r>
                <a:rPr lang="en-US" sz="1400" dirty="0" smtClean="0"/>
                <a:t>5</a:t>
              </a:r>
              <a:endParaRPr lang="ru-RU" sz="1400" dirty="0" smtClean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857232"/>
            <a:ext cx="5500726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old power system includes:</a:t>
            </a:r>
          </a:p>
          <a:p>
            <a:r>
              <a:rPr lang="en-US" sz="1600" dirty="0" smtClean="0"/>
              <a:t> - SG15 substation with 64 cells with oil switch, 6 kV network,</a:t>
            </a:r>
          </a:p>
          <a:p>
            <a:pPr>
              <a:buFontTx/>
              <a:buChar char="-"/>
            </a:pPr>
            <a:r>
              <a:rPr lang="en-US" sz="1600" dirty="0" smtClean="0"/>
              <a:t>25  power supplies, type «</a:t>
            </a:r>
            <a:r>
              <a:rPr lang="ru-RU" sz="1600" dirty="0" smtClean="0"/>
              <a:t>КВТМС</a:t>
            </a:r>
            <a:r>
              <a:rPr lang="en-US" sz="1600" dirty="0" smtClean="0"/>
              <a:t>" 130V x 3500A,</a:t>
            </a:r>
          </a:p>
          <a:p>
            <a:pPr>
              <a:buFontTx/>
              <a:buChar char="-"/>
            </a:pPr>
            <a:r>
              <a:rPr lang="en-US" sz="1600" dirty="0" smtClean="0"/>
              <a:t>20 power supplies, type «</a:t>
            </a:r>
            <a:r>
              <a:rPr lang="ru-RU" sz="1600" dirty="0" smtClean="0"/>
              <a:t>ТВ</a:t>
            </a:r>
            <a:r>
              <a:rPr lang="en-US" sz="1600" dirty="0" smtClean="0"/>
              <a:t>", 230V x 1600A,</a:t>
            </a:r>
          </a:p>
          <a:p>
            <a:pPr>
              <a:buFontTx/>
              <a:buChar char="-"/>
            </a:pPr>
            <a:r>
              <a:rPr lang="en-US" sz="1600" dirty="0" smtClean="0"/>
              <a:t>10 power supplies, type «</a:t>
            </a:r>
            <a:r>
              <a:rPr lang="ru-RU" sz="1600" dirty="0" smtClean="0"/>
              <a:t>КВ</a:t>
            </a:r>
            <a:r>
              <a:rPr lang="en-US" sz="1600" dirty="0" smtClean="0"/>
              <a:t>", 230V x 600A,</a:t>
            </a:r>
          </a:p>
          <a:p>
            <a:r>
              <a:rPr lang="en-US" sz="1600" dirty="0" smtClean="0"/>
              <a:t>A total of 55 units of sources + associated equipment. The installed capacity is 20 MVA.</a:t>
            </a:r>
          </a:p>
          <a:p>
            <a:r>
              <a:rPr lang="en-US" sz="1600" dirty="0" smtClean="0"/>
              <a:t>Accommodation in 3 floors of the addition building 205 and all bld. 208.</a:t>
            </a:r>
            <a:endParaRPr lang="ru-RU" sz="1600" dirty="0"/>
          </a:p>
        </p:txBody>
      </p:sp>
      <p:grpSp>
        <p:nvGrpSpPr>
          <p:cNvPr id="9" name="Группа 21"/>
          <p:cNvGrpSpPr/>
          <p:nvPr/>
        </p:nvGrpSpPr>
        <p:grpSpPr>
          <a:xfrm>
            <a:off x="5857884" y="3000372"/>
            <a:ext cx="2714644" cy="1500198"/>
            <a:chOff x="4608004" y="691535"/>
            <a:chExt cx="3158919" cy="177689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004" y="691535"/>
              <a:ext cx="3158919" cy="17768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5025217" y="709233"/>
              <a:ext cx="2402681" cy="318975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Power supply TB</a:t>
              </a:r>
              <a:endParaRPr lang="ru-RU" sz="1400" dirty="0" smtClean="0"/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18"/>
          <p:cNvGrpSpPr/>
          <p:nvPr/>
        </p:nvGrpSpPr>
        <p:grpSpPr>
          <a:xfrm>
            <a:off x="6072198" y="4357694"/>
            <a:ext cx="2928958" cy="1820402"/>
            <a:chOff x="406413" y="2091211"/>
            <a:chExt cx="3276680" cy="184313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13" y="2091211"/>
              <a:ext cx="3276680" cy="18431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2408199" y="2328257"/>
              <a:ext cx="849929" cy="31162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prstClr val="black"/>
                  </a:solidFill>
                </a:rPr>
                <a:t>SG</a:t>
              </a:r>
              <a:r>
                <a:rPr lang="ru-RU" sz="1400" dirty="0" smtClean="0">
                  <a:solidFill>
                    <a:prstClr val="black"/>
                  </a:solidFill>
                </a:rPr>
                <a:t>15</a:t>
              </a:r>
              <a:endParaRPr lang="ru-RU" sz="1400" dirty="0" smtClean="0"/>
            </a:p>
          </p:txBody>
        </p:sp>
      </p:grpSp>
      <p:grpSp>
        <p:nvGrpSpPr>
          <p:cNvPr id="10" name="Группа 19"/>
          <p:cNvGrpSpPr/>
          <p:nvPr/>
        </p:nvGrpSpPr>
        <p:grpSpPr>
          <a:xfrm>
            <a:off x="3857620" y="4857760"/>
            <a:ext cx="2450944" cy="1529757"/>
            <a:chOff x="5796136" y="2251980"/>
            <a:chExt cx="2973570" cy="167263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">
                      <a14:imgEffect>
                        <a14:sharpenSoften amount="5000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251980"/>
              <a:ext cx="2973570" cy="16726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5796136" y="3537864"/>
              <a:ext cx="2095775" cy="307777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power switchboard</a:t>
              </a:r>
              <a:r>
                <a:rPr lang="ru-RU" sz="1400" dirty="0" smtClean="0"/>
                <a:t> 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0" y="6286500"/>
            <a:ext cx="9105900" cy="571500"/>
            <a:chOff x="0" y="6286500"/>
            <a:chExt cx="9105900" cy="571500"/>
          </a:xfrm>
        </p:grpSpPr>
        <p:cxnSp>
          <p:nvCxnSpPr>
            <p:cNvPr id="32" name="Straight Connector 6"/>
            <p:cNvCxnSpPr/>
            <p:nvPr/>
          </p:nvCxnSpPr>
          <p:spPr>
            <a:xfrm>
              <a:off x="1295400" y="6516929"/>
              <a:ext cx="7810500" cy="1588"/>
            </a:xfrm>
            <a:prstGeom prst="line">
              <a:avLst/>
            </a:prstGeom>
            <a:ln cap="flat">
              <a:gradFill flip="none" rotWithShape="1">
                <a:gsLst>
                  <a:gs pos="0">
                    <a:srgbClr val="3366FF"/>
                  </a:gs>
                  <a:gs pos="100000">
                    <a:srgbClr val="FFFFFF"/>
                  </a:gs>
                </a:gsLst>
                <a:path path="rect">
                  <a:fillToRect l="100000" t="100000"/>
                </a:path>
                <a:tileRect r="-100000" b="-100000"/>
              </a:gra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7" descr="NICA-Logo_4c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" y="6373813"/>
              <a:ext cx="5969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6500"/>
              <a:ext cx="622300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Группа 11"/>
            <p:cNvGrpSpPr/>
            <p:nvPr/>
          </p:nvGrpSpPr>
          <p:grpSpPr>
            <a:xfrm>
              <a:off x="1714480" y="6381750"/>
              <a:ext cx="5128344" cy="476250"/>
              <a:chOff x="1482000" y="6381750"/>
              <a:chExt cx="5128344" cy="476250"/>
            </a:xfrm>
          </p:grpSpPr>
          <p:sp>
            <p:nvSpPr>
              <p:cNvPr id="36" name="Date Placeholder 1"/>
              <p:cNvSpPr txBox="1">
                <a:spLocks/>
              </p:cNvSpPr>
              <p:nvPr/>
            </p:nvSpPr>
            <p:spPr bwMode="auto">
              <a:xfrm>
                <a:off x="1482000" y="6524625"/>
                <a:ext cx="2591519" cy="333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400" i="0" u="none" strike="noStrike" kern="120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November 2021</a:t>
                </a:r>
                <a:endPara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Footer Placeholder 2"/>
              <p:cNvSpPr txBox="1">
                <a:spLocks/>
              </p:cNvSpPr>
              <p:nvPr/>
            </p:nvSpPr>
            <p:spPr bwMode="auto">
              <a:xfrm>
                <a:off x="3714744" y="6381750"/>
                <a:ext cx="2895600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40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MT Condensed Extra Bold" charset="0"/>
                    <a:ea typeface="ＭＳ Ｐゴシック" charset="0"/>
                    <a:cs typeface="Arial" charset="0"/>
                  </a:rPr>
                  <a:t>V.Karpinskii</a:t>
                </a:r>
                <a:endParaRPr kumimoji="0" lang="ru-RU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5802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642910" y="1285860"/>
            <a:ext cx="8001056" cy="4999141"/>
            <a:chOff x="642910" y="1285860"/>
            <a:chExt cx="8001056" cy="4999141"/>
          </a:xfrm>
        </p:grpSpPr>
        <p:pic>
          <p:nvPicPr>
            <p:cNvPr id="23" name="Рисунок 22" descr="сист пит кан_структура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t="4965"/>
            <a:stretch/>
          </p:blipFill>
          <p:spPr>
            <a:xfrm>
              <a:off x="642910" y="1571612"/>
              <a:ext cx="8001056" cy="47133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Прямоугольная выноска 26"/>
            <p:cNvSpPr>
              <a:spLocks noChangeArrowheads="1"/>
            </p:cNvSpPr>
            <p:nvPr/>
          </p:nvSpPr>
          <p:spPr bwMode="auto">
            <a:xfrm>
              <a:off x="714348" y="1285860"/>
              <a:ext cx="2286016" cy="285753"/>
            </a:xfrm>
            <a:prstGeom prst="wedgeRectCallout">
              <a:avLst>
                <a:gd name="adj1" fmla="val 9419"/>
                <a:gd name="adj2" fmla="val -50486"/>
              </a:avLst>
            </a:prstGeom>
            <a:solidFill>
              <a:srgbClr val="92D050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200" b="1" i="1" dirty="0" smtClean="0">
                  <a:solidFill>
                    <a:srgbClr val="0000FF"/>
                  </a:solidFill>
                </a:rPr>
                <a:t>output channel beam from N</a:t>
              </a:r>
            </a:p>
          </p:txBody>
        </p:sp>
        <p:sp>
          <p:nvSpPr>
            <p:cNvPr id="28" name="Прямоугольная выноска 27"/>
            <p:cNvSpPr>
              <a:spLocks noChangeArrowheads="1"/>
            </p:cNvSpPr>
            <p:nvPr/>
          </p:nvSpPr>
          <p:spPr bwMode="auto">
            <a:xfrm>
              <a:off x="3071802" y="1285860"/>
              <a:ext cx="5286412" cy="285752"/>
            </a:xfrm>
            <a:prstGeom prst="wedgeRectCallout">
              <a:avLst>
                <a:gd name="adj1" fmla="val 17857"/>
                <a:gd name="adj2" fmla="val 48129"/>
              </a:avLst>
            </a:prstGeom>
            <a:solidFill>
              <a:srgbClr val="FFC000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200" b="1" i="1" dirty="0" smtClean="0">
                  <a:solidFill>
                    <a:srgbClr val="0000FF"/>
                  </a:solidFill>
                </a:rPr>
                <a:t>channel beam hall 205</a:t>
              </a:r>
            </a:p>
          </p:txBody>
        </p:sp>
      </p:grpSp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16852" y="3550441"/>
            <a:ext cx="594123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Necessary:</a:t>
            </a:r>
          </a:p>
          <a:p>
            <a:r>
              <a:rPr lang="en-US" sz="1800" dirty="0" smtClean="0"/>
              <a:t>- modernization of 2 substations SG-K and SG15,</a:t>
            </a:r>
          </a:p>
          <a:p>
            <a:r>
              <a:rPr lang="en-US" sz="1800" dirty="0" smtClean="0"/>
              <a:t>- </a:t>
            </a:r>
            <a:r>
              <a:rPr lang="en-US" sz="1800" dirty="0"/>
              <a:t>t</a:t>
            </a:r>
            <a:r>
              <a:rPr lang="en-US" sz="1800" dirty="0" smtClean="0"/>
              <a:t>o make a distribution and reservation subsystem over a 0.69 kV network,</a:t>
            </a:r>
          </a:p>
          <a:p>
            <a:r>
              <a:rPr lang="en-US" sz="1800" dirty="0" smtClean="0"/>
              <a:t>- to produce </a:t>
            </a:r>
            <a:r>
              <a:rPr lang="ru-RU" sz="1800" dirty="0" smtClean="0"/>
              <a:t>43</a:t>
            </a:r>
            <a:r>
              <a:rPr lang="en-US" sz="1800" dirty="0" smtClean="0"/>
              <a:t> precision current sources,</a:t>
            </a:r>
          </a:p>
          <a:p>
            <a:r>
              <a:rPr lang="en-US" sz="1800" dirty="0"/>
              <a:t>- </a:t>
            </a:r>
            <a:r>
              <a:rPr lang="en-US" sz="1800" dirty="0" smtClean="0"/>
              <a:t>to </a:t>
            </a:r>
            <a:r>
              <a:rPr lang="en-US" sz="1800" dirty="0"/>
              <a:t>make a </a:t>
            </a:r>
            <a:r>
              <a:rPr lang="en-US" sz="1800" dirty="0" smtClean="0"/>
              <a:t>DC reservation subsystem,</a:t>
            </a:r>
          </a:p>
          <a:p>
            <a:r>
              <a:rPr lang="en-US" sz="1800" dirty="0" smtClean="0"/>
              <a:t>- </a:t>
            </a:r>
            <a:r>
              <a:rPr lang="en-US" sz="1800" dirty="0"/>
              <a:t>t</a:t>
            </a:r>
            <a:r>
              <a:rPr lang="en-US" sz="1800" dirty="0" smtClean="0"/>
              <a:t>o create a subsystem for managing and controlling the all complex</a:t>
            </a:r>
            <a:r>
              <a:rPr lang="ru-RU" sz="1800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28794" y="78579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 Block diagram of power supply system</a:t>
            </a:r>
            <a:endParaRPr lang="ru-RU" sz="1800" b="1" dirty="0"/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8" name="Рисунок 17" descr="Logo_BM@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7860381" y="2855263"/>
            <a:ext cx="642942" cy="36165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28662" y="2928934"/>
            <a:ext cx="7072362" cy="158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26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596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Power supply system </a:t>
            </a:r>
            <a:r>
              <a:rPr kumimoji="0" lang="en-US" sz="1800" b="1" dirty="0" smtClean="0"/>
              <a:t>of output channel of beam from the </a:t>
            </a:r>
            <a:r>
              <a:rPr kumimoji="0" lang="en-US" sz="1800" b="1" dirty="0" err="1" smtClean="0"/>
              <a:t>Nuclotron</a:t>
            </a:r>
            <a:endParaRPr lang="ru-RU" sz="1800" b="1" dirty="0"/>
          </a:p>
        </p:txBody>
      </p:sp>
      <p:pic>
        <p:nvPicPr>
          <p:cNvPr id="16" name="Рисунок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28662" y="1571612"/>
            <a:ext cx="4167081" cy="458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0" y="1643050"/>
            <a:ext cx="1714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Power supply </a:t>
            </a:r>
          </a:p>
          <a:p>
            <a:pPr algn="ctr"/>
            <a:r>
              <a:rPr lang="en-US" sz="1800" b="1" dirty="0" smtClean="0"/>
              <a:t>scheme</a:t>
            </a:r>
            <a:endParaRPr lang="ru-RU" sz="1800" b="1" dirty="0"/>
          </a:p>
        </p:txBody>
      </p:sp>
      <p:grpSp>
        <p:nvGrpSpPr>
          <p:cNvPr id="31" name="Группа 34"/>
          <p:cNvGrpSpPr/>
          <p:nvPr/>
        </p:nvGrpSpPr>
        <p:grpSpPr>
          <a:xfrm>
            <a:off x="5429256" y="1500174"/>
            <a:ext cx="3332451" cy="4899320"/>
            <a:chOff x="5158093" y="1042261"/>
            <a:chExt cx="3763299" cy="5339101"/>
          </a:xfrm>
        </p:grpSpPr>
        <p:sp>
          <p:nvSpPr>
            <p:cNvPr id="33" name="TextBox 32"/>
            <p:cNvSpPr txBox="1"/>
            <p:nvPr/>
          </p:nvSpPr>
          <p:spPr>
            <a:xfrm>
              <a:off x="5158093" y="1197962"/>
              <a:ext cx="1694157" cy="7043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800" b="1" dirty="0" smtClean="0"/>
                <a:t>Placement,</a:t>
              </a:r>
            </a:p>
            <a:p>
              <a:pPr lvl="0"/>
              <a:r>
                <a:rPr lang="en-US" sz="1800" b="1" dirty="0" smtClean="0"/>
                <a:t>bld.1B</a:t>
              </a:r>
              <a:endParaRPr lang="ru-RU" sz="1800" b="1" dirty="0"/>
            </a:p>
          </p:txBody>
        </p:sp>
        <p:grpSp>
          <p:nvGrpSpPr>
            <p:cNvPr id="32" name="Группа 10"/>
            <p:cNvGrpSpPr/>
            <p:nvPr/>
          </p:nvGrpSpPr>
          <p:grpSpPr>
            <a:xfrm>
              <a:off x="5884160" y="1042261"/>
              <a:ext cx="3037232" cy="5339101"/>
              <a:chOff x="9982536" y="572418"/>
              <a:chExt cx="3037232" cy="5339101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982536" y="3764290"/>
                <a:ext cx="3037232" cy="21472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774726" y="572418"/>
                <a:ext cx="2175846" cy="307771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38" name="Группа 37"/>
          <p:cNvGrpSpPr/>
          <p:nvPr/>
        </p:nvGrpSpPr>
        <p:grpSpPr>
          <a:xfrm>
            <a:off x="285720" y="2214554"/>
            <a:ext cx="8858280" cy="4026491"/>
            <a:chOff x="142844" y="2428868"/>
            <a:chExt cx="8858280" cy="4026491"/>
          </a:xfrm>
        </p:grpSpPr>
        <p:pic>
          <p:nvPicPr>
            <p:cNvPr id="30" name="Рисунок 29" descr="ИП_4000-150-Модель.jpg"/>
            <p:cNvPicPr>
              <a:picLocks noChangeAspect="1"/>
            </p:cNvPicPr>
            <p:nvPr/>
          </p:nvPicPr>
          <p:blipFill>
            <a:blip r:embed="rId9" cstate="print"/>
            <a:srcRect t="17299" r="-896" b="17829"/>
            <a:stretch>
              <a:fillRect/>
            </a:stretch>
          </p:blipFill>
          <p:spPr>
            <a:xfrm>
              <a:off x="142844" y="2428868"/>
              <a:ext cx="8858280" cy="40264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285720" y="2643182"/>
              <a:ext cx="3643338" cy="923330"/>
            </a:xfrm>
            <a:prstGeom prst="rect">
              <a:avLst/>
            </a:prstGeom>
            <a:solidFill>
              <a:srgbClr val="C7E6A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Power supply</a:t>
              </a:r>
              <a:r>
                <a:rPr lang="ru-RU" sz="1800" b="1" dirty="0" smtClean="0"/>
                <a:t> </a:t>
              </a:r>
              <a:r>
                <a:rPr lang="en-US" sz="1800" b="1" dirty="0" smtClean="0"/>
                <a:t>convertor</a:t>
              </a:r>
              <a:endParaRPr lang="ru-RU" sz="1800" b="1" dirty="0" smtClean="0"/>
            </a:p>
            <a:p>
              <a:pPr algn="ctr"/>
              <a:r>
                <a:rPr lang="ru-RU" sz="1800" b="1" dirty="0" smtClean="0"/>
                <a:t>4000</a:t>
              </a:r>
              <a:r>
                <a:rPr lang="en-US" sz="1800" b="1" dirty="0" smtClean="0"/>
                <a:t>A, 150V, </a:t>
              </a:r>
            </a:p>
            <a:p>
              <a:pPr algn="ctr"/>
              <a:r>
                <a:rPr lang="en-US" sz="1800" b="1" dirty="0" smtClean="0"/>
                <a:t>stability of the current – </a:t>
              </a:r>
              <a:r>
                <a:rPr lang="ru-RU" sz="1800" b="1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</a:rPr>
                <a:t>10</a:t>
              </a:r>
              <a:r>
                <a:rPr lang="en-US" sz="1800" b="1" dirty="0" smtClean="0">
                  <a:solidFill>
                    <a:srgbClr val="000000"/>
                  </a:solidFill>
                  <a:latin typeface="Calibri" pitchFamily="34" charset="0"/>
                  <a:ea typeface="Times New Roman"/>
                </a:rPr>
                <a:t>0ppm</a:t>
              </a:r>
              <a:endParaRPr lang="ru-RU" sz="1800" b="1" dirty="0"/>
            </a:p>
          </p:txBody>
        </p:sp>
      </p:grp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26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5"/>
          <p:cNvGrpSpPr/>
          <p:nvPr/>
        </p:nvGrpSpPr>
        <p:grpSpPr>
          <a:xfrm>
            <a:off x="1000100" y="1357298"/>
            <a:ext cx="7286676" cy="4929222"/>
            <a:chOff x="540997" y="812836"/>
            <a:chExt cx="8425448" cy="591676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40997" y="812836"/>
              <a:ext cx="8425448" cy="5916762"/>
              <a:chOff x="540997" y="812836"/>
              <a:chExt cx="8425448" cy="5916762"/>
            </a:xfrm>
          </p:grpSpPr>
          <p:grpSp>
            <p:nvGrpSpPr>
              <p:cNvPr id="26" name="Группа 2"/>
              <p:cNvGrpSpPr/>
              <p:nvPr/>
            </p:nvGrpSpPr>
            <p:grpSpPr>
              <a:xfrm>
                <a:off x="540997" y="812836"/>
                <a:ext cx="7419551" cy="5916762"/>
                <a:chOff x="540997" y="812836"/>
                <a:chExt cx="7419551" cy="5916762"/>
              </a:xfrm>
            </p:grpSpPr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BEBA8EAE-BF5A-486C-A8C5-ECC9F3942E4B}">
                      <a14:imgProps xmlns:a14="http://schemas.microsoft.com/office/drawing/2010/main" xmlns="">
                        <a14:imgLayer r:embed="rId7">
                          <a14:imgEffect>
                            <a14:brightnessContrast contras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8603"/>
                <a:stretch/>
              </p:blipFill>
              <p:spPr>
                <a:xfrm>
                  <a:off x="540997" y="812836"/>
                  <a:ext cx="7419551" cy="591676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38" name="Прямоугольная выноска 8"/>
                <p:cNvSpPr/>
                <p:nvPr/>
              </p:nvSpPr>
              <p:spPr>
                <a:xfrm>
                  <a:off x="884989" y="2333321"/>
                  <a:ext cx="1919981" cy="498993"/>
                </a:xfrm>
                <a:prstGeom prst="wedgeRectCallout">
                  <a:avLst>
                    <a:gd name="adj1" fmla="val 64442"/>
                    <a:gd name="adj2" fmla="val 92716"/>
                  </a:avLst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solidFill>
                        <a:sysClr val="windowText" lastClr="000000"/>
                      </a:solidFill>
                    </a:rPr>
                    <a:t>SG</a:t>
                  </a:r>
                  <a:r>
                    <a:rPr lang="ru-RU" sz="1600" b="1" dirty="0" smtClean="0">
                      <a:solidFill>
                        <a:sysClr val="windowText" lastClr="000000"/>
                      </a:solidFill>
                    </a:rPr>
                    <a:t>-0</a:t>
                  </a:r>
                  <a:r>
                    <a:rPr lang="en-US" sz="1600" b="1" dirty="0" smtClean="0">
                      <a:solidFill>
                        <a:sysClr val="windowText" lastClr="000000"/>
                      </a:solidFill>
                    </a:rPr>
                    <a:t>.</a:t>
                  </a:r>
                  <a:r>
                    <a:rPr lang="ru-RU" sz="1600" b="1" dirty="0" smtClean="0">
                      <a:solidFill>
                        <a:sysClr val="windowText" lastClr="000000"/>
                      </a:solidFill>
                    </a:rPr>
                    <a:t>4к</a:t>
                  </a:r>
                  <a:r>
                    <a:rPr lang="en-US" sz="1600" b="1" dirty="0" smtClean="0">
                      <a:solidFill>
                        <a:sysClr val="windowText" lastClr="000000"/>
                      </a:solidFill>
                    </a:rPr>
                    <a:t>V</a:t>
                  </a:r>
                  <a:endParaRPr lang="ru-RU" sz="1600" b="1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27" name="Прямоугольная выноска 26"/>
              <p:cNvSpPr/>
              <p:nvPr/>
            </p:nvSpPr>
            <p:spPr>
              <a:xfrm>
                <a:off x="540997" y="3771217"/>
                <a:ext cx="2386230" cy="557376"/>
              </a:xfrm>
              <a:prstGeom prst="wedgeRectCallout">
                <a:avLst>
                  <a:gd name="adj1" fmla="val 86737"/>
                  <a:gd name="adj2" fmla="val -130002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ysClr val="windowText" lastClr="000000"/>
                    </a:solidFill>
                  </a:rPr>
                  <a:t>Power supply</a:t>
                </a:r>
                <a:endParaRPr lang="ru-RU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Прямоугольная выноска 27"/>
              <p:cNvSpPr/>
              <p:nvPr/>
            </p:nvSpPr>
            <p:spPr>
              <a:xfrm>
                <a:off x="5724128" y="4581128"/>
                <a:ext cx="2448272" cy="519217"/>
              </a:xfrm>
              <a:prstGeom prst="wedgeRectCallout">
                <a:avLst>
                  <a:gd name="adj1" fmla="val -86955"/>
                  <a:gd name="adj2" fmla="val -270721"/>
                </a:avLst>
              </a:prstGeom>
              <a:solidFill>
                <a:srgbClr val="FF7D7D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ysClr val="windowText" lastClr="000000"/>
                    </a:solidFill>
                  </a:rPr>
                  <a:t>Power switches</a:t>
                </a:r>
                <a:endParaRPr lang="ru-RU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Прямоугольная выноска 30"/>
              <p:cNvSpPr/>
              <p:nvPr/>
            </p:nvSpPr>
            <p:spPr>
              <a:xfrm>
                <a:off x="6337037" y="2099089"/>
                <a:ext cx="2629408" cy="771752"/>
              </a:xfrm>
              <a:prstGeom prst="wedgeRectCallout">
                <a:avLst>
                  <a:gd name="adj1" fmla="val -66443"/>
                  <a:gd name="adj2" fmla="val 51173"/>
                </a:avLst>
              </a:prstGeom>
              <a:solidFill>
                <a:srgbClr val="FFFFB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ysClr val="windowText" lastClr="000000"/>
                    </a:solidFill>
                  </a:rPr>
                  <a:t>Power supply for application channels</a:t>
                </a:r>
                <a:endParaRPr lang="ru-RU" sz="16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Прямоугольная выноска 31"/>
              <p:cNvSpPr/>
              <p:nvPr/>
            </p:nvSpPr>
            <p:spPr>
              <a:xfrm>
                <a:off x="4175504" y="5614846"/>
                <a:ext cx="1817253" cy="504056"/>
              </a:xfrm>
              <a:prstGeom prst="wedgeRectCallout">
                <a:avLst>
                  <a:gd name="adj1" fmla="val -57973"/>
                  <a:gd name="adj2" fmla="val -401072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ysClr val="windowText" lastClr="000000"/>
                    </a:solidFill>
                  </a:rPr>
                  <a:t>Control room</a:t>
                </a:r>
                <a:endParaRPr lang="ru-RU" sz="1600" b="1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2" name="Прямоугольная выноска 21"/>
            <p:cNvSpPr/>
            <p:nvPr/>
          </p:nvSpPr>
          <p:spPr>
            <a:xfrm>
              <a:off x="1036612" y="984336"/>
              <a:ext cx="1404241" cy="428751"/>
            </a:xfrm>
            <a:prstGeom prst="wedgeRectCallout">
              <a:avLst>
                <a:gd name="adj1" fmla="val 49916"/>
                <a:gd name="adj2" fmla="val -25313"/>
              </a:avLst>
            </a:prstGeom>
            <a:solidFill>
              <a:srgbClr val="BFF7E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</a:rPr>
                <a:t>bld. 1B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Прямоугольная выноска 22"/>
            <p:cNvSpPr/>
            <p:nvPr/>
          </p:nvSpPr>
          <p:spPr>
            <a:xfrm>
              <a:off x="3019070" y="984336"/>
              <a:ext cx="1486843" cy="498993"/>
            </a:xfrm>
            <a:prstGeom prst="wedgeRectCallout">
              <a:avLst>
                <a:gd name="adj1" fmla="val 34073"/>
                <a:gd name="adj2" fmla="val 144792"/>
              </a:avLst>
            </a:prstGeom>
            <a:solidFill>
              <a:srgbClr val="757F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</a:rPr>
                <a:t>SG</a:t>
              </a:r>
              <a:r>
                <a:rPr lang="ru-RU" sz="1600" b="1" dirty="0" smtClean="0">
                  <a:solidFill>
                    <a:sysClr val="windowText" lastClr="000000"/>
                  </a:solidFill>
                </a:rPr>
                <a:t>-0</a:t>
              </a:r>
              <a:r>
                <a:rPr lang="en-US" sz="1600" b="1" dirty="0" smtClean="0">
                  <a:solidFill>
                    <a:sysClr val="windowText" lastClr="000000"/>
                  </a:solidFill>
                </a:rPr>
                <a:t>.</a:t>
              </a:r>
              <a:r>
                <a:rPr lang="ru-RU" sz="1600" b="1" dirty="0" smtClean="0">
                  <a:solidFill>
                    <a:sysClr val="windowText" lastClr="000000"/>
                  </a:solidFill>
                </a:rPr>
                <a:t>69к</a:t>
              </a:r>
              <a:r>
                <a:rPr lang="en-US" sz="1600" b="1" dirty="0" smtClean="0">
                  <a:solidFill>
                    <a:sysClr val="windowText" lastClr="000000"/>
                  </a:solidFill>
                </a:rPr>
                <a:t>V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Прямоугольная выноска 23"/>
            <p:cNvSpPr/>
            <p:nvPr/>
          </p:nvSpPr>
          <p:spPr>
            <a:xfrm>
              <a:off x="5249716" y="862383"/>
              <a:ext cx="1919981" cy="379204"/>
            </a:xfrm>
            <a:prstGeom prst="wedgeRectCallout">
              <a:avLst>
                <a:gd name="adj1" fmla="val -26802"/>
                <a:gd name="adj2" fmla="val 149218"/>
              </a:avLst>
            </a:prstGeom>
            <a:solidFill>
              <a:srgbClr val="C198E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ysClr val="windowText" lastClr="000000"/>
                  </a:solidFill>
                </a:rPr>
                <a:t>SG-K</a:t>
              </a:r>
              <a:endParaRPr lang="ru-RU" sz="16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596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Power supply system </a:t>
            </a:r>
            <a:r>
              <a:rPr kumimoji="0" lang="en-US" sz="1800" b="1" dirty="0" smtClean="0"/>
              <a:t>of output channel of beam from the </a:t>
            </a:r>
            <a:r>
              <a:rPr kumimoji="0" lang="en-US" sz="1800" b="1" dirty="0" err="1" smtClean="0"/>
              <a:t>Nuclotron</a:t>
            </a:r>
            <a:endParaRPr lang="ru-RU" sz="18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7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6357958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ИП_корп1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857628"/>
            <a:ext cx="1571636" cy="209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ПС-К_вид ячее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1714488"/>
            <a:ext cx="2476519" cy="185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ПС-К_вид СОПТ_шкАСУ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488" y="1714488"/>
            <a:ext cx="247651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ИП+ШП_корп1Б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3643314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РУ0,69_сж.jpg"/>
          <p:cNvPicPr>
            <a:picLocks noChangeAspect="1"/>
          </p:cNvPicPr>
          <p:nvPr/>
        </p:nvPicPr>
        <p:blipFill>
          <a:blip r:embed="rId10"/>
          <a:srcRect l="22951" t="9396" r="1344"/>
          <a:stretch>
            <a:fillRect/>
          </a:stretch>
        </p:blipFill>
        <p:spPr>
          <a:xfrm>
            <a:off x="5786446" y="1714488"/>
            <a:ext cx="2286016" cy="205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Прямоугольник 39"/>
          <p:cNvSpPr/>
          <p:nvPr/>
        </p:nvSpPr>
        <p:spPr>
          <a:xfrm>
            <a:off x="2285984" y="1285860"/>
            <a:ext cx="2021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SG-K, nets 6kV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43636" y="1285860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SG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-0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.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69к</a:t>
            </a:r>
            <a:r>
              <a:rPr lang="en-US" sz="2000" b="1" dirty="0" smtClean="0">
                <a:solidFill>
                  <a:sysClr val="windowText" lastClr="000000"/>
                </a:solidFill>
              </a:rPr>
              <a:t>V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2910" y="6000768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Power switches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29256" y="6000768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</a:rPr>
              <a:t>Power supply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45" name="Рисунок 44" descr="шкафы ИП в корп.1Б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57884" y="3929066"/>
            <a:ext cx="2666986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/>
          <p:cNvSpPr txBox="1"/>
          <p:nvPr/>
        </p:nvSpPr>
        <p:spPr>
          <a:xfrm>
            <a:off x="2000232" y="2928934"/>
            <a:ext cx="492922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the main equipment was installed in 2020</a:t>
            </a:r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en-US" sz="1800" b="1" dirty="0" smtClean="0"/>
              <a:t>Now, work is in progress to install cable lines from power sources to magnets. </a:t>
            </a:r>
          </a:p>
          <a:p>
            <a:pPr algn="ctr"/>
            <a:r>
              <a:rPr lang="en-US" sz="1800" b="1" dirty="0" smtClean="0"/>
              <a:t>The total length is more than 6 km</a:t>
            </a:r>
            <a:endParaRPr lang="ru-RU" sz="1800" b="1" dirty="0"/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596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Power supply system </a:t>
            </a:r>
            <a:r>
              <a:rPr kumimoji="0" lang="en-US" sz="1800" b="1" dirty="0" smtClean="0"/>
              <a:t>of output channel of beam from the </a:t>
            </a:r>
            <a:r>
              <a:rPr kumimoji="0" lang="en-US" sz="1800" b="1" dirty="0" err="1" smtClean="0"/>
              <a:t>Nuclotron</a:t>
            </a:r>
            <a:endParaRPr lang="ru-RU" sz="1800" b="1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1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1214422"/>
            <a:ext cx="5813227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285720" y="1928802"/>
            <a:ext cx="6143636" cy="4343743"/>
            <a:chOff x="285720" y="1928802"/>
            <a:chExt cx="6143636" cy="4343743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85720" y="1928802"/>
              <a:ext cx="6143636" cy="4343743"/>
              <a:chOff x="285720" y="1928802"/>
              <a:chExt cx="6143636" cy="4343743"/>
            </a:xfrm>
          </p:grpSpPr>
          <p:grpSp>
            <p:nvGrpSpPr>
              <p:cNvPr id="59" name="Группа 58"/>
              <p:cNvGrpSpPr/>
              <p:nvPr/>
            </p:nvGrpSpPr>
            <p:grpSpPr>
              <a:xfrm>
                <a:off x="285720" y="1928802"/>
                <a:ext cx="6143636" cy="4343743"/>
                <a:chOff x="285720" y="1928802"/>
                <a:chExt cx="6143636" cy="4343743"/>
              </a:xfrm>
            </p:grpSpPr>
            <p:grpSp>
              <p:nvGrpSpPr>
                <p:cNvPr id="53" name="Группа 52"/>
                <p:cNvGrpSpPr/>
                <p:nvPr/>
              </p:nvGrpSpPr>
              <p:grpSpPr>
                <a:xfrm>
                  <a:off x="285720" y="1928802"/>
                  <a:ext cx="6143636" cy="4343743"/>
                  <a:chOff x="285720" y="1928802"/>
                  <a:chExt cx="6143636" cy="4343743"/>
                </a:xfrm>
              </p:grpSpPr>
              <p:pic>
                <p:nvPicPr>
                  <p:cNvPr id="38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285720" y="1928802"/>
                    <a:ext cx="6143636" cy="4343743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14348" y="2000240"/>
                    <a:ext cx="1500198" cy="64633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en-US" sz="1800" b="1" dirty="0" smtClean="0"/>
                      <a:t>Placement,</a:t>
                    </a:r>
                  </a:p>
                  <a:p>
                    <a:pPr lvl="0"/>
                    <a:r>
                      <a:rPr lang="en-US" sz="1800" b="1" dirty="0" smtClean="0"/>
                      <a:t>bld.208, 205</a:t>
                    </a:r>
                    <a:endParaRPr lang="ru-RU" sz="1800" b="1" dirty="0"/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286248" y="3000372"/>
                    <a:ext cx="928694" cy="338554"/>
                  </a:xfrm>
                  <a:prstGeom prst="rect">
                    <a:avLst/>
                  </a:prstGeom>
                  <a:solidFill>
                    <a:srgbClr val="BFF7EE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Hall 205</a:t>
                    </a:r>
                    <a:endParaRPr lang="ru-RU" sz="1600" dirty="0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286248" y="2071678"/>
                    <a:ext cx="785818" cy="338554"/>
                  </a:xfrm>
                  <a:prstGeom prst="rect">
                    <a:avLst/>
                  </a:prstGeom>
                  <a:solidFill>
                    <a:srgbClr val="BFF7EE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Bld.1</a:t>
                    </a:r>
                    <a:endParaRPr lang="ru-RU" sz="1600" dirty="0"/>
                  </a:p>
                </p:txBody>
              </p:sp>
            </p:grpSp>
            <p:cxnSp>
              <p:nvCxnSpPr>
                <p:cNvPr id="27" name="Прямая со стрелкой 26"/>
                <p:cNvCxnSpPr/>
                <p:nvPr/>
              </p:nvCxnSpPr>
              <p:spPr>
                <a:xfrm flipH="1">
                  <a:off x="3500430" y="3214686"/>
                  <a:ext cx="500066" cy="214314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>
                <a:xfrm flipH="1">
                  <a:off x="4000496" y="2071678"/>
                  <a:ext cx="35040" cy="1143008"/>
                </a:xfrm>
                <a:prstGeom prst="line">
                  <a:avLst/>
                </a:prstGeom>
                <a:ln w="31750" cap="sq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Прямоугольная выноска 57"/>
                <p:cNvSpPr>
                  <a:spLocks noChangeArrowheads="1"/>
                </p:cNvSpPr>
                <p:nvPr/>
              </p:nvSpPr>
              <p:spPr bwMode="auto">
                <a:xfrm>
                  <a:off x="4000496" y="4286256"/>
                  <a:ext cx="1285884" cy="642942"/>
                </a:xfrm>
                <a:prstGeom prst="wedgeRectCallout">
                  <a:avLst>
                    <a:gd name="adj1" fmla="val -68980"/>
                    <a:gd name="adj2" fmla="val -33442"/>
                  </a:avLst>
                </a:prstGeom>
                <a:solidFill>
                  <a:srgbClr val="FFFFCC"/>
                </a:solidFill>
                <a:ln w="9525">
                  <a:solidFill>
                    <a:srgbClr val="2F2F98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sz="1400" dirty="0" smtClean="0"/>
                    <a:t>beam transportation line </a:t>
                  </a:r>
                  <a:endParaRPr lang="ru-RU" sz="1400" dirty="0"/>
                </a:p>
              </p:txBody>
            </p:sp>
          </p:grpSp>
          <p:pic>
            <p:nvPicPr>
              <p:cNvPr id="63" name="Рисунок 62" descr="Logo_BM@N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721589">
                <a:off x="2933022" y="5352057"/>
                <a:ext cx="1052390" cy="59197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33" name="Прямоугольник 32"/>
            <p:cNvSpPr/>
            <p:nvPr/>
          </p:nvSpPr>
          <p:spPr>
            <a:xfrm rot="660944">
              <a:off x="1432564" y="2625785"/>
              <a:ext cx="574624" cy="2479691"/>
            </a:xfrm>
            <a:prstGeom prst="rect">
              <a:avLst/>
            </a:prstGeom>
            <a:solidFill>
              <a:schemeClr val="bg1">
                <a:lumMod val="85000"/>
                <a:alpha val="34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 rot="16904454">
              <a:off x="1081728" y="4248866"/>
              <a:ext cx="928694" cy="338554"/>
            </a:xfrm>
            <a:prstGeom prst="rect">
              <a:avLst/>
            </a:prstGeom>
            <a:solidFill>
              <a:srgbClr val="BFF7E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Bld. 208</a:t>
              </a:r>
              <a:endParaRPr lang="ru-RU" sz="1600" dirty="0"/>
            </a:p>
          </p:txBody>
        </p:sp>
      </p:grpSp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596" y="78579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Power supply system </a:t>
            </a:r>
            <a:r>
              <a:rPr kumimoji="0" lang="en-US" sz="1800" b="1" dirty="0" smtClean="0"/>
              <a:t>of </a:t>
            </a:r>
            <a:r>
              <a:rPr lang="en-US" sz="1800" b="1" dirty="0" smtClean="0"/>
              <a:t>transport channels of</a:t>
            </a:r>
            <a:r>
              <a:rPr kumimoji="0" lang="en-US" sz="1800" b="1" dirty="0" smtClean="0"/>
              <a:t> beam hall 205</a:t>
            </a:r>
            <a:endParaRPr lang="ru-RU" sz="1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43636" y="1428736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Power supply scheme</a:t>
            </a:r>
            <a:endParaRPr lang="ru-RU" sz="1800" b="1" dirty="0"/>
          </a:p>
        </p:txBody>
      </p:sp>
      <p:sp>
        <p:nvSpPr>
          <p:cNvPr id="37" name="Дуга 36"/>
          <p:cNvSpPr/>
          <p:nvPr/>
        </p:nvSpPr>
        <p:spPr>
          <a:xfrm>
            <a:off x="4143372" y="2071678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286248" y="3214686"/>
            <a:ext cx="16430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6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214282" y="1714488"/>
            <a:ext cx="3357586" cy="4433915"/>
            <a:chOff x="214282" y="1714488"/>
            <a:chExt cx="3357586" cy="4433915"/>
          </a:xfrm>
        </p:grpSpPr>
        <p:sp>
          <p:nvSpPr>
            <p:cNvPr id="40" name="Прямоугольник 39"/>
            <p:cNvSpPr/>
            <p:nvPr/>
          </p:nvSpPr>
          <p:spPr>
            <a:xfrm rot="724576">
              <a:off x="2028599" y="3034504"/>
              <a:ext cx="432048" cy="999793"/>
            </a:xfrm>
            <a:prstGeom prst="rect">
              <a:avLst/>
            </a:prstGeom>
            <a:solidFill>
              <a:srgbClr val="FFFF00">
                <a:alpha val="4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ая выноска 48"/>
            <p:cNvSpPr>
              <a:spLocks noChangeArrowheads="1"/>
            </p:cNvSpPr>
            <p:nvPr/>
          </p:nvSpPr>
          <p:spPr bwMode="auto">
            <a:xfrm>
              <a:off x="214282" y="5500702"/>
              <a:ext cx="2071702" cy="647701"/>
            </a:xfrm>
            <a:prstGeom prst="wedgeRectCallout">
              <a:avLst>
                <a:gd name="adj1" fmla="val 33221"/>
                <a:gd name="adj2" fmla="val -136971"/>
              </a:avLst>
            </a:prstGeom>
            <a:solidFill>
              <a:srgbClr val="FF8F8F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600" b="1" i="1" dirty="0" smtClean="0">
                  <a:solidFill>
                    <a:srgbClr val="0000FF"/>
                  </a:solidFill>
                </a:rPr>
                <a:t>Modular bld. substation SG15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724576">
              <a:off x="2511902" y="3047185"/>
              <a:ext cx="348937" cy="2409904"/>
            </a:xfrm>
            <a:prstGeom prst="rect">
              <a:avLst/>
            </a:prstGeom>
            <a:solidFill>
              <a:srgbClr val="FFC000">
                <a:alpha val="43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ая выноска 51"/>
            <p:cNvSpPr>
              <a:spLocks noChangeArrowheads="1"/>
            </p:cNvSpPr>
            <p:nvPr/>
          </p:nvSpPr>
          <p:spPr bwMode="auto">
            <a:xfrm>
              <a:off x="2285984" y="1714488"/>
              <a:ext cx="1285884" cy="647701"/>
            </a:xfrm>
            <a:prstGeom prst="wedgeRectCallout">
              <a:avLst>
                <a:gd name="adj1" fmla="val -8252"/>
                <a:gd name="adj2" fmla="val 157145"/>
              </a:avLst>
            </a:prstGeom>
            <a:solidFill>
              <a:srgbClr val="FFC000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600" b="1" i="1" dirty="0" smtClean="0">
                  <a:solidFill>
                    <a:srgbClr val="0000FF"/>
                  </a:solidFill>
                </a:rPr>
                <a:t>Equipment PSS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 rot="724576">
              <a:off x="1796047" y="4034938"/>
              <a:ext cx="432048" cy="972511"/>
            </a:xfrm>
            <a:prstGeom prst="rect">
              <a:avLst/>
            </a:prstGeom>
            <a:solidFill>
              <a:srgbClr val="C00000">
                <a:alpha val="24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ая выноска 49"/>
            <p:cNvSpPr>
              <a:spLocks noChangeArrowheads="1"/>
            </p:cNvSpPr>
            <p:nvPr/>
          </p:nvSpPr>
          <p:spPr bwMode="auto">
            <a:xfrm>
              <a:off x="214282" y="2714620"/>
              <a:ext cx="1643074" cy="647701"/>
            </a:xfrm>
            <a:prstGeom prst="wedgeRectCallout">
              <a:avLst>
                <a:gd name="adj1" fmla="val 61914"/>
                <a:gd name="adj2" fmla="val 79695"/>
              </a:avLst>
            </a:prstGeom>
            <a:solidFill>
              <a:srgbClr val="FFC000"/>
            </a:solidFill>
            <a:ln w="9525">
              <a:solidFill>
                <a:srgbClr val="2F2F9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kumimoji="0" lang="en-US" sz="1600" b="1" i="1" dirty="0" smtClean="0">
                  <a:solidFill>
                    <a:srgbClr val="0000FF"/>
                  </a:solidFill>
                </a:rPr>
                <a:t>Modular bld. Transformers</a:t>
              </a:r>
            </a:p>
          </p:txBody>
        </p:sp>
      </p:grp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46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для КВН 2.jpg"/>
          <p:cNvPicPr>
            <a:picLocks noChangeAspect="1"/>
          </p:cNvPicPr>
          <p:nvPr/>
        </p:nvPicPr>
        <p:blipFill>
          <a:blip r:embed="rId3"/>
          <a:srcRect r="7812" b="1389"/>
          <a:stretch>
            <a:fillRect/>
          </a:stretch>
        </p:blipFill>
        <p:spPr>
          <a:xfrm>
            <a:off x="357158" y="857232"/>
            <a:ext cx="8429652" cy="507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" name="Группа 49"/>
          <p:cNvGrpSpPr/>
          <p:nvPr/>
        </p:nvGrpSpPr>
        <p:grpSpPr>
          <a:xfrm>
            <a:off x="357158" y="857232"/>
            <a:ext cx="8429652" cy="5072080"/>
            <a:chOff x="357158" y="857232"/>
            <a:chExt cx="8429652" cy="507208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57158" y="857232"/>
              <a:ext cx="8429652" cy="5072080"/>
              <a:chOff x="357158" y="857232"/>
              <a:chExt cx="8429652" cy="5072080"/>
            </a:xfrm>
          </p:grpSpPr>
          <p:pic>
            <p:nvPicPr>
              <p:cNvPr id="20" name="Рисунок 19" descr="для КВН.jpg"/>
              <p:cNvPicPr>
                <a:picLocks noChangeAspect="1"/>
              </p:cNvPicPr>
              <p:nvPr/>
            </p:nvPicPr>
            <p:blipFill>
              <a:blip r:embed="rId4"/>
              <a:srcRect r="7812" b="1389"/>
              <a:stretch>
                <a:fillRect/>
              </a:stretch>
            </p:blipFill>
            <p:spPr>
              <a:xfrm>
                <a:off x="357158" y="857232"/>
                <a:ext cx="8429652" cy="5072080"/>
              </a:xfrm>
              <a:prstGeom prst="rect">
                <a:avLst/>
              </a:prstGeom>
            </p:spPr>
          </p:pic>
          <p:grpSp>
            <p:nvGrpSpPr>
              <p:cNvPr id="32" name="Группа 31"/>
              <p:cNvGrpSpPr/>
              <p:nvPr/>
            </p:nvGrpSpPr>
            <p:grpSpPr>
              <a:xfrm>
                <a:off x="785786" y="1785926"/>
                <a:ext cx="2071702" cy="647701"/>
                <a:chOff x="785786" y="1785926"/>
                <a:chExt cx="2071702" cy="647701"/>
              </a:xfrm>
            </p:grpSpPr>
            <p:sp>
              <p:nvSpPr>
                <p:cNvPr id="23" name="Прямоугольная выноска 22"/>
                <p:cNvSpPr>
                  <a:spLocks noChangeArrowheads="1"/>
                </p:cNvSpPr>
                <p:nvPr/>
              </p:nvSpPr>
              <p:spPr bwMode="auto">
                <a:xfrm>
                  <a:off x="785786" y="1785926"/>
                  <a:ext cx="1285884" cy="647701"/>
                </a:xfrm>
                <a:prstGeom prst="wedgeRectCallout">
                  <a:avLst>
                    <a:gd name="adj1" fmla="val 67609"/>
                    <a:gd name="adj2" fmla="val 161131"/>
                  </a:avLst>
                </a:prstGeom>
                <a:solidFill>
                  <a:srgbClr val="FFC000"/>
                </a:solidFill>
                <a:ln w="9525">
                  <a:solidFill>
                    <a:srgbClr val="2F2F98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kumimoji="0" lang="en-US" sz="1600" b="1" i="1" dirty="0" smtClean="0">
                      <a:solidFill>
                        <a:srgbClr val="0000FF"/>
                      </a:solidFill>
                    </a:rPr>
                    <a:t>Equipment PSS</a:t>
                  </a:r>
                </a:p>
              </p:txBody>
            </p:sp>
            <p:sp>
              <p:nvSpPr>
                <p:cNvPr id="24" name="Прямоугольная выноска 23"/>
                <p:cNvSpPr>
                  <a:spLocks noChangeArrowheads="1"/>
                </p:cNvSpPr>
                <p:nvPr/>
              </p:nvSpPr>
              <p:spPr bwMode="auto">
                <a:xfrm>
                  <a:off x="785786" y="1785926"/>
                  <a:ext cx="2071702" cy="647701"/>
                </a:xfrm>
                <a:prstGeom prst="wedgeRectCallout">
                  <a:avLst>
                    <a:gd name="adj1" fmla="val 163848"/>
                    <a:gd name="adj2" fmla="val 252212"/>
                  </a:avLst>
                </a:prstGeom>
                <a:solidFill>
                  <a:srgbClr val="FFC000"/>
                </a:solidFill>
                <a:ln w="9525">
                  <a:solidFill>
                    <a:srgbClr val="2F2F98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kumimoji="0" lang="en-US" sz="1600" b="1" i="1" dirty="0" smtClean="0">
                      <a:solidFill>
                        <a:srgbClr val="0000FF"/>
                      </a:solidFill>
                    </a:rPr>
                    <a:t>Equipment PSS</a:t>
                  </a:r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>
                <a:off x="4786314" y="1571612"/>
                <a:ext cx="2571768" cy="647701"/>
                <a:chOff x="4786314" y="1571612"/>
                <a:chExt cx="2571768" cy="647701"/>
              </a:xfrm>
            </p:grpSpPr>
            <p:sp>
              <p:nvSpPr>
                <p:cNvPr id="25" name="Прямоугольная выноска 24"/>
                <p:cNvSpPr>
                  <a:spLocks noChangeArrowheads="1"/>
                </p:cNvSpPr>
                <p:nvPr/>
              </p:nvSpPr>
              <p:spPr bwMode="auto">
                <a:xfrm>
                  <a:off x="6072198" y="1571612"/>
                  <a:ext cx="1285884" cy="647701"/>
                </a:xfrm>
                <a:prstGeom prst="wedgeRectCallout">
                  <a:avLst>
                    <a:gd name="adj1" fmla="val -2542"/>
                    <a:gd name="adj2" fmla="val 166918"/>
                  </a:avLst>
                </a:prstGeom>
                <a:solidFill>
                  <a:srgbClr val="0070C0">
                    <a:alpha val="92000"/>
                  </a:srgbClr>
                </a:solidFill>
                <a:ln w="9525">
                  <a:solidFill>
                    <a:srgbClr val="2F2F98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kumimoji="0" lang="en-US" sz="1600" b="1" i="1" dirty="0" smtClean="0">
                      <a:solidFill>
                        <a:srgbClr val="0000FF"/>
                      </a:solidFill>
                    </a:rPr>
                    <a:t>Magnets of </a:t>
                  </a:r>
                  <a:r>
                    <a:rPr kumimoji="0" lang="en-US" sz="1600" b="1" i="1" dirty="0" err="1" smtClean="0">
                      <a:solidFill>
                        <a:srgbClr val="0000FF"/>
                      </a:solidFill>
                    </a:rPr>
                    <a:t>chanels</a:t>
                  </a:r>
                  <a:endParaRPr kumimoji="0" lang="en-US" sz="1600" b="1" i="1" dirty="0" smtClean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" name="Прямоугольная выноска 25"/>
                <p:cNvSpPr>
                  <a:spLocks noChangeArrowheads="1"/>
                </p:cNvSpPr>
                <p:nvPr/>
              </p:nvSpPr>
              <p:spPr bwMode="auto">
                <a:xfrm>
                  <a:off x="4786314" y="1571612"/>
                  <a:ext cx="2571768" cy="647701"/>
                </a:xfrm>
                <a:prstGeom prst="wedgeRectCallout">
                  <a:avLst>
                    <a:gd name="adj1" fmla="val -73616"/>
                    <a:gd name="adj2" fmla="val 98416"/>
                  </a:avLst>
                </a:prstGeom>
                <a:solidFill>
                  <a:srgbClr val="0070C0"/>
                </a:solidFill>
                <a:ln w="9525">
                  <a:solidFill>
                    <a:srgbClr val="2F2F98"/>
                  </a:solidFill>
                  <a:miter lim="800000"/>
                  <a:headEnd/>
                  <a:tailEnd/>
                </a:ln>
                <a:effectLst>
                  <a:outerShdw blurRad="40000"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kumimoji="0" lang="en-US" sz="1600" b="1" i="1" dirty="0" smtClean="0">
                      <a:solidFill>
                        <a:schemeClr val="bg1"/>
                      </a:solidFill>
                    </a:rPr>
                    <a:t>Magnets of channels</a:t>
                  </a:r>
                </a:p>
              </p:txBody>
            </p:sp>
          </p:grpSp>
          <p:pic>
            <p:nvPicPr>
              <p:cNvPr id="46" name="Рисунок 45" descr="bmnplot.png"/>
              <p:cNvPicPr>
                <a:picLocks noChangeAspect="1"/>
              </p:cNvPicPr>
              <p:nvPr/>
            </p:nvPicPr>
            <p:blipFill>
              <a:blip r:embed="rId5" cstate="print"/>
              <a:srcRect l="20799" t="15760" r="22745" b="25140"/>
              <a:stretch>
                <a:fillRect/>
              </a:stretch>
            </p:blipFill>
            <p:spPr>
              <a:xfrm>
                <a:off x="7286644" y="2838932"/>
                <a:ext cx="1071570" cy="793103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</p:pic>
        </p:grpSp>
        <p:pic>
          <p:nvPicPr>
            <p:cNvPr id="49" name="Рисунок 48" descr="Logo_BM@N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5206" y="2285992"/>
              <a:ext cx="1182696" cy="625083"/>
            </a:xfrm>
            <a:prstGeom prst="rect">
              <a:avLst/>
            </a:prstGeom>
            <a:solidFill>
              <a:srgbClr val="FFFF00"/>
            </a:solidFill>
          </p:spPr>
        </p:pic>
      </p:grpSp>
      <p:pic>
        <p:nvPicPr>
          <p:cNvPr id="49153" name="Picture 3" descr="NICA_header_blue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upArrow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NICA-Logo_4c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57654" y="85723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 Location of the</a:t>
            </a:r>
            <a:r>
              <a:rPr lang="ru-RU" sz="1800" b="1" dirty="0" smtClean="0"/>
              <a:t> </a:t>
            </a:r>
            <a:r>
              <a:rPr kumimoji="0" lang="en-US" sz="1800" b="1" dirty="0" smtClean="0"/>
              <a:t>equipment PSS</a:t>
            </a:r>
            <a:endParaRPr lang="ru-RU" sz="1800" b="1" dirty="0"/>
          </a:p>
        </p:txBody>
      </p:sp>
      <p:sp>
        <p:nvSpPr>
          <p:cNvPr id="35" name="Прямоугольная выноска 34"/>
          <p:cNvSpPr>
            <a:spLocks noChangeArrowheads="1"/>
          </p:cNvSpPr>
          <p:nvPr/>
        </p:nvSpPr>
        <p:spPr bwMode="auto">
          <a:xfrm>
            <a:off x="1785918" y="5572140"/>
            <a:ext cx="2143140" cy="647701"/>
          </a:xfrm>
          <a:prstGeom prst="wedgeRectCallout">
            <a:avLst>
              <a:gd name="adj1" fmla="val 71211"/>
              <a:gd name="adj2" fmla="val -135833"/>
            </a:avLst>
          </a:prstGeom>
          <a:solidFill>
            <a:srgbClr val="FF8F8F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0" lang="en-US" sz="1600" b="1" i="1" dirty="0" smtClean="0">
                <a:solidFill>
                  <a:srgbClr val="0000FF"/>
                </a:solidFill>
              </a:rPr>
              <a:t>Modular bld. substation SG15</a:t>
            </a:r>
          </a:p>
        </p:txBody>
      </p:sp>
      <p:sp>
        <p:nvSpPr>
          <p:cNvPr id="13" name="Прямоугольная выноска 12"/>
          <p:cNvSpPr>
            <a:spLocks noChangeArrowheads="1"/>
          </p:cNvSpPr>
          <p:nvPr/>
        </p:nvSpPr>
        <p:spPr bwMode="auto">
          <a:xfrm>
            <a:off x="142844" y="4572008"/>
            <a:ext cx="1643074" cy="647701"/>
          </a:xfrm>
          <a:prstGeom prst="wedgeRectCallout">
            <a:avLst>
              <a:gd name="adj1" fmla="val 35659"/>
              <a:gd name="adj2" fmla="val -112382"/>
            </a:avLst>
          </a:prstGeom>
          <a:solidFill>
            <a:srgbClr val="FFC0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0" lang="en-US" sz="1600" b="1" i="1" dirty="0" smtClean="0">
                <a:solidFill>
                  <a:srgbClr val="0000FF"/>
                </a:solidFill>
              </a:rPr>
              <a:t>Modular bld. Transformers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00364" y="1428736"/>
            <a:ext cx="1357322" cy="369332"/>
          </a:xfrm>
          <a:prstGeom prst="rect">
            <a:avLst/>
          </a:prstGeom>
          <a:solidFill>
            <a:srgbClr val="BFF7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bld.205</a:t>
            </a:r>
            <a:endParaRPr lang="ru-RU" sz="1800" dirty="0"/>
          </a:p>
        </p:txBody>
      </p:sp>
      <p:sp>
        <p:nvSpPr>
          <p:cNvPr id="5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2545" y="6492875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Power supply system </a:t>
            </a:r>
            <a:r>
              <a:rPr lang="en-US" sz="2000" b="1" dirty="0">
                <a:solidFill>
                  <a:srgbClr val="C00000"/>
                </a:solidFill>
              </a:rPr>
              <a:t>for magnetic elements of transport channel for particle beam of the Accelerator complex, BM@N NICA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14480" y="6381750"/>
            <a:ext cx="5128344" cy="476250"/>
            <a:chOff x="1482000" y="6381750"/>
            <a:chExt cx="5128344" cy="476250"/>
          </a:xfrm>
        </p:grpSpPr>
        <p:sp>
          <p:nvSpPr>
            <p:cNvPr id="31" name="Date Placeholder 1"/>
            <p:cNvSpPr txBox="1">
              <a:spLocks/>
            </p:cNvSpPr>
            <p:nvPr/>
          </p:nvSpPr>
          <p:spPr bwMode="auto">
            <a:xfrm>
              <a:off x="1482000" y="6524625"/>
              <a:ext cx="2591519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November 2021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ooter Placeholder 2"/>
            <p:cNvSpPr txBox="1">
              <a:spLocks/>
            </p:cNvSpPr>
            <p:nvPr/>
          </p:nvSpPr>
          <p:spPr bwMode="auto">
            <a:xfrm>
              <a:off x="3714744" y="6381750"/>
              <a:ext cx="2895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badi MT Condensed Extra Bold" charset="0"/>
                  <a:ea typeface="ＭＳ Ｐゴシック" charset="0"/>
                  <a:cs typeface="Arial" charset="0"/>
                </a:rPr>
                <a:t>V.Karpinskii</a:t>
              </a:r>
              <a:endPara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6437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41474</TotalTime>
  <Words>716</Words>
  <Application>Microsoft Office PowerPoint</Application>
  <PresentationFormat>Экран (4:3)</PresentationFormat>
  <Paragraphs>182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 реконструкция криогенной системы ЛФВЭ для ускорительного комплекса NICA (2012 – 2015 гг.)</dc:title>
  <dc:creator>new</dc:creator>
  <cp:lastModifiedBy>admin</cp:lastModifiedBy>
  <cp:revision>1219</cp:revision>
  <cp:lastPrinted>2018-06-05T12:16:18Z</cp:lastPrinted>
  <dcterms:created xsi:type="dcterms:W3CDTF">2013-08-19T10:07:16Z</dcterms:created>
  <dcterms:modified xsi:type="dcterms:W3CDTF">2021-11-08T12:55:25Z</dcterms:modified>
</cp:coreProperties>
</file>