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</p:sldMasterIdLst>
  <p:notesMasterIdLst>
    <p:notesMasterId r:id="rId20"/>
  </p:notesMasterIdLst>
  <p:sldIdLst>
    <p:sldId id="257" r:id="rId3"/>
    <p:sldId id="659" r:id="rId4"/>
    <p:sldId id="660" r:id="rId5"/>
    <p:sldId id="661" r:id="rId6"/>
    <p:sldId id="662" r:id="rId7"/>
    <p:sldId id="663" r:id="rId8"/>
    <p:sldId id="664" r:id="rId9"/>
    <p:sldId id="665" r:id="rId10"/>
    <p:sldId id="666" r:id="rId11"/>
    <p:sldId id="652" r:id="rId12"/>
    <p:sldId id="653" r:id="rId13"/>
    <p:sldId id="654" r:id="rId14"/>
    <p:sldId id="655" r:id="rId15"/>
    <p:sldId id="656" r:id="rId16"/>
    <p:sldId id="657" r:id="rId17"/>
    <p:sldId id="658" r:id="rId18"/>
    <p:sldId id="274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E510"/>
    <a:srgbClr val="EF1903"/>
    <a:srgbClr val="0033CC"/>
    <a:srgbClr val="FC3520"/>
    <a:srgbClr val="E87F6A"/>
    <a:srgbClr val="CCCCFF"/>
    <a:srgbClr val="99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 varScale="1">
        <p:scale>
          <a:sx n="67" d="100"/>
          <a:sy n="67" d="100"/>
        </p:scale>
        <p:origin x="148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C967BF-02C5-4669-9610-8C47ED7F8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15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12C59-44FB-40FA-8E03-7967C36DE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C30D5-1F5C-42AE-ABB4-87DA44A90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BFA3B-1BC7-4003-BF30-CC5FCBD8E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FDDAC-7E2A-4C68-B4AF-CF58C32BD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FEE64-07F6-4F62-9EE6-376B7D9BE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A0F4D5-DC23-443F-B86B-08BFA5A60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70EC4-A2F5-4E28-8041-9F21FEB9D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882F6-DE83-4417-881E-18B39CB6E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A8C6D-0C72-4A47-91A0-F8259906A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5320-771B-4A74-BCC1-5953B97C8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E3E82-E391-4810-BF04-524EA82519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A047-FD5D-41C1-B0F6-188299E68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EF8E-F351-4EE5-9249-5011D647B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8DC6B00-EE54-45EA-A848-FBBCFD5C4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8DC6B00-EE54-45EA-A848-FBBCFD5C4A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0825" y="2060575"/>
            <a:ext cx="8686800" cy="3170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</a:t>
            </a:r>
            <a:r>
              <a:rPr lang="en-US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/>
            </a:r>
            <a:br>
              <a:rPr lang="en-US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NUCLOTRON-COLLIDER </a:t>
            </a:r>
          </a:p>
          <a:p>
            <a:pPr algn="ctr" eaLnBrk="1" hangingPunct="1">
              <a:defRPr/>
            </a:pP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BEAM TRANSFER SYSTEMS:</a:t>
            </a:r>
          </a:p>
          <a:p>
            <a:pPr algn="ctr" eaLnBrk="1" hangingPunct="1">
              <a:defRPr/>
            </a:pP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STATUS OF WORK</a:t>
            </a:r>
          </a:p>
          <a:p>
            <a:pPr algn="ctr" eaLnBrk="1" hangingPunct="1">
              <a:defRPr/>
            </a:pPr>
            <a:endParaRPr lang="ru-RU" sz="24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defRPr/>
            </a:pPr>
            <a:endParaRPr lang="ru-RU" sz="24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2000" b="1" i="1" dirty="0" err="1" smtClean="0">
                <a:solidFill>
                  <a:schemeClr val="tx2"/>
                </a:solidFill>
                <a:latin typeface="Tahoma" pitchFamily="34" charset="0"/>
              </a:rPr>
              <a:t>Tuzikov</a:t>
            </a:r>
            <a:r>
              <a:rPr lang="en-US" sz="2000" b="1" i="1" dirty="0" smtClean="0">
                <a:solidFill>
                  <a:schemeClr val="tx2"/>
                </a:solidFill>
                <a:latin typeface="Tahoma" pitchFamily="34" charset="0"/>
              </a:rPr>
              <a:t> A.</a:t>
            </a:r>
          </a:p>
          <a:p>
            <a:pPr algn="ctr" eaLnBrk="1" hangingPunct="1">
              <a:defRPr/>
            </a:pPr>
            <a:r>
              <a:rPr lang="en-US" sz="2000" b="1" i="1" dirty="0" smtClean="0">
                <a:solidFill>
                  <a:schemeClr val="tx2"/>
                </a:solidFill>
                <a:latin typeface="Tahoma" pitchFamily="34" charset="0"/>
              </a:rPr>
              <a:t>on behalf of JINR team</a:t>
            </a:r>
          </a:p>
          <a:p>
            <a:pPr eaLnBrk="1" hangingPunct="1">
              <a:defRPr/>
            </a:pPr>
            <a:endParaRPr lang="ru-RU" sz="2000" dirty="0" smtClean="0">
              <a:latin typeface="Times New Roman" pitchFamily="18" charset="0"/>
            </a:endParaRPr>
          </a:p>
        </p:txBody>
      </p:sp>
      <p:pic>
        <p:nvPicPr>
          <p:cNvPr id="28675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47"/>
          <p:cNvSpPr>
            <a:spLocks noChangeArrowheads="1"/>
          </p:cNvSpPr>
          <p:nvPr/>
        </p:nvSpPr>
        <p:spPr bwMode="auto">
          <a:xfrm>
            <a:off x="608013" y="548680"/>
            <a:ext cx="808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 u="sng" dirty="0" smtClean="0"/>
              <a:t>Layout </a:t>
            </a:r>
            <a:endParaRPr lang="ru-RU" b="1" u="sng" dirty="0"/>
          </a:p>
        </p:txBody>
      </p:sp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Nuclotron-Collider beam transport channel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10</a:t>
            </a:fld>
            <a:endParaRPr lang="ru-RU" sz="14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608013" y="3762145"/>
            <a:ext cx="808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 u="sng" dirty="0" smtClean="0"/>
              <a:t>Composition </a:t>
            </a:r>
            <a:endParaRPr lang="ru-RU" b="1" u="sng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3806"/>
            <a:ext cx="9144000" cy="221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2564159" y="980728"/>
            <a:ext cx="4168082" cy="2708052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996208" y="6258798"/>
            <a:ext cx="3303984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en-US" sz="1400" dirty="0" smtClean="0">
                <a:latin typeface="+mn-lt"/>
              </a:rPr>
              <a:t>JINR-</a:t>
            </a:r>
            <a:r>
              <a:rPr lang="en-US" sz="1400" dirty="0" err="1" smtClean="0">
                <a:latin typeface="+mn-lt"/>
              </a:rPr>
              <a:t>SigmaPhi</a:t>
            </a:r>
            <a:r>
              <a:rPr lang="en-US" sz="1400" dirty="0" smtClean="0">
                <a:latin typeface="+mn-lt"/>
              </a:rPr>
              <a:t> contract</a:t>
            </a:r>
            <a:r>
              <a:rPr lang="en-US" sz="1600" b="1" dirty="0" smtClean="0">
                <a:latin typeface="+mn-lt"/>
              </a:rPr>
              <a:t> </a:t>
            </a:r>
            <a:endParaRPr lang="en-US" sz="1400" dirty="0" smtClean="0">
              <a:latin typeface="+mn-lt"/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1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7"/>
          <p:cNvSpPr>
            <a:spLocks noChangeArrowheads="1"/>
          </p:cNvSpPr>
          <p:nvPr/>
        </p:nvSpPr>
        <p:spPr bwMode="auto">
          <a:xfrm>
            <a:off x="608013" y="764704"/>
            <a:ext cx="808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 u="sng" dirty="0" smtClean="0"/>
              <a:t>Pulsed </a:t>
            </a:r>
            <a:r>
              <a:rPr lang="en-US" b="1" u="sng" dirty="0"/>
              <a:t>magnet elements </a:t>
            </a:r>
            <a:endParaRPr lang="ru-RU" b="1" u="sng" dirty="0"/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Nuclotron-Collider beam transport channel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81000" y="1228254"/>
          <a:ext cx="8534400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8792"/>
                <a:gridCol w="1224136"/>
                <a:gridCol w="2016224"/>
                <a:gridCol w="2975248"/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800" dirty="0">
                          <a:effectLst/>
                        </a:rPr>
                        <a:t>Magnetic element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Number</a:t>
                      </a:r>
                      <a:endParaRPr lang="ru-RU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800" dirty="0">
                          <a:effectLst/>
                        </a:rPr>
                        <a:t>Effective length,</a:t>
                      </a:r>
                      <a:r>
                        <a:rPr lang="ru-RU" sz="1200" kern="800" dirty="0">
                          <a:effectLst/>
                        </a:rPr>
                        <a:t>  </a:t>
                      </a:r>
                      <a:r>
                        <a:rPr lang="en-US" sz="1200" kern="800" dirty="0" smtClean="0">
                          <a:effectLst/>
                        </a:rPr>
                        <a:t>m</a:t>
                      </a:r>
                      <a:r>
                        <a:rPr lang="ru-RU" sz="1200" kern="800" dirty="0" smtClean="0">
                          <a:effectLst/>
                        </a:rPr>
                        <a:t>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Max. magnetic field (gradient), T (T/m</a:t>
                      </a:r>
                      <a:r>
                        <a:rPr lang="en-US" sz="1200" dirty="0" smtClean="0">
                          <a:effectLst/>
                        </a:rPr>
                        <a:t>)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5303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800" dirty="0" smtClean="0">
                          <a:effectLst/>
                        </a:rPr>
                        <a:t>Long dipole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</a:rPr>
                        <a:t>21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1</a:t>
                      </a:r>
                      <a:r>
                        <a:rPr lang="en-US" sz="1200" kern="1200" dirty="0" smtClean="0">
                          <a:effectLst/>
                        </a:rPr>
                        <a:t>.5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800" dirty="0" smtClean="0">
                          <a:effectLst/>
                        </a:rPr>
                        <a:t>Short</a:t>
                      </a:r>
                      <a:r>
                        <a:rPr lang="en-US" sz="1200" kern="800" baseline="0" dirty="0" smtClean="0">
                          <a:effectLst/>
                        </a:rPr>
                        <a:t> dipole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1.2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1</a:t>
                      </a:r>
                      <a:r>
                        <a:rPr lang="en-US" sz="1200" kern="1200" dirty="0" smtClean="0">
                          <a:effectLst/>
                        </a:rPr>
                        <a:t>.</a:t>
                      </a:r>
                      <a:r>
                        <a:rPr lang="ru-RU" sz="1200" kern="1200" dirty="0" smtClean="0">
                          <a:effectLst/>
                        </a:rPr>
                        <a:t>5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800" dirty="0" err="1" smtClean="0">
                          <a:effectLst/>
                        </a:rPr>
                        <a:t>Quadrupole</a:t>
                      </a:r>
                      <a:r>
                        <a:rPr lang="en-US" sz="1200" kern="800" dirty="0" smtClean="0">
                          <a:effectLst/>
                        </a:rPr>
                        <a:t> Q10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</a:rPr>
                        <a:t>22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0</a:t>
                      </a:r>
                      <a:r>
                        <a:rPr lang="en-US" sz="1200" kern="1200" dirty="0" smtClean="0">
                          <a:effectLst/>
                        </a:rPr>
                        <a:t>.353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31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800" dirty="0" err="1" smtClean="0">
                          <a:effectLst/>
                        </a:rPr>
                        <a:t>Quadrupole</a:t>
                      </a:r>
                      <a:r>
                        <a:rPr lang="en-US" sz="1200" kern="800" dirty="0" smtClean="0">
                          <a:effectLst/>
                        </a:rPr>
                        <a:t> Q15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0</a:t>
                      </a:r>
                      <a:r>
                        <a:rPr lang="en-US" sz="1200" kern="1200" dirty="0" smtClean="0">
                          <a:effectLst/>
                        </a:rPr>
                        <a:t>.519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31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800" dirty="0" err="1" smtClean="0">
                          <a:effectLst/>
                        </a:rPr>
                        <a:t>Steerer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</a:rPr>
                        <a:t>33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0</a:t>
                      </a:r>
                      <a:r>
                        <a:rPr lang="en-US" sz="1200" kern="1200" dirty="0" smtClean="0">
                          <a:effectLst/>
                        </a:rPr>
                        <a:t>.466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0.114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996207" y="6258798"/>
            <a:ext cx="3303986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en-US" sz="1400" dirty="0" smtClean="0">
                <a:latin typeface="+mn-lt"/>
              </a:rPr>
              <a:t>Designed and fabricated by </a:t>
            </a:r>
            <a:r>
              <a:rPr lang="en-US" sz="1400" dirty="0" err="1" smtClean="0">
                <a:latin typeface="+mn-lt"/>
              </a:rPr>
              <a:t>SigmaPhi</a:t>
            </a:r>
            <a:r>
              <a:rPr lang="en-US" sz="1600" b="1" dirty="0" smtClean="0">
                <a:latin typeface="+mn-lt"/>
              </a:rPr>
              <a:t> </a:t>
            </a:r>
            <a:endParaRPr lang="en-US" sz="1400" dirty="0" smtClean="0">
              <a:latin typeface="+mn-lt"/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11</a:t>
            </a:fld>
            <a:endParaRPr lang="ru-RU" sz="1400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04" y="2447412"/>
            <a:ext cx="3456385" cy="1716524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1" b="7206"/>
          <a:stretch/>
        </p:blipFill>
        <p:spPr bwMode="auto">
          <a:xfrm>
            <a:off x="4837112" y="2420888"/>
            <a:ext cx="3407296" cy="3763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05" y="4204272"/>
            <a:ext cx="3456385" cy="1980329"/>
          </a:xfrm>
          <a:prstGeom prst="rect">
            <a:avLst/>
          </a:prstGeom>
        </p:spPr>
      </p:pic>
      <p:sp>
        <p:nvSpPr>
          <p:cNvPr id="18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70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7"/>
          <p:cNvSpPr>
            <a:spLocks noChangeArrowheads="1"/>
          </p:cNvSpPr>
          <p:nvPr/>
        </p:nvSpPr>
        <p:spPr bwMode="auto">
          <a:xfrm>
            <a:off x="608013" y="764704"/>
            <a:ext cx="808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 u="sng" dirty="0" smtClean="0"/>
              <a:t>Pulsed </a:t>
            </a:r>
            <a:r>
              <a:rPr lang="en-US" b="1" u="sng" dirty="0"/>
              <a:t>magnet elements </a:t>
            </a:r>
            <a:endParaRPr lang="ru-RU" b="1" u="sng" dirty="0"/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Nuclotron-Collider beam transport channel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996207" y="6114782"/>
            <a:ext cx="3303986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en-US" sz="1400" dirty="0" smtClean="0">
                <a:latin typeface="+mn-lt"/>
              </a:rPr>
              <a:t>Delivered to JINR on March 2021</a:t>
            </a:r>
            <a:r>
              <a:rPr lang="en-US" sz="1600" b="1" dirty="0" smtClean="0">
                <a:latin typeface="+mn-lt"/>
              </a:rPr>
              <a:t> </a:t>
            </a:r>
            <a:endParaRPr lang="en-US" sz="1400" dirty="0" smtClean="0">
              <a:latin typeface="+mn-lt"/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12</a:t>
            </a:fld>
            <a:endParaRPr lang="ru-RU" sz="1400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268760"/>
            <a:ext cx="5040560" cy="4583720"/>
          </a:xfrm>
          <a:prstGeom prst="rect">
            <a:avLst/>
          </a:prstGeom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7"/>
          <p:cNvSpPr>
            <a:spLocks noChangeArrowheads="1"/>
          </p:cNvSpPr>
          <p:nvPr/>
        </p:nvSpPr>
        <p:spPr bwMode="auto">
          <a:xfrm>
            <a:off x="608013" y="764704"/>
            <a:ext cx="808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 u="sng" dirty="0" smtClean="0"/>
              <a:t>Power supplies </a:t>
            </a:r>
            <a:endParaRPr lang="ru-RU" b="1" u="sng" dirty="0"/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Nuclotron-Collider beam transport channel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13</a:t>
            </a:fld>
            <a:endParaRPr lang="ru-RU" sz="14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395536" y="1122400"/>
            <a:ext cx="4176464" cy="5016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US" sz="1600" dirty="0" smtClean="0"/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There are two types of power supplies</a:t>
            </a:r>
            <a:r>
              <a:rPr lang="en-US" sz="1600" dirty="0"/>
              <a:t>: </a:t>
            </a: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ramped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pulsed (or resonant)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algn="just"/>
            <a:r>
              <a:rPr lang="en-US" sz="1600" dirty="0" smtClean="0"/>
              <a:t>Pulsed power supplies have two subtypes which differ by current stability on plateau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1000 ppm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300 ppm with active stabilization circuit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820" y="1329382"/>
            <a:ext cx="3792636" cy="1235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027114"/>
            <a:ext cx="3832696" cy="11939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462" y="4614576"/>
            <a:ext cx="3825014" cy="119068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Прямая со стрелкой 17"/>
          <p:cNvCxnSpPr>
            <a:endCxn id="6" idx="1"/>
          </p:cNvCxnSpPr>
          <p:nvPr/>
        </p:nvCxnSpPr>
        <p:spPr>
          <a:xfrm flipV="1">
            <a:off x="1691680" y="1947143"/>
            <a:ext cx="3192140" cy="85130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8" idx="1"/>
          </p:cNvCxnSpPr>
          <p:nvPr/>
        </p:nvCxnSpPr>
        <p:spPr>
          <a:xfrm>
            <a:off x="1806563" y="3493790"/>
            <a:ext cx="3053469" cy="130311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9" idx="1"/>
          </p:cNvCxnSpPr>
          <p:nvPr/>
        </p:nvCxnSpPr>
        <p:spPr>
          <a:xfrm flipV="1">
            <a:off x="4355976" y="5209920"/>
            <a:ext cx="487486" cy="1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9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7"/>
          <p:cNvSpPr>
            <a:spLocks noChangeArrowheads="1"/>
          </p:cNvSpPr>
          <p:nvPr/>
        </p:nvSpPr>
        <p:spPr bwMode="auto">
          <a:xfrm>
            <a:off x="608013" y="764704"/>
            <a:ext cx="808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 u="sng" dirty="0" smtClean="0"/>
              <a:t>Power supplies </a:t>
            </a:r>
            <a:endParaRPr lang="ru-RU" b="1" u="sng" dirty="0"/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Nuclotron-Collider beam transport channel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14</a:t>
            </a:fld>
            <a:endParaRPr lang="ru-RU" sz="1400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3206418" y="1141474"/>
            <a:ext cx="5470038" cy="5580001"/>
          </a:xfrm>
          <a:prstGeom prst="rect">
            <a:avLst/>
          </a:prstGeom>
        </p:spPr>
      </p:pic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346174" y="1628800"/>
            <a:ext cx="2860244" cy="42780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Ramped power supplies (2/3 of PS system) is manufactured.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Purchasing of components of pulsed power supplies fabricated by Russian vendors is in progress. Delivery of components – February-May 2022. Assembly of pulsed PS – until September 2022.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 smtClean="0"/>
              <a:t>Synchronization system for PS is developed by </a:t>
            </a:r>
            <a:r>
              <a:rPr lang="en-US" sz="1600" dirty="0" err="1" smtClean="0"/>
              <a:t>SigmaPhi</a:t>
            </a:r>
            <a:r>
              <a:rPr lang="en-US" sz="1600" dirty="0" smtClean="0"/>
              <a:t> and </a:t>
            </a:r>
            <a:r>
              <a:rPr lang="en-US" sz="1600" dirty="0" err="1" smtClean="0"/>
              <a:t>Cosylab</a:t>
            </a:r>
            <a:r>
              <a:rPr lang="en-US" sz="1600" dirty="0"/>
              <a:t> </a:t>
            </a:r>
            <a:r>
              <a:rPr lang="en-US" sz="1600" dirty="0" smtClean="0"/>
              <a:t>and will be ready in spring 2022.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08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15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304810" y="717680"/>
            <a:ext cx="4679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u="sng" dirty="0" smtClean="0"/>
              <a:t>Channel equipment</a:t>
            </a:r>
            <a:endParaRPr lang="ru-RU" b="1" u="sng" dirty="0"/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395536" y="1122400"/>
            <a:ext cx="6336704" cy="255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Beam diagnostics excluding beam profile monitors is purchased and manufactured. Full sets of beam diagnostics electronics, fast current transformers, </a:t>
            </a:r>
            <a:r>
              <a:rPr lang="en-US" sz="1600" dirty="0"/>
              <a:t>beam loss </a:t>
            </a:r>
            <a:r>
              <a:rPr lang="en-US" sz="1600" dirty="0" smtClean="0"/>
              <a:t>monitors </a:t>
            </a:r>
            <a:r>
              <a:rPr lang="en-US" sz="1600" dirty="0"/>
              <a:t>are ready for delivery to JINR. </a:t>
            </a:r>
            <a:r>
              <a:rPr lang="ru-RU" sz="1600" dirty="0" smtClean="0"/>
              <a:t>T</a:t>
            </a:r>
            <a:r>
              <a:rPr lang="en-US" sz="1600" dirty="0" smtClean="0"/>
              <a:t>he first set of 6 pick-us are </a:t>
            </a:r>
            <a:r>
              <a:rPr lang="ru-RU" sz="1600" dirty="0" err="1" smtClean="0"/>
              <a:t>al</a:t>
            </a:r>
            <a:r>
              <a:rPr lang="en-US" sz="1600" dirty="0" smtClean="0"/>
              <a:t>ready deliver</a:t>
            </a:r>
            <a:r>
              <a:rPr lang="ru-RU" sz="1600" dirty="0" err="1" smtClean="0"/>
              <a:t>ed</a:t>
            </a:r>
            <a:r>
              <a:rPr lang="en-US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Design of beam profile monitors based on scintillating fibers is near completion. Manufacturing is started.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Purchasing of vacuum equipment and fabrication of vacuum chambers is completed.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Command and control system </a:t>
            </a:r>
            <a:r>
              <a:rPr lang="en-US" sz="1600" dirty="0"/>
              <a:t>i</a:t>
            </a:r>
            <a:r>
              <a:rPr lang="en-US" sz="1600" dirty="0" smtClean="0"/>
              <a:t>ncluding software is near completion.</a:t>
            </a:r>
            <a:endParaRPr lang="en-US" sz="1600" dirty="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Nuclotron-Collider beam transport channel</a:t>
            </a:r>
          </a:p>
        </p:txBody>
      </p:sp>
      <p:pic>
        <p:nvPicPr>
          <p:cNvPr id="19" name="Рисунок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66" y="5582236"/>
            <a:ext cx="819472" cy="9288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9040"/>
            <a:ext cx="3278408" cy="2471005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9895" y="4730455"/>
            <a:ext cx="3033390" cy="694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/>
          <p:cNvPicPr/>
          <p:nvPr/>
        </p:nvPicPr>
        <p:blipFill>
          <a:blip r:embed="rId6"/>
          <a:stretch>
            <a:fillRect/>
          </a:stretch>
        </p:blipFill>
        <p:spPr>
          <a:xfrm>
            <a:off x="5882432" y="3784982"/>
            <a:ext cx="3070852" cy="729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Рисунок 22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36" y="1263831"/>
            <a:ext cx="2013074" cy="2287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31710" t="30270" r="50000" b="23000"/>
          <a:stretch/>
        </p:blipFill>
        <p:spPr>
          <a:xfrm>
            <a:off x="3739884" y="3789040"/>
            <a:ext cx="2056252" cy="2803981"/>
          </a:xfrm>
          <a:prstGeom prst="rect">
            <a:avLst/>
          </a:prstGeom>
        </p:spPr>
      </p:pic>
      <p:sp>
        <p:nvSpPr>
          <p:cNvPr id="25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3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16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304810" y="717680"/>
            <a:ext cx="4679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u="sng" dirty="0" smtClean="0"/>
              <a:t>Schedule</a:t>
            </a:r>
            <a:endParaRPr lang="ru-RU" b="1" u="sng" dirty="0"/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395536" y="1122400"/>
            <a:ext cx="8519864" cy="3539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December 2021 – delivery of beam diagnostics (excluding beam profile monitors) and support stands to JINR; start of surveying and mounting of support stands in the channel tunnels.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February 2022 – delivery of </a:t>
            </a:r>
            <a:r>
              <a:rPr lang="en-US" sz="1600" dirty="0" err="1" smtClean="0"/>
              <a:t>steerers</a:t>
            </a:r>
            <a:r>
              <a:rPr lang="en-US" sz="1600" dirty="0"/>
              <a:t> </a:t>
            </a:r>
            <a:r>
              <a:rPr lang="en-US" sz="1600" dirty="0" smtClean="0"/>
              <a:t>and vacuum chambers and equipment to JINR.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March 2022 – magnetic measurements in pulsed mode at JINR site.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May 2022 – finish of mounting of magnets, beam diagnostics devices and vacuum system of the channel; tests of the vacuum system.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July-August 2022 – delivery of beam profile monitors, power supplies, equipment of command &amp; control system; preparation of communication and engineering networks (Ethernet, intercom, mains power, water cooling system).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September 2022 – mounting of beam profile monitors; assembly and commissioning of power supply and command &amp; control systems. </a:t>
            </a: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September-October 2022 – mounting of devices of </a:t>
            </a:r>
            <a:r>
              <a:rPr lang="en-US" sz="1600" dirty="0" err="1" smtClean="0"/>
              <a:t>Nuclotron</a:t>
            </a:r>
            <a:r>
              <a:rPr lang="en-US" sz="1600" dirty="0" smtClean="0"/>
              <a:t> extraction and Collider injection systems.</a:t>
            </a:r>
            <a:endParaRPr lang="en-US" sz="1600" dirty="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Nuclotron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-Collider beam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transfer systems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5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7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996950" y="2971800"/>
            <a:ext cx="7607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</a:rPr>
              <a:t>THANK YOU FOR ATTENTION</a:t>
            </a:r>
            <a:endParaRPr lang="ru-RU" sz="3200">
              <a:latin typeface="Times New Roman" pitchFamily="18" charset="0"/>
            </a:endParaRPr>
          </a:p>
        </p:txBody>
      </p:sp>
      <p:pic>
        <p:nvPicPr>
          <p:cNvPr id="59395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105" y="939846"/>
            <a:ext cx="3992644" cy="1912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Beam extraction system of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Nuclotron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052513" y="571546"/>
            <a:ext cx="7191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u="sng" dirty="0" smtClean="0"/>
              <a:t>Composition</a:t>
            </a:r>
            <a:endParaRPr lang="ru-RU" b="1" u="sng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t="3363" b="2018"/>
          <a:stretch/>
        </p:blipFill>
        <p:spPr bwMode="auto">
          <a:xfrm>
            <a:off x="484138" y="3282784"/>
            <a:ext cx="3830960" cy="279474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Прямая со стрелкой 16"/>
          <p:cNvCxnSpPr>
            <a:endCxn id="14" idx="0"/>
          </p:cNvCxnSpPr>
          <p:nvPr/>
        </p:nvCxnSpPr>
        <p:spPr>
          <a:xfrm flipH="1">
            <a:off x="2399618" y="2562416"/>
            <a:ext cx="1213784" cy="720368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512444" y="2636912"/>
            <a:ext cx="715740" cy="55150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22711" r="28730" b="10184"/>
          <a:stretch/>
        </p:blipFill>
        <p:spPr bwMode="auto">
          <a:xfrm>
            <a:off x="5080626" y="3188417"/>
            <a:ext cx="3163261" cy="288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996207" y="6217567"/>
            <a:ext cx="3303986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en-US" sz="1400" dirty="0" smtClean="0">
                <a:latin typeface="+mn-lt"/>
              </a:rPr>
              <a:t>Design development is </a:t>
            </a:r>
            <a:r>
              <a:rPr lang="ru-RU" sz="1400" dirty="0" smtClean="0">
                <a:latin typeface="+mn-lt"/>
              </a:rPr>
              <a:t>i</a:t>
            </a:r>
            <a:r>
              <a:rPr lang="en-US" sz="1400" dirty="0" smtClean="0">
                <a:latin typeface="+mn-lt"/>
              </a:rPr>
              <a:t>n progress</a:t>
            </a: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2</a:t>
            </a:r>
            <a:endParaRPr lang="ru-RU" sz="1400" dirty="0" smtClean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78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80728"/>
            <a:ext cx="8686800" cy="4089516"/>
          </a:xfrm>
          <a:prstGeom prst="rect">
            <a:avLst/>
          </a:prstGeom>
          <a:noFill/>
          <a:ln>
            <a:noFill/>
          </a:ln>
        </p:spPr>
      </p:pic>
      <p:sp>
        <p:nvSpPr>
          <p:cNvPr id="5634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Collider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beam injection and dump systems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3</a:t>
            </a:fld>
            <a:endParaRPr lang="ru-RU" sz="14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80312" y="1134345"/>
            <a:ext cx="1368152" cy="179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3278" y="2924944"/>
            <a:ext cx="13681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020272" y="3218030"/>
            <a:ext cx="13681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608013" y="620688"/>
            <a:ext cx="808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 u="sng" dirty="0" smtClean="0"/>
              <a:t>Composition of North-East injection/dump section </a:t>
            </a:r>
            <a:endParaRPr lang="ru-RU" b="1" u="sng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81000" y="5229200"/>
            <a:ext cx="8534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en-US" sz="1400" dirty="0" smtClean="0"/>
              <a:t>QF, QD – </a:t>
            </a:r>
            <a:r>
              <a:rPr lang="en-US" sz="1400" dirty="0" err="1" smtClean="0"/>
              <a:t>quadrupole</a:t>
            </a:r>
            <a:r>
              <a:rPr lang="en-US" sz="1400" dirty="0" smtClean="0"/>
              <a:t>; MC – </a:t>
            </a:r>
            <a:r>
              <a:rPr lang="en-US" sz="1400" dirty="0" err="1" smtClean="0"/>
              <a:t>multipole</a:t>
            </a:r>
            <a:r>
              <a:rPr lang="en-US" sz="1400" dirty="0" smtClean="0"/>
              <a:t>; KM – kicker; SM - septum</a:t>
            </a:r>
            <a:endParaRPr lang="en-US" sz="1400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996207" y="6217567"/>
            <a:ext cx="3303986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en-US" sz="1400" dirty="0" smtClean="0">
                <a:latin typeface="+mn-lt"/>
              </a:rPr>
              <a:t>Design development is </a:t>
            </a:r>
            <a:r>
              <a:rPr lang="ru-RU" sz="1400" dirty="0" smtClean="0">
                <a:latin typeface="+mn-lt"/>
              </a:rPr>
              <a:t>i</a:t>
            </a:r>
            <a:r>
              <a:rPr lang="en-US" sz="1400" dirty="0" smtClean="0">
                <a:latin typeface="+mn-lt"/>
              </a:rPr>
              <a:t>n progress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980728"/>
            <a:ext cx="13681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7"/>
          <p:cNvSpPr txBox="1">
            <a:spLocks noChangeArrowheads="1"/>
          </p:cNvSpPr>
          <p:nvPr/>
        </p:nvSpPr>
        <p:spPr bwMode="auto">
          <a:xfrm>
            <a:off x="1052513" y="692696"/>
            <a:ext cx="7191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u="sng" dirty="0" err="1" smtClean="0"/>
              <a:t>Lambertson</a:t>
            </a:r>
            <a:r>
              <a:rPr lang="en-US" b="1" u="sng" dirty="0" smtClean="0"/>
              <a:t> magnets</a:t>
            </a:r>
            <a:endParaRPr lang="ru-RU" b="1" u="sng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Beam extraction system of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Nuclotron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9FAFA"/>
              </a:clrFrom>
              <a:clrTo>
                <a:srgbClr val="F9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24998"/>
            <a:ext cx="2736304" cy="351231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51" t="26520" r="22381" b="19854"/>
          <a:stretch/>
        </p:blipFill>
        <p:spPr bwMode="auto">
          <a:xfrm>
            <a:off x="5167070" y="2769576"/>
            <a:ext cx="2861358" cy="346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395536" y="1107383"/>
          <a:ext cx="3758952" cy="1529529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18718"/>
                <a:gridCol w="1440234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Length, m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1.5;</a:t>
                      </a:r>
                      <a:r>
                        <a:rPr lang="en-US" sz="1400" kern="1200" baseline="0" dirty="0" smtClean="0">
                          <a:effectLst/>
                        </a:rPr>
                        <a:t> 1</a:t>
                      </a:r>
                      <a:r>
                        <a:rPr lang="en-US" sz="1400" kern="1200" dirty="0" smtClean="0">
                          <a:effectLst/>
                        </a:rPr>
                        <a:t>.5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Max</a:t>
                      </a:r>
                      <a:r>
                        <a:rPr lang="en-US" sz="1400" baseline="0" dirty="0" smtClean="0">
                          <a:effectLst/>
                        </a:rPr>
                        <a:t> magnetic field, T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1; 1.3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Septum thickness, 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3; 15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Power</a:t>
                      </a:r>
                      <a:r>
                        <a:rPr lang="en-US" sz="1400" kern="1200" baseline="0" dirty="0" smtClean="0">
                          <a:effectLst/>
                        </a:rPr>
                        <a:t> supply system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serial to</a:t>
                      </a:r>
                      <a:r>
                        <a:rPr lang="en-US" sz="1400" kern="1200" baseline="0" dirty="0" smtClean="0">
                          <a:effectLst/>
                        </a:rPr>
                        <a:t> dipole magnets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4211960" y="1106814"/>
            <a:ext cx="4703440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/>
              <a:t>Lambertson</a:t>
            </a:r>
            <a:r>
              <a:rPr lang="en-US" sz="1600" dirty="0"/>
              <a:t> </a:t>
            </a:r>
            <a:r>
              <a:rPr lang="en-US" sz="1600" dirty="0" smtClean="0"/>
              <a:t>magnets are </a:t>
            </a:r>
            <a:r>
              <a:rPr lang="en-US" sz="1600" dirty="0"/>
              <a:t>based on existing spare </a:t>
            </a:r>
            <a:r>
              <a:rPr lang="en-US" sz="1600" dirty="0" smtClean="0"/>
              <a:t>yokes </a:t>
            </a:r>
            <a:r>
              <a:rPr lang="en-US" sz="1600" dirty="0"/>
              <a:t>for slow extraction system of </a:t>
            </a:r>
            <a:r>
              <a:rPr lang="en-US" sz="1600" dirty="0" err="1"/>
              <a:t>Nuclotron</a:t>
            </a:r>
            <a:r>
              <a:rPr lang="en-US" sz="1600" dirty="0" smtClean="0"/>
              <a:t>. Design development is in progress.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Additional power supplies are assumed to be used in parallel to the main PS of </a:t>
            </a:r>
            <a:r>
              <a:rPr lang="en-US" sz="1600" dirty="0" err="1" smtClean="0"/>
              <a:t>Nuclotron</a:t>
            </a:r>
            <a:r>
              <a:rPr lang="en-US" sz="1600" dirty="0" smtClean="0"/>
              <a:t> for fine tuning of beam extraction trajectory.</a:t>
            </a:r>
          </a:p>
        </p:txBody>
      </p:sp>
    </p:spTree>
    <p:extLst>
      <p:ext uri="{BB962C8B-B14F-4D97-AF65-F5344CB8AC3E}">
        <p14:creationId xmlns:p14="http://schemas.microsoft.com/office/powerpoint/2010/main" val="246846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7"/>
          <p:cNvSpPr txBox="1">
            <a:spLocks noChangeArrowheads="1"/>
          </p:cNvSpPr>
          <p:nvPr/>
        </p:nvSpPr>
        <p:spPr bwMode="auto">
          <a:xfrm>
            <a:off x="1052513" y="692696"/>
            <a:ext cx="7191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u="sng" dirty="0" err="1" smtClean="0"/>
              <a:t>Lambertson</a:t>
            </a:r>
            <a:r>
              <a:rPr lang="en-US" b="1" u="sng" dirty="0" smtClean="0"/>
              <a:t> </a:t>
            </a:r>
            <a:r>
              <a:rPr lang="en-US" b="1" u="sng" dirty="0" smtClean="0"/>
              <a:t>magnets:</a:t>
            </a:r>
          </a:p>
          <a:p>
            <a:pPr algn="ctr"/>
            <a:r>
              <a:rPr lang="en-US" b="1" u="sng" dirty="0" smtClean="0"/>
              <a:t>analogous magnet for beam injection system of </a:t>
            </a:r>
            <a:r>
              <a:rPr lang="en-US" b="1" u="sng" dirty="0" err="1" smtClean="0"/>
              <a:t>Nuclotron</a:t>
            </a:r>
            <a:r>
              <a:rPr lang="en-US" b="1" u="sng" dirty="0" smtClean="0"/>
              <a:t> during </a:t>
            </a:r>
            <a:r>
              <a:rPr lang="en-US" b="1" u="sng" dirty="0" err="1" smtClean="0"/>
              <a:t>assemblying</a:t>
            </a:r>
            <a:endParaRPr lang="en-US" b="1" u="sng" dirty="0" smtClean="0"/>
          </a:p>
          <a:p>
            <a:pPr algn="ctr"/>
            <a:endParaRPr lang="ru-RU" b="1" u="sng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5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Beam extraction system of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Nuclotron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32222" r="20000" b="18889"/>
          <a:stretch/>
        </p:blipFill>
        <p:spPr>
          <a:xfrm>
            <a:off x="1761884" y="1850942"/>
            <a:ext cx="5772632" cy="359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7"/>
          <p:cNvSpPr txBox="1">
            <a:spLocks noChangeArrowheads="1"/>
          </p:cNvSpPr>
          <p:nvPr/>
        </p:nvSpPr>
        <p:spPr bwMode="auto">
          <a:xfrm>
            <a:off x="1052513" y="610841"/>
            <a:ext cx="7191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u="sng" dirty="0" smtClean="0"/>
              <a:t>Kicker</a:t>
            </a:r>
            <a:endParaRPr lang="ru-RU" b="1" u="sng" dirty="0"/>
          </a:p>
        </p:txBody>
      </p:sp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</a:t>
            </a:fld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47" y="980728"/>
            <a:ext cx="5328592" cy="2583472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Beam extraction system of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Nuclotron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95" y="3651073"/>
            <a:ext cx="2788121" cy="26329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91791" y="4365104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00B050"/>
                </a:solidFill>
              </a:rPr>
              <a:t>=</a:t>
            </a:r>
            <a:endParaRPr lang="ru-RU" sz="72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2778" y="1645002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00B050"/>
                </a:solidFill>
              </a:rPr>
              <a:t>+</a:t>
            </a:r>
            <a:endParaRPr lang="ru-RU" sz="7200" dirty="0">
              <a:solidFill>
                <a:srgbClr val="00B05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1917660" cy="2556882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5076056" y="4131274"/>
          <a:ext cx="3625458" cy="167399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448272"/>
                <a:gridCol w="1177186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Length, m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Max</a:t>
                      </a:r>
                      <a:r>
                        <a:rPr lang="en-US" sz="1400" baseline="0" dirty="0" smtClean="0">
                          <a:effectLst/>
                        </a:rPr>
                        <a:t> magnetic field, T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0</a:t>
                      </a:r>
                      <a:r>
                        <a:rPr lang="en-US" sz="1400" kern="1200" dirty="0" smtClean="0">
                          <a:effectLst/>
                        </a:rPr>
                        <a:t>.11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Pulse</a:t>
                      </a:r>
                      <a:r>
                        <a:rPr lang="en-US" sz="1400" kern="1200" baseline="0" dirty="0" smtClean="0">
                          <a:effectLst/>
                        </a:rPr>
                        <a:t> duration, ns: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     rise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     plateau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fall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effectLst/>
                        </a:rPr>
                        <a:t>55</a:t>
                      </a:r>
                      <a:r>
                        <a:rPr lang="en-US" sz="1400" kern="1200" dirty="0" smtClean="0">
                          <a:effectLst/>
                        </a:rPr>
                        <a:t>0</a:t>
                      </a:r>
                      <a:endParaRPr lang="en-US" sz="14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200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0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47"/>
          <p:cNvSpPr>
            <a:spLocks noChangeArrowheads="1"/>
          </p:cNvSpPr>
          <p:nvPr/>
        </p:nvSpPr>
        <p:spPr bwMode="auto">
          <a:xfrm>
            <a:off x="608013" y="620688"/>
            <a:ext cx="808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 u="sng" dirty="0" smtClean="0"/>
              <a:t>Kickers </a:t>
            </a:r>
            <a:endParaRPr lang="ru-RU" b="1" u="sng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7</a:t>
            </a:fld>
            <a:endParaRPr lang="ru-RU" sz="1400" dirty="0" smtClean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619672" y="980728"/>
          <a:ext cx="6172200" cy="2020257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671004"/>
                <a:gridCol w="1250598"/>
                <a:gridCol w="1250598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injection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dump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Length, m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Max</a:t>
                      </a:r>
                      <a:r>
                        <a:rPr lang="en-US" sz="1400" baseline="0" dirty="0" smtClean="0">
                          <a:effectLst/>
                        </a:rPr>
                        <a:t> magnetic field, T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0</a:t>
                      </a:r>
                      <a:r>
                        <a:rPr lang="en-US" sz="1400" kern="1200" dirty="0" smtClean="0">
                          <a:effectLst/>
                        </a:rPr>
                        <a:t>.05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Pulse</a:t>
                      </a:r>
                      <a:r>
                        <a:rPr lang="en-US" sz="1400" kern="1200" baseline="0" dirty="0" smtClean="0">
                          <a:effectLst/>
                        </a:rPr>
                        <a:t> duration, ns: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     rise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     plateau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fall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effectLst/>
                        </a:rPr>
                        <a:t>20</a:t>
                      </a:r>
                      <a:r>
                        <a:rPr lang="en-US" sz="1400" kern="1200" dirty="0" smtClean="0">
                          <a:effectLst/>
                        </a:rPr>
                        <a:t>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200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&gt;10000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Collider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beam injection and dump systems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6654" t="22237" r="39513" b="22238"/>
          <a:stretch/>
        </p:blipFill>
        <p:spPr>
          <a:xfrm>
            <a:off x="4932040" y="3800120"/>
            <a:ext cx="2736304" cy="2806464"/>
          </a:xfrm>
          <a:prstGeom prst="rect">
            <a:avLst/>
          </a:prstGeom>
        </p:spPr>
      </p:pic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2771801" y="3212976"/>
            <a:ext cx="37444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600" b="1" u="sng" dirty="0" smtClean="0"/>
              <a:t>Simplified model of kicker chamber with plates</a:t>
            </a:r>
            <a:endParaRPr lang="ru-RU" b="1" u="sng" dirty="0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r="25287"/>
          <a:stretch/>
        </p:blipFill>
        <p:spPr>
          <a:xfrm flipH="1">
            <a:off x="1852826" y="3819032"/>
            <a:ext cx="2719174" cy="27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47"/>
          <p:cNvSpPr>
            <a:spLocks noChangeArrowheads="1"/>
          </p:cNvSpPr>
          <p:nvPr/>
        </p:nvSpPr>
        <p:spPr bwMode="auto">
          <a:xfrm>
            <a:off x="608013" y="620688"/>
            <a:ext cx="808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 u="sng" dirty="0" smtClean="0"/>
              <a:t>Kicker</a:t>
            </a:r>
            <a:r>
              <a:rPr lang="ru-RU" b="1" u="sng" dirty="0" smtClean="0"/>
              <a:t> </a:t>
            </a:r>
            <a:r>
              <a:rPr lang="en-US" b="1" u="sng" dirty="0" smtClean="0"/>
              <a:t>post</a:t>
            </a:r>
            <a:r>
              <a:rPr lang="ru-RU" b="1" u="sng" dirty="0" smtClean="0"/>
              <a:t>-</a:t>
            </a:r>
            <a:r>
              <a:rPr lang="ru-RU" b="1" u="sng" dirty="0" err="1" smtClean="0"/>
              <a:t>pulses</a:t>
            </a:r>
            <a:r>
              <a:rPr lang="en-US" b="1" u="sng" dirty="0" smtClean="0"/>
              <a:t> </a:t>
            </a:r>
            <a:endParaRPr lang="ru-RU" b="1" u="sng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8</a:t>
            </a:fld>
            <a:endParaRPr lang="ru-RU" sz="1400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5508104" y="1101526"/>
            <a:ext cx="3627240" cy="250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lum bright="-40000" contrast="40000"/>
          </a:blip>
          <a:srcRect/>
          <a:stretch>
            <a:fillRect/>
          </a:stretch>
        </p:blipFill>
        <p:spPr bwMode="auto">
          <a:xfrm>
            <a:off x="35496" y="980728"/>
            <a:ext cx="4815375" cy="248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право 1"/>
          <p:cNvSpPr/>
          <p:nvPr/>
        </p:nvSpPr>
        <p:spPr>
          <a:xfrm>
            <a:off x="4747878" y="1944128"/>
            <a:ext cx="90424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597912" y="3779192"/>
            <a:ext cx="808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u="sng" dirty="0" err="1" smtClean="0"/>
              <a:t>Suppression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of</a:t>
            </a:r>
            <a:r>
              <a:rPr lang="ru-RU" b="1" u="sng" dirty="0" smtClean="0"/>
              <a:t> </a:t>
            </a:r>
            <a:r>
              <a:rPr lang="en-US" b="1" u="sng" dirty="0" smtClean="0"/>
              <a:t>post</a:t>
            </a:r>
            <a:r>
              <a:rPr lang="ru-RU" b="1" u="sng" dirty="0" smtClean="0"/>
              <a:t>-</a:t>
            </a:r>
            <a:r>
              <a:rPr lang="ru-RU" b="1" u="sng" dirty="0" err="1" smtClean="0"/>
              <a:t>pulses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by</a:t>
            </a:r>
            <a:r>
              <a:rPr lang="ru-RU" b="1" u="sng" dirty="0" smtClean="0"/>
              <a:t> </a:t>
            </a:r>
            <a:r>
              <a:rPr lang="en-US" b="1" u="sng" dirty="0" smtClean="0"/>
              <a:t>ferrite chokes </a:t>
            </a:r>
            <a:endParaRPr lang="ru-RU" b="1" u="sng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Collider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beam injection and dump systems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4850870" y="4205406"/>
            <a:ext cx="4064529" cy="181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New approach to </a:t>
            </a:r>
            <a:r>
              <a:rPr lang="en-US" sz="1600" dirty="0"/>
              <a:t>suppress post-pulses </a:t>
            </a:r>
            <a:r>
              <a:rPr lang="en-US" sz="1600" dirty="0" smtClean="0"/>
              <a:t>is to add </a:t>
            </a:r>
            <a:r>
              <a:rPr lang="en-US" sz="1600" dirty="0"/>
              <a:t>chokes with ferrite cores in series to a load. The ferrite chokes filter high-frequency low-amplitude post-pulses but do not impact significantly on a main pulse due to saturation of a ferrite core at higher currents.</a:t>
            </a:r>
            <a:endParaRPr lang="en-US" sz="1600" dirty="0" smtClean="0"/>
          </a:p>
        </p:txBody>
      </p:sp>
      <p:pic>
        <p:nvPicPr>
          <p:cNvPr id="17" name="Рисунок 16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2"/>
          <a:stretch/>
        </p:blipFill>
        <p:spPr bwMode="auto">
          <a:xfrm>
            <a:off x="262241" y="4249664"/>
            <a:ext cx="4410344" cy="1671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06449"/>
            <a:ext cx="3888432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45057" name="TextBox 7"/>
          <p:cNvSpPr txBox="1">
            <a:spLocks noChangeArrowheads="1"/>
          </p:cNvSpPr>
          <p:nvPr/>
        </p:nvSpPr>
        <p:spPr bwMode="auto">
          <a:xfrm>
            <a:off x="1052513" y="620688"/>
            <a:ext cx="7191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u="sng" dirty="0" smtClean="0"/>
              <a:t>Septa</a:t>
            </a:r>
            <a:endParaRPr lang="ru-RU" b="1" u="sng" dirty="0"/>
          </a:p>
        </p:txBody>
      </p:sp>
      <p:sp>
        <p:nvSpPr>
          <p:cNvPr id="45058" name="Номер слайда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BBEA7B4-D4DD-4928-B824-99554AA55C1A}" type="slidenum">
              <a:rPr lang="ru-RU" sz="1400" b="1"/>
              <a:pPr algn="r"/>
              <a:t>9</a:t>
            </a:fld>
            <a:endParaRPr lang="ru-RU" sz="1400" b="1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453008" y="1124744"/>
          <a:ext cx="3758952" cy="2077602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18718"/>
                <a:gridCol w="1440234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Length, m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2.5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Max</a:t>
                      </a:r>
                      <a:r>
                        <a:rPr lang="en-US" sz="1400" baseline="0" dirty="0" smtClean="0">
                          <a:effectLst/>
                        </a:rPr>
                        <a:t> magnetic field, T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Gap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en-US" sz="1400" kern="1200" dirty="0" smtClean="0">
                          <a:effectLst/>
                        </a:rPr>
                        <a:t>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3</a:t>
                      </a:r>
                      <a:r>
                        <a:rPr lang="en-US" sz="1400" kern="1200" dirty="0" smtClean="0">
                          <a:effectLst/>
                        </a:rPr>
                        <a:t>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Septum thickness, 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3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Pulse shape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err="1" smtClean="0">
                          <a:effectLst/>
                        </a:rPr>
                        <a:t>semisinusoidal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Pulse duration, </a:t>
                      </a:r>
                      <a:r>
                        <a:rPr lang="el-GR" sz="1400" kern="1200" dirty="0" smtClean="0">
                          <a:effectLst/>
                        </a:rPr>
                        <a:t>μ</a:t>
                      </a:r>
                      <a:r>
                        <a:rPr lang="en-US" sz="1400" kern="1200" dirty="0" smtClean="0">
                          <a:effectLst/>
                        </a:rPr>
                        <a:t>s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~ 10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4716016" y="1156276"/>
            <a:ext cx="4199384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Technical design development is in progress.</a:t>
            </a:r>
            <a:r>
              <a:rPr lang="ru-RU" sz="1600" dirty="0" smtClean="0"/>
              <a:t> </a:t>
            </a:r>
            <a:r>
              <a:rPr lang="ru-RU" sz="1600" dirty="0" err="1" smtClean="0"/>
              <a:t>The</a:t>
            </a:r>
            <a:r>
              <a:rPr lang="ru-RU" sz="1600" dirty="0" smtClean="0"/>
              <a:t> </a:t>
            </a:r>
            <a:r>
              <a:rPr lang="ru-RU" sz="1600" dirty="0" err="1" smtClean="0"/>
              <a:t>main</a:t>
            </a:r>
            <a:r>
              <a:rPr lang="ru-RU" sz="1600" dirty="0" smtClean="0"/>
              <a:t> </a:t>
            </a:r>
            <a:r>
              <a:rPr lang="ru-RU" sz="1600" dirty="0" err="1" smtClean="0"/>
              <a:t>crucial</a:t>
            </a:r>
            <a:r>
              <a:rPr lang="ru-RU" sz="1600" dirty="0" smtClean="0"/>
              <a:t> </a:t>
            </a:r>
            <a:r>
              <a:rPr lang="ru-RU" sz="1600" dirty="0" err="1" smtClean="0"/>
              <a:t>items</a:t>
            </a:r>
            <a:r>
              <a:rPr lang="ru-RU" sz="1600" dirty="0" smtClean="0"/>
              <a:t> </a:t>
            </a:r>
            <a:r>
              <a:rPr lang="ru-RU" sz="1600" dirty="0" err="1" smtClean="0"/>
              <a:t>are</a:t>
            </a:r>
            <a:r>
              <a:rPr lang="ru-RU" sz="1600" dirty="0" smtClean="0"/>
              <a:t> </a:t>
            </a:r>
            <a:r>
              <a:rPr lang="ru-RU" sz="1600" dirty="0" err="1" smtClean="0"/>
              <a:t>low-inductive</a:t>
            </a:r>
            <a:r>
              <a:rPr lang="ru-RU" sz="1600" dirty="0" smtClean="0"/>
              <a:t> </a:t>
            </a:r>
            <a:r>
              <a:rPr lang="ru-RU" sz="1600" dirty="0" err="1" smtClean="0"/>
              <a:t>feedthroughs</a:t>
            </a:r>
            <a:r>
              <a:rPr lang="ru-RU" sz="1600" dirty="0" smtClean="0"/>
              <a:t> </a:t>
            </a:r>
            <a:r>
              <a:rPr lang="ru-RU" sz="1600" dirty="0" err="1" smtClean="0"/>
              <a:t>for</a:t>
            </a:r>
            <a:r>
              <a:rPr lang="ru-RU" sz="1600" dirty="0" smtClean="0"/>
              <a:t> </a:t>
            </a:r>
            <a:r>
              <a:rPr lang="ru-RU" sz="1600" dirty="0" err="1" smtClean="0"/>
              <a:t>current</a:t>
            </a:r>
            <a:r>
              <a:rPr lang="ru-RU" sz="1600" dirty="0" smtClean="0"/>
              <a:t> </a:t>
            </a:r>
            <a:r>
              <a:rPr lang="ru-RU" sz="1600" dirty="0" err="1" smtClean="0"/>
              <a:t>pulses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ru-RU" sz="1600" dirty="0" err="1" smtClean="0"/>
              <a:t>order</a:t>
            </a:r>
            <a:r>
              <a:rPr lang="ru-RU" sz="1600" dirty="0" smtClean="0"/>
              <a:t> 50 </a:t>
            </a:r>
            <a:r>
              <a:rPr lang="ru-RU" sz="1600" dirty="0" err="1" smtClean="0"/>
              <a:t>kA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Power supply</a:t>
            </a:r>
            <a:r>
              <a:rPr lang="ru-RU" sz="1600" dirty="0" smtClean="0"/>
              <a:t> </a:t>
            </a:r>
            <a:r>
              <a:rPr lang="ru-RU" sz="1600" dirty="0" err="1" smtClean="0"/>
              <a:t>based</a:t>
            </a:r>
            <a:r>
              <a:rPr lang="ru-RU" sz="1600" dirty="0" smtClean="0"/>
              <a:t> </a:t>
            </a:r>
            <a:r>
              <a:rPr lang="ru-RU" sz="1600" dirty="0" err="1" smtClean="0"/>
              <a:t>on</a:t>
            </a:r>
            <a:r>
              <a:rPr lang="ru-RU" sz="1600" dirty="0" smtClean="0"/>
              <a:t> </a:t>
            </a:r>
            <a:r>
              <a:rPr lang="ru-RU" sz="1600" dirty="0" err="1" smtClean="0"/>
              <a:t>semi-conducting</a:t>
            </a:r>
            <a:r>
              <a:rPr lang="ru-RU" sz="1600" dirty="0" smtClean="0"/>
              <a:t> </a:t>
            </a:r>
            <a:r>
              <a:rPr lang="ru-RU" sz="1600" dirty="0" err="1" smtClean="0"/>
              <a:t>switches</a:t>
            </a:r>
            <a:r>
              <a:rPr lang="en-US" sz="1600" dirty="0" smtClean="0"/>
              <a:t> </a:t>
            </a:r>
            <a:r>
              <a:rPr lang="ru-RU" sz="1600" dirty="0" err="1" smtClean="0"/>
              <a:t>is</a:t>
            </a:r>
            <a:r>
              <a:rPr lang="ru-RU" sz="1600" dirty="0" smtClean="0"/>
              <a:t> </a:t>
            </a:r>
            <a:r>
              <a:rPr lang="en-US" sz="1600" dirty="0" smtClean="0"/>
              <a:t>developed.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9" y="3645024"/>
            <a:ext cx="4124326" cy="238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Collider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beam injection and dump systems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395537" y="3444667"/>
            <a:ext cx="37444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600" b="1" u="sng" dirty="0" smtClean="0"/>
              <a:t>Septum cryostat module</a:t>
            </a:r>
            <a:endParaRPr lang="ru-RU" b="1" u="sng" dirty="0"/>
          </a:p>
        </p:txBody>
      </p:sp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4932041" y="3456437"/>
            <a:ext cx="37444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600" b="1" u="sng" dirty="0" smtClean="0"/>
              <a:t>Septum’s internal chamber with </a:t>
            </a:r>
            <a:r>
              <a:rPr lang="en-US" sz="1600" b="1" u="sng" dirty="0" err="1" smtClean="0"/>
              <a:t>feedthrough</a:t>
            </a:r>
            <a:endParaRPr lang="ru-RU" b="1" u="sng" dirty="0"/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395536" y="6332538"/>
            <a:ext cx="2736304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NICA MAC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23197</TotalTime>
  <Words>864</Words>
  <Application>Microsoft Office PowerPoint</Application>
  <PresentationFormat>Экран (4:3)</PresentationFormat>
  <Paragraphs>196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Georgia</vt:lpstr>
      <vt:lpstr>Script MT Bold</vt:lpstr>
      <vt:lpstr>Tahoma</vt:lpstr>
      <vt:lpstr>Times New Roman</vt:lpstr>
      <vt:lpstr>Trebuchet MS</vt:lpstr>
      <vt:lpstr>Оформление по умолчанию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kazarinov</dc:creator>
  <cp:lastModifiedBy>Alexey</cp:lastModifiedBy>
  <cp:revision>3388</cp:revision>
  <cp:lastPrinted>2013-10-16T18:17:09Z</cp:lastPrinted>
  <dcterms:created xsi:type="dcterms:W3CDTF">2008-04-02T06:03:17Z</dcterms:created>
  <dcterms:modified xsi:type="dcterms:W3CDTF">2021-11-08T18:44:47Z</dcterms:modified>
</cp:coreProperties>
</file>