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272" r:id="rId4"/>
    <p:sldId id="304" r:id="rId5"/>
    <p:sldId id="287" r:id="rId6"/>
    <p:sldId id="288" r:id="rId7"/>
    <p:sldId id="290" r:id="rId8"/>
    <p:sldId id="299" r:id="rId9"/>
    <p:sldId id="293" r:id="rId10"/>
    <p:sldId id="306" r:id="rId11"/>
    <p:sldId id="289" r:id="rId12"/>
    <p:sldId id="294" r:id="rId13"/>
    <p:sldId id="291" r:id="rId14"/>
    <p:sldId id="292" r:id="rId15"/>
    <p:sldId id="295" r:id="rId16"/>
    <p:sldId id="312" r:id="rId17"/>
    <p:sldId id="302" r:id="rId18"/>
    <p:sldId id="309" r:id="rId19"/>
    <p:sldId id="320" r:id="rId20"/>
    <p:sldId id="319" r:id="rId21"/>
    <p:sldId id="308" r:id="rId22"/>
    <p:sldId id="314" r:id="rId23"/>
    <p:sldId id="310" r:id="rId24"/>
    <p:sldId id="313" r:id="rId25"/>
    <p:sldId id="311" r:id="rId26"/>
    <p:sldId id="303" r:id="rId27"/>
    <p:sldId id="296" r:id="rId28"/>
    <p:sldId id="284" r:id="rId29"/>
    <p:sldId id="316" r:id="rId30"/>
    <p:sldId id="317" r:id="rId31"/>
    <p:sldId id="318" r:id="rId32"/>
    <p:sldId id="315" r:id="rId33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E"/>
    <a:srgbClr val="9DFF9D"/>
    <a:srgbClr val="F69E00"/>
    <a:srgbClr val="CFD5EA"/>
    <a:srgbClr val="E9EBF5"/>
    <a:srgbClr val="4472C4"/>
    <a:srgbClr val="FFC000"/>
    <a:srgbClr val="33A157"/>
    <a:srgbClr val="4FAF3B"/>
    <a:srgbClr val="F0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 showGuides="1">
      <p:cViewPr>
        <p:scale>
          <a:sx n="100" d="100"/>
          <a:sy n="100" d="100"/>
        </p:scale>
        <p:origin x="852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26" y="6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26EC3-398B-4932-A251-030C5477E9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CB20433-12D3-47C9-8C3B-0B5369E8A242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NICA Collider Lattice</a:t>
          </a:r>
          <a:r>
            <a:rPr lang="ru-RU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 </a:t>
          </a:r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&amp; Main Parameters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5D5CEE6-B9FE-4E5A-AF4B-63670D9CE73B}" type="parTrans" cxnId="{8BAFC3F3-A5AC-4724-A493-E74D4E911470}">
      <dgm:prSet/>
      <dgm:spPr/>
      <dgm:t>
        <a:bodyPr/>
        <a:lstStyle/>
        <a:p>
          <a:endParaRPr lang="ru-RU"/>
        </a:p>
      </dgm:t>
    </dgm:pt>
    <dgm:pt modelId="{D0762DCD-9FD8-45E3-9166-0A8F0385E595}" type="sibTrans" cxnId="{8BAFC3F3-A5AC-4724-A493-E74D4E911470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D9CA2D78-F96E-42BC-B5A0-B9E016B77850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Power Supplies Layout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909B43C-E1F2-4933-B145-ADDDECC30B50}" type="parTrans" cxnId="{A06FFB46-669C-4797-80FA-1E5BB4BBE2AA}">
      <dgm:prSet/>
      <dgm:spPr/>
      <dgm:t>
        <a:bodyPr/>
        <a:lstStyle/>
        <a:p>
          <a:endParaRPr lang="ru-RU"/>
        </a:p>
      </dgm:t>
    </dgm:pt>
    <dgm:pt modelId="{81AFF2A0-A9B8-4EC0-B2B8-3493FEFD8BE4}" type="sibTrans" cxnId="{A06FFB46-669C-4797-80FA-1E5BB4BBE2AA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72D2EB9-69A8-413B-8CDC-BB2CC199CDCC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Longitudinal Bunch Size. IBS &amp; Colling Techniques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6F313F1-1809-4D67-B03A-FFCB607A86E8}" type="parTrans" cxnId="{E4A593F7-114F-4CAC-A220-4ECB1739D57E}">
      <dgm:prSet/>
      <dgm:spPr/>
      <dgm:t>
        <a:bodyPr/>
        <a:lstStyle/>
        <a:p>
          <a:endParaRPr lang="ru-RU"/>
        </a:p>
      </dgm:t>
    </dgm:pt>
    <dgm:pt modelId="{56430915-0ABD-4BBF-B963-06D3F67A636F}" type="sibTrans" cxnId="{E4A593F7-114F-4CAC-A220-4ECB1739D57E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E635749-8AD2-4FFC-9AD8-298A91E66703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Magnetic Field Correction System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70D8006-D448-4F1F-A351-B9FB1E59D937}" type="parTrans" cxnId="{DD90D90D-1D0D-4EC1-9357-4432084FB184}">
      <dgm:prSet/>
      <dgm:spPr/>
      <dgm:t>
        <a:bodyPr/>
        <a:lstStyle/>
        <a:p>
          <a:endParaRPr lang="ru-RU"/>
        </a:p>
      </dgm:t>
    </dgm:pt>
    <dgm:pt modelId="{D818A8FA-8D14-4DE6-AED6-3B6B0C789756}" type="sibTrans" cxnId="{DD90D90D-1D0D-4EC1-9357-4432084FB184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0515AC52-F581-4C8C-8BDA-7CAD1DD827E7}">
      <dgm:prSet custT="1"/>
      <dgm:spPr>
        <a:solidFill>
          <a:srgbClr val="F69E00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Future Plans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AE7482D-D44E-4AC9-90C0-9CE41C52F290}" type="parTrans" cxnId="{1B0C53D4-3E5A-4E8E-9444-D0CBA5C9F278}">
      <dgm:prSet/>
      <dgm:spPr/>
      <dgm:t>
        <a:bodyPr/>
        <a:lstStyle/>
        <a:p>
          <a:endParaRPr lang="ru-RU"/>
        </a:p>
      </dgm:t>
    </dgm:pt>
    <dgm:pt modelId="{0157DB9B-7B9F-4AB4-9EA2-B23D15A78F55}" type="sibTrans" cxnId="{1B0C53D4-3E5A-4E8E-9444-D0CBA5C9F278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C8AE668E-7D3B-4050-B5FD-3711433FBB75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Transverse Beam Size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9CE83C6-313D-4CE5-82D5-4F4AA00D7D4D}" type="parTrans" cxnId="{AAE983D2-E611-4474-80DB-D1159481D34F}">
      <dgm:prSet/>
      <dgm:spPr/>
      <dgm:t>
        <a:bodyPr/>
        <a:lstStyle/>
        <a:p>
          <a:endParaRPr lang="ru-RU"/>
        </a:p>
      </dgm:t>
    </dgm:pt>
    <dgm:pt modelId="{2501EE21-7C5B-4CA6-B8FB-A40E1ED99AE4}" type="sibTrans" cxnId="{AAE983D2-E611-4474-80DB-D1159481D34F}">
      <dgm:prSet/>
      <dgm:spPr>
        <a:solidFill>
          <a:srgbClr val="4FAF3B"/>
        </a:solidFill>
      </dgm:spPr>
      <dgm:t>
        <a:bodyPr/>
        <a:lstStyle/>
        <a:p>
          <a:endParaRPr lang="ru-RU"/>
        </a:p>
      </dgm:t>
    </dgm:pt>
    <dgm:pt modelId="{4AE27963-8259-4446-B5A7-49E54C36E464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Magnetic Measurements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A81BB01-7F19-4CB0-BA0E-B5435241EBEA}" type="parTrans" cxnId="{C055C533-A73B-436F-A5A0-35265A7334D6}">
      <dgm:prSet/>
      <dgm:spPr/>
      <dgm:t>
        <a:bodyPr/>
        <a:lstStyle/>
        <a:p>
          <a:endParaRPr lang="ru-RU"/>
        </a:p>
      </dgm:t>
    </dgm:pt>
    <dgm:pt modelId="{E1576D28-1818-4F14-A612-9EC9519B8845}" type="sibTrans" cxnId="{C055C533-A73B-436F-A5A0-35265A7334D6}">
      <dgm:prSet/>
      <dgm:spPr/>
      <dgm:t>
        <a:bodyPr/>
        <a:lstStyle/>
        <a:p>
          <a:endParaRPr lang="ru-RU"/>
        </a:p>
      </dgm:t>
    </dgm:pt>
    <dgm:pt modelId="{3DCDA2E9-6DDD-422B-845E-785A1B43CF66}" type="pres">
      <dgm:prSet presAssocID="{6AF26EC3-398B-4932-A251-030C5477E912}" presName="linearFlow" presStyleCnt="0">
        <dgm:presLayoutVars>
          <dgm:resizeHandles val="exact"/>
        </dgm:presLayoutVars>
      </dgm:prSet>
      <dgm:spPr/>
    </dgm:pt>
    <dgm:pt modelId="{5E1D2C23-4ADE-4580-B40F-CDB57C85BF03}" type="pres">
      <dgm:prSet presAssocID="{2CB20433-12D3-47C9-8C3B-0B5369E8A242}" presName="node" presStyleLbl="node1" presStyleIdx="0" presStyleCnt="7" custScaleX="603591" custLinFactX="100000" custLinFactNeighborX="128190" custLinFactNeighborY="-4190">
        <dgm:presLayoutVars>
          <dgm:bulletEnabled val="1"/>
        </dgm:presLayoutVars>
      </dgm:prSet>
      <dgm:spPr/>
    </dgm:pt>
    <dgm:pt modelId="{80571AFD-513C-45D7-953C-23426D4C40E8}" type="pres">
      <dgm:prSet presAssocID="{D0762DCD-9FD8-45E3-9166-0A8F0385E595}" presName="sibTrans" presStyleLbl="sibTrans2D1" presStyleIdx="0" presStyleCnt="6"/>
      <dgm:spPr/>
    </dgm:pt>
    <dgm:pt modelId="{18039A4B-7565-4E4C-8762-A537C3007D67}" type="pres">
      <dgm:prSet presAssocID="{D0762DCD-9FD8-45E3-9166-0A8F0385E595}" presName="connectorText" presStyleLbl="sibTrans2D1" presStyleIdx="0" presStyleCnt="6"/>
      <dgm:spPr/>
    </dgm:pt>
    <dgm:pt modelId="{287E1684-EFBC-407C-BD8C-84959DA0F95E}" type="pres">
      <dgm:prSet presAssocID="{872D2EB9-69A8-413B-8CDC-BB2CC199CDCC}" presName="node" presStyleLbl="node1" presStyleIdx="1" presStyleCnt="7" custScaleX="603591">
        <dgm:presLayoutVars>
          <dgm:bulletEnabled val="1"/>
        </dgm:presLayoutVars>
      </dgm:prSet>
      <dgm:spPr/>
    </dgm:pt>
    <dgm:pt modelId="{6D1A5BFA-A859-433E-A4A0-04EF3B616C8F}" type="pres">
      <dgm:prSet presAssocID="{56430915-0ABD-4BBF-B963-06D3F67A636F}" presName="sibTrans" presStyleLbl="sibTrans2D1" presStyleIdx="1" presStyleCnt="6"/>
      <dgm:spPr/>
    </dgm:pt>
    <dgm:pt modelId="{2FD15CB4-4630-4B2F-BA10-DC2DD36207A0}" type="pres">
      <dgm:prSet presAssocID="{56430915-0ABD-4BBF-B963-06D3F67A636F}" presName="connectorText" presStyleLbl="sibTrans2D1" presStyleIdx="1" presStyleCnt="6"/>
      <dgm:spPr/>
    </dgm:pt>
    <dgm:pt modelId="{3516FEA3-01ED-4FD4-A5F9-9946977876B5}" type="pres">
      <dgm:prSet presAssocID="{C8AE668E-7D3B-4050-B5FD-3711433FBB75}" presName="node" presStyleLbl="node1" presStyleIdx="2" presStyleCnt="7" custScaleX="603591">
        <dgm:presLayoutVars>
          <dgm:bulletEnabled val="1"/>
        </dgm:presLayoutVars>
      </dgm:prSet>
      <dgm:spPr/>
    </dgm:pt>
    <dgm:pt modelId="{5388B57A-D5AC-4073-BB02-93E739087C9B}" type="pres">
      <dgm:prSet presAssocID="{2501EE21-7C5B-4CA6-B8FB-A40E1ED99AE4}" presName="sibTrans" presStyleLbl="sibTrans2D1" presStyleIdx="2" presStyleCnt="6"/>
      <dgm:spPr/>
    </dgm:pt>
    <dgm:pt modelId="{F2789627-9170-45B6-B7FC-49BC5602135D}" type="pres">
      <dgm:prSet presAssocID="{2501EE21-7C5B-4CA6-B8FB-A40E1ED99AE4}" presName="connectorText" presStyleLbl="sibTrans2D1" presStyleIdx="2" presStyleCnt="6"/>
      <dgm:spPr/>
    </dgm:pt>
    <dgm:pt modelId="{11FC905A-DEFF-470A-83F7-EDB1C2457A89}" type="pres">
      <dgm:prSet presAssocID="{8E635749-8AD2-4FFC-9AD8-298A91E66703}" presName="node" presStyleLbl="node1" presStyleIdx="3" presStyleCnt="7" custScaleX="603591">
        <dgm:presLayoutVars>
          <dgm:bulletEnabled val="1"/>
        </dgm:presLayoutVars>
      </dgm:prSet>
      <dgm:spPr/>
    </dgm:pt>
    <dgm:pt modelId="{664C410D-BBEB-4F57-9D6B-DA8D74474418}" type="pres">
      <dgm:prSet presAssocID="{D818A8FA-8D14-4DE6-AED6-3B6B0C789756}" presName="sibTrans" presStyleLbl="sibTrans2D1" presStyleIdx="3" presStyleCnt="6"/>
      <dgm:spPr/>
    </dgm:pt>
    <dgm:pt modelId="{21926EF7-F4C3-4C60-B972-0CE86C25AC2C}" type="pres">
      <dgm:prSet presAssocID="{D818A8FA-8D14-4DE6-AED6-3B6B0C789756}" presName="connectorText" presStyleLbl="sibTrans2D1" presStyleIdx="3" presStyleCnt="6"/>
      <dgm:spPr/>
    </dgm:pt>
    <dgm:pt modelId="{38589CB0-8846-48E4-A1F9-E67F61EF8964}" type="pres">
      <dgm:prSet presAssocID="{4AE27963-8259-4446-B5A7-49E54C36E464}" presName="node" presStyleLbl="node1" presStyleIdx="4" presStyleCnt="7" custScaleX="603591">
        <dgm:presLayoutVars>
          <dgm:bulletEnabled val="1"/>
        </dgm:presLayoutVars>
      </dgm:prSet>
      <dgm:spPr/>
    </dgm:pt>
    <dgm:pt modelId="{04F74AD5-4F75-4522-A898-DEC21CA38A1A}" type="pres">
      <dgm:prSet presAssocID="{E1576D28-1818-4F14-A612-9EC9519B8845}" presName="sibTrans" presStyleLbl="sibTrans2D1" presStyleIdx="4" presStyleCnt="6"/>
      <dgm:spPr/>
    </dgm:pt>
    <dgm:pt modelId="{6C37EE49-3D8C-4347-86E7-B3F3394DD42D}" type="pres">
      <dgm:prSet presAssocID="{E1576D28-1818-4F14-A612-9EC9519B8845}" presName="connectorText" presStyleLbl="sibTrans2D1" presStyleIdx="4" presStyleCnt="6"/>
      <dgm:spPr/>
    </dgm:pt>
    <dgm:pt modelId="{3082153F-489D-401A-9C2C-D375DCF51CEF}" type="pres">
      <dgm:prSet presAssocID="{D9CA2D78-F96E-42BC-B5A0-B9E016B77850}" presName="node" presStyleLbl="node1" presStyleIdx="5" presStyleCnt="7" custScaleX="603591">
        <dgm:presLayoutVars>
          <dgm:bulletEnabled val="1"/>
        </dgm:presLayoutVars>
      </dgm:prSet>
      <dgm:spPr/>
    </dgm:pt>
    <dgm:pt modelId="{1138980B-DF13-4081-B6D4-05EFF43780CE}" type="pres">
      <dgm:prSet presAssocID="{81AFF2A0-A9B8-4EC0-B2B8-3493FEFD8BE4}" presName="sibTrans" presStyleLbl="sibTrans2D1" presStyleIdx="5" presStyleCnt="6"/>
      <dgm:spPr/>
    </dgm:pt>
    <dgm:pt modelId="{81DD2A52-C65F-4A0D-8C63-904726BBF021}" type="pres">
      <dgm:prSet presAssocID="{81AFF2A0-A9B8-4EC0-B2B8-3493FEFD8BE4}" presName="connectorText" presStyleLbl="sibTrans2D1" presStyleIdx="5" presStyleCnt="6"/>
      <dgm:spPr/>
    </dgm:pt>
    <dgm:pt modelId="{F4D72148-3180-4B79-A53C-0B2B0528C7BD}" type="pres">
      <dgm:prSet presAssocID="{0515AC52-F581-4C8C-8BDA-7CAD1DD827E7}" presName="node" presStyleLbl="node1" presStyleIdx="6" presStyleCnt="7" custScaleX="603591">
        <dgm:presLayoutVars>
          <dgm:bulletEnabled val="1"/>
        </dgm:presLayoutVars>
      </dgm:prSet>
      <dgm:spPr/>
    </dgm:pt>
  </dgm:ptLst>
  <dgm:cxnLst>
    <dgm:cxn modelId="{44603F07-D4D2-4A8F-822E-7CCEB88B1BC4}" type="presOf" srcId="{0515AC52-F581-4C8C-8BDA-7CAD1DD827E7}" destId="{F4D72148-3180-4B79-A53C-0B2B0528C7BD}" srcOrd="0" destOrd="0" presId="urn:microsoft.com/office/officeart/2005/8/layout/process2"/>
    <dgm:cxn modelId="{DD90D90D-1D0D-4EC1-9357-4432084FB184}" srcId="{6AF26EC3-398B-4932-A251-030C5477E912}" destId="{8E635749-8AD2-4FFC-9AD8-298A91E66703}" srcOrd="3" destOrd="0" parTransId="{770D8006-D448-4F1F-A351-B9FB1E59D937}" sibTransId="{D818A8FA-8D14-4DE6-AED6-3B6B0C789756}"/>
    <dgm:cxn modelId="{53AA0612-4176-4B09-A472-238508BD8222}" type="presOf" srcId="{4AE27963-8259-4446-B5A7-49E54C36E464}" destId="{38589CB0-8846-48E4-A1F9-E67F61EF8964}" srcOrd="0" destOrd="0" presId="urn:microsoft.com/office/officeart/2005/8/layout/process2"/>
    <dgm:cxn modelId="{6DF56B19-B1D1-4B90-9E77-62CA354BAF3C}" type="presOf" srcId="{D0762DCD-9FD8-45E3-9166-0A8F0385E595}" destId="{80571AFD-513C-45D7-953C-23426D4C40E8}" srcOrd="0" destOrd="0" presId="urn:microsoft.com/office/officeart/2005/8/layout/process2"/>
    <dgm:cxn modelId="{9301D323-9276-4AF9-97E2-083F21C7D615}" type="presOf" srcId="{D818A8FA-8D14-4DE6-AED6-3B6B0C789756}" destId="{21926EF7-F4C3-4C60-B972-0CE86C25AC2C}" srcOrd="1" destOrd="0" presId="urn:microsoft.com/office/officeart/2005/8/layout/process2"/>
    <dgm:cxn modelId="{FFC1D028-5045-40D2-90C3-C3D666F143EE}" type="presOf" srcId="{2501EE21-7C5B-4CA6-B8FB-A40E1ED99AE4}" destId="{5388B57A-D5AC-4073-BB02-93E739087C9B}" srcOrd="0" destOrd="0" presId="urn:microsoft.com/office/officeart/2005/8/layout/process2"/>
    <dgm:cxn modelId="{5C8CE429-2030-4966-8537-33649288D446}" type="presOf" srcId="{2501EE21-7C5B-4CA6-B8FB-A40E1ED99AE4}" destId="{F2789627-9170-45B6-B7FC-49BC5602135D}" srcOrd="1" destOrd="0" presId="urn:microsoft.com/office/officeart/2005/8/layout/process2"/>
    <dgm:cxn modelId="{C055C533-A73B-436F-A5A0-35265A7334D6}" srcId="{6AF26EC3-398B-4932-A251-030C5477E912}" destId="{4AE27963-8259-4446-B5A7-49E54C36E464}" srcOrd="4" destOrd="0" parTransId="{4A81BB01-7F19-4CB0-BA0E-B5435241EBEA}" sibTransId="{E1576D28-1818-4F14-A612-9EC9519B8845}"/>
    <dgm:cxn modelId="{8548F73B-4E37-40F0-9CBA-6369F0B326C9}" type="presOf" srcId="{2CB20433-12D3-47C9-8C3B-0B5369E8A242}" destId="{5E1D2C23-4ADE-4580-B40F-CDB57C85BF03}" srcOrd="0" destOrd="0" presId="urn:microsoft.com/office/officeart/2005/8/layout/process2"/>
    <dgm:cxn modelId="{50D8A865-630A-4605-850C-79EA00F28449}" type="presOf" srcId="{56430915-0ABD-4BBF-B963-06D3F67A636F}" destId="{6D1A5BFA-A859-433E-A4A0-04EF3B616C8F}" srcOrd="0" destOrd="0" presId="urn:microsoft.com/office/officeart/2005/8/layout/process2"/>
    <dgm:cxn modelId="{A06FFB46-669C-4797-80FA-1E5BB4BBE2AA}" srcId="{6AF26EC3-398B-4932-A251-030C5477E912}" destId="{D9CA2D78-F96E-42BC-B5A0-B9E016B77850}" srcOrd="5" destOrd="0" parTransId="{6909B43C-E1F2-4933-B145-ADDDECC30B50}" sibTransId="{81AFF2A0-A9B8-4EC0-B2B8-3493FEFD8BE4}"/>
    <dgm:cxn modelId="{A8CFEB58-34D4-432C-AF24-C907A186B31B}" type="presOf" srcId="{D818A8FA-8D14-4DE6-AED6-3B6B0C789756}" destId="{664C410D-BBEB-4F57-9D6B-DA8D74474418}" srcOrd="0" destOrd="0" presId="urn:microsoft.com/office/officeart/2005/8/layout/process2"/>
    <dgm:cxn modelId="{21BA9B7F-5393-4A39-93EF-6AAFE5127BF7}" type="presOf" srcId="{8E635749-8AD2-4FFC-9AD8-298A91E66703}" destId="{11FC905A-DEFF-470A-83F7-EDB1C2457A89}" srcOrd="0" destOrd="0" presId="urn:microsoft.com/office/officeart/2005/8/layout/process2"/>
    <dgm:cxn modelId="{82F1C098-B559-4E8B-AF05-59F61C28B1C3}" type="presOf" srcId="{81AFF2A0-A9B8-4EC0-B2B8-3493FEFD8BE4}" destId="{1138980B-DF13-4081-B6D4-05EFF43780CE}" srcOrd="0" destOrd="0" presId="urn:microsoft.com/office/officeart/2005/8/layout/process2"/>
    <dgm:cxn modelId="{1C57949C-C4C4-430A-8AE9-DFF71966BA00}" type="presOf" srcId="{D9CA2D78-F96E-42BC-B5A0-B9E016B77850}" destId="{3082153F-489D-401A-9C2C-D375DCF51CEF}" srcOrd="0" destOrd="0" presId="urn:microsoft.com/office/officeart/2005/8/layout/process2"/>
    <dgm:cxn modelId="{B5EF45A2-3ABE-4DBE-A9A8-A2C0CA5466F6}" type="presOf" srcId="{C8AE668E-7D3B-4050-B5FD-3711433FBB75}" destId="{3516FEA3-01ED-4FD4-A5F9-9946977876B5}" srcOrd="0" destOrd="0" presId="urn:microsoft.com/office/officeart/2005/8/layout/process2"/>
    <dgm:cxn modelId="{94A8EAAF-2261-4643-A06F-BD558E86ACA3}" type="presOf" srcId="{6AF26EC3-398B-4932-A251-030C5477E912}" destId="{3DCDA2E9-6DDD-422B-845E-785A1B43CF66}" srcOrd="0" destOrd="0" presId="urn:microsoft.com/office/officeart/2005/8/layout/process2"/>
    <dgm:cxn modelId="{3FA4FDB9-775C-4A6C-9CDC-C306041DD81F}" type="presOf" srcId="{E1576D28-1818-4F14-A612-9EC9519B8845}" destId="{04F74AD5-4F75-4522-A898-DEC21CA38A1A}" srcOrd="0" destOrd="0" presId="urn:microsoft.com/office/officeart/2005/8/layout/process2"/>
    <dgm:cxn modelId="{6EC8E8D0-C265-4F07-9E52-D66DFB99A536}" type="presOf" srcId="{E1576D28-1818-4F14-A612-9EC9519B8845}" destId="{6C37EE49-3D8C-4347-86E7-B3F3394DD42D}" srcOrd="1" destOrd="0" presId="urn:microsoft.com/office/officeart/2005/8/layout/process2"/>
    <dgm:cxn modelId="{AAE983D2-E611-4474-80DB-D1159481D34F}" srcId="{6AF26EC3-398B-4932-A251-030C5477E912}" destId="{C8AE668E-7D3B-4050-B5FD-3711433FBB75}" srcOrd="2" destOrd="0" parTransId="{E9CE83C6-313D-4CE5-82D5-4F4AA00D7D4D}" sibTransId="{2501EE21-7C5B-4CA6-B8FB-A40E1ED99AE4}"/>
    <dgm:cxn modelId="{1B0C53D4-3E5A-4E8E-9444-D0CBA5C9F278}" srcId="{6AF26EC3-398B-4932-A251-030C5477E912}" destId="{0515AC52-F581-4C8C-8BDA-7CAD1DD827E7}" srcOrd="6" destOrd="0" parTransId="{CAE7482D-D44E-4AC9-90C0-9CE41C52F290}" sibTransId="{0157DB9B-7B9F-4AB4-9EA2-B23D15A78F55}"/>
    <dgm:cxn modelId="{698BBEE2-6924-4AE8-9333-437C12C1AA5E}" type="presOf" srcId="{872D2EB9-69A8-413B-8CDC-BB2CC199CDCC}" destId="{287E1684-EFBC-407C-BD8C-84959DA0F95E}" srcOrd="0" destOrd="0" presId="urn:microsoft.com/office/officeart/2005/8/layout/process2"/>
    <dgm:cxn modelId="{BA62EFEC-2B2E-410F-B367-D642C5CCCF50}" type="presOf" srcId="{81AFF2A0-A9B8-4EC0-B2B8-3493FEFD8BE4}" destId="{81DD2A52-C65F-4A0D-8C63-904726BBF021}" srcOrd="1" destOrd="0" presId="urn:microsoft.com/office/officeart/2005/8/layout/process2"/>
    <dgm:cxn modelId="{892838ED-1D35-4D51-A468-847CBA7F89B5}" type="presOf" srcId="{D0762DCD-9FD8-45E3-9166-0A8F0385E595}" destId="{18039A4B-7565-4E4C-8762-A537C3007D67}" srcOrd="1" destOrd="0" presId="urn:microsoft.com/office/officeart/2005/8/layout/process2"/>
    <dgm:cxn modelId="{F8B365F0-0527-4729-8450-722D2FCCC65B}" type="presOf" srcId="{56430915-0ABD-4BBF-B963-06D3F67A636F}" destId="{2FD15CB4-4630-4B2F-BA10-DC2DD36207A0}" srcOrd="1" destOrd="0" presId="urn:microsoft.com/office/officeart/2005/8/layout/process2"/>
    <dgm:cxn modelId="{8BAFC3F3-A5AC-4724-A493-E74D4E911470}" srcId="{6AF26EC3-398B-4932-A251-030C5477E912}" destId="{2CB20433-12D3-47C9-8C3B-0B5369E8A242}" srcOrd="0" destOrd="0" parTransId="{05D5CEE6-B9FE-4E5A-AF4B-63670D9CE73B}" sibTransId="{D0762DCD-9FD8-45E3-9166-0A8F0385E595}"/>
    <dgm:cxn modelId="{E4A593F7-114F-4CAC-A220-4ECB1739D57E}" srcId="{6AF26EC3-398B-4932-A251-030C5477E912}" destId="{872D2EB9-69A8-413B-8CDC-BB2CC199CDCC}" srcOrd="1" destOrd="0" parTransId="{56F313F1-1809-4D67-B03A-FFCB607A86E8}" sibTransId="{56430915-0ABD-4BBF-B963-06D3F67A636F}"/>
    <dgm:cxn modelId="{82AB8156-CC3F-4FCA-A822-30BD3AB1AB57}" type="presParOf" srcId="{3DCDA2E9-6DDD-422B-845E-785A1B43CF66}" destId="{5E1D2C23-4ADE-4580-B40F-CDB57C85BF03}" srcOrd="0" destOrd="0" presId="urn:microsoft.com/office/officeart/2005/8/layout/process2"/>
    <dgm:cxn modelId="{74AD7DDC-D051-4B69-82B2-0F6EFDCD89C8}" type="presParOf" srcId="{3DCDA2E9-6DDD-422B-845E-785A1B43CF66}" destId="{80571AFD-513C-45D7-953C-23426D4C40E8}" srcOrd="1" destOrd="0" presId="urn:microsoft.com/office/officeart/2005/8/layout/process2"/>
    <dgm:cxn modelId="{8312EA4E-113F-4649-B0AF-E7D40115EE39}" type="presParOf" srcId="{80571AFD-513C-45D7-953C-23426D4C40E8}" destId="{18039A4B-7565-4E4C-8762-A537C3007D67}" srcOrd="0" destOrd="0" presId="urn:microsoft.com/office/officeart/2005/8/layout/process2"/>
    <dgm:cxn modelId="{BD6E401A-995C-4B8F-A202-317D37FFFAA2}" type="presParOf" srcId="{3DCDA2E9-6DDD-422B-845E-785A1B43CF66}" destId="{287E1684-EFBC-407C-BD8C-84959DA0F95E}" srcOrd="2" destOrd="0" presId="urn:microsoft.com/office/officeart/2005/8/layout/process2"/>
    <dgm:cxn modelId="{CEC07969-6294-4DFC-93AE-700CF2442690}" type="presParOf" srcId="{3DCDA2E9-6DDD-422B-845E-785A1B43CF66}" destId="{6D1A5BFA-A859-433E-A4A0-04EF3B616C8F}" srcOrd="3" destOrd="0" presId="urn:microsoft.com/office/officeart/2005/8/layout/process2"/>
    <dgm:cxn modelId="{67B41ECA-7FAB-4B42-912A-C42CF302F31A}" type="presParOf" srcId="{6D1A5BFA-A859-433E-A4A0-04EF3B616C8F}" destId="{2FD15CB4-4630-4B2F-BA10-DC2DD36207A0}" srcOrd="0" destOrd="0" presId="urn:microsoft.com/office/officeart/2005/8/layout/process2"/>
    <dgm:cxn modelId="{90341F92-274A-4577-AF13-8DF435911966}" type="presParOf" srcId="{3DCDA2E9-6DDD-422B-845E-785A1B43CF66}" destId="{3516FEA3-01ED-4FD4-A5F9-9946977876B5}" srcOrd="4" destOrd="0" presId="urn:microsoft.com/office/officeart/2005/8/layout/process2"/>
    <dgm:cxn modelId="{B4641CD7-C4AC-45F9-A728-4CDC8C404DB6}" type="presParOf" srcId="{3DCDA2E9-6DDD-422B-845E-785A1B43CF66}" destId="{5388B57A-D5AC-4073-BB02-93E739087C9B}" srcOrd="5" destOrd="0" presId="urn:microsoft.com/office/officeart/2005/8/layout/process2"/>
    <dgm:cxn modelId="{E0349E80-E06A-4A9F-9DE8-5AD1300B8E03}" type="presParOf" srcId="{5388B57A-D5AC-4073-BB02-93E739087C9B}" destId="{F2789627-9170-45B6-B7FC-49BC5602135D}" srcOrd="0" destOrd="0" presId="urn:microsoft.com/office/officeart/2005/8/layout/process2"/>
    <dgm:cxn modelId="{45545880-487E-4B4D-8810-B7D187D2D75F}" type="presParOf" srcId="{3DCDA2E9-6DDD-422B-845E-785A1B43CF66}" destId="{11FC905A-DEFF-470A-83F7-EDB1C2457A89}" srcOrd="6" destOrd="0" presId="urn:microsoft.com/office/officeart/2005/8/layout/process2"/>
    <dgm:cxn modelId="{E47D6E3E-BE4F-40B6-A0E0-BF70769F4E4C}" type="presParOf" srcId="{3DCDA2E9-6DDD-422B-845E-785A1B43CF66}" destId="{664C410D-BBEB-4F57-9D6B-DA8D74474418}" srcOrd="7" destOrd="0" presId="urn:microsoft.com/office/officeart/2005/8/layout/process2"/>
    <dgm:cxn modelId="{8BC44D0C-0D1C-4797-8803-7A009F46C229}" type="presParOf" srcId="{664C410D-BBEB-4F57-9D6B-DA8D74474418}" destId="{21926EF7-F4C3-4C60-B972-0CE86C25AC2C}" srcOrd="0" destOrd="0" presId="urn:microsoft.com/office/officeart/2005/8/layout/process2"/>
    <dgm:cxn modelId="{0F8CD992-77F1-48A4-8A99-CA6D6058C84B}" type="presParOf" srcId="{3DCDA2E9-6DDD-422B-845E-785A1B43CF66}" destId="{38589CB0-8846-48E4-A1F9-E67F61EF8964}" srcOrd="8" destOrd="0" presId="urn:microsoft.com/office/officeart/2005/8/layout/process2"/>
    <dgm:cxn modelId="{E2DEB00E-E1DB-49BB-92E7-C464647CC111}" type="presParOf" srcId="{3DCDA2E9-6DDD-422B-845E-785A1B43CF66}" destId="{04F74AD5-4F75-4522-A898-DEC21CA38A1A}" srcOrd="9" destOrd="0" presId="urn:microsoft.com/office/officeart/2005/8/layout/process2"/>
    <dgm:cxn modelId="{0C44C1B3-66A7-49E7-A530-B55A1C119EB2}" type="presParOf" srcId="{04F74AD5-4F75-4522-A898-DEC21CA38A1A}" destId="{6C37EE49-3D8C-4347-86E7-B3F3394DD42D}" srcOrd="0" destOrd="0" presId="urn:microsoft.com/office/officeart/2005/8/layout/process2"/>
    <dgm:cxn modelId="{6BBAFEEA-74D2-4778-A3EE-E6A706A6229F}" type="presParOf" srcId="{3DCDA2E9-6DDD-422B-845E-785A1B43CF66}" destId="{3082153F-489D-401A-9C2C-D375DCF51CEF}" srcOrd="10" destOrd="0" presId="urn:microsoft.com/office/officeart/2005/8/layout/process2"/>
    <dgm:cxn modelId="{9B5E7B70-CC6E-4597-94E7-5A3E611346FF}" type="presParOf" srcId="{3DCDA2E9-6DDD-422B-845E-785A1B43CF66}" destId="{1138980B-DF13-4081-B6D4-05EFF43780CE}" srcOrd="11" destOrd="0" presId="urn:microsoft.com/office/officeart/2005/8/layout/process2"/>
    <dgm:cxn modelId="{81138540-4951-493A-8786-EE8D8EF71DAB}" type="presParOf" srcId="{1138980B-DF13-4081-B6D4-05EFF43780CE}" destId="{81DD2A52-C65F-4A0D-8C63-904726BBF021}" srcOrd="0" destOrd="0" presId="urn:microsoft.com/office/officeart/2005/8/layout/process2"/>
    <dgm:cxn modelId="{774F9F5A-FFBB-459E-9EAD-4EBBDBBB6A5B}" type="presParOf" srcId="{3DCDA2E9-6DDD-422B-845E-785A1B43CF66}" destId="{F4D72148-3180-4B79-A53C-0B2B0528C7BD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43026-48F5-467F-BAFA-9ED3097CC9D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21C61E-7821-4200-8F8E-FAC8167ED501}">
      <dgm:prSet phldrT="[Текст]" custT="1"/>
      <dgm:spPr>
        <a:solidFill>
          <a:srgbClr val="F69E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3200" dirty="0">
              <a:solidFill>
                <a:schemeClr val="tx1"/>
              </a:solidFill>
              <a:latin typeface="Georgia" panose="02040502050405020303" pitchFamily="18" charset="0"/>
            </a:rPr>
            <a:t>6 </a:t>
          </a:r>
          <a:r>
            <a:rPr lang="en-US" sz="3200" dirty="0">
              <a:solidFill>
                <a:schemeClr val="tx1"/>
              </a:solidFill>
              <a:latin typeface="Georgia" panose="02040502050405020303" pitchFamily="18" charset="0"/>
            </a:rPr>
            <a:t>Main PS</a:t>
          </a:r>
          <a:endParaRPr lang="ru-RU" sz="3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4821AE3-D418-40A4-818E-E18E7BA13A6C}" type="parTrans" cxnId="{01FEB3FA-A32B-4B3F-B491-F0F8453363F9}">
      <dgm:prSet/>
      <dgm:spPr/>
      <dgm:t>
        <a:bodyPr/>
        <a:lstStyle/>
        <a:p>
          <a:endParaRPr lang="ru-RU"/>
        </a:p>
      </dgm:t>
    </dgm:pt>
    <dgm:pt modelId="{B8AA9FBB-444C-4CDB-9F11-6FA022487252}" type="sibTrans" cxnId="{01FEB3FA-A32B-4B3F-B491-F0F8453363F9}">
      <dgm:prSet/>
      <dgm:spPr/>
      <dgm:t>
        <a:bodyPr/>
        <a:lstStyle/>
        <a:p>
          <a:endParaRPr lang="ru-RU"/>
        </a:p>
      </dgm:t>
    </dgm:pt>
    <dgm:pt modelId="{C8E0A624-56D5-4467-8B2D-4155E01589B1}">
      <dgm:prSet phldrT="[Текст]" custT="1"/>
      <dgm:spPr/>
      <dgm:t>
        <a:bodyPr/>
        <a:lstStyle/>
        <a:p>
          <a:r>
            <a:rPr lang="en-US" sz="2400" dirty="0">
              <a:latin typeface="Georgia" panose="02040502050405020303" pitchFamily="18" charset="0"/>
            </a:rPr>
            <a:t>BPS-1: 10kA x 60V</a:t>
          </a:r>
          <a:endParaRPr lang="ru-RU" sz="2400" dirty="0">
            <a:latin typeface="Georgia" panose="02040502050405020303" pitchFamily="18" charset="0"/>
          </a:endParaRPr>
        </a:p>
      </dgm:t>
    </dgm:pt>
    <dgm:pt modelId="{A19894DE-6B52-4F32-B41F-E9A45E80966C}" type="parTrans" cxnId="{0058B8EE-8D87-4A68-9D3A-3BCC13C0CA8A}">
      <dgm:prSet/>
      <dgm:spPr/>
      <dgm:t>
        <a:bodyPr/>
        <a:lstStyle/>
        <a:p>
          <a:endParaRPr lang="ru-RU"/>
        </a:p>
      </dgm:t>
    </dgm:pt>
    <dgm:pt modelId="{A0323F80-69EB-4AD5-B6D6-2AF0C6A56F22}" type="sibTrans" cxnId="{0058B8EE-8D87-4A68-9D3A-3BCC13C0CA8A}">
      <dgm:prSet/>
      <dgm:spPr/>
      <dgm:t>
        <a:bodyPr/>
        <a:lstStyle/>
        <a:p>
          <a:endParaRPr lang="ru-RU"/>
        </a:p>
      </dgm:t>
    </dgm:pt>
    <dgm:pt modelId="{B4AAFA31-2D11-4CD8-BE31-B76375C0BE8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  <a:latin typeface="Georgia" panose="02040502050405020303" pitchFamily="18" charset="0"/>
            </a:rPr>
            <a:t>92 </a:t>
          </a:r>
          <a:r>
            <a:rPr lang="en-US" sz="3200" dirty="0">
              <a:solidFill>
                <a:schemeClr val="tx1"/>
              </a:solidFill>
              <a:latin typeface="Georgia" panose="02040502050405020303" pitchFamily="18" charset="0"/>
            </a:rPr>
            <a:t>Additional PS</a:t>
          </a:r>
          <a:endParaRPr lang="ru-RU" sz="3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D72F189-8743-4280-8C60-4A6EE3CE4544}" type="parTrans" cxnId="{93282346-FAB7-457E-97DD-0EC8B83B9C7E}">
      <dgm:prSet/>
      <dgm:spPr/>
      <dgm:t>
        <a:bodyPr/>
        <a:lstStyle/>
        <a:p>
          <a:endParaRPr lang="ru-RU"/>
        </a:p>
      </dgm:t>
    </dgm:pt>
    <dgm:pt modelId="{87BBB7A6-0668-4C5F-8608-488E8E0A0347}" type="sibTrans" cxnId="{93282346-FAB7-457E-97DD-0EC8B83B9C7E}">
      <dgm:prSet/>
      <dgm:spPr/>
      <dgm:t>
        <a:bodyPr/>
        <a:lstStyle/>
        <a:p>
          <a:endParaRPr lang="ru-RU"/>
        </a:p>
      </dgm:t>
    </dgm:pt>
    <dgm:pt modelId="{354E5ACD-3666-4CFC-AD55-1C317B96CF89}">
      <dgm:prSet phldrT="[Текст]" custT="1"/>
      <dgm:spPr/>
      <dgm:t>
        <a:bodyPr/>
        <a:lstStyle/>
        <a:p>
          <a:r>
            <a:rPr lang="en-US" sz="2400" dirty="0">
              <a:latin typeface="Georgia" panose="02040502050405020303" pitchFamily="18" charset="0"/>
            </a:rPr>
            <a:t>300A x 20V</a:t>
          </a:r>
          <a:endParaRPr lang="ru-RU" sz="2400" dirty="0">
            <a:latin typeface="Georgia" panose="02040502050405020303" pitchFamily="18" charset="0"/>
          </a:endParaRPr>
        </a:p>
      </dgm:t>
    </dgm:pt>
    <dgm:pt modelId="{F6CAE040-500A-46D4-8261-1103CF66F0B4}" type="parTrans" cxnId="{54A8C40C-0F77-47D5-BC93-0D4CFDBE08B4}">
      <dgm:prSet/>
      <dgm:spPr/>
      <dgm:t>
        <a:bodyPr/>
        <a:lstStyle/>
        <a:p>
          <a:endParaRPr lang="ru-RU"/>
        </a:p>
      </dgm:t>
    </dgm:pt>
    <dgm:pt modelId="{3CCB3D10-9980-481B-9036-84FAF82CD47E}" type="sibTrans" cxnId="{54A8C40C-0F77-47D5-BC93-0D4CFDBE08B4}">
      <dgm:prSet/>
      <dgm:spPr/>
      <dgm:t>
        <a:bodyPr/>
        <a:lstStyle/>
        <a:p>
          <a:endParaRPr lang="ru-RU"/>
        </a:p>
      </dgm:t>
    </dgm:pt>
    <dgm:pt modelId="{B8B8EFCE-F12E-465A-AB85-EBA6BC18C057}">
      <dgm:prSet phldrT="[Текст]" custT="1"/>
      <dgm:spPr/>
      <dgm:t>
        <a:bodyPr/>
        <a:lstStyle/>
        <a:p>
          <a:r>
            <a:rPr lang="en-US" sz="2400" dirty="0">
              <a:latin typeface="Georgia" panose="02040502050405020303" pitchFamily="18" charset="0"/>
            </a:rPr>
            <a:t>BPS-2: 1kA x 30V</a:t>
          </a:r>
          <a:endParaRPr lang="ru-RU" sz="2400" dirty="0">
            <a:latin typeface="Georgia" panose="02040502050405020303" pitchFamily="18" charset="0"/>
          </a:endParaRPr>
        </a:p>
      </dgm:t>
    </dgm:pt>
    <dgm:pt modelId="{F7287C56-5E1F-491C-8A03-700A8A07237F}" type="parTrans" cxnId="{7DF1DA81-20FF-4FB6-9C7D-BCB0E1C0E157}">
      <dgm:prSet/>
      <dgm:spPr/>
      <dgm:t>
        <a:bodyPr/>
        <a:lstStyle/>
        <a:p>
          <a:endParaRPr lang="ru-RU"/>
        </a:p>
      </dgm:t>
    </dgm:pt>
    <dgm:pt modelId="{5C890A63-19A5-48F0-BE5D-B80D68BCDFBD}" type="sibTrans" cxnId="{7DF1DA81-20FF-4FB6-9C7D-BCB0E1C0E157}">
      <dgm:prSet/>
      <dgm:spPr/>
      <dgm:t>
        <a:bodyPr/>
        <a:lstStyle/>
        <a:p>
          <a:endParaRPr lang="ru-RU"/>
        </a:p>
      </dgm:t>
    </dgm:pt>
    <dgm:pt modelId="{DF1CC24C-AF71-441D-AD47-53AF4A771737}">
      <dgm:prSet phldrT="[Текст]" custT="1"/>
      <dgm:spPr/>
      <dgm:t>
        <a:bodyPr/>
        <a:lstStyle/>
        <a:p>
          <a:r>
            <a:rPr lang="en-US" sz="2400" dirty="0">
              <a:latin typeface="Georgia" panose="02040502050405020303" pitchFamily="18" charset="0"/>
            </a:rPr>
            <a:t>BPS-3: 600A x 20V</a:t>
          </a:r>
          <a:endParaRPr lang="ru-RU" sz="2400" dirty="0">
            <a:latin typeface="Georgia" panose="02040502050405020303" pitchFamily="18" charset="0"/>
          </a:endParaRPr>
        </a:p>
      </dgm:t>
    </dgm:pt>
    <dgm:pt modelId="{6966FD6C-BCEA-4D41-A89B-D5E9A716D298}" type="parTrans" cxnId="{84F02B59-ACC6-417C-B250-6D8B3124EDB8}">
      <dgm:prSet/>
      <dgm:spPr/>
      <dgm:t>
        <a:bodyPr/>
        <a:lstStyle/>
        <a:p>
          <a:endParaRPr lang="ru-RU"/>
        </a:p>
      </dgm:t>
    </dgm:pt>
    <dgm:pt modelId="{5CD1536E-DD6C-4238-A3F8-326F1E411C0D}" type="sibTrans" cxnId="{84F02B59-ACC6-417C-B250-6D8B3124EDB8}">
      <dgm:prSet/>
      <dgm:spPr/>
      <dgm:t>
        <a:bodyPr/>
        <a:lstStyle/>
        <a:p>
          <a:endParaRPr lang="ru-RU"/>
        </a:p>
      </dgm:t>
    </dgm:pt>
    <dgm:pt modelId="{5BA08499-9777-4BF2-8831-AE86E35F6666}">
      <dgm:prSet phldrT="[Текст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  <a:latin typeface="Georgia" panose="02040502050405020303" pitchFamily="18" charset="0"/>
            </a:rPr>
            <a:t>25% loading of the APS</a:t>
          </a:r>
          <a:endParaRPr lang="ru-RU" sz="2400" dirty="0">
            <a:latin typeface="Georgia" panose="02040502050405020303" pitchFamily="18" charset="0"/>
          </a:endParaRPr>
        </a:p>
      </dgm:t>
    </dgm:pt>
    <dgm:pt modelId="{09CCF9E5-42A4-46D6-B1E9-EB896DD902F5}" type="parTrans" cxnId="{76509003-17AF-40F1-A246-484E4A0CC6A7}">
      <dgm:prSet/>
      <dgm:spPr/>
      <dgm:t>
        <a:bodyPr/>
        <a:lstStyle/>
        <a:p>
          <a:endParaRPr lang="ru-RU"/>
        </a:p>
      </dgm:t>
    </dgm:pt>
    <dgm:pt modelId="{EAC39DC1-AB3A-4E2C-A917-3D3378195824}" type="sibTrans" cxnId="{76509003-17AF-40F1-A246-484E4A0CC6A7}">
      <dgm:prSet/>
      <dgm:spPr/>
      <dgm:t>
        <a:bodyPr/>
        <a:lstStyle/>
        <a:p>
          <a:endParaRPr lang="ru-RU"/>
        </a:p>
      </dgm:t>
    </dgm:pt>
    <dgm:pt modelId="{0514767D-27C4-4EB4-87B7-2C7D473BCBF5}" type="pres">
      <dgm:prSet presAssocID="{5F043026-48F5-467F-BAFA-9ED3097CC9D1}" presName="linear" presStyleCnt="0">
        <dgm:presLayoutVars>
          <dgm:animLvl val="lvl"/>
          <dgm:resizeHandles val="exact"/>
        </dgm:presLayoutVars>
      </dgm:prSet>
      <dgm:spPr/>
    </dgm:pt>
    <dgm:pt modelId="{232AC6B6-0BF9-4F93-8676-F5A8733C293B}" type="pres">
      <dgm:prSet presAssocID="{7E21C61E-7821-4200-8F8E-FAC8167ED5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4B80C5-4F62-4EAF-BFFB-EC90E05A2E15}" type="pres">
      <dgm:prSet presAssocID="{7E21C61E-7821-4200-8F8E-FAC8167ED501}" presName="childText" presStyleLbl="revTx" presStyleIdx="0" presStyleCnt="2">
        <dgm:presLayoutVars>
          <dgm:bulletEnabled val="1"/>
        </dgm:presLayoutVars>
      </dgm:prSet>
      <dgm:spPr/>
    </dgm:pt>
    <dgm:pt modelId="{AC54BF5D-E878-4D22-8303-DE15E07B8679}" type="pres">
      <dgm:prSet presAssocID="{B4AAFA31-2D11-4CD8-BE31-B76375C0BE8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0AF4FDC-BD84-4910-8C77-6B39F3F135EF}" type="pres">
      <dgm:prSet presAssocID="{B4AAFA31-2D11-4CD8-BE31-B76375C0BE8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509003-17AF-40F1-A246-484E4A0CC6A7}" srcId="{B4AAFA31-2D11-4CD8-BE31-B76375C0BE8F}" destId="{5BA08499-9777-4BF2-8831-AE86E35F6666}" srcOrd="1" destOrd="0" parTransId="{09CCF9E5-42A4-46D6-B1E9-EB896DD902F5}" sibTransId="{EAC39DC1-AB3A-4E2C-A917-3D3378195824}"/>
    <dgm:cxn modelId="{54A8C40C-0F77-47D5-BC93-0D4CFDBE08B4}" srcId="{B4AAFA31-2D11-4CD8-BE31-B76375C0BE8F}" destId="{354E5ACD-3666-4CFC-AD55-1C317B96CF89}" srcOrd="0" destOrd="0" parTransId="{F6CAE040-500A-46D4-8261-1103CF66F0B4}" sibTransId="{3CCB3D10-9980-481B-9036-84FAF82CD47E}"/>
    <dgm:cxn modelId="{24932021-2E38-49D0-BF9D-C5D7ACDE4E96}" type="presOf" srcId="{5BA08499-9777-4BF2-8831-AE86E35F6666}" destId="{D0AF4FDC-BD84-4910-8C77-6B39F3F135EF}" srcOrd="0" destOrd="1" presId="urn:microsoft.com/office/officeart/2005/8/layout/vList2"/>
    <dgm:cxn modelId="{9B85E23C-B2B8-45DB-961D-0278F9275302}" type="presOf" srcId="{DF1CC24C-AF71-441D-AD47-53AF4A771737}" destId="{D14B80C5-4F62-4EAF-BFFB-EC90E05A2E15}" srcOrd="0" destOrd="2" presId="urn:microsoft.com/office/officeart/2005/8/layout/vList2"/>
    <dgm:cxn modelId="{93282346-FAB7-457E-97DD-0EC8B83B9C7E}" srcId="{5F043026-48F5-467F-BAFA-9ED3097CC9D1}" destId="{B4AAFA31-2D11-4CD8-BE31-B76375C0BE8F}" srcOrd="1" destOrd="0" parTransId="{8D72F189-8743-4280-8C60-4A6EE3CE4544}" sibTransId="{87BBB7A6-0668-4C5F-8608-488E8E0A0347}"/>
    <dgm:cxn modelId="{877E026E-4412-4074-AAC9-72AFC77C4BB2}" type="presOf" srcId="{B4AAFA31-2D11-4CD8-BE31-B76375C0BE8F}" destId="{AC54BF5D-E878-4D22-8303-DE15E07B8679}" srcOrd="0" destOrd="0" presId="urn:microsoft.com/office/officeart/2005/8/layout/vList2"/>
    <dgm:cxn modelId="{84F02B59-ACC6-417C-B250-6D8B3124EDB8}" srcId="{7E21C61E-7821-4200-8F8E-FAC8167ED501}" destId="{DF1CC24C-AF71-441D-AD47-53AF4A771737}" srcOrd="2" destOrd="0" parTransId="{6966FD6C-BCEA-4D41-A89B-D5E9A716D298}" sibTransId="{5CD1536E-DD6C-4238-A3F8-326F1E411C0D}"/>
    <dgm:cxn modelId="{7A7F8D5A-FE7B-44D4-96F5-7447B8339053}" type="presOf" srcId="{C8E0A624-56D5-4467-8B2D-4155E01589B1}" destId="{D14B80C5-4F62-4EAF-BFFB-EC90E05A2E15}" srcOrd="0" destOrd="0" presId="urn:microsoft.com/office/officeart/2005/8/layout/vList2"/>
    <dgm:cxn modelId="{7DF1DA81-20FF-4FB6-9C7D-BCB0E1C0E157}" srcId="{7E21C61E-7821-4200-8F8E-FAC8167ED501}" destId="{B8B8EFCE-F12E-465A-AB85-EBA6BC18C057}" srcOrd="1" destOrd="0" parTransId="{F7287C56-5E1F-491C-8A03-700A8A07237F}" sibTransId="{5C890A63-19A5-48F0-BE5D-B80D68BCDFBD}"/>
    <dgm:cxn modelId="{AD50978A-5D2F-4E58-A1EA-CBD65C96F1E4}" type="presOf" srcId="{5F043026-48F5-467F-BAFA-9ED3097CC9D1}" destId="{0514767D-27C4-4EB4-87B7-2C7D473BCBF5}" srcOrd="0" destOrd="0" presId="urn:microsoft.com/office/officeart/2005/8/layout/vList2"/>
    <dgm:cxn modelId="{8A58B68D-57C1-4B67-9D9C-F31F4380EB4B}" type="presOf" srcId="{354E5ACD-3666-4CFC-AD55-1C317B96CF89}" destId="{D0AF4FDC-BD84-4910-8C77-6B39F3F135EF}" srcOrd="0" destOrd="0" presId="urn:microsoft.com/office/officeart/2005/8/layout/vList2"/>
    <dgm:cxn modelId="{0058B8EE-8D87-4A68-9D3A-3BCC13C0CA8A}" srcId="{7E21C61E-7821-4200-8F8E-FAC8167ED501}" destId="{C8E0A624-56D5-4467-8B2D-4155E01589B1}" srcOrd="0" destOrd="0" parTransId="{A19894DE-6B52-4F32-B41F-E9A45E80966C}" sibTransId="{A0323F80-69EB-4AD5-B6D6-2AF0C6A56F22}"/>
    <dgm:cxn modelId="{7BFC25F5-211C-4CA8-AC72-78FA1D650379}" type="presOf" srcId="{B8B8EFCE-F12E-465A-AB85-EBA6BC18C057}" destId="{D14B80C5-4F62-4EAF-BFFB-EC90E05A2E15}" srcOrd="0" destOrd="1" presId="urn:microsoft.com/office/officeart/2005/8/layout/vList2"/>
    <dgm:cxn modelId="{65E056F7-A767-4A77-9084-0341C3970B2F}" type="presOf" srcId="{7E21C61E-7821-4200-8F8E-FAC8167ED501}" destId="{232AC6B6-0BF9-4F93-8676-F5A8733C293B}" srcOrd="0" destOrd="0" presId="urn:microsoft.com/office/officeart/2005/8/layout/vList2"/>
    <dgm:cxn modelId="{01FEB3FA-A32B-4B3F-B491-F0F8453363F9}" srcId="{5F043026-48F5-467F-BAFA-9ED3097CC9D1}" destId="{7E21C61E-7821-4200-8F8E-FAC8167ED501}" srcOrd="0" destOrd="0" parTransId="{94821AE3-D418-40A4-818E-E18E7BA13A6C}" sibTransId="{B8AA9FBB-444C-4CDB-9F11-6FA022487252}"/>
    <dgm:cxn modelId="{2540CA37-3E7B-463F-B096-31A625767C51}" type="presParOf" srcId="{0514767D-27C4-4EB4-87B7-2C7D473BCBF5}" destId="{232AC6B6-0BF9-4F93-8676-F5A8733C293B}" srcOrd="0" destOrd="0" presId="urn:microsoft.com/office/officeart/2005/8/layout/vList2"/>
    <dgm:cxn modelId="{2C242114-78E6-4E53-90CF-598B5D8C47D2}" type="presParOf" srcId="{0514767D-27C4-4EB4-87B7-2C7D473BCBF5}" destId="{D14B80C5-4F62-4EAF-BFFB-EC90E05A2E15}" srcOrd="1" destOrd="0" presId="urn:microsoft.com/office/officeart/2005/8/layout/vList2"/>
    <dgm:cxn modelId="{60083528-3627-4636-8685-2348FF632673}" type="presParOf" srcId="{0514767D-27C4-4EB4-87B7-2C7D473BCBF5}" destId="{AC54BF5D-E878-4D22-8303-DE15E07B8679}" srcOrd="2" destOrd="0" presId="urn:microsoft.com/office/officeart/2005/8/layout/vList2"/>
    <dgm:cxn modelId="{7B68176D-DABE-4EE2-AB76-36067A9CD2AA}" type="presParOf" srcId="{0514767D-27C4-4EB4-87B7-2C7D473BCBF5}" destId="{D0AF4FDC-BD84-4910-8C77-6B39F3F135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2C23-4ADE-4580-B40F-CDB57C85BF03}">
      <dsp:nvSpPr>
        <dsp:cNvPr id="0" name=""/>
        <dsp:cNvSpPr/>
      </dsp:nvSpPr>
      <dsp:spPr>
        <a:xfrm>
          <a:off x="0" y="0"/>
          <a:ext cx="11519999" cy="477144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NICA Collider Lattice</a:t>
          </a:r>
          <a:r>
            <a:rPr lang="ru-RU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 </a:t>
          </a:r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&amp; Main Parameters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3975" y="13975"/>
        <a:ext cx="11492049" cy="449194"/>
      </dsp:txXfrm>
    </dsp:sp>
    <dsp:sp modelId="{80571AFD-513C-45D7-953C-23426D4C40E8}">
      <dsp:nvSpPr>
        <dsp:cNvPr id="0" name=""/>
        <dsp:cNvSpPr/>
      </dsp:nvSpPr>
      <dsp:spPr>
        <a:xfrm rot="5400002">
          <a:off x="5669442" y="490530"/>
          <a:ext cx="181115" cy="214714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-5400000">
        <a:off x="5695586" y="507329"/>
        <a:ext cx="128828" cy="126781"/>
      </dsp:txXfrm>
    </dsp:sp>
    <dsp:sp modelId="{287E1684-EFBC-407C-BD8C-84959DA0F95E}">
      <dsp:nvSpPr>
        <dsp:cNvPr id="0" name=""/>
        <dsp:cNvSpPr/>
      </dsp:nvSpPr>
      <dsp:spPr>
        <a:xfrm>
          <a:off x="0" y="718631"/>
          <a:ext cx="11519999" cy="477144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Longitudinal Bunch Size. IBS &amp; Colling Techniques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3975" y="732606"/>
        <a:ext cx="11492049" cy="449194"/>
      </dsp:txXfrm>
    </dsp:sp>
    <dsp:sp modelId="{6D1A5BFA-A859-433E-A4A0-04EF3B616C8F}">
      <dsp:nvSpPr>
        <dsp:cNvPr id="0" name=""/>
        <dsp:cNvSpPr/>
      </dsp:nvSpPr>
      <dsp:spPr>
        <a:xfrm rot="5400000">
          <a:off x="5670535" y="1207704"/>
          <a:ext cx="178929" cy="214714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 rot="-5400000">
        <a:off x="5695586" y="1225597"/>
        <a:ext cx="128828" cy="125250"/>
      </dsp:txXfrm>
    </dsp:sp>
    <dsp:sp modelId="{3516FEA3-01ED-4FD4-A5F9-9946977876B5}">
      <dsp:nvSpPr>
        <dsp:cNvPr id="0" name=""/>
        <dsp:cNvSpPr/>
      </dsp:nvSpPr>
      <dsp:spPr>
        <a:xfrm>
          <a:off x="0" y="1434347"/>
          <a:ext cx="11519999" cy="477144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Transverse Beam Size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3975" y="1448322"/>
        <a:ext cx="11492049" cy="449194"/>
      </dsp:txXfrm>
    </dsp:sp>
    <dsp:sp modelId="{5388B57A-D5AC-4073-BB02-93E739087C9B}">
      <dsp:nvSpPr>
        <dsp:cNvPr id="0" name=""/>
        <dsp:cNvSpPr/>
      </dsp:nvSpPr>
      <dsp:spPr>
        <a:xfrm rot="5400000">
          <a:off x="5670535" y="1923420"/>
          <a:ext cx="178929" cy="214714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-5400000">
        <a:off x="5695586" y="1941313"/>
        <a:ext cx="128828" cy="125250"/>
      </dsp:txXfrm>
    </dsp:sp>
    <dsp:sp modelId="{11FC905A-DEFF-470A-83F7-EDB1C2457A89}">
      <dsp:nvSpPr>
        <dsp:cNvPr id="0" name=""/>
        <dsp:cNvSpPr/>
      </dsp:nvSpPr>
      <dsp:spPr>
        <a:xfrm>
          <a:off x="0" y="2150064"/>
          <a:ext cx="11519999" cy="477144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Magnetic Field Correction System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3975" y="2164039"/>
        <a:ext cx="11492049" cy="449194"/>
      </dsp:txXfrm>
    </dsp:sp>
    <dsp:sp modelId="{664C410D-BBEB-4F57-9D6B-DA8D74474418}">
      <dsp:nvSpPr>
        <dsp:cNvPr id="0" name=""/>
        <dsp:cNvSpPr/>
      </dsp:nvSpPr>
      <dsp:spPr>
        <a:xfrm rot="5400000">
          <a:off x="5670535" y="2639137"/>
          <a:ext cx="178929" cy="214714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 rot="-5400000">
        <a:off x="5695586" y="2657030"/>
        <a:ext cx="128828" cy="125250"/>
      </dsp:txXfrm>
    </dsp:sp>
    <dsp:sp modelId="{38589CB0-8846-48E4-A1F9-E67F61EF8964}">
      <dsp:nvSpPr>
        <dsp:cNvPr id="0" name=""/>
        <dsp:cNvSpPr/>
      </dsp:nvSpPr>
      <dsp:spPr>
        <a:xfrm>
          <a:off x="0" y="2865780"/>
          <a:ext cx="11519999" cy="477144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Magnetic Measurements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3975" y="2879755"/>
        <a:ext cx="11492049" cy="449194"/>
      </dsp:txXfrm>
    </dsp:sp>
    <dsp:sp modelId="{04F74AD5-4F75-4522-A898-DEC21CA38A1A}">
      <dsp:nvSpPr>
        <dsp:cNvPr id="0" name=""/>
        <dsp:cNvSpPr/>
      </dsp:nvSpPr>
      <dsp:spPr>
        <a:xfrm rot="5400000">
          <a:off x="5670535" y="3354853"/>
          <a:ext cx="178929" cy="214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 rot="-5400000">
        <a:off x="5695586" y="3372746"/>
        <a:ext cx="128828" cy="125250"/>
      </dsp:txXfrm>
    </dsp:sp>
    <dsp:sp modelId="{3082153F-489D-401A-9C2C-D375DCF51CEF}">
      <dsp:nvSpPr>
        <dsp:cNvPr id="0" name=""/>
        <dsp:cNvSpPr/>
      </dsp:nvSpPr>
      <dsp:spPr>
        <a:xfrm>
          <a:off x="0" y="3581497"/>
          <a:ext cx="11519999" cy="477144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Power Supplies Layout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3975" y="3595472"/>
        <a:ext cx="11492049" cy="449194"/>
      </dsp:txXfrm>
    </dsp:sp>
    <dsp:sp modelId="{1138980B-DF13-4081-B6D4-05EFF43780CE}">
      <dsp:nvSpPr>
        <dsp:cNvPr id="0" name=""/>
        <dsp:cNvSpPr/>
      </dsp:nvSpPr>
      <dsp:spPr>
        <a:xfrm rot="5400000">
          <a:off x="5670535" y="4070569"/>
          <a:ext cx="178929" cy="214714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 rot="-5400000">
        <a:off x="5695586" y="4088462"/>
        <a:ext cx="128828" cy="125250"/>
      </dsp:txXfrm>
    </dsp:sp>
    <dsp:sp modelId="{F4D72148-3180-4B79-A53C-0B2B0528C7BD}">
      <dsp:nvSpPr>
        <dsp:cNvPr id="0" name=""/>
        <dsp:cNvSpPr/>
      </dsp:nvSpPr>
      <dsp:spPr>
        <a:xfrm>
          <a:off x="0" y="4297213"/>
          <a:ext cx="11519999" cy="477144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Future Plans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3975" y="4311188"/>
        <a:ext cx="11492049" cy="449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AC6B6-0BF9-4F93-8676-F5A8733C293B}">
      <dsp:nvSpPr>
        <dsp:cNvPr id="0" name=""/>
        <dsp:cNvSpPr/>
      </dsp:nvSpPr>
      <dsp:spPr>
        <a:xfrm>
          <a:off x="0" y="14572"/>
          <a:ext cx="4280837" cy="973440"/>
        </a:xfrm>
        <a:prstGeom prst="roundRect">
          <a:avLst/>
        </a:prstGeom>
        <a:solidFill>
          <a:srgbClr val="F69E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  <a:latin typeface="Georgia" panose="02040502050405020303" pitchFamily="18" charset="0"/>
            </a:rPr>
            <a:t>6 </a:t>
          </a:r>
          <a:r>
            <a:rPr lang="en-US" sz="3200" kern="1200" dirty="0">
              <a:solidFill>
                <a:schemeClr val="tx1"/>
              </a:solidFill>
              <a:latin typeface="Georgia" panose="02040502050405020303" pitchFamily="18" charset="0"/>
            </a:rPr>
            <a:t>Main PS</a:t>
          </a:r>
          <a:endParaRPr lang="ru-RU" sz="3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7519" y="62091"/>
        <a:ext cx="4185799" cy="878402"/>
      </dsp:txXfrm>
    </dsp:sp>
    <dsp:sp modelId="{D14B80C5-4F62-4EAF-BFFB-EC90E05A2E15}">
      <dsp:nvSpPr>
        <dsp:cNvPr id="0" name=""/>
        <dsp:cNvSpPr/>
      </dsp:nvSpPr>
      <dsp:spPr>
        <a:xfrm>
          <a:off x="0" y="988012"/>
          <a:ext cx="4280837" cy="11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Georgia" panose="02040502050405020303" pitchFamily="18" charset="0"/>
            </a:rPr>
            <a:t>BPS-1: 10kA x 60V</a:t>
          </a:r>
          <a:endParaRPr lang="ru-RU" sz="2400" kern="1200" dirty="0">
            <a:latin typeface="Georgia" panose="0204050205040502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Georgia" panose="02040502050405020303" pitchFamily="18" charset="0"/>
            </a:rPr>
            <a:t>BPS-2: 1kA x 30V</a:t>
          </a:r>
          <a:endParaRPr lang="ru-RU" sz="2400" kern="1200" dirty="0">
            <a:latin typeface="Georgia" panose="0204050205040502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Georgia" panose="02040502050405020303" pitchFamily="18" charset="0"/>
            </a:rPr>
            <a:t>BPS-3: 600A x 20V</a:t>
          </a:r>
          <a:endParaRPr lang="ru-RU" sz="2400" kern="1200" dirty="0">
            <a:latin typeface="Georgia" panose="02040502050405020303" pitchFamily="18" charset="0"/>
          </a:endParaRPr>
        </a:p>
      </dsp:txBody>
      <dsp:txXfrm>
        <a:off x="0" y="988012"/>
        <a:ext cx="4280837" cy="1157130"/>
      </dsp:txXfrm>
    </dsp:sp>
    <dsp:sp modelId="{AC54BF5D-E878-4D22-8303-DE15E07B8679}">
      <dsp:nvSpPr>
        <dsp:cNvPr id="0" name=""/>
        <dsp:cNvSpPr/>
      </dsp:nvSpPr>
      <dsp:spPr>
        <a:xfrm>
          <a:off x="0" y="2145142"/>
          <a:ext cx="4280837" cy="9734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  <a:latin typeface="Georgia" panose="02040502050405020303" pitchFamily="18" charset="0"/>
            </a:rPr>
            <a:t>92 </a:t>
          </a:r>
          <a:r>
            <a:rPr lang="en-US" sz="3200" kern="1200" dirty="0">
              <a:solidFill>
                <a:schemeClr val="tx1"/>
              </a:solidFill>
              <a:latin typeface="Georgia" panose="02040502050405020303" pitchFamily="18" charset="0"/>
            </a:rPr>
            <a:t>Additional PS</a:t>
          </a:r>
          <a:endParaRPr lang="ru-RU" sz="3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7519" y="2192661"/>
        <a:ext cx="4185799" cy="878402"/>
      </dsp:txXfrm>
    </dsp:sp>
    <dsp:sp modelId="{D0AF4FDC-BD84-4910-8C77-6B39F3F135EF}">
      <dsp:nvSpPr>
        <dsp:cNvPr id="0" name=""/>
        <dsp:cNvSpPr/>
      </dsp:nvSpPr>
      <dsp:spPr>
        <a:xfrm>
          <a:off x="0" y="3118582"/>
          <a:ext cx="4280837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Georgia" panose="02040502050405020303" pitchFamily="18" charset="0"/>
            </a:rPr>
            <a:t>300A x 20V</a:t>
          </a:r>
          <a:endParaRPr lang="ru-RU" sz="2400" kern="1200" dirty="0">
            <a:latin typeface="Georgia" panose="0204050205040502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>
              <a:solidFill>
                <a:srgbClr val="FF0000"/>
              </a:solidFill>
              <a:latin typeface="Georgia" panose="02040502050405020303" pitchFamily="18" charset="0"/>
            </a:rPr>
            <a:t>25% loading of the APS</a:t>
          </a:r>
          <a:endParaRPr lang="ru-RU" sz="2400" kern="1200" dirty="0">
            <a:latin typeface="Georgia" panose="02040502050405020303" pitchFamily="18" charset="0"/>
          </a:endParaRPr>
        </a:p>
      </dsp:txBody>
      <dsp:txXfrm>
        <a:off x="0" y="3118582"/>
        <a:ext cx="4280837" cy="86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E1A3-C586-44D4-A56A-795C5439BE72}" type="datetimeFigureOut">
              <a:rPr lang="ru-RU" smtClean="0"/>
              <a:t>09.11.2021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2588-863F-466E-A855-492CE4849F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1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2DA5-FA55-4151-9AF0-A2D5C6D3D8CD}" type="datetimeFigureOut">
              <a:rPr lang="ru-RU" smtClean="0"/>
              <a:t>09.11.2021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3FE4-0DD6-4EED-A9C4-945F08B9A3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07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5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65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76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8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31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84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9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5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02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0000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4" y="486434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65839" y="242690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131683" y="89999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31683" y="4864348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 userDrawn="1">
            <p:ph type="dt" sz="half" idx="10"/>
          </p:nvPr>
        </p:nvSpPr>
        <p:spPr>
          <a:xfrm>
            <a:off x="333996" y="6492875"/>
            <a:ext cx="4485653" cy="365125"/>
          </a:xfrm>
        </p:spPr>
        <p:txBody>
          <a:bodyPr/>
          <a:lstStyle>
            <a:lvl1pPr marL="0" algn="ctr" defTabSz="914400" rtl="0" eaLnBrk="1" latinLnBrk="0" hangingPunct="1">
              <a:defRPr lang="ru-RU" sz="1800" i="1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 userDrawn="1">
            <p:ph type="ftr" sz="quarter" idx="11"/>
          </p:nvPr>
        </p:nvSpPr>
        <p:spPr>
          <a:xfrm>
            <a:off x="4943887" y="6492875"/>
            <a:ext cx="6619874" cy="365125"/>
          </a:xfrm>
        </p:spPr>
        <p:txBody>
          <a:bodyPr/>
          <a:lstStyle>
            <a:lvl1pPr>
              <a:defRPr lang="en-US" sz="1800" i="1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Magnetic Field Quality &amp; Beam Dynamics in the NICA Collider</a:t>
            </a:r>
          </a:p>
        </p:txBody>
      </p:sp>
      <p:sp>
        <p:nvSpPr>
          <p:cNvPr id="4" name="Номер слайда 3"/>
          <p:cNvSpPr>
            <a:spLocks noGrp="1"/>
          </p:cNvSpPr>
          <p:nvPr userDrawn="1">
            <p:ph type="sldNum" sz="quarter" idx="12"/>
          </p:nvPr>
        </p:nvSpPr>
        <p:spPr>
          <a:xfrm>
            <a:off x="11688000" y="6488668"/>
            <a:ext cx="504000" cy="365125"/>
          </a:xfrm>
        </p:spPr>
        <p:txBody>
          <a:bodyPr/>
          <a:lstStyle>
            <a:lvl1pPr>
              <a:defRPr lang="ru-RU" sz="1600" kern="1200" smtClean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A3674A1-AABB-482C-A956-3ABEE007A9A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-2" y="6488668"/>
            <a:ext cx="12192002" cy="1"/>
          </a:xfrm>
          <a:prstGeom prst="line">
            <a:avLst/>
          </a:prstGeom>
          <a:ln w="57150" cmpd="sng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2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4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M. Shandov et. al, VBLHEP, JINR, Dubna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Magnetic Field Quality &amp; Beam Dynamics in the NICA Collider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e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2.emf"/><Relationship Id="rId9" Type="http://schemas.microsoft.com/office/2007/relationships/diagramDrawing" Target="../diagrams/drawing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ucloweb.jinr.ru/nica/TDR/TDR_2020/Passport_Collider(eng).doc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4" y="899999"/>
            <a:ext cx="12192004" cy="5958001"/>
            <a:chOff x="-4" y="899999"/>
            <a:chExt cx="12192004" cy="5958001"/>
          </a:xfrm>
        </p:grpSpPr>
        <p:sp>
          <p:nvSpPr>
            <p:cNvPr id="22" name="TextBox 21"/>
            <p:cNvSpPr txBox="1"/>
            <p:nvPr/>
          </p:nvSpPr>
          <p:spPr>
            <a:xfrm>
              <a:off x="0" y="900000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" y="486434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65839" y="242690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31683" y="89999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31683" y="4864348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" y="-1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0961" y="1181450"/>
            <a:ext cx="11890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Magnetic Field Quality and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Beam Dynamics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NICA Collider</a:t>
            </a:r>
            <a:endParaRPr lang="ru-RU" sz="5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398" y="5657671"/>
            <a:ext cx="1188720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numCol="1" spcCol="3600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Georgia" panose="02040502050405020303" pitchFamily="18" charset="0"/>
              </a:rPr>
              <a:t>Veksler and Baldin Laboratory of High Energy Physics,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Georgia" panose="02040502050405020303" pitchFamily="18" charset="0"/>
              </a:rPr>
              <a:t>Joint Institute for Nuclear Research, Dubna, Russia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97" y="4232411"/>
            <a:ext cx="11887203" cy="95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M. M. Shandov, S. A. </a:t>
            </a:r>
            <a:r>
              <a:rPr lang="en-US" sz="2000" dirty="0" err="1">
                <a:solidFill>
                  <a:srgbClr val="FF0000"/>
                </a:solidFill>
                <a:latin typeface="Georgia" panose="02040502050405020303" pitchFamily="18" charset="0"/>
              </a:rPr>
              <a:t>Kostromin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, A. V. </a:t>
            </a:r>
            <a:r>
              <a:rPr lang="en-US" sz="2000" dirty="0" err="1">
                <a:solidFill>
                  <a:srgbClr val="FF0000"/>
                </a:solidFill>
                <a:latin typeface="Georgia" panose="02040502050405020303" pitchFamily="18" charset="0"/>
              </a:rPr>
              <a:t>Phillippov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on behalf of the Beam dynamics group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188" y="36000"/>
            <a:ext cx="82961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D4857E-D84B-4E9F-B1A9-465F2232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E375D7-6165-4B23-A530-6CE908CD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53FDBF-159E-4D5D-B796-FC384106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062213-65C7-47EF-A0E5-AD2C3ABC4D49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Transverse Beam Size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21B5B1-66EA-4FAE-81F3-9CBA5A1DD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5258B-5205-4931-A994-5FBB2F287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4DD339-9193-4633-B52E-A5891FB4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00000"/>
            <a:ext cx="6071968" cy="2224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E67A50-FF8F-47F4-BD42-F6458672429F}"/>
              </a:ext>
            </a:extLst>
          </p:cNvPr>
          <p:cNvSpPr txBox="1"/>
          <p:nvPr/>
        </p:nvSpPr>
        <p:spPr>
          <a:xfrm>
            <a:off x="6083984" y="1458465"/>
            <a:ext cx="6095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Superconducting magnets of the Collider of the NICA complex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D. </a:t>
            </a:r>
            <a:r>
              <a:rPr lang="en-US" dirty="0" err="1">
                <a:latin typeface="Georgia" panose="02040502050405020303" pitchFamily="18" charset="0"/>
              </a:rPr>
              <a:t>Nikiforov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07A650-4EDE-4BFD-9327-4CFBD2A79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12" y="3124440"/>
            <a:ext cx="3807941" cy="33319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1F358E-CD34-4C9E-A7F2-86CAC6628C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6" y="3120008"/>
            <a:ext cx="4634754" cy="333638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1D6116-BBFC-44EB-8A70-4753D5A13DD0}"/>
              </a:ext>
            </a:extLst>
          </p:cNvPr>
          <p:cNvSpPr/>
          <p:nvPr/>
        </p:nvSpPr>
        <p:spPr>
          <a:xfrm>
            <a:off x="2643188" y="1293019"/>
            <a:ext cx="771525" cy="1307305"/>
          </a:xfrm>
          <a:prstGeom prst="rect">
            <a:avLst/>
          </a:prstGeom>
          <a:noFill/>
          <a:ln w="28575">
            <a:solidFill>
              <a:srgbClr val="F6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B8A9394D-728B-4EB7-80AE-4AC7520F65E8}"/>
              </a:ext>
            </a:extLst>
          </p:cNvPr>
          <p:cNvSpPr/>
          <p:nvPr/>
        </p:nvSpPr>
        <p:spPr>
          <a:xfrm>
            <a:off x="2845638" y="2600324"/>
            <a:ext cx="366623" cy="519683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52C73E2-A873-4CEC-96BC-C741944F6762}"/>
              </a:ext>
            </a:extLst>
          </p:cNvPr>
          <p:cNvSpPr/>
          <p:nvPr/>
        </p:nvSpPr>
        <p:spPr>
          <a:xfrm rot="-1800000">
            <a:off x="1176484" y="4441728"/>
            <a:ext cx="1517688" cy="1104900"/>
          </a:xfrm>
          <a:prstGeom prst="ellipse">
            <a:avLst/>
          </a:prstGeom>
          <a:noFill/>
          <a:ln w="28575">
            <a:solidFill>
              <a:srgbClr val="F6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624843AD-52A5-4BA4-BA1C-7E962677D305}"/>
              </a:ext>
            </a:extLst>
          </p:cNvPr>
          <p:cNvSpPr/>
          <p:nvPr/>
        </p:nvSpPr>
        <p:spPr>
          <a:xfrm rot="16200000">
            <a:off x="4753877" y="2563240"/>
            <a:ext cx="366623" cy="4581650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89A94A-2F8E-448A-8195-AEDD4C41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F24BEA-282B-41D8-B883-3619BF436D3F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Magnetic Field Correction System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7B155A-03D2-40CC-B146-50B53F53D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788B7A-CBD6-45F3-8CDA-043638FB2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6B12D1A-ECB7-48D7-BB33-D5B3F28CB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28117"/>
              </p:ext>
            </p:extLst>
          </p:nvPr>
        </p:nvGraphicFramePr>
        <p:xfrm>
          <a:off x="156000" y="900000"/>
          <a:ext cx="11880000" cy="2907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00">
                  <a:extLst>
                    <a:ext uri="{9D8B030D-6E8A-4147-A177-3AD203B41FA5}">
                      <a16:colId xmlns:a16="http://schemas.microsoft.com/office/drawing/2014/main" val="3982098427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683794200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3858390351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4293027571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106848618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1231292124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1183972061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3042870523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2007109366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1832169863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4244713538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3745348648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3353886461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2375649618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4085051978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2276361563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37991517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3262025695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1128068331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34755367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255472962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SPD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R w="12700" cmpd="sng">
                      <a:noFill/>
                    </a:ln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MPD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59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West </a:t>
                      </a:r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Superperiod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41739"/>
                  </a:ext>
                </a:extLst>
              </a:tr>
              <a:tr h="461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South Straight Section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West Arc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North Straight Section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02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MC2*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MC1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…</a:t>
                      </a:r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MC7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MC8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MC9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MC10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MC11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MC12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MC13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MC14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MC15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…</a:t>
                      </a:r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MC26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MC27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MC28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MC29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…</a:t>
                      </a:r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MC33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Georgia" panose="02040502050405020303" pitchFamily="18" charset="0"/>
                        </a:rPr>
                        <a:t>MC1*</a:t>
                      </a:r>
                      <a:endParaRPr lang="en-US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8673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b0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448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a0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882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a1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985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b2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rgbClr val="FFC000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rgbClr val="FFC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7024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b3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0897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tx1"/>
                      </a:fgClr>
                      <a:bgClr>
                        <a:srgbClr val="FFC000"/>
                      </a:bgClr>
                    </a:pattFill>
                  </a:tcPr>
                </a:tc>
                <a:tc gridSpan="19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- 3 layers in coil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CC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727748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967727-EE50-4C38-8435-C1748C4048C7}"/>
              </a:ext>
            </a:extLst>
          </p:cNvPr>
          <p:cNvSpPr/>
          <p:nvPr/>
        </p:nvSpPr>
        <p:spPr>
          <a:xfrm>
            <a:off x="156000" y="3856788"/>
            <a:ext cx="6096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Georgia" panose="02040502050405020303" pitchFamily="18" charset="0"/>
              </a:rPr>
              <a:t>9</a:t>
            </a:r>
            <a:r>
              <a:rPr lang="en-US" sz="2300" dirty="0">
                <a:latin typeface="Georgia" panose="02040502050405020303" pitchFamily="18" charset="0"/>
              </a:rPr>
              <a:t>2 correctors in arcs (46 per each beam)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Georgia" panose="02040502050405020303" pitchFamily="18" charset="0"/>
              </a:rPr>
              <a:t>32 correctors in straight section</a:t>
            </a:r>
          </a:p>
          <a:p>
            <a:pPr marL="442913" algn="just"/>
            <a:r>
              <a:rPr lang="en-US" sz="2300" dirty="0">
                <a:latin typeface="Georgia" panose="02040502050405020303" pitchFamily="18" charset="0"/>
              </a:rPr>
              <a:t>(16 per each beam)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Georgia" panose="02040502050405020303" pitchFamily="18" charset="0"/>
              </a:rPr>
              <a:t>4 correctors in straight section</a:t>
            </a:r>
          </a:p>
          <a:p>
            <a:pPr marL="442913" algn="just"/>
            <a:r>
              <a:rPr lang="ru-RU" sz="2300" dirty="0">
                <a:latin typeface="Georgia" panose="02040502050405020303" pitchFamily="18" charset="0"/>
              </a:rPr>
              <a:t>(</a:t>
            </a:r>
            <a:r>
              <a:rPr lang="en-US" sz="2300" dirty="0">
                <a:latin typeface="Georgia" panose="02040502050405020303" pitchFamily="18" charset="0"/>
              </a:rPr>
              <a:t>combined for 2 beams)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Georgia" panose="02040502050405020303" pitchFamily="18" charset="0"/>
              </a:rPr>
              <a:t>4 </a:t>
            </a:r>
            <a:r>
              <a:rPr lang="en-US" sz="2300" dirty="0" err="1">
                <a:latin typeface="Georgia" panose="02040502050405020303" pitchFamily="18" charset="0"/>
              </a:rPr>
              <a:t>dodecapole</a:t>
            </a:r>
            <a:r>
              <a:rPr lang="en-US" sz="2300" dirty="0">
                <a:latin typeface="Georgia" panose="02040502050405020303" pitchFamily="18" charset="0"/>
              </a:rPr>
              <a:t> correctors in central QFF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FF0000"/>
                </a:solidFill>
                <a:latin typeface="Georgia" panose="02040502050405020303" pitchFamily="18" charset="0"/>
              </a:rPr>
              <a:t>Total: 132 correctors with 404 coils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DE42B091-A2A5-4C4C-989F-B30F5C7C72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8517230"/>
                  </p:ext>
                </p:extLst>
              </p:nvPr>
            </p:nvGraphicFramePr>
            <p:xfrm>
              <a:off x="6285090" y="3856788"/>
              <a:ext cx="5750910" cy="25958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551686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280285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918939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Field Type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Correction</a:t>
                          </a:r>
                          <a:r>
                            <a:rPr lang="en-US" sz="1600" baseline="0" dirty="0">
                              <a:latin typeface="Georgia" panose="02040502050405020303" pitchFamily="18" charset="0"/>
                            </a:rPr>
                            <a:t> G</a:t>
                          </a: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oal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N, pcs.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“Normal” dipole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Horizontal orbit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50+36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“Skew” dipole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Vertical orbit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48+36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“Skew” quadrupole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Betatron</a:t>
                          </a:r>
                          <a:r>
                            <a:rPr lang="en-US" sz="1600" baseline="0" dirty="0">
                              <a:latin typeface="Georgia" panose="02040502050405020303" pitchFamily="18" charset="0"/>
                            </a:rPr>
                            <a:t> tune coupling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66+36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“Normal” sextupole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Ring chromaticity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68</a:t>
                          </a:r>
                          <a:endParaRPr lang="ru-RU" sz="160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372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“Normal” octupole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16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24+36</a:t>
                          </a:r>
                          <a:endParaRPr lang="ru-RU" sz="160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8499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“Normal” </a:t>
                          </a:r>
                          <a:r>
                            <a:rPr lang="en-US" sz="1600" dirty="0" err="1">
                              <a:latin typeface="Georgia" panose="02040502050405020303" pitchFamily="18" charset="0"/>
                            </a:rPr>
                            <a:t>dodecapole</a:t>
                          </a: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)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16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4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56163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DE42B091-A2A5-4C4C-989F-B30F5C7C72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8517230"/>
                  </p:ext>
                </p:extLst>
              </p:nvPr>
            </p:nvGraphicFramePr>
            <p:xfrm>
              <a:off x="6285090" y="3856788"/>
              <a:ext cx="5750910" cy="25958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551686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280285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918939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Field Type</a:t>
                          </a:r>
                          <a:endParaRPr lang="ru-RU" sz="16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Correction</a:t>
                          </a:r>
                          <a:r>
                            <a:rPr lang="en-US" sz="1600" baseline="0" dirty="0">
                              <a:latin typeface="Georgia" panose="02040502050405020303" pitchFamily="18" charset="0"/>
                            </a:rPr>
                            <a:t> G</a:t>
                          </a: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oal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N, pcs.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7" t="-101639" r="-126253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Horizontal orbit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50+36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7" t="-201639" r="-126253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Vertical orbit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48+36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7" t="-301639" r="-126253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Betatron</a:t>
                          </a:r>
                          <a:r>
                            <a:rPr lang="en-US" sz="1600" baseline="0" dirty="0">
                              <a:latin typeface="Georgia" panose="02040502050405020303" pitchFamily="18" charset="0"/>
                            </a:rPr>
                            <a:t> tune coupling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66+36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5624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7" t="-401639" r="-126253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Ring chromaticity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68</a:t>
                          </a:r>
                          <a:endParaRPr lang="ru-RU" sz="160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372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7" t="-501639" r="-126253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16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24+36</a:t>
                          </a:r>
                          <a:endParaRPr lang="ru-RU" sz="160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8499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7" t="-601639" r="-126253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Georgia" panose="02040502050405020303" pitchFamily="18" charset="0"/>
                            </a:rPr>
                            <a:t>Fringe field</a:t>
                          </a:r>
                          <a:r>
                            <a:rPr lang="en-US" sz="1600" baseline="0" dirty="0">
                              <a:latin typeface="Georgia" panose="02040502050405020303" pitchFamily="18" charset="0"/>
                            </a:rPr>
                            <a:t> influence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4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56163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Дата 11">
            <a:extLst>
              <a:ext uri="{FF2B5EF4-FFF2-40B4-BE49-F238E27FC236}">
                <a16:creationId xmlns:a16="http://schemas.microsoft.com/office/drawing/2014/main" id="{2109377C-947E-4EE4-8A71-1BD02AB5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AB9FFB64-2E8D-4A78-975F-DC5E3354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2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5402D5-8F62-4100-87F7-86EC40FB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8A7920-1B41-4E5B-845A-986269B48923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Dipole Correction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29DBDE-5647-4134-9FBD-156FAE973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3F012E-5E7A-48CA-9357-7A51504A7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32DE9E7B-F9BB-4935-A9F5-DB87DC8F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230579"/>
                  </p:ext>
                </p:extLst>
              </p:nvPr>
            </p:nvGraphicFramePr>
            <p:xfrm>
              <a:off x="1859161" y="940207"/>
              <a:ext cx="8473678" cy="30976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78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07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4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246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Errors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CO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DA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2461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Dipole magnets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293345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Effective length (relative)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ru-RU" sz="24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Transverse displacement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Rotation around longitudinal axis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lang="en-US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lang="ru-RU" sz="2400" b="1" i="1" kern="12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mrad</a:t>
                          </a:r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2461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Quadrupole magnets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314701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Effective length (relative)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ru-RU" sz="2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ru-RU" sz="2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Transverse displacement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lang="en-US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lang="ru-RU" sz="2400" b="1" i="1" kern="12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mm</a:t>
                          </a:r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lang="en-US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lang="ru-RU" sz="2400" b="1" i="1" kern="12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mm</a:t>
                          </a:r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Rotation around longitudinal axis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lang="ru-RU" sz="2400" b="1" i="1" kern="12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mrad</a:t>
                          </a:r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32DE9E7B-F9BB-4935-A9F5-DB87DC8F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230579"/>
                  </p:ext>
                </p:extLst>
              </p:nvPr>
            </p:nvGraphicFramePr>
            <p:xfrm>
              <a:off x="1859161" y="940207"/>
              <a:ext cx="8473678" cy="30976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78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07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4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246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Errors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CO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DA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2461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Dipole magnets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293345"/>
                      </a:ext>
                    </a:extLst>
                  </a:tr>
                  <a:tr h="3990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Effective length (relative)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8553" t="-165152" r="-100987" b="-56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Transverse displacement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28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Rotation around longitudinal axis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8553" t="-381356" r="-100987" b="-447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2461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Quadrupole magnets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314701"/>
                      </a:ext>
                    </a:extLst>
                  </a:tr>
                  <a:tr h="40017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Effective length (relative)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36" t="-506061" r="-1320" b="-2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28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Transverse displacement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8553" t="-677966" r="-100987" b="-15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36" t="-677966" r="-1320" b="-1508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28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Rotation around longitudinal axis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36" t="-765000" r="-1320" b="-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026E60A-9692-4E4B-98F2-5707D45386F9}"/>
                  </a:ext>
                </a:extLst>
              </p:cNvPr>
              <p:cNvSpPr/>
              <p:nvPr/>
            </p:nvSpPr>
            <p:spPr>
              <a:xfrm>
                <a:off x="3048000" y="4449751"/>
                <a:ext cx="60960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Steerers: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CO distortion: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D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00DE"/>
                        </a:solidFill>
                        <a:latin typeface="Georgia" panose="02040502050405020303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DE"/>
                        </a:solidFill>
                        <a:latin typeface="Georgia" panose="02040502050405020303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mm </a:t>
                </a:r>
                <a:r>
                  <a:rPr lang="en-US" sz="2400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-&gt;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D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00DE"/>
                        </a:solidFill>
                        <a:latin typeface="Georgia" panose="02040502050405020303" pitchFamily="18" charset="0"/>
                      </a:rPr>
                      <m:t>2</m:t>
                    </m:r>
                  </m:oMath>
                </a14:m>
                <a:r>
                  <a:rPr lang="en-US" sz="2400" b="1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 mm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0.15 T (1 </a:t>
                </a:r>
                <a:r>
                  <a:rPr lang="en-US" sz="2400" dirty="0" err="1">
                    <a:latin typeface="Georgia" panose="02040502050405020303" pitchFamily="18" charset="0"/>
                  </a:rPr>
                  <a:t>mrad</a:t>
                </a:r>
                <a:r>
                  <a:rPr lang="en-US" sz="2400" dirty="0">
                    <a:latin typeface="Georgia" panose="02040502050405020303" pitchFamily="18" charset="0"/>
                  </a:rPr>
                  <a:t>) max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eorgia" panose="02040502050405020303" pitchFamily="18" charset="0"/>
                  </a:rPr>
                  <a:t>11500 Ampere*Turns max</a:t>
                </a:r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026E60A-9692-4E4B-98F2-5707D453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449751"/>
                <a:ext cx="6096000" cy="1631216"/>
              </a:xfrm>
              <a:prstGeom prst="rect">
                <a:avLst/>
              </a:prstGeom>
              <a:blipFill>
                <a:blip r:embed="rId5"/>
                <a:stretch>
                  <a:fillRect l="-1300" t="-2985" b="-7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Дата 12">
            <a:extLst>
              <a:ext uri="{FF2B5EF4-FFF2-40B4-BE49-F238E27FC236}">
                <a16:creationId xmlns:a16="http://schemas.microsoft.com/office/drawing/2014/main" id="{C58829EB-CD7C-4EA3-970D-A4099C73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62A55136-F3AA-4519-B0A1-4BC821C2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3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AC16C6-162F-4697-A638-21E537EA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209145-A227-4A70-B8BF-40CF1B4FF528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Coupling Correction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6746D0-FE01-4403-8B70-1CE788EFA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169EEA-3B0F-44D0-B083-0E9368606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12" name="Дата 11">
            <a:extLst>
              <a:ext uri="{FF2B5EF4-FFF2-40B4-BE49-F238E27FC236}">
                <a16:creationId xmlns:a16="http://schemas.microsoft.com/office/drawing/2014/main" id="{6A628E32-9C22-4587-A486-D98E41B3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F54DB784-8BCA-4B59-AE2E-4A9DFB2F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70522A-7E90-413E-9171-94CEB3C9F333}"/>
              </a:ext>
            </a:extLst>
          </p:cNvPr>
          <p:cNvSpPr/>
          <p:nvPr/>
        </p:nvSpPr>
        <p:spPr>
          <a:xfrm>
            <a:off x="252000" y="3521193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Skew Quadrupoles: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20 pcs./ring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3 T/m max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12500 Ampere*Turns max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Loading max (4.5 GeV/u) 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130 %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33A24-FA61-474D-8F20-3949AA444FEF}"/>
              </a:ext>
            </a:extLst>
          </p:cNvPr>
          <p:cNvSpPr/>
          <p:nvPr/>
        </p:nvSpPr>
        <p:spPr>
          <a:xfrm>
            <a:off x="3048000" y="1035627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Motion Coupling: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Straight sections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Solenoids in MPD, SPD and E-cooler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55D79FDC-6917-4B24-9CB9-94E72A475C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204356"/>
                  </p:ext>
                </p:extLst>
              </p:nvPr>
            </p:nvGraphicFramePr>
            <p:xfrm>
              <a:off x="7186923" y="3759169"/>
              <a:ext cx="3914154" cy="1463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56355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657799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𝑮𝒆𝑽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Loading</a:t>
                          </a:r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 </a:t>
                          </a: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max, %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…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…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4.5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</a:rPr>
                            <a:t>130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335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>
                <a:extLst>
                  <a:ext uri="{FF2B5EF4-FFF2-40B4-BE49-F238E27FC236}">
                    <a16:creationId xmlns:a16="http://schemas.microsoft.com/office/drawing/2014/main" id="{55D79FDC-6917-4B24-9CB9-94E72A475C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204356"/>
                  </p:ext>
                </p:extLst>
              </p:nvPr>
            </p:nvGraphicFramePr>
            <p:xfrm>
              <a:off x="7186923" y="3759169"/>
              <a:ext cx="3914154" cy="1463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56355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657799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3" t="-8333" r="-213043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Loading</a:t>
                          </a:r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 </a:t>
                          </a:r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max, %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3" t="-106557" r="-21304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…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3" t="-210000" r="-21304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…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3" t="-310000" r="-21304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</a:rPr>
                            <a:t>130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335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53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F37D14-6CCD-40EB-9AAA-674811B8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4110BA-D762-49C7-BFF0-16FFA8F0861A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Chromaticity Correction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A1AF08-02C8-478D-B24C-5D331549F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A0F8A6-FE37-47CF-8B3B-4AD342F62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A4CAB-B30A-4F25-82D1-6D02E0CC2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697" y="900000"/>
            <a:ext cx="5428304" cy="4075578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90396F1-4C14-47A2-AD82-96B0BD9EA383}"/>
              </a:ext>
            </a:extLst>
          </p:cNvPr>
          <p:cNvCxnSpPr>
            <a:cxnSpLocks/>
          </p:cNvCxnSpPr>
          <p:nvPr/>
        </p:nvCxnSpPr>
        <p:spPr>
          <a:xfrm>
            <a:off x="9390862" y="1009650"/>
            <a:ext cx="0" cy="3462214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99FC87B-8FC8-4CF4-99B0-2D0CD0A324D6}"/>
              </a:ext>
            </a:extLst>
          </p:cNvPr>
          <p:cNvCxnSpPr>
            <a:cxnSpLocks/>
          </p:cNvCxnSpPr>
          <p:nvPr/>
        </p:nvCxnSpPr>
        <p:spPr>
          <a:xfrm>
            <a:off x="10143337" y="1009650"/>
            <a:ext cx="0" cy="3462214"/>
          </a:xfrm>
          <a:prstGeom prst="line">
            <a:avLst/>
          </a:prstGeom>
          <a:ln w="222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1E403F0-790D-4564-A916-EEB04F6B86F4}"/>
              </a:ext>
            </a:extLst>
          </p:cNvPr>
          <p:cNvCxnSpPr>
            <a:cxnSpLocks/>
          </p:cNvCxnSpPr>
          <p:nvPr/>
        </p:nvCxnSpPr>
        <p:spPr>
          <a:xfrm>
            <a:off x="11243472" y="1009650"/>
            <a:ext cx="0" cy="3462214"/>
          </a:xfrm>
          <a:prstGeom prst="line">
            <a:avLst/>
          </a:prstGeom>
          <a:ln w="22225">
            <a:solidFill>
              <a:srgbClr val="FFC5C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7ECFFE4-1038-4769-947C-B7ADF4B28529}"/>
              </a:ext>
            </a:extLst>
          </p:cNvPr>
          <p:cNvCxnSpPr>
            <a:cxnSpLocks/>
          </p:cNvCxnSpPr>
          <p:nvPr/>
        </p:nvCxnSpPr>
        <p:spPr>
          <a:xfrm>
            <a:off x="8292306" y="1009650"/>
            <a:ext cx="0" cy="3462214"/>
          </a:xfrm>
          <a:prstGeom prst="line">
            <a:avLst/>
          </a:prstGeom>
          <a:ln w="22225">
            <a:solidFill>
              <a:srgbClr val="FFC5C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491348E-671B-47E2-BF5C-FBF9982D42B2}"/>
              </a:ext>
            </a:extLst>
          </p:cNvPr>
          <p:cNvCxnSpPr>
            <a:cxnSpLocks/>
          </p:cNvCxnSpPr>
          <p:nvPr/>
        </p:nvCxnSpPr>
        <p:spPr>
          <a:xfrm>
            <a:off x="8301830" y="1395401"/>
            <a:ext cx="2941642" cy="0"/>
          </a:xfrm>
          <a:prstGeom prst="straightConnector1">
            <a:avLst/>
          </a:prstGeom>
          <a:ln>
            <a:solidFill>
              <a:srgbClr val="1515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A990D29-9FA0-4D43-B580-B8221B8FA892}"/>
              </a:ext>
            </a:extLst>
          </p:cNvPr>
          <p:cNvCxnSpPr>
            <a:cxnSpLocks/>
          </p:cNvCxnSpPr>
          <p:nvPr/>
        </p:nvCxnSpPr>
        <p:spPr>
          <a:xfrm>
            <a:off x="9390862" y="2288625"/>
            <a:ext cx="752475" cy="0"/>
          </a:xfrm>
          <a:prstGeom prst="straightConnector1">
            <a:avLst/>
          </a:prstGeom>
          <a:ln>
            <a:solidFill>
              <a:srgbClr val="1515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108C46E-EA60-4C07-B1F1-07FF6B089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8281"/>
            <a:ext cx="6764642" cy="2892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Таблица 43">
                <a:extLst>
                  <a:ext uri="{FF2B5EF4-FFF2-40B4-BE49-F238E27FC236}">
                    <a16:creationId xmlns:a16="http://schemas.microsoft.com/office/drawing/2014/main" id="{8C8E94C9-059D-4FEB-B322-F7037E6F29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383516"/>
                  </p:ext>
                </p:extLst>
              </p:nvPr>
            </p:nvGraphicFramePr>
            <p:xfrm>
              <a:off x="6763696" y="4974698"/>
              <a:ext cx="5428304" cy="1463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61104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351621450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0260759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𝑮𝒆𝑽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sF1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sD1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sF2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sD2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4.5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-146.91</a:t>
                          </a:r>
                          <a:endParaRPr lang="ru-RU" sz="180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32.55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-149.08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33.60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079335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Таблица 43">
                <a:extLst>
                  <a:ext uri="{FF2B5EF4-FFF2-40B4-BE49-F238E27FC236}">
                    <a16:creationId xmlns:a16="http://schemas.microsoft.com/office/drawing/2014/main" id="{8C8E94C9-059D-4FEB-B322-F7037E6F29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383516"/>
                  </p:ext>
                </p:extLst>
              </p:nvPr>
            </p:nvGraphicFramePr>
            <p:xfrm>
              <a:off x="6763696" y="4974698"/>
              <a:ext cx="5428304" cy="1463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61104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351621450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0260759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24" t="-8333" r="-36911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sF1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sD1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sF2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sD2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24" t="-106557" r="-369110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24" t="-210000" r="-36911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24" t="-310000" r="-36911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-146.91</a:t>
                          </a:r>
                          <a:endParaRPr lang="ru-RU" sz="180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32.55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-149.08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33.60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079335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Дата 46">
            <a:extLst>
              <a:ext uri="{FF2B5EF4-FFF2-40B4-BE49-F238E27FC236}">
                <a16:creationId xmlns:a16="http://schemas.microsoft.com/office/drawing/2014/main" id="{B76B1464-6D84-49EC-AEB9-C7C17A0C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:a16="http://schemas.microsoft.com/office/drawing/2014/main" id="{5826BB37-6AB8-43BE-8CEC-D7040C00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079ACAB-2695-4BFE-A5DA-A4E2685629B0}"/>
              </a:ext>
            </a:extLst>
          </p:cNvPr>
          <p:cNvSpPr/>
          <p:nvPr/>
        </p:nvSpPr>
        <p:spPr>
          <a:xfrm>
            <a:off x="0" y="4173121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Sextupoles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32 pcs./ring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190 T/m</a:t>
            </a:r>
            <a:r>
              <a:rPr lang="en-US" sz="2400" baseline="30000" dirty="0">
                <a:latin typeface="Georgia" panose="02040502050405020303" pitchFamily="18" charset="0"/>
              </a:rPr>
              <a:t>2</a:t>
            </a:r>
            <a:r>
              <a:rPr lang="en-US" sz="2400" dirty="0">
                <a:latin typeface="Georgia" panose="02040502050405020303" pitchFamily="18" charset="0"/>
              </a:rPr>
              <a:t> max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8260 Ampere*Turns max for 1 layer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Loading max (4.5 GeV/u) 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78.5 %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05890D8-B8CC-497F-AA91-9CD7BB2CCCBB}"/>
                  </a:ext>
                </a:extLst>
              </p:cNvPr>
              <p:cNvSpPr txBox="1"/>
              <p:nvPr/>
            </p:nvSpPr>
            <p:spPr>
              <a:xfrm>
                <a:off x="9390864" y="1861683"/>
                <a:ext cx="75247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800" b="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05890D8-B8CC-497F-AA91-9CD7BB2CC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864" y="1861683"/>
                <a:ext cx="752473" cy="390748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11184D4-BF3A-41B5-918F-BE1D42B5451A}"/>
                  </a:ext>
                </a:extLst>
              </p:cNvPr>
              <p:cNvSpPr txBox="1"/>
              <p:nvPr/>
            </p:nvSpPr>
            <p:spPr>
              <a:xfrm>
                <a:off x="8292304" y="998744"/>
                <a:ext cx="2951167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800" b="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1800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11184D4-BF3A-41B5-918F-BE1D42B5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04" y="998744"/>
                <a:ext cx="2951167" cy="390748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3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0A3C86-1BA0-483B-A714-BD8C9FFE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78AF97-CAD4-4E57-AFE2-D36F23B48BEE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DA Correction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D97501-4D86-4CD6-9E08-0FEF2C204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C47B1F-D74A-4E44-8D64-1D132C089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02B620-206F-4295-9726-B8AAA158A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2" y="898613"/>
            <a:ext cx="3914154" cy="32758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FA575-DB7D-4DAE-838C-59C64F9EA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900000"/>
            <a:ext cx="3910841" cy="3273120"/>
          </a:xfrm>
          <a:prstGeom prst="rect">
            <a:avLst/>
          </a:prstGeom>
        </p:spPr>
      </p:pic>
      <p:sp>
        <p:nvSpPr>
          <p:cNvPr id="17" name="Дата 16">
            <a:extLst>
              <a:ext uri="{FF2B5EF4-FFF2-40B4-BE49-F238E27FC236}">
                <a16:creationId xmlns:a16="http://schemas.microsoft.com/office/drawing/2014/main" id="{82E013DD-46FB-4AA3-8193-755F251A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72D7ACA8-78FF-4422-995C-8DFA1CB3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Таблица 18">
                <a:extLst>
                  <a:ext uri="{FF2B5EF4-FFF2-40B4-BE49-F238E27FC236}">
                    <a16:creationId xmlns:a16="http://schemas.microsoft.com/office/drawing/2014/main" id="{203BB70D-9C57-4D6D-AE05-A9B7F23DB5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888934"/>
                  </p:ext>
                </p:extLst>
              </p:nvPr>
            </p:nvGraphicFramePr>
            <p:xfrm>
              <a:off x="8256921" y="4706923"/>
              <a:ext cx="3914154" cy="1463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56355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657799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𝑮𝒆𝑽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ru-RU" sz="1800" b="1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Loading max, %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…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…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4.5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53.6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335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Таблица 18">
                <a:extLst>
                  <a:ext uri="{FF2B5EF4-FFF2-40B4-BE49-F238E27FC236}">
                    <a16:creationId xmlns:a16="http://schemas.microsoft.com/office/drawing/2014/main" id="{203BB70D-9C57-4D6D-AE05-A9B7F23DB5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888934"/>
                  </p:ext>
                </p:extLst>
              </p:nvPr>
            </p:nvGraphicFramePr>
            <p:xfrm>
              <a:off x="8256921" y="4706923"/>
              <a:ext cx="3914154" cy="1463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256355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2657799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85" t="-8333" r="-21407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Georgia" panose="02040502050405020303" pitchFamily="18" charset="0"/>
                            </a:rPr>
                            <a:t>Loading max, %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85" t="-106557" r="-214078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…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85" t="-210000" r="-21407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…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85" t="-310000" r="-21407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53.6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79335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0FAC98-9F2B-44A2-9516-36D65199EF2A}"/>
              </a:ext>
            </a:extLst>
          </p:cNvPr>
          <p:cNvSpPr/>
          <p:nvPr/>
        </p:nvSpPr>
        <p:spPr>
          <a:xfrm>
            <a:off x="0" y="4173121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Octupoles: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3 series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12 pcs./ring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1300 T/m</a:t>
            </a:r>
            <a:r>
              <a:rPr lang="en-US" sz="2400" baseline="30000" dirty="0">
                <a:latin typeface="Georgia" panose="02040502050405020303" pitchFamily="18" charset="0"/>
              </a:rPr>
              <a:t>3</a:t>
            </a:r>
            <a:r>
              <a:rPr lang="en-US" sz="2400" dirty="0">
                <a:latin typeface="Georgia" panose="02040502050405020303" pitchFamily="18" charset="0"/>
              </a:rPr>
              <a:t> max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4890 Ampere*Turns max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Loading max (4.5 GeV/u) 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53.6 %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F57318-5D92-461F-A664-BD907ECBA686}"/>
              </a:ext>
            </a:extLst>
          </p:cNvPr>
          <p:cNvSpPr/>
          <p:nvPr/>
        </p:nvSpPr>
        <p:spPr>
          <a:xfrm>
            <a:off x="3887409" y="1379286"/>
            <a:ext cx="43596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dirty="0">
                <a:solidFill>
                  <a:srgbClr val="1515FF"/>
                </a:solidFill>
                <a:latin typeface="Georgia" panose="02040502050405020303" pitchFamily="18" charset="0"/>
              </a:rPr>
              <a:t>Limited by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Quadrupole Fringe Fields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B70265E5-E700-4912-A385-AEED99E9B911}"/>
              </a:ext>
            </a:extLst>
          </p:cNvPr>
          <p:cNvSpPr/>
          <p:nvPr/>
        </p:nvSpPr>
        <p:spPr>
          <a:xfrm rot="16200000">
            <a:off x="5806658" y="574693"/>
            <a:ext cx="541474" cy="4352861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CD0A41-4A6D-4490-9BD1-2796FAF61E2C}"/>
              </a:ext>
            </a:extLst>
          </p:cNvPr>
          <p:cNvSpPr txBox="1"/>
          <p:nvPr/>
        </p:nvSpPr>
        <p:spPr>
          <a:xfrm>
            <a:off x="3900965" y="3709629"/>
            <a:ext cx="4346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2400" dirty="0">
                <a:solidFill>
                  <a:srgbClr val="1515FF"/>
                </a:solidFill>
                <a:latin typeface="Georgia" panose="02040502050405020303" pitchFamily="18" charset="0"/>
              </a:rPr>
              <a:t>Corrected</a:t>
            </a: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94B14C-B7F8-41D4-AD6D-BD7816FB9E0B}"/>
                  </a:ext>
                </a:extLst>
              </p:cNvPr>
              <p:cNvSpPr txBox="1"/>
              <p:nvPr/>
            </p:nvSpPr>
            <p:spPr>
              <a:xfrm>
                <a:off x="3907744" y="907299"/>
                <a:ext cx="435963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en-US" sz="2400" smtClean="0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</a:rPr>
                        <m:t>≈8÷9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400" dirty="0">
                  <a:solidFill>
                    <a:srgbClr val="1515FF"/>
                  </a:solidFill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94B14C-B7F8-41D4-AD6D-BD7816FB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744" y="907299"/>
                <a:ext cx="435963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0EE963-DA73-4EB4-BA01-BAA845C95233}"/>
                  </a:ext>
                </a:extLst>
              </p:cNvPr>
              <p:cNvSpPr txBox="1"/>
              <p:nvPr/>
            </p:nvSpPr>
            <p:spPr>
              <a:xfrm>
                <a:off x="3900964" y="3236534"/>
                <a:ext cx="435285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en-US" sz="2400" smtClean="0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</a:rPr>
                        <m:t>≈10÷1</m:t>
                      </m:r>
                      <m:r>
                        <a:rPr lang="en-US" sz="2400" b="0" i="0" smtClean="0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400" dirty="0">
                  <a:solidFill>
                    <a:srgbClr val="1515FF"/>
                  </a:solidFill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0EE963-DA73-4EB4-BA01-BAA845C95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964" y="3236534"/>
                <a:ext cx="435285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2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500112-D76E-4660-8669-FD138D9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DF0471-DFBE-4157-8579-D83B344A8DBE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Dipoles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480720-426A-41E6-A9F5-3804B4FA5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130B45-2417-49AD-BA16-287A68CD3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id="{1F7A1701-52C1-461D-A66B-71770AA3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15C499-0A85-4E65-8654-DF9C83FF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04C66-352D-430E-99F2-1D42AAE72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3" y="894300"/>
            <a:ext cx="6095998" cy="46657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031606-2B2D-4A83-B787-696CA3761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4300"/>
            <a:ext cx="6095999" cy="4665790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250D69-E8BF-48C1-9F3D-7D525669C0FC}"/>
              </a:ext>
            </a:extLst>
          </p:cNvPr>
          <p:cNvSpPr/>
          <p:nvPr/>
        </p:nvSpPr>
        <p:spPr>
          <a:xfrm>
            <a:off x="3047999" y="5793546"/>
            <a:ext cx="6101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DE"/>
                </a:solidFill>
                <a:latin typeface="Georgia" panose="02040502050405020303" pitchFamily="18" charset="0"/>
              </a:rPr>
              <a:t>Dipoles: 100% tested</a:t>
            </a:r>
          </a:p>
        </p:txBody>
      </p:sp>
    </p:spTree>
    <p:extLst>
      <p:ext uri="{BB962C8B-B14F-4D97-AF65-F5344CB8AC3E}">
        <p14:creationId xmlns:p14="http://schemas.microsoft.com/office/powerpoint/2010/main" val="31653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500112-D76E-4660-8669-FD138D9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DF0471-DFBE-4157-8579-D83B344A8DBE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Dipoles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480720-426A-41E6-A9F5-3804B4FA5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130B45-2417-49AD-BA16-287A68CD3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id="{1F7A1701-52C1-461D-A66B-71770AA3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15C499-0A85-4E65-8654-DF9C83FF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84F0A-A56B-4F9A-AE14-562A2B42A429}"/>
              </a:ext>
            </a:extLst>
          </p:cNvPr>
          <p:cNvSpPr txBox="1"/>
          <p:nvPr/>
        </p:nvSpPr>
        <p:spPr>
          <a:xfrm>
            <a:off x="6095999" y="515887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Superconducting magnets of the Collider of the NICA complex</a:t>
            </a:r>
          </a:p>
          <a:p>
            <a:pPr algn="ctr"/>
            <a:r>
              <a:rPr lang="en-US" dirty="0">
                <a:latin typeface="Georgia" panose="02040502050405020303" pitchFamily="18" charset="0"/>
              </a:rPr>
              <a:t>D. </a:t>
            </a:r>
            <a:r>
              <a:rPr lang="en-US" dirty="0" err="1">
                <a:latin typeface="Georgia" panose="02040502050405020303" pitchFamily="18" charset="0"/>
              </a:rPr>
              <a:t>Nikiforov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FDAB4-CD3E-4437-B4F8-AE0433D60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675"/>
            <a:ext cx="6096000" cy="46648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7CE877-8577-46AF-A016-7DA0DEBFD772}"/>
              </a:ext>
            </a:extLst>
          </p:cNvPr>
          <p:cNvSpPr txBox="1"/>
          <p:nvPr/>
        </p:nvSpPr>
        <p:spPr>
          <a:xfrm>
            <a:off x="762000" y="556754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10,44 kA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818727A1-B7B5-4C36-94AF-68A99AA67DFF}"/>
                  </a:ext>
                </a:extLst>
              </p:cNvPr>
              <p:cNvSpPr/>
              <p:nvPr/>
            </p:nvSpPr>
            <p:spPr>
              <a:xfrm>
                <a:off x="6655207" y="1524955"/>
                <a:ext cx="497758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Dipoles: 100% tested</a:t>
                </a:r>
              </a:p>
              <a:p>
                <a:pPr algn="ctr"/>
                <a:endParaRPr lang="en-US" sz="2400" b="1" dirty="0">
                  <a:solidFill>
                    <a:srgbClr val="0000DE"/>
                  </a:solidFill>
                  <a:latin typeface="Georgia" panose="02040502050405020303" pitchFamily="18" charset="0"/>
                </a:endParaRPr>
              </a:p>
              <a:p>
                <a:pPr algn="ctr"/>
                <a:r>
                  <a:rPr lang="en-US" sz="2400" b="1" u="sng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Out of tolerance:</a:t>
                </a:r>
                <a:endParaRPr lang="ru-RU" sz="2400" b="1" u="sng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56,4 %</a:t>
                </a:r>
                <a:r>
                  <a:rPr lang="en-US" sz="2400" dirty="0">
                    <a:latin typeface="Georgia" panose="02040502050405020303" pitchFamily="18" charset="0"/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𝐵𝐿</m:t>
                        </m:r>
                      </m:e>
                    </m:d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@4,5 GeV/u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69,2 %</a:t>
                </a:r>
                <a:r>
                  <a:rPr lang="en-US" sz="2400" dirty="0">
                    <a:latin typeface="Georgia" panose="02040502050405020303" pitchFamily="18" charset="0"/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𝐵𝐿</m:t>
                        </m:r>
                      </m:e>
                    </m:d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@3 GeV/u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84,3 %</a:t>
                </a:r>
                <a:r>
                  <a:rPr lang="en-US" sz="2400" dirty="0">
                    <a:latin typeface="Georgia" panose="02040502050405020303" pitchFamily="18" charset="0"/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𝐵𝐿</m:t>
                        </m:r>
                      </m:e>
                    </m:d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@1 GeV/u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87,2 %</a:t>
                </a:r>
                <a:r>
                  <a:rPr lang="en-US" sz="2400" dirty="0">
                    <a:latin typeface="Georgia" panose="02040502050405020303" pitchFamily="18" charset="0"/>
                  </a:rPr>
                  <a:t> — Tilt @4,5 GeV/u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86,1 %</a:t>
                </a:r>
                <a:r>
                  <a:rPr lang="en-US" sz="2400" dirty="0">
                    <a:latin typeface="Georgia" panose="02040502050405020303" pitchFamily="18" charset="0"/>
                  </a:rPr>
                  <a:t> — Tilt @3 GeV/u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85,5 %</a:t>
                </a:r>
                <a:r>
                  <a:rPr lang="en-US" sz="2400" dirty="0">
                    <a:latin typeface="Georgia" panose="02040502050405020303" pitchFamily="18" charset="0"/>
                  </a:rPr>
                  <a:t> — Tilt@1 GeV/u </a:t>
                </a:r>
              </a:p>
            </p:txBody>
          </p:sp>
        </mc:Choice>
        <mc:Fallback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818727A1-B7B5-4C36-94AF-68A99AA67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207" y="1524955"/>
                <a:ext cx="4977584" cy="3416320"/>
              </a:xfrm>
              <a:prstGeom prst="rect">
                <a:avLst/>
              </a:prstGeom>
              <a:blipFill>
                <a:blip r:embed="rId5"/>
                <a:stretch>
                  <a:fillRect l="-1716" t="-1426" r="-1471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3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16E256-4C3A-416C-8ED4-9A9CAF0E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89B7CA-6887-4333-82ED-A93ACDA0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53F4BF-C629-4A7C-9314-FCE5E72C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E10E08-76C2-4FB3-A83D-5BC5D4CF9FE5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Dipoles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3C8BE9-76C1-44D3-9977-AF687A8E3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DB877F-FB57-4929-AB05-C90ED6EF4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CE631A-D8F6-4433-824B-513071DD2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1" y="900000"/>
            <a:ext cx="10537478" cy="55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3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16E256-4C3A-416C-8ED4-9A9CAF0E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89B7CA-6887-4333-82ED-A93ACDA0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53F4BF-C629-4A7C-9314-FCE5E72C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E10E08-76C2-4FB3-A83D-5BC5D4CF9FE5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Dipoles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3C8BE9-76C1-44D3-9977-AF687A8E3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DB877F-FB57-4929-AB05-C90ED6EF4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CE631A-D8F6-4433-824B-513071DD2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61" y="900000"/>
            <a:ext cx="10537478" cy="55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Introduction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1863" y="900000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Outlines</a:t>
            </a:r>
            <a:endParaRPr lang="ru-RU" sz="40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32078467"/>
              </p:ext>
            </p:extLst>
          </p:nvPr>
        </p:nvGraphicFramePr>
        <p:xfrm>
          <a:off x="335998" y="1619250"/>
          <a:ext cx="11520000" cy="47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0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664C410D-BBEB-4F57-9D6B-DA8D74474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589CB0-8846-48E4-A1F9-E67F61EF8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38589CB0-8846-48E4-A1F9-E67F61EF8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38589CB0-8846-48E4-A1F9-E67F61EF8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F74AD5-4F75-4522-A898-DEC21CA38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04F74AD5-4F75-4522-A898-DEC21CA38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04F74AD5-4F75-4522-A898-DEC21CA38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3082153F-489D-401A-9C2C-D375DCF5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1138980B-DF13-4081-B6D4-05EFF437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F4D72148-3180-4B79-A53C-0B2B0528C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16E256-4C3A-416C-8ED4-9A9CAF0E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89B7CA-6887-4333-82ED-A93ACDA0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53F4BF-C629-4A7C-9314-FCE5E72C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E10E08-76C2-4FB3-A83D-5BC5D4CF9FE5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Dipoles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3C8BE9-76C1-44D3-9977-AF687A8E3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DB877F-FB57-4929-AB05-C90ED6EF4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F5AC38-DDF0-428F-AB1D-BE0C76BC7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8" y="896148"/>
            <a:ext cx="10544783" cy="55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500112-D76E-4660-8669-FD138D9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DF0471-DFBE-4157-8579-D83B344A8DBE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Quadrupoles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480720-426A-41E6-A9F5-3804B4FA5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130B45-2417-49AD-BA16-287A68CD3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id="{1F7A1701-52C1-461D-A66B-71770AA3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15C499-0A85-4E65-8654-DF9C83FF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833E3-0ABE-412E-B9A4-774415C96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9543"/>
            <a:ext cx="6096000" cy="4665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626734-91D7-4F54-943E-1070B890A3C0}"/>
              </a:ext>
            </a:extLst>
          </p:cNvPr>
          <p:cNvSpPr txBox="1"/>
          <p:nvPr/>
        </p:nvSpPr>
        <p:spPr>
          <a:xfrm>
            <a:off x="2234379" y="5567439"/>
            <a:ext cx="162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10,44 kA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D6FF6-2603-4FED-ABC5-8BC3338754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899543"/>
            <a:ext cx="6097192" cy="46657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95EDC1-F326-4572-A311-0E973D4B1AF2}"/>
              </a:ext>
            </a:extLst>
          </p:cNvPr>
          <p:cNvSpPr txBox="1"/>
          <p:nvPr/>
        </p:nvSpPr>
        <p:spPr>
          <a:xfrm>
            <a:off x="9651469" y="1829101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Tolerance 0,1mm</a:t>
            </a:r>
            <a:endParaRPr lang="ru-RU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015E11F-0AA6-4B44-934F-7EA9E4F4F896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9803130" y="2198433"/>
            <a:ext cx="828736" cy="65144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EEB498E-4FF9-4776-94A9-0B90076BFC99}"/>
              </a:ext>
            </a:extLst>
          </p:cNvPr>
          <p:cNvSpPr txBox="1"/>
          <p:nvPr/>
        </p:nvSpPr>
        <p:spPr>
          <a:xfrm>
            <a:off x="7374628" y="1829101"/>
            <a:ext cx="203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E"/>
                </a:solidFill>
                <a:latin typeface="Georgia" panose="02040502050405020303" pitchFamily="18" charset="0"/>
              </a:rPr>
              <a:t>Tolerance 0,2mm</a:t>
            </a:r>
            <a:endParaRPr lang="ru-RU" dirty="0">
              <a:solidFill>
                <a:srgbClr val="0000DE"/>
              </a:solidFill>
              <a:latin typeface="Georgia" panose="02040502050405020303" pitchFamily="18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1B3DE56-0022-4192-A56D-55509D930084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8389676" y="2198433"/>
            <a:ext cx="468574" cy="389986"/>
          </a:xfrm>
          <a:prstGeom prst="straightConnector1">
            <a:avLst/>
          </a:prstGeom>
          <a:ln w="19050">
            <a:solidFill>
              <a:srgbClr val="0000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758633E-6E41-480A-8B47-EAC1AF1D1FE5}"/>
              </a:ext>
            </a:extLst>
          </p:cNvPr>
          <p:cNvSpPr txBox="1"/>
          <p:nvPr/>
        </p:nvSpPr>
        <p:spPr>
          <a:xfrm>
            <a:off x="3991461" y="5796168"/>
            <a:ext cx="4209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DE"/>
                </a:solidFill>
                <a:latin typeface="Georgia" panose="02040502050405020303" pitchFamily="18" charset="0"/>
              </a:rPr>
              <a:t>Quadrupoles </a:t>
            </a:r>
            <a:r>
              <a:rPr lang="ru-RU" sz="2400" b="1" dirty="0">
                <a:solidFill>
                  <a:srgbClr val="0000DE"/>
                </a:solidFill>
                <a:latin typeface="Georgia" panose="02040502050405020303" pitchFamily="18" charset="0"/>
              </a:rPr>
              <a:t>41,7</a:t>
            </a:r>
            <a:r>
              <a:rPr lang="en-US" sz="2400" b="1" dirty="0">
                <a:solidFill>
                  <a:srgbClr val="0000DE"/>
                </a:solidFill>
                <a:latin typeface="Georgia" panose="02040502050405020303" pitchFamily="18" charset="0"/>
              </a:rPr>
              <a:t>% tested</a:t>
            </a:r>
          </a:p>
        </p:txBody>
      </p:sp>
    </p:spTree>
    <p:extLst>
      <p:ext uri="{BB962C8B-B14F-4D97-AF65-F5344CB8AC3E}">
        <p14:creationId xmlns:p14="http://schemas.microsoft.com/office/powerpoint/2010/main" val="2763394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500112-D76E-4660-8669-FD138D9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DF0471-DFBE-4157-8579-D83B344A8DBE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Quadrupoles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480720-426A-41E6-A9F5-3804B4FA5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130B45-2417-49AD-BA16-287A68CD3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id="{1F7A1701-52C1-461D-A66B-71770AA3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15C499-0A85-4E65-8654-DF9C83FF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BC5DEC-09DC-43A2-8E81-83E1B46A8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0000"/>
            <a:ext cx="6098384" cy="4666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977422-BF1C-4D80-AA83-537DFA5242FD}"/>
              </a:ext>
            </a:extLst>
          </p:cNvPr>
          <p:cNvSpPr txBox="1"/>
          <p:nvPr/>
        </p:nvSpPr>
        <p:spPr>
          <a:xfrm>
            <a:off x="763192" y="556812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10,44 kA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452DBB1A-7C2D-48B3-B3D5-41ED77856501}"/>
                  </a:ext>
                </a:extLst>
              </p:cNvPr>
              <p:cNvSpPr/>
              <p:nvPr/>
            </p:nvSpPr>
            <p:spPr>
              <a:xfrm>
                <a:off x="6096000" y="2078568"/>
                <a:ext cx="60960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Quadrupoles </a:t>
                </a:r>
                <a:r>
                  <a:rPr lang="ru-RU" sz="2400" b="1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41,7</a:t>
                </a:r>
                <a:r>
                  <a:rPr lang="en-US" sz="2400" b="1" dirty="0">
                    <a:solidFill>
                      <a:srgbClr val="0000DE"/>
                    </a:solidFill>
                    <a:latin typeface="Georgia" panose="02040502050405020303" pitchFamily="18" charset="0"/>
                  </a:rPr>
                  <a:t>% tested</a:t>
                </a:r>
              </a:p>
              <a:p>
                <a:pPr algn="ctr"/>
                <a:endParaRPr lang="en-US" sz="2400" b="1" dirty="0">
                  <a:solidFill>
                    <a:srgbClr val="0000DE"/>
                  </a:solidFill>
                  <a:latin typeface="Georgia" panose="02040502050405020303" pitchFamily="18" charset="0"/>
                </a:endParaRPr>
              </a:p>
              <a:p>
                <a:pPr algn="ctr"/>
                <a:r>
                  <a:rPr lang="en-US" sz="2400" b="1" u="sng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Out of tolerance:</a:t>
                </a:r>
              </a:p>
              <a:p>
                <a:pPr algn="ctr"/>
                <a:endParaRPr lang="ru-RU" sz="2400" b="1" u="sng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87,5 %</a:t>
                </a:r>
                <a:r>
                  <a:rPr lang="en-US" sz="2400" dirty="0">
                    <a:latin typeface="Georgia" panose="02040502050405020303" pitchFamily="18" charset="0"/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𝐺𝐿</m:t>
                        </m:r>
                      </m:e>
                    </m:d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@4,5 GeV/u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54,2 %</a:t>
                </a:r>
                <a:r>
                  <a:rPr lang="en-US" sz="2400" dirty="0">
                    <a:latin typeface="Georgia" panose="02040502050405020303" pitchFamily="18" charset="0"/>
                  </a:rPr>
                  <a:t> — Magnetic axis displacement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77,5 %</a:t>
                </a:r>
                <a:r>
                  <a:rPr lang="en-US" sz="2400" dirty="0">
                    <a:latin typeface="Georgia" panose="02040502050405020303" pitchFamily="18" charset="0"/>
                  </a:rPr>
                  <a:t> 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452DBB1A-7C2D-48B3-B3D5-41ED77856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8568"/>
                <a:ext cx="6096000" cy="2677656"/>
              </a:xfrm>
              <a:prstGeom prst="rect">
                <a:avLst/>
              </a:prstGeom>
              <a:blipFill>
                <a:blip r:embed="rId5"/>
                <a:stretch>
                  <a:fillRect l="-1300" t="-182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9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3CCF6E-2139-46C5-963A-3EABB2AB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D71766-06A5-48B0-838B-52D6FB9B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15E14F-F1CE-419D-939D-8A59D3D9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E0C611-02E3-4CCE-9726-45A8CB797D76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Quadrupoles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347BCF-E043-4514-8D1B-8398EECEC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F95A1-CA70-4A9F-A154-325D65B21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3CCF6E-2139-46C5-963A-3EABB2AB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D71766-06A5-48B0-838B-52D6FB9B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15E14F-F1CE-419D-939D-8A59D3D9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E0C611-02E3-4CCE-9726-45A8CB797D76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Alignment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347BCF-E043-4514-8D1B-8398EECEC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F95A1-CA70-4A9F-A154-325D65B21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15ECA6-4528-4E53-B444-15719D51C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24" y="900000"/>
            <a:ext cx="5347902" cy="33363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D7668E-CA33-46B9-9BB9-6A00468CB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1" y="900000"/>
            <a:ext cx="4634754" cy="333638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B4F825-B14E-415A-9215-891E03349241}"/>
              </a:ext>
            </a:extLst>
          </p:cNvPr>
          <p:cNvSpPr/>
          <p:nvPr/>
        </p:nvSpPr>
        <p:spPr>
          <a:xfrm>
            <a:off x="166998" y="4236380"/>
            <a:ext cx="11858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Top and bottom yoke of the magnet connect together in one magnet</a:t>
            </a:r>
            <a:endParaRPr lang="en-US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F98E8-43E9-4150-AC9E-03C6FAABCFF8}"/>
              </a:ext>
            </a:extLst>
          </p:cNvPr>
          <p:cNvSpPr txBox="1"/>
          <p:nvPr/>
        </p:nvSpPr>
        <p:spPr>
          <a:xfrm>
            <a:off x="166998" y="5828815"/>
            <a:ext cx="11858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Top and bottom yoke doesn’t possible to align independently!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23FE0520-95B1-4DA7-84FF-C2FE6F3BB2F1}"/>
              </a:ext>
            </a:extLst>
          </p:cNvPr>
          <p:cNvSpPr/>
          <p:nvPr/>
        </p:nvSpPr>
        <p:spPr>
          <a:xfrm>
            <a:off x="5798156" y="4698045"/>
            <a:ext cx="595687" cy="1130770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56286-C48C-4F95-B9F9-EDB23170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3EC008-8B3F-485B-8716-187E5599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B718F6-ADD9-47CB-BBD8-615CC18C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31EFCA-052D-4680-A886-2BCC3C09AAF3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Magnetic Measurements. QFF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2FC2E2-5E78-4C6F-8C0C-17AE618E7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1EA47E-CA99-428C-9163-BA5EEB5C6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9">
                <a:extLst>
                  <a:ext uri="{FF2B5EF4-FFF2-40B4-BE49-F238E27FC236}">
                    <a16:creationId xmlns:a16="http://schemas.microsoft.com/office/drawing/2014/main" id="{1F6DA2BC-613D-4867-91AA-F4DFC7AA60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557269"/>
                  </p:ext>
                </p:extLst>
              </p:nvPr>
            </p:nvGraphicFramePr>
            <p:xfrm>
              <a:off x="2370000" y="900000"/>
              <a:ext cx="7452000" cy="192347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700000">
                      <a:extLst>
                        <a:ext uri="{9D8B030D-6E8A-4147-A177-3AD203B41FA5}">
                          <a16:colId xmlns:a16="http://schemas.microsoft.com/office/drawing/2014/main" val="1381315045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3275345833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668611189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34045219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9435513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Georgia" panose="02040502050405020303" pitchFamily="18" charset="0"/>
                            </a:rPr>
                            <a:t>Results</a:t>
                          </a:r>
                          <a:endParaRPr lang="ru-RU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1" dirty="0" smtClean="0">
                                    <a:latin typeface="Georgia" panose="02040502050405020303" pitchFamily="18" charset="0"/>
                                  </a:rPr>
                                  <m:t>G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 smtClean="0">
                                    <a:latin typeface="Georgia" panose="02040502050405020303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i="1" dirty="0" smtClean="0">
                                        <a:latin typeface="Georgia" panose="02040502050405020303" pitchFamily="18" charset="0"/>
                                      </a:rPr>
                                      <m:t>G</m:t>
                                    </m:r>
                                  </m:e>
                                </m:nary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𝒅𝒛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 smtClean="0">
                                    <a:latin typeface="Georgia" panose="02040502050405020303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b="1" i="1" dirty="0" smtClean="0">
                                    <a:latin typeface="Georgia" panose="02040502050405020303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1" i="1" dirty="0" smtClean="0">
                                    <a:latin typeface="Georgia" panose="02040502050405020303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ru-RU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𝒊𝒏𝒕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𝒊𝒏𝒕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25860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FEM w/o pole shimming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18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07800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16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62100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26.89</a:t>
                          </a:r>
                          <a:endParaRPr lang="ru-RU" sz="1800" b="1" kern="1200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1.72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282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FEM pole shimming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18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52702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16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98103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10.00</a:t>
                          </a:r>
                          <a:endParaRPr lang="ru-RU" sz="1800" b="1" kern="1200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1.09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4963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Prototype measurement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kern="1200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2241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9">
                <a:extLst>
                  <a:ext uri="{FF2B5EF4-FFF2-40B4-BE49-F238E27FC236}">
                    <a16:creationId xmlns:a16="http://schemas.microsoft.com/office/drawing/2014/main" id="{1F6DA2BC-613D-4867-91AA-F4DFC7AA60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557269"/>
                  </p:ext>
                </p:extLst>
              </p:nvPr>
            </p:nvGraphicFramePr>
            <p:xfrm>
              <a:off x="2370000" y="900000"/>
              <a:ext cx="7452000" cy="192347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700000">
                      <a:extLst>
                        <a:ext uri="{9D8B030D-6E8A-4147-A177-3AD203B41FA5}">
                          <a16:colId xmlns:a16="http://schemas.microsoft.com/office/drawing/2014/main" val="1381315045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3275345833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668611189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34045219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943551306"/>
                        </a:ext>
                      </a:extLst>
                    </a:gridCol>
                  </a:tblGrid>
                  <a:tr h="81095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Georgia" panose="02040502050405020303" pitchFamily="18" charset="0"/>
                            </a:rPr>
                            <a:t>Results</a:t>
                          </a:r>
                          <a:endParaRPr lang="ru-RU" dirty="0"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531" t="-24627" r="-300510" b="-147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8205" t="-24627" r="-202051" b="-147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28205" t="-24627" r="-102051" b="-147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28205" t="-24627" r="-2051" b="-147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5860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FEM w/o pole shimming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18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07800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16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62100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26.89</a:t>
                          </a:r>
                          <a:endParaRPr lang="ru-RU" sz="1800" b="1" kern="1200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1.72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282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FEM pole shimming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18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52702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16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ru-RU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98103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dirty="0">
                              <a:solidFill>
                                <a:srgbClr val="FF0000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10.00</a:t>
                          </a:r>
                          <a:endParaRPr lang="ru-RU" sz="1800" b="1" kern="1200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1.09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4963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Prototype measurement</a:t>
                          </a:r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kern="1200" dirty="0">
                            <a:solidFill>
                              <a:srgbClr val="FF0000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0" kern="12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2241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CE02F2A5-E551-47FD-B717-35EF2AE1FA7D}"/>
              </a:ext>
            </a:extLst>
          </p:cNvPr>
          <p:cNvSpPr/>
          <p:nvPr/>
        </p:nvSpPr>
        <p:spPr>
          <a:xfrm>
            <a:off x="5739885" y="2829131"/>
            <a:ext cx="712228" cy="1470505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314C7-A5ED-4BD0-AAEB-24CAA0EB05A6}"/>
              </a:ext>
            </a:extLst>
          </p:cNvPr>
          <p:cNvSpPr txBox="1"/>
          <p:nvPr/>
        </p:nvSpPr>
        <p:spPr>
          <a:xfrm>
            <a:off x="3451859" y="4299637"/>
            <a:ext cx="528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Dodecapole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corrector coils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4 pcs./ring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dk1"/>
                </a:solidFill>
                <a:latin typeface="Georgia" panose="02040502050405020303" pitchFamily="18" charset="0"/>
                <a:ea typeface="+mn-ea"/>
                <a:cs typeface="+mn-cs"/>
              </a:rPr>
              <a:t>125000 </a:t>
            </a:r>
            <a:r>
              <a:rPr lang="en-US" sz="2400" baseline="0" dirty="0">
                <a:latin typeface="Georgia" panose="02040502050405020303" pitchFamily="18" charset="0"/>
              </a:rPr>
              <a:t>T/m</a:t>
            </a:r>
            <a:r>
              <a:rPr lang="en-US" sz="2400" baseline="30000" dirty="0">
                <a:latin typeface="Georgia" panose="02040502050405020303" pitchFamily="18" charset="0"/>
              </a:rPr>
              <a:t>5</a:t>
            </a:r>
            <a:r>
              <a:rPr lang="ru-RU" sz="2400" baseline="30000" dirty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max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Georgia" panose="02040502050405020303" pitchFamily="18" charset="0"/>
              </a:rPr>
              <a:t>1000</a:t>
            </a:r>
            <a:r>
              <a:rPr lang="en-US" sz="2400" dirty="0">
                <a:latin typeface="Georgia" panose="02040502050405020303" pitchFamily="18" charset="0"/>
              </a:rPr>
              <a:t> Ampere*Turns max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Loading max (4.5 GeV/u)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45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 %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29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CCAAD1-8452-40CB-B48A-0172BFFE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6F5872-C738-4663-ABB3-5240B27A209A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DA Correction. Analytical Estimation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834798-15D2-4D44-BCAF-A3D790B75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0F7526-2020-467D-9027-E6270A79F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BC2A13-B2D4-45F1-AC3C-1F80F9B0B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7436"/>
            <a:ext cx="6207367" cy="20622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4D33D6-A2CB-466D-B82E-2153860E9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8761"/>
            <a:ext cx="6207367" cy="20876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B66AC2-622C-4B2A-9E0F-739D50D57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342" y="899999"/>
            <a:ext cx="4473658" cy="2539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4595CF-CC44-4960-9F0D-002714A925C7}"/>
              </a:ext>
            </a:extLst>
          </p:cNvPr>
          <p:cNvSpPr txBox="1"/>
          <p:nvPr/>
        </p:nvSpPr>
        <p:spPr>
          <a:xfrm>
            <a:off x="1071066" y="3917096"/>
            <a:ext cx="4065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Fringe fields + octupoles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AD21D-B819-414D-9BB2-325268D256F9}"/>
              </a:ext>
            </a:extLst>
          </p:cNvPr>
          <p:cNvSpPr txBox="1"/>
          <p:nvPr/>
        </p:nvSpPr>
        <p:spPr>
          <a:xfrm>
            <a:off x="95407" y="907885"/>
            <a:ext cx="6020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Fringe fields in final focusing triplets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6F4180B0-A7EA-4108-9C84-C82C707AF1CA}"/>
              </a:ext>
            </a:extLst>
          </p:cNvPr>
          <p:cNvSpPr/>
          <p:nvPr/>
        </p:nvSpPr>
        <p:spPr>
          <a:xfrm>
            <a:off x="2920371" y="3429001"/>
            <a:ext cx="366623" cy="488096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257E011A-D5FB-4D03-92E1-439D2453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1BB19715-FD27-4074-B5FB-9FC0CF12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CC1CE0-B00A-4624-9A22-B58DCFA155A0}"/>
              </a:ext>
            </a:extLst>
          </p:cNvPr>
          <p:cNvSpPr txBox="1"/>
          <p:nvPr/>
        </p:nvSpPr>
        <p:spPr>
          <a:xfrm>
            <a:off x="7620000" y="482243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The results doesn’t approve by numerical calculation.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Work in progress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F94F82CF-3365-47A2-BE95-4343D72EDAA0}"/>
              </a:ext>
            </a:extLst>
          </p:cNvPr>
          <p:cNvSpPr/>
          <p:nvPr/>
        </p:nvSpPr>
        <p:spPr>
          <a:xfrm rot="16200000">
            <a:off x="6730373" y="4716281"/>
            <a:ext cx="366623" cy="1412631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52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8C7D2D-AD55-4A50-9C22-D55A01D8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2BED3B-2F3A-4E8E-A77E-DF1314ADF4F5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Power Supplies Layout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8AFEDE-CF0A-4AC4-9C92-41F6D2107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A9D2C2-5047-4464-84EC-BA2609849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21256-AA99-446A-8D3A-AE3C0F2CBD4A}"/>
              </a:ext>
            </a:extLst>
          </p:cNvPr>
          <p:cNvSpPr txBox="1"/>
          <p:nvPr/>
        </p:nvSpPr>
        <p:spPr>
          <a:xfrm>
            <a:off x="3955581" y="5137473"/>
            <a:ext cx="4280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Power Supply Systems for</a:t>
            </a:r>
          </a:p>
          <a:p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the Collider Magnets</a:t>
            </a:r>
          </a:p>
          <a:p>
            <a:r>
              <a:rPr lang="en-US" dirty="0">
                <a:latin typeface="Georgia" panose="02040502050405020303" pitchFamily="18" charset="0"/>
              </a:rPr>
              <a:t>V. </a:t>
            </a:r>
            <a:r>
              <a:rPr lang="en-US" dirty="0" err="1">
                <a:latin typeface="Georgia" panose="02040502050405020303" pitchFamily="18" charset="0"/>
              </a:rPr>
              <a:t>Karpinsky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EBC949-1776-4CC6-95F1-3EA3F8357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0000"/>
            <a:ext cx="7810500" cy="3994275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9A1706C-DE6D-48BE-AD3D-7F0BB1222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765504"/>
              </p:ext>
            </p:extLst>
          </p:nvPr>
        </p:nvGraphicFramePr>
        <p:xfrm>
          <a:off x="7860831" y="900000"/>
          <a:ext cx="4280837" cy="39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Дата 11">
            <a:extLst>
              <a:ext uri="{FF2B5EF4-FFF2-40B4-BE49-F238E27FC236}">
                <a16:creationId xmlns:a16="http://schemas.microsoft.com/office/drawing/2014/main" id="{8F360C48-8953-4C00-83E4-C9D8803F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0F7C5F2-FCE3-49E0-A189-EE18F666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0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B5B10B-62CC-4B26-AB89-1B0DB735991A}"/>
              </a:ext>
            </a:extLst>
          </p:cNvPr>
          <p:cNvSpPr txBox="1"/>
          <p:nvPr/>
        </p:nvSpPr>
        <p:spPr>
          <a:xfrm>
            <a:off x="150961" y="936000"/>
            <a:ext cx="118900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The magnetic structure of the NICA Collider has been 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fixed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914400" indent="-914400" algn="just">
              <a:buFont typeface="+mj-lt"/>
              <a:buAutoNum type="arabicPeriod"/>
            </a:pPr>
            <a:endParaRPr 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DA of the NICA Collider is limited by the 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fringe fields of the quadrupole magnets 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(most especially, by the 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 focusing quads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and can be 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increased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by the correction system up to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10÷11σ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DD5F38D-EF23-4D46-BC13-9250CD4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</a:t>
            </a:r>
            <a:r>
              <a:rPr lang="ru-RU" dirty="0" err="1"/>
              <a:t>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C0D5E-597C-4D6B-9572-3BE6ABA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15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B5B10B-62CC-4B26-AB89-1B0DB735991A}"/>
              </a:ext>
            </a:extLst>
          </p:cNvPr>
          <p:cNvSpPr txBox="1"/>
          <p:nvPr/>
        </p:nvSpPr>
        <p:spPr>
          <a:xfrm>
            <a:off x="150961" y="936000"/>
            <a:ext cx="11890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Font typeface="+mj-lt"/>
              <a:buAutoNum type="arabicPeriod" startAt="3"/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The magnetic field quality 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tolerance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was established based on 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and CO calculations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DD5F38D-EF23-4D46-BC13-9250CD4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</a:t>
            </a:r>
            <a:r>
              <a:rPr lang="ru-RU" dirty="0" err="1"/>
              <a:t>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C0D5E-597C-4D6B-9572-3BE6ABA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29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524E8DE7-22A6-450F-B719-A154D6AB33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634215"/>
                  </p:ext>
                </p:extLst>
              </p:nvPr>
            </p:nvGraphicFramePr>
            <p:xfrm>
              <a:off x="1859161" y="3133012"/>
              <a:ext cx="8473678" cy="30976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78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07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4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246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Errors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CO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DA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2461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Dipole magnets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293345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Effective length (relative)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ru-RU" sz="24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Transverse displacement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Rotation around longitudinal axis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lang="en-US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lang="ru-RU" sz="2400" b="1" i="1" kern="12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mrad</a:t>
                          </a:r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2461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Quadrupole magnets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314701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Effective length (relative)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ru-RU" sz="2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ru-RU" sz="2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Transverse displacement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lang="en-US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lang="ru-RU" sz="2400" b="1" i="1" kern="12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mm</a:t>
                          </a:r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lang="en-US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lang="ru-RU" sz="2400" b="1" i="1" kern="12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mm</a:t>
                          </a:r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Rotation around longitudinal axis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lang="ru-RU" sz="2400" b="1" i="1" kern="120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mrad</a:t>
                          </a:r>
                          <a:endParaRPr lang="ru-RU" sz="2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524E8DE7-22A6-450F-B719-A154D6AB33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634215"/>
                  </p:ext>
                </p:extLst>
              </p:nvPr>
            </p:nvGraphicFramePr>
            <p:xfrm>
              <a:off x="1859161" y="3133012"/>
              <a:ext cx="8473678" cy="309763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78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07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45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246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Errors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CO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DA</a:t>
                          </a:r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2461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Dipole magnets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293345"/>
                      </a:ext>
                    </a:extLst>
                  </a:tr>
                  <a:tr h="3990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Effective length (relative)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8553" t="-169231" r="-100987" b="-5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2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Transverse displacement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28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Rotation around longitudinal axis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8553" t="-375000" r="-100987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2461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Quadrupole magnets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314701"/>
                      </a:ext>
                    </a:extLst>
                  </a:tr>
                  <a:tr h="40017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Effective length (relative)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36" t="-507576" r="-1320" b="-2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28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Transverse displacement</a:t>
                          </a:r>
                          <a:endParaRPr lang="ru-RU" sz="1600" kern="1200" dirty="0">
                            <a:solidFill>
                              <a:schemeClr val="dk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8553" t="-679661" r="-100987" b="-15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36" t="-679661" r="-1320" b="-1508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28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Rotation around longitudinal axis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i="1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—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736" t="-766667" r="-1320" b="-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819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NICA Collider Main Parameters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" name="Таблица 111">
                <a:extLst>
                  <a:ext uri="{FF2B5EF4-FFF2-40B4-BE49-F238E27FC236}">
                    <a16:creationId xmlns:a16="http://schemas.microsoft.com/office/drawing/2014/main" id="{EEFC5DC0-8917-47BD-A4AE-9BE59D7BE3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432245"/>
                  </p:ext>
                </p:extLst>
              </p:nvPr>
            </p:nvGraphicFramePr>
            <p:xfrm>
              <a:off x="2521489" y="900000"/>
              <a:ext cx="7149022" cy="5139120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114300">
                        <a:prstClr val="black"/>
                      </a:innerShdw>
                    </a:effectLst>
                  </a:tblPr>
                  <a:tblGrid>
                    <a:gridCol w="39090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Ion</a:t>
                          </a:r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i="0" dirty="0" smtClean="0"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p>
                                    <m: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  <m:t>79</m:t>
                                    </m:r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Circumference,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oMath>
                          </a14:m>
                          <a:endParaRPr lang="ru-RU" sz="18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503.04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Beta-function in IP,</a:t>
                          </a:r>
                          <a:r>
                            <a:rPr lang="en-US" sz="1800" b="1" baseline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0" baseline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oMath>
                          </a14:m>
                          <a:endParaRPr lang="ru-RU" sz="18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Betatron tune</a:t>
                          </a:r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9.44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9.44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Chromaticity</a:t>
                          </a:r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−19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Acceptance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𝐦𝐦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𝐦𝐫𝐚𝐝</m:t>
                              </m:r>
                            </m:oMath>
                          </a14:m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Critical energy,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𝒕𝒓</m:t>
                                  </m:r>
                                </m:sub>
                              </m:sSub>
                            </m:oMath>
                          </a14:m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7.084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Number of particle bunches</a:t>
                          </a:r>
                          <a:endParaRPr lang="ru-RU" sz="18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Kinetic energy,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𝐆𝐞𝐕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den>
                              </m:f>
                            </m:oMath>
                          </a14:m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Number particle per bunch,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</m:oMath>
                          </a14:m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ru-RU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ru-RU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RMS 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emittances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𝐦𝐦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𝐦𝐫𝐚𝐝</m:t>
                              </m:r>
                            </m:oMath>
                          </a14:m>
                          <a:endParaRPr lang="ru-RU" sz="18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1.</m:t>
                                    </m:r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1.</m:t>
                                    </m:r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08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1.</m:t>
                                    </m:r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95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1.</m:t>
                                    </m:r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</a:rPr>
                                      <m:t>82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RMS momentum spread,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18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ru-RU" sz="1800" b="0" i="1" smtClean="0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ru-RU" sz="1800" b="0" i="1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ru-RU" sz="1800" b="0" i="1" smtClean="0">
                                    <a:latin typeface="Cambria Math" panose="02040503050406030204" pitchFamily="18" charset="0"/>
                                  </a:rPr>
                                  <m:t>73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RMS bunch length,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oMath>
                          </a14:m>
                          <a:endParaRPr lang="ru-RU" sz="18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Luminosity,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sup>
                              </m:s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𝐜𝐦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08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800" dirty="0"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" name="Таблица 111">
                <a:extLst>
                  <a:ext uri="{FF2B5EF4-FFF2-40B4-BE49-F238E27FC236}">
                    <a16:creationId xmlns:a16="http://schemas.microsoft.com/office/drawing/2014/main" id="{EEFC5DC0-8917-47BD-A4AE-9BE59D7BE3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432245"/>
                  </p:ext>
                </p:extLst>
              </p:nvPr>
            </p:nvGraphicFramePr>
            <p:xfrm>
              <a:off x="2521489" y="900000"/>
              <a:ext cx="7149022" cy="5139120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114300">
                        <a:prstClr val="black"/>
                      </a:innerShdw>
                    </a:effectLst>
                  </a:tblPr>
                  <a:tblGrid>
                    <a:gridCol w="39090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Ion</a:t>
                          </a:r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8333" r="-564" b="-13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108333" r="-83333" b="-123333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108333" r="-564" b="-12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208333" r="-83333" b="-113333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208333" r="-564" b="-11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Betatron tune</a:t>
                          </a:r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308333" r="-564" b="-10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Chromaticity</a:t>
                          </a:r>
                          <a:endParaRPr lang="ru-RU" sz="18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408333" r="-564" b="-9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508333" r="-83333" b="-83333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508333" r="-564" b="-8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608333" r="-83333" b="-73333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608333" r="-564" b="-7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1" i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Number of particle bunches</a:t>
                          </a:r>
                          <a:endParaRPr lang="ru-RU" sz="18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696721" r="-564" b="-6213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810000" r="-83333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3277" t="-810000" r="-202260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674" t="-810000" r="-101124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3842" t="-810000" r="-1695" b="-5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895082" r="-8333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3277" t="-895082" r="-20226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674" t="-895082" r="-10112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3842" t="-895082" r="-1695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1011667" r="-83333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3277" t="-1011667" r="-20226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674" t="-1011667" r="-101124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3842" t="-1011667" r="-1695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1093443" r="-8333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3277" t="-1093443" r="-20226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674" t="-1093443" r="-10112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3842" t="-1093443" r="-169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1213333" r="-83333" b="-12833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865" t="-1213333" r="-564" b="-12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" t="-1291803" r="-8333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3277" t="-1291803" r="-20226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674" t="-1291803" r="-101124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3842" t="-1291803" r="-1695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403DE893-A293-4244-BAFE-4B982E79CB06}"/>
              </a:ext>
            </a:extLst>
          </p:cNvPr>
          <p:cNvSpPr txBox="1"/>
          <p:nvPr/>
        </p:nvSpPr>
        <p:spPr>
          <a:xfrm>
            <a:off x="2643575" y="6081331"/>
            <a:ext cx="6904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DE"/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specifications of the “Object Collider NICA”, 2019</a:t>
            </a:r>
            <a:endParaRPr lang="ru-RU" dirty="0">
              <a:solidFill>
                <a:srgbClr val="0000DE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Дата 16">
            <a:extLst>
              <a:ext uri="{FF2B5EF4-FFF2-40B4-BE49-F238E27FC236}">
                <a16:creationId xmlns:a16="http://schemas.microsoft.com/office/drawing/2014/main" id="{FE31F221-0EEC-43CF-9A37-6357B416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D44A71EA-ED67-40D9-BFF3-AAE1B444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027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FB5B10B-62CC-4B26-AB89-1B0DB735991A}"/>
                  </a:ext>
                </a:extLst>
              </p:cNvPr>
              <p:cNvSpPr txBox="1"/>
              <p:nvPr/>
            </p:nvSpPr>
            <p:spPr>
              <a:xfrm>
                <a:off x="150961" y="936000"/>
                <a:ext cx="11890078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 algn="just">
                  <a:buFont typeface="+mj-lt"/>
                  <a:buAutoNum type="arabicPeriod" startAt="4"/>
                </a:pPr>
                <a:r>
                  <a:rPr lang="en-US" sz="4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Magnetic measurements for </a:t>
                </a:r>
                <a:r>
                  <a:rPr lang="en-US" sz="40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100% dipoles </a:t>
                </a:r>
                <a:r>
                  <a:rPr lang="en-US" sz="4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and </a:t>
                </a:r>
                <a:r>
                  <a:rPr lang="en-US" sz="40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41,7% quadrupoles </a:t>
                </a:r>
                <a:r>
                  <a:rPr lang="en-US" sz="4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were done. </a:t>
                </a:r>
              </a:p>
              <a:p>
                <a:pPr algn="ctr"/>
                <a:r>
                  <a:rPr lang="en-US" sz="4000" b="1" u="sng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 of tolerance</a:t>
                </a:r>
                <a:r>
                  <a:rPr lang="en-US" sz="4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1828800" lvl="2" indent="-914400" algn="just"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56,4 %</a:t>
                </a:r>
                <a:r>
                  <a:rPr lang="en-US" sz="4000" dirty="0">
                    <a:latin typeface="Georgia" panose="02040502050405020303" pitchFamily="18" charset="0"/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𝐵𝐿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𝐵𝐿</m:t>
                        </m:r>
                      </m:e>
                    </m:d>
                  </m:oMath>
                </a14:m>
                <a:r>
                  <a:rPr lang="en-US" sz="4000" dirty="0">
                    <a:latin typeface="Georgia" panose="02040502050405020303" pitchFamily="18" charset="0"/>
                  </a:rPr>
                  <a:t> @4,5 GeV/u </a:t>
                </a:r>
              </a:p>
              <a:p>
                <a:pPr marL="1828800" lvl="2" indent="-914400" algn="just"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87,2 %</a:t>
                </a:r>
                <a:r>
                  <a:rPr lang="en-US" sz="4000" dirty="0">
                    <a:latin typeface="Georgia" panose="02040502050405020303" pitchFamily="18" charset="0"/>
                  </a:rPr>
                  <a:t> — Tilt @4,5 GeV/u </a:t>
                </a:r>
              </a:p>
              <a:p>
                <a:pPr marL="1828800" lvl="2" indent="-914400" algn="just"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87,5 %</a:t>
                </a:r>
                <a:r>
                  <a:rPr lang="en-US" sz="4000" dirty="0">
                    <a:latin typeface="Georgia" panose="02040502050405020303" pitchFamily="18" charset="0"/>
                  </a:rPr>
                  <a:t> —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𝐺𝐿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𝐺𝐿</m:t>
                        </m:r>
                      </m:e>
                    </m:d>
                  </m:oMath>
                </a14:m>
                <a:r>
                  <a:rPr lang="en-US" sz="4000" dirty="0">
                    <a:latin typeface="Georgia" panose="02040502050405020303" pitchFamily="18" charset="0"/>
                  </a:rPr>
                  <a:t> @4,5 GeV/u </a:t>
                </a:r>
              </a:p>
              <a:p>
                <a:pPr marL="1828800" lvl="2" indent="-914400" algn="just"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54,2 %</a:t>
                </a:r>
                <a:r>
                  <a:rPr lang="en-US" sz="4000" dirty="0">
                    <a:latin typeface="Georgia" panose="02040502050405020303" pitchFamily="18" charset="0"/>
                  </a:rPr>
                  <a:t> — Magnetic axis displacement</a:t>
                </a:r>
              </a:p>
              <a:p>
                <a:pPr lvl="8" algn="just"/>
                <a:r>
                  <a:rPr lang="en-US" sz="4000" dirty="0">
                    <a:latin typeface="Georgia" panose="02040502050405020303" pitchFamily="18" charset="0"/>
                  </a:rPr>
                  <a:t> (-0,6mm max)</a:t>
                </a:r>
              </a:p>
              <a:p>
                <a:pPr marL="1828800" lvl="2" indent="-914400" algn="just"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77,5 %</a:t>
                </a:r>
                <a:r>
                  <a:rPr lang="en-US" sz="4000" dirty="0">
                    <a:latin typeface="Georgia" panose="02040502050405020303" pitchFamily="18" charset="0"/>
                  </a:rPr>
                  <a:t> 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4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FB5B10B-62CC-4B26-AB89-1B0DB7359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1" y="936000"/>
                <a:ext cx="11890078" cy="5632311"/>
              </a:xfrm>
              <a:prstGeom prst="rect">
                <a:avLst/>
              </a:prstGeom>
              <a:blipFill>
                <a:blip r:embed="rId4"/>
                <a:stretch>
                  <a:fillRect l="-2103" t="-3250" r="-1795" b="-3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ата 7">
            <a:extLst>
              <a:ext uri="{FF2B5EF4-FFF2-40B4-BE49-F238E27FC236}">
                <a16:creationId xmlns:a16="http://schemas.microsoft.com/office/drawing/2014/main" id="{2DD5F38D-EF23-4D46-BC13-9250CD4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</a:t>
            </a:r>
            <a:r>
              <a:rPr lang="ru-RU" dirty="0" err="1"/>
              <a:t>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C0D5E-597C-4D6B-9572-3BE6ABA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81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B5B10B-62CC-4B26-AB89-1B0DB735991A}"/>
              </a:ext>
            </a:extLst>
          </p:cNvPr>
          <p:cNvSpPr txBox="1"/>
          <p:nvPr/>
        </p:nvSpPr>
        <p:spPr>
          <a:xfrm>
            <a:off x="150961" y="936000"/>
            <a:ext cx="118900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Font typeface="+mj-lt"/>
              <a:buAutoNum type="arabicPeriod" startAt="5"/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DA decrease to </a:t>
            </a: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5÷6σ </a:t>
            </a: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if the results of the magnetic measurements has been taken into account.</a:t>
            </a:r>
          </a:p>
          <a:p>
            <a:pPr marL="914400" indent="-914400" algn="just">
              <a:buFont typeface="+mj-lt"/>
              <a:buAutoNum type="arabicPeriod" startAt="5"/>
            </a:pPr>
            <a:endParaRPr lang="en-U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914400" algn="just">
              <a:buFont typeface="+mj-lt"/>
              <a:buAutoNum type="arabicPeriod" startAt="5"/>
            </a:pPr>
            <a:r>
              <a:rPr lang="en-US" sz="4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in progress.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DD5F38D-EF23-4D46-BC13-9250CD4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</a:t>
            </a:r>
            <a:r>
              <a:rPr lang="ru-RU" dirty="0" err="1"/>
              <a:t>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C0D5E-597C-4D6B-9572-3BE6ABA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707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 and Future Plans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B5B10B-62CC-4B26-AB89-1B0DB735991A}"/>
              </a:ext>
            </a:extLst>
          </p:cNvPr>
          <p:cNvSpPr txBox="1"/>
          <p:nvPr/>
        </p:nvSpPr>
        <p:spPr>
          <a:xfrm>
            <a:off x="150961" y="2967335"/>
            <a:ext cx="11890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ATTENTION !!!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DD5F38D-EF23-4D46-BC13-9250CD4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C0D5E-597C-4D6B-9572-3BE6ABA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1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06E1FB-74A7-4903-A862-6833026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52015A-1A34-45C9-8EAF-57FD85D7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B60CA-5595-400A-BD4E-4244DB2F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458AB1-3824-4487-A3D2-E32026C8340C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NICA Collider Scheme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69021D-F196-4AA1-9F64-F74B8C2BB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FC1E4E-8CF2-4D3C-914F-7E160D4FC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28DC81-A92D-4509-92F1-6FDFBC0B8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413" y="897660"/>
            <a:ext cx="9381173" cy="55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NICA Collider Lattice Functions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9" name="Дата 8">
            <a:extLst>
              <a:ext uri="{FF2B5EF4-FFF2-40B4-BE49-F238E27FC236}">
                <a16:creationId xmlns:a16="http://schemas.microsoft.com/office/drawing/2014/main" id="{D48C6BBC-198D-46B6-8F66-2E6B66CF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254C298-6CB8-4788-B046-AF19D186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515F3A-035F-4DA5-B013-4E9AB3586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6" y="897897"/>
            <a:ext cx="10541468" cy="55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9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Longitudinal Bunch Size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1A9B7D-4877-4DDA-A944-A2601DC2F938}"/>
              </a:ext>
            </a:extLst>
          </p:cNvPr>
          <p:cNvSpPr>
            <a:spLocks noChangeAspect="1"/>
          </p:cNvSpPr>
          <p:nvPr/>
        </p:nvSpPr>
        <p:spPr>
          <a:xfrm>
            <a:off x="4949368" y="2938110"/>
            <a:ext cx="4032000" cy="33998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409102-6CC3-441F-90AE-9B990925F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519" y="900000"/>
            <a:ext cx="2448849" cy="205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90A677-F0F6-40DE-80B5-D32343B82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012" y="900000"/>
            <a:ext cx="3176413" cy="1994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56A582-9C88-42FA-B508-F7F40072D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03" y="900000"/>
                <a:ext cx="23541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DE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ru-RU" i="1" smtClean="0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b="0" i="1" smtClean="0">
                        <a:solidFill>
                          <a:srgbClr val="0000D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0000D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ru-RU" i="1" dirty="0">
                    <a:solidFill>
                      <a:srgbClr val="0000DE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DE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ru-RU" i="1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00D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ru-RU" i="1">
                        <a:solidFill>
                          <a:srgbClr val="0000DE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i="1">
                        <a:solidFill>
                          <a:srgbClr val="0000DE"/>
                        </a:solidFill>
                        <a:latin typeface="Cambria Math" panose="02040503050406030204" pitchFamily="18" charset="0"/>
                      </a:rPr>
                      <m:t>𝑇𝑃𝐶</m:t>
                    </m:r>
                  </m:oMath>
                </a14:m>
                <a:endParaRPr lang="ru-RU" altLang="ru-RU" i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56A582-9C88-42FA-B508-F7F40072D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103" y="900000"/>
                <a:ext cx="23541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бъект 1">
                <a:extLst>
                  <a:ext uri="{FF2B5EF4-FFF2-40B4-BE49-F238E27FC236}">
                    <a16:creationId xmlns:a16="http://schemas.microsoft.com/office/drawing/2014/main" id="{40ACBABA-9D78-4CA3-9643-1CF818002907}"/>
                  </a:ext>
                </a:extLst>
              </p:cNvPr>
              <p:cNvSpPr txBox="1"/>
              <p:nvPr/>
            </p:nvSpPr>
            <p:spPr bwMode="auto">
              <a:xfrm>
                <a:off x="8981368" y="4072852"/>
                <a:ext cx="3176412" cy="1142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=22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ru-RU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𝑟𝑖𝑛𝑔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𝐼𝑃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=3∙</m:t>
                    </m:r>
                    <m:sSub>
                      <m:sSubPr>
                        <m:ctrlPr>
                          <a:rPr lang="ru-RU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ru-RU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66</m:t>
                    </m:r>
                  </m:oMath>
                </a14:m>
                <a:endParaRPr lang="en-US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𝑏𝑢𝑐𝑘𝑒𝑡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𝑟𝑖𝑛𝑔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=7.6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endParaRPr lang="ru-RU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endParaRPr lang="ru-RU" i="1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Объект 1">
                <a:extLst>
                  <a:ext uri="{FF2B5EF4-FFF2-40B4-BE49-F238E27FC236}">
                    <a16:creationId xmlns:a16="http://schemas.microsoft.com/office/drawing/2014/main" id="{40ACBABA-9D78-4CA3-9643-1CF818002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1368" y="4072852"/>
                <a:ext cx="3176412" cy="1142625"/>
              </a:xfrm>
              <a:prstGeom prst="rect">
                <a:avLst/>
              </a:prstGeom>
              <a:blipFill>
                <a:blip r:embed="rId7"/>
                <a:stretch>
                  <a:fillRect l="-1152" t="-35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">
                <a:extLst>
                  <a:ext uri="{FF2B5EF4-FFF2-40B4-BE49-F238E27FC236}">
                    <a16:creationId xmlns:a16="http://schemas.microsoft.com/office/drawing/2014/main" id="{60CC66B7-4F75-40E6-BA42-61F4994214DE}"/>
                  </a:ext>
                </a:extLst>
              </p:cNvPr>
              <p:cNvSpPr txBox="1"/>
              <p:nvPr/>
            </p:nvSpPr>
            <p:spPr bwMode="auto">
              <a:xfrm>
                <a:off x="2682202" y="983061"/>
                <a:ext cx="788195" cy="40166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22" name="Object 1">
                <a:extLst>
                  <a:ext uri="{FF2B5EF4-FFF2-40B4-BE49-F238E27FC236}">
                    <a16:creationId xmlns:a16="http://schemas.microsoft.com/office/drawing/2014/main" id="{60CC66B7-4F75-40E6-BA42-61F499421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202" y="983061"/>
                <a:ext cx="788195" cy="4016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">
                <a:extLst>
                  <a:ext uri="{FF2B5EF4-FFF2-40B4-BE49-F238E27FC236}">
                    <a16:creationId xmlns:a16="http://schemas.microsoft.com/office/drawing/2014/main" id="{8151AAA6-96F0-42BB-B574-F32BE73AB6CF}"/>
                  </a:ext>
                </a:extLst>
              </p:cNvPr>
              <p:cNvSpPr txBox="1"/>
              <p:nvPr/>
            </p:nvSpPr>
            <p:spPr bwMode="auto">
              <a:xfrm>
                <a:off x="3877540" y="2429619"/>
                <a:ext cx="1050186" cy="40166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1200" i="1" dirty="0"/>
              </a:p>
            </p:txBody>
          </p:sp>
        </mc:Choice>
        <mc:Fallback xmlns="">
          <p:sp>
            <p:nvSpPr>
              <p:cNvPr id="23" name="Object 1">
                <a:extLst>
                  <a:ext uri="{FF2B5EF4-FFF2-40B4-BE49-F238E27FC236}">
                    <a16:creationId xmlns:a16="http://schemas.microsoft.com/office/drawing/2014/main" id="{8151AAA6-96F0-42BB-B574-F32BE73A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7540" y="2429619"/>
                <a:ext cx="1050186" cy="4016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DDBAD14-9CF5-46F5-ACA6-4A19BF89C9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178" y="886145"/>
            <a:ext cx="2486078" cy="20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">
                <a:extLst>
                  <a:ext uri="{FF2B5EF4-FFF2-40B4-BE49-F238E27FC236}">
                    <a16:creationId xmlns:a16="http://schemas.microsoft.com/office/drawing/2014/main" id="{E9315A55-3307-4BFC-ABBF-199679F8E23A}"/>
                  </a:ext>
                </a:extLst>
              </p:cNvPr>
              <p:cNvSpPr txBox="1"/>
              <p:nvPr/>
            </p:nvSpPr>
            <p:spPr bwMode="auto">
              <a:xfrm>
                <a:off x="1391461" y="2292951"/>
                <a:ext cx="1018933" cy="3375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1200" i="1" dirty="0"/>
              </a:p>
            </p:txBody>
          </p:sp>
        </mc:Choice>
        <mc:Fallback xmlns="">
          <p:sp>
            <p:nvSpPr>
              <p:cNvPr id="25" name="Object 1">
                <a:extLst>
                  <a:ext uri="{FF2B5EF4-FFF2-40B4-BE49-F238E27FC236}">
                    <a16:creationId xmlns:a16="http://schemas.microsoft.com/office/drawing/2014/main" id="{E9315A55-3307-4BFC-ABBF-199679F8E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1461" y="2292951"/>
                <a:ext cx="1018933" cy="3375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8">
                <a:extLst>
                  <a:ext uri="{FF2B5EF4-FFF2-40B4-BE49-F238E27FC236}">
                    <a16:creationId xmlns:a16="http://schemas.microsoft.com/office/drawing/2014/main" id="{74781762-2DCB-479B-A4E5-478C70DBF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6" y="983061"/>
                <a:ext cx="1044800" cy="530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altLang="ru-RU" sz="1400" i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Box 8">
                <a:extLst>
                  <a:ext uri="{FF2B5EF4-FFF2-40B4-BE49-F238E27FC236}">
                    <a16:creationId xmlns:a16="http://schemas.microsoft.com/office/drawing/2014/main" id="{74781762-2DCB-479B-A4E5-478C70DBF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36" y="983061"/>
                <a:ext cx="1044800" cy="530786"/>
              </a:xfrm>
              <a:prstGeom prst="rect">
                <a:avLst/>
              </a:prstGeom>
              <a:blipFill>
                <a:blip r:embed="rId12"/>
                <a:stretch>
                  <a:fillRect b="-2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923BB0-39A6-45E4-9F9E-A6DEBD7385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9368" y="3091930"/>
            <a:ext cx="3672000" cy="3092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59123F64-DBC1-4976-99D1-04F544D152A3}"/>
                  </a:ext>
                </a:extLst>
              </p:cNvPr>
              <p:cNvSpPr txBox="1"/>
              <p:nvPr/>
            </p:nvSpPr>
            <p:spPr bwMode="auto">
              <a:xfrm>
                <a:off x="6237108" y="2904662"/>
                <a:ext cx="1455606" cy="40166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𝑀𝑉</m:t>
                      </m:r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59123F64-DBC1-4976-99D1-04F544D15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7108" y="2904662"/>
                <a:ext cx="1455606" cy="401668"/>
              </a:xfrm>
              <a:prstGeom prst="rect">
                <a:avLst/>
              </a:prstGeom>
              <a:blipFill>
                <a:blip r:embed="rId14"/>
                <a:stretch>
                  <a:fillRect r="-837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EA01BD63-E716-484D-82F2-17DC02FB3B0E}"/>
              </a:ext>
            </a:extLst>
          </p:cNvPr>
          <p:cNvSpPr txBox="1"/>
          <p:nvPr/>
        </p:nvSpPr>
        <p:spPr>
          <a:xfrm>
            <a:off x="3498469" y="1834942"/>
            <a:ext cx="1574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+mn-lt"/>
              </a:rPr>
              <a:t>IBS-</a:t>
            </a:r>
            <a:r>
              <a:rPr lang="ru-RU" b="1" dirty="0">
                <a:solidFill>
                  <a:srgbClr val="006600"/>
                </a:solidFill>
                <a:latin typeface="+mn-lt"/>
              </a:rPr>
              <a:t>«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thermal</a:t>
            </a:r>
            <a:r>
              <a:rPr lang="ru-RU" b="1" dirty="0">
                <a:solidFill>
                  <a:srgbClr val="006600"/>
                </a:solidFill>
                <a:latin typeface="+mn-lt"/>
              </a:rPr>
              <a:t>» 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equilibrium</a:t>
            </a:r>
            <a:endParaRPr lang="ru-RU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DF77E9-781A-460A-A26C-258213932338}"/>
                  </a:ext>
                </a:extLst>
              </p:cNvPr>
              <p:cNvSpPr txBox="1"/>
              <p:nvPr/>
            </p:nvSpPr>
            <p:spPr>
              <a:xfrm>
                <a:off x="4956300" y="2212986"/>
                <a:ext cx="403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𝑏𝑢𝑐𝑘𝑒𝑡</m:t>
                          </m:r>
                          <m:r>
                            <a:rPr lang="en-US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𝑑𝑒𝑠𝑖𝑟𝑒𝑑</m:t>
                          </m:r>
                        </m:sub>
                      </m:sSub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i="1" dirty="0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=7.5 </m:t>
                      </m:r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DF77E9-781A-460A-A26C-258213932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00" y="2212986"/>
                <a:ext cx="40320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EEB04824-3D3D-4AC7-B138-130564000692}"/>
              </a:ext>
            </a:extLst>
          </p:cNvPr>
          <p:cNvSpPr/>
          <p:nvPr/>
        </p:nvSpPr>
        <p:spPr>
          <a:xfrm>
            <a:off x="6781600" y="1256950"/>
            <a:ext cx="366623" cy="972035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687A2C1-6828-4903-A9D2-9B23E4D21137}"/>
                  </a:ext>
                </a:extLst>
              </p:cNvPr>
              <p:cNvSpPr txBox="1"/>
              <p:nvPr/>
            </p:nvSpPr>
            <p:spPr>
              <a:xfrm>
                <a:off x="7148223" y="1558301"/>
                <a:ext cx="12601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=0.6 </m:t>
                      </m:r>
                      <m:r>
                        <a:rPr lang="en-US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687A2C1-6828-4903-A9D2-9B23E4D2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23" y="1558301"/>
                <a:ext cx="126017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1">
                <a:extLst>
                  <a:ext uri="{FF2B5EF4-FFF2-40B4-BE49-F238E27FC236}">
                    <a16:creationId xmlns:a16="http://schemas.microsoft.com/office/drawing/2014/main" id="{0F4E0FE6-39D7-4D7D-B193-69F44A6425DA}"/>
                  </a:ext>
                </a:extLst>
              </p:cNvPr>
              <p:cNvSpPr txBox="1"/>
              <p:nvPr/>
            </p:nvSpPr>
            <p:spPr bwMode="auto">
              <a:xfrm>
                <a:off x="7686676" y="5556332"/>
                <a:ext cx="1042082" cy="40166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1200" i="1" dirty="0"/>
              </a:p>
            </p:txBody>
          </p:sp>
        </mc:Choice>
        <mc:Fallback xmlns="">
          <p:sp>
            <p:nvSpPr>
              <p:cNvPr id="56" name="Object 1">
                <a:extLst>
                  <a:ext uri="{FF2B5EF4-FFF2-40B4-BE49-F238E27FC236}">
                    <a16:creationId xmlns:a16="http://schemas.microsoft.com/office/drawing/2014/main" id="{0F4E0FE6-39D7-4D7D-B193-69F44A642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676" y="5556332"/>
                <a:ext cx="1042082" cy="4016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E01CBF-2243-4178-B1D4-E3DA8C352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53357"/>
                <a:ext cx="4391025" cy="769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  <m: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𝑟𝑖𝑛𝑔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ru-RU" altLang="ru-RU" i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DE01CBF-2243-4178-B1D4-E3DA8C352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53357"/>
                <a:ext cx="4391025" cy="7693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FDDB8B1A-A93E-470B-AEFC-AFD4C1075772}"/>
              </a:ext>
            </a:extLst>
          </p:cNvPr>
          <p:cNvSpPr/>
          <p:nvPr/>
        </p:nvSpPr>
        <p:spPr>
          <a:xfrm>
            <a:off x="2010433" y="2938110"/>
            <a:ext cx="366623" cy="1315247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id="{2BC8226A-32CE-401C-891A-D12CB288B9FE}"/>
              </a:ext>
            </a:extLst>
          </p:cNvPr>
          <p:cNvSpPr/>
          <p:nvPr/>
        </p:nvSpPr>
        <p:spPr>
          <a:xfrm rot="16200000">
            <a:off x="4478048" y="4350036"/>
            <a:ext cx="366623" cy="576017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ата 61">
            <a:extLst>
              <a:ext uri="{FF2B5EF4-FFF2-40B4-BE49-F238E27FC236}">
                <a16:creationId xmlns:a16="http://schemas.microsoft.com/office/drawing/2014/main" id="{CDF4D58E-8435-4F1D-AC19-F0FFE396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63" name="Номер слайда 62">
            <a:extLst>
              <a:ext uri="{FF2B5EF4-FFF2-40B4-BE49-F238E27FC236}">
                <a16:creationId xmlns:a16="http://schemas.microsoft.com/office/drawing/2014/main" id="{C2980B9D-9741-4305-B556-34FE395A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57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EA70C2-3E5D-43D9-AE4F-82606E43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EFAC38-D923-46FA-A722-4DDCF00805A7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Intra-Beam Scattering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A1A00-02DB-4C42-8480-73A903B01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49DCA7-1251-4C97-9C69-E915D192D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D1447099-C842-4E7B-8EC7-037487EB06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4235124"/>
                  </p:ext>
                </p:extLst>
              </p:nvPr>
            </p:nvGraphicFramePr>
            <p:xfrm>
              <a:off x="418998" y="900001"/>
              <a:ext cx="11354003" cy="148971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06288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883260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2336725">
                      <a:extLst>
                        <a:ext uri="{9D8B030D-6E8A-4147-A177-3AD203B41FA5}">
                          <a16:colId xmlns:a16="http://schemas.microsoft.com/office/drawing/2014/main" val="2962160716"/>
                        </a:ext>
                      </a:extLst>
                    </a:gridCol>
                    <a:gridCol w="2325547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693192">
                      <a:extLst>
                        <a:ext uri="{9D8B030D-6E8A-4147-A177-3AD203B41FA5}">
                          <a16:colId xmlns:a16="http://schemas.microsoft.com/office/drawing/2014/main" val="3516214506"/>
                        </a:ext>
                      </a:extLst>
                    </a:gridCol>
                    <a:gridCol w="1039789">
                      <a:extLst>
                        <a:ext uri="{9D8B030D-6E8A-4147-A177-3AD203B41FA5}">
                          <a16:colId xmlns:a16="http://schemas.microsoft.com/office/drawing/2014/main" val="3535497474"/>
                        </a:ext>
                      </a:extLst>
                    </a:gridCol>
                    <a:gridCol w="849717">
                      <a:extLst>
                        <a:ext uri="{9D8B030D-6E8A-4147-A177-3AD203B41FA5}">
                          <a16:colId xmlns:a16="http://schemas.microsoft.com/office/drawing/2014/main" val="2783440854"/>
                        </a:ext>
                      </a:extLst>
                    </a:gridCol>
                    <a:gridCol w="838540">
                      <a:extLst>
                        <a:ext uri="{9D8B030D-6E8A-4147-A177-3AD203B41FA5}">
                          <a16:colId xmlns:a16="http://schemas.microsoft.com/office/drawing/2014/main" val="3888085395"/>
                        </a:ext>
                      </a:extLst>
                    </a:gridCol>
                    <a:gridCol w="880945">
                      <a:extLst>
                        <a:ext uri="{9D8B030D-6E8A-4147-A177-3AD203B41FA5}">
                          <a16:colId xmlns:a16="http://schemas.microsoft.com/office/drawing/2014/main" val="146433245"/>
                        </a:ext>
                      </a:extLst>
                    </a:gridCol>
                  </a:tblGrid>
                  <a:tr h="25414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800" b="1" i="0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𝐺𝑒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en-US" sz="1800" b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n-US" sz="1800" b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nn-NO" sz="1800" b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nn-NO" sz="1800" b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nn-NO" sz="1800" b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  <m:r>
                                  <a:rPr lang="nn-NO" sz="1800" b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𝑚𝑚</m:t>
                                </m:r>
                                <m:r>
                                  <a:rPr lang="nn-NO" sz="1800" b="0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·</m:t>
                                </m:r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ru-RU" sz="1800" b="0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nn-NO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𝑚𝑚</m:t>
                                </m:r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·</m:t>
                                </m:r>
                                <m:r>
                                  <a:rPr lang="nn-NO" sz="18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nn-NO" sz="1800" b="0" i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800" b="0" i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sz="1800" b="0" i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0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b="0" i="1" kern="120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1800" b="0" i="1" kern="120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ru-RU" sz="1800" b="0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0" i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800" b="0" i="1" kern="1200" dirty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800" b="0" i="1" kern="1200" dirty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1" kern="1200" dirty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7144" marR="7144" marT="7144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800" b="0" i="1" kern="1200" dirty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1" kern="1200" dirty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7144" marR="7144" marT="7144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800" b="0" i="1" kern="1200" dirty="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1800" b="0" i="1" kern="1200" dirty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0" i="1" kern="1200" dirty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lt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7144" marR="7144" marT="7144" marB="0" anchor="ctr"/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2307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4.5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2.80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0.82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0.6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1.73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2500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2500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2500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2307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2.71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0.95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11500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1.31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770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2307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0.28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1.08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12500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0.64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D1447099-C842-4E7B-8EC7-037487EB06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4235124"/>
                  </p:ext>
                </p:extLst>
              </p:nvPr>
            </p:nvGraphicFramePr>
            <p:xfrm>
              <a:off x="418998" y="900001"/>
              <a:ext cx="11354003" cy="150006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506288">
                      <a:extLst>
                        <a:ext uri="{9D8B030D-6E8A-4147-A177-3AD203B41FA5}">
                          <a16:colId xmlns:a16="http://schemas.microsoft.com/office/drawing/2014/main" val="672676157"/>
                        </a:ext>
                      </a:extLst>
                    </a:gridCol>
                    <a:gridCol w="883260">
                      <a:extLst>
                        <a:ext uri="{9D8B030D-6E8A-4147-A177-3AD203B41FA5}">
                          <a16:colId xmlns:a16="http://schemas.microsoft.com/office/drawing/2014/main" val="2105411096"/>
                        </a:ext>
                      </a:extLst>
                    </a:gridCol>
                    <a:gridCol w="2336725">
                      <a:extLst>
                        <a:ext uri="{9D8B030D-6E8A-4147-A177-3AD203B41FA5}">
                          <a16:colId xmlns:a16="http://schemas.microsoft.com/office/drawing/2014/main" val="2962160716"/>
                        </a:ext>
                      </a:extLst>
                    </a:gridCol>
                    <a:gridCol w="2325547">
                      <a:extLst>
                        <a:ext uri="{9D8B030D-6E8A-4147-A177-3AD203B41FA5}">
                          <a16:colId xmlns:a16="http://schemas.microsoft.com/office/drawing/2014/main" val="965445217"/>
                        </a:ext>
                      </a:extLst>
                    </a:gridCol>
                    <a:gridCol w="693192">
                      <a:extLst>
                        <a:ext uri="{9D8B030D-6E8A-4147-A177-3AD203B41FA5}">
                          <a16:colId xmlns:a16="http://schemas.microsoft.com/office/drawing/2014/main" val="3516214506"/>
                        </a:ext>
                      </a:extLst>
                    </a:gridCol>
                    <a:gridCol w="1039789">
                      <a:extLst>
                        <a:ext uri="{9D8B030D-6E8A-4147-A177-3AD203B41FA5}">
                          <a16:colId xmlns:a16="http://schemas.microsoft.com/office/drawing/2014/main" val="3535497474"/>
                        </a:ext>
                      </a:extLst>
                    </a:gridCol>
                    <a:gridCol w="849717">
                      <a:extLst>
                        <a:ext uri="{9D8B030D-6E8A-4147-A177-3AD203B41FA5}">
                          <a16:colId xmlns:a16="http://schemas.microsoft.com/office/drawing/2014/main" val="2783440854"/>
                        </a:ext>
                      </a:extLst>
                    </a:gridCol>
                    <a:gridCol w="838540">
                      <a:extLst>
                        <a:ext uri="{9D8B030D-6E8A-4147-A177-3AD203B41FA5}">
                          <a16:colId xmlns:a16="http://schemas.microsoft.com/office/drawing/2014/main" val="3888085395"/>
                        </a:ext>
                      </a:extLst>
                    </a:gridCol>
                    <a:gridCol w="880945">
                      <a:extLst>
                        <a:ext uri="{9D8B030D-6E8A-4147-A177-3AD203B41FA5}">
                          <a16:colId xmlns:a16="http://schemas.microsoft.com/office/drawing/2014/main" val="146433245"/>
                        </a:ext>
                      </a:extLst>
                    </a:gridCol>
                  </a:tblGrid>
                  <a:tr h="40278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5" t="-1515" r="-656275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1034" t="-1515" r="-1017931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344" t="-1515" r="-284375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3403" t="-1515" r="-185864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6667" t="-1515" r="-522807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48824" t="-1515" r="-250588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144" marR="7144" marT="7144" marB="0" anchor="ctr">
                        <a:blipFill>
                          <a:blip r:embed="rId4"/>
                          <a:stretch>
                            <a:fillRect l="-1030714" t="-1515" r="-204286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144" marR="7144" marT="7144" marB="0" anchor="ctr">
                        <a:blipFill>
                          <a:blip r:embed="rId4"/>
                          <a:stretch>
                            <a:fillRect l="-1155474" t="-1515" r="-108759" b="-2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144" marR="7144" marT="7144" marB="0" anchor="ctr">
                        <a:blipFill>
                          <a:blip r:embed="rId4"/>
                          <a:stretch>
                            <a:fillRect l="-1186207" t="-1515" r="-2759" b="-298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460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4.5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2.80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0.82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0.6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1.73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2500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2500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2500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97639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3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2.71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0.95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11500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1.31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770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770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64455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0.28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latin typeface="Georgia" panose="02040502050405020303" pitchFamily="18" charset="0"/>
                            </a:rPr>
                            <a:t>1.08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12500</a:t>
                          </a:r>
                          <a:endParaRPr lang="ru-RU" sz="20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0.64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Georgia" panose="02040502050405020303" pitchFamily="18" charset="0"/>
                            </a:rPr>
                            <a:t>220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50845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099BDE-122F-4796-AA7D-DBDA63905B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2947" y="2623634"/>
                <a:ext cx="264581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ru-RU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&lt;0,05</m:t>
                      </m:r>
                    </m:oMath>
                  </m:oMathPara>
                </a14:m>
                <a:endParaRPr lang="ru-RU" altLang="ru-RU" i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099BDE-122F-4796-AA7D-DBDA63905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2947" y="2623634"/>
                <a:ext cx="2645813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3C5B79D8-C5D9-4FD4-B0CC-86F61FF32D5B}"/>
              </a:ext>
            </a:extLst>
          </p:cNvPr>
          <p:cNvSpPr/>
          <p:nvPr/>
        </p:nvSpPr>
        <p:spPr>
          <a:xfrm rot="16200000">
            <a:off x="5808192" y="2254203"/>
            <a:ext cx="366623" cy="1105486"/>
          </a:xfrm>
          <a:prstGeom prst="downArrow">
            <a:avLst/>
          </a:prstGeom>
          <a:solidFill>
            <a:srgbClr val="F69E00"/>
          </a:solidFill>
          <a:ln>
            <a:solidFill>
              <a:srgbClr val="F69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D07586-1AAD-430A-97A7-10A757AC2DF1}"/>
                  </a:ext>
                </a:extLst>
              </p:cNvPr>
              <p:cNvSpPr txBox="1"/>
              <p:nvPr/>
            </p:nvSpPr>
            <p:spPr>
              <a:xfrm>
                <a:off x="6541923" y="2408787"/>
                <a:ext cx="4429125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ru-RU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0000D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D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ru-RU" i="1">
                          <a:solidFill>
                            <a:srgbClr val="0000D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D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e>
                        <m:sup>
                          <m:r>
                            <a:rPr lang="ru-RU" i="1">
                              <a:solidFill>
                                <a:srgbClr val="0000D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altLang="ru-RU" i="1" dirty="0">
                  <a:solidFill>
                    <a:srgbClr val="0000D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D07586-1AAD-430A-97A7-10A757AC2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923" y="2408787"/>
                <a:ext cx="4429125" cy="80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1C6E07-EBE8-4576-97FD-2F799C93AD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98" t="5606" r="31986" b="8827"/>
          <a:stretch/>
        </p:blipFill>
        <p:spPr>
          <a:xfrm>
            <a:off x="952257" y="3196193"/>
            <a:ext cx="4488825" cy="32138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C83A57-8978-4C01-9C49-F09B598D0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6570" y="3205105"/>
            <a:ext cx="5226431" cy="3213833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952A5F3-BC22-44AE-B1EA-53F26E995F74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9432621" y="4037173"/>
            <a:ext cx="11512" cy="2082641"/>
          </a:xfrm>
          <a:prstGeom prst="line">
            <a:avLst/>
          </a:prstGeom>
          <a:ln w="69850">
            <a:solidFill>
              <a:srgbClr val="151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E26A61-44EE-41EF-9B97-212C19B2E1C2}"/>
              </a:ext>
            </a:extLst>
          </p:cNvPr>
          <p:cNvSpPr txBox="1"/>
          <p:nvPr/>
        </p:nvSpPr>
        <p:spPr>
          <a:xfrm>
            <a:off x="9648923" y="4137792"/>
            <a:ext cx="1939979" cy="37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1515FF"/>
                </a:solidFill>
                <a:latin typeface="+mj-lt"/>
              </a:rPr>
              <a:t>project value</a:t>
            </a:r>
            <a:endParaRPr lang="ru-RU" b="1" dirty="0">
              <a:solidFill>
                <a:srgbClr val="1515FF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1C172-A9D7-47A2-BA54-4CF563208E72}"/>
              </a:ext>
            </a:extLst>
          </p:cNvPr>
          <p:cNvSpPr txBox="1"/>
          <p:nvPr/>
        </p:nvSpPr>
        <p:spPr>
          <a:xfrm>
            <a:off x="9648923" y="5152902"/>
            <a:ext cx="1864618" cy="654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00"/>
                </a:solidFill>
                <a:latin typeface="+mj-lt"/>
              </a:rPr>
              <a:t>IBS dominated regime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D1F4B3-CD0F-473D-BB92-E25B022802DF}"/>
              </a:ext>
            </a:extLst>
          </p:cNvPr>
          <p:cNvSpPr txBox="1"/>
          <p:nvPr/>
        </p:nvSpPr>
        <p:spPr>
          <a:xfrm>
            <a:off x="7580711" y="5152903"/>
            <a:ext cx="2007647" cy="654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00"/>
                </a:solidFill>
                <a:latin typeface="+mj-lt"/>
              </a:rPr>
              <a:t>Space charge 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FF0000"/>
                </a:solidFill>
                <a:latin typeface="+mj-lt"/>
              </a:rPr>
              <a:t>dominated regime 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9E9FDD1-670B-4439-9281-0EFAC28343B4}"/>
              </a:ext>
            </a:extLst>
          </p:cNvPr>
          <p:cNvCxnSpPr>
            <a:cxnSpLocks/>
          </p:cNvCxnSpPr>
          <p:nvPr/>
        </p:nvCxnSpPr>
        <p:spPr>
          <a:xfrm>
            <a:off x="9398101" y="4068059"/>
            <a:ext cx="2146350" cy="0"/>
          </a:xfrm>
          <a:prstGeom prst="line">
            <a:avLst/>
          </a:prstGeom>
          <a:ln w="69850">
            <a:solidFill>
              <a:srgbClr val="151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E31780D7-3F80-43CE-B643-D63208D2799D}"/>
              </a:ext>
            </a:extLst>
          </p:cNvPr>
          <p:cNvSpPr/>
          <p:nvPr/>
        </p:nvSpPr>
        <p:spPr>
          <a:xfrm>
            <a:off x="6853477" y="3815742"/>
            <a:ext cx="610448" cy="480426"/>
          </a:xfrm>
          <a:prstGeom prst="ellipse">
            <a:avLst/>
          </a:prstGeom>
          <a:noFill/>
          <a:ln w="38100">
            <a:solidFill>
              <a:srgbClr val="15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41D2164-1CD4-4394-A463-ACAF570FD787}"/>
              </a:ext>
            </a:extLst>
          </p:cNvPr>
          <p:cNvSpPr/>
          <p:nvPr/>
        </p:nvSpPr>
        <p:spPr>
          <a:xfrm>
            <a:off x="9239342" y="6119814"/>
            <a:ext cx="409581" cy="318006"/>
          </a:xfrm>
          <a:prstGeom prst="ellipse">
            <a:avLst/>
          </a:prstGeom>
          <a:noFill/>
          <a:ln w="38100">
            <a:solidFill>
              <a:srgbClr val="151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45FF25A-B302-42E4-B575-05A0E04E21A4}"/>
              </a:ext>
            </a:extLst>
          </p:cNvPr>
          <p:cNvCxnSpPr>
            <a:cxnSpLocks/>
          </p:cNvCxnSpPr>
          <p:nvPr/>
        </p:nvCxnSpPr>
        <p:spPr>
          <a:xfrm>
            <a:off x="9463088" y="5762386"/>
            <a:ext cx="2081363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2725A48-3346-4811-A1E0-752E14716AF1}"/>
              </a:ext>
            </a:extLst>
          </p:cNvPr>
          <p:cNvCxnSpPr>
            <a:cxnSpLocks/>
          </p:cNvCxnSpPr>
          <p:nvPr/>
        </p:nvCxnSpPr>
        <p:spPr>
          <a:xfrm>
            <a:off x="7334351" y="5762386"/>
            <a:ext cx="206375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1">
                <a:extLst>
                  <a:ext uri="{FF2B5EF4-FFF2-40B4-BE49-F238E27FC236}">
                    <a16:creationId xmlns:a16="http://schemas.microsoft.com/office/drawing/2014/main" id="{02108F43-F5F4-4658-8C2D-CE22C7BC32E5}"/>
                  </a:ext>
                </a:extLst>
              </p:cNvPr>
              <p:cNvSpPr txBox="1"/>
              <p:nvPr/>
            </p:nvSpPr>
            <p:spPr bwMode="auto">
              <a:xfrm>
                <a:off x="10522210" y="5877149"/>
                <a:ext cx="1042082" cy="40166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1200" i="1" dirty="0"/>
              </a:p>
            </p:txBody>
          </p:sp>
        </mc:Choice>
        <mc:Fallback xmlns="">
          <p:sp>
            <p:nvSpPr>
              <p:cNvPr id="24" name="Object 1">
                <a:extLst>
                  <a:ext uri="{FF2B5EF4-FFF2-40B4-BE49-F238E27FC236}">
                    <a16:creationId xmlns:a16="http://schemas.microsoft.com/office/drawing/2014/main" id="{02108F43-F5F4-4658-8C2D-CE22C7BC3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2210" y="5877149"/>
                <a:ext cx="1042082" cy="4016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">
                <a:extLst>
                  <a:ext uri="{FF2B5EF4-FFF2-40B4-BE49-F238E27FC236}">
                    <a16:creationId xmlns:a16="http://schemas.microsoft.com/office/drawing/2014/main" id="{D8F58097-8AFA-4F95-BB3A-DE769BD804B6}"/>
                  </a:ext>
                </a:extLst>
              </p:cNvPr>
              <p:cNvSpPr txBox="1"/>
              <p:nvPr/>
            </p:nvSpPr>
            <p:spPr bwMode="auto">
              <a:xfrm>
                <a:off x="4298608" y="5718146"/>
                <a:ext cx="1042082" cy="40166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1200" i="1" dirty="0"/>
              </a:p>
            </p:txBody>
          </p:sp>
        </mc:Choice>
        <mc:Fallback xmlns="">
          <p:sp>
            <p:nvSpPr>
              <p:cNvPr id="25" name="Object 1">
                <a:extLst>
                  <a:ext uri="{FF2B5EF4-FFF2-40B4-BE49-F238E27FC236}">
                    <a16:creationId xmlns:a16="http://schemas.microsoft.com/office/drawing/2014/main" id="{D8F58097-8AFA-4F95-BB3A-DE769BD80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8608" y="5718146"/>
                <a:ext cx="1042082" cy="4016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BC71B2-F62D-495B-B6D6-CA595D51A641}"/>
                  </a:ext>
                </a:extLst>
              </p:cNvPr>
              <p:cNvSpPr txBox="1"/>
              <p:nvPr/>
            </p:nvSpPr>
            <p:spPr>
              <a:xfrm>
                <a:off x="81205" y="2675338"/>
                <a:ext cx="27776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или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𝑆𝐶</m:t>
                          </m:r>
                        </m:sub>
                      </m:sSub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&lt;0,05</m:t>
                      </m:r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altLang="ru-RU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BC71B2-F62D-495B-B6D6-CA595D51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" y="2675338"/>
                <a:ext cx="2777671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Дата 40">
            <a:extLst>
              <a:ext uri="{FF2B5EF4-FFF2-40B4-BE49-F238E27FC236}">
                <a16:creationId xmlns:a16="http://schemas.microsoft.com/office/drawing/2014/main" id="{35D3B1FA-0609-435C-8D4A-40FF7373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C7AB18C6-675F-4996-860D-F8F1130F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9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0126D4-2F90-4966-B724-E4D91E39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25C811-AE14-42EE-B236-2B934E85BB0C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Cooling Technique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A94678-A6AD-4F63-87B6-0BBABF7E1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CB0088-F20E-46D1-B6C7-7C781C4BD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9" name="Диаграмма 10">
            <a:extLst>
              <a:ext uri="{FF2B5EF4-FFF2-40B4-BE49-F238E27FC236}">
                <a16:creationId xmlns:a16="http://schemas.microsoft.com/office/drawing/2014/main" id="{EED26901-566F-4638-98EE-1B8C7462E3B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79" y="900001"/>
            <a:ext cx="5972175" cy="483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E77A899E-EE45-4C4A-83BF-79383CE5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975" y="3844226"/>
            <a:ext cx="2027037" cy="1169551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rgbClr val="FF0000"/>
                </a:solidFill>
                <a:latin typeface="Georgia" panose="02040502050405020303" pitchFamily="18" charset="0"/>
                <a:ea typeface="MS PGothic" pitchFamily="34" charset="-128"/>
              </a:rPr>
              <a:t>Space charge dominated regime:</a:t>
            </a:r>
            <a:r>
              <a:rPr lang="en-US" altLang="ru-RU" sz="1400" b="1" dirty="0">
                <a:latin typeface="Georgia" panose="02040502050405020303" pitchFamily="18" charset="0"/>
                <a:ea typeface="MS PGothic" pitchFamily="34" charset="-128"/>
              </a:rPr>
              <a:t> </a:t>
            </a:r>
            <a:r>
              <a:rPr lang="en-US" altLang="ru-RU" sz="1400" b="1" dirty="0">
                <a:solidFill>
                  <a:srgbClr val="0000CC"/>
                </a:solidFill>
                <a:latin typeface="Georgia" panose="02040502050405020303" pitchFamily="18" charset="0"/>
                <a:ea typeface="MS PGothic" pitchFamily="34" charset="-128"/>
              </a:rPr>
              <a:t>Electron cooling </a:t>
            </a:r>
            <a:r>
              <a:rPr lang="en-US" altLang="ru-RU" sz="1400" b="1" dirty="0">
                <a:latin typeface="Georgia" panose="02040502050405020303" pitchFamily="18" charset="0"/>
                <a:ea typeface="MS PGothic" pitchFamily="34" charset="-128"/>
              </a:rPr>
              <a:t>is used to maintain bunch 3D emittance</a:t>
            </a:r>
            <a:endParaRPr lang="ru-RU" altLang="ru-RU" sz="1400" b="1" dirty="0">
              <a:latin typeface="Georgia" panose="02040502050405020303" pitchFamily="18" charset="0"/>
              <a:ea typeface="MS PGothic" pitchFamily="34" charset="-128"/>
            </a:endParaRPr>
          </a:p>
        </p:txBody>
      </p:sp>
      <p:sp>
        <p:nvSpPr>
          <p:cNvPr id="11" name="Полилиния 59">
            <a:extLst>
              <a:ext uri="{FF2B5EF4-FFF2-40B4-BE49-F238E27FC236}">
                <a16:creationId xmlns:a16="http://schemas.microsoft.com/office/drawing/2014/main" id="{AD5036BE-4EC7-4F8D-A652-BD600737BDC8}"/>
              </a:ext>
            </a:extLst>
          </p:cNvPr>
          <p:cNvSpPr/>
          <p:nvPr/>
        </p:nvSpPr>
        <p:spPr>
          <a:xfrm flipH="1">
            <a:off x="6242309" y="1237639"/>
            <a:ext cx="217487" cy="3791180"/>
          </a:xfrm>
          <a:custGeom>
            <a:avLst/>
            <a:gdLst>
              <a:gd name="connsiteX0" fmla="*/ 174171 w 203200"/>
              <a:gd name="connsiteY0" fmla="*/ 0 h 2351314"/>
              <a:gd name="connsiteX1" fmla="*/ 130628 w 203200"/>
              <a:gd name="connsiteY1" fmla="*/ 228600 h 2351314"/>
              <a:gd name="connsiteX2" fmla="*/ 195943 w 203200"/>
              <a:gd name="connsiteY2" fmla="*/ 805542 h 2351314"/>
              <a:gd name="connsiteX3" fmla="*/ 87086 w 203200"/>
              <a:gd name="connsiteY3" fmla="*/ 1436914 h 2351314"/>
              <a:gd name="connsiteX4" fmla="*/ 152400 w 203200"/>
              <a:gd name="connsiteY4" fmla="*/ 1872342 h 2351314"/>
              <a:gd name="connsiteX5" fmla="*/ 0 w 203200"/>
              <a:gd name="connsiteY5" fmla="*/ 2351314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00" h="2351314">
                <a:moveTo>
                  <a:pt x="174171" y="0"/>
                </a:moveTo>
                <a:cubicBezTo>
                  <a:pt x="150585" y="47171"/>
                  <a:pt x="126999" y="94343"/>
                  <a:pt x="130628" y="228600"/>
                </a:cubicBezTo>
                <a:cubicBezTo>
                  <a:pt x="134257" y="362857"/>
                  <a:pt x="203200" y="604156"/>
                  <a:pt x="195943" y="805542"/>
                </a:cubicBezTo>
                <a:cubicBezTo>
                  <a:pt x="188686" y="1006928"/>
                  <a:pt x="94343" y="1259114"/>
                  <a:pt x="87086" y="1436914"/>
                </a:cubicBezTo>
                <a:cubicBezTo>
                  <a:pt x="79829" y="1614714"/>
                  <a:pt x="166914" y="1719942"/>
                  <a:pt x="152400" y="1872342"/>
                </a:cubicBezTo>
                <a:cubicBezTo>
                  <a:pt x="137886" y="2024742"/>
                  <a:pt x="16329" y="2242457"/>
                  <a:pt x="0" y="2351314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cs typeface="Arial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1756EE10-91CC-4A9C-97D5-C6CDD167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088" y="1241296"/>
            <a:ext cx="1361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0000CC"/>
                </a:solidFill>
                <a:latin typeface="Georgia" panose="02040502050405020303" pitchFamily="18" charset="0"/>
                <a:ea typeface="MS PGothic" pitchFamily="34" charset="-128"/>
              </a:rPr>
              <a:t>E-Cooling</a:t>
            </a:r>
            <a:endParaRPr lang="ru-RU" altLang="ru-RU" b="1" dirty="0">
              <a:solidFill>
                <a:srgbClr val="0000CC"/>
              </a:solidFill>
              <a:latin typeface="Georgia" panose="02040502050405020303" pitchFamily="18" charset="0"/>
              <a:ea typeface="MS PGothic" pitchFamily="34" charset="-128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0AF8728-BB27-4BA4-8CDA-154AC925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207" y="889333"/>
            <a:ext cx="4945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solidFill>
                  <a:srgbClr val="000090"/>
                </a:solidFill>
                <a:latin typeface="Georgia" panose="02040502050405020303" pitchFamily="18" charset="0"/>
                <a:cs typeface="Arial" charset="0"/>
              </a:rPr>
              <a:t>Two modes of the collider operation</a:t>
            </a:r>
            <a:endParaRPr lang="ru-RU" sz="2000" b="1" dirty="0">
              <a:solidFill>
                <a:srgbClr val="000090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4" name="TextBox 42">
            <a:extLst>
              <a:ext uri="{FF2B5EF4-FFF2-40B4-BE49-F238E27FC236}">
                <a16:creationId xmlns:a16="http://schemas.microsoft.com/office/drawing/2014/main" id="{98321CD1-FFF2-4116-8364-389BD02CB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478" y="5053162"/>
            <a:ext cx="597217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</a:t>
            </a:r>
            <a:r>
              <a:rPr lang="en-US" altLang="ru-RU" b="1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1       1.5        2       2.5       3       3.5       4       4.5      5</a:t>
            </a:r>
          </a:p>
          <a:p>
            <a:pPr eaLnBrk="1" hangingPunct="1"/>
            <a:endParaRPr lang="en-US" altLang="ru-RU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Таблица 14">
                <a:extLst>
                  <a:ext uri="{FF2B5EF4-FFF2-40B4-BE49-F238E27FC236}">
                    <a16:creationId xmlns:a16="http://schemas.microsoft.com/office/drawing/2014/main" id="{400BD2DB-8957-46C3-B382-F0D438FF32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012567"/>
                  </p:ext>
                </p:extLst>
              </p:nvPr>
            </p:nvGraphicFramePr>
            <p:xfrm>
              <a:off x="1524000" y="5452720"/>
              <a:ext cx="9144000" cy="988886"/>
            </p:xfrm>
            <a:graphic>
              <a:graphicData uri="http://schemas.openxmlformats.org/drawingml/2006/table">
                <a:tbl>
                  <a:tblPr/>
                  <a:tblGrid>
                    <a:gridCol w="47474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965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7226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15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ru-RU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Space charge dominated mode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𝑺𝑪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ru-RU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𝟎𝟓</m:t>
                              </m:r>
                            </m:oMath>
                          </a14:m>
                          <a:r>
                            <a:rPr kumimoji="0" lang="en-US" altLang="ru-RU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)</a:t>
                          </a:r>
                          <a:endParaRPr kumimoji="0" lang="ru-RU" altLang="ru-RU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Georgia" panose="02040502050405020303" pitchFamily="18" charset="0"/>
                            <a:ea typeface="MS PGothic" pitchFamily="34" charset="-128"/>
                            <a:cs typeface="MS PGothic" pitchFamily="34" charset="-128"/>
                          </a:endParaRPr>
                        </a:p>
                      </a:txBody>
                      <a:tcPr marL="68580" marR="68580" marT="0" marB="0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15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ru-RU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IBS dominated mode</a:t>
                          </a:r>
                          <a:endParaRPr kumimoji="0" lang="ru-RU" altLang="ru-RU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Georgia" panose="02040502050405020303" pitchFamily="18" charset="0"/>
                            <a:ea typeface="MS PGothic" pitchFamily="34" charset="-128"/>
                            <a:cs typeface="MS PGothic" pitchFamily="34" charset="-128"/>
                          </a:endParaRPr>
                        </a:p>
                      </a:txBody>
                      <a:tcPr marL="68580" marR="68580" marT="0" marB="0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0375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ε and </a:t>
                          </a:r>
                          <a:r>
                            <a:rPr kumimoji="0" lang="en-US" altLang="ru-RU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dp</a:t>
                          </a: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/p are optimized independently. The bunch </a:t>
                          </a:r>
                          <a:r>
                            <a:rPr kumimoji="0" lang="en-US" altLang="ru-RU" sz="16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relaxation?</a:t>
                          </a: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 is suppressed by cooling. Luminosity is limited by space charge effects</a:t>
                          </a:r>
                          <a:endParaRPr kumimoji="0" lang="ru-RU" alt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Georgia" panose="02040502050405020303" pitchFamily="18" charset="0"/>
                            <a:ea typeface="MS PGothic" pitchFamily="34" charset="-128"/>
                            <a:cs typeface="MS PGothic" pitchFamily="34" charset="-128"/>
                          </a:endParaRPr>
                        </a:p>
                      </a:txBody>
                      <a:tcPr marL="68580" marR="68580" marT="0" marB="0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ε and </a:t>
                          </a:r>
                          <a:r>
                            <a:rPr kumimoji="0" lang="en-US" altLang="ru-RU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dp</a:t>
                          </a: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/p are </a:t>
                          </a:r>
                          <a:r>
                            <a:rPr kumimoji="0" lang="ja-JP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</a:rPr>
                            <a:t>“</a:t>
                          </a:r>
                          <a:r>
                            <a:rPr kumimoji="0" lang="en-US" altLang="ru-RU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equi</a:t>
                          </a: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-partitioned</a:t>
                          </a:r>
                          <a:r>
                            <a:rPr kumimoji="0" lang="ja-JP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</a:rPr>
                            <a:t>”</a:t>
                          </a:r>
                          <a:r>
                            <a:rPr kumimoji="0" lang="en-US" altLang="ja-JP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</a:rPr>
                            <a:t>, e</a:t>
                          </a: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ither fast bunch relaxation. Luminosity can be obtained at small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𝑆𝐶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≤0</m:t>
                              </m:r>
                              <m: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05</m:t>
                              </m:r>
                            </m:oMath>
                          </a14:m>
                          <a:endParaRPr kumimoji="0" lang="ru-RU" alt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Georgia" panose="02040502050405020303" pitchFamily="18" charset="0"/>
                            <a:ea typeface="MS PGothic" pitchFamily="34" charset="-128"/>
                            <a:cs typeface="MS PGothic" pitchFamily="34" charset="-128"/>
                          </a:endParaRPr>
                        </a:p>
                      </a:txBody>
                      <a:tcPr marL="68580" marR="68580" marT="0" marB="0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Таблица 14">
                <a:extLst>
                  <a:ext uri="{FF2B5EF4-FFF2-40B4-BE49-F238E27FC236}">
                    <a16:creationId xmlns:a16="http://schemas.microsoft.com/office/drawing/2014/main" id="{400BD2DB-8957-46C3-B382-F0D438FF32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012567"/>
                  </p:ext>
                </p:extLst>
              </p:nvPr>
            </p:nvGraphicFramePr>
            <p:xfrm>
              <a:off x="1524000" y="5452720"/>
              <a:ext cx="9144000" cy="988886"/>
            </p:xfrm>
            <a:graphic>
              <a:graphicData uri="http://schemas.openxmlformats.org/drawingml/2006/table">
                <a:tbl>
                  <a:tblPr/>
                  <a:tblGrid>
                    <a:gridCol w="47474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965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736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155" t="-16667" r="-92940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15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ru-RU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IBS dominated mode</a:t>
                          </a:r>
                          <a:endParaRPr kumimoji="0" lang="ru-RU" altLang="ru-RU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Georgia" panose="02040502050405020303" pitchFamily="18" charset="0"/>
                            <a:ea typeface="MS PGothic" pitchFamily="34" charset="-128"/>
                            <a:cs typeface="MS PGothic" pitchFamily="34" charset="-128"/>
                          </a:endParaRPr>
                        </a:p>
                      </a:txBody>
                      <a:tcPr marL="68580" marR="68580" marT="0" marB="0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520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ε and </a:t>
                          </a:r>
                          <a:r>
                            <a:rPr kumimoji="0" lang="en-US" altLang="ru-RU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dp</a:t>
                          </a: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/p are optimized independently. The bunch </a:t>
                          </a:r>
                          <a:r>
                            <a:rPr kumimoji="0" lang="en-US" altLang="ru-RU" sz="1600" b="0" i="0" u="sng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relaxation?</a:t>
                          </a:r>
                          <a:r>
                            <a:rPr kumimoji="0" lang="en-US" altLang="ru-RU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Georgia" panose="02040502050405020303" pitchFamily="18" charset="0"/>
                              <a:ea typeface="MS PGothic" pitchFamily="34" charset="-128"/>
                              <a:cs typeface="MS PGothic" pitchFamily="34" charset="-128"/>
                            </a:rPr>
                            <a:t> is suppressed by cooling. Luminosity is limited by space charge effects</a:t>
                          </a:r>
                          <a:endParaRPr kumimoji="0" lang="ru-RU" alt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Georgia" panose="02040502050405020303" pitchFamily="18" charset="0"/>
                            <a:ea typeface="MS PGothic" pitchFamily="34" charset="-128"/>
                            <a:cs typeface="MS PGothic" pitchFamily="34" charset="-128"/>
                          </a:endParaRPr>
                        </a:p>
                      </a:txBody>
                      <a:tcPr marL="68580" marR="68580" marT="0" marB="0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09293" t="-40496" r="-416" b="-16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Прямоугольник 44">
            <a:extLst>
              <a:ext uri="{FF2B5EF4-FFF2-40B4-BE49-F238E27FC236}">
                <a16:creationId xmlns:a16="http://schemas.microsoft.com/office/drawing/2014/main" id="{E0754054-A292-4CE8-B7ED-2019BFA4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251" y="906780"/>
            <a:ext cx="171090" cy="45357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7" name="TextBox 45">
            <a:extLst>
              <a:ext uri="{FF2B5EF4-FFF2-40B4-BE49-F238E27FC236}">
                <a16:creationId xmlns:a16="http://schemas.microsoft.com/office/drawing/2014/main" id="{3747CED1-C72A-40BF-9417-D669357E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32" y="902168"/>
            <a:ext cx="591760" cy="4293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r" eaLnBrk="1" hangingPunct="1"/>
            <a:endParaRPr lang="en-US" altLang="ru-RU" sz="9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US" altLang="ru-RU" b="1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10</a:t>
            </a:r>
            <a:r>
              <a:rPr lang="en-US" altLang="ru-RU" b="1" baseline="30000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4</a:t>
            </a:r>
          </a:p>
          <a:p>
            <a:pPr algn="r" eaLnBrk="1" hangingPunct="1"/>
            <a:endParaRPr lang="en-US" altLang="ru-RU" sz="8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altLang="ru-RU" sz="8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altLang="ru-RU" sz="10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US" altLang="ru-RU" b="1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 10</a:t>
            </a:r>
            <a:r>
              <a:rPr lang="en-US" altLang="ru-RU" b="1" baseline="30000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3</a:t>
            </a:r>
          </a:p>
          <a:p>
            <a:pPr algn="r" eaLnBrk="1" hangingPunct="1"/>
            <a:endParaRPr lang="en-US" altLang="ru-RU" sz="8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altLang="ru-RU" sz="8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altLang="ru-RU" sz="8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US" altLang="ru-RU" b="1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  10</a:t>
            </a:r>
            <a:r>
              <a:rPr lang="en-US" altLang="ru-RU" b="1" baseline="30000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2</a:t>
            </a:r>
          </a:p>
          <a:p>
            <a:pPr algn="r" eaLnBrk="1" hangingPunct="1"/>
            <a:endParaRPr lang="en-US" altLang="ru-RU" sz="8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altLang="ru-RU" sz="8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altLang="ru-RU" sz="10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US" altLang="ru-RU" b="1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    10</a:t>
            </a:r>
          </a:p>
          <a:p>
            <a:pPr algn="r" eaLnBrk="1" hangingPunct="1"/>
            <a:endParaRPr lang="en-US" altLang="ru-RU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altLang="ru-RU" sz="12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altLang="ru-RU" sz="1400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US" altLang="ru-RU" b="1" dirty="0"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1</a:t>
            </a:r>
            <a:endParaRPr lang="ru-RU" altLang="ru-RU" b="1" dirty="0"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Надпись 2">
            <a:extLst>
              <a:ext uri="{FF2B5EF4-FFF2-40B4-BE49-F238E27FC236}">
                <a16:creationId xmlns:a16="http://schemas.microsoft.com/office/drawing/2014/main" id="{7FDAE0FD-7973-4C17-A944-63A2F994CCF3}"/>
              </a:ext>
            </a:extLst>
          </p:cNvPr>
          <p:cNvSpPr txBox="1">
            <a:spLocks noChangeArrowheads="1"/>
          </p:cNvSpPr>
          <p:nvPr/>
        </p:nvSpPr>
        <p:spPr bwMode="auto">
          <a:xfrm rot="-782740">
            <a:off x="6308520" y="1652514"/>
            <a:ext cx="19335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</a:t>
            </a:r>
            <a:r>
              <a:rPr lang="en-US" altLang="ru-RU" b="1" baseline="-25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IBS </a:t>
            </a:r>
            <a:r>
              <a:rPr lang="en-US" altLang="ru-RU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US" altLang="ru-RU" sz="1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3D equilibrium)</a:t>
            </a:r>
            <a:endParaRPr lang="ru-RU" altLang="ru-RU" sz="1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" name="Надпись 2">
            <a:extLst>
              <a:ext uri="{FF2B5EF4-FFF2-40B4-BE49-F238E27FC236}">
                <a16:creationId xmlns:a16="http://schemas.microsoft.com/office/drawing/2014/main" id="{90C6469B-1D01-4D9C-91EC-21C001F49DA5}"/>
              </a:ext>
            </a:extLst>
          </p:cNvPr>
          <p:cNvSpPr txBox="1">
            <a:spLocks noChangeArrowheads="1"/>
          </p:cNvSpPr>
          <p:nvPr/>
        </p:nvSpPr>
        <p:spPr bwMode="auto">
          <a:xfrm rot="21015740">
            <a:off x="6365945" y="2139509"/>
            <a:ext cx="15811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b="1" baseline="-25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D.M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34E7F8E-3FC5-44D9-AD5E-FAC203F38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997" y="3050997"/>
            <a:ext cx="1779309" cy="1600438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kumimoji="0" lang="en-US" sz="1400" b="1" dirty="0">
                <a:solidFill>
                  <a:srgbClr val="800000"/>
                </a:solidFill>
                <a:latin typeface="Georgia" panose="02040502050405020303" pitchFamily="18" charset="0"/>
                <a:cs typeface="Arial" charset="0"/>
              </a:rPr>
              <a:t>IBS dominated regime: </a:t>
            </a:r>
            <a:r>
              <a:rPr kumimoji="0" lang="en-US" sz="1400" b="1" dirty="0">
                <a:solidFill>
                  <a:srgbClr val="0066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Stochastic cooling  </a:t>
            </a:r>
            <a:r>
              <a:rPr kumimoji="0" lang="en-US" sz="1400" b="1" dirty="0">
                <a:latin typeface="Georgia" panose="02040502050405020303" pitchFamily="18" charset="0"/>
                <a:cs typeface="Calibri" panose="020F0502020204030204" pitchFamily="34" charset="0"/>
              </a:rPr>
              <a:t>is used to suppress beam IBS influence </a:t>
            </a:r>
            <a:endParaRPr kumimoji="0" lang="ru-RU" sz="1400" b="1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FDA81697-DC72-4DC4-B1A7-075265E5D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1237639"/>
            <a:ext cx="2340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6600"/>
                </a:solidFill>
                <a:latin typeface="Georgia" panose="02040502050405020303" pitchFamily="18" charset="0"/>
                <a:ea typeface="MS PGothic" pitchFamily="34" charset="-128"/>
              </a:rPr>
              <a:t>Stochastic cooling</a:t>
            </a:r>
            <a:endParaRPr lang="ru-RU" altLang="ru-RU" b="1" dirty="0">
              <a:latin typeface="Georgia" panose="02040502050405020303" pitchFamily="18" charset="0"/>
              <a:ea typeface="MS PGothic" pitchFamily="34" charset="-128"/>
            </a:endParaRPr>
          </a:p>
        </p:txBody>
      </p:sp>
      <p:sp>
        <p:nvSpPr>
          <p:cNvPr id="28" name="Надпись 2">
            <a:extLst>
              <a:ext uri="{FF2B5EF4-FFF2-40B4-BE49-F238E27FC236}">
                <a16:creationId xmlns:a16="http://schemas.microsoft.com/office/drawing/2014/main" id="{18CC64C9-49F0-4390-B062-666F5A1AAFED}"/>
              </a:ext>
            </a:extLst>
          </p:cNvPr>
          <p:cNvSpPr txBox="1">
            <a:spLocks noChangeArrowheads="1"/>
          </p:cNvSpPr>
          <p:nvPr/>
        </p:nvSpPr>
        <p:spPr bwMode="auto">
          <a:xfrm rot="-1488417">
            <a:off x="4591573" y="2645898"/>
            <a:ext cx="1428750" cy="9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b="1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  <a:sym typeface="Symbol" pitchFamily="18" charset="2"/>
              </a:rPr>
              <a:t></a:t>
            </a:r>
            <a:r>
              <a:rPr lang="en-US" altLang="ru-RU" b="1" baseline="-25000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  <a:sym typeface="Symbol" pitchFamily="18" charset="2"/>
              </a:rPr>
              <a:t></a:t>
            </a:r>
            <a:r>
              <a:rPr lang="en-US" altLang="ru-RU" b="1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400" b="1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e-cooling</a:t>
            </a:r>
          </a:p>
          <a:p>
            <a:pPr eaLnBrk="1" hangingPunct="1">
              <a:lnSpc>
                <a:spcPct val="107000"/>
              </a:lnSpc>
            </a:pPr>
            <a:endParaRPr lang="en-US" altLang="ru-RU" sz="800" b="1" dirty="0">
              <a:solidFill>
                <a:srgbClr val="0000CC"/>
              </a:solidFill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7000"/>
              </a:lnSpc>
            </a:pPr>
            <a:endParaRPr lang="ru-RU" altLang="ru-RU" sz="800" b="1" dirty="0">
              <a:solidFill>
                <a:srgbClr val="0000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en-US" altLang="ru-RU" b="1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  <a:sym typeface="Symbol" pitchFamily="18" charset="2"/>
              </a:rPr>
              <a:t>   </a:t>
            </a:r>
            <a:r>
              <a:rPr lang="ru-RU" altLang="ru-RU" b="1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  <a:sym typeface="Symbol" pitchFamily="18" charset="2"/>
              </a:rPr>
              <a:t></a:t>
            </a:r>
            <a:r>
              <a:rPr lang="en-US" altLang="ru-RU" sz="1200" b="1" baseline="-25000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||</a:t>
            </a:r>
            <a:r>
              <a:rPr lang="en-US" altLang="ru-RU" sz="800" b="1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400" b="1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</a:rPr>
              <a:t>e-cooling</a:t>
            </a:r>
            <a:endParaRPr lang="ru-RU" altLang="ru-RU" sz="1400" dirty="0">
              <a:solidFill>
                <a:srgbClr val="0000CC"/>
              </a:solidFill>
              <a:latin typeface="Georgia" panose="02040502050405020303" pitchFamily="18" charset="0"/>
              <a:ea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B1B990BE-2540-4D25-A6E8-A275641BEF48}"/>
                  </a:ext>
                </a:extLst>
              </p:cNvPr>
              <p:cNvSpPr txBox="1"/>
              <p:nvPr/>
            </p:nvSpPr>
            <p:spPr bwMode="auto">
              <a:xfrm>
                <a:off x="8013047" y="4739140"/>
                <a:ext cx="1018933" cy="3375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1200" i="1" dirty="0"/>
              </a:p>
            </p:txBody>
          </p:sp>
        </mc:Choice>
        <mc:Fallback xmlns="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B1B990BE-2540-4D25-A6E8-A275641BE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3047" y="4739140"/>
                <a:ext cx="1018933" cy="337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">
                <a:extLst>
                  <a:ext uri="{FF2B5EF4-FFF2-40B4-BE49-F238E27FC236}">
                    <a16:creationId xmlns:a16="http://schemas.microsoft.com/office/drawing/2014/main" id="{2C19F0D4-8919-48CC-9C47-A724164370A1}"/>
                  </a:ext>
                </a:extLst>
              </p:cNvPr>
              <p:cNvSpPr txBox="1"/>
              <p:nvPr/>
            </p:nvSpPr>
            <p:spPr bwMode="auto">
              <a:xfrm>
                <a:off x="2930880" y="879451"/>
                <a:ext cx="699392" cy="33750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𝑇𝑖𝑚𝑒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1200" i="1" dirty="0"/>
              </a:p>
            </p:txBody>
          </p:sp>
        </mc:Choice>
        <mc:Fallback xmlns="">
          <p:sp>
            <p:nvSpPr>
              <p:cNvPr id="30" name="Object 1">
                <a:extLst>
                  <a:ext uri="{FF2B5EF4-FFF2-40B4-BE49-F238E27FC236}">
                    <a16:creationId xmlns:a16="http://schemas.microsoft.com/office/drawing/2014/main" id="{2C19F0D4-8919-48CC-9C47-A72416437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0880" y="879451"/>
                <a:ext cx="699392" cy="337502"/>
              </a:xfrm>
              <a:prstGeom prst="rect">
                <a:avLst/>
              </a:prstGeom>
              <a:blipFill>
                <a:blip r:embed="rId7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C499D45-43F2-4469-A91F-17630CA553FC}"/>
              </a:ext>
            </a:extLst>
          </p:cNvPr>
          <p:cNvCxnSpPr>
            <a:cxnSpLocks/>
          </p:cNvCxnSpPr>
          <p:nvPr/>
        </p:nvCxnSpPr>
        <p:spPr>
          <a:xfrm>
            <a:off x="7937621" y="1884504"/>
            <a:ext cx="0" cy="46872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A353107-68FD-44FE-B4DB-B4017AB4E7CA}"/>
              </a:ext>
            </a:extLst>
          </p:cNvPr>
          <p:cNvSpPr txBox="1"/>
          <p:nvPr/>
        </p:nvSpPr>
        <p:spPr>
          <a:xfrm>
            <a:off x="8882475" y="6104986"/>
            <a:ext cx="1785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b="0" dirty="0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  <a:sym typeface="Symbol" pitchFamily="18" charset="2"/>
              </a:rPr>
              <a:t>I.N. </a:t>
            </a:r>
            <a:r>
              <a:rPr lang="en-US" altLang="ru-RU" sz="1800" b="0" dirty="0" err="1">
                <a:solidFill>
                  <a:srgbClr val="0000CC"/>
                </a:solidFill>
                <a:latin typeface="Georgia" panose="02040502050405020303" pitchFamily="18" charset="0"/>
                <a:ea typeface="Calibri" pitchFamily="34" charset="0"/>
                <a:cs typeface="Calibri" pitchFamily="34" charset="0"/>
                <a:sym typeface="Symbol" pitchFamily="18" charset="2"/>
              </a:rPr>
              <a:t>Meshkov</a:t>
            </a:r>
            <a:endParaRPr lang="ru-RU" dirty="0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ED08AFF-7DD9-4301-8C7F-D99D5FDA56CD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7937621" y="1745471"/>
            <a:ext cx="1324128" cy="372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EF6CA2-B1B0-436C-8CD0-7D8B1C4EA701}"/>
                  </a:ext>
                </a:extLst>
              </p:cNvPr>
              <p:cNvSpPr txBox="1"/>
              <p:nvPr/>
            </p:nvSpPr>
            <p:spPr>
              <a:xfrm>
                <a:off x="9261749" y="1422305"/>
                <a:ext cx="2946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with stochastic or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e-cooling</a:t>
                </a:r>
                <a:endParaRPr lang="ru-RU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EF6CA2-B1B0-436C-8CD0-7D8B1C4EA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749" y="1422305"/>
                <a:ext cx="2946952" cy="646331"/>
              </a:xfrm>
              <a:prstGeom prst="rect">
                <a:avLst/>
              </a:prstGeom>
              <a:blipFill>
                <a:blip r:embed="rId8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Дата 40">
            <a:extLst>
              <a:ext uri="{FF2B5EF4-FFF2-40B4-BE49-F238E27FC236}">
                <a16:creationId xmlns:a16="http://schemas.microsoft.com/office/drawing/2014/main" id="{01999E0B-F6CF-488E-BCF2-68CED567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D750ED71-F91E-4192-A868-335CFF99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3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466CA9-3123-4A2E-A1F4-B8AE75F6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Quality &amp; Beam Dynamics in the NICA Collider</a:t>
            </a: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60F078-0028-4A4F-A4AC-F8350E3A6564}"/>
              </a:ext>
            </a:extLst>
          </p:cNvPr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Transverse Beam Size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96FC39-A275-42FB-81F1-E71C16828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D1656E-B3D3-4FA4-9A87-65F699707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D24B86-C5F8-4C8A-9AC4-4999F8705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83" y="900000"/>
            <a:ext cx="5392918" cy="2893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4E167C-2B9A-4DF2-9D6F-4F27501FD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18538"/>
            <a:ext cx="5309046" cy="28752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1DCB35-92E5-4FFA-B481-C880863E9F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643"/>
          <a:stretch/>
        </p:blipFill>
        <p:spPr>
          <a:xfrm>
            <a:off x="703083" y="4286822"/>
            <a:ext cx="2357469" cy="21515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A3358E-5D8B-43C2-8DBE-2BE9B1B00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657" y="3793760"/>
            <a:ext cx="2398686" cy="26445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F82583-1EC9-460E-9396-24678DE24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6737" y="4156480"/>
            <a:ext cx="2778309" cy="2281857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6BE855FD-F57C-47AE-8406-E230CE2CB624}"/>
              </a:ext>
            </a:extLst>
          </p:cNvPr>
          <p:cNvSpPr/>
          <p:nvPr/>
        </p:nvSpPr>
        <p:spPr>
          <a:xfrm>
            <a:off x="5950930" y="5209792"/>
            <a:ext cx="419100" cy="247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250EF28-89B6-4FB0-ABAC-386645CFBAC2}"/>
              </a:ext>
            </a:extLst>
          </p:cNvPr>
          <p:cNvSpPr/>
          <p:nvPr/>
        </p:nvSpPr>
        <p:spPr>
          <a:xfrm>
            <a:off x="1652588" y="5280110"/>
            <a:ext cx="245268" cy="3491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988C8AE-D6D6-45B6-8D13-0275D2C21DF7}"/>
              </a:ext>
            </a:extLst>
          </p:cNvPr>
          <p:cNvSpPr/>
          <p:nvPr/>
        </p:nvSpPr>
        <p:spPr>
          <a:xfrm>
            <a:off x="9537274" y="5233988"/>
            <a:ext cx="478617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ABABB7-E672-4556-9660-763D2BD13D4B}"/>
                  </a:ext>
                </a:extLst>
              </p:cNvPr>
              <p:cNvSpPr txBox="1"/>
              <p:nvPr/>
            </p:nvSpPr>
            <p:spPr>
              <a:xfrm>
                <a:off x="2214520" y="1256459"/>
                <a:ext cx="4316104" cy="641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b="1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</m:sub>
                        <m:sup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ru-RU" sz="1600" b="1" i="1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</m:sub>
                      </m:sSub>
                      <m:sSub>
                        <m:sSubPr>
                          <m:ctrlP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</m:sub>
                      </m:sSub>
                      <m:r>
                        <a:rPr lang="ru-RU" sz="1600" b="1" i="1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</m:sub>
                        <m:sup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Sup>
                        <m:sSubSupPr>
                          <m:ctrlP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ru-RU" sz="1600" b="1" i="1">
                          <a:solidFill>
                            <a:srgbClr val="1515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ru-RU" sz="1600" b="1" i="1">
                                      <a:solidFill>
                                        <a:srgbClr val="1515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1" i="1">
                                      <a:solidFill>
                                        <a:srgbClr val="1515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ru-RU" sz="1600" b="1" i="1">
                                      <a:solidFill>
                                        <a:srgbClr val="1515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ru-RU" sz="1600" b="1" i="1">
                                      <a:solidFill>
                                        <a:srgbClr val="1515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1" i="1">
                                      <a:solidFill>
                                        <a:srgbClr val="1515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ru-RU" sz="1600" b="1" i="1">
                                      <a:solidFill>
                                        <a:srgbClr val="1515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ru-RU" sz="1600" b="1" i="1">
                                  <a:solidFill>
                                    <a:srgbClr val="1515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sub>
                        <m:sup>
                          <m:r>
                            <a:rPr lang="ru-RU" sz="1600" b="1" i="1">
                              <a:solidFill>
                                <a:srgbClr val="1515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ru-RU" sz="1600" b="1" i="1" dirty="0">
                  <a:solidFill>
                    <a:srgbClr val="1515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ABABB7-E672-4556-9660-763D2BD1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20" y="1256459"/>
                <a:ext cx="4316104" cy="6419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5EC6FBB-256B-409D-AAA6-A2FB2F6F45A8}"/>
              </a:ext>
            </a:extLst>
          </p:cNvPr>
          <p:cNvSpPr/>
          <p:nvPr/>
        </p:nvSpPr>
        <p:spPr>
          <a:xfrm>
            <a:off x="2262188" y="4293172"/>
            <a:ext cx="719137" cy="257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QD</a:t>
            </a:r>
            <a:endParaRPr lang="ru-RU" sz="140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318C37C-E30F-46ED-8222-3D2ADDE4D732}"/>
              </a:ext>
            </a:extLst>
          </p:cNvPr>
          <p:cNvSpPr/>
          <p:nvPr/>
        </p:nvSpPr>
        <p:spPr>
          <a:xfrm>
            <a:off x="10638949" y="4456818"/>
            <a:ext cx="719137" cy="26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QF</a:t>
            </a:r>
            <a:endParaRPr lang="ru-RU" sz="140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">
                <a:extLst>
                  <a:ext uri="{FF2B5EF4-FFF2-40B4-BE49-F238E27FC236}">
                    <a16:creationId xmlns:a16="http://schemas.microsoft.com/office/drawing/2014/main" id="{6FB69E6F-1B00-42BD-8BA8-326D1A36D9BA}"/>
                  </a:ext>
                </a:extLst>
              </p:cNvPr>
              <p:cNvSpPr txBox="1"/>
              <p:nvPr/>
            </p:nvSpPr>
            <p:spPr bwMode="auto">
              <a:xfrm>
                <a:off x="9013944" y="6100763"/>
                <a:ext cx="466725" cy="24763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ru-RU" sz="1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Object 1">
                <a:extLst>
                  <a:ext uri="{FF2B5EF4-FFF2-40B4-BE49-F238E27FC236}">
                    <a16:creationId xmlns:a16="http://schemas.microsoft.com/office/drawing/2014/main" id="{6FB69E6F-1B00-42BD-8BA8-326D1A36D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3944" y="6100763"/>
                <a:ext cx="466725" cy="247637"/>
              </a:xfrm>
              <a:prstGeom prst="rect">
                <a:avLst/>
              </a:prstGeom>
              <a:blipFill>
                <a:blip r:embed="rId10"/>
                <a:stretch>
                  <a:fillRect r="-1316" b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56B5D23-F9CF-4974-A1EC-CB46849EC2EE}"/>
              </a:ext>
            </a:extLst>
          </p:cNvPr>
          <p:cNvCxnSpPr>
            <a:cxnSpLocks/>
          </p:cNvCxnSpPr>
          <p:nvPr/>
        </p:nvCxnSpPr>
        <p:spPr>
          <a:xfrm>
            <a:off x="8969245" y="6348400"/>
            <a:ext cx="556124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ата 26">
            <a:extLst>
              <a:ext uri="{FF2B5EF4-FFF2-40B4-BE49-F238E27FC236}">
                <a16:creationId xmlns:a16="http://schemas.microsoft.com/office/drawing/2014/main" id="{460B62FB-99AB-41E0-9BE4-2E6E02AF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M. Shandov et. al, VBLHEP, JINR, Dubna</a:t>
            </a:r>
            <a:endParaRPr lang="en-US" dirty="0"/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922B4A97-366E-4B5C-810E-7E4D1F42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60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124787</TotalTime>
  <Words>2319</Words>
  <Application>Microsoft Office PowerPoint</Application>
  <PresentationFormat>Широкоэкранный</PresentationFormat>
  <Paragraphs>604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Georgia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Shandov</dc:creator>
  <cp:lastModifiedBy>М Ш</cp:lastModifiedBy>
  <cp:revision>316</cp:revision>
  <cp:lastPrinted>2021-11-02T08:37:07Z</cp:lastPrinted>
  <dcterms:created xsi:type="dcterms:W3CDTF">2019-07-02T11:19:00Z</dcterms:created>
  <dcterms:modified xsi:type="dcterms:W3CDTF">2021-11-10T06:46:42Z</dcterms:modified>
</cp:coreProperties>
</file>