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4"/>
  </p:notesMasterIdLst>
  <p:sldIdLst>
    <p:sldId id="303" r:id="rId2"/>
    <p:sldId id="379" r:id="rId3"/>
    <p:sldId id="390" r:id="rId4"/>
    <p:sldId id="392" r:id="rId5"/>
    <p:sldId id="373" r:id="rId6"/>
    <p:sldId id="360" r:id="rId7"/>
    <p:sldId id="398" r:id="rId8"/>
    <p:sldId id="400" r:id="rId9"/>
    <p:sldId id="401" r:id="rId10"/>
    <p:sldId id="399" r:id="rId11"/>
    <p:sldId id="405" r:id="rId12"/>
    <p:sldId id="404" r:id="rId13"/>
    <p:sldId id="403" r:id="rId14"/>
    <p:sldId id="406" r:id="rId15"/>
    <p:sldId id="408" r:id="rId16"/>
    <p:sldId id="407" r:id="rId17"/>
    <p:sldId id="409" r:id="rId18"/>
    <p:sldId id="410" r:id="rId19"/>
    <p:sldId id="411" r:id="rId20"/>
    <p:sldId id="412" r:id="rId21"/>
    <p:sldId id="413" r:id="rId22"/>
    <p:sldId id="41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B7"/>
    <a:srgbClr val="CCFFFF"/>
    <a:srgbClr val="E9EFF7"/>
    <a:srgbClr val="E7FFFF"/>
    <a:srgbClr val="00FF00"/>
    <a:srgbClr val="99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72184" autoAdjust="0"/>
  </p:normalViewPr>
  <p:slideViewPr>
    <p:cSldViewPr>
      <p:cViewPr varScale="1">
        <p:scale>
          <a:sx n="84" d="100"/>
          <a:sy n="84" d="100"/>
        </p:scale>
        <p:origin x="-42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5F35D-3C96-4A18-B831-1785787C5006}" type="datetimeFigureOut">
              <a:rPr lang="ru-RU" smtClean="0"/>
              <a:pPr/>
              <a:t>11.11.2021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37CB3-1ABC-4ED6-8203-636E6FE102AB}" type="slidenum">
              <a:rPr lang="ru-RU" smtClean="0"/>
              <a:pPr/>
              <a:t>‹#›</a:t>
            </a:fld>
            <a:endParaRPr lang="ru-RU"/>
          </a:p>
        </p:txBody>
      </p:sp>
    </p:spTree>
    <p:extLst>
      <p:ext uri="{BB962C8B-B14F-4D97-AF65-F5344CB8AC3E}">
        <p14:creationId xmlns:p14="http://schemas.microsoft.com/office/powerpoint/2010/main" xmlns="" val="315448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Параметры структурных магнитов </a:t>
            </a:r>
            <a:r>
              <a:rPr lang="ru-RU" dirty="0" err="1" smtClean="0"/>
              <a:t>коллайдера</a:t>
            </a:r>
            <a:r>
              <a:rPr lang="ru-RU" baseline="0" dirty="0" smtClean="0"/>
              <a:t> приведены на слайде. Для системы питания </a:t>
            </a:r>
            <a:r>
              <a:rPr lang="ru-RU" baseline="0" dirty="0" err="1" smtClean="0"/>
              <a:t>основопологающие</a:t>
            </a:r>
            <a:r>
              <a:rPr lang="ru-RU" baseline="0" dirty="0" smtClean="0"/>
              <a:t> следующие данные – смотри таблицу.</a:t>
            </a:r>
          </a:p>
          <a:p>
            <a:r>
              <a:rPr lang="ru-RU" baseline="0" dirty="0" smtClean="0"/>
              <a:t>Скорость</a:t>
            </a:r>
          </a:p>
          <a:p>
            <a:r>
              <a:rPr lang="en-US" dirty="0" smtClean="0"/>
              <a:t>The parameters of the structural magnets of the Collider are shown on the slide. For the power system, the following basic data – see the table.</a:t>
            </a:r>
            <a:r>
              <a:rPr lang="ru-RU" dirty="0" smtClean="0"/>
              <a:t> </a:t>
            </a:r>
            <a:r>
              <a:rPr lang="en-US" dirty="0" smtClean="0"/>
              <a:t>Speed</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Коллайдер</a:t>
            </a:r>
            <a:r>
              <a:rPr lang="ru-RU" baseline="0" dirty="0" smtClean="0"/>
              <a:t> состоит из 2 полу колец.</a:t>
            </a:r>
          </a:p>
          <a:p>
            <a:r>
              <a:rPr lang="ru-RU" baseline="0" dirty="0" smtClean="0"/>
              <a:t>Каждое полу кольцо имеет свои </a:t>
            </a:r>
            <a:r>
              <a:rPr lang="ru-RU" baseline="0" dirty="0" err="1" smtClean="0"/>
              <a:t>токовводы</a:t>
            </a:r>
            <a:r>
              <a:rPr lang="ru-RU" baseline="0" dirty="0" smtClean="0"/>
              <a:t>. Между полу кольцами прокладываются теплые кабели. Все источники питания и половина ключей </a:t>
            </a:r>
            <a:r>
              <a:rPr lang="ru-RU" baseline="0" dirty="0" err="1" smtClean="0"/>
              <a:t>распологаются</a:t>
            </a:r>
            <a:r>
              <a:rPr lang="ru-RU" baseline="0" dirty="0" smtClean="0"/>
              <a:t> в одном помещении. </a:t>
            </a:r>
            <a:r>
              <a:rPr lang="ru-RU" baseline="0" dirty="0" err="1" smtClean="0"/>
              <a:t>Вотрая</a:t>
            </a:r>
            <a:r>
              <a:rPr lang="ru-RU" baseline="0" dirty="0" smtClean="0"/>
              <a:t> часть ключей в другом около </a:t>
            </a:r>
            <a:r>
              <a:rPr lang="ru-RU" baseline="0" dirty="0" err="1" smtClean="0"/>
              <a:t>токовводных</a:t>
            </a:r>
            <a:r>
              <a:rPr lang="ru-RU" baseline="0" dirty="0" smtClean="0"/>
              <a:t> криостатов.</a:t>
            </a:r>
          </a:p>
          <a:p>
            <a:r>
              <a:rPr lang="ru-RU" baseline="0" dirty="0" smtClean="0"/>
              <a:t>Схема имеет возможность переключения на тест.</a:t>
            </a:r>
          </a:p>
          <a:p>
            <a:endParaRPr lang="ru-RU" baseline="0" dirty="0" smtClean="0"/>
          </a:p>
          <a:p>
            <a:r>
              <a:rPr lang="en-US" dirty="0" smtClean="0"/>
              <a:t>The Collider consists of 2</a:t>
            </a:r>
            <a:r>
              <a:rPr lang="ru-RU" dirty="0" smtClean="0"/>
              <a:t> </a:t>
            </a:r>
            <a:r>
              <a:rPr lang="en-US" dirty="0" smtClean="0"/>
              <a:t>half</a:t>
            </a:r>
            <a:r>
              <a:rPr lang="en-US" baseline="0" dirty="0" smtClean="0"/>
              <a:t> </a:t>
            </a:r>
            <a:r>
              <a:rPr lang="en-US" dirty="0" smtClean="0"/>
              <a:t>rings. Each half ring has its own current leads cryostat. Warm cables are build between the build rings. All power supplies and half of the EES are located in the same room. Other part of keys in the other near the </a:t>
            </a:r>
            <a:r>
              <a:rPr lang="en-US" dirty="0" err="1" smtClean="0"/>
              <a:t>cryostats.The</a:t>
            </a:r>
            <a:r>
              <a:rPr lang="en-US" dirty="0" smtClean="0"/>
              <a:t> scheme has the ability to switch to the test.</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Сделать анимацию</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Анимация = общие слова о</a:t>
            </a:r>
            <a:r>
              <a:rPr lang="ru-RU" baseline="0" dirty="0" smtClean="0"/>
              <a:t> системе измерения – общая картинка цикла</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17</a:t>
            </a:fld>
            <a:endParaRPr lang="ru-RU"/>
          </a:p>
        </p:txBody>
      </p:sp>
    </p:spTree>
    <p:extLst>
      <p:ext uri="{BB962C8B-B14F-4D97-AF65-F5344CB8AC3E}">
        <p14:creationId xmlns="" xmlns:p14="http://schemas.microsoft.com/office/powerpoint/2010/main" val="389253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Анимация = общие слова о</a:t>
            </a:r>
            <a:r>
              <a:rPr lang="ru-RU" baseline="0" dirty="0" smtClean="0"/>
              <a:t> системе измерения – общая картинка цикла</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18</a:t>
            </a:fld>
            <a:endParaRPr lang="ru-RU"/>
          </a:p>
        </p:txBody>
      </p:sp>
    </p:spTree>
    <p:extLst>
      <p:ext uri="{BB962C8B-B14F-4D97-AF65-F5344CB8AC3E}">
        <p14:creationId xmlns="" xmlns:p14="http://schemas.microsoft.com/office/powerpoint/2010/main" val="389253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Сделать надписи</a:t>
            </a:r>
            <a:r>
              <a:rPr lang="ru-RU" baseline="0" dirty="0" smtClean="0"/>
              <a:t> к картинкам,</a:t>
            </a:r>
          </a:p>
          <a:p>
            <a:r>
              <a:rPr lang="ru-RU" baseline="0" dirty="0" smtClean="0"/>
              <a:t>Анимация – увеличивающееся картинки 1. схема </a:t>
            </a:r>
            <a:r>
              <a:rPr lang="ru-RU" baseline="0" dirty="0" err="1" smtClean="0"/>
              <a:t>принц-монтажная</a:t>
            </a:r>
            <a:r>
              <a:rPr lang="ru-RU" baseline="0" dirty="0" smtClean="0"/>
              <a:t> потом уменьшающаяся</a:t>
            </a:r>
          </a:p>
          <a:p>
            <a:r>
              <a:rPr lang="ru-RU" baseline="0" dirty="0" smtClean="0"/>
              <a:t>2 принц </a:t>
            </a:r>
            <a:r>
              <a:rPr lang="ru-RU" baseline="0" dirty="0" err="1" smtClean="0"/>
              <a:t>схе</a:t>
            </a:r>
            <a:r>
              <a:rPr lang="ru-RU" baseline="0" dirty="0" smtClean="0"/>
              <a:t> ПИт11 на весь экран </a:t>
            </a:r>
          </a:p>
        </p:txBody>
      </p:sp>
      <p:sp>
        <p:nvSpPr>
          <p:cNvPr id="4" name="Номер слайда 3"/>
          <p:cNvSpPr>
            <a:spLocks noGrp="1"/>
          </p:cNvSpPr>
          <p:nvPr>
            <p:ph type="sldNum" sz="quarter" idx="10"/>
          </p:nvPr>
        </p:nvSpPr>
        <p:spPr/>
        <p:txBody>
          <a:bodyPr/>
          <a:lstStyle/>
          <a:p>
            <a:fld id="{F5C37CB3-1ABC-4ED6-8203-636E6FE102AB}" type="slidenum">
              <a:rPr lang="ru-RU" smtClean="0"/>
              <a:pPr/>
              <a:t>19</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анимация</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dirty="0" smtClean="0"/>
              <a:t>Цикл магнитного поля/ тока состоит из участков :</a:t>
            </a:r>
          </a:p>
          <a:p>
            <a:pPr>
              <a:buFontTx/>
              <a:buChar char="-"/>
            </a:pPr>
            <a:r>
              <a:rPr lang="ru-RU" dirty="0" smtClean="0"/>
              <a:t>завода тока в магниты без особых требований к точности,</a:t>
            </a:r>
          </a:p>
          <a:p>
            <a:pPr>
              <a:buFontTx/>
              <a:buChar char="-"/>
            </a:pPr>
            <a:r>
              <a:rPr lang="ru-RU" baseline="0" dirty="0" smtClean="0"/>
              <a:t> инжекции </a:t>
            </a:r>
            <a:r>
              <a:rPr lang="ru-RU" baseline="0" dirty="0" err="1" smtClean="0"/>
              <a:t>банчей</a:t>
            </a:r>
            <a:r>
              <a:rPr lang="ru-RU" baseline="0" dirty="0" smtClean="0"/>
              <a:t>,</a:t>
            </a:r>
          </a:p>
          <a:p>
            <a:pPr>
              <a:buFontTx/>
              <a:buChar char="-"/>
            </a:pPr>
            <a:r>
              <a:rPr lang="ru-RU" baseline="0" dirty="0" smtClean="0"/>
              <a:t> </a:t>
            </a:r>
            <a:r>
              <a:rPr lang="ru-RU" baseline="0" dirty="0" err="1" smtClean="0"/>
              <a:t>доускорения</a:t>
            </a:r>
            <a:r>
              <a:rPr lang="ru-RU" baseline="0" dirty="0" smtClean="0"/>
              <a:t>,</a:t>
            </a:r>
          </a:p>
          <a:p>
            <a:pPr>
              <a:buFontTx/>
              <a:buChar char="-"/>
            </a:pPr>
            <a:r>
              <a:rPr lang="ru-RU" baseline="0" dirty="0" smtClean="0"/>
              <a:t> проведения эксперимента,</a:t>
            </a:r>
          </a:p>
          <a:p>
            <a:pPr>
              <a:buFontTx/>
              <a:buChar char="-"/>
            </a:pPr>
            <a:r>
              <a:rPr lang="ru-RU" baseline="0" dirty="0" smtClean="0"/>
              <a:t> замедления </a:t>
            </a:r>
            <a:r>
              <a:rPr lang="ru-RU" baseline="0" dirty="0" err="1" smtClean="0"/>
              <a:t>банчей</a:t>
            </a:r>
            <a:r>
              <a:rPr lang="ru-RU" baseline="0" dirty="0" smtClean="0"/>
              <a:t>,</a:t>
            </a:r>
          </a:p>
          <a:p>
            <a:pPr>
              <a:buFontTx/>
              <a:buNone/>
            </a:pPr>
            <a:r>
              <a:rPr lang="ru-RU" baseline="0" dirty="0" smtClean="0"/>
              <a:t>Повторной инжекции с повторением процесса. </a:t>
            </a:r>
          </a:p>
          <a:p>
            <a:pPr>
              <a:buFontTx/>
              <a:buChar char="-"/>
            </a:pPr>
            <a:endParaRPr lang="ru-RU" baseline="0" dirty="0" smtClean="0"/>
          </a:p>
          <a:p>
            <a:pPr>
              <a:buFontTx/>
              <a:buChar char="-"/>
            </a:pPr>
            <a:r>
              <a:rPr lang="ru-RU" baseline="0" dirty="0" smtClean="0"/>
              <a:t>Требования по выводу энергии исходят из отсутствия разрушающего перегрева при переходе СП проводника в нормальное состояние. Данные параметры по выводу энергии позволят нагреться СП до температуры 170 гр.К</a:t>
            </a:r>
          </a:p>
          <a:p>
            <a:pPr>
              <a:buFontTx/>
              <a:buChar char="-"/>
            </a:pPr>
            <a:r>
              <a:rPr lang="ru-RU" baseline="0" dirty="0" smtClean="0"/>
              <a:t>Есть требования к установке по уровню напряжения менее 500В Для удовлетворения этого необходимо разбить магниты на группы </a:t>
            </a:r>
          </a:p>
          <a:p>
            <a:pPr>
              <a:buFontTx/>
              <a:buChar char="-"/>
            </a:pPr>
            <a:r>
              <a:rPr lang="ru-RU" baseline="0" dirty="0" smtClean="0"/>
              <a:t> требование надежности работы системы эвакуации.</a:t>
            </a:r>
          </a:p>
          <a:p>
            <a:pPr>
              <a:buFontTx/>
              <a:buChar char="-"/>
            </a:pPr>
            <a:endParaRPr lang="ru-RU" baseline="0" dirty="0" smtClean="0"/>
          </a:p>
          <a:p>
            <a:pPr>
              <a:buFontTx/>
              <a:buChar char="-"/>
            </a:pPr>
            <a:endParaRPr lang="ru-RU" baseline="0" dirty="0" smtClean="0"/>
          </a:p>
          <a:p>
            <a:pPr>
              <a:buFontTx/>
              <a:buNone/>
            </a:pPr>
            <a:r>
              <a:rPr lang="en-US" dirty="0" smtClean="0">
                <a:solidFill>
                  <a:srgbClr val="FF0000"/>
                </a:solidFill>
              </a:rPr>
              <a:t>The magnetic field/ current cycle consists of phases:</a:t>
            </a:r>
            <a:r>
              <a:rPr lang="ru-RU" dirty="0" smtClean="0">
                <a:solidFill>
                  <a:srgbClr val="FF0000"/>
                </a:solidFill>
              </a:rPr>
              <a:t> </a:t>
            </a:r>
            <a:r>
              <a:rPr lang="en-US" dirty="0" smtClean="0">
                <a:solidFill>
                  <a:srgbClr val="FF0000"/>
                </a:solidFill>
              </a:rPr>
              <a:t>factory current into magnets with no special accuracy requirements, injection of bunches, acceleration, conducting experiments, slowing </a:t>
            </a:r>
            <a:r>
              <a:rPr lang="en-US" dirty="0" err="1" smtClean="0">
                <a:solidFill>
                  <a:srgbClr val="FF0000"/>
                </a:solidFill>
              </a:rPr>
              <a:t>Banca</a:t>
            </a:r>
            <a:r>
              <a:rPr lang="ru-RU" dirty="0" smtClean="0">
                <a:solidFill>
                  <a:srgbClr val="FF0000"/>
                </a:solidFill>
              </a:rPr>
              <a:t> </a:t>
            </a:r>
            <a:r>
              <a:rPr lang="en-US" dirty="0" smtClean="0">
                <a:solidFill>
                  <a:srgbClr val="FF0000"/>
                </a:solidFill>
              </a:rPr>
              <a:t>,Repeat injection with repetition of the process.</a:t>
            </a:r>
            <a:endParaRPr lang="ru-RU" dirty="0" smtClean="0">
              <a:solidFill>
                <a:srgbClr val="FF0000"/>
              </a:solidFill>
            </a:endParaRPr>
          </a:p>
          <a:p>
            <a:pPr>
              <a:buFontTx/>
              <a:buNone/>
            </a:pPr>
            <a:endParaRPr lang="ru-RU" dirty="0" smtClean="0">
              <a:solidFill>
                <a:srgbClr val="FF0000"/>
              </a:solidFill>
            </a:endParaRPr>
          </a:p>
          <a:p>
            <a:pPr>
              <a:buFontTx/>
              <a:buNone/>
            </a:pPr>
            <a:r>
              <a:rPr lang="en-US" dirty="0" smtClean="0">
                <a:solidFill>
                  <a:srgbClr val="FF0000"/>
                </a:solidFill>
              </a:rPr>
              <a:t>The withdrawal requirements of power come from the lack of destructive overheating at the transition SP Explorer back to normal. These parameters for the energy output will allow to heat the joint venture to a temperature of 170 K.</a:t>
            </a:r>
            <a:r>
              <a:rPr lang="ru-RU" dirty="0" smtClean="0">
                <a:solidFill>
                  <a:srgbClr val="FF0000"/>
                </a:solidFill>
              </a:rPr>
              <a:t> </a:t>
            </a:r>
            <a:endParaRPr lang="en-US" dirty="0" smtClean="0">
              <a:solidFill>
                <a:srgbClr val="FF0000"/>
              </a:solidFill>
            </a:endParaRPr>
          </a:p>
          <a:p>
            <a:pPr>
              <a:buFontTx/>
              <a:buNone/>
            </a:pPr>
            <a:r>
              <a:rPr lang="en-US" dirty="0" smtClean="0">
                <a:solidFill>
                  <a:srgbClr val="FF0000"/>
                </a:solidFill>
              </a:rPr>
              <a:t>There are installation requirements for a voltage level of less than 500V To meet this need to break the magnets into groups.</a:t>
            </a:r>
          </a:p>
          <a:p>
            <a:pPr>
              <a:buFontTx/>
              <a:buNone/>
            </a:pPr>
            <a:r>
              <a:rPr lang="en-US" dirty="0" smtClean="0">
                <a:solidFill>
                  <a:srgbClr val="FF0000"/>
                </a:solidFill>
              </a:rPr>
              <a:t>The requirement of reliability of the evacuation system.</a:t>
            </a:r>
            <a:endParaRPr lang="ru-RU" dirty="0" smtClean="0">
              <a:solidFill>
                <a:srgbClr val="FF0000"/>
              </a:solidFill>
            </a:endParaRPr>
          </a:p>
          <a:p>
            <a:r>
              <a:rPr lang="en-US" dirty="0" smtClean="0"/>
              <a:t>Fault </a:t>
            </a:r>
            <a:r>
              <a:rPr lang="ru-RU" dirty="0" smtClean="0"/>
              <a:t>авария</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Исходя</a:t>
            </a:r>
            <a:r>
              <a:rPr lang="ru-RU" baseline="0" dirty="0" smtClean="0"/>
              <a:t> из вышеперечисленных требований разработана принципиальная схема</a:t>
            </a:r>
          </a:p>
          <a:p>
            <a:r>
              <a:rPr lang="ru-RU" baseline="0" dirty="0" smtClean="0"/>
              <a:t>СП Магниты разбиты на 6 групп. 4 группы дипольных магнитов и 2 </a:t>
            </a:r>
            <a:r>
              <a:rPr lang="ru-RU" baseline="0" dirty="0" err="1" smtClean="0"/>
              <a:t>квадруполных</a:t>
            </a:r>
            <a:r>
              <a:rPr lang="ru-RU" baseline="0" dirty="0" smtClean="0"/>
              <a:t>. Индуктивности групп диполей и квадруполей примерно одинаковы.</a:t>
            </a:r>
          </a:p>
          <a:p>
            <a:r>
              <a:rPr lang="ru-RU" baseline="0" dirty="0" smtClean="0"/>
              <a:t>Между группами включены 6 энергии эвакуации ключей. Количество групп и ключей определяется требованием не превышения 500В.</a:t>
            </a:r>
          </a:p>
          <a:p>
            <a:r>
              <a:rPr lang="ru-RU" baseline="0" dirty="0" smtClean="0"/>
              <a:t>Основной мощный источник тока </a:t>
            </a:r>
            <a:r>
              <a:rPr lang="en-US" baseline="0" dirty="0" smtClean="0"/>
              <a:t>PS1</a:t>
            </a:r>
            <a:r>
              <a:rPr lang="ru-RU" baseline="0" dirty="0" smtClean="0"/>
              <a:t> питает все соединенные последовательно группы магнитов. Два дополнительных источника тока </a:t>
            </a:r>
            <a:r>
              <a:rPr lang="en-US" baseline="0" dirty="0" smtClean="0"/>
              <a:t>PS2 </a:t>
            </a:r>
            <a:r>
              <a:rPr lang="ru-RU" baseline="0" dirty="0" smtClean="0"/>
              <a:t>и </a:t>
            </a:r>
            <a:r>
              <a:rPr lang="en-US" baseline="0" dirty="0" smtClean="0"/>
              <a:t>PS3</a:t>
            </a:r>
            <a:r>
              <a:rPr lang="ru-RU" baseline="0" dirty="0" smtClean="0"/>
              <a:t> питают группы фокусирующих и </a:t>
            </a:r>
            <a:r>
              <a:rPr lang="ru-RU" baseline="0" dirty="0" err="1" smtClean="0"/>
              <a:t>дефокусирующих</a:t>
            </a:r>
            <a:r>
              <a:rPr lang="ru-RU" baseline="0" dirty="0" smtClean="0"/>
              <a:t> линз.</a:t>
            </a:r>
          </a:p>
          <a:p>
            <a:endParaRPr lang="ru-RU" baseline="0" dirty="0" smtClean="0"/>
          </a:p>
          <a:p>
            <a:r>
              <a:rPr lang="en-US" dirty="0" smtClean="0"/>
              <a:t>Based on the above requirements, a schematic diagram is developed.</a:t>
            </a:r>
            <a:r>
              <a:rPr lang="ru-RU" dirty="0" smtClean="0"/>
              <a:t> </a:t>
            </a:r>
            <a:r>
              <a:rPr lang="en-US" dirty="0" smtClean="0"/>
              <a:t>S</a:t>
            </a:r>
            <a:r>
              <a:rPr lang="ru-RU" dirty="0" smtClean="0"/>
              <a:t>С</a:t>
            </a:r>
            <a:r>
              <a:rPr lang="en-US" dirty="0" smtClean="0"/>
              <a:t> Magnets are divided into 6 groups. 4 groups of dipole magnets and 2 </a:t>
            </a:r>
            <a:r>
              <a:rPr lang="en-US" dirty="0" err="1" smtClean="0"/>
              <a:t>quadrupole</a:t>
            </a:r>
            <a:r>
              <a:rPr lang="en-US" dirty="0" smtClean="0"/>
              <a:t> magnets. Inductance groups of dipoles and </a:t>
            </a:r>
            <a:r>
              <a:rPr lang="en-US" dirty="0" err="1" smtClean="0"/>
              <a:t>quadrupoles</a:t>
            </a:r>
            <a:r>
              <a:rPr lang="en-US" dirty="0" smtClean="0"/>
              <a:t> are approximately the same.</a:t>
            </a:r>
            <a:r>
              <a:rPr lang="ru-RU" dirty="0" smtClean="0"/>
              <a:t> </a:t>
            </a:r>
            <a:endParaRPr lang="en-US" dirty="0" smtClean="0"/>
          </a:p>
          <a:p>
            <a:r>
              <a:rPr lang="en-US" dirty="0" smtClean="0"/>
              <a:t>Between groups included 6 energy evacuation keys. The number of groups and keys is determined by the requirement not to exceed 500V.</a:t>
            </a:r>
          </a:p>
          <a:p>
            <a:r>
              <a:rPr lang="en-US" dirty="0" smtClean="0"/>
              <a:t>The main powerful current source PS1 feeds all series-connected groups of magnets. Two additional PS2 and PS3 current sources supply the focusing and defocusing lens groups</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Надо дать принципиальную</a:t>
            </a:r>
            <a:r>
              <a:rPr lang="ru-RU" b="1" baseline="0" dirty="0" smtClean="0"/>
              <a:t> схему источника, рабочие частоты и т.д.</a:t>
            </a:r>
          </a:p>
          <a:p>
            <a:endParaRPr lang="ru-RU" b="1" baseline="0" dirty="0" smtClean="0"/>
          </a:p>
          <a:p>
            <a:r>
              <a:rPr lang="ru-RU" b="1" dirty="0" smtClean="0"/>
              <a:t>Относительная точность </a:t>
            </a:r>
            <a:r>
              <a:rPr lang="en-US" b="1" dirty="0" smtClean="0"/>
              <a:t>relative precision</a:t>
            </a:r>
            <a:endParaRPr lang="ru-RU" b="1" dirty="0" smtClean="0"/>
          </a:p>
          <a:p>
            <a:r>
              <a:rPr lang="en-US" b="1" dirty="0" smtClean="0"/>
              <a:t>requirements</a:t>
            </a:r>
            <a:endParaRPr lang="ru-RU" b="1"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aseline="0" dirty="0" smtClean="0"/>
              <a:t>Диаграмма распределения потенциала по элементам системы питания при аварийном выводе энергии  при токе 10,4кА.</a:t>
            </a:r>
          </a:p>
          <a:p>
            <a:r>
              <a:rPr lang="ru-RU" baseline="0" dirty="0" smtClean="0"/>
              <a:t>В штатном режиме эвакуации энергии при 6 ключах – зеленая линия - последовательно  с магнитами вводится резистор 0,29 Ом. Постоянная времени 160мс.</a:t>
            </a:r>
          </a:p>
          <a:p>
            <a:r>
              <a:rPr lang="ru-RU" baseline="0" dirty="0" smtClean="0"/>
              <a:t>В случае выхода из строя одного из ключей – красная линия – постоянная времени увеличится до 187 мс, нагрев проводника до  около 200К.</a:t>
            </a:r>
          </a:p>
          <a:p>
            <a:endParaRPr lang="ru-RU" baseline="0" dirty="0" smtClean="0"/>
          </a:p>
          <a:p>
            <a:r>
              <a:rPr lang="en-US" dirty="0" smtClean="0"/>
              <a:t>Diagram of potential distribution on the elements of the power supply system in case of emergency output of energy at a current of 10.4 kA.</a:t>
            </a:r>
            <a:endParaRPr lang="ru-RU" dirty="0" smtClean="0"/>
          </a:p>
          <a:p>
            <a:r>
              <a:rPr lang="en-US" dirty="0" smtClean="0"/>
              <a:t>In the normal mode of energy evacuation at 6 keys – green line - in series with the magnets introduced resistor 0.29 Ohms. Time constant 160ms.</a:t>
            </a:r>
            <a:endParaRPr lang="ru-RU" dirty="0" smtClean="0"/>
          </a:p>
          <a:p>
            <a:r>
              <a:rPr lang="en-US" dirty="0" smtClean="0"/>
              <a:t>In case of failure of one of the keys – the red line – the time constant will increase to 187 MS, heating the conductor to about 200K.</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Надо нарисовать принципиальную схему.</a:t>
            </a:r>
          </a:p>
          <a:p>
            <a:r>
              <a:rPr lang="ru-RU" dirty="0" smtClean="0"/>
              <a:t>К</a:t>
            </a:r>
            <a:r>
              <a:rPr lang="ru-RU" dirty="0" smtClean="0">
                <a:solidFill>
                  <a:srgbClr val="FF0000"/>
                </a:solidFill>
              </a:rPr>
              <a:t>онстру</a:t>
            </a:r>
            <a:r>
              <a:rPr lang="ru-RU" dirty="0" smtClean="0"/>
              <a:t>кция ключа.</a:t>
            </a:r>
          </a:p>
          <a:p>
            <a:r>
              <a:rPr lang="ru-RU" dirty="0" smtClean="0"/>
              <a:t>В основе лежит быстродействующий выключатель ВАБ 49 на ток 6,3кА, 1050В. </a:t>
            </a:r>
          </a:p>
          <a:p>
            <a:r>
              <a:rPr lang="ru-RU" dirty="0" smtClean="0"/>
              <a:t>Этот</a:t>
            </a:r>
            <a:r>
              <a:rPr lang="ru-RU" baseline="0" dirty="0" smtClean="0"/>
              <a:t> аппарат апробирован в </a:t>
            </a:r>
            <a:r>
              <a:rPr lang="ru-RU" baseline="0" dirty="0" err="1" smtClean="0"/>
              <a:t>ЦЕРНе</a:t>
            </a:r>
            <a:r>
              <a:rPr lang="ru-RU" baseline="0" dirty="0" smtClean="0"/>
              <a:t>. У нас создан макет ключа, проводятся испытания.</a:t>
            </a:r>
          </a:p>
          <a:p>
            <a:r>
              <a:rPr lang="ru-RU" baseline="0" dirty="0" smtClean="0"/>
              <a:t>Для повышения надежности разрабатывается система управления, где все ключи автономны. </a:t>
            </a:r>
          </a:p>
          <a:p>
            <a:endParaRPr lang="ru-RU" baseline="0" dirty="0" smtClean="0"/>
          </a:p>
          <a:p>
            <a:r>
              <a:rPr lang="en-US" dirty="0" smtClean="0"/>
              <a:t>The design of the </a:t>
            </a:r>
            <a:r>
              <a:rPr lang="en-US" dirty="0" err="1" smtClean="0"/>
              <a:t>key.It</a:t>
            </a:r>
            <a:r>
              <a:rPr lang="en-US" dirty="0" smtClean="0"/>
              <a:t> is based on a high-speed switch PSA 49 at a current of 6.3 kA, 1050. </a:t>
            </a:r>
            <a:endParaRPr lang="ru-RU" dirty="0" smtClean="0"/>
          </a:p>
          <a:p>
            <a:r>
              <a:rPr lang="en-US" dirty="0" smtClean="0"/>
              <a:t>This device has been tested at CERN. We have created a model of the key, tests are being conducted.</a:t>
            </a:r>
            <a:endParaRPr lang="ru-RU" dirty="0" smtClean="0"/>
          </a:p>
          <a:p>
            <a:r>
              <a:rPr lang="en-US" dirty="0" smtClean="0"/>
              <a:t>To improve reliability, a control system is developed, where all keys are Autonomous.</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Line section</a:t>
            </a:r>
            <a:endParaRPr lang="ru-RU" dirty="0" smtClean="0"/>
          </a:p>
          <a:p>
            <a:r>
              <a:rPr lang="en-US" dirty="0" smtClean="0"/>
              <a:t>Difficult –</a:t>
            </a:r>
            <a:r>
              <a:rPr lang="ru-RU" baseline="0" dirty="0" smtClean="0"/>
              <a:t> сложный</a:t>
            </a:r>
            <a:endParaRPr lang="en-US" baseline="0" dirty="0" smtClean="0"/>
          </a:p>
          <a:p>
            <a:r>
              <a:rPr lang="en-US" dirty="0" smtClean="0"/>
              <a:t>Connected  </a:t>
            </a:r>
            <a:r>
              <a:rPr lang="ru-RU" dirty="0" smtClean="0"/>
              <a:t>подключать</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Line section</a:t>
            </a:r>
            <a:endParaRPr lang="ru-RU" dirty="0" smtClean="0"/>
          </a:p>
          <a:p>
            <a:r>
              <a:rPr lang="en-US" dirty="0" smtClean="0"/>
              <a:t>Difficult –</a:t>
            </a:r>
            <a:r>
              <a:rPr lang="ru-RU" baseline="0" dirty="0" smtClean="0"/>
              <a:t> сложный</a:t>
            </a:r>
            <a:endParaRPr lang="en-US" baseline="0" dirty="0" smtClean="0"/>
          </a:p>
          <a:p>
            <a:r>
              <a:rPr lang="en-US" dirty="0" smtClean="0"/>
              <a:t>Connected  </a:t>
            </a:r>
            <a:r>
              <a:rPr lang="ru-RU" dirty="0" smtClean="0"/>
              <a:t>подключать</a:t>
            </a:r>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5C37CB3-1ABC-4ED6-8203-636E6FE102AB}"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897348030"/>
      </p:ext>
    </p:extLst>
  </p:cSld>
  <p:clrMapOvr>
    <a:masterClrMapping/>
  </p:clrMapOvr>
  <p:transition spd="med">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715706556"/>
      </p:ext>
    </p:extLst>
  </p:cSld>
  <p:clrMapOvr>
    <a:masterClrMapping/>
  </p:clrMapOvr>
  <p:transition spd="med">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607665005"/>
      </p:ext>
    </p:extLst>
  </p:cSld>
  <p:clrMapOvr>
    <a:masterClrMapping/>
  </p:clrMapOvr>
  <p:transition spd="med">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6" y="446485"/>
            <a:ext cx="6875859" cy="4161234"/>
          </a:xfrm>
          <a:prstGeom prst="rect">
            <a:avLst/>
          </a:prstGeom>
        </p:spPr>
        <p:txBody>
          <a:bodyPr lIns="64291" tIns="32145" rIns="64291" bIns="32145" anchor="t">
            <a:noAutofit/>
          </a:bodyPr>
          <a:lstStyle/>
          <a:p>
            <a:endParaRPr/>
          </a:p>
        </p:txBody>
      </p:sp>
      <p:sp>
        <p:nvSpPr>
          <p:cNvPr id="21" name="Shape 21"/>
          <p:cNvSpPr>
            <a:spLocks noGrp="1"/>
          </p:cNvSpPr>
          <p:nvPr>
            <p:ph type="title"/>
          </p:nvPr>
        </p:nvSpPr>
        <p:spPr>
          <a:xfrm>
            <a:off x="892969" y="4723805"/>
            <a:ext cx="7358063" cy="1000125"/>
          </a:xfrm>
          <a:prstGeom prst="rect">
            <a:avLst/>
          </a:prstGeom>
        </p:spPr>
        <p:txBody>
          <a:bodyPr anchor="b"/>
          <a:lstStyle/>
          <a:p>
            <a:r>
              <a:t>Текст заголовка</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Shape 23"/>
          <p:cNvSpPr>
            <a:spLocks noGrp="1"/>
          </p:cNvSpPr>
          <p:nvPr>
            <p:ph type="sldNum" sz="quarter" idx="2"/>
          </p:nvPr>
        </p:nvSpPr>
        <p:spPr>
          <a:xfrm>
            <a:off x="4437983" y="6500812"/>
            <a:ext cx="259104" cy="26789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222304975"/>
      </p:ext>
    </p:extLst>
  </p:cSld>
  <p:clrMapOvr>
    <a:masterClrMapping/>
  </p:clrMapOvr>
  <p:transition spd="med">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1102507158"/>
      </p:ext>
    </p:extLst>
  </p:cSld>
  <p:clrMapOvr>
    <a:masterClrMapping/>
  </p:clrMapOvr>
  <p:transition spd="med">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974926384"/>
      </p:ext>
    </p:extLst>
  </p:cSld>
  <p:clrMapOvr>
    <a:masterClrMapping/>
  </p:clrMapOvr>
  <p:transition spd="med">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2309262540"/>
      </p:ext>
    </p:extLst>
  </p:cSld>
  <p:clrMapOvr>
    <a:masterClrMapping/>
  </p:clrMapOvr>
  <p:transition spd="med">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232153757"/>
      </p:ext>
    </p:extLst>
  </p:cSld>
  <p:clrMapOvr>
    <a:masterClrMapping/>
  </p:clrMapOvr>
  <p:transition spd="med">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399439160"/>
      </p:ext>
    </p:extLst>
  </p:cSld>
  <p:clrMapOvr>
    <a:masterClrMapping/>
  </p:clrMapOvr>
  <p:transition spd="med">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3044287717"/>
      </p:ext>
    </p:extLst>
  </p:cSld>
  <p:clrMapOvr>
    <a:masterClrMapping/>
  </p:clrMapOvr>
  <p:transition spd="med">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2441629009"/>
      </p:ext>
    </p:extLst>
  </p:cSld>
  <p:clrMapOvr>
    <a:masterClrMapping/>
  </p:clrMapOvr>
  <p:transition spd="med">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1396319125"/>
      </p:ext>
    </p:extLst>
  </p:cSld>
  <p:clrMapOvr>
    <a:masterClrMapping/>
  </p:clrMapOvr>
  <p:transition spd="med">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56805-C5B6-4160-BDC8-F5FF3BEA1C69}" type="slidenum">
              <a:rPr lang="ru-RU" smtClean="0"/>
              <a:pPr/>
              <a:t>‹#›</a:t>
            </a:fld>
            <a:endParaRPr lang="ru-RU"/>
          </a:p>
        </p:txBody>
      </p:sp>
    </p:spTree>
    <p:extLst>
      <p:ext uri="{BB962C8B-B14F-4D97-AF65-F5344CB8AC3E}">
        <p14:creationId xmlns:p14="http://schemas.microsoft.com/office/powerpoint/2010/main" xmlns="" val="206681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pull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2.png"/><Relationship Id="rId10" Type="http://schemas.openxmlformats.org/officeDocument/2006/relationships/image" Target="../media/image18.jpeg"/><Relationship Id="rId4" Type="http://schemas.openxmlformats.org/officeDocument/2006/relationships/image" Target="../media/image1.pn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jpeg"/><Relationship Id="rId11" Type="http://schemas.openxmlformats.org/officeDocument/2006/relationships/image" Target="../media/image1.pn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4.jpeg"/><Relationship Id="rId7"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39.jpeg"/><Relationship Id="rId4" Type="http://schemas.openxmlformats.org/officeDocument/2006/relationships/image" Target="../media/image35.jpeg"/><Relationship Id="rId9" Type="http://schemas.openxmlformats.org/officeDocument/2006/relationships/image" Target="../media/image38.jpeg"/></Relationships>
</file>

<file path=ppt/slides/_rels/slide14.xml.rels><?xml version="1.0" encoding="UTF-8" standalone="yes"?>
<Relationships xmlns="http://schemas.openxmlformats.org/package/2006/relationships"><Relationship Id="rId13" Type="http://schemas.microsoft.com/office/2007/relationships/hdphoto" Target="../media/hdphoto16.wdp"/><Relationship Id="rId3" Type="http://schemas.microsoft.com/office/2007/relationships/hdphoto" Target="../media/hdphoto11.wdp"/><Relationship Id="rId12" Type="http://schemas.openxmlformats.org/officeDocument/2006/relationships/image" Target="../media/image43.jpeg"/><Relationship Id="rId2" Type="http://schemas.openxmlformats.org/officeDocument/2006/relationships/image" Target="../media/image40.jpeg"/><Relationship Id="rId16"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42.jpeg"/><Relationship Id="rId11" Type="http://schemas.microsoft.com/office/2007/relationships/hdphoto" Target="../media/hdphoto15.wdp"/><Relationship Id="rId5" Type="http://schemas.microsoft.com/office/2007/relationships/hdphoto" Target="../media/hdphoto12.wdp"/><Relationship Id="rId15" Type="http://schemas.openxmlformats.org/officeDocument/2006/relationships/image" Target="../media/image45.jpeg"/><Relationship Id="rId4" Type="http://schemas.openxmlformats.org/officeDocument/2006/relationships/image" Target="../media/image41.jpeg"/><Relationship Id="rId1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8.png"/><Relationship Id="rId7"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74999"/>
            <a:ext cx="7772400" cy="1470025"/>
          </a:xfrm>
        </p:spPr>
        <p:txBody>
          <a:bodyPr>
            <a:normAutofit/>
          </a:bodyPr>
          <a:lstStyle/>
          <a:p>
            <a:r>
              <a:rPr lang="en-US" sz="3200" b="1" dirty="0" smtClean="0">
                <a:solidFill>
                  <a:srgbClr val="C00000"/>
                </a:solidFill>
              </a:rPr>
              <a:t>The power supply system of the NICA Collider</a:t>
            </a:r>
            <a:endParaRPr lang="ru-RU" sz="3200" b="1" dirty="0">
              <a:solidFill>
                <a:srgbClr val="C00000"/>
              </a:solidFill>
            </a:endParaRPr>
          </a:p>
        </p:txBody>
      </p:sp>
      <p:sp>
        <p:nvSpPr>
          <p:cNvPr id="3" name="Заголовок 1"/>
          <p:cNvSpPr txBox="1">
            <a:spLocks/>
          </p:cNvSpPr>
          <p:nvPr/>
        </p:nvSpPr>
        <p:spPr>
          <a:xfrm>
            <a:off x="714348" y="4714884"/>
            <a:ext cx="7772400" cy="50006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smtClean="0">
                <a:ln>
                  <a:noFill/>
                </a:ln>
                <a:effectLst/>
                <a:uLnTx/>
                <a:uFillTx/>
                <a:latin typeface="+mj-lt"/>
                <a:ea typeface="+mj-ea"/>
                <a:cs typeface="+mj-cs"/>
              </a:rPr>
              <a:t>V.Karpinskii</a:t>
            </a:r>
            <a:r>
              <a:rPr kumimoji="0" lang="en-US" sz="2000" b="1" i="0" u="none" strike="noStrike" kern="1200" cap="none" spc="0" normalizeH="0" noProof="0" dirty="0" smtClean="0">
                <a:ln>
                  <a:noFill/>
                </a:ln>
                <a:effectLst/>
                <a:uLnTx/>
                <a:uFillTx/>
                <a:latin typeface="+mj-lt"/>
                <a:ea typeface="+mj-ea"/>
                <a:cs typeface="+mj-cs"/>
              </a:rPr>
              <a:t>  at  all.</a:t>
            </a:r>
            <a:endParaRPr kumimoji="0" lang="ru-RU" sz="2000" b="1"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25014001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srcRect/>
          <a:stretch>
            <a:fillRect/>
          </a:stretch>
        </p:blipFill>
        <p:spPr bwMode="auto">
          <a:xfrm>
            <a:off x="1000100" y="1071546"/>
            <a:ext cx="7215238" cy="5097723"/>
          </a:xfrm>
          <a:prstGeom prst="rect">
            <a:avLst/>
          </a:prstGeom>
          <a:noFill/>
          <a:ln w="9525">
            <a:noFill/>
            <a:miter lim="800000"/>
            <a:headEnd/>
            <a:tailEnd/>
          </a:ln>
          <a:effectLst/>
        </p:spPr>
      </p:pic>
      <p:sp>
        <p:nvSpPr>
          <p:cNvPr id="41" name="Прямоугольник 40"/>
          <p:cNvSpPr/>
          <p:nvPr/>
        </p:nvSpPr>
        <p:spPr>
          <a:xfrm>
            <a:off x="2071670" y="714356"/>
            <a:ext cx="4786346" cy="369332"/>
          </a:xfrm>
          <a:prstGeom prst="rect">
            <a:avLst/>
          </a:prstGeom>
        </p:spPr>
        <p:txBody>
          <a:bodyPr wrap="square">
            <a:spAutoFit/>
          </a:bodyPr>
          <a:lstStyle/>
          <a:p>
            <a:pPr algn="ctr"/>
            <a:r>
              <a:rPr lang="en-US" altLang="zh-CN" b="1" dirty="0" smtClean="0">
                <a:solidFill>
                  <a:prstClr val="black"/>
                </a:solidFill>
                <a:ea typeface="SimSun" pitchFamily="2" charset="-122"/>
                <a:cs typeface="Times New Roman" pitchFamily="18" charset="0"/>
              </a:rPr>
              <a:t>Placement of power system equipment</a:t>
            </a:r>
            <a:endParaRPr lang="ru-RU" b="1" dirty="0">
              <a:cs typeface="Times New Roman" pitchFamily="18" charset="0"/>
            </a:endParaRPr>
          </a:p>
        </p:txBody>
      </p:sp>
      <p:sp>
        <p:nvSpPr>
          <p:cNvPr id="5" name="Номер слайда 4"/>
          <p:cNvSpPr>
            <a:spLocks noGrp="1"/>
          </p:cNvSpPr>
          <p:nvPr>
            <p:ph type="sldNum" sz="quarter" idx="2"/>
          </p:nvPr>
        </p:nvSpPr>
        <p:spPr>
          <a:xfrm>
            <a:off x="8762926" y="6525345"/>
            <a:ext cx="381073" cy="300608"/>
          </a:xfrm>
        </p:spPr>
        <p:txBody>
          <a:bodyPr/>
          <a:lstStyle/>
          <a:p>
            <a:fld id="{86CB4B4D-7CA3-9044-876B-883B54F8677D}" type="slidenum">
              <a:rPr lang="ru-RU" smtClean="0"/>
              <a:pPr/>
              <a:t>10</a:t>
            </a:fld>
            <a:endParaRPr lang="ru-RU" dirty="0"/>
          </a:p>
        </p:txBody>
      </p:sp>
      <p:grpSp>
        <p:nvGrpSpPr>
          <p:cNvPr id="18" name="Группа 7"/>
          <p:cNvGrpSpPr/>
          <p:nvPr/>
        </p:nvGrpSpPr>
        <p:grpSpPr>
          <a:xfrm>
            <a:off x="285720" y="142852"/>
            <a:ext cx="8712968" cy="500066"/>
            <a:chOff x="285720" y="142852"/>
            <a:chExt cx="8712968" cy="500066"/>
          </a:xfrm>
        </p:grpSpPr>
        <p:cxnSp>
          <p:nvCxnSpPr>
            <p:cNvPr id="20" name="Прямая соединительная линия 19"/>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1"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r>
                <a:rPr lang="ru-RU" sz="2200" b="1" dirty="0" smtClean="0">
                  <a:solidFill>
                    <a:srgbClr val="C00000"/>
                  </a:solidFill>
                </a:rPr>
                <a:t> </a:t>
              </a:r>
            </a:p>
          </p:txBody>
        </p:sp>
      </p:grpSp>
      <p:cxnSp>
        <p:nvCxnSpPr>
          <p:cNvPr id="19"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3" name="Picture 7" descr="NICA-Logo_4c"/>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16"/>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30"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grpSp>
        <p:nvGrpSpPr>
          <p:cNvPr id="67" name="Группа 66"/>
          <p:cNvGrpSpPr/>
          <p:nvPr/>
        </p:nvGrpSpPr>
        <p:grpSpPr>
          <a:xfrm>
            <a:off x="1357290" y="1214422"/>
            <a:ext cx="4071966" cy="2143140"/>
            <a:chOff x="1357290" y="1214422"/>
            <a:chExt cx="4071966" cy="2143140"/>
          </a:xfrm>
        </p:grpSpPr>
        <p:cxnSp>
          <p:nvCxnSpPr>
            <p:cNvPr id="43" name="Соединительная линия уступом 42"/>
            <p:cNvCxnSpPr/>
            <p:nvPr/>
          </p:nvCxnSpPr>
          <p:spPr>
            <a:xfrm rot="10800000">
              <a:off x="2928926" y="2500306"/>
              <a:ext cx="928694" cy="142876"/>
            </a:xfrm>
            <a:prstGeom prst="bentConnector3">
              <a:avLst>
                <a:gd name="adj1" fmla="val 7789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Соединительная линия уступом 56"/>
            <p:cNvCxnSpPr/>
            <p:nvPr/>
          </p:nvCxnSpPr>
          <p:spPr>
            <a:xfrm rot="5400000">
              <a:off x="3643306" y="2285992"/>
              <a:ext cx="571504" cy="142876"/>
            </a:xfrm>
            <a:prstGeom prst="bentConnector3">
              <a:avLst>
                <a:gd name="adj1" fmla="val 7388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6" name="Группа 65"/>
            <p:cNvGrpSpPr/>
            <p:nvPr/>
          </p:nvGrpSpPr>
          <p:grpSpPr>
            <a:xfrm>
              <a:off x="1357290" y="1214422"/>
              <a:ext cx="4071966" cy="2143140"/>
              <a:chOff x="1357290" y="1214422"/>
              <a:chExt cx="4071966" cy="2143140"/>
            </a:xfrm>
          </p:grpSpPr>
          <p:grpSp>
            <p:nvGrpSpPr>
              <p:cNvPr id="40" name="Группа 39"/>
              <p:cNvGrpSpPr/>
              <p:nvPr/>
            </p:nvGrpSpPr>
            <p:grpSpPr>
              <a:xfrm>
                <a:off x="1357290" y="1214422"/>
                <a:ext cx="4071966" cy="500066"/>
                <a:chOff x="1357290" y="1214422"/>
                <a:chExt cx="4071966" cy="500066"/>
              </a:xfrm>
            </p:grpSpPr>
            <p:sp>
              <p:nvSpPr>
                <p:cNvPr id="38" name="Прямоугольная выноска 37"/>
                <p:cNvSpPr/>
                <p:nvPr/>
              </p:nvSpPr>
              <p:spPr>
                <a:xfrm>
                  <a:off x="4286248" y="1357298"/>
                  <a:ext cx="1143008" cy="357190"/>
                </a:xfrm>
                <a:prstGeom prst="wedgeRectCallout">
                  <a:avLst>
                    <a:gd name="adj1" fmla="val -65055"/>
                    <a:gd name="adj2" fmla="val 1435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Room 240</a:t>
                  </a:r>
                  <a:endParaRPr lang="ru-RU" dirty="0">
                    <a:solidFill>
                      <a:schemeClr val="tx1"/>
                    </a:solidFill>
                  </a:endParaRPr>
                </a:p>
              </p:txBody>
            </p:sp>
            <p:sp>
              <p:nvSpPr>
                <p:cNvPr id="39" name="Прямоугольная выноска 38"/>
                <p:cNvSpPr/>
                <p:nvPr/>
              </p:nvSpPr>
              <p:spPr>
                <a:xfrm>
                  <a:off x="1357290" y="1214422"/>
                  <a:ext cx="1357322" cy="357190"/>
                </a:xfrm>
                <a:prstGeom prst="wedgeRectCallout">
                  <a:avLst>
                    <a:gd name="adj1" fmla="val 57097"/>
                    <a:gd name="adj2" fmla="val 30544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Room </a:t>
                  </a:r>
                  <a:r>
                    <a:rPr lang="ru-RU" dirty="0" smtClean="0">
                      <a:solidFill>
                        <a:schemeClr val="tx1"/>
                      </a:solidFill>
                    </a:rPr>
                    <a:t>109/1</a:t>
                  </a:r>
                  <a:endParaRPr lang="ru-RU" dirty="0">
                    <a:solidFill>
                      <a:schemeClr val="tx1"/>
                    </a:solidFill>
                  </a:endParaRPr>
                </a:p>
              </p:txBody>
            </p:sp>
          </p:grpSp>
          <p:sp>
            <p:nvSpPr>
              <p:cNvPr id="61" name="Прямоугольная выноска 60"/>
              <p:cNvSpPr/>
              <p:nvPr/>
            </p:nvSpPr>
            <p:spPr>
              <a:xfrm>
                <a:off x="2500298" y="3000372"/>
                <a:ext cx="2357454" cy="357190"/>
              </a:xfrm>
              <a:prstGeom prst="wedgeRectCallout">
                <a:avLst>
                  <a:gd name="adj1" fmla="val -15608"/>
                  <a:gd name="adj2" fmla="val -1374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power cable lines</a:t>
                </a:r>
                <a:r>
                  <a:rPr lang="ru-RU" dirty="0" smtClean="0">
                    <a:solidFill>
                      <a:schemeClr val="tx1"/>
                    </a:solidFill>
                  </a:rPr>
                  <a:t> 10</a:t>
                </a:r>
                <a:r>
                  <a:rPr lang="en-US" dirty="0" smtClean="0">
                    <a:solidFill>
                      <a:schemeClr val="tx1"/>
                    </a:solidFill>
                  </a:rPr>
                  <a:t>kA</a:t>
                </a:r>
                <a:endParaRPr lang="ru-RU" dirty="0">
                  <a:solidFill>
                    <a:schemeClr val="tx1"/>
                  </a:solidFill>
                </a:endParaRPr>
              </a:p>
            </p:txBody>
          </p:sp>
        </p:grpSp>
      </p:grpSp>
      <p:grpSp>
        <p:nvGrpSpPr>
          <p:cNvPr id="73" name="Группа 72"/>
          <p:cNvGrpSpPr/>
          <p:nvPr/>
        </p:nvGrpSpPr>
        <p:grpSpPr>
          <a:xfrm>
            <a:off x="285720" y="1571612"/>
            <a:ext cx="8260226" cy="4962523"/>
            <a:chOff x="285720" y="1571612"/>
            <a:chExt cx="8260226" cy="4962523"/>
          </a:xfrm>
        </p:grpSpPr>
        <p:pic>
          <p:nvPicPr>
            <p:cNvPr id="68" name="Picture 2"/>
            <p:cNvPicPr>
              <a:picLocks noChangeAspect="1" noChangeArrowheads="1"/>
            </p:cNvPicPr>
            <p:nvPr/>
          </p:nvPicPr>
          <p:blipFill>
            <a:blip r:embed="rId6" cstate="print"/>
            <a:srcRect/>
            <a:stretch>
              <a:fillRect/>
            </a:stretch>
          </p:blipFill>
          <p:spPr bwMode="auto">
            <a:xfrm>
              <a:off x="6643702" y="1571612"/>
              <a:ext cx="1700001" cy="2825976"/>
            </a:xfrm>
            <a:prstGeom prst="rect">
              <a:avLst/>
            </a:prstGeom>
            <a:ln>
              <a:noFill/>
            </a:ln>
            <a:effectLst>
              <a:outerShdw blurRad="190500" algn="tl" rotWithShape="0">
                <a:srgbClr val="000000">
                  <a:alpha val="70000"/>
                </a:srgbClr>
              </a:outerShdw>
            </a:effectLst>
          </p:spPr>
        </p:pic>
        <p:pic>
          <p:nvPicPr>
            <p:cNvPr id="1035" name="Picture 11"/>
            <p:cNvPicPr>
              <a:picLocks noChangeAspect="1" noChangeArrowheads="1"/>
            </p:cNvPicPr>
            <p:nvPr/>
          </p:nvPicPr>
          <p:blipFill>
            <a:blip r:embed="rId7"/>
            <a:srcRect/>
            <a:stretch>
              <a:fillRect/>
            </a:stretch>
          </p:blipFill>
          <p:spPr bwMode="auto">
            <a:xfrm>
              <a:off x="5143504" y="4714884"/>
              <a:ext cx="3402442" cy="1571636"/>
            </a:xfrm>
            <a:prstGeom prst="rect">
              <a:avLst/>
            </a:prstGeom>
            <a:ln>
              <a:noFill/>
            </a:ln>
            <a:effectLst>
              <a:outerShdw blurRad="190500" algn="tl" rotWithShape="0">
                <a:srgbClr val="000000">
                  <a:alpha val="70000"/>
                </a:srgbClr>
              </a:outerShdw>
            </a:effectLst>
          </p:spPr>
        </p:pic>
        <p:pic>
          <p:nvPicPr>
            <p:cNvPr id="1036" name="Picture 12"/>
            <p:cNvPicPr>
              <a:picLocks noChangeAspect="1" noChangeArrowheads="1"/>
            </p:cNvPicPr>
            <p:nvPr/>
          </p:nvPicPr>
          <p:blipFill>
            <a:blip r:embed="rId8" cstate="print"/>
            <a:srcRect/>
            <a:stretch>
              <a:fillRect/>
            </a:stretch>
          </p:blipFill>
          <p:spPr bwMode="auto">
            <a:xfrm>
              <a:off x="3571868" y="4429132"/>
              <a:ext cx="1092937" cy="2105003"/>
            </a:xfrm>
            <a:prstGeom prst="rect">
              <a:avLst/>
            </a:prstGeom>
            <a:ln>
              <a:noFill/>
            </a:ln>
            <a:effectLst>
              <a:outerShdw blurRad="190500" algn="tl" rotWithShape="0">
                <a:srgbClr val="000000">
                  <a:alpha val="70000"/>
                </a:srgbClr>
              </a:outerShdw>
            </a:effectLst>
          </p:spPr>
        </p:pic>
        <p:pic>
          <p:nvPicPr>
            <p:cNvPr id="1037" name="Picture 13"/>
            <p:cNvPicPr>
              <a:picLocks noChangeAspect="1" noChangeArrowheads="1"/>
            </p:cNvPicPr>
            <p:nvPr/>
          </p:nvPicPr>
          <p:blipFill>
            <a:blip r:embed="rId9" cstate="print"/>
            <a:srcRect/>
            <a:stretch>
              <a:fillRect/>
            </a:stretch>
          </p:blipFill>
          <p:spPr bwMode="auto">
            <a:xfrm>
              <a:off x="285720" y="1714488"/>
              <a:ext cx="1382871" cy="2526006"/>
            </a:xfrm>
            <a:prstGeom prst="rect">
              <a:avLst/>
            </a:prstGeom>
            <a:ln>
              <a:noFill/>
            </a:ln>
            <a:effectLst>
              <a:outerShdw blurRad="190500" algn="tl" rotWithShape="0">
                <a:srgbClr val="000000">
                  <a:alpha val="70000"/>
                </a:srgbClr>
              </a:outerShdw>
            </a:effectLst>
          </p:spPr>
        </p:pic>
        <p:pic>
          <p:nvPicPr>
            <p:cNvPr id="1038" name="Picture 14"/>
            <p:cNvPicPr>
              <a:picLocks noChangeAspect="1" noChangeArrowheads="1"/>
            </p:cNvPicPr>
            <p:nvPr/>
          </p:nvPicPr>
          <p:blipFill>
            <a:blip r:embed="rId10" cstate="print"/>
            <a:srcRect/>
            <a:stretch>
              <a:fillRect/>
            </a:stretch>
          </p:blipFill>
          <p:spPr bwMode="auto">
            <a:xfrm>
              <a:off x="357158" y="4786322"/>
              <a:ext cx="2786082" cy="1400459"/>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xmlns="" val="3795342540"/>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2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rot="16200000">
            <a:off x="3631306" y="1297862"/>
            <a:ext cx="1347884" cy="1895385"/>
          </a:xfrm>
          <a:prstGeom prst="rect">
            <a:avLst/>
          </a:prstGeom>
          <a:ln>
            <a:noFill/>
          </a:ln>
          <a:effectLst>
            <a:outerShdw blurRad="190500" algn="tl" rotWithShape="0">
              <a:srgbClr val="000000">
                <a:alpha val="70000"/>
              </a:srgbClr>
            </a:outerShdw>
          </a:effectLst>
        </p:spPr>
      </p:pic>
      <p:pic>
        <p:nvPicPr>
          <p:cNvPr id="1031" name="Picture 7"/>
          <p:cNvPicPr>
            <a:picLocks noChangeAspect="1" noChangeArrowheads="1"/>
          </p:cNvPicPr>
          <p:nvPr/>
        </p:nvPicPr>
        <p:blipFill>
          <a:blip r:embed="rId3"/>
          <a:srcRect l="3770" t="8226" r="20837" b="24000"/>
          <a:stretch>
            <a:fillRect/>
          </a:stretch>
        </p:blipFill>
        <p:spPr bwMode="auto">
          <a:xfrm>
            <a:off x="785786" y="4643446"/>
            <a:ext cx="3857652" cy="1634043"/>
          </a:xfrm>
          <a:prstGeom prst="rect">
            <a:avLst/>
          </a:prstGeom>
          <a:ln>
            <a:noFill/>
          </a:ln>
          <a:effectLst>
            <a:outerShdw blurRad="190500" algn="tl" rotWithShape="0">
              <a:srgbClr val="000000">
                <a:alpha val="70000"/>
              </a:srgbClr>
            </a:outerShdw>
          </a:effectLst>
        </p:spPr>
      </p:pic>
      <p:sp>
        <p:nvSpPr>
          <p:cNvPr id="5" name="Номер слайда 4"/>
          <p:cNvSpPr>
            <a:spLocks noGrp="1"/>
          </p:cNvSpPr>
          <p:nvPr>
            <p:ph type="sldNum" sz="quarter" idx="2"/>
          </p:nvPr>
        </p:nvSpPr>
        <p:spPr>
          <a:xfrm>
            <a:off x="8762926" y="6525345"/>
            <a:ext cx="381073" cy="300608"/>
          </a:xfrm>
        </p:spPr>
        <p:txBody>
          <a:bodyPr/>
          <a:lstStyle/>
          <a:p>
            <a:fld id="{86CB4B4D-7CA3-9044-876B-883B54F8677D}" type="slidenum">
              <a:rPr lang="ru-RU" smtClean="0"/>
              <a:pPr/>
              <a:t>11</a:t>
            </a:fld>
            <a:endParaRPr lang="ru-RU" dirty="0"/>
          </a:p>
        </p:txBody>
      </p:sp>
      <p:sp>
        <p:nvSpPr>
          <p:cNvPr id="22" name="Заголовок 1"/>
          <p:cNvSpPr txBox="1">
            <a:spLocks/>
          </p:cNvSpPr>
          <p:nvPr/>
        </p:nvSpPr>
        <p:spPr>
          <a:xfrm>
            <a:off x="214282" y="1000108"/>
            <a:ext cx="3214710" cy="3571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600" dirty="0" smtClean="0"/>
          </a:p>
          <a:p>
            <a:r>
              <a:rPr lang="en-US" sz="1600" b="1" dirty="0" smtClean="0"/>
              <a:t>Energy supply from the bld. 1 A</a:t>
            </a:r>
            <a:endParaRPr lang="ru-RU" sz="1600" dirty="0"/>
          </a:p>
        </p:txBody>
      </p:sp>
      <p:sp>
        <p:nvSpPr>
          <p:cNvPr id="24" name="Заголовок 1"/>
          <p:cNvSpPr txBox="1">
            <a:spLocks/>
          </p:cNvSpPr>
          <p:nvPr/>
        </p:nvSpPr>
        <p:spPr>
          <a:xfrm>
            <a:off x="5643570" y="1071546"/>
            <a:ext cx="3357586" cy="28575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600" dirty="0" smtClean="0"/>
          </a:p>
          <a:p>
            <a:r>
              <a:rPr lang="en-US" sz="1600" b="1" dirty="0" smtClean="0"/>
              <a:t>Project of power connections</a:t>
            </a:r>
            <a:endParaRPr lang="ru-RU" sz="1600" dirty="0" smtClean="0"/>
          </a:p>
        </p:txBody>
      </p:sp>
      <p:sp>
        <p:nvSpPr>
          <p:cNvPr id="25" name="Заголовок 1"/>
          <p:cNvSpPr txBox="1">
            <a:spLocks/>
          </p:cNvSpPr>
          <p:nvPr/>
        </p:nvSpPr>
        <p:spPr>
          <a:xfrm>
            <a:off x="500034" y="4214818"/>
            <a:ext cx="4500562" cy="428628"/>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t>General view of the 400 V network switchboard</a:t>
            </a:r>
          </a:p>
        </p:txBody>
      </p:sp>
      <p:sp>
        <p:nvSpPr>
          <p:cNvPr id="26" name="Заголовок 1"/>
          <p:cNvSpPr txBox="1">
            <a:spLocks/>
          </p:cNvSpPr>
          <p:nvPr/>
        </p:nvSpPr>
        <p:spPr>
          <a:xfrm>
            <a:off x="3214678" y="1285860"/>
            <a:ext cx="2214578" cy="28575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200" dirty="0" smtClean="0"/>
          </a:p>
          <a:p>
            <a:pPr algn="l"/>
            <a:endParaRPr lang="ru-RU" sz="1200" dirty="0" smtClean="0"/>
          </a:p>
          <a:p>
            <a:r>
              <a:rPr lang="en-US" sz="1200" b="1" dirty="0" smtClean="0">
                <a:solidFill>
                  <a:prstClr val="black"/>
                </a:solidFill>
                <a:ea typeface="SimSun" pitchFamily="2" charset="-122"/>
                <a:cs typeface="Times New Roman" pitchFamily="18" charset="0"/>
              </a:rPr>
              <a:t>Transformer 1.6MW,  6/0.4kV</a:t>
            </a:r>
            <a:endParaRPr lang="ru-RU" sz="1200" b="1" dirty="0">
              <a:cs typeface="Times New Roman" pitchFamily="18" charset="0"/>
            </a:endParaRPr>
          </a:p>
        </p:txBody>
      </p:sp>
      <p:grpSp>
        <p:nvGrpSpPr>
          <p:cNvPr id="2" name="Группа 7"/>
          <p:cNvGrpSpPr/>
          <p:nvPr/>
        </p:nvGrpSpPr>
        <p:grpSpPr>
          <a:xfrm>
            <a:off x="285720" y="142852"/>
            <a:ext cx="8712968" cy="500066"/>
            <a:chOff x="285720" y="142852"/>
            <a:chExt cx="8712968" cy="500066"/>
          </a:xfrm>
        </p:grpSpPr>
        <p:cxnSp>
          <p:nvCxnSpPr>
            <p:cNvPr id="20" name="Прямая соединительная линия 19"/>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1"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r>
                <a:rPr lang="ru-RU" sz="2200" b="1" dirty="0" smtClean="0">
                  <a:solidFill>
                    <a:srgbClr val="C00000"/>
                  </a:solidFill>
                </a:rPr>
                <a:t> </a:t>
              </a:r>
            </a:p>
          </p:txBody>
        </p:sp>
      </p:grpSp>
      <p:cxnSp>
        <p:nvCxnSpPr>
          <p:cNvPr id="19"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3" name="Picture 7" descr="NICA-Logo_4c"/>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16"/>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30"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31" name="Прямоугольник 30"/>
          <p:cNvSpPr/>
          <p:nvPr/>
        </p:nvSpPr>
        <p:spPr>
          <a:xfrm>
            <a:off x="2857488" y="714356"/>
            <a:ext cx="3569310" cy="369332"/>
          </a:xfrm>
          <a:prstGeom prst="rect">
            <a:avLst/>
          </a:prstGeom>
        </p:spPr>
        <p:txBody>
          <a:bodyPr wrap="none">
            <a:spAutoFit/>
          </a:bodyPr>
          <a:lstStyle/>
          <a:p>
            <a:r>
              <a:rPr lang="en-US" b="1" dirty="0" smtClean="0"/>
              <a:t>Design of the collider power system</a:t>
            </a:r>
            <a:endParaRPr lang="ru-RU" b="1" dirty="0"/>
          </a:p>
        </p:txBody>
      </p:sp>
      <p:pic>
        <p:nvPicPr>
          <p:cNvPr id="1029" name="Picture 5"/>
          <p:cNvPicPr>
            <a:picLocks noChangeAspect="1" noChangeArrowheads="1"/>
          </p:cNvPicPr>
          <p:nvPr/>
        </p:nvPicPr>
        <p:blipFill>
          <a:blip r:embed="rId6" cstate="print"/>
          <a:srcRect/>
          <a:stretch>
            <a:fillRect/>
          </a:stretch>
        </p:blipFill>
        <p:spPr bwMode="auto">
          <a:xfrm>
            <a:off x="214282" y="1357298"/>
            <a:ext cx="2714644" cy="1925014"/>
          </a:xfrm>
          <a:prstGeom prst="rect">
            <a:avLst/>
          </a:prstGeom>
          <a:ln>
            <a:noFill/>
          </a:ln>
          <a:effectLst>
            <a:outerShdw blurRad="190500" algn="tl" rotWithShape="0">
              <a:srgbClr val="000000">
                <a:alpha val="70000"/>
              </a:srgbClr>
            </a:outerShdw>
          </a:effectLst>
        </p:spPr>
      </p:pic>
      <p:pic>
        <p:nvPicPr>
          <p:cNvPr id="1032" name="Picture 8"/>
          <p:cNvPicPr>
            <a:picLocks noChangeAspect="1" noChangeArrowheads="1"/>
          </p:cNvPicPr>
          <p:nvPr/>
        </p:nvPicPr>
        <p:blipFill>
          <a:blip r:embed="rId7" cstate="print"/>
          <a:srcRect/>
          <a:stretch>
            <a:fillRect/>
          </a:stretch>
        </p:blipFill>
        <p:spPr bwMode="auto">
          <a:xfrm>
            <a:off x="5643570" y="3714752"/>
            <a:ext cx="3143272" cy="2261419"/>
          </a:xfrm>
          <a:prstGeom prst="rect">
            <a:avLst/>
          </a:prstGeom>
          <a:ln>
            <a:noFill/>
          </a:ln>
          <a:effectLst>
            <a:outerShdw blurRad="190500" algn="tl" rotWithShape="0">
              <a:srgbClr val="000000">
                <a:alpha val="70000"/>
              </a:srgbClr>
            </a:outerShdw>
          </a:effectLst>
        </p:spPr>
      </p:pic>
      <p:pic>
        <p:nvPicPr>
          <p:cNvPr id="1028" name="Picture 4"/>
          <p:cNvPicPr>
            <a:picLocks noChangeAspect="1" noChangeArrowheads="1"/>
          </p:cNvPicPr>
          <p:nvPr/>
        </p:nvPicPr>
        <p:blipFill>
          <a:blip r:embed="rId8" cstate="print"/>
          <a:srcRect/>
          <a:stretch>
            <a:fillRect/>
          </a:stretch>
        </p:blipFill>
        <p:spPr bwMode="auto">
          <a:xfrm>
            <a:off x="1214414" y="2214554"/>
            <a:ext cx="2643206" cy="1874356"/>
          </a:xfrm>
          <a:prstGeom prst="rect">
            <a:avLst/>
          </a:prstGeom>
          <a:ln>
            <a:noFill/>
          </a:ln>
          <a:effectLst>
            <a:outerShdw blurRad="190500" algn="tl" rotWithShape="0">
              <a:srgbClr val="000000">
                <a:alpha val="70000"/>
              </a:srgbClr>
            </a:outerShdw>
          </a:effectLst>
        </p:spPr>
      </p:pic>
      <p:pic>
        <p:nvPicPr>
          <p:cNvPr id="3074" name="Picture 2"/>
          <p:cNvPicPr>
            <a:picLocks noChangeAspect="1" noChangeArrowheads="1"/>
          </p:cNvPicPr>
          <p:nvPr/>
        </p:nvPicPr>
        <p:blipFill>
          <a:blip r:embed="rId9" cstate="print"/>
          <a:srcRect/>
          <a:stretch>
            <a:fillRect/>
          </a:stretch>
        </p:blipFill>
        <p:spPr bwMode="auto">
          <a:xfrm>
            <a:off x="5643570" y="1357298"/>
            <a:ext cx="3128128" cy="22209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95342540"/>
      </p:ext>
    </p:extLst>
  </p:cSld>
  <p:clrMapOvr>
    <a:masterClrMapping/>
  </p:clrMapOvr>
  <p:transition spd="med">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4429124" y="6500834"/>
            <a:ext cx="348331" cy="267891"/>
          </a:xfrm>
        </p:spPr>
        <p:txBody>
          <a:bodyPr/>
          <a:lstStyle/>
          <a:p>
            <a:fld id="{86CB4B4D-7CA3-9044-876B-883B54F8677D}" type="slidenum">
              <a:rPr lang="ru-RU" smtClean="0"/>
              <a:pPr/>
              <a:t>12</a:t>
            </a:fld>
            <a:endParaRPr lang="ru-RU" dirty="0"/>
          </a:p>
        </p:txBody>
      </p:sp>
      <p:grpSp>
        <p:nvGrpSpPr>
          <p:cNvPr id="2" name="Группа 24"/>
          <p:cNvGrpSpPr/>
          <p:nvPr/>
        </p:nvGrpSpPr>
        <p:grpSpPr>
          <a:xfrm flipH="1">
            <a:off x="214282" y="785794"/>
            <a:ext cx="8675828" cy="5357850"/>
            <a:chOff x="-350432" y="1438375"/>
            <a:chExt cx="9573260" cy="6080778"/>
          </a:xfrm>
        </p:grpSpPr>
        <p:sp>
          <p:nvSpPr>
            <p:cNvPr id="26" name="Прямоугольник 25"/>
            <p:cNvSpPr/>
            <p:nvPr/>
          </p:nvSpPr>
          <p:spPr>
            <a:xfrm>
              <a:off x="0" y="1785926"/>
              <a:ext cx="9222828" cy="565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8"/>
            <p:cNvGrpSpPr/>
            <p:nvPr/>
          </p:nvGrpSpPr>
          <p:grpSpPr>
            <a:xfrm>
              <a:off x="-350432" y="1438375"/>
              <a:ext cx="9431379" cy="6080778"/>
              <a:chOff x="-207588" y="1009747"/>
              <a:chExt cx="9431379" cy="6080778"/>
            </a:xfrm>
          </p:grpSpPr>
          <p:pic>
            <p:nvPicPr>
              <p:cNvPr id="28" name="Picture 1"/>
              <p:cNvPicPr>
                <a:picLocks noChangeAspect="1" noChangeArrowheads="1"/>
              </p:cNvPicPr>
              <p:nvPr/>
            </p:nvPicPr>
            <p:blipFill>
              <a:blip r:embed="rId3" cstate="print"/>
              <a:srcRect/>
              <a:stretch>
                <a:fillRect/>
              </a:stretch>
            </p:blipFill>
            <p:spPr bwMode="auto">
              <a:xfrm>
                <a:off x="2357422" y="1857364"/>
                <a:ext cx="2381267" cy="2286016"/>
              </a:xfrm>
              <a:prstGeom prst="rect">
                <a:avLst/>
              </a:prstGeom>
              <a:ln>
                <a:noFill/>
              </a:ln>
              <a:effectLst>
                <a:outerShdw blurRad="190500" algn="tl" rotWithShape="0">
                  <a:srgbClr val="000000">
                    <a:alpha val="70000"/>
                  </a:srgbClr>
                </a:outerShdw>
              </a:effectLst>
            </p:spPr>
          </p:pic>
          <p:pic>
            <p:nvPicPr>
              <p:cNvPr id="29" name="Picture 3"/>
              <p:cNvPicPr>
                <a:picLocks noChangeAspect="1" noChangeArrowheads="1"/>
              </p:cNvPicPr>
              <p:nvPr/>
            </p:nvPicPr>
            <p:blipFill>
              <a:blip r:embed="rId4"/>
              <a:srcRect/>
              <a:stretch>
                <a:fillRect/>
              </a:stretch>
            </p:blipFill>
            <p:spPr bwMode="auto">
              <a:xfrm>
                <a:off x="600187" y="4820368"/>
                <a:ext cx="4035831" cy="2270157"/>
              </a:xfrm>
              <a:prstGeom prst="rect">
                <a:avLst/>
              </a:prstGeom>
              <a:ln>
                <a:noFill/>
              </a:ln>
              <a:effectLst>
                <a:outerShdw blurRad="190500" algn="tl" rotWithShape="0">
                  <a:srgbClr val="000000">
                    <a:alpha val="70000"/>
                  </a:srgbClr>
                </a:outerShdw>
              </a:effectLst>
              <a:scene3d>
                <a:camera prst="orthographicFront">
                  <a:rot lat="0" lon="10800000" rev="0"/>
                </a:camera>
                <a:lightRig rig="threePt" dir="t"/>
              </a:scene3d>
            </p:spPr>
          </p:pic>
          <p:pic>
            <p:nvPicPr>
              <p:cNvPr id="30" name="Picture 4"/>
              <p:cNvPicPr>
                <a:picLocks noChangeAspect="1" noChangeArrowheads="1"/>
              </p:cNvPicPr>
              <p:nvPr/>
            </p:nvPicPr>
            <p:blipFill>
              <a:blip r:embed="rId5" cstate="print"/>
              <a:srcRect/>
              <a:stretch>
                <a:fillRect/>
              </a:stretch>
            </p:blipFill>
            <p:spPr bwMode="auto">
              <a:xfrm>
                <a:off x="-207588" y="3214686"/>
                <a:ext cx="2422136" cy="1362451"/>
              </a:xfrm>
              <a:prstGeom prst="rect">
                <a:avLst/>
              </a:prstGeom>
              <a:ln>
                <a:noFill/>
              </a:ln>
              <a:effectLst>
                <a:outerShdw blurRad="190500" algn="tl" rotWithShape="0">
                  <a:srgbClr val="000000">
                    <a:alpha val="70000"/>
                  </a:srgbClr>
                </a:outerShdw>
              </a:effectLst>
            </p:spPr>
          </p:pic>
          <p:pic>
            <p:nvPicPr>
              <p:cNvPr id="31" name="Picture 5"/>
              <p:cNvPicPr>
                <a:picLocks noChangeAspect="1" noChangeArrowheads="1"/>
              </p:cNvPicPr>
              <p:nvPr/>
            </p:nvPicPr>
            <p:blipFill>
              <a:blip r:embed="rId6"/>
              <a:srcRect/>
              <a:stretch>
                <a:fillRect/>
              </a:stretch>
            </p:blipFill>
            <p:spPr bwMode="auto">
              <a:xfrm>
                <a:off x="4974756" y="4820368"/>
                <a:ext cx="3917951" cy="2203848"/>
              </a:xfrm>
              <a:prstGeom prst="rect">
                <a:avLst/>
              </a:prstGeom>
              <a:ln>
                <a:noFill/>
              </a:ln>
              <a:effectLst>
                <a:outerShdw blurRad="190500" algn="tl" rotWithShape="0">
                  <a:srgbClr val="000000">
                    <a:alpha val="70000"/>
                  </a:srgbClr>
                </a:outerShdw>
              </a:effectLst>
            </p:spPr>
          </p:pic>
          <p:pic>
            <p:nvPicPr>
              <p:cNvPr id="32" name="Picture 6"/>
              <p:cNvPicPr>
                <a:picLocks noChangeAspect="1" noChangeArrowheads="1"/>
              </p:cNvPicPr>
              <p:nvPr/>
            </p:nvPicPr>
            <p:blipFill>
              <a:blip r:embed="rId7" cstate="print"/>
              <a:srcRect r="14782" b="-6610"/>
              <a:stretch>
                <a:fillRect/>
              </a:stretch>
            </p:blipFill>
            <p:spPr bwMode="auto">
              <a:xfrm>
                <a:off x="7215208" y="1658363"/>
                <a:ext cx="2008583" cy="1413447"/>
              </a:xfrm>
              <a:prstGeom prst="rect">
                <a:avLst/>
              </a:prstGeom>
              <a:ln>
                <a:noFill/>
              </a:ln>
              <a:effectLst>
                <a:outerShdw blurRad="190500" algn="tl" rotWithShape="0">
                  <a:srgbClr val="000000">
                    <a:alpha val="70000"/>
                  </a:srgbClr>
                </a:outerShdw>
              </a:effectLst>
            </p:spPr>
          </p:pic>
          <p:pic>
            <p:nvPicPr>
              <p:cNvPr id="33" name="Picture 7"/>
              <p:cNvPicPr>
                <a:picLocks noChangeAspect="1" noChangeArrowheads="1"/>
              </p:cNvPicPr>
              <p:nvPr/>
            </p:nvPicPr>
            <p:blipFill>
              <a:blip r:embed="rId8" cstate="print"/>
              <a:srcRect l="23143" r="4857" b="8571"/>
              <a:stretch>
                <a:fillRect/>
              </a:stretch>
            </p:blipFill>
            <p:spPr bwMode="auto">
              <a:xfrm>
                <a:off x="7215207" y="3143249"/>
                <a:ext cx="1992810" cy="1423437"/>
              </a:xfrm>
              <a:prstGeom prst="rect">
                <a:avLst/>
              </a:prstGeom>
              <a:ln>
                <a:noFill/>
              </a:ln>
              <a:effectLst>
                <a:outerShdw blurRad="190500" algn="tl" rotWithShape="0">
                  <a:srgbClr val="000000">
                    <a:alpha val="70000"/>
                  </a:srgbClr>
                </a:outerShdw>
              </a:effectLst>
            </p:spPr>
          </p:pic>
          <p:pic>
            <p:nvPicPr>
              <p:cNvPr id="34" name="Picture 8"/>
              <p:cNvPicPr>
                <a:picLocks noChangeAspect="1" noChangeArrowheads="1"/>
              </p:cNvPicPr>
              <p:nvPr/>
            </p:nvPicPr>
            <p:blipFill>
              <a:blip r:embed="rId9" cstate="print"/>
              <a:srcRect/>
              <a:stretch>
                <a:fillRect/>
              </a:stretch>
            </p:blipFill>
            <p:spPr bwMode="auto">
              <a:xfrm>
                <a:off x="-172464" y="1680002"/>
                <a:ext cx="2387013" cy="1342696"/>
              </a:xfrm>
              <a:prstGeom prst="rect">
                <a:avLst/>
              </a:prstGeom>
              <a:ln>
                <a:noFill/>
              </a:ln>
              <a:effectLst>
                <a:outerShdw blurRad="190500" algn="tl" rotWithShape="0">
                  <a:srgbClr val="000000">
                    <a:alpha val="70000"/>
                  </a:srgbClr>
                </a:outerShdw>
              </a:effectLst>
            </p:spPr>
          </p:pic>
          <p:sp>
            <p:nvSpPr>
              <p:cNvPr id="35" name="Прямоугольник 34"/>
              <p:cNvSpPr/>
              <p:nvPr/>
            </p:nvSpPr>
            <p:spPr>
              <a:xfrm>
                <a:off x="300499" y="1009747"/>
                <a:ext cx="8715436" cy="419165"/>
              </a:xfrm>
              <a:prstGeom prst="rect">
                <a:avLst/>
              </a:prstGeom>
            </p:spPr>
            <p:txBody>
              <a:bodyPr wrap="square">
                <a:spAutoFit/>
              </a:bodyPr>
              <a:lstStyle/>
              <a:p>
                <a:pPr algn="ctr"/>
                <a:r>
                  <a:rPr lang="en-US" b="1" dirty="0" smtClean="0"/>
                  <a:t>Equipment placement plan. Development of a 3d model of the equipment layout</a:t>
                </a:r>
                <a:endParaRPr lang="ru-RU" b="1" dirty="0" smtClean="0"/>
              </a:p>
            </p:txBody>
          </p:sp>
          <p:pic>
            <p:nvPicPr>
              <p:cNvPr id="36" name="Picture 2"/>
              <p:cNvPicPr>
                <a:picLocks noChangeAspect="1" noChangeArrowheads="1"/>
              </p:cNvPicPr>
              <p:nvPr/>
            </p:nvPicPr>
            <p:blipFill>
              <a:blip r:embed="rId10" cstate="print"/>
              <a:srcRect/>
              <a:stretch>
                <a:fillRect/>
              </a:stretch>
            </p:blipFill>
            <p:spPr bwMode="auto">
              <a:xfrm>
                <a:off x="4857752" y="1857364"/>
                <a:ext cx="2162911" cy="2289644"/>
              </a:xfrm>
              <a:prstGeom prst="rect">
                <a:avLst/>
              </a:prstGeom>
              <a:ln>
                <a:noFill/>
              </a:ln>
              <a:effectLst>
                <a:outerShdw blurRad="190500" algn="tl" rotWithShape="0">
                  <a:srgbClr val="000000">
                    <a:alpha val="70000"/>
                  </a:srgbClr>
                </a:outerShdw>
              </a:effectLst>
            </p:spPr>
          </p:pic>
        </p:grpSp>
      </p:grpSp>
      <p:sp>
        <p:nvSpPr>
          <p:cNvPr id="22"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pSp>
        <p:nvGrpSpPr>
          <p:cNvPr id="4" name="Группа 7"/>
          <p:cNvGrpSpPr/>
          <p:nvPr/>
        </p:nvGrpSpPr>
        <p:grpSpPr>
          <a:xfrm>
            <a:off x="285720" y="142852"/>
            <a:ext cx="8712968" cy="500066"/>
            <a:chOff x="285720" y="142852"/>
            <a:chExt cx="8712968" cy="500066"/>
          </a:xfrm>
        </p:grpSpPr>
        <p:cxnSp>
          <p:nvCxnSpPr>
            <p:cNvPr id="24" name="Прямая соединительная линия 23"/>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5"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r>
                <a:rPr lang="ru-RU" sz="2200" b="1" dirty="0" smtClean="0">
                  <a:solidFill>
                    <a:srgbClr val="C00000"/>
                  </a:solidFill>
                </a:rPr>
                <a:t> </a:t>
              </a:r>
            </a:p>
          </p:txBody>
        </p:sp>
      </p:grpSp>
      <p:cxnSp>
        <p:nvCxnSpPr>
          <p:cNvPr id="20"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1" name="Picture 7" descr="NICA-Logo_4c"/>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16"/>
          <p:cNvPicPr>
            <a:picLocks noChangeAspect="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38"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39" name="Прямоугольная выноска 38"/>
          <p:cNvSpPr/>
          <p:nvPr/>
        </p:nvSpPr>
        <p:spPr>
          <a:xfrm>
            <a:off x="4929190" y="1142984"/>
            <a:ext cx="1143008" cy="357190"/>
          </a:xfrm>
          <a:prstGeom prst="wedgeRectCallout">
            <a:avLst>
              <a:gd name="adj1" fmla="val -23944"/>
              <a:gd name="adj2" fmla="val 502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Room 240</a:t>
            </a:r>
            <a:endParaRPr lang="ru-RU" dirty="0">
              <a:solidFill>
                <a:schemeClr val="tx1"/>
              </a:solidFill>
            </a:endParaRPr>
          </a:p>
        </p:txBody>
      </p:sp>
      <p:sp>
        <p:nvSpPr>
          <p:cNvPr id="40" name="Прямоугольная выноска 39"/>
          <p:cNvSpPr/>
          <p:nvPr/>
        </p:nvSpPr>
        <p:spPr>
          <a:xfrm>
            <a:off x="2714612" y="1142984"/>
            <a:ext cx="1357322" cy="357190"/>
          </a:xfrm>
          <a:prstGeom prst="wedgeRectCallout">
            <a:avLst>
              <a:gd name="adj1" fmla="val -23944"/>
              <a:gd name="adj2" fmla="val 502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Room 109/1</a:t>
            </a:r>
            <a:endParaRPr lang="ru-RU"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descr="структура ИП-коллайдер-Модель1.jpg"/>
          <p:cNvPicPr>
            <a:picLocks noChangeAspect="1"/>
          </p:cNvPicPr>
          <p:nvPr/>
        </p:nvPicPr>
        <p:blipFill>
          <a:blip r:embed="rId2" cstate="print"/>
          <a:srcRect l="1473" t="18750" r="1278" b="4166"/>
          <a:stretch>
            <a:fillRect/>
          </a:stretch>
        </p:blipFill>
        <p:spPr>
          <a:xfrm>
            <a:off x="500034" y="1714488"/>
            <a:ext cx="2865683" cy="4000528"/>
          </a:xfrm>
          <a:prstGeom prst="rect">
            <a:avLst/>
          </a:prstGeom>
          <a:ln>
            <a:noFill/>
          </a:ln>
          <a:effectLst>
            <a:outerShdw blurRad="190500" algn="tl" rotWithShape="0">
              <a:srgbClr val="000000">
                <a:alpha val="70000"/>
              </a:srgbClr>
            </a:outerShdw>
          </a:effectLst>
        </p:spPr>
      </p:pic>
      <p:sp>
        <p:nvSpPr>
          <p:cNvPr id="5" name="Номер слайда 4"/>
          <p:cNvSpPr>
            <a:spLocks noGrp="1"/>
          </p:cNvSpPr>
          <p:nvPr>
            <p:ph type="sldNum" sz="quarter" idx="2"/>
          </p:nvPr>
        </p:nvSpPr>
        <p:spPr>
          <a:xfrm>
            <a:off x="8762926" y="6525345"/>
            <a:ext cx="381073" cy="300608"/>
          </a:xfrm>
        </p:spPr>
        <p:txBody>
          <a:bodyPr/>
          <a:lstStyle/>
          <a:p>
            <a:fld id="{86CB4B4D-7CA3-9044-876B-883B54F8677D}" type="slidenum">
              <a:rPr lang="ru-RU" smtClean="0"/>
              <a:pPr/>
              <a:t>13</a:t>
            </a:fld>
            <a:endParaRPr lang="ru-RU" dirty="0"/>
          </a:p>
        </p:txBody>
      </p:sp>
      <p:sp>
        <p:nvSpPr>
          <p:cNvPr id="22" name="Заголовок 1"/>
          <p:cNvSpPr txBox="1">
            <a:spLocks/>
          </p:cNvSpPr>
          <p:nvPr/>
        </p:nvSpPr>
        <p:spPr>
          <a:xfrm>
            <a:off x="857224" y="1142984"/>
            <a:ext cx="2214578" cy="3571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600" dirty="0" smtClean="0"/>
          </a:p>
          <a:p>
            <a:r>
              <a:rPr lang="en-US" sz="1600" b="1" dirty="0" smtClean="0"/>
              <a:t>Main power supply</a:t>
            </a:r>
            <a:endParaRPr lang="ru-RU" sz="1600" dirty="0"/>
          </a:p>
        </p:txBody>
      </p:sp>
      <p:sp>
        <p:nvSpPr>
          <p:cNvPr id="24" name="Заголовок 1"/>
          <p:cNvSpPr txBox="1">
            <a:spLocks/>
          </p:cNvSpPr>
          <p:nvPr/>
        </p:nvSpPr>
        <p:spPr>
          <a:xfrm>
            <a:off x="4500562" y="4429132"/>
            <a:ext cx="3357586" cy="28575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600" dirty="0" smtClean="0"/>
          </a:p>
          <a:p>
            <a:r>
              <a:rPr lang="en-US" sz="1600" b="1" dirty="0" smtClean="0"/>
              <a:t>Sources of imbalance</a:t>
            </a:r>
            <a:r>
              <a:rPr lang="ru-RU" sz="1600" b="1" dirty="0" smtClean="0"/>
              <a:t> </a:t>
            </a:r>
            <a:r>
              <a:rPr lang="ru-RU" sz="1200" dirty="0" smtClean="0"/>
              <a:t>(10</a:t>
            </a:r>
            <a:r>
              <a:rPr lang="en-US" sz="1200" dirty="0" smtClean="0"/>
              <a:t>V</a:t>
            </a:r>
            <a:r>
              <a:rPr lang="ru-RU" sz="1200" dirty="0" smtClean="0"/>
              <a:t> х 300А)</a:t>
            </a:r>
            <a:endParaRPr lang="ru-RU" sz="1600" dirty="0" smtClean="0"/>
          </a:p>
        </p:txBody>
      </p:sp>
      <p:pic>
        <p:nvPicPr>
          <p:cNvPr id="24579" name="Picture 3"/>
          <p:cNvPicPr>
            <a:picLocks noChangeAspect="1" noChangeArrowheads="1"/>
          </p:cNvPicPr>
          <p:nvPr/>
        </p:nvPicPr>
        <p:blipFill>
          <a:blip r:embed="rId3" cstate="print"/>
          <a:srcRect/>
          <a:stretch>
            <a:fillRect/>
          </a:stretch>
        </p:blipFill>
        <p:spPr bwMode="auto">
          <a:xfrm flipH="1">
            <a:off x="500034" y="3714752"/>
            <a:ext cx="2952770" cy="2214578"/>
          </a:xfrm>
          <a:prstGeom prst="rect">
            <a:avLst/>
          </a:prstGeom>
          <a:ln>
            <a:noFill/>
          </a:ln>
          <a:effectLst>
            <a:outerShdw blurRad="190500" algn="tl" rotWithShape="0">
              <a:srgbClr val="000000">
                <a:alpha val="70000"/>
              </a:srgbClr>
            </a:outerShdw>
          </a:effectLst>
        </p:spPr>
      </p:pic>
      <p:pic>
        <p:nvPicPr>
          <p:cNvPr id="24580" name="Picture 4"/>
          <p:cNvPicPr>
            <a:picLocks noChangeAspect="1" noChangeArrowheads="1"/>
          </p:cNvPicPr>
          <p:nvPr/>
        </p:nvPicPr>
        <p:blipFill>
          <a:blip r:embed="rId4" cstate="print"/>
          <a:srcRect/>
          <a:stretch>
            <a:fillRect/>
          </a:stretch>
        </p:blipFill>
        <p:spPr bwMode="auto">
          <a:xfrm>
            <a:off x="500034" y="1571613"/>
            <a:ext cx="2928958" cy="2000264"/>
          </a:xfrm>
          <a:prstGeom prst="rect">
            <a:avLst/>
          </a:prstGeom>
          <a:ln>
            <a:noFill/>
          </a:ln>
          <a:effectLst>
            <a:outerShdw blurRad="190500" algn="tl" rotWithShape="0">
              <a:srgbClr val="000000">
                <a:alpha val="70000"/>
              </a:srgbClr>
            </a:outerShdw>
          </a:effectLst>
        </p:spPr>
      </p:pic>
      <p:sp>
        <p:nvSpPr>
          <p:cNvPr id="25" name="Заголовок 1"/>
          <p:cNvSpPr txBox="1">
            <a:spLocks/>
          </p:cNvSpPr>
          <p:nvPr/>
        </p:nvSpPr>
        <p:spPr>
          <a:xfrm>
            <a:off x="642910" y="5929330"/>
            <a:ext cx="2357454" cy="428628"/>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t>Made by LM Inverter</a:t>
            </a:r>
          </a:p>
        </p:txBody>
      </p:sp>
      <p:sp>
        <p:nvSpPr>
          <p:cNvPr id="26" name="Заголовок 1"/>
          <p:cNvSpPr txBox="1">
            <a:spLocks/>
          </p:cNvSpPr>
          <p:nvPr/>
        </p:nvSpPr>
        <p:spPr>
          <a:xfrm>
            <a:off x="5072066" y="1142984"/>
            <a:ext cx="2643206" cy="3571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1600" dirty="0" smtClean="0"/>
          </a:p>
          <a:p>
            <a:pPr algn="l"/>
            <a:endParaRPr lang="ru-RU" sz="1600" dirty="0" smtClean="0"/>
          </a:p>
          <a:p>
            <a:r>
              <a:rPr lang="en-US" altLang="zh-CN" sz="1600" b="1" dirty="0" smtClean="0">
                <a:solidFill>
                  <a:prstClr val="black"/>
                </a:solidFill>
                <a:ea typeface="SimSun" pitchFamily="2" charset="-122"/>
                <a:cs typeface="Times New Roman" pitchFamily="18" charset="0"/>
              </a:rPr>
              <a:t>Energy evacuation Switch</a:t>
            </a:r>
            <a:endParaRPr lang="ru-RU" sz="1600" b="1" dirty="0">
              <a:cs typeface="Times New Roman" pitchFamily="18" charset="0"/>
            </a:endParaRPr>
          </a:p>
        </p:txBody>
      </p:sp>
      <p:sp>
        <p:nvSpPr>
          <p:cNvPr id="27" name="Заголовок 1"/>
          <p:cNvSpPr txBox="1">
            <a:spLocks/>
          </p:cNvSpPr>
          <p:nvPr/>
        </p:nvSpPr>
        <p:spPr>
          <a:xfrm>
            <a:off x="4000496" y="5929330"/>
            <a:ext cx="4929222" cy="571504"/>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400" dirty="0" smtClean="0"/>
          </a:p>
          <a:p>
            <a:r>
              <a:rPr lang="en-US" sz="1400" dirty="0" smtClean="0"/>
              <a:t>testing is underway</a:t>
            </a:r>
          </a:p>
          <a:p>
            <a:r>
              <a:rPr lang="en-US" sz="1400" dirty="0" smtClean="0"/>
              <a:t>(the manufacturer of the series is not selected)</a:t>
            </a:r>
          </a:p>
        </p:txBody>
      </p:sp>
      <p:sp>
        <p:nvSpPr>
          <p:cNvPr id="34" name="Заголовок 1"/>
          <p:cNvSpPr txBox="1">
            <a:spLocks/>
          </p:cNvSpPr>
          <p:nvPr/>
        </p:nvSpPr>
        <p:spPr>
          <a:xfrm>
            <a:off x="5429256" y="4000504"/>
            <a:ext cx="1857388" cy="3571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400" dirty="0" smtClean="0"/>
          </a:p>
          <a:p>
            <a:r>
              <a:rPr lang="en-US" sz="1400" dirty="0" smtClean="0"/>
              <a:t>production</a:t>
            </a:r>
            <a:endParaRPr lang="ru-RU" sz="1400" dirty="0"/>
          </a:p>
        </p:txBody>
      </p:sp>
      <p:pic>
        <p:nvPicPr>
          <p:cNvPr id="3074" name="Picture 2" descr="C:\Users\admin\Desktop\Доп_ист_10В-300А_Словакия_3_сж.jpg"/>
          <p:cNvPicPr>
            <a:picLocks noChangeAspect="1" noChangeArrowheads="1"/>
          </p:cNvPicPr>
          <p:nvPr/>
        </p:nvPicPr>
        <p:blipFill>
          <a:blip r:embed="rId5" cstate="print"/>
          <a:srcRect t="10688"/>
          <a:stretch>
            <a:fillRect/>
          </a:stretch>
        </p:blipFill>
        <p:spPr bwMode="auto">
          <a:xfrm>
            <a:off x="4639044" y="4786323"/>
            <a:ext cx="1504592" cy="1143007"/>
          </a:xfrm>
          <a:prstGeom prst="rect">
            <a:avLst/>
          </a:prstGeom>
          <a:ln>
            <a:noFill/>
          </a:ln>
          <a:effectLst>
            <a:outerShdw blurRad="190500" algn="tl" rotWithShape="0">
              <a:srgbClr val="000000">
                <a:alpha val="70000"/>
              </a:srgbClr>
            </a:outerShdw>
          </a:effectLst>
        </p:spPr>
      </p:pic>
      <p:pic>
        <p:nvPicPr>
          <p:cNvPr id="3075" name="Picture 3" descr="C:\Users\admin\Desktop\Доп_ист_10В-300А_Карско_2_сж.jpg"/>
          <p:cNvPicPr>
            <a:picLocks noChangeAspect="1" noChangeArrowheads="1"/>
          </p:cNvPicPr>
          <p:nvPr/>
        </p:nvPicPr>
        <p:blipFill>
          <a:blip r:embed="rId6" cstate="print"/>
          <a:srcRect/>
          <a:stretch>
            <a:fillRect/>
          </a:stretch>
        </p:blipFill>
        <p:spPr bwMode="auto">
          <a:xfrm>
            <a:off x="6429388" y="4786322"/>
            <a:ext cx="1714512" cy="1153919"/>
          </a:xfrm>
          <a:prstGeom prst="rect">
            <a:avLst/>
          </a:prstGeom>
          <a:ln>
            <a:noFill/>
          </a:ln>
          <a:effectLst>
            <a:outerShdw blurRad="190500" algn="tl" rotWithShape="0">
              <a:srgbClr val="000000">
                <a:alpha val="70000"/>
              </a:srgbClr>
            </a:outerShdw>
          </a:effectLst>
        </p:spPr>
      </p:pic>
      <p:grpSp>
        <p:nvGrpSpPr>
          <p:cNvPr id="2" name="Группа 7"/>
          <p:cNvGrpSpPr/>
          <p:nvPr/>
        </p:nvGrpSpPr>
        <p:grpSpPr>
          <a:xfrm>
            <a:off x="285720" y="142852"/>
            <a:ext cx="8712968" cy="500066"/>
            <a:chOff x="285720" y="142852"/>
            <a:chExt cx="8712968" cy="500066"/>
          </a:xfrm>
        </p:grpSpPr>
        <p:cxnSp>
          <p:nvCxnSpPr>
            <p:cNvPr id="20" name="Прямая соединительная линия 19"/>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1"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r>
                <a:rPr lang="ru-RU" sz="2200" b="1" dirty="0" smtClean="0">
                  <a:solidFill>
                    <a:srgbClr val="C00000"/>
                  </a:solidFill>
                </a:rPr>
                <a:t> </a:t>
              </a:r>
            </a:p>
          </p:txBody>
        </p:sp>
      </p:grpSp>
      <p:cxnSp>
        <p:nvCxnSpPr>
          <p:cNvPr id="19"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3" name="Picture 7" descr="NICA-Logo_4c"/>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16"/>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30"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31" name="Прямоугольник 30"/>
          <p:cNvSpPr/>
          <p:nvPr/>
        </p:nvSpPr>
        <p:spPr>
          <a:xfrm>
            <a:off x="2857488" y="714356"/>
            <a:ext cx="3033138" cy="369332"/>
          </a:xfrm>
          <a:prstGeom prst="rect">
            <a:avLst/>
          </a:prstGeom>
        </p:spPr>
        <p:txBody>
          <a:bodyPr wrap="none">
            <a:spAutoFit/>
          </a:bodyPr>
          <a:lstStyle/>
          <a:p>
            <a:r>
              <a:rPr lang="en-US" b="1" dirty="0" smtClean="0"/>
              <a:t>Status of the main equipment</a:t>
            </a:r>
            <a:endParaRPr lang="ru-RU" b="1" dirty="0"/>
          </a:p>
        </p:txBody>
      </p:sp>
      <p:pic>
        <p:nvPicPr>
          <p:cNvPr id="1026" name="Picture 2"/>
          <p:cNvPicPr>
            <a:picLocks noChangeAspect="1" noChangeArrowheads="1"/>
          </p:cNvPicPr>
          <p:nvPr/>
        </p:nvPicPr>
        <p:blipFill>
          <a:blip r:embed="rId9" cstate="print"/>
          <a:srcRect/>
          <a:stretch>
            <a:fillRect/>
          </a:stretch>
        </p:blipFill>
        <p:spPr bwMode="auto">
          <a:xfrm>
            <a:off x="4599486" y="1571612"/>
            <a:ext cx="1681723" cy="2428892"/>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10" cstate="print"/>
          <a:srcRect/>
          <a:stretch>
            <a:fillRect/>
          </a:stretch>
        </p:blipFill>
        <p:spPr bwMode="auto">
          <a:xfrm>
            <a:off x="6643702" y="1530790"/>
            <a:ext cx="1215562" cy="2469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95342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par>
                                <p:cTn id="8" presetID="10" presetClass="entr" presetSubtype="0" fill="hold"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fade">
                                      <p:cBhvr>
                                        <p:cTn id="10"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639944" y="6492875"/>
            <a:ext cx="504056" cy="365125"/>
          </a:xfrm>
        </p:spPr>
        <p:txBody>
          <a:bodyPr/>
          <a:lstStyle/>
          <a:p>
            <a:fld id="{17156805-C5B6-4160-BDC8-F5FF3BEA1C69}" type="slidenum">
              <a:rPr lang="ru-RU" smtClean="0"/>
              <a:pPr/>
              <a:t>14</a:t>
            </a:fld>
            <a:endParaRPr lang="ru-RU" dirty="0"/>
          </a:p>
        </p:txBody>
      </p:sp>
      <p:pic>
        <p:nvPicPr>
          <p:cNvPr id="3" name="Picture 3" descr="фотоаппарат 07"/>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rcRect l="14795"/>
          <a:stretch/>
        </p:blipFill>
        <p:spPr bwMode="auto">
          <a:xfrm>
            <a:off x="142844" y="500042"/>
            <a:ext cx="2590892" cy="171451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4" name="Picture 6" descr="20161115_154824"/>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2857488" y="571480"/>
            <a:ext cx="2980022" cy="170504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Рисунок 16"/>
          <p:cNvPicPr>
            <a:picLocks noChangeAspect="1"/>
          </p:cNvPicPr>
          <p:nvPr/>
        </p:nvPicPr>
        <p:blipFill rotWithShape="1">
          <a:blip r:embed="rId6" cstate="print">
            <a:extLst>
              <a:ext uri="{BEBA8EAE-BF5A-486C-A8C5-ECC9F3942E4B}">
                <a14:imgProps xmlns="" xmlns:a14="http://schemas.microsoft.com/office/drawing/2010/main">
                  <a14:imgLayer r:embed="rId11">
                    <a14:imgEffect>
                      <a14:brightnessContrast bright="40000" contrast="-40000"/>
                    </a14:imgEffect>
                  </a14:imgLayer>
                </a14:imgProps>
              </a:ext>
              <a:ext uri="{28A0092B-C50C-407E-A947-70E740481C1C}">
                <a14:useLocalDpi xmlns="" xmlns:a14="http://schemas.microsoft.com/office/drawing/2010/main" val="0"/>
              </a:ext>
            </a:extLst>
          </a:blip>
          <a:srcRect r="29117"/>
          <a:stretch/>
        </p:blipFill>
        <p:spPr>
          <a:xfrm>
            <a:off x="4454413" y="4357694"/>
            <a:ext cx="2286016" cy="1814109"/>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12" cstate="print">
            <a:extLst>
              <a:ext uri="{BEBA8EAE-BF5A-486C-A8C5-ECC9F3942E4B}">
                <a14:imgProps xmlns="" xmlns:a14="http://schemas.microsoft.com/office/drawing/2010/main">
                  <a14:imgLayer r:embed="rId13">
                    <a14:imgEffect>
                      <a14:sharpenSoften amount="50000"/>
                    </a14:imgEffect>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6883305" y="2928934"/>
            <a:ext cx="2143140" cy="2857520"/>
          </a:xfrm>
          <a:prstGeom prst="rect">
            <a:avLst/>
          </a:prstGeom>
          <a:ln>
            <a:noFill/>
          </a:ln>
          <a:effectLst>
            <a:outerShdw blurRad="190500" algn="tl" rotWithShape="0">
              <a:srgbClr val="000000">
                <a:alpha val="70000"/>
              </a:srgbClr>
            </a:outerShdw>
          </a:effectLst>
        </p:spPr>
      </p:pic>
      <p:sp>
        <p:nvSpPr>
          <p:cNvPr id="24" name="Заголовок 1"/>
          <p:cNvSpPr txBox="1">
            <a:spLocks/>
          </p:cNvSpPr>
          <p:nvPr/>
        </p:nvSpPr>
        <p:spPr>
          <a:xfrm>
            <a:off x="3097091" y="2571744"/>
            <a:ext cx="3571900" cy="1214446"/>
          </a:xfrm>
          <a:prstGeom prst="rect">
            <a:avLst/>
          </a:prstGeom>
          <a:solidFill>
            <a:srgbClr val="FFFFB7"/>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ysClr val="windowText" lastClr="000000"/>
                </a:solidFill>
                <a:ea typeface="ＭＳ Ｐゴシック" pitchFamily="34" charset="-128"/>
              </a:rPr>
              <a:t>Thank you for your attention</a:t>
            </a:r>
            <a:r>
              <a:rPr lang="ru-RU" sz="3200" b="1" dirty="0" smtClean="0">
                <a:solidFill>
                  <a:sysClr val="windowText" lastClr="000000"/>
                </a:solidFill>
                <a:ea typeface="ＭＳ Ｐゴシック" pitchFamily="34" charset="-128"/>
              </a:rPr>
              <a:t>!</a:t>
            </a:r>
          </a:p>
        </p:txBody>
      </p:sp>
      <p:pic>
        <p:nvPicPr>
          <p:cNvPr id="1027" name="Picture 3"/>
          <p:cNvPicPr>
            <a:picLocks noChangeAspect="1" noChangeArrowheads="1"/>
          </p:cNvPicPr>
          <p:nvPr/>
        </p:nvPicPr>
        <p:blipFill>
          <a:blip r:embed="rId14" cstate="print"/>
          <a:srcRect/>
          <a:stretch>
            <a:fillRect/>
          </a:stretch>
        </p:blipFill>
        <p:spPr bwMode="auto">
          <a:xfrm>
            <a:off x="239571" y="2428868"/>
            <a:ext cx="2571768" cy="1446619"/>
          </a:xfrm>
          <a:prstGeom prst="rect">
            <a:avLst/>
          </a:prstGeom>
          <a:ln>
            <a:noFill/>
          </a:ln>
          <a:effectLst>
            <a:outerShdw blurRad="190500" algn="tl" rotWithShape="0">
              <a:srgbClr val="000000">
                <a:alpha val="70000"/>
              </a:srgbClr>
            </a:outerShdw>
          </a:effectLst>
        </p:spPr>
      </p:pic>
      <p:pic>
        <p:nvPicPr>
          <p:cNvPr id="26" name="Рисунок 25" descr="ф_корп1_концерт.jpg"/>
          <p:cNvPicPr>
            <a:picLocks noChangeAspect="1"/>
          </p:cNvPicPr>
          <p:nvPr/>
        </p:nvPicPr>
        <p:blipFill>
          <a:blip r:embed="rId15" cstate="print"/>
          <a:srcRect l="24000" b="332"/>
          <a:stretch>
            <a:fillRect/>
          </a:stretch>
        </p:blipFill>
        <p:spPr>
          <a:xfrm>
            <a:off x="5954611" y="500042"/>
            <a:ext cx="3000396" cy="1816051"/>
          </a:xfrm>
          <a:prstGeom prst="rect">
            <a:avLst/>
          </a:prstGeom>
          <a:ln>
            <a:noFill/>
          </a:ln>
          <a:effectLst>
            <a:outerShdw blurRad="190500" algn="tl" rotWithShape="0">
              <a:srgbClr val="000000">
                <a:alpha val="70000"/>
              </a:srgbClr>
            </a:outerShdw>
          </a:effectLst>
        </p:spPr>
      </p:pic>
      <p:pic>
        <p:nvPicPr>
          <p:cNvPr id="1028" name="Picture 4"/>
          <p:cNvPicPr>
            <a:picLocks noChangeAspect="1" noChangeArrowheads="1"/>
          </p:cNvPicPr>
          <p:nvPr/>
        </p:nvPicPr>
        <p:blipFill>
          <a:blip r:embed="rId16"/>
          <a:srcRect t="12923" r="2128"/>
          <a:stretch>
            <a:fillRect/>
          </a:stretch>
        </p:blipFill>
        <p:spPr bwMode="auto">
          <a:xfrm>
            <a:off x="239571" y="4071942"/>
            <a:ext cx="3857652" cy="2348108"/>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628150812"/>
      </p:ext>
    </p:extLst>
  </p:cSld>
  <p:clrMapOvr>
    <a:masterClrMapping/>
  </p:clrMapOvr>
  <p:transition spd="med">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принц_сх_2апр13"/>
          <p:cNvPicPr>
            <a:picLocks noChangeAspect="1" noChangeArrowheads="1"/>
          </p:cNvPicPr>
          <p:nvPr/>
        </p:nvPicPr>
        <p:blipFill>
          <a:blip r:embed="rId2"/>
          <a:srcRect/>
          <a:stretch>
            <a:fillRect/>
          </a:stretch>
        </p:blipFill>
        <p:spPr bwMode="auto">
          <a:xfrm>
            <a:off x="571472" y="1214422"/>
            <a:ext cx="8234362" cy="5013325"/>
          </a:xfrm>
          <a:prstGeom prst="rect">
            <a:avLst/>
          </a:prstGeom>
          <a:ln>
            <a:noFill/>
          </a:ln>
          <a:effectLst>
            <a:outerShdw blurRad="190500" algn="tl" rotWithShape="0">
              <a:srgbClr val="000000">
                <a:alpha val="70000"/>
              </a:srgbClr>
            </a:outerShdw>
          </a:effectLst>
        </p:spPr>
      </p:pic>
      <p:sp>
        <p:nvSpPr>
          <p:cNvPr id="16386" name="Номер слайда 3"/>
          <p:cNvSpPr>
            <a:spLocks noGrp="1"/>
          </p:cNvSpPr>
          <p:nvPr>
            <p:ph type="sldNum" sz="quarter" idx="12"/>
          </p:nvPr>
        </p:nvSpPr>
        <p:spPr>
          <a:xfrm>
            <a:off x="8617812" y="6492875"/>
            <a:ext cx="504056" cy="365125"/>
          </a:xfrm>
          <a:noFill/>
        </p:spPr>
        <p:txBody>
          <a:bodyPr/>
          <a:lstStyle/>
          <a:p>
            <a:fld id="{5797AFE9-0F05-449C-AAE0-058FD2FE3341}" type="slidenum">
              <a:rPr lang="ru-RU" altLang="ru-RU" smtClean="0"/>
              <a:pPr/>
              <a:t>15</a:t>
            </a:fld>
            <a:endParaRPr lang="ru-RU" altLang="ru-RU" dirty="0" smtClean="0"/>
          </a:p>
        </p:txBody>
      </p:sp>
      <p:sp>
        <p:nvSpPr>
          <p:cNvPr id="9" name="TextBox 8"/>
          <p:cNvSpPr txBox="1"/>
          <p:nvPr/>
        </p:nvSpPr>
        <p:spPr>
          <a:xfrm>
            <a:off x="2071670" y="571480"/>
            <a:ext cx="5886986" cy="369332"/>
          </a:xfrm>
          <a:prstGeom prst="rect">
            <a:avLst/>
          </a:prstGeom>
          <a:noFill/>
        </p:spPr>
        <p:txBody>
          <a:bodyPr wrap="square" rtlCol="0">
            <a:spAutoFit/>
          </a:bodyPr>
          <a:lstStyle/>
          <a:p>
            <a:r>
              <a:rPr lang="en-US" b="1" dirty="0" smtClean="0"/>
              <a:t>Schematic diagram of the </a:t>
            </a:r>
            <a:r>
              <a:rPr lang="en-US" b="1" dirty="0" err="1" smtClean="0"/>
              <a:t>Nuclotron</a:t>
            </a:r>
            <a:r>
              <a:rPr lang="en-US" b="1" dirty="0" smtClean="0"/>
              <a:t> power supply system</a:t>
            </a:r>
            <a:endParaRPr lang="ru-RU" b="1" dirty="0"/>
          </a:p>
        </p:txBody>
      </p:sp>
      <p:grpSp>
        <p:nvGrpSpPr>
          <p:cNvPr id="2" name="Группа 7"/>
          <p:cNvGrpSpPr/>
          <p:nvPr/>
        </p:nvGrpSpPr>
        <p:grpSpPr>
          <a:xfrm>
            <a:off x="251520" y="0"/>
            <a:ext cx="8856270" cy="654032"/>
            <a:chOff x="251520" y="0"/>
            <a:chExt cx="8856270" cy="654032"/>
          </a:xfrm>
        </p:grpSpPr>
        <p:sp>
          <p:nvSpPr>
            <p:cNvPr id="10" name="Заголовок 1"/>
            <p:cNvSpPr txBox="1">
              <a:spLocks/>
            </p:cNvSpPr>
            <p:nvPr/>
          </p:nvSpPr>
          <p:spPr>
            <a:xfrm>
              <a:off x="500034" y="0"/>
              <a:ext cx="8229600" cy="654032"/>
            </a:xfrm>
            <a:prstGeom prst="rect">
              <a:avLst/>
            </a:prstGeom>
          </p:spPr>
          <p:txBody>
            <a:bodyPr>
              <a:normAutofit/>
            </a:bodyPr>
            <a:lstStyle/>
            <a:p>
              <a:pPr lvl="0" algn="ctr">
                <a:spcBef>
                  <a:spcPct val="0"/>
                </a:spcBef>
                <a:defRPr/>
              </a:pPr>
              <a:r>
                <a:rPr lang="en-US" sz="2400" b="1" dirty="0" err="1" smtClean="0">
                  <a:solidFill>
                    <a:schemeClr val="tx1">
                      <a:lumMod val="65000"/>
                      <a:lumOff val="35000"/>
                    </a:schemeClr>
                  </a:solidFill>
                </a:rPr>
                <a:t>Nuclotron</a:t>
              </a:r>
              <a:r>
                <a:rPr lang="en-US" sz="2400" b="1" dirty="0" smtClean="0">
                  <a:solidFill>
                    <a:schemeClr val="tx1">
                      <a:lumMod val="65000"/>
                      <a:lumOff val="35000"/>
                    </a:schemeClr>
                  </a:solidFill>
                </a:rPr>
                <a:t> power supply System</a:t>
              </a:r>
              <a:endParaRPr kumimoji="0" lang="ru-RU" sz="24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cxnSp>
          <p:nvCxnSpPr>
            <p:cNvPr id="11" name="Прямая соединительная линия 10"/>
            <p:cNvCxnSpPr/>
            <p:nvPr/>
          </p:nvCxnSpPr>
          <p:spPr>
            <a:xfrm>
              <a:off x="251520" y="404664"/>
              <a:ext cx="8712968"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Рисунок 11">
              <a:extLst>
                <a:ext uri="{FF2B5EF4-FFF2-40B4-BE49-F238E27FC236}">
                  <a16:creationId xmlns="" xmlns:a16="http://schemas.microsoft.com/office/drawing/2014/main" id="{599E0C4B-0717-439A-A4AF-422065C6AB0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031439" y="0"/>
              <a:ext cx="1076351" cy="563239"/>
            </a:xfrm>
            <a:prstGeom prst="rect">
              <a:avLst/>
            </a:prstGeom>
          </p:spPr>
        </p:pic>
      </p:grpSp>
    </p:spTree>
    <p:extLst>
      <p:ext uri="{BB962C8B-B14F-4D97-AF65-F5344CB8AC3E}">
        <p14:creationId xmlns="" xmlns:p14="http://schemas.microsoft.com/office/powerpoint/2010/main" val="2601440692"/>
      </p:ext>
    </p:extLst>
  </p:cSld>
  <p:clrMapOvr>
    <a:masterClrMapping/>
  </p:clrMapOvr>
  <p:transition spd="med">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0269" y="953150"/>
            <a:ext cx="7256147" cy="5414641"/>
          </a:xfrm>
          <a:prstGeom prst="rect">
            <a:avLst/>
          </a:prstGeom>
          <a:ln>
            <a:noFill/>
          </a:ln>
          <a:effectLst>
            <a:outerShdw blurRad="292100" dist="139700" dir="2700000" algn="tl" rotWithShape="0">
              <a:srgbClr val="333333">
                <a:alpha val="65000"/>
              </a:srgbClr>
            </a:outerShdw>
          </a:effectLst>
        </p:spPr>
      </p:pic>
      <p:sp>
        <p:nvSpPr>
          <p:cNvPr id="16386" name="Номер слайда 3"/>
          <p:cNvSpPr>
            <a:spLocks noGrp="1"/>
          </p:cNvSpPr>
          <p:nvPr>
            <p:ph type="sldNum" sz="quarter" idx="12"/>
          </p:nvPr>
        </p:nvSpPr>
        <p:spPr>
          <a:xfrm>
            <a:off x="8617812" y="6492875"/>
            <a:ext cx="504056" cy="365125"/>
          </a:xfrm>
          <a:noFill/>
        </p:spPr>
        <p:txBody>
          <a:bodyPr/>
          <a:lstStyle/>
          <a:p>
            <a:fld id="{5797AFE9-0F05-449C-AAE0-058FD2FE3341}" type="slidenum">
              <a:rPr lang="ru-RU" altLang="ru-RU" smtClean="0"/>
              <a:pPr/>
              <a:t>16</a:t>
            </a:fld>
            <a:endParaRPr lang="ru-RU" altLang="ru-RU" dirty="0" smtClean="0"/>
          </a:p>
        </p:txBody>
      </p:sp>
      <p:sp>
        <p:nvSpPr>
          <p:cNvPr id="16" name="TextBox 15"/>
          <p:cNvSpPr txBox="1"/>
          <p:nvPr/>
        </p:nvSpPr>
        <p:spPr>
          <a:xfrm>
            <a:off x="2357422" y="571480"/>
            <a:ext cx="5072098" cy="369332"/>
          </a:xfrm>
          <a:prstGeom prst="rect">
            <a:avLst/>
          </a:prstGeom>
          <a:noFill/>
        </p:spPr>
        <p:txBody>
          <a:bodyPr wrap="square" rtlCol="0">
            <a:spAutoFit/>
          </a:bodyPr>
          <a:lstStyle/>
          <a:p>
            <a:r>
              <a:rPr lang="en-US" b="1" dirty="0" smtClean="0"/>
              <a:t>Block diagram of the source 19TV 20TV</a:t>
            </a:r>
            <a:endParaRPr lang="ru-RU" b="1" dirty="0"/>
          </a:p>
        </p:txBody>
      </p:sp>
      <p:grpSp>
        <p:nvGrpSpPr>
          <p:cNvPr id="2" name="Группа 1"/>
          <p:cNvGrpSpPr/>
          <p:nvPr/>
        </p:nvGrpSpPr>
        <p:grpSpPr>
          <a:xfrm>
            <a:off x="675277" y="995551"/>
            <a:ext cx="7934422" cy="5440937"/>
            <a:chOff x="956792" y="1124744"/>
            <a:chExt cx="7934422" cy="5440937"/>
          </a:xfrm>
        </p:grpSpPr>
        <p:pic>
          <p:nvPicPr>
            <p:cNvPr id="12" name="Рисунок 11"/>
            <p:cNvPicPr>
              <a:picLocks noChangeAspect="1"/>
            </p:cNvPicPr>
            <p:nvPr/>
          </p:nvPicPr>
          <p:blipFill>
            <a:blip r:embed="rId4"/>
            <a:srcRect/>
            <a:stretch>
              <a:fillRect/>
            </a:stretch>
          </p:blipFill>
          <p:spPr bwMode="auto">
            <a:xfrm>
              <a:off x="998260" y="4901061"/>
              <a:ext cx="4559017" cy="1664620"/>
            </a:xfrm>
            <a:prstGeom prst="rect">
              <a:avLst/>
            </a:prstGeom>
            <a:ln>
              <a:noFill/>
            </a:ln>
            <a:effectLst>
              <a:outerShdw blurRad="292100" dist="139700" dir="2700000" algn="tl" rotWithShape="0">
                <a:srgbClr val="333333">
                  <a:alpha val="65000"/>
                </a:srgbClr>
              </a:outerShdw>
            </a:effectLst>
          </p:spPr>
        </p:pic>
        <p:pic>
          <p:nvPicPr>
            <p:cNvPr id="11" name="Picture 23" descr="ТВ"/>
            <p:cNvPicPr>
              <a:picLocks noChangeAspect="1" noChangeArrowheads="1"/>
            </p:cNvPicPr>
            <p:nvPr/>
          </p:nvPicPr>
          <p:blipFill>
            <a:blip r:embed="rId5">
              <a:extLst>
                <a:ext uri="{BEBA8EAE-BF5A-486C-A8C5-ECC9F3942E4B}">
                  <a14:imgProps xmlns="" xmlns:a14="http://schemas.microsoft.com/office/drawing/2010/main">
                    <a14:imgLayer r:embed="rId6">
                      <a14:imgEffect>
                        <a14:brightnessContrast bright="20000" contrast="-40000"/>
                      </a14:imgEffect>
                    </a14:imgLayer>
                  </a14:imgProps>
                </a:ext>
              </a:extLst>
            </a:blip>
            <a:srcRect b="7037"/>
            <a:stretch>
              <a:fillRect/>
            </a:stretch>
          </p:blipFill>
          <p:spPr bwMode="auto">
            <a:xfrm>
              <a:off x="5967826" y="1156645"/>
              <a:ext cx="2923388" cy="540903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Рисунок 1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56792" y="1124744"/>
              <a:ext cx="4641951" cy="3467137"/>
            </a:xfrm>
            <a:prstGeom prst="rect">
              <a:avLst/>
            </a:prstGeom>
            <a:ln>
              <a:noFill/>
            </a:ln>
            <a:effectLst>
              <a:outerShdw blurRad="292100" dist="139700" dir="2700000" algn="tl" rotWithShape="0">
                <a:srgbClr val="333333">
                  <a:alpha val="65000"/>
                </a:srgbClr>
              </a:outerShdw>
            </a:effectLst>
          </p:spPr>
        </p:pic>
      </p:grpSp>
      <p:grpSp>
        <p:nvGrpSpPr>
          <p:cNvPr id="3" name="Группа 13"/>
          <p:cNvGrpSpPr/>
          <p:nvPr/>
        </p:nvGrpSpPr>
        <p:grpSpPr>
          <a:xfrm>
            <a:off x="251520" y="0"/>
            <a:ext cx="8856270" cy="654032"/>
            <a:chOff x="251520" y="0"/>
            <a:chExt cx="8856270" cy="654032"/>
          </a:xfrm>
        </p:grpSpPr>
        <p:sp>
          <p:nvSpPr>
            <p:cNvPr id="19" name="Заголовок 1"/>
            <p:cNvSpPr txBox="1">
              <a:spLocks/>
            </p:cNvSpPr>
            <p:nvPr/>
          </p:nvSpPr>
          <p:spPr>
            <a:xfrm>
              <a:off x="500034" y="0"/>
              <a:ext cx="8229600" cy="654032"/>
            </a:xfrm>
            <a:prstGeom prst="rect">
              <a:avLst/>
            </a:prstGeom>
          </p:spPr>
          <p:txBody>
            <a:bodyPr>
              <a:normAutofit/>
            </a:bodyPr>
            <a:lstStyle/>
            <a:p>
              <a:pPr lvl="0" algn="ctr">
                <a:spcBef>
                  <a:spcPct val="0"/>
                </a:spcBef>
                <a:defRPr/>
              </a:pPr>
              <a:r>
                <a:rPr lang="en-US" sz="2400" b="1" dirty="0" err="1" smtClean="0">
                  <a:solidFill>
                    <a:schemeClr val="tx1">
                      <a:lumMod val="65000"/>
                      <a:lumOff val="35000"/>
                    </a:schemeClr>
                  </a:solidFill>
                </a:rPr>
                <a:t>Nuclotron</a:t>
              </a:r>
              <a:r>
                <a:rPr lang="en-US" sz="2400" b="1" dirty="0" smtClean="0">
                  <a:solidFill>
                    <a:schemeClr val="tx1">
                      <a:lumMod val="65000"/>
                      <a:lumOff val="35000"/>
                    </a:schemeClr>
                  </a:solidFill>
                </a:rPr>
                <a:t> power supply System</a:t>
              </a:r>
              <a:endParaRPr kumimoji="0" lang="ru-RU" sz="24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cxnSp>
          <p:nvCxnSpPr>
            <p:cNvPr id="20" name="Прямая соединительная линия 19"/>
            <p:cNvCxnSpPr/>
            <p:nvPr/>
          </p:nvCxnSpPr>
          <p:spPr>
            <a:xfrm>
              <a:off x="251520" y="404664"/>
              <a:ext cx="8712968" cy="0"/>
            </a:xfrm>
            <a:prstGeom prst="line">
              <a:avLst/>
            </a:prstGeom>
          </p:spPr>
          <p:style>
            <a:lnRef idx="2">
              <a:schemeClr val="accent1"/>
            </a:lnRef>
            <a:fillRef idx="0">
              <a:schemeClr val="accent1"/>
            </a:fillRef>
            <a:effectRef idx="1">
              <a:schemeClr val="accent1"/>
            </a:effectRef>
            <a:fontRef idx="minor">
              <a:schemeClr val="tx1"/>
            </a:fontRef>
          </p:style>
        </p:cxnSp>
        <p:pic>
          <p:nvPicPr>
            <p:cNvPr id="21" name="Рисунок 20">
              <a:extLst>
                <a:ext uri="{FF2B5EF4-FFF2-40B4-BE49-F238E27FC236}">
                  <a16:creationId xmlns="" xmlns:a16="http://schemas.microsoft.com/office/drawing/2014/main" id="{599E0C4B-0717-439A-A4AF-422065C6AB04}"/>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031439" y="0"/>
              <a:ext cx="1076351" cy="563239"/>
            </a:xfrm>
            <a:prstGeom prst="rect">
              <a:avLst/>
            </a:prstGeom>
          </p:spPr>
        </p:pic>
      </p:grpSp>
    </p:spTree>
    <p:extLst>
      <p:ext uri="{BB962C8B-B14F-4D97-AF65-F5344CB8AC3E}">
        <p14:creationId xmlns="" xmlns:p14="http://schemas.microsoft.com/office/powerpoint/2010/main" val="2601440692"/>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61"/>
          <p:cNvGrpSpPr/>
          <p:nvPr/>
        </p:nvGrpSpPr>
        <p:grpSpPr>
          <a:xfrm>
            <a:off x="428596" y="1285860"/>
            <a:ext cx="8572560" cy="4143404"/>
            <a:chOff x="-152695" y="1150386"/>
            <a:chExt cx="8858280" cy="3547817"/>
          </a:xfrm>
        </p:grpSpPr>
        <p:pic>
          <p:nvPicPr>
            <p:cNvPr id="63" name="Рисунок 62" descr="ГПП_однолин сх.JPG"/>
            <p:cNvPicPr>
              <a:picLocks noChangeAspect="1"/>
            </p:cNvPicPr>
            <p:nvPr/>
          </p:nvPicPr>
          <p:blipFill>
            <a:blip r:embed="rId3"/>
            <a:stretch>
              <a:fillRect/>
            </a:stretch>
          </p:blipFill>
          <p:spPr>
            <a:xfrm>
              <a:off x="-152695" y="1150386"/>
              <a:ext cx="8858280" cy="3547817"/>
            </a:xfrm>
            <a:prstGeom prst="rect">
              <a:avLst/>
            </a:prstGeom>
            <a:ln>
              <a:noFill/>
            </a:ln>
            <a:effectLst>
              <a:outerShdw blurRad="292100" dist="139700" dir="2700000" algn="tl" rotWithShape="0">
                <a:srgbClr val="333333">
                  <a:alpha val="65000"/>
                </a:srgbClr>
              </a:outerShdw>
            </a:effectLst>
          </p:spPr>
        </p:pic>
        <p:sp>
          <p:nvSpPr>
            <p:cNvPr id="64" name="TextBox 63"/>
            <p:cNvSpPr txBox="1"/>
            <p:nvPr/>
          </p:nvSpPr>
          <p:spPr>
            <a:xfrm>
              <a:off x="0" y="1214422"/>
              <a:ext cx="3105022" cy="606132"/>
            </a:xfrm>
            <a:prstGeom prst="rect">
              <a:avLst/>
            </a:prstGeom>
            <a:noFill/>
          </p:spPr>
          <p:txBody>
            <a:bodyPr wrap="square" rtlCol="0">
              <a:spAutoFit/>
            </a:bodyPr>
            <a:lstStyle/>
            <a:p>
              <a:pPr algn="ctr"/>
              <a:r>
                <a:rPr lang="en-US" sz="2000" b="1" dirty="0" smtClean="0"/>
                <a:t>power supply scheme</a:t>
              </a:r>
              <a:r>
                <a:rPr lang="ru-RU" sz="2000" b="1" dirty="0" smtClean="0"/>
                <a:t> ГПП</a:t>
              </a:r>
              <a:r>
                <a:rPr lang="en-US" sz="2000" b="1" dirty="0" smtClean="0"/>
                <a:t>1</a:t>
              </a:r>
              <a:endParaRPr lang="ru-RU" sz="2000" b="1" dirty="0"/>
            </a:p>
          </p:txBody>
        </p:sp>
      </p:grpSp>
      <p:grpSp>
        <p:nvGrpSpPr>
          <p:cNvPr id="14" name="Группа 13"/>
          <p:cNvGrpSpPr/>
          <p:nvPr/>
        </p:nvGrpSpPr>
        <p:grpSpPr>
          <a:xfrm>
            <a:off x="4357686" y="4357670"/>
            <a:ext cx="2571768" cy="785818"/>
            <a:chOff x="4357686" y="4357670"/>
            <a:chExt cx="2571768" cy="785818"/>
          </a:xfrm>
        </p:grpSpPr>
        <p:sp>
          <p:nvSpPr>
            <p:cNvPr id="70" name="Прямоугольная выноска 69"/>
            <p:cNvSpPr/>
            <p:nvPr/>
          </p:nvSpPr>
          <p:spPr>
            <a:xfrm>
              <a:off x="5786446" y="4357670"/>
              <a:ext cx="1143008" cy="785818"/>
            </a:xfrm>
            <a:prstGeom prst="wedgeRectCallout">
              <a:avLst>
                <a:gd name="adj1" fmla="val -40832"/>
                <a:gd name="adj2" fmla="val -11366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latin typeface="Calibri" pitchFamily="34" charset="0"/>
                  <a:cs typeface="Calibri" pitchFamily="34" charset="0"/>
                </a:rPr>
                <a:t>SG13, </a:t>
              </a:r>
            </a:p>
            <a:p>
              <a:pPr algn="ctr"/>
              <a:r>
                <a:rPr lang="en-US" b="1" dirty="0" smtClean="0">
                  <a:solidFill>
                    <a:schemeClr val="tx1"/>
                  </a:solidFill>
                  <a:latin typeface="Calibri" pitchFamily="34" charset="0"/>
                  <a:cs typeface="Calibri" pitchFamily="34" charset="0"/>
                </a:rPr>
                <a:t>19TV</a:t>
              </a:r>
              <a:endParaRPr lang="ru-RU" b="1" dirty="0">
                <a:solidFill>
                  <a:schemeClr val="tx1"/>
                </a:solidFill>
              </a:endParaRPr>
            </a:p>
          </p:txBody>
        </p:sp>
        <p:sp>
          <p:nvSpPr>
            <p:cNvPr id="71" name="Прямоугольная выноска 70"/>
            <p:cNvSpPr/>
            <p:nvPr/>
          </p:nvSpPr>
          <p:spPr>
            <a:xfrm>
              <a:off x="4357686" y="4357670"/>
              <a:ext cx="1143008" cy="785818"/>
            </a:xfrm>
            <a:prstGeom prst="wedgeRectCallout">
              <a:avLst>
                <a:gd name="adj1" fmla="val 33611"/>
                <a:gd name="adj2" fmla="val -10719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latin typeface="Calibri" pitchFamily="34" charset="0"/>
                  <a:cs typeface="Calibri" pitchFamily="34" charset="0"/>
                </a:rPr>
                <a:t>SG13, </a:t>
              </a:r>
            </a:p>
            <a:p>
              <a:pPr algn="ctr"/>
              <a:r>
                <a:rPr lang="en-US" b="1" dirty="0" smtClean="0">
                  <a:solidFill>
                    <a:schemeClr val="tx1"/>
                  </a:solidFill>
                  <a:latin typeface="Calibri" pitchFamily="34" charset="0"/>
                  <a:cs typeface="Calibri" pitchFamily="34" charset="0"/>
                </a:rPr>
                <a:t>20TV</a:t>
              </a:r>
              <a:endParaRPr lang="ru-RU" b="1" dirty="0">
                <a:solidFill>
                  <a:schemeClr val="tx1"/>
                </a:solidFill>
              </a:endParaRPr>
            </a:p>
          </p:txBody>
        </p:sp>
      </p:grpSp>
      <p:sp>
        <p:nvSpPr>
          <p:cNvPr id="87" name="TextBox 86"/>
          <p:cNvSpPr txBox="1"/>
          <p:nvPr/>
        </p:nvSpPr>
        <p:spPr>
          <a:xfrm>
            <a:off x="2357422" y="571480"/>
            <a:ext cx="5357850" cy="369332"/>
          </a:xfrm>
          <a:prstGeom prst="rect">
            <a:avLst/>
          </a:prstGeom>
          <a:noFill/>
        </p:spPr>
        <p:txBody>
          <a:bodyPr wrap="square" rtlCol="0">
            <a:spAutoFit/>
          </a:bodyPr>
          <a:lstStyle/>
          <a:p>
            <a:r>
              <a:rPr lang="en-US" b="1" dirty="0" smtClean="0"/>
              <a:t>  Power consumption of the network is 6 kV</a:t>
            </a:r>
            <a:endParaRPr lang="ru-RU" b="1" dirty="0"/>
          </a:p>
        </p:txBody>
      </p:sp>
      <p:grpSp>
        <p:nvGrpSpPr>
          <p:cNvPr id="3" name="Группа 72"/>
          <p:cNvGrpSpPr/>
          <p:nvPr/>
        </p:nvGrpSpPr>
        <p:grpSpPr>
          <a:xfrm>
            <a:off x="251520" y="0"/>
            <a:ext cx="8856270" cy="654032"/>
            <a:chOff x="251520" y="0"/>
            <a:chExt cx="8856270" cy="654032"/>
          </a:xfrm>
        </p:grpSpPr>
        <p:sp>
          <p:nvSpPr>
            <p:cNvPr id="74" name="Заголовок 1"/>
            <p:cNvSpPr txBox="1">
              <a:spLocks/>
            </p:cNvSpPr>
            <p:nvPr/>
          </p:nvSpPr>
          <p:spPr>
            <a:xfrm>
              <a:off x="500034" y="0"/>
              <a:ext cx="8229600" cy="654032"/>
            </a:xfrm>
            <a:prstGeom prst="rect">
              <a:avLst/>
            </a:prstGeom>
          </p:spPr>
          <p:txBody>
            <a:bodyPr>
              <a:normAutofit/>
            </a:bodyPr>
            <a:lstStyle/>
            <a:p>
              <a:pPr lvl="0" algn="ctr">
                <a:spcBef>
                  <a:spcPct val="0"/>
                </a:spcBef>
                <a:defRPr/>
              </a:pPr>
              <a:r>
                <a:rPr lang="en-US" sz="2400" b="1" dirty="0" err="1" smtClean="0">
                  <a:solidFill>
                    <a:schemeClr val="tx1">
                      <a:lumMod val="65000"/>
                      <a:lumOff val="35000"/>
                    </a:schemeClr>
                  </a:solidFill>
                </a:rPr>
                <a:t>Nuclotron</a:t>
              </a:r>
              <a:r>
                <a:rPr lang="en-US" sz="2400" b="1" dirty="0" smtClean="0">
                  <a:solidFill>
                    <a:schemeClr val="tx1">
                      <a:lumMod val="65000"/>
                      <a:lumOff val="35000"/>
                    </a:schemeClr>
                  </a:solidFill>
                </a:rPr>
                <a:t> power supply System</a:t>
              </a:r>
              <a:endParaRPr kumimoji="0" lang="ru-RU" sz="24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cxnSp>
          <p:nvCxnSpPr>
            <p:cNvPr id="75" name="Прямая соединительная линия 74"/>
            <p:cNvCxnSpPr/>
            <p:nvPr/>
          </p:nvCxnSpPr>
          <p:spPr>
            <a:xfrm>
              <a:off x="251520" y="404664"/>
              <a:ext cx="8712968" cy="0"/>
            </a:xfrm>
            <a:prstGeom prst="line">
              <a:avLst/>
            </a:prstGeom>
          </p:spPr>
          <p:style>
            <a:lnRef idx="2">
              <a:schemeClr val="accent1"/>
            </a:lnRef>
            <a:fillRef idx="0">
              <a:schemeClr val="accent1"/>
            </a:fillRef>
            <a:effectRef idx="1">
              <a:schemeClr val="accent1"/>
            </a:effectRef>
            <a:fontRef idx="minor">
              <a:schemeClr val="tx1"/>
            </a:fontRef>
          </p:style>
        </p:cxnSp>
        <p:pic>
          <p:nvPicPr>
            <p:cNvPr id="76" name="Рисунок 75">
              <a:extLst>
                <a:ext uri="{FF2B5EF4-FFF2-40B4-BE49-F238E27FC236}">
                  <a16:creationId xmlns="" xmlns:a16="http://schemas.microsoft.com/office/drawing/2014/main" id="{599E0C4B-0717-439A-A4AF-422065C6AB0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031439" y="0"/>
              <a:ext cx="1076351" cy="563239"/>
            </a:xfrm>
            <a:prstGeom prst="rect">
              <a:avLst/>
            </a:prstGeom>
          </p:spPr>
        </p:pic>
      </p:grpSp>
      <p:sp>
        <p:nvSpPr>
          <p:cNvPr id="13" name="Номер слайда 3"/>
          <p:cNvSpPr>
            <a:spLocks noGrp="1"/>
          </p:cNvSpPr>
          <p:nvPr>
            <p:ph type="sldNum" sz="quarter" idx="12"/>
          </p:nvPr>
        </p:nvSpPr>
        <p:spPr>
          <a:xfrm>
            <a:off x="8617812" y="6492875"/>
            <a:ext cx="504056" cy="365125"/>
          </a:xfrm>
          <a:noFill/>
        </p:spPr>
        <p:txBody>
          <a:bodyPr/>
          <a:lstStyle/>
          <a:p>
            <a:fld id="{5797AFE9-0F05-449C-AAE0-058FD2FE3341}" type="slidenum">
              <a:rPr lang="ru-RU" altLang="ru-RU" smtClean="0"/>
              <a:pPr/>
              <a:t>17</a:t>
            </a:fld>
            <a:endParaRPr lang="ru-RU" altLang="ru-RU" dirty="0" smtClean="0"/>
          </a:p>
        </p:txBody>
      </p:sp>
      <p:sp>
        <p:nvSpPr>
          <p:cNvPr id="15" name="Прямоугольник 14"/>
          <p:cNvSpPr/>
          <p:nvPr/>
        </p:nvSpPr>
        <p:spPr>
          <a:xfrm>
            <a:off x="571472" y="2071678"/>
            <a:ext cx="2931123" cy="369332"/>
          </a:xfrm>
          <a:prstGeom prst="rect">
            <a:avLst/>
          </a:prstGeom>
        </p:spPr>
        <p:txBody>
          <a:bodyPr wrap="none">
            <a:spAutoFit/>
          </a:bodyPr>
          <a:lstStyle/>
          <a:p>
            <a:r>
              <a:rPr lang="ru-RU" b="1" dirty="0" smtClean="0"/>
              <a:t>(</a:t>
            </a:r>
            <a:r>
              <a:rPr lang="en-US" b="1" dirty="0" smtClean="0"/>
              <a:t>main step-down substation</a:t>
            </a:r>
            <a:r>
              <a:rPr lang="ru-RU" b="1" dirty="0" smtClean="0"/>
              <a:t>)</a:t>
            </a:r>
            <a:endParaRPr lang="ru-RU" b="1" dirty="0"/>
          </a:p>
        </p:txBody>
      </p:sp>
    </p:spTree>
    <p:extLst>
      <p:ext uri="{BB962C8B-B14F-4D97-AF65-F5344CB8AC3E}">
        <p14:creationId xmlns="" xmlns:p14="http://schemas.microsoft.com/office/powerpoint/2010/main" val="119026162"/>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53"/>
          <p:cNvGrpSpPr/>
          <p:nvPr/>
        </p:nvGrpSpPr>
        <p:grpSpPr>
          <a:xfrm>
            <a:off x="1714480" y="3214686"/>
            <a:ext cx="5357850" cy="3403846"/>
            <a:chOff x="1643042" y="2928934"/>
            <a:chExt cx="5572164" cy="3689598"/>
          </a:xfrm>
        </p:grpSpPr>
        <p:pic>
          <p:nvPicPr>
            <p:cNvPr id="41" name="Рисунок 40" descr="цикл 4кА_для энергет.JPG"/>
            <p:cNvPicPr>
              <a:picLocks noChangeAspect="1"/>
            </p:cNvPicPr>
            <p:nvPr/>
          </p:nvPicPr>
          <p:blipFill>
            <a:blip r:embed="rId3"/>
            <a:stretch>
              <a:fillRect/>
            </a:stretch>
          </p:blipFill>
          <p:spPr>
            <a:xfrm>
              <a:off x="1643042" y="2928934"/>
              <a:ext cx="5572164" cy="3689598"/>
            </a:xfrm>
            <a:prstGeom prst="rect">
              <a:avLst/>
            </a:prstGeom>
            <a:ln>
              <a:noFill/>
            </a:ln>
            <a:effectLst>
              <a:outerShdw blurRad="190500" algn="tl" rotWithShape="0">
                <a:srgbClr val="000000">
                  <a:alpha val="70000"/>
                </a:srgbClr>
              </a:outerShdw>
            </a:effectLst>
          </p:spPr>
        </p:pic>
        <p:cxnSp>
          <p:nvCxnSpPr>
            <p:cNvPr id="51" name="Прямая со стрелкой 50"/>
            <p:cNvCxnSpPr/>
            <p:nvPr/>
          </p:nvCxnSpPr>
          <p:spPr>
            <a:xfrm rot="5400000" flipH="1" flipV="1">
              <a:off x="2607852" y="4678768"/>
              <a:ext cx="2642412" cy="1588"/>
            </a:xfrm>
            <a:prstGeom prst="straightConnector1">
              <a:avLst/>
            </a:prstGeom>
            <a:ln w="9525">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1785918" y="6000768"/>
              <a:ext cx="52864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094794" y="4477638"/>
              <a:ext cx="1357322" cy="400110"/>
            </a:xfrm>
            <a:prstGeom prst="rect">
              <a:avLst/>
            </a:prstGeom>
            <a:solidFill>
              <a:schemeClr val="accent6">
                <a:lumMod val="20000"/>
                <a:lumOff val="80000"/>
              </a:schemeClr>
            </a:solidFill>
          </p:spPr>
          <p:txBody>
            <a:bodyPr wrap="square" rtlCol="0">
              <a:spAutoFit/>
            </a:bodyPr>
            <a:lstStyle/>
            <a:p>
              <a:r>
                <a:rPr lang="en-US" altLang="ru-RU" sz="2000" dirty="0" smtClean="0">
                  <a:latin typeface="Calibri" pitchFamily="34" charset="0"/>
                  <a:cs typeface="Calibri" pitchFamily="34" charset="0"/>
                </a:rPr>
                <a:t>I</a:t>
              </a:r>
              <a:r>
                <a:rPr lang="ru-RU" altLang="ru-RU" sz="2000" b="1" dirty="0" smtClean="0">
                  <a:latin typeface="Calibri" pitchFamily="34" charset="0"/>
                  <a:cs typeface="Calibri" pitchFamily="34" charset="0"/>
                </a:rPr>
                <a:t> </a:t>
              </a:r>
              <a:r>
                <a:rPr lang="en-US" altLang="ru-RU" sz="2000" b="1" dirty="0" smtClean="0">
                  <a:latin typeface="Calibri" pitchFamily="34" charset="0"/>
                  <a:cs typeface="Calibri" pitchFamily="34" charset="0"/>
                </a:rPr>
                <a:t>= 4.4 k</a:t>
              </a:r>
              <a:r>
                <a:rPr lang="ru-RU" sz="2000" b="1" dirty="0" smtClean="0"/>
                <a:t>А</a:t>
              </a:r>
              <a:endParaRPr lang="ru-RU" sz="2000" b="1" dirty="0"/>
            </a:p>
          </p:txBody>
        </p:sp>
        <p:sp>
          <p:nvSpPr>
            <p:cNvPr id="59" name="TextBox 58"/>
            <p:cNvSpPr txBox="1"/>
            <p:nvPr/>
          </p:nvSpPr>
          <p:spPr>
            <a:xfrm>
              <a:off x="4243385" y="5251990"/>
              <a:ext cx="2071702" cy="646331"/>
            </a:xfrm>
            <a:prstGeom prst="rect">
              <a:avLst/>
            </a:prstGeom>
            <a:solidFill>
              <a:srgbClr val="FFFFB7"/>
            </a:solidFill>
          </p:spPr>
          <p:txBody>
            <a:bodyPr wrap="square" rtlCol="0">
              <a:spAutoFit/>
            </a:bodyPr>
            <a:lstStyle/>
            <a:p>
              <a:pPr algn="ctr"/>
              <a:r>
                <a:rPr lang="en-US" dirty="0" smtClean="0"/>
                <a:t>current cycle of the </a:t>
              </a:r>
              <a:r>
                <a:rPr lang="en-US" dirty="0" err="1" smtClean="0"/>
                <a:t>Nuclotron</a:t>
              </a:r>
              <a:endParaRPr lang="ru-RU" dirty="0"/>
            </a:p>
          </p:txBody>
        </p:sp>
      </p:grpSp>
      <p:grpSp>
        <p:nvGrpSpPr>
          <p:cNvPr id="3" name="Группа 52"/>
          <p:cNvGrpSpPr/>
          <p:nvPr/>
        </p:nvGrpSpPr>
        <p:grpSpPr>
          <a:xfrm>
            <a:off x="142844" y="3071810"/>
            <a:ext cx="2428465" cy="2369596"/>
            <a:chOff x="214282" y="2500306"/>
            <a:chExt cx="2428465" cy="2369596"/>
          </a:xfrm>
        </p:grpSpPr>
        <p:grpSp>
          <p:nvGrpSpPr>
            <p:cNvPr id="4" name="Группа 44"/>
            <p:cNvGrpSpPr/>
            <p:nvPr/>
          </p:nvGrpSpPr>
          <p:grpSpPr>
            <a:xfrm>
              <a:off x="214282" y="2500306"/>
              <a:ext cx="2428465" cy="2369596"/>
              <a:chOff x="214282" y="2285992"/>
              <a:chExt cx="2428465" cy="2369596"/>
            </a:xfrm>
          </p:grpSpPr>
          <p:grpSp>
            <p:nvGrpSpPr>
              <p:cNvPr id="5" name="Группа 16"/>
              <p:cNvGrpSpPr>
                <a:grpSpLocks noChangeAspect="1"/>
              </p:cNvGrpSpPr>
              <p:nvPr/>
            </p:nvGrpSpPr>
            <p:grpSpPr>
              <a:xfrm>
                <a:off x="214282" y="2285992"/>
                <a:ext cx="2428465" cy="1838380"/>
                <a:chOff x="1285852" y="1857364"/>
                <a:chExt cx="1868050" cy="1414145"/>
              </a:xfrm>
            </p:grpSpPr>
            <p:pic>
              <p:nvPicPr>
                <p:cNvPr id="22" name="Рисунок 21" descr="Снимок10.PNG"/>
                <p:cNvPicPr/>
                <p:nvPr/>
              </p:nvPicPr>
              <p:blipFill>
                <a:blip r:embed="rId4" cstate="print"/>
                <a:srcRect r="15703" b="1407"/>
                <a:stretch>
                  <a:fillRect/>
                </a:stretch>
              </p:blipFill>
              <p:spPr>
                <a:xfrm>
                  <a:off x="1285852" y="1857364"/>
                  <a:ext cx="1868050" cy="1258067"/>
                </a:xfrm>
                <a:prstGeom prst="rect">
                  <a:avLst/>
                </a:prstGeom>
                <a:ln>
                  <a:noFill/>
                </a:ln>
                <a:effectLst>
                  <a:outerShdw blurRad="190500" algn="tl" rotWithShape="0">
                    <a:srgbClr val="000000">
                      <a:alpha val="70000"/>
                    </a:srgbClr>
                  </a:outerShdw>
                </a:effectLst>
              </p:spPr>
            </p:pic>
            <p:grpSp>
              <p:nvGrpSpPr>
                <p:cNvPr id="6" name="Group 2"/>
                <p:cNvGrpSpPr>
                  <a:grpSpLocks/>
                </p:cNvGrpSpPr>
                <p:nvPr/>
              </p:nvGrpSpPr>
              <p:grpSpPr bwMode="auto">
                <a:xfrm>
                  <a:off x="1560544" y="2357432"/>
                  <a:ext cx="1023884" cy="914077"/>
                  <a:chOff x="2147" y="12183"/>
                  <a:chExt cx="1611" cy="1438"/>
                </a:xfrm>
              </p:grpSpPr>
              <p:cxnSp>
                <p:nvCxnSpPr>
                  <p:cNvPr id="1027" name="AutoShape 3"/>
                  <p:cNvCxnSpPr>
                    <a:cxnSpLocks noChangeShapeType="1"/>
                  </p:cNvCxnSpPr>
                  <p:nvPr/>
                </p:nvCxnSpPr>
                <p:spPr bwMode="auto">
                  <a:xfrm>
                    <a:off x="3299" y="12183"/>
                    <a:ext cx="1" cy="1121"/>
                  </a:xfrm>
                  <a:prstGeom prst="straightConnector1">
                    <a:avLst/>
                  </a:prstGeom>
                  <a:noFill/>
                  <a:ln w="9525">
                    <a:solidFill>
                      <a:srgbClr val="000000"/>
                    </a:solidFill>
                    <a:prstDash val="sysDot"/>
                    <a:round/>
                    <a:headEnd/>
                    <a:tailEnd/>
                  </a:ln>
                </p:spPr>
              </p:cxnSp>
              <p:cxnSp>
                <p:nvCxnSpPr>
                  <p:cNvPr id="1028" name="AutoShape 4"/>
                  <p:cNvCxnSpPr>
                    <a:cxnSpLocks noChangeShapeType="1"/>
                  </p:cNvCxnSpPr>
                  <p:nvPr/>
                </p:nvCxnSpPr>
                <p:spPr bwMode="auto">
                  <a:xfrm>
                    <a:off x="3357" y="12876"/>
                    <a:ext cx="0" cy="428"/>
                  </a:xfrm>
                  <a:prstGeom prst="straightConnector1">
                    <a:avLst/>
                  </a:prstGeom>
                  <a:noFill/>
                  <a:ln w="9525">
                    <a:solidFill>
                      <a:srgbClr val="000000"/>
                    </a:solidFill>
                    <a:prstDash val="sysDot"/>
                    <a:round/>
                    <a:headEnd/>
                    <a:tailEnd/>
                  </a:ln>
                </p:spPr>
              </p:cxnSp>
              <p:cxnSp>
                <p:nvCxnSpPr>
                  <p:cNvPr id="1029" name="AutoShape 5"/>
                  <p:cNvCxnSpPr>
                    <a:cxnSpLocks noChangeShapeType="1"/>
                  </p:cNvCxnSpPr>
                  <p:nvPr/>
                </p:nvCxnSpPr>
                <p:spPr bwMode="auto">
                  <a:xfrm>
                    <a:off x="2741" y="13250"/>
                    <a:ext cx="558" cy="0"/>
                  </a:xfrm>
                  <a:prstGeom prst="straightConnector1">
                    <a:avLst/>
                  </a:prstGeom>
                  <a:noFill/>
                  <a:ln w="9525">
                    <a:solidFill>
                      <a:srgbClr val="000000"/>
                    </a:solidFill>
                    <a:round/>
                    <a:headEnd/>
                    <a:tailEnd type="triangle" w="med" len="med"/>
                  </a:ln>
                </p:spPr>
              </p:cxnSp>
              <p:cxnSp>
                <p:nvCxnSpPr>
                  <p:cNvPr id="1030" name="AutoShape 6"/>
                  <p:cNvCxnSpPr>
                    <a:cxnSpLocks noChangeShapeType="1"/>
                  </p:cNvCxnSpPr>
                  <p:nvPr/>
                </p:nvCxnSpPr>
                <p:spPr bwMode="auto">
                  <a:xfrm flipH="1">
                    <a:off x="3357" y="13250"/>
                    <a:ext cx="401" cy="1"/>
                  </a:xfrm>
                  <a:prstGeom prst="straightConnector1">
                    <a:avLst/>
                  </a:prstGeom>
                  <a:noFill/>
                  <a:ln w="9525">
                    <a:solidFill>
                      <a:srgbClr val="000000"/>
                    </a:solidFill>
                    <a:round/>
                    <a:headEnd/>
                    <a:tailEnd type="triangle" w="med" len="med"/>
                  </a:ln>
                </p:spPr>
              </p:cxnSp>
              <p:sp>
                <p:nvSpPr>
                  <p:cNvPr id="1031" name="Text Box 7"/>
                  <p:cNvSpPr txBox="1">
                    <a:spLocks noChangeArrowheads="1"/>
                  </p:cNvSpPr>
                  <p:nvPr/>
                </p:nvSpPr>
                <p:spPr bwMode="auto">
                  <a:xfrm>
                    <a:off x="2147" y="13039"/>
                    <a:ext cx="1055" cy="5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2.8мс</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42" name="TextBox 41"/>
              <p:cNvSpPr txBox="1"/>
              <p:nvPr/>
            </p:nvSpPr>
            <p:spPr>
              <a:xfrm>
                <a:off x="285720" y="4286256"/>
                <a:ext cx="2214578" cy="369332"/>
              </a:xfrm>
              <a:prstGeom prst="rect">
                <a:avLst/>
              </a:prstGeom>
              <a:solidFill>
                <a:srgbClr val="CCFF66"/>
              </a:solidFill>
            </p:spPr>
            <p:txBody>
              <a:bodyPr wrap="square" rtlCol="0">
                <a:spAutoFit/>
              </a:bodyPr>
              <a:lstStyle/>
              <a:p>
                <a:pPr algn="ctr"/>
                <a:r>
                  <a:rPr lang="en-US" dirty="0" err="1" smtClean="0"/>
                  <a:t>cos</a:t>
                </a:r>
                <a:r>
                  <a:rPr lang="en-US" dirty="0" smtClean="0"/>
                  <a:t> (50.4) =</a:t>
                </a:r>
                <a:r>
                  <a:rPr lang="en-US" b="1" dirty="0" smtClean="0"/>
                  <a:t> 0.63</a:t>
                </a:r>
                <a:endParaRPr lang="ru-RU" b="1" dirty="0"/>
              </a:p>
            </p:txBody>
          </p:sp>
        </p:grpSp>
        <p:sp>
          <p:nvSpPr>
            <p:cNvPr id="58" name="TextBox 57"/>
            <p:cNvSpPr txBox="1"/>
            <p:nvPr/>
          </p:nvSpPr>
          <p:spPr>
            <a:xfrm>
              <a:off x="285720" y="4143380"/>
              <a:ext cx="2214578" cy="369332"/>
            </a:xfrm>
            <a:prstGeom prst="rect">
              <a:avLst/>
            </a:prstGeom>
            <a:solidFill>
              <a:schemeClr val="accent6">
                <a:lumMod val="20000"/>
                <a:lumOff val="80000"/>
              </a:schemeClr>
            </a:solidFill>
          </p:spPr>
          <p:txBody>
            <a:bodyPr wrap="square" rtlCol="0">
              <a:spAutoFit/>
            </a:bodyPr>
            <a:lstStyle/>
            <a:p>
              <a:pPr algn="ctr"/>
              <a:r>
                <a:rPr lang="ru-RU" altLang="ru-RU" dirty="0" smtClean="0">
                  <a:latin typeface="Calibri" pitchFamily="34" charset="0"/>
                  <a:cs typeface="Calibri" pitchFamily="34" charset="0"/>
                </a:rPr>
                <a:t>а</a:t>
              </a:r>
              <a:r>
                <a:rPr lang="en-US" altLang="ru-RU" dirty="0" err="1" smtClean="0">
                  <a:latin typeface="Calibri" pitchFamily="34" charset="0"/>
                  <a:cs typeface="Calibri" pitchFamily="34" charset="0"/>
                </a:rPr>
                <a:t>mplitude</a:t>
              </a:r>
              <a:r>
                <a:rPr lang="ru-RU" altLang="ru-RU" dirty="0" smtClean="0">
                  <a:latin typeface="Calibri" pitchFamily="34" charset="0"/>
                  <a:cs typeface="Calibri" pitchFamily="34" charset="0"/>
                </a:rPr>
                <a:t>  </a:t>
              </a:r>
              <a:r>
                <a:rPr lang="en-US" altLang="ru-RU" dirty="0" err="1" smtClean="0">
                  <a:latin typeface="Calibri" pitchFamily="34" charset="0"/>
                  <a:cs typeface="Calibri" pitchFamily="34" charset="0"/>
                </a:rPr>
                <a:t>I</a:t>
              </a:r>
              <a:r>
                <a:rPr lang="en-US" altLang="ru-RU" sz="1400" dirty="0" err="1" smtClean="0">
                  <a:latin typeface="Calibri" pitchFamily="34" charset="0"/>
                  <a:cs typeface="Calibri" pitchFamily="34" charset="0"/>
                </a:rPr>
                <a:t>ac</a:t>
              </a:r>
              <a:r>
                <a:rPr lang="en-US" altLang="ru-RU" dirty="0" smtClean="0">
                  <a:latin typeface="Calibri" pitchFamily="34" charset="0"/>
                  <a:cs typeface="Calibri" pitchFamily="34" charset="0"/>
                </a:rPr>
                <a:t> ~ 80A</a:t>
              </a:r>
              <a:endParaRPr lang="ru-RU" b="1" dirty="0"/>
            </a:p>
          </p:txBody>
        </p:sp>
      </p:grpSp>
      <p:grpSp>
        <p:nvGrpSpPr>
          <p:cNvPr id="7" name="Группа 65"/>
          <p:cNvGrpSpPr/>
          <p:nvPr/>
        </p:nvGrpSpPr>
        <p:grpSpPr>
          <a:xfrm>
            <a:off x="3143240" y="1000108"/>
            <a:ext cx="5000660" cy="1650523"/>
            <a:chOff x="3143240" y="1142984"/>
            <a:chExt cx="5000660" cy="1650523"/>
          </a:xfrm>
        </p:grpSpPr>
        <p:grpSp>
          <p:nvGrpSpPr>
            <p:cNvPr id="8" name="Группа 48"/>
            <p:cNvGrpSpPr/>
            <p:nvPr/>
          </p:nvGrpSpPr>
          <p:grpSpPr>
            <a:xfrm>
              <a:off x="3143240" y="1142984"/>
              <a:ext cx="5000660" cy="1650523"/>
              <a:chOff x="3143240" y="1142983"/>
              <a:chExt cx="5000660" cy="1650523"/>
            </a:xfrm>
          </p:grpSpPr>
          <p:grpSp>
            <p:nvGrpSpPr>
              <p:cNvPr id="9" name="Группа 34"/>
              <p:cNvGrpSpPr>
                <a:grpSpLocks noChangeAspect="1"/>
              </p:cNvGrpSpPr>
              <p:nvPr/>
            </p:nvGrpSpPr>
            <p:grpSpPr>
              <a:xfrm>
                <a:off x="3143240" y="1142983"/>
                <a:ext cx="2459466" cy="1650523"/>
                <a:chOff x="4071934" y="1928802"/>
                <a:chExt cx="1891897" cy="1269634"/>
              </a:xfrm>
            </p:grpSpPr>
            <p:pic>
              <p:nvPicPr>
                <p:cNvPr id="23" name="Рисунок 22" descr="Снимок3.PNG"/>
                <p:cNvPicPr/>
                <p:nvPr/>
              </p:nvPicPr>
              <p:blipFill>
                <a:blip r:embed="rId5" cstate="print"/>
                <a:srcRect r="15613" b="1717"/>
                <a:stretch>
                  <a:fillRect/>
                </a:stretch>
              </p:blipFill>
              <p:spPr>
                <a:xfrm>
                  <a:off x="4071934" y="1928802"/>
                  <a:ext cx="1891897" cy="1269634"/>
                </a:xfrm>
                <a:prstGeom prst="rect">
                  <a:avLst/>
                </a:prstGeom>
                <a:ln>
                  <a:noFill/>
                </a:ln>
                <a:effectLst>
                  <a:outerShdw blurRad="190500" algn="tl" rotWithShape="0">
                    <a:srgbClr val="000000">
                      <a:alpha val="70000"/>
                    </a:srgbClr>
                  </a:outerShdw>
                </a:effectLst>
              </p:spPr>
            </p:pic>
            <p:grpSp>
              <p:nvGrpSpPr>
                <p:cNvPr id="10" name="Group 8"/>
                <p:cNvGrpSpPr>
                  <a:grpSpLocks/>
                </p:cNvGrpSpPr>
                <p:nvPr/>
              </p:nvGrpSpPr>
              <p:grpSpPr bwMode="auto">
                <a:xfrm>
                  <a:off x="4456746" y="2428867"/>
                  <a:ext cx="1024890" cy="745333"/>
                  <a:chOff x="5255" y="13959"/>
                  <a:chExt cx="1614" cy="1175"/>
                </a:xfrm>
              </p:grpSpPr>
              <p:cxnSp>
                <p:nvCxnSpPr>
                  <p:cNvPr id="1033" name="AutoShape 9"/>
                  <p:cNvCxnSpPr>
                    <a:cxnSpLocks noChangeShapeType="1"/>
                  </p:cNvCxnSpPr>
                  <p:nvPr/>
                </p:nvCxnSpPr>
                <p:spPr bwMode="auto">
                  <a:xfrm>
                    <a:off x="6349" y="13959"/>
                    <a:ext cx="0" cy="1094"/>
                  </a:xfrm>
                  <a:prstGeom prst="straightConnector1">
                    <a:avLst/>
                  </a:prstGeom>
                  <a:noFill/>
                  <a:ln w="9525">
                    <a:solidFill>
                      <a:srgbClr val="000000"/>
                    </a:solidFill>
                    <a:prstDash val="sysDot"/>
                    <a:round/>
                    <a:headEnd/>
                    <a:tailEnd/>
                  </a:ln>
                </p:spPr>
              </p:cxnSp>
              <p:cxnSp>
                <p:nvCxnSpPr>
                  <p:cNvPr id="1034" name="AutoShape 10"/>
                  <p:cNvCxnSpPr>
                    <a:cxnSpLocks noChangeShapeType="1"/>
                  </p:cNvCxnSpPr>
                  <p:nvPr/>
                </p:nvCxnSpPr>
                <p:spPr bwMode="auto">
                  <a:xfrm>
                    <a:off x="6468" y="14652"/>
                    <a:ext cx="0" cy="401"/>
                  </a:xfrm>
                  <a:prstGeom prst="straightConnector1">
                    <a:avLst/>
                  </a:prstGeom>
                  <a:noFill/>
                  <a:ln w="9525">
                    <a:solidFill>
                      <a:srgbClr val="000000"/>
                    </a:solidFill>
                    <a:prstDash val="sysDot"/>
                    <a:round/>
                    <a:headEnd/>
                    <a:tailEnd/>
                  </a:ln>
                </p:spPr>
              </p:cxnSp>
              <p:cxnSp>
                <p:nvCxnSpPr>
                  <p:cNvPr id="1035" name="AutoShape 11"/>
                  <p:cNvCxnSpPr>
                    <a:cxnSpLocks noChangeShapeType="1"/>
                  </p:cNvCxnSpPr>
                  <p:nvPr/>
                </p:nvCxnSpPr>
                <p:spPr bwMode="auto">
                  <a:xfrm>
                    <a:off x="5791" y="14986"/>
                    <a:ext cx="558" cy="0"/>
                  </a:xfrm>
                  <a:prstGeom prst="straightConnector1">
                    <a:avLst/>
                  </a:prstGeom>
                  <a:noFill/>
                  <a:ln w="9525">
                    <a:solidFill>
                      <a:srgbClr val="000000"/>
                    </a:solidFill>
                    <a:round/>
                    <a:headEnd/>
                    <a:tailEnd type="triangle" w="med" len="med"/>
                  </a:ln>
                </p:spPr>
              </p:cxnSp>
              <p:cxnSp>
                <p:nvCxnSpPr>
                  <p:cNvPr id="1036" name="AutoShape 12"/>
                  <p:cNvCxnSpPr>
                    <a:cxnSpLocks noChangeShapeType="1"/>
                  </p:cNvCxnSpPr>
                  <p:nvPr/>
                </p:nvCxnSpPr>
                <p:spPr bwMode="auto">
                  <a:xfrm flipH="1">
                    <a:off x="6468" y="14985"/>
                    <a:ext cx="401" cy="1"/>
                  </a:xfrm>
                  <a:prstGeom prst="straightConnector1">
                    <a:avLst/>
                  </a:prstGeom>
                  <a:noFill/>
                  <a:ln w="9525">
                    <a:solidFill>
                      <a:srgbClr val="000000"/>
                    </a:solidFill>
                    <a:round/>
                    <a:headEnd/>
                    <a:tailEnd type="triangle" w="med" len="med"/>
                  </a:ln>
                </p:spPr>
              </p:cxnSp>
              <p:sp>
                <p:nvSpPr>
                  <p:cNvPr id="1037" name="Text Box 13"/>
                  <p:cNvSpPr txBox="1">
                    <a:spLocks noChangeArrowheads="1"/>
                  </p:cNvSpPr>
                  <p:nvPr/>
                </p:nvSpPr>
                <p:spPr bwMode="auto">
                  <a:xfrm>
                    <a:off x="5255" y="14817"/>
                    <a:ext cx="1055" cy="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dirty="0" smtClean="0">
                        <a:latin typeface="Calibri" pitchFamily="34" charset="0"/>
                        <a:cs typeface="Arial" pitchFamily="34" charset="0"/>
                      </a:rPr>
                      <a:t>4</a:t>
                    </a:r>
                    <a:r>
                      <a:rPr kumimoji="0" lang="ru-RU" sz="1100" b="0" i="0" u="none" strike="noStrike" cap="none" normalizeH="0" baseline="0" dirty="0" smtClean="0">
                        <a:ln>
                          <a:noFill/>
                        </a:ln>
                        <a:solidFill>
                          <a:schemeClr val="tx1"/>
                        </a:solidFill>
                        <a:effectLst/>
                        <a:latin typeface="Calibri" pitchFamily="34" charset="0"/>
                        <a:cs typeface="Arial" pitchFamily="34" charset="0"/>
                      </a:rPr>
                      <a:t>.</a:t>
                    </a:r>
                    <a:r>
                      <a:rPr kumimoji="0" lang="en-US" sz="1100" b="0" i="0" u="none" strike="noStrike" cap="none" normalizeH="0" baseline="0" dirty="0" smtClean="0">
                        <a:ln>
                          <a:noFill/>
                        </a:ln>
                        <a:solidFill>
                          <a:schemeClr val="tx1"/>
                        </a:solidFill>
                        <a:effectLst/>
                        <a:latin typeface="Calibri" pitchFamily="34" charset="0"/>
                        <a:cs typeface="Arial" pitchFamily="34" charset="0"/>
                      </a:rPr>
                      <a:t>1</a:t>
                    </a:r>
                    <a:r>
                      <a:rPr kumimoji="0" lang="ru-RU" sz="1100" b="0" i="0" u="none" strike="noStrike" cap="none" normalizeH="0" baseline="0" dirty="0" smtClean="0">
                        <a:ln>
                          <a:noFill/>
                        </a:ln>
                        <a:solidFill>
                          <a:schemeClr val="tx1"/>
                        </a:solidFill>
                        <a:effectLst/>
                        <a:latin typeface="Calibri" pitchFamily="34" charset="0"/>
                        <a:cs typeface="Arial" pitchFamily="34" charset="0"/>
                      </a:rPr>
                      <a:t>мс</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43" name="TextBox 42"/>
              <p:cNvSpPr txBox="1"/>
              <p:nvPr/>
            </p:nvSpPr>
            <p:spPr>
              <a:xfrm>
                <a:off x="5643570" y="1500173"/>
                <a:ext cx="2500330" cy="369332"/>
              </a:xfrm>
              <a:prstGeom prst="rect">
                <a:avLst/>
              </a:prstGeom>
              <a:solidFill>
                <a:srgbClr val="FFC000"/>
              </a:solidFill>
            </p:spPr>
            <p:txBody>
              <a:bodyPr wrap="square" rtlCol="0">
                <a:spAutoFit/>
              </a:bodyPr>
              <a:lstStyle/>
              <a:p>
                <a:pPr algn="ctr"/>
                <a:r>
                  <a:rPr lang="en-US" dirty="0" err="1" smtClean="0"/>
                  <a:t>cos</a:t>
                </a:r>
                <a:r>
                  <a:rPr lang="en-US" dirty="0" smtClean="0"/>
                  <a:t> (73.8) = </a:t>
                </a:r>
                <a:r>
                  <a:rPr lang="en-US" b="1" dirty="0" smtClean="0"/>
                  <a:t>0.28</a:t>
                </a:r>
                <a:endParaRPr lang="ru-RU" b="1" dirty="0"/>
              </a:p>
            </p:txBody>
          </p:sp>
        </p:grpSp>
        <p:sp>
          <p:nvSpPr>
            <p:cNvPr id="60" name="TextBox 59"/>
            <p:cNvSpPr txBox="1"/>
            <p:nvPr/>
          </p:nvSpPr>
          <p:spPr>
            <a:xfrm>
              <a:off x="5643570" y="1142984"/>
              <a:ext cx="2500330" cy="369332"/>
            </a:xfrm>
            <a:prstGeom prst="rect">
              <a:avLst/>
            </a:prstGeom>
            <a:solidFill>
              <a:schemeClr val="accent6">
                <a:lumMod val="20000"/>
                <a:lumOff val="80000"/>
              </a:schemeClr>
            </a:solidFill>
          </p:spPr>
          <p:txBody>
            <a:bodyPr wrap="square" rtlCol="0">
              <a:spAutoFit/>
            </a:bodyPr>
            <a:lstStyle/>
            <a:p>
              <a:pPr algn="ctr"/>
              <a:r>
                <a:rPr lang="ru-RU" altLang="ru-RU" dirty="0" smtClean="0">
                  <a:latin typeface="Calibri" pitchFamily="34" charset="0"/>
                  <a:cs typeface="Calibri" pitchFamily="34" charset="0"/>
                </a:rPr>
                <a:t>а</a:t>
              </a:r>
              <a:r>
                <a:rPr lang="en-US" altLang="ru-RU" dirty="0" err="1" smtClean="0">
                  <a:latin typeface="Calibri" pitchFamily="34" charset="0"/>
                  <a:cs typeface="Calibri" pitchFamily="34" charset="0"/>
                </a:rPr>
                <a:t>mplitude</a:t>
              </a:r>
              <a:r>
                <a:rPr lang="ru-RU" altLang="ru-RU" dirty="0" smtClean="0">
                  <a:latin typeface="Calibri" pitchFamily="34" charset="0"/>
                  <a:cs typeface="Calibri" pitchFamily="34" charset="0"/>
                </a:rPr>
                <a:t> </a:t>
              </a:r>
              <a:r>
                <a:rPr lang="en-US" altLang="ru-RU" dirty="0" err="1" smtClean="0">
                  <a:latin typeface="Calibri" pitchFamily="34" charset="0"/>
                  <a:cs typeface="Calibri" pitchFamily="34" charset="0"/>
                </a:rPr>
                <a:t>I</a:t>
              </a:r>
              <a:r>
                <a:rPr lang="en-US" altLang="ru-RU" sz="1400" dirty="0" err="1" smtClean="0">
                  <a:latin typeface="Calibri" pitchFamily="34" charset="0"/>
                  <a:cs typeface="Calibri" pitchFamily="34" charset="0"/>
                </a:rPr>
                <a:t>ac</a:t>
              </a:r>
              <a:r>
                <a:rPr lang="en-US" altLang="ru-RU" dirty="0" smtClean="0">
                  <a:latin typeface="Calibri" pitchFamily="34" charset="0"/>
                  <a:cs typeface="Calibri" pitchFamily="34" charset="0"/>
                </a:rPr>
                <a:t> ~ 100A</a:t>
              </a:r>
              <a:endParaRPr lang="ru-RU" b="1" dirty="0"/>
            </a:p>
          </p:txBody>
        </p:sp>
      </p:grpSp>
      <p:grpSp>
        <p:nvGrpSpPr>
          <p:cNvPr id="11" name="Группа 55"/>
          <p:cNvGrpSpPr/>
          <p:nvPr/>
        </p:nvGrpSpPr>
        <p:grpSpPr>
          <a:xfrm>
            <a:off x="6572264" y="3071810"/>
            <a:ext cx="2464367" cy="2369597"/>
            <a:chOff x="6643670" y="2357429"/>
            <a:chExt cx="2464367" cy="2369597"/>
          </a:xfrm>
        </p:grpSpPr>
        <p:grpSp>
          <p:nvGrpSpPr>
            <p:cNvPr id="12" name="Группа 49"/>
            <p:cNvGrpSpPr/>
            <p:nvPr/>
          </p:nvGrpSpPr>
          <p:grpSpPr>
            <a:xfrm>
              <a:off x="6643670" y="2357429"/>
              <a:ext cx="2464367" cy="2369597"/>
              <a:chOff x="6286512" y="2285991"/>
              <a:chExt cx="2464367" cy="2369597"/>
            </a:xfrm>
          </p:grpSpPr>
          <p:grpSp>
            <p:nvGrpSpPr>
              <p:cNvPr id="13" name="Группа 33"/>
              <p:cNvGrpSpPr>
                <a:grpSpLocks noChangeAspect="1"/>
              </p:cNvGrpSpPr>
              <p:nvPr/>
            </p:nvGrpSpPr>
            <p:grpSpPr>
              <a:xfrm>
                <a:off x="6286512" y="2285991"/>
                <a:ext cx="2464367" cy="1837147"/>
                <a:chOff x="6572264" y="1857364"/>
                <a:chExt cx="1895667" cy="1413189"/>
              </a:xfrm>
            </p:grpSpPr>
            <p:pic>
              <p:nvPicPr>
                <p:cNvPr id="24" name="Рисунок 23" descr="Снимок4.PNG"/>
                <p:cNvPicPr/>
                <p:nvPr/>
              </p:nvPicPr>
              <p:blipFill>
                <a:blip r:embed="rId6" cstate="print"/>
                <a:srcRect r="15598" b="-75"/>
                <a:stretch>
                  <a:fillRect/>
                </a:stretch>
              </p:blipFill>
              <p:spPr>
                <a:xfrm>
                  <a:off x="6572264" y="1857364"/>
                  <a:ext cx="1895667" cy="1270194"/>
                </a:xfrm>
                <a:prstGeom prst="rect">
                  <a:avLst/>
                </a:prstGeom>
                <a:ln>
                  <a:noFill/>
                </a:ln>
                <a:effectLst>
                  <a:outerShdw blurRad="190500" algn="tl" rotWithShape="0">
                    <a:srgbClr val="000000">
                      <a:alpha val="70000"/>
                    </a:srgbClr>
                  </a:outerShdw>
                </a:effectLst>
              </p:spPr>
            </p:pic>
            <p:grpSp>
              <p:nvGrpSpPr>
                <p:cNvPr id="14" name="Group 14"/>
                <p:cNvGrpSpPr>
                  <a:grpSpLocks/>
                </p:cNvGrpSpPr>
                <p:nvPr/>
              </p:nvGrpSpPr>
              <p:grpSpPr bwMode="auto">
                <a:xfrm>
                  <a:off x="6957048" y="2357433"/>
                  <a:ext cx="1064604" cy="913120"/>
                  <a:chOff x="8348" y="13957"/>
                  <a:chExt cx="1677" cy="1439"/>
                </a:xfrm>
              </p:grpSpPr>
              <p:cxnSp>
                <p:nvCxnSpPr>
                  <p:cNvPr id="1039" name="AutoShape 15"/>
                  <p:cNvCxnSpPr>
                    <a:cxnSpLocks noChangeShapeType="1"/>
                  </p:cNvCxnSpPr>
                  <p:nvPr/>
                </p:nvCxnSpPr>
                <p:spPr bwMode="auto">
                  <a:xfrm>
                    <a:off x="9452" y="13957"/>
                    <a:ext cx="0" cy="1121"/>
                  </a:xfrm>
                  <a:prstGeom prst="straightConnector1">
                    <a:avLst/>
                  </a:prstGeom>
                  <a:noFill/>
                  <a:ln w="9525">
                    <a:solidFill>
                      <a:srgbClr val="000000"/>
                    </a:solidFill>
                    <a:prstDash val="sysDot"/>
                    <a:round/>
                    <a:headEnd/>
                    <a:tailEnd/>
                  </a:ln>
                </p:spPr>
              </p:cxnSp>
              <p:cxnSp>
                <p:nvCxnSpPr>
                  <p:cNvPr id="1040" name="AutoShape 16"/>
                  <p:cNvCxnSpPr>
                    <a:cxnSpLocks noChangeShapeType="1"/>
                  </p:cNvCxnSpPr>
                  <p:nvPr/>
                </p:nvCxnSpPr>
                <p:spPr bwMode="auto">
                  <a:xfrm>
                    <a:off x="9624" y="14650"/>
                    <a:ext cx="0" cy="401"/>
                  </a:xfrm>
                  <a:prstGeom prst="straightConnector1">
                    <a:avLst/>
                  </a:prstGeom>
                  <a:noFill/>
                  <a:ln w="9525">
                    <a:solidFill>
                      <a:srgbClr val="000000"/>
                    </a:solidFill>
                    <a:prstDash val="sysDot"/>
                    <a:round/>
                    <a:headEnd/>
                    <a:tailEnd/>
                  </a:ln>
                </p:spPr>
              </p:cxnSp>
              <p:cxnSp>
                <p:nvCxnSpPr>
                  <p:cNvPr id="1041" name="AutoShape 17"/>
                  <p:cNvCxnSpPr>
                    <a:cxnSpLocks noChangeShapeType="1"/>
                  </p:cNvCxnSpPr>
                  <p:nvPr/>
                </p:nvCxnSpPr>
                <p:spPr bwMode="auto">
                  <a:xfrm>
                    <a:off x="8902" y="14982"/>
                    <a:ext cx="558" cy="0"/>
                  </a:xfrm>
                  <a:prstGeom prst="straightConnector1">
                    <a:avLst/>
                  </a:prstGeom>
                  <a:noFill/>
                  <a:ln w="9525">
                    <a:solidFill>
                      <a:srgbClr val="000000"/>
                    </a:solidFill>
                    <a:round/>
                    <a:headEnd/>
                    <a:tailEnd type="triangle" w="med" len="med"/>
                  </a:ln>
                </p:spPr>
              </p:cxnSp>
              <p:cxnSp>
                <p:nvCxnSpPr>
                  <p:cNvPr id="1042" name="AutoShape 18"/>
                  <p:cNvCxnSpPr>
                    <a:cxnSpLocks noChangeShapeType="1"/>
                  </p:cNvCxnSpPr>
                  <p:nvPr/>
                </p:nvCxnSpPr>
                <p:spPr bwMode="auto">
                  <a:xfrm flipH="1">
                    <a:off x="9624" y="14981"/>
                    <a:ext cx="401" cy="1"/>
                  </a:xfrm>
                  <a:prstGeom prst="straightConnector1">
                    <a:avLst/>
                  </a:prstGeom>
                  <a:noFill/>
                  <a:ln w="9525">
                    <a:solidFill>
                      <a:srgbClr val="000000"/>
                    </a:solidFill>
                    <a:round/>
                    <a:headEnd/>
                    <a:tailEnd type="triangle" w="med" len="med"/>
                  </a:ln>
                </p:spPr>
              </p:cxnSp>
              <p:sp>
                <p:nvSpPr>
                  <p:cNvPr id="1043" name="Text Box 19"/>
                  <p:cNvSpPr txBox="1">
                    <a:spLocks noChangeArrowheads="1"/>
                  </p:cNvSpPr>
                  <p:nvPr/>
                </p:nvSpPr>
                <p:spPr bwMode="auto">
                  <a:xfrm>
                    <a:off x="8348" y="14814"/>
                    <a:ext cx="1055" cy="5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6.7мс</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44" name="TextBox 43"/>
              <p:cNvSpPr txBox="1"/>
              <p:nvPr/>
            </p:nvSpPr>
            <p:spPr>
              <a:xfrm>
                <a:off x="6429420" y="4286256"/>
                <a:ext cx="2214578" cy="369332"/>
              </a:xfrm>
              <a:prstGeom prst="rect">
                <a:avLst/>
              </a:prstGeom>
              <a:solidFill>
                <a:schemeClr val="accent2">
                  <a:lumMod val="60000"/>
                  <a:lumOff val="40000"/>
                </a:schemeClr>
              </a:solidFill>
            </p:spPr>
            <p:txBody>
              <a:bodyPr wrap="square" rtlCol="0">
                <a:spAutoFit/>
              </a:bodyPr>
              <a:lstStyle/>
              <a:p>
                <a:pPr algn="ctr"/>
                <a:r>
                  <a:rPr lang="en-US" dirty="0" err="1" smtClean="0"/>
                  <a:t>cos</a:t>
                </a:r>
                <a:r>
                  <a:rPr lang="en-US" dirty="0" smtClean="0"/>
                  <a:t> (120.6) = </a:t>
                </a:r>
                <a:r>
                  <a:rPr lang="en-US" b="1" dirty="0" smtClean="0"/>
                  <a:t>-0.51</a:t>
                </a:r>
                <a:endParaRPr lang="ru-RU" b="1" dirty="0"/>
              </a:p>
            </p:txBody>
          </p:sp>
        </p:grpSp>
        <p:sp>
          <p:nvSpPr>
            <p:cNvPr id="65" name="TextBox 64"/>
            <p:cNvSpPr txBox="1"/>
            <p:nvPr/>
          </p:nvSpPr>
          <p:spPr>
            <a:xfrm>
              <a:off x="6786578" y="4000504"/>
              <a:ext cx="2214578" cy="369332"/>
            </a:xfrm>
            <a:prstGeom prst="rect">
              <a:avLst/>
            </a:prstGeom>
            <a:solidFill>
              <a:schemeClr val="accent6">
                <a:lumMod val="20000"/>
                <a:lumOff val="80000"/>
              </a:schemeClr>
            </a:solidFill>
          </p:spPr>
          <p:txBody>
            <a:bodyPr wrap="square" rtlCol="0">
              <a:spAutoFit/>
            </a:bodyPr>
            <a:lstStyle/>
            <a:p>
              <a:pPr algn="ctr"/>
              <a:r>
                <a:rPr lang="ru-RU" altLang="ru-RU" dirty="0" smtClean="0">
                  <a:latin typeface="Calibri" pitchFamily="34" charset="0"/>
                  <a:cs typeface="Calibri" pitchFamily="34" charset="0"/>
                </a:rPr>
                <a:t>а</a:t>
              </a:r>
              <a:r>
                <a:rPr lang="en-US" altLang="ru-RU" dirty="0" err="1" smtClean="0">
                  <a:latin typeface="Calibri" pitchFamily="34" charset="0"/>
                  <a:cs typeface="Calibri" pitchFamily="34" charset="0"/>
                </a:rPr>
                <a:t>mplitude</a:t>
              </a:r>
              <a:r>
                <a:rPr lang="ru-RU" altLang="ru-RU" dirty="0" smtClean="0">
                  <a:latin typeface="Calibri" pitchFamily="34" charset="0"/>
                  <a:cs typeface="Calibri" pitchFamily="34" charset="0"/>
                </a:rPr>
                <a:t>  </a:t>
              </a:r>
              <a:r>
                <a:rPr lang="en-US" altLang="ru-RU" dirty="0" err="1" smtClean="0">
                  <a:latin typeface="Calibri" pitchFamily="34" charset="0"/>
                  <a:cs typeface="Calibri" pitchFamily="34" charset="0"/>
                </a:rPr>
                <a:t>I</a:t>
              </a:r>
              <a:r>
                <a:rPr lang="en-US" altLang="ru-RU" sz="1400" dirty="0" err="1" smtClean="0">
                  <a:latin typeface="Calibri" pitchFamily="34" charset="0"/>
                  <a:cs typeface="Calibri" pitchFamily="34" charset="0"/>
                </a:rPr>
                <a:t>ac</a:t>
              </a:r>
              <a:r>
                <a:rPr lang="en-US" altLang="ru-RU" dirty="0" smtClean="0">
                  <a:latin typeface="Calibri" pitchFamily="34" charset="0"/>
                  <a:cs typeface="Calibri" pitchFamily="34" charset="0"/>
                </a:rPr>
                <a:t> ~ 80A</a:t>
              </a:r>
              <a:endParaRPr lang="ru-RU" b="1" dirty="0"/>
            </a:p>
          </p:txBody>
        </p:sp>
      </p:grpSp>
      <p:sp>
        <p:nvSpPr>
          <p:cNvPr id="52" name="Прямоугольник 51"/>
          <p:cNvSpPr/>
          <p:nvPr/>
        </p:nvSpPr>
        <p:spPr>
          <a:xfrm>
            <a:off x="571472" y="2643182"/>
            <a:ext cx="1428760" cy="369332"/>
          </a:xfrm>
          <a:prstGeom prst="rect">
            <a:avLst/>
          </a:prstGeom>
        </p:spPr>
        <p:txBody>
          <a:bodyPr wrap="square">
            <a:spAutoFit/>
          </a:bodyPr>
          <a:lstStyle/>
          <a:p>
            <a:r>
              <a:rPr lang="en-US" b="1" dirty="0" smtClean="0"/>
              <a:t>Current rise</a:t>
            </a:r>
            <a:endParaRPr lang="ru-RU" b="1" dirty="0"/>
          </a:p>
        </p:txBody>
      </p:sp>
      <p:sp>
        <p:nvSpPr>
          <p:cNvPr id="61" name="Прямоугольник 60"/>
          <p:cNvSpPr/>
          <p:nvPr/>
        </p:nvSpPr>
        <p:spPr>
          <a:xfrm>
            <a:off x="6929454" y="2643182"/>
            <a:ext cx="1928826" cy="369332"/>
          </a:xfrm>
          <a:prstGeom prst="rect">
            <a:avLst/>
          </a:prstGeom>
        </p:spPr>
        <p:txBody>
          <a:bodyPr wrap="square">
            <a:spAutoFit/>
          </a:bodyPr>
          <a:lstStyle/>
          <a:p>
            <a:r>
              <a:rPr lang="en-US" b="1" dirty="0" smtClean="0"/>
              <a:t>Reduce current</a:t>
            </a:r>
            <a:endParaRPr lang="ru-RU" b="1" dirty="0"/>
          </a:p>
        </p:txBody>
      </p:sp>
      <p:sp>
        <p:nvSpPr>
          <p:cNvPr id="68" name="Прямоугольник 67"/>
          <p:cNvSpPr/>
          <p:nvPr/>
        </p:nvSpPr>
        <p:spPr>
          <a:xfrm>
            <a:off x="3571868" y="2643182"/>
            <a:ext cx="1928826" cy="369332"/>
          </a:xfrm>
          <a:prstGeom prst="rect">
            <a:avLst/>
          </a:prstGeom>
        </p:spPr>
        <p:txBody>
          <a:bodyPr wrap="square">
            <a:spAutoFit/>
          </a:bodyPr>
          <a:lstStyle/>
          <a:p>
            <a:r>
              <a:rPr lang="en-US" b="1" dirty="0" smtClean="0"/>
              <a:t>Current plateau</a:t>
            </a:r>
            <a:endParaRPr lang="ru-RU" b="1" dirty="0"/>
          </a:p>
        </p:txBody>
      </p:sp>
      <p:cxnSp>
        <p:nvCxnSpPr>
          <p:cNvPr id="72" name="Прямая со стрелкой 71"/>
          <p:cNvCxnSpPr/>
          <p:nvPr/>
        </p:nvCxnSpPr>
        <p:spPr>
          <a:xfrm rot="10800000">
            <a:off x="2643174" y="3786190"/>
            <a:ext cx="642942" cy="285752"/>
          </a:xfrm>
          <a:prstGeom prst="straightConnector1">
            <a:avLst/>
          </a:prstGeom>
          <a:ln w="25400" cmpd="sng">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rot="5400000" flipH="1" flipV="1">
            <a:off x="4536281" y="3250405"/>
            <a:ext cx="500066" cy="1588"/>
          </a:xfrm>
          <a:prstGeom prst="straightConnector1">
            <a:avLst/>
          </a:prstGeom>
          <a:ln w="25400" cmpd="sng">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flipV="1">
            <a:off x="6143636" y="3786190"/>
            <a:ext cx="357190" cy="214314"/>
          </a:xfrm>
          <a:prstGeom prst="straightConnector1">
            <a:avLst/>
          </a:prstGeom>
          <a:ln w="25400" cmpd="sng">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000100" y="1714488"/>
            <a:ext cx="1571636" cy="307777"/>
          </a:xfrm>
          <a:prstGeom prst="rect">
            <a:avLst/>
          </a:prstGeom>
          <a:noFill/>
        </p:spPr>
        <p:txBody>
          <a:bodyPr wrap="square" rtlCol="0">
            <a:spAutoFit/>
          </a:bodyPr>
          <a:lstStyle/>
          <a:p>
            <a:pPr algn="ctr"/>
            <a:r>
              <a:rPr lang="en-US" altLang="ru-RU" sz="1400" dirty="0" smtClean="0">
                <a:latin typeface="Calibri" pitchFamily="34" charset="0"/>
                <a:cs typeface="Calibri" pitchFamily="34" charset="0"/>
              </a:rPr>
              <a:t>voltage waveform</a:t>
            </a:r>
            <a:endParaRPr lang="ru-RU" sz="1400" b="1" dirty="0"/>
          </a:p>
        </p:txBody>
      </p:sp>
      <p:sp>
        <p:nvSpPr>
          <p:cNvPr id="83" name="Прямоугольник 82"/>
          <p:cNvSpPr/>
          <p:nvPr/>
        </p:nvSpPr>
        <p:spPr>
          <a:xfrm>
            <a:off x="1000100" y="2143116"/>
            <a:ext cx="1571636" cy="307777"/>
          </a:xfrm>
          <a:prstGeom prst="rect">
            <a:avLst/>
          </a:prstGeom>
        </p:spPr>
        <p:txBody>
          <a:bodyPr wrap="square">
            <a:spAutoFit/>
          </a:bodyPr>
          <a:lstStyle/>
          <a:p>
            <a:r>
              <a:rPr lang="en-US" sz="1400" dirty="0" smtClean="0"/>
              <a:t>current waveform</a:t>
            </a:r>
            <a:endParaRPr lang="ru-RU" sz="1400" dirty="0"/>
          </a:p>
        </p:txBody>
      </p:sp>
      <p:sp>
        <p:nvSpPr>
          <p:cNvPr id="84" name="TextBox 83"/>
          <p:cNvSpPr txBox="1"/>
          <p:nvPr/>
        </p:nvSpPr>
        <p:spPr>
          <a:xfrm>
            <a:off x="214282" y="1214422"/>
            <a:ext cx="2500330" cy="369332"/>
          </a:xfrm>
          <a:prstGeom prst="rect">
            <a:avLst/>
          </a:prstGeom>
          <a:noFill/>
        </p:spPr>
        <p:txBody>
          <a:bodyPr wrap="square" rtlCol="0">
            <a:spAutoFit/>
          </a:bodyPr>
          <a:lstStyle/>
          <a:p>
            <a:pPr algn="ctr"/>
            <a:r>
              <a:rPr lang="en-US" b="1" dirty="0" smtClean="0">
                <a:latin typeface="Calibri" pitchFamily="34" charset="0"/>
                <a:cs typeface="Calibri" pitchFamily="34" charset="0"/>
              </a:rPr>
              <a:t>supply 19TV, nets 6kV</a:t>
            </a:r>
            <a:endParaRPr lang="ru-RU" b="1" dirty="0"/>
          </a:p>
        </p:txBody>
      </p:sp>
      <p:cxnSp>
        <p:nvCxnSpPr>
          <p:cNvPr id="85" name="Прямая со стрелкой 84"/>
          <p:cNvCxnSpPr>
            <a:stCxn id="82" idx="3"/>
          </p:cNvCxnSpPr>
          <p:nvPr/>
        </p:nvCxnSpPr>
        <p:spPr>
          <a:xfrm flipV="1">
            <a:off x="2571736" y="1714488"/>
            <a:ext cx="500066" cy="153889"/>
          </a:xfrm>
          <a:prstGeom prst="straightConnector1">
            <a:avLst/>
          </a:prstGeom>
          <a:ln w="12700" cmpd="sng">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flipV="1">
            <a:off x="2500298" y="2214554"/>
            <a:ext cx="571504" cy="71438"/>
          </a:xfrm>
          <a:prstGeom prst="straightConnector1">
            <a:avLst/>
          </a:prstGeom>
          <a:ln w="12700" cmpd="sng">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357422" y="571480"/>
            <a:ext cx="5357850" cy="369332"/>
          </a:xfrm>
          <a:prstGeom prst="rect">
            <a:avLst/>
          </a:prstGeom>
          <a:noFill/>
        </p:spPr>
        <p:txBody>
          <a:bodyPr wrap="square" rtlCol="0">
            <a:spAutoFit/>
          </a:bodyPr>
          <a:lstStyle/>
          <a:p>
            <a:r>
              <a:rPr lang="en-US" b="1" dirty="0" smtClean="0"/>
              <a:t>  Power consumption of the network is 6 kV</a:t>
            </a:r>
            <a:endParaRPr lang="ru-RU" b="1" dirty="0"/>
          </a:p>
        </p:txBody>
      </p:sp>
      <p:grpSp>
        <p:nvGrpSpPr>
          <p:cNvPr id="15" name="Группа 100"/>
          <p:cNvGrpSpPr/>
          <p:nvPr/>
        </p:nvGrpSpPr>
        <p:grpSpPr>
          <a:xfrm>
            <a:off x="251520" y="0"/>
            <a:ext cx="8856270" cy="654032"/>
            <a:chOff x="251520" y="0"/>
            <a:chExt cx="8856270" cy="654032"/>
          </a:xfrm>
        </p:grpSpPr>
        <p:sp>
          <p:nvSpPr>
            <p:cNvPr id="102" name="Заголовок 1"/>
            <p:cNvSpPr txBox="1">
              <a:spLocks/>
            </p:cNvSpPr>
            <p:nvPr/>
          </p:nvSpPr>
          <p:spPr>
            <a:xfrm>
              <a:off x="500034" y="0"/>
              <a:ext cx="8229600" cy="654032"/>
            </a:xfrm>
            <a:prstGeom prst="rect">
              <a:avLst/>
            </a:prstGeom>
          </p:spPr>
          <p:txBody>
            <a:bodyPr>
              <a:normAutofit/>
            </a:bodyPr>
            <a:lstStyle/>
            <a:p>
              <a:pPr lvl="0" algn="ctr">
                <a:spcBef>
                  <a:spcPct val="0"/>
                </a:spcBef>
                <a:defRPr/>
              </a:pPr>
              <a:r>
                <a:rPr lang="en-US" sz="2400" b="1" dirty="0" err="1" smtClean="0">
                  <a:solidFill>
                    <a:schemeClr val="tx1">
                      <a:lumMod val="65000"/>
                      <a:lumOff val="35000"/>
                    </a:schemeClr>
                  </a:solidFill>
                </a:rPr>
                <a:t>Nuclotron</a:t>
              </a:r>
              <a:r>
                <a:rPr lang="en-US" sz="2400" b="1" dirty="0" smtClean="0">
                  <a:solidFill>
                    <a:schemeClr val="tx1">
                      <a:lumMod val="65000"/>
                      <a:lumOff val="35000"/>
                    </a:schemeClr>
                  </a:solidFill>
                </a:rPr>
                <a:t> power supply System</a:t>
              </a:r>
              <a:endParaRPr kumimoji="0" lang="ru-RU" sz="24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cxnSp>
          <p:nvCxnSpPr>
            <p:cNvPr id="103" name="Прямая соединительная линия 102"/>
            <p:cNvCxnSpPr/>
            <p:nvPr/>
          </p:nvCxnSpPr>
          <p:spPr>
            <a:xfrm>
              <a:off x="251520" y="404664"/>
              <a:ext cx="8712968" cy="0"/>
            </a:xfrm>
            <a:prstGeom prst="line">
              <a:avLst/>
            </a:prstGeom>
          </p:spPr>
          <p:style>
            <a:lnRef idx="2">
              <a:schemeClr val="accent1"/>
            </a:lnRef>
            <a:fillRef idx="0">
              <a:schemeClr val="accent1"/>
            </a:fillRef>
            <a:effectRef idx="1">
              <a:schemeClr val="accent1"/>
            </a:effectRef>
            <a:fontRef idx="minor">
              <a:schemeClr val="tx1"/>
            </a:fontRef>
          </p:style>
        </p:cxnSp>
        <p:pic>
          <p:nvPicPr>
            <p:cNvPr id="104" name="Рисунок 103">
              <a:extLst>
                <a:ext uri="{FF2B5EF4-FFF2-40B4-BE49-F238E27FC236}">
                  <a16:creationId xmlns="" xmlns:a16="http://schemas.microsoft.com/office/drawing/2014/main" id="{599E0C4B-0717-439A-A4AF-422065C6AB04}"/>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031439" y="0"/>
              <a:ext cx="1076351" cy="563239"/>
            </a:xfrm>
            <a:prstGeom prst="rect">
              <a:avLst/>
            </a:prstGeom>
          </p:spPr>
        </p:pic>
      </p:grpSp>
      <p:sp>
        <p:nvSpPr>
          <p:cNvPr id="62" name="Номер слайда 3"/>
          <p:cNvSpPr>
            <a:spLocks noGrp="1"/>
          </p:cNvSpPr>
          <p:nvPr>
            <p:ph type="sldNum" sz="quarter" idx="12"/>
          </p:nvPr>
        </p:nvSpPr>
        <p:spPr>
          <a:xfrm>
            <a:off x="8617812" y="6492875"/>
            <a:ext cx="504056" cy="365125"/>
          </a:xfrm>
          <a:noFill/>
        </p:spPr>
        <p:txBody>
          <a:bodyPr/>
          <a:lstStyle/>
          <a:p>
            <a:fld id="{5797AFE9-0F05-449C-AAE0-058FD2FE3341}" type="slidenum">
              <a:rPr lang="ru-RU" altLang="ru-RU" smtClean="0"/>
              <a:pPr/>
              <a:t>18</a:t>
            </a:fld>
            <a:endParaRPr lang="ru-RU" altLang="ru-RU" dirty="0" smtClean="0"/>
          </a:p>
        </p:txBody>
      </p:sp>
      <p:sp>
        <p:nvSpPr>
          <p:cNvPr id="63" name="Прямоугольник 62"/>
          <p:cNvSpPr/>
          <p:nvPr/>
        </p:nvSpPr>
        <p:spPr>
          <a:xfrm>
            <a:off x="1142976" y="6143644"/>
            <a:ext cx="7072362" cy="584775"/>
          </a:xfrm>
          <a:prstGeom prst="rect">
            <a:avLst/>
          </a:prstGeom>
          <a:solidFill>
            <a:schemeClr val="accent6">
              <a:lumMod val="60000"/>
              <a:lumOff val="40000"/>
            </a:schemeClr>
          </a:solidFill>
        </p:spPr>
        <p:txBody>
          <a:bodyPr wrap="square">
            <a:spAutoFit/>
          </a:bodyPr>
          <a:lstStyle/>
          <a:p>
            <a:pPr algn="ctr"/>
            <a:r>
              <a:rPr lang="en-US" sz="3200" b="1" dirty="0" smtClean="0"/>
              <a:t>S</a:t>
            </a:r>
            <a:r>
              <a:rPr lang="en-US" sz="2000" b="1" dirty="0" smtClean="0"/>
              <a:t>peak</a:t>
            </a:r>
            <a:r>
              <a:rPr lang="en-US" sz="3200" b="1" dirty="0" smtClean="0"/>
              <a:t>=2.1MVA, </a:t>
            </a:r>
            <a:r>
              <a:rPr lang="en-US" sz="3200" b="1" dirty="0" err="1" smtClean="0"/>
              <a:t>P</a:t>
            </a:r>
            <a:r>
              <a:rPr lang="en-US" sz="2000" b="1" dirty="0" err="1" smtClean="0"/>
              <a:t>peak</a:t>
            </a:r>
            <a:r>
              <a:rPr lang="ru-RU" sz="2000" b="1" dirty="0" smtClean="0"/>
              <a:t> </a:t>
            </a:r>
            <a:r>
              <a:rPr lang="en-US" sz="3200" b="1" dirty="0" smtClean="0"/>
              <a:t>~ 1MW, </a:t>
            </a:r>
            <a:r>
              <a:rPr lang="en-US" sz="3200" b="1" dirty="0" err="1" smtClean="0"/>
              <a:t>P</a:t>
            </a:r>
            <a:r>
              <a:rPr lang="en-US" sz="2000" b="1" dirty="0" err="1" smtClean="0"/>
              <a:t>avr</a:t>
            </a:r>
            <a:r>
              <a:rPr lang="en-US" sz="3200" b="1" dirty="0" smtClean="0"/>
              <a:t> ~ 60kW </a:t>
            </a:r>
            <a:r>
              <a:rPr lang="ru-RU" sz="3200" b="1" dirty="0" smtClean="0"/>
              <a:t> </a:t>
            </a:r>
            <a:endParaRPr lang="ru-RU" sz="3200" b="1" dirty="0"/>
          </a:p>
        </p:txBody>
      </p:sp>
    </p:spTree>
    <p:extLst>
      <p:ext uri="{BB962C8B-B14F-4D97-AF65-F5344CB8AC3E}">
        <p14:creationId xmlns="" xmlns:p14="http://schemas.microsoft.com/office/powerpoint/2010/main" val="119026162"/>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ИП_Бустер_структ_12авг16"/>
          <p:cNvPicPr>
            <a:picLocks noChangeAspect="1" noChangeArrowheads="1"/>
          </p:cNvPicPr>
          <p:nvPr/>
        </p:nvPicPr>
        <p:blipFill>
          <a:blip r:embed="rId3" cstate="print"/>
          <a:srcRect/>
          <a:stretch>
            <a:fillRect/>
          </a:stretch>
        </p:blipFill>
        <p:spPr bwMode="auto">
          <a:xfrm>
            <a:off x="1785918" y="1142984"/>
            <a:ext cx="5129219" cy="1368152"/>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2886844" y="697152"/>
            <a:ext cx="3971172" cy="369332"/>
          </a:xfrm>
          <a:prstGeom prst="rect">
            <a:avLst/>
          </a:prstGeom>
          <a:noFill/>
        </p:spPr>
        <p:txBody>
          <a:bodyPr wrap="square" rtlCol="0">
            <a:spAutoFit/>
          </a:bodyPr>
          <a:lstStyle/>
          <a:p>
            <a:r>
              <a:rPr lang="en-US" b="1" dirty="0" smtClean="0"/>
              <a:t>Block diagram of the current source</a:t>
            </a:r>
            <a:endParaRPr lang="ru-RU" b="1" dirty="0"/>
          </a:p>
        </p:txBody>
      </p:sp>
      <p:grpSp>
        <p:nvGrpSpPr>
          <p:cNvPr id="2" name="Группа 2"/>
          <p:cNvGrpSpPr/>
          <p:nvPr/>
        </p:nvGrpSpPr>
        <p:grpSpPr>
          <a:xfrm>
            <a:off x="857224" y="2564904"/>
            <a:ext cx="7364833" cy="4163898"/>
            <a:chOff x="857224" y="2564904"/>
            <a:chExt cx="7364833" cy="4163898"/>
          </a:xfrm>
        </p:grpSpPr>
        <p:grpSp>
          <p:nvGrpSpPr>
            <p:cNvPr id="3" name="Группа 3"/>
            <p:cNvGrpSpPr/>
            <p:nvPr/>
          </p:nvGrpSpPr>
          <p:grpSpPr>
            <a:xfrm>
              <a:off x="857224" y="2564904"/>
              <a:ext cx="7364833" cy="3800952"/>
              <a:chOff x="857225" y="2694346"/>
              <a:chExt cx="7364833" cy="3800952"/>
            </a:xfrm>
          </p:grpSpPr>
          <p:pic>
            <p:nvPicPr>
              <p:cNvPr id="30" name="Рисунок 29" descr="ПИТ11-260Д_v2-Модель.jpg"/>
              <p:cNvPicPr>
                <a:picLocks noChangeAspect="1"/>
              </p:cNvPicPr>
              <p:nvPr/>
            </p:nvPicPr>
            <p:blipFill>
              <a:blip r:embed="rId4"/>
              <a:srcRect l="5883" t="21634" r="5881" b="20121"/>
              <a:stretch>
                <a:fillRect/>
              </a:stretch>
            </p:blipFill>
            <p:spPr>
              <a:xfrm>
                <a:off x="857225" y="3058376"/>
                <a:ext cx="7364833" cy="3436922"/>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2051719" y="2694346"/>
                <a:ext cx="5377801" cy="369332"/>
              </a:xfrm>
              <a:prstGeom prst="rect">
                <a:avLst/>
              </a:prstGeom>
              <a:noFill/>
            </p:spPr>
            <p:txBody>
              <a:bodyPr wrap="square" rtlCol="0">
                <a:spAutoFit/>
              </a:bodyPr>
              <a:lstStyle/>
              <a:p>
                <a:r>
                  <a:rPr lang="en-US" b="1" dirty="0" smtClean="0"/>
                  <a:t>Schematic diagram of the current source </a:t>
                </a:r>
                <a:r>
                  <a:rPr lang="ru-RU" b="1" dirty="0" smtClean="0"/>
                  <a:t>ПИТ11-260 </a:t>
                </a:r>
                <a:endParaRPr lang="ru-RU" b="1" dirty="0"/>
              </a:p>
            </p:txBody>
          </p:sp>
        </p:grpSp>
        <p:sp>
          <p:nvSpPr>
            <p:cNvPr id="11" name="Заголовок 1"/>
            <p:cNvSpPr txBox="1">
              <a:spLocks/>
            </p:cNvSpPr>
            <p:nvPr/>
          </p:nvSpPr>
          <p:spPr>
            <a:xfrm>
              <a:off x="1470722" y="6444517"/>
              <a:ext cx="6048672" cy="284285"/>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i="1" dirty="0" smtClean="0"/>
                <a:t>Production </a:t>
              </a:r>
              <a:r>
                <a:rPr lang="ru-RU" sz="1800" i="1" dirty="0" smtClean="0"/>
                <a:t>«НПП ЛМ Инвертор», </a:t>
              </a:r>
              <a:r>
                <a:rPr lang="en-US" sz="1800" i="1" dirty="0" smtClean="0"/>
                <a:t>Moscow, Russia</a:t>
              </a:r>
              <a:endParaRPr lang="ru-RU" sz="1800" i="1" dirty="0"/>
            </a:p>
          </p:txBody>
        </p:sp>
      </p:grpSp>
      <p:grpSp>
        <p:nvGrpSpPr>
          <p:cNvPr id="4" name="Группа 17"/>
          <p:cNvGrpSpPr/>
          <p:nvPr/>
        </p:nvGrpSpPr>
        <p:grpSpPr>
          <a:xfrm>
            <a:off x="251520" y="0"/>
            <a:ext cx="8856270" cy="605226"/>
            <a:chOff x="251520" y="0"/>
            <a:chExt cx="8856270" cy="605226"/>
          </a:xfrm>
        </p:grpSpPr>
        <p:pic>
          <p:nvPicPr>
            <p:cNvPr id="19" name="Рисунок 18">
              <a:extLst>
                <a:ext uri="{FF2B5EF4-FFF2-40B4-BE49-F238E27FC236}">
                  <a16:creationId xmlns="" xmlns:a16="http://schemas.microsoft.com/office/drawing/2014/main" id="{599E0C4B-0717-439A-A4AF-422065C6AB0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031439" y="0"/>
              <a:ext cx="1076351" cy="563239"/>
            </a:xfrm>
            <a:prstGeom prst="rect">
              <a:avLst/>
            </a:prstGeom>
          </p:spPr>
        </p:pic>
        <p:sp>
          <p:nvSpPr>
            <p:cNvPr id="20" name="Заголовок 1"/>
            <p:cNvSpPr txBox="1">
              <a:spLocks/>
            </p:cNvSpPr>
            <p:nvPr/>
          </p:nvSpPr>
          <p:spPr>
            <a:xfrm>
              <a:off x="642910" y="0"/>
              <a:ext cx="8229600" cy="605226"/>
            </a:xfrm>
            <a:prstGeom prst="rect">
              <a:avLst/>
            </a:prstGeom>
          </p:spPr>
          <p:txBody>
            <a:bodyPr vert="horz" lIns="91440" tIns="45720" rIns="91440" bIns="45720" rtlCol="0" anchor="ctr">
              <a:normAutofit/>
            </a:bodyPr>
            <a:lstStyle/>
            <a:p>
              <a:pPr lvl="0" algn="ctr">
                <a:spcBef>
                  <a:spcPct val="0"/>
                </a:spcBef>
                <a:defRPr/>
              </a:pPr>
              <a:r>
                <a:rPr lang="en-US" sz="2400" b="1" dirty="0" smtClean="0">
                  <a:latin typeface="+mj-lt"/>
                  <a:ea typeface="+mj-ea"/>
                  <a:cs typeface="+mj-cs"/>
                </a:rPr>
                <a:t>Booster power system</a:t>
              </a:r>
              <a:r>
                <a:rPr kumimoji="0" lang="ru-RU" sz="24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400" b="1"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4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21" name="Прямая соединительная линия 20"/>
            <p:cNvCxnSpPr/>
            <p:nvPr/>
          </p:nvCxnSpPr>
          <p:spPr>
            <a:xfrm>
              <a:off x="251520" y="476672"/>
              <a:ext cx="8712968"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 name="Номер слайда 3"/>
          <p:cNvSpPr>
            <a:spLocks noGrp="1"/>
          </p:cNvSpPr>
          <p:nvPr>
            <p:ph type="sldNum" sz="quarter" idx="12"/>
          </p:nvPr>
        </p:nvSpPr>
        <p:spPr>
          <a:xfrm>
            <a:off x="8617812" y="6492875"/>
            <a:ext cx="504056" cy="365125"/>
          </a:xfrm>
          <a:noFill/>
        </p:spPr>
        <p:txBody>
          <a:bodyPr/>
          <a:lstStyle/>
          <a:p>
            <a:fld id="{5797AFE9-0F05-449C-AAE0-058FD2FE3341}" type="slidenum">
              <a:rPr lang="ru-RU" altLang="ru-RU" smtClean="0"/>
              <a:pPr/>
              <a:t>19</a:t>
            </a:fld>
            <a:endParaRPr lang="ru-RU" altLang="ru-RU" dirty="0" smtClean="0"/>
          </a:p>
        </p:txBody>
      </p:sp>
    </p:spTree>
    <p:extLst>
      <p:ext uri="{BB962C8B-B14F-4D97-AF65-F5344CB8AC3E}">
        <p14:creationId xmlns="" xmlns:p14="http://schemas.microsoft.com/office/powerpoint/2010/main" val="3645209664"/>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8884896" y="6590109"/>
            <a:ext cx="259104" cy="267891"/>
          </a:xfrm>
        </p:spPr>
        <p:txBody>
          <a:bodyPr/>
          <a:lstStyle/>
          <a:p>
            <a:fld id="{86CB4B4D-7CA3-9044-876B-883B54F8677D}" type="slidenum">
              <a:rPr lang="ru-RU" smtClean="0"/>
              <a:pPr/>
              <a:t>2</a:t>
            </a:fld>
            <a:endParaRPr lang="ru-RU" dirty="0"/>
          </a:p>
        </p:txBody>
      </p:sp>
      <p:graphicFrame>
        <p:nvGraphicFramePr>
          <p:cNvPr id="10" name="Рисунок 5"/>
          <p:cNvGraphicFramePr>
            <a:graphicFrameLocks/>
          </p:cNvGraphicFramePr>
          <p:nvPr>
            <p:extLst>
              <p:ext uri="{D42A27DB-BD31-4B8C-83A1-F6EECF244321}">
                <p14:modId xmlns:p14="http://schemas.microsoft.com/office/powerpoint/2010/main" xmlns="" val="3657114743"/>
              </p:ext>
            </p:extLst>
          </p:nvPr>
        </p:nvGraphicFramePr>
        <p:xfrm>
          <a:off x="1458737" y="1113276"/>
          <a:ext cx="6312194" cy="5120640"/>
        </p:xfrm>
        <a:graphic>
          <a:graphicData uri="http://schemas.openxmlformats.org/drawingml/2006/table">
            <a:tbl>
              <a:tblPr>
                <a:tableStyleId>{5C22544A-7EE6-4342-B048-85BDC9FD1C3A}</a:tableStyleId>
              </a:tblPr>
              <a:tblGrid>
                <a:gridCol w="4227980"/>
                <a:gridCol w="1042107"/>
                <a:gridCol w="1042107"/>
              </a:tblGrid>
              <a:tr h="206676">
                <a:tc rowSpan="2">
                  <a:txBody>
                    <a:bodyPr/>
                    <a:lstStyle/>
                    <a:p>
                      <a:pPr algn="ctr">
                        <a:spcAft>
                          <a:spcPts val="0"/>
                        </a:spcAft>
                      </a:pPr>
                      <a:r>
                        <a:rPr lang="en-GB" sz="1400" dirty="0">
                          <a:effectLst/>
                        </a:rPr>
                        <a:t>Characteristic</a:t>
                      </a:r>
                      <a:endParaRPr lang="ru-RU" sz="1400" dirty="0">
                        <a:effectLst/>
                        <a:latin typeface="Times New Roman"/>
                        <a:ea typeface="Times New Roman"/>
                      </a:endParaRPr>
                    </a:p>
                  </a:txBody>
                  <a:tcPr marL="62785" marR="62785" marT="0" marB="0"/>
                </a:tc>
                <a:tc gridSpan="2">
                  <a:txBody>
                    <a:bodyPr/>
                    <a:lstStyle/>
                    <a:p>
                      <a:pPr algn="ctr">
                        <a:spcAft>
                          <a:spcPts val="0"/>
                        </a:spcAft>
                      </a:pPr>
                      <a:r>
                        <a:rPr lang="en-GB" sz="1400">
                          <a:effectLst/>
                        </a:rPr>
                        <a:t>Collider</a:t>
                      </a:r>
                      <a:endParaRPr lang="ru-RU" sz="1400">
                        <a:effectLst/>
                        <a:latin typeface="Times New Roman"/>
                        <a:ea typeface="Times New Roman"/>
                      </a:endParaRPr>
                    </a:p>
                  </a:txBody>
                  <a:tcPr marL="62785" marR="62785" marT="0" marB="0"/>
                </a:tc>
                <a:tc hMerge="1">
                  <a:txBody>
                    <a:bodyPr/>
                    <a:lstStyle/>
                    <a:p>
                      <a:endParaRPr lang="ru-RU"/>
                    </a:p>
                  </a:txBody>
                  <a:tcPr/>
                </a:tc>
              </a:tr>
              <a:tr h="206676">
                <a:tc vMerge="1">
                  <a:txBody>
                    <a:bodyPr/>
                    <a:lstStyle/>
                    <a:p>
                      <a:endParaRPr lang="ru-RU"/>
                    </a:p>
                  </a:txBody>
                  <a:tcPr/>
                </a:tc>
                <a:tc>
                  <a:txBody>
                    <a:bodyPr/>
                    <a:lstStyle/>
                    <a:p>
                      <a:pPr algn="ctr">
                        <a:spcAft>
                          <a:spcPts val="0"/>
                        </a:spcAft>
                      </a:pPr>
                      <a:r>
                        <a:rPr lang="en-GB" sz="1400">
                          <a:effectLst/>
                        </a:rPr>
                        <a:t>Dipole</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Lens</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a:effectLst/>
                        </a:rPr>
                        <a:t>Number of magnets in the ring</a:t>
                      </a:r>
                      <a:endParaRPr lang="ru-RU" sz="1400">
                        <a:effectLst/>
                        <a:latin typeface="Times New Roman"/>
                        <a:ea typeface="Times New Roman"/>
                      </a:endParaRPr>
                    </a:p>
                  </a:txBody>
                  <a:tcPr marL="62785" marR="62785" marT="0" marB="0"/>
                </a:tc>
                <a:tc>
                  <a:txBody>
                    <a:bodyPr/>
                    <a:lstStyle/>
                    <a:p>
                      <a:pPr algn="ctr">
                        <a:spcAft>
                          <a:spcPts val="0"/>
                        </a:spcAft>
                      </a:pPr>
                      <a:r>
                        <a:rPr lang="en-US" sz="1400" dirty="0">
                          <a:effectLst/>
                        </a:rPr>
                        <a:t>80</a:t>
                      </a:r>
                      <a:endParaRPr lang="ru-RU" sz="1400" dirty="0">
                        <a:effectLst/>
                        <a:latin typeface="Times New Roman"/>
                        <a:ea typeface="Times New Roman"/>
                      </a:endParaRPr>
                    </a:p>
                  </a:txBody>
                  <a:tcPr marL="62785" marR="62785" marT="0" marB="0"/>
                </a:tc>
                <a:tc>
                  <a:txBody>
                    <a:bodyPr/>
                    <a:lstStyle/>
                    <a:p>
                      <a:pPr algn="ctr">
                        <a:spcAft>
                          <a:spcPts val="0"/>
                        </a:spcAft>
                      </a:pPr>
                      <a:r>
                        <a:rPr lang="ru-RU" sz="1400">
                          <a:effectLst/>
                        </a:rPr>
                        <a:t>86 (</a:t>
                      </a:r>
                      <a:r>
                        <a:rPr lang="en-US" sz="1400">
                          <a:effectLst/>
                        </a:rPr>
                        <a:t>+</a:t>
                      </a:r>
                      <a:r>
                        <a:rPr lang="ru-RU" sz="1400">
                          <a:effectLst/>
                        </a:rPr>
                        <a:t>12</a:t>
                      </a:r>
                      <a:r>
                        <a:rPr lang="en-US" sz="1400">
                          <a:effectLst/>
                        </a:rPr>
                        <a:t>*</a:t>
                      </a:r>
                      <a:r>
                        <a:rPr lang="ru-RU" sz="1400">
                          <a:effectLst/>
                        </a:rPr>
                        <a:t>)</a:t>
                      </a:r>
                      <a:endParaRPr lang="ru-RU" sz="1400">
                        <a:effectLst/>
                        <a:latin typeface="Times New Roman"/>
                        <a:ea typeface="Times New Roman"/>
                      </a:endParaRPr>
                    </a:p>
                  </a:txBody>
                  <a:tcPr marL="62785" marR="62785" marT="0" marB="0"/>
                </a:tc>
              </a:tr>
              <a:tr h="413352">
                <a:tc>
                  <a:txBody>
                    <a:bodyPr/>
                    <a:lstStyle/>
                    <a:p>
                      <a:pPr algn="just">
                        <a:spcAft>
                          <a:spcPts val="0"/>
                        </a:spcAft>
                      </a:pPr>
                      <a:r>
                        <a:rPr lang="en-GB" sz="1400">
                          <a:effectLst/>
                        </a:rPr>
                        <a:t>Maximum magnetic induction, T </a:t>
                      </a:r>
                      <a:endParaRPr lang="ru-RU" sz="1400">
                        <a:effectLst/>
                      </a:endParaRPr>
                    </a:p>
                    <a:p>
                      <a:pPr algn="just">
                        <a:spcAft>
                          <a:spcPts val="0"/>
                        </a:spcAft>
                      </a:pPr>
                      <a:r>
                        <a:rPr lang="en-GB" sz="1400">
                          <a:effectLst/>
                        </a:rPr>
                        <a:t>(field gradient), T/m</a:t>
                      </a:r>
                      <a:endParaRPr lang="ru-RU" sz="1400">
                        <a:effectLst/>
                        <a:latin typeface="Times New Roman"/>
                        <a:ea typeface="Times New Roman"/>
                      </a:endParaRPr>
                    </a:p>
                  </a:txBody>
                  <a:tcPr marL="62785" marR="62785" marT="0" marB="0"/>
                </a:tc>
                <a:tc>
                  <a:txBody>
                    <a:bodyPr/>
                    <a:lstStyle/>
                    <a:p>
                      <a:pPr algn="ctr">
                        <a:spcAft>
                          <a:spcPts val="0"/>
                        </a:spcAft>
                      </a:pPr>
                      <a:r>
                        <a:rPr lang="en-US" sz="1400">
                          <a:effectLst/>
                        </a:rPr>
                        <a:t>1</a:t>
                      </a:r>
                      <a:r>
                        <a:rPr lang="en-GB" sz="1400">
                          <a:effectLst/>
                        </a:rPr>
                        <a:t>,</a:t>
                      </a:r>
                      <a:r>
                        <a:rPr lang="en-US" sz="1400">
                          <a:effectLst/>
                        </a:rPr>
                        <a:t>8</a:t>
                      </a:r>
                      <a:endParaRPr lang="ru-RU" sz="1400">
                        <a:effectLst/>
                      </a:endParaRPr>
                    </a:p>
                    <a:p>
                      <a:pPr algn="ctr">
                        <a:spcAft>
                          <a:spcPts val="0"/>
                        </a:spcAft>
                      </a:pPr>
                      <a:r>
                        <a:rPr lang="en-US" sz="1400">
                          <a:effectLst/>
                        </a:rPr>
                        <a:t>-</a:t>
                      </a:r>
                      <a:endParaRPr lang="ru-RU" sz="1400">
                        <a:effectLst/>
                        <a:latin typeface="Times New Roman"/>
                        <a:ea typeface="Times New Roman"/>
                      </a:endParaRPr>
                    </a:p>
                  </a:txBody>
                  <a:tcPr marL="62785" marR="62785" marT="0" marB="0"/>
                </a:tc>
                <a:tc>
                  <a:txBody>
                    <a:bodyPr/>
                    <a:lstStyle/>
                    <a:p>
                      <a:pPr algn="ctr">
                        <a:spcAft>
                          <a:spcPts val="0"/>
                        </a:spcAft>
                      </a:pPr>
                      <a:r>
                        <a:rPr lang="en-US" sz="1400">
                          <a:effectLst/>
                        </a:rPr>
                        <a:t>-</a:t>
                      </a:r>
                      <a:endParaRPr lang="ru-RU" sz="1400">
                        <a:effectLst/>
                      </a:endParaRPr>
                    </a:p>
                    <a:p>
                      <a:pPr algn="ctr">
                        <a:spcAft>
                          <a:spcPts val="0"/>
                        </a:spcAft>
                      </a:pPr>
                      <a:r>
                        <a:rPr lang="en-GB" sz="1400">
                          <a:effectLst/>
                        </a:rPr>
                        <a:t>2</a:t>
                      </a:r>
                      <a:r>
                        <a:rPr lang="en-US" sz="1400">
                          <a:effectLst/>
                        </a:rPr>
                        <a:t>3</a:t>
                      </a:r>
                      <a:endParaRPr lang="ru-RU" sz="1400">
                        <a:effectLst/>
                        <a:latin typeface="Times New Roman"/>
                        <a:ea typeface="Times New Roman"/>
                      </a:endParaRPr>
                    </a:p>
                  </a:txBody>
                  <a:tcPr marL="62785" marR="62785" marT="0" marB="0"/>
                </a:tc>
              </a:tr>
              <a:tr h="413352">
                <a:tc>
                  <a:txBody>
                    <a:bodyPr/>
                    <a:lstStyle/>
                    <a:p>
                      <a:pPr algn="just">
                        <a:spcAft>
                          <a:spcPts val="0"/>
                        </a:spcAft>
                      </a:pPr>
                      <a:r>
                        <a:rPr lang="en-GB" sz="1400" dirty="0">
                          <a:effectLst/>
                        </a:rPr>
                        <a:t>Minimum magnetic induction, T </a:t>
                      </a:r>
                      <a:endParaRPr lang="ru-RU" sz="1400" dirty="0">
                        <a:effectLst/>
                      </a:endParaRPr>
                    </a:p>
                    <a:p>
                      <a:pPr algn="just">
                        <a:spcAft>
                          <a:spcPts val="0"/>
                        </a:spcAft>
                      </a:pPr>
                      <a:r>
                        <a:rPr lang="en-GB" sz="1400" dirty="0">
                          <a:effectLst/>
                        </a:rPr>
                        <a:t>(field gradient), T/m</a:t>
                      </a:r>
                      <a:endParaRPr lang="ru-RU" sz="1400" dirty="0">
                        <a:effectLst/>
                        <a:latin typeface="Times New Roman"/>
                        <a:ea typeface="Times New Roman"/>
                      </a:endParaRPr>
                    </a:p>
                  </a:txBody>
                  <a:tcPr marL="62785" marR="62785" marT="0" marB="0"/>
                </a:tc>
                <a:tc>
                  <a:txBody>
                    <a:bodyPr/>
                    <a:lstStyle/>
                    <a:p>
                      <a:pPr algn="ctr">
                        <a:spcAft>
                          <a:spcPts val="0"/>
                        </a:spcAft>
                      </a:pPr>
                      <a:r>
                        <a:rPr lang="en-GB" sz="1400">
                          <a:effectLst/>
                        </a:rPr>
                        <a:t>0,57</a:t>
                      </a:r>
                      <a:endParaRPr lang="ru-RU" sz="1400">
                        <a:effectLst/>
                      </a:endParaRPr>
                    </a:p>
                    <a:p>
                      <a:pPr algn="ctr">
                        <a:spcAft>
                          <a:spcPts val="0"/>
                        </a:spcAft>
                      </a:pPr>
                      <a:r>
                        <a:rPr lang="en-GB" sz="1400">
                          <a:effectLst/>
                        </a:rPr>
                        <a:t>-</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a:t>
                      </a:r>
                      <a:endParaRPr lang="ru-RU" sz="1400">
                        <a:effectLst/>
                      </a:endParaRPr>
                    </a:p>
                    <a:p>
                      <a:pPr algn="ctr">
                        <a:spcAft>
                          <a:spcPts val="0"/>
                        </a:spcAft>
                      </a:pPr>
                      <a:r>
                        <a:rPr lang="en-GB" sz="1400">
                          <a:effectLst/>
                        </a:rPr>
                        <a:t>7,2</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dirty="0">
                          <a:effectLst/>
                        </a:rPr>
                        <a:t>Effective magnetic length, m</a:t>
                      </a:r>
                      <a:endParaRPr lang="ru-RU" sz="1400" dirty="0">
                        <a:effectLst/>
                        <a:latin typeface="Times New Roman"/>
                        <a:ea typeface="Times New Roman"/>
                      </a:endParaRPr>
                    </a:p>
                  </a:txBody>
                  <a:tcPr marL="62785" marR="62785" marT="0" marB="0"/>
                </a:tc>
                <a:tc>
                  <a:txBody>
                    <a:bodyPr/>
                    <a:lstStyle/>
                    <a:p>
                      <a:pPr algn="ctr">
                        <a:spcAft>
                          <a:spcPts val="0"/>
                        </a:spcAft>
                      </a:pPr>
                      <a:r>
                        <a:rPr lang="en-GB" sz="1400">
                          <a:effectLst/>
                        </a:rPr>
                        <a:t>1,94</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0,</a:t>
                      </a:r>
                      <a:r>
                        <a:rPr lang="ru-RU" sz="1400">
                          <a:effectLst/>
                        </a:rPr>
                        <a:t>46</a:t>
                      </a:r>
                      <a:endParaRPr lang="ru-RU" sz="1400">
                        <a:effectLst/>
                        <a:latin typeface="Times New Roman"/>
                        <a:ea typeface="Times New Roman"/>
                      </a:endParaRPr>
                    </a:p>
                  </a:txBody>
                  <a:tcPr marL="62785" marR="62785" marT="0" marB="0"/>
                </a:tc>
              </a:tr>
              <a:tr h="413352">
                <a:tc>
                  <a:txBody>
                    <a:bodyPr/>
                    <a:lstStyle/>
                    <a:p>
                      <a:pPr algn="just">
                        <a:spcAft>
                          <a:spcPts val="0"/>
                        </a:spcAft>
                      </a:pPr>
                      <a:r>
                        <a:rPr lang="en-GB" sz="1400" dirty="0">
                          <a:effectLst/>
                        </a:rPr>
                        <a:t>Ramp rate </a:t>
                      </a:r>
                      <a:r>
                        <a:rPr lang="en-GB" sz="1400" baseline="30000" dirty="0">
                          <a:effectLst/>
                        </a:rPr>
                        <a:t>dB</a:t>
                      </a:r>
                      <a:r>
                        <a:rPr lang="en-GB" sz="1400" dirty="0">
                          <a:effectLst/>
                        </a:rPr>
                        <a:t>/</a:t>
                      </a:r>
                      <a:r>
                        <a:rPr lang="en-GB" sz="1400" baseline="-25000" dirty="0" err="1">
                          <a:effectLst/>
                        </a:rPr>
                        <a:t>dt</a:t>
                      </a:r>
                      <a:r>
                        <a:rPr lang="en-GB" sz="1400" dirty="0">
                          <a:effectLst/>
                        </a:rPr>
                        <a:t>, T/s</a:t>
                      </a:r>
                      <a:endParaRPr lang="ru-RU" sz="1400" dirty="0">
                        <a:effectLst/>
                      </a:endParaRPr>
                    </a:p>
                    <a:p>
                      <a:pPr algn="just">
                        <a:spcAft>
                          <a:spcPts val="0"/>
                        </a:spcAft>
                      </a:pPr>
                      <a:r>
                        <a:rPr lang="en-GB" sz="1400" dirty="0">
                          <a:effectLst/>
                        </a:rPr>
                        <a:t>                 </a:t>
                      </a:r>
                      <a:r>
                        <a:rPr lang="en-GB" sz="1400" baseline="30000" dirty="0" err="1">
                          <a:effectLst/>
                        </a:rPr>
                        <a:t>dG</a:t>
                      </a:r>
                      <a:r>
                        <a:rPr lang="en-GB" sz="1400" dirty="0">
                          <a:effectLst/>
                        </a:rPr>
                        <a:t>/</a:t>
                      </a:r>
                      <a:r>
                        <a:rPr lang="en-GB" sz="1400" baseline="-25000" dirty="0" err="1">
                          <a:effectLst/>
                        </a:rPr>
                        <a:t>dt</a:t>
                      </a:r>
                      <a:r>
                        <a:rPr lang="en-GB" sz="1400" dirty="0">
                          <a:effectLst/>
                        </a:rPr>
                        <a:t>, T/(</a:t>
                      </a:r>
                      <a:r>
                        <a:rPr lang="en-GB" sz="1400" dirty="0" err="1">
                          <a:effectLst/>
                        </a:rPr>
                        <a:t>m·s</a:t>
                      </a:r>
                      <a:r>
                        <a:rPr lang="en-GB" sz="1400" dirty="0">
                          <a:effectLst/>
                        </a:rPr>
                        <a:t>)</a:t>
                      </a:r>
                      <a:endParaRPr lang="ru-RU" sz="1400" dirty="0">
                        <a:effectLst/>
                        <a:latin typeface="Times New Roman"/>
                        <a:ea typeface="Times New Roman"/>
                      </a:endParaRPr>
                    </a:p>
                  </a:txBody>
                  <a:tcPr marL="62785" marR="62785" marT="0" marB="0"/>
                </a:tc>
                <a:tc>
                  <a:txBody>
                    <a:bodyPr/>
                    <a:lstStyle/>
                    <a:p>
                      <a:pPr algn="ctr">
                        <a:spcAft>
                          <a:spcPts val="0"/>
                        </a:spcAft>
                      </a:pPr>
                      <a:r>
                        <a:rPr lang="en-GB" sz="1400">
                          <a:effectLst/>
                        </a:rPr>
                        <a:t>≤ 0,5</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 </a:t>
                      </a:r>
                      <a:endParaRPr lang="ru-RU" sz="1400">
                        <a:effectLst/>
                      </a:endParaRPr>
                    </a:p>
                    <a:p>
                      <a:pPr algn="ctr">
                        <a:spcAft>
                          <a:spcPts val="0"/>
                        </a:spcAft>
                      </a:pPr>
                      <a:r>
                        <a:rPr lang="en-US" sz="1400">
                          <a:effectLst/>
                        </a:rPr>
                        <a:t>-</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a:effectLst/>
                        </a:rPr>
                        <a:t>Field error ∆ B/ B  (∆ G/ G</a:t>
                      </a:r>
                      <a:r>
                        <a:rPr lang="en-GB" sz="1400" baseline="-25000">
                          <a:effectLst/>
                        </a:rPr>
                        <a:t> </a:t>
                      </a:r>
                      <a:r>
                        <a:rPr lang="en-GB" sz="1400">
                          <a:effectLst/>
                        </a:rPr>
                        <a:t>) at R= 30 mm</a:t>
                      </a:r>
                      <a:endParaRPr lang="ru-RU" sz="1400">
                        <a:effectLst/>
                        <a:latin typeface="Times New Roman"/>
                        <a:ea typeface="Times New Roman"/>
                      </a:endParaRPr>
                    </a:p>
                  </a:txBody>
                  <a:tcPr marL="62785" marR="62785" marT="0" marB="0"/>
                </a:tc>
                <a:tc gridSpan="2">
                  <a:txBody>
                    <a:bodyPr/>
                    <a:lstStyle/>
                    <a:p>
                      <a:pPr algn="ctr">
                        <a:spcAft>
                          <a:spcPts val="0"/>
                        </a:spcAft>
                      </a:pPr>
                      <a:r>
                        <a:rPr lang="en-GB" sz="1400">
                          <a:effectLst/>
                        </a:rPr>
                        <a:t>≤ 2</a:t>
                      </a:r>
                      <a:r>
                        <a:rPr lang="en-GB" sz="1400">
                          <a:effectLst/>
                          <a:sym typeface="Symbol"/>
                        </a:rPr>
                        <a:t></a:t>
                      </a:r>
                      <a:r>
                        <a:rPr lang="en-GB" sz="1400">
                          <a:effectLst/>
                        </a:rPr>
                        <a:t>10</a:t>
                      </a:r>
                      <a:r>
                        <a:rPr lang="en-GB" sz="1400" baseline="30000">
                          <a:effectLst/>
                        </a:rPr>
                        <a:t>-4</a:t>
                      </a:r>
                      <a:endParaRPr lang="ru-RU" sz="1400">
                        <a:effectLst/>
                        <a:latin typeface="Times New Roman"/>
                        <a:ea typeface="Times New Roman"/>
                      </a:endParaRPr>
                    </a:p>
                  </a:txBody>
                  <a:tcPr marL="62785" marR="62785" marT="0" marB="0"/>
                </a:tc>
                <a:tc hMerge="1">
                  <a:txBody>
                    <a:bodyPr/>
                    <a:lstStyle/>
                    <a:p>
                      <a:endParaRPr lang="ru-RU"/>
                    </a:p>
                  </a:txBody>
                  <a:tcPr/>
                </a:tc>
              </a:tr>
              <a:tr h="206676">
                <a:tc>
                  <a:txBody>
                    <a:bodyPr/>
                    <a:lstStyle/>
                    <a:p>
                      <a:pPr algn="just">
                        <a:spcAft>
                          <a:spcPts val="0"/>
                        </a:spcAft>
                      </a:pPr>
                      <a:r>
                        <a:rPr lang="en-GB" sz="1400">
                          <a:effectLst/>
                        </a:rPr>
                        <a:t>Beam pipe aperture (horizontal/vertical), mm/mm</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120/70</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120/70</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a:effectLst/>
                        </a:rPr>
                        <a:t>Pole radius, mm</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a:t>
                      </a:r>
                      <a:endParaRPr lang="ru-RU" sz="1400">
                        <a:effectLst/>
                        <a:latin typeface="Times New Roman"/>
                        <a:ea typeface="Times New Roman"/>
                      </a:endParaRPr>
                    </a:p>
                  </a:txBody>
                  <a:tcPr marL="62785" marR="62785" marT="0" marB="0"/>
                </a:tc>
                <a:tc>
                  <a:txBody>
                    <a:bodyPr/>
                    <a:lstStyle/>
                    <a:p>
                      <a:pPr algn="ctr">
                        <a:spcAft>
                          <a:spcPts val="0"/>
                        </a:spcAft>
                      </a:pPr>
                      <a:r>
                        <a:rPr lang="en-US" sz="1400">
                          <a:effectLst/>
                        </a:rPr>
                        <a:t>47</a:t>
                      </a:r>
                      <a:r>
                        <a:rPr lang="en-GB" sz="1400">
                          <a:effectLst/>
                        </a:rPr>
                        <a:t>,</a:t>
                      </a:r>
                      <a:r>
                        <a:rPr lang="en-US" sz="1400">
                          <a:effectLst/>
                        </a:rPr>
                        <a:t>5</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a:effectLst/>
                        </a:rPr>
                        <a:t>Bending angle, deg</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4,5</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dirty="0">
                          <a:effectLst/>
                        </a:rPr>
                        <a:t>Yoke width, m</a:t>
                      </a:r>
                      <a:endParaRPr lang="ru-RU" sz="1400" dirty="0">
                        <a:effectLst/>
                        <a:latin typeface="Times New Roman"/>
                        <a:ea typeface="Times New Roman"/>
                      </a:endParaRPr>
                    </a:p>
                  </a:txBody>
                  <a:tcPr marL="62785" marR="62785" marT="0" marB="0"/>
                </a:tc>
                <a:tc>
                  <a:txBody>
                    <a:bodyPr/>
                    <a:lstStyle/>
                    <a:p>
                      <a:pPr algn="ctr">
                        <a:spcAft>
                          <a:spcPts val="0"/>
                        </a:spcAft>
                      </a:pPr>
                      <a:r>
                        <a:rPr lang="en-GB" sz="1400">
                          <a:effectLst/>
                        </a:rPr>
                        <a:t>0,</a:t>
                      </a:r>
                      <a:r>
                        <a:rPr lang="en-US" sz="1400">
                          <a:effectLst/>
                        </a:rPr>
                        <a:t>30</a:t>
                      </a:r>
                      <a:r>
                        <a:rPr lang="en-GB" sz="1400">
                          <a:effectLst/>
                        </a:rPr>
                        <a:t>4</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0,2</a:t>
                      </a:r>
                      <a:r>
                        <a:rPr lang="en-US" sz="1400">
                          <a:effectLst/>
                        </a:rPr>
                        <a:t>58</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a:effectLst/>
                        </a:rPr>
                        <a:t>Yoke height, m</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0,5</a:t>
                      </a:r>
                      <a:r>
                        <a:rPr lang="en-US" sz="1400">
                          <a:effectLst/>
                        </a:rPr>
                        <a:t>5</a:t>
                      </a:r>
                      <a:r>
                        <a:rPr lang="en-GB" sz="1400">
                          <a:effectLst/>
                        </a:rPr>
                        <a:t>4</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0,5</a:t>
                      </a:r>
                      <a:r>
                        <a:rPr lang="en-US" sz="1400">
                          <a:effectLst/>
                        </a:rPr>
                        <a:t>48</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a:effectLst/>
                        </a:rPr>
                        <a:t>Distance between the beams, m</a:t>
                      </a:r>
                      <a:endParaRPr lang="ru-RU" sz="1400">
                        <a:effectLst/>
                        <a:latin typeface="Times New Roman"/>
                        <a:ea typeface="Times New Roman"/>
                      </a:endParaRPr>
                    </a:p>
                  </a:txBody>
                  <a:tcPr marL="62785" marR="62785" marT="0" marB="0"/>
                </a:tc>
                <a:tc gridSpan="2">
                  <a:txBody>
                    <a:bodyPr/>
                    <a:lstStyle/>
                    <a:p>
                      <a:pPr algn="ctr">
                        <a:spcAft>
                          <a:spcPts val="0"/>
                        </a:spcAft>
                      </a:pPr>
                      <a:r>
                        <a:rPr lang="en-GB" sz="1400">
                          <a:effectLst/>
                        </a:rPr>
                        <a:t>0,32</a:t>
                      </a:r>
                      <a:endParaRPr lang="ru-RU" sz="1400">
                        <a:effectLst/>
                        <a:latin typeface="Times New Roman"/>
                        <a:ea typeface="Times New Roman"/>
                      </a:endParaRPr>
                    </a:p>
                  </a:txBody>
                  <a:tcPr marL="62785" marR="62785" marT="0" marB="0"/>
                </a:tc>
                <a:tc hMerge="1">
                  <a:txBody>
                    <a:bodyPr/>
                    <a:lstStyle/>
                    <a:p>
                      <a:endParaRPr lang="ru-RU"/>
                    </a:p>
                  </a:txBody>
                  <a:tcPr/>
                </a:tc>
              </a:tr>
              <a:tr h="206676">
                <a:tc>
                  <a:txBody>
                    <a:bodyPr/>
                    <a:lstStyle/>
                    <a:p>
                      <a:pPr algn="just">
                        <a:spcAft>
                          <a:spcPts val="0"/>
                        </a:spcAft>
                      </a:pPr>
                      <a:r>
                        <a:rPr lang="en-GB" sz="1400">
                          <a:effectLst/>
                        </a:rPr>
                        <a:t>Overall weight , kg</a:t>
                      </a:r>
                      <a:endParaRPr lang="ru-RU" sz="1400">
                        <a:effectLst/>
                        <a:latin typeface="Times New Roman"/>
                        <a:ea typeface="Times New Roman"/>
                      </a:endParaRPr>
                    </a:p>
                  </a:txBody>
                  <a:tcPr marL="62785" marR="62785" marT="0" marB="0"/>
                </a:tc>
                <a:tc>
                  <a:txBody>
                    <a:bodyPr/>
                    <a:lstStyle/>
                    <a:p>
                      <a:pPr algn="ctr">
                        <a:spcAft>
                          <a:spcPts val="0"/>
                        </a:spcAft>
                      </a:pPr>
                      <a:r>
                        <a:rPr lang="en-US" sz="1400">
                          <a:effectLst/>
                        </a:rPr>
                        <a:t>10</a:t>
                      </a:r>
                      <a:r>
                        <a:rPr lang="en-GB" sz="1400">
                          <a:effectLst/>
                        </a:rPr>
                        <a:t>00</a:t>
                      </a:r>
                      <a:endParaRPr lang="ru-RU" sz="1400">
                        <a:effectLst/>
                        <a:latin typeface="Times New Roman"/>
                        <a:ea typeface="Times New Roman"/>
                      </a:endParaRPr>
                    </a:p>
                  </a:txBody>
                  <a:tcPr marL="62785" marR="62785" marT="0" marB="0"/>
                </a:tc>
                <a:tc>
                  <a:txBody>
                    <a:bodyPr/>
                    <a:lstStyle/>
                    <a:p>
                      <a:pPr algn="ctr">
                        <a:spcAft>
                          <a:spcPts val="0"/>
                        </a:spcAft>
                      </a:pPr>
                      <a:r>
                        <a:rPr lang="en-US" sz="1400">
                          <a:effectLst/>
                        </a:rPr>
                        <a:t>30</a:t>
                      </a:r>
                      <a:r>
                        <a:rPr lang="en-GB" sz="1400">
                          <a:effectLst/>
                        </a:rPr>
                        <a:t>0</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a:effectLst/>
                        </a:rPr>
                        <a:t>Current at maximum field (field gradient)</a:t>
                      </a:r>
                      <a:r>
                        <a:rPr lang="en-US" sz="1400">
                          <a:effectLst/>
                        </a:rPr>
                        <a:t>, kA</a:t>
                      </a:r>
                      <a:endParaRPr lang="ru-RU" sz="1400">
                        <a:effectLst/>
                        <a:latin typeface="Times New Roman"/>
                        <a:ea typeface="Times New Roman"/>
                      </a:endParaRPr>
                    </a:p>
                  </a:txBody>
                  <a:tcPr marL="62785" marR="62785" marT="0" marB="0"/>
                </a:tc>
                <a:tc gridSpan="2">
                  <a:txBody>
                    <a:bodyPr/>
                    <a:lstStyle/>
                    <a:p>
                      <a:pPr algn="ctr">
                        <a:spcAft>
                          <a:spcPts val="0"/>
                        </a:spcAft>
                      </a:pPr>
                      <a:r>
                        <a:rPr lang="en-GB" sz="1400">
                          <a:effectLst/>
                        </a:rPr>
                        <a:t>10,4</a:t>
                      </a:r>
                      <a:endParaRPr lang="ru-RU" sz="1400">
                        <a:effectLst/>
                        <a:latin typeface="Times New Roman"/>
                        <a:ea typeface="Times New Roman"/>
                      </a:endParaRPr>
                    </a:p>
                  </a:txBody>
                  <a:tcPr marL="62785" marR="62785" marT="0" marB="0"/>
                </a:tc>
                <a:tc hMerge="1">
                  <a:txBody>
                    <a:bodyPr/>
                    <a:lstStyle/>
                    <a:p>
                      <a:endParaRPr lang="ru-RU"/>
                    </a:p>
                  </a:txBody>
                  <a:tcPr/>
                </a:tc>
              </a:tr>
              <a:tr h="206676">
                <a:tc>
                  <a:txBody>
                    <a:bodyPr/>
                    <a:lstStyle/>
                    <a:p>
                      <a:pPr algn="just">
                        <a:spcAft>
                          <a:spcPts val="0"/>
                        </a:spcAft>
                      </a:pPr>
                      <a:r>
                        <a:rPr lang="en-GB" sz="1400">
                          <a:effectLst/>
                        </a:rPr>
                        <a:t>Number of turns in the winding</a:t>
                      </a:r>
                      <a:endParaRPr lang="ru-RU" sz="1400">
                        <a:effectLst/>
                        <a:latin typeface="Times New Roman"/>
                        <a:ea typeface="Times New Roman"/>
                      </a:endParaRPr>
                    </a:p>
                  </a:txBody>
                  <a:tcPr marL="62785" marR="62785" marT="0" marB="0"/>
                </a:tc>
                <a:tc>
                  <a:txBody>
                    <a:bodyPr/>
                    <a:lstStyle/>
                    <a:p>
                      <a:pPr algn="ctr">
                        <a:spcAft>
                          <a:spcPts val="0"/>
                        </a:spcAft>
                      </a:pPr>
                      <a:r>
                        <a:rPr lang="en-GB" sz="1400">
                          <a:effectLst/>
                        </a:rPr>
                        <a:t>10</a:t>
                      </a:r>
                      <a:endParaRPr lang="ru-RU" sz="1400">
                        <a:effectLst/>
                        <a:latin typeface="Times New Roman"/>
                        <a:ea typeface="Times New Roman"/>
                      </a:endParaRPr>
                    </a:p>
                  </a:txBody>
                  <a:tcPr marL="62785" marR="62785" marT="0" marB="0"/>
                </a:tc>
                <a:tc>
                  <a:txBody>
                    <a:bodyPr/>
                    <a:lstStyle/>
                    <a:p>
                      <a:pPr algn="ctr">
                        <a:spcAft>
                          <a:spcPts val="0"/>
                        </a:spcAft>
                      </a:pPr>
                      <a:r>
                        <a:rPr lang="en-US" sz="1400">
                          <a:effectLst/>
                        </a:rPr>
                        <a:t>8</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a:effectLst/>
                        </a:rPr>
                        <a:t>Inductance , µH</a:t>
                      </a:r>
                      <a:endParaRPr lang="ru-RU" sz="1400">
                        <a:effectLst/>
                        <a:latin typeface="Times New Roman"/>
                        <a:ea typeface="Times New Roman"/>
                      </a:endParaRPr>
                    </a:p>
                  </a:txBody>
                  <a:tcPr marL="62785" marR="62785" marT="0" marB="0"/>
                </a:tc>
                <a:tc>
                  <a:txBody>
                    <a:bodyPr/>
                    <a:lstStyle/>
                    <a:p>
                      <a:pPr algn="ctr">
                        <a:spcAft>
                          <a:spcPts val="0"/>
                        </a:spcAft>
                      </a:pPr>
                      <a:r>
                        <a:rPr lang="en-US" sz="1400">
                          <a:effectLst/>
                        </a:rPr>
                        <a:t>45</a:t>
                      </a:r>
                      <a:r>
                        <a:rPr lang="en-GB" sz="1400">
                          <a:effectLst/>
                        </a:rPr>
                        <a:t>0</a:t>
                      </a:r>
                      <a:endParaRPr lang="ru-RU" sz="1400">
                        <a:effectLst/>
                        <a:latin typeface="Times New Roman"/>
                        <a:ea typeface="Times New Roman"/>
                      </a:endParaRPr>
                    </a:p>
                  </a:txBody>
                  <a:tcPr marL="62785" marR="62785" marT="0" marB="0"/>
                </a:tc>
                <a:tc>
                  <a:txBody>
                    <a:bodyPr/>
                    <a:lstStyle/>
                    <a:p>
                      <a:pPr algn="ctr">
                        <a:spcAft>
                          <a:spcPts val="0"/>
                        </a:spcAft>
                      </a:pPr>
                      <a:r>
                        <a:rPr lang="en-US" sz="1400">
                          <a:effectLst/>
                        </a:rPr>
                        <a:t>94</a:t>
                      </a:r>
                      <a:endParaRPr lang="ru-RU" sz="1400">
                        <a:effectLst/>
                        <a:latin typeface="Times New Roman"/>
                        <a:ea typeface="Times New Roman"/>
                      </a:endParaRPr>
                    </a:p>
                  </a:txBody>
                  <a:tcPr marL="62785" marR="62785" marT="0" marB="0"/>
                </a:tc>
              </a:tr>
              <a:tr h="206676">
                <a:tc>
                  <a:txBody>
                    <a:bodyPr/>
                    <a:lstStyle/>
                    <a:p>
                      <a:pPr algn="just">
                        <a:spcAft>
                          <a:spcPts val="0"/>
                        </a:spcAft>
                      </a:pPr>
                      <a:r>
                        <a:rPr lang="en-GB" sz="1400">
                          <a:effectLst/>
                        </a:rPr>
                        <a:t>Vacuum shell outer diameter , mm</a:t>
                      </a:r>
                      <a:endParaRPr lang="ru-RU" sz="1400">
                        <a:effectLst/>
                        <a:latin typeface="Times New Roman"/>
                        <a:ea typeface="Times New Roman"/>
                      </a:endParaRPr>
                    </a:p>
                  </a:txBody>
                  <a:tcPr marL="62785" marR="62785" marT="0" marB="0"/>
                </a:tc>
                <a:tc gridSpan="2">
                  <a:txBody>
                    <a:bodyPr/>
                    <a:lstStyle/>
                    <a:p>
                      <a:pPr algn="ctr">
                        <a:spcAft>
                          <a:spcPts val="0"/>
                        </a:spcAft>
                      </a:pPr>
                      <a:r>
                        <a:rPr lang="en-GB" sz="1400">
                          <a:effectLst/>
                        </a:rPr>
                        <a:t>812</a:t>
                      </a:r>
                      <a:endParaRPr lang="ru-RU" sz="1400">
                        <a:effectLst/>
                        <a:latin typeface="Times New Roman"/>
                        <a:ea typeface="Times New Roman"/>
                      </a:endParaRPr>
                    </a:p>
                  </a:txBody>
                  <a:tcPr marL="62785" marR="62785" marT="0" marB="0"/>
                </a:tc>
                <a:tc hMerge="1">
                  <a:txBody>
                    <a:bodyPr/>
                    <a:lstStyle/>
                    <a:p>
                      <a:endParaRPr lang="ru-RU"/>
                    </a:p>
                  </a:txBody>
                  <a:tcPr/>
                </a:tc>
              </a:tr>
              <a:tr h="206676">
                <a:tc>
                  <a:txBody>
                    <a:bodyPr/>
                    <a:lstStyle/>
                    <a:p>
                      <a:pPr algn="just">
                        <a:spcAft>
                          <a:spcPts val="0"/>
                        </a:spcAft>
                      </a:pPr>
                      <a:r>
                        <a:rPr lang="en-GB" sz="1400" dirty="0">
                          <a:effectLst/>
                        </a:rPr>
                        <a:t>H</a:t>
                      </a:r>
                      <a:r>
                        <a:rPr lang="en-GB" sz="1400" spc="-30" dirty="0">
                          <a:effectLst/>
                        </a:rPr>
                        <a:t>elium pressure drop in the  cooling channel, </a:t>
                      </a:r>
                      <a:r>
                        <a:rPr lang="en-GB" sz="1400" spc="-30" dirty="0" err="1">
                          <a:effectLst/>
                        </a:rPr>
                        <a:t>kPa</a:t>
                      </a:r>
                      <a:endParaRPr lang="ru-RU" sz="1400" dirty="0">
                        <a:effectLst/>
                        <a:latin typeface="Times New Roman"/>
                        <a:ea typeface="Times New Roman"/>
                      </a:endParaRPr>
                    </a:p>
                  </a:txBody>
                  <a:tcPr marL="62785" marR="62785" marT="0" marB="0"/>
                </a:tc>
                <a:tc gridSpan="2">
                  <a:txBody>
                    <a:bodyPr/>
                    <a:lstStyle/>
                    <a:p>
                      <a:pPr algn="ctr">
                        <a:spcAft>
                          <a:spcPts val="0"/>
                        </a:spcAft>
                      </a:pPr>
                      <a:r>
                        <a:rPr lang="en-GB" sz="1400">
                          <a:effectLst/>
                        </a:rPr>
                        <a:t>≤ 27</a:t>
                      </a:r>
                      <a:endParaRPr lang="ru-RU" sz="1400">
                        <a:effectLst/>
                        <a:latin typeface="Times New Roman"/>
                        <a:ea typeface="Times New Roman"/>
                      </a:endParaRPr>
                    </a:p>
                  </a:txBody>
                  <a:tcPr marL="62785" marR="62785" marT="0" marB="0"/>
                </a:tc>
                <a:tc hMerge="1">
                  <a:txBody>
                    <a:bodyPr/>
                    <a:lstStyle/>
                    <a:p>
                      <a:endParaRPr lang="ru-RU"/>
                    </a:p>
                  </a:txBody>
                  <a:tcPr/>
                </a:tc>
              </a:tr>
              <a:tr h="206676">
                <a:tc>
                  <a:txBody>
                    <a:bodyPr/>
                    <a:lstStyle/>
                    <a:p>
                      <a:pPr algn="just">
                        <a:spcAft>
                          <a:spcPts val="0"/>
                        </a:spcAft>
                      </a:pPr>
                      <a:r>
                        <a:rPr lang="en-GB" sz="1400" dirty="0">
                          <a:effectLst/>
                        </a:rPr>
                        <a:t>Maximal temperature of helium in the winding, K</a:t>
                      </a:r>
                      <a:endParaRPr lang="ru-RU" sz="1400" dirty="0">
                        <a:effectLst/>
                        <a:latin typeface="Times New Roman"/>
                        <a:ea typeface="Times New Roman"/>
                      </a:endParaRPr>
                    </a:p>
                  </a:txBody>
                  <a:tcPr marL="62785" marR="62785" marT="0" marB="0"/>
                </a:tc>
                <a:tc gridSpan="2">
                  <a:txBody>
                    <a:bodyPr/>
                    <a:lstStyle/>
                    <a:p>
                      <a:pPr algn="ctr">
                        <a:spcAft>
                          <a:spcPts val="0"/>
                        </a:spcAft>
                      </a:pPr>
                      <a:r>
                        <a:rPr lang="en-GB" sz="1400" dirty="0">
                          <a:effectLst/>
                        </a:rPr>
                        <a:t>4,65</a:t>
                      </a:r>
                      <a:endParaRPr lang="ru-RU" sz="1400" dirty="0">
                        <a:effectLst/>
                        <a:latin typeface="Times New Roman"/>
                        <a:ea typeface="Times New Roman"/>
                      </a:endParaRPr>
                    </a:p>
                  </a:txBody>
                  <a:tcPr marL="62785" marR="62785" marT="0" marB="0"/>
                </a:tc>
                <a:tc hMerge="1">
                  <a:txBody>
                    <a:bodyPr/>
                    <a:lstStyle/>
                    <a:p>
                      <a:endParaRPr lang="ru-RU"/>
                    </a:p>
                  </a:txBody>
                  <a:tcPr/>
                </a:tc>
              </a:tr>
            </a:tbl>
          </a:graphicData>
        </a:graphic>
      </p:graphicFrame>
      <p:grpSp>
        <p:nvGrpSpPr>
          <p:cNvPr id="9" name="Группа 8"/>
          <p:cNvGrpSpPr/>
          <p:nvPr/>
        </p:nvGrpSpPr>
        <p:grpSpPr>
          <a:xfrm>
            <a:off x="285720" y="142852"/>
            <a:ext cx="8712968" cy="940836"/>
            <a:chOff x="285720" y="142852"/>
            <a:chExt cx="8712968" cy="940836"/>
          </a:xfrm>
        </p:grpSpPr>
        <p:sp>
          <p:nvSpPr>
            <p:cNvPr id="6"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endParaRPr lang="ru-RU" sz="2200" b="1" dirty="0">
                <a:solidFill>
                  <a:srgbClr val="C00000"/>
                </a:solidFill>
              </a:endParaRPr>
            </a:p>
          </p:txBody>
        </p:sp>
        <p:sp>
          <p:nvSpPr>
            <p:cNvPr id="8" name="Прямоугольник 7"/>
            <p:cNvSpPr/>
            <p:nvPr/>
          </p:nvSpPr>
          <p:spPr>
            <a:xfrm>
              <a:off x="928662" y="714356"/>
              <a:ext cx="7429552" cy="369332"/>
            </a:xfrm>
            <a:prstGeom prst="rect">
              <a:avLst/>
            </a:prstGeom>
          </p:spPr>
          <p:txBody>
            <a:bodyPr wrap="square">
              <a:spAutoFit/>
            </a:bodyPr>
            <a:lstStyle/>
            <a:p>
              <a:pPr algn="ctr"/>
              <a:r>
                <a:rPr lang="en-US" altLang="zh-CN" b="1" dirty="0" smtClean="0">
                  <a:solidFill>
                    <a:prstClr val="black"/>
                  </a:solidFill>
                  <a:ea typeface="SimSun" pitchFamily="2" charset="-122"/>
                  <a:cs typeface="Times New Roman" pitchFamily="18" charset="0"/>
                </a:rPr>
                <a:t>Main parameters of the structural superconducting magnets</a:t>
              </a:r>
              <a:endParaRPr lang="ru-RU" b="1" dirty="0">
                <a:cs typeface="Times New Roman" pitchFamily="18" charset="0"/>
              </a:endParaRPr>
            </a:p>
          </p:txBody>
        </p:sp>
        <p:cxnSp>
          <p:nvCxnSpPr>
            <p:cNvPr id="7" name="Прямая соединительная линия 6"/>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graphicFrame>
        <p:nvGraphicFramePr>
          <p:cNvPr id="11" name="Таблица 10"/>
          <p:cNvGraphicFramePr>
            <a:graphicFrameLocks noGrp="1"/>
          </p:cNvGraphicFramePr>
          <p:nvPr>
            <p:extLst>
              <p:ext uri="{D42A27DB-BD31-4B8C-83A1-F6EECF244321}">
                <p14:modId xmlns:p14="http://schemas.microsoft.com/office/powerpoint/2010/main" xmlns="" val="3080366730"/>
              </p:ext>
            </p:extLst>
          </p:nvPr>
        </p:nvGraphicFramePr>
        <p:xfrm>
          <a:off x="347964" y="1083688"/>
          <a:ext cx="8590947" cy="5189722"/>
        </p:xfrm>
        <a:graphic>
          <a:graphicData uri="http://schemas.openxmlformats.org/drawingml/2006/table">
            <a:tbl>
              <a:tblPr>
                <a:effectLst>
                  <a:outerShdw blurRad="50800" dist="38100" dir="2700000" algn="tl" rotWithShape="0">
                    <a:prstClr val="black">
                      <a:alpha val="40000"/>
                    </a:prstClr>
                  </a:outerShdw>
                </a:effectLst>
              </a:tblPr>
              <a:tblGrid>
                <a:gridCol w="6888332">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1054543">
                  <a:extLst>
                    <a:ext uri="{9D8B030D-6E8A-4147-A177-3AD203B41FA5}">
                      <a16:colId xmlns="" xmlns:a16="http://schemas.microsoft.com/office/drawing/2014/main" val="20002"/>
                    </a:ext>
                  </a:extLst>
                </a:gridCol>
              </a:tblGrid>
              <a:tr h="659011">
                <a:tc>
                  <a:txBody>
                    <a:bodyPr/>
                    <a:lstStyle/>
                    <a:p>
                      <a:pPr algn="just">
                        <a:spcAft>
                          <a:spcPts val="0"/>
                        </a:spcAft>
                      </a:pPr>
                      <a:r>
                        <a:rPr lang="en-US" sz="1800" b="1" kern="50" dirty="0" smtClean="0">
                          <a:latin typeface="Calibri" pitchFamily="34" charset="0"/>
                          <a:ea typeface="SimSun"/>
                          <a:cs typeface="Calibri" pitchFamily="34" charset="0"/>
                        </a:rPr>
                        <a:t>The inductance of the dipole magnets, Lm</a:t>
                      </a:r>
                      <a:endParaRPr lang="ru-RU" sz="1800" b="1"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sk-SK" sz="1800" b="0" kern="50" dirty="0" smtClean="0">
                          <a:latin typeface="Calibri" pitchFamily="34" charset="0"/>
                          <a:ea typeface="SimSun"/>
                          <a:cs typeface="Calibri" pitchFamily="34" charset="0"/>
                        </a:rPr>
                        <a:t>м</a:t>
                      </a:r>
                      <a:r>
                        <a:rPr lang="ru-RU" sz="1800" b="0" kern="50" dirty="0" smtClean="0">
                          <a:latin typeface="Calibri" pitchFamily="34" charset="0"/>
                          <a:ea typeface="SimSun"/>
                          <a:cs typeface="Calibri" pitchFamily="34" charset="0"/>
                        </a:rPr>
                        <a:t>Н</a:t>
                      </a:r>
                      <a:endParaRPr lang="ru-RU" sz="1800" b="0"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ru-RU" sz="1800" b="1" kern="50" dirty="0">
                          <a:latin typeface="Calibri" pitchFamily="34" charset="0"/>
                          <a:ea typeface="SimSun"/>
                          <a:cs typeface="Calibri" pitchFamily="34" charset="0"/>
                        </a:rPr>
                        <a:t>36</a:t>
                      </a:r>
                      <a:endParaRPr lang="ru-RU" sz="1800" b="1"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extLst>
                  <a:ext uri="{0D108BD9-81ED-4DB2-BD59-A6C34878D82A}">
                    <a16:rowId xmlns="" xmlns:a16="http://schemas.microsoft.com/office/drawing/2014/main" val="10000"/>
                  </a:ext>
                </a:extLst>
              </a:tr>
              <a:tr h="694317">
                <a:tc>
                  <a:txBody>
                    <a:bodyPr/>
                    <a:lstStyle/>
                    <a:p>
                      <a:pPr algn="just">
                        <a:spcAft>
                          <a:spcPts val="0"/>
                        </a:spcAft>
                      </a:pPr>
                      <a:r>
                        <a:rPr lang="en-US" sz="1800" b="1" kern="50" dirty="0" smtClean="0">
                          <a:latin typeface="Calibri" pitchFamily="34" charset="0"/>
                          <a:ea typeface="SimSun"/>
                          <a:cs typeface="Calibri" pitchFamily="34" charset="0"/>
                        </a:rPr>
                        <a:t>The inductance of the </a:t>
                      </a:r>
                      <a:r>
                        <a:rPr lang="en-US" sz="1800" b="1" kern="50" dirty="0" err="1" smtClean="0">
                          <a:latin typeface="Calibri" pitchFamily="34" charset="0"/>
                          <a:ea typeface="SimSun"/>
                          <a:cs typeface="Calibri" pitchFamily="34" charset="0"/>
                        </a:rPr>
                        <a:t>quadrupole</a:t>
                      </a:r>
                      <a:r>
                        <a:rPr lang="en-US" sz="1800" b="1" kern="50" dirty="0" smtClean="0">
                          <a:latin typeface="Calibri" pitchFamily="34" charset="0"/>
                          <a:ea typeface="SimSun"/>
                          <a:cs typeface="Calibri" pitchFamily="34" charset="0"/>
                        </a:rPr>
                        <a:t> focusing magnets, Lf</a:t>
                      </a:r>
                      <a:endParaRPr lang="ru-RU" sz="1800" b="1"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sk-SK" sz="1800" b="0" kern="50" dirty="0" smtClean="0">
                          <a:latin typeface="Calibri" pitchFamily="34" charset="0"/>
                          <a:ea typeface="SimSun"/>
                          <a:cs typeface="Calibri" pitchFamily="34" charset="0"/>
                        </a:rPr>
                        <a:t>м</a:t>
                      </a:r>
                      <a:r>
                        <a:rPr lang="ru-RU" sz="1800" b="0" kern="50" dirty="0" smtClean="0">
                          <a:latin typeface="Calibri" pitchFamily="34" charset="0"/>
                          <a:ea typeface="SimSun"/>
                          <a:cs typeface="Calibri" pitchFamily="34" charset="0"/>
                        </a:rPr>
                        <a:t>Н</a:t>
                      </a:r>
                      <a:endParaRPr lang="ru-RU" sz="1800" b="0"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sk-SK" sz="1800" b="1" kern="50">
                          <a:latin typeface="Calibri" pitchFamily="34" charset="0"/>
                          <a:ea typeface="SimSun"/>
                          <a:cs typeface="Calibri" pitchFamily="34" charset="0"/>
                        </a:rPr>
                        <a:t>4,6</a:t>
                      </a:r>
                      <a:endParaRPr lang="ru-RU" sz="1800" b="1" kern="5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extLst>
                  <a:ext uri="{0D108BD9-81ED-4DB2-BD59-A6C34878D82A}">
                    <a16:rowId xmlns="" xmlns:a16="http://schemas.microsoft.com/office/drawing/2014/main" val="10001"/>
                  </a:ext>
                </a:extLst>
              </a:tr>
              <a:tr h="694317">
                <a:tc>
                  <a:txBody>
                    <a:bodyPr/>
                    <a:lstStyle/>
                    <a:p>
                      <a:pPr algn="just">
                        <a:spcAft>
                          <a:spcPts val="0"/>
                        </a:spcAft>
                      </a:pPr>
                      <a:r>
                        <a:rPr lang="en-US" sz="1800" b="1" kern="50" dirty="0" smtClean="0">
                          <a:latin typeface="Calibri" pitchFamily="34" charset="0"/>
                          <a:ea typeface="SimSun"/>
                          <a:cs typeface="Calibri" pitchFamily="34" charset="0"/>
                        </a:rPr>
                        <a:t>The inductance of the </a:t>
                      </a:r>
                      <a:r>
                        <a:rPr lang="en-US" sz="1800" b="1" kern="50" dirty="0" err="1" smtClean="0">
                          <a:latin typeface="Calibri" pitchFamily="34" charset="0"/>
                          <a:ea typeface="SimSun"/>
                          <a:cs typeface="Calibri" pitchFamily="34" charset="0"/>
                        </a:rPr>
                        <a:t>quadrupole</a:t>
                      </a:r>
                      <a:r>
                        <a:rPr lang="en-US" sz="1800" b="1" kern="50" dirty="0" smtClean="0">
                          <a:latin typeface="Calibri" pitchFamily="34" charset="0"/>
                          <a:ea typeface="SimSun"/>
                          <a:cs typeface="Calibri" pitchFamily="34" charset="0"/>
                        </a:rPr>
                        <a:t> defocusing magnets, Ld</a:t>
                      </a:r>
                      <a:endParaRPr lang="ru-RU" sz="1800" b="1"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sk-SK" sz="1800" b="0" kern="50" dirty="0" smtClean="0">
                          <a:latin typeface="Calibri" pitchFamily="34" charset="0"/>
                          <a:ea typeface="SimSun"/>
                          <a:cs typeface="Calibri" pitchFamily="34" charset="0"/>
                        </a:rPr>
                        <a:t>м</a:t>
                      </a:r>
                      <a:r>
                        <a:rPr lang="ru-RU" sz="1800" b="0" kern="50" dirty="0" smtClean="0">
                          <a:latin typeface="Calibri" pitchFamily="34" charset="0"/>
                          <a:ea typeface="SimSun"/>
                          <a:cs typeface="Calibri" pitchFamily="34" charset="0"/>
                        </a:rPr>
                        <a:t>Н</a:t>
                      </a:r>
                      <a:endParaRPr lang="ru-RU" sz="1800" b="0"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sk-SK" sz="1800" b="1" kern="50" dirty="0">
                          <a:latin typeface="Calibri" pitchFamily="34" charset="0"/>
                          <a:ea typeface="SimSun"/>
                          <a:cs typeface="Calibri" pitchFamily="34" charset="0"/>
                        </a:rPr>
                        <a:t>4,6</a:t>
                      </a:r>
                      <a:endParaRPr lang="ru-RU" sz="1800" b="1"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extLst>
                  <a:ext uri="{0D108BD9-81ED-4DB2-BD59-A6C34878D82A}">
                    <a16:rowId xmlns="" xmlns:a16="http://schemas.microsoft.com/office/drawing/2014/main" val="10002"/>
                  </a:ext>
                </a:extLst>
              </a:tr>
              <a:tr h="742293">
                <a:tc>
                  <a:txBody>
                    <a:bodyPr/>
                    <a:lstStyle/>
                    <a:p>
                      <a:pPr algn="just">
                        <a:spcAft>
                          <a:spcPts val="0"/>
                        </a:spcAft>
                      </a:pPr>
                      <a:r>
                        <a:rPr lang="en-US" sz="1800" b="1" kern="50" dirty="0" smtClean="0">
                          <a:latin typeface="Calibri" pitchFamily="34" charset="0"/>
                          <a:ea typeface="SimSun"/>
                          <a:cs typeface="Calibri" pitchFamily="34" charset="0"/>
                        </a:rPr>
                        <a:t>The current of the dipole magnet with a field of 1.8 T, </a:t>
                      </a:r>
                      <a:r>
                        <a:rPr lang="en-US" sz="1800" b="1" kern="50" dirty="0" err="1" smtClean="0">
                          <a:latin typeface="Calibri" pitchFamily="34" charset="0"/>
                          <a:ea typeface="SimSun"/>
                          <a:cs typeface="Calibri" pitchFamily="34" charset="0"/>
                        </a:rPr>
                        <a:t>Im</a:t>
                      </a:r>
                      <a:endParaRPr lang="ru-RU" sz="1800" b="1"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sk-SK" sz="1800" b="0" kern="50" dirty="0">
                          <a:latin typeface="Calibri" pitchFamily="34" charset="0"/>
                          <a:ea typeface="SimSun"/>
                          <a:cs typeface="Calibri" pitchFamily="34" charset="0"/>
                        </a:rPr>
                        <a:t>кА</a:t>
                      </a:r>
                      <a:endParaRPr lang="ru-RU" sz="1800" b="0"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sk-SK" sz="2000" b="1" kern="50" dirty="0">
                          <a:solidFill>
                            <a:srgbClr val="FF0000"/>
                          </a:solidFill>
                          <a:latin typeface="Calibri" pitchFamily="34" charset="0"/>
                          <a:ea typeface="SimSun"/>
                          <a:cs typeface="Calibri" pitchFamily="34" charset="0"/>
                        </a:rPr>
                        <a:t>10,4</a:t>
                      </a:r>
                      <a:endParaRPr lang="ru-RU" sz="2000" b="1" kern="50" dirty="0">
                        <a:solidFill>
                          <a:srgbClr val="FF0000"/>
                        </a:solidFill>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extLst>
                  <a:ext uri="{0D108BD9-81ED-4DB2-BD59-A6C34878D82A}">
                    <a16:rowId xmlns="" xmlns:a16="http://schemas.microsoft.com/office/drawing/2014/main" val="10003"/>
                  </a:ext>
                </a:extLst>
              </a:tr>
              <a:tr h="752254">
                <a:tc>
                  <a:txBody>
                    <a:bodyPr/>
                    <a:lstStyle/>
                    <a:p>
                      <a:pPr algn="just">
                        <a:spcAft>
                          <a:spcPts val="0"/>
                        </a:spcAft>
                      </a:pPr>
                      <a:r>
                        <a:rPr lang="sk-SK" sz="1800" b="1" kern="50" dirty="0" smtClean="0">
                          <a:latin typeface="Calibri" pitchFamily="34" charset="0"/>
                          <a:ea typeface="SimSun"/>
                          <a:cs typeface="Calibri" pitchFamily="34" charset="0"/>
                        </a:rPr>
                        <a:t>Current stability, ∆Im/ Im</a:t>
                      </a:r>
                      <a:r>
                        <a:rPr lang="en-US" sz="1800" b="1" kern="50" dirty="0" smtClean="0">
                          <a:latin typeface="Calibri" pitchFamily="34" charset="0"/>
                          <a:ea typeface="SimSun"/>
                          <a:cs typeface="Calibri" pitchFamily="34" charset="0"/>
                        </a:rPr>
                        <a:t>,</a:t>
                      </a:r>
                      <a:r>
                        <a:rPr lang="en-US" sz="1800" b="1" kern="50" baseline="0" dirty="0" smtClean="0">
                          <a:latin typeface="Calibri" pitchFamily="34" charset="0"/>
                          <a:ea typeface="SimSun"/>
                          <a:cs typeface="Calibri" pitchFamily="34" charset="0"/>
                        </a:rPr>
                        <a:t> </a:t>
                      </a:r>
                      <a:r>
                        <a:rPr lang="en-US" sz="1800" b="1" kern="50" baseline="0" dirty="0" err="1" smtClean="0">
                          <a:latin typeface="Calibri" pitchFamily="34" charset="0"/>
                          <a:ea typeface="SimSun"/>
                          <a:cs typeface="Calibri" pitchFamily="34" charset="0"/>
                        </a:rPr>
                        <a:t>ppm</a:t>
                      </a:r>
                      <a:endParaRPr lang="ru-RU" sz="1800" b="1"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endParaRPr lang="sk-SK" sz="1800" b="0" kern="50" dirty="0">
                        <a:latin typeface="Calibri" pitchFamily="34" charset="0"/>
                        <a:ea typeface="SimSu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en-US" sz="2000" b="1" kern="50" dirty="0" smtClean="0">
                          <a:solidFill>
                            <a:srgbClr val="FF0000"/>
                          </a:solidFill>
                          <a:latin typeface="Calibri" pitchFamily="34" charset="0"/>
                          <a:ea typeface="SimSun"/>
                          <a:cs typeface="Calibri" pitchFamily="34" charset="0"/>
                        </a:rPr>
                        <a:t>20</a:t>
                      </a:r>
                      <a:endParaRPr lang="ru-RU" sz="2000" b="1" kern="50" dirty="0">
                        <a:solidFill>
                          <a:srgbClr val="FF0000"/>
                        </a:solidFill>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extLst>
                  <a:ext uri="{0D108BD9-81ED-4DB2-BD59-A6C34878D82A}">
                    <a16:rowId xmlns="" xmlns:a16="http://schemas.microsoft.com/office/drawing/2014/main" val="10004"/>
                  </a:ext>
                </a:extLst>
              </a:tr>
              <a:tr h="829648">
                <a:tc>
                  <a:txBody>
                    <a:bodyPr/>
                    <a:lstStyle/>
                    <a:p>
                      <a:pPr algn="just">
                        <a:spcAft>
                          <a:spcPts val="0"/>
                        </a:spcAft>
                      </a:pPr>
                      <a:r>
                        <a:rPr lang="en-US" sz="1800" b="1" kern="50" dirty="0" smtClean="0">
                          <a:latin typeface="Calibri" pitchFamily="34" charset="0"/>
                          <a:ea typeface="SimSun"/>
                          <a:cs typeface="Calibri" pitchFamily="34" charset="0"/>
                        </a:rPr>
                        <a:t>The current of </a:t>
                      </a:r>
                      <a:r>
                        <a:rPr lang="en-US" sz="1800" b="1" kern="50" dirty="0" err="1" smtClean="0">
                          <a:latin typeface="Calibri" pitchFamily="34" charset="0"/>
                          <a:ea typeface="SimSun"/>
                          <a:cs typeface="Calibri" pitchFamily="34" charset="0"/>
                        </a:rPr>
                        <a:t>quadrupole</a:t>
                      </a:r>
                      <a:r>
                        <a:rPr lang="en-US" sz="1800" b="1" kern="50" dirty="0" smtClean="0">
                          <a:latin typeface="Calibri" pitchFamily="34" charset="0"/>
                          <a:ea typeface="SimSun"/>
                          <a:cs typeface="Calibri" pitchFamily="34" charset="0"/>
                        </a:rPr>
                        <a:t> focusing magnet with gradient field, If</a:t>
                      </a:r>
                      <a:endParaRPr lang="ru-RU" sz="1800" b="1"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sk-SK" sz="1800" b="0" kern="50" dirty="0">
                          <a:latin typeface="Calibri" pitchFamily="34" charset="0"/>
                          <a:ea typeface="SimSun"/>
                          <a:cs typeface="Calibri" pitchFamily="34" charset="0"/>
                        </a:rPr>
                        <a:t>кА</a:t>
                      </a:r>
                      <a:endParaRPr lang="ru-RU" sz="1800" b="0"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sk-SK" sz="2000" b="1" kern="50" dirty="0">
                          <a:solidFill>
                            <a:srgbClr val="FF0000"/>
                          </a:solidFill>
                          <a:latin typeface="Calibri" pitchFamily="34" charset="0"/>
                          <a:ea typeface="SimSun"/>
                          <a:cs typeface="Calibri" pitchFamily="34" charset="0"/>
                        </a:rPr>
                        <a:t>10,4</a:t>
                      </a:r>
                      <a:endParaRPr lang="ru-RU" sz="2000" b="1" kern="50" dirty="0">
                        <a:solidFill>
                          <a:srgbClr val="FF0000"/>
                        </a:solidFill>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extLst>
                  <a:ext uri="{0D108BD9-81ED-4DB2-BD59-A6C34878D82A}">
                    <a16:rowId xmlns="" xmlns:a16="http://schemas.microsoft.com/office/drawing/2014/main" val="10005"/>
                  </a:ext>
                </a:extLst>
              </a:tr>
              <a:tr h="817882">
                <a:tc>
                  <a:txBody>
                    <a:bodyPr/>
                    <a:lstStyle/>
                    <a:p>
                      <a:pPr algn="just">
                        <a:spcAft>
                          <a:spcPts val="0"/>
                        </a:spcAft>
                      </a:pPr>
                      <a:r>
                        <a:rPr lang="en-US" sz="1800" b="1" kern="50" dirty="0" smtClean="0">
                          <a:latin typeface="Calibri" pitchFamily="34" charset="0"/>
                          <a:ea typeface="SimSun"/>
                          <a:cs typeface="Calibri" pitchFamily="34" charset="0"/>
                        </a:rPr>
                        <a:t>Voltage at the rate of change of the magnetic field 0.1 T/s, U</a:t>
                      </a:r>
                      <a:endParaRPr lang="ru-RU" sz="1800" b="1"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en-US" sz="1800" b="0" kern="50" dirty="0" smtClean="0">
                          <a:latin typeface="Calibri" pitchFamily="34" charset="0"/>
                          <a:ea typeface="SimSun"/>
                          <a:cs typeface="Calibri" pitchFamily="34" charset="0"/>
                        </a:rPr>
                        <a:t>V</a:t>
                      </a:r>
                      <a:endParaRPr lang="ru-RU" sz="1800" b="0"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tc>
                  <a:txBody>
                    <a:bodyPr/>
                    <a:lstStyle/>
                    <a:p>
                      <a:pPr algn="ctr">
                        <a:spcAft>
                          <a:spcPts val="0"/>
                        </a:spcAft>
                      </a:pPr>
                      <a:r>
                        <a:rPr lang="ru-RU" sz="1800" b="1" kern="50" dirty="0">
                          <a:latin typeface="Calibri" pitchFamily="34" charset="0"/>
                          <a:ea typeface="SimSun"/>
                          <a:cs typeface="Calibri" pitchFamily="34" charset="0"/>
                        </a:rPr>
                        <a:t>26</a:t>
                      </a:r>
                      <a:r>
                        <a:rPr lang="ru-RU" sz="1800" b="1" kern="50" dirty="0">
                          <a:solidFill>
                            <a:srgbClr val="FF0000"/>
                          </a:solidFill>
                          <a:latin typeface="Calibri" pitchFamily="34" charset="0"/>
                          <a:ea typeface="SimSun"/>
                          <a:cs typeface="Calibri" pitchFamily="34" charset="0"/>
                        </a:rPr>
                        <a:t> </a:t>
                      </a:r>
                      <a:endParaRPr lang="ru-RU" sz="1800" b="1" kern="50" dirty="0">
                        <a:latin typeface="Calibri" pitchFamily="34" charset="0"/>
                        <a:ea typeface="Times New Roman"/>
                        <a:cs typeface="Calibri" pitchFamily="34" charset="0"/>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B7"/>
                    </a:solidFill>
                  </a:tcPr>
                </a:tc>
                <a:extLst>
                  <a:ext uri="{0D108BD9-81ED-4DB2-BD59-A6C34878D82A}">
                    <a16:rowId xmlns="" xmlns:a16="http://schemas.microsoft.com/office/drawing/2014/main" val="10011"/>
                  </a:ext>
                </a:extLst>
              </a:tr>
            </a:tbl>
          </a:graphicData>
        </a:graphic>
      </p:graphicFrame>
      <p:cxnSp>
        <p:nvCxnSpPr>
          <p:cNvPr id="12"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7" descr="NICA-Logo_4c"/>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6"/>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16"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7632101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p:cNvSpPr>
            <a:spLocks noGrp="1"/>
          </p:cNvSpPr>
          <p:nvPr>
            <p:ph type="sldNum" sz="quarter" idx="12"/>
          </p:nvPr>
        </p:nvSpPr>
        <p:spPr/>
        <p:txBody>
          <a:bodyPr/>
          <a:lstStyle/>
          <a:p>
            <a:fld id="{725C68B6-61C2-468F-89AB-4B9F7531AA68}" type="slidenum">
              <a:rPr lang="ru-RU" smtClean="0"/>
              <a:pPr/>
              <a:t>20</a:t>
            </a:fld>
            <a:endParaRPr lang="ru-RU"/>
          </a:p>
        </p:txBody>
      </p:sp>
      <p:pic>
        <p:nvPicPr>
          <p:cNvPr id="19" name="Рисунок 18" descr="картинки_циклоа_технология_+.JPG"/>
          <p:cNvPicPr/>
          <p:nvPr/>
        </p:nvPicPr>
        <p:blipFill>
          <a:blip r:embed="rId3"/>
          <a:stretch>
            <a:fillRect/>
          </a:stretch>
        </p:blipFill>
        <p:spPr>
          <a:xfrm>
            <a:off x="214282" y="1571612"/>
            <a:ext cx="6072230" cy="1803728"/>
          </a:xfrm>
          <a:prstGeom prst="rect">
            <a:avLst/>
          </a:prstGeom>
          <a:ln>
            <a:noFill/>
          </a:ln>
          <a:effectLst>
            <a:outerShdw blurRad="190500" algn="tl" rotWithShape="0">
              <a:srgbClr val="000000">
                <a:alpha val="70000"/>
              </a:srgbClr>
            </a:outerShdw>
          </a:effectLst>
        </p:spPr>
      </p:pic>
      <p:pic>
        <p:nvPicPr>
          <p:cNvPr id="21" name="Рисунок 20" descr="1 (2).jpg"/>
          <p:cNvPicPr/>
          <p:nvPr/>
        </p:nvPicPr>
        <p:blipFill>
          <a:blip r:embed="rId4" cstate="print">
            <a:lum/>
          </a:blip>
          <a:srcRect l="9754" t="8587" r="8951" b="5833"/>
          <a:stretch>
            <a:fillRect/>
          </a:stretch>
        </p:blipFill>
        <p:spPr>
          <a:xfrm>
            <a:off x="6429388" y="1214422"/>
            <a:ext cx="2500330" cy="2143140"/>
          </a:xfrm>
          <a:prstGeom prst="rect">
            <a:avLst/>
          </a:prstGeom>
          <a:ln>
            <a:noFill/>
          </a:ln>
          <a:effectLst>
            <a:outerShdw blurRad="190500" algn="tl" rotWithShape="0">
              <a:srgbClr val="000000">
                <a:alpha val="70000"/>
              </a:srgbClr>
            </a:outerShdw>
          </a:effectLst>
        </p:spPr>
      </p:pic>
      <p:pic>
        <p:nvPicPr>
          <p:cNvPr id="22" name="Рисунок 21"/>
          <p:cNvPicPr/>
          <p:nvPr/>
        </p:nvPicPr>
        <p:blipFill>
          <a:blip r:embed="rId5" cstate="print"/>
          <a:srcRect/>
          <a:stretch>
            <a:fillRect/>
          </a:stretch>
        </p:blipFill>
        <p:spPr bwMode="auto">
          <a:xfrm>
            <a:off x="357158" y="4000504"/>
            <a:ext cx="4143404" cy="2428892"/>
          </a:xfrm>
          <a:prstGeom prst="rect">
            <a:avLst/>
          </a:prstGeom>
          <a:ln>
            <a:noFill/>
          </a:ln>
          <a:effectLst>
            <a:outerShdw blurRad="190500" algn="tl" rotWithShape="0">
              <a:srgbClr val="000000">
                <a:alpha val="70000"/>
              </a:srgbClr>
            </a:outerShdw>
          </a:effectLst>
        </p:spPr>
      </p:pic>
      <p:pic>
        <p:nvPicPr>
          <p:cNvPr id="18" name="Рисунок 17" descr="потреб энерг_Бустера-26июня21.jpg"/>
          <p:cNvPicPr>
            <a:picLocks noChangeAspect="1"/>
          </p:cNvPicPr>
          <p:nvPr/>
        </p:nvPicPr>
        <p:blipFill>
          <a:blip r:embed="rId6" cstate="print"/>
          <a:srcRect l="20372" t="2083" r="12961" b="35416"/>
          <a:stretch>
            <a:fillRect/>
          </a:stretch>
        </p:blipFill>
        <p:spPr>
          <a:xfrm>
            <a:off x="5214942" y="4381506"/>
            <a:ext cx="885831" cy="1476385"/>
          </a:xfrm>
          <a:prstGeom prst="rect">
            <a:avLst/>
          </a:prstGeom>
          <a:ln>
            <a:noFill/>
          </a:ln>
          <a:effectLst>
            <a:outerShdw blurRad="190500" algn="tl" rotWithShape="0">
              <a:srgbClr val="000000">
                <a:alpha val="70000"/>
              </a:srgbClr>
            </a:outerShdw>
          </a:effectLst>
        </p:spPr>
      </p:pic>
      <p:pic>
        <p:nvPicPr>
          <p:cNvPr id="31" name="Рисунок 30" descr="щит 069_июнь Бустер.jpg"/>
          <p:cNvPicPr>
            <a:picLocks noChangeAspect="1"/>
          </p:cNvPicPr>
          <p:nvPr/>
        </p:nvPicPr>
        <p:blipFill>
          <a:blip r:embed="rId7" cstate="print"/>
          <a:srcRect t="10526" r="194" b="28070"/>
          <a:stretch>
            <a:fillRect/>
          </a:stretch>
        </p:blipFill>
        <p:spPr>
          <a:xfrm>
            <a:off x="6572264" y="4299650"/>
            <a:ext cx="2143140" cy="2344059"/>
          </a:xfrm>
          <a:prstGeom prst="rect">
            <a:avLst/>
          </a:prstGeom>
          <a:ln>
            <a:noFill/>
          </a:ln>
          <a:effectLst>
            <a:outerShdw blurRad="190500" algn="tl" rotWithShape="0">
              <a:srgbClr val="000000">
                <a:alpha val="70000"/>
              </a:srgbClr>
            </a:outerShdw>
          </a:effectLst>
        </p:spPr>
      </p:pic>
      <p:cxnSp>
        <p:nvCxnSpPr>
          <p:cNvPr id="34" name="Прямая со стрелкой 33"/>
          <p:cNvCxnSpPr/>
          <p:nvPr/>
        </p:nvCxnSpPr>
        <p:spPr>
          <a:xfrm rot="10800000">
            <a:off x="6143636" y="5000636"/>
            <a:ext cx="714380" cy="7143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29190" y="3571876"/>
            <a:ext cx="3971172" cy="646331"/>
          </a:xfrm>
          <a:prstGeom prst="rect">
            <a:avLst/>
          </a:prstGeom>
          <a:noFill/>
        </p:spPr>
        <p:txBody>
          <a:bodyPr wrap="square" rtlCol="0">
            <a:spAutoFit/>
          </a:bodyPr>
          <a:lstStyle/>
          <a:p>
            <a:pPr algn="ctr"/>
            <a:r>
              <a:rPr lang="en-US" b="1" dirty="0" smtClean="0"/>
              <a:t>Power consumption</a:t>
            </a:r>
          </a:p>
          <a:p>
            <a:pPr algn="ctr"/>
            <a:r>
              <a:rPr lang="en-US" dirty="0" smtClean="0"/>
              <a:t> switchboard</a:t>
            </a:r>
            <a:r>
              <a:rPr lang="ru-RU" dirty="0" smtClean="0"/>
              <a:t> ПИТ11</a:t>
            </a:r>
            <a:r>
              <a:rPr lang="en-US" dirty="0" smtClean="0"/>
              <a:t>, nets 0.69kV</a:t>
            </a:r>
            <a:endParaRPr lang="ru-RU" dirty="0"/>
          </a:p>
        </p:txBody>
      </p:sp>
      <p:sp>
        <p:nvSpPr>
          <p:cNvPr id="39" name="TextBox 38"/>
          <p:cNvSpPr txBox="1"/>
          <p:nvPr/>
        </p:nvSpPr>
        <p:spPr>
          <a:xfrm>
            <a:off x="5072066" y="5929330"/>
            <a:ext cx="1285884" cy="738664"/>
          </a:xfrm>
          <a:prstGeom prst="rect">
            <a:avLst/>
          </a:prstGeom>
          <a:noFill/>
        </p:spPr>
        <p:txBody>
          <a:bodyPr wrap="square" rtlCol="0">
            <a:spAutoFit/>
          </a:bodyPr>
          <a:lstStyle/>
          <a:p>
            <a:pPr algn="ctr"/>
            <a:r>
              <a:rPr lang="en-US" sz="1400" dirty="0" err="1" smtClean="0"/>
              <a:t>Ptot</a:t>
            </a:r>
            <a:r>
              <a:rPr lang="en-US" sz="1400" dirty="0" smtClean="0"/>
              <a:t> = 88kW</a:t>
            </a:r>
          </a:p>
          <a:p>
            <a:pPr algn="ctr"/>
            <a:r>
              <a:rPr lang="en-US" sz="1400" dirty="0" err="1" smtClean="0"/>
              <a:t>Qtot</a:t>
            </a:r>
            <a:r>
              <a:rPr lang="en-US" sz="1400" dirty="0" smtClean="0"/>
              <a:t> = 84kVA</a:t>
            </a:r>
          </a:p>
          <a:p>
            <a:pPr algn="ctr"/>
            <a:r>
              <a:rPr lang="en-US" sz="1400" b="1" dirty="0" err="1" smtClean="0">
                <a:solidFill>
                  <a:srgbClr val="3CA52B"/>
                </a:solidFill>
              </a:rPr>
              <a:t>Stot</a:t>
            </a:r>
            <a:r>
              <a:rPr lang="en-US" sz="1400" b="1" dirty="0" smtClean="0">
                <a:solidFill>
                  <a:srgbClr val="3CA52B"/>
                </a:solidFill>
              </a:rPr>
              <a:t> = 121kVA</a:t>
            </a:r>
            <a:endParaRPr lang="ru-RU" sz="1400" b="1" dirty="0">
              <a:solidFill>
                <a:srgbClr val="3CA52B"/>
              </a:solidFill>
            </a:endParaRPr>
          </a:p>
        </p:txBody>
      </p:sp>
      <p:sp>
        <p:nvSpPr>
          <p:cNvPr id="40" name="Прямоугольник 39"/>
          <p:cNvSpPr/>
          <p:nvPr/>
        </p:nvSpPr>
        <p:spPr>
          <a:xfrm>
            <a:off x="3214678" y="642918"/>
            <a:ext cx="2786082" cy="369332"/>
          </a:xfrm>
          <a:prstGeom prst="rect">
            <a:avLst/>
          </a:prstGeom>
        </p:spPr>
        <p:txBody>
          <a:bodyPr wrap="square">
            <a:spAutoFit/>
          </a:bodyPr>
          <a:lstStyle/>
          <a:p>
            <a:r>
              <a:rPr lang="en-US" b="1" dirty="0" smtClean="0"/>
              <a:t>Technological modes</a:t>
            </a:r>
            <a:endParaRPr lang="ru-RU" b="1" dirty="0"/>
          </a:p>
        </p:txBody>
      </p:sp>
      <p:sp>
        <p:nvSpPr>
          <p:cNvPr id="41" name="Прямоугольник 40"/>
          <p:cNvSpPr/>
          <p:nvPr/>
        </p:nvSpPr>
        <p:spPr>
          <a:xfrm>
            <a:off x="1142976" y="1214422"/>
            <a:ext cx="546240" cy="307777"/>
          </a:xfrm>
          <a:prstGeom prst="rect">
            <a:avLst/>
          </a:prstGeom>
        </p:spPr>
        <p:txBody>
          <a:bodyPr wrap="none">
            <a:spAutoFit/>
          </a:bodyPr>
          <a:lstStyle/>
          <a:p>
            <a:r>
              <a:rPr lang="en-US" sz="1400" dirty="0" smtClean="0"/>
              <a:t>cycle</a:t>
            </a:r>
            <a:endParaRPr lang="ru-RU" sz="1400" dirty="0"/>
          </a:p>
        </p:txBody>
      </p:sp>
      <p:sp>
        <p:nvSpPr>
          <p:cNvPr id="42" name="Прямоугольник 41"/>
          <p:cNvSpPr/>
          <p:nvPr/>
        </p:nvSpPr>
        <p:spPr>
          <a:xfrm>
            <a:off x="2714612" y="1214422"/>
            <a:ext cx="1526765" cy="307777"/>
          </a:xfrm>
          <a:prstGeom prst="rect">
            <a:avLst/>
          </a:prstGeom>
        </p:spPr>
        <p:txBody>
          <a:bodyPr wrap="none">
            <a:spAutoFit/>
          </a:bodyPr>
          <a:lstStyle/>
          <a:p>
            <a:r>
              <a:rPr lang="en-US" sz="1400" dirty="0" smtClean="0"/>
              <a:t>energy evacuation</a:t>
            </a:r>
            <a:endParaRPr lang="ru-RU" sz="1400" dirty="0"/>
          </a:p>
        </p:txBody>
      </p:sp>
      <p:sp>
        <p:nvSpPr>
          <p:cNvPr id="43" name="Прямоугольник 42"/>
          <p:cNvSpPr/>
          <p:nvPr/>
        </p:nvSpPr>
        <p:spPr>
          <a:xfrm>
            <a:off x="4714876" y="1214422"/>
            <a:ext cx="1393523" cy="307777"/>
          </a:xfrm>
          <a:prstGeom prst="rect">
            <a:avLst/>
          </a:prstGeom>
        </p:spPr>
        <p:txBody>
          <a:bodyPr wrap="none">
            <a:spAutoFit/>
          </a:bodyPr>
          <a:lstStyle/>
          <a:p>
            <a:r>
              <a:rPr lang="en-US" sz="1400" dirty="0" smtClean="0"/>
              <a:t>emergency cycle</a:t>
            </a:r>
            <a:endParaRPr lang="ru-RU" sz="1400" dirty="0"/>
          </a:p>
        </p:txBody>
      </p:sp>
      <p:sp>
        <p:nvSpPr>
          <p:cNvPr id="44" name="Прямоугольник 43"/>
          <p:cNvSpPr/>
          <p:nvPr/>
        </p:nvSpPr>
        <p:spPr>
          <a:xfrm>
            <a:off x="6572232" y="857232"/>
            <a:ext cx="2571768" cy="307777"/>
          </a:xfrm>
          <a:prstGeom prst="rect">
            <a:avLst/>
          </a:prstGeom>
        </p:spPr>
        <p:txBody>
          <a:bodyPr wrap="square">
            <a:spAutoFit/>
          </a:bodyPr>
          <a:lstStyle/>
          <a:p>
            <a:r>
              <a:rPr lang="en-US" sz="1400" dirty="0" smtClean="0"/>
              <a:t>current </a:t>
            </a:r>
            <a:r>
              <a:rPr lang="ru-RU" sz="1400" dirty="0" smtClean="0"/>
              <a:t>ПИТ11, ПИТ06, ПИТ03</a:t>
            </a:r>
            <a:endParaRPr lang="ru-RU" sz="1400" dirty="0"/>
          </a:p>
        </p:txBody>
      </p:sp>
      <p:sp>
        <p:nvSpPr>
          <p:cNvPr id="45" name="Прямоугольник 44"/>
          <p:cNvSpPr/>
          <p:nvPr/>
        </p:nvSpPr>
        <p:spPr>
          <a:xfrm>
            <a:off x="1357290" y="3643314"/>
            <a:ext cx="2143140" cy="307777"/>
          </a:xfrm>
          <a:prstGeom prst="rect">
            <a:avLst/>
          </a:prstGeom>
        </p:spPr>
        <p:txBody>
          <a:bodyPr wrap="square">
            <a:spAutoFit/>
          </a:bodyPr>
          <a:lstStyle/>
          <a:p>
            <a:r>
              <a:rPr lang="en-US" sz="1400" b="1" dirty="0" smtClean="0"/>
              <a:t>Project cycle 9,7kA </a:t>
            </a:r>
            <a:r>
              <a:rPr lang="ru-RU" sz="1400" b="1" dirty="0" smtClean="0"/>
              <a:t>ПИТ11</a:t>
            </a:r>
            <a:endParaRPr lang="ru-RU" sz="1400" b="1" dirty="0"/>
          </a:p>
        </p:txBody>
      </p:sp>
      <p:sp>
        <p:nvSpPr>
          <p:cNvPr id="46" name="Прямоугольник 45"/>
          <p:cNvSpPr/>
          <p:nvPr/>
        </p:nvSpPr>
        <p:spPr>
          <a:xfrm>
            <a:off x="3143240" y="4214818"/>
            <a:ext cx="809389" cy="307777"/>
          </a:xfrm>
          <a:prstGeom prst="rect">
            <a:avLst/>
          </a:prstGeom>
        </p:spPr>
        <p:txBody>
          <a:bodyPr wrap="none">
            <a:spAutoFit/>
          </a:bodyPr>
          <a:lstStyle/>
          <a:p>
            <a:r>
              <a:rPr lang="en-US" sz="1400" b="1" dirty="0" smtClean="0">
                <a:solidFill>
                  <a:srgbClr val="0070C0"/>
                </a:solidFill>
              </a:rPr>
              <a:t> </a:t>
            </a:r>
            <a:r>
              <a:rPr lang="ru-RU" sz="1400" b="1" dirty="0" smtClean="0">
                <a:solidFill>
                  <a:srgbClr val="0070C0"/>
                </a:solidFill>
              </a:rPr>
              <a:t>с</a:t>
            </a:r>
            <a:r>
              <a:rPr lang="en-US" sz="1400" b="1" dirty="0" err="1" smtClean="0">
                <a:solidFill>
                  <a:srgbClr val="0070C0"/>
                </a:solidFill>
              </a:rPr>
              <a:t>urrent</a:t>
            </a:r>
            <a:r>
              <a:rPr lang="en-US" sz="1400" b="1" dirty="0" smtClean="0">
                <a:solidFill>
                  <a:srgbClr val="0070C0"/>
                </a:solidFill>
              </a:rPr>
              <a:t> </a:t>
            </a:r>
            <a:endParaRPr lang="ru-RU" sz="1400" dirty="0">
              <a:solidFill>
                <a:srgbClr val="0070C0"/>
              </a:solidFill>
            </a:endParaRPr>
          </a:p>
        </p:txBody>
      </p:sp>
      <p:sp>
        <p:nvSpPr>
          <p:cNvPr id="47" name="Прямоугольник 46"/>
          <p:cNvSpPr/>
          <p:nvPr/>
        </p:nvSpPr>
        <p:spPr>
          <a:xfrm>
            <a:off x="1214414" y="5357826"/>
            <a:ext cx="730777" cy="307777"/>
          </a:xfrm>
          <a:prstGeom prst="rect">
            <a:avLst/>
          </a:prstGeom>
        </p:spPr>
        <p:txBody>
          <a:bodyPr wrap="none">
            <a:spAutoFit/>
          </a:bodyPr>
          <a:lstStyle/>
          <a:p>
            <a:r>
              <a:rPr lang="en-US" sz="1400" b="1" dirty="0" smtClean="0"/>
              <a:t>voltage</a:t>
            </a:r>
            <a:endParaRPr lang="ru-RU" sz="1400" dirty="0"/>
          </a:p>
        </p:txBody>
      </p:sp>
      <p:cxnSp>
        <p:nvCxnSpPr>
          <p:cNvPr id="48" name="Прямая со стрелкой 47"/>
          <p:cNvCxnSpPr>
            <a:stCxn id="46" idx="2"/>
          </p:cNvCxnSpPr>
          <p:nvPr/>
        </p:nvCxnSpPr>
        <p:spPr>
          <a:xfrm rot="5400000">
            <a:off x="3320882" y="4487830"/>
            <a:ext cx="192289" cy="261819"/>
          </a:xfrm>
          <a:prstGeom prst="straightConnector1">
            <a:avLst/>
          </a:prstGeom>
          <a:ln>
            <a:solidFill>
              <a:schemeClr val="tx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rot="5400000" flipH="1" flipV="1">
            <a:off x="1928794" y="5000636"/>
            <a:ext cx="428628" cy="428628"/>
          </a:xfrm>
          <a:prstGeom prst="straightConnector1">
            <a:avLst/>
          </a:prstGeom>
          <a:ln>
            <a:solidFill>
              <a:schemeClr val="tx1"/>
            </a:solidFill>
            <a:prstDash val="dash"/>
            <a:tailEnd type="stealth" w="med" len="lg"/>
          </a:ln>
        </p:spPr>
        <p:style>
          <a:lnRef idx="1">
            <a:schemeClr val="accent1"/>
          </a:lnRef>
          <a:fillRef idx="0">
            <a:schemeClr val="accent1"/>
          </a:fillRef>
          <a:effectRef idx="0">
            <a:schemeClr val="accent1"/>
          </a:effectRef>
          <a:fontRef idx="minor">
            <a:schemeClr val="tx1"/>
          </a:fontRef>
        </p:style>
      </p:cxnSp>
      <p:grpSp>
        <p:nvGrpSpPr>
          <p:cNvPr id="2" name="Группа 53"/>
          <p:cNvGrpSpPr/>
          <p:nvPr/>
        </p:nvGrpSpPr>
        <p:grpSpPr>
          <a:xfrm>
            <a:off x="251520" y="0"/>
            <a:ext cx="8856270" cy="605226"/>
            <a:chOff x="251520" y="0"/>
            <a:chExt cx="8856270" cy="605226"/>
          </a:xfrm>
        </p:grpSpPr>
        <p:pic>
          <p:nvPicPr>
            <p:cNvPr id="55" name="Рисунок 54">
              <a:extLst>
                <a:ext uri="{FF2B5EF4-FFF2-40B4-BE49-F238E27FC236}">
                  <a16:creationId xmlns="" xmlns:a16="http://schemas.microsoft.com/office/drawing/2014/main" id="{599E0C4B-0717-439A-A4AF-422065C6AB04}"/>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031439" y="0"/>
              <a:ext cx="1076351" cy="563239"/>
            </a:xfrm>
            <a:prstGeom prst="rect">
              <a:avLst/>
            </a:prstGeom>
          </p:spPr>
        </p:pic>
        <p:sp>
          <p:nvSpPr>
            <p:cNvPr id="56" name="Заголовок 1"/>
            <p:cNvSpPr txBox="1">
              <a:spLocks/>
            </p:cNvSpPr>
            <p:nvPr/>
          </p:nvSpPr>
          <p:spPr>
            <a:xfrm>
              <a:off x="642910" y="0"/>
              <a:ext cx="8229600" cy="605226"/>
            </a:xfrm>
            <a:prstGeom prst="rect">
              <a:avLst/>
            </a:prstGeom>
          </p:spPr>
          <p:txBody>
            <a:bodyPr vert="horz" lIns="91440" tIns="45720" rIns="91440" bIns="45720" rtlCol="0" anchor="ctr">
              <a:normAutofit/>
            </a:bodyPr>
            <a:lstStyle/>
            <a:p>
              <a:pPr lvl="0" algn="ctr">
                <a:spcBef>
                  <a:spcPct val="0"/>
                </a:spcBef>
                <a:defRPr/>
              </a:pPr>
              <a:r>
                <a:rPr lang="en-US" sz="2400" b="1" dirty="0" smtClean="0">
                  <a:latin typeface="+mj-lt"/>
                  <a:ea typeface="+mj-ea"/>
                  <a:cs typeface="+mj-cs"/>
                </a:rPr>
                <a:t>Booster power system</a:t>
              </a:r>
              <a:r>
                <a:rPr kumimoji="0" lang="ru-RU" sz="24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400" b="1"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4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57" name="Прямая соединительная линия 56"/>
            <p:cNvCxnSpPr/>
            <p:nvPr/>
          </p:nvCxnSpPr>
          <p:spPr>
            <a:xfrm>
              <a:off x="251520" y="476672"/>
              <a:ext cx="8712968"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5" name="Номер слайда 3"/>
          <p:cNvSpPr txBox="1">
            <a:spLocks/>
          </p:cNvSpPr>
          <p:nvPr/>
        </p:nvSpPr>
        <p:spPr>
          <a:xfrm>
            <a:off x="8617812" y="6492875"/>
            <a:ext cx="504056"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797AFE9-0F05-449C-AAE0-058FD2FE3341}" type="slidenum">
              <a:rPr kumimoji="0" lang="ru-RU" alt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altLang="ru-RU"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6" name="Прямоугольник 25"/>
          <p:cNvSpPr/>
          <p:nvPr/>
        </p:nvSpPr>
        <p:spPr>
          <a:xfrm>
            <a:off x="642910" y="928670"/>
            <a:ext cx="1928826" cy="307777"/>
          </a:xfrm>
          <a:prstGeom prst="rect">
            <a:avLst/>
          </a:prstGeom>
        </p:spPr>
        <p:txBody>
          <a:bodyPr wrap="square">
            <a:spAutoFit/>
          </a:bodyPr>
          <a:lstStyle/>
          <a:p>
            <a:r>
              <a:rPr lang="en-US" sz="1400" b="1" dirty="0" smtClean="0"/>
              <a:t>1 session</a:t>
            </a:r>
            <a:r>
              <a:rPr lang="ru-RU" sz="1400" b="1" dirty="0" smtClean="0"/>
              <a:t> </a:t>
            </a:r>
            <a:r>
              <a:rPr lang="en-US" sz="1400" b="1" dirty="0" err="1" smtClean="0"/>
              <a:t>dec</a:t>
            </a:r>
            <a:r>
              <a:rPr lang="en-US" sz="1400" b="1" dirty="0" smtClean="0"/>
              <a:t>. 2020</a:t>
            </a:r>
            <a:endParaRPr lang="ru-RU" sz="1400" b="1" dirty="0"/>
          </a:p>
        </p:txBody>
      </p:sp>
      <p:sp>
        <p:nvSpPr>
          <p:cNvPr id="27" name="Прямоугольник 26"/>
          <p:cNvSpPr/>
          <p:nvPr/>
        </p:nvSpPr>
        <p:spPr>
          <a:xfrm>
            <a:off x="6429388" y="571480"/>
            <a:ext cx="1928826" cy="307777"/>
          </a:xfrm>
          <a:prstGeom prst="rect">
            <a:avLst/>
          </a:prstGeom>
        </p:spPr>
        <p:txBody>
          <a:bodyPr wrap="square">
            <a:spAutoFit/>
          </a:bodyPr>
          <a:lstStyle/>
          <a:p>
            <a:r>
              <a:rPr lang="en-US" sz="1400" b="1" dirty="0" smtClean="0"/>
              <a:t>2 session</a:t>
            </a:r>
            <a:r>
              <a:rPr lang="ru-RU" sz="1400" b="1" dirty="0" smtClean="0"/>
              <a:t> </a:t>
            </a:r>
            <a:r>
              <a:rPr lang="en-US" sz="1400" b="1" dirty="0" err="1" smtClean="0"/>
              <a:t>sept</a:t>
            </a:r>
            <a:r>
              <a:rPr lang="en-US" sz="1400" b="1" dirty="0" smtClean="0"/>
              <a:t>. 2021</a:t>
            </a:r>
            <a:endParaRPr lang="ru-RU" sz="1400" b="1" dirty="0"/>
          </a:p>
        </p:txBody>
      </p:sp>
    </p:spTree>
    <p:extLst>
      <p:ext uri="{BB962C8B-B14F-4D97-AF65-F5344CB8AC3E}">
        <p14:creationId xmlns="" xmlns:p14="http://schemas.microsoft.com/office/powerpoint/2010/main" val="748103895"/>
      </p:ext>
    </p:extLst>
  </p:cSld>
  <p:clrMapOvr>
    <a:masterClrMapping/>
  </p:clrMapOvr>
  <p:transition spd="med">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605226"/>
          </a:xfrm>
        </p:spPr>
        <p:txBody>
          <a:bodyPr>
            <a:normAutofit/>
          </a:bodyPr>
          <a:lstStyle/>
          <a:p>
            <a:r>
              <a:rPr lang="en-US" sz="2400" b="1" dirty="0" smtClean="0"/>
              <a:t>Development of Booster and </a:t>
            </a:r>
            <a:r>
              <a:rPr lang="en-US" sz="2400" b="1" dirty="0" err="1" smtClean="0"/>
              <a:t>Nuclotron</a:t>
            </a:r>
            <a:r>
              <a:rPr lang="en-US" sz="2400" b="1" dirty="0" smtClean="0"/>
              <a:t> power supply systems</a:t>
            </a:r>
            <a:endParaRPr lang="ru-RU" sz="2400" b="1" dirty="0"/>
          </a:p>
        </p:txBody>
      </p:sp>
      <p:sp>
        <p:nvSpPr>
          <p:cNvPr id="12" name="Заголовок 1"/>
          <p:cNvSpPr txBox="1">
            <a:spLocks/>
          </p:cNvSpPr>
          <p:nvPr/>
        </p:nvSpPr>
        <p:spPr>
          <a:xfrm>
            <a:off x="285720" y="1428736"/>
            <a:ext cx="3143272" cy="534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t>С</a:t>
            </a:r>
            <a:r>
              <a:rPr lang="en-US" sz="1800" b="1" dirty="0" err="1" smtClean="0"/>
              <a:t>urrent</a:t>
            </a:r>
            <a:r>
              <a:rPr lang="en-US" sz="1800" b="1" dirty="0" smtClean="0"/>
              <a:t> cycles of the NICA </a:t>
            </a:r>
          </a:p>
        </p:txBody>
      </p:sp>
      <p:grpSp>
        <p:nvGrpSpPr>
          <p:cNvPr id="3" name="Группа 33"/>
          <p:cNvGrpSpPr/>
          <p:nvPr/>
        </p:nvGrpSpPr>
        <p:grpSpPr>
          <a:xfrm>
            <a:off x="285720" y="2143116"/>
            <a:ext cx="3214710" cy="2789478"/>
            <a:chOff x="234185" y="1522418"/>
            <a:chExt cx="4169269" cy="3861048"/>
          </a:xfrm>
        </p:grpSpPr>
        <p:grpSp>
          <p:nvGrpSpPr>
            <p:cNvPr id="4" name="Группа 31"/>
            <p:cNvGrpSpPr/>
            <p:nvPr/>
          </p:nvGrpSpPr>
          <p:grpSpPr>
            <a:xfrm>
              <a:off x="234185" y="1522418"/>
              <a:ext cx="4169269" cy="3861048"/>
              <a:chOff x="234185" y="1519180"/>
              <a:chExt cx="4169269" cy="3861048"/>
            </a:xfrm>
          </p:grpSpPr>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4185" y="1519180"/>
                <a:ext cx="4169269" cy="3861048"/>
              </a:xfrm>
              <a:prstGeom prst="rect">
                <a:avLst/>
              </a:prstGeom>
              <a:ln>
                <a:noFill/>
              </a:ln>
              <a:effectLst>
                <a:outerShdw blurRad="292100" dist="139700" dir="2700000" algn="tl" rotWithShape="0">
                  <a:srgbClr val="333333">
                    <a:alpha val="65000"/>
                  </a:srgbClr>
                </a:outerShdw>
              </a:effectLst>
            </p:spPr>
          </p:pic>
          <p:sp>
            <p:nvSpPr>
              <p:cNvPr id="31" name="Прямоугольник 30"/>
              <p:cNvSpPr/>
              <p:nvPr/>
            </p:nvSpPr>
            <p:spPr>
              <a:xfrm>
                <a:off x="1763689" y="1574645"/>
                <a:ext cx="1512168" cy="397372"/>
              </a:xfrm>
              <a:prstGeom prst="rect">
                <a:avLst/>
              </a:prstGeom>
            </p:spPr>
            <p:txBody>
              <a:bodyPr wrap="square">
                <a:spAutoFit/>
              </a:bodyPr>
              <a:lstStyle/>
              <a:p>
                <a:r>
                  <a:rPr lang="en-US" sz="1600" b="1" dirty="0" smtClean="0">
                    <a:solidFill>
                      <a:srgbClr val="002060"/>
                    </a:solidFill>
                  </a:rPr>
                  <a:t>Booster</a:t>
                </a:r>
                <a:endParaRPr lang="ru-RU" sz="1600" dirty="0"/>
              </a:p>
            </p:txBody>
          </p:sp>
        </p:grpSp>
        <p:sp>
          <p:nvSpPr>
            <p:cNvPr id="33" name="Прямоугольник 32"/>
            <p:cNvSpPr/>
            <p:nvPr/>
          </p:nvSpPr>
          <p:spPr>
            <a:xfrm>
              <a:off x="1716592" y="3401151"/>
              <a:ext cx="1942309" cy="397372"/>
            </a:xfrm>
            <a:prstGeom prst="rect">
              <a:avLst/>
            </a:prstGeom>
          </p:spPr>
          <p:txBody>
            <a:bodyPr wrap="square">
              <a:spAutoFit/>
            </a:bodyPr>
            <a:lstStyle/>
            <a:p>
              <a:r>
                <a:rPr lang="en-US" sz="1600" b="1" dirty="0" err="1" smtClean="0">
                  <a:solidFill>
                    <a:srgbClr val="002060"/>
                  </a:solidFill>
                </a:rPr>
                <a:t>Nuclotron</a:t>
              </a:r>
              <a:endParaRPr lang="ru-RU" sz="1600" dirty="0"/>
            </a:p>
          </p:txBody>
        </p:sp>
      </p:grpSp>
      <p:cxnSp>
        <p:nvCxnSpPr>
          <p:cNvPr id="38" name="Прямая соединительная линия 37"/>
          <p:cNvCxnSpPr/>
          <p:nvPr/>
        </p:nvCxnSpPr>
        <p:spPr>
          <a:xfrm>
            <a:off x="251520" y="476672"/>
            <a:ext cx="8712968" cy="0"/>
          </a:xfrm>
          <a:prstGeom prst="line">
            <a:avLst/>
          </a:prstGeom>
        </p:spPr>
        <p:style>
          <a:lnRef idx="2">
            <a:schemeClr val="accent1"/>
          </a:lnRef>
          <a:fillRef idx="0">
            <a:schemeClr val="accent1"/>
          </a:fillRef>
          <a:effectRef idx="1">
            <a:schemeClr val="accent1"/>
          </a:effectRef>
          <a:fontRef idx="minor">
            <a:schemeClr val="tx1"/>
          </a:fontRef>
        </p:style>
      </p:cxnSp>
      <p:pic>
        <p:nvPicPr>
          <p:cNvPr id="43" name="Рисунок 42">
            <a:extLst>
              <a:ext uri="{FF2B5EF4-FFF2-40B4-BE49-F238E27FC236}">
                <a16:creationId xmlns="" xmlns:a16="http://schemas.microsoft.com/office/drawing/2014/main" id="{599E0C4B-0717-439A-A4AF-422065C6AB0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031439" y="0"/>
            <a:ext cx="1076351" cy="563239"/>
          </a:xfrm>
          <a:prstGeom prst="rect">
            <a:avLst/>
          </a:prstGeom>
        </p:spPr>
      </p:pic>
      <p:graphicFrame>
        <p:nvGraphicFramePr>
          <p:cNvPr id="32" name="Таблица 31"/>
          <p:cNvGraphicFramePr>
            <a:graphicFrameLocks noGrp="1"/>
          </p:cNvGraphicFramePr>
          <p:nvPr/>
        </p:nvGraphicFramePr>
        <p:xfrm>
          <a:off x="3857620" y="2285992"/>
          <a:ext cx="5000660" cy="2208276"/>
        </p:xfrm>
        <a:graphic>
          <a:graphicData uri="http://schemas.openxmlformats.org/drawingml/2006/table">
            <a:tbl>
              <a:tblPr/>
              <a:tblGrid>
                <a:gridCol w="2923463"/>
                <a:gridCol w="1077065"/>
                <a:gridCol w="1000132"/>
              </a:tblGrid>
              <a:tr h="0">
                <a:tc>
                  <a:txBody>
                    <a:bodyPr/>
                    <a:lstStyle/>
                    <a:p>
                      <a:pPr marL="0" indent="0" algn="ctr">
                        <a:lnSpc>
                          <a:spcPct val="115000"/>
                        </a:lnSpc>
                        <a:spcAft>
                          <a:spcPts val="0"/>
                        </a:spcAft>
                      </a:pPr>
                      <a:r>
                        <a:rPr lang="en-US" sz="1400" b="0" dirty="0" smtClean="0">
                          <a:solidFill>
                            <a:srgbClr val="000000"/>
                          </a:solidFill>
                          <a:latin typeface="Times New Roman"/>
                          <a:ea typeface="Calibri"/>
                          <a:cs typeface="Times New Roman"/>
                        </a:rPr>
                        <a:t>Parameters</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457200" indent="-457200" algn="ctr">
                        <a:lnSpc>
                          <a:spcPct val="115000"/>
                        </a:lnSpc>
                        <a:spcAft>
                          <a:spcPts val="0"/>
                        </a:spcAft>
                      </a:pPr>
                      <a:r>
                        <a:rPr lang="en-US" sz="1400" b="0" dirty="0" smtClean="0">
                          <a:solidFill>
                            <a:srgbClr val="000000"/>
                          </a:solidFill>
                          <a:latin typeface="Times New Roman"/>
                          <a:ea typeface="Calibri"/>
                          <a:cs typeface="Times New Roman"/>
                        </a:rPr>
                        <a:t>Booster</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indent="0" algn="ctr">
                        <a:lnSpc>
                          <a:spcPct val="115000"/>
                        </a:lnSpc>
                        <a:spcAft>
                          <a:spcPts val="0"/>
                        </a:spcAft>
                      </a:pPr>
                      <a:r>
                        <a:rPr lang="en-US" sz="1400" b="0" dirty="0" err="1" smtClean="0">
                          <a:solidFill>
                            <a:srgbClr val="000000"/>
                          </a:solidFill>
                          <a:latin typeface="Times New Roman"/>
                          <a:ea typeface="Calibri"/>
                          <a:cs typeface="Times New Roman"/>
                        </a:rPr>
                        <a:t>Nuclotron</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indent="0" algn="l">
                        <a:lnSpc>
                          <a:spcPct val="115000"/>
                        </a:lnSpc>
                        <a:spcAft>
                          <a:spcPts val="0"/>
                        </a:spcAft>
                      </a:pPr>
                      <a:r>
                        <a:rPr lang="en-US" sz="1400" b="0" dirty="0" smtClean="0">
                          <a:solidFill>
                            <a:srgbClr val="000000"/>
                          </a:solidFill>
                          <a:latin typeface="Times New Roman"/>
                          <a:ea typeface="Calibri"/>
                          <a:cs typeface="Times New Roman"/>
                        </a:rPr>
                        <a:t>Total inductance of superconducting magnets</a:t>
                      </a:r>
                      <a:r>
                        <a:rPr lang="ru-RU" sz="1400" b="0" dirty="0" smtClean="0">
                          <a:solidFill>
                            <a:srgbClr val="000000"/>
                          </a:solidFill>
                          <a:latin typeface="Times New Roman"/>
                          <a:ea typeface="Calibri"/>
                          <a:cs typeface="Times New Roman"/>
                        </a:rPr>
                        <a:t>, </a:t>
                      </a:r>
                      <a:r>
                        <a:rPr lang="en-US" sz="1400" b="0" dirty="0">
                          <a:solidFill>
                            <a:srgbClr val="000000"/>
                          </a:solidFill>
                          <a:latin typeface="Times New Roman"/>
                          <a:ea typeface="Calibri"/>
                          <a:cs typeface="Times New Roman"/>
                        </a:rPr>
                        <a:t>L</a:t>
                      </a:r>
                      <a:r>
                        <a:rPr lang="ru-RU" sz="1400" b="0" dirty="0">
                          <a:solidFill>
                            <a:srgbClr val="000000"/>
                          </a:solidFill>
                          <a:latin typeface="Times New Roman"/>
                          <a:ea typeface="Calibri"/>
                          <a:cs typeface="Times New Roman"/>
                        </a:rPr>
                        <a:t> [</a:t>
                      </a:r>
                      <a:r>
                        <a:rPr lang="ru-RU" sz="1400" b="0" dirty="0" smtClean="0">
                          <a:solidFill>
                            <a:srgbClr val="000000"/>
                          </a:solidFill>
                          <a:latin typeface="Times New Roman"/>
                          <a:ea typeface="Calibri"/>
                          <a:cs typeface="Times New Roman"/>
                        </a:rPr>
                        <a:t>м</a:t>
                      </a:r>
                      <a:r>
                        <a:rPr lang="en-US" sz="1400" b="0" dirty="0" smtClean="0">
                          <a:solidFill>
                            <a:srgbClr val="000000"/>
                          </a:solidFill>
                          <a:latin typeface="Times New Roman"/>
                          <a:ea typeface="Calibri"/>
                          <a:cs typeface="Times New Roman"/>
                        </a:rPr>
                        <a:t>H</a:t>
                      </a:r>
                      <a:r>
                        <a:rPr lang="ru-RU" sz="1400" b="0" dirty="0" smtClean="0">
                          <a:solidFill>
                            <a:srgbClr val="000000"/>
                          </a:solidFill>
                          <a:latin typeface="Times New Roman"/>
                          <a:ea typeface="Calibri"/>
                          <a:cs typeface="Times New Roman"/>
                        </a:rPr>
                        <a:t>]</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457200" indent="-457200" algn="ctr">
                        <a:lnSpc>
                          <a:spcPct val="115000"/>
                        </a:lnSpc>
                        <a:spcAft>
                          <a:spcPts val="0"/>
                        </a:spcAft>
                      </a:pPr>
                      <a:r>
                        <a:rPr lang="en-US" sz="1400" b="1" dirty="0">
                          <a:solidFill>
                            <a:srgbClr val="000000"/>
                          </a:solidFill>
                          <a:latin typeface="Times New Roman"/>
                          <a:ea typeface="Calibri"/>
                          <a:cs typeface="Times New Roman"/>
                        </a:rPr>
                        <a:t>31</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457200" indent="-457200" algn="ctr">
                        <a:lnSpc>
                          <a:spcPct val="115000"/>
                        </a:lnSpc>
                        <a:spcAft>
                          <a:spcPts val="0"/>
                        </a:spcAft>
                      </a:pPr>
                      <a:r>
                        <a:rPr lang="ru-RU" sz="1400" b="1" dirty="0">
                          <a:solidFill>
                            <a:srgbClr val="000000"/>
                          </a:solidFill>
                          <a:latin typeface="Times New Roman"/>
                          <a:ea typeface="Calibri"/>
                          <a:cs typeface="Times New Roman"/>
                        </a:rPr>
                        <a:t>120</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457200" indent="-457200" algn="l">
                        <a:lnSpc>
                          <a:spcPct val="115000"/>
                        </a:lnSpc>
                        <a:spcAft>
                          <a:spcPts val="0"/>
                        </a:spcAft>
                      </a:pPr>
                      <a:r>
                        <a:rPr lang="en-US" sz="1400" b="0" dirty="0" smtClean="0">
                          <a:solidFill>
                            <a:srgbClr val="000000"/>
                          </a:solidFill>
                          <a:latin typeface="Times New Roman"/>
                          <a:ea typeface="Calibri"/>
                          <a:cs typeface="Times New Roman"/>
                        </a:rPr>
                        <a:t>Maximum current (field),</a:t>
                      </a:r>
                      <a:r>
                        <a:rPr lang="ru-RU" sz="1400" b="0" dirty="0" smtClean="0">
                          <a:solidFill>
                            <a:srgbClr val="000000"/>
                          </a:solidFill>
                          <a:latin typeface="Times New Roman"/>
                          <a:ea typeface="Calibri"/>
                          <a:cs typeface="Times New Roman"/>
                        </a:rPr>
                        <a:t>[</a:t>
                      </a:r>
                      <a:r>
                        <a:rPr lang="ru-RU" sz="1400" b="0" dirty="0">
                          <a:solidFill>
                            <a:srgbClr val="000000"/>
                          </a:solidFill>
                          <a:latin typeface="Times New Roman"/>
                          <a:ea typeface="Calibri"/>
                          <a:cs typeface="Times New Roman"/>
                        </a:rPr>
                        <a:t>А] ([</a:t>
                      </a:r>
                      <a:r>
                        <a:rPr lang="ru-RU" sz="1400" b="0" dirty="0" smtClean="0">
                          <a:solidFill>
                            <a:srgbClr val="000000"/>
                          </a:solidFill>
                          <a:latin typeface="Times New Roman"/>
                          <a:ea typeface="Calibri"/>
                          <a:cs typeface="Times New Roman"/>
                        </a:rPr>
                        <a:t>Т])</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457200" indent="-457200" algn="ctr">
                        <a:lnSpc>
                          <a:spcPct val="115000"/>
                        </a:lnSpc>
                        <a:spcAft>
                          <a:spcPts val="0"/>
                        </a:spcAft>
                      </a:pPr>
                      <a:r>
                        <a:rPr lang="ru-RU" sz="1400" b="1" dirty="0">
                          <a:solidFill>
                            <a:srgbClr val="000000"/>
                          </a:solidFill>
                          <a:latin typeface="Times New Roman"/>
                          <a:ea typeface="Calibri"/>
                          <a:cs typeface="Times New Roman"/>
                        </a:rPr>
                        <a:t>10 (1,8)</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457200" indent="-457200" algn="ctr">
                        <a:lnSpc>
                          <a:spcPct val="115000"/>
                        </a:lnSpc>
                        <a:spcAft>
                          <a:spcPts val="0"/>
                        </a:spcAft>
                      </a:pPr>
                      <a:r>
                        <a:rPr lang="ru-RU" sz="1400" b="1" dirty="0">
                          <a:solidFill>
                            <a:srgbClr val="000000"/>
                          </a:solidFill>
                          <a:latin typeface="Times New Roman"/>
                          <a:ea typeface="Calibri"/>
                          <a:cs typeface="Times New Roman"/>
                        </a:rPr>
                        <a:t>6,0 (2,0)</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457200" indent="-457200" algn="l">
                        <a:lnSpc>
                          <a:spcPct val="115000"/>
                        </a:lnSpc>
                        <a:spcAft>
                          <a:spcPts val="0"/>
                        </a:spcAft>
                      </a:pPr>
                      <a:r>
                        <a:rPr lang="en-US" sz="1400" b="0" dirty="0" smtClean="0">
                          <a:solidFill>
                            <a:srgbClr val="000000"/>
                          </a:solidFill>
                          <a:latin typeface="Times New Roman"/>
                          <a:ea typeface="Calibri"/>
                          <a:cs typeface="Times New Roman"/>
                        </a:rPr>
                        <a:t>Voltage of current sources,</a:t>
                      </a:r>
                      <a:r>
                        <a:rPr lang="ru-RU" sz="1400" b="0" dirty="0" smtClean="0">
                          <a:solidFill>
                            <a:srgbClr val="000000"/>
                          </a:solidFill>
                          <a:latin typeface="Times New Roman"/>
                          <a:ea typeface="Calibri"/>
                          <a:cs typeface="Times New Roman"/>
                        </a:rPr>
                        <a:t>[</a:t>
                      </a:r>
                      <a:r>
                        <a:rPr lang="en-US" sz="1400" b="0" dirty="0" smtClean="0">
                          <a:solidFill>
                            <a:srgbClr val="000000"/>
                          </a:solidFill>
                          <a:latin typeface="Times New Roman"/>
                          <a:ea typeface="Calibri"/>
                          <a:cs typeface="Times New Roman"/>
                        </a:rPr>
                        <a:t>V</a:t>
                      </a:r>
                      <a:r>
                        <a:rPr lang="ru-RU" sz="1400" b="0" dirty="0" smtClean="0">
                          <a:solidFill>
                            <a:srgbClr val="000000"/>
                          </a:solidFill>
                          <a:latin typeface="Times New Roman"/>
                          <a:ea typeface="Calibri"/>
                          <a:cs typeface="Times New Roman"/>
                        </a:rPr>
                        <a:t>]</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457200" indent="-457200" algn="ctr">
                        <a:lnSpc>
                          <a:spcPct val="115000"/>
                        </a:lnSpc>
                        <a:spcAft>
                          <a:spcPts val="0"/>
                        </a:spcAft>
                      </a:pPr>
                      <a:r>
                        <a:rPr lang="ru-RU" sz="1400" b="1" dirty="0">
                          <a:solidFill>
                            <a:srgbClr val="000000"/>
                          </a:solidFill>
                          <a:latin typeface="Times New Roman"/>
                          <a:ea typeface="Calibri"/>
                          <a:cs typeface="Times New Roman"/>
                        </a:rPr>
                        <a:t>260</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457200" indent="-457200" algn="ctr">
                        <a:lnSpc>
                          <a:spcPct val="115000"/>
                        </a:lnSpc>
                        <a:spcAft>
                          <a:spcPts val="0"/>
                        </a:spcAft>
                      </a:pPr>
                      <a:r>
                        <a:rPr lang="ru-RU" sz="1400" b="1" dirty="0">
                          <a:solidFill>
                            <a:srgbClr val="000000"/>
                          </a:solidFill>
                          <a:latin typeface="Times New Roman"/>
                          <a:ea typeface="Calibri"/>
                          <a:cs typeface="Times New Roman"/>
                        </a:rPr>
                        <a:t>450</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indent="0" algn="l">
                        <a:lnSpc>
                          <a:spcPct val="115000"/>
                        </a:lnSpc>
                        <a:spcAft>
                          <a:spcPts val="0"/>
                        </a:spcAft>
                      </a:pPr>
                      <a:r>
                        <a:rPr lang="en-US" sz="1400" b="0" dirty="0" smtClean="0">
                          <a:solidFill>
                            <a:srgbClr val="000000"/>
                          </a:solidFill>
                          <a:latin typeface="Times New Roman"/>
                          <a:ea typeface="Calibri"/>
                          <a:cs typeface="Times New Roman"/>
                        </a:rPr>
                        <a:t>Accumulated for each half-cycle</a:t>
                      </a:r>
                      <a:r>
                        <a:rPr lang="en-US" sz="1400" b="0" baseline="0" dirty="0" smtClean="0">
                          <a:solidFill>
                            <a:srgbClr val="000000"/>
                          </a:solidFill>
                          <a:latin typeface="Times New Roman"/>
                          <a:ea typeface="Calibri"/>
                          <a:cs typeface="Times New Roman"/>
                        </a:rPr>
                        <a:t> (</a:t>
                      </a:r>
                      <a:r>
                        <a:rPr lang="en-US" sz="1400" b="0" dirty="0" smtClean="0">
                          <a:solidFill>
                            <a:srgbClr val="000000"/>
                          </a:solidFill>
                          <a:latin typeface="Times New Roman"/>
                          <a:ea typeface="Calibri"/>
                          <a:cs typeface="Times New Roman"/>
                        </a:rPr>
                        <a:t>current rises) energy,</a:t>
                      </a:r>
                      <a:r>
                        <a:rPr lang="ru-RU" sz="1400" b="0" dirty="0" smtClean="0">
                          <a:solidFill>
                            <a:srgbClr val="000000"/>
                          </a:solidFill>
                          <a:latin typeface="Times New Roman"/>
                          <a:ea typeface="Calibri"/>
                          <a:cs typeface="Times New Roman"/>
                        </a:rPr>
                        <a:t>[М</a:t>
                      </a:r>
                      <a:r>
                        <a:rPr lang="en-US" sz="1400" b="0" dirty="0" smtClean="0">
                          <a:solidFill>
                            <a:srgbClr val="000000"/>
                          </a:solidFill>
                          <a:latin typeface="Times New Roman"/>
                          <a:ea typeface="Calibri"/>
                          <a:cs typeface="Times New Roman"/>
                        </a:rPr>
                        <a:t>J</a:t>
                      </a:r>
                      <a:r>
                        <a:rPr lang="ru-RU" sz="1400" b="0" dirty="0" smtClean="0">
                          <a:solidFill>
                            <a:srgbClr val="000000"/>
                          </a:solidFill>
                          <a:latin typeface="Times New Roman"/>
                          <a:ea typeface="Calibri"/>
                          <a:cs typeface="Times New Roman"/>
                        </a:rPr>
                        <a:t>]</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457200" indent="-457200" algn="ctr">
                        <a:lnSpc>
                          <a:spcPct val="115000"/>
                        </a:lnSpc>
                        <a:spcAft>
                          <a:spcPts val="0"/>
                        </a:spcAft>
                      </a:pPr>
                      <a:r>
                        <a:rPr lang="ru-RU" sz="1400" b="1" dirty="0">
                          <a:solidFill>
                            <a:srgbClr val="000000"/>
                          </a:solidFill>
                          <a:latin typeface="Times New Roman"/>
                          <a:ea typeface="Calibri"/>
                          <a:cs typeface="Times New Roman"/>
                        </a:rPr>
                        <a:t>1,6</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457200" indent="-457200" algn="ctr">
                        <a:lnSpc>
                          <a:spcPct val="115000"/>
                        </a:lnSpc>
                        <a:spcAft>
                          <a:spcPts val="0"/>
                        </a:spcAft>
                      </a:pPr>
                      <a:r>
                        <a:rPr lang="ru-RU" sz="1400" b="1" dirty="0">
                          <a:solidFill>
                            <a:srgbClr val="000000"/>
                          </a:solidFill>
                          <a:latin typeface="Times New Roman"/>
                          <a:ea typeface="Calibri"/>
                          <a:cs typeface="Times New Roman"/>
                        </a:rPr>
                        <a:t>2,16</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indent="0" algn="l">
                        <a:lnSpc>
                          <a:spcPct val="115000"/>
                        </a:lnSpc>
                        <a:spcAft>
                          <a:spcPts val="0"/>
                        </a:spcAft>
                      </a:pPr>
                      <a:r>
                        <a:rPr lang="en-US" sz="1400" b="0" dirty="0" smtClean="0">
                          <a:solidFill>
                            <a:srgbClr val="000000"/>
                          </a:solidFill>
                          <a:latin typeface="Times New Roman"/>
                          <a:ea typeface="Calibri"/>
                          <a:cs typeface="Times New Roman"/>
                        </a:rPr>
                        <a:t>Peak power of the current source</a:t>
                      </a:r>
                      <a:r>
                        <a:rPr lang="ru-RU" sz="1400" b="0" dirty="0" smtClean="0">
                          <a:solidFill>
                            <a:srgbClr val="000000"/>
                          </a:solidFill>
                          <a:latin typeface="Times New Roman"/>
                          <a:ea typeface="Calibri"/>
                          <a:cs typeface="Times New Roman"/>
                        </a:rPr>
                        <a:t>, </a:t>
                      </a:r>
                      <a:r>
                        <a:rPr lang="ru-RU" sz="1400" b="0" dirty="0">
                          <a:solidFill>
                            <a:srgbClr val="000000"/>
                          </a:solidFill>
                          <a:latin typeface="Times New Roman"/>
                          <a:ea typeface="Calibri"/>
                          <a:cs typeface="Times New Roman"/>
                        </a:rPr>
                        <a:t>[</a:t>
                      </a:r>
                      <a:r>
                        <a:rPr lang="ru-RU" sz="1400" b="0" dirty="0" smtClean="0">
                          <a:solidFill>
                            <a:srgbClr val="000000"/>
                          </a:solidFill>
                          <a:latin typeface="Times New Roman"/>
                          <a:ea typeface="Calibri"/>
                          <a:cs typeface="Times New Roman"/>
                        </a:rPr>
                        <a:t>М</a:t>
                      </a:r>
                      <a:r>
                        <a:rPr lang="en-US" sz="1400" b="0" dirty="0" smtClean="0">
                          <a:solidFill>
                            <a:srgbClr val="000000"/>
                          </a:solidFill>
                          <a:latin typeface="Times New Roman"/>
                          <a:ea typeface="Calibri"/>
                          <a:cs typeface="Times New Roman"/>
                        </a:rPr>
                        <a:t>W</a:t>
                      </a:r>
                      <a:r>
                        <a:rPr lang="ru-RU" sz="1400" b="0" dirty="0" smtClean="0">
                          <a:solidFill>
                            <a:srgbClr val="000000"/>
                          </a:solidFill>
                          <a:latin typeface="Times New Roman"/>
                          <a:ea typeface="Calibri"/>
                          <a:cs typeface="Times New Roman"/>
                        </a:rPr>
                        <a:t>]</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5400" indent="-25400" algn="ctr">
                        <a:lnSpc>
                          <a:spcPct val="115000"/>
                        </a:lnSpc>
                        <a:spcAft>
                          <a:spcPts val="0"/>
                        </a:spcAft>
                      </a:pPr>
                      <a:r>
                        <a:rPr lang="ru-RU" sz="1400" b="1" dirty="0">
                          <a:solidFill>
                            <a:srgbClr val="000000"/>
                          </a:solidFill>
                          <a:latin typeface="Times New Roman"/>
                          <a:ea typeface="Calibri"/>
                          <a:cs typeface="Times New Roman"/>
                        </a:rPr>
                        <a:t>2,2</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25400" indent="-25400" algn="ctr">
                        <a:lnSpc>
                          <a:spcPct val="115000"/>
                        </a:lnSpc>
                        <a:spcAft>
                          <a:spcPts val="0"/>
                        </a:spcAft>
                      </a:pPr>
                      <a:r>
                        <a:rPr lang="ru-RU" sz="1400" b="1" dirty="0">
                          <a:solidFill>
                            <a:srgbClr val="000000"/>
                          </a:solidFill>
                          <a:latin typeface="Times New Roman"/>
                          <a:ea typeface="Calibri"/>
                          <a:cs typeface="Times New Roman"/>
                        </a:rPr>
                        <a:t>2,7</a:t>
                      </a:r>
                      <a:endParaRPr lang="ru-RU" sz="1400" b="1"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36" name="Прямоугольник 35"/>
          <p:cNvSpPr/>
          <p:nvPr/>
        </p:nvSpPr>
        <p:spPr>
          <a:xfrm>
            <a:off x="3786182" y="1500174"/>
            <a:ext cx="5000660" cy="646331"/>
          </a:xfrm>
          <a:prstGeom prst="rect">
            <a:avLst/>
          </a:prstGeom>
        </p:spPr>
        <p:txBody>
          <a:bodyPr wrap="square">
            <a:spAutoFit/>
          </a:bodyPr>
          <a:lstStyle/>
          <a:p>
            <a:pPr algn="ctr"/>
            <a:r>
              <a:rPr lang="en-US" dirty="0" smtClean="0"/>
              <a:t>The main parameters of the magnetic cycles of the Booster and the </a:t>
            </a:r>
            <a:r>
              <a:rPr lang="en-US" dirty="0" err="1" smtClean="0"/>
              <a:t>Nuclotron</a:t>
            </a:r>
            <a:r>
              <a:rPr lang="en-US" dirty="0" smtClean="0"/>
              <a:t> </a:t>
            </a:r>
            <a:endParaRPr lang="ru-RU" dirty="0"/>
          </a:p>
        </p:txBody>
      </p:sp>
      <p:sp>
        <p:nvSpPr>
          <p:cNvPr id="44" name="Прямоугольник 43"/>
          <p:cNvSpPr/>
          <p:nvPr/>
        </p:nvSpPr>
        <p:spPr>
          <a:xfrm>
            <a:off x="285720" y="5572140"/>
            <a:ext cx="3071834" cy="584775"/>
          </a:xfrm>
          <a:prstGeom prst="rect">
            <a:avLst/>
          </a:prstGeom>
        </p:spPr>
        <p:txBody>
          <a:bodyPr wrap="square">
            <a:spAutoFit/>
          </a:bodyPr>
          <a:lstStyle/>
          <a:p>
            <a:pPr algn="ctr"/>
            <a:r>
              <a:rPr lang="en-US" sz="1600" b="1" dirty="0" smtClean="0"/>
              <a:t>booster and the </a:t>
            </a:r>
            <a:r>
              <a:rPr lang="en-US" sz="1600" b="1" dirty="0" err="1" smtClean="0"/>
              <a:t>Nuclotronin</a:t>
            </a:r>
            <a:r>
              <a:rPr lang="en-US" sz="1600" b="1" dirty="0" smtClean="0"/>
              <a:t> the collider injection chain</a:t>
            </a:r>
            <a:endParaRPr lang="ru-RU" sz="1600" b="1" dirty="0"/>
          </a:p>
        </p:txBody>
      </p:sp>
      <p:sp>
        <p:nvSpPr>
          <p:cNvPr id="46" name="Прямоугольник 45"/>
          <p:cNvSpPr/>
          <p:nvPr/>
        </p:nvSpPr>
        <p:spPr>
          <a:xfrm>
            <a:off x="2285984" y="785794"/>
            <a:ext cx="5072098" cy="369332"/>
          </a:xfrm>
          <a:prstGeom prst="rect">
            <a:avLst/>
          </a:prstGeom>
        </p:spPr>
        <p:txBody>
          <a:bodyPr wrap="square">
            <a:spAutoFit/>
          </a:bodyPr>
          <a:lstStyle/>
          <a:p>
            <a:r>
              <a:rPr lang="en-US" b="1" dirty="0" smtClean="0"/>
              <a:t>General accelerator NICA power supply system</a:t>
            </a:r>
            <a:endParaRPr lang="ru-RU" b="1" dirty="0"/>
          </a:p>
        </p:txBody>
      </p:sp>
      <p:sp>
        <p:nvSpPr>
          <p:cNvPr id="17" name="Номер слайда 3"/>
          <p:cNvSpPr>
            <a:spLocks noGrp="1"/>
          </p:cNvSpPr>
          <p:nvPr>
            <p:ph type="sldNum" sz="quarter" idx="12"/>
          </p:nvPr>
        </p:nvSpPr>
        <p:spPr>
          <a:xfrm>
            <a:off x="8617812" y="6492875"/>
            <a:ext cx="504056" cy="365125"/>
          </a:xfrm>
          <a:noFill/>
        </p:spPr>
        <p:txBody>
          <a:bodyPr/>
          <a:lstStyle/>
          <a:p>
            <a:fld id="{5797AFE9-0F05-449C-AAE0-058FD2FE3341}" type="slidenum">
              <a:rPr lang="ru-RU" altLang="ru-RU" smtClean="0"/>
              <a:pPr/>
              <a:t>21</a:t>
            </a:fld>
            <a:endParaRPr lang="ru-RU" altLang="ru-RU" dirty="0" smtClean="0"/>
          </a:p>
        </p:txBody>
      </p:sp>
      <p:sp>
        <p:nvSpPr>
          <p:cNvPr id="16" name="Прямоугольник 15"/>
          <p:cNvSpPr/>
          <p:nvPr/>
        </p:nvSpPr>
        <p:spPr>
          <a:xfrm>
            <a:off x="857224" y="5072074"/>
            <a:ext cx="1901161" cy="338554"/>
          </a:xfrm>
          <a:prstGeom prst="rect">
            <a:avLst/>
          </a:prstGeom>
        </p:spPr>
        <p:txBody>
          <a:bodyPr wrap="none">
            <a:spAutoFit/>
          </a:bodyPr>
          <a:lstStyle/>
          <a:p>
            <a:r>
              <a:rPr lang="en-US" sz="1600" b="1" dirty="0" err="1" smtClean="0"/>
              <a:t>antiphase</a:t>
            </a:r>
            <a:r>
              <a:rPr lang="en-US" sz="1600" b="1" dirty="0" smtClean="0"/>
              <a:t> operation</a:t>
            </a:r>
            <a:endParaRPr lang="ru-RU" sz="1600" b="1" dirty="0"/>
          </a:p>
        </p:txBody>
      </p:sp>
    </p:spTree>
    <p:extLst>
      <p:ext uri="{BB962C8B-B14F-4D97-AF65-F5344CB8AC3E}">
        <p14:creationId xmlns="" xmlns:p14="http://schemas.microsoft.com/office/powerpoint/2010/main" val="3646670827"/>
      </p:ext>
    </p:extLst>
  </p:cSld>
  <p:clrMapOvr>
    <a:masterClrMapping/>
  </p:clrMapOvr>
  <p:transition spd="med">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605226"/>
          </a:xfrm>
        </p:spPr>
        <p:txBody>
          <a:bodyPr>
            <a:normAutofit/>
          </a:bodyPr>
          <a:lstStyle/>
          <a:p>
            <a:r>
              <a:rPr lang="en-US" sz="2400" b="1" dirty="0" smtClean="0"/>
              <a:t>Development of Booster and </a:t>
            </a:r>
            <a:r>
              <a:rPr lang="en-US" sz="2400" b="1" dirty="0" err="1" smtClean="0"/>
              <a:t>Nuclotron</a:t>
            </a:r>
            <a:r>
              <a:rPr lang="en-US" sz="2400" b="1" dirty="0" smtClean="0"/>
              <a:t> power supply systems</a:t>
            </a:r>
            <a:endParaRPr lang="ru-RU" sz="2400" b="1" dirty="0"/>
          </a:p>
        </p:txBody>
      </p:sp>
      <p:sp>
        <p:nvSpPr>
          <p:cNvPr id="12" name="Заголовок 1"/>
          <p:cNvSpPr txBox="1">
            <a:spLocks/>
          </p:cNvSpPr>
          <p:nvPr/>
        </p:nvSpPr>
        <p:spPr>
          <a:xfrm>
            <a:off x="428596" y="785794"/>
            <a:ext cx="2357454" cy="534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t>Scheme</a:t>
            </a:r>
            <a:r>
              <a:rPr lang="ru-RU" sz="1800" b="1" dirty="0" smtClean="0"/>
              <a:t> </a:t>
            </a:r>
            <a:r>
              <a:rPr lang="en-US" sz="1800" b="1" dirty="0" smtClean="0"/>
              <a:t>Booster</a:t>
            </a:r>
          </a:p>
        </p:txBody>
      </p:sp>
      <p:cxnSp>
        <p:nvCxnSpPr>
          <p:cNvPr id="38" name="Прямая соединительная линия 37"/>
          <p:cNvCxnSpPr/>
          <p:nvPr/>
        </p:nvCxnSpPr>
        <p:spPr>
          <a:xfrm>
            <a:off x="251520" y="476672"/>
            <a:ext cx="8712968" cy="0"/>
          </a:xfrm>
          <a:prstGeom prst="line">
            <a:avLst/>
          </a:prstGeom>
        </p:spPr>
        <p:style>
          <a:lnRef idx="2">
            <a:schemeClr val="accent1"/>
          </a:lnRef>
          <a:fillRef idx="0">
            <a:schemeClr val="accent1"/>
          </a:fillRef>
          <a:effectRef idx="1">
            <a:schemeClr val="accent1"/>
          </a:effectRef>
          <a:fontRef idx="minor">
            <a:schemeClr val="tx1"/>
          </a:fontRef>
        </p:style>
      </p:cxnSp>
      <p:pic>
        <p:nvPicPr>
          <p:cNvPr id="43" name="Рисунок 42">
            <a:extLst>
              <a:ext uri="{FF2B5EF4-FFF2-40B4-BE49-F238E27FC236}">
                <a16:creationId xmlns="" xmlns:a16="http://schemas.microsoft.com/office/drawing/2014/main" id="{599E0C4B-0717-439A-A4AF-422065C6AB0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31439" y="0"/>
            <a:ext cx="1076351" cy="563239"/>
          </a:xfrm>
          <a:prstGeom prst="rect">
            <a:avLst/>
          </a:prstGeom>
        </p:spPr>
      </p:pic>
      <p:sp>
        <p:nvSpPr>
          <p:cNvPr id="23" name="Прямоугольник 22"/>
          <p:cNvSpPr/>
          <p:nvPr/>
        </p:nvSpPr>
        <p:spPr>
          <a:xfrm>
            <a:off x="214282" y="4000504"/>
            <a:ext cx="3143272" cy="2308324"/>
          </a:xfrm>
          <a:prstGeom prst="rect">
            <a:avLst/>
          </a:prstGeom>
          <a:solidFill>
            <a:schemeClr val="accent1">
              <a:lumMod val="20000"/>
              <a:lumOff val="80000"/>
            </a:schemeClr>
          </a:solidFill>
        </p:spPr>
        <p:txBody>
          <a:bodyPr wrap="square">
            <a:spAutoFit/>
          </a:bodyPr>
          <a:lstStyle/>
          <a:p>
            <a:pPr algn="ctr"/>
            <a:r>
              <a:rPr lang="en-US" b="1" dirty="0" smtClean="0"/>
              <a:t>Superconducting</a:t>
            </a:r>
            <a:r>
              <a:rPr lang="ru-RU" b="1" dirty="0" smtClean="0"/>
              <a:t> </a:t>
            </a:r>
            <a:r>
              <a:rPr lang="en-US" b="1" dirty="0" smtClean="0"/>
              <a:t>magnetic</a:t>
            </a:r>
            <a:r>
              <a:rPr lang="ru-RU" b="1" dirty="0" smtClean="0"/>
              <a:t> </a:t>
            </a:r>
            <a:r>
              <a:rPr lang="en-US" b="1" dirty="0" smtClean="0"/>
              <a:t>energy</a:t>
            </a:r>
            <a:r>
              <a:rPr lang="ru-RU" b="1" dirty="0" smtClean="0"/>
              <a:t> </a:t>
            </a:r>
            <a:r>
              <a:rPr lang="en-US" b="1" dirty="0" smtClean="0"/>
              <a:t>storage</a:t>
            </a:r>
            <a:r>
              <a:rPr lang="ru-RU" b="1" dirty="0" smtClean="0"/>
              <a:t> –</a:t>
            </a:r>
            <a:r>
              <a:rPr lang="en-US" b="1" dirty="0" smtClean="0"/>
              <a:t> SMES</a:t>
            </a:r>
          </a:p>
          <a:p>
            <a:pPr algn="ctr"/>
            <a:endParaRPr lang="ru-RU" sz="1000" dirty="0" smtClean="0"/>
          </a:p>
          <a:p>
            <a:pPr lvl="0" algn="just" fontAlgn="base">
              <a:spcBef>
                <a:spcPct val="0"/>
              </a:spcBef>
              <a:spcAft>
                <a:spcPct val="0"/>
              </a:spcAft>
            </a:pPr>
            <a:r>
              <a:rPr lang="en-US" sz="1400" dirty="0" smtClean="0">
                <a:solidFill>
                  <a:srgbClr val="000000"/>
                </a:solidFill>
                <a:latin typeface="Times New Roman" pitchFamily="18" charset="0"/>
                <a:ea typeface="Calibri" pitchFamily="34" charset="0"/>
                <a:cs typeface="Times New Roman" pitchFamily="18" charset="0"/>
              </a:rPr>
              <a:t>- solenoid made of high temperature superconducting cable</a:t>
            </a:r>
            <a:r>
              <a:rPr lang="ru-RU" sz="1400" dirty="0" smtClean="0">
                <a:solidFill>
                  <a:srgbClr val="000000"/>
                </a:solidFill>
                <a:latin typeface="Times New Roman" pitchFamily="18" charset="0"/>
                <a:ea typeface="Calibri" pitchFamily="34" charset="0"/>
                <a:cs typeface="Times New Roman" pitchFamily="18" charset="0"/>
              </a:rPr>
              <a:t>,</a:t>
            </a:r>
          </a:p>
          <a:p>
            <a:pPr lvl="0" algn="just" fontAlgn="base">
              <a:spcBef>
                <a:spcPct val="0"/>
              </a:spcBef>
              <a:spcAft>
                <a:spcPct val="0"/>
              </a:spcAft>
              <a:buFontTx/>
              <a:buChar char="-"/>
            </a:pPr>
            <a:r>
              <a:rPr lang="en-US" sz="1400" dirty="0" smtClean="0">
                <a:solidFill>
                  <a:srgbClr val="000000"/>
                </a:solidFill>
                <a:latin typeface="Times New Roman" pitchFamily="18" charset="0"/>
                <a:ea typeface="Calibri" pitchFamily="34" charset="0"/>
                <a:cs typeface="Times New Roman" pitchFamily="18" charset="0"/>
              </a:rPr>
              <a:t> energy 3-5 MJ,</a:t>
            </a:r>
            <a:endParaRPr lang="ru-RU" sz="1400" dirty="0" smtClean="0">
              <a:solidFill>
                <a:srgbClr val="000000"/>
              </a:solidFill>
              <a:latin typeface="Times New Roman" pitchFamily="18" charset="0"/>
              <a:ea typeface="Calibri" pitchFamily="34" charset="0"/>
              <a:cs typeface="Times New Roman" pitchFamily="18" charset="0"/>
            </a:endParaRPr>
          </a:p>
          <a:p>
            <a:pPr lvl="0" algn="just" fontAlgn="base">
              <a:spcBef>
                <a:spcPct val="0"/>
              </a:spcBef>
              <a:spcAft>
                <a:spcPct val="0"/>
              </a:spcAft>
              <a:buFontTx/>
              <a:buChar char="-"/>
            </a:pPr>
            <a:r>
              <a:rPr lang="ru-RU" sz="1400" dirty="0" smtClean="0">
                <a:solidFill>
                  <a:srgbClr val="000000"/>
                </a:solidFill>
                <a:latin typeface="Times New Roman" pitchFamily="18" charset="0"/>
                <a:ea typeface="Calibri" pitchFamily="34" charset="0"/>
                <a:cs typeface="Times New Roman" pitchFamily="18" charset="0"/>
              </a:rPr>
              <a:t> </a:t>
            </a:r>
            <a:r>
              <a:rPr lang="en-US" sz="1400" dirty="0" smtClean="0">
                <a:solidFill>
                  <a:srgbClr val="000000"/>
                </a:solidFill>
                <a:latin typeface="Times New Roman" pitchFamily="18" charset="0"/>
                <a:ea typeface="Calibri" pitchFamily="34" charset="0"/>
                <a:cs typeface="Times New Roman" pitchFamily="18" charset="0"/>
              </a:rPr>
              <a:t>temperature 28 K,</a:t>
            </a:r>
            <a:endParaRPr lang="ru-RU" sz="1400" dirty="0" smtClean="0">
              <a:solidFill>
                <a:srgbClr val="000000"/>
              </a:solidFill>
              <a:latin typeface="Times New Roman" pitchFamily="18" charset="0"/>
              <a:ea typeface="Calibri" pitchFamily="34" charset="0"/>
              <a:cs typeface="Times New Roman" pitchFamily="18" charset="0"/>
            </a:endParaRPr>
          </a:p>
          <a:p>
            <a:pPr lvl="0" algn="just" fontAlgn="base">
              <a:spcBef>
                <a:spcPct val="0"/>
              </a:spcBef>
              <a:spcAft>
                <a:spcPct val="0"/>
              </a:spcAft>
              <a:buFontTx/>
              <a:buChar char="-"/>
            </a:pPr>
            <a:r>
              <a:rPr lang="en-US" sz="1400" dirty="0" smtClean="0">
                <a:solidFill>
                  <a:srgbClr val="000000"/>
                </a:solidFill>
                <a:latin typeface="Times New Roman" pitchFamily="18" charset="0"/>
                <a:ea typeface="Calibri" pitchFamily="34" charset="0"/>
                <a:cs typeface="Times New Roman" pitchFamily="18" charset="0"/>
              </a:rPr>
              <a:t> liquid neon cooling,</a:t>
            </a:r>
            <a:endParaRPr lang="ru-RU" sz="1400" dirty="0" smtClean="0">
              <a:solidFill>
                <a:srgbClr val="000000"/>
              </a:solidFill>
              <a:latin typeface="Times New Roman" pitchFamily="18" charset="0"/>
              <a:ea typeface="Calibri" pitchFamily="34" charset="0"/>
              <a:cs typeface="Times New Roman" pitchFamily="18" charset="0"/>
            </a:endParaRPr>
          </a:p>
          <a:p>
            <a:pPr lvl="0" algn="just" fontAlgn="base">
              <a:spcBef>
                <a:spcPct val="0"/>
              </a:spcBef>
              <a:spcAft>
                <a:spcPct val="0"/>
              </a:spcAft>
            </a:pPr>
            <a:r>
              <a:rPr lang="en-US" sz="1400" dirty="0" smtClean="0">
                <a:solidFill>
                  <a:srgbClr val="000000"/>
                </a:solidFill>
                <a:latin typeface="Times New Roman" pitchFamily="18" charset="0"/>
                <a:ea typeface="Calibri" pitchFamily="34" charset="0"/>
                <a:cs typeface="Times New Roman" pitchFamily="18" charset="0"/>
              </a:rPr>
              <a:t>- operating current up to 10 kA,</a:t>
            </a:r>
            <a:endParaRPr lang="ru-RU" sz="1400" dirty="0" smtClean="0">
              <a:solidFill>
                <a:srgbClr val="000000"/>
              </a:solidFill>
              <a:latin typeface="Times New Roman" pitchFamily="18" charset="0"/>
              <a:ea typeface="Calibri" pitchFamily="34" charset="0"/>
              <a:cs typeface="Times New Roman" pitchFamily="18" charset="0"/>
            </a:endParaRPr>
          </a:p>
          <a:p>
            <a:pPr lvl="0" algn="just" fontAlgn="base">
              <a:spcBef>
                <a:spcPct val="0"/>
              </a:spcBef>
              <a:spcAft>
                <a:spcPct val="0"/>
              </a:spcAft>
            </a:pPr>
            <a:r>
              <a:rPr lang="en-US" sz="1400" dirty="0" smtClean="0">
                <a:solidFill>
                  <a:srgbClr val="000000"/>
                </a:solidFill>
                <a:latin typeface="Times New Roman" pitchFamily="18" charset="0"/>
                <a:ea typeface="Calibri" pitchFamily="34" charset="0"/>
                <a:cs typeface="Times New Roman" pitchFamily="18" charset="0"/>
              </a:rPr>
              <a:t>- 3x inductively coupled windings</a:t>
            </a:r>
            <a:r>
              <a:rPr lang="ru-RU" sz="1400" dirty="0" smtClean="0">
                <a:solidFill>
                  <a:srgbClr val="000000"/>
                </a:solidFill>
                <a:latin typeface="Times New Roman" pitchFamily="18" charset="0"/>
                <a:ea typeface="Calibri" pitchFamily="34" charset="0"/>
                <a:cs typeface="Times New Roman" pitchFamily="18" charset="0"/>
              </a:rPr>
              <a:t>.</a:t>
            </a:r>
            <a:endParaRPr lang="ru-RU" dirty="0">
              <a:solidFill>
                <a:srgbClr val="C00000"/>
              </a:solidFill>
            </a:endParaRPr>
          </a:p>
        </p:txBody>
      </p:sp>
      <p:pic>
        <p:nvPicPr>
          <p:cNvPr id="34" name="Рисунок 3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282" y="1357298"/>
            <a:ext cx="2634964" cy="2143140"/>
          </a:xfrm>
          <a:prstGeom prst="rect">
            <a:avLst/>
          </a:prstGeom>
          <a:ln>
            <a:noFill/>
          </a:ln>
          <a:effectLst>
            <a:outerShdw blurRad="190500" algn="tl" rotWithShape="0">
              <a:srgbClr val="000000">
                <a:alpha val="70000"/>
              </a:srgbClr>
            </a:outerShdw>
          </a:effectLst>
        </p:spPr>
      </p:pic>
      <p:pic>
        <p:nvPicPr>
          <p:cNvPr id="37" name="Рисунок 3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86446" y="1357298"/>
            <a:ext cx="3000396" cy="2143140"/>
          </a:xfrm>
          <a:prstGeom prst="rect">
            <a:avLst/>
          </a:prstGeom>
          <a:ln>
            <a:noFill/>
          </a:ln>
          <a:effectLst>
            <a:outerShdw blurRad="190500" algn="tl" rotWithShape="0">
              <a:srgbClr val="000000">
                <a:alpha val="70000"/>
              </a:srgbClr>
            </a:outerShdw>
          </a:effectLst>
        </p:spPr>
      </p:pic>
      <p:grpSp>
        <p:nvGrpSpPr>
          <p:cNvPr id="4" name="Группа 53"/>
          <p:cNvGrpSpPr/>
          <p:nvPr/>
        </p:nvGrpSpPr>
        <p:grpSpPr>
          <a:xfrm>
            <a:off x="2928926" y="2214554"/>
            <a:ext cx="2786082" cy="1143008"/>
            <a:chOff x="2928926" y="2214554"/>
            <a:chExt cx="2786082" cy="1143008"/>
          </a:xfrm>
        </p:grpSpPr>
        <p:sp>
          <p:nvSpPr>
            <p:cNvPr id="52" name="Стрелка углом 51"/>
            <p:cNvSpPr/>
            <p:nvPr/>
          </p:nvSpPr>
          <p:spPr>
            <a:xfrm rot="5400000" flipV="1">
              <a:off x="4607719" y="2250273"/>
              <a:ext cx="1071570" cy="1143008"/>
            </a:xfrm>
            <a:prstGeom prst="bentArrow">
              <a:avLst>
                <a:gd name="adj1" fmla="val 3182"/>
                <a:gd name="adj2" fmla="val 9546"/>
                <a:gd name="adj3" fmla="val 25000"/>
                <a:gd name="adj4" fmla="val 4375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3" name="Стрелка углом 52"/>
            <p:cNvSpPr/>
            <p:nvPr/>
          </p:nvSpPr>
          <p:spPr>
            <a:xfrm flipH="1">
              <a:off x="2928926" y="2214554"/>
              <a:ext cx="1000132" cy="1143008"/>
            </a:xfrm>
            <a:prstGeom prst="bentArrow">
              <a:avLst>
                <a:gd name="adj1" fmla="val 3182"/>
                <a:gd name="adj2" fmla="val 9546"/>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5" name="Группа 58"/>
          <p:cNvGrpSpPr/>
          <p:nvPr/>
        </p:nvGrpSpPr>
        <p:grpSpPr>
          <a:xfrm>
            <a:off x="2928926" y="2143116"/>
            <a:ext cx="2786082" cy="1285884"/>
            <a:chOff x="5857884" y="4500570"/>
            <a:chExt cx="2928958" cy="1285884"/>
          </a:xfrm>
        </p:grpSpPr>
        <p:sp>
          <p:nvSpPr>
            <p:cNvPr id="58" name="Прямоугольник 57"/>
            <p:cNvSpPr/>
            <p:nvPr/>
          </p:nvSpPr>
          <p:spPr>
            <a:xfrm>
              <a:off x="5857884" y="4500570"/>
              <a:ext cx="2928958" cy="128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54"/>
            <p:cNvGrpSpPr/>
            <p:nvPr/>
          </p:nvGrpSpPr>
          <p:grpSpPr>
            <a:xfrm flipH="1">
              <a:off x="5929322" y="4572008"/>
              <a:ext cx="2786082" cy="1143008"/>
              <a:chOff x="2928926" y="2214554"/>
              <a:chExt cx="2786082" cy="1143008"/>
            </a:xfrm>
          </p:grpSpPr>
          <p:sp>
            <p:nvSpPr>
              <p:cNvPr id="56" name="Стрелка углом 55"/>
              <p:cNvSpPr/>
              <p:nvPr/>
            </p:nvSpPr>
            <p:spPr>
              <a:xfrm rot="5400000" flipV="1">
                <a:off x="4607719" y="2250273"/>
                <a:ext cx="1071570" cy="1143008"/>
              </a:xfrm>
              <a:prstGeom prst="bentArrow">
                <a:avLst>
                  <a:gd name="adj1" fmla="val 3182"/>
                  <a:gd name="adj2" fmla="val 9546"/>
                  <a:gd name="adj3" fmla="val 25000"/>
                  <a:gd name="adj4" fmla="val 4375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Стрелка углом 56"/>
              <p:cNvSpPr/>
              <p:nvPr/>
            </p:nvSpPr>
            <p:spPr>
              <a:xfrm flipH="1">
                <a:off x="2928926" y="2214554"/>
                <a:ext cx="1000132" cy="1143008"/>
              </a:xfrm>
              <a:prstGeom prst="bentArrow">
                <a:avLst>
                  <a:gd name="adj1" fmla="val 3182"/>
                  <a:gd name="adj2" fmla="val 9546"/>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
        <p:nvSpPr>
          <p:cNvPr id="60" name="Прямоугольник 59"/>
          <p:cNvSpPr/>
          <p:nvPr/>
        </p:nvSpPr>
        <p:spPr>
          <a:xfrm>
            <a:off x="5357818" y="4929198"/>
            <a:ext cx="2071702" cy="1015663"/>
          </a:xfrm>
          <a:prstGeom prst="rect">
            <a:avLst/>
          </a:prstGeom>
          <a:solidFill>
            <a:schemeClr val="accent6">
              <a:lumMod val="20000"/>
              <a:lumOff val="80000"/>
            </a:schemeClr>
          </a:solidFill>
        </p:spPr>
        <p:txBody>
          <a:bodyPr wrap="square">
            <a:spAutoFit/>
          </a:bodyPr>
          <a:lstStyle/>
          <a:p>
            <a:pPr algn="ctr"/>
            <a:r>
              <a:rPr lang="ru-RU" b="1" dirty="0" smtClean="0"/>
              <a:t>С</a:t>
            </a:r>
            <a:r>
              <a:rPr lang="en-US" b="1" dirty="0" err="1" smtClean="0"/>
              <a:t>apacitor</a:t>
            </a:r>
            <a:r>
              <a:rPr lang="en-US" b="1" dirty="0" smtClean="0"/>
              <a:t> bank</a:t>
            </a:r>
            <a:endParaRPr lang="ru-RU" b="1" dirty="0" smtClean="0"/>
          </a:p>
          <a:p>
            <a:pPr>
              <a:buFontTx/>
              <a:buChar char="-"/>
            </a:pPr>
            <a:r>
              <a:rPr lang="en-US" sz="1400" dirty="0" smtClean="0"/>
              <a:t>capacitor capacity</a:t>
            </a:r>
            <a:r>
              <a:rPr lang="ru-RU" sz="1400" dirty="0" smtClean="0"/>
              <a:t>  60</a:t>
            </a:r>
            <a:r>
              <a:rPr lang="en-US" sz="1400" dirty="0" smtClean="0"/>
              <a:t>F</a:t>
            </a:r>
          </a:p>
          <a:p>
            <a:pPr>
              <a:buFontTx/>
              <a:buChar char="-"/>
            </a:pPr>
            <a:r>
              <a:rPr lang="en-US" sz="1400" dirty="0" smtClean="0"/>
              <a:t> voltage 400V</a:t>
            </a:r>
          </a:p>
          <a:p>
            <a:pPr>
              <a:buFontTx/>
              <a:buChar char="-"/>
            </a:pPr>
            <a:r>
              <a:rPr lang="en-US" sz="1400" dirty="0" smtClean="0"/>
              <a:t> energy 4.8MJ</a:t>
            </a:r>
            <a:endParaRPr lang="ru-RU" sz="1400" dirty="0"/>
          </a:p>
        </p:txBody>
      </p:sp>
      <p:sp>
        <p:nvSpPr>
          <p:cNvPr id="61" name="Заголовок 1"/>
          <p:cNvSpPr txBox="1">
            <a:spLocks/>
          </p:cNvSpPr>
          <p:nvPr/>
        </p:nvSpPr>
        <p:spPr>
          <a:xfrm>
            <a:off x="6072198" y="785794"/>
            <a:ext cx="2357454" cy="534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t>Scheme</a:t>
            </a:r>
            <a:r>
              <a:rPr lang="ru-RU" sz="1800" b="1" dirty="0" smtClean="0"/>
              <a:t> </a:t>
            </a:r>
            <a:r>
              <a:rPr lang="en-US" sz="1800" b="1" dirty="0" err="1" smtClean="0"/>
              <a:t>Nuclotron</a:t>
            </a:r>
            <a:endParaRPr lang="en-US" sz="1800" b="1" dirty="0" smtClean="0"/>
          </a:p>
        </p:txBody>
      </p:sp>
      <p:grpSp>
        <p:nvGrpSpPr>
          <p:cNvPr id="7" name="Группа 62"/>
          <p:cNvGrpSpPr/>
          <p:nvPr/>
        </p:nvGrpSpPr>
        <p:grpSpPr>
          <a:xfrm>
            <a:off x="3643306" y="3429000"/>
            <a:ext cx="1313608" cy="3042971"/>
            <a:chOff x="3643306" y="3429000"/>
            <a:chExt cx="1313608" cy="3042971"/>
          </a:xfrm>
        </p:grpSpPr>
        <p:pic>
          <p:nvPicPr>
            <p:cNvPr id="24" name="Рисунок 2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3643306" y="3429000"/>
              <a:ext cx="1313608" cy="3042971"/>
            </a:xfrm>
            <a:prstGeom prst="rect">
              <a:avLst/>
            </a:prstGeom>
            <a:ln>
              <a:noFill/>
            </a:ln>
            <a:effectLst>
              <a:outerShdw blurRad="190500" algn="tl" rotWithShape="0">
                <a:srgbClr val="000000">
                  <a:alpha val="70000"/>
                </a:srgbClr>
              </a:outerShdw>
            </a:effectLst>
          </p:spPr>
        </p:pic>
        <p:sp>
          <p:nvSpPr>
            <p:cNvPr id="36" name="Прямоугольник 35"/>
            <p:cNvSpPr/>
            <p:nvPr/>
          </p:nvSpPr>
          <p:spPr>
            <a:xfrm>
              <a:off x="3857620" y="5429264"/>
              <a:ext cx="785818" cy="338554"/>
            </a:xfrm>
            <a:prstGeom prst="rect">
              <a:avLst/>
            </a:prstGeom>
            <a:solidFill>
              <a:schemeClr val="bg1"/>
            </a:solidFill>
          </p:spPr>
          <p:txBody>
            <a:bodyPr wrap="square">
              <a:spAutoFit/>
            </a:bodyPr>
            <a:lstStyle/>
            <a:p>
              <a:pPr algn="ctr"/>
              <a:r>
                <a:rPr lang="en-US" sz="1600" dirty="0" smtClean="0"/>
                <a:t>AC/DC</a:t>
              </a:r>
              <a:endParaRPr lang="ru-RU" sz="1600" dirty="0"/>
            </a:p>
          </p:txBody>
        </p:sp>
        <p:sp>
          <p:nvSpPr>
            <p:cNvPr id="62" name="Прямоугольник 61"/>
            <p:cNvSpPr/>
            <p:nvPr/>
          </p:nvSpPr>
          <p:spPr>
            <a:xfrm>
              <a:off x="3857620" y="6072206"/>
              <a:ext cx="785818" cy="338554"/>
            </a:xfrm>
            <a:prstGeom prst="rect">
              <a:avLst/>
            </a:prstGeom>
            <a:solidFill>
              <a:schemeClr val="bg1"/>
            </a:solidFill>
          </p:spPr>
          <p:txBody>
            <a:bodyPr wrap="square">
              <a:spAutoFit/>
            </a:bodyPr>
            <a:lstStyle/>
            <a:p>
              <a:pPr algn="ctr"/>
              <a:r>
                <a:rPr lang="en-US" sz="1600" dirty="0" smtClean="0"/>
                <a:t>~</a:t>
              </a:r>
              <a:r>
                <a:rPr lang="ru-RU" sz="1600" dirty="0" smtClean="0"/>
                <a:t>69</a:t>
              </a:r>
              <a:r>
                <a:rPr lang="en-US" sz="1600" dirty="0" smtClean="0"/>
                <a:t>0V</a:t>
              </a:r>
              <a:endParaRPr lang="ru-RU" sz="1600" dirty="0"/>
            </a:p>
          </p:txBody>
        </p:sp>
      </p:grpSp>
      <p:sp>
        <p:nvSpPr>
          <p:cNvPr id="64" name="Прямоугольник 63"/>
          <p:cNvSpPr/>
          <p:nvPr/>
        </p:nvSpPr>
        <p:spPr>
          <a:xfrm>
            <a:off x="4286248" y="1071546"/>
            <a:ext cx="1661753" cy="646331"/>
          </a:xfrm>
          <a:prstGeom prst="rect">
            <a:avLst/>
          </a:prstGeom>
        </p:spPr>
        <p:txBody>
          <a:bodyPr wrap="square">
            <a:spAutoFit/>
          </a:bodyPr>
          <a:lstStyle/>
          <a:p>
            <a:pPr algn="ctr"/>
            <a:r>
              <a:rPr lang="en-US" b="1" dirty="0" smtClean="0">
                <a:solidFill>
                  <a:srgbClr val="C00000"/>
                </a:solidFill>
              </a:rPr>
              <a:t>W</a:t>
            </a:r>
            <a:r>
              <a:rPr lang="ru-RU" b="1" dirty="0" smtClean="0">
                <a:solidFill>
                  <a:srgbClr val="C00000"/>
                </a:solidFill>
              </a:rPr>
              <a:t> </a:t>
            </a:r>
            <a:r>
              <a:rPr lang="en-US" b="1" dirty="0" err="1" smtClean="0">
                <a:solidFill>
                  <a:srgbClr val="C00000"/>
                </a:solidFill>
              </a:rPr>
              <a:t>nuclotron</a:t>
            </a:r>
            <a:endParaRPr lang="ru-RU" b="1" dirty="0">
              <a:solidFill>
                <a:srgbClr val="C00000"/>
              </a:solidFill>
            </a:endParaRPr>
          </a:p>
          <a:p>
            <a:pPr algn="ctr"/>
            <a:r>
              <a:rPr lang="ru-RU" b="1" dirty="0" smtClean="0">
                <a:solidFill>
                  <a:srgbClr val="C00000"/>
                </a:solidFill>
              </a:rPr>
              <a:t>2,</a:t>
            </a:r>
            <a:r>
              <a:rPr lang="en-US" b="1" dirty="0" smtClean="0">
                <a:solidFill>
                  <a:srgbClr val="C00000"/>
                </a:solidFill>
              </a:rPr>
              <a:t>2</a:t>
            </a:r>
            <a:r>
              <a:rPr lang="ru-RU" b="1" dirty="0" smtClean="0">
                <a:solidFill>
                  <a:srgbClr val="C00000"/>
                </a:solidFill>
              </a:rPr>
              <a:t>М</a:t>
            </a:r>
            <a:r>
              <a:rPr lang="en-US" b="1" dirty="0" smtClean="0">
                <a:solidFill>
                  <a:srgbClr val="C00000"/>
                </a:solidFill>
              </a:rPr>
              <a:t>J</a:t>
            </a:r>
            <a:endParaRPr lang="ru-RU" dirty="0">
              <a:solidFill>
                <a:srgbClr val="C00000"/>
              </a:solidFill>
            </a:endParaRPr>
          </a:p>
        </p:txBody>
      </p:sp>
      <p:sp>
        <p:nvSpPr>
          <p:cNvPr id="65" name="Прямоугольник 64"/>
          <p:cNvSpPr/>
          <p:nvPr/>
        </p:nvSpPr>
        <p:spPr>
          <a:xfrm>
            <a:off x="2857488" y="1071546"/>
            <a:ext cx="1296144" cy="646331"/>
          </a:xfrm>
          <a:prstGeom prst="rect">
            <a:avLst/>
          </a:prstGeom>
        </p:spPr>
        <p:txBody>
          <a:bodyPr wrap="square">
            <a:spAutoFit/>
          </a:bodyPr>
          <a:lstStyle/>
          <a:p>
            <a:pPr algn="ctr"/>
            <a:r>
              <a:rPr lang="en-US" b="1" dirty="0" smtClean="0">
                <a:solidFill>
                  <a:srgbClr val="C00000"/>
                </a:solidFill>
              </a:rPr>
              <a:t>W</a:t>
            </a:r>
            <a:r>
              <a:rPr lang="ru-RU" b="1" dirty="0" smtClean="0">
                <a:solidFill>
                  <a:srgbClr val="C00000"/>
                </a:solidFill>
              </a:rPr>
              <a:t> </a:t>
            </a:r>
            <a:r>
              <a:rPr lang="en-US" b="1" dirty="0" smtClean="0">
                <a:solidFill>
                  <a:srgbClr val="C00000"/>
                </a:solidFill>
              </a:rPr>
              <a:t>booster</a:t>
            </a:r>
            <a:endParaRPr lang="ru-RU" b="1" dirty="0">
              <a:solidFill>
                <a:srgbClr val="C00000"/>
              </a:solidFill>
            </a:endParaRPr>
          </a:p>
          <a:p>
            <a:pPr algn="ctr"/>
            <a:r>
              <a:rPr lang="ru-RU" b="1" dirty="0" smtClean="0">
                <a:solidFill>
                  <a:srgbClr val="C00000"/>
                </a:solidFill>
              </a:rPr>
              <a:t>1,</a:t>
            </a:r>
            <a:r>
              <a:rPr lang="en-US" b="1" dirty="0" smtClean="0">
                <a:solidFill>
                  <a:srgbClr val="C00000"/>
                </a:solidFill>
              </a:rPr>
              <a:t>6</a:t>
            </a:r>
            <a:r>
              <a:rPr lang="ru-RU" b="1" dirty="0" smtClean="0">
                <a:solidFill>
                  <a:srgbClr val="C00000"/>
                </a:solidFill>
              </a:rPr>
              <a:t>М</a:t>
            </a:r>
            <a:r>
              <a:rPr lang="en-US" b="1" dirty="0" smtClean="0">
                <a:solidFill>
                  <a:srgbClr val="C00000"/>
                </a:solidFill>
              </a:rPr>
              <a:t>J</a:t>
            </a:r>
            <a:endParaRPr lang="ru-RU" dirty="0">
              <a:solidFill>
                <a:srgbClr val="C00000"/>
              </a:solidFill>
            </a:endParaRPr>
          </a:p>
        </p:txBody>
      </p:sp>
      <p:cxnSp>
        <p:nvCxnSpPr>
          <p:cNvPr id="69" name="Прямая со стрелкой 68"/>
          <p:cNvCxnSpPr/>
          <p:nvPr/>
        </p:nvCxnSpPr>
        <p:spPr>
          <a:xfrm rot="10800000">
            <a:off x="4714876" y="4214818"/>
            <a:ext cx="1143008" cy="685854"/>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a:off x="3357554" y="4214818"/>
            <a:ext cx="500066" cy="142879"/>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nvGrpSpPr>
          <p:cNvPr id="39" name="Группа 38"/>
          <p:cNvGrpSpPr/>
          <p:nvPr/>
        </p:nvGrpSpPr>
        <p:grpSpPr>
          <a:xfrm>
            <a:off x="5867386" y="1542409"/>
            <a:ext cx="2919456" cy="3208901"/>
            <a:chOff x="5867386" y="1542409"/>
            <a:chExt cx="2919456" cy="3208901"/>
          </a:xfrm>
        </p:grpSpPr>
        <p:sp>
          <p:nvSpPr>
            <p:cNvPr id="30" name="Прямоугольник 29"/>
            <p:cNvSpPr/>
            <p:nvPr/>
          </p:nvSpPr>
          <p:spPr>
            <a:xfrm>
              <a:off x="5867386" y="1542409"/>
              <a:ext cx="485980" cy="1797178"/>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5" name="Прямая со стрелкой 74"/>
            <p:cNvCxnSpPr/>
            <p:nvPr/>
          </p:nvCxnSpPr>
          <p:spPr>
            <a:xfrm rot="16200000" flipV="1">
              <a:off x="6215074" y="3357562"/>
              <a:ext cx="571504" cy="571504"/>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66" name="Прямоугольник 65"/>
            <p:cNvSpPr/>
            <p:nvPr/>
          </p:nvSpPr>
          <p:spPr>
            <a:xfrm>
              <a:off x="6643702" y="3643314"/>
              <a:ext cx="2143140" cy="1107996"/>
            </a:xfrm>
            <a:prstGeom prst="rect">
              <a:avLst/>
            </a:prstGeom>
            <a:solidFill>
              <a:srgbClr val="FFFFB7"/>
            </a:solidFill>
            <a:ln w="12700" cmpd="sng">
              <a:solidFill>
                <a:schemeClr val="tx1"/>
              </a:solidFill>
            </a:ln>
          </p:spPr>
          <p:txBody>
            <a:bodyPr wrap="square">
              <a:spAutoFit/>
            </a:bodyPr>
            <a:lstStyle/>
            <a:p>
              <a:pPr algn="ctr"/>
              <a:r>
                <a:rPr lang="en-US" b="1" dirty="0" smtClean="0"/>
                <a:t>New power supply</a:t>
              </a:r>
              <a:r>
                <a:rPr lang="ru-RU" b="1" dirty="0" smtClean="0"/>
                <a:t>:</a:t>
              </a:r>
            </a:p>
            <a:p>
              <a:r>
                <a:rPr lang="en-US" sz="1600" dirty="0" smtClean="0"/>
                <a:t>- current – 6kA</a:t>
              </a:r>
            </a:p>
            <a:p>
              <a:pPr>
                <a:buFontTx/>
                <a:buChar char="-"/>
              </a:pPr>
              <a:r>
                <a:rPr lang="en-US" sz="1600" dirty="0" smtClean="0"/>
                <a:t> voltage – 450V</a:t>
              </a:r>
            </a:p>
            <a:p>
              <a:pPr>
                <a:buFontTx/>
                <a:buChar char="-"/>
              </a:pPr>
              <a:r>
                <a:rPr lang="en-US" sz="1600" dirty="0" smtClean="0"/>
                <a:t>  </a:t>
              </a:r>
              <a:r>
                <a:rPr lang="en-US" sz="1600" b="1" dirty="0" smtClean="0">
                  <a:latin typeface="Calibri" pitchFamily="34" charset="0"/>
                  <a:ea typeface="Times New Roman"/>
                  <a:cs typeface="Calibri" pitchFamily="34" charset="0"/>
                  <a:sym typeface="Symbol" panose="05050102010706020507" pitchFamily="18" charset="2"/>
                </a:rPr>
                <a:t></a:t>
              </a:r>
              <a:r>
                <a:rPr lang="en-US" sz="1600" dirty="0" smtClean="0"/>
                <a:t>I – 50ppm</a:t>
              </a:r>
              <a:endParaRPr lang="ru-RU" sz="1600" dirty="0"/>
            </a:p>
          </p:txBody>
        </p:sp>
      </p:grpSp>
      <p:sp>
        <p:nvSpPr>
          <p:cNvPr id="41" name="Номер слайда 3"/>
          <p:cNvSpPr>
            <a:spLocks noGrp="1"/>
          </p:cNvSpPr>
          <p:nvPr>
            <p:ph type="sldNum" sz="quarter" idx="12"/>
          </p:nvPr>
        </p:nvSpPr>
        <p:spPr>
          <a:xfrm>
            <a:off x="8617812" y="6492875"/>
            <a:ext cx="504056" cy="365125"/>
          </a:xfrm>
          <a:noFill/>
        </p:spPr>
        <p:txBody>
          <a:bodyPr/>
          <a:lstStyle/>
          <a:p>
            <a:fld id="{5797AFE9-0F05-449C-AAE0-058FD2FE3341}" type="slidenum">
              <a:rPr lang="ru-RU" altLang="ru-RU" smtClean="0"/>
              <a:pPr/>
              <a:t>22</a:t>
            </a:fld>
            <a:endParaRPr lang="ru-RU" altLang="ru-RU" dirty="0" smtClean="0"/>
          </a:p>
        </p:txBody>
      </p:sp>
      <p:sp>
        <p:nvSpPr>
          <p:cNvPr id="46" name="Скругленный прямоугольник 45"/>
          <p:cNvSpPr/>
          <p:nvPr/>
        </p:nvSpPr>
        <p:spPr>
          <a:xfrm>
            <a:off x="4286248" y="3643314"/>
            <a:ext cx="500066" cy="500066"/>
          </a:xfrm>
          <a:prstGeom prst="roundRect">
            <a:avLst/>
          </a:prstGeom>
          <a:solidFill>
            <a:srgbClr val="FED58C">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5072066" y="3643314"/>
            <a:ext cx="928693" cy="646331"/>
          </a:xfrm>
          <a:prstGeom prst="rect">
            <a:avLst/>
          </a:prstGeom>
          <a:solidFill>
            <a:srgbClr val="CCFF66">
              <a:alpha val="42000"/>
            </a:srgbClr>
          </a:solidFill>
        </p:spPr>
        <p:txBody>
          <a:bodyPr wrap="square">
            <a:spAutoFit/>
          </a:bodyPr>
          <a:lstStyle/>
          <a:p>
            <a:pPr algn="ctr"/>
            <a:r>
              <a:rPr lang="en-US" dirty="0" smtClean="0"/>
              <a:t>storage energy</a:t>
            </a:r>
            <a:endParaRPr lang="ru-RU" dirty="0"/>
          </a:p>
        </p:txBody>
      </p:sp>
      <p:sp>
        <p:nvSpPr>
          <p:cNvPr id="50" name="Прямоугольник 49"/>
          <p:cNvSpPr/>
          <p:nvPr/>
        </p:nvSpPr>
        <p:spPr>
          <a:xfrm>
            <a:off x="1857356" y="3500438"/>
            <a:ext cx="1174104" cy="369332"/>
          </a:xfrm>
          <a:prstGeom prst="rect">
            <a:avLst/>
          </a:prstGeom>
        </p:spPr>
        <p:txBody>
          <a:bodyPr wrap="none">
            <a:spAutoFit/>
          </a:bodyPr>
          <a:lstStyle/>
          <a:p>
            <a:r>
              <a:rPr lang="en-US" dirty="0" smtClean="0"/>
              <a:t>existing</a:t>
            </a:r>
            <a:r>
              <a:rPr lang="ru-RU" dirty="0" smtClean="0"/>
              <a:t> </a:t>
            </a:r>
            <a:r>
              <a:rPr lang="en-US" dirty="0" smtClean="0"/>
              <a:t>PS</a:t>
            </a:r>
            <a:endParaRPr lang="ru-RU" dirty="0"/>
          </a:p>
        </p:txBody>
      </p:sp>
      <p:sp>
        <p:nvSpPr>
          <p:cNvPr id="51" name="Прямоугольник 50"/>
          <p:cNvSpPr/>
          <p:nvPr/>
        </p:nvSpPr>
        <p:spPr>
          <a:xfrm>
            <a:off x="3714744" y="3500438"/>
            <a:ext cx="1214446" cy="1214446"/>
          </a:xfrm>
          <a:prstGeom prst="rect">
            <a:avLst/>
          </a:prstGeom>
          <a:solidFill>
            <a:srgbClr val="CCFF6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646670827"/>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57158" y="1071546"/>
            <a:ext cx="7429552" cy="369332"/>
          </a:xfrm>
          <a:prstGeom prst="rect">
            <a:avLst/>
          </a:prstGeom>
        </p:spPr>
        <p:txBody>
          <a:bodyPr wrap="square">
            <a:spAutoFit/>
          </a:bodyPr>
          <a:lstStyle/>
          <a:p>
            <a:r>
              <a:rPr lang="ru-RU" altLang="zh-CN" b="1" dirty="0" smtClean="0">
                <a:solidFill>
                  <a:prstClr val="black"/>
                </a:solidFill>
                <a:ea typeface="SimSun" pitchFamily="2" charset="-122"/>
                <a:cs typeface="Times New Roman" pitchFamily="18" charset="0"/>
              </a:rPr>
              <a:t> </a:t>
            </a:r>
            <a:r>
              <a:rPr lang="en-US" altLang="zh-CN" b="1" dirty="0" smtClean="0">
                <a:solidFill>
                  <a:prstClr val="black"/>
                </a:solidFill>
                <a:ea typeface="SimSun" pitchFamily="2" charset="-122"/>
                <a:cs typeface="Times New Roman" pitchFamily="18" charset="0"/>
              </a:rPr>
              <a:t>The cycle of the magnetic field / current</a:t>
            </a:r>
            <a:endParaRPr lang="ru-RU" b="1" dirty="0">
              <a:cs typeface="Times New Roman" pitchFamily="18" charset="0"/>
            </a:endParaRPr>
          </a:p>
        </p:txBody>
      </p:sp>
      <p:sp>
        <p:nvSpPr>
          <p:cNvPr id="5" name="Номер слайда 4"/>
          <p:cNvSpPr>
            <a:spLocks noGrp="1"/>
          </p:cNvSpPr>
          <p:nvPr>
            <p:ph type="sldNum" sz="quarter" idx="2"/>
          </p:nvPr>
        </p:nvSpPr>
        <p:spPr>
          <a:xfrm>
            <a:off x="8884896" y="6590109"/>
            <a:ext cx="259104" cy="267891"/>
          </a:xfrm>
        </p:spPr>
        <p:txBody>
          <a:bodyPr/>
          <a:lstStyle/>
          <a:p>
            <a:fld id="{86CB4B4D-7CA3-9044-876B-883B54F8677D}" type="slidenum">
              <a:rPr lang="ru-RU" smtClean="0"/>
              <a:pPr/>
              <a:t>3</a:t>
            </a:fld>
            <a:endParaRPr lang="ru-RU" dirty="0"/>
          </a:p>
        </p:txBody>
      </p:sp>
      <p:sp>
        <p:nvSpPr>
          <p:cNvPr id="12"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rgbClr val="C00000"/>
                </a:solidFill>
              </a:rPr>
              <a:t>  </a:t>
            </a:r>
            <a:endParaRPr lang="ru-RU" sz="2200" b="1" dirty="0">
              <a:solidFill>
                <a:srgbClr val="C00000"/>
              </a:solidFill>
            </a:endParaRPr>
          </a:p>
        </p:txBody>
      </p:sp>
      <p:sp>
        <p:nvSpPr>
          <p:cNvPr id="13" name="Прямоугольник 12"/>
          <p:cNvSpPr/>
          <p:nvPr/>
        </p:nvSpPr>
        <p:spPr>
          <a:xfrm>
            <a:off x="357158" y="4643446"/>
            <a:ext cx="8643998" cy="369332"/>
          </a:xfrm>
          <a:prstGeom prst="rect">
            <a:avLst/>
          </a:prstGeom>
        </p:spPr>
        <p:txBody>
          <a:bodyPr wrap="square">
            <a:spAutoFit/>
          </a:bodyPr>
          <a:lstStyle/>
          <a:p>
            <a:pPr algn="ctr"/>
            <a:r>
              <a:rPr lang="ru-RU" altLang="zh-CN" b="1" dirty="0" smtClean="0">
                <a:solidFill>
                  <a:prstClr val="black"/>
                </a:solidFill>
                <a:ea typeface="SimSun" pitchFamily="2" charset="-122"/>
                <a:cs typeface="Times New Roman" pitchFamily="18" charset="0"/>
              </a:rPr>
              <a:t> </a:t>
            </a:r>
            <a:r>
              <a:rPr lang="en-US" altLang="zh-CN" b="1" dirty="0" smtClean="0">
                <a:solidFill>
                  <a:prstClr val="black"/>
                </a:solidFill>
                <a:ea typeface="SimSun" pitchFamily="2" charset="-122"/>
                <a:cs typeface="Times New Roman" pitchFamily="18" charset="0"/>
              </a:rPr>
              <a:t>Requirements for the system of energy evacuation from the S</a:t>
            </a:r>
            <a:r>
              <a:rPr lang="ru-RU" altLang="zh-CN" b="1" dirty="0" smtClean="0">
                <a:solidFill>
                  <a:prstClr val="black"/>
                </a:solidFill>
                <a:ea typeface="SimSun" pitchFamily="2" charset="-122"/>
                <a:cs typeface="Times New Roman" pitchFamily="18" charset="0"/>
              </a:rPr>
              <a:t>С</a:t>
            </a:r>
            <a:r>
              <a:rPr lang="en-US" altLang="zh-CN" b="1" dirty="0" smtClean="0">
                <a:solidFill>
                  <a:prstClr val="black"/>
                </a:solidFill>
                <a:ea typeface="SimSun" pitchFamily="2" charset="-122"/>
                <a:cs typeface="Times New Roman" pitchFamily="18" charset="0"/>
              </a:rPr>
              <a:t>-magnets of the Collider</a:t>
            </a:r>
            <a:endParaRPr lang="ru-RU" b="1" dirty="0">
              <a:cs typeface="Times New Roman" pitchFamily="18" charset="0"/>
            </a:endParaRPr>
          </a:p>
        </p:txBody>
      </p:sp>
      <p:sp>
        <p:nvSpPr>
          <p:cNvPr id="14" name="TextBox 13"/>
          <p:cNvSpPr txBox="1"/>
          <p:nvPr/>
        </p:nvSpPr>
        <p:spPr>
          <a:xfrm>
            <a:off x="214282" y="5072074"/>
            <a:ext cx="8715436" cy="1338828"/>
          </a:xfrm>
          <a:prstGeom prst="rect">
            <a:avLst/>
          </a:prstGeom>
          <a:solidFill>
            <a:schemeClr val="accent6">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342900" indent="-342900">
              <a:lnSpc>
                <a:spcPct val="150000"/>
              </a:lnSpc>
              <a:buAutoNum type="arabicParenR"/>
            </a:pPr>
            <a:r>
              <a:rPr lang="en-US" dirty="0" smtClean="0">
                <a:solidFill>
                  <a:schemeClr val="tx1"/>
                </a:solidFill>
              </a:rPr>
              <a:t>energy output constant -</a:t>
            </a:r>
            <a:r>
              <a:rPr lang="en-US" dirty="0" smtClean="0"/>
              <a:t> </a:t>
            </a:r>
            <a:r>
              <a:rPr lang="en-US" b="1" dirty="0" smtClean="0">
                <a:solidFill>
                  <a:srgbClr val="FF0000"/>
                </a:solidFill>
              </a:rPr>
              <a:t>160ms,</a:t>
            </a:r>
          </a:p>
          <a:p>
            <a:pPr marL="342900" indent="-342900">
              <a:lnSpc>
                <a:spcPct val="150000"/>
              </a:lnSpc>
              <a:buAutoNum type="arabicParenR"/>
            </a:pPr>
            <a:r>
              <a:rPr lang="en-US" dirty="0" smtClean="0">
                <a:solidFill>
                  <a:schemeClr val="tx1"/>
                </a:solidFill>
              </a:rPr>
              <a:t>the potential of the magnetic elements relatively to the "earth" </a:t>
            </a:r>
            <a:r>
              <a:rPr lang="en-US" dirty="0" smtClean="0"/>
              <a:t>- </a:t>
            </a:r>
            <a:r>
              <a:rPr lang="en-US" b="1" dirty="0" smtClean="0">
                <a:solidFill>
                  <a:srgbClr val="FF0000"/>
                </a:solidFill>
              </a:rPr>
              <a:t>not more than 500V,</a:t>
            </a:r>
          </a:p>
          <a:p>
            <a:pPr marL="342900" indent="-342900">
              <a:lnSpc>
                <a:spcPct val="150000"/>
              </a:lnSpc>
            </a:pPr>
            <a:r>
              <a:rPr lang="en-US" dirty="0" smtClean="0">
                <a:solidFill>
                  <a:schemeClr val="tx1"/>
                </a:solidFill>
              </a:rPr>
              <a:t>3) </a:t>
            </a:r>
            <a:r>
              <a:rPr lang="ru-RU" dirty="0" smtClean="0">
                <a:solidFill>
                  <a:schemeClr val="tx1"/>
                </a:solidFill>
              </a:rPr>
              <a:t>  </a:t>
            </a:r>
            <a:r>
              <a:rPr lang="en-US" b="1" dirty="0" smtClean="0">
                <a:solidFill>
                  <a:srgbClr val="FF0000"/>
                </a:solidFill>
              </a:rPr>
              <a:t>reliability.</a:t>
            </a:r>
            <a:endParaRPr lang="ru-RU" b="1" dirty="0" smtClean="0">
              <a:solidFill>
                <a:srgbClr val="FF0000"/>
              </a:solidFill>
            </a:endParaRPr>
          </a:p>
        </p:txBody>
      </p:sp>
      <p:grpSp>
        <p:nvGrpSpPr>
          <p:cNvPr id="21" name="Группа 20"/>
          <p:cNvGrpSpPr/>
          <p:nvPr/>
        </p:nvGrpSpPr>
        <p:grpSpPr>
          <a:xfrm>
            <a:off x="285720" y="142852"/>
            <a:ext cx="8712968" cy="940836"/>
            <a:chOff x="285720" y="142852"/>
            <a:chExt cx="8712968" cy="940836"/>
          </a:xfrm>
        </p:grpSpPr>
        <p:sp>
          <p:nvSpPr>
            <p:cNvPr id="22"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r>
                <a:rPr lang="ru-RU" sz="2200" b="1" dirty="0" smtClean="0">
                  <a:solidFill>
                    <a:srgbClr val="C00000"/>
                  </a:solidFill>
                </a:rPr>
                <a:t> </a:t>
              </a:r>
              <a:endParaRPr lang="ru-RU" sz="2200" b="1" dirty="0">
                <a:solidFill>
                  <a:srgbClr val="C00000"/>
                </a:solidFill>
              </a:endParaRPr>
            </a:p>
          </p:txBody>
        </p:sp>
        <p:sp>
          <p:nvSpPr>
            <p:cNvPr id="23" name="Прямоугольник 22"/>
            <p:cNvSpPr/>
            <p:nvPr/>
          </p:nvSpPr>
          <p:spPr>
            <a:xfrm>
              <a:off x="928662" y="714356"/>
              <a:ext cx="7429552" cy="369332"/>
            </a:xfrm>
            <a:prstGeom prst="rect">
              <a:avLst/>
            </a:prstGeom>
          </p:spPr>
          <p:txBody>
            <a:bodyPr wrap="square">
              <a:spAutoFit/>
            </a:bodyPr>
            <a:lstStyle/>
            <a:p>
              <a:pPr algn="ctr"/>
              <a:r>
                <a:rPr lang="en-US" altLang="zh-CN" b="1" dirty="0" smtClean="0">
                  <a:solidFill>
                    <a:prstClr val="black"/>
                  </a:solidFill>
                  <a:ea typeface="SimSun" pitchFamily="2" charset="-122"/>
                  <a:cs typeface="Times New Roman" pitchFamily="18" charset="0"/>
                </a:rPr>
                <a:t>Power system requirements</a:t>
              </a:r>
              <a:endParaRPr lang="ru-RU" b="1" dirty="0">
                <a:cs typeface="Times New Roman" pitchFamily="18" charset="0"/>
              </a:endParaRPr>
            </a:p>
          </p:txBody>
        </p:sp>
        <p:cxnSp>
          <p:nvCxnSpPr>
            <p:cNvPr id="24" name="Прямая соединительная линия 23"/>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pic>
        <p:nvPicPr>
          <p:cNvPr id="26" name="Рисунок 25" descr="цикл колл_4июня19.JPG"/>
          <p:cNvPicPr>
            <a:picLocks noChangeAspect="1"/>
          </p:cNvPicPr>
          <p:nvPr/>
        </p:nvPicPr>
        <p:blipFill>
          <a:blip r:embed="rId3"/>
          <a:stretch>
            <a:fillRect/>
          </a:stretch>
        </p:blipFill>
        <p:spPr>
          <a:xfrm>
            <a:off x="285720" y="1568872"/>
            <a:ext cx="8516441" cy="2622110"/>
          </a:xfrm>
          <a:prstGeom prst="rect">
            <a:avLst/>
          </a:prstGeom>
          <a:ln>
            <a:noFill/>
          </a:ln>
          <a:effectLst>
            <a:outerShdw blurRad="292100" dist="139700" dir="2700000" algn="tl" rotWithShape="0">
              <a:srgbClr val="333333">
                <a:alpha val="65000"/>
              </a:srgbClr>
            </a:outerShdw>
          </a:effectLst>
        </p:spPr>
      </p:pic>
      <p:cxnSp>
        <p:nvCxnSpPr>
          <p:cNvPr id="15"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6" name="Picture 7" descr="NICA-Logo_4c"/>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19"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85720" y="142852"/>
            <a:ext cx="8712968" cy="940836"/>
            <a:chOff x="285720" y="142852"/>
            <a:chExt cx="8712968" cy="940836"/>
          </a:xfrm>
        </p:grpSpPr>
        <p:sp>
          <p:nvSpPr>
            <p:cNvPr id="8"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200" b="1" dirty="0">
                <a:solidFill>
                  <a:srgbClr val="C00000"/>
                </a:solidFill>
              </a:endParaRPr>
            </a:p>
          </p:txBody>
        </p:sp>
        <p:sp>
          <p:nvSpPr>
            <p:cNvPr id="10" name="Прямоугольник 9"/>
            <p:cNvSpPr/>
            <p:nvPr/>
          </p:nvSpPr>
          <p:spPr>
            <a:xfrm>
              <a:off x="928662" y="714356"/>
              <a:ext cx="7429552" cy="369332"/>
            </a:xfrm>
            <a:prstGeom prst="rect">
              <a:avLst/>
            </a:prstGeom>
          </p:spPr>
          <p:txBody>
            <a:bodyPr wrap="square">
              <a:spAutoFit/>
            </a:bodyPr>
            <a:lstStyle/>
            <a:p>
              <a:pPr algn="ctr"/>
              <a:r>
                <a:rPr lang="en-US" altLang="zh-CN" b="1" dirty="0" smtClean="0">
                  <a:solidFill>
                    <a:prstClr val="black"/>
                  </a:solidFill>
                  <a:ea typeface="SimSun" pitchFamily="2" charset="-122"/>
                  <a:cs typeface="Times New Roman" pitchFamily="18" charset="0"/>
                </a:rPr>
                <a:t>Schematic diagram</a:t>
              </a:r>
              <a:endParaRPr lang="ru-RU" b="1" dirty="0">
                <a:cs typeface="Times New Roman" pitchFamily="18" charset="0"/>
              </a:endParaRPr>
            </a:p>
          </p:txBody>
        </p:sp>
        <p:cxnSp>
          <p:nvCxnSpPr>
            <p:cNvPr id="13" name="Прямая соединительная линия 12"/>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5" name="Номер слайда 4"/>
          <p:cNvSpPr>
            <a:spLocks noGrp="1"/>
          </p:cNvSpPr>
          <p:nvPr>
            <p:ph type="sldNum" sz="quarter" idx="2"/>
          </p:nvPr>
        </p:nvSpPr>
        <p:spPr>
          <a:xfrm>
            <a:off x="8884896" y="6590109"/>
            <a:ext cx="259104" cy="267891"/>
          </a:xfrm>
        </p:spPr>
        <p:txBody>
          <a:bodyPr/>
          <a:lstStyle/>
          <a:p>
            <a:fld id="{86CB4B4D-7CA3-9044-876B-883B54F8677D}" type="slidenum">
              <a:rPr lang="ru-RU" smtClean="0"/>
              <a:pPr/>
              <a:t>4</a:t>
            </a:fld>
            <a:endParaRPr lang="ru-RU" dirty="0"/>
          </a:p>
        </p:txBody>
      </p:sp>
      <p:sp>
        <p:nvSpPr>
          <p:cNvPr id="12"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r>
              <a:rPr lang="ru-RU" sz="2200" b="1" dirty="0" smtClean="0">
                <a:solidFill>
                  <a:srgbClr val="C00000"/>
                </a:solidFill>
              </a:rPr>
              <a:t> </a:t>
            </a:r>
            <a:endParaRPr lang="ru-RU" sz="2200" b="1" dirty="0">
              <a:solidFill>
                <a:srgbClr val="C00000"/>
              </a:solidFill>
            </a:endParaRPr>
          </a:p>
        </p:txBody>
      </p:sp>
      <p:pic>
        <p:nvPicPr>
          <p:cNvPr id="14" name="Рисунок 13" descr="принц сх колл_4июня19.JPG"/>
          <p:cNvPicPr>
            <a:picLocks noChangeAspect="1"/>
          </p:cNvPicPr>
          <p:nvPr/>
        </p:nvPicPr>
        <p:blipFill>
          <a:blip r:embed="rId3"/>
          <a:stretch>
            <a:fillRect/>
          </a:stretch>
        </p:blipFill>
        <p:spPr>
          <a:xfrm>
            <a:off x="285720" y="1382812"/>
            <a:ext cx="8535346" cy="4461557"/>
          </a:xfrm>
          <a:prstGeom prst="rect">
            <a:avLst/>
          </a:prstGeom>
          <a:ln>
            <a:noFill/>
          </a:ln>
          <a:effectLst>
            <a:outerShdw blurRad="292100" dist="139700" dir="2700000" algn="tl" rotWithShape="0">
              <a:srgbClr val="333333">
                <a:alpha val="65000"/>
              </a:srgbClr>
            </a:outerShdw>
          </a:effectLst>
        </p:spPr>
      </p:pic>
      <p:cxnSp>
        <p:nvCxnSpPr>
          <p:cNvPr id="9"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7" descr="NICA-Logo_4c"/>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6"/>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17"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8884896" y="6590109"/>
            <a:ext cx="259104" cy="267891"/>
          </a:xfrm>
        </p:spPr>
        <p:txBody>
          <a:bodyPr/>
          <a:lstStyle/>
          <a:p>
            <a:fld id="{86CB4B4D-7CA3-9044-876B-883B54F8677D}" type="slidenum">
              <a:rPr lang="ru-RU" smtClean="0"/>
              <a:pPr/>
              <a:t>5</a:t>
            </a:fld>
            <a:endParaRPr lang="ru-RU" dirty="0"/>
          </a:p>
        </p:txBody>
      </p:sp>
      <p:sp>
        <p:nvSpPr>
          <p:cNvPr id="6"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200" b="1" dirty="0">
              <a:solidFill>
                <a:srgbClr val="C00000"/>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1528478211"/>
              </p:ext>
            </p:extLst>
          </p:nvPr>
        </p:nvGraphicFramePr>
        <p:xfrm>
          <a:off x="285720" y="1142984"/>
          <a:ext cx="8606760" cy="5113535"/>
        </p:xfrm>
        <a:graphic>
          <a:graphicData uri="http://schemas.openxmlformats.org/drawingml/2006/table">
            <a:tbl>
              <a:tblPr>
                <a:tableStyleId>{35758FB7-9AC5-4552-8A53-C91805E547FA}</a:tableStyleId>
              </a:tblPr>
              <a:tblGrid>
                <a:gridCol w="4179306">
                  <a:extLst>
                    <a:ext uri="{9D8B030D-6E8A-4147-A177-3AD203B41FA5}">
                      <a16:colId xmlns="" xmlns:a16="http://schemas.microsoft.com/office/drawing/2014/main" val="20001"/>
                    </a:ext>
                  </a:extLst>
                </a:gridCol>
                <a:gridCol w="1571032">
                  <a:extLst>
                    <a:ext uri="{9D8B030D-6E8A-4147-A177-3AD203B41FA5}">
                      <a16:colId xmlns="" xmlns:a16="http://schemas.microsoft.com/office/drawing/2014/main" val="20002"/>
                    </a:ext>
                  </a:extLst>
                </a:gridCol>
                <a:gridCol w="1356800"/>
                <a:gridCol w="1499622"/>
              </a:tblGrid>
              <a:tr h="312901">
                <a:tc>
                  <a:txBody>
                    <a:bodyPr/>
                    <a:lstStyle/>
                    <a:p>
                      <a:pPr>
                        <a:spcAft>
                          <a:spcPts val="0"/>
                        </a:spcAft>
                      </a:pP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en-US" sz="1800" kern="50" dirty="0" smtClean="0"/>
                        <a:t>PS</a:t>
                      </a:r>
                      <a:r>
                        <a:rPr lang="ru-RU" sz="1800" kern="50" dirty="0" smtClean="0"/>
                        <a:t>1</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en-US" sz="1800" kern="50" dirty="0" smtClean="0"/>
                        <a:t>PS</a:t>
                      </a:r>
                      <a:r>
                        <a:rPr lang="ru-RU" sz="1800" kern="50" dirty="0" smtClean="0"/>
                        <a:t>2</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en-US" sz="1800" kern="50" dirty="0" smtClean="0"/>
                        <a:t>PS</a:t>
                      </a:r>
                      <a:r>
                        <a:rPr lang="ru-RU" sz="1800" kern="50" dirty="0" smtClean="0"/>
                        <a:t>3</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extLst>
                  <a:ext uri="{0D108BD9-81ED-4DB2-BD59-A6C34878D82A}">
                    <a16:rowId xmlns="" xmlns:a16="http://schemas.microsoft.com/office/drawing/2014/main" val="10000"/>
                  </a:ext>
                </a:extLst>
              </a:tr>
              <a:tr h="366201">
                <a:tc>
                  <a:txBody>
                    <a:bodyPr/>
                    <a:lstStyle/>
                    <a:p>
                      <a:pPr>
                        <a:spcAft>
                          <a:spcPts val="0"/>
                        </a:spcAft>
                      </a:pPr>
                      <a:r>
                        <a:rPr lang="en-US" sz="1800" kern="50" dirty="0" smtClean="0"/>
                        <a:t>Supply voltage</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sz="1800" kern="50" dirty="0" smtClean="0"/>
                        <a:t>3ф ~50</a:t>
                      </a:r>
                      <a:r>
                        <a:rPr lang="en-US" sz="1800" kern="50" dirty="0" smtClean="0"/>
                        <a:t>Hz</a:t>
                      </a:r>
                      <a:r>
                        <a:rPr lang="sk-SK" sz="1800" kern="50" dirty="0" smtClean="0"/>
                        <a:t> 380В</a:t>
                      </a:r>
                      <a:r>
                        <a:rPr lang="ru-RU" sz="1800" kern="50" baseline="0" dirty="0" smtClean="0"/>
                        <a:t> </a:t>
                      </a:r>
                      <a:r>
                        <a:rPr lang="sk-SK" sz="1800" kern="50" dirty="0" smtClean="0"/>
                        <a:t>+/-10% </a:t>
                      </a:r>
                      <a:r>
                        <a:rPr lang="ru-RU" sz="1800" kern="50" dirty="0" smtClean="0"/>
                        <a:t> </a:t>
                      </a:r>
                      <a:r>
                        <a:rPr lang="en-US" sz="1800" kern="50" dirty="0" smtClean="0"/>
                        <a:t>TN</a:t>
                      </a:r>
                      <a:r>
                        <a:rPr lang="sk-SK" sz="1800" kern="50" dirty="0" smtClean="0"/>
                        <a:t>-</a:t>
                      </a:r>
                      <a:r>
                        <a:rPr lang="en-US" sz="1800" kern="50" dirty="0" smtClean="0"/>
                        <a:t>S</a:t>
                      </a:r>
                      <a:endParaRPr lang="ru-RU" sz="1800" kern="50" dirty="0" smtClean="0">
                        <a:solidFill>
                          <a:schemeClr val="tx1"/>
                        </a:solidFill>
                        <a:latin typeface="Calibri" pitchFamily="34" charset="0"/>
                        <a:ea typeface="Times New Roman"/>
                        <a:cs typeface="Calibri" pitchFamily="34" charset="0"/>
                      </a:endParaRPr>
                    </a:p>
                  </a:txBody>
                  <a:tcPr marL="56105" marR="56105" marT="0" marB="0" anchor="ct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356070">
                <a:tc>
                  <a:txBody>
                    <a:bodyPr/>
                    <a:lstStyle/>
                    <a:p>
                      <a:pPr>
                        <a:spcAft>
                          <a:spcPts val="0"/>
                        </a:spcAft>
                      </a:pPr>
                      <a:r>
                        <a:rPr lang="en-US" sz="1800" kern="50" dirty="0" smtClean="0"/>
                        <a:t>Maximum power,</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ru-RU" sz="1800" b="1" kern="50" dirty="0"/>
                        <a:t>600 </a:t>
                      </a:r>
                      <a:r>
                        <a:rPr lang="ru-RU" sz="1800" b="1" kern="50" dirty="0" smtClean="0"/>
                        <a:t>к</a:t>
                      </a:r>
                      <a:r>
                        <a:rPr lang="en-US" sz="1800" b="1" kern="50" dirty="0" smtClean="0"/>
                        <a:t>W</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ru-RU" sz="1800" kern="50" dirty="0" smtClean="0"/>
                        <a:t>45 </a:t>
                      </a:r>
                      <a:r>
                        <a:rPr lang="ru-RU" sz="1800" b="0" kern="50" dirty="0" smtClean="0"/>
                        <a:t>к</a:t>
                      </a:r>
                      <a:r>
                        <a:rPr lang="en-US" sz="1800" b="0" kern="50" dirty="0" smtClean="0"/>
                        <a:t>W</a:t>
                      </a:r>
                      <a:endParaRPr lang="ru-RU" sz="1800" b="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kern="50" dirty="0" smtClean="0"/>
                        <a:t>25</a:t>
                      </a:r>
                      <a:r>
                        <a:rPr lang="en-US" sz="1800" kern="50" dirty="0" smtClean="0"/>
                        <a:t> </a:t>
                      </a:r>
                      <a:r>
                        <a:rPr lang="ru-RU" sz="1800" b="0" kern="50" dirty="0" smtClean="0"/>
                        <a:t>к</a:t>
                      </a:r>
                      <a:r>
                        <a:rPr lang="en-US" sz="1800" b="0" kern="50" dirty="0" smtClean="0"/>
                        <a:t>W</a:t>
                      </a:r>
                      <a:endParaRPr lang="ru-RU" dirty="0"/>
                    </a:p>
                  </a:txBody>
                  <a:tcPr marL="56105" marR="56105" marT="0" marB="0" anchor="ctr"/>
                </a:tc>
                <a:extLst>
                  <a:ext uri="{0D108BD9-81ED-4DB2-BD59-A6C34878D82A}">
                    <a16:rowId xmlns="" xmlns:a16="http://schemas.microsoft.com/office/drawing/2014/main" val="10002"/>
                  </a:ext>
                </a:extLst>
              </a:tr>
              <a:tr h="366457">
                <a:tc>
                  <a:txBody>
                    <a:bodyPr/>
                    <a:lstStyle/>
                    <a:p>
                      <a:pPr>
                        <a:spcAft>
                          <a:spcPts val="0"/>
                        </a:spcAft>
                      </a:pPr>
                      <a:r>
                        <a:rPr lang="en-US" sz="1800" kern="50" dirty="0" smtClean="0"/>
                        <a:t>Average power, not more than</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ru-RU" sz="1800" b="1" kern="50" dirty="0"/>
                        <a:t>250 </a:t>
                      </a:r>
                      <a:r>
                        <a:rPr lang="ru-RU" sz="1800" b="1" kern="50" dirty="0" smtClean="0"/>
                        <a:t>к</a:t>
                      </a:r>
                      <a:r>
                        <a:rPr lang="en-US" sz="1800" b="1" kern="50" dirty="0" smtClean="0"/>
                        <a:t>W</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r>
                        <a:rPr lang="ru-RU" dirty="0" smtClean="0"/>
                        <a:t>20</a:t>
                      </a:r>
                      <a:r>
                        <a:rPr lang="en-US" dirty="0" smtClean="0"/>
                        <a:t> </a:t>
                      </a:r>
                      <a:r>
                        <a:rPr lang="ru-RU" sz="1800" b="0" kern="50" dirty="0" smtClean="0"/>
                        <a:t>к</a:t>
                      </a:r>
                      <a:r>
                        <a:rPr lang="en-US" sz="1800" b="0" kern="50" dirty="0" smtClean="0"/>
                        <a:t>W</a:t>
                      </a:r>
                      <a:endParaRPr lang="ru-RU" dirty="0"/>
                    </a:p>
                  </a:txBody>
                  <a:tcPr marL="56105" marR="56105" marT="0" marB="0" anchor="ctr"/>
                </a:tc>
                <a:tc>
                  <a:txBody>
                    <a:bodyPr/>
                    <a:lstStyle/>
                    <a:p>
                      <a:pPr algn="ctr"/>
                      <a:r>
                        <a:rPr lang="ru-RU" dirty="0" smtClean="0"/>
                        <a:t>10</a:t>
                      </a:r>
                      <a:r>
                        <a:rPr lang="en-US" dirty="0" smtClean="0"/>
                        <a:t> </a:t>
                      </a:r>
                      <a:r>
                        <a:rPr lang="ru-RU" sz="1800" b="0" kern="50" dirty="0" smtClean="0"/>
                        <a:t>к</a:t>
                      </a:r>
                      <a:r>
                        <a:rPr lang="en-US" sz="1800" b="0" kern="50" dirty="0" smtClean="0"/>
                        <a:t>W</a:t>
                      </a:r>
                      <a:endParaRPr lang="ru-RU" dirty="0"/>
                    </a:p>
                  </a:txBody>
                  <a:tcPr marL="56105" marR="56105" marT="0" marB="0" anchor="ctr"/>
                </a:tc>
                <a:extLst>
                  <a:ext uri="{0D108BD9-81ED-4DB2-BD59-A6C34878D82A}">
                    <a16:rowId xmlns="" xmlns:a16="http://schemas.microsoft.com/office/drawing/2014/main" val="10003"/>
                  </a:ext>
                </a:extLst>
              </a:tr>
              <a:tr h="323656">
                <a:tc>
                  <a:txBody>
                    <a:bodyPr/>
                    <a:lstStyle/>
                    <a:p>
                      <a:pPr>
                        <a:spcAft>
                          <a:spcPts val="0"/>
                        </a:spcAft>
                      </a:pPr>
                      <a:r>
                        <a:rPr lang="en-US" sz="1800" kern="50" dirty="0" smtClean="0"/>
                        <a:t>Source voltage</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ru-RU" sz="1800" kern="50" dirty="0"/>
                        <a:t>+/-50</a:t>
                      </a:r>
                      <a:r>
                        <a:rPr lang="sk-SK" sz="1800" kern="50" dirty="0"/>
                        <a:t> </a:t>
                      </a:r>
                      <a:r>
                        <a:rPr lang="en-US" sz="1800" kern="50" dirty="0" smtClean="0"/>
                        <a:t>V</a:t>
                      </a:r>
                      <a:r>
                        <a:rPr lang="en-US" sz="1800" kern="50" baseline="-25000" dirty="0" smtClean="0"/>
                        <a:t>DC</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kern="50" dirty="0" smtClean="0"/>
                        <a:t>+/-40</a:t>
                      </a:r>
                      <a:r>
                        <a:rPr lang="sk-SK" sz="1800" kern="50" dirty="0" smtClean="0"/>
                        <a:t> </a:t>
                      </a:r>
                      <a:r>
                        <a:rPr lang="en-US" sz="1800" kern="50" dirty="0" smtClean="0"/>
                        <a:t>V</a:t>
                      </a:r>
                      <a:r>
                        <a:rPr lang="en-US" sz="1800" kern="50" baseline="-25000" dirty="0" smtClean="0"/>
                        <a:t>DC</a:t>
                      </a:r>
                      <a:endParaRPr lang="ru-RU" sz="1800" kern="50" dirty="0" smtClean="0">
                        <a:solidFill>
                          <a:schemeClr val="tx1"/>
                        </a:solidFill>
                        <a:latin typeface="Calibri" pitchFamily="34" charset="0"/>
                        <a:ea typeface="Times New Roman"/>
                        <a:cs typeface="Calibri" pitchFamily="34" charset="0"/>
                      </a:endParaRPr>
                    </a:p>
                  </a:txBody>
                  <a:tcPr marL="56105" marR="5610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kern="50" dirty="0" smtClean="0"/>
                        <a:t>+/-30</a:t>
                      </a:r>
                      <a:r>
                        <a:rPr lang="sk-SK" sz="1800" kern="50" dirty="0" smtClean="0"/>
                        <a:t> </a:t>
                      </a:r>
                      <a:r>
                        <a:rPr lang="en-US" sz="1800" kern="50" dirty="0" smtClean="0"/>
                        <a:t>V</a:t>
                      </a:r>
                      <a:r>
                        <a:rPr lang="en-US" sz="1800" kern="50" baseline="-25000" dirty="0" smtClean="0"/>
                        <a:t>DC</a:t>
                      </a:r>
                      <a:endParaRPr lang="ru-RU" sz="1800" kern="50" dirty="0" smtClean="0">
                        <a:solidFill>
                          <a:schemeClr val="tx1"/>
                        </a:solidFill>
                        <a:latin typeface="Calibri" pitchFamily="34" charset="0"/>
                        <a:ea typeface="Times New Roman"/>
                        <a:cs typeface="Calibri" pitchFamily="34" charset="0"/>
                      </a:endParaRPr>
                    </a:p>
                  </a:txBody>
                  <a:tcPr marL="56105" marR="56105" marT="0" marB="0" anchor="ctr"/>
                </a:tc>
                <a:extLst>
                  <a:ext uri="{0D108BD9-81ED-4DB2-BD59-A6C34878D82A}">
                    <a16:rowId xmlns="" xmlns:a16="http://schemas.microsoft.com/office/drawing/2014/main" val="10004"/>
                  </a:ext>
                </a:extLst>
              </a:tr>
              <a:tr h="345057">
                <a:tc>
                  <a:txBody>
                    <a:bodyPr/>
                    <a:lstStyle/>
                    <a:p>
                      <a:pPr>
                        <a:spcAft>
                          <a:spcPts val="0"/>
                        </a:spcAft>
                      </a:pPr>
                      <a:r>
                        <a:rPr lang="sk-SK" sz="1800" b="1" kern="50" dirty="0" smtClean="0"/>
                        <a:t>Output current</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sk-SK" sz="1800" b="1" kern="50" dirty="0"/>
                        <a:t>1</a:t>
                      </a:r>
                      <a:r>
                        <a:rPr lang="ru-RU" sz="1800" b="1" kern="50" dirty="0"/>
                        <a:t>1</a:t>
                      </a:r>
                      <a:r>
                        <a:rPr lang="sk-SK" sz="1800" b="1" kern="50" dirty="0"/>
                        <a:t>000 А</a:t>
                      </a:r>
                      <a:r>
                        <a:rPr lang="en-US" sz="1800" b="1" kern="50" baseline="-25000" dirty="0"/>
                        <a:t>DC</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ru-RU" sz="1800" b="1" kern="50" dirty="0" smtClean="0"/>
                        <a:t>1000 </a:t>
                      </a:r>
                      <a:r>
                        <a:rPr lang="sk-SK" sz="1800" b="1" kern="50" dirty="0" smtClean="0"/>
                        <a:t>А</a:t>
                      </a:r>
                      <a:r>
                        <a:rPr lang="en-US" sz="1800" b="1" kern="50" baseline="-25000" dirty="0" smtClean="0"/>
                        <a:t>DC</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ru-RU" sz="1800" b="1" kern="50" dirty="0" smtClean="0"/>
                        <a:t>600 </a:t>
                      </a:r>
                      <a:r>
                        <a:rPr lang="sk-SK" sz="1800" b="1" kern="50" dirty="0" smtClean="0"/>
                        <a:t>А</a:t>
                      </a:r>
                      <a:r>
                        <a:rPr lang="en-US" sz="1800" b="1" kern="50" baseline="-25000" dirty="0" smtClean="0"/>
                        <a:t>DC</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extLst>
                  <a:ext uri="{0D108BD9-81ED-4DB2-BD59-A6C34878D82A}">
                    <a16:rowId xmlns="" xmlns:a16="http://schemas.microsoft.com/office/drawing/2014/main" val="10005"/>
                  </a:ext>
                </a:extLst>
              </a:tr>
              <a:tr h="368703">
                <a:tc>
                  <a:txBody>
                    <a:bodyPr/>
                    <a:lstStyle/>
                    <a:p>
                      <a:pPr>
                        <a:spcAft>
                          <a:spcPts val="0"/>
                        </a:spcAft>
                      </a:pPr>
                      <a:r>
                        <a:rPr lang="en-US" sz="1800" kern="50" dirty="0" smtClean="0"/>
                        <a:t>The inductance of the load</a:t>
                      </a:r>
                      <a:endParaRPr lang="ru-RU" sz="1800" kern="50" dirty="0" smtClean="0"/>
                    </a:p>
                  </a:txBody>
                  <a:tcPr marL="56105" marR="56105" marT="0" marB="0" anchor="ctr"/>
                </a:tc>
                <a:tc>
                  <a:txBody>
                    <a:bodyPr/>
                    <a:lstStyle/>
                    <a:p>
                      <a:pPr marL="448945" indent="-448945" algn="ctr">
                        <a:spcAft>
                          <a:spcPts val="0"/>
                        </a:spcAft>
                      </a:pPr>
                      <a:r>
                        <a:rPr lang="ru-RU" sz="1800" kern="50" dirty="0" smtClean="0"/>
                        <a:t>45</a:t>
                      </a:r>
                      <a:r>
                        <a:rPr lang="sk-SK" sz="1800" kern="50" dirty="0" smtClean="0"/>
                        <a:t> м</a:t>
                      </a:r>
                      <a:r>
                        <a:rPr lang="en-US" sz="1800" kern="50" dirty="0" smtClean="0"/>
                        <a:t>H</a:t>
                      </a:r>
                      <a:r>
                        <a:rPr lang="ru-RU" sz="1800" kern="50" dirty="0" smtClean="0"/>
                        <a:t> </a:t>
                      </a:r>
                      <a:endParaRPr lang="ru-RU" sz="1800" kern="50" dirty="0"/>
                    </a:p>
                  </a:txBody>
                  <a:tcPr marL="56105" marR="56105" marT="0" marB="0" anchor="ctr"/>
                </a:tc>
                <a:tc>
                  <a:txBody>
                    <a:bodyPr/>
                    <a:lstStyle/>
                    <a:p>
                      <a:pPr marL="448945" indent="-448945" algn="ctr">
                        <a:spcAft>
                          <a:spcPts val="0"/>
                        </a:spcAft>
                      </a:pPr>
                      <a:r>
                        <a:rPr lang="ru-RU" sz="1800" kern="50" dirty="0" smtClean="0"/>
                        <a:t>9,2</a:t>
                      </a:r>
                      <a:r>
                        <a:rPr lang="sk-SK" sz="1800" kern="50" dirty="0" smtClean="0"/>
                        <a:t> м</a:t>
                      </a:r>
                      <a:r>
                        <a:rPr lang="en-US" sz="1800" kern="50" dirty="0" smtClean="0"/>
                        <a:t>H</a:t>
                      </a:r>
                      <a:endParaRPr lang="ru-RU" sz="1800" kern="50" dirty="0" smtClean="0"/>
                    </a:p>
                  </a:txBody>
                  <a:tcPr marL="56105" marR="56105" marT="0" marB="0" anchor="ctr"/>
                </a:tc>
                <a:tc>
                  <a:txBody>
                    <a:bodyPr/>
                    <a:lstStyle/>
                    <a:p>
                      <a:pPr marL="448945" indent="-448945" algn="ctr">
                        <a:spcAft>
                          <a:spcPts val="0"/>
                        </a:spcAft>
                      </a:pPr>
                      <a:r>
                        <a:rPr lang="ru-RU" sz="1800" kern="50" dirty="0" smtClean="0"/>
                        <a:t>4,6</a:t>
                      </a:r>
                      <a:r>
                        <a:rPr lang="sk-SK" sz="1800" kern="50" dirty="0" smtClean="0"/>
                        <a:t> м</a:t>
                      </a:r>
                      <a:r>
                        <a:rPr lang="en-US" sz="1800" kern="50" dirty="0" smtClean="0"/>
                        <a:t>H</a:t>
                      </a:r>
                      <a:r>
                        <a:rPr lang="ru-RU" sz="1800" kern="50" dirty="0" smtClean="0"/>
                        <a:t> </a:t>
                      </a:r>
                    </a:p>
                  </a:txBody>
                  <a:tcPr marL="56105" marR="56105" marT="0" marB="0" anchor="ctr"/>
                </a:tc>
                <a:extLst>
                  <a:ext uri="{0D108BD9-81ED-4DB2-BD59-A6C34878D82A}">
                    <a16:rowId xmlns="" xmlns:a16="http://schemas.microsoft.com/office/drawing/2014/main" val="10006"/>
                  </a:ext>
                </a:extLst>
              </a:tr>
              <a:tr h="384037">
                <a:tc>
                  <a:txBody>
                    <a:bodyPr/>
                    <a:lstStyle/>
                    <a:p>
                      <a:pPr>
                        <a:spcAft>
                          <a:spcPts val="0"/>
                        </a:spcAft>
                      </a:pPr>
                      <a:r>
                        <a:rPr lang="en-US" sz="1800" b="1" dirty="0" smtClean="0">
                          <a:sym typeface="Symbol" panose="05050102010706020507" pitchFamily="18" charset="2"/>
                        </a:rPr>
                        <a:t>I/I at </a:t>
                      </a:r>
                      <a:r>
                        <a:rPr lang="en-US" sz="1800" b="1" dirty="0" err="1" smtClean="0">
                          <a:sym typeface="Symbol" panose="05050102010706020507" pitchFamily="18" charset="2"/>
                        </a:rPr>
                        <a:t>di</a:t>
                      </a:r>
                      <a:r>
                        <a:rPr lang="en-US" sz="1800" b="1" dirty="0" smtClean="0">
                          <a:sym typeface="Symbol" panose="05050102010706020507" pitchFamily="18" charset="2"/>
                        </a:rPr>
                        <a:t>/</a:t>
                      </a:r>
                      <a:r>
                        <a:rPr lang="en-US" sz="1800" b="1" dirty="0" err="1" smtClean="0">
                          <a:sym typeface="Symbol" panose="05050102010706020507" pitchFamily="18" charset="2"/>
                        </a:rPr>
                        <a:t>dt</a:t>
                      </a:r>
                      <a:r>
                        <a:rPr lang="en-US" sz="1800" b="1" dirty="0" smtClean="0">
                          <a:sym typeface="Symbol" panose="05050102010706020507" pitchFamily="18" charset="2"/>
                        </a:rPr>
                        <a:t> not equal to zero,</a:t>
                      </a:r>
                      <a:r>
                        <a:rPr lang="en-US" sz="1800" b="1" baseline="0" dirty="0" smtClean="0">
                          <a:sym typeface="Symbol" panose="05050102010706020507" pitchFamily="18" charset="2"/>
                        </a:rPr>
                        <a:t> </a:t>
                      </a:r>
                      <a:r>
                        <a:rPr lang="en-US" sz="1800" b="1" baseline="0" dirty="0" err="1" smtClean="0">
                          <a:sym typeface="Symbol" panose="05050102010706020507" pitchFamily="18" charset="2"/>
                        </a:rPr>
                        <a:t>ppm</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sk-SK" sz="1800" b="1" kern="50" dirty="0" smtClean="0"/>
                        <a:t>2</a:t>
                      </a:r>
                      <a:r>
                        <a:rPr lang="en-US" sz="1800" b="1" kern="50" dirty="0" smtClean="0"/>
                        <a:t>00</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en-US" sz="1800" b="1" kern="50" dirty="0" smtClean="0">
                          <a:solidFill>
                            <a:schemeClr val="tx1"/>
                          </a:solidFill>
                          <a:latin typeface="Calibri" pitchFamily="34" charset="0"/>
                          <a:ea typeface="Times New Roman"/>
                          <a:cs typeface="Calibri" pitchFamily="34" charset="0"/>
                        </a:rPr>
                        <a:t>500</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en-US" sz="1800" b="1" kern="50" dirty="0" smtClean="0"/>
                        <a:t>500</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extLst>
                  <a:ext uri="{0D108BD9-81ED-4DB2-BD59-A6C34878D82A}">
                    <a16:rowId xmlns="" xmlns:a16="http://schemas.microsoft.com/office/drawing/2014/main" val="10007"/>
                  </a:ext>
                </a:extLst>
              </a:tr>
              <a:tr h="523591">
                <a:tc>
                  <a:txBody>
                    <a:bodyPr/>
                    <a:lstStyle/>
                    <a:p>
                      <a:pPr>
                        <a:spcAft>
                          <a:spcPts val="0"/>
                        </a:spcAft>
                      </a:pPr>
                      <a:r>
                        <a:rPr lang="en-US" sz="1800" kern="50" dirty="0" smtClean="0"/>
                        <a:t>The minimum duration of rise/fall field</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gridSpan="3">
                  <a:txBody>
                    <a:bodyPr/>
                    <a:lstStyle/>
                    <a:p>
                      <a:pPr algn="ctr">
                        <a:spcAft>
                          <a:spcPts val="0"/>
                        </a:spcAft>
                      </a:pPr>
                      <a:r>
                        <a:rPr lang="ru-RU" sz="1800" kern="50" dirty="0" smtClean="0"/>
                        <a:t>18 </a:t>
                      </a:r>
                      <a:r>
                        <a:rPr lang="en-US" sz="1800" kern="50" dirty="0" smtClean="0"/>
                        <a:t>s</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8"/>
                  </a:ext>
                </a:extLst>
              </a:tr>
              <a:tr h="373530">
                <a:tc>
                  <a:txBody>
                    <a:bodyPr/>
                    <a:lstStyle/>
                    <a:p>
                      <a:pPr>
                        <a:spcAft>
                          <a:spcPts val="0"/>
                        </a:spcAft>
                      </a:pPr>
                      <a:r>
                        <a:rPr lang="en-US" sz="1800" b="1" dirty="0" smtClean="0">
                          <a:sym typeface="Symbol" panose="05050102010706020507" pitchFamily="18" charset="2"/>
                        </a:rPr>
                        <a:t>I/I at </a:t>
                      </a:r>
                      <a:r>
                        <a:rPr lang="en-US" sz="1800" b="1" dirty="0" err="1" smtClean="0">
                          <a:sym typeface="Symbol" panose="05050102010706020507" pitchFamily="18" charset="2"/>
                        </a:rPr>
                        <a:t>di</a:t>
                      </a:r>
                      <a:r>
                        <a:rPr lang="en-US" sz="1800" b="1" dirty="0" smtClean="0">
                          <a:sym typeface="Symbol" panose="05050102010706020507" pitchFamily="18" charset="2"/>
                        </a:rPr>
                        <a:t>/</a:t>
                      </a:r>
                      <a:r>
                        <a:rPr lang="en-US" sz="1800" b="1" dirty="0" err="1" smtClean="0">
                          <a:sym typeface="Symbol" panose="05050102010706020507" pitchFamily="18" charset="2"/>
                        </a:rPr>
                        <a:t>dt</a:t>
                      </a:r>
                      <a:r>
                        <a:rPr lang="en-US" sz="1800" b="1" dirty="0" smtClean="0">
                          <a:sym typeface="Symbol" panose="05050102010706020507" pitchFamily="18" charset="2"/>
                        </a:rPr>
                        <a:t>=0,</a:t>
                      </a:r>
                      <a:r>
                        <a:rPr lang="en-US" sz="1800" b="1" baseline="0" dirty="0" smtClean="0">
                          <a:sym typeface="Symbol" panose="05050102010706020507" pitchFamily="18" charset="2"/>
                        </a:rPr>
                        <a:t> </a:t>
                      </a:r>
                      <a:r>
                        <a:rPr lang="en-US" sz="1800" b="1" baseline="0" dirty="0" err="1" smtClean="0">
                          <a:sym typeface="Symbol" panose="05050102010706020507" pitchFamily="18" charset="2"/>
                        </a:rPr>
                        <a:t>ppm</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ru-RU" sz="1800" b="1" kern="50" dirty="0" smtClean="0"/>
                        <a:t>2</a:t>
                      </a:r>
                      <a:r>
                        <a:rPr lang="en-US" sz="1800" b="1" kern="50" dirty="0" smtClean="0"/>
                        <a:t>0</a:t>
                      </a:r>
                      <a:r>
                        <a:rPr lang="ru-RU" sz="1800" b="1" kern="50" baseline="30000" dirty="0" smtClean="0"/>
                        <a:t>    </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ru-RU" sz="1800" b="1" kern="50" dirty="0" smtClean="0"/>
                        <a:t>2</a:t>
                      </a:r>
                      <a:r>
                        <a:rPr lang="en-US" sz="1800" b="1" kern="50" dirty="0" smtClean="0"/>
                        <a:t>00</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r>
                        <a:rPr lang="ru-RU" sz="1800" b="1" kern="50" dirty="0" smtClean="0"/>
                        <a:t>2</a:t>
                      </a:r>
                      <a:r>
                        <a:rPr lang="en-US" sz="1800" b="1" kern="50" dirty="0" smtClean="0"/>
                        <a:t>00</a:t>
                      </a:r>
                      <a:r>
                        <a:rPr lang="ru-RU" sz="1800" b="1" kern="50" baseline="30000" dirty="0" smtClean="0"/>
                        <a:t>   </a:t>
                      </a:r>
                      <a:endParaRPr lang="ru-RU" sz="1800" b="1" kern="50" dirty="0">
                        <a:solidFill>
                          <a:schemeClr val="tx1"/>
                        </a:solidFill>
                        <a:latin typeface="Calibri" pitchFamily="34" charset="0"/>
                        <a:ea typeface="Times New Roman"/>
                        <a:cs typeface="Calibri" pitchFamily="34" charset="0"/>
                      </a:endParaRPr>
                    </a:p>
                  </a:txBody>
                  <a:tcPr marL="56105" marR="56105" marT="0" marB="0" anchor="ctr"/>
                </a:tc>
                <a:extLst>
                  <a:ext uri="{0D108BD9-81ED-4DB2-BD59-A6C34878D82A}">
                    <a16:rowId xmlns="" xmlns:a16="http://schemas.microsoft.com/office/drawing/2014/main" val="10009"/>
                  </a:ext>
                </a:extLst>
              </a:tr>
              <a:tr h="530004">
                <a:tc>
                  <a:txBody>
                    <a:bodyPr/>
                    <a:lstStyle/>
                    <a:p>
                      <a:pPr>
                        <a:spcAft>
                          <a:spcPts val="0"/>
                        </a:spcAft>
                      </a:pPr>
                      <a:r>
                        <a:rPr lang="en-US" sz="1800" kern="50" dirty="0" smtClean="0"/>
                        <a:t>The maximum length of a table field with a </a:t>
                      </a:r>
                      <a:r>
                        <a:rPr lang="en-US" sz="1800" kern="50" dirty="0" err="1" smtClean="0"/>
                        <a:t>di</a:t>
                      </a:r>
                      <a:r>
                        <a:rPr lang="en-US" sz="1800" kern="50" dirty="0" smtClean="0"/>
                        <a:t>/</a:t>
                      </a:r>
                      <a:r>
                        <a:rPr lang="en-US" sz="1800" kern="50" dirty="0" err="1" smtClean="0"/>
                        <a:t>dt</a:t>
                      </a:r>
                      <a:r>
                        <a:rPr lang="en-US" sz="1800" kern="50" dirty="0" smtClean="0"/>
                        <a:t>=0</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gridSpan="3">
                  <a:txBody>
                    <a:bodyPr/>
                    <a:lstStyle/>
                    <a:p>
                      <a:pPr algn="ctr">
                        <a:spcAft>
                          <a:spcPts val="0"/>
                        </a:spcAft>
                      </a:pPr>
                      <a:r>
                        <a:rPr lang="ru-RU" sz="1800" kern="50" dirty="0" smtClean="0"/>
                        <a:t>24 </a:t>
                      </a:r>
                      <a:r>
                        <a:rPr lang="en-US" sz="1800" kern="50" dirty="0" smtClean="0"/>
                        <a:t>h</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0"/>
                  </a:ext>
                </a:extLst>
              </a:tr>
              <a:tr h="844692">
                <a:tc>
                  <a:txBody>
                    <a:bodyPr/>
                    <a:lstStyle/>
                    <a:p>
                      <a:pPr>
                        <a:spcAft>
                          <a:spcPts val="0"/>
                        </a:spcAft>
                      </a:pPr>
                      <a:r>
                        <a:rPr lang="en-US" sz="1800" kern="50" dirty="0" smtClean="0"/>
                        <a:t>Operating mode:</a:t>
                      </a:r>
                    </a:p>
                    <a:p>
                      <a:pPr>
                        <a:spcAft>
                          <a:spcPts val="0"/>
                        </a:spcAft>
                        <a:buFontTx/>
                        <a:buChar char="-"/>
                      </a:pPr>
                      <a:r>
                        <a:rPr lang="en-US" sz="1800" kern="50" dirty="0" smtClean="0"/>
                        <a:t>statics,</a:t>
                      </a:r>
                    </a:p>
                    <a:p>
                      <a:pPr>
                        <a:spcAft>
                          <a:spcPts val="0"/>
                        </a:spcAft>
                        <a:buFontTx/>
                        <a:buChar char="-"/>
                      </a:pPr>
                      <a:r>
                        <a:rPr lang="en-US" sz="1800" kern="50" dirty="0" smtClean="0"/>
                        <a:t> speaker </a:t>
                      </a:r>
                      <a:r>
                        <a:rPr lang="en-US" sz="1800" kern="50" dirty="0" err="1" smtClean="0"/>
                        <a:t>dI</a:t>
                      </a:r>
                      <a:r>
                        <a:rPr lang="en-US" sz="1800" kern="50" dirty="0" smtClean="0"/>
                        <a:t>/</a:t>
                      </a:r>
                      <a:r>
                        <a:rPr lang="en-US" sz="1800" kern="50" dirty="0" err="1" smtClean="0"/>
                        <a:t>dt</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endParaRPr lang="ru-RU" sz="1800" kern="0" dirty="0" smtClean="0"/>
                    </a:p>
                    <a:p>
                      <a:pPr algn="ctr">
                        <a:spcAft>
                          <a:spcPts val="0"/>
                        </a:spcAft>
                      </a:pPr>
                      <a:r>
                        <a:rPr lang="en-US" sz="1800" kern="0" dirty="0" smtClean="0"/>
                        <a:t>yes</a:t>
                      </a:r>
                    </a:p>
                    <a:p>
                      <a:pPr algn="ctr">
                        <a:spcAft>
                          <a:spcPts val="0"/>
                        </a:spcAft>
                      </a:pPr>
                      <a:r>
                        <a:rPr lang="sk-SK" sz="1800" kern="0" dirty="0" smtClean="0"/>
                        <a:t>0</a:t>
                      </a:r>
                      <a:r>
                        <a:rPr lang="sk-SK" sz="1800" kern="0" dirty="0"/>
                        <a:t>…</a:t>
                      </a:r>
                      <a:r>
                        <a:rPr lang="ru-RU" sz="1800" kern="0" dirty="0"/>
                        <a:t>+/- </a:t>
                      </a:r>
                      <a:r>
                        <a:rPr lang="en-US" sz="1800" kern="0" dirty="0" smtClean="0"/>
                        <a:t>600</a:t>
                      </a:r>
                      <a:r>
                        <a:rPr lang="ru-RU" sz="1800" kern="0" dirty="0" smtClean="0"/>
                        <a:t> А/</a:t>
                      </a:r>
                      <a:r>
                        <a:rPr lang="en-US" sz="1800" kern="0" dirty="0" smtClean="0"/>
                        <a:t>s</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endParaRPr lang="ru-RU" sz="1800" kern="0" dirty="0" smtClean="0"/>
                    </a:p>
                    <a:p>
                      <a:pPr algn="ctr">
                        <a:spcAft>
                          <a:spcPts val="0"/>
                        </a:spcAft>
                      </a:pPr>
                      <a:r>
                        <a:rPr lang="en-US" sz="1800" kern="0" dirty="0" smtClean="0"/>
                        <a:t>yes</a:t>
                      </a:r>
                    </a:p>
                    <a:p>
                      <a:pPr algn="ctr">
                        <a:spcAft>
                          <a:spcPts val="0"/>
                        </a:spcAft>
                      </a:pPr>
                      <a:r>
                        <a:rPr lang="sk-SK" sz="1800" kern="0" dirty="0" smtClean="0"/>
                        <a:t>0…</a:t>
                      </a:r>
                      <a:r>
                        <a:rPr lang="ru-RU" sz="1800" kern="0" dirty="0" smtClean="0"/>
                        <a:t>+/- </a:t>
                      </a:r>
                      <a:r>
                        <a:rPr lang="en-US" sz="1800" kern="0" dirty="0" smtClean="0"/>
                        <a:t>60</a:t>
                      </a:r>
                      <a:r>
                        <a:rPr lang="ru-RU" sz="1800" kern="0" dirty="0" smtClean="0"/>
                        <a:t> А/</a:t>
                      </a:r>
                      <a:r>
                        <a:rPr lang="en-US" sz="1800" kern="0" dirty="0" smtClean="0"/>
                        <a:t>s</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tc>
                  <a:txBody>
                    <a:bodyPr/>
                    <a:lstStyle/>
                    <a:p>
                      <a:pPr algn="ctr">
                        <a:spcAft>
                          <a:spcPts val="0"/>
                        </a:spcAft>
                      </a:pPr>
                      <a:endParaRPr lang="ru-RU" sz="1800" kern="0" dirty="0" smtClean="0"/>
                    </a:p>
                    <a:p>
                      <a:pPr algn="ctr">
                        <a:spcAft>
                          <a:spcPts val="0"/>
                        </a:spcAft>
                      </a:pPr>
                      <a:r>
                        <a:rPr lang="en-US" sz="1800" kern="0" dirty="0" smtClean="0"/>
                        <a:t>yes</a:t>
                      </a:r>
                    </a:p>
                    <a:p>
                      <a:pPr algn="ctr">
                        <a:spcAft>
                          <a:spcPts val="0"/>
                        </a:spcAft>
                      </a:pPr>
                      <a:r>
                        <a:rPr lang="sk-SK" sz="1800" kern="0" dirty="0" smtClean="0"/>
                        <a:t>0…</a:t>
                      </a:r>
                      <a:r>
                        <a:rPr lang="ru-RU" sz="1800" kern="0" dirty="0" smtClean="0"/>
                        <a:t>+/- 2</a:t>
                      </a:r>
                      <a:r>
                        <a:rPr lang="en-US" sz="1800" kern="0" dirty="0" smtClean="0"/>
                        <a:t>0</a:t>
                      </a:r>
                      <a:r>
                        <a:rPr lang="ru-RU" sz="1800" kern="0" dirty="0" smtClean="0"/>
                        <a:t> А/</a:t>
                      </a:r>
                      <a:r>
                        <a:rPr lang="en-US" sz="1800" kern="0" dirty="0" smtClean="0"/>
                        <a:t>s</a:t>
                      </a:r>
                      <a:endParaRPr lang="ru-RU" sz="1800" kern="50" dirty="0">
                        <a:solidFill>
                          <a:schemeClr val="tx1"/>
                        </a:solidFill>
                        <a:latin typeface="Calibri" pitchFamily="34" charset="0"/>
                        <a:ea typeface="Times New Roman"/>
                        <a:cs typeface="Calibri" pitchFamily="34" charset="0"/>
                      </a:endParaRPr>
                    </a:p>
                  </a:txBody>
                  <a:tcPr marL="56105" marR="56105" marT="0" marB="0" anchor="ctr"/>
                </a:tc>
                <a:extLst>
                  <a:ext uri="{0D108BD9-81ED-4DB2-BD59-A6C34878D82A}">
                    <a16:rowId xmlns="" xmlns:a16="http://schemas.microsoft.com/office/drawing/2014/main" val="10012"/>
                  </a:ext>
                </a:extLst>
              </a:tr>
            </a:tbl>
          </a:graphicData>
        </a:graphic>
      </p:graphicFrame>
      <p:grpSp>
        <p:nvGrpSpPr>
          <p:cNvPr id="8" name="Группа 7"/>
          <p:cNvGrpSpPr/>
          <p:nvPr/>
        </p:nvGrpSpPr>
        <p:grpSpPr>
          <a:xfrm>
            <a:off x="285720" y="142852"/>
            <a:ext cx="8712968" cy="940836"/>
            <a:chOff x="285720" y="142852"/>
            <a:chExt cx="8712968" cy="940836"/>
          </a:xfrm>
        </p:grpSpPr>
        <p:sp>
          <p:nvSpPr>
            <p:cNvPr id="10"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r>
                <a:rPr lang="ru-RU" sz="2200" b="1" dirty="0" smtClean="0">
                  <a:solidFill>
                    <a:srgbClr val="C00000"/>
                  </a:solidFill>
                </a:rPr>
                <a:t> </a:t>
              </a:r>
            </a:p>
          </p:txBody>
        </p:sp>
        <p:sp>
          <p:nvSpPr>
            <p:cNvPr id="11" name="Прямоугольник 10"/>
            <p:cNvSpPr/>
            <p:nvPr/>
          </p:nvSpPr>
          <p:spPr>
            <a:xfrm>
              <a:off x="928662" y="714356"/>
              <a:ext cx="7429552" cy="369332"/>
            </a:xfrm>
            <a:prstGeom prst="rect">
              <a:avLst/>
            </a:prstGeom>
          </p:spPr>
          <p:txBody>
            <a:bodyPr wrap="square">
              <a:spAutoFit/>
            </a:bodyPr>
            <a:lstStyle/>
            <a:p>
              <a:pPr algn="ctr"/>
              <a:r>
                <a:rPr lang="en-US" altLang="zh-CN" b="1" dirty="0" smtClean="0">
                  <a:solidFill>
                    <a:prstClr val="black"/>
                  </a:solidFill>
                  <a:ea typeface="SimSun" pitchFamily="2" charset="-122"/>
                  <a:cs typeface="Times New Roman" pitchFamily="18" charset="0"/>
                </a:rPr>
                <a:t>Main parameters of power supplies</a:t>
              </a:r>
              <a:endParaRPr lang="ru-RU" b="1" dirty="0">
                <a:cs typeface="Times New Roman" pitchFamily="18" charset="0"/>
              </a:endParaRPr>
            </a:p>
          </p:txBody>
        </p:sp>
        <p:cxnSp>
          <p:nvCxnSpPr>
            <p:cNvPr id="12" name="Прямая соединительная линия 11"/>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9"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7" descr="NICA-Logo_4c"/>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6"/>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16"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7632101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285720" y="142852"/>
            <a:ext cx="8712968" cy="940836"/>
            <a:chOff x="285720" y="142852"/>
            <a:chExt cx="8712968" cy="940836"/>
          </a:xfrm>
        </p:grpSpPr>
        <p:sp>
          <p:nvSpPr>
            <p:cNvPr id="8"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r>
                <a:rPr lang="ru-RU" sz="2200" b="1" dirty="0" smtClean="0">
                  <a:solidFill>
                    <a:srgbClr val="C00000"/>
                  </a:solidFill>
                </a:rPr>
                <a:t> </a:t>
              </a:r>
            </a:p>
          </p:txBody>
        </p:sp>
        <p:sp>
          <p:nvSpPr>
            <p:cNvPr id="9" name="Прямоугольник 8"/>
            <p:cNvSpPr/>
            <p:nvPr/>
          </p:nvSpPr>
          <p:spPr>
            <a:xfrm>
              <a:off x="928662" y="714356"/>
              <a:ext cx="7429552" cy="369332"/>
            </a:xfrm>
            <a:prstGeom prst="rect">
              <a:avLst/>
            </a:prstGeom>
          </p:spPr>
          <p:txBody>
            <a:bodyPr wrap="square">
              <a:spAutoFit/>
            </a:bodyPr>
            <a:lstStyle/>
            <a:p>
              <a:pPr algn="ctr"/>
              <a:r>
                <a:rPr lang="en-US" altLang="zh-CN" b="1" dirty="0" smtClean="0">
                  <a:solidFill>
                    <a:prstClr val="black"/>
                  </a:solidFill>
                  <a:ea typeface="SimSun" pitchFamily="2" charset="-122"/>
                  <a:cs typeface="Times New Roman" pitchFamily="18" charset="0"/>
                </a:rPr>
                <a:t>System energy evacuation from the SC-magnets</a:t>
              </a:r>
            </a:p>
          </p:txBody>
        </p:sp>
        <p:cxnSp>
          <p:nvCxnSpPr>
            <p:cNvPr id="11" name="Прямая соединительная линия 10"/>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5" name="Номер слайда 4"/>
          <p:cNvSpPr>
            <a:spLocks noGrp="1"/>
          </p:cNvSpPr>
          <p:nvPr>
            <p:ph type="sldNum" sz="quarter" idx="2"/>
          </p:nvPr>
        </p:nvSpPr>
        <p:spPr>
          <a:xfrm>
            <a:off x="8715373" y="6590109"/>
            <a:ext cx="428627" cy="267891"/>
          </a:xfrm>
        </p:spPr>
        <p:txBody>
          <a:bodyPr/>
          <a:lstStyle/>
          <a:p>
            <a:fld id="{86CB4B4D-7CA3-9044-876B-883B54F8677D}" type="slidenum">
              <a:rPr lang="ru-RU" smtClean="0"/>
              <a:pPr/>
              <a:t>6</a:t>
            </a:fld>
            <a:endParaRPr lang="ru-RU" dirty="0"/>
          </a:p>
        </p:txBody>
      </p:sp>
      <p:pic>
        <p:nvPicPr>
          <p:cNvPr id="13" name="Рисунок 12" descr="потенц диагр_2_4июня19.JPG"/>
          <p:cNvPicPr>
            <a:picLocks noChangeAspect="1"/>
          </p:cNvPicPr>
          <p:nvPr/>
        </p:nvPicPr>
        <p:blipFill>
          <a:blip r:embed="rId3"/>
          <a:stretch>
            <a:fillRect/>
          </a:stretch>
        </p:blipFill>
        <p:spPr>
          <a:xfrm>
            <a:off x="857224" y="1071546"/>
            <a:ext cx="7654713" cy="5238344"/>
          </a:xfrm>
          <a:prstGeom prst="rect">
            <a:avLst/>
          </a:prstGeom>
          <a:ln>
            <a:noFill/>
          </a:ln>
          <a:effectLst>
            <a:outerShdw blurRad="292100" dist="139700" dir="2700000" algn="tl" rotWithShape="0">
              <a:srgbClr val="333333">
                <a:alpha val="65000"/>
              </a:srgbClr>
            </a:outerShdw>
          </a:effectLst>
        </p:spPr>
      </p:pic>
      <p:cxnSp>
        <p:nvCxnSpPr>
          <p:cNvPr id="10"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7" descr="NICA-Logo_4c"/>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6"/>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16"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857356" y="928670"/>
            <a:ext cx="4429156" cy="923330"/>
          </a:xfrm>
          <a:prstGeom prst="rect">
            <a:avLst/>
          </a:prstGeom>
          <a:solidFill>
            <a:schemeClr val="bg1"/>
          </a:solidFill>
        </p:spPr>
        <p:txBody>
          <a:bodyPr wrap="square" rtlCol="0">
            <a:spAutoFit/>
          </a:bodyPr>
          <a:lstStyle/>
          <a:p>
            <a:r>
              <a:rPr lang="en-US" b="1" dirty="0" smtClean="0"/>
              <a:t>Main parameters :</a:t>
            </a:r>
            <a:r>
              <a:rPr lang="en-US" dirty="0" smtClean="0"/>
              <a:t> 1) Static mode </a:t>
            </a:r>
            <a:endParaRPr lang="ru-RU" dirty="0" smtClean="0"/>
          </a:p>
          <a:p>
            <a:r>
              <a:rPr lang="en-US" dirty="0" smtClean="0"/>
              <a:t>                                  2) Minimal energy loss</a:t>
            </a:r>
            <a:endParaRPr lang="ru-RU" dirty="0" smtClean="0"/>
          </a:p>
          <a:p>
            <a:r>
              <a:rPr lang="en-US" dirty="0" smtClean="0"/>
              <a:t>                                  3) Operational reliability</a:t>
            </a:r>
            <a:r>
              <a:rPr lang="ru-RU" dirty="0" smtClean="0"/>
              <a:t>.</a:t>
            </a:r>
            <a:endParaRPr lang="ru-RU" dirty="0"/>
          </a:p>
        </p:txBody>
      </p:sp>
      <p:sp>
        <p:nvSpPr>
          <p:cNvPr id="21" name="TextBox 20"/>
          <p:cNvSpPr txBox="1"/>
          <p:nvPr/>
        </p:nvSpPr>
        <p:spPr>
          <a:xfrm>
            <a:off x="0" y="5072074"/>
            <a:ext cx="4357718" cy="369332"/>
          </a:xfrm>
          <a:prstGeom prst="rect">
            <a:avLst/>
          </a:prstGeom>
          <a:solidFill>
            <a:schemeClr val="bg1"/>
          </a:solidFill>
        </p:spPr>
        <p:txBody>
          <a:bodyPr wrap="square" rtlCol="0">
            <a:spAutoFit/>
          </a:bodyPr>
          <a:lstStyle/>
          <a:p>
            <a:r>
              <a:rPr lang="en-US" dirty="0" smtClean="0"/>
              <a:t>Switch automatic high-speed </a:t>
            </a:r>
            <a:r>
              <a:rPr lang="ru-RU" dirty="0" smtClean="0"/>
              <a:t>ВАБ</a:t>
            </a:r>
            <a:r>
              <a:rPr lang="en-US" dirty="0" smtClean="0"/>
              <a:t>49-6300:</a:t>
            </a:r>
            <a:endParaRPr lang="ru-RU" dirty="0" smtClean="0"/>
          </a:p>
        </p:txBody>
      </p:sp>
      <p:pic>
        <p:nvPicPr>
          <p:cNvPr id="27" name="Рисунок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0100" y="2285992"/>
            <a:ext cx="2384341" cy="2724109"/>
          </a:xfrm>
          <a:prstGeom prst="rect">
            <a:avLst/>
          </a:prstGeom>
          <a:ln>
            <a:noFill/>
          </a:ln>
          <a:effectLst>
            <a:outerShdw blurRad="190500" algn="tl" rotWithShape="0">
              <a:srgbClr val="000000">
                <a:alpha val="70000"/>
              </a:srgbClr>
            </a:outerShdw>
          </a:effectLst>
        </p:spPr>
      </p:pic>
      <p:sp>
        <p:nvSpPr>
          <p:cNvPr id="26" name="TextBox 25"/>
          <p:cNvSpPr txBox="1"/>
          <p:nvPr/>
        </p:nvSpPr>
        <p:spPr>
          <a:xfrm>
            <a:off x="928662" y="1785926"/>
            <a:ext cx="2539198" cy="369331"/>
          </a:xfrm>
          <a:prstGeom prst="rect">
            <a:avLst/>
          </a:prstGeom>
          <a:solidFill>
            <a:schemeClr val="bg1"/>
          </a:solidFill>
        </p:spPr>
        <p:txBody>
          <a:bodyPr wrap="square" rtlCol="0">
            <a:spAutoFit/>
          </a:bodyPr>
          <a:lstStyle/>
          <a:p>
            <a:pPr algn="ctr"/>
            <a:r>
              <a:rPr lang="en-US" dirty="0" smtClean="0"/>
              <a:t>General view </a:t>
            </a:r>
            <a:r>
              <a:rPr lang="ru-RU" dirty="0" smtClean="0"/>
              <a:t>ВАБ49</a:t>
            </a:r>
            <a:endParaRPr lang="ru-RU" dirty="0"/>
          </a:p>
        </p:txBody>
      </p:sp>
      <p:grpSp>
        <p:nvGrpSpPr>
          <p:cNvPr id="2" name="Группа 22"/>
          <p:cNvGrpSpPr/>
          <p:nvPr/>
        </p:nvGrpSpPr>
        <p:grpSpPr>
          <a:xfrm>
            <a:off x="500034" y="142852"/>
            <a:ext cx="8229600" cy="797960"/>
            <a:chOff x="500034" y="142852"/>
            <a:chExt cx="8229600" cy="797960"/>
          </a:xfrm>
        </p:grpSpPr>
        <p:sp>
          <p:nvSpPr>
            <p:cNvPr id="24"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200" b="1" dirty="0">
                <a:solidFill>
                  <a:srgbClr val="C00000"/>
                </a:solidFill>
              </a:endParaRPr>
            </a:p>
          </p:txBody>
        </p:sp>
        <p:sp>
          <p:nvSpPr>
            <p:cNvPr id="32" name="Прямоугольник 31"/>
            <p:cNvSpPr/>
            <p:nvPr/>
          </p:nvSpPr>
          <p:spPr>
            <a:xfrm>
              <a:off x="857224" y="571480"/>
              <a:ext cx="7429552" cy="369332"/>
            </a:xfrm>
            <a:prstGeom prst="rect">
              <a:avLst/>
            </a:prstGeom>
          </p:spPr>
          <p:txBody>
            <a:bodyPr wrap="square">
              <a:spAutoFit/>
            </a:bodyPr>
            <a:lstStyle/>
            <a:p>
              <a:pPr algn="ctr"/>
              <a:r>
                <a:rPr lang="en-US" altLang="zh-CN" b="1" dirty="0" smtClean="0">
                  <a:solidFill>
                    <a:prstClr val="black"/>
                  </a:solidFill>
                  <a:ea typeface="SimSun" pitchFamily="2" charset="-122"/>
                  <a:cs typeface="Times New Roman" pitchFamily="18" charset="0"/>
                </a:rPr>
                <a:t>Energy evacuation Switch</a:t>
              </a:r>
              <a:endParaRPr lang="ru-RU" b="1" dirty="0">
                <a:cs typeface="Times New Roman" pitchFamily="18" charset="0"/>
              </a:endParaRPr>
            </a:p>
          </p:txBody>
        </p:sp>
      </p:grpSp>
      <p:sp>
        <p:nvSpPr>
          <p:cNvPr id="5" name="Номер слайда 4"/>
          <p:cNvSpPr>
            <a:spLocks noGrp="1"/>
          </p:cNvSpPr>
          <p:nvPr>
            <p:ph type="sldNum" sz="quarter" idx="2"/>
          </p:nvPr>
        </p:nvSpPr>
        <p:spPr>
          <a:xfrm>
            <a:off x="8786810" y="6589891"/>
            <a:ext cx="357190" cy="268109"/>
          </a:xfrm>
        </p:spPr>
        <p:txBody>
          <a:bodyPr/>
          <a:lstStyle/>
          <a:p>
            <a:fld id="{86CB4B4D-7CA3-9044-876B-883B54F8677D}" type="slidenum">
              <a:rPr lang="ru-RU" smtClean="0"/>
              <a:pPr/>
              <a:t>7</a:t>
            </a:fld>
            <a:endParaRPr lang="ru-RU" dirty="0"/>
          </a:p>
        </p:txBody>
      </p:sp>
      <p:sp>
        <p:nvSpPr>
          <p:cNvPr id="37" name="Прямоугольник 36"/>
          <p:cNvSpPr/>
          <p:nvPr/>
        </p:nvSpPr>
        <p:spPr>
          <a:xfrm>
            <a:off x="928662" y="5357826"/>
            <a:ext cx="2571768" cy="923330"/>
          </a:xfrm>
          <a:prstGeom prst="rect">
            <a:avLst/>
          </a:prstGeom>
        </p:spPr>
        <p:txBody>
          <a:bodyPr wrap="square">
            <a:spAutoFit/>
          </a:bodyPr>
          <a:lstStyle/>
          <a:p>
            <a:r>
              <a:rPr lang="en-US" dirty="0" smtClean="0"/>
              <a:t>rated current - 6300A</a:t>
            </a:r>
            <a:endParaRPr lang="ru-RU" dirty="0" smtClean="0"/>
          </a:p>
          <a:p>
            <a:r>
              <a:rPr lang="en-US" dirty="0" smtClean="0"/>
              <a:t>rated voltage - 1050V</a:t>
            </a:r>
            <a:endParaRPr lang="ru-RU" dirty="0" smtClean="0"/>
          </a:p>
          <a:p>
            <a:r>
              <a:rPr lang="en-US" dirty="0" smtClean="0"/>
              <a:t>the off - time of 8ms</a:t>
            </a:r>
          </a:p>
        </p:txBody>
      </p:sp>
      <p:sp>
        <p:nvSpPr>
          <p:cNvPr id="39" name="Прямоугольник 38"/>
          <p:cNvSpPr/>
          <p:nvPr/>
        </p:nvSpPr>
        <p:spPr>
          <a:xfrm>
            <a:off x="4286248" y="1785926"/>
            <a:ext cx="4572032" cy="369332"/>
          </a:xfrm>
          <a:prstGeom prst="rect">
            <a:avLst/>
          </a:prstGeom>
        </p:spPr>
        <p:txBody>
          <a:bodyPr wrap="square">
            <a:spAutoFit/>
          </a:bodyPr>
          <a:lstStyle/>
          <a:p>
            <a:pPr algn="ctr"/>
            <a:r>
              <a:rPr lang="en-US" b="1" dirty="0" smtClean="0"/>
              <a:t>Prototype</a:t>
            </a:r>
            <a:r>
              <a:rPr lang="en-US" dirty="0" smtClean="0"/>
              <a:t> </a:t>
            </a:r>
            <a:r>
              <a:rPr lang="en-US" b="1" dirty="0" smtClean="0">
                <a:solidFill>
                  <a:prstClr val="black"/>
                </a:solidFill>
                <a:ea typeface="SimSun" pitchFamily="2" charset="-122"/>
                <a:cs typeface="Times New Roman" pitchFamily="18" charset="0"/>
              </a:rPr>
              <a:t>e</a:t>
            </a:r>
            <a:r>
              <a:rPr lang="en-US" altLang="zh-CN" b="1" dirty="0" smtClean="0">
                <a:solidFill>
                  <a:prstClr val="black"/>
                </a:solidFill>
                <a:ea typeface="SimSun" pitchFamily="2" charset="-122"/>
                <a:cs typeface="Times New Roman" pitchFamily="18" charset="0"/>
              </a:rPr>
              <a:t>nergy evacuation switch </a:t>
            </a:r>
            <a:endParaRPr lang="ru-RU" b="1" dirty="0">
              <a:cs typeface="Times New Roman" pitchFamily="18" charset="0"/>
            </a:endParaRPr>
          </a:p>
        </p:txBody>
      </p:sp>
      <p:grpSp>
        <p:nvGrpSpPr>
          <p:cNvPr id="3" name="Группа 41"/>
          <p:cNvGrpSpPr/>
          <p:nvPr/>
        </p:nvGrpSpPr>
        <p:grpSpPr>
          <a:xfrm>
            <a:off x="428596" y="0"/>
            <a:ext cx="8715404" cy="563239"/>
            <a:chOff x="428596" y="0"/>
            <a:chExt cx="8715404" cy="563239"/>
          </a:xfrm>
        </p:grpSpPr>
        <p:pic>
          <p:nvPicPr>
            <p:cNvPr id="43" name="Рисунок 42">
              <a:extLst>
                <a:ext uri="{FF2B5EF4-FFF2-40B4-BE49-F238E27FC236}">
                  <a16:creationId xmlns:a16="http://schemas.microsoft.com/office/drawing/2014/main" xmlns="" id="{599E0C4B-0717-439A-A4AF-422065C6AB0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1439" y="0"/>
              <a:ext cx="1076351" cy="563239"/>
            </a:xfrm>
            <a:prstGeom prst="rect">
              <a:avLst/>
            </a:prstGeom>
          </p:spPr>
        </p:pic>
        <p:sp>
          <p:nvSpPr>
            <p:cNvPr id="44" name="Заголовок 1"/>
            <p:cNvSpPr txBox="1">
              <a:spLocks/>
            </p:cNvSpPr>
            <p:nvPr/>
          </p:nvSpPr>
          <p:spPr>
            <a:xfrm>
              <a:off x="914400" y="0"/>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endParaRPr lang="ru-RU" sz="2200" b="1" dirty="0">
                <a:solidFill>
                  <a:srgbClr val="C00000"/>
                </a:solidFill>
              </a:endParaRPr>
            </a:p>
          </p:txBody>
        </p:sp>
        <p:cxnSp>
          <p:nvCxnSpPr>
            <p:cNvPr id="45" name="Прямая соединительная линия 44"/>
            <p:cNvCxnSpPr/>
            <p:nvPr/>
          </p:nvCxnSpPr>
          <p:spPr>
            <a:xfrm>
              <a:off x="428596" y="500042"/>
              <a:ext cx="7715304"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3"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5" name="Picture 7" descr="NICA-Logo_4c"/>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16"/>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30"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grpSp>
        <p:nvGrpSpPr>
          <p:cNvPr id="47" name="Группа 31"/>
          <p:cNvGrpSpPr/>
          <p:nvPr/>
        </p:nvGrpSpPr>
        <p:grpSpPr>
          <a:xfrm>
            <a:off x="4214810" y="2285992"/>
            <a:ext cx="4714908" cy="3857652"/>
            <a:chOff x="2555090" y="3599434"/>
            <a:chExt cx="7642002" cy="5460737"/>
          </a:xfrm>
        </p:grpSpPr>
        <p:grpSp>
          <p:nvGrpSpPr>
            <p:cNvPr id="48" name="Группа 17"/>
            <p:cNvGrpSpPr/>
            <p:nvPr/>
          </p:nvGrpSpPr>
          <p:grpSpPr>
            <a:xfrm>
              <a:off x="6341304" y="3670872"/>
              <a:ext cx="3855788" cy="5278257"/>
              <a:chOff x="6144095" y="3429817"/>
              <a:chExt cx="3855788" cy="5278257"/>
            </a:xfrm>
          </p:grpSpPr>
          <p:pic>
            <p:nvPicPr>
              <p:cNvPr id="52" name="Рисунок 5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44095" y="3429817"/>
                <a:ext cx="3348372" cy="4464496"/>
              </a:xfrm>
              <a:prstGeom prst="rect">
                <a:avLst/>
              </a:prstGeom>
              <a:ln>
                <a:noFill/>
              </a:ln>
              <a:effectLst>
                <a:outerShdw blurRad="292100" dist="139700" dir="2700000" algn="tl" rotWithShape="0">
                  <a:srgbClr val="333333">
                    <a:alpha val="65000"/>
                  </a:srgbClr>
                </a:outerShdw>
              </a:effectLst>
            </p:spPr>
          </p:pic>
          <p:sp>
            <p:nvSpPr>
              <p:cNvPr id="53" name="TextBox 52"/>
              <p:cNvSpPr txBox="1"/>
              <p:nvPr/>
            </p:nvSpPr>
            <p:spPr>
              <a:xfrm>
                <a:off x="6694920" y="8109032"/>
                <a:ext cx="3304963" cy="599042"/>
              </a:xfrm>
              <a:prstGeom prst="rect">
                <a:avLst/>
              </a:prstGeom>
              <a:solidFill>
                <a:schemeClr val="bg1"/>
              </a:solidFill>
            </p:spPr>
            <p:txBody>
              <a:bodyPr wrap="square" rtlCol="0">
                <a:spAutoFit/>
              </a:bodyPr>
              <a:lstStyle/>
              <a:p>
                <a:pPr algn="ctr"/>
                <a:r>
                  <a:rPr lang="en-US" dirty="0" smtClean="0"/>
                  <a:t>The prototype</a:t>
                </a:r>
                <a:endParaRPr lang="ru-RU" dirty="0"/>
              </a:p>
            </p:txBody>
          </p:sp>
        </p:grpSp>
        <p:grpSp>
          <p:nvGrpSpPr>
            <p:cNvPr id="49" name="Группа 30"/>
            <p:cNvGrpSpPr/>
            <p:nvPr/>
          </p:nvGrpSpPr>
          <p:grpSpPr>
            <a:xfrm>
              <a:off x="2555090" y="3599434"/>
              <a:ext cx="3157428" cy="5460737"/>
              <a:chOff x="2555090" y="3599434"/>
              <a:chExt cx="3157428" cy="5460737"/>
            </a:xfrm>
          </p:grpSpPr>
          <p:pic>
            <p:nvPicPr>
              <p:cNvPr id="50" name="Рисунок 49"/>
              <p:cNvPicPr>
                <a:picLocks noChangeAspect="1"/>
              </p:cNvPicPr>
              <p:nvPr/>
            </p:nvPicPr>
            <p:blipFill rotWithShape="1">
              <a:blip r:embed="rId8">
                <a:extLst>
                  <a:ext uri="{BEBA8EAE-BF5A-486C-A8C5-ECC9F3942E4B}">
                    <a14:imgProps xmlns:a14="http://schemas.microsoft.com/office/drawing/2010/main" xmlns="">
                      <a14:imgLayer r:embed="rId9">
                        <a14:imgEffect>
                          <a14:saturation sat="66000"/>
                        </a14:imgEffect>
                      </a14:imgLayer>
                    </a14:imgProps>
                  </a:ext>
                  <a:ext uri="{28A0092B-C50C-407E-A947-70E740481C1C}">
                    <a14:useLocalDpi xmlns:a14="http://schemas.microsoft.com/office/drawing/2010/main" xmlns="" val="0"/>
                  </a:ext>
                </a:extLst>
              </a:blip>
              <a:srcRect l="12246" r="-3023" b="-1006"/>
              <a:stretch/>
            </p:blipFill>
            <p:spPr>
              <a:xfrm>
                <a:off x="2555090" y="3599434"/>
                <a:ext cx="3157428" cy="4497920"/>
              </a:xfrm>
              <a:prstGeom prst="rect">
                <a:avLst/>
              </a:prstGeom>
              <a:ln>
                <a:noFill/>
              </a:ln>
              <a:effectLst>
                <a:outerShdw blurRad="292100" dist="139700" dir="2700000" algn="tl" rotWithShape="0">
                  <a:srgbClr val="333333">
                    <a:alpha val="65000"/>
                  </a:srgbClr>
                </a:outerShdw>
              </a:effectLst>
            </p:spPr>
          </p:pic>
          <p:sp>
            <p:nvSpPr>
              <p:cNvPr id="51" name="TextBox 50"/>
              <p:cNvSpPr txBox="1"/>
              <p:nvPr/>
            </p:nvSpPr>
            <p:spPr>
              <a:xfrm>
                <a:off x="2748725" y="8461129"/>
                <a:ext cx="2388132" cy="599042"/>
              </a:xfrm>
              <a:prstGeom prst="rect">
                <a:avLst/>
              </a:prstGeom>
              <a:solidFill>
                <a:schemeClr val="bg1"/>
              </a:solidFill>
            </p:spPr>
            <p:txBody>
              <a:bodyPr wrap="square" rtlCol="0">
                <a:spAutoFit/>
              </a:bodyPr>
              <a:lstStyle/>
              <a:p>
                <a:pPr algn="ctr"/>
                <a:r>
                  <a:rPr lang="en-US" dirty="0" smtClean="0"/>
                  <a:t>The model </a:t>
                </a:r>
                <a:endParaRPr lang="ru-RU" dirty="0"/>
              </a:p>
            </p:txBody>
          </p:sp>
        </p:grpSp>
      </p:grpSp>
    </p:spTree>
    <p:extLst>
      <p:ext uri="{BB962C8B-B14F-4D97-AF65-F5344CB8AC3E}">
        <p14:creationId xmlns:p14="http://schemas.microsoft.com/office/powerpoint/2010/main" xmlns="" val="41538421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х_структ+полная_коллайдера_6апр21.JPG"/>
          <p:cNvPicPr>
            <a:picLocks noChangeAspect="1"/>
          </p:cNvPicPr>
          <p:nvPr/>
        </p:nvPicPr>
        <p:blipFill>
          <a:blip r:embed="rId3"/>
          <a:stretch>
            <a:fillRect/>
          </a:stretch>
        </p:blipFill>
        <p:spPr>
          <a:xfrm>
            <a:off x="285720" y="1142984"/>
            <a:ext cx="8501090" cy="4840691"/>
          </a:xfrm>
          <a:prstGeom prst="rect">
            <a:avLst/>
          </a:prstGeom>
          <a:ln>
            <a:noFill/>
          </a:ln>
          <a:effectLst>
            <a:outerShdw blurRad="190500" algn="tl" rotWithShape="0">
              <a:srgbClr val="000000">
                <a:alpha val="70000"/>
              </a:srgbClr>
            </a:outerShdw>
          </a:effectLst>
        </p:spPr>
      </p:pic>
      <p:sp>
        <p:nvSpPr>
          <p:cNvPr id="5" name="Номер слайда 4"/>
          <p:cNvSpPr>
            <a:spLocks noGrp="1"/>
          </p:cNvSpPr>
          <p:nvPr>
            <p:ph type="sldNum" sz="quarter" idx="2"/>
          </p:nvPr>
        </p:nvSpPr>
        <p:spPr>
          <a:xfrm>
            <a:off x="8715372" y="6542633"/>
            <a:ext cx="428628" cy="315367"/>
          </a:xfrm>
        </p:spPr>
        <p:txBody>
          <a:bodyPr/>
          <a:lstStyle/>
          <a:p>
            <a:fld id="{86CB4B4D-7CA3-9044-876B-883B54F8677D}" type="slidenum">
              <a:rPr lang="ru-RU" smtClean="0"/>
              <a:pPr/>
              <a:t>8</a:t>
            </a:fld>
            <a:endParaRPr lang="ru-RU" dirty="0"/>
          </a:p>
        </p:txBody>
      </p:sp>
      <p:grpSp>
        <p:nvGrpSpPr>
          <p:cNvPr id="2" name="Группа 7"/>
          <p:cNvGrpSpPr/>
          <p:nvPr/>
        </p:nvGrpSpPr>
        <p:grpSpPr>
          <a:xfrm>
            <a:off x="285720" y="142852"/>
            <a:ext cx="8712968" cy="940836"/>
            <a:chOff x="285720" y="142852"/>
            <a:chExt cx="8712968" cy="940836"/>
          </a:xfrm>
        </p:grpSpPr>
        <p:cxnSp>
          <p:nvCxnSpPr>
            <p:cNvPr id="12" name="Прямая соединительная линия 11"/>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r>
                <a:rPr lang="ru-RU" sz="2200" b="1" dirty="0" smtClean="0">
                  <a:solidFill>
                    <a:srgbClr val="C00000"/>
                  </a:solidFill>
                </a:rPr>
                <a:t> </a:t>
              </a:r>
            </a:p>
          </p:txBody>
        </p:sp>
        <p:sp>
          <p:nvSpPr>
            <p:cNvPr id="14" name="Прямоугольник 13"/>
            <p:cNvSpPr/>
            <p:nvPr/>
          </p:nvSpPr>
          <p:spPr>
            <a:xfrm>
              <a:off x="928662" y="714356"/>
              <a:ext cx="7429552" cy="369332"/>
            </a:xfrm>
            <a:prstGeom prst="rect">
              <a:avLst/>
            </a:prstGeom>
          </p:spPr>
          <p:txBody>
            <a:bodyPr wrap="square">
              <a:spAutoFit/>
            </a:bodyPr>
            <a:lstStyle/>
            <a:p>
              <a:pPr algn="ctr"/>
              <a:r>
                <a:rPr lang="en-US" altLang="zh-CN" b="1" dirty="0" smtClean="0">
                  <a:solidFill>
                    <a:prstClr val="black"/>
                  </a:solidFill>
                  <a:ea typeface="SimSun" pitchFamily="2" charset="-122"/>
                  <a:cs typeface="Times New Roman" pitchFamily="18" charset="0"/>
                </a:rPr>
                <a:t>General </a:t>
              </a:r>
              <a:r>
                <a:rPr lang="en-US" altLang="zh-CN" b="1" dirty="0">
                  <a:solidFill>
                    <a:prstClr val="black"/>
                  </a:solidFill>
                  <a:ea typeface="SimSun" pitchFamily="2" charset="-122"/>
                  <a:cs typeface="Times New Roman" pitchFamily="18" charset="0"/>
                </a:rPr>
                <a:t>electrical </a:t>
              </a:r>
              <a:r>
                <a:rPr lang="en-US" altLang="zh-CN" b="1" dirty="0" smtClean="0">
                  <a:solidFill>
                    <a:prstClr val="black"/>
                  </a:solidFill>
                  <a:ea typeface="SimSun" pitchFamily="2" charset="-122"/>
                  <a:cs typeface="Times New Roman" pitchFamily="18" charset="0"/>
                </a:rPr>
                <a:t>diagram red and blue rings</a:t>
              </a:r>
              <a:endParaRPr lang="ru-RU" b="1" dirty="0">
                <a:cs typeface="Times New Roman" pitchFamily="18" charset="0"/>
              </a:endParaRPr>
            </a:p>
          </p:txBody>
        </p:sp>
      </p:grpSp>
      <p:cxnSp>
        <p:nvCxnSpPr>
          <p:cNvPr id="8"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9" name="Picture 7" descr="NICA-Logo_4c"/>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6"/>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16"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30369922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8715372" y="6542633"/>
            <a:ext cx="428628" cy="315367"/>
          </a:xfrm>
        </p:spPr>
        <p:txBody>
          <a:bodyPr/>
          <a:lstStyle/>
          <a:p>
            <a:fld id="{86CB4B4D-7CA3-9044-876B-883B54F8677D}" type="slidenum">
              <a:rPr lang="ru-RU" smtClean="0"/>
              <a:pPr/>
              <a:t>9</a:t>
            </a:fld>
            <a:endParaRPr lang="ru-RU" dirty="0"/>
          </a:p>
        </p:txBody>
      </p:sp>
      <p:sp>
        <p:nvSpPr>
          <p:cNvPr id="10" name="Заголовок 1"/>
          <p:cNvSpPr txBox="1">
            <a:spLocks/>
          </p:cNvSpPr>
          <p:nvPr/>
        </p:nvSpPr>
        <p:spPr>
          <a:xfrm>
            <a:off x="5214942" y="1500174"/>
            <a:ext cx="3643306" cy="1714536"/>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In addition to the main power sources, it is necessary to have sources of imbalance (10V x 300A) : </a:t>
            </a:r>
          </a:p>
          <a:p>
            <a:r>
              <a:rPr lang="en-US" sz="1800" dirty="0" smtClean="0"/>
              <a:t>for the ring "blue" </a:t>
            </a:r>
            <a:r>
              <a:rPr lang="en-US" sz="1800" b="1" dirty="0" smtClean="0"/>
              <a:t>– </a:t>
            </a:r>
            <a:r>
              <a:rPr lang="ru-RU" sz="1800" b="1" dirty="0" smtClean="0"/>
              <a:t>44</a:t>
            </a:r>
            <a:r>
              <a:rPr lang="en-US" sz="1800" b="1" dirty="0" smtClean="0"/>
              <a:t> </a:t>
            </a:r>
            <a:r>
              <a:rPr lang="en-US" sz="1800" b="1" dirty="0" err="1" smtClean="0"/>
              <a:t>pcs</a:t>
            </a:r>
            <a:r>
              <a:rPr lang="en-US" sz="1800" dirty="0" smtClean="0"/>
              <a:t>.,</a:t>
            </a:r>
          </a:p>
          <a:p>
            <a:r>
              <a:rPr lang="en-US" sz="1800" dirty="0" smtClean="0"/>
              <a:t>for the ring "red" </a:t>
            </a:r>
            <a:r>
              <a:rPr lang="en-US" sz="1800" b="1" dirty="0" smtClean="0"/>
              <a:t>– </a:t>
            </a:r>
            <a:r>
              <a:rPr lang="ru-RU" sz="1800" b="1" dirty="0" smtClean="0"/>
              <a:t>44</a:t>
            </a:r>
            <a:r>
              <a:rPr lang="en-US" sz="1800" b="1" dirty="0" smtClean="0"/>
              <a:t> </a:t>
            </a:r>
            <a:r>
              <a:rPr lang="en-US" sz="1800" b="1" dirty="0" err="1" smtClean="0"/>
              <a:t>pcs</a:t>
            </a:r>
            <a:r>
              <a:rPr lang="en-US" sz="1800" dirty="0" smtClean="0"/>
              <a:t>. </a:t>
            </a:r>
          </a:p>
          <a:p>
            <a:r>
              <a:rPr lang="en-US" sz="1800" b="1" dirty="0" smtClean="0"/>
              <a:t>Total 88 pieces</a:t>
            </a:r>
            <a:r>
              <a:rPr lang="en-US" sz="1800" dirty="0" smtClean="0"/>
              <a:t>.</a:t>
            </a:r>
            <a:endParaRPr lang="ru-RU" sz="1800" dirty="0" smtClean="0"/>
          </a:p>
        </p:txBody>
      </p:sp>
      <p:grpSp>
        <p:nvGrpSpPr>
          <p:cNvPr id="2" name="Группа 7"/>
          <p:cNvGrpSpPr/>
          <p:nvPr/>
        </p:nvGrpSpPr>
        <p:grpSpPr>
          <a:xfrm>
            <a:off x="285720" y="142852"/>
            <a:ext cx="8712968" cy="940836"/>
            <a:chOff x="285720" y="142852"/>
            <a:chExt cx="8712968" cy="940836"/>
          </a:xfrm>
        </p:grpSpPr>
        <p:cxnSp>
          <p:nvCxnSpPr>
            <p:cNvPr id="12" name="Прямая соединительная линия 11"/>
            <p:cNvCxnSpPr/>
            <p:nvPr/>
          </p:nvCxnSpPr>
          <p:spPr>
            <a:xfrm>
              <a:off x="285720" y="642918"/>
              <a:ext cx="871296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Заголовок 1"/>
            <p:cNvSpPr txBox="1">
              <a:spLocks/>
            </p:cNvSpPr>
            <p:nvPr/>
          </p:nvSpPr>
          <p:spPr>
            <a:xfrm>
              <a:off x="500034" y="142852"/>
              <a:ext cx="8229600" cy="49006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C00000"/>
                  </a:solidFill>
                </a:rPr>
                <a:t>The power supply system of the Collider</a:t>
              </a:r>
              <a:r>
                <a:rPr lang="ru-RU" sz="2200" b="1" dirty="0" smtClean="0">
                  <a:solidFill>
                    <a:srgbClr val="C00000"/>
                  </a:solidFill>
                </a:rPr>
                <a:t> </a:t>
              </a:r>
            </a:p>
          </p:txBody>
        </p:sp>
        <p:sp>
          <p:nvSpPr>
            <p:cNvPr id="14" name="Прямоугольник 13"/>
            <p:cNvSpPr/>
            <p:nvPr/>
          </p:nvSpPr>
          <p:spPr>
            <a:xfrm>
              <a:off x="928662" y="714356"/>
              <a:ext cx="7429552" cy="369332"/>
            </a:xfrm>
            <a:prstGeom prst="rect">
              <a:avLst/>
            </a:prstGeom>
          </p:spPr>
          <p:txBody>
            <a:bodyPr wrap="square">
              <a:spAutoFit/>
            </a:bodyPr>
            <a:lstStyle/>
            <a:p>
              <a:pPr algn="ctr"/>
              <a:r>
                <a:rPr lang="en-US" altLang="zh-CN" b="1" dirty="0" smtClean="0">
                  <a:solidFill>
                    <a:prstClr val="black"/>
                  </a:solidFill>
                  <a:ea typeface="SimSun" pitchFamily="2" charset="-122"/>
                  <a:cs typeface="Times New Roman" pitchFamily="18" charset="0"/>
                </a:rPr>
                <a:t>Supply currents of all magnets</a:t>
              </a:r>
              <a:r>
                <a:rPr lang="ru-RU" altLang="zh-CN" b="1" dirty="0" smtClean="0">
                  <a:solidFill>
                    <a:prstClr val="black"/>
                  </a:solidFill>
                  <a:ea typeface="SimSun" pitchFamily="2" charset="-122"/>
                  <a:cs typeface="Times New Roman" pitchFamily="18" charset="0"/>
                </a:rPr>
                <a:t> </a:t>
              </a:r>
              <a:r>
                <a:rPr lang="en-US" altLang="zh-CN" b="1" dirty="0" smtClean="0">
                  <a:solidFill>
                    <a:prstClr val="black"/>
                  </a:solidFill>
                  <a:ea typeface="SimSun" pitchFamily="2" charset="-122"/>
                  <a:cs typeface="Times New Roman" pitchFamily="18" charset="0"/>
                </a:rPr>
                <a:t>red and blue rings</a:t>
              </a:r>
              <a:endParaRPr lang="ru-RU" b="1" dirty="0">
                <a:cs typeface="Times New Roman" pitchFamily="18" charset="0"/>
              </a:endParaRPr>
            </a:p>
          </p:txBody>
        </p:sp>
      </p:grpSp>
      <p:pic>
        <p:nvPicPr>
          <p:cNvPr id="9" name="Рисунок 8" descr="табл_токов_коллайд_кольцо красное_6апр21.JPG"/>
          <p:cNvPicPr>
            <a:picLocks noChangeAspect="1"/>
          </p:cNvPicPr>
          <p:nvPr/>
        </p:nvPicPr>
        <p:blipFill>
          <a:blip r:embed="rId3"/>
          <a:stretch>
            <a:fillRect/>
          </a:stretch>
        </p:blipFill>
        <p:spPr>
          <a:xfrm>
            <a:off x="357158" y="1428736"/>
            <a:ext cx="2258030" cy="4762510"/>
          </a:xfrm>
          <a:prstGeom prst="rect">
            <a:avLst/>
          </a:prstGeom>
          <a:ln>
            <a:noFill/>
          </a:ln>
          <a:effectLst>
            <a:outerShdw blurRad="190500" algn="tl" rotWithShape="0">
              <a:srgbClr val="000000">
                <a:alpha val="70000"/>
              </a:srgbClr>
            </a:outerShdw>
          </a:effectLst>
        </p:spPr>
      </p:pic>
      <p:pic>
        <p:nvPicPr>
          <p:cNvPr id="15" name="Рисунок 14" descr="табл_токов_коллайд_кольцо синее_6апр21.JPG"/>
          <p:cNvPicPr>
            <a:picLocks noChangeAspect="1"/>
          </p:cNvPicPr>
          <p:nvPr/>
        </p:nvPicPr>
        <p:blipFill>
          <a:blip r:embed="rId4"/>
          <a:stretch>
            <a:fillRect/>
          </a:stretch>
        </p:blipFill>
        <p:spPr>
          <a:xfrm>
            <a:off x="2786050" y="1428736"/>
            <a:ext cx="2217253" cy="4786346"/>
          </a:xfrm>
          <a:prstGeom prst="rect">
            <a:avLst/>
          </a:prstGeom>
          <a:ln>
            <a:noFill/>
          </a:ln>
          <a:effectLst>
            <a:outerShdw blurRad="190500" algn="tl" rotWithShape="0">
              <a:srgbClr val="000000">
                <a:alpha val="70000"/>
              </a:srgbClr>
            </a:outerShdw>
          </a:effectLst>
        </p:spPr>
      </p:pic>
      <p:sp>
        <p:nvSpPr>
          <p:cNvPr id="16" name="Заголовок 1"/>
          <p:cNvSpPr txBox="1">
            <a:spLocks/>
          </p:cNvSpPr>
          <p:nvPr/>
        </p:nvSpPr>
        <p:spPr>
          <a:xfrm>
            <a:off x="5286380" y="4357694"/>
            <a:ext cx="3643338" cy="1857388"/>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dirty="0" smtClean="0"/>
          </a:p>
          <a:p>
            <a:r>
              <a:rPr lang="en-US" sz="1800" dirty="0" smtClean="0"/>
              <a:t>special power supplies for beam reduction/ breeding magnets BV1,2</a:t>
            </a:r>
            <a:r>
              <a:rPr lang="ru-RU" sz="1800" dirty="0" smtClean="0"/>
              <a:t> </a:t>
            </a:r>
          </a:p>
          <a:p>
            <a:r>
              <a:rPr lang="en-US" sz="1800" b="1" dirty="0" smtClean="0"/>
              <a:t>12 units </a:t>
            </a:r>
            <a:endParaRPr lang="ru-RU" sz="1800" b="1" dirty="0" smtClean="0"/>
          </a:p>
          <a:p>
            <a:r>
              <a:rPr lang="en-US" sz="1800" b="1" dirty="0" smtClean="0"/>
              <a:t>Voltage - 15V, </a:t>
            </a:r>
            <a:endParaRPr lang="ru-RU" sz="1800" b="1" dirty="0" smtClean="0"/>
          </a:p>
          <a:p>
            <a:r>
              <a:rPr lang="en-US" sz="1800" b="1" dirty="0" smtClean="0"/>
              <a:t>Current  - 500A, </a:t>
            </a:r>
            <a:endParaRPr lang="ru-RU" sz="1800" b="1" dirty="0" smtClean="0"/>
          </a:p>
          <a:p>
            <a:r>
              <a:rPr lang="en-US" sz="1800" b="1" dirty="0" smtClean="0"/>
              <a:t>Stability  - 20ppm</a:t>
            </a:r>
            <a:endParaRPr lang="ru-RU" sz="1800" b="1" dirty="0"/>
          </a:p>
        </p:txBody>
      </p:sp>
      <p:cxnSp>
        <p:nvCxnSpPr>
          <p:cNvPr id="11" name="Straight Connector 6"/>
          <p:cNvCxnSpPr/>
          <p:nvPr/>
        </p:nvCxnSpPr>
        <p:spPr>
          <a:xfrm>
            <a:off x="1295400" y="6516929"/>
            <a:ext cx="7810500" cy="1588"/>
          </a:xfrm>
          <a:prstGeom prst="line">
            <a:avLst/>
          </a:prstGeom>
          <a:ln cap="flat">
            <a:gradFill flip="none" rotWithShape="1">
              <a:gsLst>
                <a:gs pos="0">
                  <a:srgbClr val="3366FF"/>
                </a:gs>
                <a:gs pos="100000">
                  <a:srgbClr val="FFFFFF"/>
                </a:gs>
              </a:gsLst>
              <a:path path="rect">
                <a:fillToRect l="100000" t="100000"/>
              </a:path>
              <a:tileRect r="-100000" b="-100000"/>
            </a:gradFill>
            <a:prstDash val="soli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7" name="Picture 7" descr="NICA-Logo_4c"/>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22300" y="6373813"/>
            <a:ext cx="5969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6"/>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6286500"/>
            <a:ext cx="6223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Date Placeholder 1"/>
          <p:cNvSpPr txBox="1">
            <a:spLocks/>
          </p:cNvSpPr>
          <p:nvPr/>
        </p:nvSpPr>
        <p:spPr bwMode="auto">
          <a:xfrm>
            <a:off x="1714480" y="6524625"/>
            <a:ext cx="2591519" cy="333375"/>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smtClean="0">
                <a:ln>
                  <a:noFill/>
                </a:ln>
                <a:solidFill>
                  <a:schemeClr val="tx1"/>
                </a:solidFill>
                <a:effectLst/>
                <a:uLnTx/>
                <a:uFillTx/>
                <a:latin typeface="Arial" charset="0"/>
                <a:ea typeface="Arial" charset="0"/>
                <a:cs typeface="Arial" charset="0"/>
              </a:rPr>
              <a:t>November 2021</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20" name="Footer Placeholder 2"/>
          <p:cNvSpPr txBox="1">
            <a:spLocks/>
          </p:cNvSpPr>
          <p:nvPr/>
        </p:nvSpPr>
        <p:spPr bwMode="auto">
          <a:xfrm>
            <a:off x="3947224" y="6381750"/>
            <a:ext cx="2895600" cy="4762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400" i="0" u="none" strike="noStrike" kern="1200" cap="none" spc="0" normalizeH="0" baseline="0" noProof="0" dirty="0" err="1" smtClean="0">
                <a:ln>
                  <a:noFill/>
                </a:ln>
                <a:solidFill>
                  <a:schemeClr val="tx1"/>
                </a:solidFill>
                <a:effectLst/>
                <a:uLnTx/>
                <a:uFillTx/>
                <a:latin typeface="Abadi MT Condensed Extra Bold" charset="0"/>
                <a:ea typeface="ＭＳ Ｐゴシック" charset="0"/>
                <a:cs typeface="Arial" charset="0"/>
              </a:rPr>
              <a:t>V.Karpinskii</a:t>
            </a:r>
            <a:endParaRPr kumimoji="0" lang="ru-RU" sz="140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21" name="TextBox 20"/>
          <p:cNvSpPr txBox="1"/>
          <p:nvPr/>
        </p:nvSpPr>
        <p:spPr>
          <a:xfrm>
            <a:off x="1928794" y="3429000"/>
            <a:ext cx="5286412" cy="646331"/>
          </a:xfrm>
          <a:prstGeom prst="rect">
            <a:avLst/>
          </a:prstGeom>
          <a:solidFill>
            <a:srgbClr val="FFFF00"/>
          </a:solidFill>
        </p:spPr>
        <p:txBody>
          <a:bodyPr wrap="square" rtlCol="0">
            <a:spAutoFit/>
          </a:bodyPr>
          <a:lstStyle/>
          <a:p>
            <a:pPr algn="ctr"/>
            <a:r>
              <a:rPr lang="en-US" b="1" dirty="0" smtClean="0"/>
              <a:t>It is necessary to make the management and control system additional sources</a:t>
            </a:r>
            <a:endParaRPr lang="ru-RU" sz="1800" b="1" dirty="0" smtClean="0"/>
          </a:p>
        </p:txBody>
      </p:sp>
    </p:spTree>
    <p:extLst>
      <p:ext uri="{BB962C8B-B14F-4D97-AF65-F5344CB8AC3E}">
        <p14:creationId xmlns:p14="http://schemas.microsoft.com/office/powerpoint/2010/main" xmlns="" val="1303699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9198</TotalTime>
  <Words>2259</Words>
  <Application>Microsoft Office PowerPoint</Application>
  <PresentationFormat>Экран (4:3)</PresentationFormat>
  <Paragraphs>448</Paragraphs>
  <Slides>22</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The power supply system of the NICA Collider</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Development of Booster and Nuclotron power supply systems</vt:lpstr>
      <vt:lpstr>Development of Booster and Nuclotron power supply systems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Shurygin</dc:creator>
  <cp:lastModifiedBy>admin</cp:lastModifiedBy>
  <cp:revision>509</cp:revision>
  <dcterms:created xsi:type="dcterms:W3CDTF">2016-03-09T06:12:25Z</dcterms:created>
  <dcterms:modified xsi:type="dcterms:W3CDTF">2021-11-11T11:49:29Z</dcterms:modified>
</cp:coreProperties>
</file>