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60" r:id="rId5"/>
    <p:sldId id="285" r:id="rId6"/>
    <p:sldId id="306" r:id="rId7"/>
    <p:sldId id="316" r:id="rId8"/>
    <p:sldId id="261" r:id="rId9"/>
    <p:sldId id="263" r:id="rId10"/>
    <p:sldId id="315" r:id="rId11"/>
    <p:sldId id="1504" r:id="rId12"/>
    <p:sldId id="1508" r:id="rId13"/>
    <p:sldId id="1507" r:id="rId14"/>
    <p:sldId id="268" r:id="rId15"/>
    <p:sldId id="276" r:id="rId16"/>
    <p:sldId id="289" r:id="rId17"/>
    <p:sldId id="1498" r:id="rId18"/>
    <p:sldId id="1501" r:id="rId19"/>
    <p:sldId id="1500" r:id="rId20"/>
    <p:sldId id="1502" r:id="rId21"/>
    <p:sldId id="1499" r:id="rId22"/>
    <p:sldId id="1503" r:id="rId23"/>
    <p:sldId id="314" r:id="rId24"/>
    <p:sldId id="281" r:id="rId25"/>
    <p:sldId id="28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4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7FF85-4410-42B7-B99A-974F5826D762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BB7D7-49E6-4732-AD1D-4093927DD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25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EEB8-BCEB-4CAF-A24E-017CD8D0B268}" type="datetime1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C80F-74F9-4F70-927C-EC89AD155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78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2CC4-FFBA-4E48-809F-74A9BA78D17F}" type="datetime1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C80F-74F9-4F70-927C-EC89AD155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67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DFEDE-BDA1-4BD7-813C-A6EC94C88B13}" type="datetime1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C80F-74F9-4F70-927C-EC89AD155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5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92CA-5EEE-431B-9B5D-20FAFCBD2107}" type="datetime1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C80F-74F9-4F70-927C-EC89AD155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00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B464-1B57-4746-9B8F-4E301AC759F0}" type="datetime1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C80F-74F9-4F70-927C-EC89AD155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73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F3336-8B78-4BF9-A1D5-E49E2EBEC693}" type="datetime1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C80F-74F9-4F70-927C-EC89AD155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159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D23D-E48E-429F-B42D-9C5CB8396E9E}" type="datetime1">
              <a:rPr lang="ru-RU" smtClean="0"/>
              <a:t>26.10.2021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C80F-74F9-4F70-927C-EC89AD155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3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E840-0686-4133-85FD-6B807678FDCC}" type="datetime1">
              <a:rPr lang="ru-RU" smtClean="0"/>
              <a:t>26.10.2021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C80F-74F9-4F70-927C-EC89AD155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95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ECB3-243F-4DA5-8F02-3180890B0764}" type="datetime1">
              <a:rPr lang="ru-RU" smtClean="0"/>
              <a:t>26.10.2021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C80F-74F9-4F70-927C-EC89AD155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83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1E27-5797-44CA-AB29-E92A1945E084}" type="datetime1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C80F-74F9-4F70-927C-EC89AD155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10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7A63-F62D-4283-898F-A6299FFDB9AD}" type="datetime1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C80F-74F9-4F70-927C-EC89AD155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455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C439C-10AB-4DEA-A4D4-63CE57736D0B}" type="datetime1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FC80F-74F9-4F70-927C-EC89AD155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17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wmf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2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7698" y="1905865"/>
            <a:ext cx="8323385" cy="1523135"/>
          </a:xfrm>
        </p:spPr>
        <p:txBody>
          <a:bodyPr>
            <a:no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magnets of the Collider of the N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complex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3404" y="4102812"/>
            <a:ext cx="32319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Nikiforov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team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1A2F95-3A8F-4FD3-9BC9-C2625E502D09}"/>
              </a:ext>
            </a:extLst>
          </p:cNvPr>
          <p:cNvSpPr txBox="1"/>
          <p:nvPr/>
        </p:nvSpPr>
        <p:spPr>
          <a:xfrm>
            <a:off x="9876301" y="6218236"/>
            <a:ext cx="2315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MAC2021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32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NICA_header_bl-wh.tif">
            <a:extLst>
              <a:ext uri="{FF2B5EF4-FFF2-40B4-BE49-F238E27FC236}">
                <a16:creationId xmlns:a16="http://schemas.microsoft.com/office/drawing/2014/main" id="{5179D049-1E13-41CC-9979-D051FF211C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31593DC-4960-4D89-863E-BC139EA828FF}"/>
              </a:ext>
            </a:extLst>
          </p:cNvPr>
          <p:cNvSpPr txBox="1">
            <a:spLocks/>
          </p:cNvSpPr>
          <p:nvPr/>
        </p:nvSpPr>
        <p:spPr>
          <a:xfrm>
            <a:off x="2776056" y="-90322"/>
            <a:ext cx="689645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Section of assembling SC magnets</a:t>
            </a:r>
          </a:p>
        </p:txBody>
      </p:sp>
      <p:pic>
        <p:nvPicPr>
          <p:cNvPr id="7" name="Picture 7" descr="NICA-Logo_4c">
            <a:extLst>
              <a:ext uri="{FF2B5EF4-FFF2-40B4-BE49-F238E27FC236}">
                <a16:creationId xmlns:a16="http://schemas.microsoft.com/office/drawing/2014/main" id="{B6C258C7-2AC6-4269-BD9B-B7E67DFBA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594" y="6424989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0F3DAB5E-64C5-48A1-8071-74A7546FA822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10</a:t>
            </a:fld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995DFF-5AF2-49DD-A7E4-0855FDD2136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2"/>
          <a:stretch/>
        </p:blipFill>
        <p:spPr bwMode="auto">
          <a:xfrm>
            <a:off x="1525900" y="1033299"/>
            <a:ext cx="4480116" cy="2533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814143-6CDB-4185-B89D-D695C977763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9"/>
          <a:stretch/>
        </p:blipFill>
        <p:spPr bwMode="auto">
          <a:xfrm>
            <a:off x="6367245" y="1033299"/>
            <a:ext cx="4735395" cy="2533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FA3CC3-63B5-485C-BA12-DBDE94F5CE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00" y="3827239"/>
            <a:ext cx="4480116" cy="25151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1452C7-5830-4B42-9C0D-C563DADFCE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44" y="3827239"/>
            <a:ext cx="4735396" cy="251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56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NICA_header_bl-wh.tif">
            <a:extLst>
              <a:ext uri="{FF2B5EF4-FFF2-40B4-BE49-F238E27FC236}">
                <a16:creationId xmlns:a16="http://schemas.microsoft.com/office/drawing/2014/main" id="{0F2428FB-71E1-4A30-ADDC-2967A3CB29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6BE6579-D3FE-4E95-AAB3-37B758EE18DB}"/>
              </a:ext>
            </a:extLst>
          </p:cNvPr>
          <p:cNvSpPr txBox="1">
            <a:spLocks/>
          </p:cNvSpPr>
          <p:nvPr/>
        </p:nvSpPr>
        <p:spPr>
          <a:xfrm>
            <a:off x="3878602" y="-26987"/>
            <a:ext cx="5050871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Magnetic measurement</a:t>
            </a:r>
          </a:p>
        </p:txBody>
      </p:sp>
      <p:pic>
        <p:nvPicPr>
          <p:cNvPr id="8" name="Picture 7" descr="NICA-Logo_4c">
            <a:extLst>
              <a:ext uri="{FF2B5EF4-FFF2-40B4-BE49-F238E27FC236}">
                <a16:creationId xmlns:a16="http://schemas.microsoft.com/office/drawing/2014/main" id="{B7AE149C-A8F7-42C9-9287-05972053A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594" y="6424989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9A953F21-B37F-4AB3-9455-5C3B129208B1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11</a:t>
            </a:fld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CF25AF8D-F902-4765-858D-EA37778F326E}"/>
              </a:ext>
            </a:extLst>
          </p:cNvPr>
          <p:cNvSpPr/>
          <p:nvPr/>
        </p:nvSpPr>
        <p:spPr>
          <a:xfrm rot="2818602">
            <a:off x="4340897" y="904065"/>
            <a:ext cx="251669" cy="10322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31E2AEE3-FC04-471F-B32C-D5651427721E}"/>
              </a:ext>
            </a:extLst>
          </p:cNvPr>
          <p:cNvSpPr/>
          <p:nvPr/>
        </p:nvSpPr>
        <p:spPr>
          <a:xfrm rot="18633501">
            <a:off x="7932738" y="877859"/>
            <a:ext cx="251669" cy="1073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2EDA89EB-E2E6-4885-A06A-8585BEFD56BE}"/>
              </a:ext>
            </a:extLst>
          </p:cNvPr>
          <p:cNvSpPr txBox="1">
            <a:spLocks/>
          </p:cNvSpPr>
          <p:nvPr/>
        </p:nvSpPr>
        <p:spPr>
          <a:xfrm>
            <a:off x="672952" y="1648683"/>
            <a:ext cx="5050871" cy="1253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Warm magnetic measurement</a:t>
            </a:r>
            <a:endParaRPr lang="ru-RU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100 А; 297 K</a:t>
            </a:r>
            <a:endParaRPr lang="ru-RU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rotating</a:t>
            </a: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497D24E-3B0D-4D9E-B060-149A5CC646C7}"/>
              </a:ext>
            </a:extLst>
          </p:cNvPr>
          <p:cNvSpPr txBox="1">
            <a:spLocks/>
          </p:cNvSpPr>
          <p:nvPr/>
        </p:nvSpPr>
        <p:spPr>
          <a:xfrm>
            <a:off x="6096000" y="1648683"/>
            <a:ext cx="6009314" cy="1495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Cold magnetic measurement</a:t>
            </a: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Op. current up to </a:t>
            </a: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 A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4,5 K</a:t>
            </a:r>
          </a:p>
          <a:p>
            <a:pPr algn="ctr">
              <a:defRPr/>
            </a:pP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(rotating coil method</a:t>
            </a: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D6E8F5-7DBB-4F50-8154-E664FA13B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45" y="3081236"/>
            <a:ext cx="4213161" cy="315987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аботает&#10;&#10;Автоматически созданное описание">
            <a:extLst>
              <a:ext uri="{FF2B5EF4-FFF2-40B4-BE49-F238E27FC236}">
                <a16:creationId xmlns:a16="http://schemas.microsoft.com/office/drawing/2014/main" id="{2C39ABF1-D882-4E17-A4A5-296F946E07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923" y="3080153"/>
            <a:ext cx="3160954" cy="316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84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NICA_header_bl-wh.tif">
            <a:extLst>
              <a:ext uri="{FF2B5EF4-FFF2-40B4-BE49-F238E27FC236}">
                <a16:creationId xmlns:a16="http://schemas.microsoft.com/office/drawing/2014/main" id="{7304B04F-0CA6-4E72-9A90-A01BFABE33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8B98260-9182-4EA3-86AA-6C443AE99243}"/>
              </a:ext>
            </a:extLst>
          </p:cNvPr>
          <p:cNvSpPr txBox="1">
            <a:spLocks/>
          </p:cNvSpPr>
          <p:nvPr/>
        </p:nvSpPr>
        <p:spPr>
          <a:xfrm>
            <a:off x="3041347" y="-13368"/>
            <a:ext cx="6618913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Hall probe measurement system</a:t>
            </a:r>
          </a:p>
        </p:txBody>
      </p:sp>
      <p:pic>
        <p:nvPicPr>
          <p:cNvPr id="8" name="Picture 7" descr="NICA-Logo_4c">
            <a:extLst>
              <a:ext uri="{FF2B5EF4-FFF2-40B4-BE49-F238E27FC236}">
                <a16:creationId xmlns:a16="http://schemas.microsoft.com/office/drawing/2014/main" id="{85BDE5F5-F192-4212-9D60-04B6C53C7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594" y="6424989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37F2917E-60E6-4000-9011-BD0D822806A6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12</a:t>
            </a:fld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581148-C210-4FB7-88F9-39315BF8DE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4" t="12984" r="9196" b="13031"/>
          <a:stretch/>
        </p:blipFill>
        <p:spPr>
          <a:xfrm>
            <a:off x="310393" y="1937857"/>
            <a:ext cx="6040411" cy="31123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797174-0512-49B2-B2B5-7793A5AE3D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15" y="1492896"/>
            <a:ext cx="5551647" cy="38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47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NICA_header_bl-wh.tif">
            <a:extLst>
              <a:ext uri="{FF2B5EF4-FFF2-40B4-BE49-F238E27FC236}">
                <a16:creationId xmlns:a16="http://schemas.microsoft.com/office/drawing/2014/main" id="{B4C40E7F-35B5-449A-B4E4-5F9F037B12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7FF3168-C3AC-4AA0-BF4A-B85543D65A69}"/>
              </a:ext>
            </a:extLst>
          </p:cNvPr>
          <p:cNvSpPr txBox="1">
            <a:spLocks/>
          </p:cNvSpPr>
          <p:nvPr/>
        </p:nvSpPr>
        <p:spPr>
          <a:xfrm>
            <a:off x="2088859" y="-26987"/>
            <a:ext cx="8229599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New vibrating wire measurement system </a:t>
            </a:r>
          </a:p>
        </p:txBody>
      </p:sp>
      <p:pic>
        <p:nvPicPr>
          <p:cNvPr id="8" name="Picture 7" descr="NICA-Logo_4c">
            <a:extLst>
              <a:ext uri="{FF2B5EF4-FFF2-40B4-BE49-F238E27FC236}">
                <a16:creationId xmlns:a16="http://schemas.microsoft.com/office/drawing/2014/main" id="{D7ABFAF0-65EA-4DB4-B578-58C645E0D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594" y="6424989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CFD5395A-6579-4F86-911F-812634D8E521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13</a:t>
            </a:fld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AEF829-9EC1-4A1E-963D-6B06118B4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53" y="1009651"/>
            <a:ext cx="5127864" cy="202679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C9CC6A-C85F-411A-B914-B38BF4CEAF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7" b="9113"/>
          <a:stretch/>
        </p:blipFill>
        <p:spPr>
          <a:xfrm>
            <a:off x="1005928" y="3234888"/>
            <a:ext cx="5404515" cy="33486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BDF260-556E-4036-8E74-BF08E2F5FE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t="7829" r="6525" b="4001"/>
          <a:stretch/>
        </p:blipFill>
        <p:spPr>
          <a:xfrm>
            <a:off x="6631190" y="1451295"/>
            <a:ext cx="5440568" cy="425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20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5BEC019-0798-43A6-9730-6A94AF2BFA96}"/>
              </a:ext>
            </a:extLst>
          </p:cNvPr>
          <p:cNvSpPr txBox="1">
            <a:spLocks/>
          </p:cNvSpPr>
          <p:nvPr/>
        </p:nvSpPr>
        <p:spPr>
          <a:xfrm>
            <a:off x="3576920" y="689196"/>
            <a:ext cx="6576371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Cryogenic system of test section</a:t>
            </a:r>
            <a:endParaRPr lang="de-DE" sz="36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ＭＳ Ｐゴシック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3"/>
          <a:stretch/>
        </p:blipFill>
        <p:spPr>
          <a:xfrm>
            <a:off x="6362646" y="3215094"/>
            <a:ext cx="5425107" cy="30936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2"/>
          <a:stretch/>
        </p:blipFill>
        <p:spPr>
          <a:xfrm>
            <a:off x="157955" y="1445066"/>
            <a:ext cx="6071943" cy="4486993"/>
          </a:xfrm>
          <a:prstGeom prst="rect">
            <a:avLst/>
          </a:prstGeom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6405783" y="1445066"/>
            <a:ext cx="533883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 test bench consists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spcBef>
                <a:spcPct val="0"/>
              </a:spcBef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helium satellite refrigerators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 algn="just">
              <a:spcBef>
                <a:spcPct val="0"/>
              </a:spcBef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Six test stand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 algn="just">
              <a:spcBef>
                <a:spcPct val="0"/>
              </a:spcBef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Twelve HTSC current leads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 algn="just">
              <a:spcBef>
                <a:spcPct val="0"/>
              </a:spcBef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productivity 12 SC magnets per month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NICA-Logo_4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68" y="6236077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1130050" y="5997327"/>
            <a:ext cx="50135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tested – more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cryogenic test of SC magnets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Номер слайда 6">
            <a:extLst>
              <a:ext uri="{FF2B5EF4-FFF2-40B4-BE49-F238E27FC236}">
                <a16:creationId xmlns:a16="http://schemas.microsoft.com/office/drawing/2014/main" id="{AC6B2362-0722-4AE5-8D06-E0C110986D2E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14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24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97691" y="1853942"/>
            <a:ext cx="5782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SC magnets successfully passed the test - 86.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number of cryogenic tests - 113.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D5B9348-C61C-4AC4-95D0-48A3C6F32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8596"/>
              </p:ext>
            </p:extLst>
          </p:nvPr>
        </p:nvGraphicFramePr>
        <p:xfrm>
          <a:off x="5424191" y="2516662"/>
          <a:ext cx="6381480" cy="3273638"/>
        </p:xfrm>
        <a:graphic>
          <a:graphicData uri="http://schemas.openxmlformats.org/drawingml/2006/table">
            <a:tbl>
              <a:tblPr/>
              <a:tblGrid>
                <a:gridCol w="4142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Parameter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Dipole magnets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Cooling channel diameter, mm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Number of SC strands (diameter 0,90 mm)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Superconductor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Nb – Ti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Length of SC cable</a:t>
                      </a:r>
                      <a:r>
                        <a:rPr lang="ru-RU" sz="1800" baseline="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1800" baseline="0" dirty="0">
                          <a:latin typeface="Times New Roman"/>
                          <a:ea typeface="Times New Roman"/>
                        </a:rPr>
                        <a:t>m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0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7328295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Operation current (1.8T, 4.65K), kA 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10.44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Critical current (2.5T, 4.7K), kA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19</a:t>
                      </a: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71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Effective magnetic length, m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1.924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318205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Overall weight, kg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1800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241016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Number of SC magnets</a:t>
                      </a:r>
                      <a:r>
                        <a:rPr lang="en-US" sz="1800" baseline="0" dirty="0">
                          <a:latin typeface="Times New Roman"/>
                          <a:ea typeface="Times New Roman"/>
                        </a:rPr>
                        <a:t> for collider</a:t>
                      </a: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.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81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367886"/>
                  </a:ext>
                </a:extLst>
              </a:tr>
              <a:tr h="33477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Cooling time, h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65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005865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id="{75BEC019-0798-43A6-9730-6A94AF2BFA96}"/>
              </a:ext>
            </a:extLst>
          </p:cNvPr>
          <p:cNvSpPr txBox="1">
            <a:spLocks/>
          </p:cNvSpPr>
          <p:nvPr/>
        </p:nvSpPr>
        <p:spPr>
          <a:xfrm>
            <a:off x="3102041" y="813573"/>
            <a:ext cx="5987918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n-ea"/>
                <a:cs typeface="+mn-cs"/>
              </a:rPr>
              <a:t>SC dipole magnet for collider</a:t>
            </a:r>
            <a:endParaRPr lang="de-DE" sz="36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CF8590-CF0F-4450-9B4A-8B51BC4249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1" t="12279" r="11316" b="12393"/>
          <a:stretch/>
        </p:blipFill>
        <p:spPr>
          <a:xfrm>
            <a:off x="359619" y="2245480"/>
            <a:ext cx="5064572" cy="2980862"/>
          </a:xfrm>
          <a:prstGeom prst="rect">
            <a:avLst/>
          </a:prstGeom>
        </p:spPr>
      </p:pic>
      <p:pic>
        <p:nvPicPr>
          <p:cNvPr id="14" name="Picture 7" descr="NICA-Logo_4c">
            <a:extLst>
              <a:ext uri="{FF2B5EF4-FFF2-40B4-BE49-F238E27FC236}">
                <a16:creationId xmlns:a16="http://schemas.microsoft.com/office/drawing/2014/main" id="{6AC73CD4-8932-40A7-9663-B5AA56C9F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594" y="6424989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Номер слайда 6">
            <a:extLst>
              <a:ext uri="{FF2B5EF4-FFF2-40B4-BE49-F238E27FC236}">
                <a16:creationId xmlns:a16="http://schemas.microsoft.com/office/drawing/2014/main" id="{8A0B1484-4EB2-4982-8AC9-86112F4624F9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15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2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5BEC019-0798-43A6-9730-6A94AF2BFA96}"/>
              </a:ext>
            </a:extLst>
          </p:cNvPr>
          <p:cNvSpPr txBox="1">
            <a:spLocks/>
          </p:cNvSpPr>
          <p:nvPr/>
        </p:nvSpPr>
        <p:spPr>
          <a:xfrm>
            <a:off x="3604513" y="0"/>
            <a:ext cx="4630931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n-ea"/>
                <a:cs typeface="+mn-cs"/>
              </a:rPr>
              <a:t>SC magnets 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of collider</a:t>
            </a:r>
            <a:endParaRPr lang="de-DE" sz="36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7" descr="NICA-Logo_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68" y="6236077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041DCE-6A2B-4E44-874B-7B3164AAF7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24" t="1990" r="10887" b="1990"/>
          <a:stretch/>
        </p:blipFill>
        <p:spPr>
          <a:xfrm>
            <a:off x="2379121" y="996950"/>
            <a:ext cx="7081713" cy="5884954"/>
          </a:xfrm>
          <a:prstGeom prst="rect">
            <a:avLst/>
          </a:prstGeom>
        </p:spPr>
      </p:pic>
      <p:sp>
        <p:nvSpPr>
          <p:cNvPr id="12" name="Номер слайда 6">
            <a:extLst>
              <a:ext uri="{FF2B5EF4-FFF2-40B4-BE49-F238E27FC236}">
                <a16:creationId xmlns:a16="http://schemas.microsoft.com/office/drawing/2014/main" id="{4B4C503E-E9A1-4C7F-89C7-2D1898DEB993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16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27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81C1FC-CA17-4321-8E3E-4A919B18D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8" t="14024" r="4771" b="8591"/>
          <a:stretch/>
        </p:blipFill>
        <p:spPr>
          <a:xfrm>
            <a:off x="1458336" y="926946"/>
            <a:ext cx="9275327" cy="5315123"/>
          </a:xfrm>
          <a:prstGeom prst="rect">
            <a:avLst/>
          </a:prstGeom>
        </p:spPr>
      </p:pic>
      <p:pic>
        <p:nvPicPr>
          <p:cNvPr id="5" name="Picture 7" descr="NICA-Logo_4c">
            <a:extLst>
              <a:ext uri="{FF2B5EF4-FFF2-40B4-BE49-F238E27FC236}">
                <a16:creationId xmlns:a16="http://schemas.microsoft.com/office/drawing/2014/main" id="{ED28DC40-514B-48E5-96E5-085C869B0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594" y="6424989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03B5EC62-4A6F-4E89-AF5C-CD9B5A0CD74A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17</a:t>
            </a:fld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8" name="Picture 9" descr="NICA_header_bl-wh.tif">
            <a:extLst>
              <a:ext uri="{FF2B5EF4-FFF2-40B4-BE49-F238E27FC236}">
                <a16:creationId xmlns:a16="http://schemas.microsoft.com/office/drawing/2014/main" id="{89327268-FA73-4F8B-B5B9-EF919157BA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939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NICA-Logo_4c">
            <a:extLst>
              <a:ext uri="{FF2B5EF4-FFF2-40B4-BE49-F238E27FC236}">
                <a16:creationId xmlns:a16="http://schemas.microsoft.com/office/drawing/2014/main" id="{1710BA0B-B70B-4004-84A9-82F5F1747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594" y="6424989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6">
            <a:extLst>
              <a:ext uri="{FF2B5EF4-FFF2-40B4-BE49-F238E27FC236}">
                <a16:creationId xmlns:a16="http://schemas.microsoft.com/office/drawing/2014/main" id="{4E6FC6B9-EE97-4279-B7E5-27645E6ACA22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18</a:t>
            </a:fld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Picture 9" descr="NICA_header_bl-wh.tif">
            <a:extLst>
              <a:ext uri="{FF2B5EF4-FFF2-40B4-BE49-F238E27FC236}">
                <a16:creationId xmlns:a16="http://schemas.microsoft.com/office/drawing/2014/main" id="{264E07B3-6611-4AE0-94AA-1AE57E13D3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CEA16B-6A0D-46AB-B914-9B06FD47C0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63" r="11520" b="5760"/>
          <a:stretch/>
        </p:blipFill>
        <p:spPr>
          <a:xfrm>
            <a:off x="3347207" y="930276"/>
            <a:ext cx="5770136" cy="55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47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CB6A72-2FCE-4EF0-BD68-9DCEA4E15CAD}"/>
              </a:ext>
            </a:extLst>
          </p:cNvPr>
          <p:cNvSpPr txBox="1"/>
          <p:nvPr/>
        </p:nvSpPr>
        <p:spPr>
          <a:xfrm>
            <a:off x="9027602" y="2064943"/>
            <a:ext cx="179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I=const=10.44 kA</a:t>
            </a:r>
          </a:p>
          <a:p>
            <a:r>
              <a:rPr lang="en-US" dirty="0"/>
              <a:t>Q=1.73 W</a:t>
            </a:r>
            <a:endParaRPr lang="ru-RU" dirty="0"/>
          </a:p>
        </p:txBody>
      </p:sp>
      <p:pic>
        <p:nvPicPr>
          <p:cNvPr id="5" name="Picture 7" descr="NICA-Logo_4c">
            <a:extLst>
              <a:ext uri="{FF2B5EF4-FFF2-40B4-BE49-F238E27FC236}">
                <a16:creationId xmlns:a16="http://schemas.microsoft.com/office/drawing/2014/main" id="{98D88459-9EFC-47A4-B4FE-F1522150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594" y="6424989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6B4E47D8-E7CA-4742-9A33-E5B803B64B77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19</a:t>
            </a:fld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8" name="Picture 9" descr="NICA_header_bl-wh.tif">
            <a:extLst>
              <a:ext uri="{FF2B5EF4-FFF2-40B4-BE49-F238E27FC236}">
                <a16:creationId xmlns:a16="http://schemas.microsoft.com/office/drawing/2014/main" id="{CCA63513-D6C5-436D-9598-B7532C35F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CCAB05-45B2-4FA5-A316-2CCFD0A1F7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7" r="12283" b="4078"/>
          <a:stretch/>
        </p:blipFill>
        <p:spPr>
          <a:xfrm>
            <a:off x="1819455" y="1060311"/>
            <a:ext cx="6815818" cy="556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4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0846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87934"/>
            <a:ext cx="10515600" cy="43513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Creation of factory for the production SC magnets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 magnets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tests results of SC magnets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NICA-Logo_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68" y="6236077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448800" y="6583536"/>
            <a:ext cx="2743200" cy="365125"/>
          </a:xfrm>
        </p:spPr>
        <p:txBody>
          <a:bodyPr/>
          <a:lstStyle/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t>2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973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D11404-C1DE-4D88-9C94-C9FE66789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94" y="2350237"/>
            <a:ext cx="3515325" cy="2493027"/>
          </a:xfrm>
          <a:prstGeom prst="rect">
            <a:avLst/>
          </a:prstGeom>
        </p:spPr>
      </p:pic>
      <p:pic>
        <p:nvPicPr>
          <p:cNvPr id="4" name="Picture 7" descr="NICA-Logo_4c">
            <a:extLst>
              <a:ext uri="{FF2B5EF4-FFF2-40B4-BE49-F238E27FC236}">
                <a16:creationId xmlns:a16="http://schemas.microsoft.com/office/drawing/2014/main" id="{8FC59802-A8BD-4C13-8955-45CEF6493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594" y="6424989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AA32F71A-3EEE-4C58-84B7-494952E96239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20</a:t>
            </a:fld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7" name="Picture 9" descr="NICA_header_bl-wh.tif">
            <a:extLst>
              <a:ext uri="{FF2B5EF4-FFF2-40B4-BE49-F238E27FC236}">
                <a16:creationId xmlns:a16="http://schemas.microsoft.com/office/drawing/2014/main" id="{E8F2239A-3853-409A-8EF2-EC9A6FEA60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CDE22A-4C3C-47E0-B8E2-41C24254A422}"/>
              </a:ext>
            </a:extLst>
          </p:cNvPr>
          <p:cNvSpPr txBox="1"/>
          <p:nvPr/>
        </p:nvSpPr>
        <p:spPr>
          <a:xfrm>
            <a:off x="5697691" y="1853942"/>
            <a:ext cx="5782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SC magnets successfully passed the test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number of cryogenic tests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402CAE7-1B92-4816-AC93-FA057EB0F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476797"/>
              </p:ext>
            </p:extLst>
          </p:nvPr>
        </p:nvGraphicFramePr>
        <p:xfrm>
          <a:off x="5398127" y="2560968"/>
          <a:ext cx="6381480" cy="3229062"/>
        </p:xfrm>
        <a:graphic>
          <a:graphicData uri="http://schemas.openxmlformats.org/drawingml/2006/table">
            <a:tbl>
              <a:tblPr/>
              <a:tblGrid>
                <a:gridCol w="4142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Parameter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Dipole magnets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Cooling channel diameter, mm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Number of SC strands (diameter 0,90 mm)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Superconductor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Nb – Ti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Length of SC cable</a:t>
                      </a:r>
                      <a:r>
                        <a:rPr lang="ru-RU" sz="1800" baseline="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1800" baseline="0" dirty="0">
                          <a:latin typeface="Times New Roman"/>
                          <a:ea typeface="Times New Roman"/>
                        </a:rPr>
                        <a:t>m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46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7328295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Operation current (1.8T, 4.65K), kA 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10.44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Critical current (2.5T, 4.7K), kA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19</a:t>
                      </a: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71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Effective magnetic length, m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0.476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318205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Overall weight, kg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0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241016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Number of SC magnets</a:t>
                      </a:r>
                      <a:r>
                        <a:rPr lang="en-US" sz="1800" baseline="0" dirty="0">
                          <a:latin typeface="Times New Roman"/>
                          <a:ea typeface="Times New Roman"/>
                        </a:rPr>
                        <a:t> for collider</a:t>
                      </a: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.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46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367886"/>
                  </a:ext>
                </a:extLst>
              </a:tr>
              <a:tr h="132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Cooling time, h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4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5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923966"/>
                  </a:ext>
                </a:extLst>
              </a:tr>
            </a:tbl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698C61A7-681E-443D-BBBB-EF431750999D}"/>
              </a:ext>
            </a:extLst>
          </p:cNvPr>
          <p:cNvSpPr txBox="1">
            <a:spLocks/>
          </p:cNvSpPr>
          <p:nvPr/>
        </p:nvSpPr>
        <p:spPr>
          <a:xfrm>
            <a:off x="2429068" y="784924"/>
            <a:ext cx="7333864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n-ea"/>
                <a:cs typeface="+mn-cs"/>
              </a:rPr>
              <a:t>SC 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Quadrupole magnets (arch) 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n-ea"/>
                <a:cs typeface="+mn-cs"/>
              </a:rPr>
              <a:t>for collider</a:t>
            </a:r>
            <a:endParaRPr lang="de-DE" sz="36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27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D56E37-DDA4-4B5B-B099-648468BFC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20" t="953" r="11775" b="11072"/>
          <a:stretch/>
        </p:blipFill>
        <p:spPr>
          <a:xfrm>
            <a:off x="1165885" y="1262014"/>
            <a:ext cx="5457182" cy="4853017"/>
          </a:xfrm>
          <a:prstGeom prst="rect">
            <a:avLst/>
          </a:prstGeom>
        </p:spPr>
      </p:pic>
      <p:pic>
        <p:nvPicPr>
          <p:cNvPr id="7" name="Picture 7" descr="NICA-Logo_4c">
            <a:extLst>
              <a:ext uri="{FF2B5EF4-FFF2-40B4-BE49-F238E27FC236}">
                <a16:creationId xmlns:a16="http://schemas.microsoft.com/office/drawing/2014/main" id="{AD3A9D9B-A776-4447-8B77-2C911CD35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594" y="6424989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55E46DB8-9968-4B2B-A980-65ECB820708C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21</a:t>
            </a:fld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" name="Picture 9" descr="NICA_header_bl-wh.tif">
            <a:extLst>
              <a:ext uri="{FF2B5EF4-FFF2-40B4-BE49-F238E27FC236}">
                <a16:creationId xmlns:a16="http://schemas.microsoft.com/office/drawing/2014/main" id="{F80958FE-5F4D-4861-974B-E559696DD5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926CB4-8524-4D32-8A2E-713985DFCF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17" t="11004" r="34181" b="11586"/>
          <a:stretch/>
        </p:blipFill>
        <p:spPr>
          <a:xfrm>
            <a:off x="6826031" y="949097"/>
            <a:ext cx="4385569" cy="530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58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D7B836-6477-42E3-A1BA-87E7D79C918C}"/>
              </a:ext>
            </a:extLst>
          </p:cNvPr>
          <p:cNvSpPr txBox="1"/>
          <p:nvPr/>
        </p:nvSpPr>
        <p:spPr>
          <a:xfrm>
            <a:off x="8434347" y="2603319"/>
            <a:ext cx="179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I=const=10.44 kA</a:t>
            </a:r>
          </a:p>
          <a:p>
            <a:r>
              <a:rPr lang="en-US" dirty="0"/>
              <a:t>Q=1.09 W</a:t>
            </a:r>
            <a:endParaRPr lang="ru-RU" dirty="0"/>
          </a:p>
        </p:txBody>
      </p:sp>
      <p:pic>
        <p:nvPicPr>
          <p:cNvPr id="5" name="Picture 7" descr="NICA-Logo_4c">
            <a:extLst>
              <a:ext uri="{FF2B5EF4-FFF2-40B4-BE49-F238E27FC236}">
                <a16:creationId xmlns:a16="http://schemas.microsoft.com/office/drawing/2014/main" id="{3279D84C-BA31-43BA-A87A-6F9D9CF0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594" y="6424989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11D9CE1D-1DA2-446B-BA96-FCAB75E91ED5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22</a:t>
            </a:fld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8" name="Picture 9" descr="NICA_header_bl-wh.tif">
            <a:extLst>
              <a:ext uri="{FF2B5EF4-FFF2-40B4-BE49-F238E27FC236}">
                <a16:creationId xmlns:a16="http://schemas.microsoft.com/office/drawing/2014/main" id="{5EB5FB39-66A4-4191-A5C4-305CCB52E5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AB3067-9B6E-4B3E-9988-6A59C5AA68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8" t="1684" r="11601" b="5372"/>
          <a:stretch/>
        </p:blipFill>
        <p:spPr>
          <a:xfrm>
            <a:off x="1886772" y="1109199"/>
            <a:ext cx="6246438" cy="542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75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NICA-Logo_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68" y="6236077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12F16147-1D43-45F0-B59B-09C8816DF6AA}"/>
              </a:ext>
            </a:extLst>
          </p:cNvPr>
          <p:cNvSpPr txBox="1">
            <a:spLocks/>
          </p:cNvSpPr>
          <p:nvPr/>
        </p:nvSpPr>
        <p:spPr>
          <a:xfrm>
            <a:off x="4829837" y="0"/>
            <a:ext cx="2608526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n-ea"/>
                <a:cs typeface="+mn-cs"/>
              </a:rPr>
              <a:t>Conclusions</a:t>
            </a:r>
            <a:endParaRPr lang="de-DE" sz="36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id="{A5236C1B-5D6F-4199-A8F4-DD30798DF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837017"/>
              </p:ext>
            </p:extLst>
          </p:nvPr>
        </p:nvGraphicFramePr>
        <p:xfrm>
          <a:off x="126808" y="876772"/>
          <a:ext cx="3978467" cy="589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2417">
                  <a:extLst>
                    <a:ext uri="{9D8B030D-6E8A-4147-A177-3AD203B41FA5}">
                      <a16:colId xmlns:a16="http://schemas.microsoft.com/office/drawing/2014/main" val="139871985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236434330"/>
                    </a:ext>
                  </a:extLst>
                </a:gridCol>
                <a:gridCol w="604161">
                  <a:extLst>
                    <a:ext uri="{9D8B030D-6E8A-4147-A177-3AD203B41FA5}">
                      <a16:colId xmlns:a16="http://schemas.microsoft.com/office/drawing/2014/main" val="3138972105"/>
                    </a:ext>
                  </a:extLst>
                </a:gridCol>
                <a:gridCol w="938889">
                  <a:extLst>
                    <a:ext uri="{9D8B030D-6E8A-4147-A177-3AD203B41FA5}">
                      <a16:colId xmlns:a16="http://schemas.microsoft.com/office/drawing/2014/main" val="2555349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prod. %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031542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magnet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Coil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7991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Yoke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7394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shield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8644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Cryostat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4018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Cryogenic test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6078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Module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910141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 magnet (arch)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Coil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75654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Yoke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1997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shield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845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Cryostat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5520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Cryogenic test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94953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Module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22557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05588A6-1D1B-4007-ACDF-B8B9AF9C697F}"/>
              </a:ext>
            </a:extLst>
          </p:cNvPr>
          <p:cNvSpPr txBox="1"/>
          <p:nvPr/>
        </p:nvSpPr>
        <p:spPr>
          <a:xfrm>
            <a:off x="5771583" y="115655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Collider</a:t>
            </a:r>
            <a:endParaRPr lang="ru-RU" dirty="0"/>
          </a:p>
        </p:txBody>
      </p:sp>
      <p:graphicFrame>
        <p:nvGraphicFramePr>
          <p:cNvPr id="17" name="Таблица 5">
            <a:extLst>
              <a:ext uri="{FF2B5EF4-FFF2-40B4-BE49-F238E27FC236}">
                <a16:creationId xmlns:a16="http://schemas.microsoft.com/office/drawing/2014/main" id="{319E64D6-3B64-4313-B7FB-36130BA83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610299"/>
              </p:ext>
            </p:extLst>
          </p:nvPr>
        </p:nvGraphicFramePr>
        <p:xfrm>
          <a:off x="4105275" y="876772"/>
          <a:ext cx="3978467" cy="589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2417">
                  <a:extLst>
                    <a:ext uri="{9D8B030D-6E8A-4147-A177-3AD203B41FA5}">
                      <a16:colId xmlns:a16="http://schemas.microsoft.com/office/drawing/2014/main" val="139871985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236434330"/>
                    </a:ext>
                  </a:extLst>
                </a:gridCol>
                <a:gridCol w="604161">
                  <a:extLst>
                    <a:ext uri="{9D8B030D-6E8A-4147-A177-3AD203B41FA5}">
                      <a16:colId xmlns:a16="http://schemas.microsoft.com/office/drawing/2014/main" val="3138972105"/>
                    </a:ext>
                  </a:extLst>
                </a:gridCol>
                <a:gridCol w="938889">
                  <a:extLst>
                    <a:ext uri="{9D8B030D-6E8A-4147-A177-3AD203B41FA5}">
                      <a16:colId xmlns:a16="http://schemas.microsoft.com/office/drawing/2014/main" val="2555349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prod. %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031542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magnet </a:t>
                      </a:r>
                    </a:p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(BV)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Coil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7991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Yoke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7394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shield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8644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Cryostat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4018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Cryogenic test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6078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Module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910141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 magnet (doublet)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Coil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75654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Yoke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1997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shield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845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Cryostat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5520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Cryogenic test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94953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Module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225578"/>
                  </a:ext>
                </a:extLst>
              </a:tr>
            </a:tbl>
          </a:graphicData>
        </a:graphic>
      </p:graphicFrame>
      <p:graphicFrame>
        <p:nvGraphicFramePr>
          <p:cNvPr id="18" name="Таблица 5">
            <a:extLst>
              <a:ext uri="{FF2B5EF4-FFF2-40B4-BE49-F238E27FC236}">
                <a16:creationId xmlns:a16="http://schemas.microsoft.com/office/drawing/2014/main" id="{B90C7389-488A-4637-88BE-E759B7D6F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231717"/>
              </p:ext>
            </p:extLst>
          </p:nvPr>
        </p:nvGraphicFramePr>
        <p:xfrm>
          <a:off x="8083742" y="876772"/>
          <a:ext cx="3978467" cy="589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2417">
                  <a:extLst>
                    <a:ext uri="{9D8B030D-6E8A-4147-A177-3AD203B41FA5}">
                      <a16:colId xmlns:a16="http://schemas.microsoft.com/office/drawing/2014/main" val="139871985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236434330"/>
                    </a:ext>
                  </a:extLst>
                </a:gridCol>
                <a:gridCol w="604161">
                  <a:extLst>
                    <a:ext uri="{9D8B030D-6E8A-4147-A177-3AD203B41FA5}">
                      <a16:colId xmlns:a16="http://schemas.microsoft.com/office/drawing/2014/main" val="3138972105"/>
                    </a:ext>
                  </a:extLst>
                </a:gridCol>
                <a:gridCol w="938889">
                  <a:extLst>
                    <a:ext uri="{9D8B030D-6E8A-4147-A177-3AD203B41FA5}">
                      <a16:colId xmlns:a16="http://schemas.microsoft.com/office/drawing/2014/main" val="2555349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prod. %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031542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Correction  magnet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Coil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7991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Yoke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7394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Cooling cylinder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8644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4018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Cryogenic test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6078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Module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910141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 magnet (LFF)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Coil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75654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Yoke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1997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shield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845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Cryostat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5520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Cryogenic test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94953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Module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225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405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2038" y="2150193"/>
            <a:ext cx="8537917" cy="3771210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(86)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dipole magnets for the NICA collider were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successfully passed cryogenic test and installed in the cryostat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Quadrupole magnets (arch) were successfully passed cryogenic test and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them installed in the cryostat.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2021, the number of cryogenic tests SC magnets doubled (from 72 to 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(46) quadrupole magnets (arch) will be ready for ring mounting in early 2022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magnets of the NICA complex will be ready by mid-2022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5955" y="48569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5BEC019-0798-43A6-9730-6A94AF2BFA96}"/>
              </a:ext>
            </a:extLst>
          </p:cNvPr>
          <p:cNvSpPr txBox="1">
            <a:spLocks/>
          </p:cNvSpPr>
          <p:nvPr/>
        </p:nvSpPr>
        <p:spPr>
          <a:xfrm>
            <a:off x="4643692" y="1153243"/>
            <a:ext cx="2608526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n-ea"/>
                <a:cs typeface="+mn-cs"/>
              </a:rPr>
              <a:t>Conclusions</a:t>
            </a:r>
            <a:endParaRPr lang="de-DE" sz="36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7" descr="NICA-Logo_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68" y="6236077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42BC9E22-D25E-41FA-B2F1-BA92F1AFC6F4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24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40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983106" y="3416488"/>
            <a:ext cx="6225787" cy="6761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attention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6" y="1220344"/>
            <a:ext cx="2378706" cy="1587261"/>
          </a:xfrm>
          <a:prstGeom prst="rect">
            <a:avLst/>
          </a:prstGeom>
        </p:spPr>
      </p:pic>
      <p:pic>
        <p:nvPicPr>
          <p:cNvPr id="6" name="Объект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8" y="2960924"/>
            <a:ext cx="2378706" cy="1587262"/>
          </a:xfrm>
          <a:prstGeom prst="rect">
            <a:avLst/>
          </a:prstGeom>
        </p:spPr>
      </p:pic>
      <p:pic>
        <p:nvPicPr>
          <p:cNvPr id="7" name="Picture 2" descr="C:\Users\Hamlet\Desktop\Фото0008 s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181" y="1220344"/>
            <a:ext cx="2273272" cy="158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962" y="1220343"/>
            <a:ext cx="2378705" cy="15872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175" y="1220342"/>
            <a:ext cx="2378705" cy="1587261"/>
          </a:xfrm>
          <a:prstGeom prst="rect">
            <a:avLst/>
          </a:prstGeom>
        </p:spPr>
      </p:pic>
      <p:pic>
        <p:nvPicPr>
          <p:cNvPr id="10" name="Picture 2" descr="C:\Users\Hamlet\Desktop\IMG_1297 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325" y="2971919"/>
            <a:ext cx="2363638" cy="157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6"/>
          <a:stretch/>
        </p:blipFill>
        <p:spPr>
          <a:xfrm>
            <a:off x="1065951" y="4701505"/>
            <a:ext cx="2368721" cy="15872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82" y="4701506"/>
            <a:ext cx="2273272" cy="15872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962" y="4701505"/>
            <a:ext cx="2407928" cy="15872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399" y="4712502"/>
            <a:ext cx="2349482" cy="1576264"/>
          </a:xfrm>
          <a:prstGeom prst="rect">
            <a:avLst/>
          </a:prstGeom>
        </p:spPr>
      </p:pic>
      <p:pic>
        <p:nvPicPr>
          <p:cNvPr id="15" name="Picture 7" descr="NICA-Logo_4c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1740" y="6236077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Номер слайда 6">
            <a:extLst>
              <a:ext uri="{FF2B5EF4-FFF2-40B4-BE49-F238E27FC236}">
                <a16:creationId xmlns:a16="http://schemas.microsoft.com/office/drawing/2014/main" id="{941223C5-D319-4232-AF0F-48E54B399944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25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72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48616" y="6356350"/>
            <a:ext cx="2743200" cy="365125"/>
          </a:xfrm>
        </p:spPr>
        <p:txBody>
          <a:bodyPr/>
          <a:lstStyle/>
          <a:p>
            <a:pPr>
              <a:defRPr/>
            </a:pPr>
            <a:fld id="{A48E82A3-2418-46D0-85A1-362058CBE83B}" type="slidenum">
              <a:rPr lang="en-US" altLang="ru-RU" smtClean="0"/>
              <a:pPr>
                <a:defRPr/>
              </a:pPr>
              <a:t>3</a:t>
            </a:fld>
            <a:endParaRPr lang="en-US" altLang="ru-RU"/>
          </a:p>
        </p:txBody>
      </p:sp>
      <p:pic>
        <p:nvPicPr>
          <p:cNvPr id="6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9641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0" descr="P1010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3" y="1136687"/>
            <a:ext cx="3013440" cy="176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08_31_001-2_s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409" y="1105209"/>
            <a:ext cx="3036081" cy="18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ДОКУМЕНТЫ\дубна\октябрь конференция 2014\IMG_4509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3" y="3040201"/>
            <a:ext cx="3020688" cy="181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3443345" y="1903126"/>
            <a:ext cx="914104" cy="258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7731932" y="1868620"/>
            <a:ext cx="914104" cy="258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3443345" y="3690111"/>
            <a:ext cx="914104" cy="258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3467739" y="5649684"/>
            <a:ext cx="914104" cy="258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283822" y="1136687"/>
            <a:ext cx="795322" cy="400110"/>
          </a:xfrm>
          <a:prstGeom prst="rect">
            <a:avLst/>
          </a:prstGeom>
          <a:solidFill>
            <a:srgbClr val="9999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2011</a:t>
            </a:r>
            <a:endParaRPr lang="en-US" alt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572409" y="1123930"/>
            <a:ext cx="795322" cy="400110"/>
          </a:xfrm>
          <a:prstGeom prst="rect">
            <a:avLst/>
          </a:prstGeom>
          <a:solidFill>
            <a:srgbClr val="9999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2012</a:t>
            </a:r>
            <a:endParaRPr lang="en-US" alt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52" y="3044860"/>
            <a:ext cx="3065182" cy="18174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127" y="1148507"/>
            <a:ext cx="3095561" cy="1795020"/>
          </a:xfrm>
          <a:prstGeom prst="rect">
            <a:avLst/>
          </a:prstGeom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8757127" y="1130667"/>
            <a:ext cx="833959" cy="400110"/>
          </a:xfrm>
          <a:prstGeom prst="rect">
            <a:avLst/>
          </a:prstGeom>
          <a:solidFill>
            <a:srgbClr val="9999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2013</a:t>
            </a:r>
            <a:endParaRPr lang="en-US" alt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278587" y="3028001"/>
            <a:ext cx="795322" cy="400110"/>
          </a:xfrm>
          <a:prstGeom prst="rect">
            <a:avLst/>
          </a:prstGeom>
          <a:solidFill>
            <a:srgbClr val="9999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2014</a:t>
            </a:r>
            <a:endParaRPr lang="en-US" alt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561950" y="3050862"/>
            <a:ext cx="864057" cy="400110"/>
          </a:xfrm>
          <a:prstGeom prst="rect">
            <a:avLst/>
          </a:prstGeom>
          <a:solidFill>
            <a:srgbClr val="9999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2015</a:t>
            </a:r>
            <a:endParaRPr lang="en-US" alt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126" y="3053703"/>
            <a:ext cx="3095561" cy="1819531"/>
          </a:xfrm>
          <a:prstGeom prst="rect">
            <a:avLst/>
          </a:prstGeom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8757125" y="3050844"/>
            <a:ext cx="766431" cy="400110"/>
          </a:xfrm>
          <a:prstGeom prst="rect">
            <a:avLst/>
          </a:prstGeom>
          <a:solidFill>
            <a:srgbClr val="9999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2016</a:t>
            </a:r>
            <a:endParaRPr lang="en-US" alt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50" y="4982463"/>
            <a:ext cx="3065184" cy="1820848"/>
          </a:xfrm>
          <a:prstGeom prst="rect">
            <a:avLst/>
          </a:prstGeom>
        </p:spPr>
      </p:pic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561949" y="4989654"/>
            <a:ext cx="807037" cy="400110"/>
          </a:xfrm>
          <a:prstGeom prst="rect">
            <a:avLst/>
          </a:prstGeom>
          <a:solidFill>
            <a:srgbClr val="9999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2017</a:t>
            </a:r>
            <a:endParaRPr lang="en-US" alt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7731932" y="3690110"/>
            <a:ext cx="914104" cy="258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7731932" y="5634094"/>
            <a:ext cx="914104" cy="258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616" y="4983559"/>
            <a:ext cx="3104072" cy="1822390"/>
          </a:xfrm>
          <a:prstGeom prst="rect">
            <a:avLst/>
          </a:prstGeom>
        </p:spPr>
      </p:pic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8757125" y="5000127"/>
            <a:ext cx="795322" cy="400110"/>
          </a:xfrm>
          <a:prstGeom prst="rect">
            <a:avLst/>
          </a:prstGeom>
          <a:solidFill>
            <a:srgbClr val="9999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2018</a:t>
            </a:r>
            <a:endParaRPr lang="en-US" alt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75BEC019-0798-43A6-9730-6A94AF2BFA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6463" y="40094"/>
            <a:ext cx="11546224" cy="9969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Stages of development a high-technology line for assembling and testing of SC magnet of NICA and FAIR projects</a:t>
            </a:r>
            <a:endParaRPr lang="de-DE" sz="36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ＭＳ Ｐゴシック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7" y="4982463"/>
            <a:ext cx="3041316" cy="1835260"/>
          </a:xfrm>
          <a:prstGeom prst="rect">
            <a:avLst/>
          </a:prstGeom>
        </p:spPr>
      </p:pic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78586" y="5000127"/>
            <a:ext cx="766431" cy="400110"/>
          </a:xfrm>
          <a:prstGeom prst="rect">
            <a:avLst/>
          </a:prstGeom>
          <a:solidFill>
            <a:srgbClr val="9999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2016</a:t>
            </a:r>
            <a:endParaRPr lang="en-US" alt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Номер слайда 6"/>
          <p:cNvSpPr txBox="1">
            <a:spLocks/>
          </p:cNvSpPr>
          <p:nvPr/>
        </p:nvSpPr>
        <p:spPr>
          <a:xfrm>
            <a:off x="2895600" y="64216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B8B4E7-3A88-4BEE-A3AD-99BA220F0D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43" y="1105209"/>
            <a:ext cx="8539305" cy="5698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 Box 8">
            <a:extLst>
              <a:ext uri="{FF2B5EF4-FFF2-40B4-BE49-F238E27FC236}">
                <a16:creationId xmlns:a16="http://schemas.microsoft.com/office/drawing/2014/main" id="{A17BA2B2-F683-4E5B-9A3A-0D1DB8156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6265" y="6386633"/>
            <a:ext cx="795322" cy="400110"/>
          </a:xfrm>
          <a:prstGeom prst="rect">
            <a:avLst/>
          </a:prstGeom>
          <a:solidFill>
            <a:srgbClr val="9999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2021</a:t>
            </a:r>
            <a:endParaRPr lang="en-US" alt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21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860" y="1535502"/>
            <a:ext cx="8384869" cy="532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944202" y="3345101"/>
            <a:ext cx="4037889" cy="3323987"/>
          </a:xfrm>
          <a:prstGeom prst="rect">
            <a:avLst/>
          </a:prstGeom>
          <a:solidFill>
            <a:srgbClr val="9999FF">
              <a:alpha val="51000"/>
            </a:srgbClr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CC"/>
                </a:solidFill>
              </a:rPr>
              <a:t>1 – </a:t>
            </a:r>
            <a:r>
              <a:rPr lang="en-US" sz="1400" b="1" dirty="0">
                <a:solidFill>
                  <a:srgbClr val="0000CC"/>
                </a:solidFill>
              </a:rPr>
              <a:t>Section of manufacture</a:t>
            </a:r>
            <a:r>
              <a:rPr lang="ru-RU" sz="1400" b="1" dirty="0">
                <a:solidFill>
                  <a:srgbClr val="0000CC"/>
                </a:solidFill>
              </a:rPr>
              <a:t> </a:t>
            </a:r>
            <a:r>
              <a:rPr lang="en-US" sz="1400" b="1" dirty="0">
                <a:solidFill>
                  <a:srgbClr val="0000CC"/>
                </a:solidFill>
              </a:rPr>
              <a:t>SC cable</a:t>
            </a:r>
            <a:endParaRPr lang="ru-RU" sz="1400" b="1" dirty="0">
              <a:solidFill>
                <a:srgbClr val="0000CC"/>
              </a:solidFill>
            </a:endParaRPr>
          </a:p>
          <a:p>
            <a:endParaRPr lang="ru-RU" sz="1400" b="1" dirty="0">
              <a:solidFill>
                <a:srgbClr val="0000CC"/>
              </a:solidFill>
            </a:endParaRPr>
          </a:p>
          <a:p>
            <a:r>
              <a:rPr lang="ru-RU" sz="1400" b="1" dirty="0">
                <a:solidFill>
                  <a:srgbClr val="0000CC"/>
                </a:solidFill>
              </a:rPr>
              <a:t>2 – </a:t>
            </a:r>
            <a:r>
              <a:rPr lang="en-US" sz="1400" b="1" dirty="0">
                <a:solidFill>
                  <a:srgbClr val="0000CC"/>
                </a:solidFill>
              </a:rPr>
              <a:t>Section of manufacture</a:t>
            </a:r>
            <a:r>
              <a:rPr lang="ru-RU" sz="1400" b="1" dirty="0">
                <a:solidFill>
                  <a:srgbClr val="0000CC"/>
                </a:solidFill>
              </a:rPr>
              <a:t> </a:t>
            </a:r>
            <a:r>
              <a:rPr lang="en-US" sz="1400" b="1" dirty="0">
                <a:solidFill>
                  <a:srgbClr val="0000CC"/>
                </a:solidFill>
              </a:rPr>
              <a:t>SC coils</a:t>
            </a:r>
            <a:endParaRPr lang="ru-RU" sz="1400" b="1" dirty="0">
              <a:solidFill>
                <a:srgbClr val="0000CC"/>
              </a:solidFill>
            </a:endParaRPr>
          </a:p>
          <a:p>
            <a:endParaRPr lang="ru-RU" sz="1400" b="1" dirty="0">
              <a:solidFill>
                <a:srgbClr val="0000CC"/>
              </a:solidFill>
            </a:endParaRPr>
          </a:p>
          <a:p>
            <a:r>
              <a:rPr lang="ru-RU" sz="1400" b="1" dirty="0">
                <a:solidFill>
                  <a:srgbClr val="0000CC"/>
                </a:solidFill>
              </a:rPr>
              <a:t>3 – </a:t>
            </a:r>
            <a:r>
              <a:rPr lang="en-US" sz="1400" b="1" dirty="0">
                <a:solidFill>
                  <a:srgbClr val="0000CC"/>
                </a:solidFill>
              </a:rPr>
              <a:t>Section of assembling SC magnets</a:t>
            </a:r>
            <a:endParaRPr lang="ru-RU" sz="1400" b="1" dirty="0">
              <a:solidFill>
                <a:srgbClr val="0000CC"/>
              </a:solidFill>
            </a:endParaRPr>
          </a:p>
          <a:p>
            <a:endParaRPr lang="ru-RU" sz="1400" b="1" dirty="0">
              <a:solidFill>
                <a:srgbClr val="0000CC"/>
              </a:solidFill>
            </a:endParaRPr>
          </a:p>
          <a:p>
            <a:r>
              <a:rPr lang="ru-RU" sz="1400" b="1" dirty="0">
                <a:solidFill>
                  <a:srgbClr val="0000CC"/>
                </a:solidFill>
              </a:rPr>
              <a:t>4</a:t>
            </a:r>
            <a:r>
              <a:rPr lang="en-US" sz="1400" b="1" dirty="0">
                <a:solidFill>
                  <a:srgbClr val="0000CC"/>
                </a:solidFill>
              </a:rPr>
              <a:t> </a:t>
            </a:r>
            <a:r>
              <a:rPr lang="ru-RU" sz="1400" b="1" dirty="0">
                <a:solidFill>
                  <a:srgbClr val="0000CC"/>
                </a:solidFill>
              </a:rPr>
              <a:t>– </a:t>
            </a:r>
            <a:r>
              <a:rPr lang="en-US" sz="1400" b="1" dirty="0">
                <a:solidFill>
                  <a:srgbClr val="0000CC"/>
                </a:solidFill>
              </a:rPr>
              <a:t>Section of “warm” magnetic tests</a:t>
            </a:r>
            <a:endParaRPr lang="ru-RU" sz="1400" b="1" dirty="0">
              <a:solidFill>
                <a:srgbClr val="0000CC"/>
              </a:solidFill>
            </a:endParaRPr>
          </a:p>
          <a:p>
            <a:endParaRPr lang="ru-RU" sz="1400" b="1" dirty="0">
              <a:solidFill>
                <a:srgbClr val="0000CC"/>
              </a:solidFill>
            </a:endParaRPr>
          </a:p>
          <a:p>
            <a:r>
              <a:rPr lang="ru-RU" sz="1400" b="1" dirty="0">
                <a:solidFill>
                  <a:srgbClr val="0000CC"/>
                </a:solidFill>
              </a:rPr>
              <a:t>5</a:t>
            </a:r>
            <a:r>
              <a:rPr lang="en-US" sz="1400" b="1" dirty="0">
                <a:solidFill>
                  <a:srgbClr val="0000CC"/>
                </a:solidFill>
              </a:rPr>
              <a:t> </a:t>
            </a:r>
            <a:r>
              <a:rPr lang="ru-RU" sz="1400" b="1" dirty="0">
                <a:solidFill>
                  <a:srgbClr val="0000CC"/>
                </a:solidFill>
              </a:rPr>
              <a:t>–</a:t>
            </a:r>
            <a:r>
              <a:rPr lang="en-US" sz="1400" b="1" dirty="0">
                <a:solidFill>
                  <a:srgbClr val="0000CC"/>
                </a:solidFill>
              </a:rPr>
              <a:t> Section of vacuum tests</a:t>
            </a:r>
            <a:endParaRPr lang="ru-RU" sz="1400" b="1" dirty="0">
              <a:solidFill>
                <a:srgbClr val="0000CC"/>
              </a:solidFill>
            </a:endParaRPr>
          </a:p>
          <a:p>
            <a:endParaRPr lang="ru-RU" sz="1400" b="1" dirty="0">
              <a:solidFill>
                <a:srgbClr val="0000CC"/>
              </a:solidFill>
            </a:endParaRPr>
          </a:p>
          <a:p>
            <a:r>
              <a:rPr lang="ru-RU" sz="1400" b="1" dirty="0">
                <a:solidFill>
                  <a:srgbClr val="0000CC"/>
                </a:solidFill>
              </a:rPr>
              <a:t>6 – </a:t>
            </a:r>
            <a:r>
              <a:rPr lang="en-US" sz="1400" b="1" dirty="0">
                <a:solidFill>
                  <a:srgbClr val="0000CC"/>
                </a:solidFill>
              </a:rPr>
              <a:t>Section of assembling SC magnets in </a:t>
            </a:r>
            <a:r>
              <a:rPr lang="en-US" sz="1400" b="1" dirty="0" err="1">
                <a:solidFill>
                  <a:srgbClr val="0000CC"/>
                </a:solidFill>
              </a:rPr>
              <a:t>cryostates</a:t>
            </a:r>
            <a:endParaRPr lang="ru-RU" sz="1400" b="1" dirty="0">
              <a:solidFill>
                <a:srgbClr val="0000CC"/>
              </a:solidFill>
            </a:endParaRPr>
          </a:p>
          <a:p>
            <a:endParaRPr lang="ru-RU" sz="1400" b="1" dirty="0">
              <a:solidFill>
                <a:srgbClr val="0000CC"/>
              </a:solidFill>
            </a:endParaRPr>
          </a:p>
          <a:p>
            <a:r>
              <a:rPr lang="ru-RU" sz="1400" b="1" dirty="0">
                <a:solidFill>
                  <a:srgbClr val="0000CC"/>
                </a:solidFill>
              </a:rPr>
              <a:t>7 – </a:t>
            </a:r>
            <a:r>
              <a:rPr lang="en-US" sz="1400" b="1" dirty="0">
                <a:solidFill>
                  <a:srgbClr val="0000CC"/>
                </a:solidFill>
              </a:rPr>
              <a:t>Section of cryogenic tests</a:t>
            </a:r>
            <a:endParaRPr lang="ru-RU" sz="1400" b="1" dirty="0">
              <a:solidFill>
                <a:srgbClr val="0000CC"/>
              </a:solidFill>
            </a:endParaRPr>
          </a:p>
          <a:p>
            <a:endParaRPr lang="ru-RU" sz="1400" b="1" dirty="0">
              <a:solidFill>
                <a:srgbClr val="0000CC"/>
              </a:solidFill>
            </a:endParaRPr>
          </a:p>
          <a:p>
            <a:r>
              <a:rPr lang="ru-RU" sz="1400" b="1" dirty="0">
                <a:solidFill>
                  <a:srgbClr val="0000CC"/>
                </a:solidFill>
              </a:rPr>
              <a:t>8</a:t>
            </a:r>
            <a:r>
              <a:rPr lang="en-US" sz="1400" b="1" dirty="0">
                <a:solidFill>
                  <a:srgbClr val="0000CC"/>
                </a:solidFill>
              </a:rPr>
              <a:t> </a:t>
            </a:r>
            <a:r>
              <a:rPr lang="ru-RU" sz="1400" b="1" dirty="0">
                <a:solidFill>
                  <a:srgbClr val="0000CC"/>
                </a:solidFill>
              </a:rPr>
              <a:t>– </a:t>
            </a:r>
            <a:r>
              <a:rPr lang="en-US" sz="1400" b="1" dirty="0">
                <a:solidFill>
                  <a:srgbClr val="0000CC"/>
                </a:solidFill>
              </a:rPr>
              <a:t>Section of power supply</a:t>
            </a:r>
            <a:endParaRPr lang="ru-RU" sz="1400" b="1" dirty="0">
              <a:solidFill>
                <a:srgbClr val="0000CC"/>
              </a:solidFill>
            </a:endParaRPr>
          </a:p>
        </p:txBody>
      </p:sp>
      <p:pic>
        <p:nvPicPr>
          <p:cNvPr id="6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5BEC019-0798-43A6-9730-6A94AF2BFA96}"/>
              </a:ext>
            </a:extLst>
          </p:cNvPr>
          <p:cNvSpPr txBox="1">
            <a:spLocks/>
          </p:cNvSpPr>
          <p:nvPr/>
        </p:nvSpPr>
        <p:spPr>
          <a:xfrm>
            <a:off x="4759818" y="642100"/>
            <a:ext cx="2767614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Test facility</a:t>
            </a:r>
            <a:endParaRPr lang="de-DE" sz="36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ＭＳ Ｐゴシック" charset="-128"/>
            </a:endParaRPr>
          </a:p>
        </p:txBody>
      </p:sp>
      <p:pic>
        <p:nvPicPr>
          <p:cNvPr id="8" name="Picture 7" descr="NICA-Logo_4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68" y="6236077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8325CBA7-C979-41DA-B096-5898FAA21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83536"/>
            <a:ext cx="2743200" cy="365125"/>
          </a:xfrm>
        </p:spPr>
        <p:txBody>
          <a:bodyPr/>
          <a:lstStyle/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t>4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89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99" y="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5BEC019-0798-43A6-9730-6A94AF2BFA96}"/>
              </a:ext>
            </a:extLst>
          </p:cNvPr>
          <p:cNvSpPr txBox="1">
            <a:spLocks/>
          </p:cNvSpPr>
          <p:nvPr/>
        </p:nvSpPr>
        <p:spPr>
          <a:xfrm>
            <a:off x="4908641" y="-79889"/>
            <a:ext cx="2535755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SC magnets</a:t>
            </a:r>
            <a:endParaRPr lang="de-DE" sz="36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ＭＳ Ｐゴシック" charset="-128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737458"/>
              </p:ext>
            </p:extLst>
          </p:nvPr>
        </p:nvGraphicFramePr>
        <p:xfrm>
          <a:off x="850600" y="719967"/>
          <a:ext cx="10230930" cy="5638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0310">
                  <a:extLst>
                    <a:ext uri="{9D8B030D-6E8A-4147-A177-3AD203B41FA5}">
                      <a16:colId xmlns:a16="http://schemas.microsoft.com/office/drawing/2014/main" val="707180194"/>
                    </a:ext>
                  </a:extLst>
                </a:gridCol>
                <a:gridCol w="5278307">
                  <a:extLst>
                    <a:ext uri="{9D8B030D-6E8A-4147-A177-3AD203B41FA5}">
                      <a16:colId xmlns:a16="http://schemas.microsoft.com/office/drawing/2014/main" val="879975480"/>
                    </a:ext>
                  </a:extLst>
                </a:gridCol>
                <a:gridCol w="1542313">
                  <a:extLst>
                    <a:ext uri="{9D8B030D-6E8A-4147-A177-3AD203B41FA5}">
                      <a16:colId xmlns:a16="http://schemas.microsoft.com/office/drawing/2014/main" val="4167771878"/>
                    </a:ext>
                  </a:extLst>
                </a:gridCol>
              </a:tblGrid>
              <a:tr h="222055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Booster synchrotron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Dipole magnet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41+4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578988"/>
                  </a:ext>
                </a:extLst>
              </a:tr>
              <a:tr h="222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Quadrupole magnet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50+4</a:t>
                      </a:r>
                    </a:p>
                  </a:txBody>
                  <a:tcPr marL="53992" marR="53992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479645"/>
                  </a:ext>
                </a:extLst>
              </a:tr>
              <a:tr h="359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Dipole correction magnet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383687"/>
                  </a:ext>
                </a:extLst>
              </a:tr>
              <a:tr h="359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Multipole correction magnet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69457"/>
                  </a:ext>
                </a:extLst>
              </a:tr>
              <a:tr h="222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</a:t>
                      </a:r>
                      <a:r>
                        <a:rPr lang="ru-RU" sz="1800" dirty="0">
                          <a:effectLst/>
                        </a:rPr>
                        <a:t>: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131 (131)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extLst>
                  <a:ext uri="{0D108BD9-81ED-4DB2-BD59-A6C34878D82A}">
                    <a16:rowId xmlns:a16="http://schemas.microsoft.com/office/drawing/2014/main" val="3658690898"/>
                  </a:ext>
                </a:extLst>
              </a:tr>
              <a:tr h="222055"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Collider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Dipole magnet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1+5</a:t>
                      </a:r>
                    </a:p>
                  </a:txBody>
                  <a:tcPr marL="53992" marR="53992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677349"/>
                  </a:ext>
                </a:extLst>
              </a:tr>
              <a:tr h="222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Quadrupole lens</a:t>
                      </a:r>
                      <a:r>
                        <a:rPr lang="ru-RU" sz="1800" dirty="0">
                          <a:effectLst/>
                        </a:rPr>
                        <a:t> (</a:t>
                      </a:r>
                      <a:r>
                        <a:rPr lang="en-US" sz="1800" dirty="0">
                          <a:effectLst/>
                        </a:rPr>
                        <a:t>arch)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46+4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101627"/>
                  </a:ext>
                </a:extLst>
              </a:tr>
              <a:tr h="222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Quadrupole lens</a:t>
                      </a:r>
                      <a:r>
                        <a:rPr lang="ru-RU" sz="1800" dirty="0">
                          <a:effectLst/>
                        </a:rPr>
                        <a:t> (</a:t>
                      </a:r>
                      <a:r>
                        <a:rPr lang="en-US" sz="1800" dirty="0">
                          <a:effectLst/>
                        </a:rPr>
                        <a:t>doublet)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24+3</a:t>
                      </a:r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694103"/>
                  </a:ext>
                </a:extLst>
              </a:tr>
              <a:tr h="359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Dipole magnet BV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7080"/>
                  </a:ext>
                </a:extLst>
              </a:tr>
              <a:tr h="359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Quadrupole final focus lens</a:t>
                      </a:r>
                      <a:r>
                        <a:rPr lang="ru-RU" sz="1800" dirty="0">
                          <a:effectLst/>
                        </a:rPr>
                        <a:t> (</a:t>
                      </a:r>
                      <a:r>
                        <a:rPr lang="en-US" sz="1800" dirty="0">
                          <a:effectLst/>
                        </a:rPr>
                        <a:t>LFF)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706872"/>
                  </a:ext>
                </a:extLst>
              </a:tr>
              <a:tr h="207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Correction magnet</a:t>
                      </a:r>
                      <a:endParaRPr lang="ru-RU" dirty="0"/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132</a:t>
                      </a:r>
                      <a:endParaRPr lang="ru-RU" dirty="0"/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74798"/>
                  </a:ext>
                </a:extLst>
              </a:tr>
              <a:tr h="247748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</a:t>
                      </a:r>
                      <a:r>
                        <a:rPr lang="ru-RU" sz="1800" dirty="0">
                          <a:effectLst/>
                        </a:rPr>
                        <a:t>: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</a:t>
                      </a:r>
                      <a:r>
                        <a:rPr lang="ru-RU" sz="1800" dirty="0">
                          <a:effectLst/>
                        </a:rPr>
                        <a:t>15 (176)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extLst>
                  <a:ext uri="{0D108BD9-81ED-4DB2-BD59-A6C34878D82A}">
                    <a16:rowId xmlns:a16="http://schemas.microsoft.com/office/drawing/2014/main" val="3950148650"/>
                  </a:ext>
                </a:extLst>
              </a:tr>
              <a:tr h="247748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for NICA: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(30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extLst>
                  <a:ext uri="{0D108BD9-81ED-4DB2-BD59-A6C34878D82A}">
                    <a16:rowId xmlns:a16="http://schemas.microsoft.com/office/drawing/2014/main" val="3843124936"/>
                  </a:ext>
                </a:extLst>
              </a:tr>
              <a:tr h="222055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Synchrotron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SIS100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Quadrupole magnet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166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280644"/>
                  </a:ext>
                </a:extLst>
              </a:tr>
              <a:tr h="222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Sextupole</a:t>
                      </a:r>
                      <a:r>
                        <a:rPr lang="en-US" sz="1800" dirty="0">
                          <a:effectLst/>
                        </a:rPr>
                        <a:t> magnet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006320"/>
                  </a:ext>
                </a:extLst>
              </a:tr>
              <a:tr h="222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Steerer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936881"/>
                  </a:ext>
                </a:extLst>
              </a:tr>
              <a:tr h="222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Multipole correction magnet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552334"/>
                  </a:ext>
                </a:extLst>
              </a:tr>
              <a:tr h="222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 for SIS100</a:t>
                      </a:r>
                      <a:r>
                        <a:rPr lang="ru-RU" sz="1800" dirty="0">
                          <a:effectLst/>
                        </a:rPr>
                        <a:t>: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303</a:t>
                      </a:r>
                      <a:r>
                        <a:rPr lang="en-US" sz="1800" dirty="0">
                          <a:effectLst/>
                        </a:rPr>
                        <a:t> (66)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extLst>
                  <a:ext uri="{0D108BD9-81ED-4DB2-BD59-A6C34878D82A}">
                    <a16:rowId xmlns:a16="http://schemas.microsoft.com/office/drawing/2014/main" val="4005942645"/>
                  </a:ext>
                </a:extLst>
              </a:tr>
              <a:tr h="222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Total</a:t>
                      </a:r>
                      <a:r>
                        <a:rPr lang="ru-RU" sz="1800" b="1" dirty="0">
                          <a:effectLst/>
                        </a:rPr>
                        <a:t>: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749</a:t>
                      </a:r>
                      <a:r>
                        <a:rPr lang="en-US" sz="1800" b="1" dirty="0">
                          <a:effectLst/>
                        </a:rPr>
                        <a:t> (37</a:t>
                      </a:r>
                      <a:r>
                        <a:rPr lang="ru-RU" sz="1800" b="1" dirty="0">
                          <a:effectLst/>
                        </a:rPr>
                        <a:t>3</a:t>
                      </a:r>
                      <a:r>
                        <a:rPr lang="en-US" sz="1800" b="1" dirty="0">
                          <a:effectLst/>
                        </a:rPr>
                        <a:t>)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2" marR="53992" marT="0" marB="0" anchor="ctr"/>
                </a:tc>
                <a:extLst>
                  <a:ext uri="{0D108BD9-81ED-4DB2-BD59-A6C34878D82A}">
                    <a16:rowId xmlns:a16="http://schemas.microsoft.com/office/drawing/2014/main" val="4181833324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5DC437-9601-497A-BF90-6AE2D2F80087}"/>
              </a:ext>
            </a:extLst>
          </p:cNvPr>
          <p:cNvSpPr/>
          <p:nvPr/>
        </p:nvSpPr>
        <p:spPr>
          <a:xfrm>
            <a:off x="850600" y="6402112"/>
            <a:ext cx="314324" cy="3172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E6C0D-F05A-45D2-82B6-619E48B4EA26}"/>
              </a:ext>
            </a:extLst>
          </p:cNvPr>
          <p:cNvSpPr/>
          <p:nvPr/>
        </p:nvSpPr>
        <p:spPr>
          <a:xfrm>
            <a:off x="781398" y="6317138"/>
            <a:ext cx="3534263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agnets were produced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6C95BC0-D280-4905-BE3C-B204542120B4}"/>
              </a:ext>
            </a:extLst>
          </p:cNvPr>
          <p:cNvSpPr/>
          <p:nvPr/>
        </p:nvSpPr>
        <p:spPr>
          <a:xfrm>
            <a:off x="3994108" y="6399573"/>
            <a:ext cx="314324" cy="3172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6FF4AEE-44E1-41AB-93D7-BCB8D60FA015}"/>
              </a:ext>
            </a:extLst>
          </p:cNvPr>
          <p:cNvSpPr/>
          <p:nvPr/>
        </p:nvSpPr>
        <p:spPr>
          <a:xfrm>
            <a:off x="3811676" y="6297801"/>
            <a:ext cx="3534263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agnets</a:t>
            </a:r>
            <a:r>
              <a:rPr lang="ru-RU" sz="2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ru-RU" sz="2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8970431-9631-4520-9122-1620069ECB8C}"/>
              </a:ext>
            </a:extLst>
          </p:cNvPr>
          <p:cNvSpPr/>
          <p:nvPr/>
        </p:nvSpPr>
        <p:spPr>
          <a:xfrm>
            <a:off x="6944045" y="6411432"/>
            <a:ext cx="314324" cy="3172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A4F9402-D6EA-430E-9311-52D1E94AAAFC}"/>
              </a:ext>
            </a:extLst>
          </p:cNvPr>
          <p:cNvSpPr/>
          <p:nvPr/>
        </p:nvSpPr>
        <p:spPr>
          <a:xfrm>
            <a:off x="6831391" y="6317137"/>
            <a:ext cx="4460609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agnets</a:t>
            </a:r>
            <a:r>
              <a:rPr lang="ru-RU" sz="2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ru-RU" sz="2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design phase</a:t>
            </a:r>
            <a:endParaRPr lang="ru-RU" sz="22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Номер слайда 6">
            <a:extLst>
              <a:ext uri="{FF2B5EF4-FFF2-40B4-BE49-F238E27FC236}">
                <a16:creationId xmlns:a16="http://schemas.microsoft.com/office/drawing/2014/main" id="{B4405C65-6C67-4570-89A9-A8F87B399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83536"/>
            <a:ext cx="2743200" cy="365125"/>
          </a:xfrm>
        </p:spPr>
        <p:txBody>
          <a:bodyPr/>
          <a:lstStyle/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t>5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29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B6CEEB-0EFE-4C1A-9E4A-6EFBFB1592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1" t="12279" r="11316" b="12393"/>
          <a:stretch/>
        </p:blipFill>
        <p:spPr>
          <a:xfrm>
            <a:off x="287155" y="1839227"/>
            <a:ext cx="3982219" cy="2343820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F8C334CB-33D8-4D34-99DA-5907AA98FDCF}"/>
              </a:ext>
            </a:extLst>
          </p:cNvPr>
          <p:cNvSpPr txBox="1">
            <a:spLocks/>
          </p:cNvSpPr>
          <p:nvPr/>
        </p:nvSpPr>
        <p:spPr>
          <a:xfrm>
            <a:off x="995069" y="4250576"/>
            <a:ext cx="2273064" cy="479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Dipole magnets</a:t>
            </a:r>
            <a:endParaRPr lang="de-DE" sz="24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410982-53B8-4268-906A-92ACEC3D5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37" y="1628783"/>
            <a:ext cx="3515325" cy="2493027"/>
          </a:xfrm>
          <a:prstGeom prst="rect">
            <a:avLst/>
          </a:prstGeom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B56D6610-4453-404F-92CA-E31946E906A2}"/>
              </a:ext>
            </a:extLst>
          </p:cNvPr>
          <p:cNvSpPr txBox="1">
            <a:spLocks/>
          </p:cNvSpPr>
          <p:nvPr/>
        </p:nvSpPr>
        <p:spPr>
          <a:xfrm>
            <a:off x="8136378" y="4318310"/>
            <a:ext cx="3635318" cy="479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Quadrupole magnets (arch)</a:t>
            </a:r>
          </a:p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multipole correctors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10689F1-2449-4A9F-989A-244A615CB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25" y="2911520"/>
            <a:ext cx="3885608" cy="2530658"/>
          </a:xfrm>
          <a:prstGeom prst="rect">
            <a:avLst/>
          </a:prstGeom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id="{FDFA6109-B701-4249-8606-2CA62A4B3EA4}"/>
              </a:ext>
            </a:extLst>
          </p:cNvPr>
          <p:cNvSpPr txBox="1">
            <a:spLocks/>
          </p:cNvSpPr>
          <p:nvPr/>
        </p:nvSpPr>
        <p:spPr>
          <a:xfrm>
            <a:off x="3639635" y="5468599"/>
            <a:ext cx="4098442" cy="650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Quadrupole magnets (doublet) with multipole correctors</a:t>
            </a:r>
          </a:p>
        </p:txBody>
      </p:sp>
      <p:pic>
        <p:nvPicPr>
          <p:cNvPr id="14" name="Picture 9" descr="NICA_header_bl-wh.tif">
            <a:extLst>
              <a:ext uri="{FF2B5EF4-FFF2-40B4-BE49-F238E27FC236}">
                <a16:creationId xmlns:a16="http://schemas.microsoft.com/office/drawing/2014/main" id="{94B609FE-4C81-4F44-9524-21A99F5A7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3999" y="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5BEC019-0798-43A6-9730-6A94AF2BFA96}"/>
              </a:ext>
            </a:extLst>
          </p:cNvPr>
          <p:cNvSpPr txBox="1">
            <a:spLocks/>
          </p:cNvSpPr>
          <p:nvPr/>
        </p:nvSpPr>
        <p:spPr>
          <a:xfrm>
            <a:off x="1322170" y="31161"/>
            <a:ext cx="9239569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Three types of  SC twin regular magnets of  NICA collider</a:t>
            </a:r>
            <a:endParaRPr lang="de-DE" sz="36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ＭＳ Ｐゴシック" charset="-128"/>
            </a:endParaRPr>
          </a:p>
        </p:txBody>
      </p:sp>
      <p:pic>
        <p:nvPicPr>
          <p:cNvPr id="16" name="Picture 7" descr="NICA-Logo_4c">
            <a:extLst>
              <a:ext uri="{FF2B5EF4-FFF2-40B4-BE49-F238E27FC236}">
                <a16:creationId xmlns:a16="http://schemas.microsoft.com/office/drawing/2014/main" id="{86DFF898-7933-442A-AD23-3EE18A98B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68" y="6236077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Номер слайда 6">
            <a:extLst>
              <a:ext uri="{FF2B5EF4-FFF2-40B4-BE49-F238E27FC236}">
                <a16:creationId xmlns:a16="http://schemas.microsoft.com/office/drawing/2014/main" id="{05C0E791-E35D-4197-801E-1AF04BF2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83536"/>
            <a:ext cx="2743200" cy="365125"/>
          </a:xfrm>
        </p:spPr>
        <p:txBody>
          <a:bodyPr/>
          <a:lstStyle/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t>6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08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NICA_header_bl-wh.tif">
            <a:extLst>
              <a:ext uri="{FF2B5EF4-FFF2-40B4-BE49-F238E27FC236}">
                <a16:creationId xmlns:a16="http://schemas.microsoft.com/office/drawing/2014/main" id="{70335201-D276-4A70-876B-E96D1BC9EB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99" y="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A510498-17C6-40EB-B119-BF147FBB0DC9}"/>
              </a:ext>
            </a:extLst>
          </p:cNvPr>
          <p:cNvSpPr txBox="1">
            <a:spLocks/>
          </p:cNvSpPr>
          <p:nvPr/>
        </p:nvSpPr>
        <p:spPr>
          <a:xfrm>
            <a:off x="1322170" y="31161"/>
            <a:ext cx="9239569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Two types of  SC non regular magnets of  NICA collider</a:t>
            </a:r>
            <a:endParaRPr lang="de-DE" sz="36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ＭＳ Ｐゴシック" charset="-128"/>
            </a:endParaRPr>
          </a:p>
        </p:txBody>
      </p:sp>
      <p:pic>
        <p:nvPicPr>
          <p:cNvPr id="7" name="Picture 7" descr="NICA-Logo_4c">
            <a:extLst>
              <a:ext uri="{FF2B5EF4-FFF2-40B4-BE49-F238E27FC236}">
                <a16:creationId xmlns:a16="http://schemas.microsoft.com/office/drawing/2014/main" id="{11FDB476-38A1-4F10-8F7F-D4A0454D9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68" y="6236077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49241BEA-244A-4E2B-A4F6-4C8BD4563020}"/>
              </a:ext>
            </a:extLst>
          </p:cNvPr>
          <p:cNvSpPr txBox="1">
            <a:spLocks/>
          </p:cNvSpPr>
          <p:nvPr/>
        </p:nvSpPr>
        <p:spPr>
          <a:xfrm>
            <a:off x="9448800" y="6583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pPr/>
              <a:t>7</a:t>
            </a:fld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6027A5-54D4-450A-AA3E-39E5F4339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44" y="1904769"/>
            <a:ext cx="4710562" cy="34054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3FD12D-A117-40CD-A2F6-3E4DA1152F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52" y="1220170"/>
            <a:ext cx="5315813" cy="3843024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3F278B4D-C0CF-444C-813D-CFE434EA93F1}"/>
              </a:ext>
            </a:extLst>
          </p:cNvPr>
          <p:cNvSpPr txBox="1">
            <a:spLocks/>
          </p:cNvSpPr>
          <p:nvPr/>
        </p:nvSpPr>
        <p:spPr>
          <a:xfrm>
            <a:off x="7428726" y="4760117"/>
            <a:ext cx="2553474" cy="479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Dipole magnet BV</a:t>
            </a:r>
            <a:endParaRPr lang="de-DE" sz="24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92E90D5-179B-4B72-BCB3-0E8FE8421F17}"/>
              </a:ext>
            </a:extLst>
          </p:cNvPr>
          <p:cNvSpPr txBox="1">
            <a:spLocks/>
          </p:cNvSpPr>
          <p:nvPr/>
        </p:nvSpPr>
        <p:spPr>
          <a:xfrm>
            <a:off x="1424864" y="4737697"/>
            <a:ext cx="4098442" cy="650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Quadrupole magnets LFF</a:t>
            </a:r>
          </a:p>
        </p:txBody>
      </p:sp>
    </p:spTree>
    <p:extLst>
      <p:ext uri="{BB962C8B-B14F-4D97-AF65-F5344CB8AC3E}">
        <p14:creationId xmlns:p14="http://schemas.microsoft.com/office/powerpoint/2010/main" val="304466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2701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5BEC019-0798-43A6-9730-6A94AF2BFA96}"/>
              </a:ext>
            </a:extLst>
          </p:cNvPr>
          <p:cNvSpPr txBox="1">
            <a:spLocks/>
          </p:cNvSpPr>
          <p:nvPr/>
        </p:nvSpPr>
        <p:spPr>
          <a:xfrm>
            <a:off x="2873867" y="772098"/>
            <a:ext cx="6539515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Section of manufacture SC cable</a:t>
            </a: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90" y="1961219"/>
            <a:ext cx="2732600" cy="233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871266" y="4295529"/>
            <a:ext cx="38473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cable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–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CuNi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tube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4х0,5 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 – 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strand (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NbTi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– 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NiCr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wire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 – с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apton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tape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 – 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fiberglass tape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6280136" y="6329132"/>
            <a:ext cx="3314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for production SC cable</a:t>
            </a:r>
          </a:p>
        </p:txBody>
      </p:sp>
      <p:pic>
        <p:nvPicPr>
          <p:cNvPr id="10" name="Picture 7" descr="NICA-Logo_4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92887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871266" y="5643557"/>
            <a:ext cx="45627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Produced SC cable –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омер слайда 6">
            <a:extLst>
              <a:ext uri="{FF2B5EF4-FFF2-40B4-BE49-F238E27FC236}">
                <a16:creationId xmlns:a16="http://schemas.microsoft.com/office/drawing/2014/main" id="{DE7E5BA5-6B2D-4CD9-97CE-55042E50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83536"/>
            <a:ext cx="2743200" cy="365125"/>
          </a:xfrm>
        </p:spPr>
        <p:txBody>
          <a:bodyPr/>
          <a:lstStyle/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t>8</a:t>
            </a:fld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Hamlet\Desktop\Фото0008 s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91" y="1769048"/>
            <a:ext cx="6025731" cy="451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89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7042" y="1291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5BEC019-0798-43A6-9730-6A94AF2BFA96}"/>
              </a:ext>
            </a:extLst>
          </p:cNvPr>
          <p:cNvSpPr txBox="1">
            <a:spLocks/>
          </p:cNvSpPr>
          <p:nvPr/>
        </p:nvSpPr>
        <p:spPr>
          <a:xfrm>
            <a:off x="3174521" y="35080"/>
            <a:ext cx="6349042" cy="797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Section of manufacture SC coils</a:t>
            </a:r>
            <a:endParaRPr lang="de-DE" sz="36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ＭＳ Ｐゴシック" charset="-128"/>
            </a:endParaRPr>
          </a:p>
        </p:txBody>
      </p:sp>
      <p:pic>
        <p:nvPicPr>
          <p:cNvPr id="8" name="Picture 7" descr="NICA-Logo_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66" y="6339007"/>
            <a:ext cx="875334" cy="4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8341743" y="1728274"/>
            <a:ext cx="40061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Produced SC coils –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422.</a:t>
            </a:r>
            <a:endParaRPr lang="en-US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A1BE73-8A6D-4156-AE7A-C636434657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7" y="1933489"/>
            <a:ext cx="5408246" cy="40561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D692C8-C0B7-4685-80EE-BA51A0F57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8" y="2221053"/>
            <a:ext cx="4853354" cy="36400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775B6C-E1A9-42AE-8D18-B9CE4AE2E6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15" y="1666323"/>
            <a:ext cx="6017846" cy="45133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AF64EF-A6AB-4EE8-9037-EB644AD2AA5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00" y="2070397"/>
            <a:ext cx="5846165" cy="418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Номер слайда 6">
            <a:extLst>
              <a:ext uri="{FF2B5EF4-FFF2-40B4-BE49-F238E27FC236}">
                <a16:creationId xmlns:a16="http://schemas.microsoft.com/office/drawing/2014/main" id="{70950BB3-08D4-4C9C-92C8-5EEFFCA1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83536"/>
            <a:ext cx="2743200" cy="365125"/>
          </a:xfrm>
        </p:spPr>
        <p:txBody>
          <a:bodyPr/>
          <a:lstStyle/>
          <a:p>
            <a:fld id="{1C7FC80F-74F9-4F70-927C-EC89AD1555CD}" type="slidenum">
              <a:rPr lang="ru-RU" sz="1600" smtClean="0">
                <a:solidFill>
                  <a:schemeClr val="tx1"/>
                </a:solidFill>
              </a:rPr>
              <a:t>9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71283</TotalTime>
  <Words>953</Words>
  <Application>Microsoft Office PowerPoint</Application>
  <PresentationFormat>Широкоэкранный</PresentationFormat>
  <Paragraphs>322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Times New Roman</vt:lpstr>
      <vt:lpstr>Тема Office</vt:lpstr>
      <vt:lpstr>Superconducting magnets of the Collider of the NICA complex</vt:lpstr>
      <vt:lpstr>Outline</vt:lpstr>
      <vt:lpstr>Stages of development a high-technology line for assembling and testing of SC magnet of NICA and FAIR projects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криогенных испытаний СП – магнитов.</dc:title>
  <dc:creator>Дмитрий</dc:creator>
  <cp:lastModifiedBy>Дмитрий</cp:lastModifiedBy>
  <cp:revision>199</cp:revision>
  <dcterms:created xsi:type="dcterms:W3CDTF">2018-04-23T13:48:17Z</dcterms:created>
  <dcterms:modified xsi:type="dcterms:W3CDTF">2021-11-09T05:30:13Z</dcterms:modified>
</cp:coreProperties>
</file>