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9" r:id="rId2"/>
    <p:sldId id="420" r:id="rId3"/>
    <p:sldId id="421" r:id="rId4"/>
    <p:sldId id="423" r:id="rId5"/>
    <p:sldId id="425" r:id="rId6"/>
    <p:sldId id="422" r:id="rId7"/>
    <p:sldId id="424" r:id="rId8"/>
    <p:sldId id="427" r:id="rId9"/>
    <p:sldId id="428" r:id="rId10"/>
    <p:sldId id="432" r:id="rId11"/>
    <p:sldId id="429" r:id="rId12"/>
    <p:sldId id="431" r:id="rId13"/>
    <p:sldId id="433" r:id="rId14"/>
    <p:sldId id="426" r:id="rId15"/>
    <p:sldId id="434" r:id="rId16"/>
    <p:sldId id="444" r:id="rId17"/>
    <p:sldId id="446" r:id="rId18"/>
    <p:sldId id="447" r:id="rId19"/>
    <p:sldId id="448" r:id="rId20"/>
    <p:sldId id="437" r:id="rId21"/>
    <p:sldId id="436" r:id="rId22"/>
    <p:sldId id="435" r:id="rId23"/>
    <p:sldId id="438" r:id="rId24"/>
    <p:sldId id="439" r:id="rId25"/>
    <p:sldId id="441" r:id="rId26"/>
    <p:sldId id="440" r:id="rId27"/>
    <p:sldId id="442" r:id="rId28"/>
    <p:sldId id="443" r:id="rId29"/>
    <p:sldId id="44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вгений горбачев" initials="ег" lastIdx="2" clrIdx="0">
    <p:extLst>
      <p:ext uri="{19B8F6BF-5375-455C-9EA6-DF929625EA0E}">
        <p15:presenceInfo xmlns:p15="http://schemas.microsoft.com/office/powerpoint/2012/main" userId="9b01fb01d4d0d5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9" autoAdjust="0"/>
    <p:restoredTop sz="94660"/>
  </p:normalViewPr>
  <p:slideViewPr>
    <p:cSldViewPr snapToGrid="0">
      <p:cViewPr varScale="1">
        <p:scale>
          <a:sx n="91" d="100"/>
          <a:sy n="91" d="100"/>
        </p:scale>
        <p:origin x="10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916F1-BFBC-4424-B26E-E940D2790B82}" type="datetimeFigureOut">
              <a:rPr lang="ru-RU" smtClean="0"/>
              <a:t>09.11.2021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D81B1-5053-41BA-8828-052B3022AE46}" type="slidenum">
              <a:rPr lang="ru-RU" smtClean="0"/>
              <a:t>‹#›</a:t>
            </a:fld>
            <a:endParaRPr lang="ru-RU"/>
          </a:p>
        </p:txBody>
      </p:sp>
    </p:spTree>
    <p:extLst>
      <p:ext uri="{BB962C8B-B14F-4D97-AF65-F5344CB8AC3E}">
        <p14:creationId xmlns:p14="http://schemas.microsoft.com/office/powerpoint/2010/main" val="17000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FE1BE2-C26D-4E08-B8CF-0E737F9FB0A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4AE368A-36EC-46DA-A9B0-D148465D3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7B77421-9C14-42D2-A65F-690665B524B5}"/>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CE81525B-D6D3-4279-B581-B30D4411D05A}"/>
              </a:ext>
            </a:extLst>
          </p:cNvPr>
          <p:cNvSpPr>
            <a:spLocks noGrp="1"/>
          </p:cNvSpPr>
          <p:nvPr>
            <p:ph type="ftr" sz="quarter" idx="11"/>
          </p:nvPr>
        </p:nvSpPr>
        <p:spPr/>
        <p:txBody>
          <a:body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1B8B3149-3725-4B8F-BA19-DDCBE79C80C4}"/>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119349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BDB30-692D-4262-A266-39FDCF0FB97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09CB2C3-566E-40B2-B996-251A066A44E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958BB7-93B6-4CC9-9B3D-1D4C04BB0368}"/>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30D57C5C-67B1-43DD-B8D2-BBA76440D4C8}"/>
              </a:ext>
            </a:extLst>
          </p:cNvPr>
          <p:cNvSpPr>
            <a:spLocks noGrp="1"/>
          </p:cNvSpPr>
          <p:nvPr>
            <p:ph type="ftr" sz="quarter" idx="11"/>
          </p:nvPr>
        </p:nvSpPr>
        <p:spPr/>
        <p:txBody>
          <a:body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41A93D64-CECC-4B2C-9202-0F44301D15BD}"/>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308200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E11EF53-45B4-40D6-A9DC-CC297A6503F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2DAD19D-AC6D-435A-8FCD-4C47FB6CE54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58E250A-7156-4A68-88AC-68A836874D21}"/>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E156EAA3-0157-4BEE-B232-2BBCEAEFD09A}"/>
              </a:ext>
            </a:extLst>
          </p:cNvPr>
          <p:cNvSpPr>
            <a:spLocks noGrp="1"/>
          </p:cNvSpPr>
          <p:nvPr>
            <p:ph type="ftr" sz="quarter" idx="11"/>
          </p:nvPr>
        </p:nvSpPr>
        <p:spPr/>
        <p:txBody>
          <a:body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CE7A434E-AE0B-442A-968C-D8D799C3A32D}"/>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103418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547845-7F58-46C0-9149-2BC8721149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BEF55A4-9BAA-4AF6-8539-7495FF5F266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5D647D-B869-410B-8E3A-A40D8CA82269}"/>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DEF6861D-B826-4521-AD22-E2078C082EF4}"/>
              </a:ext>
            </a:extLst>
          </p:cNvPr>
          <p:cNvSpPr>
            <a:spLocks noGrp="1"/>
          </p:cNvSpPr>
          <p:nvPr>
            <p:ph type="ftr" sz="quarter" idx="11"/>
          </p:nvPr>
        </p:nvSpPr>
        <p:spPr/>
        <p:txBody>
          <a:body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A5D04058-73B8-4F38-A035-D964B61027F3}"/>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92626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9C826-A554-45F9-81AE-C1DA8CAFBF7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BD14D03-77BA-4886-A908-1FCED016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CFA415D-7BBA-4701-8B1A-BC68F16181C5}"/>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9BF99F0F-0629-4718-A184-34C8AC590CC7}"/>
              </a:ext>
            </a:extLst>
          </p:cNvPr>
          <p:cNvSpPr>
            <a:spLocks noGrp="1"/>
          </p:cNvSpPr>
          <p:nvPr>
            <p:ph type="ftr" sz="quarter" idx="11"/>
          </p:nvPr>
        </p:nvSpPr>
        <p:spPr/>
        <p:txBody>
          <a:body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2423F1CA-D5A4-493B-9DBD-2699C1728D3A}"/>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348950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C73EDB-D49C-4FF9-BEFC-07CB590B4D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A4A8B7-3178-4B4E-995F-E2BA896297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3B2401B-60AA-4175-815E-322F55394B0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D6B2818-2EED-47A7-934B-D6AE9DEEEA3F}"/>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93D740EA-A647-4DDA-9B2D-9DA0DB769799}"/>
              </a:ext>
            </a:extLst>
          </p:cNvPr>
          <p:cNvSpPr>
            <a:spLocks noGrp="1"/>
          </p:cNvSpPr>
          <p:nvPr>
            <p:ph type="ftr" sz="quarter" idx="11"/>
          </p:nvPr>
        </p:nvSpPr>
        <p:spPr/>
        <p:txBody>
          <a:bodyPr/>
          <a:lstStyle/>
          <a:p>
            <a:r>
              <a:rPr lang="en-US"/>
              <a:t>Beam diagnostics at the NICA accelerator complex.</a:t>
            </a:r>
            <a:endParaRPr lang="ru-RU"/>
          </a:p>
        </p:txBody>
      </p:sp>
      <p:sp>
        <p:nvSpPr>
          <p:cNvPr id="7" name="Номер слайда 6">
            <a:extLst>
              <a:ext uri="{FF2B5EF4-FFF2-40B4-BE49-F238E27FC236}">
                <a16:creationId xmlns:a16="http://schemas.microsoft.com/office/drawing/2014/main" id="{A91CEF8C-9380-4E89-A143-033CD9AAF5C6}"/>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30935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5E1AE8-0B89-4FB3-B843-07E10D94FD4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42EC6B3-60F7-43EE-9866-1425E91E7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381A107-5696-487B-AC49-F0C23BCA1DE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771133E-804A-4CD4-B533-C6259EBDEA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5D95AB-BD27-4E1E-A618-96F5F47787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3F3D21F-4829-4141-AB44-38315EF56916}"/>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3A0891E5-70C8-44FB-8641-42B9CC4DC76D}"/>
              </a:ext>
            </a:extLst>
          </p:cNvPr>
          <p:cNvSpPr>
            <a:spLocks noGrp="1"/>
          </p:cNvSpPr>
          <p:nvPr>
            <p:ph type="ftr" sz="quarter" idx="11"/>
          </p:nvPr>
        </p:nvSpPr>
        <p:spPr/>
        <p:txBody>
          <a:bodyPr/>
          <a:lstStyle/>
          <a:p>
            <a:r>
              <a:rPr lang="en-US"/>
              <a:t>Beam diagnostics at the NICA accelerator complex.</a:t>
            </a:r>
            <a:endParaRPr lang="ru-RU"/>
          </a:p>
        </p:txBody>
      </p:sp>
      <p:sp>
        <p:nvSpPr>
          <p:cNvPr id="9" name="Номер слайда 8">
            <a:extLst>
              <a:ext uri="{FF2B5EF4-FFF2-40B4-BE49-F238E27FC236}">
                <a16:creationId xmlns:a16="http://schemas.microsoft.com/office/drawing/2014/main" id="{FDDA9131-8AC9-4B00-98BE-ECDB0B9F6B83}"/>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213218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0D9122C-7B6C-4831-BFB9-2339582D5731}"/>
              </a:ext>
            </a:extLst>
          </p:cNvPr>
          <p:cNvSpPr/>
          <p:nvPr userDrawn="1"/>
        </p:nvSpPr>
        <p:spPr>
          <a:xfrm>
            <a:off x="0" y="6488668"/>
            <a:ext cx="12192000" cy="41536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1D17BE2F-BE6F-4998-82B3-7D0BE43B19EF}"/>
              </a:ext>
            </a:extLst>
          </p:cNvPr>
          <p:cNvSpPr>
            <a:spLocks noGrp="1"/>
          </p:cNvSpPr>
          <p:nvPr>
            <p:ph type="title"/>
          </p:nvPr>
        </p:nvSpPr>
        <p:spPr>
          <a:xfrm>
            <a:off x="125930" y="136525"/>
            <a:ext cx="12066069" cy="433772"/>
          </a:xfrm>
        </p:spPr>
        <p:txBody>
          <a:bodyPr>
            <a:normAutofit/>
          </a:bodyPr>
          <a:lstStyle>
            <a:lvl1pPr>
              <a:defRPr sz="3600"/>
            </a:lvl1pPr>
          </a:lstStyle>
          <a:p>
            <a:r>
              <a:rPr lang="ru-RU" dirty="0"/>
              <a:t>Образец заголовка</a:t>
            </a:r>
          </a:p>
        </p:txBody>
      </p:sp>
      <p:sp>
        <p:nvSpPr>
          <p:cNvPr id="4" name="Нижний колонтитул 3">
            <a:extLst>
              <a:ext uri="{FF2B5EF4-FFF2-40B4-BE49-F238E27FC236}">
                <a16:creationId xmlns:a16="http://schemas.microsoft.com/office/drawing/2014/main" id="{B22D5C87-6D44-40EF-A825-1B5DADECB17F}"/>
              </a:ext>
            </a:extLst>
          </p:cNvPr>
          <p:cNvSpPr>
            <a:spLocks noGrp="1"/>
          </p:cNvSpPr>
          <p:nvPr>
            <p:ph type="ftr" sz="quarter" idx="11"/>
          </p:nvPr>
        </p:nvSpPr>
        <p:spPr>
          <a:xfrm>
            <a:off x="3829250" y="6492875"/>
            <a:ext cx="4533499" cy="365125"/>
          </a:xfrm>
          <a:noFill/>
        </p:spPr>
        <p:txBody>
          <a:bodyPr/>
          <a:lstStyle>
            <a:lvl1pPr>
              <a:defRPr sz="1600" b="1" baseline="0">
                <a:solidFill>
                  <a:schemeClr val="bg1"/>
                </a:solidFill>
                <a:effectLst>
                  <a:outerShdw blurRad="50800" dist="38100" dir="2700000" algn="tl" rotWithShape="0">
                    <a:prstClr val="black">
                      <a:alpha val="40000"/>
                    </a:prstClr>
                  </a:outerShdw>
                </a:effectLst>
              </a:defRPr>
            </a:lvl1pPr>
          </a:lstStyle>
          <a:p>
            <a:r>
              <a:rPr lang="en-US" dirty="0"/>
              <a:t>Beam diagnostics at the NICA accelerator complex.</a:t>
            </a:r>
            <a:endParaRPr lang="ru-RU" dirty="0"/>
          </a:p>
        </p:txBody>
      </p:sp>
      <p:sp>
        <p:nvSpPr>
          <p:cNvPr id="5" name="Номер слайда 4">
            <a:extLst>
              <a:ext uri="{FF2B5EF4-FFF2-40B4-BE49-F238E27FC236}">
                <a16:creationId xmlns:a16="http://schemas.microsoft.com/office/drawing/2014/main" id="{54AAC76D-B529-4016-BCCD-3EE6220DCD7E}"/>
              </a:ext>
            </a:extLst>
          </p:cNvPr>
          <p:cNvSpPr>
            <a:spLocks noGrp="1"/>
          </p:cNvSpPr>
          <p:nvPr>
            <p:ph type="sldNum" sz="quarter" idx="12"/>
          </p:nvPr>
        </p:nvSpPr>
        <p:spPr>
          <a:xfrm>
            <a:off x="11328934" y="6492875"/>
            <a:ext cx="863065" cy="365125"/>
          </a:xfrm>
          <a:noFill/>
        </p:spPr>
        <p:txBody>
          <a:bodyPr/>
          <a:lstStyle>
            <a:lvl1pPr>
              <a:defRPr>
                <a:solidFill>
                  <a:schemeClr val="bg1"/>
                </a:solidFill>
              </a:defRPr>
            </a:lvl1pPr>
          </a:lstStyle>
          <a:p>
            <a:fld id="{525EAA68-DD36-4B81-BDD6-88EBE092D975}" type="slidenum">
              <a:rPr lang="ru-RU" smtClean="0"/>
              <a:pPr/>
              <a:t>‹#›</a:t>
            </a:fld>
            <a:endParaRPr lang="ru-RU"/>
          </a:p>
        </p:txBody>
      </p:sp>
      <p:sp>
        <p:nvSpPr>
          <p:cNvPr id="8" name="TextBox 7">
            <a:extLst>
              <a:ext uri="{FF2B5EF4-FFF2-40B4-BE49-F238E27FC236}">
                <a16:creationId xmlns:a16="http://schemas.microsoft.com/office/drawing/2014/main" id="{64DE24BC-AEB6-4C5B-B156-F1B1B1906C92}"/>
              </a:ext>
            </a:extLst>
          </p:cNvPr>
          <p:cNvSpPr txBox="1"/>
          <p:nvPr userDrawn="1"/>
        </p:nvSpPr>
        <p:spPr>
          <a:xfrm>
            <a:off x="0" y="6506160"/>
            <a:ext cx="2231455" cy="338554"/>
          </a:xfrm>
          <a:prstGeom prst="rect">
            <a:avLst/>
          </a:prstGeom>
          <a:noFill/>
        </p:spPr>
        <p:txBody>
          <a:bodyPr wrap="square">
            <a:spAutoFit/>
          </a:bodyPr>
          <a:lstStyle/>
          <a:p>
            <a:r>
              <a:rPr lang="en-US" sz="1600" b="1" baseline="0" dirty="0">
                <a:ln>
                  <a:solidFill>
                    <a:schemeClr val="bg1"/>
                  </a:solidFill>
                </a:ln>
                <a:solidFill>
                  <a:schemeClr val="bg1"/>
                </a:solidFill>
                <a:effectLst>
                  <a:outerShdw blurRad="50800" dist="38100" dir="2700000" algn="tl" rotWithShape="0">
                    <a:prstClr val="black">
                      <a:alpha val="40000"/>
                    </a:prstClr>
                  </a:outerShdw>
                </a:effectLst>
                <a:latin typeface="+mn-lt"/>
              </a:rPr>
              <a:t>MAC’2021</a:t>
            </a:r>
            <a:endParaRPr lang="ru-RU" sz="1600" b="1" baseline="0" dirty="0">
              <a:ln>
                <a:solidFill>
                  <a:schemeClr val="bg1"/>
                </a:solidFill>
              </a:ln>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78886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75A4A49-F860-4B23-9889-9AAFF8791375}"/>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DB04BF4E-1EAF-4487-B0FD-E06BA2A4EA16}"/>
              </a:ext>
            </a:extLst>
          </p:cNvPr>
          <p:cNvSpPr>
            <a:spLocks noGrp="1"/>
          </p:cNvSpPr>
          <p:nvPr>
            <p:ph type="ftr" sz="quarter" idx="11"/>
          </p:nvPr>
        </p:nvSpPr>
        <p:spPr/>
        <p:txBody>
          <a:bodyPr/>
          <a:lstStyle/>
          <a:p>
            <a:r>
              <a:rPr lang="en-US"/>
              <a:t>Beam diagnostics at the NICA accelerator complex.</a:t>
            </a:r>
            <a:endParaRPr lang="ru-RU"/>
          </a:p>
        </p:txBody>
      </p:sp>
      <p:sp>
        <p:nvSpPr>
          <p:cNvPr id="4" name="Номер слайда 3">
            <a:extLst>
              <a:ext uri="{FF2B5EF4-FFF2-40B4-BE49-F238E27FC236}">
                <a16:creationId xmlns:a16="http://schemas.microsoft.com/office/drawing/2014/main" id="{8D3CFF08-1D87-4C6A-8291-73830EB1CE5D}"/>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357121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52437A-CA73-4B24-90A1-B711BF788E8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C61F451-DB89-4DB1-9A10-6130CF6F7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4B4A201-DEDA-4799-904D-8B8791D20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A2027BB-26D4-4612-9258-59D08F137782}"/>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25EBFE3E-9C0C-484D-8682-FD10757C5FD8}"/>
              </a:ext>
            </a:extLst>
          </p:cNvPr>
          <p:cNvSpPr>
            <a:spLocks noGrp="1"/>
          </p:cNvSpPr>
          <p:nvPr>
            <p:ph type="ftr" sz="quarter" idx="11"/>
          </p:nvPr>
        </p:nvSpPr>
        <p:spPr/>
        <p:txBody>
          <a:bodyPr/>
          <a:lstStyle/>
          <a:p>
            <a:r>
              <a:rPr lang="en-US"/>
              <a:t>Beam diagnostics at the NICA accelerator complex.</a:t>
            </a:r>
            <a:endParaRPr lang="ru-RU"/>
          </a:p>
        </p:txBody>
      </p:sp>
      <p:sp>
        <p:nvSpPr>
          <p:cNvPr id="7" name="Номер слайда 6">
            <a:extLst>
              <a:ext uri="{FF2B5EF4-FFF2-40B4-BE49-F238E27FC236}">
                <a16:creationId xmlns:a16="http://schemas.microsoft.com/office/drawing/2014/main" id="{61E81C14-C813-4803-A897-92C6E186D5D0}"/>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292427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ED35B-F95E-4FE1-A422-732E35793F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CBBB7DE-10EC-427A-AF06-8714726E6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8845AEE-6334-4BB8-8768-2B7EE4ED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FCCD5FE-66C5-4E3E-9A0A-03C87DF47641}"/>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6EB55CF4-3224-4121-B19B-2C8B65A297CF}"/>
              </a:ext>
            </a:extLst>
          </p:cNvPr>
          <p:cNvSpPr>
            <a:spLocks noGrp="1"/>
          </p:cNvSpPr>
          <p:nvPr>
            <p:ph type="ftr" sz="quarter" idx="11"/>
          </p:nvPr>
        </p:nvSpPr>
        <p:spPr/>
        <p:txBody>
          <a:bodyPr/>
          <a:lstStyle/>
          <a:p>
            <a:r>
              <a:rPr lang="en-US"/>
              <a:t>Beam diagnostics at the NICA accelerator complex.</a:t>
            </a:r>
            <a:endParaRPr lang="ru-RU"/>
          </a:p>
        </p:txBody>
      </p:sp>
      <p:sp>
        <p:nvSpPr>
          <p:cNvPr id="7" name="Номер слайда 6">
            <a:extLst>
              <a:ext uri="{FF2B5EF4-FFF2-40B4-BE49-F238E27FC236}">
                <a16:creationId xmlns:a16="http://schemas.microsoft.com/office/drawing/2014/main" id="{D98A801A-E2F9-4327-BAE0-9DFE4AD5B385}"/>
              </a:ext>
            </a:extLst>
          </p:cNvPr>
          <p:cNvSpPr>
            <a:spLocks noGrp="1"/>
          </p:cNvSpPr>
          <p:nvPr>
            <p:ph type="sldNum" sz="quarter" idx="12"/>
          </p:nvPr>
        </p:nvSpPr>
        <p:spPr/>
        <p:txBody>
          <a:bodyPr/>
          <a:lstStyle/>
          <a:p>
            <a:fld id="{525EAA68-DD36-4B81-BDD6-88EBE092D975}" type="slidenum">
              <a:rPr lang="ru-RU" smtClean="0"/>
              <a:t>‹#›</a:t>
            </a:fld>
            <a:endParaRPr lang="ru-RU"/>
          </a:p>
        </p:txBody>
      </p:sp>
    </p:spTree>
    <p:extLst>
      <p:ext uri="{BB962C8B-B14F-4D97-AF65-F5344CB8AC3E}">
        <p14:creationId xmlns:p14="http://schemas.microsoft.com/office/powerpoint/2010/main" val="162192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FD79B-7051-4CCA-AD8B-867EFB880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95E563-E017-44CF-A481-56601C329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4F06F8-DB82-4887-A008-CD0A97A18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6AA5E294-F19F-424D-918B-AB6097650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Beam diagnostics at the NICA accelerator complex.</a:t>
            </a:r>
            <a:endParaRPr lang="ru-RU"/>
          </a:p>
        </p:txBody>
      </p:sp>
      <p:sp>
        <p:nvSpPr>
          <p:cNvPr id="6" name="Номер слайда 5">
            <a:extLst>
              <a:ext uri="{FF2B5EF4-FFF2-40B4-BE49-F238E27FC236}">
                <a16:creationId xmlns:a16="http://schemas.microsoft.com/office/drawing/2014/main" id="{F6D5EA00-A876-4460-85EC-164D1912A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EAA68-DD36-4B81-BDD6-88EBE092D975}" type="slidenum">
              <a:rPr lang="ru-RU" smtClean="0"/>
              <a:t>‹#›</a:t>
            </a:fld>
            <a:endParaRPr lang="ru-RU"/>
          </a:p>
        </p:txBody>
      </p:sp>
    </p:spTree>
    <p:extLst>
      <p:ext uri="{BB962C8B-B14F-4D97-AF65-F5344CB8AC3E}">
        <p14:creationId xmlns:p14="http://schemas.microsoft.com/office/powerpoint/2010/main" val="90789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webp"/><Relationship Id="rId5" Type="http://schemas.openxmlformats.org/officeDocument/2006/relationships/image" Target="../media/image16.web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37.TIF"/><Relationship Id="rId1" Type="http://schemas.openxmlformats.org/officeDocument/2006/relationships/slideLayout" Target="../slideLayouts/slideLayout6.xml"/><Relationship Id="rId5" Type="http://schemas.openxmlformats.org/officeDocument/2006/relationships/image" Target="../media/image40.TIF"/><Relationship Id="rId4" Type="http://schemas.openxmlformats.org/officeDocument/2006/relationships/image" Target="../media/image39.TI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4800" dirty="0">
                <a:effectLst>
                  <a:outerShdw blurRad="38100" dist="38100" dir="2700000" algn="tl">
                    <a:srgbClr val="000000">
                      <a:alpha val="43137"/>
                    </a:srgbClr>
                  </a:outerShdw>
                </a:effectLst>
              </a:rPr>
              <a:t>Beam diagnostics at the NICA accelerator complex</a:t>
            </a:r>
            <a:endParaRPr lang="ru-RU" sz="48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261574" y="5733256"/>
            <a:ext cx="7668852" cy="694928"/>
          </a:xfrm>
        </p:spPr>
        <p:txBody>
          <a:bodyPr/>
          <a:lstStyle/>
          <a:p>
            <a:r>
              <a:rPr lang="en-US" sz="2800" dirty="0" err="1"/>
              <a:t>Evgeny</a:t>
            </a:r>
            <a:r>
              <a:rPr lang="en-US" sz="2800" dirty="0"/>
              <a:t> Gorbachev on behalf of team VBLHEP, JINR</a:t>
            </a:r>
            <a:endParaRPr lang="ru-RU" sz="2800" dirty="0"/>
          </a:p>
        </p:txBody>
      </p:sp>
    </p:spTree>
    <p:extLst>
      <p:ext uri="{BB962C8B-B14F-4D97-AF65-F5344CB8AC3E}">
        <p14:creationId xmlns:p14="http://schemas.microsoft.com/office/powerpoint/2010/main" val="423388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FEA645-C9F5-42A8-8146-C859FE4579D4}"/>
              </a:ext>
            </a:extLst>
          </p:cNvPr>
          <p:cNvSpPr>
            <a:spLocks noGrp="1"/>
          </p:cNvSpPr>
          <p:nvPr>
            <p:ph type="title"/>
          </p:nvPr>
        </p:nvSpPr>
        <p:spPr/>
        <p:txBody>
          <a:bodyPr>
            <a:normAutofit fontScale="90000"/>
          </a:bodyPr>
          <a:lstStyle/>
          <a:p>
            <a:r>
              <a:rPr lang="en-US" dirty="0"/>
              <a:t>Tune measurement hardware at Booster</a:t>
            </a:r>
            <a:endParaRPr lang="ru-RU" dirty="0"/>
          </a:p>
        </p:txBody>
      </p:sp>
      <p:sp>
        <p:nvSpPr>
          <p:cNvPr id="3" name="Нижний колонтитул 2">
            <a:extLst>
              <a:ext uri="{FF2B5EF4-FFF2-40B4-BE49-F238E27FC236}">
                <a16:creationId xmlns:a16="http://schemas.microsoft.com/office/drawing/2014/main" id="{0E0305DA-7051-4C2D-8AFF-29EB1E66AD93}"/>
              </a:ext>
            </a:extLst>
          </p:cNvPr>
          <p:cNvSpPr>
            <a:spLocks noGrp="1"/>
          </p:cNvSpPr>
          <p:nvPr>
            <p:ph type="ftr" sz="quarter" idx="11"/>
          </p:nvPr>
        </p:nvSpPr>
        <p:spPr>
          <a:xfrm>
            <a:off x="3951176" y="6431912"/>
            <a:ext cx="4533499" cy="365125"/>
          </a:xfrm>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4353FB35-53C0-45C6-B70B-F5A64D0733E3}"/>
              </a:ext>
            </a:extLst>
          </p:cNvPr>
          <p:cNvSpPr>
            <a:spLocks noGrp="1"/>
          </p:cNvSpPr>
          <p:nvPr>
            <p:ph type="sldNum" sz="quarter" idx="12"/>
          </p:nvPr>
        </p:nvSpPr>
        <p:spPr>
          <a:xfrm>
            <a:off x="11450860" y="6431912"/>
            <a:ext cx="863065" cy="365125"/>
          </a:xfrm>
        </p:spPr>
        <p:txBody>
          <a:bodyPr/>
          <a:lstStyle/>
          <a:p>
            <a:fld id="{525EAA68-DD36-4B81-BDD6-88EBE092D975}" type="slidenum">
              <a:rPr lang="ru-RU" smtClean="0"/>
              <a:pPr/>
              <a:t>10</a:t>
            </a:fld>
            <a:endParaRPr lang="ru-RU"/>
          </a:p>
        </p:txBody>
      </p:sp>
      <p:pic>
        <p:nvPicPr>
          <p:cNvPr id="6" name="Рисунок 5">
            <a:extLst>
              <a:ext uri="{FF2B5EF4-FFF2-40B4-BE49-F238E27FC236}">
                <a16:creationId xmlns:a16="http://schemas.microsoft.com/office/drawing/2014/main" id="{E2ECF83F-3E94-47C3-8A12-25FD84AFE038}"/>
              </a:ext>
            </a:extLst>
          </p:cNvPr>
          <p:cNvPicPr>
            <a:picLocks noChangeAspect="1"/>
          </p:cNvPicPr>
          <p:nvPr/>
        </p:nvPicPr>
        <p:blipFill>
          <a:blip r:embed="rId2"/>
          <a:stretch>
            <a:fillRect/>
          </a:stretch>
        </p:blipFill>
        <p:spPr>
          <a:xfrm>
            <a:off x="8233047" y="1117999"/>
            <a:ext cx="3649345" cy="4705247"/>
          </a:xfrm>
          <a:prstGeom prst="rect">
            <a:avLst/>
          </a:prstGeom>
        </p:spPr>
      </p:pic>
      <p:pic>
        <p:nvPicPr>
          <p:cNvPr id="7" name="Picture 6">
            <a:extLst>
              <a:ext uri="{FF2B5EF4-FFF2-40B4-BE49-F238E27FC236}">
                <a16:creationId xmlns:a16="http://schemas.microsoft.com/office/drawing/2014/main" id="{8703C784-F221-499D-8CD2-9C84AB765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904" y="2609761"/>
            <a:ext cx="1471502" cy="81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9160" cap="flat">
                <a:solidFill>
                  <a:srgbClr val="006699"/>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55B6F466-636D-4E5F-8009-9D24C2CEE08A}"/>
              </a:ext>
            </a:extLst>
          </p:cNvPr>
          <p:cNvSpPr txBox="1"/>
          <p:nvPr/>
        </p:nvSpPr>
        <p:spPr>
          <a:xfrm>
            <a:off x="3183926" y="3642429"/>
            <a:ext cx="2755326" cy="1015663"/>
          </a:xfrm>
          <a:prstGeom prst="rect">
            <a:avLst/>
          </a:prstGeom>
          <a:noFill/>
        </p:spPr>
        <p:txBody>
          <a:bodyPr wrap="square" rtlCol="0">
            <a:spAutoFit/>
          </a:bodyPr>
          <a:lstStyle/>
          <a:p>
            <a:r>
              <a:rPr lang="en-US" sz="2000" dirty="0"/>
              <a:t>RF Amplifier AR800A3A:</a:t>
            </a:r>
          </a:p>
          <a:p>
            <a:r>
              <a:rPr lang="en-US" sz="2000" dirty="0"/>
              <a:t>800 W @ 50 ohm, 10kHz-3MHz BW</a:t>
            </a:r>
          </a:p>
        </p:txBody>
      </p:sp>
      <p:pic>
        <p:nvPicPr>
          <p:cNvPr id="9" name="Picture 9">
            <a:extLst>
              <a:ext uri="{FF2B5EF4-FFF2-40B4-BE49-F238E27FC236}">
                <a16:creationId xmlns:a16="http://schemas.microsoft.com/office/drawing/2014/main" id="{9D70972B-0AA9-4118-8679-9BDDD9D7F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177" y="2430495"/>
            <a:ext cx="1140839" cy="577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a:extLst>
              <a:ext uri="{FF2B5EF4-FFF2-40B4-BE49-F238E27FC236}">
                <a16:creationId xmlns:a16="http://schemas.microsoft.com/office/drawing/2014/main" id="{A330AB90-1EE1-45B1-9387-9E99AF9D1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641" y="3037524"/>
            <a:ext cx="1140839" cy="577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a:extLst>
              <a:ext uri="{FF2B5EF4-FFF2-40B4-BE49-F238E27FC236}">
                <a16:creationId xmlns:a16="http://schemas.microsoft.com/office/drawing/2014/main" id="{A8178291-E1DE-499A-815C-2B8959F84D55}"/>
              </a:ext>
            </a:extLst>
          </p:cNvPr>
          <p:cNvSpPr txBox="1"/>
          <p:nvPr/>
        </p:nvSpPr>
        <p:spPr>
          <a:xfrm>
            <a:off x="6215490" y="3990783"/>
            <a:ext cx="1778985" cy="1015663"/>
          </a:xfrm>
          <a:prstGeom prst="rect">
            <a:avLst/>
          </a:prstGeom>
          <a:noFill/>
        </p:spPr>
        <p:txBody>
          <a:bodyPr wrap="square" rtlCol="0">
            <a:spAutoFit/>
          </a:bodyPr>
          <a:lstStyle/>
          <a:p>
            <a:r>
              <a:rPr lang="en-US" sz="2000" dirty="0"/>
              <a:t>1:6 Impedance transformers,</a:t>
            </a:r>
          </a:p>
          <a:p>
            <a:r>
              <a:rPr lang="ru-RU" sz="2000" dirty="0"/>
              <a:t>±</a:t>
            </a:r>
            <a:r>
              <a:rPr lang="en-US" sz="2000" dirty="0"/>
              <a:t>1200V on IP2</a:t>
            </a:r>
            <a:endParaRPr lang="ru-RU" sz="2000" dirty="0"/>
          </a:p>
        </p:txBody>
      </p:sp>
      <p:sp>
        <p:nvSpPr>
          <p:cNvPr id="12" name="AutoShape 15">
            <a:extLst>
              <a:ext uri="{FF2B5EF4-FFF2-40B4-BE49-F238E27FC236}">
                <a16:creationId xmlns:a16="http://schemas.microsoft.com/office/drawing/2014/main" id="{AB28935A-53BB-4EA1-BB83-E86BE9509CD8}"/>
              </a:ext>
            </a:extLst>
          </p:cNvPr>
          <p:cNvSpPr>
            <a:spLocks noChangeArrowheads="1"/>
          </p:cNvSpPr>
          <p:nvPr/>
        </p:nvSpPr>
        <p:spPr bwMode="auto">
          <a:xfrm rot="16200000">
            <a:off x="5910887" y="2552869"/>
            <a:ext cx="249041" cy="931973"/>
          </a:xfrm>
          <a:prstGeom prst="downArrow">
            <a:avLst>
              <a:gd name="adj1" fmla="val 50000"/>
              <a:gd name="adj2" fmla="val 93497"/>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18" tIns="41460" rIns="82918" bIns="41460" anchor="ctr"/>
          <a:lstStyle/>
          <a:p>
            <a:pPr defTabSz="414597" fontAlgn="base" hangingPunct="0">
              <a:lnSpc>
                <a:spcPct val="93000"/>
              </a:lnSpc>
              <a:spcBef>
                <a:spcPct val="0"/>
              </a:spcBef>
              <a:spcAft>
                <a:spcPct val="0"/>
              </a:spcAft>
              <a:buClr>
                <a:srgbClr val="000000"/>
              </a:buClr>
              <a:buSzPct val="100000"/>
            </a:pPr>
            <a:endParaRPr lang="ru-RU">
              <a:solidFill>
                <a:srgbClr val="000000"/>
              </a:solidFill>
            </a:endParaRPr>
          </a:p>
        </p:txBody>
      </p:sp>
      <p:sp>
        <p:nvSpPr>
          <p:cNvPr id="13" name="AutoShape 15">
            <a:extLst>
              <a:ext uri="{FF2B5EF4-FFF2-40B4-BE49-F238E27FC236}">
                <a16:creationId xmlns:a16="http://schemas.microsoft.com/office/drawing/2014/main" id="{16B082A1-AAC2-4A4B-8D5E-1C7E84E157AD}"/>
              </a:ext>
            </a:extLst>
          </p:cNvPr>
          <p:cNvSpPr>
            <a:spLocks noChangeArrowheads="1"/>
          </p:cNvSpPr>
          <p:nvPr/>
        </p:nvSpPr>
        <p:spPr bwMode="auto">
          <a:xfrm rot="16200000">
            <a:off x="8453428" y="2165415"/>
            <a:ext cx="249041" cy="1706880"/>
          </a:xfrm>
          <a:prstGeom prst="downArrow">
            <a:avLst>
              <a:gd name="adj1" fmla="val 50000"/>
              <a:gd name="adj2" fmla="val 93497"/>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18" tIns="41460" rIns="82918" bIns="41460" anchor="ctr"/>
          <a:lstStyle/>
          <a:p>
            <a:pPr defTabSz="414597" fontAlgn="base" hangingPunct="0">
              <a:lnSpc>
                <a:spcPct val="93000"/>
              </a:lnSpc>
              <a:spcBef>
                <a:spcPct val="0"/>
              </a:spcBef>
              <a:spcAft>
                <a:spcPct val="0"/>
              </a:spcAft>
              <a:buClr>
                <a:srgbClr val="000000"/>
              </a:buClr>
              <a:buSzPct val="100000"/>
            </a:pPr>
            <a:endParaRPr lang="ru-RU">
              <a:solidFill>
                <a:srgbClr val="000000"/>
              </a:solidFill>
            </a:endParaRPr>
          </a:p>
        </p:txBody>
      </p:sp>
      <p:pic>
        <p:nvPicPr>
          <p:cNvPr id="15" name="Рисунок 14">
            <a:extLst>
              <a:ext uri="{FF2B5EF4-FFF2-40B4-BE49-F238E27FC236}">
                <a16:creationId xmlns:a16="http://schemas.microsoft.com/office/drawing/2014/main" id="{8EBD34B5-83E9-43AD-95C9-ED538D30A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56" y="3201193"/>
            <a:ext cx="1966029" cy="1918926"/>
          </a:xfrm>
          <a:prstGeom prst="rect">
            <a:avLst/>
          </a:prstGeom>
        </p:spPr>
      </p:pic>
      <p:sp>
        <p:nvSpPr>
          <p:cNvPr id="16" name="TextBox 15">
            <a:extLst>
              <a:ext uri="{FF2B5EF4-FFF2-40B4-BE49-F238E27FC236}">
                <a16:creationId xmlns:a16="http://schemas.microsoft.com/office/drawing/2014/main" id="{C27F8932-A5B4-4A3D-8D84-084A7A1044BC}"/>
              </a:ext>
            </a:extLst>
          </p:cNvPr>
          <p:cNvSpPr txBox="1"/>
          <p:nvPr/>
        </p:nvSpPr>
        <p:spPr>
          <a:xfrm>
            <a:off x="316879" y="5040567"/>
            <a:ext cx="2487287" cy="1323439"/>
          </a:xfrm>
          <a:prstGeom prst="rect">
            <a:avLst/>
          </a:prstGeom>
          <a:noFill/>
        </p:spPr>
        <p:txBody>
          <a:bodyPr wrap="square" rtlCol="0">
            <a:spAutoFit/>
          </a:bodyPr>
          <a:lstStyle/>
          <a:p>
            <a:r>
              <a:rPr lang="en-US" sz="2000" dirty="0"/>
              <a:t>NI PXIe-7975 FPGA module with custom 14 bit 100MHz DAC adapter</a:t>
            </a:r>
          </a:p>
        </p:txBody>
      </p:sp>
      <p:pic>
        <p:nvPicPr>
          <p:cNvPr id="18" name="Рисунок 17">
            <a:extLst>
              <a:ext uri="{FF2B5EF4-FFF2-40B4-BE49-F238E27FC236}">
                <a16:creationId xmlns:a16="http://schemas.microsoft.com/office/drawing/2014/main" id="{9C855AA5-8E7D-4F20-B57B-D3031FD87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126" y="1839477"/>
            <a:ext cx="1039482" cy="1486676"/>
          </a:xfrm>
          <a:prstGeom prst="rect">
            <a:avLst/>
          </a:prstGeom>
        </p:spPr>
      </p:pic>
      <p:sp>
        <p:nvSpPr>
          <p:cNvPr id="19" name="AutoShape 15">
            <a:extLst>
              <a:ext uri="{FF2B5EF4-FFF2-40B4-BE49-F238E27FC236}">
                <a16:creationId xmlns:a16="http://schemas.microsoft.com/office/drawing/2014/main" id="{8421BE8A-FC89-43B2-877B-161B70D9D6EE}"/>
              </a:ext>
            </a:extLst>
          </p:cNvPr>
          <p:cNvSpPr>
            <a:spLocks noChangeArrowheads="1"/>
          </p:cNvSpPr>
          <p:nvPr/>
        </p:nvSpPr>
        <p:spPr bwMode="auto">
          <a:xfrm rot="16200000">
            <a:off x="2754862" y="2319009"/>
            <a:ext cx="249041" cy="1399692"/>
          </a:xfrm>
          <a:prstGeom prst="downArrow">
            <a:avLst>
              <a:gd name="adj1" fmla="val 50000"/>
              <a:gd name="adj2" fmla="val 93497"/>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18" tIns="41460" rIns="82918" bIns="41460" anchor="ctr"/>
          <a:lstStyle/>
          <a:p>
            <a:pPr defTabSz="414597" fontAlgn="base" hangingPunct="0">
              <a:lnSpc>
                <a:spcPct val="93000"/>
              </a:lnSpc>
              <a:spcBef>
                <a:spcPct val="0"/>
              </a:spcBef>
              <a:spcAft>
                <a:spcPct val="0"/>
              </a:spcAft>
              <a:buClr>
                <a:srgbClr val="000000"/>
              </a:buClr>
              <a:buSzPct val="100000"/>
            </a:pPr>
            <a:endParaRPr lang="ru-RU">
              <a:solidFill>
                <a:srgbClr val="000000"/>
              </a:solidFill>
            </a:endParaRPr>
          </a:p>
        </p:txBody>
      </p:sp>
    </p:spTree>
    <p:extLst>
      <p:ext uri="{BB962C8B-B14F-4D97-AF65-F5344CB8AC3E}">
        <p14:creationId xmlns:p14="http://schemas.microsoft.com/office/powerpoint/2010/main" val="28522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Beam excitation</a:t>
            </a:r>
            <a:endParaRPr lang="ru-RU" sz="3200" dirty="0"/>
          </a:p>
        </p:txBody>
      </p:sp>
      <p:sp>
        <p:nvSpPr>
          <p:cNvPr id="7" name="Нижний колонтитул 6">
            <a:extLst>
              <a:ext uri="{FF2B5EF4-FFF2-40B4-BE49-F238E27FC236}">
                <a16:creationId xmlns:a16="http://schemas.microsoft.com/office/drawing/2014/main" id="{A17288ED-3BCC-400C-8CF8-6C57B16BD883}"/>
              </a:ext>
            </a:extLst>
          </p:cNvPr>
          <p:cNvSpPr>
            <a:spLocks noGrp="1"/>
          </p:cNvSpPr>
          <p:nvPr>
            <p:ph type="ftr" sz="quarter" idx="11"/>
          </p:nvPr>
        </p:nvSpPr>
        <p:spPr/>
        <p:txBody>
          <a:bodyPr/>
          <a:lstStyle/>
          <a:p>
            <a:r>
              <a:rPr lang="en-US"/>
              <a:t>Beam diagnostics at the NICA accelerator complex.</a:t>
            </a:r>
            <a:endParaRPr lang="ru-RU" dirty="0"/>
          </a:p>
        </p:txBody>
      </p:sp>
      <p:sp>
        <p:nvSpPr>
          <p:cNvPr id="9" name="Номер слайда 8">
            <a:extLst>
              <a:ext uri="{FF2B5EF4-FFF2-40B4-BE49-F238E27FC236}">
                <a16:creationId xmlns:a16="http://schemas.microsoft.com/office/drawing/2014/main" id="{B4E01383-6D77-4C04-A797-F2321EEE6983}"/>
              </a:ext>
            </a:extLst>
          </p:cNvPr>
          <p:cNvSpPr>
            <a:spLocks noGrp="1"/>
          </p:cNvSpPr>
          <p:nvPr>
            <p:ph type="sldNum" sz="quarter" idx="12"/>
          </p:nvPr>
        </p:nvSpPr>
        <p:spPr/>
        <p:txBody>
          <a:bodyPr/>
          <a:lstStyle/>
          <a:p>
            <a:fld id="{525EAA68-DD36-4B81-BDD6-88EBE092D975}" type="slidenum">
              <a:rPr lang="ru-RU" smtClean="0"/>
              <a:pPr/>
              <a:t>11</a:t>
            </a:fld>
            <a:endParaRPr lang="ru-RU"/>
          </a:p>
        </p:txBody>
      </p:sp>
      <p:pic>
        <p:nvPicPr>
          <p:cNvPr id="11" name="Рисунок 10">
            <a:extLst>
              <a:ext uri="{FF2B5EF4-FFF2-40B4-BE49-F238E27FC236}">
                <a16:creationId xmlns:a16="http://schemas.microsoft.com/office/drawing/2014/main" id="{3CE868F0-E932-480E-B22F-4FE9B0B5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022" y="1532709"/>
            <a:ext cx="8622599" cy="3529250"/>
          </a:xfrm>
          <a:prstGeom prst="rect">
            <a:avLst/>
          </a:prstGeom>
        </p:spPr>
      </p:pic>
      <p:sp>
        <p:nvSpPr>
          <p:cNvPr id="12" name="TextBox 11">
            <a:extLst>
              <a:ext uri="{FF2B5EF4-FFF2-40B4-BE49-F238E27FC236}">
                <a16:creationId xmlns:a16="http://schemas.microsoft.com/office/drawing/2014/main" id="{51EA84EF-5D24-4EAA-AAF5-B38A05FE9709}"/>
              </a:ext>
            </a:extLst>
          </p:cNvPr>
          <p:cNvSpPr txBox="1"/>
          <p:nvPr/>
        </p:nvSpPr>
        <p:spPr>
          <a:xfrm>
            <a:off x="444137" y="2272937"/>
            <a:ext cx="2689391" cy="1477328"/>
          </a:xfrm>
          <a:prstGeom prst="rect">
            <a:avLst/>
          </a:prstGeom>
          <a:noFill/>
        </p:spPr>
        <p:txBody>
          <a:bodyPr wrap="none" rtlCol="0">
            <a:spAutoFit/>
          </a:bodyPr>
          <a:lstStyle/>
          <a:p>
            <a:r>
              <a:rPr lang="en-US" dirty="0"/>
              <a:t>Modes of beam excitation:</a:t>
            </a:r>
          </a:p>
          <a:p>
            <a:pPr marL="285750" indent="-285750">
              <a:buFont typeface="Courier New" panose="02070309020205020404" pitchFamily="49" charset="0"/>
              <a:buChar char="o"/>
            </a:pPr>
            <a:r>
              <a:rPr lang="en-US" dirty="0"/>
              <a:t>Noise</a:t>
            </a:r>
          </a:p>
          <a:p>
            <a:pPr marL="285750" indent="-285750">
              <a:buFont typeface="Courier New" panose="02070309020205020404" pitchFamily="49" charset="0"/>
              <a:buChar char="o"/>
            </a:pPr>
            <a:r>
              <a:rPr lang="en-US" dirty="0"/>
              <a:t>Coherent noise</a:t>
            </a:r>
          </a:p>
          <a:p>
            <a:pPr marL="285750" indent="-285750">
              <a:buFont typeface="Courier New" panose="02070309020205020404" pitchFamily="49" charset="0"/>
              <a:buChar char="o"/>
            </a:pPr>
            <a:r>
              <a:rPr lang="en-US" dirty="0"/>
              <a:t>Chirp</a:t>
            </a:r>
          </a:p>
          <a:p>
            <a:pPr marL="285750" indent="-285750">
              <a:buFont typeface="Courier New" panose="02070309020205020404" pitchFamily="49" charset="0"/>
              <a:buChar char="o"/>
            </a:pPr>
            <a:r>
              <a:rPr lang="en-US" dirty="0"/>
              <a:t>Coherent chirp</a:t>
            </a:r>
            <a:endParaRPr lang="ru-RU" dirty="0"/>
          </a:p>
        </p:txBody>
      </p:sp>
      <p:sp>
        <p:nvSpPr>
          <p:cNvPr id="13" name="TextBox 12">
            <a:extLst>
              <a:ext uri="{FF2B5EF4-FFF2-40B4-BE49-F238E27FC236}">
                <a16:creationId xmlns:a16="http://schemas.microsoft.com/office/drawing/2014/main" id="{4E95A440-244F-46BB-A5F9-0045A3DE43DD}"/>
              </a:ext>
            </a:extLst>
          </p:cNvPr>
          <p:cNvSpPr txBox="1"/>
          <p:nvPr/>
        </p:nvSpPr>
        <p:spPr>
          <a:xfrm>
            <a:off x="5625737" y="5329646"/>
            <a:ext cx="5490862" cy="369332"/>
          </a:xfrm>
          <a:prstGeom prst="rect">
            <a:avLst/>
          </a:prstGeom>
          <a:noFill/>
        </p:spPr>
        <p:txBody>
          <a:bodyPr wrap="none" rtlCol="0">
            <a:spAutoFit/>
          </a:bodyPr>
          <a:lstStyle/>
          <a:p>
            <a:r>
              <a:rPr lang="en-US" dirty="0"/>
              <a:t>Coherent noise beam excitation signal (blue), RF (green).</a:t>
            </a:r>
            <a:endParaRPr lang="ru-RU" dirty="0"/>
          </a:p>
        </p:txBody>
      </p:sp>
    </p:spTree>
    <p:extLst>
      <p:ext uri="{BB962C8B-B14F-4D97-AF65-F5344CB8AC3E}">
        <p14:creationId xmlns:p14="http://schemas.microsoft.com/office/powerpoint/2010/main" val="3395830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114D37-A446-4D52-B202-D5AD2A45C344}"/>
              </a:ext>
            </a:extLst>
          </p:cNvPr>
          <p:cNvSpPr>
            <a:spLocks noGrp="1"/>
          </p:cNvSpPr>
          <p:nvPr>
            <p:ph type="title"/>
          </p:nvPr>
        </p:nvSpPr>
        <p:spPr/>
        <p:txBody>
          <a:bodyPr>
            <a:normAutofit fontScale="90000"/>
          </a:bodyPr>
          <a:lstStyle/>
          <a:p>
            <a:r>
              <a:rPr lang="en-US" dirty="0"/>
              <a:t>Tune measurements at Booster</a:t>
            </a:r>
            <a:endParaRPr lang="ru-RU" dirty="0"/>
          </a:p>
        </p:txBody>
      </p:sp>
      <p:sp>
        <p:nvSpPr>
          <p:cNvPr id="3" name="Нижний колонтитул 2">
            <a:extLst>
              <a:ext uri="{FF2B5EF4-FFF2-40B4-BE49-F238E27FC236}">
                <a16:creationId xmlns:a16="http://schemas.microsoft.com/office/drawing/2014/main" id="{95930B67-5694-4452-AE00-BF80F9C4BBD4}"/>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A42805BA-0C1E-4E69-AA71-904EBE585E44}"/>
              </a:ext>
            </a:extLst>
          </p:cNvPr>
          <p:cNvSpPr>
            <a:spLocks noGrp="1"/>
          </p:cNvSpPr>
          <p:nvPr>
            <p:ph type="sldNum" sz="quarter" idx="12"/>
          </p:nvPr>
        </p:nvSpPr>
        <p:spPr/>
        <p:txBody>
          <a:bodyPr/>
          <a:lstStyle/>
          <a:p>
            <a:fld id="{525EAA68-DD36-4B81-BDD6-88EBE092D975}" type="slidenum">
              <a:rPr lang="ru-RU" smtClean="0"/>
              <a:pPr/>
              <a:t>12</a:t>
            </a:fld>
            <a:endParaRPr lang="ru-RU"/>
          </a:p>
        </p:txBody>
      </p:sp>
      <p:pic>
        <p:nvPicPr>
          <p:cNvPr id="8" name="Рисунок 7">
            <a:extLst>
              <a:ext uri="{FF2B5EF4-FFF2-40B4-BE49-F238E27FC236}">
                <a16:creationId xmlns:a16="http://schemas.microsoft.com/office/drawing/2014/main" id="{E9518ABE-1081-4FA3-81D4-658029F99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178" y="691019"/>
            <a:ext cx="6767141" cy="4742455"/>
          </a:xfrm>
          <a:prstGeom prst="rect">
            <a:avLst/>
          </a:prstGeom>
        </p:spPr>
      </p:pic>
      <p:sp>
        <p:nvSpPr>
          <p:cNvPr id="9" name="TextBox 8">
            <a:extLst>
              <a:ext uri="{FF2B5EF4-FFF2-40B4-BE49-F238E27FC236}">
                <a16:creationId xmlns:a16="http://schemas.microsoft.com/office/drawing/2014/main" id="{FAE6BE04-F506-4001-B38D-00995EAE6170}"/>
              </a:ext>
            </a:extLst>
          </p:cNvPr>
          <p:cNvSpPr txBox="1"/>
          <p:nvPr/>
        </p:nvSpPr>
        <p:spPr>
          <a:xfrm>
            <a:off x="409303" y="1445623"/>
            <a:ext cx="3657283" cy="400110"/>
          </a:xfrm>
          <a:prstGeom prst="rect">
            <a:avLst/>
          </a:prstGeom>
          <a:noFill/>
        </p:spPr>
        <p:txBody>
          <a:bodyPr wrap="none" rtlCol="0">
            <a:spAutoFit/>
          </a:bodyPr>
          <a:lstStyle/>
          <a:p>
            <a:r>
              <a:rPr lang="en-US" dirty="0"/>
              <a:t>He1+ E=200 MeV, B=</a:t>
            </a:r>
            <a:r>
              <a:rPr lang="ru-RU" dirty="0"/>
              <a:t> </a:t>
            </a:r>
            <a:r>
              <a:rPr lang="ru-RU" sz="2000" dirty="0"/>
              <a:t>6078,4</a:t>
            </a:r>
            <a:r>
              <a:rPr lang="ru-RU" dirty="0"/>
              <a:t> </a:t>
            </a:r>
            <a:r>
              <a:rPr lang="en-US" dirty="0"/>
              <a:t>Gs, h=1</a:t>
            </a:r>
            <a:endParaRPr lang="ru-RU" dirty="0"/>
          </a:p>
        </p:txBody>
      </p:sp>
      <p:sp>
        <p:nvSpPr>
          <p:cNvPr id="10" name="TextBox 9">
            <a:extLst>
              <a:ext uri="{FF2B5EF4-FFF2-40B4-BE49-F238E27FC236}">
                <a16:creationId xmlns:a16="http://schemas.microsoft.com/office/drawing/2014/main" id="{04CC27D2-0750-476E-ACFC-1226E138DD38}"/>
              </a:ext>
            </a:extLst>
          </p:cNvPr>
          <p:cNvSpPr txBox="1"/>
          <p:nvPr/>
        </p:nvSpPr>
        <p:spPr>
          <a:xfrm>
            <a:off x="5597480" y="5672164"/>
            <a:ext cx="5823454" cy="369332"/>
          </a:xfrm>
          <a:prstGeom prst="rect">
            <a:avLst/>
          </a:prstGeom>
          <a:noFill/>
        </p:spPr>
        <p:txBody>
          <a:bodyPr wrap="none" rtlCol="0">
            <a:spAutoFit/>
          </a:bodyPr>
          <a:lstStyle/>
          <a:p>
            <a:r>
              <a:rPr lang="en-US" dirty="0"/>
              <a:t>Gradually changing k1=0.032,k2=0.06 to k1=0.025, k2=0.06</a:t>
            </a:r>
            <a:endParaRPr lang="ru-RU" dirty="0"/>
          </a:p>
        </p:txBody>
      </p:sp>
      <p:sp>
        <p:nvSpPr>
          <p:cNvPr id="11" name="TextBox 10">
            <a:extLst>
              <a:ext uri="{FF2B5EF4-FFF2-40B4-BE49-F238E27FC236}">
                <a16:creationId xmlns:a16="http://schemas.microsoft.com/office/drawing/2014/main" id="{A856F1DC-020F-420D-AE00-667847F5D5C2}"/>
              </a:ext>
            </a:extLst>
          </p:cNvPr>
          <p:cNvSpPr txBox="1"/>
          <p:nvPr/>
        </p:nvSpPr>
        <p:spPr>
          <a:xfrm>
            <a:off x="224298" y="2552934"/>
            <a:ext cx="4754880" cy="2554545"/>
          </a:xfrm>
          <a:prstGeom prst="rect">
            <a:avLst/>
          </a:prstGeom>
          <a:noFill/>
        </p:spPr>
        <p:txBody>
          <a:bodyPr wrap="square" rtlCol="0">
            <a:spAutoFit/>
          </a:bodyPr>
          <a:lstStyle/>
          <a:p>
            <a:r>
              <a:rPr lang="en-US" sz="2000" dirty="0"/>
              <a:t>There are 3 main power supplies:</a:t>
            </a:r>
          </a:p>
          <a:p>
            <a:pPr marL="342900" indent="-342900">
              <a:buFont typeface="Courier New" panose="02070309020205020404" pitchFamily="49" charset="0"/>
              <a:buChar char="o"/>
            </a:pPr>
            <a:r>
              <a:rPr lang="en-US" sz="2000" dirty="0"/>
              <a:t>Current in B magnets: I</a:t>
            </a:r>
            <a:r>
              <a:rPr lang="en-US" sz="2000" baseline="-25000" dirty="0"/>
              <a:t>0</a:t>
            </a:r>
          </a:p>
          <a:p>
            <a:pPr marL="342900" indent="-342900">
              <a:buFont typeface="Courier New" panose="02070309020205020404" pitchFamily="49" charset="0"/>
              <a:buChar char="o"/>
            </a:pPr>
            <a:r>
              <a:rPr lang="en-US" sz="2000" dirty="0"/>
              <a:t>Current in F lenses: I</a:t>
            </a:r>
            <a:r>
              <a:rPr lang="en-US" sz="2000" baseline="-25000" dirty="0"/>
              <a:t>F</a:t>
            </a:r>
            <a:r>
              <a:rPr lang="en-US" sz="2000" dirty="0"/>
              <a:t>=I</a:t>
            </a:r>
            <a:r>
              <a:rPr lang="en-US" sz="2000" baseline="-25000" dirty="0"/>
              <a:t>0</a:t>
            </a:r>
            <a:r>
              <a:rPr lang="en-US" sz="2000" dirty="0"/>
              <a:t>-I</a:t>
            </a:r>
            <a:r>
              <a:rPr lang="en-US" sz="2000" baseline="-25000" dirty="0"/>
              <a:t>1</a:t>
            </a:r>
          </a:p>
          <a:p>
            <a:pPr marL="342900" indent="-342900">
              <a:buFont typeface="Courier New" panose="02070309020205020404" pitchFamily="49" charset="0"/>
              <a:buChar char="o"/>
            </a:pPr>
            <a:r>
              <a:rPr lang="en-US" sz="2000" dirty="0"/>
              <a:t>Current in D lenses: I</a:t>
            </a:r>
            <a:r>
              <a:rPr lang="en-US" sz="2000" baseline="-25000" dirty="0"/>
              <a:t>D</a:t>
            </a:r>
            <a:r>
              <a:rPr lang="en-US" sz="2000" dirty="0"/>
              <a:t>=I</a:t>
            </a:r>
            <a:r>
              <a:rPr lang="en-US" sz="2000" baseline="-25000" dirty="0"/>
              <a:t>0</a:t>
            </a:r>
            <a:r>
              <a:rPr lang="en-US" sz="2000" dirty="0"/>
              <a:t>-I</a:t>
            </a:r>
            <a:r>
              <a:rPr lang="en-US" sz="2000" baseline="-25000" dirty="0"/>
              <a:t>1</a:t>
            </a:r>
            <a:r>
              <a:rPr lang="en-US" sz="2000" dirty="0"/>
              <a:t>+I</a:t>
            </a:r>
            <a:r>
              <a:rPr lang="en-US" sz="2000" baseline="-25000" dirty="0"/>
              <a:t>2</a:t>
            </a:r>
          </a:p>
          <a:p>
            <a:r>
              <a:rPr lang="en-US" sz="2000" dirty="0"/>
              <a:t> </a:t>
            </a:r>
          </a:p>
          <a:p>
            <a:r>
              <a:rPr lang="en-US" sz="2000" dirty="0"/>
              <a:t>where </a:t>
            </a:r>
          </a:p>
          <a:p>
            <a:r>
              <a:rPr lang="en-US" sz="2000" dirty="0"/>
              <a:t>I</a:t>
            </a:r>
            <a:r>
              <a:rPr lang="en-US" sz="2000" baseline="-25000" dirty="0"/>
              <a:t>1</a:t>
            </a:r>
            <a:r>
              <a:rPr lang="en-US" sz="2000" dirty="0"/>
              <a:t>=k1*I</a:t>
            </a:r>
            <a:r>
              <a:rPr lang="en-US" sz="2000" baseline="-25000" dirty="0"/>
              <a:t>0</a:t>
            </a:r>
            <a:r>
              <a:rPr lang="en-US" sz="2000" dirty="0"/>
              <a:t> – current subtracted  from F and D;</a:t>
            </a:r>
          </a:p>
          <a:p>
            <a:r>
              <a:rPr lang="en-US" sz="2000" dirty="0"/>
              <a:t>I</a:t>
            </a:r>
            <a:r>
              <a:rPr lang="en-US" sz="2000" baseline="-25000" dirty="0"/>
              <a:t>2</a:t>
            </a:r>
            <a:r>
              <a:rPr lang="en-US" sz="2000" dirty="0"/>
              <a:t>=k2*I</a:t>
            </a:r>
            <a:r>
              <a:rPr lang="en-US" sz="2000" baseline="-25000" dirty="0"/>
              <a:t>0</a:t>
            </a:r>
            <a:r>
              <a:rPr lang="en-US" sz="2000" dirty="0"/>
              <a:t> – current added to D lenses.</a:t>
            </a:r>
            <a:endParaRPr lang="ru-RU" sz="2000" dirty="0"/>
          </a:p>
        </p:txBody>
      </p:sp>
    </p:spTree>
    <p:extLst>
      <p:ext uri="{BB962C8B-B14F-4D97-AF65-F5344CB8AC3E}">
        <p14:creationId xmlns:p14="http://schemas.microsoft.com/office/powerpoint/2010/main" val="229577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4F1753-EB85-461D-AF5D-3397261B4253}"/>
              </a:ext>
            </a:extLst>
          </p:cNvPr>
          <p:cNvSpPr>
            <a:spLocks noGrp="1"/>
          </p:cNvSpPr>
          <p:nvPr>
            <p:ph type="title"/>
          </p:nvPr>
        </p:nvSpPr>
        <p:spPr/>
        <p:txBody>
          <a:bodyPr>
            <a:normAutofit fontScale="90000"/>
          </a:bodyPr>
          <a:lstStyle/>
          <a:p>
            <a:r>
              <a:rPr lang="en-US" dirty="0"/>
              <a:t>Tune measurements at Booster</a:t>
            </a:r>
            <a:endParaRPr lang="ru-RU" dirty="0"/>
          </a:p>
        </p:txBody>
      </p:sp>
      <p:sp>
        <p:nvSpPr>
          <p:cNvPr id="3" name="Нижний колонтитул 2">
            <a:extLst>
              <a:ext uri="{FF2B5EF4-FFF2-40B4-BE49-F238E27FC236}">
                <a16:creationId xmlns:a16="http://schemas.microsoft.com/office/drawing/2014/main" id="{1AA538CF-96B7-4DB2-8A1B-06F787D71353}"/>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E1D2F0E0-7848-4501-B56D-350B6D2CA8DF}"/>
              </a:ext>
            </a:extLst>
          </p:cNvPr>
          <p:cNvSpPr>
            <a:spLocks noGrp="1"/>
          </p:cNvSpPr>
          <p:nvPr>
            <p:ph type="sldNum" sz="quarter" idx="12"/>
          </p:nvPr>
        </p:nvSpPr>
        <p:spPr/>
        <p:txBody>
          <a:bodyPr/>
          <a:lstStyle/>
          <a:p>
            <a:fld id="{525EAA68-DD36-4B81-BDD6-88EBE092D975}" type="slidenum">
              <a:rPr lang="ru-RU" smtClean="0"/>
              <a:pPr/>
              <a:t>13</a:t>
            </a:fld>
            <a:endParaRPr lang="ru-RU"/>
          </a:p>
        </p:txBody>
      </p:sp>
      <p:graphicFrame>
        <p:nvGraphicFramePr>
          <p:cNvPr id="5" name="Таблица 5">
            <a:extLst>
              <a:ext uri="{FF2B5EF4-FFF2-40B4-BE49-F238E27FC236}">
                <a16:creationId xmlns:a16="http://schemas.microsoft.com/office/drawing/2014/main" id="{984CD734-9473-4591-8FB6-8E9472723329}"/>
              </a:ext>
            </a:extLst>
          </p:cNvPr>
          <p:cNvGraphicFramePr>
            <a:graphicFrameLocks noGrp="1"/>
          </p:cNvGraphicFramePr>
          <p:nvPr>
            <p:extLst>
              <p:ext uri="{D42A27DB-BD31-4B8C-83A1-F6EECF244321}">
                <p14:modId xmlns:p14="http://schemas.microsoft.com/office/powerpoint/2010/main" val="4036795961"/>
              </p:ext>
            </p:extLst>
          </p:nvPr>
        </p:nvGraphicFramePr>
        <p:xfrm>
          <a:off x="455749" y="1233472"/>
          <a:ext cx="4795520" cy="2595880"/>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522492326"/>
                    </a:ext>
                  </a:extLst>
                </a:gridCol>
                <a:gridCol w="1198880">
                  <a:extLst>
                    <a:ext uri="{9D8B030D-6E8A-4147-A177-3AD203B41FA5}">
                      <a16:colId xmlns:a16="http://schemas.microsoft.com/office/drawing/2014/main" val="1444099480"/>
                    </a:ext>
                  </a:extLst>
                </a:gridCol>
                <a:gridCol w="1198880">
                  <a:extLst>
                    <a:ext uri="{9D8B030D-6E8A-4147-A177-3AD203B41FA5}">
                      <a16:colId xmlns:a16="http://schemas.microsoft.com/office/drawing/2014/main" val="4164706299"/>
                    </a:ext>
                  </a:extLst>
                </a:gridCol>
                <a:gridCol w="1198880">
                  <a:extLst>
                    <a:ext uri="{9D8B030D-6E8A-4147-A177-3AD203B41FA5}">
                      <a16:colId xmlns:a16="http://schemas.microsoft.com/office/drawing/2014/main" val="3075932127"/>
                    </a:ext>
                  </a:extLst>
                </a:gridCol>
              </a:tblGrid>
              <a:tr h="370840">
                <a:tc>
                  <a:txBody>
                    <a:bodyPr/>
                    <a:lstStyle/>
                    <a:p>
                      <a:pPr algn="ctr"/>
                      <a:r>
                        <a:rPr lang="en-US" baseline="0" dirty="0"/>
                        <a:t>k</a:t>
                      </a:r>
                      <a:r>
                        <a:rPr lang="en-US" baseline="-25000" dirty="0"/>
                        <a:t>1</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a:t>
                      </a:r>
                      <a:r>
                        <a:rPr lang="en-US" baseline="-25000" dirty="0"/>
                        <a:t>1</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q</a:t>
                      </a:r>
                      <a:r>
                        <a:rPr lang="en-US" baseline="-25000" dirty="0" err="1"/>
                        <a:t>x</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q</a:t>
                      </a:r>
                      <a:r>
                        <a:rPr lang="en-US" baseline="-25000" dirty="0" err="1"/>
                        <a:t>y</a:t>
                      </a:r>
                      <a:endParaRPr lang="ru-RU" baseline="-25000" dirty="0"/>
                    </a:p>
                  </a:txBody>
                  <a:tcPr/>
                </a:tc>
                <a:extLst>
                  <a:ext uri="{0D108BD9-81ED-4DB2-BD59-A6C34878D82A}">
                    <a16:rowId xmlns:a16="http://schemas.microsoft.com/office/drawing/2014/main" val="1015661929"/>
                  </a:ext>
                </a:extLst>
              </a:tr>
              <a:tr h="370840">
                <a:tc>
                  <a:txBody>
                    <a:bodyPr/>
                    <a:lstStyle/>
                    <a:p>
                      <a:pPr algn="ctr"/>
                      <a:r>
                        <a:rPr lang="ru-RU" dirty="0"/>
                        <a:t>0.05</a:t>
                      </a:r>
                    </a:p>
                  </a:txBody>
                  <a:tcPr/>
                </a:tc>
                <a:tc>
                  <a:txBody>
                    <a:bodyPr/>
                    <a:lstStyle/>
                    <a:p>
                      <a:pPr algn="ctr"/>
                      <a:r>
                        <a:rPr lang="ru-RU" dirty="0"/>
                        <a:t>162.02</a:t>
                      </a:r>
                    </a:p>
                  </a:txBody>
                  <a:tcPr/>
                </a:tc>
                <a:tc>
                  <a:txBody>
                    <a:bodyPr/>
                    <a:lstStyle/>
                    <a:p>
                      <a:pPr algn="ctr"/>
                      <a:r>
                        <a:rPr lang="ru-RU" dirty="0"/>
                        <a:t>0.725</a:t>
                      </a:r>
                    </a:p>
                  </a:txBody>
                  <a:tcPr/>
                </a:tc>
                <a:tc>
                  <a:txBody>
                    <a:bodyPr/>
                    <a:lstStyle/>
                    <a:p>
                      <a:pPr algn="ctr"/>
                      <a:r>
                        <a:rPr lang="ru-RU" dirty="0"/>
                        <a:t>0.325</a:t>
                      </a:r>
                    </a:p>
                  </a:txBody>
                  <a:tcPr/>
                </a:tc>
                <a:extLst>
                  <a:ext uri="{0D108BD9-81ED-4DB2-BD59-A6C34878D82A}">
                    <a16:rowId xmlns:a16="http://schemas.microsoft.com/office/drawing/2014/main" val="3963076155"/>
                  </a:ext>
                </a:extLst>
              </a:tr>
              <a:tr h="370840">
                <a:tc>
                  <a:txBody>
                    <a:bodyPr/>
                    <a:lstStyle/>
                    <a:p>
                      <a:pPr algn="ctr"/>
                      <a:r>
                        <a:rPr lang="ru-RU" dirty="0"/>
                        <a:t>0.045</a:t>
                      </a:r>
                    </a:p>
                  </a:txBody>
                  <a:tcPr/>
                </a:tc>
                <a:tc>
                  <a:txBody>
                    <a:bodyPr/>
                    <a:lstStyle/>
                    <a:p>
                      <a:pPr algn="ctr"/>
                      <a:r>
                        <a:rPr lang="ru-RU" dirty="0"/>
                        <a:t>145.82</a:t>
                      </a:r>
                    </a:p>
                  </a:txBody>
                  <a:tcPr/>
                </a:tc>
                <a:tc>
                  <a:txBody>
                    <a:bodyPr/>
                    <a:lstStyle/>
                    <a:p>
                      <a:pPr algn="ctr"/>
                      <a:r>
                        <a:rPr lang="ru-RU" dirty="0"/>
                        <a:t>0.765</a:t>
                      </a:r>
                    </a:p>
                  </a:txBody>
                  <a:tcPr/>
                </a:tc>
                <a:tc>
                  <a:txBody>
                    <a:bodyPr/>
                    <a:lstStyle/>
                    <a:p>
                      <a:pPr algn="ctr"/>
                      <a:r>
                        <a:rPr lang="ru-RU" dirty="0"/>
                        <a:t>0.355</a:t>
                      </a:r>
                    </a:p>
                  </a:txBody>
                  <a:tcPr/>
                </a:tc>
                <a:extLst>
                  <a:ext uri="{0D108BD9-81ED-4DB2-BD59-A6C34878D82A}">
                    <a16:rowId xmlns:a16="http://schemas.microsoft.com/office/drawing/2014/main" val="3561473167"/>
                  </a:ext>
                </a:extLst>
              </a:tr>
              <a:tr h="370840">
                <a:tc>
                  <a:txBody>
                    <a:bodyPr/>
                    <a:lstStyle/>
                    <a:p>
                      <a:pPr algn="ctr"/>
                      <a:r>
                        <a:rPr lang="ru-RU" dirty="0"/>
                        <a:t>0.040</a:t>
                      </a:r>
                    </a:p>
                  </a:txBody>
                  <a:tcPr/>
                </a:tc>
                <a:tc>
                  <a:txBody>
                    <a:bodyPr/>
                    <a:lstStyle/>
                    <a:p>
                      <a:pPr algn="ctr"/>
                      <a:r>
                        <a:rPr lang="ru-RU" dirty="0"/>
                        <a:t>129.60</a:t>
                      </a:r>
                    </a:p>
                  </a:txBody>
                  <a:tcPr/>
                </a:tc>
                <a:tc>
                  <a:txBody>
                    <a:bodyPr/>
                    <a:lstStyle/>
                    <a:p>
                      <a:pPr algn="ctr"/>
                      <a:r>
                        <a:rPr lang="ru-RU" dirty="0"/>
                        <a:t>0.79</a:t>
                      </a:r>
                    </a:p>
                  </a:txBody>
                  <a:tcPr/>
                </a:tc>
                <a:tc>
                  <a:txBody>
                    <a:bodyPr/>
                    <a:lstStyle/>
                    <a:p>
                      <a:pPr algn="ctr"/>
                      <a:r>
                        <a:rPr lang="ru-RU" dirty="0"/>
                        <a:t>0.38</a:t>
                      </a:r>
                    </a:p>
                  </a:txBody>
                  <a:tcPr/>
                </a:tc>
                <a:extLst>
                  <a:ext uri="{0D108BD9-81ED-4DB2-BD59-A6C34878D82A}">
                    <a16:rowId xmlns:a16="http://schemas.microsoft.com/office/drawing/2014/main" val="532786122"/>
                  </a:ext>
                </a:extLst>
              </a:tr>
              <a:tr h="370840">
                <a:tc>
                  <a:txBody>
                    <a:bodyPr/>
                    <a:lstStyle/>
                    <a:p>
                      <a:pPr algn="ctr"/>
                      <a:r>
                        <a:rPr lang="ru-RU" dirty="0"/>
                        <a:t>0.032</a:t>
                      </a:r>
                    </a:p>
                  </a:txBody>
                  <a:tcPr/>
                </a:tc>
                <a:tc>
                  <a:txBody>
                    <a:bodyPr/>
                    <a:lstStyle/>
                    <a:p>
                      <a:pPr algn="ctr"/>
                      <a:r>
                        <a:rPr lang="ru-RU" dirty="0"/>
                        <a:t>103.68</a:t>
                      </a:r>
                    </a:p>
                  </a:txBody>
                  <a:tcPr/>
                </a:tc>
                <a:tc>
                  <a:txBody>
                    <a:bodyPr/>
                    <a:lstStyle/>
                    <a:p>
                      <a:pPr algn="ctr"/>
                      <a:r>
                        <a:rPr lang="ru-RU" dirty="0"/>
                        <a:t>0.835</a:t>
                      </a:r>
                    </a:p>
                  </a:txBody>
                  <a:tcPr/>
                </a:tc>
                <a:tc>
                  <a:txBody>
                    <a:bodyPr/>
                    <a:lstStyle/>
                    <a:p>
                      <a:pPr algn="ctr"/>
                      <a:r>
                        <a:rPr lang="ru-RU" dirty="0"/>
                        <a:t>0.425</a:t>
                      </a:r>
                    </a:p>
                  </a:txBody>
                  <a:tcPr/>
                </a:tc>
                <a:extLst>
                  <a:ext uri="{0D108BD9-81ED-4DB2-BD59-A6C34878D82A}">
                    <a16:rowId xmlns:a16="http://schemas.microsoft.com/office/drawing/2014/main" val="3849205247"/>
                  </a:ext>
                </a:extLst>
              </a:tr>
              <a:tr h="370840">
                <a:tc>
                  <a:txBody>
                    <a:bodyPr/>
                    <a:lstStyle/>
                    <a:p>
                      <a:pPr algn="ctr"/>
                      <a:r>
                        <a:rPr lang="ru-RU" dirty="0"/>
                        <a:t>0.025</a:t>
                      </a:r>
                    </a:p>
                  </a:txBody>
                  <a:tcPr/>
                </a:tc>
                <a:tc>
                  <a:txBody>
                    <a:bodyPr/>
                    <a:lstStyle/>
                    <a:p>
                      <a:pPr algn="ctr"/>
                      <a:r>
                        <a:rPr lang="ru-RU" dirty="0"/>
                        <a:t>81.0</a:t>
                      </a:r>
                    </a:p>
                  </a:txBody>
                  <a:tcPr/>
                </a:tc>
                <a:tc>
                  <a:txBody>
                    <a:bodyPr/>
                    <a:lstStyle/>
                    <a:p>
                      <a:pPr algn="ctr"/>
                      <a:r>
                        <a:rPr lang="ru-RU" dirty="0"/>
                        <a:t>0.875</a:t>
                      </a:r>
                    </a:p>
                  </a:txBody>
                  <a:tcPr/>
                </a:tc>
                <a:tc>
                  <a:txBody>
                    <a:bodyPr/>
                    <a:lstStyle/>
                    <a:p>
                      <a:pPr algn="ctr"/>
                      <a:r>
                        <a:rPr lang="ru-RU" dirty="0"/>
                        <a:t>0.465</a:t>
                      </a:r>
                    </a:p>
                  </a:txBody>
                  <a:tcPr/>
                </a:tc>
                <a:extLst>
                  <a:ext uri="{0D108BD9-81ED-4DB2-BD59-A6C34878D82A}">
                    <a16:rowId xmlns:a16="http://schemas.microsoft.com/office/drawing/2014/main" val="2146359146"/>
                  </a:ext>
                </a:extLst>
              </a:tr>
              <a:tr h="370840">
                <a:tc>
                  <a:txBody>
                    <a:bodyPr/>
                    <a:lstStyle/>
                    <a:p>
                      <a:pPr algn="ctr"/>
                      <a:r>
                        <a:rPr lang="ru-RU" dirty="0"/>
                        <a:t>0.02</a:t>
                      </a:r>
                    </a:p>
                  </a:txBody>
                  <a:tcPr/>
                </a:tc>
                <a:tc>
                  <a:txBody>
                    <a:bodyPr/>
                    <a:lstStyle/>
                    <a:p>
                      <a:pPr algn="ctr"/>
                      <a:r>
                        <a:rPr lang="ru-RU" dirty="0"/>
                        <a:t>64.8</a:t>
                      </a:r>
                    </a:p>
                  </a:txBody>
                  <a:tcPr/>
                </a:tc>
                <a:tc>
                  <a:txBody>
                    <a:bodyPr/>
                    <a:lstStyle/>
                    <a:p>
                      <a:pPr algn="ctr"/>
                      <a:r>
                        <a:rPr lang="ru-RU" dirty="0"/>
                        <a:t>0.905</a:t>
                      </a:r>
                    </a:p>
                  </a:txBody>
                  <a:tcPr/>
                </a:tc>
                <a:tc>
                  <a:txBody>
                    <a:bodyPr/>
                    <a:lstStyle/>
                    <a:p>
                      <a:pPr algn="ctr"/>
                      <a:r>
                        <a:rPr lang="ru-RU" dirty="0"/>
                        <a:t>0.495</a:t>
                      </a:r>
                    </a:p>
                  </a:txBody>
                  <a:tcPr/>
                </a:tc>
                <a:extLst>
                  <a:ext uri="{0D108BD9-81ED-4DB2-BD59-A6C34878D82A}">
                    <a16:rowId xmlns:a16="http://schemas.microsoft.com/office/drawing/2014/main" val="3728411656"/>
                  </a:ext>
                </a:extLst>
              </a:tr>
            </a:tbl>
          </a:graphicData>
        </a:graphic>
      </p:graphicFrame>
      <p:graphicFrame>
        <p:nvGraphicFramePr>
          <p:cNvPr id="6" name="Таблица 5">
            <a:extLst>
              <a:ext uri="{FF2B5EF4-FFF2-40B4-BE49-F238E27FC236}">
                <a16:creationId xmlns:a16="http://schemas.microsoft.com/office/drawing/2014/main" id="{8DE21DC0-F4E8-477F-AC9E-F8FA0623F1AE}"/>
              </a:ext>
            </a:extLst>
          </p:cNvPr>
          <p:cNvGraphicFramePr>
            <a:graphicFrameLocks noGrp="1"/>
          </p:cNvGraphicFramePr>
          <p:nvPr>
            <p:extLst>
              <p:ext uri="{D42A27DB-BD31-4B8C-83A1-F6EECF244321}">
                <p14:modId xmlns:p14="http://schemas.microsoft.com/office/powerpoint/2010/main" val="3877067905"/>
              </p:ext>
            </p:extLst>
          </p:nvPr>
        </p:nvGraphicFramePr>
        <p:xfrm>
          <a:off x="6238240" y="1233472"/>
          <a:ext cx="4795520" cy="3708400"/>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522492326"/>
                    </a:ext>
                  </a:extLst>
                </a:gridCol>
                <a:gridCol w="1198880">
                  <a:extLst>
                    <a:ext uri="{9D8B030D-6E8A-4147-A177-3AD203B41FA5}">
                      <a16:colId xmlns:a16="http://schemas.microsoft.com/office/drawing/2014/main" val="1444099480"/>
                    </a:ext>
                  </a:extLst>
                </a:gridCol>
                <a:gridCol w="1198880">
                  <a:extLst>
                    <a:ext uri="{9D8B030D-6E8A-4147-A177-3AD203B41FA5}">
                      <a16:colId xmlns:a16="http://schemas.microsoft.com/office/drawing/2014/main" val="4164706299"/>
                    </a:ext>
                  </a:extLst>
                </a:gridCol>
                <a:gridCol w="1198880">
                  <a:extLst>
                    <a:ext uri="{9D8B030D-6E8A-4147-A177-3AD203B41FA5}">
                      <a16:colId xmlns:a16="http://schemas.microsoft.com/office/drawing/2014/main" val="3075932127"/>
                    </a:ext>
                  </a:extLst>
                </a:gridCol>
              </a:tblGrid>
              <a:tr h="370840">
                <a:tc>
                  <a:txBody>
                    <a:bodyPr/>
                    <a:lstStyle/>
                    <a:p>
                      <a:pPr algn="ctr"/>
                      <a:r>
                        <a:rPr lang="en-US" baseline="0" dirty="0"/>
                        <a:t>k</a:t>
                      </a:r>
                      <a:r>
                        <a:rPr lang="en-US" baseline="-25000" dirty="0"/>
                        <a:t>2</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a:t>
                      </a:r>
                      <a:r>
                        <a:rPr lang="en-US" baseline="-25000" dirty="0"/>
                        <a:t>2</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q</a:t>
                      </a:r>
                      <a:r>
                        <a:rPr lang="en-US" baseline="-25000" dirty="0" err="1"/>
                        <a:t>x</a:t>
                      </a:r>
                      <a:endParaRPr lang="ru-RU"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q</a:t>
                      </a:r>
                      <a:r>
                        <a:rPr lang="en-US" baseline="-25000" dirty="0" err="1"/>
                        <a:t>y</a:t>
                      </a:r>
                      <a:endParaRPr lang="ru-RU" baseline="-25000" dirty="0"/>
                    </a:p>
                  </a:txBody>
                  <a:tcPr/>
                </a:tc>
                <a:extLst>
                  <a:ext uri="{0D108BD9-81ED-4DB2-BD59-A6C34878D82A}">
                    <a16:rowId xmlns:a16="http://schemas.microsoft.com/office/drawing/2014/main" val="1015661929"/>
                  </a:ext>
                </a:extLst>
              </a:tr>
              <a:tr h="370840">
                <a:tc>
                  <a:txBody>
                    <a:bodyPr/>
                    <a:lstStyle/>
                    <a:p>
                      <a:pPr algn="ctr"/>
                      <a:r>
                        <a:rPr lang="ru-RU" dirty="0"/>
                        <a:t>0.065</a:t>
                      </a:r>
                    </a:p>
                  </a:txBody>
                  <a:tcPr/>
                </a:tc>
                <a:tc>
                  <a:txBody>
                    <a:bodyPr/>
                    <a:lstStyle/>
                    <a:p>
                      <a:pPr algn="ctr"/>
                      <a:r>
                        <a:rPr lang="ru-RU" dirty="0"/>
                        <a:t>210.59</a:t>
                      </a:r>
                    </a:p>
                  </a:txBody>
                  <a:tcPr/>
                </a:tc>
                <a:tc>
                  <a:txBody>
                    <a:bodyPr/>
                    <a:lstStyle/>
                    <a:p>
                      <a:pPr algn="ctr"/>
                      <a:r>
                        <a:rPr lang="ru-RU" dirty="0"/>
                        <a:t>0.82</a:t>
                      </a:r>
                    </a:p>
                  </a:txBody>
                  <a:tcPr/>
                </a:tc>
                <a:tc>
                  <a:txBody>
                    <a:bodyPr/>
                    <a:lstStyle/>
                    <a:p>
                      <a:pPr algn="ctr"/>
                      <a:r>
                        <a:rPr lang="ru-RU" dirty="0"/>
                        <a:t>0.475</a:t>
                      </a:r>
                    </a:p>
                  </a:txBody>
                  <a:tcPr/>
                </a:tc>
                <a:extLst>
                  <a:ext uri="{0D108BD9-81ED-4DB2-BD59-A6C34878D82A}">
                    <a16:rowId xmlns:a16="http://schemas.microsoft.com/office/drawing/2014/main" val="3963076155"/>
                  </a:ext>
                </a:extLst>
              </a:tr>
              <a:tr h="370840">
                <a:tc>
                  <a:txBody>
                    <a:bodyPr/>
                    <a:lstStyle/>
                    <a:p>
                      <a:pPr algn="ctr"/>
                      <a:r>
                        <a:rPr lang="ru-RU" dirty="0"/>
                        <a:t>0.06</a:t>
                      </a:r>
                    </a:p>
                  </a:txBody>
                  <a:tcPr/>
                </a:tc>
                <a:tc>
                  <a:txBody>
                    <a:bodyPr/>
                    <a:lstStyle/>
                    <a:p>
                      <a:pPr algn="ctr"/>
                      <a:r>
                        <a:rPr lang="ru-RU" dirty="0"/>
                        <a:t>194.4</a:t>
                      </a:r>
                    </a:p>
                  </a:txBody>
                  <a:tcPr/>
                </a:tc>
                <a:tc>
                  <a:txBody>
                    <a:bodyPr/>
                    <a:lstStyle/>
                    <a:p>
                      <a:pPr algn="ctr"/>
                      <a:r>
                        <a:rPr lang="ru-RU" dirty="0"/>
                        <a:t>0.835</a:t>
                      </a:r>
                    </a:p>
                  </a:txBody>
                  <a:tcPr/>
                </a:tc>
                <a:tc>
                  <a:txBody>
                    <a:bodyPr/>
                    <a:lstStyle/>
                    <a:p>
                      <a:pPr algn="ctr"/>
                      <a:r>
                        <a:rPr lang="ru-RU" dirty="0"/>
                        <a:t>0.425</a:t>
                      </a:r>
                    </a:p>
                  </a:txBody>
                  <a:tcPr/>
                </a:tc>
                <a:extLst>
                  <a:ext uri="{0D108BD9-81ED-4DB2-BD59-A6C34878D82A}">
                    <a16:rowId xmlns:a16="http://schemas.microsoft.com/office/drawing/2014/main" val="3561473167"/>
                  </a:ext>
                </a:extLst>
              </a:tr>
              <a:tr h="370840">
                <a:tc>
                  <a:txBody>
                    <a:bodyPr/>
                    <a:lstStyle/>
                    <a:p>
                      <a:pPr algn="ctr"/>
                      <a:r>
                        <a:rPr lang="ru-RU" dirty="0"/>
                        <a:t>0.055</a:t>
                      </a:r>
                    </a:p>
                  </a:txBody>
                  <a:tcPr/>
                </a:tc>
                <a:tc>
                  <a:txBody>
                    <a:bodyPr/>
                    <a:lstStyle/>
                    <a:p>
                      <a:pPr algn="ctr"/>
                      <a:r>
                        <a:rPr lang="ru-RU" dirty="0"/>
                        <a:t>178.2</a:t>
                      </a:r>
                    </a:p>
                  </a:txBody>
                  <a:tcPr/>
                </a:tc>
                <a:tc>
                  <a:txBody>
                    <a:bodyPr/>
                    <a:lstStyle/>
                    <a:p>
                      <a:pPr algn="ctr"/>
                      <a:r>
                        <a:rPr lang="ru-RU" dirty="0"/>
                        <a:t>0.855</a:t>
                      </a:r>
                    </a:p>
                  </a:txBody>
                  <a:tcPr/>
                </a:tc>
                <a:tc>
                  <a:txBody>
                    <a:bodyPr/>
                    <a:lstStyle/>
                    <a:p>
                      <a:pPr algn="ctr"/>
                      <a:r>
                        <a:rPr lang="ru-RU" dirty="0"/>
                        <a:t>0.38</a:t>
                      </a:r>
                    </a:p>
                  </a:txBody>
                  <a:tcPr/>
                </a:tc>
                <a:extLst>
                  <a:ext uri="{0D108BD9-81ED-4DB2-BD59-A6C34878D82A}">
                    <a16:rowId xmlns:a16="http://schemas.microsoft.com/office/drawing/2014/main" val="532786122"/>
                  </a:ext>
                </a:extLst>
              </a:tr>
              <a:tr h="370840">
                <a:tc>
                  <a:txBody>
                    <a:bodyPr/>
                    <a:lstStyle/>
                    <a:p>
                      <a:pPr algn="ctr"/>
                      <a:r>
                        <a:rPr lang="ru-RU" dirty="0"/>
                        <a:t>0.050</a:t>
                      </a:r>
                    </a:p>
                  </a:txBody>
                  <a:tcPr/>
                </a:tc>
                <a:tc>
                  <a:txBody>
                    <a:bodyPr/>
                    <a:lstStyle/>
                    <a:p>
                      <a:pPr algn="ctr"/>
                      <a:r>
                        <a:rPr lang="ru-RU" dirty="0"/>
                        <a:t>162.0</a:t>
                      </a:r>
                    </a:p>
                  </a:txBody>
                  <a:tcPr/>
                </a:tc>
                <a:tc>
                  <a:txBody>
                    <a:bodyPr/>
                    <a:lstStyle/>
                    <a:p>
                      <a:pPr algn="ctr"/>
                      <a:r>
                        <a:rPr lang="ru-RU" dirty="0"/>
                        <a:t>0.87</a:t>
                      </a:r>
                    </a:p>
                  </a:txBody>
                  <a:tcPr/>
                </a:tc>
                <a:tc>
                  <a:txBody>
                    <a:bodyPr/>
                    <a:lstStyle/>
                    <a:p>
                      <a:pPr algn="ctr"/>
                      <a:r>
                        <a:rPr lang="ru-RU" dirty="0"/>
                        <a:t>0.33</a:t>
                      </a:r>
                    </a:p>
                  </a:txBody>
                  <a:tcPr/>
                </a:tc>
                <a:extLst>
                  <a:ext uri="{0D108BD9-81ED-4DB2-BD59-A6C34878D82A}">
                    <a16:rowId xmlns:a16="http://schemas.microsoft.com/office/drawing/2014/main" val="3849205247"/>
                  </a:ext>
                </a:extLst>
              </a:tr>
              <a:tr h="370840">
                <a:tc>
                  <a:txBody>
                    <a:bodyPr/>
                    <a:lstStyle/>
                    <a:p>
                      <a:pPr algn="ctr"/>
                      <a:r>
                        <a:rPr lang="ru-RU" dirty="0"/>
                        <a:t>0.045</a:t>
                      </a:r>
                    </a:p>
                  </a:txBody>
                  <a:tcPr/>
                </a:tc>
                <a:tc>
                  <a:txBody>
                    <a:bodyPr/>
                    <a:lstStyle/>
                    <a:p>
                      <a:pPr algn="ctr"/>
                      <a:r>
                        <a:rPr lang="ru-RU" dirty="0"/>
                        <a:t>145.8</a:t>
                      </a:r>
                    </a:p>
                  </a:txBody>
                  <a:tcPr/>
                </a:tc>
                <a:tc>
                  <a:txBody>
                    <a:bodyPr/>
                    <a:lstStyle/>
                    <a:p>
                      <a:pPr algn="ctr"/>
                      <a:r>
                        <a:rPr lang="ru-RU" dirty="0"/>
                        <a:t>0.90</a:t>
                      </a:r>
                    </a:p>
                  </a:txBody>
                  <a:tcPr/>
                </a:tc>
                <a:tc>
                  <a:txBody>
                    <a:bodyPr/>
                    <a:lstStyle/>
                    <a:p>
                      <a:pPr algn="ctr"/>
                      <a:r>
                        <a:rPr lang="ru-RU" dirty="0"/>
                        <a:t>0.28</a:t>
                      </a:r>
                    </a:p>
                  </a:txBody>
                  <a:tcPr/>
                </a:tc>
                <a:extLst>
                  <a:ext uri="{0D108BD9-81ED-4DB2-BD59-A6C34878D82A}">
                    <a16:rowId xmlns:a16="http://schemas.microsoft.com/office/drawing/2014/main" val="2146359146"/>
                  </a:ext>
                </a:extLst>
              </a:tr>
              <a:tr h="370840">
                <a:tc>
                  <a:txBody>
                    <a:bodyPr/>
                    <a:lstStyle/>
                    <a:p>
                      <a:pPr algn="ctr"/>
                      <a:r>
                        <a:rPr lang="ru-RU" dirty="0"/>
                        <a:t>0.04</a:t>
                      </a:r>
                    </a:p>
                  </a:txBody>
                  <a:tcPr/>
                </a:tc>
                <a:tc>
                  <a:txBody>
                    <a:bodyPr/>
                    <a:lstStyle/>
                    <a:p>
                      <a:pPr algn="ctr"/>
                      <a:r>
                        <a:rPr lang="ru-RU" dirty="0"/>
                        <a:t>129.59</a:t>
                      </a:r>
                    </a:p>
                  </a:txBody>
                  <a:tcPr/>
                </a:tc>
                <a:tc>
                  <a:txBody>
                    <a:bodyPr/>
                    <a:lstStyle/>
                    <a:p>
                      <a:pPr algn="ctr"/>
                      <a:r>
                        <a:rPr lang="ru-RU" dirty="0"/>
                        <a:t>0.92</a:t>
                      </a:r>
                    </a:p>
                  </a:txBody>
                  <a:tcPr/>
                </a:tc>
                <a:tc>
                  <a:txBody>
                    <a:bodyPr/>
                    <a:lstStyle/>
                    <a:p>
                      <a:pPr algn="ctr"/>
                      <a:r>
                        <a:rPr lang="ru-RU" dirty="0"/>
                        <a:t>0.23</a:t>
                      </a:r>
                    </a:p>
                  </a:txBody>
                  <a:tcPr/>
                </a:tc>
                <a:extLst>
                  <a:ext uri="{0D108BD9-81ED-4DB2-BD59-A6C34878D82A}">
                    <a16:rowId xmlns:a16="http://schemas.microsoft.com/office/drawing/2014/main" val="3728411656"/>
                  </a:ext>
                </a:extLst>
              </a:tr>
              <a:tr h="370840">
                <a:tc>
                  <a:txBody>
                    <a:bodyPr/>
                    <a:lstStyle/>
                    <a:p>
                      <a:pPr algn="ctr"/>
                      <a:r>
                        <a:rPr lang="ru-RU" dirty="0"/>
                        <a:t>0.035</a:t>
                      </a:r>
                    </a:p>
                  </a:txBody>
                  <a:tcPr/>
                </a:tc>
                <a:tc>
                  <a:txBody>
                    <a:bodyPr/>
                    <a:lstStyle/>
                    <a:p>
                      <a:pPr algn="ctr"/>
                      <a:r>
                        <a:rPr lang="ru-RU" dirty="0"/>
                        <a:t>113.39</a:t>
                      </a:r>
                    </a:p>
                  </a:txBody>
                  <a:tcPr/>
                </a:tc>
                <a:tc>
                  <a:txBody>
                    <a:bodyPr/>
                    <a:lstStyle/>
                    <a:p>
                      <a:pPr algn="ctr"/>
                      <a:r>
                        <a:rPr lang="ru-RU" dirty="0"/>
                        <a:t>0.93</a:t>
                      </a:r>
                    </a:p>
                  </a:txBody>
                  <a:tcPr/>
                </a:tc>
                <a:tc>
                  <a:txBody>
                    <a:bodyPr/>
                    <a:lstStyle/>
                    <a:p>
                      <a:pPr algn="ctr"/>
                      <a:r>
                        <a:rPr lang="ru-RU" dirty="0"/>
                        <a:t>----</a:t>
                      </a:r>
                    </a:p>
                  </a:txBody>
                  <a:tcPr/>
                </a:tc>
                <a:extLst>
                  <a:ext uri="{0D108BD9-81ED-4DB2-BD59-A6C34878D82A}">
                    <a16:rowId xmlns:a16="http://schemas.microsoft.com/office/drawing/2014/main" val="859389331"/>
                  </a:ext>
                </a:extLst>
              </a:tr>
              <a:tr h="370840">
                <a:tc>
                  <a:txBody>
                    <a:bodyPr/>
                    <a:lstStyle/>
                    <a:p>
                      <a:pPr algn="ctr"/>
                      <a:r>
                        <a:rPr lang="ru-RU" dirty="0"/>
                        <a:t>0.03</a:t>
                      </a:r>
                    </a:p>
                  </a:txBody>
                  <a:tcPr/>
                </a:tc>
                <a:tc>
                  <a:txBody>
                    <a:bodyPr/>
                    <a:lstStyle/>
                    <a:p>
                      <a:pPr algn="ctr"/>
                      <a:r>
                        <a:rPr lang="ru-RU" dirty="0"/>
                        <a:t>97.22</a:t>
                      </a:r>
                    </a:p>
                  </a:txBody>
                  <a:tcPr/>
                </a:tc>
                <a:tc>
                  <a:txBody>
                    <a:bodyPr/>
                    <a:lstStyle/>
                    <a:p>
                      <a:pPr algn="ctr"/>
                      <a:r>
                        <a:rPr lang="ru-RU" dirty="0"/>
                        <a:t>0.955</a:t>
                      </a:r>
                    </a:p>
                  </a:txBody>
                  <a:tcPr/>
                </a:tc>
                <a:tc>
                  <a:txBody>
                    <a:bodyPr/>
                    <a:lstStyle/>
                    <a:p>
                      <a:pPr algn="ctr"/>
                      <a:r>
                        <a:rPr lang="ru-RU" dirty="0"/>
                        <a:t>0.14</a:t>
                      </a:r>
                    </a:p>
                  </a:txBody>
                  <a:tcPr/>
                </a:tc>
                <a:extLst>
                  <a:ext uri="{0D108BD9-81ED-4DB2-BD59-A6C34878D82A}">
                    <a16:rowId xmlns:a16="http://schemas.microsoft.com/office/drawing/2014/main" val="1313406643"/>
                  </a:ext>
                </a:extLst>
              </a:tr>
              <a:tr h="370840">
                <a:tc>
                  <a:txBody>
                    <a:bodyPr/>
                    <a:lstStyle/>
                    <a:p>
                      <a:pPr algn="ctr"/>
                      <a:r>
                        <a:rPr lang="en-US" dirty="0"/>
                        <a:t>0.025</a:t>
                      </a:r>
                      <a:endParaRPr lang="ru-RU" dirty="0"/>
                    </a:p>
                  </a:txBody>
                  <a:tcPr/>
                </a:tc>
                <a:tc>
                  <a:txBody>
                    <a:bodyPr/>
                    <a:lstStyle/>
                    <a:p>
                      <a:pPr algn="ctr"/>
                      <a:r>
                        <a:rPr lang="ru-RU" dirty="0"/>
                        <a:t>81.00</a:t>
                      </a:r>
                    </a:p>
                  </a:txBody>
                  <a:tcPr/>
                </a:tc>
                <a:tc>
                  <a:txBody>
                    <a:bodyPr/>
                    <a:lstStyle/>
                    <a:p>
                      <a:pPr algn="ctr"/>
                      <a:r>
                        <a:rPr lang="ru-RU" dirty="0"/>
                        <a:t>0.96</a:t>
                      </a:r>
                    </a:p>
                  </a:txBody>
                  <a:tcPr/>
                </a:tc>
                <a:tc>
                  <a:txBody>
                    <a:bodyPr/>
                    <a:lstStyle/>
                    <a:p>
                      <a:pPr algn="ctr"/>
                      <a:r>
                        <a:rPr lang="ru-RU" dirty="0"/>
                        <a:t>0.08</a:t>
                      </a:r>
                    </a:p>
                  </a:txBody>
                  <a:tcPr/>
                </a:tc>
                <a:extLst>
                  <a:ext uri="{0D108BD9-81ED-4DB2-BD59-A6C34878D82A}">
                    <a16:rowId xmlns:a16="http://schemas.microsoft.com/office/drawing/2014/main" val="831006428"/>
                  </a:ext>
                </a:extLst>
              </a:tr>
            </a:tbl>
          </a:graphicData>
        </a:graphic>
      </p:graphicFrame>
      <p:sp>
        <p:nvSpPr>
          <p:cNvPr id="7" name="TextBox 6">
            <a:extLst>
              <a:ext uri="{FF2B5EF4-FFF2-40B4-BE49-F238E27FC236}">
                <a16:creationId xmlns:a16="http://schemas.microsoft.com/office/drawing/2014/main" id="{63F555A9-8607-411D-87D1-E2F643131D1D}"/>
              </a:ext>
            </a:extLst>
          </p:cNvPr>
          <p:cNvSpPr txBox="1"/>
          <p:nvPr/>
        </p:nvSpPr>
        <p:spPr>
          <a:xfrm>
            <a:off x="731521" y="864140"/>
            <a:ext cx="4875950" cy="369332"/>
          </a:xfrm>
          <a:prstGeom prst="rect">
            <a:avLst/>
          </a:prstGeom>
          <a:noFill/>
        </p:spPr>
        <p:txBody>
          <a:bodyPr wrap="none" rtlCol="0">
            <a:spAutoFit/>
          </a:bodyPr>
          <a:lstStyle/>
          <a:p>
            <a:r>
              <a:rPr lang="ru-RU" dirty="0"/>
              <a:t>k2=0.06</a:t>
            </a:r>
            <a:r>
              <a:rPr lang="en-US" dirty="0"/>
              <a:t> (I2=194.4A), </a:t>
            </a:r>
            <a:r>
              <a:rPr lang="ru-RU" dirty="0"/>
              <a:t>Не1+</a:t>
            </a:r>
            <a:r>
              <a:rPr lang="en-US" dirty="0"/>
              <a:t>,</a:t>
            </a:r>
            <a:r>
              <a:rPr lang="ru-RU" dirty="0"/>
              <a:t> 200 </a:t>
            </a:r>
            <a:r>
              <a:rPr lang="ru-RU" dirty="0" err="1"/>
              <a:t>MeV</a:t>
            </a:r>
            <a:r>
              <a:rPr lang="ru-RU" dirty="0"/>
              <a:t>/u</a:t>
            </a:r>
            <a:r>
              <a:rPr lang="en-US" dirty="0"/>
              <a:t>,</a:t>
            </a:r>
            <a:r>
              <a:rPr lang="ru-RU" dirty="0"/>
              <a:t> 6078,4 </a:t>
            </a:r>
            <a:r>
              <a:rPr lang="en-US" dirty="0"/>
              <a:t>Gs</a:t>
            </a:r>
            <a:endParaRPr lang="ru-RU" dirty="0"/>
          </a:p>
        </p:txBody>
      </p:sp>
      <p:sp>
        <p:nvSpPr>
          <p:cNvPr id="8" name="TextBox 7">
            <a:extLst>
              <a:ext uri="{FF2B5EF4-FFF2-40B4-BE49-F238E27FC236}">
                <a16:creationId xmlns:a16="http://schemas.microsoft.com/office/drawing/2014/main" id="{F33E8503-8F5F-4F09-A9E4-590B7D576236}"/>
              </a:ext>
            </a:extLst>
          </p:cNvPr>
          <p:cNvSpPr txBox="1"/>
          <p:nvPr/>
        </p:nvSpPr>
        <p:spPr>
          <a:xfrm>
            <a:off x="6238240" y="864140"/>
            <a:ext cx="4924040" cy="369332"/>
          </a:xfrm>
          <a:prstGeom prst="rect">
            <a:avLst/>
          </a:prstGeom>
          <a:noFill/>
        </p:spPr>
        <p:txBody>
          <a:bodyPr wrap="none" rtlCol="0">
            <a:spAutoFit/>
          </a:bodyPr>
          <a:lstStyle/>
          <a:p>
            <a:r>
              <a:rPr lang="ru-RU" dirty="0"/>
              <a:t>k1=0.032</a:t>
            </a:r>
            <a:r>
              <a:rPr lang="en-US" dirty="0"/>
              <a:t>(I1=103.68),</a:t>
            </a:r>
            <a:r>
              <a:rPr lang="ru-RU" dirty="0"/>
              <a:t> Не1+</a:t>
            </a:r>
            <a:r>
              <a:rPr lang="en-US" dirty="0"/>
              <a:t>,</a:t>
            </a:r>
            <a:r>
              <a:rPr lang="ru-RU" dirty="0"/>
              <a:t> 200 </a:t>
            </a:r>
            <a:r>
              <a:rPr lang="ru-RU" dirty="0" err="1"/>
              <a:t>MeV</a:t>
            </a:r>
            <a:r>
              <a:rPr lang="ru-RU" dirty="0"/>
              <a:t>/u</a:t>
            </a:r>
            <a:r>
              <a:rPr lang="en-US" dirty="0"/>
              <a:t>,</a:t>
            </a:r>
            <a:r>
              <a:rPr lang="ru-RU" dirty="0"/>
              <a:t> 6078,4 </a:t>
            </a:r>
            <a:r>
              <a:rPr lang="en-US" dirty="0"/>
              <a:t>Gs</a:t>
            </a:r>
            <a:endParaRPr lang="ru-RU" dirty="0"/>
          </a:p>
        </p:txBody>
      </p:sp>
      <p:sp>
        <p:nvSpPr>
          <p:cNvPr id="9" name="TextBox 8">
            <a:extLst>
              <a:ext uri="{FF2B5EF4-FFF2-40B4-BE49-F238E27FC236}">
                <a16:creationId xmlns:a16="http://schemas.microsoft.com/office/drawing/2014/main" id="{9D4E3969-DF6E-4AA1-9527-C719878696C7}"/>
              </a:ext>
            </a:extLst>
          </p:cNvPr>
          <p:cNvSpPr txBox="1"/>
          <p:nvPr/>
        </p:nvSpPr>
        <p:spPr>
          <a:xfrm>
            <a:off x="1575707" y="4495006"/>
            <a:ext cx="2058449" cy="923330"/>
          </a:xfrm>
          <a:prstGeom prst="rect">
            <a:avLst/>
          </a:prstGeom>
          <a:noFill/>
        </p:spPr>
        <p:txBody>
          <a:bodyPr wrap="none" rtlCol="0">
            <a:spAutoFit/>
          </a:bodyPr>
          <a:lstStyle/>
          <a:p>
            <a:r>
              <a:rPr lang="en-US" dirty="0"/>
              <a:t>Scanned the region:</a:t>
            </a:r>
          </a:p>
          <a:p>
            <a:r>
              <a:rPr lang="en-US" dirty="0" err="1"/>
              <a:t>Qx</a:t>
            </a:r>
            <a:r>
              <a:rPr lang="en-US" dirty="0"/>
              <a:t>=4.725÷4.96</a:t>
            </a:r>
          </a:p>
          <a:p>
            <a:r>
              <a:rPr lang="en-US" dirty="0" err="1"/>
              <a:t>Qy</a:t>
            </a:r>
            <a:r>
              <a:rPr lang="en-US" dirty="0"/>
              <a:t>=5.08÷5.475</a:t>
            </a:r>
            <a:endParaRPr lang="ru-RU" dirty="0"/>
          </a:p>
        </p:txBody>
      </p:sp>
    </p:spTree>
    <p:extLst>
      <p:ext uri="{BB962C8B-B14F-4D97-AF65-F5344CB8AC3E}">
        <p14:creationId xmlns:p14="http://schemas.microsoft.com/office/powerpoint/2010/main" val="163432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Problems discovered during first runs.</a:t>
            </a:r>
            <a:endParaRPr lang="ru-RU" sz="3200" dirty="0"/>
          </a:p>
        </p:txBody>
      </p:sp>
      <p:pic>
        <p:nvPicPr>
          <p:cNvPr id="3" name="Рисунок 2">
            <a:extLst>
              <a:ext uri="{FF2B5EF4-FFF2-40B4-BE49-F238E27FC236}">
                <a16:creationId xmlns:a16="http://schemas.microsoft.com/office/drawing/2014/main" id="{47546BD7-723C-473E-90A5-F7FE72FAFB65}"/>
              </a:ext>
            </a:extLst>
          </p:cNvPr>
          <p:cNvPicPr>
            <a:picLocks noChangeAspect="1"/>
          </p:cNvPicPr>
          <p:nvPr/>
        </p:nvPicPr>
        <p:blipFill>
          <a:blip r:embed="rId2"/>
          <a:stretch>
            <a:fillRect/>
          </a:stretch>
        </p:blipFill>
        <p:spPr>
          <a:xfrm>
            <a:off x="5299959" y="1469071"/>
            <a:ext cx="6460507" cy="3919858"/>
          </a:xfrm>
          <a:prstGeom prst="rect">
            <a:avLst/>
          </a:prstGeom>
        </p:spPr>
      </p:pic>
      <p:sp>
        <p:nvSpPr>
          <p:cNvPr id="7" name="Нижний колонтитул 6">
            <a:extLst>
              <a:ext uri="{FF2B5EF4-FFF2-40B4-BE49-F238E27FC236}">
                <a16:creationId xmlns:a16="http://schemas.microsoft.com/office/drawing/2014/main" id="{98918AC9-EE3F-4F4B-A040-920EB2403831}"/>
              </a:ext>
            </a:extLst>
          </p:cNvPr>
          <p:cNvSpPr>
            <a:spLocks noGrp="1"/>
          </p:cNvSpPr>
          <p:nvPr>
            <p:ph type="ftr" sz="quarter" idx="11"/>
          </p:nvPr>
        </p:nvSpPr>
        <p:spPr/>
        <p:txBody>
          <a:bodyPr/>
          <a:lstStyle/>
          <a:p>
            <a:r>
              <a:rPr lang="en-US"/>
              <a:t>Beam diagnostics at the NICA accelerator complex.</a:t>
            </a:r>
            <a:endParaRPr lang="ru-RU" dirty="0"/>
          </a:p>
        </p:txBody>
      </p:sp>
      <p:sp>
        <p:nvSpPr>
          <p:cNvPr id="9" name="Номер слайда 8">
            <a:extLst>
              <a:ext uri="{FF2B5EF4-FFF2-40B4-BE49-F238E27FC236}">
                <a16:creationId xmlns:a16="http://schemas.microsoft.com/office/drawing/2014/main" id="{D425C206-68C9-40BB-A613-9B2EAA38E6BF}"/>
              </a:ext>
            </a:extLst>
          </p:cNvPr>
          <p:cNvSpPr>
            <a:spLocks noGrp="1"/>
          </p:cNvSpPr>
          <p:nvPr>
            <p:ph type="sldNum" sz="quarter" idx="12"/>
          </p:nvPr>
        </p:nvSpPr>
        <p:spPr/>
        <p:txBody>
          <a:bodyPr/>
          <a:lstStyle/>
          <a:p>
            <a:fld id="{525EAA68-DD36-4B81-BDD6-88EBE092D975}" type="slidenum">
              <a:rPr lang="ru-RU" smtClean="0"/>
              <a:pPr/>
              <a:t>14</a:t>
            </a:fld>
            <a:endParaRPr lang="ru-RU"/>
          </a:p>
        </p:txBody>
      </p:sp>
      <p:sp>
        <p:nvSpPr>
          <p:cNvPr id="10" name="TextBox 9">
            <a:extLst>
              <a:ext uri="{FF2B5EF4-FFF2-40B4-BE49-F238E27FC236}">
                <a16:creationId xmlns:a16="http://schemas.microsoft.com/office/drawing/2014/main" id="{003114B6-92C5-4466-8E55-53996AE2B380}"/>
              </a:ext>
            </a:extLst>
          </p:cNvPr>
          <p:cNvSpPr txBox="1"/>
          <p:nvPr/>
        </p:nvSpPr>
        <p:spPr>
          <a:xfrm flipH="1">
            <a:off x="125930" y="1469071"/>
            <a:ext cx="4894218"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t>TANGO server crashes in certain conditions.</a:t>
            </a:r>
          </a:p>
          <a:p>
            <a:pPr marL="285750" indent="-285750">
              <a:buFont typeface="Courier New" panose="02070309020205020404" pitchFamily="49" charset="0"/>
              <a:buChar char="o"/>
            </a:pPr>
            <a:r>
              <a:rPr lang="en-US" dirty="0"/>
              <a:t>Performance issues with TANGO events.</a:t>
            </a:r>
          </a:p>
          <a:p>
            <a:pPr marL="285750" indent="-285750">
              <a:buFont typeface="Courier New" panose="02070309020205020404" pitchFamily="49" charset="0"/>
              <a:buChar char="o"/>
            </a:pPr>
            <a:r>
              <a:rPr lang="en-US" dirty="0"/>
              <a:t>Unstable Libera devices startup with DHCP.</a:t>
            </a:r>
          </a:p>
          <a:p>
            <a:pPr marL="285750" indent="-285750">
              <a:buFont typeface="Courier New" panose="02070309020205020404" pitchFamily="49" charset="0"/>
              <a:buChar char="o"/>
            </a:pPr>
            <a:r>
              <a:rPr lang="en-US" dirty="0"/>
              <a:t>ADC buffer corruption in certain work regimes.</a:t>
            </a:r>
          </a:p>
          <a:p>
            <a:pPr marL="285750" indent="-285750">
              <a:buFont typeface="Courier New" panose="02070309020205020404" pitchFamily="49" charset="0"/>
              <a:buChar char="o"/>
            </a:pPr>
            <a:r>
              <a:rPr lang="en-US" dirty="0"/>
              <a:t>RF frequency is limited by 10.4MHz (we need 13MHz for collider).</a:t>
            </a:r>
          </a:p>
          <a:p>
            <a:pPr marL="285750" indent="-285750">
              <a:buFont typeface="Courier New" panose="02070309020205020404" pitchFamily="49" charset="0"/>
              <a:buChar char="o"/>
            </a:pPr>
            <a:r>
              <a:rPr lang="en-US" dirty="0"/>
              <a:t>High jitter of synchronized ADC mode (</a:t>
            </a:r>
            <a:r>
              <a:rPr lang="en-US" dirty="0" err="1"/>
              <a:t>tBBB</a:t>
            </a:r>
            <a:r>
              <a:rPr lang="en-US" dirty="0"/>
              <a:t>) (going to use for SLM acquisition).</a:t>
            </a:r>
          </a:p>
          <a:p>
            <a:pPr marL="285750" indent="-285750">
              <a:buFont typeface="Courier New" panose="02070309020205020404" pitchFamily="49" charset="0"/>
              <a:buChar char="o"/>
            </a:pPr>
            <a:r>
              <a:rPr lang="en-US" dirty="0"/>
              <a:t>Narrow-band algorithm is limited by 10.4MHz.</a:t>
            </a:r>
          </a:p>
        </p:txBody>
      </p:sp>
      <p:sp>
        <p:nvSpPr>
          <p:cNvPr id="11" name="TextBox 10">
            <a:extLst>
              <a:ext uri="{FF2B5EF4-FFF2-40B4-BE49-F238E27FC236}">
                <a16:creationId xmlns:a16="http://schemas.microsoft.com/office/drawing/2014/main" id="{99F5B437-B1E6-41E1-B958-66D59D2CDDB9}"/>
              </a:ext>
            </a:extLst>
          </p:cNvPr>
          <p:cNvSpPr txBox="1"/>
          <p:nvPr/>
        </p:nvSpPr>
        <p:spPr>
          <a:xfrm>
            <a:off x="409302" y="5614762"/>
            <a:ext cx="11004369" cy="400110"/>
          </a:xfrm>
          <a:prstGeom prst="rect">
            <a:avLst/>
          </a:prstGeom>
          <a:noFill/>
        </p:spPr>
        <p:txBody>
          <a:bodyPr wrap="square" rtlCol="0">
            <a:spAutoFit/>
          </a:bodyPr>
          <a:lstStyle/>
          <a:p>
            <a:r>
              <a:rPr lang="en-US" sz="2000" dirty="0"/>
              <a:t>Most of the problems has been solved with help of Instrumentation Technologies engineers.  </a:t>
            </a:r>
            <a:endParaRPr lang="ru-RU" sz="2000" dirty="0"/>
          </a:p>
        </p:txBody>
      </p:sp>
    </p:spTree>
    <p:extLst>
      <p:ext uri="{BB962C8B-B14F-4D97-AF65-F5344CB8AC3E}">
        <p14:creationId xmlns:p14="http://schemas.microsoft.com/office/powerpoint/2010/main" val="7804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9A277A-1C28-481C-ABA1-9AE40B7C33AA}"/>
              </a:ext>
            </a:extLst>
          </p:cNvPr>
          <p:cNvSpPr>
            <a:spLocks noGrp="1"/>
          </p:cNvSpPr>
          <p:nvPr>
            <p:ph type="title"/>
          </p:nvPr>
        </p:nvSpPr>
        <p:spPr/>
        <p:txBody>
          <a:bodyPr>
            <a:normAutofit fontScale="90000"/>
          </a:bodyPr>
          <a:lstStyle/>
          <a:p>
            <a:r>
              <a:rPr lang="en-US" dirty="0"/>
              <a:t>Beam position measurements at Collider</a:t>
            </a:r>
            <a:endParaRPr lang="ru-RU" dirty="0"/>
          </a:p>
        </p:txBody>
      </p:sp>
      <p:sp>
        <p:nvSpPr>
          <p:cNvPr id="3" name="Нижний колонтитул 2">
            <a:extLst>
              <a:ext uri="{FF2B5EF4-FFF2-40B4-BE49-F238E27FC236}">
                <a16:creationId xmlns:a16="http://schemas.microsoft.com/office/drawing/2014/main" id="{D526F24C-BFB9-424C-B265-45FACD67414D}"/>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EEDBC378-E5B1-4BEB-9B3E-268E7C1F179C}"/>
              </a:ext>
            </a:extLst>
          </p:cNvPr>
          <p:cNvSpPr>
            <a:spLocks noGrp="1"/>
          </p:cNvSpPr>
          <p:nvPr>
            <p:ph type="sldNum" sz="quarter" idx="12"/>
          </p:nvPr>
        </p:nvSpPr>
        <p:spPr/>
        <p:txBody>
          <a:bodyPr/>
          <a:lstStyle/>
          <a:p>
            <a:fld id="{525EAA68-DD36-4B81-BDD6-88EBE092D975}" type="slidenum">
              <a:rPr lang="ru-RU" smtClean="0"/>
              <a:pPr/>
              <a:t>15</a:t>
            </a:fld>
            <a:endParaRPr lang="ru-RU"/>
          </a:p>
        </p:txBody>
      </p:sp>
      <p:graphicFrame>
        <p:nvGraphicFramePr>
          <p:cNvPr id="5" name="Таблица 4">
            <a:extLst>
              <a:ext uri="{FF2B5EF4-FFF2-40B4-BE49-F238E27FC236}">
                <a16:creationId xmlns:a16="http://schemas.microsoft.com/office/drawing/2014/main" id="{F82D90A1-F36C-4372-8C8A-19D67DF400D9}"/>
              </a:ext>
            </a:extLst>
          </p:cNvPr>
          <p:cNvGraphicFramePr>
            <a:graphicFrameLocks noGrp="1"/>
          </p:cNvGraphicFramePr>
          <p:nvPr>
            <p:extLst>
              <p:ext uri="{D42A27DB-BD31-4B8C-83A1-F6EECF244321}">
                <p14:modId xmlns:p14="http://schemas.microsoft.com/office/powerpoint/2010/main" val="3099738411"/>
              </p:ext>
            </p:extLst>
          </p:nvPr>
        </p:nvGraphicFramePr>
        <p:xfrm>
          <a:off x="1027612" y="751786"/>
          <a:ext cx="5063252" cy="1483360"/>
        </p:xfrm>
        <a:graphic>
          <a:graphicData uri="http://schemas.openxmlformats.org/drawingml/2006/table">
            <a:tbl>
              <a:tblPr firstRow="1" bandRow="1">
                <a:tableStyleId>{5940675A-B579-460E-94D1-54222C63F5DA}</a:tableStyleId>
              </a:tblPr>
              <a:tblGrid>
                <a:gridCol w="3959289">
                  <a:extLst>
                    <a:ext uri="{9D8B030D-6E8A-4147-A177-3AD203B41FA5}">
                      <a16:colId xmlns:a16="http://schemas.microsoft.com/office/drawing/2014/main" val="20000"/>
                    </a:ext>
                  </a:extLst>
                </a:gridCol>
                <a:gridCol w="1103963">
                  <a:extLst>
                    <a:ext uri="{9D8B030D-6E8A-4147-A177-3AD203B41FA5}">
                      <a16:colId xmlns:a16="http://schemas.microsoft.com/office/drawing/2014/main" val="20001"/>
                    </a:ext>
                  </a:extLst>
                </a:gridCol>
              </a:tblGrid>
              <a:tr h="370840">
                <a:tc>
                  <a:txBody>
                    <a:bodyPr/>
                    <a:lstStyle/>
                    <a:p>
                      <a:r>
                        <a:rPr lang="en-US" dirty="0"/>
                        <a:t>Diagonal-cut BPM near</a:t>
                      </a:r>
                      <a:r>
                        <a:rPr lang="en-US" baseline="0" dirty="0"/>
                        <a:t> F lenses </a:t>
                      </a:r>
                      <a:r>
                        <a:rPr lang="en-US" dirty="0"/>
                        <a:t>(X)</a:t>
                      </a:r>
                      <a:endParaRPr lang="ru-RU" dirty="0"/>
                    </a:p>
                  </a:txBody>
                  <a:tcPr/>
                </a:tc>
                <a:tc>
                  <a:txBody>
                    <a:bodyPr/>
                    <a:lstStyle/>
                    <a:p>
                      <a:r>
                        <a:rPr lang="en-US" dirty="0"/>
                        <a:t>24 + 24</a:t>
                      </a:r>
                      <a:endParaRPr lang="ru-RU" dirty="0"/>
                    </a:p>
                  </a:txBody>
                  <a:tcPr/>
                </a:tc>
                <a:extLst>
                  <a:ext uri="{0D108BD9-81ED-4DB2-BD59-A6C34878D82A}">
                    <a16:rowId xmlns:a16="http://schemas.microsoft.com/office/drawing/2014/main" val="10000"/>
                  </a:ext>
                </a:extLst>
              </a:tr>
              <a:tr h="370840">
                <a:tc>
                  <a:txBody>
                    <a:bodyPr/>
                    <a:lstStyle/>
                    <a:p>
                      <a:r>
                        <a:rPr lang="en-US" dirty="0"/>
                        <a:t>Diagonal-cut BPM near D</a:t>
                      </a:r>
                      <a:r>
                        <a:rPr lang="en-US" baseline="0" dirty="0"/>
                        <a:t> lenses </a:t>
                      </a:r>
                      <a:r>
                        <a:rPr lang="en-US" dirty="0"/>
                        <a:t>(Y)</a:t>
                      </a:r>
                      <a:endParaRPr lang="ru-RU" dirty="0"/>
                    </a:p>
                  </a:txBody>
                  <a:tcPr/>
                </a:tc>
                <a:tc>
                  <a:txBody>
                    <a:bodyPr/>
                    <a:lstStyle/>
                    <a:p>
                      <a:r>
                        <a:rPr lang="en-US" dirty="0"/>
                        <a:t>22 + 22</a:t>
                      </a:r>
                      <a:endParaRPr lang="ru-RU" dirty="0"/>
                    </a:p>
                  </a:txBody>
                  <a:tcPr/>
                </a:tc>
                <a:extLst>
                  <a:ext uri="{0D108BD9-81ED-4DB2-BD59-A6C34878D82A}">
                    <a16:rowId xmlns:a16="http://schemas.microsoft.com/office/drawing/2014/main" val="10001"/>
                  </a:ext>
                </a:extLst>
              </a:tr>
              <a:tr h="370840">
                <a:tc>
                  <a:txBody>
                    <a:bodyPr/>
                    <a:lstStyle/>
                    <a:p>
                      <a:r>
                        <a:rPr lang="en-US" dirty="0"/>
                        <a:t>Pick-up in straight sections (X/Z)</a:t>
                      </a:r>
                      <a:endParaRPr lang="ru-RU" dirty="0"/>
                    </a:p>
                  </a:txBody>
                  <a:tcPr/>
                </a:tc>
                <a:tc>
                  <a:txBody>
                    <a:bodyPr/>
                    <a:lstStyle/>
                    <a:p>
                      <a:r>
                        <a:rPr lang="en-US" dirty="0"/>
                        <a:t>20 + 20</a:t>
                      </a:r>
                      <a:endParaRPr lang="ru-RU" dirty="0"/>
                    </a:p>
                  </a:txBody>
                  <a:tcPr/>
                </a:tc>
                <a:extLst>
                  <a:ext uri="{0D108BD9-81ED-4DB2-BD59-A6C34878D82A}">
                    <a16:rowId xmlns:a16="http://schemas.microsoft.com/office/drawing/2014/main" val="10002"/>
                  </a:ext>
                </a:extLst>
              </a:tr>
              <a:tr h="370840">
                <a:tc>
                  <a:txBody>
                    <a:bodyPr/>
                    <a:lstStyle/>
                    <a:p>
                      <a:r>
                        <a:rPr lang="en-US" dirty="0"/>
                        <a:t>Strip Line Monitors (X/Y)</a:t>
                      </a:r>
                      <a:endParaRPr lang="ru-RU" dirty="0"/>
                    </a:p>
                  </a:txBody>
                  <a:tcPr/>
                </a:tc>
                <a:tc>
                  <a:txBody>
                    <a:bodyPr/>
                    <a:lstStyle/>
                    <a:p>
                      <a:r>
                        <a:rPr lang="en-US" dirty="0"/>
                        <a:t>4</a:t>
                      </a:r>
                      <a:endParaRPr lang="ru-RU" dirty="0"/>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DD2031D5-A20A-4A16-9672-A58E00F877C0}"/>
              </a:ext>
            </a:extLst>
          </p:cNvPr>
          <p:cNvSpPr txBox="1"/>
          <p:nvPr/>
        </p:nvSpPr>
        <p:spPr>
          <a:xfrm>
            <a:off x="940526" y="2331593"/>
            <a:ext cx="9583777" cy="1015663"/>
          </a:xfrm>
          <a:prstGeom prst="rect">
            <a:avLst/>
          </a:prstGeom>
          <a:noFill/>
        </p:spPr>
        <p:txBody>
          <a:bodyPr wrap="none" rtlCol="0">
            <a:spAutoFit/>
          </a:bodyPr>
          <a:lstStyle/>
          <a:p>
            <a:r>
              <a:rPr lang="en-US" sz="2000" dirty="0"/>
              <a:t>The accepted tolerance for mechanical alignment of BPM in the module is 0.1mm.</a:t>
            </a:r>
          </a:p>
          <a:p>
            <a:r>
              <a:rPr lang="en-US" sz="2000" dirty="0"/>
              <a:t>X and Y arc BPMs have to be combined together to be used in Libera Hadron BPM module.</a:t>
            </a:r>
          </a:p>
          <a:p>
            <a:r>
              <a:rPr lang="en-US" sz="2000" dirty="0"/>
              <a:t>Cable lengths have to be adjusted to take into account beam flight time between pickups.</a:t>
            </a:r>
          </a:p>
        </p:txBody>
      </p:sp>
      <p:graphicFrame>
        <p:nvGraphicFramePr>
          <p:cNvPr id="7" name="Таблица 6">
            <a:extLst>
              <a:ext uri="{FF2B5EF4-FFF2-40B4-BE49-F238E27FC236}">
                <a16:creationId xmlns:a16="http://schemas.microsoft.com/office/drawing/2014/main" id="{8A0A56A3-0FA2-4255-8B13-39CACF508A21}"/>
              </a:ext>
            </a:extLst>
          </p:cNvPr>
          <p:cNvGraphicFramePr>
            <a:graphicFrameLocks noGrp="1"/>
          </p:cNvGraphicFramePr>
          <p:nvPr>
            <p:extLst>
              <p:ext uri="{D42A27DB-BD31-4B8C-83A1-F6EECF244321}">
                <p14:modId xmlns:p14="http://schemas.microsoft.com/office/powerpoint/2010/main" val="72476040"/>
              </p:ext>
            </p:extLst>
          </p:nvPr>
        </p:nvGraphicFramePr>
        <p:xfrm>
          <a:off x="1027611" y="3429000"/>
          <a:ext cx="8229599" cy="2865120"/>
        </p:xfrm>
        <a:graphic>
          <a:graphicData uri="http://schemas.openxmlformats.org/drawingml/2006/table">
            <a:tbl>
              <a:tblPr firstRow="1" bandRow="1">
                <a:tableStyleId>{5940675A-B579-460E-94D1-54222C63F5DA}</a:tableStyleId>
              </a:tblPr>
              <a:tblGrid>
                <a:gridCol w="4703913">
                  <a:extLst>
                    <a:ext uri="{9D8B030D-6E8A-4147-A177-3AD203B41FA5}">
                      <a16:colId xmlns:a16="http://schemas.microsoft.com/office/drawing/2014/main" val="20000"/>
                    </a:ext>
                  </a:extLst>
                </a:gridCol>
                <a:gridCol w="3525686">
                  <a:extLst>
                    <a:ext uri="{9D8B030D-6E8A-4147-A177-3AD203B41FA5}">
                      <a16:colId xmlns:a16="http://schemas.microsoft.com/office/drawing/2014/main" val="20001"/>
                    </a:ext>
                  </a:extLst>
                </a:gridCol>
              </a:tblGrid>
              <a:tr h="370840">
                <a:tc>
                  <a:txBody>
                    <a:bodyPr/>
                    <a:lstStyle/>
                    <a:p>
                      <a:r>
                        <a:rPr lang="en-US" dirty="0"/>
                        <a:t>Total number of 2-channel preamplifiers</a:t>
                      </a:r>
                      <a:endParaRPr lang="ru-RU" dirty="0"/>
                    </a:p>
                  </a:txBody>
                  <a:tcPr/>
                </a:tc>
                <a:tc>
                  <a:txBody>
                    <a:bodyPr/>
                    <a:lstStyle/>
                    <a:p>
                      <a:r>
                        <a:rPr lang="en-US" dirty="0"/>
                        <a:t>92</a:t>
                      </a:r>
                      <a:endParaRPr lang="ru-RU" dirty="0"/>
                    </a:p>
                  </a:txBody>
                  <a:tcPr/>
                </a:tc>
                <a:extLst>
                  <a:ext uri="{0D108BD9-81ED-4DB2-BD59-A6C34878D82A}">
                    <a16:rowId xmlns:a16="http://schemas.microsoft.com/office/drawing/2014/main" val="283199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number of 4-channel preamplifiers</a:t>
                      </a:r>
                      <a:endParaRPr lang="ru-RU" dirty="0"/>
                    </a:p>
                  </a:txBody>
                  <a:tcPr/>
                </a:tc>
                <a:tc>
                  <a:txBody>
                    <a:bodyPr/>
                    <a:lstStyle/>
                    <a:p>
                      <a:r>
                        <a:rPr lang="en-US" dirty="0"/>
                        <a:t>40</a:t>
                      </a:r>
                      <a:endParaRPr lang="ru-RU" dirty="0"/>
                    </a:p>
                  </a:txBody>
                  <a:tcPr/>
                </a:tc>
                <a:extLst>
                  <a:ext uri="{0D108BD9-81ED-4DB2-BD59-A6C34878D82A}">
                    <a16:rowId xmlns:a16="http://schemas.microsoft.com/office/drawing/2014/main" val="2651526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number of Amplifier110 devices</a:t>
                      </a:r>
                      <a:endParaRPr lang="ru-RU" dirty="0"/>
                    </a:p>
                  </a:txBody>
                  <a:tcPr/>
                </a:tc>
                <a:tc>
                  <a:txBody>
                    <a:bodyPr/>
                    <a:lstStyle/>
                    <a:p>
                      <a:r>
                        <a:rPr lang="en-US" dirty="0"/>
                        <a:t>96</a:t>
                      </a:r>
                      <a:endParaRPr lang="ru-RU" dirty="0"/>
                    </a:p>
                  </a:txBody>
                  <a:tcPr/>
                </a:tc>
                <a:extLst>
                  <a:ext uri="{0D108BD9-81ED-4DB2-BD59-A6C34878D82A}">
                    <a16:rowId xmlns:a16="http://schemas.microsoft.com/office/drawing/2014/main" val="4166171077"/>
                  </a:ext>
                </a:extLst>
              </a:tr>
              <a:tr h="370840">
                <a:tc>
                  <a:txBody>
                    <a:bodyPr/>
                    <a:lstStyle/>
                    <a:p>
                      <a:r>
                        <a:rPr lang="en-US" dirty="0"/>
                        <a:t>Total number of Libera Hadron devices</a:t>
                      </a:r>
                      <a:endParaRPr lang="ru-RU" dirty="0"/>
                    </a:p>
                  </a:txBody>
                  <a:tcPr/>
                </a:tc>
                <a:tc>
                  <a:txBody>
                    <a:bodyPr/>
                    <a:lstStyle/>
                    <a:p>
                      <a:r>
                        <a:rPr lang="en-US" dirty="0"/>
                        <a:t>24</a:t>
                      </a:r>
                      <a:endParaRPr lang="ru-RU" dirty="0"/>
                    </a:p>
                  </a:txBody>
                  <a:tcPr/>
                </a:tc>
                <a:extLst>
                  <a:ext uri="{0D108BD9-81ED-4DB2-BD59-A6C34878D82A}">
                    <a16:rowId xmlns:a16="http://schemas.microsoft.com/office/drawing/2014/main" val="10000"/>
                  </a:ext>
                </a:extLst>
              </a:tr>
              <a:tr h="370840">
                <a:tc>
                  <a:txBody>
                    <a:bodyPr/>
                    <a:lstStyle/>
                    <a:p>
                      <a:r>
                        <a:rPr lang="en-US" dirty="0"/>
                        <a:t>Total number of racks (1 to 4 devices in rack)</a:t>
                      </a:r>
                      <a:endParaRPr lang="ru-RU" dirty="0"/>
                    </a:p>
                  </a:txBody>
                  <a:tcPr/>
                </a:tc>
                <a:tc>
                  <a:txBody>
                    <a:bodyPr/>
                    <a:lstStyle/>
                    <a:p>
                      <a:r>
                        <a:rPr lang="en-US" dirty="0"/>
                        <a:t>12</a:t>
                      </a:r>
                      <a:endParaRPr lang="ru-RU" dirty="0"/>
                    </a:p>
                  </a:txBody>
                  <a:tcPr/>
                </a:tc>
                <a:extLst>
                  <a:ext uri="{0D108BD9-81ED-4DB2-BD59-A6C34878D82A}">
                    <a16:rowId xmlns:a16="http://schemas.microsoft.com/office/drawing/2014/main" val="10001"/>
                  </a:ext>
                </a:extLst>
              </a:tr>
              <a:tr h="370840">
                <a:tc>
                  <a:txBody>
                    <a:bodyPr/>
                    <a:lstStyle/>
                    <a:p>
                      <a:r>
                        <a:rPr lang="en-US" dirty="0"/>
                        <a:t>Rooms</a:t>
                      </a:r>
                      <a:endParaRPr lang="ru-RU" dirty="0"/>
                    </a:p>
                  </a:txBody>
                  <a:tcPr/>
                </a:tc>
                <a:tc>
                  <a:txBody>
                    <a:bodyPr/>
                    <a:lstStyle/>
                    <a:p>
                      <a:r>
                        <a:rPr lang="en-US" dirty="0"/>
                        <a:t>110, 116, 120/1, 124, 133, 152/1, 143, 154, 181/9, 181/2,173, 181/15</a:t>
                      </a:r>
                      <a:endParaRPr lang="ru-RU" dirty="0"/>
                    </a:p>
                  </a:txBody>
                  <a:tcPr/>
                </a:tc>
                <a:extLst>
                  <a:ext uri="{0D108BD9-81ED-4DB2-BD59-A6C34878D82A}">
                    <a16:rowId xmlns:a16="http://schemas.microsoft.com/office/drawing/2014/main" val="10002"/>
                  </a:ext>
                </a:extLst>
              </a:tr>
              <a:tr h="370840">
                <a:tc>
                  <a:txBody>
                    <a:bodyPr/>
                    <a:lstStyle/>
                    <a:p>
                      <a:r>
                        <a:rPr lang="en-US" dirty="0"/>
                        <a:t>Estimated RG223 cable length</a:t>
                      </a:r>
                      <a:endParaRPr lang="ru-RU" dirty="0"/>
                    </a:p>
                  </a:txBody>
                  <a:tcPr/>
                </a:tc>
                <a:tc>
                  <a:txBody>
                    <a:bodyPr/>
                    <a:lstStyle/>
                    <a:p>
                      <a:r>
                        <a:rPr lang="en-US" dirty="0"/>
                        <a:t>16 km</a:t>
                      </a:r>
                      <a:endParaRPr lang="ru-RU"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126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324419-C816-44A7-8357-0542F48459D7}"/>
              </a:ext>
            </a:extLst>
          </p:cNvPr>
          <p:cNvSpPr>
            <a:spLocks noGrp="1"/>
          </p:cNvSpPr>
          <p:nvPr>
            <p:ph type="title"/>
          </p:nvPr>
        </p:nvSpPr>
        <p:spPr/>
        <p:txBody>
          <a:bodyPr>
            <a:normAutofit fontScale="90000"/>
          </a:bodyPr>
          <a:lstStyle/>
          <a:p>
            <a:r>
              <a:rPr lang="en-US" dirty="0"/>
              <a:t>Beam position measurements at collider</a:t>
            </a:r>
            <a:endParaRPr lang="ru-RU" dirty="0"/>
          </a:p>
        </p:txBody>
      </p:sp>
      <p:sp>
        <p:nvSpPr>
          <p:cNvPr id="3" name="Нижний колонтитул 2">
            <a:extLst>
              <a:ext uri="{FF2B5EF4-FFF2-40B4-BE49-F238E27FC236}">
                <a16:creationId xmlns:a16="http://schemas.microsoft.com/office/drawing/2014/main" id="{73D53849-768D-45FC-91EF-A74CD7E56536}"/>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A55794C6-4919-4DDC-B7BD-3516DDF87073}"/>
              </a:ext>
            </a:extLst>
          </p:cNvPr>
          <p:cNvSpPr>
            <a:spLocks noGrp="1"/>
          </p:cNvSpPr>
          <p:nvPr>
            <p:ph type="sldNum" sz="quarter" idx="12"/>
          </p:nvPr>
        </p:nvSpPr>
        <p:spPr/>
        <p:txBody>
          <a:bodyPr/>
          <a:lstStyle/>
          <a:p>
            <a:fld id="{525EAA68-DD36-4B81-BDD6-88EBE092D975}" type="slidenum">
              <a:rPr lang="ru-RU" smtClean="0"/>
              <a:pPr/>
              <a:t>16</a:t>
            </a:fld>
            <a:endParaRPr lang="ru-RU"/>
          </a:p>
        </p:txBody>
      </p:sp>
      <p:sp>
        <p:nvSpPr>
          <p:cNvPr id="5" name="TextBox 4">
            <a:extLst>
              <a:ext uri="{FF2B5EF4-FFF2-40B4-BE49-F238E27FC236}">
                <a16:creationId xmlns:a16="http://schemas.microsoft.com/office/drawing/2014/main" id="{1EC129B8-C1FF-4E09-88DD-5876BF58044A}"/>
              </a:ext>
            </a:extLst>
          </p:cNvPr>
          <p:cNvSpPr txBox="1"/>
          <p:nvPr/>
        </p:nvSpPr>
        <p:spPr>
          <a:xfrm>
            <a:off x="485159" y="1305335"/>
            <a:ext cx="7280366" cy="1631216"/>
          </a:xfrm>
          <a:prstGeom prst="rect">
            <a:avLst/>
          </a:prstGeom>
          <a:noFill/>
        </p:spPr>
        <p:txBody>
          <a:bodyPr wrap="square" rtlCol="0">
            <a:spAutoFit/>
          </a:bodyPr>
          <a:lstStyle/>
          <a:p>
            <a:r>
              <a:rPr lang="en-US" sz="2000" dirty="0"/>
              <a:t>Different modes of collider operation:</a:t>
            </a:r>
          </a:p>
          <a:p>
            <a:pPr marL="342900" indent="-342900">
              <a:buFont typeface="Courier New" panose="02070309020205020404" pitchFamily="49" charset="0"/>
              <a:buChar char="o"/>
            </a:pPr>
            <a:r>
              <a:rPr lang="en-US" sz="2000" dirty="0"/>
              <a:t>Accumulation at RF1, f=0.522-0.587,</a:t>
            </a:r>
            <a:r>
              <a:rPr lang="el-GR" sz="2000" dirty="0"/>
              <a:t>σ</a:t>
            </a:r>
            <a:r>
              <a:rPr lang="en-US" sz="2000" baseline="-25000" dirty="0"/>
              <a:t>t</a:t>
            </a:r>
            <a:r>
              <a:rPr lang="en-US" sz="2000" dirty="0"/>
              <a:t>=120ns </a:t>
            </a:r>
          </a:p>
          <a:p>
            <a:pPr marL="342900" indent="-342900">
              <a:buFont typeface="Courier New" panose="02070309020205020404" pitchFamily="49" charset="0"/>
              <a:buChar char="o"/>
            </a:pPr>
            <a:r>
              <a:rPr lang="en-US" sz="2000" dirty="0"/>
              <a:t>Acceleration at RF2, f=</a:t>
            </a:r>
            <a:r>
              <a:rPr lang="ru-RU" sz="2000" dirty="0">
                <a:effectLst/>
                <a:ea typeface="Proxima Nova"/>
              </a:rPr>
              <a:t>11.484 - 12.914</a:t>
            </a:r>
            <a:r>
              <a:rPr lang="en-US" sz="2000" dirty="0">
                <a:effectLst/>
                <a:ea typeface="Proxima Nova"/>
              </a:rPr>
              <a:t>, h=22, </a:t>
            </a:r>
            <a:r>
              <a:rPr lang="el-GR" sz="2000" dirty="0"/>
              <a:t>σ</a:t>
            </a:r>
            <a:r>
              <a:rPr lang="en-US" sz="2000" baseline="-25000" dirty="0"/>
              <a:t>t</a:t>
            </a:r>
            <a:r>
              <a:rPr lang="en-US" sz="2000" dirty="0"/>
              <a:t>=6ns </a:t>
            </a:r>
            <a:r>
              <a:rPr lang="en-US" sz="2000" dirty="0">
                <a:effectLst/>
                <a:ea typeface="Proxima Nova"/>
              </a:rPr>
              <a:t> </a:t>
            </a:r>
            <a:endParaRPr lang="en-US" sz="2000" dirty="0"/>
          </a:p>
          <a:p>
            <a:pPr marL="342900" indent="-342900">
              <a:buFont typeface="Courier New" panose="02070309020205020404" pitchFamily="49" charset="0"/>
              <a:buChar char="o"/>
            </a:pPr>
            <a:r>
              <a:rPr lang="en-US" sz="2000" dirty="0"/>
              <a:t>Collisions at RF3, f=</a:t>
            </a:r>
            <a:r>
              <a:rPr lang="ru-RU" sz="2000" dirty="0">
                <a:effectLst/>
                <a:ea typeface="Proxima Nova"/>
              </a:rPr>
              <a:t>34.452 - 38.742</a:t>
            </a:r>
            <a:r>
              <a:rPr lang="en-US" sz="2000" dirty="0">
                <a:effectLst/>
                <a:ea typeface="Proxima Nova"/>
              </a:rPr>
              <a:t>, h=66, </a:t>
            </a:r>
            <a:r>
              <a:rPr lang="el-GR" sz="2000" dirty="0"/>
              <a:t>σ</a:t>
            </a:r>
            <a:r>
              <a:rPr lang="en-US" sz="2000" baseline="-25000" dirty="0"/>
              <a:t>t</a:t>
            </a:r>
            <a:r>
              <a:rPr lang="en-US" sz="2000" dirty="0"/>
              <a:t>=2ns</a:t>
            </a:r>
          </a:p>
          <a:p>
            <a:pPr marL="342900" indent="-342900">
              <a:buFont typeface="Courier New" panose="02070309020205020404" pitchFamily="49" charset="0"/>
              <a:buChar char="o"/>
            </a:pPr>
            <a:r>
              <a:rPr lang="en-US" sz="2000" dirty="0"/>
              <a:t>Commissioning with low intensity.</a:t>
            </a:r>
          </a:p>
        </p:txBody>
      </p:sp>
      <p:pic>
        <p:nvPicPr>
          <p:cNvPr id="7" name="Рисунок 6">
            <a:extLst>
              <a:ext uri="{FF2B5EF4-FFF2-40B4-BE49-F238E27FC236}">
                <a16:creationId xmlns:a16="http://schemas.microsoft.com/office/drawing/2014/main" id="{D9A729D2-409C-423A-BDEC-4B0834E3821F}"/>
              </a:ext>
            </a:extLst>
          </p:cNvPr>
          <p:cNvPicPr>
            <a:picLocks noChangeAspect="1"/>
          </p:cNvPicPr>
          <p:nvPr/>
        </p:nvPicPr>
        <p:blipFill>
          <a:blip r:embed="rId2"/>
          <a:stretch>
            <a:fillRect/>
          </a:stretch>
        </p:blipFill>
        <p:spPr>
          <a:xfrm>
            <a:off x="7872549" y="3367853"/>
            <a:ext cx="3833616" cy="2861520"/>
          </a:xfrm>
          <a:prstGeom prst="rect">
            <a:avLst/>
          </a:prstGeom>
        </p:spPr>
      </p:pic>
      <p:pic>
        <p:nvPicPr>
          <p:cNvPr id="9" name="Рисунок 8">
            <a:extLst>
              <a:ext uri="{FF2B5EF4-FFF2-40B4-BE49-F238E27FC236}">
                <a16:creationId xmlns:a16="http://schemas.microsoft.com/office/drawing/2014/main" id="{940F8B2B-72DE-471B-BD38-76B193F10829}"/>
              </a:ext>
            </a:extLst>
          </p:cNvPr>
          <p:cNvPicPr>
            <a:picLocks noChangeAspect="1"/>
          </p:cNvPicPr>
          <p:nvPr/>
        </p:nvPicPr>
        <p:blipFill>
          <a:blip r:embed="rId3"/>
          <a:stretch>
            <a:fillRect/>
          </a:stretch>
        </p:blipFill>
        <p:spPr>
          <a:xfrm>
            <a:off x="4230522" y="3367853"/>
            <a:ext cx="3833615" cy="2861520"/>
          </a:xfrm>
          <a:prstGeom prst="rect">
            <a:avLst/>
          </a:prstGeom>
        </p:spPr>
      </p:pic>
      <p:sp>
        <p:nvSpPr>
          <p:cNvPr id="10" name="TextBox 9">
            <a:extLst>
              <a:ext uri="{FF2B5EF4-FFF2-40B4-BE49-F238E27FC236}">
                <a16:creationId xmlns:a16="http://schemas.microsoft.com/office/drawing/2014/main" id="{790DE907-493A-4D88-96DC-A03C53B0A2FE}"/>
              </a:ext>
            </a:extLst>
          </p:cNvPr>
          <p:cNvSpPr txBox="1"/>
          <p:nvPr/>
        </p:nvSpPr>
        <p:spPr>
          <a:xfrm>
            <a:off x="9612818" y="4613947"/>
            <a:ext cx="1136850" cy="369332"/>
          </a:xfrm>
          <a:prstGeom prst="rect">
            <a:avLst/>
          </a:prstGeom>
          <a:noFill/>
        </p:spPr>
        <p:txBody>
          <a:bodyPr wrap="none" rtlCol="0">
            <a:spAutoFit/>
          </a:bodyPr>
          <a:lstStyle/>
          <a:p>
            <a:r>
              <a:rPr lang="el-GR" dirty="0"/>
              <a:t>σ</a:t>
            </a:r>
            <a:r>
              <a:rPr lang="en-US" baseline="-25000" dirty="0"/>
              <a:t>f</a:t>
            </a:r>
            <a:r>
              <a:rPr lang="en-US" dirty="0"/>
              <a:t>=80MHz</a:t>
            </a:r>
            <a:endParaRPr lang="ru-RU" dirty="0"/>
          </a:p>
        </p:txBody>
      </p:sp>
      <p:sp>
        <p:nvSpPr>
          <p:cNvPr id="11" name="TextBox 10">
            <a:extLst>
              <a:ext uri="{FF2B5EF4-FFF2-40B4-BE49-F238E27FC236}">
                <a16:creationId xmlns:a16="http://schemas.microsoft.com/office/drawing/2014/main" id="{2B64C98C-80BD-4A16-BB7B-C530C35B5FEE}"/>
              </a:ext>
            </a:extLst>
          </p:cNvPr>
          <p:cNvSpPr txBox="1"/>
          <p:nvPr/>
        </p:nvSpPr>
        <p:spPr>
          <a:xfrm>
            <a:off x="5712459" y="4613947"/>
            <a:ext cx="1136850" cy="369332"/>
          </a:xfrm>
          <a:prstGeom prst="rect">
            <a:avLst/>
          </a:prstGeom>
          <a:noFill/>
        </p:spPr>
        <p:txBody>
          <a:bodyPr wrap="none" rtlCol="0">
            <a:spAutoFit/>
          </a:bodyPr>
          <a:lstStyle/>
          <a:p>
            <a:r>
              <a:rPr lang="el-GR" dirty="0"/>
              <a:t>σ</a:t>
            </a:r>
            <a:r>
              <a:rPr lang="en-US" baseline="-25000" dirty="0"/>
              <a:t>f</a:t>
            </a:r>
            <a:r>
              <a:rPr lang="en-US" dirty="0"/>
              <a:t>=26MHz</a:t>
            </a:r>
            <a:endParaRPr lang="ru-RU" dirty="0"/>
          </a:p>
        </p:txBody>
      </p:sp>
      <p:pic>
        <p:nvPicPr>
          <p:cNvPr id="13" name="Рисунок 12">
            <a:extLst>
              <a:ext uri="{FF2B5EF4-FFF2-40B4-BE49-F238E27FC236}">
                <a16:creationId xmlns:a16="http://schemas.microsoft.com/office/drawing/2014/main" id="{A268D1E3-86FC-47AA-9781-D5C07977C660}"/>
              </a:ext>
            </a:extLst>
          </p:cNvPr>
          <p:cNvPicPr>
            <a:picLocks noChangeAspect="1"/>
          </p:cNvPicPr>
          <p:nvPr/>
        </p:nvPicPr>
        <p:blipFill>
          <a:blip r:embed="rId4"/>
          <a:stretch>
            <a:fillRect/>
          </a:stretch>
        </p:blipFill>
        <p:spPr>
          <a:xfrm>
            <a:off x="296092" y="3371895"/>
            <a:ext cx="3829250" cy="2858262"/>
          </a:xfrm>
          <a:prstGeom prst="rect">
            <a:avLst/>
          </a:prstGeom>
        </p:spPr>
      </p:pic>
      <p:sp>
        <p:nvSpPr>
          <p:cNvPr id="14" name="TextBox 13">
            <a:extLst>
              <a:ext uri="{FF2B5EF4-FFF2-40B4-BE49-F238E27FC236}">
                <a16:creationId xmlns:a16="http://schemas.microsoft.com/office/drawing/2014/main" id="{8B07FC3E-4288-4171-B241-AF9F64F2B89F}"/>
              </a:ext>
            </a:extLst>
          </p:cNvPr>
          <p:cNvSpPr txBox="1"/>
          <p:nvPr/>
        </p:nvSpPr>
        <p:spPr>
          <a:xfrm>
            <a:off x="1812230" y="4613947"/>
            <a:ext cx="1194558" cy="369332"/>
          </a:xfrm>
          <a:prstGeom prst="rect">
            <a:avLst/>
          </a:prstGeom>
          <a:noFill/>
        </p:spPr>
        <p:txBody>
          <a:bodyPr wrap="none" rtlCol="0">
            <a:spAutoFit/>
          </a:bodyPr>
          <a:lstStyle/>
          <a:p>
            <a:r>
              <a:rPr lang="el-GR" dirty="0"/>
              <a:t>σ</a:t>
            </a:r>
            <a:r>
              <a:rPr lang="en-US" baseline="-25000" dirty="0"/>
              <a:t>f</a:t>
            </a:r>
            <a:r>
              <a:rPr lang="en-US" dirty="0"/>
              <a:t>=1.3MHz</a:t>
            </a:r>
            <a:endParaRPr lang="ru-RU" dirty="0"/>
          </a:p>
        </p:txBody>
      </p:sp>
    </p:spTree>
    <p:extLst>
      <p:ext uri="{BB962C8B-B14F-4D97-AF65-F5344CB8AC3E}">
        <p14:creationId xmlns:p14="http://schemas.microsoft.com/office/powerpoint/2010/main" val="215230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CC166-4548-46A6-8637-E20C7C90BE54}"/>
              </a:ext>
            </a:extLst>
          </p:cNvPr>
          <p:cNvSpPr>
            <a:spLocks noGrp="1"/>
          </p:cNvSpPr>
          <p:nvPr>
            <p:ph type="title"/>
          </p:nvPr>
        </p:nvSpPr>
        <p:spPr/>
        <p:txBody>
          <a:bodyPr>
            <a:normAutofit fontScale="90000"/>
          </a:bodyPr>
          <a:lstStyle/>
          <a:p>
            <a:r>
              <a:rPr lang="en-US" dirty="0"/>
              <a:t>Beam position measurements at collider</a:t>
            </a:r>
            <a:endParaRPr lang="ru-RU" dirty="0"/>
          </a:p>
        </p:txBody>
      </p:sp>
      <p:sp>
        <p:nvSpPr>
          <p:cNvPr id="3" name="Нижний колонтитул 2">
            <a:extLst>
              <a:ext uri="{FF2B5EF4-FFF2-40B4-BE49-F238E27FC236}">
                <a16:creationId xmlns:a16="http://schemas.microsoft.com/office/drawing/2014/main" id="{B3B5FA4E-EB3F-46FB-9411-7762D745D344}"/>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FD1EAF3A-C2E1-4287-BFE2-A5F15BBB4CCF}"/>
              </a:ext>
            </a:extLst>
          </p:cNvPr>
          <p:cNvSpPr>
            <a:spLocks noGrp="1"/>
          </p:cNvSpPr>
          <p:nvPr>
            <p:ph type="sldNum" sz="quarter" idx="12"/>
          </p:nvPr>
        </p:nvSpPr>
        <p:spPr/>
        <p:txBody>
          <a:bodyPr/>
          <a:lstStyle/>
          <a:p>
            <a:fld id="{525EAA68-DD36-4B81-BDD6-88EBE092D975}" type="slidenum">
              <a:rPr lang="ru-RU" smtClean="0"/>
              <a:pPr/>
              <a:t>17</a:t>
            </a:fld>
            <a:endParaRPr lang="ru-RU"/>
          </a:p>
        </p:txBody>
      </p:sp>
      <p:sp>
        <p:nvSpPr>
          <p:cNvPr id="5" name="TextBox 4">
            <a:extLst>
              <a:ext uri="{FF2B5EF4-FFF2-40B4-BE49-F238E27FC236}">
                <a16:creationId xmlns:a16="http://schemas.microsoft.com/office/drawing/2014/main" id="{44BBA300-65F7-4CA1-ACD1-573353D15D58}"/>
              </a:ext>
            </a:extLst>
          </p:cNvPr>
          <p:cNvSpPr txBox="1"/>
          <p:nvPr/>
        </p:nvSpPr>
        <p:spPr>
          <a:xfrm>
            <a:off x="642372" y="1357678"/>
            <a:ext cx="11033184" cy="1631216"/>
          </a:xfrm>
          <a:prstGeom prst="rect">
            <a:avLst/>
          </a:prstGeom>
          <a:noFill/>
        </p:spPr>
        <p:txBody>
          <a:bodyPr wrap="square" rtlCol="0">
            <a:spAutoFit/>
          </a:bodyPr>
          <a:lstStyle/>
          <a:p>
            <a:r>
              <a:rPr lang="en-US" sz="2000" dirty="0"/>
              <a:t>A preamplifier has been developed which can be switched remotely to use either high impedance mode to use during accumulation or 50 Ohm with integrator to use during acceleration and collision regimes. The signal path is switched by wideband analog switches ADG919, which are controlled by ethernet remote control board installed in nearby Amplifier110.</a:t>
            </a:r>
          </a:p>
          <a:p>
            <a:r>
              <a:rPr lang="en-US" sz="2000" dirty="0"/>
              <a:t>Prototype of the preamplifier is in production now.</a:t>
            </a:r>
            <a:endParaRPr lang="ru-RU" sz="2000" dirty="0"/>
          </a:p>
        </p:txBody>
      </p:sp>
      <p:pic>
        <p:nvPicPr>
          <p:cNvPr id="7" name="Рисунок 6">
            <a:extLst>
              <a:ext uri="{FF2B5EF4-FFF2-40B4-BE49-F238E27FC236}">
                <a16:creationId xmlns:a16="http://schemas.microsoft.com/office/drawing/2014/main" id="{497DFBCE-294A-4EF9-A3DA-94AC99B22E1A}"/>
              </a:ext>
            </a:extLst>
          </p:cNvPr>
          <p:cNvPicPr>
            <a:picLocks noChangeAspect="1"/>
          </p:cNvPicPr>
          <p:nvPr/>
        </p:nvPicPr>
        <p:blipFill>
          <a:blip r:embed="rId2"/>
          <a:stretch>
            <a:fillRect/>
          </a:stretch>
        </p:blipFill>
        <p:spPr>
          <a:xfrm>
            <a:off x="7508421" y="3138213"/>
            <a:ext cx="4533499" cy="1256612"/>
          </a:xfrm>
          <a:prstGeom prst="rect">
            <a:avLst/>
          </a:prstGeom>
        </p:spPr>
      </p:pic>
      <p:cxnSp>
        <p:nvCxnSpPr>
          <p:cNvPr id="8" name="Прямая со стрелкой 7">
            <a:extLst>
              <a:ext uri="{FF2B5EF4-FFF2-40B4-BE49-F238E27FC236}">
                <a16:creationId xmlns:a16="http://schemas.microsoft.com/office/drawing/2014/main" id="{58E6300A-E6D0-484F-9C3E-297831DF3FA8}"/>
              </a:ext>
            </a:extLst>
          </p:cNvPr>
          <p:cNvCxnSpPr>
            <a:cxnSpLocks/>
          </p:cNvCxnSpPr>
          <p:nvPr/>
        </p:nvCxnSpPr>
        <p:spPr>
          <a:xfrm flipV="1">
            <a:off x="11087239" y="4253620"/>
            <a:ext cx="588317" cy="6965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45ED6C-EEBC-4DA9-82F7-4598E085F350}"/>
              </a:ext>
            </a:extLst>
          </p:cNvPr>
          <p:cNvSpPr txBox="1"/>
          <p:nvPr/>
        </p:nvSpPr>
        <p:spPr>
          <a:xfrm>
            <a:off x="9692376" y="5095145"/>
            <a:ext cx="2141560" cy="923330"/>
          </a:xfrm>
          <a:prstGeom prst="rect">
            <a:avLst/>
          </a:prstGeom>
          <a:noFill/>
        </p:spPr>
        <p:txBody>
          <a:bodyPr wrap="square" rtlCol="0">
            <a:spAutoFit/>
          </a:bodyPr>
          <a:lstStyle/>
          <a:p>
            <a:r>
              <a:rPr lang="en-US" dirty="0"/>
              <a:t>Spare space for remote ethernet control board</a:t>
            </a:r>
            <a:endParaRPr lang="ru-RU" dirty="0"/>
          </a:p>
        </p:txBody>
      </p:sp>
      <p:pic>
        <p:nvPicPr>
          <p:cNvPr id="9" name="Рисунок 8">
            <a:extLst>
              <a:ext uri="{FF2B5EF4-FFF2-40B4-BE49-F238E27FC236}">
                <a16:creationId xmlns:a16="http://schemas.microsoft.com/office/drawing/2014/main" id="{F4E307E6-0C06-46FF-BB2A-6DDD8CBF86CB}"/>
              </a:ext>
            </a:extLst>
          </p:cNvPr>
          <p:cNvPicPr>
            <a:picLocks noChangeAspect="1"/>
          </p:cNvPicPr>
          <p:nvPr/>
        </p:nvPicPr>
        <p:blipFill>
          <a:blip r:embed="rId3"/>
          <a:stretch>
            <a:fillRect/>
          </a:stretch>
        </p:blipFill>
        <p:spPr>
          <a:xfrm>
            <a:off x="336932" y="3412095"/>
            <a:ext cx="2873303" cy="2144715"/>
          </a:xfrm>
          <a:prstGeom prst="rect">
            <a:avLst/>
          </a:prstGeom>
        </p:spPr>
      </p:pic>
      <p:sp>
        <p:nvSpPr>
          <p:cNvPr id="12" name="TextBox 11">
            <a:extLst>
              <a:ext uri="{FF2B5EF4-FFF2-40B4-BE49-F238E27FC236}">
                <a16:creationId xmlns:a16="http://schemas.microsoft.com/office/drawing/2014/main" id="{ADE0136C-4D00-4FAB-B596-FF2AD2DB4A9A}"/>
              </a:ext>
            </a:extLst>
          </p:cNvPr>
          <p:cNvSpPr txBox="1"/>
          <p:nvPr/>
        </p:nvSpPr>
        <p:spPr>
          <a:xfrm>
            <a:off x="218433" y="5695309"/>
            <a:ext cx="2825132" cy="646331"/>
          </a:xfrm>
          <a:prstGeom prst="rect">
            <a:avLst/>
          </a:prstGeom>
          <a:noFill/>
        </p:spPr>
        <p:txBody>
          <a:bodyPr wrap="none" rtlCol="0">
            <a:spAutoFit/>
          </a:bodyPr>
          <a:lstStyle/>
          <a:p>
            <a:r>
              <a:rPr lang="en-US" dirty="0"/>
              <a:t>Transfer impedance of BPM </a:t>
            </a:r>
          </a:p>
          <a:p>
            <a:r>
              <a:rPr lang="en-US" dirty="0"/>
              <a:t>loaded by 50 Ohm</a:t>
            </a:r>
            <a:endParaRPr lang="ru-RU" dirty="0"/>
          </a:p>
        </p:txBody>
      </p:sp>
      <p:pic>
        <p:nvPicPr>
          <p:cNvPr id="13" name="Picture 3">
            <a:extLst>
              <a:ext uri="{FF2B5EF4-FFF2-40B4-BE49-F238E27FC236}">
                <a16:creationId xmlns:a16="http://schemas.microsoft.com/office/drawing/2014/main" id="{03CC364E-EB64-4893-9E2C-FBC3E3875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235" y="3505966"/>
            <a:ext cx="3931822" cy="193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AC22CAFE-F2E7-4643-B3F7-79067FD014E9}"/>
              </a:ext>
            </a:extLst>
          </p:cNvPr>
          <p:cNvSpPr txBox="1"/>
          <p:nvPr/>
        </p:nvSpPr>
        <p:spPr>
          <a:xfrm>
            <a:off x="3933183" y="5649142"/>
            <a:ext cx="1842684" cy="369332"/>
          </a:xfrm>
          <a:prstGeom prst="rect">
            <a:avLst/>
          </a:prstGeom>
          <a:noFill/>
        </p:spPr>
        <p:txBody>
          <a:bodyPr wrap="none" rtlCol="0">
            <a:spAutoFit/>
          </a:bodyPr>
          <a:lstStyle/>
          <a:p>
            <a:r>
              <a:rPr lang="en-US" dirty="0"/>
              <a:t>Amplifier110 gain</a:t>
            </a:r>
            <a:endParaRPr lang="ru-RU" dirty="0"/>
          </a:p>
        </p:txBody>
      </p:sp>
    </p:spTree>
    <p:extLst>
      <p:ext uri="{BB962C8B-B14F-4D97-AF65-F5344CB8AC3E}">
        <p14:creationId xmlns:p14="http://schemas.microsoft.com/office/powerpoint/2010/main" val="288033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8A5E1-83A2-455A-ACF5-6C9802FF8578}"/>
              </a:ext>
            </a:extLst>
          </p:cNvPr>
          <p:cNvSpPr>
            <a:spLocks noGrp="1"/>
          </p:cNvSpPr>
          <p:nvPr>
            <p:ph type="title"/>
          </p:nvPr>
        </p:nvSpPr>
        <p:spPr/>
        <p:txBody>
          <a:bodyPr>
            <a:normAutofit fontScale="90000"/>
          </a:bodyPr>
          <a:lstStyle/>
          <a:p>
            <a:r>
              <a:rPr lang="en-US" dirty="0"/>
              <a:t>Estimation of Libera Hadron accuracy for collider</a:t>
            </a:r>
            <a:endParaRPr lang="ru-RU" dirty="0"/>
          </a:p>
        </p:txBody>
      </p:sp>
      <p:sp>
        <p:nvSpPr>
          <p:cNvPr id="3" name="Нижний колонтитул 2">
            <a:extLst>
              <a:ext uri="{FF2B5EF4-FFF2-40B4-BE49-F238E27FC236}">
                <a16:creationId xmlns:a16="http://schemas.microsoft.com/office/drawing/2014/main" id="{97BDC28D-BF0E-4893-8418-3A5647DB6EA5}"/>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FCA149E7-5FED-417C-9C3D-F951781455D0}"/>
              </a:ext>
            </a:extLst>
          </p:cNvPr>
          <p:cNvSpPr>
            <a:spLocks noGrp="1"/>
          </p:cNvSpPr>
          <p:nvPr>
            <p:ph type="sldNum" sz="quarter" idx="12"/>
          </p:nvPr>
        </p:nvSpPr>
        <p:spPr/>
        <p:txBody>
          <a:bodyPr/>
          <a:lstStyle/>
          <a:p>
            <a:fld id="{525EAA68-DD36-4B81-BDD6-88EBE092D975}" type="slidenum">
              <a:rPr lang="ru-RU" smtClean="0"/>
              <a:pPr/>
              <a:t>18</a:t>
            </a:fld>
            <a:endParaRPr lang="ru-RU"/>
          </a:p>
        </p:txBody>
      </p:sp>
      <p:sp>
        <p:nvSpPr>
          <p:cNvPr id="6" name="TextBox 5">
            <a:extLst>
              <a:ext uri="{FF2B5EF4-FFF2-40B4-BE49-F238E27FC236}">
                <a16:creationId xmlns:a16="http://schemas.microsoft.com/office/drawing/2014/main" id="{8E9DFB3B-FDC1-4D81-9CF5-426A71127B03}"/>
              </a:ext>
            </a:extLst>
          </p:cNvPr>
          <p:cNvSpPr txBox="1"/>
          <p:nvPr/>
        </p:nvSpPr>
        <p:spPr>
          <a:xfrm>
            <a:off x="237692" y="564499"/>
            <a:ext cx="11716614" cy="1015663"/>
          </a:xfrm>
          <a:prstGeom prst="rect">
            <a:avLst/>
          </a:prstGeom>
          <a:noFill/>
        </p:spPr>
        <p:txBody>
          <a:bodyPr wrap="square" rtlCol="0">
            <a:spAutoFit/>
          </a:bodyPr>
          <a:lstStyle/>
          <a:p>
            <a:r>
              <a:rPr lang="en-US" sz="2000" dirty="0"/>
              <a:t>The worst case for beam position measurements is colliding mode with shortest bunches at maximum bunch repetition rate. The accuracy of Libera Hadron and Amplifier110 was estimated at the tests bench with gaussian pulse by measuring beam position in 3 different regimes. </a:t>
            </a:r>
            <a:endParaRPr lang="ru-RU" sz="2000" dirty="0"/>
          </a:p>
        </p:txBody>
      </p:sp>
      <p:graphicFrame>
        <p:nvGraphicFramePr>
          <p:cNvPr id="15" name="Таблица 23">
            <a:extLst>
              <a:ext uri="{FF2B5EF4-FFF2-40B4-BE49-F238E27FC236}">
                <a16:creationId xmlns:a16="http://schemas.microsoft.com/office/drawing/2014/main" id="{4D9689C4-8653-493E-B1CD-71B32956F075}"/>
              </a:ext>
            </a:extLst>
          </p:cNvPr>
          <p:cNvGraphicFramePr>
            <a:graphicFrameLocks noGrp="1"/>
          </p:cNvGraphicFramePr>
          <p:nvPr>
            <p:extLst>
              <p:ext uri="{D42A27DB-BD31-4B8C-83A1-F6EECF244321}">
                <p14:modId xmlns:p14="http://schemas.microsoft.com/office/powerpoint/2010/main" val="2486761352"/>
              </p:ext>
            </p:extLst>
          </p:nvPr>
        </p:nvGraphicFramePr>
        <p:xfrm>
          <a:off x="429623" y="2368542"/>
          <a:ext cx="5958840" cy="2612409"/>
        </p:xfrm>
        <a:graphic>
          <a:graphicData uri="http://schemas.openxmlformats.org/drawingml/2006/table">
            <a:tbl>
              <a:tblPr firstRow="1" bandRow="1">
                <a:tableStyleId>{5C22544A-7EE6-4342-B048-85BDC9FD1C3A}</a:tableStyleId>
              </a:tblPr>
              <a:tblGrid>
                <a:gridCol w="2054431">
                  <a:extLst>
                    <a:ext uri="{9D8B030D-6E8A-4147-A177-3AD203B41FA5}">
                      <a16:colId xmlns:a16="http://schemas.microsoft.com/office/drawing/2014/main" val="568791113"/>
                    </a:ext>
                  </a:extLst>
                </a:gridCol>
                <a:gridCol w="1148351">
                  <a:extLst>
                    <a:ext uri="{9D8B030D-6E8A-4147-A177-3AD203B41FA5}">
                      <a16:colId xmlns:a16="http://schemas.microsoft.com/office/drawing/2014/main" val="624320891"/>
                    </a:ext>
                  </a:extLst>
                </a:gridCol>
                <a:gridCol w="955244">
                  <a:extLst>
                    <a:ext uri="{9D8B030D-6E8A-4147-A177-3AD203B41FA5}">
                      <a16:colId xmlns:a16="http://schemas.microsoft.com/office/drawing/2014/main" val="3626983458"/>
                    </a:ext>
                  </a:extLst>
                </a:gridCol>
                <a:gridCol w="862869">
                  <a:extLst>
                    <a:ext uri="{9D8B030D-6E8A-4147-A177-3AD203B41FA5}">
                      <a16:colId xmlns:a16="http://schemas.microsoft.com/office/drawing/2014/main" val="2396896726"/>
                    </a:ext>
                  </a:extLst>
                </a:gridCol>
                <a:gridCol w="937945">
                  <a:extLst>
                    <a:ext uri="{9D8B030D-6E8A-4147-A177-3AD203B41FA5}">
                      <a16:colId xmlns:a16="http://schemas.microsoft.com/office/drawing/2014/main" val="2784136895"/>
                    </a:ext>
                  </a:extLst>
                </a:gridCol>
              </a:tblGrid>
              <a:tr h="417849">
                <a:tc>
                  <a:txBody>
                    <a:bodyPr/>
                    <a:lstStyle/>
                    <a:p>
                      <a:endParaRPr lang="ru-RU" dirty="0"/>
                    </a:p>
                  </a:txBody>
                  <a:tcPr/>
                </a:tc>
                <a:tc>
                  <a:txBody>
                    <a:bodyPr/>
                    <a:lstStyle/>
                    <a:p>
                      <a:r>
                        <a:rPr lang="en-US" dirty="0"/>
                        <a:t>Position X</a:t>
                      </a:r>
                      <a:endParaRPr lang="ru-RU" dirty="0"/>
                    </a:p>
                  </a:txBody>
                  <a:tcPr/>
                </a:tc>
                <a:tc>
                  <a:txBody>
                    <a:bodyPr/>
                    <a:lstStyle/>
                    <a:p>
                      <a:r>
                        <a:rPr lang="en-US" dirty="0"/>
                        <a:t>N=1</a:t>
                      </a:r>
                      <a:endParaRPr lang="ru-RU" dirty="0"/>
                    </a:p>
                  </a:txBody>
                  <a:tcPr/>
                </a:tc>
                <a:tc>
                  <a:txBody>
                    <a:bodyPr/>
                    <a:lstStyle/>
                    <a:p>
                      <a:r>
                        <a:rPr lang="en-US" dirty="0"/>
                        <a:t>N=22</a:t>
                      </a:r>
                      <a:endParaRPr lang="ru-RU" dirty="0"/>
                    </a:p>
                  </a:txBody>
                  <a:tcPr/>
                </a:tc>
                <a:tc>
                  <a:txBody>
                    <a:bodyPr/>
                    <a:lstStyle/>
                    <a:p>
                      <a:r>
                        <a:rPr lang="en-US" dirty="0"/>
                        <a:t>N=220</a:t>
                      </a:r>
                      <a:endParaRPr lang="ru-RU" dirty="0"/>
                    </a:p>
                  </a:txBody>
                  <a:tcPr/>
                </a:tc>
                <a:extLst>
                  <a:ext uri="{0D108BD9-81ED-4DB2-BD59-A6C34878D82A}">
                    <a16:rowId xmlns:a16="http://schemas.microsoft.com/office/drawing/2014/main" val="2477605978"/>
                  </a:ext>
                </a:extLst>
              </a:tr>
              <a:tr h="338956">
                <a:tc rowSpan="2">
                  <a:txBody>
                    <a:bodyPr/>
                    <a:lstStyle/>
                    <a:p>
                      <a:r>
                        <a:rPr lang="el-GR" dirty="0"/>
                        <a:t>σ</a:t>
                      </a:r>
                      <a:r>
                        <a:rPr lang="en-US" dirty="0"/>
                        <a:t>=120ns,f=0.6MHz</a:t>
                      </a:r>
                      <a:endParaRPr lang="ru-RU" dirty="0"/>
                    </a:p>
                  </a:txBody>
                  <a:tcPr/>
                </a:tc>
                <a:tc>
                  <a:txBody>
                    <a:bodyPr/>
                    <a:lstStyle/>
                    <a:p>
                      <a:r>
                        <a:rPr lang="en-US" dirty="0"/>
                        <a:t>Mean, um</a:t>
                      </a:r>
                      <a:endParaRPr lang="ru-RU" dirty="0"/>
                    </a:p>
                  </a:txBody>
                  <a:tcPr/>
                </a:tc>
                <a:tc>
                  <a:txBody>
                    <a:bodyPr/>
                    <a:lstStyle/>
                    <a:p>
                      <a:r>
                        <a:rPr lang="en-US" dirty="0"/>
                        <a:t>-90.2</a:t>
                      </a:r>
                      <a:endParaRPr lang="ru-RU" dirty="0"/>
                    </a:p>
                  </a:txBody>
                  <a:tcPr/>
                </a:tc>
                <a:tc>
                  <a:txBody>
                    <a:bodyPr/>
                    <a:lstStyle/>
                    <a:p>
                      <a:r>
                        <a:rPr lang="en-US" dirty="0"/>
                        <a:t>-89.5</a:t>
                      </a:r>
                      <a:endParaRPr lang="ru-RU" dirty="0"/>
                    </a:p>
                  </a:txBody>
                  <a:tcPr/>
                </a:tc>
                <a:tc>
                  <a:txBody>
                    <a:bodyPr/>
                    <a:lstStyle/>
                    <a:p>
                      <a:r>
                        <a:rPr lang="en-US" dirty="0"/>
                        <a:t>-91.0</a:t>
                      </a:r>
                      <a:endParaRPr lang="ru-RU" dirty="0"/>
                    </a:p>
                  </a:txBody>
                  <a:tcPr/>
                </a:tc>
                <a:extLst>
                  <a:ext uri="{0D108BD9-81ED-4DB2-BD59-A6C34878D82A}">
                    <a16:rowId xmlns:a16="http://schemas.microsoft.com/office/drawing/2014/main" val="3610135325"/>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24.6</a:t>
                      </a:r>
                      <a:endParaRPr lang="ru-RU" dirty="0"/>
                    </a:p>
                  </a:txBody>
                  <a:tcPr/>
                </a:tc>
                <a:tc>
                  <a:txBody>
                    <a:bodyPr/>
                    <a:lstStyle/>
                    <a:p>
                      <a:r>
                        <a:rPr lang="en-US" dirty="0"/>
                        <a:t>5.8</a:t>
                      </a:r>
                      <a:endParaRPr lang="ru-RU" dirty="0"/>
                    </a:p>
                  </a:txBody>
                  <a:tcPr/>
                </a:tc>
                <a:tc>
                  <a:txBody>
                    <a:bodyPr/>
                    <a:lstStyle/>
                    <a:p>
                      <a:r>
                        <a:rPr lang="en-US" dirty="0"/>
                        <a:t>1.9</a:t>
                      </a:r>
                      <a:endParaRPr lang="ru-RU" dirty="0"/>
                    </a:p>
                  </a:txBody>
                  <a:tcPr/>
                </a:tc>
                <a:extLst>
                  <a:ext uri="{0D108BD9-81ED-4DB2-BD59-A6C34878D82A}">
                    <a16:rowId xmlns:a16="http://schemas.microsoft.com/office/drawing/2014/main" val="3278117957"/>
                  </a:ext>
                </a:extLst>
              </a:tr>
              <a:tr h="3389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=6ns,f=13MHz</a:t>
                      </a:r>
                      <a:endParaRPr lang="ru-RU" dirty="0"/>
                    </a:p>
                    <a:p>
                      <a:endParaRPr lang="ru-RU" dirty="0"/>
                    </a:p>
                  </a:txBody>
                  <a:tcPr/>
                </a:tc>
                <a:tc>
                  <a:txBody>
                    <a:bodyPr/>
                    <a:lstStyle/>
                    <a:p>
                      <a:r>
                        <a:rPr lang="en-US" dirty="0"/>
                        <a:t>Mean, um</a:t>
                      </a:r>
                      <a:endParaRPr lang="ru-RU" dirty="0"/>
                    </a:p>
                  </a:txBody>
                  <a:tcPr/>
                </a:tc>
                <a:tc>
                  <a:txBody>
                    <a:bodyPr/>
                    <a:lstStyle/>
                    <a:p>
                      <a:r>
                        <a:rPr lang="en-US" dirty="0"/>
                        <a:t>77.0</a:t>
                      </a:r>
                      <a:endParaRPr lang="ru-RU" dirty="0"/>
                    </a:p>
                  </a:txBody>
                  <a:tcPr/>
                </a:tc>
                <a:tc>
                  <a:txBody>
                    <a:bodyPr/>
                    <a:lstStyle/>
                    <a:p>
                      <a:r>
                        <a:rPr lang="en-US" dirty="0"/>
                        <a:t>77.2</a:t>
                      </a:r>
                      <a:endParaRPr lang="ru-RU" dirty="0"/>
                    </a:p>
                  </a:txBody>
                  <a:tcPr/>
                </a:tc>
                <a:tc>
                  <a:txBody>
                    <a:bodyPr/>
                    <a:lstStyle/>
                    <a:p>
                      <a:r>
                        <a:rPr lang="en-US" dirty="0"/>
                        <a:t>77.6</a:t>
                      </a:r>
                      <a:endParaRPr lang="ru-RU" dirty="0"/>
                    </a:p>
                  </a:txBody>
                  <a:tcPr/>
                </a:tc>
                <a:extLst>
                  <a:ext uri="{0D108BD9-81ED-4DB2-BD59-A6C34878D82A}">
                    <a16:rowId xmlns:a16="http://schemas.microsoft.com/office/drawing/2014/main" val="3084140011"/>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91.2</a:t>
                      </a:r>
                      <a:endParaRPr lang="ru-RU" dirty="0"/>
                    </a:p>
                  </a:txBody>
                  <a:tcPr/>
                </a:tc>
                <a:tc>
                  <a:txBody>
                    <a:bodyPr/>
                    <a:lstStyle/>
                    <a:p>
                      <a:r>
                        <a:rPr lang="en-US" dirty="0"/>
                        <a:t>17.2</a:t>
                      </a:r>
                      <a:endParaRPr lang="ru-RU" dirty="0"/>
                    </a:p>
                  </a:txBody>
                  <a:tcPr/>
                </a:tc>
                <a:tc>
                  <a:txBody>
                    <a:bodyPr/>
                    <a:lstStyle/>
                    <a:p>
                      <a:r>
                        <a:rPr lang="en-US" dirty="0"/>
                        <a:t>5.5</a:t>
                      </a:r>
                      <a:endParaRPr lang="ru-RU" dirty="0"/>
                    </a:p>
                  </a:txBody>
                  <a:tcPr/>
                </a:tc>
                <a:extLst>
                  <a:ext uri="{0D108BD9-81ED-4DB2-BD59-A6C34878D82A}">
                    <a16:rowId xmlns:a16="http://schemas.microsoft.com/office/drawing/2014/main" val="932629001"/>
                  </a:ext>
                </a:extLst>
              </a:tr>
              <a:tr h="3389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=2ns,f=13MHz</a:t>
                      </a:r>
                      <a:endParaRPr lang="ru-RU" dirty="0"/>
                    </a:p>
                    <a:p>
                      <a:endParaRPr lang="ru-RU" dirty="0"/>
                    </a:p>
                  </a:txBody>
                  <a:tcPr/>
                </a:tc>
                <a:tc>
                  <a:txBody>
                    <a:bodyPr/>
                    <a:lstStyle/>
                    <a:p>
                      <a:r>
                        <a:rPr lang="en-US" dirty="0"/>
                        <a:t>Mean, um</a:t>
                      </a:r>
                      <a:endParaRPr lang="ru-RU" dirty="0"/>
                    </a:p>
                  </a:txBody>
                  <a:tcPr/>
                </a:tc>
                <a:tc>
                  <a:txBody>
                    <a:bodyPr/>
                    <a:lstStyle/>
                    <a:p>
                      <a:r>
                        <a:rPr lang="en-US" dirty="0"/>
                        <a:t>220.1</a:t>
                      </a:r>
                      <a:endParaRPr lang="ru-RU" dirty="0"/>
                    </a:p>
                  </a:txBody>
                  <a:tcPr/>
                </a:tc>
                <a:tc>
                  <a:txBody>
                    <a:bodyPr/>
                    <a:lstStyle/>
                    <a:p>
                      <a:r>
                        <a:rPr lang="en-US" dirty="0"/>
                        <a:t>223.2</a:t>
                      </a:r>
                      <a:endParaRPr lang="ru-RU" dirty="0"/>
                    </a:p>
                  </a:txBody>
                  <a:tcPr/>
                </a:tc>
                <a:tc>
                  <a:txBody>
                    <a:bodyPr/>
                    <a:lstStyle/>
                    <a:p>
                      <a:r>
                        <a:rPr lang="en-US" dirty="0"/>
                        <a:t>222.5</a:t>
                      </a:r>
                      <a:endParaRPr lang="ru-RU" dirty="0"/>
                    </a:p>
                  </a:txBody>
                  <a:tcPr/>
                </a:tc>
                <a:extLst>
                  <a:ext uri="{0D108BD9-81ED-4DB2-BD59-A6C34878D82A}">
                    <a16:rowId xmlns:a16="http://schemas.microsoft.com/office/drawing/2014/main" val="1639206984"/>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139.2</a:t>
                      </a:r>
                      <a:endParaRPr lang="ru-RU" dirty="0"/>
                    </a:p>
                  </a:txBody>
                  <a:tcPr/>
                </a:tc>
                <a:tc>
                  <a:txBody>
                    <a:bodyPr/>
                    <a:lstStyle/>
                    <a:p>
                      <a:r>
                        <a:rPr lang="en-US" dirty="0"/>
                        <a:t>31.4</a:t>
                      </a:r>
                      <a:endParaRPr lang="ru-RU" dirty="0"/>
                    </a:p>
                  </a:txBody>
                  <a:tcPr/>
                </a:tc>
                <a:tc>
                  <a:txBody>
                    <a:bodyPr/>
                    <a:lstStyle/>
                    <a:p>
                      <a:r>
                        <a:rPr lang="en-US" dirty="0"/>
                        <a:t>9.5</a:t>
                      </a:r>
                      <a:endParaRPr lang="ru-RU" dirty="0"/>
                    </a:p>
                  </a:txBody>
                  <a:tcPr/>
                </a:tc>
                <a:extLst>
                  <a:ext uri="{0D108BD9-81ED-4DB2-BD59-A6C34878D82A}">
                    <a16:rowId xmlns:a16="http://schemas.microsoft.com/office/drawing/2014/main" val="3112297589"/>
                  </a:ext>
                </a:extLst>
              </a:tr>
            </a:tbl>
          </a:graphicData>
        </a:graphic>
      </p:graphicFrame>
      <p:pic>
        <p:nvPicPr>
          <p:cNvPr id="17" name="Рисунок 16">
            <a:extLst>
              <a:ext uri="{FF2B5EF4-FFF2-40B4-BE49-F238E27FC236}">
                <a16:creationId xmlns:a16="http://schemas.microsoft.com/office/drawing/2014/main" id="{8780CBCD-C391-4991-80DE-75F1E6BE994D}"/>
              </a:ext>
            </a:extLst>
          </p:cNvPr>
          <p:cNvPicPr>
            <a:picLocks noChangeAspect="1"/>
          </p:cNvPicPr>
          <p:nvPr/>
        </p:nvPicPr>
        <p:blipFill>
          <a:blip r:embed="rId2"/>
          <a:stretch>
            <a:fillRect/>
          </a:stretch>
        </p:blipFill>
        <p:spPr>
          <a:xfrm>
            <a:off x="6704950" y="4815934"/>
            <a:ext cx="5357509" cy="1578941"/>
          </a:xfrm>
          <a:prstGeom prst="rect">
            <a:avLst/>
          </a:prstGeom>
        </p:spPr>
      </p:pic>
      <p:pic>
        <p:nvPicPr>
          <p:cNvPr id="25" name="Рисунок 24">
            <a:extLst>
              <a:ext uri="{FF2B5EF4-FFF2-40B4-BE49-F238E27FC236}">
                <a16:creationId xmlns:a16="http://schemas.microsoft.com/office/drawing/2014/main" id="{88F55244-9766-470B-97DA-8801F4B26E47}"/>
              </a:ext>
            </a:extLst>
          </p:cNvPr>
          <p:cNvPicPr>
            <a:picLocks noChangeAspect="1"/>
          </p:cNvPicPr>
          <p:nvPr/>
        </p:nvPicPr>
        <p:blipFill>
          <a:blip r:embed="rId3"/>
          <a:stretch>
            <a:fillRect/>
          </a:stretch>
        </p:blipFill>
        <p:spPr>
          <a:xfrm>
            <a:off x="6704950" y="3187992"/>
            <a:ext cx="5357510" cy="1578941"/>
          </a:xfrm>
          <a:prstGeom prst="rect">
            <a:avLst/>
          </a:prstGeom>
        </p:spPr>
      </p:pic>
      <p:pic>
        <p:nvPicPr>
          <p:cNvPr id="27" name="Рисунок 26">
            <a:extLst>
              <a:ext uri="{FF2B5EF4-FFF2-40B4-BE49-F238E27FC236}">
                <a16:creationId xmlns:a16="http://schemas.microsoft.com/office/drawing/2014/main" id="{B966BE27-75F1-4841-A78D-45D9F0414B43}"/>
              </a:ext>
            </a:extLst>
          </p:cNvPr>
          <p:cNvPicPr>
            <a:picLocks noChangeAspect="1"/>
          </p:cNvPicPr>
          <p:nvPr/>
        </p:nvPicPr>
        <p:blipFill>
          <a:blip r:embed="rId4"/>
          <a:stretch>
            <a:fillRect/>
          </a:stretch>
        </p:blipFill>
        <p:spPr>
          <a:xfrm>
            <a:off x="6704950" y="1462049"/>
            <a:ext cx="5357509" cy="1676941"/>
          </a:xfrm>
          <a:prstGeom prst="rect">
            <a:avLst/>
          </a:prstGeom>
        </p:spPr>
      </p:pic>
      <p:sp>
        <p:nvSpPr>
          <p:cNvPr id="28" name="TextBox 27">
            <a:extLst>
              <a:ext uri="{FF2B5EF4-FFF2-40B4-BE49-F238E27FC236}">
                <a16:creationId xmlns:a16="http://schemas.microsoft.com/office/drawing/2014/main" id="{078696D5-5ED7-44AA-B03F-892140EFAD28}"/>
              </a:ext>
            </a:extLst>
          </p:cNvPr>
          <p:cNvSpPr txBox="1"/>
          <p:nvPr/>
        </p:nvSpPr>
        <p:spPr>
          <a:xfrm>
            <a:off x="548640" y="5638800"/>
            <a:ext cx="5737212" cy="646331"/>
          </a:xfrm>
          <a:prstGeom prst="rect">
            <a:avLst/>
          </a:prstGeom>
          <a:noFill/>
        </p:spPr>
        <p:txBody>
          <a:bodyPr wrap="none" rtlCol="0">
            <a:spAutoFit/>
          </a:bodyPr>
          <a:lstStyle/>
          <a:p>
            <a:r>
              <a:rPr lang="en-US" dirty="0"/>
              <a:t>Amplifier 110 gain need to be switched after mode change.</a:t>
            </a:r>
          </a:p>
          <a:p>
            <a:r>
              <a:rPr lang="en-US" dirty="0"/>
              <a:t>Switching time is &lt;20us in specifications.</a:t>
            </a:r>
            <a:endParaRPr lang="ru-RU" dirty="0"/>
          </a:p>
        </p:txBody>
      </p:sp>
    </p:spTree>
    <p:extLst>
      <p:ext uri="{BB962C8B-B14F-4D97-AF65-F5344CB8AC3E}">
        <p14:creationId xmlns:p14="http://schemas.microsoft.com/office/powerpoint/2010/main" val="322749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8A5E1-83A2-455A-ACF5-6C9802FF8578}"/>
              </a:ext>
            </a:extLst>
          </p:cNvPr>
          <p:cNvSpPr>
            <a:spLocks noGrp="1"/>
          </p:cNvSpPr>
          <p:nvPr>
            <p:ph type="title"/>
          </p:nvPr>
        </p:nvSpPr>
        <p:spPr/>
        <p:txBody>
          <a:bodyPr>
            <a:normAutofit fontScale="90000"/>
          </a:bodyPr>
          <a:lstStyle/>
          <a:p>
            <a:r>
              <a:rPr lang="en-US" dirty="0"/>
              <a:t>Estimation of Libera Hadron accuracy for collider</a:t>
            </a:r>
            <a:endParaRPr lang="ru-RU" dirty="0"/>
          </a:p>
        </p:txBody>
      </p:sp>
      <p:sp>
        <p:nvSpPr>
          <p:cNvPr id="3" name="Нижний колонтитул 2">
            <a:extLst>
              <a:ext uri="{FF2B5EF4-FFF2-40B4-BE49-F238E27FC236}">
                <a16:creationId xmlns:a16="http://schemas.microsoft.com/office/drawing/2014/main" id="{97BDC28D-BF0E-4893-8418-3A5647DB6EA5}"/>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FCA149E7-5FED-417C-9C3D-F951781455D0}"/>
              </a:ext>
            </a:extLst>
          </p:cNvPr>
          <p:cNvSpPr>
            <a:spLocks noGrp="1"/>
          </p:cNvSpPr>
          <p:nvPr>
            <p:ph type="sldNum" sz="quarter" idx="12"/>
          </p:nvPr>
        </p:nvSpPr>
        <p:spPr/>
        <p:txBody>
          <a:bodyPr/>
          <a:lstStyle/>
          <a:p>
            <a:fld id="{525EAA68-DD36-4B81-BDD6-88EBE092D975}" type="slidenum">
              <a:rPr lang="ru-RU" smtClean="0"/>
              <a:pPr/>
              <a:t>19</a:t>
            </a:fld>
            <a:endParaRPr lang="ru-RU"/>
          </a:p>
        </p:txBody>
      </p:sp>
      <p:graphicFrame>
        <p:nvGraphicFramePr>
          <p:cNvPr id="15" name="Таблица 23">
            <a:extLst>
              <a:ext uri="{FF2B5EF4-FFF2-40B4-BE49-F238E27FC236}">
                <a16:creationId xmlns:a16="http://schemas.microsoft.com/office/drawing/2014/main" id="{4D9689C4-8653-493E-B1CD-71B32956F075}"/>
              </a:ext>
            </a:extLst>
          </p:cNvPr>
          <p:cNvGraphicFramePr>
            <a:graphicFrameLocks noGrp="1"/>
          </p:cNvGraphicFramePr>
          <p:nvPr>
            <p:extLst>
              <p:ext uri="{D42A27DB-BD31-4B8C-83A1-F6EECF244321}">
                <p14:modId xmlns:p14="http://schemas.microsoft.com/office/powerpoint/2010/main" val="1846273436"/>
              </p:ext>
            </p:extLst>
          </p:nvPr>
        </p:nvGraphicFramePr>
        <p:xfrm>
          <a:off x="654067" y="1934479"/>
          <a:ext cx="5958840" cy="2612409"/>
        </p:xfrm>
        <a:graphic>
          <a:graphicData uri="http://schemas.openxmlformats.org/drawingml/2006/table">
            <a:tbl>
              <a:tblPr firstRow="1" bandRow="1">
                <a:tableStyleId>{5C22544A-7EE6-4342-B048-85BDC9FD1C3A}</a:tableStyleId>
              </a:tblPr>
              <a:tblGrid>
                <a:gridCol w="2054431">
                  <a:extLst>
                    <a:ext uri="{9D8B030D-6E8A-4147-A177-3AD203B41FA5}">
                      <a16:colId xmlns:a16="http://schemas.microsoft.com/office/drawing/2014/main" val="568791113"/>
                    </a:ext>
                  </a:extLst>
                </a:gridCol>
                <a:gridCol w="1148351">
                  <a:extLst>
                    <a:ext uri="{9D8B030D-6E8A-4147-A177-3AD203B41FA5}">
                      <a16:colId xmlns:a16="http://schemas.microsoft.com/office/drawing/2014/main" val="624320891"/>
                    </a:ext>
                  </a:extLst>
                </a:gridCol>
                <a:gridCol w="955244">
                  <a:extLst>
                    <a:ext uri="{9D8B030D-6E8A-4147-A177-3AD203B41FA5}">
                      <a16:colId xmlns:a16="http://schemas.microsoft.com/office/drawing/2014/main" val="3626983458"/>
                    </a:ext>
                  </a:extLst>
                </a:gridCol>
                <a:gridCol w="862869">
                  <a:extLst>
                    <a:ext uri="{9D8B030D-6E8A-4147-A177-3AD203B41FA5}">
                      <a16:colId xmlns:a16="http://schemas.microsoft.com/office/drawing/2014/main" val="2396896726"/>
                    </a:ext>
                  </a:extLst>
                </a:gridCol>
                <a:gridCol w="937945">
                  <a:extLst>
                    <a:ext uri="{9D8B030D-6E8A-4147-A177-3AD203B41FA5}">
                      <a16:colId xmlns:a16="http://schemas.microsoft.com/office/drawing/2014/main" val="2784136895"/>
                    </a:ext>
                  </a:extLst>
                </a:gridCol>
              </a:tblGrid>
              <a:tr h="417849">
                <a:tc>
                  <a:txBody>
                    <a:bodyPr/>
                    <a:lstStyle/>
                    <a:p>
                      <a:endParaRPr lang="ru-RU" dirty="0"/>
                    </a:p>
                  </a:txBody>
                  <a:tcPr/>
                </a:tc>
                <a:tc>
                  <a:txBody>
                    <a:bodyPr/>
                    <a:lstStyle/>
                    <a:p>
                      <a:r>
                        <a:rPr lang="en-US" dirty="0"/>
                        <a:t>Position X</a:t>
                      </a:r>
                      <a:endParaRPr lang="ru-RU" dirty="0"/>
                    </a:p>
                  </a:txBody>
                  <a:tcPr/>
                </a:tc>
                <a:tc>
                  <a:txBody>
                    <a:bodyPr/>
                    <a:lstStyle/>
                    <a:p>
                      <a:r>
                        <a:rPr lang="en-US" dirty="0"/>
                        <a:t>N=1</a:t>
                      </a:r>
                      <a:endParaRPr lang="ru-RU" dirty="0"/>
                    </a:p>
                  </a:txBody>
                  <a:tcPr/>
                </a:tc>
                <a:tc>
                  <a:txBody>
                    <a:bodyPr/>
                    <a:lstStyle/>
                    <a:p>
                      <a:r>
                        <a:rPr lang="en-US" dirty="0"/>
                        <a:t>N=22</a:t>
                      </a:r>
                      <a:endParaRPr lang="ru-RU" dirty="0"/>
                    </a:p>
                  </a:txBody>
                  <a:tcPr/>
                </a:tc>
                <a:tc>
                  <a:txBody>
                    <a:bodyPr/>
                    <a:lstStyle/>
                    <a:p>
                      <a:r>
                        <a:rPr lang="en-US" dirty="0"/>
                        <a:t>N=220</a:t>
                      </a:r>
                      <a:endParaRPr lang="ru-RU" dirty="0"/>
                    </a:p>
                  </a:txBody>
                  <a:tcPr/>
                </a:tc>
                <a:extLst>
                  <a:ext uri="{0D108BD9-81ED-4DB2-BD59-A6C34878D82A}">
                    <a16:rowId xmlns:a16="http://schemas.microsoft.com/office/drawing/2014/main" val="2477605978"/>
                  </a:ext>
                </a:extLst>
              </a:tr>
              <a:tr h="338956">
                <a:tc rowSpan="2">
                  <a:txBody>
                    <a:bodyPr/>
                    <a:lstStyle/>
                    <a:p>
                      <a:r>
                        <a:rPr lang="el-GR" dirty="0"/>
                        <a:t>σ</a:t>
                      </a:r>
                      <a:r>
                        <a:rPr lang="en-US" dirty="0"/>
                        <a:t>=120ns,f=0.6MHz</a:t>
                      </a:r>
                      <a:endParaRPr lang="ru-RU" dirty="0"/>
                    </a:p>
                  </a:txBody>
                  <a:tcPr/>
                </a:tc>
                <a:tc>
                  <a:txBody>
                    <a:bodyPr/>
                    <a:lstStyle/>
                    <a:p>
                      <a:r>
                        <a:rPr lang="en-US" dirty="0"/>
                        <a:t>Mean, um</a:t>
                      </a:r>
                      <a:endParaRPr lang="ru-RU" dirty="0"/>
                    </a:p>
                  </a:txBody>
                  <a:tcPr/>
                </a:tc>
                <a:tc>
                  <a:txBody>
                    <a:bodyPr/>
                    <a:lstStyle/>
                    <a:p>
                      <a:r>
                        <a:rPr lang="ru-RU" dirty="0"/>
                        <a:t>-90.8</a:t>
                      </a:r>
                    </a:p>
                  </a:txBody>
                  <a:tcPr/>
                </a:tc>
                <a:tc>
                  <a:txBody>
                    <a:bodyPr/>
                    <a:lstStyle/>
                    <a:p>
                      <a:r>
                        <a:rPr lang="ru-RU" dirty="0"/>
                        <a:t>-91.1</a:t>
                      </a:r>
                    </a:p>
                  </a:txBody>
                  <a:tcPr/>
                </a:tc>
                <a:tc>
                  <a:txBody>
                    <a:bodyPr/>
                    <a:lstStyle/>
                    <a:p>
                      <a:r>
                        <a:rPr lang="ru-RU" dirty="0"/>
                        <a:t>-94.</a:t>
                      </a:r>
                      <a:r>
                        <a:rPr lang="en-US" dirty="0"/>
                        <a:t>4</a:t>
                      </a:r>
                      <a:endParaRPr lang="ru-RU" dirty="0"/>
                    </a:p>
                  </a:txBody>
                  <a:tcPr/>
                </a:tc>
                <a:extLst>
                  <a:ext uri="{0D108BD9-81ED-4DB2-BD59-A6C34878D82A}">
                    <a16:rowId xmlns:a16="http://schemas.microsoft.com/office/drawing/2014/main" val="3610135325"/>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ru-RU" dirty="0"/>
                        <a:t>24.</a:t>
                      </a:r>
                      <a:r>
                        <a:rPr lang="en-US" dirty="0"/>
                        <a:t>9</a:t>
                      </a:r>
                      <a:endParaRPr lang="ru-RU" dirty="0"/>
                    </a:p>
                  </a:txBody>
                  <a:tcPr/>
                </a:tc>
                <a:tc>
                  <a:txBody>
                    <a:bodyPr/>
                    <a:lstStyle/>
                    <a:p>
                      <a:r>
                        <a:rPr lang="en-US" dirty="0"/>
                        <a:t>5.8</a:t>
                      </a:r>
                      <a:endParaRPr lang="ru-RU" dirty="0"/>
                    </a:p>
                  </a:txBody>
                  <a:tcPr/>
                </a:tc>
                <a:tc>
                  <a:txBody>
                    <a:bodyPr/>
                    <a:lstStyle/>
                    <a:p>
                      <a:r>
                        <a:rPr lang="en-US" dirty="0"/>
                        <a:t>1.8</a:t>
                      </a:r>
                      <a:endParaRPr lang="ru-RU" dirty="0"/>
                    </a:p>
                  </a:txBody>
                  <a:tcPr/>
                </a:tc>
                <a:extLst>
                  <a:ext uri="{0D108BD9-81ED-4DB2-BD59-A6C34878D82A}">
                    <a16:rowId xmlns:a16="http://schemas.microsoft.com/office/drawing/2014/main" val="3278117957"/>
                  </a:ext>
                </a:extLst>
              </a:tr>
              <a:tr h="3389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=6ns,f=13MHz</a:t>
                      </a:r>
                      <a:endParaRPr lang="ru-RU" dirty="0"/>
                    </a:p>
                    <a:p>
                      <a:endParaRPr lang="ru-RU" dirty="0"/>
                    </a:p>
                  </a:txBody>
                  <a:tcPr/>
                </a:tc>
                <a:tc>
                  <a:txBody>
                    <a:bodyPr/>
                    <a:lstStyle/>
                    <a:p>
                      <a:r>
                        <a:rPr lang="en-US" dirty="0"/>
                        <a:t>Mean, um</a:t>
                      </a:r>
                      <a:endParaRPr lang="ru-RU" dirty="0"/>
                    </a:p>
                  </a:txBody>
                  <a:tcPr/>
                </a:tc>
                <a:tc>
                  <a:txBody>
                    <a:bodyPr/>
                    <a:lstStyle/>
                    <a:p>
                      <a:r>
                        <a:rPr lang="ru-RU" dirty="0"/>
                        <a:t>-128.2</a:t>
                      </a:r>
                    </a:p>
                  </a:txBody>
                  <a:tcPr/>
                </a:tc>
                <a:tc>
                  <a:txBody>
                    <a:bodyPr/>
                    <a:lstStyle/>
                    <a:p>
                      <a:r>
                        <a:rPr lang="ru-RU" dirty="0"/>
                        <a:t>-127.3</a:t>
                      </a:r>
                    </a:p>
                  </a:txBody>
                  <a:tcPr/>
                </a:tc>
                <a:tc>
                  <a:txBody>
                    <a:bodyPr/>
                    <a:lstStyle/>
                    <a:p>
                      <a:r>
                        <a:rPr lang="ru-RU" dirty="0"/>
                        <a:t>-125.</a:t>
                      </a:r>
                      <a:r>
                        <a:rPr lang="en-US" dirty="0"/>
                        <a:t>1</a:t>
                      </a:r>
                      <a:endParaRPr lang="ru-RU" dirty="0"/>
                    </a:p>
                  </a:txBody>
                  <a:tcPr/>
                </a:tc>
                <a:extLst>
                  <a:ext uri="{0D108BD9-81ED-4DB2-BD59-A6C34878D82A}">
                    <a16:rowId xmlns:a16="http://schemas.microsoft.com/office/drawing/2014/main" val="3084140011"/>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70.4</a:t>
                      </a:r>
                      <a:endParaRPr lang="ru-RU" dirty="0"/>
                    </a:p>
                  </a:txBody>
                  <a:tcPr/>
                </a:tc>
                <a:tc>
                  <a:txBody>
                    <a:bodyPr/>
                    <a:lstStyle/>
                    <a:p>
                      <a:r>
                        <a:rPr lang="en-US" dirty="0"/>
                        <a:t>16.4</a:t>
                      </a:r>
                      <a:endParaRPr lang="ru-RU" dirty="0"/>
                    </a:p>
                  </a:txBody>
                  <a:tcPr/>
                </a:tc>
                <a:tc>
                  <a:txBody>
                    <a:bodyPr/>
                    <a:lstStyle/>
                    <a:p>
                      <a:r>
                        <a:rPr lang="en-US" dirty="0"/>
                        <a:t>5.2</a:t>
                      </a:r>
                      <a:endParaRPr lang="ru-RU" dirty="0"/>
                    </a:p>
                  </a:txBody>
                  <a:tcPr/>
                </a:tc>
                <a:extLst>
                  <a:ext uri="{0D108BD9-81ED-4DB2-BD59-A6C34878D82A}">
                    <a16:rowId xmlns:a16="http://schemas.microsoft.com/office/drawing/2014/main" val="932629001"/>
                  </a:ext>
                </a:extLst>
              </a:tr>
              <a:tr h="3389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=2ns,f=13MHz</a:t>
                      </a:r>
                      <a:endParaRPr lang="ru-RU" dirty="0"/>
                    </a:p>
                    <a:p>
                      <a:endParaRPr lang="ru-RU" dirty="0"/>
                    </a:p>
                  </a:txBody>
                  <a:tcPr/>
                </a:tc>
                <a:tc>
                  <a:txBody>
                    <a:bodyPr/>
                    <a:lstStyle/>
                    <a:p>
                      <a:r>
                        <a:rPr lang="en-US" dirty="0"/>
                        <a:t>Mean, um</a:t>
                      </a:r>
                      <a:endParaRPr lang="ru-RU" dirty="0"/>
                    </a:p>
                  </a:txBody>
                  <a:tcPr/>
                </a:tc>
                <a:tc>
                  <a:txBody>
                    <a:bodyPr/>
                    <a:lstStyle/>
                    <a:p>
                      <a:r>
                        <a:rPr lang="en-US" dirty="0"/>
                        <a:t>24.0</a:t>
                      </a:r>
                      <a:endParaRPr lang="ru-RU" dirty="0"/>
                    </a:p>
                  </a:txBody>
                  <a:tcPr/>
                </a:tc>
                <a:tc>
                  <a:txBody>
                    <a:bodyPr/>
                    <a:lstStyle/>
                    <a:p>
                      <a:r>
                        <a:rPr lang="en-US" dirty="0"/>
                        <a:t>22.6</a:t>
                      </a:r>
                      <a:endParaRPr lang="ru-RU" dirty="0"/>
                    </a:p>
                  </a:txBody>
                  <a:tcPr/>
                </a:tc>
                <a:tc>
                  <a:txBody>
                    <a:bodyPr/>
                    <a:lstStyle/>
                    <a:p>
                      <a:r>
                        <a:rPr lang="en-US" dirty="0"/>
                        <a:t>24.2</a:t>
                      </a:r>
                      <a:endParaRPr lang="ru-RU" dirty="0"/>
                    </a:p>
                  </a:txBody>
                  <a:tcPr/>
                </a:tc>
                <a:extLst>
                  <a:ext uri="{0D108BD9-81ED-4DB2-BD59-A6C34878D82A}">
                    <a16:rowId xmlns:a16="http://schemas.microsoft.com/office/drawing/2014/main" val="1639206984"/>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87.4</a:t>
                      </a:r>
                      <a:endParaRPr lang="ru-RU" dirty="0"/>
                    </a:p>
                  </a:txBody>
                  <a:tcPr/>
                </a:tc>
                <a:tc>
                  <a:txBody>
                    <a:bodyPr/>
                    <a:lstStyle/>
                    <a:p>
                      <a:r>
                        <a:rPr lang="en-US" dirty="0"/>
                        <a:t>18.2</a:t>
                      </a:r>
                      <a:endParaRPr lang="ru-RU" dirty="0"/>
                    </a:p>
                  </a:txBody>
                  <a:tcPr/>
                </a:tc>
                <a:tc>
                  <a:txBody>
                    <a:bodyPr/>
                    <a:lstStyle/>
                    <a:p>
                      <a:r>
                        <a:rPr lang="en-US" dirty="0"/>
                        <a:t>6</a:t>
                      </a:r>
                      <a:endParaRPr lang="ru-RU" dirty="0"/>
                    </a:p>
                  </a:txBody>
                  <a:tcPr/>
                </a:tc>
                <a:extLst>
                  <a:ext uri="{0D108BD9-81ED-4DB2-BD59-A6C34878D82A}">
                    <a16:rowId xmlns:a16="http://schemas.microsoft.com/office/drawing/2014/main" val="3112297589"/>
                  </a:ext>
                </a:extLst>
              </a:tr>
            </a:tbl>
          </a:graphicData>
        </a:graphic>
      </p:graphicFrame>
      <p:sp>
        <p:nvSpPr>
          <p:cNvPr id="28" name="TextBox 27">
            <a:extLst>
              <a:ext uri="{FF2B5EF4-FFF2-40B4-BE49-F238E27FC236}">
                <a16:creationId xmlns:a16="http://schemas.microsoft.com/office/drawing/2014/main" id="{078696D5-5ED7-44AA-B03F-892140EFAD28}"/>
              </a:ext>
            </a:extLst>
          </p:cNvPr>
          <p:cNvSpPr txBox="1"/>
          <p:nvPr/>
        </p:nvSpPr>
        <p:spPr>
          <a:xfrm>
            <a:off x="243040" y="1046432"/>
            <a:ext cx="6698088" cy="646331"/>
          </a:xfrm>
          <a:prstGeom prst="rect">
            <a:avLst/>
          </a:prstGeom>
          <a:noFill/>
        </p:spPr>
        <p:txBody>
          <a:bodyPr wrap="square" rtlCol="0">
            <a:spAutoFit/>
          </a:bodyPr>
          <a:lstStyle/>
          <a:p>
            <a:r>
              <a:rPr lang="en-US" dirty="0"/>
              <a:t>Same measurements with active internal Amplifier110 low pass filters show better results.</a:t>
            </a:r>
            <a:endParaRPr lang="ru-RU" dirty="0"/>
          </a:p>
        </p:txBody>
      </p:sp>
      <p:pic>
        <p:nvPicPr>
          <p:cNvPr id="7" name="Рисунок 6">
            <a:extLst>
              <a:ext uri="{FF2B5EF4-FFF2-40B4-BE49-F238E27FC236}">
                <a16:creationId xmlns:a16="http://schemas.microsoft.com/office/drawing/2014/main" id="{57CF3F38-CF93-4A08-BC71-41223CA3F9E2}"/>
              </a:ext>
            </a:extLst>
          </p:cNvPr>
          <p:cNvPicPr>
            <a:picLocks noChangeAspect="1"/>
          </p:cNvPicPr>
          <p:nvPr/>
        </p:nvPicPr>
        <p:blipFill>
          <a:blip r:embed="rId2"/>
          <a:stretch>
            <a:fillRect/>
          </a:stretch>
        </p:blipFill>
        <p:spPr>
          <a:xfrm>
            <a:off x="7200251" y="1431398"/>
            <a:ext cx="4991749" cy="1400125"/>
          </a:xfrm>
          <a:prstGeom prst="rect">
            <a:avLst/>
          </a:prstGeom>
        </p:spPr>
      </p:pic>
      <p:pic>
        <p:nvPicPr>
          <p:cNvPr id="9" name="Рисунок 8">
            <a:extLst>
              <a:ext uri="{FF2B5EF4-FFF2-40B4-BE49-F238E27FC236}">
                <a16:creationId xmlns:a16="http://schemas.microsoft.com/office/drawing/2014/main" id="{7CF08F79-D0B2-4135-9DD7-50E4BBC1A143}"/>
              </a:ext>
            </a:extLst>
          </p:cNvPr>
          <p:cNvPicPr>
            <a:picLocks noChangeAspect="1"/>
          </p:cNvPicPr>
          <p:nvPr/>
        </p:nvPicPr>
        <p:blipFill>
          <a:blip r:embed="rId3"/>
          <a:stretch>
            <a:fillRect/>
          </a:stretch>
        </p:blipFill>
        <p:spPr>
          <a:xfrm>
            <a:off x="7200249" y="3021057"/>
            <a:ext cx="5004727" cy="1525831"/>
          </a:xfrm>
          <a:prstGeom prst="rect">
            <a:avLst/>
          </a:prstGeom>
        </p:spPr>
      </p:pic>
      <p:pic>
        <p:nvPicPr>
          <p:cNvPr id="11" name="Рисунок 10">
            <a:extLst>
              <a:ext uri="{FF2B5EF4-FFF2-40B4-BE49-F238E27FC236}">
                <a16:creationId xmlns:a16="http://schemas.microsoft.com/office/drawing/2014/main" id="{AA9DC9EE-B51C-4885-8D98-AE669311F226}"/>
              </a:ext>
            </a:extLst>
          </p:cNvPr>
          <p:cNvPicPr>
            <a:picLocks noChangeAspect="1"/>
          </p:cNvPicPr>
          <p:nvPr/>
        </p:nvPicPr>
        <p:blipFill>
          <a:blip r:embed="rId4"/>
          <a:stretch>
            <a:fillRect/>
          </a:stretch>
        </p:blipFill>
        <p:spPr>
          <a:xfrm>
            <a:off x="7200249" y="4736423"/>
            <a:ext cx="4991750" cy="1400125"/>
          </a:xfrm>
          <a:prstGeom prst="rect">
            <a:avLst/>
          </a:prstGeom>
        </p:spPr>
      </p:pic>
    </p:spTree>
    <p:extLst>
      <p:ext uri="{BB962C8B-B14F-4D97-AF65-F5344CB8AC3E}">
        <p14:creationId xmlns:p14="http://schemas.microsoft.com/office/powerpoint/2010/main" val="429184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Content</a:t>
            </a:r>
            <a:endParaRPr lang="ru-RU" sz="3200" dirty="0"/>
          </a:p>
        </p:txBody>
      </p:sp>
      <p:sp>
        <p:nvSpPr>
          <p:cNvPr id="9" name="TextBox 8">
            <a:extLst>
              <a:ext uri="{FF2B5EF4-FFF2-40B4-BE49-F238E27FC236}">
                <a16:creationId xmlns:a16="http://schemas.microsoft.com/office/drawing/2014/main" id="{1FFB577E-2BF1-44A3-8390-386DA621A72C}"/>
              </a:ext>
            </a:extLst>
          </p:cNvPr>
          <p:cNvSpPr txBox="1"/>
          <p:nvPr/>
        </p:nvSpPr>
        <p:spPr>
          <a:xfrm>
            <a:off x="812800" y="1383323"/>
            <a:ext cx="9289146" cy="3416320"/>
          </a:xfrm>
          <a:prstGeom prst="rect">
            <a:avLst/>
          </a:prstGeom>
          <a:noFill/>
        </p:spPr>
        <p:txBody>
          <a:bodyPr wrap="none" rtlCol="0">
            <a:spAutoFit/>
          </a:bodyPr>
          <a:lstStyle/>
          <a:p>
            <a:r>
              <a:rPr lang="en-US" sz="2400" dirty="0"/>
              <a:t>Beam position measurements at Booster</a:t>
            </a:r>
            <a:r>
              <a:rPr lang="ru-RU" sz="2400" dirty="0"/>
              <a:t>:</a:t>
            </a:r>
            <a:endParaRPr lang="en-US" sz="2400" dirty="0"/>
          </a:p>
          <a:p>
            <a:pPr marL="342900" indent="-342900">
              <a:buFont typeface="Courier New" panose="02070309020205020404" pitchFamily="49" charset="0"/>
              <a:buChar char="o"/>
            </a:pPr>
            <a:r>
              <a:rPr lang="en-US" sz="2400" dirty="0"/>
              <a:t>Overview</a:t>
            </a:r>
          </a:p>
          <a:p>
            <a:pPr marL="342900" indent="-342900">
              <a:buFont typeface="Courier New" panose="02070309020205020404" pitchFamily="49" charset="0"/>
              <a:buChar char="o"/>
            </a:pPr>
            <a:r>
              <a:rPr lang="en-US" sz="2400" dirty="0"/>
              <a:t>Experience in first Booster runs: results, problems and solutions.</a:t>
            </a:r>
          </a:p>
          <a:p>
            <a:pPr marL="342900" indent="-342900">
              <a:buFont typeface="Courier New" panose="02070309020205020404" pitchFamily="49" charset="0"/>
              <a:buChar char="o"/>
            </a:pPr>
            <a:r>
              <a:rPr lang="en-US" sz="2400" dirty="0"/>
              <a:t>Tune measurements at Booster.</a:t>
            </a:r>
          </a:p>
          <a:p>
            <a:endParaRPr lang="en-US" sz="2400" dirty="0"/>
          </a:p>
          <a:p>
            <a:r>
              <a:rPr lang="en-US" sz="2400" dirty="0"/>
              <a:t>Beam position measurements at Collider:</a:t>
            </a:r>
          </a:p>
          <a:p>
            <a:pPr marL="342900" indent="-342900">
              <a:buFont typeface="Courier New" panose="02070309020205020404" pitchFamily="49" charset="0"/>
              <a:buChar char="o"/>
            </a:pPr>
            <a:r>
              <a:rPr lang="en-US" sz="2400" dirty="0"/>
              <a:t>Overview.</a:t>
            </a:r>
          </a:p>
          <a:p>
            <a:pPr marL="342900" indent="-342900">
              <a:buFont typeface="Courier New" panose="02070309020205020404" pitchFamily="49" charset="0"/>
              <a:buChar char="o"/>
            </a:pPr>
            <a:r>
              <a:rPr lang="en-US" sz="2400" dirty="0"/>
              <a:t>Diagonal-cut type pick-ups</a:t>
            </a:r>
            <a:r>
              <a:rPr lang="ru-RU" sz="2400" dirty="0"/>
              <a:t>: </a:t>
            </a:r>
            <a:r>
              <a:rPr lang="en-US" sz="2400" dirty="0"/>
              <a:t>proposed matching circuit and electronics.</a:t>
            </a:r>
          </a:p>
          <a:p>
            <a:pPr marL="342900" indent="-342900">
              <a:buFont typeface="Courier New" panose="02070309020205020404" pitchFamily="49" charset="0"/>
              <a:buChar char="o"/>
            </a:pPr>
            <a:r>
              <a:rPr lang="en-US" sz="2400" dirty="0"/>
              <a:t>Strip-line monitors: prototype measurements at the test bench</a:t>
            </a:r>
            <a:endParaRPr lang="ru-RU" sz="2400" dirty="0"/>
          </a:p>
        </p:txBody>
      </p:sp>
      <p:sp>
        <p:nvSpPr>
          <p:cNvPr id="11" name="Нижний колонтитул 10">
            <a:extLst>
              <a:ext uri="{FF2B5EF4-FFF2-40B4-BE49-F238E27FC236}">
                <a16:creationId xmlns:a16="http://schemas.microsoft.com/office/drawing/2014/main" id="{44D95555-F95E-4D21-82E7-85C2FFDBCBEE}"/>
              </a:ext>
            </a:extLst>
          </p:cNvPr>
          <p:cNvSpPr>
            <a:spLocks noGrp="1"/>
          </p:cNvSpPr>
          <p:nvPr>
            <p:ph type="ftr" sz="quarter" idx="11"/>
          </p:nvPr>
        </p:nvSpPr>
        <p:spPr/>
        <p:txBody>
          <a:bodyPr/>
          <a:lstStyle/>
          <a:p>
            <a:r>
              <a:rPr lang="en-US"/>
              <a:t>Beam diagnostics at the NICA accelerator complex.</a:t>
            </a:r>
            <a:endParaRPr lang="ru-RU" dirty="0"/>
          </a:p>
        </p:txBody>
      </p:sp>
      <p:sp>
        <p:nvSpPr>
          <p:cNvPr id="12" name="Номер слайда 11">
            <a:extLst>
              <a:ext uri="{FF2B5EF4-FFF2-40B4-BE49-F238E27FC236}">
                <a16:creationId xmlns:a16="http://schemas.microsoft.com/office/drawing/2014/main" id="{09CA3934-B2B7-4F48-8610-F61F3915BE9B}"/>
              </a:ext>
            </a:extLst>
          </p:cNvPr>
          <p:cNvSpPr>
            <a:spLocks noGrp="1"/>
          </p:cNvSpPr>
          <p:nvPr>
            <p:ph type="sldNum" sz="quarter" idx="12"/>
          </p:nvPr>
        </p:nvSpPr>
        <p:spPr/>
        <p:txBody>
          <a:bodyPr/>
          <a:lstStyle/>
          <a:p>
            <a:fld id="{525EAA68-DD36-4B81-BDD6-88EBE092D975}" type="slidenum">
              <a:rPr lang="ru-RU" smtClean="0"/>
              <a:pPr/>
              <a:t>2</a:t>
            </a:fld>
            <a:endParaRPr lang="ru-RU"/>
          </a:p>
        </p:txBody>
      </p:sp>
    </p:spTree>
    <p:extLst>
      <p:ext uri="{BB962C8B-B14F-4D97-AF65-F5344CB8AC3E}">
        <p14:creationId xmlns:p14="http://schemas.microsoft.com/office/powerpoint/2010/main" val="59498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1B38A-1BF4-47B8-A285-F546C0F5F067}"/>
              </a:ext>
            </a:extLst>
          </p:cNvPr>
          <p:cNvSpPr>
            <a:spLocks noGrp="1"/>
          </p:cNvSpPr>
          <p:nvPr>
            <p:ph type="title"/>
          </p:nvPr>
        </p:nvSpPr>
        <p:spPr/>
        <p:txBody>
          <a:bodyPr>
            <a:normAutofit fontScale="90000"/>
          </a:bodyPr>
          <a:lstStyle/>
          <a:p>
            <a:r>
              <a:rPr lang="en-US" dirty="0"/>
              <a:t>Strip-Line monitors at collider</a:t>
            </a:r>
            <a:endParaRPr lang="ru-RU" dirty="0"/>
          </a:p>
        </p:txBody>
      </p:sp>
      <p:sp>
        <p:nvSpPr>
          <p:cNvPr id="3" name="Нижний колонтитул 2">
            <a:extLst>
              <a:ext uri="{FF2B5EF4-FFF2-40B4-BE49-F238E27FC236}">
                <a16:creationId xmlns:a16="http://schemas.microsoft.com/office/drawing/2014/main" id="{6F642B17-3D11-4E33-841E-373A887C7D85}"/>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AD3DEF61-18DE-4DD9-A6CB-A22E9F21AAE7}"/>
              </a:ext>
            </a:extLst>
          </p:cNvPr>
          <p:cNvSpPr>
            <a:spLocks noGrp="1"/>
          </p:cNvSpPr>
          <p:nvPr>
            <p:ph type="sldNum" sz="quarter" idx="12"/>
          </p:nvPr>
        </p:nvSpPr>
        <p:spPr/>
        <p:txBody>
          <a:bodyPr/>
          <a:lstStyle/>
          <a:p>
            <a:fld id="{525EAA68-DD36-4B81-BDD6-88EBE092D975}" type="slidenum">
              <a:rPr lang="ru-RU" smtClean="0"/>
              <a:pPr/>
              <a:t>20</a:t>
            </a:fld>
            <a:endParaRPr lang="ru-RU"/>
          </a:p>
        </p:txBody>
      </p:sp>
      <p:pic>
        <p:nvPicPr>
          <p:cNvPr id="6" name="Рисунок 5">
            <a:extLst>
              <a:ext uri="{FF2B5EF4-FFF2-40B4-BE49-F238E27FC236}">
                <a16:creationId xmlns:a16="http://schemas.microsoft.com/office/drawing/2014/main" id="{5C120648-959D-4294-8AE8-D503218B15A7}"/>
              </a:ext>
            </a:extLst>
          </p:cNvPr>
          <p:cNvPicPr>
            <a:picLocks noChangeAspect="1"/>
          </p:cNvPicPr>
          <p:nvPr/>
        </p:nvPicPr>
        <p:blipFill rotWithShape="1">
          <a:blip r:embed="rId2">
            <a:extLst>
              <a:ext uri="{28A0092B-C50C-407E-A947-70E740481C1C}">
                <a14:useLocalDpi xmlns:a14="http://schemas.microsoft.com/office/drawing/2010/main" val="0"/>
              </a:ext>
            </a:extLst>
          </a:blip>
          <a:srcRect t="1" b="33861"/>
          <a:stretch/>
        </p:blipFill>
        <p:spPr>
          <a:xfrm>
            <a:off x="3185105" y="1070841"/>
            <a:ext cx="8851860" cy="4536000"/>
          </a:xfrm>
          <a:prstGeom prst="rect">
            <a:avLst/>
          </a:prstGeom>
        </p:spPr>
      </p:pic>
      <p:sp>
        <p:nvSpPr>
          <p:cNvPr id="7" name="TextBox 6">
            <a:extLst>
              <a:ext uri="{FF2B5EF4-FFF2-40B4-BE49-F238E27FC236}">
                <a16:creationId xmlns:a16="http://schemas.microsoft.com/office/drawing/2014/main" id="{58484445-DEE4-4A47-A91D-EC753CB4BF4A}"/>
              </a:ext>
            </a:extLst>
          </p:cNvPr>
          <p:cNvSpPr txBox="1"/>
          <p:nvPr/>
        </p:nvSpPr>
        <p:spPr>
          <a:xfrm>
            <a:off x="145914" y="2238924"/>
            <a:ext cx="2978680"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t>4 SLM monitors on both sides of  IPs.</a:t>
            </a:r>
          </a:p>
          <a:p>
            <a:pPr marL="285750" indent="-285750">
              <a:buFont typeface="Courier New" panose="02070309020205020404" pitchFamily="49" charset="0"/>
              <a:buChar char="o"/>
            </a:pPr>
            <a:r>
              <a:rPr lang="en-US" dirty="0"/>
              <a:t>Can detect position of both beams simultaneously.</a:t>
            </a:r>
          </a:p>
          <a:p>
            <a:pPr marL="285750" indent="-285750">
              <a:buFont typeface="Courier New" panose="02070309020205020404" pitchFamily="49" charset="0"/>
              <a:buChar char="o"/>
            </a:pPr>
            <a:r>
              <a:rPr lang="en-US" dirty="0">
                <a:solidFill>
                  <a:srgbClr val="231F20"/>
                </a:solidFill>
              </a:rPr>
              <a:t>The bunch length should be shorter than the SLM strip length to prevent signal overlapping.</a:t>
            </a:r>
            <a:endParaRPr lang="en-US" dirty="0"/>
          </a:p>
        </p:txBody>
      </p:sp>
      <p:cxnSp>
        <p:nvCxnSpPr>
          <p:cNvPr id="8" name="Прямая со стрелкой 7">
            <a:extLst>
              <a:ext uri="{FF2B5EF4-FFF2-40B4-BE49-F238E27FC236}">
                <a16:creationId xmlns:a16="http://schemas.microsoft.com/office/drawing/2014/main" id="{E0BCEC4F-2939-4BA6-93DD-94C7987DB643}"/>
              </a:ext>
            </a:extLst>
          </p:cNvPr>
          <p:cNvCxnSpPr>
            <a:cxnSpLocks/>
          </p:cNvCxnSpPr>
          <p:nvPr/>
        </p:nvCxnSpPr>
        <p:spPr>
          <a:xfrm flipH="1" flipV="1">
            <a:off x="6840307" y="2692981"/>
            <a:ext cx="447999" cy="534311"/>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E8AACB8F-D55C-4A5E-8654-293BA5BC8B6C}"/>
              </a:ext>
            </a:extLst>
          </p:cNvPr>
          <p:cNvCxnSpPr>
            <a:cxnSpLocks/>
          </p:cNvCxnSpPr>
          <p:nvPr/>
        </p:nvCxnSpPr>
        <p:spPr>
          <a:xfrm flipV="1">
            <a:off x="7409329" y="2688358"/>
            <a:ext cx="403412" cy="534311"/>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3CFA7AB2-4E30-4A55-AA0C-3DE826207CC6}"/>
              </a:ext>
            </a:extLst>
          </p:cNvPr>
          <p:cNvCxnSpPr>
            <a:cxnSpLocks/>
          </p:cNvCxnSpPr>
          <p:nvPr/>
        </p:nvCxnSpPr>
        <p:spPr>
          <a:xfrm flipH="1" flipV="1">
            <a:off x="6840307" y="4692110"/>
            <a:ext cx="447999" cy="534311"/>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4B58E8E0-3888-4959-8180-2AC5B501DC84}"/>
              </a:ext>
            </a:extLst>
          </p:cNvPr>
          <p:cNvCxnSpPr>
            <a:cxnSpLocks/>
          </p:cNvCxnSpPr>
          <p:nvPr/>
        </p:nvCxnSpPr>
        <p:spPr>
          <a:xfrm flipV="1">
            <a:off x="7409329" y="4687487"/>
            <a:ext cx="403412" cy="534311"/>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07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F2BCD-50B9-460D-812C-45D5F10F3B41}"/>
              </a:ext>
            </a:extLst>
          </p:cNvPr>
          <p:cNvSpPr>
            <a:spLocks noGrp="1"/>
          </p:cNvSpPr>
          <p:nvPr>
            <p:ph type="title"/>
          </p:nvPr>
        </p:nvSpPr>
        <p:spPr/>
        <p:txBody>
          <a:bodyPr>
            <a:normAutofit fontScale="90000"/>
          </a:bodyPr>
          <a:lstStyle/>
          <a:p>
            <a:r>
              <a:rPr lang="en-US" dirty="0"/>
              <a:t>SLM prototype</a:t>
            </a:r>
            <a:endParaRPr lang="ru-RU" dirty="0"/>
          </a:p>
        </p:txBody>
      </p:sp>
      <p:sp>
        <p:nvSpPr>
          <p:cNvPr id="3" name="Нижний колонтитул 2">
            <a:extLst>
              <a:ext uri="{FF2B5EF4-FFF2-40B4-BE49-F238E27FC236}">
                <a16:creationId xmlns:a16="http://schemas.microsoft.com/office/drawing/2014/main" id="{E251D8BF-0DB5-4CCF-9D4E-36F7B6280580}"/>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62245ED4-BBE0-4E17-A87D-8D7498A00400}"/>
              </a:ext>
            </a:extLst>
          </p:cNvPr>
          <p:cNvSpPr>
            <a:spLocks noGrp="1"/>
          </p:cNvSpPr>
          <p:nvPr>
            <p:ph type="sldNum" sz="quarter" idx="12"/>
          </p:nvPr>
        </p:nvSpPr>
        <p:spPr/>
        <p:txBody>
          <a:bodyPr/>
          <a:lstStyle/>
          <a:p>
            <a:fld id="{525EAA68-DD36-4B81-BDD6-88EBE092D975}" type="slidenum">
              <a:rPr lang="ru-RU" smtClean="0"/>
              <a:pPr/>
              <a:t>21</a:t>
            </a:fld>
            <a:endParaRPr lang="ru-RU"/>
          </a:p>
        </p:txBody>
      </p:sp>
      <p:pic>
        <p:nvPicPr>
          <p:cNvPr id="6" name="Рисунок 5">
            <a:extLst>
              <a:ext uri="{FF2B5EF4-FFF2-40B4-BE49-F238E27FC236}">
                <a16:creationId xmlns:a16="http://schemas.microsoft.com/office/drawing/2014/main" id="{D60461B9-591E-4D7E-A3B7-46EC0FD0785C}"/>
              </a:ext>
            </a:extLst>
          </p:cNvPr>
          <p:cNvPicPr>
            <a:picLocks noChangeAspect="1"/>
          </p:cNvPicPr>
          <p:nvPr/>
        </p:nvPicPr>
        <p:blipFill rotWithShape="1">
          <a:blip r:embed="rId2"/>
          <a:srcRect l="9273" r="6013"/>
          <a:stretch/>
        </p:blipFill>
        <p:spPr>
          <a:xfrm>
            <a:off x="125930" y="2382357"/>
            <a:ext cx="3708000" cy="3518335"/>
          </a:xfrm>
          <a:prstGeom prst="rect">
            <a:avLst/>
          </a:prstGeom>
        </p:spPr>
      </p:pic>
      <p:pic>
        <p:nvPicPr>
          <p:cNvPr id="5" name="Рисунок 4">
            <a:extLst>
              <a:ext uri="{FF2B5EF4-FFF2-40B4-BE49-F238E27FC236}">
                <a16:creationId xmlns:a16="http://schemas.microsoft.com/office/drawing/2014/main" id="{04B3576A-52DD-43C3-A070-467585A74FDA}"/>
              </a:ext>
            </a:extLst>
          </p:cNvPr>
          <p:cNvPicPr>
            <a:picLocks noChangeAspect="1"/>
          </p:cNvPicPr>
          <p:nvPr/>
        </p:nvPicPr>
        <p:blipFill>
          <a:blip r:embed="rId3"/>
          <a:stretch>
            <a:fillRect/>
          </a:stretch>
        </p:blipFill>
        <p:spPr>
          <a:xfrm>
            <a:off x="4102120" y="570297"/>
            <a:ext cx="7658346" cy="5478663"/>
          </a:xfrm>
          <a:prstGeom prst="rect">
            <a:avLst/>
          </a:prstGeom>
        </p:spPr>
      </p:pic>
      <p:sp>
        <p:nvSpPr>
          <p:cNvPr id="7" name="TextBox 6">
            <a:extLst>
              <a:ext uri="{FF2B5EF4-FFF2-40B4-BE49-F238E27FC236}">
                <a16:creationId xmlns:a16="http://schemas.microsoft.com/office/drawing/2014/main" id="{48F29638-C754-4BA5-8BC6-A49775DAF6CF}"/>
              </a:ext>
            </a:extLst>
          </p:cNvPr>
          <p:cNvSpPr txBox="1"/>
          <p:nvPr/>
        </p:nvSpPr>
        <p:spPr>
          <a:xfrm>
            <a:off x="224118" y="1075765"/>
            <a:ext cx="3878002" cy="1477328"/>
          </a:xfrm>
          <a:prstGeom prst="rect">
            <a:avLst/>
          </a:prstGeom>
          <a:noFill/>
        </p:spPr>
        <p:txBody>
          <a:bodyPr wrap="square" rtlCol="0">
            <a:spAutoFit/>
          </a:bodyPr>
          <a:lstStyle/>
          <a:p>
            <a:r>
              <a:rPr lang="en-US" dirty="0"/>
              <a:t>SLM are situated in final focus lenses.</a:t>
            </a:r>
          </a:p>
          <a:p>
            <a:r>
              <a:rPr lang="en-US" dirty="0"/>
              <a:t>Aperture of plates D=158mm, length L=1040mm.</a:t>
            </a:r>
          </a:p>
          <a:p>
            <a:r>
              <a:rPr lang="en-US" dirty="0"/>
              <a:t>4 RF ports on each side to get beams position signals.</a:t>
            </a:r>
          </a:p>
        </p:txBody>
      </p:sp>
    </p:spTree>
    <p:extLst>
      <p:ext uri="{BB962C8B-B14F-4D97-AF65-F5344CB8AC3E}">
        <p14:creationId xmlns:p14="http://schemas.microsoft.com/office/powerpoint/2010/main" val="9808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A437FB-E19F-48F7-882B-EF3EF451134B}"/>
              </a:ext>
            </a:extLst>
          </p:cNvPr>
          <p:cNvSpPr>
            <a:spLocks noGrp="1"/>
          </p:cNvSpPr>
          <p:nvPr>
            <p:ph type="title"/>
          </p:nvPr>
        </p:nvSpPr>
        <p:spPr/>
        <p:txBody>
          <a:bodyPr>
            <a:normAutofit fontScale="90000"/>
          </a:bodyPr>
          <a:lstStyle/>
          <a:p>
            <a:r>
              <a:rPr lang="en-US" dirty="0"/>
              <a:t>SLM test bench</a:t>
            </a:r>
            <a:endParaRPr lang="ru-RU" dirty="0"/>
          </a:p>
        </p:txBody>
      </p:sp>
      <p:sp>
        <p:nvSpPr>
          <p:cNvPr id="3" name="Нижний колонтитул 2">
            <a:extLst>
              <a:ext uri="{FF2B5EF4-FFF2-40B4-BE49-F238E27FC236}">
                <a16:creationId xmlns:a16="http://schemas.microsoft.com/office/drawing/2014/main" id="{A59095EF-CEB4-46C0-802D-179FDC1B0C6C}"/>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CCFFE68F-CD35-4E40-A453-07AA4F4F1939}"/>
              </a:ext>
            </a:extLst>
          </p:cNvPr>
          <p:cNvSpPr>
            <a:spLocks noGrp="1"/>
          </p:cNvSpPr>
          <p:nvPr>
            <p:ph type="sldNum" sz="quarter" idx="12"/>
          </p:nvPr>
        </p:nvSpPr>
        <p:spPr/>
        <p:txBody>
          <a:bodyPr/>
          <a:lstStyle/>
          <a:p>
            <a:fld id="{525EAA68-DD36-4B81-BDD6-88EBE092D975}" type="slidenum">
              <a:rPr lang="ru-RU" smtClean="0"/>
              <a:pPr/>
              <a:t>22</a:t>
            </a:fld>
            <a:endParaRPr lang="ru-RU"/>
          </a:p>
        </p:txBody>
      </p:sp>
      <p:sp>
        <p:nvSpPr>
          <p:cNvPr id="9" name="TextBox 8">
            <a:extLst>
              <a:ext uri="{FF2B5EF4-FFF2-40B4-BE49-F238E27FC236}">
                <a16:creationId xmlns:a16="http://schemas.microsoft.com/office/drawing/2014/main" id="{DCE83FEE-B5FD-4E0F-99D2-87A078015125}"/>
              </a:ext>
            </a:extLst>
          </p:cNvPr>
          <p:cNvSpPr txBox="1"/>
          <p:nvPr/>
        </p:nvSpPr>
        <p:spPr>
          <a:xfrm>
            <a:off x="125930" y="2028793"/>
            <a:ext cx="4356452" cy="1938992"/>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t>SLM prototype with conducting bar </a:t>
            </a:r>
          </a:p>
          <a:p>
            <a:pPr marL="285750" indent="-285750">
              <a:buFont typeface="Courier New" panose="02070309020205020404" pitchFamily="49" charset="0"/>
              <a:buChar char="o"/>
            </a:pPr>
            <a:r>
              <a:rPr lang="en-US" sz="2000" dirty="0"/>
              <a:t>network analyzer;</a:t>
            </a:r>
          </a:p>
          <a:p>
            <a:pPr marL="285750" indent="-285750">
              <a:buFont typeface="Courier New" panose="02070309020205020404" pitchFamily="49" charset="0"/>
              <a:buChar char="o"/>
            </a:pPr>
            <a:r>
              <a:rPr lang="en-US" sz="2000" dirty="0"/>
              <a:t>signal generator(s);</a:t>
            </a:r>
          </a:p>
          <a:p>
            <a:pPr marL="285750" indent="-285750">
              <a:buFont typeface="Courier New" panose="02070309020205020404" pitchFamily="49" charset="0"/>
              <a:buChar char="o"/>
            </a:pPr>
            <a:r>
              <a:rPr lang="en-US" sz="2000" dirty="0"/>
              <a:t>oscilloscope;</a:t>
            </a:r>
          </a:p>
          <a:p>
            <a:pPr marL="285750" indent="-285750">
              <a:buFont typeface="Courier New" panose="02070309020205020404" pitchFamily="49" charset="0"/>
              <a:buChar char="o"/>
            </a:pPr>
            <a:r>
              <a:rPr lang="en-US" sz="2000" dirty="0"/>
              <a:t>Libera Hadron;</a:t>
            </a:r>
          </a:p>
          <a:p>
            <a:pPr marL="285750" indent="-285750">
              <a:buFont typeface="Courier New" panose="02070309020205020404" pitchFamily="49" charset="0"/>
              <a:buChar char="o"/>
            </a:pPr>
            <a:r>
              <a:rPr lang="en-US" sz="2000" dirty="0"/>
              <a:t>Amplifier110 with power supply.</a:t>
            </a:r>
          </a:p>
        </p:txBody>
      </p:sp>
      <p:pic>
        <p:nvPicPr>
          <p:cNvPr id="13" name="Рисунок 12">
            <a:extLst>
              <a:ext uri="{FF2B5EF4-FFF2-40B4-BE49-F238E27FC236}">
                <a16:creationId xmlns:a16="http://schemas.microsoft.com/office/drawing/2014/main" id="{512E1FBE-4152-4A22-882E-993F0A9AA32C}"/>
              </a:ext>
            </a:extLst>
          </p:cNvPr>
          <p:cNvPicPr>
            <a:picLocks noChangeAspect="1"/>
          </p:cNvPicPr>
          <p:nvPr/>
        </p:nvPicPr>
        <p:blipFill>
          <a:blip r:embed="rId2"/>
          <a:stretch>
            <a:fillRect/>
          </a:stretch>
        </p:blipFill>
        <p:spPr>
          <a:xfrm>
            <a:off x="4799883" y="427505"/>
            <a:ext cx="6846552" cy="5335764"/>
          </a:xfrm>
          <a:prstGeom prst="rect">
            <a:avLst/>
          </a:prstGeom>
        </p:spPr>
      </p:pic>
    </p:spTree>
    <p:extLst>
      <p:ext uri="{BB962C8B-B14F-4D97-AF65-F5344CB8AC3E}">
        <p14:creationId xmlns:p14="http://schemas.microsoft.com/office/powerpoint/2010/main" val="199292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D70C58-384E-46CE-9BC7-3933B78A4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605" y="628703"/>
            <a:ext cx="4290695" cy="3218180"/>
          </a:xfrm>
          <a:prstGeom prst="rect">
            <a:avLst/>
          </a:prstGeom>
        </p:spPr>
      </p:pic>
      <p:pic>
        <p:nvPicPr>
          <p:cNvPr id="11" name="Рисунок 10">
            <a:extLst>
              <a:ext uri="{FF2B5EF4-FFF2-40B4-BE49-F238E27FC236}">
                <a16:creationId xmlns:a16="http://schemas.microsoft.com/office/drawing/2014/main" id="{312751FB-106E-498F-9D56-67465830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305" y="628703"/>
            <a:ext cx="4290695" cy="3218180"/>
          </a:xfrm>
          <a:prstGeom prst="rect">
            <a:avLst/>
          </a:prstGeom>
        </p:spPr>
      </p:pic>
      <p:pic>
        <p:nvPicPr>
          <p:cNvPr id="12" name="Рисунок 11">
            <a:extLst>
              <a:ext uri="{FF2B5EF4-FFF2-40B4-BE49-F238E27FC236}">
                <a16:creationId xmlns:a16="http://schemas.microsoft.com/office/drawing/2014/main" id="{B96BBAB3-47E0-4CC9-BB94-B966DE6C22CD}"/>
              </a:ext>
            </a:extLst>
          </p:cNvPr>
          <p:cNvPicPr>
            <a:picLocks noChangeAspect="1"/>
          </p:cNvPicPr>
          <p:nvPr/>
        </p:nvPicPr>
        <p:blipFill rotWithShape="1">
          <a:blip r:embed="rId4">
            <a:extLst>
              <a:ext uri="{28A0092B-C50C-407E-A947-70E740481C1C}">
                <a14:useLocalDpi xmlns:a14="http://schemas.microsoft.com/office/drawing/2010/main" val="0"/>
              </a:ext>
            </a:extLst>
          </a:blip>
          <a:srcRect t="1" b="7152"/>
          <a:stretch/>
        </p:blipFill>
        <p:spPr>
          <a:xfrm>
            <a:off x="4470605" y="3449719"/>
            <a:ext cx="4290695" cy="2988000"/>
          </a:xfrm>
          <a:prstGeom prst="rect">
            <a:avLst/>
          </a:prstGeom>
        </p:spPr>
      </p:pic>
      <p:pic>
        <p:nvPicPr>
          <p:cNvPr id="13" name="Рисунок 12">
            <a:extLst>
              <a:ext uri="{FF2B5EF4-FFF2-40B4-BE49-F238E27FC236}">
                <a16:creationId xmlns:a16="http://schemas.microsoft.com/office/drawing/2014/main" id="{A3BE01C9-D572-443D-A3D4-D64BF81F7822}"/>
              </a:ext>
            </a:extLst>
          </p:cNvPr>
          <p:cNvPicPr>
            <a:picLocks noChangeAspect="1"/>
          </p:cNvPicPr>
          <p:nvPr/>
        </p:nvPicPr>
        <p:blipFill rotWithShape="1">
          <a:blip r:embed="rId5">
            <a:extLst>
              <a:ext uri="{28A0092B-C50C-407E-A947-70E740481C1C}">
                <a14:useLocalDpi xmlns:a14="http://schemas.microsoft.com/office/drawing/2010/main" val="0"/>
              </a:ext>
            </a:extLst>
          </a:blip>
          <a:srcRect t="1" b="7152"/>
          <a:stretch/>
        </p:blipFill>
        <p:spPr>
          <a:xfrm>
            <a:off x="7901304" y="3477297"/>
            <a:ext cx="4290695" cy="2988000"/>
          </a:xfrm>
          <a:prstGeom prst="rect">
            <a:avLst/>
          </a:prstGeom>
        </p:spPr>
      </p:pic>
      <p:sp>
        <p:nvSpPr>
          <p:cNvPr id="3" name="Нижний колонтитул 2">
            <a:extLst>
              <a:ext uri="{FF2B5EF4-FFF2-40B4-BE49-F238E27FC236}">
                <a16:creationId xmlns:a16="http://schemas.microsoft.com/office/drawing/2014/main" id="{DBB1BFEB-7027-41B0-9A5D-97C846C49460}"/>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A1297FB3-4132-4F5F-9C2E-2F093DC7D428}"/>
              </a:ext>
            </a:extLst>
          </p:cNvPr>
          <p:cNvSpPr>
            <a:spLocks noGrp="1"/>
          </p:cNvSpPr>
          <p:nvPr>
            <p:ph type="sldNum" sz="quarter" idx="12"/>
          </p:nvPr>
        </p:nvSpPr>
        <p:spPr/>
        <p:txBody>
          <a:bodyPr/>
          <a:lstStyle/>
          <a:p>
            <a:fld id="{525EAA68-DD36-4B81-BDD6-88EBE092D975}" type="slidenum">
              <a:rPr lang="ru-RU" smtClean="0"/>
              <a:pPr/>
              <a:t>23</a:t>
            </a:fld>
            <a:endParaRPr lang="ru-RU"/>
          </a:p>
        </p:txBody>
      </p:sp>
      <p:sp>
        <p:nvSpPr>
          <p:cNvPr id="6" name="TextBox 5">
            <a:extLst>
              <a:ext uri="{FF2B5EF4-FFF2-40B4-BE49-F238E27FC236}">
                <a16:creationId xmlns:a16="http://schemas.microsoft.com/office/drawing/2014/main" id="{70AC1714-800A-4313-8283-1D582676BDE2}"/>
              </a:ext>
            </a:extLst>
          </p:cNvPr>
          <p:cNvSpPr txBox="1"/>
          <p:nvPr/>
        </p:nvSpPr>
        <p:spPr>
          <a:xfrm>
            <a:off x="5127812" y="2483224"/>
            <a:ext cx="771558" cy="369332"/>
          </a:xfrm>
          <a:prstGeom prst="rect">
            <a:avLst/>
          </a:prstGeom>
          <a:noFill/>
        </p:spPr>
        <p:txBody>
          <a:bodyPr wrap="none" rtlCol="0">
            <a:spAutoFit/>
          </a:bodyPr>
          <a:lstStyle/>
          <a:p>
            <a:r>
              <a:rPr lang="en-US" dirty="0"/>
              <a:t>Plate1</a:t>
            </a:r>
            <a:endParaRPr lang="ru-RU" dirty="0"/>
          </a:p>
        </p:txBody>
      </p:sp>
      <p:sp>
        <p:nvSpPr>
          <p:cNvPr id="15" name="TextBox 14">
            <a:extLst>
              <a:ext uri="{FF2B5EF4-FFF2-40B4-BE49-F238E27FC236}">
                <a16:creationId xmlns:a16="http://schemas.microsoft.com/office/drawing/2014/main" id="{9E1156E7-3E0E-4D55-B441-F9198D6742F1}"/>
              </a:ext>
            </a:extLst>
          </p:cNvPr>
          <p:cNvSpPr txBox="1"/>
          <p:nvPr/>
        </p:nvSpPr>
        <p:spPr>
          <a:xfrm>
            <a:off x="8444753" y="2483224"/>
            <a:ext cx="771558" cy="369332"/>
          </a:xfrm>
          <a:prstGeom prst="rect">
            <a:avLst/>
          </a:prstGeom>
          <a:noFill/>
        </p:spPr>
        <p:txBody>
          <a:bodyPr wrap="none" rtlCol="0">
            <a:spAutoFit/>
          </a:bodyPr>
          <a:lstStyle/>
          <a:p>
            <a:r>
              <a:rPr lang="en-US" dirty="0"/>
              <a:t>Plate2</a:t>
            </a:r>
            <a:endParaRPr lang="ru-RU" dirty="0"/>
          </a:p>
        </p:txBody>
      </p:sp>
      <p:sp>
        <p:nvSpPr>
          <p:cNvPr id="16" name="TextBox 15">
            <a:extLst>
              <a:ext uri="{FF2B5EF4-FFF2-40B4-BE49-F238E27FC236}">
                <a16:creationId xmlns:a16="http://schemas.microsoft.com/office/drawing/2014/main" id="{9B581E7C-8309-4928-A648-4A21364CFD82}"/>
              </a:ext>
            </a:extLst>
          </p:cNvPr>
          <p:cNvSpPr txBox="1"/>
          <p:nvPr/>
        </p:nvSpPr>
        <p:spPr>
          <a:xfrm>
            <a:off x="5127812" y="5341800"/>
            <a:ext cx="771558" cy="369332"/>
          </a:xfrm>
          <a:prstGeom prst="rect">
            <a:avLst/>
          </a:prstGeom>
          <a:noFill/>
        </p:spPr>
        <p:txBody>
          <a:bodyPr wrap="none" rtlCol="0">
            <a:spAutoFit/>
          </a:bodyPr>
          <a:lstStyle/>
          <a:p>
            <a:r>
              <a:rPr lang="en-US" dirty="0"/>
              <a:t>Plate3</a:t>
            </a:r>
            <a:endParaRPr lang="ru-RU" dirty="0"/>
          </a:p>
        </p:txBody>
      </p:sp>
      <p:sp>
        <p:nvSpPr>
          <p:cNvPr id="17" name="TextBox 16">
            <a:extLst>
              <a:ext uri="{FF2B5EF4-FFF2-40B4-BE49-F238E27FC236}">
                <a16:creationId xmlns:a16="http://schemas.microsoft.com/office/drawing/2014/main" id="{A949A28E-F2C1-4967-9AFF-8C4B46A9FFAA}"/>
              </a:ext>
            </a:extLst>
          </p:cNvPr>
          <p:cNvSpPr txBox="1"/>
          <p:nvPr/>
        </p:nvSpPr>
        <p:spPr>
          <a:xfrm>
            <a:off x="8604929" y="5341800"/>
            <a:ext cx="771558" cy="369332"/>
          </a:xfrm>
          <a:prstGeom prst="rect">
            <a:avLst/>
          </a:prstGeom>
          <a:noFill/>
        </p:spPr>
        <p:txBody>
          <a:bodyPr wrap="none" rtlCol="0">
            <a:spAutoFit/>
          </a:bodyPr>
          <a:lstStyle/>
          <a:p>
            <a:r>
              <a:rPr lang="en-US" dirty="0"/>
              <a:t>Plate4</a:t>
            </a:r>
            <a:endParaRPr lang="ru-RU" dirty="0"/>
          </a:p>
        </p:txBody>
      </p:sp>
      <p:sp>
        <p:nvSpPr>
          <p:cNvPr id="7" name="TextBox 6">
            <a:extLst>
              <a:ext uri="{FF2B5EF4-FFF2-40B4-BE49-F238E27FC236}">
                <a16:creationId xmlns:a16="http://schemas.microsoft.com/office/drawing/2014/main" id="{3A9541C4-A07B-46C9-A3AA-82A2D17DBE0A}"/>
              </a:ext>
            </a:extLst>
          </p:cNvPr>
          <p:cNvSpPr txBox="1"/>
          <p:nvPr/>
        </p:nvSpPr>
        <p:spPr>
          <a:xfrm>
            <a:off x="172074" y="2501116"/>
            <a:ext cx="4410635" cy="1477328"/>
          </a:xfrm>
          <a:prstGeom prst="rect">
            <a:avLst/>
          </a:prstGeom>
          <a:noFill/>
        </p:spPr>
        <p:txBody>
          <a:bodyPr wrap="square" rtlCol="0">
            <a:spAutoFit/>
          </a:bodyPr>
          <a:lstStyle/>
          <a:p>
            <a:r>
              <a:rPr lang="en-US" dirty="0"/>
              <a:t>Adjust gap between plates and vacuum chamber to achieve 50 Ohm impedance.</a:t>
            </a:r>
          </a:p>
          <a:p>
            <a:r>
              <a:rPr lang="en-US" dirty="0"/>
              <a:t>Minimize reflection by measuring S11 and S22 using network analyzer.</a:t>
            </a:r>
          </a:p>
          <a:p>
            <a:r>
              <a:rPr lang="en-US" dirty="0"/>
              <a:t>Achieved 50±10 Ohm up to 250MHz. </a:t>
            </a:r>
          </a:p>
        </p:txBody>
      </p:sp>
      <p:sp>
        <p:nvSpPr>
          <p:cNvPr id="2" name="Заголовок 1">
            <a:extLst>
              <a:ext uri="{FF2B5EF4-FFF2-40B4-BE49-F238E27FC236}">
                <a16:creationId xmlns:a16="http://schemas.microsoft.com/office/drawing/2014/main" id="{E1FFACBB-FEA5-4ED8-98E3-D7D3D534B4D8}"/>
              </a:ext>
            </a:extLst>
          </p:cNvPr>
          <p:cNvSpPr>
            <a:spLocks noGrp="1"/>
          </p:cNvSpPr>
          <p:nvPr>
            <p:ph type="title"/>
          </p:nvPr>
        </p:nvSpPr>
        <p:spPr/>
        <p:txBody>
          <a:bodyPr>
            <a:normAutofit fontScale="90000"/>
          </a:bodyPr>
          <a:lstStyle/>
          <a:p>
            <a:r>
              <a:rPr lang="en-US" dirty="0"/>
              <a:t>SLM plates impedance adjusting</a:t>
            </a:r>
            <a:endParaRPr lang="ru-RU" dirty="0"/>
          </a:p>
        </p:txBody>
      </p:sp>
    </p:spTree>
    <p:extLst>
      <p:ext uri="{BB962C8B-B14F-4D97-AF65-F5344CB8AC3E}">
        <p14:creationId xmlns:p14="http://schemas.microsoft.com/office/powerpoint/2010/main" val="45318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11DD9A-B7C3-41EF-891F-544834D71726}"/>
              </a:ext>
            </a:extLst>
          </p:cNvPr>
          <p:cNvSpPr>
            <a:spLocks noGrp="1"/>
          </p:cNvSpPr>
          <p:nvPr>
            <p:ph type="title"/>
          </p:nvPr>
        </p:nvSpPr>
        <p:spPr/>
        <p:txBody>
          <a:bodyPr>
            <a:normAutofit fontScale="90000"/>
          </a:bodyPr>
          <a:lstStyle/>
          <a:p>
            <a:r>
              <a:rPr lang="en-US" dirty="0"/>
              <a:t>SLM prototype measurements with movable bar(s)</a:t>
            </a:r>
            <a:endParaRPr lang="ru-RU" dirty="0"/>
          </a:p>
        </p:txBody>
      </p:sp>
      <p:sp>
        <p:nvSpPr>
          <p:cNvPr id="3" name="Нижний колонтитул 2">
            <a:extLst>
              <a:ext uri="{FF2B5EF4-FFF2-40B4-BE49-F238E27FC236}">
                <a16:creationId xmlns:a16="http://schemas.microsoft.com/office/drawing/2014/main" id="{7E886453-2506-4D45-8ED4-C6FE1E406AC5}"/>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F5A022BB-5835-4829-9A04-463E8B911733}"/>
              </a:ext>
            </a:extLst>
          </p:cNvPr>
          <p:cNvSpPr>
            <a:spLocks noGrp="1"/>
          </p:cNvSpPr>
          <p:nvPr>
            <p:ph type="sldNum" sz="quarter" idx="12"/>
          </p:nvPr>
        </p:nvSpPr>
        <p:spPr/>
        <p:txBody>
          <a:bodyPr/>
          <a:lstStyle/>
          <a:p>
            <a:fld id="{525EAA68-DD36-4B81-BDD6-88EBE092D975}" type="slidenum">
              <a:rPr lang="ru-RU" smtClean="0"/>
              <a:pPr/>
              <a:t>24</a:t>
            </a:fld>
            <a:endParaRPr lang="ru-RU"/>
          </a:p>
        </p:txBody>
      </p:sp>
      <p:grpSp>
        <p:nvGrpSpPr>
          <p:cNvPr id="115" name="Группа 114">
            <a:extLst>
              <a:ext uri="{FF2B5EF4-FFF2-40B4-BE49-F238E27FC236}">
                <a16:creationId xmlns:a16="http://schemas.microsoft.com/office/drawing/2014/main" id="{5EBA430B-DA5E-4B2A-B27F-BDDC36AE073C}"/>
              </a:ext>
            </a:extLst>
          </p:cNvPr>
          <p:cNvGrpSpPr/>
          <p:nvPr/>
        </p:nvGrpSpPr>
        <p:grpSpPr>
          <a:xfrm>
            <a:off x="4758436" y="3429000"/>
            <a:ext cx="6166007" cy="1533837"/>
            <a:chOff x="4484149" y="3570086"/>
            <a:chExt cx="7028921" cy="1748493"/>
          </a:xfrm>
        </p:grpSpPr>
        <p:grpSp>
          <p:nvGrpSpPr>
            <p:cNvPr id="108" name="Группа 107">
              <a:extLst>
                <a:ext uri="{FF2B5EF4-FFF2-40B4-BE49-F238E27FC236}">
                  <a16:creationId xmlns:a16="http://schemas.microsoft.com/office/drawing/2014/main" id="{9F963678-CFF0-4B19-9C71-B92EF50F9531}"/>
                </a:ext>
              </a:extLst>
            </p:cNvPr>
            <p:cNvGrpSpPr/>
            <p:nvPr/>
          </p:nvGrpSpPr>
          <p:grpSpPr>
            <a:xfrm>
              <a:off x="4484149" y="3570086"/>
              <a:ext cx="7028921" cy="1748493"/>
              <a:chOff x="3361765" y="1084729"/>
              <a:chExt cx="7028921" cy="1748493"/>
            </a:xfrm>
          </p:grpSpPr>
          <p:sp>
            <p:nvSpPr>
              <p:cNvPr id="7" name="Прямоугольник 6">
                <a:extLst>
                  <a:ext uri="{FF2B5EF4-FFF2-40B4-BE49-F238E27FC236}">
                    <a16:creationId xmlns:a16="http://schemas.microsoft.com/office/drawing/2014/main" id="{B3092A93-5587-42D8-A45E-42C2A6EC72BE}"/>
                  </a:ext>
                </a:extLst>
              </p:cNvPr>
              <p:cNvSpPr/>
              <p:nvPr/>
            </p:nvSpPr>
            <p:spPr>
              <a:xfrm>
                <a:off x="5952565" y="1084729"/>
                <a:ext cx="3245224" cy="7709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9" name="Прямая соединительная линия 8">
                <a:extLst>
                  <a:ext uri="{FF2B5EF4-FFF2-40B4-BE49-F238E27FC236}">
                    <a16:creationId xmlns:a16="http://schemas.microsoft.com/office/drawing/2014/main" id="{6EB67524-A1A9-4339-AE6B-54BFF3C2A495}"/>
                  </a:ext>
                </a:extLst>
              </p:cNvPr>
              <p:cNvCxnSpPr/>
              <p:nvPr/>
            </p:nvCxnSpPr>
            <p:spPr>
              <a:xfrm>
                <a:off x="4984376" y="1470211"/>
                <a:ext cx="49933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3F0BAF62-DD54-4CC1-836A-B7AE6A42058F}"/>
                  </a:ext>
                </a:extLst>
              </p:cNvPr>
              <p:cNvCxnSpPr/>
              <p:nvPr/>
            </p:nvCxnSpPr>
            <p:spPr>
              <a:xfrm>
                <a:off x="6095999" y="1165412"/>
                <a:ext cx="297628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92099121-4375-4195-8174-7206DDD04F26}"/>
                  </a:ext>
                </a:extLst>
              </p:cNvPr>
              <p:cNvCxnSpPr/>
              <p:nvPr/>
            </p:nvCxnSpPr>
            <p:spPr>
              <a:xfrm>
                <a:off x="6095999" y="1766047"/>
                <a:ext cx="297628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Овал 12">
                <a:extLst>
                  <a:ext uri="{FF2B5EF4-FFF2-40B4-BE49-F238E27FC236}">
                    <a16:creationId xmlns:a16="http://schemas.microsoft.com/office/drawing/2014/main" id="{8E8976E9-28F9-4248-A583-7D90415E88CC}"/>
                  </a:ext>
                </a:extLst>
              </p:cNvPr>
              <p:cNvSpPr/>
              <p:nvPr/>
            </p:nvSpPr>
            <p:spPr>
              <a:xfrm>
                <a:off x="3361765" y="2096650"/>
                <a:ext cx="349619" cy="3437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grpSp>
            <p:nvGrpSpPr>
              <p:cNvPr id="18" name="Группа 17">
                <a:extLst>
                  <a:ext uri="{FF2B5EF4-FFF2-40B4-BE49-F238E27FC236}">
                    <a16:creationId xmlns:a16="http://schemas.microsoft.com/office/drawing/2014/main" id="{9BC9C252-8E4C-4B7C-91F3-0F4415371D45}"/>
                  </a:ext>
                </a:extLst>
              </p:cNvPr>
              <p:cNvGrpSpPr/>
              <p:nvPr/>
            </p:nvGrpSpPr>
            <p:grpSpPr>
              <a:xfrm>
                <a:off x="6095999" y="1766048"/>
                <a:ext cx="161366" cy="1010587"/>
                <a:chOff x="6095999" y="1766048"/>
                <a:chExt cx="161366" cy="1010587"/>
              </a:xfrm>
            </p:grpSpPr>
            <p:sp>
              <p:nvSpPr>
                <p:cNvPr id="14" name="Прямоугольник 13">
                  <a:extLst>
                    <a:ext uri="{FF2B5EF4-FFF2-40B4-BE49-F238E27FC236}">
                      <a16:creationId xmlns:a16="http://schemas.microsoft.com/office/drawing/2014/main" id="{EC3144C8-E30C-4CD7-859A-831383987ADF}"/>
                    </a:ext>
                  </a:extLst>
                </p:cNvPr>
                <p:cNvSpPr/>
                <p:nvPr/>
              </p:nvSpPr>
              <p:spPr>
                <a:xfrm>
                  <a:off x="6095999" y="2088779"/>
                  <a:ext cx="161366"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16" name="Прямая соединительная линия 15">
                  <a:extLst>
                    <a:ext uri="{FF2B5EF4-FFF2-40B4-BE49-F238E27FC236}">
                      <a16:creationId xmlns:a16="http://schemas.microsoft.com/office/drawing/2014/main" id="{6625EAD1-B053-4880-B06E-BDA762F5ECB6}"/>
                    </a:ext>
                  </a:extLst>
                </p:cNvPr>
                <p:cNvCxnSpPr>
                  <a:endCxn id="14" idx="0"/>
                </p:cNvCxnSpPr>
                <p:nvPr/>
              </p:nvCxnSpPr>
              <p:spPr>
                <a:xfrm>
                  <a:off x="6176682" y="1766048"/>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857BA2D1-FA3F-4A1F-831D-8646EB3520D4}"/>
                    </a:ext>
                  </a:extLst>
                </p:cNvPr>
                <p:cNvCxnSpPr/>
                <p:nvPr/>
              </p:nvCxnSpPr>
              <p:spPr>
                <a:xfrm>
                  <a:off x="6176682" y="2453904"/>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Группа 18">
                <a:extLst>
                  <a:ext uri="{FF2B5EF4-FFF2-40B4-BE49-F238E27FC236}">
                    <a16:creationId xmlns:a16="http://schemas.microsoft.com/office/drawing/2014/main" id="{F0DA1F61-9692-478B-9DAA-7886C7A500E1}"/>
                  </a:ext>
                </a:extLst>
              </p:cNvPr>
              <p:cNvGrpSpPr/>
              <p:nvPr/>
            </p:nvGrpSpPr>
            <p:grpSpPr>
              <a:xfrm>
                <a:off x="8910916" y="1775010"/>
                <a:ext cx="161366" cy="1010587"/>
                <a:chOff x="6095999" y="1766048"/>
                <a:chExt cx="161366" cy="1010587"/>
              </a:xfrm>
            </p:grpSpPr>
            <p:sp>
              <p:nvSpPr>
                <p:cNvPr id="20" name="Прямоугольник 19">
                  <a:extLst>
                    <a:ext uri="{FF2B5EF4-FFF2-40B4-BE49-F238E27FC236}">
                      <a16:creationId xmlns:a16="http://schemas.microsoft.com/office/drawing/2014/main" id="{567CEB83-4EE8-402D-A8BE-7302FA5BE3B6}"/>
                    </a:ext>
                  </a:extLst>
                </p:cNvPr>
                <p:cNvSpPr/>
                <p:nvPr/>
              </p:nvSpPr>
              <p:spPr>
                <a:xfrm>
                  <a:off x="6095999" y="2088779"/>
                  <a:ext cx="161366"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21" name="Прямая соединительная линия 20">
                  <a:extLst>
                    <a:ext uri="{FF2B5EF4-FFF2-40B4-BE49-F238E27FC236}">
                      <a16:creationId xmlns:a16="http://schemas.microsoft.com/office/drawing/2014/main" id="{8F5A6E4A-F327-4EF3-A8D2-8648FB5CD77D}"/>
                    </a:ext>
                  </a:extLst>
                </p:cNvPr>
                <p:cNvCxnSpPr>
                  <a:endCxn id="20" idx="0"/>
                </p:cNvCxnSpPr>
                <p:nvPr/>
              </p:nvCxnSpPr>
              <p:spPr>
                <a:xfrm>
                  <a:off x="6176682" y="1766048"/>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B04F1F34-79BF-4FFD-B91B-70A2E8868059}"/>
                    </a:ext>
                  </a:extLst>
                </p:cNvPr>
                <p:cNvCxnSpPr/>
                <p:nvPr/>
              </p:nvCxnSpPr>
              <p:spPr>
                <a:xfrm>
                  <a:off x="6176682" y="2453904"/>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Группа 22">
                <a:extLst>
                  <a:ext uri="{FF2B5EF4-FFF2-40B4-BE49-F238E27FC236}">
                    <a16:creationId xmlns:a16="http://schemas.microsoft.com/office/drawing/2014/main" id="{1C738EE8-6FEA-4BD5-8373-A236FB6DFA3E}"/>
                  </a:ext>
                </a:extLst>
              </p:cNvPr>
              <p:cNvGrpSpPr/>
              <p:nvPr/>
            </p:nvGrpSpPr>
            <p:grpSpPr>
              <a:xfrm>
                <a:off x="9897893" y="1770901"/>
                <a:ext cx="161366" cy="1010587"/>
                <a:chOff x="6095999" y="1766048"/>
                <a:chExt cx="161366" cy="1010587"/>
              </a:xfrm>
            </p:grpSpPr>
            <p:sp>
              <p:nvSpPr>
                <p:cNvPr id="24" name="Прямоугольник 23">
                  <a:extLst>
                    <a:ext uri="{FF2B5EF4-FFF2-40B4-BE49-F238E27FC236}">
                      <a16:creationId xmlns:a16="http://schemas.microsoft.com/office/drawing/2014/main" id="{F38749F0-9E4F-4B39-99E4-A93DB28C3CF4}"/>
                    </a:ext>
                  </a:extLst>
                </p:cNvPr>
                <p:cNvSpPr/>
                <p:nvPr/>
              </p:nvSpPr>
              <p:spPr>
                <a:xfrm>
                  <a:off x="6095999" y="2088779"/>
                  <a:ext cx="161366"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25" name="Прямая соединительная линия 24">
                  <a:extLst>
                    <a:ext uri="{FF2B5EF4-FFF2-40B4-BE49-F238E27FC236}">
                      <a16:creationId xmlns:a16="http://schemas.microsoft.com/office/drawing/2014/main" id="{1472D5AC-C5F9-4906-A796-38F3CFA33CCD}"/>
                    </a:ext>
                  </a:extLst>
                </p:cNvPr>
                <p:cNvCxnSpPr>
                  <a:endCxn id="24" idx="0"/>
                </p:cNvCxnSpPr>
                <p:nvPr/>
              </p:nvCxnSpPr>
              <p:spPr>
                <a:xfrm>
                  <a:off x="6176682" y="1766048"/>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CB910E62-3B35-4DB5-B0C9-56F9129F6546}"/>
                    </a:ext>
                  </a:extLst>
                </p:cNvPr>
                <p:cNvCxnSpPr/>
                <p:nvPr/>
              </p:nvCxnSpPr>
              <p:spPr>
                <a:xfrm>
                  <a:off x="6176682" y="2453904"/>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Группа 26">
                <a:extLst>
                  <a:ext uri="{FF2B5EF4-FFF2-40B4-BE49-F238E27FC236}">
                    <a16:creationId xmlns:a16="http://schemas.microsoft.com/office/drawing/2014/main" id="{AE4A0ADE-11E9-47A1-89D6-B522BED185FB}"/>
                  </a:ext>
                </a:extLst>
              </p:cNvPr>
              <p:cNvGrpSpPr/>
              <p:nvPr/>
            </p:nvGrpSpPr>
            <p:grpSpPr>
              <a:xfrm>
                <a:off x="4905798" y="1766047"/>
                <a:ext cx="161366" cy="1010587"/>
                <a:chOff x="6095999" y="1766048"/>
                <a:chExt cx="161366" cy="1010587"/>
              </a:xfrm>
            </p:grpSpPr>
            <p:sp>
              <p:nvSpPr>
                <p:cNvPr id="28" name="Прямоугольник 27">
                  <a:extLst>
                    <a:ext uri="{FF2B5EF4-FFF2-40B4-BE49-F238E27FC236}">
                      <a16:creationId xmlns:a16="http://schemas.microsoft.com/office/drawing/2014/main" id="{25C0B5A4-031C-4D2D-B1CF-22258C26C278}"/>
                    </a:ext>
                  </a:extLst>
                </p:cNvPr>
                <p:cNvSpPr/>
                <p:nvPr/>
              </p:nvSpPr>
              <p:spPr>
                <a:xfrm>
                  <a:off x="6095999" y="2088779"/>
                  <a:ext cx="161366"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29" name="Прямая соединительная линия 28">
                  <a:extLst>
                    <a:ext uri="{FF2B5EF4-FFF2-40B4-BE49-F238E27FC236}">
                      <a16:creationId xmlns:a16="http://schemas.microsoft.com/office/drawing/2014/main" id="{58B78D50-3C13-4F75-A710-19BABC0794D9}"/>
                    </a:ext>
                  </a:extLst>
                </p:cNvPr>
                <p:cNvCxnSpPr>
                  <a:endCxn id="28" idx="0"/>
                </p:cNvCxnSpPr>
                <p:nvPr/>
              </p:nvCxnSpPr>
              <p:spPr>
                <a:xfrm>
                  <a:off x="6176682" y="1766048"/>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1778882-20AA-46CC-AC7D-C1F621FF4D0D}"/>
                    </a:ext>
                  </a:extLst>
                </p:cNvPr>
                <p:cNvCxnSpPr/>
                <p:nvPr/>
              </p:nvCxnSpPr>
              <p:spPr>
                <a:xfrm>
                  <a:off x="6176682" y="2453904"/>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Прямая со стрелкой 34">
                <a:extLst>
                  <a:ext uri="{FF2B5EF4-FFF2-40B4-BE49-F238E27FC236}">
                    <a16:creationId xmlns:a16="http://schemas.microsoft.com/office/drawing/2014/main" id="{A996BC62-D15C-415F-8A55-7EF8ABA2C01F}"/>
                  </a:ext>
                </a:extLst>
              </p:cNvPr>
              <p:cNvCxnSpPr/>
              <p:nvPr/>
            </p:nvCxnSpPr>
            <p:spPr>
              <a:xfrm flipV="1">
                <a:off x="3533775" y="2187999"/>
                <a:ext cx="0" cy="1832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Группа 35">
                <a:extLst>
                  <a:ext uri="{FF2B5EF4-FFF2-40B4-BE49-F238E27FC236}">
                    <a16:creationId xmlns:a16="http://schemas.microsoft.com/office/drawing/2014/main" id="{B06EB64C-64EC-4A56-9E7C-C247D65C09EE}"/>
                  </a:ext>
                </a:extLst>
              </p:cNvPr>
              <p:cNvGrpSpPr/>
              <p:nvPr/>
            </p:nvGrpSpPr>
            <p:grpSpPr>
              <a:xfrm rot="16200000">
                <a:off x="4399711" y="964917"/>
                <a:ext cx="161366" cy="1010587"/>
                <a:chOff x="6095999" y="1766048"/>
                <a:chExt cx="161366" cy="1010587"/>
              </a:xfrm>
            </p:grpSpPr>
            <p:sp>
              <p:nvSpPr>
                <p:cNvPr id="37" name="Прямоугольник 36">
                  <a:extLst>
                    <a:ext uri="{FF2B5EF4-FFF2-40B4-BE49-F238E27FC236}">
                      <a16:creationId xmlns:a16="http://schemas.microsoft.com/office/drawing/2014/main" id="{AE6F19F5-F75B-4634-8994-00EC8A7D1281}"/>
                    </a:ext>
                  </a:extLst>
                </p:cNvPr>
                <p:cNvSpPr/>
                <p:nvPr/>
              </p:nvSpPr>
              <p:spPr>
                <a:xfrm>
                  <a:off x="6095999" y="2088779"/>
                  <a:ext cx="161366" cy="3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38" name="Прямая соединительная линия 37">
                  <a:extLst>
                    <a:ext uri="{FF2B5EF4-FFF2-40B4-BE49-F238E27FC236}">
                      <a16:creationId xmlns:a16="http://schemas.microsoft.com/office/drawing/2014/main" id="{2F424309-AE9C-4A68-9373-5A4E8612C4D7}"/>
                    </a:ext>
                  </a:extLst>
                </p:cNvPr>
                <p:cNvCxnSpPr>
                  <a:endCxn id="37" idx="0"/>
                </p:cNvCxnSpPr>
                <p:nvPr/>
              </p:nvCxnSpPr>
              <p:spPr>
                <a:xfrm>
                  <a:off x="6176682" y="1766048"/>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6715439F-7989-45D2-AAEB-A16A62DFEB44}"/>
                    </a:ext>
                  </a:extLst>
                </p:cNvPr>
                <p:cNvCxnSpPr/>
                <p:nvPr/>
              </p:nvCxnSpPr>
              <p:spPr>
                <a:xfrm>
                  <a:off x="6176682" y="2453904"/>
                  <a:ext cx="0" cy="32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4A4D244D-F44D-44EC-94D7-8B7F305CC328}"/>
                  </a:ext>
                </a:extLst>
              </p:cNvPr>
              <p:cNvSpPr txBox="1"/>
              <p:nvPr/>
            </p:nvSpPr>
            <p:spPr>
              <a:xfrm>
                <a:off x="9093260" y="2158066"/>
                <a:ext cx="182742" cy="215444"/>
              </a:xfrm>
              <a:prstGeom prst="rect">
                <a:avLst/>
              </a:prstGeom>
              <a:noFill/>
            </p:spPr>
            <p:txBody>
              <a:bodyPr wrap="none" lIns="0" tIns="0" rIns="0" bIns="0" rtlCol="0">
                <a:spAutoFit/>
              </a:bodyPr>
              <a:lstStyle/>
              <a:p>
                <a:r>
                  <a:rPr lang="en-US" sz="1400" dirty="0"/>
                  <a:t>50</a:t>
                </a:r>
                <a:endParaRPr lang="ru-RU" sz="1400" dirty="0"/>
              </a:p>
            </p:txBody>
          </p:sp>
          <p:sp>
            <p:nvSpPr>
              <p:cNvPr id="41" name="TextBox 40">
                <a:extLst>
                  <a:ext uri="{FF2B5EF4-FFF2-40B4-BE49-F238E27FC236}">
                    <a16:creationId xmlns:a16="http://schemas.microsoft.com/office/drawing/2014/main" id="{D8E9E90E-F97E-496C-BA5F-043E085811A1}"/>
                  </a:ext>
                </a:extLst>
              </p:cNvPr>
              <p:cNvSpPr txBox="1"/>
              <p:nvPr/>
            </p:nvSpPr>
            <p:spPr>
              <a:xfrm>
                <a:off x="6274815" y="2141803"/>
                <a:ext cx="182742" cy="215444"/>
              </a:xfrm>
              <a:prstGeom prst="rect">
                <a:avLst/>
              </a:prstGeom>
              <a:noFill/>
            </p:spPr>
            <p:txBody>
              <a:bodyPr wrap="none" lIns="0" tIns="0" rIns="0" bIns="0" rtlCol="0">
                <a:spAutoFit/>
              </a:bodyPr>
              <a:lstStyle/>
              <a:p>
                <a:r>
                  <a:rPr lang="en-US" sz="1400" dirty="0"/>
                  <a:t>50</a:t>
                </a:r>
                <a:endParaRPr lang="ru-RU" sz="1400" dirty="0"/>
              </a:p>
            </p:txBody>
          </p:sp>
          <p:sp>
            <p:nvSpPr>
              <p:cNvPr id="42" name="TextBox 41">
                <a:extLst>
                  <a:ext uri="{FF2B5EF4-FFF2-40B4-BE49-F238E27FC236}">
                    <a16:creationId xmlns:a16="http://schemas.microsoft.com/office/drawing/2014/main" id="{A6D80B9B-A094-467A-8CE0-1C314041D675}"/>
                  </a:ext>
                </a:extLst>
              </p:cNvPr>
              <p:cNvSpPr txBox="1"/>
              <p:nvPr/>
            </p:nvSpPr>
            <p:spPr>
              <a:xfrm>
                <a:off x="5118423" y="2132840"/>
                <a:ext cx="182742" cy="215444"/>
              </a:xfrm>
              <a:prstGeom prst="rect">
                <a:avLst/>
              </a:prstGeom>
              <a:noFill/>
            </p:spPr>
            <p:txBody>
              <a:bodyPr wrap="none" lIns="0" tIns="0" rIns="0" bIns="0" rtlCol="0">
                <a:spAutoFit/>
              </a:bodyPr>
              <a:lstStyle/>
              <a:p>
                <a:r>
                  <a:rPr lang="en-US" sz="1400" dirty="0"/>
                  <a:t>66</a:t>
                </a:r>
                <a:endParaRPr lang="ru-RU" sz="1400" dirty="0"/>
              </a:p>
            </p:txBody>
          </p:sp>
          <p:sp>
            <p:nvSpPr>
              <p:cNvPr id="43" name="TextBox 42">
                <a:extLst>
                  <a:ext uri="{FF2B5EF4-FFF2-40B4-BE49-F238E27FC236}">
                    <a16:creationId xmlns:a16="http://schemas.microsoft.com/office/drawing/2014/main" id="{FA87D06C-9B65-4A29-85D3-350BB793F61B}"/>
                  </a:ext>
                </a:extLst>
              </p:cNvPr>
              <p:cNvSpPr txBox="1"/>
              <p:nvPr/>
            </p:nvSpPr>
            <p:spPr>
              <a:xfrm>
                <a:off x="4363375" y="1112528"/>
                <a:ext cx="182742" cy="215444"/>
              </a:xfrm>
              <a:prstGeom prst="rect">
                <a:avLst/>
              </a:prstGeom>
              <a:noFill/>
            </p:spPr>
            <p:txBody>
              <a:bodyPr wrap="none" lIns="0" tIns="0" rIns="0" bIns="0" rtlCol="0">
                <a:spAutoFit/>
              </a:bodyPr>
              <a:lstStyle/>
              <a:p>
                <a:r>
                  <a:rPr lang="en-US" sz="1400" dirty="0"/>
                  <a:t>50</a:t>
                </a:r>
                <a:endParaRPr lang="ru-RU" sz="1400" dirty="0"/>
              </a:p>
            </p:txBody>
          </p:sp>
          <p:cxnSp>
            <p:nvCxnSpPr>
              <p:cNvPr id="45" name="Прямая соединительная линия 44">
                <a:extLst>
                  <a:ext uri="{FF2B5EF4-FFF2-40B4-BE49-F238E27FC236}">
                    <a16:creationId xmlns:a16="http://schemas.microsoft.com/office/drawing/2014/main" id="{622E3AE2-4598-44B4-A48E-16369DE40923}"/>
                  </a:ext>
                </a:extLst>
              </p:cNvPr>
              <p:cNvCxnSpPr>
                <a:cxnSpLocks/>
              </p:cNvCxnSpPr>
              <p:nvPr/>
            </p:nvCxnSpPr>
            <p:spPr>
              <a:xfrm flipH="1" flipV="1">
                <a:off x="3536575" y="1469119"/>
                <a:ext cx="1" cy="626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93C38270-7F59-4A58-825C-4925093216AE}"/>
                  </a:ext>
                </a:extLst>
              </p:cNvPr>
              <p:cNvCxnSpPr/>
              <p:nvPr/>
            </p:nvCxnSpPr>
            <p:spPr>
              <a:xfrm flipH="1">
                <a:off x="3533775" y="1470210"/>
                <a:ext cx="441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2ED9F68A-B6D4-44F8-8897-D9E6DC20438A}"/>
                  </a:ext>
                </a:extLst>
              </p:cNvPr>
              <p:cNvCxnSpPr>
                <a:cxnSpLocks/>
                <a:endCxn id="13" idx="4"/>
              </p:cNvCxnSpPr>
              <p:nvPr/>
            </p:nvCxnSpPr>
            <p:spPr>
              <a:xfrm flipV="1">
                <a:off x="3536575" y="2440442"/>
                <a:ext cx="0" cy="282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CBFF213B-E3DD-4900-9D54-3183954DF0C1}"/>
                  </a:ext>
                </a:extLst>
              </p:cNvPr>
              <p:cNvCxnSpPr>
                <a:cxnSpLocks/>
              </p:cNvCxnSpPr>
              <p:nvPr/>
            </p:nvCxnSpPr>
            <p:spPr>
              <a:xfrm>
                <a:off x="5772150" y="1470210"/>
                <a:ext cx="36385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3" name="Овал 52">
                <a:extLst>
                  <a:ext uri="{FF2B5EF4-FFF2-40B4-BE49-F238E27FC236}">
                    <a16:creationId xmlns:a16="http://schemas.microsoft.com/office/drawing/2014/main" id="{3F3F7A6F-B2A2-4E74-A2A6-46DF6062B37F}"/>
                  </a:ext>
                </a:extLst>
              </p:cNvPr>
              <p:cNvSpPr/>
              <p:nvPr/>
            </p:nvSpPr>
            <p:spPr>
              <a:xfrm>
                <a:off x="4968000" y="1453250"/>
                <a:ext cx="36000" cy="36010"/>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ru-RU" sz="1400"/>
              </a:p>
            </p:txBody>
          </p:sp>
          <p:grpSp>
            <p:nvGrpSpPr>
              <p:cNvPr id="68" name="Группа 67">
                <a:extLst>
                  <a:ext uri="{FF2B5EF4-FFF2-40B4-BE49-F238E27FC236}">
                    <a16:creationId xmlns:a16="http://schemas.microsoft.com/office/drawing/2014/main" id="{61B82E49-02F6-4A19-B48C-EC3D2924448F}"/>
                  </a:ext>
                </a:extLst>
              </p:cNvPr>
              <p:cNvGrpSpPr/>
              <p:nvPr/>
            </p:nvGrpSpPr>
            <p:grpSpPr>
              <a:xfrm>
                <a:off x="6095999" y="2776635"/>
                <a:ext cx="161366" cy="47625"/>
                <a:chOff x="4903693" y="2479069"/>
                <a:chExt cx="161366" cy="47625"/>
              </a:xfrm>
            </p:grpSpPr>
            <p:cxnSp>
              <p:nvCxnSpPr>
                <p:cNvPr id="55" name="Прямая соединительная линия 54">
                  <a:extLst>
                    <a:ext uri="{FF2B5EF4-FFF2-40B4-BE49-F238E27FC236}">
                      <a16:creationId xmlns:a16="http://schemas.microsoft.com/office/drawing/2014/main" id="{4701DDB7-FB89-4562-8C59-D64BFF9EEF9C}"/>
                    </a:ext>
                  </a:extLst>
                </p:cNvPr>
                <p:cNvCxnSpPr/>
                <p:nvPr/>
              </p:nvCxnSpPr>
              <p:spPr>
                <a:xfrm>
                  <a:off x="4903693" y="2479069"/>
                  <a:ext cx="161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5A9BBB62-8D22-4199-B217-3C9346216647}"/>
                    </a:ext>
                  </a:extLst>
                </p:cNvPr>
                <p:cNvCxnSpPr>
                  <a:cxnSpLocks/>
                </p:cNvCxnSpPr>
                <p:nvPr/>
              </p:nvCxnSpPr>
              <p:spPr>
                <a:xfrm>
                  <a:off x="4933950" y="2502882"/>
                  <a:ext cx="10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F84FCE7F-3AE5-4D43-A5E7-9929DFCD267D}"/>
                    </a:ext>
                  </a:extLst>
                </p:cNvPr>
                <p:cNvCxnSpPr>
                  <a:cxnSpLocks/>
                </p:cNvCxnSpPr>
                <p:nvPr/>
              </p:nvCxnSpPr>
              <p:spPr>
                <a:xfrm>
                  <a:off x="4976188" y="2526694"/>
                  <a:ext cx="16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Группа 68">
                <a:extLst>
                  <a:ext uri="{FF2B5EF4-FFF2-40B4-BE49-F238E27FC236}">
                    <a16:creationId xmlns:a16="http://schemas.microsoft.com/office/drawing/2014/main" id="{F0A6A784-2829-4FE7-9CE6-2D51A5ACEAF7}"/>
                  </a:ext>
                </a:extLst>
              </p:cNvPr>
              <p:cNvGrpSpPr/>
              <p:nvPr/>
            </p:nvGrpSpPr>
            <p:grpSpPr>
              <a:xfrm>
                <a:off x="3457961" y="2724180"/>
                <a:ext cx="161366" cy="47625"/>
                <a:chOff x="4903693" y="2479069"/>
                <a:chExt cx="161366" cy="47625"/>
              </a:xfrm>
            </p:grpSpPr>
            <p:cxnSp>
              <p:nvCxnSpPr>
                <p:cNvPr id="70" name="Прямая соединительная линия 69">
                  <a:extLst>
                    <a:ext uri="{FF2B5EF4-FFF2-40B4-BE49-F238E27FC236}">
                      <a16:creationId xmlns:a16="http://schemas.microsoft.com/office/drawing/2014/main" id="{0241D0EA-2179-48C5-ACC7-A5789AF81AC1}"/>
                    </a:ext>
                  </a:extLst>
                </p:cNvPr>
                <p:cNvCxnSpPr/>
                <p:nvPr/>
              </p:nvCxnSpPr>
              <p:spPr>
                <a:xfrm>
                  <a:off x="4903693" y="2479069"/>
                  <a:ext cx="161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F78EED06-B036-4D9C-9F0D-CC5D783C1469}"/>
                    </a:ext>
                  </a:extLst>
                </p:cNvPr>
                <p:cNvCxnSpPr>
                  <a:cxnSpLocks/>
                </p:cNvCxnSpPr>
                <p:nvPr/>
              </p:nvCxnSpPr>
              <p:spPr>
                <a:xfrm>
                  <a:off x="4933950" y="2502882"/>
                  <a:ext cx="10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id="{E7F0F63F-B4C2-4094-84F7-32EF966537F4}"/>
                    </a:ext>
                  </a:extLst>
                </p:cNvPr>
                <p:cNvCxnSpPr>
                  <a:cxnSpLocks/>
                </p:cNvCxnSpPr>
                <p:nvPr/>
              </p:nvCxnSpPr>
              <p:spPr>
                <a:xfrm>
                  <a:off x="4976188" y="2526694"/>
                  <a:ext cx="16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Группа 75">
                <a:extLst>
                  <a:ext uri="{FF2B5EF4-FFF2-40B4-BE49-F238E27FC236}">
                    <a16:creationId xmlns:a16="http://schemas.microsoft.com/office/drawing/2014/main" id="{D63EE88F-2905-4F7C-94FE-67CD6F64A3A0}"/>
                  </a:ext>
                </a:extLst>
              </p:cNvPr>
              <p:cNvGrpSpPr/>
              <p:nvPr/>
            </p:nvGrpSpPr>
            <p:grpSpPr>
              <a:xfrm>
                <a:off x="8910916" y="2785597"/>
                <a:ext cx="161366" cy="47625"/>
                <a:chOff x="4903693" y="2479069"/>
                <a:chExt cx="161366" cy="47625"/>
              </a:xfrm>
            </p:grpSpPr>
            <p:cxnSp>
              <p:nvCxnSpPr>
                <p:cNvPr id="77" name="Прямая соединительная линия 76">
                  <a:extLst>
                    <a:ext uri="{FF2B5EF4-FFF2-40B4-BE49-F238E27FC236}">
                      <a16:creationId xmlns:a16="http://schemas.microsoft.com/office/drawing/2014/main" id="{344C6D91-9103-41D1-8B4C-F74521A2F42A}"/>
                    </a:ext>
                  </a:extLst>
                </p:cNvPr>
                <p:cNvCxnSpPr/>
                <p:nvPr/>
              </p:nvCxnSpPr>
              <p:spPr>
                <a:xfrm>
                  <a:off x="4903693" y="2479069"/>
                  <a:ext cx="161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id="{35F7735A-667C-4E45-A675-802478658859}"/>
                    </a:ext>
                  </a:extLst>
                </p:cNvPr>
                <p:cNvCxnSpPr>
                  <a:cxnSpLocks/>
                </p:cNvCxnSpPr>
                <p:nvPr/>
              </p:nvCxnSpPr>
              <p:spPr>
                <a:xfrm>
                  <a:off x="4933950" y="2502882"/>
                  <a:ext cx="10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id="{E8FC9047-D92E-46E3-86CE-24B2530AF5A9}"/>
                    </a:ext>
                  </a:extLst>
                </p:cNvPr>
                <p:cNvCxnSpPr>
                  <a:cxnSpLocks/>
                </p:cNvCxnSpPr>
                <p:nvPr/>
              </p:nvCxnSpPr>
              <p:spPr>
                <a:xfrm>
                  <a:off x="4976188" y="2526694"/>
                  <a:ext cx="16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Группа 79">
                <a:extLst>
                  <a:ext uri="{FF2B5EF4-FFF2-40B4-BE49-F238E27FC236}">
                    <a16:creationId xmlns:a16="http://schemas.microsoft.com/office/drawing/2014/main" id="{385D6BFA-814B-4CF1-9734-25C5113AE808}"/>
                  </a:ext>
                </a:extLst>
              </p:cNvPr>
              <p:cNvGrpSpPr/>
              <p:nvPr/>
            </p:nvGrpSpPr>
            <p:grpSpPr>
              <a:xfrm>
                <a:off x="9897893" y="2776635"/>
                <a:ext cx="161366" cy="47625"/>
                <a:chOff x="4903693" y="2479069"/>
                <a:chExt cx="161366" cy="47625"/>
              </a:xfrm>
            </p:grpSpPr>
            <p:cxnSp>
              <p:nvCxnSpPr>
                <p:cNvPr id="81" name="Прямая соединительная линия 80">
                  <a:extLst>
                    <a:ext uri="{FF2B5EF4-FFF2-40B4-BE49-F238E27FC236}">
                      <a16:creationId xmlns:a16="http://schemas.microsoft.com/office/drawing/2014/main" id="{336F0714-9AE5-49E6-97A2-8A9AA55FB483}"/>
                    </a:ext>
                  </a:extLst>
                </p:cNvPr>
                <p:cNvCxnSpPr/>
                <p:nvPr/>
              </p:nvCxnSpPr>
              <p:spPr>
                <a:xfrm>
                  <a:off x="4903693" y="2479069"/>
                  <a:ext cx="161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id="{0FEB9B77-7787-4D4B-AEF9-4F75F44752A5}"/>
                    </a:ext>
                  </a:extLst>
                </p:cNvPr>
                <p:cNvCxnSpPr>
                  <a:cxnSpLocks/>
                </p:cNvCxnSpPr>
                <p:nvPr/>
              </p:nvCxnSpPr>
              <p:spPr>
                <a:xfrm>
                  <a:off x="4933950" y="2502882"/>
                  <a:ext cx="10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6D39AFD2-1155-4A67-BCCE-B9BB1D503F3F}"/>
                    </a:ext>
                  </a:extLst>
                </p:cNvPr>
                <p:cNvCxnSpPr>
                  <a:cxnSpLocks/>
                </p:cNvCxnSpPr>
                <p:nvPr/>
              </p:nvCxnSpPr>
              <p:spPr>
                <a:xfrm>
                  <a:off x="4976188" y="2526694"/>
                  <a:ext cx="16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Прямая соединительная линия 84">
                <a:extLst>
                  <a:ext uri="{FF2B5EF4-FFF2-40B4-BE49-F238E27FC236}">
                    <a16:creationId xmlns:a16="http://schemas.microsoft.com/office/drawing/2014/main" id="{EEA11BE9-912E-4341-B93A-E7AF9DADFD26}"/>
                  </a:ext>
                </a:extLst>
              </p:cNvPr>
              <p:cNvCxnSpPr>
                <a:cxnSpLocks/>
                <a:endCxn id="53" idx="4"/>
              </p:cNvCxnSpPr>
              <p:nvPr/>
            </p:nvCxnSpPr>
            <p:spPr>
              <a:xfrm flipV="1">
                <a:off x="4986000" y="1489260"/>
                <a:ext cx="0"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id="{E3496D6D-7B71-4589-A49E-43C86C8C539B}"/>
                  </a:ext>
                </a:extLst>
              </p:cNvPr>
              <p:cNvCxnSpPr/>
              <p:nvPr/>
            </p:nvCxnSpPr>
            <p:spPr>
              <a:xfrm flipV="1">
                <a:off x="9978576" y="147021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Группа 92">
                <a:extLst>
                  <a:ext uri="{FF2B5EF4-FFF2-40B4-BE49-F238E27FC236}">
                    <a16:creationId xmlns:a16="http://schemas.microsoft.com/office/drawing/2014/main" id="{AF907896-51C4-4FBF-9437-E2D0C366AC6F}"/>
                  </a:ext>
                </a:extLst>
              </p:cNvPr>
              <p:cNvGrpSpPr/>
              <p:nvPr/>
            </p:nvGrpSpPr>
            <p:grpSpPr>
              <a:xfrm>
                <a:off x="4903693" y="2776635"/>
                <a:ext cx="161366" cy="47625"/>
                <a:chOff x="4903693" y="2479069"/>
                <a:chExt cx="161366" cy="47625"/>
              </a:xfrm>
            </p:grpSpPr>
            <p:cxnSp>
              <p:nvCxnSpPr>
                <p:cNvPr id="94" name="Прямая соединительная линия 93">
                  <a:extLst>
                    <a:ext uri="{FF2B5EF4-FFF2-40B4-BE49-F238E27FC236}">
                      <a16:creationId xmlns:a16="http://schemas.microsoft.com/office/drawing/2014/main" id="{869076D1-A4C3-4950-8ABA-BA7DD0C9F572}"/>
                    </a:ext>
                  </a:extLst>
                </p:cNvPr>
                <p:cNvCxnSpPr/>
                <p:nvPr/>
              </p:nvCxnSpPr>
              <p:spPr>
                <a:xfrm>
                  <a:off x="4903693" y="2479069"/>
                  <a:ext cx="161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id="{008C65A8-3CF8-471A-8461-E0DEF8F7E67E}"/>
                    </a:ext>
                  </a:extLst>
                </p:cNvPr>
                <p:cNvCxnSpPr>
                  <a:cxnSpLocks/>
                </p:cNvCxnSpPr>
                <p:nvPr/>
              </p:nvCxnSpPr>
              <p:spPr>
                <a:xfrm>
                  <a:off x="4933950" y="2502882"/>
                  <a:ext cx="10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id="{40B1B136-B891-4A0D-AE62-81E572F55C5E}"/>
                    </a:ext>
                  </a:extLst>
                </p:cNvPr>
                <p:cNvCxnSpPr>
                  <a:cxnSpLocks/>
                </p:cNvCxnSpPr>
                <p:nvPr/>
              </p:nvCxnSpPr>
              <p:spPr>
                <a:xfrm>
                  <a:off x="4976188" y="2526694"/>
                  <a:ext cx="16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E457B06C-7F38-41D1-A2EA-301C8DAA2AD4}"/>
                  </a:ext>
                </a:extLst>
              </p:cNvPr>
              <p:cNvSpPr txBox="1"/>
              <p:nvPr/>
            </p:nvSpPr>
            <p:spPr>
              <a:xfrm>
                <a:off x="10116572" y="2158065"/>
                <a:ext cx="274114" cy="215444"/>
              </a:xfrm>
              <a:prstGeom prst="rect">
                <a:avLst/>
              </a:prstGeom>
              <a:noFill/>
            </p:spPr>
            <p:txBody>
              <a:bodyPr wrap="none" lIns="0" tIns="0" rIns="0" bIns="0" rtlCol="0">
                <a:spAutoFit/>
              </a:bodyPr>
              <a:lstStyle/>
              <a:p>
                <a:r>
                  <a:rPr lang="en-US" sz="1400" dirty="0"/>
                  <a:t>213</a:t>
                </a:r>
                <a:endParaRPr lang="ru-RU" sz="1400" dirty="0"/>
              </a:p>
            </p:txBody>
          </p:sp>
        </p:grpSp>
        <p:sp>
          <p:nvSpPr>
            <p:cNvPr id="109" name="TextBox 108">
              <a:extLst>
                <a:ext uri="{FF2B5EF4-FFF2-40B4-BE49-F238E27FC236}">
                  <a16:creationId xmlns:a16="http://schemas.microsoft.com/office/drawing/2014/main" id="{01444923-EEA9-494B-8375-BAEA82FF8D50}"/>
                </a:ext>
              </a:extLst>
            </p:cNvPr>
            <p:cNvSpPr txBox="1"/>
            <p:nvPr/>
          </p:nvSpPr>
          <p:spPr>
            <a:xfrm>
              <a:off x="4922945" y="4615403"/>
              <a:ext cx="192810" cy="215444"/>
            </a:xfrm>
            <a:prstGeom prst="rect">
              <a:avLst/>
            </a:prstGeom>
            <a:noFill/>
          </p:spPr>
          <p:txBody>
            <a:bodyPr wrap="none" lIns="0" tIns="0" rIns="0" bIns="0" rtlCol="0">
              <a:spAutoFit/>
            </a:bodyPr>
            <a:lstStyle/>
            <a:p>
              <a:r>
                <a:rPr lang="en-US" sz="1400" dirty="0" err="1"/>
                <a:t>Vp</a:t>
              </a:r>
              <a:endParaRPr lang="ru-RU" sz="1400" dirty="0"/>
            </a:p>
          </p:txBody>
        </p:sp>
      </p:grpSp>
      <p:sp>
        <p:nvSpPr>
          <p:cNvPr id="110" name="TextBox 109">
            <a:extLst>
              <a:ext uri="{FF2B5EF4-FFF2-40B4-BE49-F238E27FC236}">
                <a16:creationId xmlns:a16="http://schemas.microsoft.com/office/drawing/2014/main" id="{48EEB051-F671-4231-A050-D6376D8974A7}"/>
              </a:ext>
            </a:extLst>
          </p:cNvPr>
          <p:cNvSpPr txBox="1"/>
          <p:nvPr/>
        </p:nvSpPr>
        <p:spPr>
          <a:xfrm>
            <a:off x="284739" y="937064"/>
            <a:ext cx="11323934" cy="1631216"/>
          </a:xfrm>
          <a:prstGeom prst="rect">
            <a:avLst/>
          </a:prstGeom>
          <a:noFill/>
        </p:spPr>
        <p:txBody>
          <a:bodyPr wrap="none" rtlCol="0">
            <a:spAutoFit/>
          </a:bodyPr>
          <a:lstStyle/>
          <a:p>
            <a:r>
              <a:rPr lang="en-US" sz="2000" dirty="0"/>
              <a:t>Impedance of coaxial line produced SLM and bar at the center is 213 Ohms.</a:t>
            </a:r>
          </a:p>
          <a:p>
            <a:r>
              <a:rPr lang="en-US" sz="2000" dirty="0"/>
              <a:t>Bar is loaded by resistor matched to SLM impedance, plates are loaded by 50 Ohms.</a:t>
            </a:r>
          </a:p>
          <a:p>
            <a:r>
              <a:rPr lang="en-US" sz="2000" dirty="0"/>
              <a:t>Test signal is similar to bunch at collisions:</a:t>
            </a:r>
          </a:p>
          <a:p>
            <a:r>
              <a:rPr lang="en-US" sz="2000" dirty="0"/>
              <a:t>Gaussian pulse amp=0.3V, </a:t>
            </a:r>
            <a:r>
              <a:rPr lang="el-GR" sz="2000" dirty="0"/>
              <a:t>σ</a:t>
            </a:r>
            <a:r>
              <a:rPr lang="en-US" sz="2000" dirty="0"/>
              <a:t>=2ns, full width at half maximum FWHM=4.7ns, repetition frequency f=13MHz.</a:t>
            </a:r>
          </a:p>
          <a:p>
            <a:r>
              <a:rPr lang="en-US" sz="2000" dirty="0"/>
              <a:t>Power spectrum of the signal is &lt; 250MHz.</a:t>
            </a:r>
          </a:p>
        </p:txBody>
      </p:sp>
      <p:pic>
        <p:nvPicPr>
          <p:cNvPr id="112" name="Рисунок 111">
            <a:extLst>
              <a:ext uri="{FF2B5EF4-FFF2-40B4-BE49-F238E27FC236}">
                <a16:creationId xmlns:a16="http://schemas.microsoft.com/office/drawing/2014/main" id="{58498FE1-861B-4971-8C2A-3D4898FEC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6" y="2849878"/>
            <a:ext cx="2587468" cy="1940601"/>
          </a:xfrm>
          <a:prstGeom prst="rect">
            <a:avLst/>
          </a:prstGeom>
        </p:spPr>
      </p:pic>
      <p:pic>
        <p:nvPicPr>
          <p:cNvPr id="117" name="Рисунок 116">
            <a:extLst>
              <a:ext uri="{FF2B5EF4-FFF2-40B4-BE49-F238E27FC236}">
                <a16:creationId xmlns:a16="http://schemas.microsoft.com/office/drawing/2014/main" id="{7F6DAA36-D119-475C-847B-BDE9FA7A3FBB}"/>
              </a:ext>
            </a:extLst>
          </p:cNvPr>
          <p:cNvPicPr>
            <a:picLocks noChangeAspect="1"/>
          </p:cNvPicPr>
          <p:nvPr/>
        </p:nvPicPr>
        <p:blipFill>
          <a:blip r:embed="rId3"/>
          <a:stretch>
            <a:fillRect/>
          </a:stretch>
        </p:blipFill>
        <p:spPr>
          <a:xfrm>
            <a:off x="284738" y="4866224"/>
            <a:ext cx="3394635" cy="1449792"/>
          </a:xfrm>
          <a:prstGeom prst="rect">
            <a:avLst/>
          </a:prstGeom>
        </p:spPr>
      </p:pic>
    </p:spTree>
    <p:extLst>
      <p:ext uri="{BB962C8B-B14F-4D97-AF65-F5344CB8AC3E}">
        <p14:creationId xmlns:p14="http://schemas.microsoft.com/office/powerpoint/2010/main" val="123074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D8087-D25E-4412-A9A7-87E01F8B0994}"/>
              </a:ext>
            </a:extLst>
          </p:cNvPr>
          <p:cNvSpPr>
            <a:spLocks noGrp="1"/>
          </p:cNvSpPr>
          <p:nvPr>
            <p:ph type="title"/>
          </p:nvPr>
        </p:nvSpPr>
        <p:spPr/>
        <p:txBody>
          <a:bodyPr>
            <a:normAutofit fontScale="90000"/>
          </a:bodyPr>
          <a:lstStyle/>
          <a:p>
            <a:r>
              <a:rPr lang="en-US" dirty="0"/>
              <a:t>SLM prototype measurements</a:t>
            </a:r>
            <a:endParaRPr lang="ru-RU" dirty="0"/>
          </a:p>
        </p:txBody>
      </p:sp>
      <p:sp>
        <p:nvSpPr>
          <p:cNvPr id="3" name="Нижний колонтитул 2">
            <a:extLst>
              <a:ext uri="{FF2B5EF4-FFF2-40B4-BE49-F238E27FC236}">
                <a16:creationId xmlns:a16="http://schemas.microsoft.com/office/drawing/2014/main" id="{080C9189-74D3-4096-8492-9B94D7360BF7}"/>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BDF37E7D-934E-4AE5-BD2F-8F2803CB437C}"/>
              </a:ext>
            </a:extLst>
          </p:cNvPr>
          <p:cNvSpPr>
            <a:spLocks noGrp="1"/>
          </p:cNvSpPr>
          <p:nvPr>
            <p:ph type="sldNum" sz="quarter" idx="12"/>
          </p:nvPr>
        </p:nvSpPr>
        <p:spPr/>
        <p:txBody>
          <a:bodyPr/>
          <a:lstStyle/>
          <a:p>
            <a:fld id="{525EAA68-DD36-4B81-BDD6-88EBE092D975}" type="slidenum">
              <a:rPr lang="ru-RU" smtClean="0"/>
              <a:pPr/>
              <a:t>25</a:t>
            </a:fld>
            <a:endParaRPr lang="ru-RU"/>
          </a:p>
        </p:txBody>
      </p:sp>
      <p:pic>
        <p:nvPicPr>
          <p:cNvPr id="5" name="Рисунок 4">
            <a:extLst>
              <a:ext uri="{FF2B5EF4-FFF2-40B4-BE49-F238E27FC236}">
                <a16:creationId xmlns:a16="http://schemas.microsoft.com/office/drawing/2014/main" id="{408F5402-B085-4B2C-8E60-938BA249E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937362"/>
            <a:ext cx="6642634" cy="4983275"/>
          </a:xfrm>
          <a:prstGeom prst="rect">
            <a:avLst/>
          </a:prstGeom>
        </p:spPr>
      </p:pic>
      <p:sp>
        <p:nvSpPr>
          <p:cNvPr id="6" name="TextBox 5">
            <a:extLst>
              <a:ext uri="{FF2B5EF4-FFF2-40B4-BE49-F238E27FC236}">
                <a16:creationId xmlns:a16="http://schemas.microsoft.com/office/drawing/2014/main" id="{1793216F-D788-4182-A376-A8FD468F87E2}"/>
              </a:ext>
            </a:extLst>
          </p:cNvPr>
          <p:cNvSpPr txBox="1"/>
          <p:nvPr/>
        </p:nvSpPr>
        <p:spPr>
          <a:xfrm>
            <a:off x="241300" y="1854200"/>
            <a:ext cx="4406900" cy="1938992"/>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Signal on upstream (yellow) and downstream (blue) ports of SLM.</a:t>
            </a:r>
          </a:p>
          <a:p>
            <a:pPr marL="342900" indent="-342900">
              <a:buFont typeface="Courier New" panose="02070309020205020404" pitchFamily="49" charset="0"/>
              <a:buChar char="o"/>
            </a:pPr>
            <a:r>
              <a:rPr lang="en-US" sz="2000" dirty="0"/>
              <a:t>Peaks on downstream port signal are separated by time T=2L/c.</a:t>
            </a:r>
          </a:p>
          <a:p>
            <a:pPr marL="342900" indent="-342900">
              <a:buFont typeface="Courier New" panose="02070309020205020404" pitchFamily="49" charset="0"/>
              <a:buChar char="o"/>
            </a:pPr>
            <a:r>
              <a:rPr lang="en-US" sz="2000" dirty="0"/>
              <a:t>No signal on downstream port in case of ideal matching.</a:t>
            </a:r>
            <a:endParaRPr lang="ru-RU" sz="2000" dirty="0"/>
          </a:p>
        </p:txBody>
      </p:sp>
    </p:spTree>
    <p:extLst>
      <p:ext uri="{BB962C8B-B14F-4D97-AF65-F5344CB8AC3E}">
        <p14:creationId xmlns:p14="http://schemas.microsoft.com/office/powerpoint/2010/main" val="300143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61F793-A4BE-48D8-A7B9-6E54C75B7027}"/>
              </a:ext>
            </a:extLst>
          </p:cNvPr>
          <p:cNvSpPr>
            <a:spLocks noGrp="1"/>
          </p:cNvSpPr>
          <p:nvPr>
            <p:ph type="title"/>
          </p:nvPr>
        </p:nvSpPr>
        <p:spPr/>
        <p:txBody>
          <a:bodyPr>
            <a:normAutofit fontScale="90000"/>
          </a:bodyPr>
          <a:lstStyle/>
          <a:p>
            <a:r>
              <a:rPr lang="en-US" dirty="0"/>
              <a:t>SLM prototype measurements</a:t>
            </a:r>
            <a:endParaRPr lang="ru-RU" dirty="0"/>
          </a:p>
        </p:txBody>
      </p:sp>
      <p:sp>
        <p:nvSpPr>
          <p:cNvPr id="3" name="Нижний колонтитул 2">
            <a:extLst>
              <a:ext uri="{FF2B5EF4-FFF2-40B4-BE49-F238E27FC236}">
                <a16:creationId xmlns:a16="http://schemas.microsoft.com/office/drawing/2014/main" id="{295711EE-3832-4A20-AC32-8BAE82C3051F}"/>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179F468A-67B7-4EAF-AEAB-8E47648F330B}"/>
              </a:ext>
            </a:extLst>
          </p:cNvPr>
          <p:cNvSpPr>
            <a:spLocks noGrp="1"/>
          </p:cNvSpPr>
          <p:nvPr>
            <p:ph type="sldNum" sz="quarter" idx="12"/>
          </p:nvPr>
        </p:nvSpPr>
        <p:spPr/>
        <p:txBody>
          <a:bodyPr/>
          <a:lstStyle/>
          <a:p>
            <a:fld id="{525EAA68-DD36-4B81-BDD6-88EBE092D975}" type="slidenum">
              <a:rPr lang="ru-RU" smtClean="0"/>
              <a:pPr/>
              <a:t>26</a:t>
            </a:fld>
            <a:endParaRPr lang="ru-RU"/>
          </a:p>
        </p:txBody>
      </p:sp>
      <p:pic>
        <p:nvPicPr>
          <p:cNvPr id="5" name="Рисунок 4">
            <a:extLst>
              <a:ext uri="{FF2B5EF4-FFF2-40B4-BE49-F238E27FC236}">
                <a16:creationId xmlns:a16="http://schemas.microsoft.com/office/drawing/2014/main" id="{97FCF074-75BE-4482-A3A4-531FAE176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4" y="2589419"/>
            <a:ext cx="3931920" cy="2948825"/>
          </a:xfrm>
          <a:prstGeom prst="rect">
            <a:avLst/>
          </a:prstGeom>
        </p:spPr>
      </p:pic>
      <p:pic>
        <p:nvPicPr>
          <p:cNvPr id="6" name="Рисунок 5">
            <a:extLst>
              <a:ext uri="{FF2B5EF4-FFF2-40B4-BE49-F238E27FC236}">
                <a16:creationId xmlns:a16="http://schemas.microsoft.com/office/drawing/2014/main" id="{769E3FC6-A581-47D5-AD03-BD5E33C71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484" y="2589304"/>
            <a:ext cx="3931920" cy="2948940"/>
          </a:xfrm>
          <a:prstGeom prst="rect">
            <a:avLst/>
          </a:prstGeom>
        </p:spPr>
      </p:pic>
      <p:sp>
        <p:nvSpPr>
          <p:cNvPr id="7" name="TextBox 6">
            <a:extLst>
              <a:ext uri="{FF2B5EF4-FFF2-40B4-BE49-F238E27FC236}">
                <a16:creationId xmlns:a16="http://schemas.microsoft.com/office/drawing/2014/main" id="{31CE140B-E7D8-45B4-90C4-DD43C09F84BA}"/>
              </a:ext>
            </a:extLst>
          </p:cNvPr>
          <p:cNvSpPr txBox="1"/>
          <p:nvPr/>
        </p:nvSpPr>
        <p:spPr>
          <a:xfrm>
            <a:off x="239485" y="1758046"/>
            <a:ext cx="1865704" cy="400110"/>
          </a:xfrm>
          <a:prstGeom prst="rect">
            <a:avLst/>
          </a:prstGeom>
          <a:noFill/>
        </p:spPr>
        <p:txBody>
          <a:bodyPr wrap="none" rtlCol="0">
            <a:spAutoFit/>
          </a:bodyPr>
          <a:lstStyle/>
          <a:p>
            <a:r>
              <a:rPr lang="en-US" sz="2000" dirty="0"/>
              <a:t>Bar is centered. </a:t>
            </a:r>
            <a:endParaRPr lang="ru-RU" sz="2000" dirty="0"/>
          </a:p>
        </p:txBody>
      </p:sp>
      <p:sp>
        <p:nvSpPr>
          <p:cNvPr id="8" name="TextBox 7">
            <a:extLst>
              <a:ext uri="{FF2B5EF4-FFF2-40B4-BE49-F238E27FC236}">
                <a16:creationId xmlns:a16="http://schemas.microsoft.com/office/drawing/2014/main" id="{76F3BCB3-9991-4B72-8A36-C733424017A5}"/>
              </a:ext>
            </a:extLst>
          </p:cNvPr>
          <p:cNvSpPr txBox="1"/>
          <p:nvPr/>
        </p:nvSpPr>
        <p:spPr>
          <a:xfrm>
            <a:off x="4130039" y="1757991"/>
            <a:ext cx="3931920" cy="707886"/>
          </a:xfrm>
          <a:prstGeom prst="rect">
            <a:avLst/>
          </a:prstGeom>
          <a:noFill/>
        </p:spPr>
        <p:txBody>
          <a:bodyPr wrap="square" rtlCol="0">
            <a:spAutoFit/>
          </a:bodyPr>
          <a:lstStyle/>
          <a:p>
            <a:r>
              <a:rPr lang="en-US" sz="2000" dirty="0"/>
              <a:t>Bar is shifted to the edge of  SLM aperture</a:t>
            </a:r>
            <a:endParaRPr lang="ru-RU" sz="2000" dirty="0"/>
          </a:p>
        </p:txBody>
      </p:sp>
      <p:pic>
        <p:nvPicPr>
          <p:cNvPr id="9" name="Рисунок 8">
            <a:extLst>
              <a:ext uri="{FF2B5EF4-FFF2-40B4-BE49-F238E27FC236}">
                <a16:creationId xmlns:a16="http://schemas.microsoft.com/office/drawing/2014/main" id="{754E41F8-72ED-4EF5-B727-BED70FEB5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225" y="2589304"/>
            <a:ext cx="3931921" cy="2948830"/>
          </a:xfrm>
          <a:prstGeom prst="rect">
            <a:avLst/>
          </a:prstGeom>
        </p:spPr>
      </p:pic>
      <p:sp>
        <p:nvSpPr>
          <p:cNvPr id="10" name="TextBox 9">
            <a:extLst>
              <a:ext uri="{FF2B5EF4-FFF2-40B4-BE49-F238E27FC236}">
                <a16:creationId xmlns:a16="http://schemas.microsoft.com/office/drawing/2014/main" id="{234CA260-2533-4181-B5E3-4090C5985568}"/>
              </a:ext>
            </a:extLst>
          </p:cNvPr>
          <p:cNvSpPr txBox="1"/>
          <p:nvPr/>
        </p:nvSpPr>
        <p:spPr>
          <a:xfrm>
            <a:off x="8260080" y="1757991"/>
            <a:ext cx="3931920" cy="707886"/>
          </a:xfrm>
          <a:prstGeom prst="rect">
            <a:avLst/>
          </a:prstGeom>
          <a:noFill/>
        </p:spPr>
        <p:txBody>
          <a:bodyPr wrap="square" rtlCol="0">
            <a:spAutoFit/>
          </a:bodyPr>
          <a:lstStyle/>
          <a:p>
            <a:r>
              <a:rPr lang="en-US" sz="2000" dirty="0"/>
              <a:t>Colliding beams simulation: 2 bars are fed from opposite sides.</a:t>
            </a:r>
            <a:endParaRPr lang="ru-RU" sz="2000" dirty="0"/>
          </a:p>
        </p:txBody>
      </p:sp>
    </p:spTree>
    <p:extLst>
      <p:ext uri="{BB962C8B-B14F-4D97-AF65-F5344CB8AC3E}">
        <p14:creationId xmlns:p14="http://schemas.microsoft.com/office/powerpoint/2010/main" val="425679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53F76A-D8A0-45C1-BF2D-803CBFED5C85}"/>
              </a:ext>
            </a:extLst>
          </p:cNvPr>
          <p:cNvSpPr>
            <a:spLocks noGrp="1"/>
          </p:cNvSpPr>
          <p:nvPr>
            <p:ph type="title"/>
          </p:nvPr>
        </p:nvSpPr>
        <p:spPr/>
        <p:txBody>
          <a:bodyPr>
            <a:normAutofit fontScale="90000"/>
          </a:bodyPr>
          <a:lstStyle/>
          <a:p>
            <a:r>
              <a:rPr lang="en-US" dirty="0"/>
              <a:t>SLM signals read out by Libera Hadron</a:t>
            </a:r>
            <a:endParaRPr lang="ru-RU" dirty="0"/>
          </a:p>
        </p:txBody>
      </p:sp>
      <p:sp>
        <p:nvSpPr>
          <p:cNvPr id="3" name="Нижний колонтитул 2">
            <a:extLst>
              <a:ext uri="{FF2B5EF4-FFF2-40B4-BE49-F238E27FC236}">
                <a16:creationId xmlns:a16="http://schemas.microsoft.com/office/drawing/2014/main" id="{741C7CDB-5CCB-4738-B1A4-15D585C11743}"/>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DA6FF17B-E796-4BE7-A17D-F28718C194E2}"/>
              </a:ext>
            </a:extLst>
          </p:cNvPr>
          <p:cNvSpPr>
            <a:spLocks noGrp="1"/>
          </p:cNvSpPr>
          <p:nvPr>
            <p:ph type="sldNum" sz="quarter" idx="12"/>
          </p:nvPr>
        </p:nvSpPr>
        <p:spPr/>
        <p:txBody>
          <a:bodyPr/>
          <a:lstStyle/>
          <a:p>
            <a:fld id="{525EAA68-DD36-4B81-BDD6-88EBE092D975}" type="slidenum">
              <a:rPr lang="ru-RU" smtClean="0"/>
              <a:pPr/>
              <a:t>27</a:t>
            </a:fld>
            <a:endParaRPr lang="ru-RU"/>
          </a:p>
        </p:txBody>
      </p:sp>
      <p:sp>
        <p:nvSpPr>
          <p:cNvPr id="6" name="TextBox 5">
            <a:extLst>
              <a:ext uri="{FF2B5EF4-FFF2-40B4-BE49-F238E27FC236}">
                <a16:creationId xmlns:a16="http://schemas.microsoft.com/office/drawing/2014/main" id="{9832BBC1-E669-4926-93A0-50AC9836D7A4}"/>
              </a:ext>
            </a:extLst>
          </p:cNvPr>
          <p:cNvSpPr txBox="1"/>
          <p:nvPr/>
        </p:nvSpPr>
        <p:spPr>
          <a:xfrm>
            <a:off x="261257" y="1333641"/>
            <a:ext cx="6043749" cy="646331"/>
          </a:xfrm>
          <a:prstGeom prst="rect">
            <a:avLst/>
          </a:prstGeom>
          <a:noFill/>
        </p:spPr>
        <p:txBody>
          <a:bodyPr wrap="square" rtlCol="0">
            <a:spAutoFit/>
          </a:bodyPr>
          <a:lstStyle/>
          <a:p>
            <a:r>
              <a:rPr lang="en-US" dirty="0"/>
              <a:t>Sampling frequency is 250MHz =&gt; 4ns between points.</a:t>
            </a:r>
          </a:p>
          <a:p>
            <a:r>
              <a:rPr lang="en-US" dirty="0"/>
              <a:t>Averaging can be used to improve accuracy.</a:t>
            </a:r>
          </a:p>
        </p:txBody>
      </p:sp>
      <p:sp>
        <p:nvSpPr>
          <p:cNvPr id="7" name="TextBox 6">
            <a:extLst>
              <a:ext uri="{FF2B5EF4-FFF2-40B4-BE49-F238E27FC236}">
                <a16:creationId xmlns:a16="http://schemas.microsoft.com/office/drawing/2014/main" id="{F7CECC5D-6C0E-4105-AB0E-00AC7C4FC4CA}"/>
              </a:ext>
            </a:extLst>
          </p:cNvPr>
          <p:cNvSpPr txBox="1"/>
          <p:nvPr/>
        </p:nvSpPr>
        <p:spPr>
          <a:xfrm>
            <a:off x="261257" y="919536"/>
            <a:ext cx="3336363" cy="369332"/>
          </a:xfrm>
          <a:prstGeom prst="rect">
            <a:avLst/>
          </a:prstGeom>
          <a:noFill/>
        </p:spPr>
        <p:txBody>
          <a:bodyPr wrap="none" rtlCol="0">
            <a:spAutoFit/>
          </a:bodyPr>
          <a:lstStyle/>
          <a:p>
            <a:r>
              <a:rPr lang="en-US" dirty="0"/>
              <a:t>Bar is shifted vertically by 10mm. </a:t>
            </a:r>
            <a:endParaRPr lang="ru-RU" dirty="0"/>
          </a:p>
        </p:txBody>
      </p:sp>
      <p:pic>
        <p:nvPicPr>
          <p:cNvPr id="15" name="Рисунок 14">
            <a:extLst>
              <a:ext uri="{FF2B5EF4-FFF2-40B4-BE49-F238E27FC236}">
                <a16:creationId xmlns:a16="http://schemas.microsoft.com/office/drawing/2014/main" id="{3B70B159-3341-4F4D-9D5D-4F7597D91A24}"/>
              </a:ext>
            </a:extLst>
          </p:cNvPr>
          <p:cNvPicPr>
            <a:picLocks noChangeAspect="1"/>
          </p:cNvPicPr>
          <p:nvPr/>
        </p:nvPicPr>
        <p:blipFill>
          <a:blip r:embed="rId2"/>
          <a:stretch>
            <a:fillRect/>
          </a:stretch>
        </p:blipFill>
        <p:spPr>
          <a:xfrm>
            <a:off x="6935727" y="708138"/>
            <a:ext cx="4995015" cy="2500427"/>
          </a:xfrm>
          <a:prstGeom prst="rect">
            <a:avLst/>
          </a:prstGeom>
        </p:spPr>
      </p:pic>
      <p:pic>
        <p:nvPicPr>
          <p:cNvPr id="17" name="Рисунок 16">
            <a:extLst>
              <a:ext uri="{FF2B5EF4-FFF2-40B4-BE49-F238E27FC236}">
                <a16:creationId xmlns:a16="http://schemas.microsoft.com/office/drawing/2014/main" id="{7B186A23-FA08-4F11-AA5A-3F83CE732508}"/>
              </a:ext>
            </a:extLst>
          </p:cNvPr>
          <p:cNvPicPr>
            <a:picLocks noChangeAspect="1"/>
          </p:cNvPicPr>
          <p:nvPr/>
        </p:nvPicPr>
        <p:blipFill rotWithShape="1">
          <a:blip r:embed="rId3"/>
          <a:srcRect r="4246"/>
          <a:stretch/>
        </p:blipFill>
        <p:spPr>
          <a:xfrm>
            <a:off x="6935727" y="3649435"/>
            <a:ext cx="4968000" cy="2798667"/>
          </a:xfrm>
          <a:prstGeom prst="rect">
            <a:avLst/>
          </a:prstGeom>
        </p:spPr>
      </p:pic>
      <p:graphicFrame>
        <p:nvGraphicFramePr>
          <p:cNvPr id="18" name="Таблица 23">
            <a:extLst>
              <a:ext uri="{FF2B5EF4-FFF2-40B4-BE49-F238E27FC236}">
                <a16:creationId xmlns:a16="http://schemas.microsoft.com/office/drawing/2014/main" id="{BD9D2E55-3FA0-467E-8A6E-6706B39E04F6}"/>
              </a:ext>
            </a:extLst>
          </p:cNvPr>
          <p:cNvGraphicFramePr>
            <a:graphicFrameLocks noGrp="1"/>
          </p:cNvGraphicFramePr>
          <p:nvPr>
            <p:extLst>
              <p:ext uri="{D42A27DB-BD31-4B8C-83A1-F6EECF244321}">
                <p14:modId xmlns:p14="http://schemas.microsoft.com/office/powerpoint/2010/main" val="3393521514"/>
              </p:ext>
            </p:extLst>
          </p:nvPr>
        </p:nvGraphicFramePr>
        <p:xfrm>
          <a:off x="137159" y="2903253"/>
          <a:ext cx="5958840" cy="1149369"/>
        </p:xfrm>
        <a:graphic>
          <a:graphicData uri="http://schemas.openxmlformats.org/drawingml/2006/table">
            <a:tbl>
              <a:tblPr firstRow="1" bandRow="1">
                <a:tableStyleId>{5C22544A-7EE6-4342-B048-85BDC9FD1C3A}</a:tableStyleId>
              </a:tblPr>
              <a:tblGrid>
                <a:gridCol w="1860051">
                  <a:extLst>
                    <a:ext uri="{9D8B030D-6E8A-4147-A177-3AD203B41FA5}">
                      <a16:colId xmlns:a16="http://schemas.microsoft.com/office/drawing/2014/main" val="568791113"/>
                    </a:ext>
                  </a:extLst>
                </a:gridCol>
                <a:gridCol w="1159328">
                  <a:extLst>
                    <a:ext uri="{9D8B030D-6E8A-4147-A177-3AD203B41FA5}">
                      <a16:colId xmlns:a16="http://schemas.microsoft.com/office/drawing/2014/main" val="624320891"/>
                    </a:ext>
                  </a:extLst>
                </a:gridCol>
                <a:gridCol w="1036865">
                  <a:extLst>
                    <a:ext uri="{9D8B030D-6E8A-4147-A177-3AD203B41FA5}">
                      <a16:colId xmlns:a16="http://schemas.microsoft.com/office/drawing/2014/main" val="3626983458"/>
                    </a:ext>
                  </a:extLst>
                </a:gridCol>
                <a:gridCol w="964651">
                  <a:extLst>
                    <a:ext uri="{9D8B030D-6E8A-4147-A177-3AD203B41FA5}">
                      <a16:colId xmlns:a16="http://schemas.microsoft.com/office/drawing/2014/main" val="2396896726"/>
                    </a:ext>
                  </a:extLst>
                </a:gridCol>
                <a:gridCol w="937945">
                  <a:extLst>
                    <a:ext uri="{9D8B030D-6E8A-4147-A177-3AD203B41FA5}">
                      <a16:colId xmlns:a16="http://schemas.microsoft.com/office/drawing/2014/main" val="2784136895"/>
                    </a:ext>
                  </a:extLst>
                </a:gridCol>
              </a:tblGrid>
              <a:tr h="417849">
                <a:tc>
                  <a:txBody>
                    <a:bodyPr/>
                    <a:lstStyle/>
                    <a:p>
                      <a:endParaRPr lang="ru-RU" dirty="0"/>
                    </a:p>
                  </a:txBody>
                  <a:tcPr/>
                </a:tc>
                <a:tc>
                  <a:txBody>
                    <a:bodyPr/>
                    <a:lstStyle/>
                    <a:p>
                      <a:r>
                        <a:rPr lang="en-US" dirty="0"/>
                        <a:t>Position Y</a:t>
                      </a:r>
                      <a:endParaRPr lang="ru-RU" dirty="0"/>
                    </a:p>
                  </a:txBody>
                  <a:tcPr/>
                </a:tc>
                <a:tc>
                  <a:txBody>
                    <a:bodyPr/>
                    <a:lstStyle/>
                    <a:p>
                      <a:r>
                        <a:rPr lang="en-US" dirty="0"/>
                        <a:t>N=1</a:t>
                      </a:r>
                      <a:endParaRPr lang="ru-RU" dirty="0"/>
                    </a:p>
                  </a:txBody>
                  <a:tcPr/>
                </a:tc>
                <a:tc>
                  <a:txBody>
                    <a:bodyPr/>
                    <a:lstStyle/>
                    <a:p>
                      <a:r>
                        <a:rPr lang="en-US" dirty="0"/>
                        <a:t>N=22</a:t>
                      </a:r>
                      <a:endParaRPr lang="ru-RU" dirty="0"/>
                    </a:p>
                  </a:txBody>
                  <a:tcPr/>
                </a:tc>
                <a:tc>
                  <a:txBody>
                    <a:bodyPr/>
                    <a:lstStyle/>
                    <a:p>
                      <a:r>
                        <a:rPr lang="en-US" dirty="0"/>
                        <a:t>N=220</a:t>
                      </a:r>
                      <a:endParaRPr lang="ru-RU" dirty="0"/>
                    </a:p>
                  </a:txBody>
                  <a:tcPr/>
                </a:tc>
                <a:extLst>
                  <a:ext uri="{0D108BD9-81ED-4DB2-BD59-A6C34878D82A}">
                    <a16:rowId xmlns:a16="http://schemas.microsoft.com/office/drawing/2014/main" val="2477605978"/>
                  </a:ext>
                </a:extLst>
              </a:tr>
              <a:tr h="3389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=2ns,f=13MHz</a:t>
                      </a:r>
                      <a:endParaRPr lang="ru-RU" dirty="0"/>
                    </a:p>
                    <a:p>
                      <a:endParaRPr lang="ru-RU" dirty="0"/>
                    </a:p>
                  </a:txBody>
                  <a:tcPr/>
                </a:tc>
                <a:tc>
                  <a:txBody>
                    <a:bodyPr/>
                    <a:lstStyle/>
                    <a:p>
                      <a:r>
                        <a:rPr lang="en-US" dirty="0"/>
                        <a:t>Mean, um</a:t>
                      </a:r>
                      <a:endParaRPr lang="ru-RU" dirty="0"/>
                    </a:p>
                  </a:txBody>
                  <a:tcPr/>
                </a:tc>
                <a:tc>
                  <a:txBody>
                    <a:bodyPr/>
                    <a:lstStyle/>
                    <a:p>
                      <a:r>
                        <a:rPr lang="en-US" dirty="0"/>
                        <a:t>10001.6</a:t>
                      </a:r>
                      <a:endParaRPr lang="ru-RU" dirty="0"/>
                    </a:p>
                  </a:txBody>
                  <a:tcPr/>
                </a:tc>
                <a:tc>
                  <a:txBody>
                    <a:bodyPr/>
                    <a:lstStyle/>
                    <a:p>
                      <a:r>
                        <a:rPr lang="en-US" dirty="0"/>
                        <a:t>9992.5</a:t>
                      </a:r>
                      <a:endParaRPr lang="ru-RU" dirty="0"/>
                    </a:p>
                  </a:txBody>
                  <a:tcPr/>
                </a:tc>
                <a:tc>
                  <a:txBody>
                    <a:bodyPr/>
                    <a:lstStyle/>
                    <a:p>
                      <a:r>
                        <a:rPr lang="en-US" dirty="0"/>
                        <a:t>9988.9</a:t>
                      </a:r>
                      <a:endParaRPr lang="ru-RU" dirty="0"/>
                    </a:p>
                  </a:txBody>
                  <a:tcPr/>
                </a:tc>
                <a:extLst>
                  <a:ext uri="{0D108BD9-81ED-4DB2-BD59-A6C34878D82A}">
                    <a16:rowId xmlns:a16="http://schemas.microsoft.com/office/drawing/2014/main" val="1639206984"/>
                  </a:ext>
                </a:extLst>
              </a:tr>
              <a:tr h="338956">
                <a:tc vMerge="1">
                  <a:txBody>
                    <a:bodyPr/>
                    <a:lstStyle/>
                    <a:p>
                      <a:endParaRPr lang="ru-RU" dirty="0"/>
                    </a:p>
                  </a:txBody>
                  <a:tcPr/>
                </a:tc>
                <a:tc>
                  <a:txBody>
                    <a:bodyPr/>
                    <a:lstStyle/>
                    <a:p>
                      <a:r>
                        <a:rPr lang="en-US" dirty="0"/>
                        <a:t>Std, um</a:t>
                      </a:r>
                      <a:endParaRPr lang="ru-RU" dirty="0"/>
                    </a:p>
                  </a:txBody>
                  <a:tcPr/>
                </a:tc>
                <a:tc>
                  <a:txBody>
                    <a:bodyPr/>
                    <a:lstStyle/>
                    <a:p>
                      <a:r>
                        <a:rPr lang="en-US" dirty="0"/>
                        <a:t>248</a:t>
                      </a:r>
                      <a:endParaRPr lang="ru-RU" dirty="0"/>
                    </a:p>
                  </a:txBody>
                  <a:tcPr/>
                </a:tc>
                <a:tc>
                  <a:txBody>
                    <a:bodyPr/>
                    <a:lstStyle/>
                    <a:p>
                      <a:r>
                        <a:rPr lang="en-US" dirty="0"/>
                        <a:t>36</a:t>
                      </a:r>
                      <a:endParaRPr lang="ru-RU" dirty="0"/>
                    </a:p>
                  </a:txBody>
                  <a:tcPr/>
                </a:tc>
                <a:tc>
                  <a:txBody>
                    <a:bodyPr/>
                    <a:lstStyle/>
                    <a:p>
                      <a:r>
                        <a:rPr lang="en-US" dirty="0"/>
                        <a:t>11</a:t>
                      </a:r>
                      <a:endParaRPr lang="ru-RU" dirty="0"/>
                    </a:p>
                  </a:txBody>
                  <a:tcPr/>
                </a:tc>
                <a:extLst>
                  <a:ext uri="{0D108BD9-81ED-4DB2-BD59-A6C34878D82A}">
                    <a16:rowId xmlns:a16="http://schemas.microsoft.com/office/drawing/2014/main" val="3112297589"/>
                  </a:ext>
                </a:extLst>
              </a:tr>
            </a:tbl>
          </a:graphicData>
        </a:graphic>
      </p:graphicFrame>
      <p:sp>
        <p:nvSpPr>
          <p:cNvPr id="19" name="TextBox 18">
            <a:extLst>
              <a:ext uri="{FF2B5EF4-FFF2-40B4-BE49-F238E27FC236}">
                <a16:creationId xmlns:a16="http://schemas.microsoft.com/office/drawing/2014/main" id="{EDF56CB0-00A3-464E-B866-466ADE83C71E}"/>
              </a:ext>
            </a:extLst>
          </p:cNvPr>
          <p:cNvSpPr txBox="1"/>
          <p:nvPr/>
        </p:nvSpPr>
        <p:spPr>
          <a:xfrm>
            <a:off x="7577959" y="301901"/>
            <a:ext cx="2357312" cy="369332"/>
          </a:xfrm>
          <a:prstGeom prst="rect">
            <a:avLst/>
          </a:prstGeom>
          <a:noFill/>
        </p:spPr>
        <p:txBody>
          <a:bodyPr wrap="none" rtlCol="0">
            <a:spAutoFit/>
          </a:bodyPr>
          <a:lstStyle/>
          <a:p>
            <a:r>
              <a:rPr lang="en-US" dirty="0"/>
              <a:t>Raw ADC data, no filter</a:t>
            </a:r>
            <a:endParaRPr lang="ru-RU" dirty="0"/>
          </a:p>
        </p:txBody>
      </p:sp>
      <p:sp>
        <p:nvSpPr>
          <p:cNvPr id="20" name="TextBox 19">
            <a:extLst>
              <a:ext uri="{FF2B5EF4-FFF2-40B4-BE49-F238E27FC236}">
                <a16:creationId xmlns:a16="http://schemas.microsoft.com/office/drawing/2014/main" id="{0889ED68-48C2-4C35-B08E-1B54E82B391B}"/>
              </a:ext>
            </a:extLst>
          </p:cNvPr>
          <p:cNvSpPr txBox="1"/>
          <p:nvPr/>
        </p:nvSpPr>
        <p:spPr>
          <a:xfrm>
            <a:off x="7388773" y="3293271"/>
            <a:ext cx="2330061" cy="369332"/>
          </a:xfrm>
          <a:prstGeom prst="rect">
            <a:avLst/>
          </a:prstGeom>
          <a:noFill/>
        </p:spPr>
        <p:txBody>
          <a:bodyPr wrap="none" rtlCol="0">
            <a:spAutoFit/>
          </a:bodyPr>
          <a:lstStyle/>
          <a:p>
            <a:r>
              <a:rPr lang="en-US" dirty="0"/>
              <a:t>Raw ADC data, LP filter</a:t>
            </a:r>
            <a:endParaRPr lang="ru-RU" dirty="0"/>
          </a:p>
        </p:txBody>
      </p:sp>
    </p:spTree>
    <p:extLst>
      <p:ext uri="{BB962C8B-B14F-4D97-AF65-F5344CB8AC3E}">
        <p14:creationId xmlns:p14="http://schemas.microsoft.com/office/powerpoint/2010/main" val="1505550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956635-7868-498A-837D-74652ADD85B6}"/>
              </a:ext>
            </a:extLst>
          </p:cNvPr>
          <p:cNvSpPr>
            <a:spLocks noGrp="1"/>
          </p:cNvSpPr>
          <p:nvPr>
            <p:ph type="title"/>
          </p:nvPr>
        </p:nvSpPr>
        <p:spPr/>
        <p:txBody>
          <a:bodyPr>
            <a:normAutofit fontScale="90000"/>
          </a:bodyPr>
          <a:lstStyle/>
          <a:p>
            <a:r>
              <a:rPr lang="en-US" dirty="0"/>
              <a:t>SLM prototype measurements conclusions</a:t>
            </a:r>
            <a:endParaRPr lang="ru-RU" dirty="0"/>
          </a:p>
        </p:txBody>
      </p:sp>
      <p:sp>
        <p:nvSpPr>
          <p:cNvPr id="3" name="Нижний колонтитул 2">
            <a:extLst>
              <a:ext uri="{FF2B5EF4-FFF2-40B4-BE49-F238E27FC236}">
                <a16:creationId xmlns:a16="http://schemas.microsoft.com/office/drawing/2014/main" id="{60699370-7EC8-4089-AA34-58E5263CF6C6}"/>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4C750F2A-64AB-4D06-AB33-CB84FD2D2FDB}"/>
              </a:ext>
            </a:extLst>
          </p:cNvPr>
          <p:cNvSpPr>
            <a:spLocks noGrp="1"/>
          </p:cNvSpPr>
          <p:nvPr>
            <p:ph type="sldNum" sz="quarter" idx="12"/>
          </p:nvPr>
        </p:nvSpPr>
        <p:spPr/>
        <p:txBody>
          <a:bodyPr/>
          <a:lstStyle/>
          <a:p>
            <a:fld id="{525EAA68-DD36-4B81-BDD6-88EBE092D975}" type="slidenum">
              <a:rPr lang="ru-RU" smtClean="0"/>
              <a:pPr/>
              <a:t>28</a:t>
            </a:fld>
            <a:endParaRPr lang="ru-RU"/>
          </a:p>
        </p:txBody>
      </p:sp>
      <p:sp>
        <p:nvSpPr>
          <p:cNvPr id="5" name="TextBox 4">
            <a:extLst>
              <a:ext uri="{FF2B5EF4-FFF2-40B4-BE49-F238E27FC236}">
                <a16:creationId xmlns:a16="http://schemas.microsoft.com/office/drawing/2014/main" id="{BD751B3B-84D1-4D18-98D3-8E5F314D5067}"/>
              </a:ext>
            </a:extLst>
          </p:cNvPr>
          <p:cNvSpPr txBox="1"/>
          <p:nvPr/>
        </p:nvSpPr>
        <p:spPr>
          <a:xfrm>
            <a:off x="766355" y="1154540"/>
            <a:ext cx="9744891" cy="1938992"/>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SLM plates have to be more rigid to reduce the sag.</a:t>
            </a:r>
          </a:p>
          <a:p>
            <a:pPr marL="342900" indent="-342900">
              <a:buFont typeface="Courier New" panose="02070309020205020404" pitchFamily="49" charset="0"/>
              <a:buChar char="o"/>
            </a:pPr>
            <a:r>
              <a:rPr lang="en-US" sz="2000" dirty="0"/>
              <a:t>Connection between plates and output connectors have to be redesigned. </a:t>
            </a:r>
          </a:p>
          <a:p>
            <a:pPr marL="342900" indent="-342900">
              <a:buFont typeface="Courier New" panose="02070309020205020404" pitchFamily="49" charset="0"/>
              <a:buChar char="o"/>
            </a:pPr>
            <a:r>
              <a:rPr lang="en-US" sz="2000" dirty="0"/>
              <a:t>Libera hadron (with averaging) can be used for colliding beam position measurements.</a:t>
            </a:r>
          </a:p>
          <a:p>
            <a:pPr marL="342900" indent="-342900">
              <a:buFont typeface="Courier New" panose="02070309020205020404" pitchFamily="49" charset="0"/>
              <a:buChar char="o"/>
            </a:pPr>
            <a:r>
              <a:rPr lang="en-US" sz="2000" dirty="0"/>
              <a:t>2 Libera Hadron devices needs for SLM read-out.</a:t>
            </a:r>
          </a:p>
          <a:p>
            <a:pPr marL="342900" indent="-342900">
              <a:buFont typeface="Courier New" panose="02070309020205020404" pitchFamily="49" charset="0"/>
              <a:buChar char="o"/>
            </a:pPr>
            <a:r>
              <a:rPr lang="en-US" sz="2000" dirty="0"/>
              <a:t>Additional variable gain wide-band amplifier instead of Amplifier110 may be useful to improve accuracy. </a:t>
            </a:r>
            <a:endParaRPr lang="ru-RU" sz="2000" dirty="0"/>
          </a:p>
        </p:txBody>
      </p:sp>
    </p:spTree>
    <p:extLst>
      <p:ext uri="{BB962C8B-B14F-4D97-AF65-F5344CB8AC3E}">
        <p14:creationId xmlns:p14="http://schemas.microsoft.com/office/powerpoint/2010/main" val="310344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BE22A-0AAD-4CA1-A833-5E4481DE01FD}"/>
              </a:ext>
            </a:extLst>
          </p:cNvPr>
          <p:cNvSpPr>
            <a:spLocks noGrp="1"/>
          </p:cNvSpPr>
          <p:nvPr>
            <p:ph type="title"/>
          </p:nvPr>
        </p:nvSpPr>
        <p:spPr>
          <a:xfrm>
            <a:off x="2640701" y="2372451"/>
            <a:ext cx="6910596" cy="1849029"/>
          </a:xfrm>
        </p:spPr>
        <p:txBody>
          <a:bodyPr>
            <a:noAutofit/>
          </a:bodyPr>
          <a:lstStyle/>
          <a:p>
            <a:r>
              <a:rPr lang="en-US" sz="4400" dirty="0">
                <a:solidFill>
                  <a:schemeClr val="accent1"/>
                </a:solidFill>
              </a:rPr>
              <a:t>Thank you for you attention!</a:t>
            </a:r>
            <a:endParaRPr lang="ru-RU" sz="4400" dirty="0">
              <a:solidFill>
                <a:schemeClr val="accent1"/>
              </a:solidFill>
            </a:endParaRPr>
          </a:p>
        </p:txBody>
      </p:sp>
      <p:sp>
        <p:nvSpPr>
          <p:cNvPr id="3" name="Нижний колонтитул 2">
            <a:extLst>
              <a:ext uri="{FF2B5EF4-FFF2-40B4-BE49-F238E27FC236}">
                <a16:creationId xmlns:a16="http://schemas.microsoft.com/office/drawing/2014/main" id="{98AAB7B9-576E-4507-A653-2692136FCCF9}"/>
              </a:ext>
            </a:extLst>
          </p:cNvPr>
          <p:cNvSpPr>
            <a:spLocks noGrp="1"/>
          </p:cNvSpPr>
          <p:nvPr>
            <p:ph type="ftr" sz="quarter" idx="11"/>
          </p:nvPr>
        </p:nvSpPr>
        <p:spPr/>
        <p:txBody>
          <a:bodyPr/>
          <a:lstStyle/>
          <a:p>
            <a:r>
              <a:rPr lang="en-US"/>
              <a:t>Beam diagnostics at the NICA accelerator complex.</a:t>
            </a:r>
            <a:endParaRPr lang="ru-RU" dirty="0"/>
          </a:p>
        </p:txBody>
      </p:sp>
      <p:sp>
        <p:nvSpPr>
          <p:cNvPr id="4" name="Номер слайда 3">
            <a:extLst>
              <a:ext uri="{FF2B5EF4-FFF2-40B4-BE49-F238E27FC236}">
                <a16:creationId xmlns:a16="http://schemas.microsoft.com/office/drawing/2014/main" id="{873FFBD5-BB05-47CF-855E-7B0E4E9175B9}"/>
              </a:ext>
            </a:extLst>
          </p:cNvPr>
          <p:cNvSpPr>
            <a:spLocks noGrp="1"/>
          </p:cNvSpPr>
          <p:nvPr>
            <p:ph type="sldNum" sz="quarter" idx="12"/>
          </p:nvPr>
        </p:nvSpPr>
        <p:spPr/>
        <p:txBody>
          <a:bodyPr/>
          <a:lstStyle/>
          <a:p>
            <a:fld id="{525EAA68-DD36-4B81-BDD6-88EBE092D975}" type="slidenum">
              <a:rPr lang="ru-RU" smtClean="0"/>
              <a:pPr/>
              <a:t>29</a:t>
            </a:fld>
            <a:endParaRPr lang="ru-RU"/>
          </a:p>
        </p:txBody>
      </p:sp>
    </p:spTree>
    <p:extLst>
      <p:ext uri="{BB962C8B-B14F-4D97-AF65-F5344CB8AC3E}">
        <p14:creationId xmlns:p14="http://schemas.microsoft.com/office/powerpoint/2010/main" val="9937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Beam position measurements at Booster</a:t>
            </a:r>
            <a:endParaRPr lang="ru-RU" sz="3200" dirty="0"/>
          </a:p>
        </p:txBody>
      </p:sp>
      <p:sp>
        <p:nvSpPr>
          <p:cNvPr id="26" name="Нижний колонтитул 25">
            <a:extLst>
              <a:ext uri="{FF2B5EF4-FFF2-40B4-BE49-F238E27FC236}">
                <a16:creationId xmlns:a16="http://schemas.microsoft.com/office/drawing/2014/main" id="{088514AD-A882-450C-AE3F-55F6B3E68824}"/>
              </a:ext>
            </a:extLst>
          </p:cNvPr>
          <p:cNvSpPr>
            <a:spLocks noGrp="1"/>
          </p:cNvSpPr>
          <p:nvPr>
            <p:ph type="ftr" sz="quarter" idx="11"/>
          </p:nvPr>
        </p:nvSpPr>
        <p:spPr/>
        <p:txBody>
          <a:bodyPr/>
          <a:lstStyle/>
          <a:p>
            <a:r>
              <a:rPr lang="en-US"/>
              <a:t>Beam diagnostics at the NICA accelerator complex.</a:t>
            </a:r>
            <a:endParaRPr lang="ru-RU" dirty="0"/>
          </a:p>
        </p:txBody>
      </p:sp>
      <p:sp>
        <p:nvSpPr>
          <p:cNvPr id="27" name="Номер слайда 26">
            <a:extLst>
              <a:ext uri="{FF2B5EF4-FFF2-40B4-BE49-F238E27FC236}">
                <a16:creationId xmlns:a16="http://schemas.microsoft.com/office/drawing/2014/main" id="{E5449E44-9BDC-4F82-9619-8859FACC2963}"/>
              </a:ext>
            </a:extLst>
          </p:cNvPr>
          <p:cNvSpPr>
            <a:spLocks noGrp="1"/>
          </p:cNvSpPr>
          <p:nvPr>
            <p:ph type="sldNum" sz="quarter" idx="12"/>
          </p:nvPr>
        </p:nvSpPr>
        <p:spPr/>
        <p:txBody>
          <a:bodyPr/>
          <a:lstStyle/>
          <a:p>
            <a:fld id="{525EAA68-DD36-4B81-BDD6-88EBE092D975}" type="slidenum">
              <a:rPr lang="ru-RU" smtClean="0"/>
              <a:pPr/>
              <a:t>3</a:t>
            </a:fld>
            <a:endParaRPr lang="ru-RU"/>
          </a:p>
        </p:txBody>
      </p:sp>
      <p:grpSp>
        <p:nvGrpSpPr>
          <p:cNvPr id="32" name="Группа 31">
            <a:extLst>
              <a:ext uri="{FF2B5EF4-FFF2-40B4-BE49-F238E27FC236}">
                <a16:creationId xmlns:a16="http://schemas.microsoft.com/office/drawing/2014/main" id="{4A5372D5-D359-49FD-9F4D-7F407A48F1E7}"/>
              </a:ext>
            </a:extLst>
          </p:cNvPr>
          <p:cNvGrpSpPr/>
          <p:nvPr/>
        </p:nvGrpSpPr>
        <p:grpSpPr>
          <a:xfrm>
            <a:off x="3300725" y="570614"/>
            <a:ext cx="8288833" cy="5922261"/>
            <a:chOff x="3300725" y="570614"/>
            <a:chExt cx="8288833" cy="5922261"/>
          </a:xfrm>
        </p:grpSpPr>
        <p:pic>
          <p:nvPicPr>
            <p:cNvPr id="3" name="Рисунок 2">
              <a:extLst>
                <a:ext uri="{FF2B5EF4-FFF2-40B4-BE49-F238E27FC236}">
                  <a16:creationId xmlns:a16="http://schemas.microsoft.com/office/drawing/2014/main" id="{17DDBF13-4183-4BF6-9F96-0F11CDE96A7D}"/>
                </a:ext>
              </a:extLst>
            </p:cNvPr>
            <p:cNvPicPr>
              <a:picLocks noChangeAspect="1"/>
            </p:cNvPicPr>
            <p:nvPr/>
          </p:nvPicPr>
          <p:blipFill>
            <a:blip r:embed="rId2"/>
            <a:stretch>
              <a:fillRect/>
            </a:stretch>
          </p:blipFill>
          <p:spPr>
            <a:xfrm>
              <a:off x="3300725" y="570614"/>
              <a:ext cx="8288833" cy="5922261"/>
            </a:xfrm>
            <a:prstGeom prst="rect">
              <a:avLst/>
            </a:prstGeom>
          </p:spPr>
        </p:pic>
        <p:sp>
          <p:nvSpPr>
            <p:cNvPr id="16" name="Стрелка: вправо 15">
              <a:extLst>
                <a:ext uri="{FF2B5EF4-FFF2-40B4-BE49-F238E27FC236}">
                  <a16:creationId xmlns:a16="http://schemas.microsoft.com/office/drawing/2014/main" id="{91EFE147-8B34-429B-9959-5E0D77DE9D88}"/>
                </a:ext>
              </a:extLst>
            </p:cNvPr>
            <p:cNvSpPr/>
            <p:nvPr/>
          </p:nvSpPr>
          <p:spPr>
            <a:xfrm rot="16200000">
              <a:off x="6915753" y="2000178"/>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a:extLst>
                <a:ext uri="{FF2B5EF4-FFF2-40B4-BE49-F238E27FC236}">
                  <a16:creationId xmlns:a16="http://schemas.microsoft.com/office/drawing/2014/main" id="{1A548876-56C9-44D8-8274-987CD89941FA}"/>
                </a:ext>
              </a:extLst>
            </p:cNvPr>
            <p:cNvSpPr/>
            <p:nvPr/>
          </p:nvSpPr>
          <p:spPr>
            <a:xfrm rot="17170118">
              <a:off x="7849404" y="2176234"/>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a:extLst>
                <a:ext uri="{FF2B5EF4-FFF2-40B4-BE49-F238E27FC236}">
                  <a16:creationId xmlns:a16="http://schemas.microsoft.com/office/drawing/2014/main" id="{9D40A45E-2B5A-40FA-A3AB-5D59E6AD7612}"/>
                </a:ext>
              </a:extLst>
            </p:cNvPr>
            <p:cNvSpPr/>
            <p:nvPr/>
          </p:nvSpPr>
          <p:spPr>
            <a:xfrm rot="18130748">
              <a:off x="8657925" y="2625818"/>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a:extLst>
                <a:ext uri="{FF2B5EF4-FFF2-40B4-BE49-F238E27FC236}">
                  <a16:creationId xmlns:a16="http://schemas.microsoft.com/office/drawing/2014/main" id="{CAB7C0B6-D921-40F2-9DC2-DBD441FFF4AF}"/>
                </a:ext>
              </a:extLst>
            </p:cNvPr>
            <p:cNvSpPr/>
            <p:nvPr/>
          </p:nvSpPr>
          <p:spPr>
            <a:xfrm rot="19430736">
              <a:off x="9370196" y="3236096"/>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a:extLst>
                <a:ext uri="{FF2B5EF4-FFF2-40B4-BE49-F238E27FC236}">
                  <a16:creationId xmlns:a16="http://schemas.microsoft.com/office/drawing/2014/main" id="{E18B618B-F725-4902-B417-6FFD3B720D2D}"/>
                </a:ext>
              </a:extLst>
            </p:cNvPr>
            <p:cNvSpPr/>
            <p:nvPr/>
          </p:nvSpPr>
          <p:spPr>
            <a:xfrm rot="20437397">
              <a:off x="9785518" y="4073568"/>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a:extLst>
                <a:ext uri="{FF2B5EF4-FFF2-40B4-BE49-F238E27FC236}">
                  <a16:creationId xmlns:a16="http://schemas.microsoft.com/office/drawing/2014/main" id="{8639E617-FC5F-4E79-BED2-EFB658C1A439}"/>
                </a:ext>
              </a:extLst>
            </p:cNvPr>
            <p:cNvSpPr/>
            <p:nvPr/>
          </p:nvSpPr>
          <p:spPr>
            <a:xfrm>
              <a:off x="9861832" y="5028349"/>
              <a:ext cx="308008"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C1268615-752B-4AC5-8FFA-FA676900F6B2}"/>
                </a:ext>
              </a:extLst>
            </p:cNvPr>
            <p:cNvSpPr/>
            <p:nvPr/>
          </p:nvSpPr>
          <p:spPr>
            <a:xfrm>
              <a:off x="3300725" y="3811162"/>
              <a:ext cx="6236975" cy="2681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3" name="Picture 3" descr="pickup 3D1">
            <a:extLst>
              <a:ext uri="{FF2B5EF4-FFF2-40B4-BE49-F238E27FC236}">
                <a16:creationId xmlns:a16="http://schemas.microsoft.com/office/drawing/2014/main" id="{63BEEE22-48D1-4C00-9861-0F8DA2E4A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362" y="3637700"/>
            <a:ext cx="3828352" cy="1936802"/>
          </a:xfrm>
          <a:prstGeom prst="rect">
            <a:avLst/>
          </a:prstGeom>
          <a:noFill/>
          <a:ln>
            <a:noFill/>
          </a:ln>
        </p:spPr>
      </p:pic>
      <p:sp>
        <p:nvSpPr>
          <p:cNvPr id="22" name="TextBox 21">
            <a:extLst>
              <a:ext uri="{FF2B5EF4-FFF2-40B4-BE49-F238E27FC236}">
                <a16:creationId xmlns:a16="http://schemas.microsoft.com/office/drawing/2014/main" id="{258F7EAE-89A1-4C5E-8F4F-4CDA3E767D9B}"/>
              </a:ext>
            </a:extLst>
          </p:cNvPr>
          <p:cNvSpPr txBox="1"/>
          <p:nvPr/>
        </p:nvSpPr>
        <p:spPr>
          <a:xfrm>
            <a:off x="0" y="3339458"/>
            <a:ext cx="5499100" cy="224676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t>6 electrostatic elliptical PUs with diagonal cut per quadrant</a:t>
            </a:r>
          </a:p>
          <a:p>
            <a:pPr marL="342900" indent="-342900">
              <a:buFont typeface="Courier New" panose="02070309020205020404" pitchFamily="49" charset="0"/>
              <a:buChar char="o"/>
            </a:pPr>
            <a:r>
              <a:rPr lang="en-US" sz="2000" dirty="0"/>
              <a:t>2 pair of plates – horizontal and vertical</a:t>
            </a:r>
          </a:p>
          <a:p>
            <a:pPr marL="342900" indent="-342900">
              <a:buFont typeface="Courier New" panose="02070309020205020404" pitchFamily="49" charset="0"/>
              <a:buChar char="o"/>
            </a:pPr>
            <a:r>
              <a:rPr lang="en-US" sz="2000" dirty="0"/>
              <a:t>Plates are loaded on high impedance</a:t>
            </a:r>
          </a:p>
          <a:p>
            <a:pPr marL="342900" indent="-342900">
              <a:buFont typeface="Courier New" panose="02070309020205020404" pitchFamily="49" charset="0"/>
              <a:buChar char="o"/>
            </a:pPr>
            <a:r>
              <a:rPr lang="en-US" sz="2000" dirty="0"/>
              <a:t>Preamps at shortest possible distance</a:t>
            </a:r>
          </a:p>
          <a:p>
            <a:pPr marL="342900" indent="-342900">
              <a:buFont typeface="Courier New" panose="02070309020205020404" pitchFamily="49" charset="0"/>
              <a:buChar char="o"/>
            </a:pPr>
            <a:r>
              <a:rPr lang="en-US" sz="2000" dirty="0"/>
              <a:t>Custom coaxial cable inside the booster to reduce parasitic capacity to ground</a:t>
            </a:r>
          </a:p>
        </p:txBody>
      </p:sp>
    </p:spTree>
    <p:extLst>
      <p:ext uri="{BB962C8B-B14F-4D97-AF65-F5344CB8AC3E}">
        <p14:creationId xmlns:p14="http://schemas.microsoft.com/office/powerpoint/2010/main" val="705197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a16="http://schemas.microsoft.com/office/drawing/2014/main" id="{CD477806-F63E-46FC-84CB-710503E7053D}"/>
              </a:ext>
            </a:extLst>
          </p:cNvPr>
          <p:cNvPicPr>
            <a:picLocks noChangeAspect="1"/>
          </p:cNvPicPr>
          <p:nvPr/>
        </p:nvPicPr>
        <p:blipFill>
          <a:blip r:embed="rId2"/>
          <a:stretch>
            <a:fillRect/>
          </a:stretch>
        </p:blipFill>
        <p:spPr>
          <a:xfrm>
            <a:off x="7166728" y="3674950"/>
            <a:ext cx="3913645" cy="2302726"/>
          </a:xfrm>
          <a:prstGeom prst="rect">
            <a:avLst/>
          </a:prstGeom>
        </p:spPr>
      </p:pic>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BPM amplifiers</a:t>
            </a:r>
            <a:endParaRPr lang="ru-RU" sz="3200" dirty="0"/>
          </a:p>
        </p:txBody>
      </p:sp>
      <p:pic>
        <p:nvPicPr>
          <p:cNvPr id="3" name="Рисунок 2">
            <a:extLst>
              <a:ext uri="{FF2B5EF4-FFF2-40B4-BE49-F238E27FC236}">
                <a16:creationId xmlns:a16="http://schemas.microsoft.com/office/drawing/2014/main" id="{5A0EC4A8-B045-4AAD-B127-E28CA59B6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96" y="602640"/>
            <a:ext cx="5641904" cy="4218205"/>
          </a:xfrm>
          <a:prstGeom prst="rect">
            <a:avLst/>
          </a:prstGeom>
        </p:spPr>
      </p:pic>
      <p:pic>
        <p:nvPicPr>
          <p:cNvPr id="13" name="Рисунок 12">
            <a:extLst>
              <a:ext uri="{FF2B5EF4-FFF2-40B4-BE49-F238E27FC236}">
                <a16:creationId xmlns:a16="http://schemas.microsoft.com/office/drawing/2014/main" id="{D9B8C12C-F8E8-4F89-B26A-81CE0EB1E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6728" y="397129"/>
            <a:ext cx="3913645" cy="2862323"/>
          </a:xfrm>
          <a:prstGeom prst="rect">
            <a:avLst/>
          </a:prstGeom>
        </p:spPr>
      </p:pic>
      <p:sp>
        <p:nvSpPr>
          <p:cNvPr id="15" name="TextBox 14">
            <a:extLst>
              <a:ext uri="{FF2B5EF4-FFF2-40B4-BE49-F238E27FC236}">
                <a16:creationId xmlns:a16="http://schemas.microsoft.com/office/drawing/2014/main" id="{24020802-D92F-4509-9376-533C66244AE9}"/>
              </a:ext>
            </a:extLst>
          </p:cNvPr>
          <p:cNvSpPr txBox="1"/>
          <p:nvPr/>
        </p:nvSpPr>
        <p:spPr>
          <a:xfrm>
            <a:off x="125930" y="5477212"/>
            <a:ext cx="6541570" cy="1015663"/>
          </a:xfrm>
          <a:prstGeom prst="rect">
            <a:avLst/>
          </a:prstGeom>
          <a:noFill/>
        </p:spPr>
        <p:txBody>
          <a:bodyPr wrap="square" rtlCol="0">
            <a:spAutoFit/>
          </a:bodyPr>
          <a:lstStyle/>
          <a:p>
            <a:r>
              <a:rPr lang="en-US" sz="2000" dirty="0"/>
              <a:t>Amplifier110 (Instrumentation Technologies, Slovenia) – variable gain wideband amplifier (G=-50 – +60 dB),controlled via SPI interface (UTP cable) from</a:t>
            </a:r>
            <a:r>
              <a:rPr lang="ru-RU" sz="2000" dirty="0"/>
              <a:t> </a:t>
            </a:r>
            <a:r>
              <a:rPr lang="en-US" sz="2000" dirty="0"/>
              <a:t>Libera BPM module.</a:t>
            </a:r>
          </a:p>
        </p:txBody>
      </p:sp>
      <p:cxnSp>
        <p:nvCxnSpPr>
          <p:cNvPr id="17" name="Прямая со стрелкой 16">
            <a:extLst>
              <a:ext uri="{FF2B5EF4-FFF2-40B4-BE49-F238E27FC236}">
                <a16:creationId xmlns:a16="http://schemas.microsoft.com/office/drawing/2014/main" id="{EF4E0B31-3FBC-4266-B4E8-07B3032F374E}"/>
              </a:ext>
            </a:extLst>
          </p:cNvPr>
          <p:cNvCxnSpPr>
            <a:cxnSpLocks/>
            <a:stCxn id="15" idx="3"/>
          </p:cNvCxnSpPr>
          <p:nvPr/>
        </p:nvCxnSpPr>
        <p:spPr>
          <a:xfrm flipV="1">
            <a:off x="6667500" y="5061715"/>
            <a:ext cx="2967388" cy="923329"/>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21" name="Нижний колонтитул 20">
            <a:extLst>
              <a:ext uri="{FF2B5EF4-FFF2-40B4-BE49-F238E27FC236}">
                <a16:creationId xmlns:a16="http://schemas.microsoft.com/office/drawing/2014/main" id="{7BDF82DF-1429-470E-9CFA-326016895B97}"/>
              </a:ext>
            </a:extLst>
          </p:cNvPr>
          <p:cNvSpPr>
            <a:spLocks noGrp="1"/>
          </p:cNvSpPr>
          <p:nvPr>
            <p:ph type="ftr" sz="quarter" idx="11"/>
          </p:nvPr>
        </p:nvSpPr>
        <p:spPr/>
        <p:txBody>
          <a:bodyPr/>
          <a:lstStyle/>
          <a:p>
            <a:r>
              <a:rPr lang="en-US"/>
              <a:t>Beam diagnostics at the NICA accelerator complex.</a:t>
            </a:r>
            <a:endParaRPr lang="ru-RU" dirty="0"/>
          </a:p>
        </p:txBody>
      </p:sp>
      <p:sp>
        <p:nvSpPr>
          <p:cNvPr id="22" name="Номер слайда 21">
            <a:extLst>
              <a:ext uri="{FF2B5EF4-FFF2-40B4-BE49-F238E27FC236}">
                <a16:creationId xmlns:a16="http://schemas.microsoft.com/office/drawing/2014/main" id="{BE8750D9-A91A-4B76-A86F-AEDB82B47058}"/>
              </a:ext>
            </a:extLst>
          </p:cNvPr>
          <p:cNvSpPr>
            <a:spLocks noGrp="1"/>
          </p:cNvSpPr>
          <p:nvPr>
            <p:ph type="sldNum" sz="quarter" idx="12"/>
          </p:nvPr>
        </p:nvSpPr>
        <p:spPr/>
        <p:txBody>
          <a:bodyPr/>
          <a:lstStyle/>
          <a:p>
            <a:fld id="{525EAA68-DD36-4B81-BDD6-88EBE092D975}" type="slidenum">
              <a:rPr lang="ru-RU" smtClean="0"/>
              <a:pPr/>
              <a:t>4</a:t>
            </a:fld>
            <a:endParaRPr lang="ru-RU"/>
          </a:p>
        </p:txBody>
      </p:sp>
      <p:sp>
        <p:nvSpPr>
          <p:cNvPr id="24" name="TextBox 23">
            <a:extLst>
              <a:ext uri="{FF2B5EF4-FFF2-40B4-BE49-F238E27FC236}">
                <a16:creationId xmlns:a16="http://schemas.microsoft.com/office/drawing/2014/main" id="{8B088CE8-FDE9-4AA7-BAD1-D7B7C1E6A66B}"/>
              </a:ext>
            </a:extLst>
          </p:cNvPr>
          <p:cNvSpPr txBox="1"/>
          <p:nvPr/>
        </p:nvSpPr>
        <p:spPr>
          <a:xfrm>
            <a:off x="125930" y="4901255"/>
            <a:ext cx="6188776" cy="400110"/>
          </a:xfrm>
          <a:prstGeom prst="rect">
            <a:avLst/>
          </a:prstGeom>
          <a:noFill/>
        </p:spPr>
        <p:txBody>
          <a:bodyPr wrap="square" rtlCol="0">
            <a:spAutoFit/>
          </a:bodyPr>
          <a:lstStyle/>
          <a:p>
            <a:r>
              <a:rPr lang="en-US" sz="2000" dirty="0"/>
              <a:t>Preamplifier on the BPM connector (G=0dB)</a:t>
            </a:r>
          </a:p>
        </p:txBody>
      </p:sp>
      <p:cxnSp>
        <p:nvCxnSpPr>
          <p:cNvPr id="25" name="Прямая со стрелкой 24">
            <a:extLst>
              <a:ext uri="{FF2B5EF4-FFF2-40B4-BE49-F238E27FC236}">
                <a16:creationId xmlns:a16="http://schemas.microsoft.com/office/drawing/2014/main" id="{4813F7BF-B2D8-4FD5-A966-35C30D19CEFA}"/>
              </a:ext>
            </a:extLst>
          </p:cNvPr>
          <p:cNvCxnSpPr>
            <a:cxnSpLocks/>
            <a:stCxn id="24" idx="0"/>
          </p:cNvCxnSpPr>
          <p:nvPr/>
        </p:nvCxnSpPr>
        <p:spPr>
          <a:xfrm flipV="1">
            <a:off x="3220318" y="2907525"/>
            <a:ext cx="231330" cy="199373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440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BPM read out electronics – Libera Hadron</a:t>
            </a:r>
            <a:endParaRPr lang="ru-RU" sz="3200" dirty="0"/>
          </a:p>
        </p:txBody>
      </p:sp>
      <p:pic>
        <p:nvPicPr>
          <p:cNvPr id="4" name="Picture 3">
            <a:extLst>
              <a:ext uri="{FF2B5EF4-FFF2-40B4-BE49-F238E27FC236}">
                <a16:creationId xmlns:a16="http://schemas.microsoft.com/office/drawing/2014/main" id="{F87CACBC-7A56-4C46-BC11-D3E7BEBDE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931" y="815417"/>
            <a:ext cx="8656866" cy="321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8186602-E5E6-42C8-A727-46DF42C1D262}"/>
              </a:ext>
            </a:extLst>
          </p:cNvPr>
          <p:cNvSpPr txBox="1"/>
          <p:nvPr/>
        </p:nvSpPr>
        <p:spPr>
          <a:xfrm>
            <a:off x="315269" y="675899"/>
            <a:ext cx="3099246" cy="923330"/>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Libera Hadron</a:t>
            </a:r>
          </a:p>
          <a:p>
            <a:r>
              <a:rPr lang="en-US" dirty="0">
                <a:effectLst>
                  <a:outerShdw blurRad="38100" dist="38100" dir="2700000" algn="tl">
                    <a:srgbClr val="000000">
                      <a:alpha val="43137"/>
                    </a:srgbClr>
                  </a:outerShdw>
                </a:effectLst>
              </a:rPr>
              <a:t>(Instrumentation Technologies,</a:t>
            </a:r>
          </a:p>
          <a:p>
            <a:r>
              <a:rPr lang="en-US" dirty="0">
                <a:effectLst>
                  <a:outerShdw blurRad="38100" dist="38100" dir="2700000" algn="tl">
                    <a:srgbClr val="000000">
                      <a:alpha val="43137"/>
                    </a:srgbClr>
                  </a:outerShdw>
                </a:effectLst>
              </a:rPr>
              <a:t>Slovenia)</a:t>
            </a:r>
            <a:endParaRPr lang="ru-RU" dirty="0">
              <a:effectLst>
                <a:outerShdw blurRad="38100" dist="38100" dir="2700000" algn="tl">
                  <a:srgbClr val="000000">
                    <a:alpha val="43137"/>
                  </a:srgbClr>
                </a:outerShdw>
              </a:effectLst>
            </a:endParaRPr>
          </a:p>
        </p:txBody>
      </p:sp>
      <p:sp>
        <p:nvSpPr>
          <p:cNvPr id="7" name="Прямоугольник 6">
            <a:extLst>
              <a:ext uri="{FF2B5EF4-FFF2-40B4-BE49-F238E27FC236}">
                <a16:creationId xmlns:a16="http://schemas.microsoft.com/office/drawing/2014/main" id="{47C64BB4-2D61-4F8A-B94E-A78DF44D25DC}"/>
              </a:ext>
            </a:extLst>
          </p:cNvPr>
          <p:cNvSpPr/>
          <p:nvPr/>
        </p:nvSpPr>
        <p:spPr>
          <a:xfrm>
            <a:off x="303852" y="1744596"/>
            <a:ext cx="3204436" cy="1631216"/>
          </a:xfrm>
          <a:prstGeom prst="rect">
            <a:avLst/>
          </a:prstGeom>
        </p:spPr>
        <p:txBody>
          <a:bodyPr wrap="square">
            <a:spAutoFit/>
          </a:bodyPr>
          <a:lstStyle/>
          <a:p>
            <a:r>
              <a:rPr lang="en-US" sz="2000" dirty="0"/>
              <a:t>Specifications:</a:t>
            </a:r>
          </a:p>
          <a:p>
            <a:pPr marL="285750" indent="-285750">
              <a:buFont typeface="Courier New" pitchFamily="49" charset="0"/>
              <a:buChar char="o"/>
            </a:pPr>
            <a:r>
              <a:rPr lang="en-US" sz="2000" dirty="0"/>
              <a:t>4 BPM modules (4 plates )</a:t>
            </a:r>
          </a:p>
          <a:p>
            <a:pPr marL="285750" indent="-285750">
              <a:buFont typeface="Courier New" pitchFamily="49" charset="0"/>
              <a:buChar char="o"/>
            </a:pPr>
            <a:r>
              <a:rPr lang="en-US" sz="2000" dirty="0"/>
              <a:t>16 bit 250MS/s ADC</a:t>
            </a:r>
          </a:p>
          <a:p>
            <a:pPr marL="285750" indent="-285750">
              <a:buFont typeface="Courier New" pitchFamily="49" charset="0"/>
              <a:buChar char="o"/>
            </a:pPr>
            <a:r>
              <a:rPr lang="en-US" sz="2000" dirty="0"/>
              <a:t>Xilinx </a:t>
            </a:r>
            <a:r>
              <a:rPr lang="en-US" sz="2000" dirty="0" err="1"/>
              <a:t>Virtex</a:t>
            </a:r>
            <a:r>
              <a:rPr lang="en-US" sz="2000" dirty="0"/>
              <a:t> 6 FPGA </a:t>
            </a:r>
          </a:p>
          <a:p>
            <a:pPr marL="285750" indent="-285750">
              <a:buFont typeface="Courier New" pitchFamily="49" charset="0"/>
              <a:buChar char="o"/>
            </a:pPr>
            <a:r>
              <a:rPr lang="en-US" sz="2000" dirty="0"/>
              <a:t>4GB memory per BPM</a:t>
            </a:r>
          </a:p>
        </p:txBody>
      </p:sp>
      <p:sp>
        <p:nvSpPr>
          <p:cNvPr id="9" name="Прямоугольник 8">
            <a:extLst>
              <a:ext uri="{FF2B5EF4-FFF2-40B4-BE49-F238E27FC236}">
                <a16:creationId xmlns:a16="http://schemas.microsoft.com/office/drawing/2014/main" id="{3EA1FD5E-A798-46F6-A6CB-7628DEA4C849}"/>
              </a:ext>
            </a:extLst>
          </p:cNvPr>
          <p:cNvSpPr/>
          <p:nvPr/>
        </p:nvSpPr>
        <p:spPr>
          <a:xfrm>
            <a:off x="303852" y="3521179"/>
            <a:ext cx="4151518" cy="1015663"/>
          </a:xfrm>
          <a:prstGeom prst="rect">
            <a:avLst/>
          </a:prstGeom>
        </p:spPr>
        <p:txBody>
          <a:bodyPr wrap="square">
            <a:spAutoFit/>
          </a:bodyPr>
          <a:lstStyle/>
          <a:p>
            <a:r>
              <a:rPr lang="en-US" sz="2000" dirty="0"/>
              <a:t>Performance:</a:t>
            </a:r>
          </a:p>
          <a:p>
            <a:pPr marL="342900" indent="-342900">
              <a:buFont typeface="Courier New" panose="02070309020205020404" pitchFamily="49" charset="0"/>
              <a:buChar char="o"/>
            </a:pPr>
            <a:r>
              <a:rPr lang="en-US" sz="2000" dirty="0"/>
              <a:t>Position RMS: 6 um</a:t>
            </a:r>
          </a:p>
          <a:p>
            <a:pPr marL="342900" indent="-342900">
              <a:buFont typeface="Courier New" panose="02070309020205020404" pitchFamily="49" charset="0"/>
              <a:buChar char="o"/>
            </a:pPr>
            <a:r>
              <a:rPr lang="en-US" sz="2000" dirty="0"/>
              <a:t>Temperature drift: 2um/C</a:t>
            </a:r>
          </a:p>
        </p:txBody>
      </p:sp>
      <p:sp>
        <p:nvSpPr>
          <p:cNvPr id="10" name="Прямоугольник 9">
            <a:extLst>
              <a:ext uri="{FF2B5EF4-FFF2-40B4-BE49-F238E27FC236}">
                <a16:creationId xmlns:a16="http://schemas.microsoft.com/office/drawing/2014/main" id="{AC570859-AB9B-4CF7-8952-65C043665594}"/>
              </a:ext>
            </a:extLst>
          </p:cNvPr>
          <p:cNvSpPr/>
          <p:nvPr/>
        </p:nvSpPr>
        <p:spPr>
          <a:xfrm>
            <a:off x="5272063" y="3744483"/>
            <a:ext cx="6810733" cy="2554545"/>
          </a:xfrm>
          <a:prstGeom prst="rect">
            <a:avLst/>
          </a:prstGeom>
        </p:spPr>
        <p:txBody>
          <a:bodyPr wrap="square">
            <a:spAutoFit/>
          </a:bodyPr>
          <a:lstStyle/>
          <a:p>
            <a:r>
              <a:rPr lang="en-US" sz="2000" dirty="0"/>
              <a:t>Output data</a:t>
            </a:r>
            <a:r>
              <a:rPr lang="ru-RU" sz="2000" dirty="0"/>
              <a:t> </a:t>
            </a:r>
            <a:r>
              <a:rPr lang="en-US" sz="2000" dirty="0"/>
              <a:t>on demand and streams: </a:t>
            </a:r>
          </a:p>
          <a:p>
            <a:pPr marL="342900" indent="-342900">
              <a:buFont typeface="Courier New" pitchFamily="49" charset="0"/>
              <a:buChar char="o"/>
            </a:pPr>
            <a:r>
              <a:rPr lang="en-US" sz="2000" dirty="0"/>
              <a:t>Raw ADC (A,B,C,D) – 268MS (&gt;1s of data @250MHz)  </a:t>
            </a:r>
          </a:p>
          <a:p>
            <a:pPr marL="342900" indent="-342900">
              <a:buFont typeface="Courier New" pitchFamily="49" charset="0"/>
              <a:buChar char="o"/>
            </a:pPr>
            <a:r>
              <a:rPr lang="en-US" sz="2000" dirty="0"/>
              <a:t>calculated beam position (X,Y) – 67MS (67s of data @1MHz bunch rep rate)</a:t>
            </a:r>
          </a:p>
          <a:p>
            <a:pPr marL="342900" indent="-342900">
              <a:buFont typeface="Courier New" pitchFamily="49" charset="0"/>
              <a:buChar char="o"/>
            </a:pPr>
            <a:r>
              <a:rPr lang="en-US" sz="2000" dirty="0"/>
              <a:t>Charge(SUM)</a:t>
            </a:r>
          </a:p>
          <a:p>
            <a:pPr marL="342900" indent="-342900">
              <a:buFont typeface="Courier New" pitchFamily="49" charset="0"/>
              <a:buChar char="o"/>
            </a:pPr>
            <a:r>
              <a:rPr lang="en-US" sz="2000" dirty="0"/>
              <a:t>FFT</a:t>
            </a:r>
          </a:p>
          <a:p>
            <a:pPr marL="342900" indent="-342900">
              <a:buFont typeface="Courier New" pitchFamily="49" charset="0"/>
              <a:buChar char="o"/>
            </a:pPr>
            <a:r>
              <a:rPr lang="en-US" sz="2000" dirty="0"/>
              <a:t>Slow (10S/s) and fast (10kS/s) data streams</a:t>
            </a:r>
          </a:p>
          <a:p>
            <a:r>
              <a:rPr lang="en-US" sz="2000" dirty="0"/>
              <a:t>Decimation and averaging is available for each data on demand.</a:t>
            </a:r>
          </a:p>
        </p:txBody>
      </p:sp>
      <p:sp>
        <p:nvSpPr>
          <p:cNvPr id="11" name="Прямоугольник 10">
            <a:extLst>
              <a:ext uri="{FF2B5EF4-FFF2-40B4-BE49-F238E27FC236}">
                <a16:creationId xmlns:a16="http://schemas.microsoft.com/office/drawing/2014/main" id="{6351B702-E8EF-478B-B97D-69FB5F0A2081}"/>
              </a:ext>
            </a:extLst>
          </p:cNvPr>
          <p:cNvSpPr/>
          <p:nvPr/>
        </p:nvSpPr>
        <p:spPr>
          <a:xfrm>
            <a:off x="303852" y="4861659"/>
            <a:ext cx="4759035" cy="1631216"/>
          </a:xfrm>
          <a:prstGeom prst="rect">
            <a:avLst/>
          </a:prstGeom>
        </p:spPr>
        <p:txBody>
          <a:bodyPr wrap="square">
            <a:spAutoFit/>
          </a:bodyPr>
          <a:lstStyle/>
          <a:p>
            <a:r>
              <a:rPr lang="en-US" sz="2000" dirty="0"/>
              <a:t>External synchronization (TTL or MRF/WR):</a:t>
            </a:r>
          </a:p>
          <a:p>
            <a:pPr marL="342900" indent="-342900">
              <a:buFont typeface="Courier New" panose="02070309020205020404" pitchFamily="49" charset="0"/>
              <a:buChar char="o"/>
            </a:pPr>
            <a:r>
              <a:rPr lang="en-US" sz="2000" dirty="0"/>
              <a:t>Machine clock (TTL 10 MHz)</a:t>
            </a:r>
          </a:p>
          <a:p>
            <a:pPr marL="342900" indent="-342900">
              <a:buFont typeface="Courier New" panose="02070309020205020404" pitchFamily="49" charset="0"/>
              <a:buChar char="o"/>
            </a:pPr>
            <a:r>
              <a:rPr lang="en-US" sz="2000" dirty="0"/>
              <a:t>Start/stop trigger T2</a:t>
            </a:r>
          </a:p>
          <a:p>
            <a:pPr marL="342900" indent="-342900">
              <a:buFont typeface="Courier New" panose="02070309020205020404" pitchFamily="49" charset="0"/>
              <a:buChar char="o"/>
            </a:pPr>
            <a:r>
              <a:rPr lang="en-US" sz="2000" dirty="0"/>
              <a:t>RF clock T0</a:t>
            </a:r>
          </a:p>
          <a:p>
            <a:pPr marL="342900" indent="-342900">
              <a:buFont typeface="Courier New" panose="02070309020205020404" pitchFamily="49" charset="0"/>
              <a:buChar char="o"/>
            </a:pPr>
            <a:r>
              <a:rPr lang="en-US" sz="2000" dirty="0"/>
              <a:t>Postmortem trigger T1</a:t>
            </a:r>
          </a:p>
        </p:txBody>
      </p:sp>
      <p:sp>
        <p:nvSpPr>
          <p:cNvPr id="13" name="Нижний колонтитул 12">
            <a:extLst>
              <a:ext uri="{FF2B5EF4-FFF2-40B4-BE49-F238E27FC236}">
                <a16:creationId xmlns:a16="http://schemas.microsoft.com/office/drawing/2014/main" id="{D6C8C189-6394-4EAD-9DE2-89E4666B0110}"/>
              </a:ext>
            </a:extLst>
          </p:cNvPr>
          <p:cNvSpPr>
            <a:spLocks noGrp="1"/>
          </p:cNvSpPr>
          <p:nvPr>
            <p:ph type="ftr" sz="quarter" idx="11"/>
          </p:nvPr>
        </p:nvSpPr>
        <p:spPr/>
        <p:txBody>
          <a:bodyPr/>
          <a:lstStyle/>
          <a:p>
            <a:r>
              <a:rPr lang="en-US"/>
              <a:t>Beam diagnostics at the NICA accelerator complex.</a:t>
            </a:r>
            <a:endParaRPr lang="ru-RU" dirty="0"/>
          </a:p>
        </p:txBody>
      </p:sp>
      <p:sp>
        <p:nvSpPr>
          <p:cNvPr id="14" name="Номер слайда 13">
            <a:extLst>
              <a:ext uri="{FF2B5EF4-FFF2-40B4-BE49-F238E27FC236}">
                <a16:creationId xmlns:a16="http://schemas.microsoft.com/office/drawing/2014/main" id="{BEB0FF9D-2064-4698-887C-1D2359B67C4D}"/>
              </a:ext>
            </a:extLst>
          </p:cNvPr>
          <p:cNvSpPr>
            <a:spLocks noGrp="1"/>
          </p:cNvSpPr>
          <p:nvPr>
            <p:ph type="sldNum" sz="quarter" idx="12"/>
          </p:nvPr>
        </p:nvSpPr>
        <p:spPr/>
        <p:txBody>
          <a:bodyPr/>
          <a:lstStyle/>
          <a:p>
            <a:fld id="{525EAA68-DD36-4B81-BDD6-88EBE092D975}" type="slidenum">
              <a:rPr lang="ru-RU" smtClean="0"/>
              <a:pPr/>
              <a:t>5</a:t>
            </a:fld>
            <a:endParaRPr lang="ru-RU"/>
          </a:p>
        </p:txBody>
      </p:sp>
    </p:spTree>
    <p:extLst>
      <p:ext uri="{BB962C8B-B14F-4D97-AF65-F5344CB8AC3E}">
        <p14:creationId xmlns:p14="http://schemas.microsoft.com/office/powerpoint/2010/main" val="412235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Booster BPM system hardware</a:t>
            </a:r>
            <a:endParaRPr lang="ru-RU" sz="3200" dirty="0"/>
          </a:p>
        </p:txBody>
      </p:sp>
      <p:sp>
        <p:nvSpPr>
          <p:cNvPr id="4" name="TextBox 3">
            <a:extLst>
              <a:ext uri="{FF2B5EF4-FFF2-40B4-BE49-F238E27FC236}">
                <a16:creationId xmlns:a16="http://schemas.microsoft.com/office/drawing/2014/main" id="{FF3A557E-BFC8-43F3-8661-F4A7A15804E4}"/>
              </a:ext>
            </a:extLst>
          </p:cNvPr>
          <p:cNvSpPr txBox="1"/>
          <p:nvPr/>
        </p:nvSpPr>
        <p:spPr>
          <a:xfrm>
            <a:off x="231528" y="1166842"/>
            <a:ext cx="7421079" cy="452431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24 H+V electrostatic pick-ups.</a:t>
            </a:r>
          </a:p>
          <a:p>
            <a:pPr marL="342900" indent="-342900">
              <a:buFont typeface="Courier New" panose="02070309020205020404" pitchFamily="49" charset="0"/>
              <a:buChar char="o"/>
            </a:pPr>
            <a:r>
              <a:rPr lang="en-US" sz="2400" dirty="0"/>
              <a:t>24 preamplifiers at the pickup connector to match PU impedance.</a:t>
            </a:r>
          </a:p>
          <a:p>
            <a:pPr marL="342900" indent="-342900">
              <a:buFont typeface="Courier New" panose="02070309020205020404" pitchFamily="49" charset="0"/>
              <a:buChar char="o"/>
            </a:pPr>
            <a:r>
              <a:rPr lang="en-US" sz="2400" dirty="0"/>
              <a:t>24 Amplifier110 – additional amplifiers near pickups with regulated gain up to 60dB in 10 dB steps.</a:t>
            </a:r>
          </a:p>
          <a:p>
            <a:pPr marL="342900" indent="-342900">
              <a:buFont typeface="Courier New" panose="02070309020205020404" pitchFamily="49" charset="0"/>
              <a:buChar char="o"/>
            </a:pPr>
            <a:r>
              <a:rPr lang="en-US" sz="2400" dirty="0"/>
              <a:t>19” rack with 2 Libera Hadron devices per quadrant.</a:t>
            </a:r>
          </a:p>
          <a:p>
            <a:pPr marL="342900" indent="-342900">
              <a:buFont typeface="Courier New" panose="02070309020205020404" pitchFamily="49" charset="0"/>
              <a:buChar char="o"/>
            </a:pPr>
            <a:r>
              <a:rPr lang="en-US" sz="2400" dirty="0"/>
              <a:t>4 racks with 8 Libera Hadron devices (32 channels) per ring.</a:t>
            </a:r>
          </a:p>
          <a:p>
            <a:pPr marL="342900" indent="-342900">
              <a:buFont typeface="Courier New" panose="02070309020205020404" pitchFamily="49" charset="0"/>
              <a:buChar char="o"/>
            </a:pPr>
            <a:r>
              <a:rPr lang="en-US" sz="2400" dirty="0"/>
              <a:t>4x2m + 4x38m RG223 double shielded coaxial cables per pick-up. The lengths of coax cables are equal for all pickups.</a:t>
            </a:r>
          </a:p>
          <a:p>
            <a:pPr marL="342900" indent="-342900">
              <a:buFont typeface="Courier New" panose="02070309020205020404" pitchFamily="49" charset="0"/>
              <a:buChar char="o"/>
            </a:pPr>
            <a:r>
              <a:rPr lang="en-US" sz="2400" dirty="0"/>
              <a:t>About 4km of RG223 cable in total.</a:t>
            </a:r>
          </a:p>
        </p:txBody>
      </p:sp>
      <p:pic>
        <p:nvPicPr>
          <p:cNvPr id="3" name="Рисунок 2">
            <a:extLst>
              <a:ext uri="{FF2B5EF4-FFF2-40B4-BE49-F238E27FC236}">
                <a16:creationId xmlns:a16="http://schemas.microsoft.com/office/drawing/2014/main" id="{6328E383-8FBA-47ED-927B-9A0E4C20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6" y="621297"/>
            <a:ext cx="4067756" cy="5440677"/>
          </a:xfrm>
          <a:prstGeom prst="rect">
            <a:avLst/>
          </a:prstGeom>
        </p:spPr>
      </p:pic>
      <p:sp>
        <p:nvSpPr>
          <p:cNvPr id="10" name="Нижний колонтитул 9">
            <a:extLst>
              <a:ext uri="{FF2B5EF4-FFF2-40B4-BE49-F238E27FC236}">
                <a16:creationId xmlns:a16="http://schemas.microsoft.com/office/drawing/2014/main" id="{53471B32-62F0-4BC1-8169-EE576F46D74A}"/>
              </a:ext>
            </a:extLst>
          </p:cNvPr>
          <p:cNvSpPr>
            <a:spLocks noGrp="1"/>
          </p:cNvSpPr>
          <p:nvPr>
            <p:ph type="ftr" sz="quarter" idx="11"/>
          </p:nvPr>
        </p:nvSpPr>
        <p:spPr/>
        <p:txBody>
          <a:bodyPr/>
          <a:lstStyle/>
          <a:p>
            <a:r>
              <a:rPr lang="en-US"/>
              <a:t>Beam diagnostics at the NICA accelerator complex.</a:t>
            </a:r>
            <a:endParaRPr lang="ru-RU" dirty="0"/>
          </a:p>
        </p:txBody>
      </p:sp>
      <p:sp>
        <p:nvSpPr>
          <p:cNvPr id="11" name="Номер слайда 10">
            <a:extLst>
              <a:ext uri="{FF2B5EF4-FFF2-40B4-BE49-F238E27FC236}">
                <a16:creationId xmlns:a16="http://schemas.microsoft.com/office/drawing/2014/main" id="{9719C696-C78B-4FA3-B9FD-EA0CAD2A1394}"/>
              </a:ext>
            </a:extLst>
          </p:cNvPr>
          <p:cNvSpPr>
            <a:spLocks noGrp="1"/>
          </p:cNvSpPr>
          <p:nvPr>
            <p:ph type="sldNum" sz="quarter" idx="12"/>
          </p:nvPr>
        </p:nvSpPr>
        <p:spPr/>
        <p:txBody>
          <a:bodyPr/>
          <a:lstStyle/>
          <a:p>
            <a:fld id="{525EAA68-DD36-4B81-BDD6-88EBE092D975}" type="slidenum">
              <a:rPr lang="ru-RU" smtClean="0"/>
              <a:pPr/>
              <a:t>6</a:t>
            </a:fld>
            <a:endParaRPr lang="ru-RU"/>
          </a:p>
        </p:txBody>
      </p:sp>
    </p:spTree>
    <p:extLst>
      <p:ext uri="{BB962C8B-B14F-4D97-AF65-F5344CB8AC3E}">
        <p14:creationId xmlns:p14="http://schemas.microsoft.com/office/powerpoint/2010/main" val="1480186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Beam position measurements at Booster</a:t>
            </a:r>
            <a:endParaRPr lang="ru-RU" sz="3200" dirty="0"/>
          </a:p>
        </p:txBody>
      </p:sp>
      <p:sp>
        <p:nvSpPr>
          <p:cNvPr id="9" name="Нижний колонтитул 8">
            <a:extLst>
              <a:ext uri="{FF2B5EF4-FFF2-40B4-BE49-F238E27FC236}">
                <a16:creationId xmlns:a16="http://schemas.microsoft.com/office/drawing/2014/main" id="{521A38E0-3855-4E57-A6AF-CB3564038C00}"/>
              </a:ext>
            </a:extLst>
          </p:cNvPr>
          <p:cNvSpPr>
            <a:spLocks noGrp="1"/>
          </p:cNvSpPr>
          <p:nvPr>
            <p:ph type="ftr" sz="quarter" idx="11"/>
          </p:nvPr>
        </p:nvSpPr>
        <p:spPr/>
        <p:txBody>
          <a:bodyPr/>
          <a:lstStyle/>
          <a:p>
            <a:r>
              <a:rPr lang="en-US"/>
              <a:t>Beam diagnostics at the NICA accelerator complex.</a:t>
            </a:r>
            <a:endParaRPr lang="ru-RU" dirty="0"/>
          </a:p>
        </p:txBody>
      </p:sp>
      <p:sp>
        <p:nvSpPr>
          <p:cNvPr id="10" name="Номер слайда 9">
            <a:extLst>
              <a:ext uri="{FF2B5EF4-FFF2-40B4-BE49-F238E27FC236}">
                <a16:creationId xmlns:a16="http://schemas.microsoft.com/office/drawing/2014/main" id="{F6640B62-A308-4CD3-8127-98086B19BAB6}"/>
              </a:ext>
            </a:extLst>
          </p:cNvPr>
          <p:cNvSpPr>
            <a:spLocks noGrp="1"/>
          </p:cNvSpPr>
          <p:nvPr>
            <p:ph type="sldNum" sz="quarter" idx="12"/>
          </p:nvPr>
        </p:nvSpPr>
        <p:spPr/>
        <p:txBody>
          <a:bodyPr/>
          <a:lstStyle/>
          <a:p>
            <a:fld id="{525EAA68-DD36-4B81-BDD6-88EBE092D975}" type="slidenum">
              <a:rPr lang="ru-RU" smtClean="0"/>
              <a:pPr/>
              <a:t>7</a:t>
            </a:fld>
            <a:endParaRPr lang="ru-RU"/>
          </a:p>
        </p:txBody>
      </p:sp>
      <p:grpSp>
        <p:nvGrpSpPr>
          <p:cNvPr id="16" name="Группа 15">
            <a:extLst>
              <a:ext uri="{FF2B5EF4-FFF2-40B4-BE49-F238E27FC236}">
                <a16:creationId xmlns:a16="http://schemas.microsoft.com/office/drawing/2014/main" id="{404B8DD3-A993-45F8-BBCA-113BBC6426D3}"/>
              </a:ext>
            </a:extLst>
          </p:cNvPr>
          <p:cNvGrpSpPr/>
          <p:nvPr/>
        </p:nvGrpSpPr>
        <p:grpSpPr>
          <a:xfrm>
            <a:off x="5615796" y="3515250"/>
            <a:ext cx="6167248" cy="2977625"/>
            <a:chOff x="5615796" y="3515250"/>
            <a:chExt cx="6167248" cy="2977625"/>
          </a:xfrm>
        </p:grpSpPr>
        <p:pic>
          <p:nvPicPr>
            <p:cNvPr id="14" name="Рисунок 13">
              <a:extLst>
                <a:ext uri="{FF2B5EF4-FFF2-40B4-BE49-F238E27FC236}">
                  <a16:creationId xmlns:a16="http://schemas.microsoft.com/office/drawing/2014/main" id="{3A967810-3FBD-40DB-86D7-D6B6669E4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796" y="3515250"/>
              <a:ext cx="6167248" cy="2977625"/>
            </a:xfrm>
            <a:prstGeom prst="rect">
              <a:avLst/>
            </a:prstGeom>
          </p:spPr>
        </p:pic>
        <p:sp>
          <p:nvSpPr>
            <p:cNvPr id="15" name="Прямоугольник 14">
              <a:extLst>
                <a:ext uri="{FF2B5EF4-FFF2-40B4-BE49-F238E27FC236}">
                  <a16:creationId xmlns:a16="http://schemas.microsoft.com/office/drawing/2014/main" id="{E18D2E04-4633-4F8C-82D0-DE3DCC7954C1}"/>
                </a:ext>
              </a:extLst>
            </p:cNvPr>
            <p:cNvSpPr/>
            <p:nvPr/>
          </p:nvSpPr>
          <p:spPr>
            <a:xfrm>
              <a:off x="8781691" y="6392174"/>
              <a:ext cx="198407" cy="10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2" name="Рисунок 11">
            <a:extLst>
              <a:ext uri="{FF2B5EF4-FFF2-40B4-BE49-F238E27FC236}">
                <a16:creationId xmlns:a16="http://schemas.microsoft.com/office/drawing/2014/main" id="{28372733-3365-4291-8F33-1C37DFDCD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796" y="625243"/>
            <a:ext cx="6167248" cy="2977624"/>
          </a:xfrm>
          <a:prstGeom prst="rect">
            <a:avLst/>
          </a:prstGeom>
        </p:spPr>
      </p:pic>
      <p:sp>
        <p:nvSpPr>
          <p:cNvPr id="17" name="TextBox 16">
            <a:extLst>
              <a:ext uri="{FF2B5EF4-FFF2-40B4-BE49-F238E27FC236}">
                <a16:creationId xmlns:a16="http://schemas.microsoft.com/office/drawing/2014/main" id="{8EF8340E-BE52-4F02-88DA-49E5F24F89FC}"/>
              </a:ext>
            </a:extLst>
          </p:cNvPr>
          <p:cNvSpPr txBox="1"/>
          <p:nvPr/>
        </p:nvSpPr>
        <p:spPr>
          <a:xfrm>
            <a:off x="1495267" y="1009474"/>
            <a:ext cx="4120529" cy="707886"/>
          </a:xfrm>
          <a:prstGeom prst="rect">
            <a:avLst/>
          </a:prstGeom>
          <a:noFill/>
        </p:spPr>
        <p:txBody>
          <a:bodyPr wrap="square" rtlCol="0">
            <a:spAutoFit/>
          </a:bodyPr>
          <a:lstStyle/>
          <a:p>
            <a:r>
              <a:rPr lang="en-US" sz="2000" dirty="0"/>
              <a:t>BPM1 raw ADC data from 4 PU plates at injection, Fe14+</a:t>
            </a:r>
            <a:endParaRPr lang="ru-RU" sz="2000" dirty="0"/>
          </a:p>
        </p:txBody>
      </p:sp>
      <p:sp>
        <p:nvSpPr>
          <p:cNvPr id="18" name="TextBox 17">
            <a:extLst>
              <a:ext uri="{FF2B5EF4-FFF2-40B4-BE49-F238E27FC236}">
                <a16:creationId xmlns:a16="http://schemas.microsoft.com/office/drawing/2014/main" id="{24BF47E3-26D4-4FD5-87EE-7F8F7CC090E3}"/>
              </a:ext>
            </a:extLst>
          </p:cNvPr>
          <p:cNvSpPr txBox="1"/>
          <p:nvPr/>
        </p:nvSpPr>
        <p:spPr>
          <a:xfrm>
            <a:off x="1914858" y="2749588"/>
            <a:ext cx="3414333" cy="400110"/>
          </a:xfrm>
          <a:prstGeom prst="rect">
            <a:avLst/>
          </a:prstGeom>
          <a:noFill/>
        </p:spPr>
        <p:txBody>
          <a:bodyPr wrap="none" rtlCol="0">
            <a:spAutoFit/>
          </a:bodyPr>
          <a:lstStyle/>
          <a:p>
            <a:r>
              <a:rPr lang="en-US" sz="2000" dirty="0"/>
              <a:t>Noise from inflector plates kick</a:t>
            </a:r>
            <a:endParaRPr lang="ru-RU" sz="2000" dirty="0"/>
          </a:p>
        </p:txBody>
      </p:sp>
      <p:cxnSp>
        <p:nvCxnSpPr>
          <p:cNvPr id="19" name="Прямая со стрелкой 18">
            <a:extLst>
              <a:ext uri="{FF2B5EF4-FFF2-40B4-BE49-F238E27FC236}">
                <a16:creationId xmlns:a16="http://schemas.microsoft.com/office/drawing/2014/main" id="{7A37F52B-CE9F-485D-BF1A-EF0D4AC81B23}"/>
              </a:ext>
            </a:extLst>
          </p:cNvPr>
          <p:cNvCxnSpPr>
            <a:cxnSpLocks/>
            <a:stCxn id="18" idx="3"/>
          </p:cNvCxnSpPr>
          <p:nvPr/>
        </p:nvCxnSpPr>
        <p:spPr>
          <a:xfrm flipV="1">
            <a:off x="5329191" y="2821152"/>
            <a:ext cx="1700316" cy="128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C941E44F-5A67-4637-8861-F98D98C5C39E}"/>
              </a:ext>
            </a:extLst>
          </p:cNvPr>
          <p:cNvCxnSpPr>
            <a:cxnSpLocks/>
            <a:stCxn id="24" idx="3"/>
          </p:cNvCxnSpPr>
          <p:nvPr/>
        </p:nvCxnSpPr>
        <p:spPr>
          <a:xfrm flipV="1">
            <a:off x="5021190" y="5145553"/>
            <a:ext cx="873424" cy="3263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CEF3FC-63BD-4CB3-A398-C379E721AE97}"/>
              </a:ext>
            </a:extLst>
          </p:cNvPr>
          <p:cNvSpPr txBox="1"/>
          <p:nvPr/>
        </p:nvSpPr>
        <p:spPr>
          <a:xfrm>
            <a:off x="1298121" y="5117950"/>
            <a:ext cx="3723069" cy="707886"/>
          </a:xfrm>
          <a:prstGeom prst="rect">
            <a:avLst/>
          </a:prstGeom>
          <a:noFill/>
        </p:spPr>
        <p:txBody>
          <a:bodyPr wrap="square" rtlCol="0">
            <a:spAutoFit/>
          </a:bodyPr>
          <a:lstStyle/>
          <a:p>
            <a:r>
              <a:rPr lang="en-US" sz="2000" dirty="0"/>
              <a:t>Underload/overload status of the position calculated from noise</a:t>
            </a:r>
            <a:endParaRPr lang="ru-RU" sz="2000" dirty="0"/>
          </a:p>
        </p:txBody>
      </p:sp>
      <p:sp>
        <p:nvSpPr>
          <p:cNvPr id="29" name="TextBox 28">
            <a:extLst>
              <a:ext uri="{FF2B5EF4-FFF2-40B4-BE49-F238E27FC236}">
                <a16:creationId xmlns:a16="http://schemas.microsoft.com/office/drawing/2014/main" id="{8DCC8EB5-189C-4EA9-898C-92DEAA9214AA}"/>
              </a:ext>
            </a:extLst>
          </p:cNvPr>
          <p:cNvSpPr txBox="1"/>
          <p:nvPr/>
        </p:nvSpPr>
        <p:spPr>
          <a:xfrm>
            <a:off x="1958427" y="3763903"/>
            <a:ext cx="3327193" cy="400110"/>
          </a:xfrm>
          <a:prstGeom prst="rect">
            <a:avLst/>
          </a:prstGeom>
          <a:noFill/>
        </p:spPr>
        <p:txBody>
          <a:bodyPr wrap="none" rtlCol="0">
            <a:spAutoFit/>
          </a:bodyPr>
          <a:lstStyle/>
          <a:p>
            <a:r>
              <a:rPr lang="en-US" sz="2000" dirty="0"/>
              <a:t>BPM1 position measurements</a:t>
            </a:r>
            <a:endParaRPr lang="ru-RU" sz="2000" dirty="0"/>
          </a:p>
        </p:txBody>
      </p:sp>
    </p:spTree>
    <p:extLst>
      <p:ext uri="{BB962C8B-B14F-4D97-AF65-F5344CB8AC3E}">
        <p14:creationId xmlns:p14="http://schemas.microsoft.com/office/powerpoint/2010/main" val="3681355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Beam position measurements at Booster</a:t>
            </a:r>
            <a:endParaRPr lang="ru-RU" sz="3200" dirty="0"/>
          </a:p>
        </p:txBody>
      </p:sp>
      <p:sp>
        <p:nvSpPr>
          <p:cNvPr id="6" name="Нижний колонтитул 5">
            <a:extLst>
              <a:ext uri="{FF2B5EF4-FFF2-40B4-BE49-F238E27FC236}">
                <a16:creationId xmlns:a16="http://schemas.microsoft.com/office/drawing/2014/main" id="{92B3682E-A921-425A-B84D-9F99757DE183}"/>
              </a:ext>
            </a:extLst>
          </p:cNvPr>
          <p:cNvSpPr>
            <a:spLocks noGrp="1"/>
          </p:cNvSpPr>
          <p:nvPr>
            <p:ph type="ftr" sz="quarter" idx="11"/>
          </p:nvPr>
        </p:nvSpPr>
        <p:spPr/>
        <p:txBody>
          <a:bodyPr/>
          <a:lstStyle/>
          <a:p>
            <a:r>
              <a:rPr lang="en-US"/>
              <a:t>Beam diagnostics at the NICA accelerator complex.</a:t>
            </a:r>
            <a:endParaRPr lang="ru-RU" dirty="0"/>
          </a:p>
        </p:txBody>
      </p:sp>
      <p:sp>
        <p:nvSpPr>
          <p:cNvPr id="7" name="Номер слайда 6">
            <a:extLst>
              <a:ext uri="{FF2B5EF4-FFF2-40B4-BE49-F238E27FC236}">
                <a16:creationId xmlns:a16="http://schemas.microsoft.com/office/drawing/2014/main" id="{059FB762-C25B-45D3-9DD7-AE00C653C4F2}"/>
              </a:ext>
            </a:extLst>
          </p:cNvPr>
          <p:cNvSpPr>
            <a:spLocks noGrp="1"/>
          </p:cNvSpPr>
          <p:nvPr>
            <p:ph type="sldNum" sz="quarter" idx="12"/>
          </p:nvPr>
        </p:nvSpPr>
        <p:spPr/>
        <p:txBody>
          <a:bodyPr/>
          <a:lstStyle/>
          <a:p>
            <a:fld id="{525EAA68-DD36-4B81-BDD6-88EBE092D975}" type="slidenum">
              <a:rPr lang="ru-RU" smtClean="0"/>
              <a:pPr/>
              <a:t>8</a:t>
            </a:fld>
            <a:endParaRPr lang="ru-RU"/>
          </a:p>
        </p:txBody>
      </p:sp>
      <p:pic>
        <p:nvPicPr>
          <p:cNvPr id="12" name="Рисунок 11">
            <a:extLst>
              <a:ext uri="{FF2B5EF4-FFF2-40B4-BE49-F238E27FC236}">
                <a16:creationId xmlns:a16="http://schemas.microsoft.com/office/drawing/2014/main" id="{EC784658-E419-403A-8BD1-999D14516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792" y="2622959"/>
            <a:ext cx="4915916" cy="3628279"/>
          </a:xfrm>
          <a:prstGeom prst="rect">
            <a:avLst/>
          </a:prstGeom>
        </p:spPr>
      </p:pic>
      <p:pic>
        <p:nvPicPr>
          <p:cNvPr id="14" name="Рисунок 13">
            <a:extLst>
              <a:ext uri="{FF2B5EF4-FFF2-40B4-BE49-F238E27FC236}">
                <a16:creationId xmlns:a16="http://schemas.microsoft.com/office/drawing/2014/main" id="{42D43836-C4D9-4493-8FF2-6081FE138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30" y="2622959"/>
            <a:ext cx="6733214" cy="3250880"/>
          </a:xfrm>
          <a:prstGeom prst="rect">
            <a:avLst/>
          </a:prstGeom>
        </p:spPr>
      </p:pic>
      <p:sp>
        <p:nvSpPr>
          <p:cNvPr id="15" name="TextBox 14">
            <a:extLst>
              <a:ext uri="{FF2B5EF4-FFF2-40B4-BE49-F238E27FC236}">
                <a16:creationId xmlns:a16="http://schemas.microsoft.com/office/drawing/2014/main" id="{764C4D03-4001-4B62-BB29-379C51552C0E}"/>
              </a:ext>
            </a:extLst>
          </p:cNvPr>
          <p:cNvSpPr txBox="1"/>
          <p:nvPr/>
        </p:nvSpPr>
        <p:spPr>
          <a:xfrm>
            <a:off x="310551" y="1656272"/>
            <a:ext cx="5092163" cy="400110"/>
          </a:xfrm>
          <a:prstGeom prst="rect">
            <a:avLst/>
          </a:prstGeom>
          <a:noFill/>
        </p:spPr>
        <p:txBody>
          <a:bodyPr wrap="none" rtlCol="0">
            <a:spAutoFit/>
          </a:bodyPr>
          <a:lstStyle/>
          <a:p>
            <a:r>
              <a:rPr lang="en-US" sz="2000" dirty="0"/>
              <a:t>32 turns after injection Fe14+ from all 24 BPMs</a:t>
            </a:r>
            <a:endParaRPr lang="ru-RU" sz="2000" dirty="0"/>
          </a:p>
        </p:txBody>
      </p:sp>
      <p:sp>
        <p:nvSpPr>
          <p:cNvPr id="16" name="TextBox 15">
            <a:extLst>
              <a:ext uri="{FF2B5EF4-FFF2-40B4-BE49-F238E27FC236}">
                <a16:creationId xmlns:a16="http://schemas.microsoft.com/office/drawing/2014/main" id="{AA9CFAF1-3D2C-4483-994B-E3E954847D3E}"/>
              </a:ext>
            </a:extLst>
          </p:cNvPr>
          <p:cNvSpPr txBox="1"/>
          <p:nvPr/>
        </p:nvSpPr>
        <p:spPr>
          <a:xfrm>
            <a:off x="7116792" y="1563939"/>
            <a:ext cx="5014822" cy="1015663"/>
          </a:xfrm>
          <a:prstGeom prst="rect">
            <a:avLst/>
          </a:prstGeom>
          <a:noFill/>
        </p:spPr>
        <p:txBody>
          <a:bodyPr wrap="square" rtlCol="0">
            <a:spAutoFit/>
          </a:bodyPr>
          <a:lstStyle/>
          <a:p>
            <a:r>
              <a:rPr lang="en-US" sz="2000" dirty="0"/>
              <a:t>Decimated beam position data (300 turns per point, 300k turns total) represents orbit bump at extraction point. Fe14+, 200 MeV</a:t>
            </a:r>
            <a:endParaRPr lang="ru-RU" sz="2000" dirty="0"/>
          </a:p>
        </p:txBody>
      </p:sp>
    </p:spTree>
    <p:extLst>
      <p:ext uri="{BB962C8B-B14F-4D97-AF65-F5344CB8AC3E}">
        <p14:creationId xmlns:p14="http://schemas.microsoft.com/office/powerpoint/2010/main" val="2277887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23045C08-D264-4F7F-9320-9D9D8D19D419}"/>
              </a:ext>
            </a:extLst>
          </p:cNvPr>
          <p:cNvSpPr>
            <a:spLocks noGrp="1"/>
          </p:cNvSpPr>
          <p:nvPr>
            <p:ph type="title"/>
          </p:nvPr>
        </p:nvSpPr>
        <p:spPr/>
        <p:txBody>
          <a:bodyPr>
            <a:noAutofit/>
          </a:bodyPr>
          <a:lstStyle/>
          <a:p>
            <a:r>
              <a:rPr lang="en-US" sz="3200" dirty="0"/>
              <a:t>Beam position measurements at Booster</a:t>
            </a:r>
            <a:endParaRPr lang="ru-RU" sz="3200" dirty="0"/>
          </a:p>
        </p:txBody>
      </p:sp>
      <p:sp>
        <p:nvSpPr>
          <p:cNvPr id="6" name="Нижний колонтитул 5">
            <a:extLst>
              <a:ext uri="{FF2B5EF4-FFF2-40B4-BE49-F238E27FC236}">
                <a16:creationId xmlns:a16="http://schemas.microsoft.com/office/drawing/2014/main" id="{CB0D7F69-9E6A-46E0-A184-5F1FE1251306}"/>
              </a:ext>
            </a:extLst>
          </p:cNvPr>
          <p:cNvSpPr>
            <a:spLocks noGrp="1"/>
          </p:cNvSpPr>
          <p:nvPr>
            <p:ph type="ftr" sz="quarter" idx="11"/>
          </p:nvPr>
        </p:nvSpPr>
        <p:spPr/>
        <p:txBody>
          <a:bodyPr/>
          <a:lstStyle/>
          <a:p>
            <a:r>
              <a:rPr lang="en-US"/>
              <a:t>Beam diagnostics at the NICA accelerator complex.</a:t>
            </a:r>
            <a:endParaRPr lang="ru-RU" dirty="0"/>
          </a:p>
        </p:txBody>
      </p:sp>
      <p:sp>
        <p:nvSpPr>
          <p:cNvPr id="7" name="Номер слайда 6">
            <a:extLst>
              <a:ext uri="{FF2B5EF4-FFF2-40B4-BE49-F238E27FC236}">
                <a16:creationId xmlns:a16="http://schemas.microsoft.com/office/drawing/2014/main" id="{DFB0FD71-080F-477D-8CFC-A7535C41AFBE}"/>
              </a:ext>
            </a:extLst>
          </p:cNvPr>
          <p:cNvSpPr>
            <a:spLocks noGrp="1"/>
          </p:cNvSpPr>
          <p:nvPr>
            <p:ph type="sldNum" sz="quarter" idx="12"/>
          </p:nvPr>
        </p:nvSpPr>
        <p:spPr/>
        <p:txBody>
          <a:bodyPr/>
          <a:lstStyle/>
          <a:p>
            <a:fld id="{525EAA68-DD36-4B81-BDD6-88EBE092D975}" type="slidenum">
              <a:rPr lang="ru-RU" smtClean="0"/>
              <a:pPr/>
              <a:t>9</a:t>
            </a:fld>
            <a:endParaRPr lang="ru-RU"/>
          </a:p>
        </p:txBody>
      </p:sp>
      <p:pic>
        <p:nvPicPr>
          <p:cNvPr id="10" name="Рисунок 9">
            <a:extLst>
              <a:ext uri="{FF2B5EF4-FFF2-40B4-BE49-F238E27FC236}">
                <a16:creationId xmlns:a16="http://schemas.microsoft.com/office/drawing/2014/main" id="{EADDDDEE-AF3E-4A26-8CAE-5FA5AFB15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703" y="2920463"/>
            <a:ext cx="8456022" cy="3441404"/>
          </a:xfrm>
          <a:prstGeom prst="rect">
            <a:avLst/>
          </a:prstGeom>
        </p:spPr>
      </p:pic>
      <p:sp>
        <p:nvSpPr>
          <p:cNvPr id="11" name="TextBox 10">
            <a:extLst>
              <a:ext uri="{FF2B5EF4-FFF2-40B4-BE49-F238E27FC236}">
                <a16:creationId xmlns:a16="http://schemas.microsoft.com/office/drawing/2014/main" id="{28A151CF-172A-459D-92E6-25A13F6AF7B5}"/>
              </a:ext>
            </a:extLst>
          </p:cNvPr>
          <p:cNvSpPr txBox="1"/>
          <p:nvPr/>
        </p:nvSpPr>
        <p:spPr>
          <a:xfrm>
            <a:off x="391886" y="1158240"/>
            <a:ext cx="8054321" cy="1631216"/>
          </a:xfrm>
          <a:prstGeom prst="rect">
            <a:avLst/>
          </a:prstGeom>
          <a:noFill/>
        </p:spPr>
        <p:txBody>
          <a:bodyPr wrap="none" rtlCol="0">
            <a:spAutoFit/>
          </a:bodyPr>
          <a:lstStyle/>
          <a:p>
            <a:r>
              <a:rPr lang="en-US" sz="2000" dirty="0"/>
              <a:t>Fast Fourier Transform of the beam position data:</a:t>
            </a:r>
          </a:p>
          <a:p>
            <a:pPr marL="285750" indent="-285750">
              <a:buFont typeface="Courier New" panose="02070309020205020404" pitchFamily="49" charset="0"/>
              <a:buChar char="o"/>
            </a:pPr>
            <a:r>
              <a:rPr lang="en-US" sz="2000" dirty="0"/>
              <a:t>Allows measurements of tune</a:t>
            </a:r>
          </a:p>
          <a:p>
            <a:pPr marL="285750" indent="-285750">
              <a:buFont typeface="Courier New" panose="02070309020205020404" pitchFamily="49" charset="0"/>
              <a:buChar char="o"/>
            </a:pPr>
            <a:r>
              <a:rPr lang="en-US" sz="2000" dirty="0"/>
              <a:t>512-4096 bunches window size</a:t>
            </a:r>
          </a:p>
          <a:p>
            <a:pPr marL="285750" indent="-285750">
              <a:buFont typeface="Courier New" panose="02070309020205020404" pitchFamily="49" charset="0"/>
              <a:buChar char="o"/>
            </a:pPr>
            <a:r>
              <a:rPr lang="en-US" sz="2000" dirty="0"/>
              <a:t>Can pick n-</a:t>
            </a:r>
            <a:r>
              <a:rPr lang="en-US" sz="2000" dirty="0" err="1"/>
              <a:t>th</a:t>
            </a:r>
            <a:r>
              <a:rPr lang="en-US" sz="2000" dirty="0"/>
              <a:t> bunch for the processing – useful for harmonics number &gt;1</a:t>
            </a:r>
          </a:p>
          <a:p>
            <a:pPr marL="285750" indent="-285750">
              <a:buFont typeface="Courier New" panose="02070309020205020404" pitchFamily="49" charset="0"/>
              <a:buChar char="o"/>
            </a:pPr>
            <a:r>
              <a:rPr lang="en-US" sz="2000" dirty="0"/>
              <a:t>Decimation and averaging to </a:t>
            </a:r>
            <a:r>
              <a:rPr lang="en-US" sz="2000" b="0" i="0" dirty="0">
                <a:solidFill>
                  <a:srgbClr val="000000"/>
                </a:solidFill>
                <a:effectLst/>
              </a:rPr>
              <a:t>reduce the amount of data</a:t>
            </a:r>
            <a:endParaRPr lang="ru-RU" sz="2000" dirty="0"/>
          </a:p>
        </p:txBody>
      </p:sp>
    </p:spTree>
    <p:extLst>
      <p:ext uri="{BB962C8B-B14F-4D97-AF65-F5344CB8AC3E}">
        <p14:creationId xmlns:p14="http://schemas.microsoft.com/office/powerpoint/2010/main" val="290550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13457</TotalTime>
  <Words>2133</Words>
  <Application>Microsoft Office PowerPoint</Application>
  <PresentationFormat>Широкоэкранный</PresentationFormat>
  <Paragraphs>409</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Calibri Light</vt:lpstr>
      <vt:lpstr>Courier New</vt:lpstr>
      <vt:lpstr>Тема Office</vt:lpstr>
      <vt:lpstr>Beam diagnostics at the NICA accelerator complex</vt:lpstr>
      <vt:lpstr>Content</vt:lpstr>
      <vt:lpstr>Beam position measurements at Booster</vt:lpstr>
      <vt:lpstr>BPM amplifiers</vt:lpstr>
      <vt:lpstr>BPM read out electronics – Libera Hadron</vt:lpstr>
      <vt:lpstr>Booster BPM system hardware</vt:lpstr>
      <vt:lpstr>Beam position measurements at Booster</vt:lpstr>
      <vt:lpstr>Beam position measurements at Booster</vt:lpstr>
      <vt:lpstr>Beam position measurements at Booster</vt:lpstr>
      <vt:lpstr>Tune measurement hardware at Booster</vt:lpstr>
      <vt:lpstr>Beam excitation</vt:lpstr>
      <vt:lpstr>Tune measurements at Booster</vt:lpstr>
      <vt:lpstr>Tune measurements at Booster</vt:lpstr>
      <vt:lpstr>Problems discovered during first runs.</vt:lpstr>
      <vt:lpstr>Beam position measurements at Collider</vt:lpstr>
      <vt:lpstr>Beam position measurements at collider</vt:lpstr>
      <vt:lpstr>Beam position measurements at collider</vt:lpstr>
      <vt:lpstr>Estimation of Libera Hadron accuracy for collider</vt:lpstr>
      <vt:lpstr>Estimation of Libera Hadron accuracy for collider</vt:lpstr>
      <vt:lpstr>Strip-Line monitors at collider</vt:lpstr>
      <vt:lpstr>SLM prototype</vt:lpstr>
      <vt:lpstr>SLM test bench</vt:lpstr>
      <vt:lpstr>SLM plates impedance adjusting</vt:lpstr>
      <vt:lpstr>SLM prototype measurements with movable bar(s)</vt:lpstr>
      <vt:lpstr>SLM prototype measurements</vt:lpstr>
      <vt:lpstr>SLM prototype measurements</vt:lpstr>
      <vt:lpstr>SLM signals read out by Libera Hadron</vt:lpstr>
      <vt:lpstr>SLM prototype measurements conclusions</vt:lpstr>
      <vt:lpstr>Thank you for you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горбачев</dc:creator>
  <cp:lastModifiedBy>евгений горбачев</cp:lastModifiedBy>
  <cp:revision>81</cp:revision>
  <dcterms:created xsi:type="dcterms:W3CDTF">2021-11-01T08:21:08Z</dcterms:created>
  <dcterms:modified xsi:type="dcterms:W3CDTF">2021-11-11T10:53:06Z</dcterms:modified>
</cp:coreProperties>
</file>