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1320" r:id="rId2"/>
    <p:sldId id="1432" r:id="rId3"/>
    <p:sldId id="1401" r:id="rId4"/>
    <p:sldId id="1398" r:id="rId5"/>
    <p:sldId id="1399" r:id="rId6"/>
    <p:sldId id="1404" r:id="rId7"/>
    <p:sldId id="1434" r:id="rId8"/>
    <p:sldId id="1418" r:id="rId9"/>
    <p:sldId id="1435" r:id="rId10"/>
    <p:sldId id="1436" r:id="rId11"/>
    <p:sldId id="1437" r:id="rId12"/>
    <p:sldId id="1438" r:id="rId13"/>
    <p:sldId id="1488" r:id="rId14"/>
    <p:sldId id="1489" r:id="rId15"/>
    <p:sldId id="1481" r:id="rId16"/>
    <p:sldId id="1486" r:id="rId17"/>
    <p:sldId id="1484" r:id="rId18"/>
    <p:sldId id="1485" r:id="rId19"/>
    <p:sldId id="1487" r:id="rId20"/>
  </p:sldIdLst>
  <p:sldSz cx="9144000" cy="6858000" type="screen4x3"/>
  <p:notesSz cx="6797675" cy="9928225"/>
  <p:embeddedFontLs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E48F"/>
    <a:srgbClr val="00863D"/>
    <a:srgbClr val="79D64A"/>
    <a:srgbClr val="FF9999"/>
    <a:srgbClr val="FFFF99"/>
    <a:srgbClr val="FFCCCC"/>
    <a:srgbClr val="000066"/>
    <a:srgbClr val="0066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5" autoAdjust="0"/>
    <p:restoredTop sz="98418" autoAdjust="0"/>
  </p:normalViewPr>
  <p:slideViewPr>
    <p:cSldViewPr snapToGrid="0">
      <p:cViewPr>
        <p:scale>
          <a:sx n="110" d="100"/>
          <a:sy n="110" d="100"/>
        </p:scale>
        <p:origin x="180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30000"/>
            </a:lvl1pPr>
          </a:lstStyle>
          <a:p>
            <a:pPr>
              <a:defRPr/>
            </a:pPr>
            <a:fld id="{4165B280-2163-441A-96BD-532610C9772E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30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30000"/>
            </a:lvl1pPr>
          </a:lstStyle>
          <a:p>
            <a:pPr>
              <a:defRPr/>
            </a:pPr>
            <a:fld id="{7B3F4DE3-218D-4BBB-8F22-B6EAC9AF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1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pitchFamily="34" charset="0"/>
              </a:defRPr>
            </a:lvl1pPr>
          </a:lstStyle>
          <a:p>
            <a:pPr>
              <a:defRPr/>
            </a:pPr>
            <a:fld id="{5BED76C0-7266-4D9E-BBCF-BA05C7C6F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0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F575-D89B-427C-A4F1-9C755AA499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52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DB91-6479-4C26-86BA-093CE9902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4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2D1B-657C-439F-AD8D-B54213535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46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94F7-9587-4019-ADD2-BFCD3D93D0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72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AFF7-641F-41A3-B053-9FAD686A2C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38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D3A02-30DA-4F4A-B11A-44F03D258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7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A22D-DB51-4CD9-B770-9EE15EFAB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31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34DA-3E58-4CCE-90FC-3DE462CED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31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4C7F-E15B-46C2-A08C-D0E7F165F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52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BAD2-7B31-4BE6-BAA6-4667A8BF1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9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EA38-35A9-428B-9D13-B8C062B801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12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BC86A814-5532-40CF-A5C1-349400505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FEDFD1-63F8-41E8-B3B3-2C6B34E8F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3340A-750C-4DA7-B4BB-3D10D8F1509A}"/>
              </a:ext>
            </a:extLst>
          </p:cNvPr>
          <p:cNvSpPr txBox="1"/>
          <p:nvPr/>
        </p:nvSpPr>
        <p:spPr>
          <a:xfrm>
            <a:off x="3269673" y="3784083"/>
            <a:ext cx="328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Roboto"/>
              </a:rPr>
              <a:t>Milestones, plan, critical path</a:t>
            </a:r>
            <a:endParaRPr lang="ru-RU" dirty="0">
              <a:solidFill>
                <a:srgbClr val="000066"/>
              </a:solidFill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23999366-5A42-43C3-BF07-2A74661BC20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9264" cy="3321050"/>
            <a:chOff x="-194" y="906"/>
            <a:chExt cx="5883" cy="2092"/>
          </a:xfrm>
        </p:grpSpPr>
        <p:pic>
          <p:nvPicPr>
            <p:cNvPr id="6" name="Picture 9" descr="NICA_header_bl-wh.tif">
              <a:extLst>
                <a:ext uri="{FF2B5EF4-FFF2-40B4-BE49-F238E27FC236}">
                  <a16:creationId xmlns:a16="http://schemas.microsoft.com/office/drawing/2014/main" id="{61ADE4CA-960C-44CC-943F-07C44609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" y="906"/>
              <a:ext cx="5760" cy="65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1">
              <a:extLst>
                <a:ext uri="{FF2B5EF4-FFF2-40B4-BE49-F238E27FC236}">
                  <a16:creationId xmlns:a16="http://schemas.microsoft.com/office/drawing/2014/main" id="{41A66BA3-9081-417E-A87B-73426FA2A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1" y="1827"/>
              <a:ext cx="5760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ru-RU" sz="2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ru-RU" sz="2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NICA facility construction </a:t>
              </a:r>
            </a:p>
            <a:p>
              <a:pPr algn="ctr" eaLnBrk="1" hangingPunct="1">
                <a:lnSpc>
                  <a:spcPct val="150000"/>
                </a:lnSpc>
              </a:pPr>
              <a:endParaRPr lang="en-US" alt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7" descr="NICA-Logo_4c">
            <a:extLst>
              <a:ext uri="{FF2B5EF4-FFF2-40B4-BE49-F238E27FC236}">
                <a16:creationId xmlns:a16="http://schemas.microsoft.com/office/drawing/2014/main" id="{06CA86A3-9429-4A6D-BD14-499A3D7C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4" y="1262060"/>
            <a:ext cx="1757362" cy="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28B5F7-B7B0-4430-887A-5BE4486F6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3D55BFE1-A0F3-4396-BDC7-33BEE6A9F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82895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– overall level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EB9FD4-F9B3-42E2-A352-66288FE9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17"/>
            <a:ext cx="9144000" cy="6091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1A905-7668-48EB-9387-42619154AF59}"/>
              </a:ext>
            </a:extLst>
          </p:cNvPr>
          <p:cNvSpPr txBox="1"/>
          <p:nvPr/>
        </p:nvSpPr>
        <p:spPr>
          <a:xfrm>
            <a:off x="4984865" y="1155366"/>
            <a:ext cx="2754283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en-US" altLang="ru-RU" sz="14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Booster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0D4BD-9FD8-4F3B-ADF2-27EA6BE0AB21}"/>
              </a:ext>
            </a:extLst>
          </p:cNvPr>
          <p:cNvSpPr txBox="1"/>
          <p:nvPr/>
        </p:nvSpPr>
        <p:spPr>
          <a:xfrm>
            <a:off x="461358" y="1093811"/>
            <a:ext cx="1886988" cy="369332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 err="1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Nuclotron</a:t>
            </a:r>
            <a:endParaRPr lang="en-US" altLang="ru-RU" sz="1800" dirty="0">
              <a:solidFill>
                <a:srgbClr val="1400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9E138-AEC9-4CE4-BF87-A670673D871A}"/>
              </a:ext>
            </a:extLst>
          </p:cNvPr>
          <p:cNvSpPr txBox="1"/>
          <p:nvPr/>
        </p:nvSpPr>
        <p:spPr>
          <a:xfrm>
            <a:off x="6076603" y="1481384"/>
            <a:ext cx="2754283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 extraction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56A20-2D93-4388-A372-6FBB397F8638}"/>
              </a:ext>
            </a:extLst>
          </p:cNvPr>
          <p:cNvSpPr txBox="1"/>
          <p:nvPr/>
        </p:nvSpPr>
        <p:spPr>
          <a:xfrm>
            <a:off x="739269" y="3322531"/>
            <a:ext cx="1886988" cy="646331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Channels for applied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D1C1-573E-46DA-9CA6-B21FA63792C5}"/>
              </a:ext>
            </a:extLst>
          </p:cNvPr>
          <p:cNvSpPr txBox="1"/>
          <p:nvPr/>
        </p:nvSpPr>
        <p:spPr>
          <a:xfrm>
            <a:off x="597953" y="4928749"/>
            <a:ext cx="1886988" cy="369332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1DCD52-1825-401C-BD79-F84AC012131B}"/>
              </a:ext>
            </a:extLst>
          </p:cNvPr>
          <p:cNvSpPr txBox="1"/>
          <p:nvPr/>
        </p:nvSpPr>
        <p:spPr>
          <a:xfrm>
            <a:off x="6389717" y="4990304"/>
            <a:ext cx="2754283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SC-magnets testing</a:t>
            </a:r>
          </a:p>
        </p:txBody>
      </p:sp>
    </p:spTree>
    <p:extLst>
      <p:ext uri="{BB962C8B-B14F-4D97-AF65-F5344CB8AC3E}">
        <p14:creationId xmlns:p14="http://schemas.microsoft.com/office/powerpoint/2010/main" val="225718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1BD33C-A383-406C-BEF5-AEF761317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D3514475-237C-4DE0-890C-80A17B79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82895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– overall level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CF1C9D-163E-40F2-9281-4C8B9A13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979"/>
            <a:ext cx="9144000" cy="6166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1CD8AF-3BF8-409A-B5F8-24DD1FAA10C0}"/>
              </a:ext>
            </a:extLst>
          </p:cNvPr>
          <p:cNvSpPr txBox="1"/>
          <p:nvPr/>
        </p:nvSpPr>
        <p:spPr>
          <a:xfrm>
            <a:off x="4386349" y="2064223"/>
            <a:ext cx="2754283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Collider assembling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C7755-7776-4C03-B884-D8824FBFFF2E}"/>
              </a:ext>
            </a:extLst>
          </p:cNvPr>
          <p:cNvSpPr txBox="1"/>
          <p:nvPr/>
        </p:nvSpPr>
        <p:spPr>
          <a:xfrm>
            <a:off x="7351221" y="2833937"/>
            <a:ext cx="1886988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Collider Run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3A762-4532-4539-AE08-E760D535BC8B}"/>
              </a:ext>
            </a:extLst>
          </p:cNvPr>
          <p:cNvSpPr txBox="1"/>
          <p:nvPr/>
        </p:nvSpPr>
        <p:spPr>
          <a:xfrm>
            <a:off x="464386" y="417619"/>
            <a:ext cx="4315432" cy="1954381"/>
          </a:xfrm>
          <a:prstGeom prst="rect">
            <a:avLst/>
          </a:prstGeom>
          <a:solidFill>
            <a:schemeClr val="accent6">
              <a:lumMod val="40000"/>
              <a:lumOff val="60000"/>
              <a:alpha val="79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Magnet modules – assembly &amp; tests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Reference super period construction, production, assembly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Collider magnets electrical power supply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RF-system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Beam diagnostics, control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Vacuum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Electron cooling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Stochastic cooling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Injection &amp; beam dump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Collimation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CC"/>
                </a:solidFill>
                <a:latin typeface="+mn-lt"/>
              </a:rPr>
              <a:t>Other collider engineering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FB146-1DAC-43F3-BE54-5E8E0981C049}"/>
              </a:ext>
            </a:extLst>
          </p:cNvPr>
          <p:cNvSpPr txBox="1"/>
          <p:nvPr/>
        </p:nvSpPr>
        <p:spPr>
          <a:xfrm>
            <a:off x="4887884" y="2454583"/>
            <a:ext cx="3545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Injection system, </a:t>
            </a:r>
          </a:p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Collider infrastructure   - critical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539D94-6798-468D-A23B-8DC7748E3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7A8017AB-60B0-4040-ABC6-8DB732D2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82895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– overall level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62363B-3AF2-4FAF-B5BA-1ECA7168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154"/>
            <a:ext cx="9144000" cy="610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1163D-174A-4B97-8909-9D51115B7DC4}"/>
              </a:ext>
            </a:extLst>
          </p:cNvPr>
          <p:cNvSpPr txBox="1"/>
          <p:nvPr/>
        </p:nvSpPr>
        <p:spPr>
          <a:xfrm>
            <a:off x="597953" y="4453062"/>
            <a:ext cx="1886988" cy="646331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Cryogenic </a:t>
            </a:r>
            <a:r>
              <a:rPr lang="en-US" altLang="ru-RU" sz="1800" dirty="0" err="1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infractructure</a:t>
            </a:r>
            <a:endParaRPr lang="en-US" altLang="ru-RU" sz="1800" dirty="0">
              <a:solidFill>
                <a:srgbClr val="1400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8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763198-DE64-466E-B269-7F9F6BA97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6CEE1A-2392-424D-8079-A91EF3FA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647"/>
            <a:ext cx="9144000" cy="6070706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8AB8388E-A668-4C14-B632-D81C517C8102}"/>
              </a:ext>
            </a:extLst>
          </p:cNvPr>
          <p:cNvSpPr/>
          <p:nvPr/>
        </p:nvSpPr>
        <p:spPr>
          <a:xfrm>
            <a:off x="5644342" y="3429000"/>
            <a:ext cx="1521229" cy="77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5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C03D7E-FE13-4BF2-9EB1-F2E2A8964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B9A92680-FF8A-46E7-8CD9-4689ABBF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066"/>
            <a:ext cx="9144000" cy="4485868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id="{D16F5CA7-9BEC-431E-BBF6-6538BA1E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62741" cy="1962424"/>
          </a:xfrm>
          <a:prstGeom prst="rect">
            <a:avLst/>
          </a:prstGeom>
        </p:spPr>
      </p:pic>
      <p:sp>
        <p:nvSpPr>
          <p:cNvPr id="216" name="TextBox 215">
            <a:extLst>
              <a:ext uri="{FF2B5EF4-FFF2-40B4-BE49-F238E27FC236}">
                <a16:creationId xmlns:a16="http://schemas.microsoft.com/office/drawing/2014/main" id="{12E2932D-D33A-4900-8066-689F0048BA04}"/>
              </a:ext>
            </a:extLst>
          </p:cNvPr>
          <p:cNvSpPr txBox="1"/>
          <p:nvPr/>
        </p:nvSpPr>
        <p:spPr>
          <a:xfrm>
            <a:off x="5529943" y="289609"/>
            <a:ext cx="2815866" cy="830997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409 people for the moment</a:t>
            </a:r>
          </a:p>
        </p:txBody>
      </p:sp>
    </p:spTree>
    <p:extLst>
      <p:ext uri="{BB962C8B-B14F-4D97-AF65-F5344CB8AC3E}">
        <p14:creationId xmlns:p14="http://schemas.microsoft.com/office/powerpoint/2010/main" val="359650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285DB-AC9D-8547-8F47-69702ED4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V. </a:t>
            </a:r>
            <a:r>
              <a:rPr lang="en-GB" dirty="0" err="1"/>
              <a:t>Kekelidze</a:t>
            </a:r>
            <a:r>
              <a:rPr lang="en-GB" dirty="0"/>
              <a:t>, CSRC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4224D-C918-484A-A8CE-88940054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B7870-207A-2545-9764-4A45D888C55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ACF51-D324-C844-866B-D7FD0D2C2D18}"/>
              </a:ext>
            </a:extLst>
          </p:cNvPr>
          <p:cNvSpPr/>
          <p:nvPr/>
        </p:nvSpPr>
        <p:spPr>
          <a:xfrm>
            <a:off x="486137" y="283766"/>
            <a:ext cx="8171726" cy="400110"/>
          </a:xfrm>
          <a:prstGeom prst="rect">
            <a:avLst/>
          </a:prstGeom>
          <a:solidFill>
            <a:srgbClr val="D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 for construction of Collider systems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man-months</a:t>
            </a:r>
            <a:endParaRPr lang="ru-RU" sz="20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33D3B-F0FD-4742-86A4-D2CC015E945D}"/>
              </a:ext>
            </a:extLst>
          </p:cNvPr>
          <p:cNvSpPr txBox="1"/>
          <p:nvPr/>
        </p:nvSpPr>
        <p:spPr>
          <a:xfrm>
            <a:off x="2879067" y="683876"/>
            <a:ext cx="331372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man-months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D7A0F-C999-414A-8082-A130019F4137}"/>
              </a:ext>
            </a:extLst>
          </p:cNvPr>
          <p:cNvSpPr txBox="1"/>
          <p:nvPr/>
        </p:nvSpPr>
        <p:spPr>
          <a:xfrm>
            <a:off x="5768325" y="6182558"/>
            <a:ext cx="236475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persons involved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617B76-8D3A-2F48-AB25-4B0A15D2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906"/>
            <a:ext cx="9144000" cy="5018049"/>
          </a:xfrm>
          <a:prstGeom prst="rect">
            <a:avLst/>
          </a:prstGeom>
        </p:spPr>
      </p:pic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F5EE089B-29F2-452F-94F4-8E8C7E99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563"/>
            <a:ext cx="3121367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loading by HR</a:t>
            </a:r>
          </a:p>
        </p:txBody>
      </p:sp>
    </p:spTree>
    <p:extLst>
      <p:ext uri="{BB962C8B-B14F-4D97-AF65-F5344CB8AC3E}">
        <p14:creationId xmlns:p14="http://schemas.microsoft.com/office/powerpoint/2010/main" val="256451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B57E3-2EAD-8649-A603-3CCCFC8C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V. Kekelidze, CSRC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6F8A1-1AC3-8543-8881-01DD8F86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B7870-207A-2545-9764-4A45D888C55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7DAE63-91D6-1845-A4E4-E63B13D8DAAF}"/>
              </a:ext>
            </a:extLst>
          </p:cNvPr>
          <p:cNvSpPr/>
          <p:nvPr/>
        </p:nvSpPr>
        <p:spPr>
          <a:xfrm>
            <a:off x="486135" y="196870"/>
            <a:ext cx="8171726" cy="400110"/>
          </a:xfrm>
          <a:prstGeom prst="rect">
            <a:avLst/>
          </a:prstGeom>
          <a:solidFill>
            <a:srgbClr val="D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 for construction of Collider systems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man-months</a:t>
            </a:r>
            <a:endParaRPr lang="ru-RU" sz="20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65D96-E087-0C4D-8778-2C76D624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293"/>
            <a:ext cx="9144000" cy="5232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AE050-88C3-7F4B-8253-36CC76EC0CF7}"/>
              </a:ext>
            </a:extLst>
          </p:cNvPr>
          <p:cNvSpPr txBox="1"/>
          <p:nvPr/>
        </p:nvSpPr>
        <p:spPr>
          <a:xfrm>
            <a:off x="1340588" y="5855363"/>
            <a:ext cx="236475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persons involved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F2A25BD7-A257-4F7F-AD62-AD55F250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563"/>
            <a:ext cx="3121367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loading by HR</a:t>
            </a:r>
          </a:p>
        </p:txBody>
      </p:sp>
    </p:spTree>
    <p:extLst>
      <p:ext uri="{BB962C8B-B14F-4D97-AF65-F5344CB8AC3E}">
        <p14:creationId xmlns:p14="http://schemas.microsoft.com/office/powerpoint/2010/main" val="3851289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88A5F0-3340-2241-B1A0-5EC688C3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636"/>
            <a:ext cx="9144000" cy="524447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E1FB2C-A94A-4046-8B13-D28384F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V. Kekelidze, CSRC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3A363-729F-A242-B078-50AD7C6C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B7870-207A-2545-9764-4A45D888C55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97031-1386-AE4B-80E8-16D6BBB9B974}"/>
              </a:ext>
            </a:extLst>
          </p:cNvPr>
          <p:cNvSpPr/>
          <p:nvPr/>
        </p:nvSpPr>
        <p:spPr>
          <a:xfrm>
            <a:off x="243068" y="140194"/>
            <a:ext cx="8657863" cy="400110"/>
          </a:xfrm>
          <a:prstGeom prst="rect">
            <a:avLst/>
          </a:prstGeom>
          <a:solidFill>
            <a:srgbClr val="D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 for cryogenic infrastructure construction in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person-month</a:t>
            </a:r>
            <a:endParaRPr lang="ru-RU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DA50A-122A-6043-AA31-B43F4AC54879}"/>
              </a:ext>
            </a:extLst>
          </p:cNvPr>
          <p:cNvSpPr txBox="1"/>
          <p:nvPr/>
        </p:nvSpPr>
        <p:spPr>
          <a:xfrm>
            <a:off x="2879067" y="683876"/>
            <a:ext cx="310052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man-months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C6DFE-1545-B34F-8101-DDDC64E8328B}"/>
              </a:ext>
            </a:extLst>
          </p:cNvPr>
          <p:cNvSpPr txBox="1"/>
          <p:nvPr/>
        </p:nvSpPr>
        <p:spPr>
          <a:xfrm>
            <a:off x="5979596" y="6062368"/>
            <a:ext cx="22365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persons involved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300A785A-F8D9-4CDA-B46E-513944AB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563"/>
            <a:ext cx="3121367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loading by HR</a:t>
            </a:r>
          </a:p>
        </p:txBody>
      </p:sp>
    </p:spTree>
    <p:extLst>
      <p:ext uri="{BB962C8B-B14F-4D97-AF65-F5344CB8AC3E}">
        <p14:creationId xmlns:p14="http://schemas.microsoft.com/office/powerpoint/2010/main" val="224868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20DEA-F795-D44C-84BD-D99F3929A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19" y="0"/>
            <a:ext cx="855976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AC3C2-97B4-AE4F-9A71-39C31482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V. Kekelidze, CSRC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8C0A-A1C8-7247-B47C-D96B41D5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B7870-207A-2545-9764-4A45D888C55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56E9E6-09AA-2049-8D0E-67C95B3134E4}"/>
              </a:ext>
            </a:extLst>
          </p:cNvPr>
          <p:cNvSpPr txBox="1"/>
          <p:nvPr/>
        </p:nvSpPr>
        <p:spPr>
          <a:xfrm>
            <a:off x="6770404" y="3537792"/>
            <a:ext cx="22365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persons involved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6841B1E6-EC64-4070-970B-BC0141152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563"/>
            <a:ext cx="3121367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loading by HR</a:t>
            </a:r>
          </a:p>
        </p:txBody>
      </p:sp>
    </p:spTree>
    <p:extLst>
      <p:ext uri="{BB962C8B-B14F-4D97-AF65-F5344CB8AC3E}">
        <p14:creationId xmlns:p14="http://schemas.microsoft.com/office/powerpoint/2010/main" val="2028138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94B23-1533-49E9-8361-446620512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B0A0E5CB-82C2-4035-9688-649A6E7D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8189"/>
            <a:ext cx="3121367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loading by HR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B706CF3-3CDC-4A67-ACE3-45F5C91F9051}"/>
              </a:ext>
            </a:extLst>
          </p:cNvPr>
          <p:cNvSpPr/>
          <p:nvPr/>
        </p:nvSpPr>
        <p:spPr>
          <a:xfrm>
            <a:off x="3121367" y="-58189"/>
            <a:ext cx="673331" cy="369332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E2404EB9-4DA9-44C3-B354-84E3CC2A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604" y="-58189"/>
            <a:ext cx="3467616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lack of resource in the project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91EAE8-6A79-4085-BF9E-A069B29E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6" y="691996"/>
            <a:ext cx="8694407" cy="56891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CA40B-B1FB-44DF-872F-C650ED347B82}"/>
              </a:ext>
            </a:extLst>
          </p:cNvPr>
          <p:cNvSpPr txBox="1"/>
          <p:nvPr/>
        </p:nvSpPr>
        <p:spPr>
          <a:xfrm>
            <a:off x="550656" y="2314786"/>
            <a:ext cx="5357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List of needed personnel compiled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D5DCD-CAB7-4087-89F2-D96C517E30ED}"/>
              </a:ext>
            </a:extLst>
          </p:cNvPr>
          <p:cNvSpPr txBox="1"/>
          <p:nvPr/>
        </p:nvSpPr>
        <p:spPr>
          <a:xfrm>
            <a:off x="3675746" y="5734813"/>
            <a:ext cx="5074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35(÷ 50) people needed in to accelerator division</a:t>
            </a:r>
          </a:p>
        </p:txBody>
      </p:sp>
    </p:spTree>
    <p:extLst>
      <p:ext uri="{BB962C8B-B14F-4D97-AF65-F5344CB8AC3E}">
        <p14:creationId xmlns:p14="http://schemas.microsoft.com/office/powerpoint/2010/main" val="154688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7DFAB6-E455-4379-BBFB-615120884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F2074-CF22-486B-BACD-86A27F28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46022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453BA-265E-4BE5-AD77-A798E9DE6AB4}"/>
              </a:ext>
            </a:extLst>
          </p:cNvPr>
          <p:cNvSpPr txBox="1"/>
          <p:nvPr/>
        </p:nvSpPr>
        <p:spPr>
          <a:xfrm>
            <a:off x="1" y="3"/>
            <a:ext cx="1886988" cy="369332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milestones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08E68-26BF-4A91-9386-79B0892B4AC6}"/>
              </a:ext>
            </a:extLst>
          </p:cNvPr>
          <p:cNvSpPr txBox="1"/>
          <p:nvPr/>
        </p:nvSpPr>
        <p:spPr>
          <a:xfrm>
            <a:off x="4698187" y="136522"/>
            <a:ext cx="4321122" cy="14773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2020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</a:rPr>
              <a:t>Booster commissioning  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construction cryogenic compressor station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4ED41-A02D-4623-BCAB-187EA7CD7880}"/>
              </a:ext>
            </a:extLst>
          </p:cNvPr>
          <p:cNvSpPr txBox="1"/>
          <p:nvPr/>
        </p:nvSpPr>
        <p:spPr>
          <a:xfrm>
            <a:off x="4684332" y="1918217"/>
            <a:ext cx="4321122" cy="286232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2021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</a:rPr>
              <a:t>Booster – </a:t>
            </a:r>
            <a:r>
              <a:rPr lang="en-US" dirty="0" err="1">
                <a:solidFill>
                  <a:srgbClr val="0000CC"/>
                </a:solidFill>
                <a:latin typeface="+mn-lt"/>
              </a:rPr>
              <a:t>Nuclotron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 channel commissioning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W06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LHEP electrical substation commissioning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W49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BM@N run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W40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MPD commissioning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CB9C3-F877-421A-A0B8-F43DD7F04E77}"/>
              </a:ext>
            </a:extLst>
          </p:cNvPr>
          <p:cNvSpPr txBox="1"/>
          <p:nvPr/>
        </p:nvSpPr>
        <p:spPr>
          <a:xfrm>
            <a:off x="4698187" y="5084906"/>
            <a:ext cx="4321122" cy="14773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2022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</a:rPr>
              <a:t>NICA cryogenic system fully commissioned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W24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Start of Collider Run#1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W36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3C76C44C-39B9-43BF-9C4A-14CBC349BFDD}"/>
              </a:ext>
            </a:extLst>
          </p:cNvPr>
          <p:cNvSpPr/>
          <p:nvPr/>
        </p:nvSpPr>
        <p:spPr>
          <a:xfrm rot="10800000">
            <a:off x="2128057" y="0"/>
            <a:ext cx="673331" cy="369332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AB36F-3E20-4592-B07E-72DA3E01F969}"/>
              </a:ext>
            </a:extLst>
          </p:cNvPr>
          <p:cNvSpPr txBox="1"/>
          <p:nvPr/>
        </p:nvSpPr>
        <p:spPr>
          <a:xfrm>
            <a:off x="7015943" y="-25539"/>
            <a:ext cx="2128054" cy="461665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sz="2400" dirty="0">
                <a:solidFill>
                  <a:srgbClr val="000066"/>
                </a:solidFill>
                <a:effectLst/>
                <a:latin typeface="+mj-lt"/>
              </a:rPr>
              <a:t>…main points</a:t>
            </a:r>
            <a:endParaRPr lang="ru-RU" altLang="en-US" sz="2400" dirty="0">
              <a:solidFill>
                <a:schemeClr val="bg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25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AB4AB4-8E7B-4F42-928D-713C4D44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578"/>
            <a:ext cx="4194875" cy="627789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8ECBE1-DCD6-4EE7-8BA1-60EDE1705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F1EB4-3DD4-459A-A1DB-4AE93343584F}"/>
              </a:ext>
            </a:extLst>
          </p:cNvPr>
          <p:cNvSpPr txBox="1"/>
          <p:nvPr/>
        </p:nvSpPr>
        <p:spPr>
          <a:xfrm>
            <a:off x="0" y="3"/>
            <a:ext cx="2693323" cy="369332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milestones</a:t>
            </a:r>
            <a:r>
              <a:rPr lang="ru-RU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EA03B-6D7A-494B-B205-FCF4F7003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87" y="0"/>
            <a:ext cx="4482513" cy="6858000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B2557AA-8A71-4F79-9AFA-190633EABDEF}"/>
              </a:ext>
            </a:extLst>
          </p:cNvPr>
          <p:cNvSpPr/>
          <p:nvPr/>
        </p:nvSpPr>
        <p:spPr>
          <a:xfrm>
            <a:off x="4006734" y="1363286"/>
            <a:ext cx="951559" cy="556953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A2F22-8AF3-4E6E-AC50-541A2E9859E7}"/>
              </a:ext>
            </a:extLst>
          </p:cNvPr>
          <p:cNvSpPr txBox="1"/>
          <p:nvPr/>
        </p:nvSpPr>
        <p:spPr>
          <a:xfrm>
            <a:off x="366125" y="6014392"/>
            <a:ext cx="8411749" cy="461665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sz="2400" dirty="0">
                <a:solidFill>
                  <a:srgbClr val="66FF33"/>
                </a:solidFill>
                <a:effectLst/>
                <a:latin typeface="+mj-lt"/>
              </a:rPr>
              <a:t>6</a:t>
            </a:r>
            <a:r>
              <a:rPr lang="en-US" altLang="en-US" sz="2400" dirty="0">
                <a:solidFill>
                  <a:srgbClr val="000066"/>
                </a:solidFill>
                <a:effectLst/>
                <a:latin typeface="+mj-lt"/>
              </a:rPr>
              <a:t> milestones from 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27</a:t>
            </a:r>
            <a:r>
              <a:rPr lang="en-US" altLang="en-US" sz="2400" dirty="0">
                <a:solidFill>
                  <a:srgbClr val="000066"/>
                </a:solidFill>
                <a:effectLst/>
                <a:latin typeface="+mj-lt"/>
              </a:rPr>
              <a:t> completed,</a:t>
            </a:r>
          </a:p>
        </p:txBody>
      </p:sp>
    </p:spTree>
    <p:extLst>
      <p:ext uri="{BB962C8B-B14F-4D97-AF65-F5344CB8AC3E}">
        <p14:creationId xmlns:p14="http://schemas.microsoft.com/office/powerpoint/2010/main" val="154294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C28436-5818-4A5B-9C7B-786C8BCA9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11389" y="6381749"/>
            <a:ext cx="2133600" cy="476251"/>
          </a:xfrm>
        </p:spPr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9BE0B-AC7B-4A6E-B07A-C1CA747DD822}"/>
              </a:ext>
            </a:extLst>
          </p:cNvPr>
          <p:cNvSpPr txBox="1"/>
          <p:nvPr/>
        </p:nvSpPr>
        <p:spPr>
          <a:xfrm>
            <a:off x="0" y="14586"/>
            <a:ext cx="96278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2020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093FE-72C9-4BAF-948B-1701029BE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91"/>
          <a:stretch/>
        </p:blipFill>
        <p:spPr>
          <a:xfrm>
            <a:off x="91441" y="738647"/>
            <a:ext cx="8537689" cy="431549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BF9AF2-0EBE-4596-8827-80D0201BCCF4}"/>
              </a:ext>
            </a:extLst>
          </p:cNvPr>
          <p:cNvSpPr/>
          <p:nvPr/>
        </p:nvSpPr>
        <p:spPr>
          <a:xfrm>
            <a:off x="203661" y="2333107"/>
            <a:ext cx="8425469" cy="343591"/>
          </a:xfrm>
          <a:prstGeom prst="roundRect">
            <a:avLst/>
          </a:prstGeom>
          <a:solidFill>
            <a:srgbClr val="0000CC">
              <a:alpha val="13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4D24A-A40D-4344-8980-898C5B47CC7A}"/>
              </a:ext>
            </a:extLst>
          </p:cNvPr>
          <p:cNvSpPr txBox="1"/>
          <p:nvPr/>
        </p:nvSpPr>
        <p:spPr>
          <a:xfrm>
            <a:off x="8647314" y="2150959"/>
            <a:ext cx="19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1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8CDBC3-9B43-4644-A4D6-DCEC8E255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15E47-0CE7-437E-A7B7-36A1013436E5}"/>
              </a:ext>
            </a:extLst>
          </p:cNvPr>
          <p:cNvSpPr txBox="1"/>
          <p:nvPr/>
        </p:nvSpPr>
        <p:spPr>
          <a:xfrm>
            <a:off x="0" y="14586"/>
            <a:ext cx="96278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2021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12983C-0DC0-4622-B5A1-9E6D0FB5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47" y="0"/>
            <a:ext cx="820923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811654-BE22-4ABA-BA26-3F1A390A5E2C}"/>
              </a:ext>
            </a:extLst>
          </p:cNvPr>
          <p:cNvSpPr/>
          <p:nvPr/>
        </p:nvSpPr>
        <p:spPr>
          <a:xfrm>
            <a:off x="1209501" y="3870962"/>
            <a:ext cx="7045037" cy="689956"/>
          </a:xfrm>
          <a:prstGeom prst="roundRect">
            <a:avLst/>
          </a:prstGeom>
          <a:solidFill>
            <a:srgbClr val="0000CC">
              <a:alpha val="13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22A77B6-59F4-40B4-B161-E666B0FD2294}"/>
              </a:ext>
            </a:extLst>
          </p:cNvPr>
          <p:cNvSpPr/>
          <p:nvPr/>
        </p:nvSpPr>
        <p:spPr>
          <a:xfrm>
            <a:off x="1209501" y="5364481"/>
            <a:ext cx="7045037" cy="689956"/>
          </a:xfrm>
          <a:prstGeom prst="roundRect">
            <a:avLst/>
          </a:prstGeom>
          <a:solidFill>
            <a:srgbClr val="0000CC">
              <a:alpha val="13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C68FB3-E20F-4CFC-83D2-DE5EFD536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25FD33-FEB4-4404-8327-3269EC23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713"/>
            <a:ext cx="9144000" cy="500657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C9DCD77-3FC1-4D7B-A045-AF61B7E4E832}"/>
              </a:ext>
            </a:extLst>
          </p:cNvPr>
          <p:cNvSpPr/>
          <p:nvPr/>
        </p:nvSpPr>
        <p:spPr>
          <a:xfrm>
            <a:off x="3882044" y="1812175"/>
            <a:ext cx="1853738" cy="390698"/>
          </a:xfrm>
          <a:prstGeom prst="ellipse">
            <a:avLst/>
          </a:prstGeom>
          <a:solidFill>
            <a:srgbClr val="66FF33">
              <a:alpha val="42000"/>
            </a:srgbClr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0CFAB9B-10D2-4C88-BF86-ED132BF2A7B5}"/>
              </a:ext>
            </a:extLst>
          </p:cNvPr>
          <p:cNvSpPr/>
          <p:nvPr/>
        </p:nvSpPr>
        <p:spPr>
          <a:xfrm>
            <a:off x="5766262" y="2784764"/>
            <a:ext cx="1853738" cy="994528"/>
          </a:xfrm>
          <a:prstGeom prst="ellipse">
            <a:avLst/>
          </a:prstGeom>
          <a:solidFill>
            <a:srgbClr val="FFFF99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7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B1C690-F82A-4306-92D5-044CAD0FB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24343A-FAC1-4F67-8092-7E7E6EAD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396"/>
            <a:ext cx="9144000" cy="507520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C8F66AD-CC89-40FE-B93B-542B6DAA75C3}"/>
              </a:ext>
            </a:extLst>
          </p:cNvPr>
          <p:cNvSpPr/>
          <p:nvPr/>
        </p:nvSpPr>
        <p:spPr>
          <a:xfrm>
            <a:off x="5450377" y="2955175"/>
            <a:ext cx="2903913" cy="350292"/>
          </a:xfrm>
          <a:prstGeom prst="ellipse">
            <a:avLst/>
          </a:prstGeom>
          <a:solidFill>
            <a:srgbClr val="FFFF99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3B2B69D-E983-42AD-8CAB-EFCAD362E1D0}"/>
              </a:ext>
            </a:extLst>
          </p:cNvPr>
          <p:cNvSpPr/>
          <p:nvPr/>
        </p:nvSpPr>
        <p:spPr>
          <a:xfrm>
            <a:off x="4444538" y="4416910"/>
            <a:ext cx="2637905" cy="350293"/>
          </a:xfrm>
          <a:prstGeom prst="ellipse">
            <a:avLst/>
          </a:prstGeom>
          <a:solidFill>
            <a:srgbClr val="FFFF99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3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BCE699-B330-4419-81F7-182BBD8B7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27" name="Прямоугольник 1">
            <a:extLst>
              <a:ext uri="{FF2B5EF4-FFF2-40B4-BE49-F238E27FC236}">
                <a16:creationId xmlns:a16="http://schemas.microsoft.com/office/drawing/2014/main" id="{C81C8607-BE5B-4D09-AACF-DEEC30B73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82895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– overall level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C24DBAF-0444-436D-A9A1-D4BBAF5AEBDA}"/>
              </a:ext>
            </a:extLst>
          </p:cNvPr>
          <p:cNvGrpSpPr/>
          <p:nvPr/>
        </p:nvGrpSpPr>
        <p:grpSpPr>
          <a:xfrm>
            <a:off x="3975842" y="348558"/>
            <a:ext cx="4949461" cy="6509442"/>
            <a:chOff x="1058615" y="0"/>
            <a:chExt cx="5876340" cy="772845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CA335FC-4838-4C99-8326-B9D3F397A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615" y="3574706"/>
              <a:ext cx="5876340" cy="415375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B5BEA54-03E4-4FB2-BA5F-22CBABF8A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23"/>
            <a:stretch/>
          </p:blipFill>
          <p:spPr>
            <a:xfrm>
              <a:off x="1058615" y="0"/>
              <a:ext cx="5876340" cy="3920150"/>
            </a:xfrm>
            <a:prstGeom prst="rect">
              <a:avLst/>
            </a:prstGeom>
          </p:spPr>
        </p:pic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71243C0-0398-4026-91B3-2A18CAC70811}"/>
              </a:ext>
            </a:extLst>
          </p:cNvPr>
          <p:cNvSpPr/>
          <p:nvPr/>
        </p:nvSpPr>
        <p:spPr>
          <a:xfrm>
            <a:off x="4129752" y="958195"/>
            <a:ext cx="4663176" cy="529550"/>
          </a:xfrm>
          <a:prstGeom prst="rect">
            <a:avLst/>
          </a:prstGeom>
          <a:solidFill>
            <a:srgbClr val="99CB3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F21E893-026A-4493-A8DF-E1FB6D610B04}"/>
              </a:ext>
            </a:extLst>
          </p:cNvPr>
          <p:cNvSpPr/>
          <p:nvPr/>
        </p:nvSpPr>
        <p:spPr>
          <a:xfrm>
            <a:off x="4118984" y="2218860"/>
            <a:ext cx="4663176" cy="770861"/>
          </a:xfrm>
          <a:prstGeom prst="rect">
            <a:avLst/>
          </a:prstGeom>
          <a:solidFill>
            <a:srgbClr val="7030A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D87355-7410-4E63-A4D9-77CEC3553E68}"/>
              </a:ext>
            </a:extLst>
          </p:cNvPr>
          <p:cNvSpPr txBox="1"/>
          <p:nvPr/>
        </p:nvSpPr>
        <p:spPr>
          <a:xfrm>
            <a:off x="5425036" y="743478"/>
            <a:ext cx="2411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99CB38">
                    <a:lumMod val="75000"/>
                    <a:alpha val="47000"/>
                  </a:srgbClr>
                </a:solidFill>
                <a:latin typeface="Calibri" panose="020F0502020204030204"/>
              </a:rPr>
              <a:t>Booster</a:t>
            </a:r>
            <a:endParaRPr lang="ru-RU" sz="5400" b="1" dirty="0">
              <a:solidFill>
                <a:srgbClr val="99CB38">
                  <a:lumMod val="75000"/>
                  <a:alpha val="47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DDAED2-338E-405A-BDB7-6C1F45135DDD}"/>
              </a:ext>
            </a:extLst>
          </p:cNvPr>
          <p:cNvSpPr txBox="1"/>
          <p:nvPr/>
        </p:nvSpPr>
        <p:spPr>
          <a:xfrm>
            <a:off x="5386171" y="1999469"/>
            <a:ext cx="2893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7030A0">
                    <a:alpha val="47000"/>
                  </a:srgbClr>
                </a:solidFill>
                <a:latin typeface="Calibri" panose="020F0502020204030204"/>
              </a:rPr>
              <a:t>Collider</a:t>
            </a:r>
            <a:endParaRPr lang="ru-RU" sz="6600" b="1" dirty="0">
              <a:solidFill>
                <a:srgbClr val="7030A0">
                  <a:alpha val="47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C098D3A-C8D6-4EB7-9E36-7757DD6BB6A2}"/>
              </a:ext>
            </a:extLst>
          </p:cNvPr>
          <p:cNvSpPr/>
          <p:nvPr/>
        </p:nvSpPr>
        <p:spPr>
          <a:xfrm>
            <a:off x="4129752" y="3876926"/>
            <a:ext cx="4663176" cy="523058"/>
          </a:xfrm>
          <a:prstGeom prst="rect">
            <a:avLst/>
          </a:prstGeom>
          <a:solidFill>
            <a:srgbClr val="FFC0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2EAF8D-FF2E-42CB-BE1C-325E98B8811B}"/>
              </a:ext>
            </a:extLst>
          </p:cNvPr>
          <p:cNvSpPr txBox="1"/>
          <p:nvPr/>
        </p:nvSpPr>
        <p:spPr>
          <a:xfrm>
            <a:off x="5386171" y="3628408"/>
            <a:ext cx="1752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A87728">
                    <a:alpha val="56000"/>
                  </a:srgbClr>
                </a:solidFill>
                <a:latin typeface="Calibri" panose="020F0502020204030204"/>
              </a:rPr>
              <a:t>MPD</a:t>
            </a:r>
            <a:endParaRPr lang="ru-RU" sz="6000" b="1" dirty="0">
              <a:solidFill>
                <a:srgbClr val="A87728">
                  <a:alpha val="56000"/>
                </a:srgbClr>
              </a:solidFill>
              <a:latin typeface="Calibri" panose="020F0502020204030204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1858D96-91FD-48D8-9D92-D2323F61783F}"/>
              </a:ext>
            </a:extLst>
          </p:cNvPr>
          <p:cNvSpPr/>
          <p:nvPr/>
        </p:nvSpPr>
        <p:spPr>
          <a:xfrm>
            <a:off x="4129752" y="3260135"/>
            <a:ext cx="4663176" cy="595913"/>
          </a:xfrm>
          <a:prstGeom prst="rect">
            <a:avLst/>
          </a:prstGeom>
          <a:solidFill>
            <a:srgbClr val="7030A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181E83F-9D2D-4A2B-A3A4-10266FD71DD5}"/>
              </a:ext>
            </a:extLst>
          </p:cNvPr>
          <p:cNvSpPr/>
          <p:nvPr/>
        </p:nvSpPr>
        <p:spPr>
          <a:xfrm>
            <a:off x="4129752" y="4543612"/>
            <a:ext cx="4663176" cy="1458835"/>
          </a:xfrm>
          <a:prstGeom prst="rect">
            <a:avLst/>
          </a:prstGeom>
          <a:solidFill>
            <a:sysClr val="window" lastClr="FFFFFF">
              <a:lumMod val="50000"/>
              <a:alpha val="2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0A0D54-8447-4EA7-9F39-129E5735F393}"/>
              </a:ext>
            </a:extLst>
          </p:cNvPr>
          <p:cNvSpPr txBox="1"/>
          <p:nvPr/>
        </p:nvSpPr>
        <p:spPr>
          <a:xfrm>
            <a:off x="5443142" y="3271273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7030A0">
                    <a:alpha val="47000"/>
                  </a:srgbClr>
                </a:solidFill>
                <a:latin typeface="Calibri" panose="020F0502020204030204"/>
              </a:rPr>
              <a:t>Collider building</a:t>
            </a:r>
            <a:endParaRPr lang="ru-RU" sz="3200" b="1" dirty="0">
              <a:solidFill>
                <a:srgbClr val="7030A0">
                  <a:alpha val="47000"/>
                </a:srgbClr>
              </a:solidFill>
              <a:latin typeface="Calibri" panose="020F0502020204030204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CFDA490-09BC-4710-A34B-6381AACDEC04}"/>
              </a:ext>
            </a:extLst>
          </p:cNvPr>
          <p:cNvSpPr/>
          <p:nvPr/>
        </p:nvSpPr>
        <p:spPr>
          <a:xfrm>
            <a:off x="4133229" y="6016341"/>
            <a:ext cx="4663176" cy="584976"/>
          </a:xfrm>
          <a:prstGeom prst="rect">
            <a:avLst/>
          </a:prstGeom>
          <a:solidFill>
            <a:srgbClr val="DBBBC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313846-322B-4AF3-89B2-38D37844AD68}"/>
              </a:ext>
            </a:extLst>
          </p:cNvPr>
          <p:cNvSpPr txBox="1"/>
          <p:nvPr/>
        </p:nvSpPr>
        <p:spPr>
          <a:xfrm>
            <a:off x="5443077" y="1380263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99CB38">
                    <a:lumMod val="75000"/>
                    <a:alpha val="47000"/>
                  </a:srgbClr>
                </a:solidFill>
                <a:latin typeface="Calibri" panose="020F0502020204030204"/>
              </a:rPr>
              <a:t>Runs schedule</a:t>
            </a:r>
            <a:endParaRPr lang="ru-RU" sz="3200" b="1" dirty="0">
              <a:solidFill>
                <a:srgbClr val="99CB38">
                  <a:lumMod val="75000"/>
                  <a:alpha val="47000"/>
                </a:srgbClr>
              </a:solidFill>
              <a:latin typeface="Calibri" panose="020F0502020204030204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2FC3E5E-A186-4929-B9A4-1D34EBD94B18}"/>
              </a:ext>
            </a:extLst>
          </p:cNvPr>
          <p:cNvSpPr/>
          <p:nvPr/>
        </p:nvSpPr>
        <p:spPr>
          <a:xfrm>
            <a:off x="4109079" y="1490223"/>
            <a:ext cx="4663176" cy="378424"/>
          </a:xfrm>
          <a:prstGeom prst="rect">
            <a:avLst/>
          </a:prstGeom>
          <a:solidFill>
            <a:srgbClr val="99CB38">
              <a:lumMod val="40000"/>
              <a:lumOff val="60000"/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0D0833-68A8-4D34-82DE-2052F74C041A}"/>
              </a:ext>
            </a:extLst>
          </p:cNvPr>
          <p:cNvSpPr txBox="1"/>
          <p:nvPr/>
        </p:nvSpPr>
        <p:spPr>
          <a:xfrm>
            <a:off x="5441641" y="4583918"/>
            <a:ext cx="3110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white">
                    <a:lumMod val="50000"/>
                    <a:alpha val="56000"/>
                  </a:prstClr>
                </a:solidFill>
                <a:latin typeface="Calibri" panose="020F0502020204030204"/>
              </a:rPr>
              <a:t>Cryogenic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white">
                    <a:lumMod val="50000"/>
                    <a:alpha val="56000"/>
                  </a:prstClr>
                </a:solidFill>
                <a:latin typeface="Calibri" panose="020F0502020204030204"/>
              </a:rPr>
              <a:t>infrastructure</a:t>
            </a:r>
            <a:endParaRPr lang="ru-RU" sz="4000" b="1" dirty="0">
              <a:solidFill>
                <a:prstClr val="white">
                  <a:lumMod val="50000"/>
                  <a:alpha val="56000"/>
                </a:prstClr>
              </a:solidFill>
              <a:latin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0BB64F-0FD6-4DB7-ACAC-B4A1F8A9426C}"/>
              </a:ext>
            </a:extLst>
          </p:cNvPr>
          <p:cNvSpPr txBox="1"/>
          <p:nvPr/>
        </p:nvSpPr>
        <p:spPr>
          <a:xfrm>
            <a:off x="5454055" y="6086533"/>
            <a:ext cx="2383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D9C57D"/>
                </a:solidFill>
                <a:latin typeface="Calibri" panose="020F0502020204030204"/>
              </a:rPr>
              <a:t>Power infrastructure</a:t>
            </a:r>
            <a:endParaRPr lang="ru-RU" sz="2000" b="1" dirty="0">
              <a:solidFill>
                <a:srgbClr val="D9C57D"/>
              </a:solidFill>
              <a:latin typeface="Calibri" panose="020F0502020204030204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EA5C3CA-8123-4287-9A68-E48265E7CF31}"/>
              </a:ext>
            </a:extLst>
          </p:cNvPr>
          <p:cNvSpPr/>
          <p:nvPr/>
        </p:nvSpPr>
        <p:spPr>
          <a:xfrm>
            <a:off x="4109079" y="1847754"/>
            <a:ext cx="4663176" cy="354692"/>
          </a:xfrm>
          <a:prstGeom prst="rect">
            <a:avLst/>
          </a:prstGeom>
          <a:solidFill>
            <a:srgbClr val="99CB38">
              <a:lumMod val="40000"/>
              <a:lumOff val="60000"/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0BA182-914E-4F88-B01E-5B9C71808EB3}"/>
              </a:ext>
            </a:extLst>
          </p:cNvPr>
          <p:cNvSpPr txBox="1"/>
          <p:nvPr/>
        </p:nvSpPr>
        <p:spPr>
          <a:xfrm>
            <a:off x="5455949" y="1838648"/>
            <a:ext cx="125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D9C57D"/>
                </a:solidFill>
                <a:latin typeface="Calibri" panose="020F0502020204030204"/>
              </a:rPr>
              <a:t>Nuclotron</a:t>
            </a:r>
            <a:endParaRPr lang="ru-RU" sz="2000" b="1" dirty="0">
              <a:solidFill>
                <a:srgbClr val="D9C57D"/>
              </a:solidFill>
              <a:latin typeface="Calibri" panose="020F0502020204030204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C5381F1-0B6E-46C3-B3FA-521BE696D0C6}"/>
              </a:ext>
            </a:extLst>
          </p:cNvPr>
          <p:cNvSpPr/>
          <p:nvPr/>
        </p:nvSpPr>
        <p:spPr>
          <a:xfrm>
            <a:off x="4115384" y="586154"/>
            <a:ext cx="4663176" cy="354692"/>
          </a:xfrm>
          <a:prstGeom prst="rect">
            <a:avLst/>
          </a:prstGeom>
          <a:solidFill>
            <a:srgbClr val="99CB38">
              <a:lumMod val="40000"/>
              <a:lumOff val="60000"/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508117-2B9A-4B51-A719-8F8A9BB3D4E6}"/>
              </a:ext>
            </a:extLst>
          </p:cNvPr>
          <p:cNvSpPr txBox="1"/>
          <p:nvPr/>
        </p:nvSpPr>
        <p:spPr>
          <a:xfrm>
            <a:off x="5462254" y="577048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Injection chain</a:t>
            </a:r>
            <a:endParaRPr lang="ru-RU" sz="2000" b="1" dirty="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A4D4CFD-0DAE-4393-AC01-C7628CA6F9E5}"/>
              </a:ext>
            </a:extLst>
          </p:cNvPr>
          <p:cNvSpPr/>
          <p:nvPr/>
        </p:nvSpPr>
        <p:spPr>
          <a:xfrm>
            <a:off x="187861" y="743477"/>
            <a:ext cx="3868207" cy="5857839"/>
          </a:xfrm>
          <a:prstGeom prst="rect">
            <a:avLst/>
          </a:prstGeom>
          <a:solidFill>
            <a:srgbClr val="99CB38">
              <a:lumMod val="40000"/>
              <a:lumOff val="60000"/>
            </a:srgbClr>
          </a:solidFill>
          <a:ln w="6350" cap="flat" cmpd="sng" algn="ctr">
            <a:solidFill>
              <a:srgbClr val="99CB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 w="22225">
                <a:solidFill>
                  <a:srgbClr val="63A537"/>
                </a:solidFill>
                <a:prstDash val="solid"/>
              </a:ln>
              <a:solidFill>
                <a:srgbClr val="63A53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447D29-0E0B-46AB-963D-1D1FC8563297}"/>
              </a:ext>
            </a:extLst>
          </p:cNvPr>
          <p:cNvSpPr txBox="1"/>
          <p:nvPr/>
        </p:nvSpPr>
        <p:spPr>
          <a:xfrm>
            <a:off x="263749" y="838811"/>
            <a:ext cx="159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/>
              </a:rPr>
              <a:t>List of works: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26B8E9-3E7D-44AF-B220-8A7DC625A896}"/>
              </a:ext>
            </a:extLst>
          </p:cNvPr>
          <p:cNvSpPr txBox="1"/>
          <p:nvPr/>
        </p:nvSpPr>
        <p:spPr>
          <a:xfrm>
            <a:off x="263748" y="1422816"/>
            <a:ext cx="38763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Injection chain –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103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items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Booster –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230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items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CC"/>
                </a:solidFill>
                <a:latin typeface="Calibri" panose="020F0502020204030204"/>
              </a:rPr>
              <a:t>Runs schedule – </a:t>
            </a:r>
            <a:r>
              <a:rPr lang="ru-RU" dirty="0">
                <a:solidFill>
                  <a:srgbClr val="0000CC"/>
                </a:solidFill>
                <a:latin typeface="Calibri" panose="020F0502020204030204"/>
              </a:rPr>
              <a:t>7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items</a:t>
            </a:r>
            <a:endParaRPr lang="en-US" dirty="0">
              <a:solidFill>
                <a:srgbClr val="0000CC"/>
              </a:solidFill>
              <a:latin typeface="Calibri" panose="020F0502020204030204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Nuclotron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– 157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items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Collider – 345 items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CC"/>
                </a:solidFill>
                <a:latin typeface="Calibri" panose="020F0502020204030204"/>
              </a:rPr>
              <a:t>Runs schedule – </a:t>
            </a:r>
            <a:r>
              <a:rPr lang="ru-RU" dirty="0">
                <a:solidFill>
                  <a:srgbClr val="0000CC"/>
                </a:solidFill>
                <a:latin typeface="Calibri" panose="020F0502020204030204"/>
              </a:rPr>
              <a:t>6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items</a:t>
            </a:r>
            <a:endParaRPr lang="en-US" dirty="0">
              <a:solidFill>
                <a:srgbClr val="0000CC"/>
              </a:solidFill>
              <a:latin typeface="Calibri" panose="020F0502020204030204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Collider building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– 17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items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MPD – 21 items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Cryogenic infrastructure – 128 items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Power infrastructure – 209 items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CE1AFB-B221-4E1C-A37D-33DF25F55069}"/>
              </a:ext>
            </a:extLst>
          </p:cNvPr>
          <p:cNvSpPr txBox="1"/>
          <p:nvPr/>
        </p:nvSpPr>
        <p:spPr>
          <a:xfrm>
            <a:off x="559593" y="4469033"/>
            <a:ext cx="19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Total: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    1223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items</a:t>
            </a:r>
            <a:endParaRPr lang="en-US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1E0C9BA4-618C-406C-A463-D195981DEC36}"/>
              </a:ext>
            </a:extLst>
          </p:cNvPr>
          <p:cNvCxnSpPr/>
          <p:nvPr/>
        </p:nvCxnSpPr>
        <p:spPr>
          <a:xfrm>
            <a:off x="342120" y="4390525"/>
            <a:ext cx="3383693" cy="0"/>
          </a:xfrm>
          <a:prstGeom prst="line">
            <a:avLst/>
          </a:prstGeom>
          <a:noFill/>
          <a:ln w="158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4E96AA1-575B-457A-B941-7F489A1DC53E}"/>
              </a:ext>
            </a:extLst>
          </p:cNvPr>
          <p:cNvSpPr txBox="1"/>
          <p:nvPr/>
        </p:nvSpPr>
        <p:spPr>
          <a:xfrm>
            <a:off x="7357217" y="6497581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@2020_09_11</a:t>
            </a:r>
          </a:p>
        </p:txBody>
      </p:sp>
    </p:spTree>
    <p:extLst>
      <p:ext uri="{BB962C8B-B14F-4D97-AF65-F5344CB8AC3E}">
        <p14:creationId xmlns:p14="http://schemas.microsoft.com/office/powerpoint/2010/main" val="264561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C809F5-2651-4DBC-9611-9E759BA71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F4C7F-E15B-46C2-A08C-D0E7F165FD7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id="{CE348418-3243-4730-B9E4-5603FF94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82895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Project plan – overall level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54637B-9F89-429D-8B96-2F8479233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106"/>
            <a:ext cx="9144000" cy="61294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FE635C-81C5-44B8-8DFA-711E18063576}"/>
              </a:ext>
            </a:extLst>
          </p:cNvPr>
          <p:cNvSpPr txBox="1"/>
          <p:nvPr/>
        </p:nvSpPr>
        <p:spPr>
          <a:xfrm>
            <a:off x="597953" y="548644"/>
            <a:ext cx="1886988" cy="646331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sources, </a:t>
            </a:r>
            <a:r>
              <a:rPr lang="en-US" altLang="ru-RU" sz="1800" dirty="0" err="1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Linacs</a:t>
            </a:r>
            <a:endParaRPr lang="en-US" altLang="ru-RU" sz="1800" dirty="0">
              <a:solidFill>
                <a:srgbClr val="14007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135FE0-D8A2-42D0-A50B-1D72E25C1438}"/>
              </a:ext>
            </a:extLst>
          </p:cNvPr>
          <p:cNvSpPr txBox="1"/>
          <p:nvPr/>
        </p:nvSpPr>
        <p:spPr>
          <a:xfrm>
            <a:off x="597953" y="2409774"/>
            <a:ext cx="1886988" cy="369332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C18B12-B069-43B4-B381-3F6A5430ED43}"/>
              </a:ext>
            </a:extLst>
          </p:cNvPr>
          <p:cNvSpPr txBox="1"/>
          <p:nvPr/>
        </p:nvSpPr>
        <p:spPr>
          <a:xfrm>
            <a:off x="4336474" y="5983615"/>
            <a:ext cx="1886988" cy="523220"/>
          </a:xfrm>
          <a:prstGeom prst="rect">
            <a:avLst/>
          </a:prstGeom>
          <a:solidFill>
            <a:srgbClr val="CCC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2021, 2022 Booster + </a:t>
            </a:r>
            <a:r>
              <a:rPr lang="en-US" altLang="ru-RU" sz="1400" dirty="0" err="1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Nuclotron</a:t>
            </a:r>
            <a:r>
              <a:rPr lang="en-US" altLang="ru-RU" sz="1400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runs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AB9DB4-3815-4214-B6EA-A986F0BDDA9E}"/>
              </a:ext>
            </a:extLst>
          </p:cNvPr>
          <p:cNvSpPr txBox="1"/>
          <p:nvPr/>
        </p:nvSpPr>
        <p:spPr>
          <a:xfrm>
            <a:off x="6877396" y="1273069"/>
            <a:ext cx="1886988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Heavy ion source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66E61E-A1E4-4AF2-8176-84A260A86635}"/>
              </a:ext>
            </a:extLst>
          </p:cNvPr>
          <p:cNvSpPr txBox="1"/>
          <p:nvPr/>
        </p:nvSpPr>
        <p:spPr>
          <a:xfrm>
            <a:off x="6996545" y="3275111"/>
            <a:ext cx="1886988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en-US" altLang="ru-RU" sz="14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altLang="ru-RU" sz="1400" dirty="0" err="1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</a:t>
            </a:r>
            <a:r>
              <a:rPr lang="en-US" altLang="ru-RU" sz="14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full config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FC00F2-3ACF-4027-AE26-881631D0BCDE}"/>
              </a:ext>
            </a:extLst>
          </p:cNvPr>
          <p:cNvSpPr txBox="1"/>
          <p:nvPr/>
        </p:nvSpPr>
        <p:spPr>
          <a:xfrm>
            <a:off x="6553200" y="4626507"/>
            <a:ext cx="1886988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Beam diagnostics</a:t>
            </a:r>
          </a:p>
        </p:txBody>
      </p:sp>
    </p:spTree>
    <p:extLst>
      <p:ext uri="{BB962C8B-B14F-4D97-AF65-F5344CB8AC3E}">
        <p14:creationId xmlns:p14="http://schemas.microsoft.com/office/powerpoint/2010/main" val="195342490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81536</TotalTime>
  <Words>399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Wingdings</vt:lpstr>
      <vt:lpstr>Bookman Old Style</vt:lpstr>
      <vt:lpstr>Roboto</vt:lpstr>
      <vt:lpstr>Arial</vt:lpstr>
      <vt:lpstr>Calibri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</dc:creator>
  <cp:lastModifiedBy>Сергей Костромин</cp:lastModifiedBy>
  <cp:revision>2102</cp:revision>
  <cp:lastPrinted>2020-09-08T11:45:30Z</cp:lastPrinted>
  <dcterms:created xsi:type="dcterms:W3CDTF">2007-06-18T11:06:55Z</dcterms:created>
  <dcterms:modified xsi:type="dcterms:W3CDTF">2021-11-09T20:46:26Z</dcterms:modified>
</cp:coreProperties>
</file>