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35" r:id="rId3"/>
    <p:sldId id="503" r:id="rId4"/>
    <p:sldId id="455" r:id="rId5"/>
    <p:sldId id="456" r:id="rId6"/>
    <p:sldId id="489" r:id="rId7"/>
    <p:sldId id="490" r:id="rId8"/>
    <p:sldId id="458" r:id="rId9"/>
    <p:sldId id="459" r:id="rId10"/>
    <p:sldId id="504" r:id="rId11"/>
    <p:sldId id="460" r:id="rId12"/>
    <p:sldId id="462" r:id="rId13"/>
    <p:sldId id="491" r:id="rId14"/>
    <p:sldId id="492" r:id="rId15"/>
    <p:sldId id="493" r:id="rId16"/>
    <p:sldId id="496" r:id="rId17"/>
    <p:sldId id="468" r:id="rId18"/>
    <p:sldId id="495" r:id="rId19"/>
    <p:sldId id="473" r:id="rId20"/>
    <p:sldId id="500" r:id="rId21"/>
    <p:sldId id="501" r:id="rId22"/>
    <p:sldId id="498" r:id="rId23"/>
    <p:sldId id="505" r:id="rId24"/>
    <p:sldId id="486" r:id="rId25"/>
    <p:sldId id="502" r:id="rId26"/>
    <p:sldId id="487" r:id="rId27"/>
    <p:sldId id="488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0D2"/>
    <a:srgbClr val="CC0000"/>
    <a:srgbClr val="A800A8"/>
    <a:srgbClr val="940094"/>
    <a:srgbClr val="6B006B"/>
    <a:srgbClr val="400040"/>
    <a:srgbClr val="0099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3"/>
    <p:restoredTop sz="91351"/>
  </p:normalViewPr>
  <p:slideViewPr>
    <p:cSldViewPr>
      <p:cViewPr>
        <p:scale>
          <a:sx n="110" d="100"/>
          <a:sy n="110" d="100"/>
        </p:scale>
        <p:origin x="744" y="-8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3" d="100"/>
        <a:sy n="10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0"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4976A9F2-C99B-F34E-A3DF-C218DED89E85}" type="datetimeFigureOut">
              <a:rPr lang="ru-RU"/>
              <a:pPr>
                <a:defRPr/>
              </a:pPr>
              <a:t>22.06.17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0"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DF03F893-00B8-CB43-B1EE-01CE93DA6C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6715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979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14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513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64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307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584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420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498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666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26338C47-4117-A846-A70C-4E524B7D4ED4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6827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87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953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240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86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26338C47-4117-A846-A70C-4E524B7D4ED4}" type="slidenum">
              <a:rPr lang="ru-RU" altLang="ru-RU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8601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71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6A61A-449C-3D48-A0E1-BDD876AF4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5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3B6F5-6C7D-DB43-BB38-6D4D46FC9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7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CF450-A6C3-E04F-8C65-EA3DB5770E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998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99299-928D-E947-B3BC-BDD64838DE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19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937D7-DB48-EE45-ADB3-B83E3D1D3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68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442B9-BBE3-AA47-818B-9E977ADB5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76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22B53-B798-B74D-9EF9-30A00C3F2D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77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1D28B-16F4-4543-9B30-F51141229D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507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4344E-3763-6E4D-92B8-3D52F03001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0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B2DA6-0D1A-7B42-8021-2CFB5A2AB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47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551BF-3507-0541-844E-C97A57EF1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09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8EB70-1BFB-1C4C-9428-A3DC99A221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86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03A9982E-867A-1A4F-9159-246CDE0C64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19.tiff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1.pn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4.pn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3.jpeg"/><Relationship Id="rId7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84661" y="102801"/>
            <a:ext cx="2303463" cy="431800"/>
          </a:xfrm>
        </p:spPr>
        <p:txBody>
          <a:bodyPr/>
          <a:lstStyle/>
          <a:p>
            <a:r>
              <a:rPr lang="en-US" sz="2400" b="1" i="1">
                <a:solidFill>
                  <a:srgbClr val="660066"/>
                </a:solidFill>
                <a:latin typeface="Abadi MT Condensed Extra Bold" charset="0"/>
                <a:ea typeface="ＭＳ Ｐゴシック" charset="0"/>
              </a:rPr>
              <a:t>N.N.Agapov</a:t>
            </a:r>
            <a:endParaRPr lang="en-US" sz="2400" b="1" i="1" dirty="0">
              <a:solidFill>
                <a:srgbClr val="660066"/>
              </a:solidFill>
              <a:latin typeface="Abadi MT Condensed Extra Bold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13"/>
          <p:cNvSpPr txBox="1">
            <a:spLocks noChangeArrowheads="1"/>
          </p:cNvSpPr>
          <p:nvPr/>
        </p:nvSpPr>
        <p:spPr bwMode="auto">
          <a:xfrm>
            <a:off x="412952" y="686614"/>
            <a:ext cx="8353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ru-RU" sz="1600" b="1"/>
              <a:t> </a:t>
            </a:r>
            <a:endParaRPr kumimoji="0" lang="ru-RU" sz="1200" b="1">
              <a:solidFill>
                <a:srgbClr val="000066"/>
              </a:solidFill>
            </a:endParaRPr>
          </a:p>
        </p:txBody>
      </p:sp>
      <p:sp>
        <p:nvSpPr>
          <p:cNvPr id="307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2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 June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8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395536"/>
            <a:ext cx="9179330" cy="3542186"/>
          </a:xfrm>
        </p:spPr>
        <p:txBody>
          <a:bodyPr/>
          <a:lstStyle/>
          <a:p>
            <a:pPr eaLnBrk="1" hangingPunct="1"/>
            <a:r>
              <a:rPr kumimoji="0" lang="ru-RU" sz="3600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kumimoji="0" lang="ru-RU" sz="3600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kumimoji="0" lang="ru-RU" sz="3600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kumimoji="0" lang="ru-RU" sz="3600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kumimoji="0" lang="ru-RU" sz="3600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kumimoji="0" lang="ru-RU" sz="3600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kumimoji="0" lang="en-US" sz="3600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Report </a:t>
            </a:r>
            <a:r>
              <a:rPr kumimoji="0" lang="en-US" sz="3600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on the infrastructure developments, including the Nuclotron</a:t>
            </a:r>
            <a:endParaRPr kumimoji="0" lang="ru-RU" sz="3600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90" y="1930625"/>
            <a:ext cx="7254402" cy="4047689"/>
          </a:xfrm>
          <a:prstGeom prst="rect">
            <a:avLst/>
          </a:prstGeom>
        </p:spPr>
      </p:pic>
      <p:pic>
        <p:nvPicPr>
          <p:cNvPr id="11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6" y="1901493"/>
            <a:ext cx="72517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496300" cy="682625"/>
          </a:xfrm>
        </p:spPr>
        <p:txBody>
          <a:bodyPr/>
          <a:lstStyle/>
          <a:p>
            <a:pPr eaLnBrk="1" hangingPunct="1"/>
            <a:r>
              <a:rPr lang="en-US" altLang="en-US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/>
            </a:r>
            <a:br>
              <a:rPr lang="en-US" altLang="en-US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altLang="en-US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NICA </a:t>
            </a:r>
            <a:r>
              <a:rPr lang="en-US" altLang="en-US" sz="3200" b="1" dirty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innovation center</a:t>
            </a:r>
            <a:r>
              <a:rPr lang="en-US" altLang="en-US" sz="3200" b="1" dirty="0">
                <a:solidFill>
                  <a:srgbClr val="000066"/>
                </a:solidFill>
              </a:rPr>
              <a:t>  </a:t>
            </a:r>
            <a:br>
              <a:rPr lang="en-US" altLang="en-US" sz="3200" b="1" dirty="0">
                <a:solidFill>
                  <a:srgbClr val="000066"/>
                </a:solidFill>
              </a:rPr>
            </a:br>
            <a:endParaRPr lang="ru-RU" altLang="ru-RU" sz="3200" b="1" dirty="0">
              <a:solidFill>
                <a:srgbClr val="940094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941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2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 June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3461788"/>
            <a:ext cx="5796135" cy="291202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0" y="941629"/>
            <a:ext cx="5580112" cy="280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52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856984" cy="134486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Line </a:t>
            </a:r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for assembling and cryogenic testing </a:t>
            </a: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of  SC-magnets</a:t>
            </a:r>
            <a:r>
              <a:rPr kumimoji="0" lang="en-US" sz="3200" b="1" i="1" dirty="0">
                <a:solidFill>
                  <a:srgbClr val="0000FF"/>
                </a:solidFill>
              </a:rPr>
              <a:t/>
            </a:r>
            <a:br>
              <a:rPr kumimoji="0" lang="en-US" sz="3200" b="1" i="1" dirty="0">
                <a:solidFill>
                  <a:srgbClr val="0000FF"/>
                </a:solidFill>
              </a:rPr>
            </a:b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26 June 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485" y="1382098"/>
            <a:ext cx="6324312" cy="46687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115" y="1123354"/>
            <a:ext cx="288032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 smtClean="0"/>
              <a:t> </a:t>
            </a:r>
            <a:r>
              <a:rPr lang="en-GB" sz="1600" b="1" u="sng" dirty="0" smtClean="0">
                <a:solidFill>
                  <a:srgbClr val="FF0000"/>
                </a:solidFill>
              </a:rPr>
              <a:t>Main </a:t>
            </a:r>
            <a:r>
              <a:rPr lang="en-GB" sz="1600" b="1" u="sng" dirty="0">
                <a:solidFill>
                  <a:srgbClr val="FF0000"/>
                </a:solidFill>
              </a:rPr>
              <a:t>production areas</a:t>
            </a:r>
            <a:r>
              <a:rPr lang="en-GB" sz="1600" b="1" u="sng" dirty="0" smtClean="0">
                <a:solidFill>
                  <a:srgbClr val="FF0000"/>
                </a:solidFill>
              </a:rPr>
              <a:t>:</a:t>
            </a:r>
          </a:p>
          <a:p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Incoming inspection zone</a:t>
            </a:r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SC cable production hall</a:t>
            </a:r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SC coils production hall</a:t>
            </a:r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Area for assembling </a:t>
            </a:r>
            <a:r>
              <a:rPr lang="en-GB" sz="1600" b="1" dirty="0" smtClean="0"/>
              <a:t> </a:t>
            </a:r>
            <a:r>
              <a:rPr lang="en-GB" sz="1600" b="1" dirty="0"/>
              <a:t>the magnets</a:t>
            </a:r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Area for the magnetic measurements under the room temperature</a:t>
            </a:r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Leakage test area</a:t>
            </a:r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Area for mounting </a:t>
            </a:r>
            <a:r>
              <a:rPr lang="en-GB" sz="1600" b="1" dirty="0" smtClean="0"/>
              <a:t>the </a:t>
            </a:r>
            <a:r>
              <a:rPr lang="en-GB" sz="1600" b="1" dirty="0"/>
              <a:t>SC-magnets inside cryostats</a:t>
            </a:r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Cryogenic tests bench</a:t>
            </a:r>
            <a:endParaRPr lang="ru-RU" sz="16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4256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-214436"/>
            <a:ext cx="8856984" cy="1344860"/>
          </a:xfrm>
        </p:spPr>
        <p:txBody>
          <a:bodyPr/>
          <a:lstStyle/>
          <a:p>
            <a:pPr algn="l"/>
            <a:r>
              <a:rPr lang="en-US" sz="40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Production plans</a:t>
            </a:r>
            <a:endParaRPr lang="ru-RU" sz="40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26 June 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087183"/>
            <a:ext cx="410445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40 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dipole magnets for NICA Booster</a:t>
            </a:r>
          </a:p>
          <a:p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48 </a:t>
            </a:r>
            <a:r>
              <a:rPr lang="en-US" altLang="ru-RU" sz="20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quadrupole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magnets with </a:t>
            </a:r>
            <a:r>
              <a:rPr lang="en-US" altLang="ru-RU" sz="20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multipole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correctors for NICA Booster</a:t>
            </a:r>
            <a:endParaRPr lang="ru-RU" altLang="ru-RU" sz="2000" b="1" dirty="0">
              <a:solidFill>
                <a:srgbClr val="0000CC"/>
              </a:solidFill>
              <a:latin typeface="Verdana" pitchFamily="34" charset="0"/>
              <a:cs typeface="Georgia" pitchFamily="18" charset="0"/>
            </a:endParaRPr>
          </a:p>
          <a:p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80 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dipole magnets for NICA </a:t>
            </a:r>
            <a:r>
              <a:rPr lang="en-US" altLang="ru-RU" sz="2000" b="1" dirty="0" smtClean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Collider</a:t>
            </a:r>
          </a:p>
          <a:p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86 </a:t>
            </a:r>
            <a:r>
              <a:rPr lang="en-US" altLang="ru-RU" sz="20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quadrupole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magnets with </a:t>
            </a:r>
            <a:r>
              <a:rPr lang="en-US" altLang="ru-RU" sz="20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multipole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correctors for NICA </a:t>
            </a:r>
            <a:r>
              <a:rPr lang="en-US" altLang="ru-RU" sz="2000" b="1" dirty="0" smtClean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Collider</a:t>
            </a:r>
          </a:p>
          <a:p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175 </a:t>
            </a:r>
            <a:r>
              <a:rPr lang="en-US" altLang="ru-RU" sz="20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quadrupole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magnets with </a:t>
            </a:r>
            <a:r>
              <a:rPr lang="en-US" altLang="ru-RU" sz="20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multipole</a:t>
            </a:r>
            <a:r>
              <a:rPr lang="en-US" altLang="ru-RU" sz="20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correctors for SIS100 synchrotron (FAIR project</a:t>
            </a:r>
            <a:r>
              <a:rPr lang="en-US" altLang="ru-RU" sz="2000" b="1" dirty="0" smtClean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)</a:t>
            </a:r>
          </a:p>
          <a:p>
            <a:endParaRPr lang="en-US" altLang="ru-RU" sz="2000" b="1" dirty="0">
              <a:solidFill>
                <a:srgbClr val="0000CC"/>
              </a:solidFill>
              <a:latin typeface="Verdana" pitchFamily="34" charset="0"/>
              <a:cs typeface="Georgia" pitchFamily="18" charset="0"/>
            </a:endParaRPr>
          </a:p>
          <a:p>
            <a:r>
              <a:rPr lang="en-US" altLang="ru-RU" sz="2000" b="1" dirty="0" smtClean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Total  </a:t>
            </a:r>
            <a:r>
              <a:rPr lang="en-US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429</a:t>
            </a:r>
            <a:endParaRPr lang="ru-RU" alt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Georgia" pitchFamily="18" charset="0"/>
            </a:endParaRPr>
          </a:p>
          <a:p>
            <a:endParaRPr lang="ru-RU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97" y="827471"/>
            <a:ext cx="4592350" cy="2736304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97" y="3621214"/>
            <a:ext cx="4592350" cy="289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3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-396552" y="-196674"/>
            <a:ext cx="9937104" cy="134486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Line </a:t>
            </a:r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for assembling and cryogenic testing </a:t>
            </a:r>
            <a:r>
              <a:rPr lang="en-US" sz="3200" b="1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of  </a:t>
            </a:r>
            <a:r>
              <a:rPr lang="en-US" sz="3200" b="1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SC-magnets</a:t>
            </a:r>
            <a:r>
              <a:rPr kumimoji="0" lang="en-US" sz="3200" b="1" i="1" dirty="0">
                <a:solidFill>
                  <a:srgbClr val="0000FF"/>
                </a:solidFill>
              </a:rPr>
              <a:t/>
            </a:r>
            <a:br>
              <a:rPr kumimoji="0" lang="en-US" sz="3200" b="1" i="1" dirty="0">
                <a:solidFill>
                  <a:srgbClr val="0000FF"/>
                </a:solidFill>
              </a:rPr>
            </a:b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26 June 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789081"/>
            <a:ext cx="7200801" cy="55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26 June 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260365"/>
            <a:ext cx="8136904" cy="5917081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608521"/>
              </p:ext>
            </p:extLst>
          </p:nvPr>
        </p:nvGraphicFramePr>
        <p:xfrm>
          <a:off x="755576" y="1340769"/>
          <a:ext cx="5268351" cy="2388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0127"/>
                <a:gridCol w="1014915"/>
                <a:gridCol w="833309"/>
              </a:tblGrid>
              <a:tr h="2009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2"/>
                          </a:solidFill>
                          <a:effectLst/>
                        </a:rPr>
                        <a:t>PCs</a:t>
                      </a:r>
                      <a:endParaRPr lang="ru-RU" sz="1200" b="1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2"/>
                          </a:solidFill>
                          <a:effectLst/>
                        </a:rPr>
                        <a:t>%%</a:t>
                      </a:r>
                      <a:endParaRPr lang="ru-RU" sz="1200" b="1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416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</a:rPr>
                        <a:t>Yoke of dipole magnets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2"/>
                          </a:solidFill>
                          <a:effectLst/>
                        </a:rPr>
                        <a:t>36</a:t>
                      </a:r>
                      <a:endParaRPr lang="ru-RU" sz="1200" b="1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2"/>
                          </a:solidFill>
                          <a:effectLst/>
                        </a:rPr>
                        <a:t>90</a:t>
                      </a:r>
                      <a:endParaRPr lang="ru-RU" sz="1200" b="1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416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</a:rPr>
                        <a:t>                   quadruple magnets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</a:rPr>
                        <a:t>48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416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2"/>
                          </a:solidFill>
                          <a:effectLst/>
                        </a:rPr>
                        <a:t>                   corrector magnets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2"/>
                          </a:solidFill>
                          <a:effectLst/>
                        </a:rPr>
                        <a:t>26</a:t>
                      </a:r>
                      <a:endParaRPr lang="ru-RU" sz="1200" b="1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</a:rPr>
                        <a:t>80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416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1200" b="1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416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2"/>
                          </a:solidFill>
                          <a:effectLst/>
                        </a:rPr>
                        <a:t>Coil of dipole magnets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2"/>
                          </a:solidFill>
                          <a:effectLst/>
                        </a:rPr>
                        <a:t>24</a:t>
                      </a:r>
                      <a:endParaRPr lang="ru-RU" sz="1200" b="1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</a:rPr>
                        <a:t>60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416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2"/>
                          </a:solidFill>
                          <a:effectLst/>
                        </a:rPr>
                        <a:t>               </a:t>
                      </a: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</a:rPr>
                        <a:t>quadruple magnets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2"/>
                          </a:solidFill>
                          <a:effectLst/>
                        </a:rPr>
                        <a:t>38</a:t>
                      </a:r>
                      <a:endParaRPr lang="ru-RU" sz="1200" b="1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</a:rPr>
                        <a:t>79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416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CC0000"/>
                          </a:solidFill>
                          <a:effectLst/>
                        </a:rPr>
                        <a:t>               corrector magnets</a:t>
                      </a:r>
                      <a:endParaRPr lang="ru-RU" sz="1200" b="1" dirty="0">
                        <a:solidFill>
                          <a:srgbClr val="CC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C0000"/>
                          </a:solidFill>
                          <a:effectLst/>
                        </a:rPr>
                        <a:t>2</a:t>
                      </a:r>
                      <a:endParaRPr lang="ru-RU" sz="1200" b="1" dirty="0">
                        <a:solidFill>
                          <a:srgbClr val="CC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C0000"/>
                          </a:solidFill>
                          <a:effectLst/>
                        </a:rPr>
                        <a:t>6</a:t>
                      </a:r>
                      <a:endParaRPr lang="ru-RU" sz="1200" b="1" dirty="0">
                        <a:solidFill>
                          <a:srgbClr val="CC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416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1200" b="1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416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2"/>
                          </a:solidFill>
                          <a:effectLst/>
                        </a:rPr>
                        <a:t>Cryostats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</a:rPr>
                        <a:t>71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effectLst/>
                        </a:rPr>
                        <a:t>100</a:t>
                      </a:r>
                      <a:endParaRPr lang="ru-RU" sz="1200" b="1" dirty="0">
                        <a:solidFill>
                          <a:schemeClr val="tx2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81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26 June 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2" y="368300"/>
            <a:ext cx="8698825" cy="580914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790106"/>
              </p:ext>
            </p:extLst>
          </p:nvPr>
        </p:nvGraphicFramePr>
        <p:xfrm>
          <a:off x="265662" y="1628799"/>
          <a:ext cx="5242441" cy="2448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3307"/>
                <a:gridCol w="1009924"/>
                <a:gridCol w="829210"/>
              </a:tblGrid>
              <a:tr h="222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PCs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%%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22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Supports for the magnets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71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225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Bellows for cryostats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22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chemeClr val="tx1"/>
                          </a:solidFill>
                          <a:effectLst/>
                        </a:rPr>
                        <a:t>HTSC current leads (10 kA)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225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45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</a:rPr>
                        <a:t>Beam pipes for dipoles   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</a:rPr>
                        <a:t>(pilot units of 6 PCs)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45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</a:rPr>
                        <a:t>Beam pipes quadruples  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</a:rPr>
                        <a:t>(in manufacturing stage)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451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GB" sz="1400" b="1">
                          <a:solidFill>
                            <a:srgbClr val="FF0000"/>
                          </a:solidFill>
                          <a:effectLst/>
                        </a:rPr>
                        <a:t>Beam position monitor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FF0000"/>
                          </a:solidFill>
                          <a:effectLst/>
                        </a:rPr>
                        <a:t>(in manufacturing stage)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16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-396552" y="-747464"/>
            <a:ext cx="9937104" cy="2448272"/>
          </a:xfrm>
        </p:spPr>
        <p:txBody>
          <a:bodyPr/>
          <a:lstStyle/>
          <a:p>
            <a:r>
              <a:rPr lang="en-GB" sz="24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Schedule </a:t>
            </a:r>
            <a:r>
              <a:rPr lang="en-GB" sz="24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cryogenic test of superconducting magnets of </a:t>
            </a:r>
            <a:r>
              <a:rPr lang="en-GB" sz="24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the booster</a:t>
            </a:r>
            <a:endParaRPr lang="ru-RU" sz="24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26 June 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9493"/>
            <a:ext cx="9144000" cy="515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251520" y="1069975"/>
            <a:ext cx="8424936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Commissioning of the circulating water supply system for the Nuclotron </a:t>
            </a:r>
            <a:r>
              <a:rPr lang="en-US" altLang="en-US" sz="26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compressor </a:t>
            </a:r>
            <a:r>
              <a:rPr lang="en-US" altLang="en-US" sz="2600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hall is </a:t>
            </a:r>
            <a:r>
              <a:rPr lang="en-US" altLang="en-US" sz="2600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finished, and it </a:t>
            </a:r>
            <a:r>
              <a:rPr lang="en-US" altLang="en-US" sz="2600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operates automatically.</a:t>
            </a:r>
            <a:endParaRPr lang="en-US" altLang="en-US" sz="2600" dirty="0"/>
          </a:p>
        </p:txBody>
      </p:sp>
      <p:pic>
        <p:nvPicPr>
          <p:cNvPr id="10245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7544" y="232568"/>
            <a:ext cx="8785225" cy="67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buNone/>
              <a:defRPr/>
            </a:pPr>
            <a:r>
              <a:rPr lang="en-US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Water chilling systems on the base </a:t>
            </a:r>
            <a:r>
              <a:rPr lang="en-US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of cooling </a:t>
            </a:r>
            <a:r>
              <a:rPr lang="en-US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towers</a:t>
            </a:r>
          </a:p>
        </p:txBody>
      </p:sp>
      <p:pic>
        <p:nvPicPr>
          <p:cNvPr id="8" name="Picture 2" descr="C:\Users\Митрофанов\Desktop\gradirni\Новая папка\IMG_79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737" y="2672475"/>
            <a:ext cx="4657106" cy="349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636"/>
            <a:ext cx="5049589" cy="349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-396552" y="-196674"/>
            <a:ext cx="9937104" cy="134486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kern="1200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Main results and plans for magnet production</a:t>
            </a:r>
            <a:r>
              <a:rPr lang="ru-RU" sz="3200" b="1" kern="1200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 </a:t>
            </a:r>
            <a:r>
              <a:rPr lang="en-US" sz="3200" b="1" kern="1200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kern="1200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endParaRPr lang="ru-RU" sz="3200" b="1" kern="1200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26 June 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915988"/>
            <a:ext cx="91059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rgbClr val="D200D2"/>
                </a:solidFill>
                <a:latin typeface="Cambria" charset="0"/>
                <a:ea typeface="ＭＳ 明朝" charset="-128"/>
                <a:cs typeface="Times New Roman" charset="0"/>
              </a:rPr>
              <a:t>Booster</a:t>
            </a:r>
            <a:endParaRPr lang="ru-RU" sz="2000" dirty="0">
              <a:solidFill>
                <a:srgbClr val="D200D2"/>
              </a:solidFill>
              <a:latin typeface="Cambria" charset="0"/>
              <a:ea typeface="ＭＳ 明朝" charset="-128"/>
              <a:cs typeface="Times New Roman" charset="0"/>
            </a:endParaRPr>
          </a:p>
          <a:p>
            <a:pPr marL="342900" lvl="0" indent="-342900">
              <a:spcAft>
                <a:spcPts val="0"/>
              </a:spcAft>
              <a:buFont typeface="Cambria" charset="0"/>
              <a:buChar char="-"/>
            </a:pP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Serial production of the magnets has been started</a:t>
            </a:r>
            <a:endParaRPr lang="ru-RU" sz="1200" b="1" dirty="0">
              <a:latin typeface="Times" charset="0"/>
              <a:ea typeface="ＭＳ 明朝" charset="-128"/>
              <a:cs typeface="Times New Roman" charset="0"/>
            </a:endParaRPr>
          </a:p>
          <a:p>
            <a:pPr marL="342900" lvl="0" indent="-342900">
              <a:spcAft>
                <a:spcPts val="0"/>
              </a:spcAft>
              <a:buFont typeface="Cambria" charset="0"/>
              <a:buChar char="-"/>
            </a:pP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One third of the dipoles successfully </a:t>
            </a:r>
            <a:r>
              <a:rPr lang="en-US" sz="2000" b="1" dirty="0" smtClean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has passed </a:t>
            </a: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cryogenic tests </a:t>
            </a:r>
            <a:endParaRPr lang="ru-RU" sz="1200" b="1" dirty="0">
              <a:latin typeface="Times" charset="0"/>
              <a:ea typeface="ＭＳ 明朝" charset="-128"/>
              <a:cs typeface="Times New Roman" charset="0"/>
            </a:endParaRPr>
          </a:p>
          <a:p>
            <a:pPr marL="342900" lvl="0" indent="-342900">
              <a:spcAft>
                <a:spcPts val="0"/>
              </a:spcAft>
              <a:buFont typeface="Cambria" charset="0"/>
              <a:buChar char="-"/>
            </a:pP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Ending of the “cold” tests is </a:t>
            </a:r>
            <a:r>
              <a:rPr lang="en-US" sz="2000" b="1" dirty="0" smtClean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planned </a:t>
            </a: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for </a:t>
            </a:r>
            <a:r>
              <a:rPr lang="en-US" sz="2000" b="1" dirty="0" smtClean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middle of 2018</a:t>
            </a:r>
            <a:endParaRPr lang="ru-RU" sz="1100" b="1" dirty="0">
              <a:latin typeface="Times" charset="0"/>
              <a:ea typeface="ＭＳ 明朝" charset="-128"/>
              <a:cs typeface="Times New Roman" charset="0"/>
            </a:endParaRPr>
          </a:p>
          <a:p>
            <a:pPr marL="457200"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 </a:t>
            </a:r>
            <a:endParaRPr lang="ru-RU" sz="1100" dirty="0">
              <a:latin typeface="Times" charset="0"/>
              <a:ea typeface="ＭＳ 明朝" charset="-128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D200D2"/>
                </a:solidFill>
                <a:latin typeface="Cambria" charset="0"/>
                <a:ea typeface="ＭＳ 明朝" charset="-128"/>
                <a:cs typeface="Times New Roman" charset="0"/>
              </a:rPr>
              <a:t>Collider</a:t>
            </a:r>
            <a:endParaRPr lang="ru-RU" b="1" dirty="0">
              <a:solidFill>
                <a:srgbClr val="D200D2"/>
              </a:solidFill>
              <a:latin typeface="Cambria" charset="0"/>
              <a:ea typeface="ＭＳ 明朝" charset="-128"/>
              <a:cs typeface="Times New Roman" charset="0"/>
            </a:endParaRPr>
          </a:p>
          <a:p>
            <a:pPr marL="342900" lvl="0" indent="-342900">
              <a:spcAft>
                <a:spcPts val="0"/>
              </a:spcAft>
              <a:buFont typeface="Cambria" charset="0"/>
              <a:buChar char="-"/>
            </a:pP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Cryogenic test of the pre-production dipole </a:t>
            </a:r>
            <a:r>
              <a:rPr lang="en-US" sz="2000" b="1" dirty="0" smtClean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magnet is starting now</a:t>
            </a:r>
            <a:endParaRPr lang="ru-RU" sz="1200" dirty="0">
              <a:latin typeface="Times" charset="0"/>
              <a:ea typeface="ＭＳ 明朝" charset="-128"/>
              <a:cs typeface="Times New Roman" charset="0"/>
            </a:endParaRPr>
          </a:p>
          <a:p>
            <a:pPr marL="342900" lvl="0" indent="-342900">
              <a:spcAft>
                <a:spcPts val="0"/>
              </a:spcAft>
              <a:buFont typeface="Cambria" charset="0"/>
              <a:buChar char="-"/>
            </a:pP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Pilot units of six cryostats for dipole magnets have been manufactured</a:t>
            </a:r>
            <a:endParaRPr lang="ru-RU" sz="1200" dirty="0">
              <a:latin typeface="Times" charset="0"/>
              <a:ea typeface="ＭＳ 明朝" charset="-128"/>
              <a:cs typeface="Times New Roman" charset="0"/>
            </a:endParaRPr>
          </a:p>
          <a:p>
            <a:pPr marL="342900" lvl="0" indent="-342900">
              <a:spcAft>
                <a:spcPts val="0"/>
              </a:spcAft>
              <a:buFont typeface="Cambria" charset="0"/>
              <a:buChar char="-"/>
            </a:pP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Manufacturing of 350 bellows for cryostats </a:t>
            </a:r>
            <a:r>
              <a:rPr lang="en-US" sz="2000" b="1" dirty="0" smtClean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is scheduled </a:t>
            </a: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for 2017</a:t>
            </a:r>
            <a:endParaRPr lang="ru-RU" sz="1200" dirty="0">
              <a:latin typeface="Times" charset="0"/>
              <a:ea typeface="ＭＳ 明朝" charset="-128"/>
              <a:cs typeface="Times New Roman" charset="0"/>
            </a:endParaRPr>
          </a:p>
          <a:p>
            <a:pPr marL="342900" lvl="0" indent="-342900">
              <a:spcAft>
                <a:spcPts val="0"/>
              </a:spcAft>
              <a:buFont typeface="Cambria" charset="0"/>
              <a:buChar char="-"/>
            </a:pP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300 km of SC wire for collider magnets will be delivered very </a:t>
            </a:r>
            <a:r>
              <a:rPr lang="en-US" sz="2000" b="1" dirty="0" smtClean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soon </a:t>
            </a:r>
            <a:r>
              <a:rPr lang="en-US" sz="2000" b="1" smtClean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to the Lab</a:t>
            </a:r>
            <a:endParaRPr lang="ru-RU" sz="1200" dirty="0">
              <a:latin typeface="Times" charset="0"/>
              <a:ea typeface="ＭＳ 明朝" charset="-128"/>
              <a:cs typeface="Times New Roman" charset="0"/>
            </a:endParaRPr>
          </a:p>
          <a:p>
            <a:pPr marL="342900" lvl="0" indent="-342900">
              <a:spcAft>
                <a:spcPts val="0"/>
              </a:spcAft>
              <a:buFont typeface="Cambria" charset="0"/>
              <a:buChar char="-"/>
            </a:pP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380 tons of electrical steel for the magnet yokes have been ordered</a:t>
            </a:r>
            <a:endParaRPr lang="ru-RU" sz="1200" dirty="0">
              <a:latin typeface="Times" charset="0"/>
              <a:ea typeface="ＭＳ 明朝" charset="-128"/>
              <a:cs typeface="Times New Roman" charset="0"/>
            </a:endParaRPr>
          </a:p>
          <a:p>
            <a:pPr marL="342900" lvl="0" indent="-342900">
              <a:spcAft>
                <a:spcPts val="0"/>
              </a:spcAft>
              <a:buFont typeface="Cambria" charset="0"/>
              <a:buChar char="-"/>
            </a:pP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Serial production of the </a:t>
            </a:r>
            <a:r>
              <a:rPr lang="en-US" sz="2000" b="1" dirty="0" smtClean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magnets </a:t>
            </a: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will be started on the second half of 2017</a:t>
            </a:r>
            <a:endParaRPr lang="ru-RU" sz="1200" dirty="0">
              <a:latin typeface="Times" charset="0"/>
              <a:ea typeface="ＭＳ 明朝" charset="-128"/>
              <a:cs typeface="Times New Roman" charset="0"/>
            </a:endParaRPr>
          </a:p>
          <a:p>
            <a:pPr marL="457200"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 </a:t>
            </a:r>
            <a:endParaRPr lang="ru-RU" sz="1100" dirty="0">
              <a:latin typeface="Times" charset="0"/>
              <a:ea typeface="ＭＳ 明朝" charset="-128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D200D2"/>
                </a:solidFill>
                <a:latin typeface="Cambria" charset="0"/>
                <a:ea typeface="ＭＳ 明朝" charset="-128"/>
                <a:cs typeface="Times New Roman" charset="0"/>
              </a:rPr>
              <a:t>SIS100</a:t>
            </a:r>
            <a:endParaRPr lang="ru-RU" b="1" dirty="0">
              <a:solidFill>
                <a:srgbClr val="D200D2"/>
              </a:solidFill>
              <a:latin typeface="Cambria" charset="0"/>
              <a:ea typeface="ＭＳ 明朝" charset="-128"/>
              <a:cs typeface="Times New Roman" charset="0"/>
            </a:endParaRPr>
          </a:p>
          <a:p>
            <a:pPr marL="342900" lvl="0" indent="-342900">
              <a:spcAft>
                <a:spcPts val="0"/>
              </a:spcAft>
              <a:buFont typeface="Cambria" charset="0"/>
              <a:buChar char="-"/>
            </a:pP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Two SIS100 </a:t>
            </a:r>
            <a:r>
              <a:rPr lang="en-US" sz="2000" b="1" dirty="0" err="1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FoS</a:t>
            </a: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 units have been assembled and prepared for cryogenic tests</a:t>
            </a:r>
            <a:endParaRPr lang="ru-RU" sz="1200" dirty="0">
              <a:latin typeface="Times" charset="0"/>
              <a:ea typeface="ＭＳ 明朝" charset="-128"/>
              <a:cs typeface="Times New Roman" charset="0"/>
            </a:endParaRPr>
          </a:p>
          <a:p>
            <a:pPr marL="342900" lvl="0" indent="-342900">
              <a:spcAft>
                <a:spcPts val="0"/>
              </a:spcAft>
              <a:buFont typeface="Cambria" charset="0"/>
              <a:buChar char="-"/>
            </a:pPr>
            <a:r>
              <a:rPr lang="en-US" sz="20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Serial production of SIS100 magnets will be started in November 2017</a:t>
            </a:r>
            <a:endParaRPr lang="ru-RU" sz="1200" dirty="0">
              <a:effectLst/>
              <a:latin typeface="Times" charset="0"/>
              <a:ea typeface="ＭＳ 明朝" charset="-128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ownloads\Сборка1 в корпусе 32  (18 марта) лист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749300"/>
            <a:ext cx="8666163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79388" y="0"/>
            <a:ext cx="878522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b="1">
                <a:solidFill>
                  <a:srgbClr val="000066"/>
                </a:solidFill>
              </a:rPr>
              <a:t>Cryogenics of the NICA accelerator complex</a:t>
            </a:r>
            <a:endParaRPr lang="ru-RU" altLang="en-US" b="1">
              <a:solidFill>
                <a:schemeClr val="bg2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321440" y="6586855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4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457950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0638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ая выноска 17"/>
          <p:cNvSpPr>
            <a:spLocks noChangeArrowheads="1"/>
          </p:cNvSpPr>
          <p:nvPr/>
        </p:nvSpPr>
        <p:spPr bwMode="auto">
          <a:xfrm>
            <a:off x="6357278" y="2327275"/>
            <a:ext cx="2786722" cy="504825"/>
          </a:xfrm>
          <a:prstGeom prst="wedgeRectCallout">
            <a:avLst>
              <a:gd name="adj1" fmla="val -44995"/>
              <a:gd name="adj2" fmla="val 321718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>
                <a:solidFill>
                  <a:srgbClr val="CC0000"/>
                </a:solidFill>
              </a:rPr>
              <a:t>t</a:t>
            </a:r>
            <a:r>
              <a:rPr lang="en-GB" altLang="ru-RU" sz="1600" b="1" dirty="0" smtClean="0">
                <a:solidFill>
                  <a:srgbClr val="CC0000"/>
                </a:solidFill>
              </a:rPr>
              <a:t>wo satellite refrigerators </a:t>
            </a:r>
            <a:endParaRPr lang="en-GB" altLang="ru-RU" sz="1600" b="1" dirty="0">
              <a:solidFill>
                <a:srgbClr val="CC0000"/>
              </a:solidFill>
            </a:endParaRPr>
          </a:p>
          <a:p>
            <a:pPr algn="ctr" eaLnBrk="1" hangingPunct="1"/>
            <a:r>
              <a:rPr lang="en-GB" altLang="ru-RU" sz="1600" b="1" dirty="0">
                <a:solidFill>
                  <a:srgbClr val="CC0000"/>
                </a:solidFill>
              </a:rPr>
              <a:t>of the collider</a:t>
            </a:r>
            <a:endParaRPr lang="ru-RU" altLang="ru-RU" sz="1600" dirty="0">
              <a:solidFill>
                <a:srgbClr val="CC0000"/>
              </a:solidFill>
            </a:endParaRPr>
          </a:p>
        </p:txBody>
      </p:sp>
      <p:sp>
        <p:nvSpPr>
          <p:cNvPr id="16" name="Прямоугольная выноска 15"/>
          <p:cNvSpPr>
            <a:spLocks noChangeArrowheads="1"/>
          </p:cNvSpPr>
          <p:nvPr/>
        </p:nvSpPr>
        <p:spPr bwMode="auto">
          <a:xfrm>
            <a:off x="3871912" y="4095749"/>
            <a:ext cx="2520950" cy="460375"/>
          </a:xfrm>
          <a:prstGeom prst="wedgeRectCallout">
            <a:avLst>
              <a:gd name="adj1" fmla="val -61324"/>
              <a:gd name="adj2" fmla="val -162014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>
                <a:solidFill>
                  <a:schemeClr val="bg1"/>
                </a:solidFill>
              </a:rPr>
              <a:t>40 m</a:t>
            </a:r>
            <a:r>
              <a:rPr lang="en-GB" altLang="ru-RU" sz="1600" b="1" baseline="30000" dirty="0">
                <a:solidFill>
                  <a:schemeClr val="bg1"/>
                </a:solidFill>
              </a:rPr>
              <a:t>3</a:t>
            </a:r>
            <a:r>
              <a:rPr lang="en-GB" altLang="ru-RU" sz="1600" b="1" dirty="0">
                <a:solidFill>
                  <a:schemeClr val="bg1"/>
                </a:solidFill>
              </a:rPr>
              <a:t> liquid helium tank</a:t>
            </a:r>
            <a:endParaRPr lang="ru-RU" altLang="ru-RU" sz="16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ая выноска 21"/>
          <p:cNvSpPr>
            <a:spLocks noChangeArrowheads="1"/>
          </p:cNvSpPr>
          <p:nvPr/>
        </p:nvSpPr>
        <p:spPr bwMode="auto">
          <a:xfrm>
            <a:off x="3863975" y="4714875"/>
            <a:ext cx="2520950" cy="609600"/>
          </a:xfrm>
          <a:prstGeom prst="wedgeRectCallout">
            <a:avLst>
              <a:gd name="adj1" fmla="val -83588"/>
              <a:gd name="adj2" fmla="val -17181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>
                <a:solidFill>
                  <a:srgbClr val="009900"/>
                </a:solidFill>
              </a:rPr>
              <a:t>1300 kg/h nitrogen liquefier OA-1.3</a:t>
            </a:r>
            <a:endParaRPr lang="ru-RU" altLang="ru-RU" sz="1600">
              <a:solidFill>
                <a:srgbClr val="009900"/>
              </a:solidFill>
            </a:endParaRPr>
          </a:p>
        </p:txBody>
      </p:sp>
      <p:sp>
        <p:nvSpPr>
          <p:cNvPr id="18" name="Прямоугольная выноска 16"/>
          <p:cNvSpPr>
            <a:spLocks noChangeArrowheads="1"/>
          </p:cNvSpPr>
          <p:nvPr/>
        </p:nvSpPr>
        <p:spPr bwMode="auto">
          <a:xfrm>
            <a:off x="61913" y="2279650"/>
            <a:ext cx="2443162" cy="765175"/>
          </a:xfrm>
          <a:prstGeom prst="wedgeRectCallout">
            <a:avLst>
              <a:gd name="adj1" fmla="val 111088"/>
              <a:gd name="adj2" fmla="val 32324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>
                <a:solidFill>
                  <a:srgbClr val="009900"/>
                </a:solidFill>
              </a:rPr>
              <a:t>draining and oil-purification units     MO-800</a:t>
            </a:r>
            <a:endParaRPr lang="ru-RU" altLang="ru-RU" sz="1600" b="1" dirty="0">
              <a:solidFill>
                <a:srgbClr val="009900"/>
              </a:solidFill>
            </a:endParaRPr>
          </a:p>
        </p:txBody>
      </p:sp>
      <p:sp>
        <p:nvSpPr>
          <p:cNvPr id="19" name="Прямоугольная выноска 18"/>
          <p:cNvSpPr>
            <a:spLocks noChangeArrowheads="1"/>
          </p:cNvSpPr>
          <p:nvPr/>
        </p:nvSpPr>
        <p:spPr bwMode="auto">
          <a:xfrm>
            <a:off x="61913" y="3213100"/>
            <a:ext cx="2443162" cy="647700"/>
          </a:xfrm>
          <a:prstGeom prst="wedgeRectCallout">
            <a:avLst>
              <a:gd name="adj1" fmla="val 105602"/>
              <a:gd name="adj2" fmla="val -80042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>
                <a:solidFill>
                  <a:srgbClr val="009900"/>
                </a:solidFill>
              </a:rPr>
              <a:t>1000 l/h helium liquefier OG-1000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20" name="Прямоугольная выноска 14"/>
          <p:cNvSpPr>
            <a:spLocks noChangeArrowheads="1"/>
          </p:cNvSpPr>
          <p:nvPr/>
        </p:nvSpPr>
        <p:spPr bwMode="auto">
          <a:xfrm>
            <a:off x="61913" y="4022725"/>
            <a:ext cx="2443162" cy="576263"/>
          </a:xfrm>
          <a:prstGeom prst="wedgeRectCallout">
            <a:avLst>
              <a:gd name="adj1" fmla="val 49833"/>
              <a:gd name="adj2" fmla="val 129611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>
                <a:solidFill>
                  <a:srgbClr val="009900"/>
                </a:solidFill>
              </a:rPr>
              <a:t>2x6600 Nm</a:t>
            </a:r>
            <a:r>
              <a:rPr lang="en-GB" altLang="ru-RU" sz="1600" b="1" baseline="30000">
                <a:solidFill>
                  <a:srgbClr val="009900"/>
                </a:solidFill>
              </a:rPr>
              <a:t>3</a:t>
            </a:r>
            <a:r>
              <a:rPr lang="en-GB" altLang="ru-RU" sz="1600" b="1">
                <a:solidFill>
                  <a:srgbClr val="009900"/>
                </a:solidFill>
              </a:rPr>
              <a:t>/h helium screw compressors</a:t>
            </a:r>
            <a:endParaRPr lang="ru-RU" altLang="ru-RU" sz="1600">
              <a:solidFill>
                <a:srgbClr val="009900"/>
              </a:solidFill>
            </a:endParaRPr>
          </a:p>
        </p:txBody>
      </p:sp>
      <p:sp>
        <p:nvSpPr>
          <p:cNvPr id="21" name="Прямоугольная выноска 19"/>
          <p:cNvSpPr>
            <a:spLocks noChangeArrowheads="1"/>
          </p:cNvSpPr>
          <p:nvPr/>
        </p:nvSpPr>
        <p:spPr bwMode="auto">
          <a:xfrm>
            <a:off x="2870200" y="5681663"/>
            <a:ext cx="2520950" cy="776287"/>
          </a:xfrm>
          <a:prstGeom prst="wedgeRectCallout">
            <a:avLst>
              <a:gd name="adj1" fmla="val -55454"/>
              <a:gd name="adj2" fmla="val -160120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>
                <a:solidFill>
                  <a:srgbClr val="009900"/>
                </a:solidFill>
              </a:rPr>
              <a:t>3x10740 Nm</a:t>
            </a:r>
            <a:r>
              <a:rPr lang="en-GB" altLang="ru-RU" sz="1600" b="1" baseline="30000">
                <a:solidFill>
                  <a:srgbClr val="009900"/>
                </a:solidFill>
              </a:rPr>
              <a:t>3</a:t>
            </a:r>
            <a:r>
              <a:rPr lang="en-GB" altLang="ru-RU" sz="1600" b="1">
                <a:solidFill>
                  <a:srgbClr val="009900"/>
                </a:solidFill>
              </a:rPr>
              <a:t>/h nitrogen turbo compressors </a:t>
            </a:r>
            <a:endParaRPr lang="ru-RU" altLang="ru-RU" sz="1600">
              <a:solidFill>
                <a:srgbClr val="009900"/>
              </a:solidFill>
            </a:endParaRPr>
          </a:p>
        </p:txBody>
      </p:sp>
      <p:sp>
        <p:nvSpPr>
          <p:cNvPr id="22" name="Прямоугольная выноска 15"/>
          <p:cNvSpPr>
            <a:spLocks noChangeArrowheads="1"/>
          </p:cNvSpPr>
          <p:nvPr/>
        </p:nvSpPr>
        <p:spPr bwMode="auto">
          <a:xfrm>
            <a:off x="6457950" y="5664200"/>
            <a:ext cx="2520950" cy="793750"/>
          </a:xfrm>
          <a:prstGeom prst="wedgeRectCallout">
            <a:avLst>
              <a:gd name="adj1" fmla="val -46407"/>
              <a:gd name="adj2" fmla="val -230417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>
                <a:solidFill>
                  <a:schemeClr val="accent2"/>
                </a:solidFill>
              </a:rPr>
              <a:t>500 kg/h nitrogen re-condenser RA-0.5 of the collider</a:t>
            </a:r>
            <a:endParaRPr lang="ru-RU" altLang="ru-RU" sz="1600" b="1" dirty="0">
              <a:solidFill>
                <a:schemeClr val="accent2"/>
              </a:solidFill>
            </a:endParaRPr>
          </a:p>
        </p:txBody>
      </p:sp>
      <p:sp>
        <p:nvSpPr>
          <p:cNvPr id="23" name="Прямоугольная выноска 15"/>
          <p:cNvSpPr>
            <a:spLocks noChangeArrowheads="1"/>
          </p:cNvSpPr>
          <p:nvPr/>
        </p:nvSpPr>
        <p:spPr bwMode="auto">
          <a:xfrm>
            <a:off x="61913" y="1268413"/>
            <a:ext cx="2520950" cy="762000"/>
          </a:xfrm>
          <a:prstGeom prst="wedgeRectCallout">
            <a:avLst>
              <a:gd name="adj1" fmla="val 101139"/>
              <a:gd name="adj2" fmla="val 105819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>
                <a:solidFill>
                  <a:schemeClr val="bg1"/>
                </a:solidFill>
              </a:rPr>
              <a:t>500 kg/h nitrogen re-condenser RA-0.5 of the Nuclotron and booster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ая выноска 17"/>
          <p:cNvSpPr>
            <a:spLocks noChangeArrowheads="1"/>
          </p:cNvSpPr>
          <p:nvPr/>
        </p:nvSpPr>
        <p:spPr bwMode="auto">
          <a:xfrm>
            <a:off x="2700338" y="749300"/>
            <a:ext cx="1676400" cy="388938"/>
          </a:xfrm>
          <a:prstGeom prst="wedgeRectCallout">
            <a:avLst>
              <a:gd name="adj1" fmla="val 37509"/>
              <a:gd name="adj2" fmla="val 293144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/>
              <a:t>Nuclotron</a:t>
            </a:r>
            <a:endParaRPr lang="ru-RU" altLang="ru-RU" sz="1600"/>
          </a:p>
        </p:txBody>
      </p:sp>
      <p:sp>
        <p:nvSpPr>
          <p:cNvPr id="25" name="Прямоугольная выноска 17"/>
          <p:cNvSpPr>
            <a:spLocks noChangeArrowheads="1"/>
          </p:cNvSpPr>
          <p:nvPr/>
        </p:nvSpPr>
        <p:spPr bwMode="auto">
          <a:xfrm>
            <a:off x="4643438" y="749300"/>
            <a:ext cx="1676400" cy="388938"/>
          </a:xfrm>
          <a:prstGeom prst="wedgeRectCallout">
            <a:avLst>
              <a:gd name="adj1" fmla="val -38852"/>
              <a:gd name="adj2" fmla="val 308792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/>
              <a:t>Booster</a:t>
            </a:r>
            <a:endParaRPr lang="ru-RU" altLang="ru-RU" sz="1600"/>
          </a:p>
        </p:txBody>
      </p:sp>
      <p:sp>
        <p:nvSpPr>
          <p:cNvPr id="26" name="Прямоугольная выноска 17"/>
          <p:cNvSpPr>
            <a:spLocks noChangeArrowheads="1"/>
          </p:cNvSpPr>
          <p:nvPr/>
        </p:nvSpPr>
        <p:spPr bwMode="auto">
          <a:xfrm>
            <a:off x="7477125" y="5019675"/>
            <a:ext cx="1500188" cy="388938"/>
          </a:xfrm>
          <a:prstGeom prst="wedgeRectCallout">
            <a:avLst>
              <a:gd name="adj1" fmla="val -8551"/>
              <a:gd name="adj2" fmla="val -121519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/>
              <a:t>Collider</a:t>
            </a:r>
            <a:endParaRPr lang="ru-RU" altLang="ru-RU" sz="1600"/>
          </a:p>
        </p:txBody>
      </p:sp>
      <p:sp>
        <p:nvSpPr>
          <p:cNvPr id="28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26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 June 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Прямоугольная выноска 17"/>
          <p:cNvSpPr>
            <a:spLocks noChangeArrowheads="1"/>
          </p:cNvSpPr>
          <p:nvPr/>
        </p:nvSpPr>
        <p:spPr bwMode="auto">
          <a:xfrm>
            <a:off x="4499992" y="3202782"/>
            <a:ext cx="2447925" cy="504825"/>
          </a:xfrm>
          <a:prstGeom prst="wedgeRectCallout">
            <a:avLst>
              <a:gd name="adj1" fmla="val -61174"/>
              <a:gd name="adj2" fmla="val -164877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>
                <a:solidFill>
                  <a:srgbClr val="CC0000"/>
                </a:solidFill>
              </a:rPr>
              <a:t>satellite refrigerator </a:t>
            </a:r>
          </a:p>
          <a:p>
            <a:pPr algn="ctr" eaLnBrk="1" hangingPunct="1"/>
            <a:r>
              <a:rPr lang="en-GB" altLang="ru-RU" sz="1600" b="1" dirty="0">
                <a:solidFill>
                  <a:srgbClr val="CC0000"/>
                </a:solidFill>
              </a:rPr>
              <a:t>of the </a:t>
            </a:r>
            <a:r>
              <a:rPr lang="en-GB" altLang="ru-RU" sz="1600" b="1" dirty="0" smtClean="0">
                <a:solidFill>
                  <a:srgbClr val="CC0000"/>
                </a:solidFill>
              </a:rPr>
              <a:t>booster</a:t>
            </a:r>
            <a:endParaRPr lang="ru-RU" altLang="ru-RU" sz="1600" dirty="0">
              <a:solidFill>
                <a:srgbClr val="CC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7950" y="785813"/>
            <a:ext cx="2686051" cy="1323439"/>
          </a:xfrm>
          <a:prstGeom prst="rect">
            <a:avLst/>
          </a:prstGeom>
          <a:solidFill>
            <a:schemeClr val="bg1">
              <a:lumMod val="65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r">
              <a:buFont typeface="Wingdings" charset="2"/>
              <a:buChar char="Ø"/>
            </a:pPr>
            <a:r>
              <a:rPr lang="en-US" sz="1600" b="1" dirty="0" smtClean="0">
                <a:solidFill>
                  <a:srgbClr val="00B050"/>
                </a:solidFill>
              </a:rPr>
              <a:t>Green-delivered</a:t>
            </a:r>
          </a:p>
          <a:p>
            <a:pPr marL="285750" indent="-285750" algn="r">
              <a:buFont typeface="Wingdings" charset="2"/>
              <a:buChar char="Ø"/>
            </a:pPr>
            <a:r>
              <a:rPr lang="en-US" sz="1600" b="1" dirty="0" smtClean="0">
                <a:solidFill>
                  <a:schemeClr val="bg1"/>
                </a:solidFill>
              </a:rPr>
              <a:t>White-finishing 2017</a:t>
            </a:r>
          </a:p>
          <a:p>
            <a:pPr marL="285750" indent="-285750" algn="r">
              <a:buFont typeface="Wingdings" charset="2"/>
              <a:buChar char="Ø"/>
            </a:pPr>
            <a:r>
              <a:rPr lang="en-US" sz="1600" b="1" dirty="0" smtClean="0">
                <a:solidFill>
                  <a:srgbClr val="0070C0"/>
                </a:solidFill>
              </a:rPr>
              <a:t>Blue-designed</a:t>
            </a:r>
          </a:p>
          <a:p>
            <a:pPr marL="285750" indent="-285750" algn="r">
              <a:buFont typeface="Wingdings" charset="2"/>
              <a:buChar char="Ø"/>
            </a:pPr>
            <a:r>
              <a:rPr lang="en-US" sz="1600" b="1" dirty="0" smtClean="0">
                <a:solidFill>
                  <a:srgbClr val="FF0000"/>
                </a:solidFill>
              </a:rPr>
              <a:t>Red-design is continuing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23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8229600" cy="633412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PRESENTATION OUTLINE</a:t>
            </a:r>
            <a:endParaRPr lang="ru-RU" sz="3200" b="1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79512" y="836613"/>
            <a:ext cx="858983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US" b="1" u="sng" dirty="0" smtClean="0">
                <a:solidFill>
                  <a:srgbClr val="0000FF"/>
                </a:solidFill>
              </a:rPr>
              <a:t>Main directions </a:t>
            </a:r>
            <a:r>
              <a:rPr kumimoji="0" lang="en-US" b="1" u="sng" dirty="0">
                <a:solidFill>
                  <a:srgbClr val="0000FF"/>
                </a:solidFill>
              </a:rPr>
              <a:t>of the NICA </a:t>
            </a:r>
            <a:r>
              <a:rPr kumimoji="0" lang="en-US" b="1" u="sng" dirty="0" smtClean="0">
                <a:solidFill>
                  <a:srgbClr val="0000FF"/>
                </a:solidFill>
              </a:rPr>
              <a:t>infrastructure developments:</a:t>
            </a:r>
            <a:endParaRPr kumimoji="0" lang="ru-RU" b="1" u="sng" dirty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 smtClean="0">
                <a:solidFill>
                  <a:srgbClr val="0000FF"/>
                </a:solidFill>
              </a:rPr>
              <a:t>Construction of buildings</a:t>
            </a:r>
            <a:endParaRPr kumimoji="0" lang="ru-RU" sz="2000" b="1" i="1" dirty="0" smtClean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 smtClean="0">
                <a:solidFill>
                  <a:srgbClr val="0000FF"/>
                </a:solidFill>
              </a:rPr>
              <a:t>Line </a:t>
            </a:r>
            <a:r>
              <a:rPr kumimoji="0" lang="en-US" sz="2000" b="1" i="1" dirty="0">
                <a:solidFill>
                  <a:srgbClr val="0000FF"/>
                </a:solidFill>
              </a:rPr>
              <a:t>for assembling and cryogenic testing of  SC-magnets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>
                <a:solidFill>
                  <a:srgbClr val="0000FF"/>
                </a:solidFill>
              </a:rPr>
              <a:t>Water 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cooling </a:t>
            </a:r>
            <a:r>
              <a:rPr kumimoji="0" lang="en-US" sz="2000" b="1" i="1" dirty="0">
                <a:solidFill>
                  <a:srgbClr val="0000FF"/>
                </a:solidFill>
              </a:rPr>
              <a:t>systems on the base of open cooling 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towers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 smtClean="0">
                <a:solidFill>
                  <a:srgbClr val="0000FF"/>
                </a:solidFill>
              </a:rPr>
              <a:t>Cryogenics </a:t>
            </a:r>
            <a:r>
              <a:rPr kumimoji="0" lang="en-US" sz="2000" b="1" i="1" dirty="0">
                <a:solidFill>
                  <a:srgbClr val="0000FF"/>
                </a:solidFill>
              </a:rPr>
              <a:t>- liquid helium and liquid nitrogen  plants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>
                <a:solidFill>
                  <a:srgbClr val="0000FF"/>
                </a:solidFill>
              </a:rPr>
              <a:t>Modernization of electricity systems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>
                <a:solidFill>
                  <a:srgbClr val="0000FF"/>
                </a:solidFill>
              </a:rPr>
              <a:t>Modernization of heating facilities</a:t>
            </a:r>
            <a:endParaRPr kumimoji="0" lang="ru-RU" sz="2000" b="1" i="1" dirty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 smtClean="0">
                <a:solidFill>
                  <a:srgbClr val="0000FF"/>
                </a:solidFill>
              </a:rPr>
              <a:t>Reconstruction </a:t>
            </a:r>
            <a:r>
              <a:rPr kumimoji="0" lang="en-US" sz="2000" b="1" i="1" dirty="0">
                <a:solidFill>
                  <a:srgbClr val="0000FF"/>
                </a:solidFill>
              </a:rPr>
              <a:t>of the water pipelines, electric power networks and thermal 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grids</a:t>
            </a:r>
            <a:endParaRPr kumimoji="0" lang="ru-RU" sz="2000" b="1" i="1" dirty="0">
              <a:solidFill>
                <a:srgbClr val="0000FF"/>
              </a:solidFill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2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 June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-396552" y="-196674"/>
            <a:ext cx="9937104" cy="134486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Existing liquid helium plant </a:t>
            </a:r>
            <a:r>
              <a:rPr kumimoji="0" lang="en-US" sz="3200" b="1" i="1" dirty="0">
                <a:solidFill>
                  <a:srgbClr val="0000FF"/>
                </a:solidFill>
              </a:rPr>
              <a:t/>
            </a:r>
            <a:br>
              <a:rPr kumimoji="0" lang="en-US" sz="3200" b="1" i="1" dirty="0">
                <a:solidFill>
                  <a:srgbClr val="0000FF"/>
                </a:solidFill>
              </a:rPr>
            </a:b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26 June 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12" descr="Безымянны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4973"/>
            <a:ext cx="8308377" cy="427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16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-396552" y="-196674"/>
            <a:ext cx="9937104" cy="134486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alt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New </a:t>
            </a:r>
            <a:r>
              <a:rPr lang="en-US" alt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equipment on the central cryogenic station </a:t>
            </a:r>
            <a:br>
              <a:rPr lang="en-US" alt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kumimoji="0" lang="en-US" sz="3200" b="1" i="1" dirty="0">
                <a:solidFill>
                  <a:srgbClr val="0000FF"/>
                </a:solidFill>
              </a:rPr>
              <a:t/>
            </a:r>
            <a:br>
              <a:rPr kumimoji="0" lang="en-US" sz="3200" b="1" i="1" dirty="0">
                <a:solidFill>
                  <a:srgbClr val="0000FF"/>
                </a:solidFill>
              </a:rPr>
            </a:b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26 June 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12" descr="Безымянны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9313"/>
            <a:ext cx="3040420" cy="156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85043"/>
            <a:ext cx="6083111" cy="362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ая выноска 11"/>
          <p:cNvSpPr>
            <a:spLocks noChangeArrowheads="1"/>
          </p:cNvSpPr>
          <p:nvPr/>
        </p:nvSpPr>
        <p:spPr bwMode="auto">
          <a:xfrm>
            <a:off x="-18158" y="2697254"/>
            <a:ext cx="2280791" cy="515349"/>
          </a:xfrm>
          <a:prstGeom prst="wedgeRectCallout">
            <a:avLst>
              <a:gd name="adj1" fmla="val 55815"/>
              <a:gd name="adj2" fmla="val 216056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100 m3 gas holders 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3" name="Прямоугольная выноска 12"/>
          <p:cNvSpPr>
            <a:spLocks noChangeArrowheads="1"/>
          </p:cNvSpPr>
          <p:nvPr/>
        </p:nvSpPr>
        <p:spPr bwMode="auto">
          <a:xfrm>
            <a:off x="-18157" y="2717892"/>
            <a:ext cx="2280791" cy="647700"/>
          </a:xfrm>
          <a:prstGeom prst="wedgeRectCallout">
            <a:avLst>
              <a:gd name="adj1" fmla="val 23906"/>
              <a:gd name="adj2" fmla="val 155252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100 m3 gas holders 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4" name="Прямоугольная выноска 13"/>
          <p:cNvSpPr>
            <a:spLocks noChangeArrowheads="1"/>
          </p:cNvSpPr>
          <p:nvPr/>
        </p:nvSpPr>
        <p:spPr bwMode="auto">
          <a:xfrm>
            <a:off x="3811418" y="1007763"/>
            <a:ext cx="2280791" cy="647700"/>
          </a:xfrm>
          <a:prstGeom prst="wedgeRectCallout">
            <a:avLst>
              <a:gd name="adj1" fmla="val -101542"/>
              <a:gd name="adj2" fmla="val 71761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100 m3 gas holders 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5" name="Прямоугольная выноска 14"/>
          <p:cNvSpPr>
            <a:spLocks noChangeArrowheads="1"/>
          </p:cNvSpPr>
          <p:nvPr/>
        </p:nvSpPr>
        <p:spPr bwMode="auto">
          <a:xfrm>
            <a:off x="3797131" y="1003669"/>
            <a:ext cx="2280791" cy="647700"/>
          </a:xfrm>
          <a:prstGeom prst="wedgeRectCallout">
            <a:avLst>
              <a:gd name="adj1" fmla="val -74383"/>
              <a:gd name="adj2" fmla="val 240261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940094"/>
                </a:solidFill>
              </a:rPr>
              <a:t>Existing liquid helium plant</a:t>
            </a:r>
            <a:endParaRPr lang="ru-RU" altLang="ru-RU" sz="1600" dirty="0">
              <a:solidFill>
                <a:srgbClr val="940094"/>
              </a:solidFill>
            </a:endParaRPr>
          </a:p>
        </p:txBody>
      </p:sp>
      <p:sp>
        <p:nvSpPr>
          <p:cNvPr id="16" name="Прямоугольная выноска 15"/>
          <p:cNvSpPr>
            <a:spLocks noChangeArrowheads="1"/>
          </p:cNvSpPr>
          <p:nvPr/>
        </p:nvSpPr>
        <p:spPr bwMode="auto">
          <a:xfrm>
            <a:off x="6603999" y="1904615"/>
            <a:ext cx="2280791" cy="647700"/>
          </a:xfrm>
          <a:prstGeom prst="wedgeRectCallout">
            <a:avLst>
              <a:gd name="adj1" fmla="val -145081"/>
              <a:gd name="adj2" fmla="val 250888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100 m3 gas holders 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7" name="Прямоугольная выноска 16"/>
          <p:cNvSpPr>
            <a:spLocks noChangeArrowheads="1"/>
          </p:cNvSpPr>
          <p:nvPr/>
        </p:nvSpPr>
        <p:spPr bwMode="auto">
          <a:xfrm>
            <a:off x="6603999" y="1887496"/>
            <a:ext cx="2280791" cy="647700"/>
          </a:xfrm>
          <a:prstGeom prst="wedgeRectCallout">
            <a:avLst>
              <a:gd name="adj1" fmla="val -118354"/>
              <a:gd name="adj2" fmla="val 150698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100 m3 gas holders 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8" name="Прямоугольная выноска 17"/>
          <p:cNvSpPr>
            <a:spLocks noChangeArrowheads="1"/>
          </p:cNvSpPr>
          <p:nvPr/>
        </p:nvSpPr>
        <p:spPr bwMode="auto">
          <a:xfrm>
            <a:off x="6605213" y="1887496"/>
            <a:ext cx="2280791" cy="647700"/>
          </a:xfrm>
          <a:prstGeom prst="wedgeRectCallout">
            <a:avLst>
              <a:gd name="adj1" fmla="val -73089"/>
              <a:gd name="adj2" fmla="val 171950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100 m3 gas holders 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9" name="Прямоугольная выноска 18"/>
          <p:cNvSpPr>
            <a:spLocks noChangeArrowheads="1"/>
          </p:cNvSpPr>
          <p:nvPr/>
        </p:nvSpPr>
        <p:spPr bwMode="auto">
          <a:xfrm>
            <a:off x="6603999" y="1908548"/>
            <a:ext cx="2280791" cy="647700"/>
          </a:xfrm>
          <a:prstGeom prst="wedgeRectCallout">
            <a:avLst>
              <a:gd name="adj1" fmla="val -87746"/>
              <a:gd name="adj2" fmla="val 294910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Draining and oil </a:t>
            </a:r>
            <a:r>
              <a:rPr lang="en-GB" altLang="ru-RU" sz="1600" b="1" smtClean="0">
                <a:solidFill>
                  <a:srgbClr val="009900"/>
                </a:solidFill>
              </a:rPr>
              <a:t>purification units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20" name="Прямоугольная выноска 19"/>
          <p:cNvSpPr>
            <a:spLocks noChangeArrowheads="1"/>
          </p:cNvSpPr>
          <p:nvPr/>
        </p:nvSpPr>
        <p:spPr bwMode="auto">
          <a:xfrm>
            <a:off x="6603999" y="5270975"/>
            <a:ext cx="2280791" cy="647700"/>
          </a:xfrm>
          <a:prstGeom prst="wedgeRectCallout">
            <a:avLst>
              <a:gd name="adj1" fmla="val -105421"/>
              <a:gd name="adj2" fmla="val -114957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Liquid nitrogen </a:t>
            </a:r>
          </a:p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re-condenser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2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123825" y="115888"/>
            <a:ext cx="88963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66"/>
                </a:solidFill>
              </a:rPr>
              <a:t>Storage System of Helium</a:t>
            </a:r>
            <a:endParaRPr lang="ru-RU" altLang="en-US" sz="2800" b="1" dirty="0">
              <a:solidFill>
                <a:srgbClr val="000066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300163"/>
            <a:ext cx="4211638" cy="339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3825" y="4716463"/>
            <a:ext cx="889635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ru-RU" sz="1600" dirty="0">
                <a:solidFill>
                  <a:srgbClr val="000066"/>
                </a:solidFill>
                <a:ea typeface="+mn-ea"/>
                <a:cs typeface="+mn-cs"/>
              </a:rPr>
              <a:t>Purchase of the </a:t>
            </a:r>
            <a:r>
              <a:rPr lang="en-US" altLang="ru-RU" sz="1600" b="1" dirty="0">
                <a:solidFill>
                  <a:srgbClr val="800000"/>
                </a:solidFill>
                <a:ea typeface="+mn-ea"/>
                <a:cs typeface="+mn-cs"/>
              </a:rPr>
              <a:t>40 m</a:t>
            </a:r>
            <a:r>
              <a:rPr lang="en-US" altLang="ru-RU" sz="1600" b="1" baseline="30000" dirty="0">
                <a:solidFill>
                  <a:srgbClr val="800000"/>
                </a:solidFill>
                <a:ea typeface="+mn-ea"/>
                <a:cs typeface="+mn-cs"/>
              </a:rPr>
              <a:t>3</a:t>
            </a:r>
            <a:r>
              <a:rPr lang="en-US" altLang="ru-RU" sz="1600" dirty="0">
                <a:solidFill>
                  <a:srgbClr val="800000"/>
                </a:solidFill>
                <a:ea typeface="+mn-ea"/>
                <a:cs typeface="+mn-cs"/>
              </a:rPr>
              <a:t> </a:t>
            </a:r>
            <a:r>
              <a:rPr lang="en-US" altLang="ru-RU" sz="1600" b="1" dirty="0">
                <a:solidFill>
                  <a:srgbClr val="800000"/>
                </a:solidFill>
                <a:ea typeface="+mn-ea"/>
                <a:cs typeface="+mn-cs"/>
              </a:rPr>
              <a:t>liquid helium reservoir</a:t>
            </a:r>
            <a:r>
              <a:rPr lang="en-US" altLang="ru-RU" sz="1600" dirty="0">
                <a:solidFill>
                  <a:srgbClr val="800000"/>
                </a:solidFill>
                <a:ea typeface="+mn-ea"/>
                <a:cs typeface="+mn-cs"/>
              </a:rPr>
              <a:t> </a:t>
            </a:r>
            <a:r>
              <a:rPr lang="en-US" altLang="ru-RU" sz="1600" dirty="0">
                <a:solidFill>
                  <a:srgbClr val="000066"/>
                </a:solidFill>
                <a:ea typeface="+mn-ea"/>
                <a:cs typeface="+mn-cs"/>
              </a:rPr>
              <a:t>will solve several problems at once:  </a:t>
            </a:r>
          </a:p>
          <a:p>
            <a:pPr algn="just" eaLnBrk="1" hangingPunct="1">
              <a:defRPr/>
            </a:pPr>
            <a:endParaRPr lang="en-US" altLang="ru-RU" sz="1600" dirty="0">
              <a:ea typeface="+mn-ea"/>
            </a:endParaRPr>
          </a:p>
          <a:p>
            <a:pPr algn="just" eaLnBrk="1" hangingPunct="1">
              <a:buFontTx/>
              <a:buAutoNum type="arabicPeriod"/>
              <a:defRPr/>
            </a:pPr>
            <a:r>
              <a:rPr lang="en-US" altLang="ru-RU" sz="1600" dirty="0">
                <a:solidFill>
                  <a:srgbClr val="000066"/>
                </a:solidFill>
                <a:ea typeface="+mn-ea"/>
              </a:rPr>
              <a:t> to </a:t>
            </a:r>
            <a:r>
              <a:rPr lang="en-US" altLang="ru-RU" sz="1600" b="1" dirty="0">
                <a:solidFill>
                  <a:srgbClr val="800000"/>
                </a:solidFill>
                <a:ea typeface="+mn-ea"/>
              </a:rPr>
              <a:t>increase capacity</a:t>
            </a:r>
            <a:r>
              <a:rPr lang="en-US" altLang="ru-RU" sz="1600" dirty="0">
                <a:solidFill>
                  <a:srgbClr val="800000"/>
                </a:solidFill>
                <a:ea typeface="+mn-ea"/>
              </a:rPr>
              <a:t> </a:t>
            </a:r>
            <a:r>
              <a:rPr lang="en-US" altLang="ru-RU" sz="1600" dirty="0">
                <a:solidFill>
                  <a:srgbClr val="000066"/>
                </a:solidFill>
                <a:ea typeface="+mn-ea"/>
              </a:rPr>
              <a:t>of the existing equipment for storage of helium by more than 4 times; </a:t>
            </a:r>
          </a:p>
          <a:p>
            <a:pPr algn="just" eaLnBrk="1" hangingPunct="1">
              <a:buFontTx/>
              <a:buAutoNum type="arabicPeriod"/>
              <a:defRPr/>
            </a:pPr>
            <a:r>
              <a:rPr lang="en-US" altLang="ru-RU" sz="1600" dirty="0">
                <a:solidFill>
                  <a:srgbClr val="000066"/>
                </a:solidFill>
                <a:ea typeface="+mn-ea"/>
              </a:rPr>
              <a:t> to provide </a:t>
            </a:r>
            <a:r>
              <a:rPr lang="en-US" altLang="ru-RU" sz="1600" b="1" dirty="0">
                <a:solidFill>
                  <a:srgbClr val="800000"/>
                </a:solidFill>
                <a:ea typeface="+mn-ea"/>
              </a:rPr>
              <a:t>a cost-effective delivery of helium</a:t>
            </a:r>
            <a:r>
              <a:rPr lang="en-US" altLang="ru-RU" sz="1600" dirty="0">
                <a:solidFill>
                  <a:srgbClr val="800000"/>
                </a:solidFill>
                <a:ea typeface="+mn-ea"/>
              </a:rPr>
              <a:t> </a:t>
            </a:r>
            <a:r>
              <a:rPr lang="en-US" altLang="ru-RU" sz="1600" dirty="0">
                <a:solidFill>
                  <a:srgbClr val="000066"/>
                </a:solidFill>
                <a:ea typeface="+mn-ea"/>
              </a:rPr>
              <a:t>from the manufacturer by own transport; </a:t>
            </a:r>
          </a:p>
          <a:p>
            <a:pPr algn="just" eaLnBrk="1" hangingPunct="1">
              <a:buFontTx/>
              <a:buAutoNum type="arabicPeriod"/>
              <a:defRPr/>
            </a:pPr>
            <a:r>
              <a:rPr lang="en-US" altLang="ru-RU" sz="1600" dirty="0">
                <a:solidFill>
                  <a:srgbClr val="000066"/>
                </a:solidFill>
                <a:ea typeface="+mn-ea"/>
              </a:rPr>
              <a:t> to have </a:t>
            </a:r>
            <a:r>
              <a:rPr lang="en-US" altLang="ru-RU" sz="1600" b="1" dirty="0">
                <a:solidFill>
                  <a:srgbClr val="800000"/>
                </a:solidFill>
                <a:ea typeface="+mn-ea"/>
              </a:rPr>
              <a:t>an additional source of cold</a:t>
            </a:r>
            <a:r>
              <a:rPr lang="en-US" altLang="ru-RU" sz="1600" dirty="0">
                <a:solidFill>
                  <a:srgbClr val="800000"/>
                </a:solidFill>
                <a:ea typeface="+mn-ea"/>
              </a:rPr>
              <a:t> </a:t>
            </a:r>
            <a:r>
              <a:rPr lang="en-US" altLang="ru-RU" sz="1600" dirty="0">
                <a:solidFill>
                  <a:srgbClr val="000066"/>
                </a:solidFill>
                <a:ea typeface="+mn-ea"/>
              </a:rPr>
              <a:t>for smoothing of the emergency situations arising at the accelerator complex.</a:t>
            </a:r>
            <a:endParaRPr lang="ru-RU" altLang="ru-RU" sz="1600" dirty="0">
              <a:solidFill>
                <a:srgbClr val="000066"/>
              </a:solidFill>
              <a:ea typeface="+mn-ea"/>
            </a:endParaRPr>
          </a:p>
        </p:txBody>
      </p:sp>
      <p:pic>
        <p:nvPicPr>
          <p:cNvPr id="19466" name="Picture 10" descr="F:\румыния\IMG_67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304925"/>
            <a:ext cx="42449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Rectangle 1"/>
          <p:cNvSpPr>
            <a:spLocks noChangeArrowheads="1"/>
          </p:cNvSpPr>
          <p:nvPr/>
        </p:nvSpPr>
        <p:spPr bwMode="auto">
          <a:xfrm>
            <a:off x="5232400" y="836613"/>
            <a:ext cx="3398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i="1" dirty="0">
                <a:solidFill>
                  <a:srgbClr val="000066"/>
                </a:solidFill>
              </a:rPr>
              <a:t>40 m</a:t>
            </a:r>
            <a:r>
              <a:rPr kumimoji="0" lang="en-US" altLang="ru-RU" sz="1800" b="1" i="1" baseline="30000" dirty="0">
                <a:solidFill>
                  <a:srgbClr val="000066"/>
                </a:solidFill>
              </a:rPr>
              <a:t>3</a:t>
            </a:r>
            <a:r>
              <a:rPr kumimoji="0" lang="en-US" altLang="ru-RU" sz="1800" b="1" i="1" dirty="0">
                <a:solidFill>
                  <a:srgbClr val="000066"/>
                </a:solidFill>
              </a:rPr>
              <a:t> liquid helium reservoir </a:t>
            </a:r>
            <a:endParaRPr kumimoji="0" lang="en-US" altLang="en-US" sz="1800" b="1" i="1" dirty="0">
              <a:solidFill>
                <a:srgbClr val="000066"/>
              </a:solidFill>
            </a:endParaRPr>
          </a:p>
        </p:txBody>
      </p:sp>
      <p:sp>
        <p:nvSpPr>
          <p:cNvPr id="19468" name="Rectangle 11"/>
          <p:cNvSpPr>
            <a:spLocks noChangeArrowheads="1"/>
          </p:cNvSpPr>
          <p:nvPr/>
        </p:nvSpPr>
        <p:spPr bwMode="auto">
          <a:xfrm>
            <a:off x="150813" y="846138"/>
            <a:ext cx="387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ru-RU" sz="1800" b="1" i="1" dirty="0">
                <a:solidFill>
                  <a:srgbClr val="000066"/>
                </a:solidFill>
              </a:rPr>
              <a:t>20 m</a:t>
            </a:r>
            <a:r>
              <a:rPr kumimoji="0" lang="en-US" altLang="ru-RU" sz="1800" b="1" i="1" baseline="30000" dirty="0">
                <a:solidFill>
                  <a:srgbClr val="000066"/>
                </a:solidFill>
              </a:rPr>
              <a:t>3</a:t>
            </a:r>
            <a:r>
              <a:rPr kumimoji="0" lang="en-US" altLang="ru-RU" sz="1800" b="1" i="1" dirty="0">
                <a:solidFill>
                  <a:srgbClr val="000066"/>
                </a:solidFill>
              </a:rPr>
              <a:t> compressed-gas reservoirs</a:t>
            </a:r>
            <a:endParaRPr kumimoji="0" lang="en-US" altLang="en-US" sz="1800" i="1" dirty="0">
              <a:solidFill>
                <a:srgbClr val="000066"/>
              </a:solidFill>
            </a:endParaRPr>
          </a:p>
        </p:txBody>
      </p:sp>
      <p:sp>
        <p:nvSpPr>
          <p:cNvPr id="14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2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 June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75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 descr="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36613"/>
            <a:ext cx="61214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ext Box 3"/>
          <p:cNvSpPr txBox="1">
            <a:spLocks noChangeArrowheads="1"/>
          </p:cNvSpPr>
          <p:nvPr/>
        </p:nvSpPr>
        <p:spPr bwMode="auto">
          <a:xfrm>
            <a:off x="611188" y="0"/>
            <a:ext cx="81375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ru-RU" sz="2400" b="1" dirty="0" smtClean="0">
                <a:solidFill>
                  <a:srgbClr val="000066"/>
                </a:solidFill>
                <a:latin typeface="Arial" charset="0"/>
              </a:rPr>
              <a:t>Large  scale production </a:t>
            </a:r>
            <a:r>
              <a:rPr lang="en-US" altLang="ru-RU" sz="2400" b="1" dirty="0">
                <a:solidFill>
                  <a:srgbClr val="000066"/>
                </a:solidFill>
                <a:latin typeface="Arial" charset="0"/>
              </a:rPr>
              <a:t>of liquid </a:t>
            </a:r>
            <a:r>
              <a:rPr lang="en-US" altLang="ru-RU" sz="2400" b="1" dirty="0" smtClean="0">
                <a:solidFill>
                  <a:srgbClr val="000066"/>
                </a:solidFill>
                <a:latin typeface="Arial" charset="0"/>
              </a:rPr>
              <a:t>helium</a:t>
            </a:r>
            <a:endParaRPr lang="ru-RU" altLang="ru-RU" sz="2400" b="1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249861" name="Text Box 5"/>
          <p:cNvSpPr txBox="1">
            <a:spLocks noChangeArrowheads="1"/>
          </p:cNvSpPr>
          <p:nvPr/>
        </p:nvSpPr>
        <p:spPr bwMode="auto">
          <a:xfrm>
            <a:off x="920750" y="5226352"/>
            <a:ext cx="741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algn="just" eaLnBrk="0" hangingPunct="0"/>
            <a:r>
              <a:rPr lang="en-US" altLang="ru-RU" sz="1400" i="1" dirty="0">
                <a:solidFill>
                  <a:srgbClr val="000066"/>
                </a:solidFill>
                <a:latin typeface="Arial" charset="0"/>
              </a:rPr>
              <a:t>40 m3 containers of liquid helium before sending it to "Air Products" and "BOC” (1993).</a:t>
            </a:r>
            <a:endParaRPr lang="ru-RU" altLang="ru-RU" sz="1400" i="1" dirty="0">
              <a:solidFill>
                <a:srgbClr val="000066"/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47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920750" y="5666331"/>
            <a:ext cx="78486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marL="1143000" indent="-22860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marL="1600200" indent="-22860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marL="2057400" indent="-228600"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r>
              <a:rPr lang="en-US" altLang="ru-RU" dirty="0">
                <a:solidFill>
                  <a:srgbClr val="000066"/>
                </a:solidFill>
              </a:rPr>
              <a:t>The annual rate of supply of liquid helium in 1993-94 was increased to 1 million liters</a:t>
            </a:r>
            <a:endParaRPr lang="ru-RU" altLang="ru-RU" dirty="0">
              <a:solidFill>
                <a:srgbClr val="000066"/>
              </a:solidFill>
            </a:endParaRPr>
          </a:p>
        </p:txBody>
      </p:sp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2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 June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37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up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79388" y="115888"/>
            <a:ext cx="87852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</a:rPr>
              <a:t>JSC </a:t>
            </a:r>
            <a:r>
              <a:rPr lang="en-US" sz="2800" b="1" dirty="0">
                <a:solidFill>
                  <a:srgbClr val="7030A0"/>
                </a:solidFill>
              </a:rPr>
              <a:t>"Siemens Transformers" (Voronezh, Russia)</a:t>
            </a:r>
            <a:endParaRPr kumimoji="0" lang="ru-RU" sz="2800" b="1" dirty="0">
              <a:solidFill>
                <a:srgbClr val="7030A0"/>
              </a:solidFill>
              <a:latin typeface="Abadi MT Condensed Extra Bold" charset="0"/>
              <a:cs typeface="Abadi MT Condensed Extra Bold" charset="0"/>
            </a:endParaRPr>
          </a:p>
        </p:txBody>
      </p:sp>
      <p:pic>
        <p:nvPicPr>
          <p:cNvPr id="3686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7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>
                <a:ea typeface="MS PGothic" charset="0"/>
                <a:cs typeface="MS PGothic" charset="0"/>
              </a:rPr>
              <a:t>N.Agapov, PAC PP</a:t>
            </a:r>
            <a:endParaRPr kumimoji="0" lang="ru-RU" sz="1400">
              <a:ea typeface="MS PGothic" charset="0"/>
              <a:cs typeface="MS PGothic" charset="0"/>
            </a:endParaRPr>
          </a:p>
        </p:txBody>
      </p:sp>
      <p:sp>
        <p:nvSpPr>
          <p:cNvPr id="36871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MS PGothic" charset="0"/>
                <a:cs typeface="MS PGothic" charset="0"/>
              </a:rPr>
              <a:t>Monday 2</a:t>
            </a:r>
            <a:r>
              <a:rPr kumimoji="0" lang="ru-RU" sz="1400" dirty="0" smtClean="0">
                <a:ea typeface="MS PGothic" charset="0"/>
                <a:cs typeface="MS PGothic" charset="0"/>
              </a:rPr>
              <a:t>6</a:t>
            </a:r>
            <a:r>
              <a:rPr kumimoji="0" lang="en-US" sz="1400" dirty="0" smtClean="0">
                <a:ea typeface="MS PGothic" charset="0"/>
                <a:cs typeface="MS PGothic" charset="0"/>
              </a:rPr>
              <a:t> June 2017</a:t>
            </a:r>
            <a:endParaRPr kumimoji="0" lang="ru-RU" sz="1400" dirty="0">
              <a:ea typeface="MS PGothic" charset="0"/>
              <a:cs typeface="MS PGothic" charset="0"/>
            </a:endParaRPr>
          </a:p>
        </p:txBody>
      </p:sp>
      <p:sp>
        <p:nvSpPr>
          <p:cNvPr id="36873" name="TextBox 2"/>
          <p:cNvSpPr txBox="1">
            <a:spLocks noChangeArrowheads="1"/>
          </p:cNvSpPr>
          <p:nvPr/>
        </p:nvSpPr>
        <p:spPr bwMode="auto">
          <a:xfrm>
            <a:off x="4894263" y="978074"/>
            <a:ext cx="4211637" cy="17543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800" b="1" dirty="0" smtClean="0">
                <a:solidFill>
                  <a:srgbClr val="7030A0"/>
                </a:solidFill>
              </a:rPr>
              <a:t>Rated power                            40 MVA</a:t>
            </a:r>
          </a:p>
          <a:p>
            <a:r>
              <a:rPr kumimoji="0" lang="en-US" sz="1800" b="1" dirty="0" smtClean="0">
                <a:solidFill>
                  <a:srgbClr val="7030A0"/>
                </a:solidFill>
              </a:rPr>
              <a:t>Maximum rated voltage         126 kV</a:t>
            </a:r>
          </a:p>
          <a:p>
            <a:r>
              <a:rPr kumimoji="0" lang="en-US" sz="1800" b="1" dirty="0" smtClean="0">
                <a:solidFill>
                  <a:srgbClr val="7030A0"/>
                </a:solidFill>
              </a:rPr>
              <a:t>Total mass with oil                    52 t</a:t>
            </a:r>
          </a:p>
          <a:p>
            <a:r>
              <a:rPr kumimoji="0" lang="en-US" sz="1800" b="1" dirty="0" smtClean="0">
                <a:solidFill>
                  <a:srgbClr val="7030A0"/>
                </a:solidFill>
              </a:rPr>
              <a:t>Mass of oil                                 11 t</a:t>
            </a:r>
          </a:p>
          <a:p>
            <a:r>
              <a:rPr kumimoji="0" lang="en-US" sz="1800" b="1" dirty="0" smtClean="0">
                <a:solidFill>
                  <a:srgbClr val="7030A0"/>
                </a:solidFill>
              </a:rPr>
              <a:t>Shipping weight                         45 t</a:t>
            </a:r>
          </a:p>
          <a:p>
            <a:r>
              <a:rPr kumimoji="0" lang="en-US" sz="1800" b="1" dirty="0" smtClean="0">
                <a:solidFill>
                  <a:srgbClr val="7030A0"/>
                </a:solidFill>
              </a:rPr>
              <a:t>Dimensions                 5.5x3.5x5.0 m</a:t>
            </a:r>
            <a:endParaRPr kumimoji="0" lang="ru-RU" sz="1800" b="1" dirty="0">
              <a:solidFill>
                <a:srgbClr val="7030A0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057727"/>
            <a:ext cx="4932363" cy="506911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63" y="3141145"/>
            <a:ext cx="3956051" cy="296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upArrow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79388" y="115888"/>
            <a:ext cx="87852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ru-RU" sz="2800" b="1" dirty="0">
                <a:solidFill>
                  <a:srgbClr val="940094"/>
                </a:solidFill>
                <a:ea typeface="Abadi MT Condensed Extra Bold" charset="0"/>
                <a:cs typeface="Abadi MT Condensed Extra Bold" charset="0"/>
              </a:rPr>
              <a:t>Power distribution of the transformer station</a:t>
            </a:r>
            <a:endParaRPr kumimoji="0" lang="ru-RU" sz="2800" b="1" dirty="0">
              <a:solidFill>
                <a:srgbClr val="940094"/>
              </a:solidFill>
              <a:latin typeface="Abadi MT Condensed Extra Bold" charset="0"/>
              <a:cs typeface="Abadi MT Condensed Extra Bold" charset="0"/>
            </a:endParaRPr>
          </a:p>
        </p:txBody>
      </p:sp>
      <p:pic>
        <p:nvPicPr>
          <p:cNvPr id="3686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7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>
                <a:ea typeface="MS PGothic" charset="0"/>
                <a:cs typeface="MS PGothic" charset="0"/>
              </a:rPr>
              <a:t>N.Agapov, PAC PP</a:t>
            </a:r>
            <a:endParaRPr kumimoji="0" lang="ru-RU" sz="1400">
              <a:ea typeface="MS PGothic" charset="0"/>
              <a:cs typeface="MS PGothic" charset="0"/>
            </a:endParaRPr>
          </a:p>
        </p:txBody>
      </p:sp>
      <p:sp>
        <p:nvSpPr>
          <p:cNvPr id="36871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MS PGothic" charset="0"/>
                <a:cs typeface="MS PGothic" charset="0"/>
              </a:rPr>
              <a:t>Monday 2</a:t>
            </a:r>
            <a:r>
              <a:rPr kumimoji="0" lang="ru-RU" sz="1400" dirty="0" smtClean="0">
                <a:ea typeface="MS PGothic" charset="0"/>
                <a:cs typeface="MS PGothic" charset="0"/>
              </a:rPr>
              <a:t>6</a:t>
            </a:r>
            <a:r>
              <a:rPr kumimoji="0" lang="en-US" sz="1400" smtClean="0">
                <a:ea typeface="MS PGothic" charset="0"/>
                <a:cs typeface="MS PGothic" charset="0"/>
              </a:rPr>
              <a:t> June </a:t>
            </a:r>
            <a:r>
              <a:rPr kumimoji="0" lang="en-US" sz="1400" dirty="0" smtClean="0">
                <a:ea typeface="MS PGothic" charset="0"/>
                <a:cs typeface="MS PGothic" charset="0"/>
              </a:rPr>
              <a:t>2017</a:t>
            </a:r>
            <a:endParaRPr kumimoji="0" lang="ru-RU" sz="1400" dirty="0">
              <a:ea typeface="MS PGothic" charset="0"/>
              <a:cs typeface="MS PGothic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03067"/>
              </p:ext>
            </p:extLst>
          </p:nvPr>
        </p:nvGraphicFramePr>
        <p:xfrm>
          <a:off x="179388" y="1003300"/>
          <a:ext cx="8926512" cy="5343531"/>
        </p:xfrm>
        <a:graphic>
          <a:graphicData uri="http://schemas.openxmlformats.org/drawingml/2006/table">
            <a:tbl>
              <a:tblPr/>
              <a:tblGrid>
                <a:gridCol w="512762"/>
                <a:gridCol w="7023100"/>
                <a:gridCol w="1390650"/>
              </a:tblGrid>
              <a:tr h="409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Users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Power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MW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Booster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1.6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Collider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.0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New compressor hall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Computer cluster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 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Nuclotron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1.4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Channels of the bld. 205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1.6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Facility for assembling and cryogenic tests of the SP magnets bld. 217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Lab’s </a:t>
                      </a: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infrastructure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Eastern thermal station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Centre </a:t>
                      </a:r>
                      <a:r>
                        <a:rPr kumimoji="0" lang="en-GB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 innovative developments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1.8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Dubna city users </a:t>
                      </a:r>
                      <a:endParaRPr kumimoji="0" lang="ru-RU" alt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8.5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40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90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602701"/>
            <a:ext cx="9144000" cy="220503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US" sz="2000" b="1" i="1" dirty="0">
                <a:solidFill>
                  <a:srgbClr val="0000FF"/>
                </a:solidFill>
              </a:rPr>
              <a:t>Construction of two parallel 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6 kV cable </a:t>
            </a:r>
            <a:r>
              <a:rPr kumimoji="0" lang="en-US" sz="2000" b="1" i="1" dirty="0">
                <a:solidFill>
                  <a:srgbClr val="0000FF"/>
                </a:solidFill>
              </a:rPr>
              <a:t>lines 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from </a:t>
            </a:r>
            <a:r>
              <a:rPr kumimoji="0" lang="en-US" sz="2000" b="1" i="1" dirty="0">
                <a:solidFill>
                  <a:srgbClr val="0000FF"/>
                </a:solidFill>
              </a:rPr>
              <a:t>the 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Main power transformer station </a:t>
            </a:r>
            <a:r>
              <a:rPr kumimoji="0" lang="en-US" sz="2000" b="1" i="1" dirty="0">
                <a:solidFill>
                  <a:srgbClr val="0000FF"/>
                </a:solidFill>
              </a:rPr>
              <a:t>(110/6 kV) to S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ubstation 13 is fully completed.</a:t>
            </a:r>
            <a:endParaRPr kumimoji="0" lang="ru-RU" sz="2000" b="1" i="1" dirty="0">
              <a:solidFill>
                <a:srgbClr val="0000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7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2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 June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8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76480"/>
            <a:ext cx="5747726" cy="4141045"/>
          </a:xfrm>
          <a:prstGeom prst="rect">
            <a:avLst/>
          </a:prstGeom>
        </p:spPr>
      </p:pic>
      <p:sp>
        <p:nvSpPr>
          <p:cNvPr id="14" name="Прямоугольная выноска 14"/>
          <p:cNvSpPr>
            <a:spLocks noChangeArrowheads="1"/>
          </p:cNvSpPr>
          <p:nvPr/>
        </p:nvSpPr>
        <p:spPr bwMode="auto">
          <a:xfrm>
            <a:off x="5173678" y="1230601"/>
            <a:ext cx="3430770" cy="652040"/>
          </a:xfrm>
          <a:prstGeom prst="wedgeRectCallout">
            <a:avLst>
              <a:gd name="adj1" fmla="val -63654"/>
              <a:gd name="adj2" fmla="val 16543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>
                <a:solidFill>
                  <a:srgbClr val="0000FF"/>
                </a:solidFill>
              </a:rPr>
              <a:t>Main </a:t>
            </a:r>
            <a:r>
              <a:rPr kumimoji="0" lang="en-US" sz="1600" b="1" i="1" smtClean="0">
                <a:solidFill>
                  <a:srgbClr val="0000FF"/>
                </a:solidFill>
              </a:rPr>
              <a:t>power transformer station </a:t>
            </a:r>
            <a:r>
              <a:rPr kumimoji="0" lang="en-US" sz="1600" b="1" i="1" dirty="0">
                <a:solidFill>
                  <a:srgbClr val="0000FF"/>
                </a:solidFill>
              </a:rPr>
              <a:t>(110/6 kV)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5" name="Прямоугольная выноска 14"/>
          <p:cNvSpPr>
            <a:spLocks noChangeArrowheads="1"/>
          </p:cNvSpPr>
          <p:nvPr/>
        </p:nvSpPr>
        <p:spPr bwMode="auto">
          <a:xfrm>
            <a:off x="200335" y="2391422"/>
            <a:ext cx="2190130" cy="576263"/>
          </a:xfrm>
          <a:prstGeom prst="wedgeRectCallout">
            <a:avLst>
              <a:gd name="adj1" fmla="val 26945"/>
              <a:gd name="adj2" fmla="val 167774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>
                <a:solidFill>
                  <a:srgbClr val="0000FF"/>
                </a:solidFill>
              </a:rPr>
              <a:t>Substation 13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66209" y="2536491"/>
            <a:ext cx="960079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ая выноска 12"/>
          <p:cNvSpPr>
            <a:spLocks noChangeArrowheads="1"/>
          </p:cNvSpPr>
          <p:nvPr/>
        </p:nvSpPr>
        <p:spPr bwMode="auto">
          <a:xfrm>
            <a:off x="2415741" y="5579095"/>
            <a:ext cx="2190130" cy="576263"/>
          </a:xfrm>
          <a:prstGeom prst="wedgeRectCallout">
            <a:avLst>
              <a:gd name="adj1" fmla="val -28741"/>
              <a:gd name="adj2" fmla="val -229773"/>
            </a:avLst>
          </a:prstGeom>
          <a:gradFill rotWithShape="1">
            <a:gsLst>
              <a:gs pos="0">
                <a:srgbClr val="FFFF00"/>
              </a:gs>
              <a:gs pos="55000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>
                <a:solidFill>
                  <a:srgbClr val="0000FF"/>
                </a:solidFill>
              </a:rPr>
              <a:t>Substation </a:t>
            </a:r>
            <a:r>
              <a:rPr kumimoji="0" lang="ru-RU" sz="1600" b="1" i="1" dirty="0" smtClean="0">
                <a:solidFill>
                  <a:srgbClr val="0000FF"/>
                </a:solidFill>
              </a:rPr>
              <a:t>15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6008" y="2036763"/>
            <a:ext cx="28579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 smtClean="0">
                <a:solidFill>
                  <a:srgbClr val="00B0F0"/>
                </a:solidFill>
              </a:rPr>
              <a:t>Much of the equipment at the</a:t>
            </a:r>
            <a:r>
              <a:rPr lang="ru-RU" sz="1800" b="1" dirty="0">
                <a:solidFill>
                  <a:srgbClr val="00B0F0"/>
                </a:solidFill>
              </a:rPr>
              <a:t> </a:t>
            </a:r>
            <a:r>
              <a:rPr lang="en-GB" sz="1800" b="1" dirty="0" smtClean="0">
                <a:solidFill>
                  <a:srgbClr val="00B0F0"/>
                </a:solidFill>
              </a:rPr>
              <a:t>main </a:t>
            </a:r>
            <a:r>
              <a:rPr lang="en-GB" sz="1800" b="1" dirty="0">
                <a:solidFill>
                  <a:srgbClr val="00B0F0"/>
                </a:solidFill>
              </a:rPr>
              <a:t>power transformer station (110/6 kV) </a:t>
            </a:r>
            <a:r>
              <a:rPr lang="en-GB" sz="1800" b="1" dirty="0" smtClean="0">
                <a:solidFill>
                  <a:srgbClr val="00B0F0"/>
                </a:solidFill>
              </a:rPr>
              <a:t>and substation 13 has been reconstructed.</a:t>
            </a:r>
            <a:r>
              <a:rPr lang="ru-RU" sz="1800" b="1" dirty="0" smtClean="0">
                <a:solidFill>
                  <a:srgbClr val="00B0F0"/>
                </a:solidFill>
              </a:rPr>
              <a:t> </a:t>
            </a:r>
          </a:p>
          <a:p>
            <a:r>
              <a:rPr lang="en-US" sz="1800" b="1" dirty="0" smtClean="0">
                <a:solidFill>
                  <a:srgbClr val="00B0F0"/>
                </a:solidFill>
              </a:rPr>
              <a:t>Now </a:t>
            </a:r>
            <a:r>
              <a:rPr lang="en-US" sz="1800" b="1" dirty="0">
                <a:solidFill>
                  <a:srgbClr val="00B0F0"/>
                </a:solidFill>
              </a:rPr>
              <a:t>comes the commissioning</a:t>
            </a:r>
            <a:r>
              <a:rPr lang="en-US" sz="1800" b="1" dirty="0" smtClean="0">
                <a:solidFill>
                  <a:srgbClr val="00B0F0"/>
                </a:solidFill>
              </a:rPr>
              <a:t>.</a:t>
            </a:r>
            <a:endParaRPr lang="ru-RU" sz="1800" b="1" dirty="0" smtClean="0">
              <a:solidFill>
                <a:srgbClr val="00B0F0"/>
              </a:solidFill>
            </a:endParaRPr>
          </a:p>
          <a:p>
            <a:r>
              <a:rPr lang="en-US" sz="1800" b="1" dirty="0" smtClean="0">
                <a:solidFill>
                  <a:srgbClr val="00B0F0"/>
                </a:solidFill>
              </a:rPr>
              <a:t>Along </a:t>
            </a:r>
            <a:r>
              <a:rPr lang="en-US" sz="1800" b="1" dirty="0">
                <a:solidFill>
                  <a:srgbClr val="00B0F0"/>
                </a:solidFill>
              </a:rPr>
              <a:t>with </a:t>
            </a:r>
            <a:r>
              <a:rPr lang="en-US" sz="1800" b="1" dirty="0" smtClean="0">
                <a:solidFill>
                  <a:srgbClr val="00B0F0"/>
                </a:solidFill>
              </a:rPr>
              <a:t>the future </a:t>
            </a:r>
            <a:r>
              <a:rPr lang="en-US" sz="1800" b="1" dirty="0">
                <a:solidFill>
                  <a:srgbClr val="00B0F0"/>
                </a:solidFill>
              </a:rPr>
              <a:t>reconstruction of the substation </a:t>
            </a:r>
            <a:r>
              <a:rPr lang="en-US" sz="1800" b="1" dirty="0" smtClean="0">
                <a:solidFill>
                  <a:srgbClr val="00B0F0"/>
                </a:solidFill>
              </a:rPr>
              <a:t>15, this </a:t>
            </a:r>
            <a:r>
              <a:rPr lang="en-US" sz="1800" b="1" dirty="0">
                <a:solidFill>
                  <a:srgbClr val="00B0F0"/>
                </a:solidFill>
              </a:rPr>
              <a:t>will ensure future reliable supply of </a:t>
            </a:r>
            <a:r>
              <a:rPr lang="en-US" sz="1800" b="1" dirty="0" smtClean="0">
                <a:solidFill>
                  <a:srgbClr val="00B0F0"/>
                </a:solidFill>
              </a:rPr>
              <a:t>electricity</a:t>
            </a:r>
            <a:r>
              <a:rPr lang="ru-RU" sz="1800" b="1" dirty="0" smtClean="0">
                <a:solidFill>
                  <a:srgbClr val="00B0F0"/>
                </a:solidFill>
              </a:rPr>
              <a:t> </a:t>
            </a:r>
            <a:r>
              <a:rPr lang="en-US" sz="1800" b="1" dirty="0" smtClean="0">
                <a:solidFill>
                  <a:srgbClr val="00B0F0"/>
                </a:solidFill>
              </a:rPr>
              <a:t>for Collide</a:t>
            </a:r>
            <a:r>
              <a:rPr lang="en-US" sz="1800" b="1" dirty="0">
                <a:solidFill>
                  <a:srgbClr val="00B0F0"/>
                </a:solidFill>
              </a:rPr>
              <a:t>r, MPD and SPD.</a:t>
            </a:r>
            <a:endParaRPr lang="ru-RU" sz="1800" b="1" dirty="0">
              <a:solidFill>
                <a:srgbClr val="00B0F0"/>
              </a:solidFill>
            </a:endParaRPr>
          </a:p>
        </p:txBody>
      </p:sp>
      <p:sp>
        <p:nvSpPr>
          <p:cNvPr id="17" name="Прямоугольная выноска 16"/>
          <p:cNvSpPr>
            <a:spLocks noChangeArrowheads="1"/>
          </p:cNvSpPr>
          <p:nvPr/>
        </p:nvSpPr>
        <p:spPr bwMode="auto">
          <a:xfrm>
            <a:off x="3851920" y="2631863"/>
            <a:ext cx="2190130" cy="576263"/>
          </a:xfrm>
          <a:prstGeom prst="wedgeRectCallout">
            <a:avLst>
              <a:gd name="adj1" fmla="val -80350"/>
              <a:gd name="adj2" fmla="val -247404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6 kV cable lines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1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16725" y="1268413"/>
            <a:ext cx="2303463" cy="431800"/>
          </a:xfrm>
        </p:spPr>
        <p:txBody>
          <a:bodyPr/>
          <a:lstStyle/>
          <a:p>
            <a:endParaRPr lang="en-US" sz="2400" b="1" i="1" dirty="0">
              <a:solidFill>
                <a:srgbClr val="660066"/>
              </a:solidFill>
              <a:latin typeface="Abadi MT Condensed Extra Bold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7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26 June 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8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9512" y="339620"/>
            <a:ext cx="9144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en-US" sz="3600" dirty="0">
                <a:solidFill>
                  <a:srgbClr val="660066"/>
                </a:solidFill>
                <a:latin typeface="Chalkduster" charset="0"/>
                <a:cs typeface="Chalkduster" charset="0"/>
              </a:rPr>
              <a:t>Thank you for your attention!</a:t>
            </a:r>
            <a:endParaRPr kumimoji="0" lang="ru-RU" sz="3600" dirty="0">
              <a:solidFill>
                <a:srgbClr val="660066"/>
              </a:solidFill>
              <a:latin typeface="Chalkduster" charset="0"/>
              <a:cs typeface="Chalkduster" charset="0"/>
            </a:endParaRPr>
          </a:p>
          <a:p>
            <a:endParaRPr kumimoji="0" lang="ru-RU" sz="18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600"/>
            <a:ext cx="9144000" cy="360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496300" cy="682625"/>
          </a:xfrm>
        </p:spPr>
        <p:txBody>
          <a:bodyPr/>
          <a:lstStyle/>
          <a:p>
            <a:pPr algn="r" eaLnBrk="1" hangingPunct="1"/>
            <a:r>
              <a:rPr lang="en-US" altLang="ru-RU" sz="3200" b="1" dirty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New buildings of the NICA </a:t>
            </a:r>
            <a:r>
              <a:rPr lang="en-US" altLang="ru-RU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complex</a:t>
            </a:r>
            <a:endParaRPr lang="ru-RU" altLang="ru-RU" sz="3200" b="1" dirty="0">
              <a:solidFill>
                <a:srgbClr val="940094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941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1924050"/>
            <a:ext cx="5967412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ая выноска 14"/>
          <p:cNvSpPr>
            <a:spLocks noChangeArrowheads="1"/>
          </p:cNvSpPr>
          <p:nvPr/>
        </p:nvSpPr>
        <p:spPr bwMode="auto">
          <a:xfrm>
            <a:off x="5054600" y="5826125"/>
            <a:ext cx="3598863" cy="627063"/>
          </a:xfrm>
          <a:prstGeom prst="wedgeRectCallout">
            <a:avLst>
              <a:gd name="adj1" fmla="val -53352"/>
              <a:gd name="adj2" fmla="val -171634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dirty="0">
                <a:solidFill>
                  <a:srgbClr val="000066"/>
                </a:solidFill>
              </a:rPr>
              <a:t>New compressor hall building </a:t>
            </a:r>
          </a:p>
        </p:txBody>
      </p:sp>
      <p:sp>
        <p:nvSpPr>
          <p:cNvPr id="16" name="Прямоугольная выноска 14"/>
          <p:cNvSpPr>
            <a:spLocks noChangeArrowheads="1"/>
          </p:cNvSpPr>
          <p:nvPr/>
        </p:nvSpPr>
        <p:spPr bwMode="auto">
          <a:xfrm>
            <a:off x="5132388" y="977900"/>
            <a:ext cx="3443287" cy="512763"/>
          </a:xfrm>
          <a:prstGeom prst="wedgeRectCallout">
            <a:avLst>
              <a:gd name="adj1" fmla="val 19240"/>
              <a:gd name="adj2" fmla="val 653652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dirty="0">
                <a:solidFill>
                  <a:srgbClr val="000066"/>
                </a:solidFill>
              </a:rPr>
              <a:t>Collider building 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901"/>
            <a:ext cx="4515376" cy="2267978"/>
          </a:xfrm>
          <a:prstGeom prst="rect">
            <a:avLst/>
          </a:prstGeom>
        </p:spPr>
      </p:pic>
      <p:sp>
        <p:nvSpPr>
          <p:cNvPr id="18" name="Прямоугольная выноска 14"/>
          <p:cNvSpPr>
            <a:spLocks noChangeArrowheads="1"/>
          </p:cNvSpPr>
          <p:nvPr/>
        </p:nvSpPr>
        <p:spPr bwMode="auto">
          <a:xfrm>
            <a:off x="0" y="3396691"/>
            <a:ext cx="3923928" cy="565150"/>
          </a:xfrm>
          <a:prstGeom prst="wedgeRectCallout">
            <a:avLst>
              <a:gd name="adj1" fmla="val 32384"/>
              <a:gd name="adj2" fmla="val -153940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dirty="0" smtClean="0">
                <a:solidFill>
                  <a:srgbClr val="000066"/>
                </a:solidFill>
              </a:rPr>
              <a:t>NICA innovation </a:t>
            </a:r>
            <a:r>
              <a:rPr lang="en-US" altLang="en-US" sz="2000" b="1" dirty="0">
                <a:solidFill>
                  <a:srgbClr val="000066"/>
                </a:solidFill>
              </a:rPr>
              <a:t>center </a:t>
            </a:r>
            <a:r>
              <a:rPr lang="en-US" altLang="en-US" sz="2000" b="1" dirty="0" smtClean="0">
                <a:solidFill>
                  <a:srgbClr val="000066"/>
                </a:solidFill>
              </a:rPr>
              <a:t> </a:t>
            </a:r>
            <a:endParaRPr lang="en-US" altLang="en-US" sz="2000" b="1" dirty="0">
              <a:solidFill>
                <a:srgbClr val="000066"/>
              </a:solidFill>
            </a:endParaRPr>
          </a:p>
        </p:txBody>
      </p:sp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2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 June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32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856984" cy="633412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Report </a:t>
            </a:r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on the construction of </a:t>
            </a: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the</a:t>
            </a:r>
            <a: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 </a:t>
            </a: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collider building</a:t>
            </a: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2</a:t>
            </a:r>
            <a:r>
              <a:rPr kumimoji="0" lang="ru-RU" sz="1400" dirty="0">
                <a:ea typeface="ＭＳ Ｐゴシック" charset="0"/>
                <a:cs typeface="ＭＳ Ｐゴシック" charset="0"/>
              </a:rPr>
              <a:t>6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 June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150" y="812750"/>
            <a:ext cx="416572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December </a:t>
            </a:r>
            <a:r>
              <a:rPr lang="en-US" sz="18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2016:</a:t>
            </a:r>
            <a:endParaRPr lang="ru-RU" sz="18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  <a:p>
            <a:r>
              <a:rPr lang="en-US" sz="14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- total </a:t>
            </a:r>
            <a:r>
              <a:rPr lang="en-US" sz="14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number of organizations - 9 </a:t>
            </a:r>
            <a:endParaRPr lang="ru-RU" sz="14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  <a:p>
            <a:r>
              <a:rPr lang="en-US" sz="14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(general contractor of "Strabag" and 8 </a:t>
            </a:r>
            <a:r>
              <a:rPr lang="en-US" sz="14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sub-contractors)</a:t>
            </a:r>
            <a:endParaRPr lang="en-US" sz="14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  <a:p>
            <a:r>
              <a:rPr lang="en-US" sz="14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- total </a:t>
            </a:r>
            <a:r>
              <a:rPr lang="en-US" sz="14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number of engineers and workers </a:t>
            </a:r>
            <a:r>
              <a:rPr lang="mr-IN" sz="14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–</a:t>
            </a:r>
            <a:r>
              <a:rPr lang="en-US" sz="14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 96</a:t>
            </a:r>
          </a:p>
          <a:p>
            <a:endParaRPr lang="en-US" sz="1800" b="1" dirty="0" smtClean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  <a:p>
            <a:r>
              <a:rPr lang="en-US" sz="18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March </a:t>
            </a:r>
            <a:r>
              <a:rPr lang="mr-IN" sz="18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–</a:t>
            </a:r>
            <a:r>
              <a:rPr lang="en-US" sz="18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 April  </a:t>
            </a:r>
            <a:r>
              <a:rPr lang="en-US" sz="18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2016:</a:t>
            </a:r>
            <a:endParaRPr lang="ru-RU" sz="18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  <a:p>
            <a:r>
              <a:rPr lang="en-US" sz="14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- total number of organizations - </a:t>
            </a:r>
            <a:r>
              <a:rPr lang="en-US" sz="14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8 </a:t>
            </a:r>
            <a:endParaRPr lang="ru-RU" sz="14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  <a:p>
            <a:r>
              <a:rPr lang="en-US" sz="14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("</a:t>
            </a:r>
            <a:r>
              <a:rPr lang="en-US" sz="14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Strabag" and </a:t>
            </a:r>
            <a:r>
              <a:rPr lang="en-US" sz="14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7 </a:t>
            </a:r>
            <a:r>
              <a:rPr lang="en-US" sz="14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sub-contractors)</a:t>
            </a:r>
            <a:endParaRPr lang="ru-RU" sz="14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  <a:p>
            <a:r>
              <a:rPr lang="en-US" sz="14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- total number of engineers and workers - </a:t>
            </a:r>
            <a:r>
              <a:rPr lang="en-US" sz="14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154</a:t>
            </a:r>
            <a:endParaRPr lang="ru-RU" sz="14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  <a:p>
            <a:pPr marL="285750" indent="-285750">
              <a:buFontTx/>
              <a:buChar char="-"/>
            </a:pPr>
            <a:endParaRPr lang="en-US" sz="1400" b="1" dirty="0" smtClean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3976990"/>
            <a:ext cx="3373989" cy="2027983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750" y="3995510"/>
            <a:ext cx="3312368" cy="1990945"/>
          </a:xfrm>
          <a:prstGeom prst="rect">
            <a:avLst/>
          </a:prstGeom>
        </p:spPr>
      </p:pic>
      <p:sp>
        <p:nvSpPr>
          <p:cNvPr id="22" name="Прямоугольная выноска 14"/>
          <p:cNvSpPr>
            <a:spLocks noChangeArrowheads="1"/>
          </p:cNvSpPr>
          <p:nvPr/>
        </p:nvSpPr>
        <p:spPr bwMode="auto">
          <a:xfrm>
            <a:off x="5055073" y="1126077"/>
            <a:ext cx="3385145" cy="741822"/>
          </a:xfrm>
          <a:prstGeom prst="wedgeRectCallout">
            <a:avLst>
              <a:gd name="adj1" fmla="val -148615"/>
              <a:gd name="adj2" fmla="val 373398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Reinforced concrete </a:t>
            </a:r>
            <a:r>
              <a:rPr lang="en-US" dirty="0"/>
              <a:t>works</a:t>
            </a:r>
            <a:endParaRPr lang="ru-RU" dirty="0"/>
          </a:p>
        </p:txBody>
      </p:sp>
      <p:sp>
        <p:nvSpPr>
          <p:cNvPr id="23" name="Прямоугольная выноска 14"/>
          <p:cNvSpPr>
            <a:spLocks noChangeArrowheads="1"/>
          </p:cNvSpPr>
          <p:nvPr/>
        </p:nvSpPr>
        <p:spPr bwMode="auto">
          <a:xfrm>
            <a:off x="5858317" y="2252415"/>
            <a:ext cx="2581901" cy="757329"/>
          </a:xfrm>
          <a:prstGeom prst="wedgeRectCallout">
            <a:avLst>
              <a:gd name="adj1" fmla="val -195707"/>
              <a:gd name="adj2" fmla="val 277343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Excavation and road construction</a:t>
            </a:r>
            <a:endParaRPr lang="ru-RU" dirty="0"/>
          </a:p>
        </p:txBody>
      </p:sp>
      <p:sp>
        <p:nvSpPr>
          <p:cNvPr id="24" name="Прямоугольная выноска 14"/>
          <p:cNvSpPr>
            <a:spLocks noChangeArrowheads="1"/>
          </p:cNvSpPr>
          <p:nvPr/>
        </p:nvSpPr>
        <p:spPr bwMode="auto">
          <a:xfrm>
            <a:off x="6604000" y="3286140"/>
            <a:ext cx="1836218" cy="590279"/>
          </a:xfrm>
          <a:prstGeom prst="wedgeRectCallout">
            <a:avLst>
              <a:gd name="adj1" fmla="val -274077"/>
              <a:gd name="adj2" fmla="val 192332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Piled work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692275" y="5898638"/>
            <a:ext cx="7200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March                                         April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08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856984" cy="633412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Reinforced </a:t>
            </a:r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concrete works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26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June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>
                <a:ea typeface="ＭＳ Ｐゴシック" charset="0"/>
                <a:cs typeface="ＭＳ Ｐゴシック" charset="0"/>
              </a:rPr>
              <a:t>N.Agapov, PAC PP</a:t>
            </a:r>
            <a:endParaRPr kumimoji="0" lang="ru-RU" sz="140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48034"/>
            <a:ext cx="8208912" cy="536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2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856984" cy="633412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Piled </a:t>
            </a:r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work</a:t>
            </a:r>
            <a:r>
              <a:rPr lang="ru-RU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ru-RU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ru-RU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ru-RU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 </a:t>
            </a:r>
            <a:r>
              <a:rPr lang="ru-RU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ru-RU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26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June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>
                <a:ea typeface="ＭＳ Ｐゴシック" charset="0"/>
                <a:cs typeface="ＭＳ Ｐゴシック" charset="0"/>
              </a:rPr>
              <a:t>N.Agapov, PAC PP</a:t>
            </a:r>
            <a:endParaRPr kumimoji="0" lang="ru-RU" sz="1400"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28242"/>
            <a:ext cx="5646067" cy="5433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607" y="726488"/>
            <a:ext cx="23886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Status </a:t>
            </a:r>
            <a:r>
              <a:rPr lang="nb-NO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11.05.2017</a:t>
            </a: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  <a:p>
            <a:endParaRPr lang="en-US" dirty="0" smtClean="0"/>
          </a:p>
          <a:p>
            <a:r>
              <a:rPr lang="en-US" dirty="0" smtClean="0"/>
              <a:t>Amount</a:t>
            </a:r>
            <a:r>
              <a:rPr lang="en-US" dirty="0"/>
              <a:t>, </a:t>
            </a:r>
            <a:r>
              <a:rPr lang="en-US" dirty="0" smtClean="0"/>
              <a:t>PCs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19328"/>
              </p:ext>
            </p:extLst>
          </p:nvPr>
        </p:nvGraphicFramePr>
        <p:xfrm>
          <a:off x="311150" y="2620055"/>
          <a:ext cx="2808312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2458"/>
                <a:gridCol w="1152128"/>
                <a:gridCol w="923726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A800A8"/>
                          </a:solidFill>
                        </a:rPr>
                        <a:t>planned</a:t>
                      </a:r>
                      <a:endParaRPr lang="ru-RU" dirty="0">
                        <a:solidFill>
                          <a:srgbClr val="A800A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A800A8"/>
                          </a:solidFill>
                        </a:rPr>
                        <a:t>actual</a:t>
                      </a:r>
                      <a:endParaRPr lang="ru-RU" dirty="0">
                        <a:solidFill>
                          <a:srgbClr val="A800A8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MPD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489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SPD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787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Add.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C0000"/>
                          </a:solidFill>
                        </a:rPr>
                        <a:t>Total</a:t>
                      </a:r>
                      <a:endParaRPr lang="ru-RU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C0000"/>
                          </a:solidFill>
                        </a:rPr>
                        <a:t>4967</a:t>
                      </a:r>
                      <a:endParaRPr lang="ru-RU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C0000"/>
                          </a:solidFill>
                        </a:rPr>
                        <a:t>3512</a:t>
                      </a:r>
                    </a:p>
                    <a:p>
                      <a:endParaRPr lang="en-US" dirty="0" smtClean="0">
                        <a:solidFill>
                          <a:srgbClr val="CC00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CC0000"/>
                        </a:solidFill>
                      </a:endParaRPr>
                    </a:p>
                    <a:p>
                      <a:endParaRPr lang="ru-RU" dirty="0">
                        <a:solidFill>
                          <a:srgbClr val="CC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5517232"/>
            <a:ext cx="2723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%     100        70</a:t>
            </a:r>
            <a:endParaRPr lang="ru-RU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15887"/>
            <a:ext cx="8856984" cy="935279"/>
          </a:xfrm>
        </p:spPr>
        <p:txBody>
          <a:bodyPr/>
          <a:lstStyle/>
          <a:p>
            <a:pPr lvl="0" eaLnBrk="1" hangingPunct="1"/>
            <a: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The second entrance  checkpoint </a:t>
            </a:r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to </a:t>
            </a: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the Lab </a:t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u="sng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now  in  operation</a:t>
            </a:r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 </a:t>
            </a:r>
            <a:r>
              <a:rPr lang="ru-RU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ru-RU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ru-RU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ru-RU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 </a:t>
            </a:r>
            <a:r>
              <a:rPr lang="ru-RU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ru-RU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с</a:t>
            </a: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26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June 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>
                <a:ea typeface="ＭＳ Ｐゴシック" charset="0"/>
                <a:cs typeface="ＭＳ Ｐゴシック" charset="0"/>
              </a:rPr>
              <a:t>N.Agapov, PAC PP</a:t>
            </a:r>
            <a:endParaRPr kumimoji="0" lang="ru-RU" sz="140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0" y="2406367"/>
            <a:ext cx="4310789" cy="323309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317" y="1268760"/>
            <a:ext cx="4673600" cy="4356100"/>
          </a:xfrm>
          <a:prstGeom prst="rect">
            <a:avLst/>
          </a:prstGeom>
        </p:spPr>
      </p:pic>
      <p:sp>
        <p:nvSpPr>
          <p:cNvPr id="17" name="Прямоугольная выноска 14"/>
          <p:cNvSpPr>
            <a:spLocks noChangeArrowheads="1"/>
          </p:cNvSpPr>
          <p:nvPr/>
        </p:nvSpPr>
        <p:spPr bwMode="auto">
          <a:xfrm>
            <a:off x="109460" y="1262652"/>
            <a:ext cx="4876330" cy="1274182"/>
          </a:xfrm>
          <a:prstGeom prst="wedgeRectCallout">
            <a:avLst>
              <a:gd name="adj1" fmla="val 71233"/>
              <a:gd name="adj2" fmla="val 205124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ru-RU" dirty="0"/>
          </a:p>
        </p:txBody>
      </p:sp>
      <p:sp>
        <p:nvSpPr>
          <p:cNvPr id="18" name="Прямоугольная выноска 14"/>
          <p:cNvSpPr>
            <a:spLocks noChangeArrowheads="1"/>
          </p:cNvSpPr>
          <p:nvPr/>
        </p:nvSpPr>
        <p:spPr bwMode="auto">
          <a:xfrm>
            <a:off x="109460" y="1242015"/>
            <a:ext cx="4876330" cy="1274182"/>
          </a:xfrm>
          <a:prstGeom prst="wedgeRectCallout">
            <a:avLst>
              <a:gd name="adj1" fmla="val -12504"/>
              <a:gd name="adj2" fmla="val 176666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22300" y="1618863"/>
            <a:ext cx="484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New checkpoint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2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ownloads\Сборка1 в корпусе 32  (18 марта) лист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838201"/>
            <a:ext cx="8666163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NICA_header_blu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321440" y="6586855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4" name="Picture 7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457950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0638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ая выноска 14"/>
          <p:cNvSpPr>
            <a:spLocks noChangeArrowheads="1"/>
          </p:cNvSpPr>
          <p:nvPr/>
        </p:nvSpPr>
        <p:spPr bwMode="auto">
          <a:xfrm>
            <a:off x="34703" y="147499"/>
            <a:ext cx="6303928" cy="1081403"/>
          </a:xfrm>
          <a:prstGeom prst="wedgeRectCallout">
            <a:avLst>
              <a:gd name="adj1" fmla="val -200"/>
              <a:gd name="adj2" fmla="val 195140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altLang="en-US" sz="3200" b="1" dirty="0" smtClean="0">
                <a:solidFill>
                  <a:srgbClr val="000066"/>
                </a:solidFill>
              </a:rPr>
              <a:t>Existing </a:t>
            </a:r>
            <a:r>
              <a:rPr kumimoji="0" lang="en-US" altLang="en-US" sz="3200" b="1" dirty="0">
                <a:solidFill>
                  <a:srgbClr val="000066"/>
                </a:solidFill>
              </a:rPr>
              <a:t>compressor </a:t>
            </a:r>
            <a:r>
              <a:rPr kumimoji="0" lang="en-US" altLang="en-US" sz="3200" b="1" dirty="0" smtClean="0">
                <a:solidFill>
                  <a:srgbClr val="000066"/>
                </a:solidFill>
              </a:rPr>
              <a:t>building 4,4 MW </a:t>
            </a:r>
            <a:endParaRPr lang="ru-RU" altLang="en-US" sz="3200" b="1" dirty="0">
              <a:solidFill>
                <a:schemeClr val="bg2"/>
              </a:solidFill>
            </a:endParaRPr>
          </a:p>
        </p:txBody>
      </p:sp>
      <p:sp>
        <p:nvSpPr>
          <p:cNvPr id="27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ru-RU" sz="1400" dirty="0" smtClean="0">
                <a:ea typeface="ＭＳ Ｐゴシック" charset="0"/>
                <a:cs typeface="ＭＳ Ｐゴシック" charset="0"/>
              </a:rPr>
              <a:t>26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 June 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Прямоугольная выноска 14"/>
          <p:cNvSpPr>
            <a:spLocks noChangeArrowheads="1"/>
          </p:cNvSpPr>
          <p:nvPr/>
        </p:nvSpPr>
        <p:spPr bwMode="auto">
          <a:xfrm>
            <a:off x="3131840" y="5300347"/>
            <a:ext cx="5860853" cy="1081403"/>
          </a:xfrm>
          <a:prstGeom prst="wedgeRectCallout">
            <a:avLst>
              <a:gd name="adj1" fmla="val -56013"/>
              <a:gd name="adj2" fmla="val -89994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altLang="en-US" sz="3200" b="1" dirty="0" smtClean="0">
                <a:solidFill>
                  <a:srgbClr val="000066"/>
                </a:solidFill>
              </a:rPr>
              <a:t>New </a:t>
            </a:r>
            <a:r>
              <a:rPr kumimoji="0" lang="en-US" altLang="en-US" sz="3200" b="1" dirty="0">
                <a:solidFill>
                  <a:srgbClr val="000066"/>
                </a:solidFill>
              </a:rPr>
              <a:t>compressor </a:t>
            </a:r>
            <a:r>
              <a:rPr kumimoji="0" lang="en-US" altLang="en-US" sz="3200" b="1" dirty="0" smtClean="0">
                <a:solidFill>
                  <a:srgbClr val="000066"/>
                </a:solidFill>
              </a:rPr>
              <a:t>building </a:t>
            </a:r>
          </a:p>
          <a:p>
            <a:pPr algn="ctr" eaLnBrk="1" hangingPunct="1"/>
            <a:r>
              <a:rPr kumimoji="0" lang="en-US" altLang="en-US" sz="3200" b="1" dirty="0" smtClean="0">
                <a:solidFill>
                  <a:srgbClr val="000066"/>
                </a:solidFill>
              </a:rPr>
              <a:t>9,6 MW</a:t>
            </a:r>
            <a:endParaRPr lang="ru-RU" altLang="en-US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2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Документы\Booster\Гипрокислород\Сборка корпуса-Лист_2.png"/>
          <p:cNvPicPr>
            <a:picLocks noChangeAspect="1" noChangeArrowheads="1"/>
          </p:cNvPicPr>
          <p:nvPr/>
        </p:nvPicPr>
        <p:blipFill>
          <a:blip r:embed="rId2" cstate="print"/>
          <a:srcRect r="6714"/>
          <a:stretch>
            <a:fillRect/>
          </a:stretch>
        </p:blipFill>
        <p:spPr bwMode="auto">
          <a:xfrm>
            <a:off x="2699792" y="1046334"/>
            <a:ext cx="6408712" cy="5479010"/>
          </a:xfrm>
          <a:prstGeom prst="rect">
            <a:avLst/>
          </a:prstGeom>
          <a:noFill/>
        </p:spPr>
      </p:pic>
      <p:pic>
        <p:nvPicPr>
          <p:cNvPr id="8" name="Picture 3" descr="NICA_header_blu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ая выноска 10"/>
          <p:cNvSpPr/>
          <p:nvPr/>
        </p:nvSpPr>
        <p:spPr>
          <a:xfrm>
            <a:off x="251520" y="2492896"/>
            <a:ext cx="2376264" cy="3672408"/>
          </a:xfrm>
          <a:prstGeom prst="wedgeRectCallout">
            <a:avLst>
              <a:gd name="adj1" fmla="val 118704"/>
              <a:gd name="adj2" fmla="val 280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07504" y="2499298"/>
            <a:ext cx="2520280" cy="3672408"/>
          </a:xfrm>
          <a:prstGeom prst="wedgeRectCallout">
            <a:avLst>
              <a:gd name="adj1" fmla="val 142188"/>
              <a:gd name="adj2" fmla="val 6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Изображение 1" descr="фото каскад новый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3"/>
            <a:ext cx="2387022" cy="1379365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ая выноска 12"/>
          <p:cNvSpPr/>
          <p:nvPr/>
        </p:nvSpPr>
        <p:spPr>
          <a:xfrm>
            <a:off x="251520" y="332656"/>
            <a:ext cx="5472608" cy="1872208"/>
          </a:xfrm>
          <a:prstGeom prst="wedgeRectCallout">
            <a:avLst>
              <a:gd name="adj1" fmla="val 43217"/>
              <a:gd name="adj2" fmla="val 1470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142068" y="332656"/>
            <a:ext cx="5582060" cy="1872208"/>
          </a:xfrm>
          <a:prstGeom prst="wedgeRectCallout">
            <a:avLst>
              <a:gd name="adj1" fmla="val 50076"/>
              <a:gd name="adj2" fmla="val 125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142068" y="332656"/>
            <a:ext cx="5582060" cy="1872208"/>
          </a:xfrm>
          <a:prstGeom prst="wedgeRectCallout">
            <a:avLst>
              <a:gd name="adj1" fmla="val 60390"/>
              <a:gd name="adj2" fmla="val 875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Изображение 1" descr="аэроком250_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645302" y="404663"/>
            <a:ext cx="1997412" cy="175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7504" y="3939458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Helium screw compressors “Kaskad-110/30</a:t>
            </a:r>
            <a:r>
              <a:rPr lang="en-US" sz="1100" dirty="0" smtClean="0"/>
              <a:t>”</a:t>
            </a:r>
            <a:endParaRPr lang="ru-RU" sz="11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332656"/>
            <a:ext cx="34563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latin typeface="+mj-lt"/>
                <a:cs typeface="Abadi MT Condensed Extra Bold" charset="0"/>
              </a:rPr>
              <a:t>Nitrogen turbo compressors “Aerocom2-179/18” 2 units in operation, 1 in reserve</a:t>
            </a:r>
            <a:endParaRPr lang="ru-RU" sz="1100" b="1" dirty="0">
              <a:latin typeface="+mj-lt"/>
            </a:endParaRPr>
          </a:p>
        </p:txBody>
      </p:sp>
      <p:graphicFrame>
        <p:nvGraphicFramePr>
          <p:cNvPr id="19" name="Group 183"/>
          <p:cNvGraphicFramePr>
            <a:graphicFrameLocks noGrp="1"/>
          </p:cNvGraphicFramePr>
          <p:nvPr/>
        </p:nvGraphicFramePr>
        <p:xfrm>
          <a:off x="179512" y="836712"/>
          <a:ext cx="3384376" cy="1173480"/>
        </p:xfrm>
        <a:graphic>
          <a:graphicData uri="http://schemas.openxmlformats.org/drawingml/2006/table">
            <a:tbl>
              <a:tblPr/>
              <a:tblGrid>
                <a:gridCol w="2448271"/>
                <a:gridCol w="936105"/>
              </a:tblGrid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Capacity of compressor, Nm</a:t>
                      </a:r>
                      <a:r>
                        <a:rPr kumimoji="0" 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/h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 charset="0"/>
                        </a:rPr>
                        <a:t>10740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SimSun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Inlet pressure,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MPa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ea typeface="SimSun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0.102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Inlet temperature,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°C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30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Outlet pressure,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MPa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ea typeface="SimSun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1.8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Outlet temperature, °C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40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Temperature of cooling water, °C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20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Installed power of electric motor, kW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1800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ea typeface="SimSun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07504" y="4437112"/>
          <a:ext cx="2448272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2517"/>
                <a:gridCol w="435755"/>
              </a:tblGrid>
              <a:tr h="144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Capacity (Nm</a:t>
                      </a:r>
                      <a:r>
                        <a:rPr lang="en-GB" sz="1100" baseline="30000" dirty="0">
                          <a:effectLst/>
                        </a:rPr>
                        <a:t>3</a:t>
                      </a:r>
                      <a:r>
                        <a:rPr lang="en-GB" sz="1100" dirty="0">
                          <a:effectLst/>
                        </a:rPr>
                        <a:t>/h)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6600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1203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Outlet pressure (</a:t>
                      </a:r>
                      <a:r>
                        <a:rPr lang="en-GB" sz="1100" dirty="0" err="1">
                          <a:effectLst/>
                        </a:rPr>
                        <a:t>MPa</a:t>
                      </a:r>
                      <a:r>
                        <a:rPr lang="en-GB" sz="1100" dirty="0">
                          <a:effectLst/>
                        </a:rPr>
                        <a:t>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3.0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1687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Total power of electric motors (kW)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1600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144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Voltage (V)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6000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1203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Number of compression stages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967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Speed (rpm)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2970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731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Flow rate of cooling water, m</a:t>
                      </a:r>
                      <a:r>
                        <a:rPr lang="en-US" sz="1100" baseline="30000" dirty="0">
                          <a:effectLst/>
                        </a:rPr>
                        <a:t>3</a:t>
                      </a:r>
                      <a:r>
                        <a:rPr lang="en-US" sz="1100" dirty="0">
                          <a:effectLst/>
                        </a:rPr>
                        <a:t>/h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</a:tbl>
          </a:graphicData>
        </a:graphic>
      </p:graphicFrame>
      <p:sp>
        <p:nvSpPr>
          <p:cNvPr id="21" name="Прямоугольная выноска 20"/>
          <p:cNvSpPr/>
          <p:nvPr/>
        </p:nvSpPr>
        <p:spPr>
          <a:xfrm>
            <a:off x="5940152" y="5949280"/>
            <a:ext cx="1512168" cy="360040"/>
          </a:xfrm>
          <a:prstGeom prst="wedgeRectCallout">
            <a:avLst>
              <a:gd name="adj1" fmla="val -66519"/>
              <a:gd name="adj2" fmla="val -1852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940152" y="5960313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Nitrogen receivers</a:t>
            </a:r>
            <a:endParaRPr lang="ru-RU" sz="1200" b="1" dirty="0"/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6732240" y="4941168"/>
            <a:ext cx="1512168" cy="504056"/>
          </a:xfrm>
          <a:prstGeom prst="wedgeRectCallout">
            <a:avLst>
              <a:gd name="adj1" fmla="val -24317"/>
              <a:gd name="adj2" fmla="val -2593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732240" y="495220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1300 kg/h nitrogen liquefier</a:t>
            </a:r>
            <a:endParaRPr lang="ru-RU" sz="1200" b="1" dirty="0"/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7452320" y="4149080"/>
            <a:ext cx="1619672" cy="432048"/>
          </a:xfrm>
          <a:prstGeom prst="wedgeRectCallout">
            <a:avLst>
              <a:gd name="adj1" fmla="val 19149"/>
              <a:gd name="adj2" fmla="val -3212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7452320" y="414908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30 m3 LN2 reservoir with pumps </a:t>
            </a:r>
            <a:endParaRPr lang="ru-RU" sz="1200" b="1" dirty="0"/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7164288" y="1052736"/>
            <a:ext cx="1619672" cy="432048"/>
          </a:xfrm>
          <a:prstGeom prst="wedgeRectCallout">
            <a:avLst>
              <a:gd name="adj1" fmla="val -44952"/>
              <a:gd name="adj2" fmla="val 174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7164288" y="1052736"/>
            <a:ext cx="1619672" cy="432048"/>
          </a:xfrm>
          <a:prstGeom prst="wedgeRectCallout">
            <a:avLst>
              <a:gd name="adj1" fmla="val -28486"/>
              <a:gd name="adj2" fmla="val 2629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164288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200 m3 nitrogen gas bags</a:t>
            </a:r>
            <a:endParaRPr lang="ru-RU" sz="1200" b="1" dirty="0"/>
          </a:p>
        </p:txBody>
      </p:sp>
      <p:cxnSp>
        <p:nvCxnSpPr>
          <p:cNvPr id="30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7" descr="NICA-Logo_4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692275" y="6524625"/>
            <a:ext cx="2374900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400" dirty="0">
                <a:ea typeface="ＭＳ Ｐゴシック" charset="0"/>
                <a:cs typeface="ＭＳ Ｐゴシック" charset="0"/>
              </a:rPr>
              <a:t>Monday </a:t>
            </a:r>
            <a:r>
              <a:rPr kumimoji="0" lang="en-US" sz="1400" dirty="0" smtClean="0">
                <a:ea typeface="ＭＳ Ｐゴシック" charset="0"/>
                <a:cs typeface="ＭＳ Ｐゴシック" charset="0"/>
              </a:rPr>
              <a:t>26 June </a:t>
            </a:r>
            <a:r>
              <a:rPr kumimoji="0" lang="en-US" sz="1400" dirty="0">
                <a:ea typeface="ＭＳ Ｐゴシック" charset="0"/>
                <a:cs typeface="ＭＳ Ｐゴシック" charset="0"/>
              </a:rPr>
              <a:t>2017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18783</TotalTime>
  <Words>1255</Words>
  <Application>Microsoft Macintosh PowerPoint</Application>
  <PresentationFormat>Экран (4:3)</PresentationFormat>
  <Paragraphs>363</Paragraphs>
  <Slides>27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43" baseType="lpstr">
      <vt:lpstr>Abadi MT Condensed Extra Bold</vt:lpstr>
      <vt:lpstr>Calibri</vt:lpstr>
      <vt:lpstr>Cambria</vt:lpstr>
      <vt:lpstr>Chalkduster</vt:lpstr>
      <vt:lpstr>Georgia</vt:lpstr>
      <vt:lpstr>MS PGothic</vt:lpstr>
      <vt:lpstr>ＭＳ Ｐゴシック</vt:lpstr>
      <vt:lpstr>ＭＳ 明朝</vt:lpstr>
      <vt:lpstr>SimSun</vt:lpstr>
      <vt:lpstr>Tahoma</vt:lpstr>
      <vt:lpstr>Times</vt:lpstr>
      <vt:lpstr>Times New Roman</vt:lpstr>
      <vt:lpstr>Verdana</vt:lpstr>
      <vt:lpstr>Wingdings</vt:lpstr>
      <vt:lpstr>Arial</vt:lpstr>
      <vt:lpstr>Оформление по умолчанию</vt:lpstr>
      <vt:lpstr>   Report on the infrastructure developments, including the Nuclotron</vt:lpstr>
      <vt:lpstr>PRESENTATION OUTLINE</vt:lpstr>
      <vt:lpstr>New buildings of the NICA complex</vt:lpstr>
      <vt:lpstr>Report on the construction of the collider building</vt:lpstr>
      <vt:lpstr> Reinforced concrete works </vt:lpstr>
      <vt:lpstr>   Piled work    </vt:lpstr>
      <vt:lpstr>    The second entrance  checkpoint to the Lab  now  in  operation      с</vt:lpstr>
      <vt:lpstr>Презентация PowerPoint</vt:lpstr>
      <vt:lpstr>Презентация PowerPoint</vt:lpstr>
      <vt:lpstr> NICA innovation center   </vt:lpstr>
      <vt:lpstr> Line for assembling and cryogenic testing  of  SC-magnets </vt:lpstr>
      <vt:lpstr>Production plans</vt:lpstr>
      <vt:lpstr> Line for assembling and cryogenic testing of  SC-magnets </vt:lpstr>
      <vt:lpstr>Презентация PowerPoint</vt:lpstr>
      <vt:lpstr>Презентация PowerPoint</vt:lpstr>
      <vt:lpstr>Schedule cryogenic test of superconducting magnets of the booster</vt:lpstr>
      <vt:lpstr>Презентация PowerPoint</vt:lpstr>
      <vt:lpstr> Main results and plans for magnet production  </vt:lpstr>
      <vt:lpstr>Презентация PowerPoint</vt:lpstr>
      <vt:lpstr> Existing liquid helium plant  </vt:lpstr>
      <vt:lpstr>  New equipment on the central cryogenic station   </vt:lpstr>
      <vt:lpstr>Презентация PowerPoint</vt:lpstr>
      <vt:lpstr>Презентация PowerPoint</vt:lpstr>
      <vt:lpstr>Презентация PowerPoint</vt:lpstr>
      <vt:lpstr>Презентация PowerPoint</vt:lpstr>
      <vt:lpstr>Construction of two parallel 6 kV cable lines from the Main power transformer station (110/6 kV) to Substation 13 is fully completed.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и реконструкция криогенной системы ЛФВЭ для ускорительного комплекса NICA (2012 – 2015 гг.)</dc:title>
  <dc:creator>new</dc:creator>
  <cp:lastModifiedBy>Николай Агапов</cp:lastModifiedBy>
  <cp:revision>538</cp:revision>
  <cp:lastPrinted>2017-06-06T07:30:11Z</cp:lastPrinted>
  <dcterms:created xsi:type="dcterms:W3CDTF">2013-08-19T10:07:16Z</dcterms:created>
  <dcterms:modified xsi:type="dcterms:W3CDTF">2017-06-22T14:40:15Z</dcterms:modified>
</cp:coreProperties>
</file>