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8" r:id="rId2"/>
    <p:sldId id="259" r:id="rId3"/>
    <p:sldId id="260" r:id="rId4"/>
    <p:sldId id="261" r:id="rId5"/>
    <p:sldId id="262" r:id="rId6"/>
    <p:sldId id="326" r:id="rId7"/>
    <p:sldId id="272" r:id="rId8"/>
    <p:sldId id="273" r:id="rId9"/>
    <p:sldId id="317" r:id="rId10"/>
    <p:sldId id="268" r:id="rId11"/>
    <p:sldId id="291" r:id="rId12"/>
    <p:sldId id="293" r:id="rId13"/>
    <p:sldId id="294" r:id="rId14"/>
    <p:sldId id="290" r:id="rId15"/>
    <p:sldId id="276" r:id="rId16"/>
    <p:sldId id="282" r:id="rId17"/>
    <p:sldId id="332" r:id="rId18"/>
    <p:sldId id="331" r:id="rId19"/>
    <p:sldId id="299" r:id="rId20"/>
    <p:sldId id="298" r:id="rId21"/>
    <p:sldId id="330" r:id="rId22"/>
    <p:sldId id="308" r:id="rId23"/>
    <p:sldId id="329" r:id="rId24"/>
    <p:sldId id="318" r:id="rId25"/>
    <p:sldId id="319" r:id="rId26"/>
    <p:sldId id="305" r:id="rId27"/>
    <p:sldId id="283" r:id="rId28"/>
    <p:sldId id="320" r:id="rId29"/>
    <p:sldId id="296" r:id="rId3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00FF"/>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46" d="100"/>
          <a:sy n="46" d="100"/>
        </p:scale>
        <p:origin x="-336" y="-7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58D01B-673C-466D-B529-D58FA08374AC}" type="datetimeFigureOut">
              <a:rPr lang="ru-RU" smtClean="0"/>
              <a:t>26.06.2017</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7067FD-A399-4060-8E95-D83B22288CE5}" type="slidenum">
              <a:rPr lang="ru-RU" smtClean="0"/>
              <a:t>‹#›</a:t>
            </a:fld>
            <a:endParaRPr lang="ru-RU"/>
          </a:p>
        </p:txBody>
      </p:sp>
    </p:spTree>
    <p:extLst>
      <p:ext uri="{BB962C8B-B14F-4D97-AF65-F5344CB8AC3E}">
        <p14:creationId xmlns:p14="http://schemas.microsoft.com/office/powerpoint/2010/main" val="913073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DD5AF827-C182-43AD-AD3F-031F96A6E2D8}" type="slidenum">
              <a:rPr lang="ru-RU" smtClean="0"/>
              <a:t>5</a:t>
            </a:fld>
            <a:endParaRPr lang="ru-RU"/>
          </a:p>
        </p:txBody>
      </p:sp>
    </p:spTree>
    <p:extLst>
      <p:ext uri="{BB962C8B-B14F-4D97-AF65-F5344CB8AC3E}">
        <p14:creationId xmlns:p14="http://schemas.microsoft.com/office/powerpoint/2010/main" val="4246530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ru-RU" smtClean="0"/>
              <a:t>The Company in Vitkovice has prepared the place for Control assembling of Magnet Yoke</a:t>
            </a:r>
          </a:p>
          <a:p>
            <a:endParaRPr lang="ru-RU" altLang="ru-RU" smtClean="0"/>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C03DBAF-D62D-43AD-ADC0-2E6BE9958005}" type="slidenum">
              <a:rPr lang="ru-RU" altLang="ru-RU">
                <a:latin typeface="Calibri" panose="020F0502020204030204" pitchFamily="34" charset="0"/>
              </a:rPr>
              <a:pPr eaLnBrk="1" hangingPunct="1"/>
              <a:t>10</a:t>
            </a:fld>
            <a:endParaRPr lang="ru-RU" altLang="ru-RU">
              <a:latin typeface="Calibri" panose="020F0502020204030204" pitchFamily="34" charset="0"/>
            </a:endParaRPr>
          </a:p>
        </p:txBody>
      </p:sp>
    </p:spTree>
    <p:extLst>
      <p:ext uri="{BB962C8B-B14F-4D97-AF65-F5344CB8AC3E}">
        <p14:creationId xmlns:p14="http://schemas.microsoft.com/office/powerpoint/2010/main" val="29304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It was decided to manufacture a box made of aluminum. The walls of the box welded of aluminum profile of special shape, which is manufactured by extrusion. </a:t>
            </a:r>
          </a:p>
          <a:p>
            <a:r>
              <a:rPr lang="en-US" dirty="0" smtClean="0"/>
              <a:t>The central panel and the cover are made of aluminum honeycomb panels. All the elements are pulled together by pins and nuts. This design lighter and more convenient than the previous one. </a:t>
            </a:r>
          </a:p>
          <a:p>
            <a:r>
              <a:rPr lang="en-US" dirty="0" err="1" smtClean="0"/>
              <a:t>Clic</a:t>
            </a:r>
            <a:endParaRPr lang="en-US" dirty="0" smtClean="0"/>
          </a:p>
          <a:p>
            <a:r>
              <a:rPr lang="en-US" dirty="0" smtClean="0"/>
              <a:t>First prototype of this</a:t>
            </a:r>
            <a:r>
              <a:rPr lang="en-US" baseline="0" dirty="0" smtClean="0"/>
              <a:t> design was made small for one detector. We tested it with detector last Nuclotron Run. Results was very good. Next step is the full scale box. </a:t>
            </a:r>
          </a:p>
          <a:p>
            <a:r>
              <a:rPr lang="en-US" baseline="0" dirty="0" err="1" smtClean="0"/>
              <a:t>Clic</a:t>
            </a:r>
            <a:endParaRPr lang="en-US" dirty="0" smtClean="0"/>
          </a:p>
          <a:p>
            <a:r>
              <a:rPr lang="en-US" dirty="0" smtClean="0"/>
              <a:t>Now we are testing it and, most likely, it will be the final design, because it satisfies most of the requirements.</a:t>
            </a:r>
          </a:p>
          <a:p>
            <a:endParaRPr lang="ru-RU" dirty="0"/>
          </a:p>
        </p:txBody>
      </p:sp>
      <p:sp>
        <p:nvSpPr>
          <p:cNvPr id="4" name="Номер слайда 3"/>
          <p:cNvSpPr>
            <a:spLocks noGrp="1"/>
          </p:cNvSpPr>
          <p:nvPr>
            <p:ph type="sldNum" sz="quarter" idx="10"/>
          </p:nvPr>
        </p:nvSpPr>
        <p:spPr/>
        <p:txBody>
          <a:bodyPr/>
          <a:lstStyle/>
          <a:p>
            <a:fld id="{4FFD1207-DD09-4E80-94F6-7EEBA8116548}" type="slidenum">
              <a:rPr lang="ru-RU" smtClean="0"/>
              <a:pPr/>
              <a:t>15</a:t>
            </a:fld>
            <a:endParaRPr lang="ru-RU"/>
          </a:p>
        </p:txBody>
      </p:sp>
    </p:spTree>
    <p:extLst>
      <p:ext uri="{BB962C8B-B14F-4D97-AF65-F5344CB8AC3E}">
        <p14:creationId xmlns:p14="http://schemas.microsoft.com/office/powerpoint/2010/main" val="693093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smtClean="0">
                <a:solidFill>
                  <a:schemeClr val="tx1"/>
                </a:solidFill>
                <a:effectLst/>
                <a:latin typeface="+mn-lt"/>
                <a:ea typeface="+mn-ea"/>
                <a:cs typeface="+mn-cs"/>
              </a:rPr>
              <a:t>A very important part of </a:t>
            </a:r>
            <a:r>
              <a:rPr lang="en-US" sz="1200" b="1" kern="1200" dirty="0" smtClean="0">
                <a:solidFill>
                  <a:schemeClr val="tx1"/>
                </a:solidFill>
                <a:effectLst/>
                <a:latin typeface="+mn-lt"/>
                <a:ea typeface="+mn-ea"/>
                <a:cs typeface="+mn-cs"/>
              </a:rPr>
              <a:t>creating the TOF system</a:t>
            </a:r>
            <a:r>
              <a:rPr lang="en-US" sz="1200" kern="1200" dirty="0" smtClean="0">
                <a:solidFill>
                  <a:schemeClr val="tx1"/>
                </a:solidFill>
                <a:effectLst/>
                <a:latin typeface="+mn-lt"/>
                <a:ea typeface="+mn-ea"/>
                <a:cs typeface="+mn-cs"/>
              </a:rPr>
              <a:t> is the </a:t>
            </a:r>
            <a:r>
              <a:rPr lang="en-US" sz="1200" b="1" kern="1200" dirty="0" smtClean="0">
                <a:solidFill>
                  <a:schemeClr val="tx1"/>
                </a:solidFill>
                <a:effectLst/>
                <a:latin typeface="+mn-lt"/>
                <a:ea typeface="+mn-ea"/>
                <a:cs typeface="+mn-cs"/>
              </a:rPr>
              <a:t>correct cabling</a:t>
            </a:r>
            <a:r>
              <a:rPr lang="en-US" sz="1200" kern="1200" dirty="0" smtClean="0">
                <a:solidFill>
                  <a:schemeClr val="tx1"/>
                </a:solidFill>
                <a:effectLst/>
                <a:latin typeface="+mn-lt"/>
                <a:ea typeface="+mn-ea"/>
                <a:cs typeface="+mn-cs"/>
              </a:rPr>
              <a:t>. </a:t>
            </a:r>
            <a:endParaRPr lang="ru-R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is single module with </a:t>
            </a:r>
            <a:r>
              <a:rPr lang="en-US" sz="1200" b="1" kern="1200" dirty="0" smtClean="0">
                <a:solidFill>
                  <a:schemeClr val="tx1"/>
                </a:solidFill>
                <a:effectLst/>
                <a:latin typeface="+mn-lt"/>
                <a:ea typeface="+mn-ea"/>
                <a:cs typeface="+mn-cs"/>
              </a:rPr>
              <a:t>all communications that should be placed</a:t>
            </a:r>
            <a:r>
              <a:rPr lang="en-US" sz="1200" kern="1200" dirty="0" smtClean="0">
                <a:solidFill>
                  <a:schemeClr val="tx1"/>
                </a:solidFill>
                <a:effectLst/>
                <a:latin typeface="+mn-lt"/>
                <a:ea typeface="+mn-ea"/>
                <a:cs typeface="+mn-cs"/>
              </a:rPr>
              <a:t> inside it. </a:t>
            </a:r>
            <a:endParaRPr lang="ru-R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readout electronics must be </a:t>
            </a:r>
            <a:r>
              <a:rPr lang="en-US" sz="1200" b="1" kern="1200" dirty="0" smtClean="0">
                <a:solidFill>
                  <a:schemeClr val="tx1"/>
                </a:solidFill>
                <a:effectLst/>
                <a:latin typeface="+mn-lt"/>
                <a:ea typeface="+mn-ea"/>
                <a:cs typeface="+mn-cs"/>
              </a:rPr>
              <a:t>as close as possible</a:t>
            </a:r>
            <a:r>
              <a:rPr lang="en-US" sz="1200" kern="1200" dirty="0" smtClean="0">
                <a:solidFill>
                  <a:schemeClr val="tx1"/>
                </a:solidFill>
                <a:effectLst/>
                <a:latin typeface="+mn-lt"/>
                <a:ea typeface="+mn-ea"/>
                <a:cs typeface="+mn-cs"/>
              </a:rPr>
              <a:t> to the detector </a:t>
            </a:r>
            <a:r>
              <a:rPr lang="en-US" sz="1200" b="1" kern="1200" dirty="0" smtClean="0">
                <a:solidFill>
                  <a:schemeClr val="tx1"/>
                </a:solidFill>
                <a:effectLst/>
                <a:latin typeface="+mn-lt"/>
                <a:ea typeface="+mn-ea"/>
                <a:cs typeface="+mn-cs"/>
              </a:rPr>
              <a:t>for achieving best</a:t>
            </a:r>
            <a:r>
              <a:rPr lang="en-US" sz="1200" kern="1200" dirty="0" smtClean="0">
                <a:solidFill>
                  <a:schemeClr val="tx1"/>
                </a:solidFill>
                <a:effectLst/>
                <a:latin typeface="+mn-lt"/>
                <a:ea typeface="+mn-ea"/>
                <a:cs typeface="+mn-cs"/>
              </a:rPr>
              <a:t> time resolution.</a:t>
            </a:r>
            <a:endParaRPr lang="ru-R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But each crate </a:t>
            </a:r>
            <a:r>
              <a:rPr lang="en-US" sz="1200" b="1" kern="1200" dirty="0" smtClean="0">
                <a:solidFill>
                  <a:schemeClr val="tx1"/>
                </a:solidFill>
                <a:effectLst/>
                <a:latin typeface="+mn-lt"/>
                <a:ea typeface="+mn-ea"/>
                <a:cs typeface="+mn-cs"/>
              </a:rPr>
              <a:t>radiates heat</a:t>
            </a:r>
            <a:r>
              <a:rPr lang="en-US" sz="1200" kern="1200" dirty="0" smtClean="0">
                <a:solidFill>
                  <a:schemeClr val="tx1"/>
                </a:solidFill>
                <a:effectLst/>
                <a:latin typeface="+mn-lt"/>
                <a:ea typeface="+mn-ea"/>
                <a:cs typeface="+mn-cs"/>
              </a:rPr>
              <a:t> up to 300 W. Therefore </a:t>
            </a:r>
            <a:r>
              <a:rPr lang="en-US" sz="1200" b="1" kern="1200" dirty="0" smtClean="0">
                <a:solidFill>
                  <a:schemeClr val="tx1"/>
                </a:solidFill>
                <a:effectLst/>
                <a:latin typeface="+mn-lt"/>
                <a:ea typeface="+mn-ea"/>
                <a:cs typeface="+mn-cs"/>
              </a:rPr>
              <a:t>we decided to fix them directly</a:t>
            </a:r>
            <a:r>
              <a:rPr lang="en-US" sz="1200" kern="1200" dirty="0" smtClean="0">
                <a:solidFill>
                  <a:schemeClr val="tx1"/>
                </a:solidFill>
                <a:effectLst/>
                <a:latin typeface="+mn-lt"/>
                <a:ea typeface="+mn-ea"/>
                <a:cs typeface="+mn-cs"/>
              </a:rPr>
              <a:t> on the yoke. </a:t>
            </a:r>
            <a:endParaRPr lang="ru-R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Cables taking the signals from the FEE, LV cables, gas tubes and slow control buses </a:t>
            </a:r>
            <a:r>
              <a:rPr lang="en-US" sz="1200" b="1" kern="1200" dirty="0" smtClean="0">
                <a:solidFill>
                  <a:schemeClr val="tx1"/>
                </a:solidFill>
                <a:effectLst/>
                <a:latin typeface="+mn-lt"/>
                <a:ea typeface="+mn-ea"/>
                <a:cs typeface="+mn-cs"/>
              </a:rPr>
              <a:t>will be routed through the center</a:t>
            </a:r>
            <a:r>
              <a:rPr lang="en-US" sz="1200" kern="1200" dirty="0" smtClean="0">
                <a:solidFill>
                  <a:schemeClr val="tx1"/>
                </a:solidFill>
                <a:effectLst/>
                <a:latin typeface="+mn-lt"/>
                <a:ea typeface="+mn-ea"/>
                <a:cs typeface="+mn-cs"/>
              </a:rPr>
              <a:t> of the module to its outer ends. </a:t>
            </a:r>
            <a:endParaRPr lang="ru-R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Then they will come out from the external sides of the sector and pass through special holes in the yoke. </a:t>
            </a:r>
            <a:endParaRPr lang="ru-R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space about 70 cm</a:t>
            </a:r>
            <a:r>
              <a:rPr lang="en-US" sz="1200" kern="1200" baseline="30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(&lt;1% of total size) is enough in each hole in the yoke for all TOF system cables, tubes. </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4FFD1207-DD09-4E80-94F6-7EEBA8116548}" type="slidenum">
              <a:rPr lang="ru-RU" smtClean="0"/>
              <a:pPr/>
              <a:t>16</a:t>
            </a:fld>
            <a:endParaRPr lang="ru-RU"/>
          </a:p>
        </p:txBody>
      </p:sp>
    </p:spTree>
    <p:extLst>
      <p:ext uri="{BB962C8B-B14F-4D97-AF65-F5344CB8AC3E}">
        <p14:creationId xmlns:p14="http://schemas.microsoft.com/office/powerpoint/2010/main" val="31292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p>
        </p:txBody>
      </p:sp>
      <p:sp>
        <p:nvSpPr>
          <p:cNvPr id="4" name="Номер слайда 3"/>
          <p:cNvSpPr>
            <a:spLocks noGrp="1"/>
          </p:cNvSpPr>
          <p:nvPr>
            <p:ph type="sldNum" sz="quarter" idx="5"/>
          </p:nvPr>
        </p:nvSpPr>
        <p:spPr/>
        <p:txBody>
          <a:bodyPr/>
          <a:lstStyle/>
          <a:p>
            <a:pPr>
              <a:defRPr/>
            </a:pPr>
            <a:fld id="{8A211208-05DC-440C-B661-1D5F77C5F80C}" type="slidenum">
              <a:rPr lang="ru-RU" smtClean="0"/>
              <a:pPr>
                <a:defRPr/>
              </a:pPr>
              <a:t>22</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smtClean="0"/>
          </a:p>
        </p:txBody>
      </p:sp>
      <p:sp>
        <p:nvSpPr>
          <p:cNvPr id="4" name="Номер слайда 3"/>
          <p:cNvSpPr>
            <a:spLocks noGrp="1"/>
          </p:cNvSpPr>
          <p:nvPr>
            <p:ph type="sldNum" sz="quarter" idx="5"/>
          </p:nvPr>
        </p:nvSpPr>
        <p:spPr/>
        <p:txBody>
          <a:bodyPr/>
          <a:lstStyle/>
          <a:p>
            <a:pPr>
              <a:defRPr/>
            </a:pPr>
            <a:fld id="{31AC9C97-A54C-4AAA-ACB0-0F347121C43D}" type="slidenum">
              <a:rPr lang="ru-RU" smtClean="0"/>
              <a:pPr>
                <a:defRPr/>
              </a:pPr>
              <a:t>23</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997749E-D906-4FBE-A280-44604EB8D96D}" type="datetime1">
              <a:rPr lang="ru-RU" smtClean="0"/>
              <a:t>26.06.2017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3DBE0F0-A2EB-4557-8801-0B7AFDF1E7E3}" type="slidenum">
              <a:rPr lang="ru-RU" smtClean="0"/>
              <a:t>‹#›</a:t>
            </a:fld>
            <a:endParaRPr lang="ru-RU"/>
          </a:p>
        </p:txBody>
      </p:sp>
    </p:spTree>
    <p:extLst>
      <p:ext uri="{BB962C8B-B14F-4D97-AF65-F5344CB8AC3E}">
        <p14:creationId xmlns:p14="http://schemas.microsoft.com/office/powerpoint/2010/main" val="735438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998BB49-8E3C-4F64-BDD6-F58EAF40FF5A}" type="datetime1">
              <a:rPr lang="ru-RU" smtClean="0"/>
              <a:t>26.06.2017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3DBE0F0-A2EB-4557-8801-0B7AFDF1E7E3}" type="slidenum">
              <a:rPr lang="ru-RU" smtClean="0"/>
              <a:t>‹#›</a:t>
            </a:fld>
            <a:endParaRPr lang="ru-RU"/>
          </a:p>
        </p:txBody>
      </p:sp>
    </p:spTree>
    <p:extLst>
      <p:ext uri="{BB962C8B-B14F-4D97-AF65-F5344CB8AC3E}">
        <p14:creationId xmlns:p14="http://schemas.microsoft.com/office/powerpoint/2010/main" val="3483371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F12903B-669D-458F-971B-F423B581023D}" type="datetime1">
              <a:rPr lang="ru-RU" smtClean="0"/>
              <a:t>26.06.2017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3DBE0F0-A2EB-4557-8801-0B7AFDF1E7E3}" type="slidenum">
              <a:rPr lang="ru-RU" smtClean="0"/>
              <a:t>‹#›</a:t>
            </a:fld>
            <a:endParaRPr lang="ru-RU"/>
          </a:p>
        </p:txBody>
      </p:sp>
    </p:spTree>
    <p:extLst>
      <p:ext uri="{BB962C8B-B14F-4D97-AF65-F5344CB8AC3E}">
        <p14:creationId xmlns:p14="http://schemas.microsoft.com/office/powerpoint/2010/main" val="3842389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B742C10-886C-46EB-9B41-717EB9DDBD08}" type="datetime1">
              <a:rPr lang="ru-RU" smtClean="0"/>
              <a:t>26.06.2017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3DBE0F0-A2EB-4557-8801-0B7AFDF1E7E3}" type="slidenum">
              <a:rPr lang="ru-RU" smtClean="0"/>
              <a:t>‹#›</a:t>
            </a:fld>
            <a:endParaRPr lang="ru-RU"/>
          </a:p>
        </p:txBody>
      </p:sp>
    </p:spTree>
    <p:extLst>
      <p:ext uri="{BB962C8B-B14F-4D97-AF65-F5344CB8AC3E}">
        <p14:creationId xmlns:p14="http://schemas.microsoft.com/office/powerpoint/2010/main" val="1007858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1352842E-2C41-4676-ACC0-8F0A6E10CE25}" type="datetime1">
              <a:rPr lang="ru-RU" smtClean="0"/>
              <a:t>26.06.2017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3DBE0F0-A2EB-4557-8801-0B7AFDF1E7E3}" type="slidenum">
              <a:rPr lang="ru-RU" smtClean="0"/>
              <a:t>‹#›</a:t>
            </a:fld>
            <a:endParaRPr lang="ru-RU"/>
          </a:p>
        </p:txBody>
      </p:sp>
    </p:spTree>
    <p:extLst>
      <p:ext uri="{BB962C8B-B14F-4D97-AF65-F5344CB8AC3E}">
        <p14:creationId xmlns:p14="http://schemas.microsoft.com/office/powerpoint/2010/main" val="169282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784B9012-D19A-4865-BE7C-8F265DAD7535}" type="datetime1">
              <a:rPr lang="ru-RU" smtClean="0"/>
              <a:t>26.06.2017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3DBE0F0-A2EB-4557-8801-0B7AFDF1E7E3}" type="slidenum">
              <a:rPr lang="ru-RU" smtClean="0"/>
              <a:t>‹#›</a:t>
            </a:fld>
            <a:endParaRPr lang="ru-RU"/>
          </a:p>
        </p:txBody>
      </p:sp>
    </p:spTree>
    <p:extLst>
      <p:ext uri="{BB962C8B-B14F-4D97-AF65-F5344CB8AC3E}">
        <p14:creationId xmlns:p14="http://schemas.microsoft.com/office/powerpoint/2010/main" val="4275069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42066770-B0E8-4D2F-A78E-B6A289122A25}" type="datetime1">
              <a:rPr lang="ru-RU" smtClean="0"/>
              <a:t>26.06.2017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83DBE0F0-A2EB-4557-8801-0B7AFDF1E7E3}" type="slidenum">
              <a:rPr lang="ru-RU" smtClean="0"/>
              <a:t>‹#›</a:t>
            </a:fld>
            <a:endParaRPr lang="ru-RU"/>
          </a:p>
        </p:txBody>
      </p:sp>
    </p:spTree>
    <p:extLst>
      <p:ext uri="{BB962C8B-B14F-4D97-AF65-F5344CB8AC3E}">
        <p14:creationId xmlns:p14="http://schemas.microsoft.com/office/powerpoint/2010/main" val="929700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65B2EE8D-A661-4FA6-99A4-7CF797D074A8}" type="datetime1">
              <a:rPr lang="ru-RU" smtClean="0"/>
              <a:t>26.06.2017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83DBE0F0-A2EB-4557-8801-0B7AFDF1E7E3}" type="slidenum">
              <a:rPr lang="ru-RU" smtClean="0"/>
              <a:t>‹#›</a:t>
            </a:fld>
            <a:endParaRPr lang="ru-RU"/>
          </a:p>
        </p:txBody>
      </p:sp>
    </p:spTree>
    <p:extLst>
      <p:ext uri="{BB962C8B-B14F-4D97-AF65-F5344CB8AC3E}">
        <p14:creationId xmlns:p14="http://schemas.microsoft.com/office/powerpoint/2010/main" val="3708946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2270DA8-2561-4870-9D82-02C5CD197288}" type="datetime1">
              <a:rPr lang="ru-RU" smtClean="0"/>
              <a:t>26.06.2017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83DBE0F0-A2EB-4557-8801-0B7AFDF1E7E3}" type="slidenum">
              <a:rPr lang="ru-RU" smtClean="0"/>
              <a:t>‹#›</a:t>
            </a:fld>
            <a:endParaRPr lang="ru-RU"/>
          </a:p>
        </p:txBody>
      </p:sp>
    </p:spTree>
    <p:extLst>
      <p:ext uri="{BB962C8B-B14F-4D97-AF65-F5344CB8AC3E}">
        <p14:creationId xmlns:p14="http://schemas.microsoft.com/office/powerpoint/2010/main" val="1829437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969A1348-644C-4223-8E5C-130E7C29C1C9}" type="datetime1">
              <a:rPr lang="ru-RU" smtClean="0"/>
              <a:t>26.06.2017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3DBE0F0-A2EB-4557-8801-0B7AFDF1E7E3}" type="slidenum">
              <a:rPr lang="ru-RU" smtClean="0"/>
              <a:t>‹#›</a:t>
            </a:fld>
            <a:endParaRPr lang="ru-RU"/>
          </a:p>
        </p:txBody>
      </p:sp>
    </p:spTree>
    <p:extLst>
      <p:ext uri="{BB962C8B-B14F-4D97-AF65-F5344CB8AC3E}">
        <p14:creationId xmlns:p14="http://schemas.microsoft.com/office/powerpoint/2010/main" val="2432270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2559E7BF-C541-43C1-89AD-F2B2FE39CD23}" type="datetime1">
              <a:rPr lang="ru-RU" smtClean="0"/>
              <a:t>26.06.2017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3DBE0F0-A2EB-4557-8801-0B7AFDF1E7E3}" type="slidenum">
              <a:rPr lang="ru-RU" smtClean="0"/>
              <a:t>‹#›</a:t>
            </a:fld>
            <a:endParaRPr lang="ru-RU"/>
          </a:p>
        </p:txBody>
      </p:sp>
    </p:spTree>
    <p:extLst>
      <p:ext uri="{BB962C8B-B14F-4D97-AF65-F5344CB8AC3E}">
        <p14:creationId xmlns:p14="http://schemas.microsoft.com/office/powerpoint/2010/main" val="603754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81B9B3-2319-4DAE-A66B-5900EE987184}" type="datetime1">
              <a:rPr lang="ru-RU" smtClean="0"/>
              <a:t>26.06.2017</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DBE0F0-A2EB-4557-8801-0B7AFDF1E7E3}" type="slidenum">
              <a:rPr lang="ru-RU" smtClean="0"/>
              <a:t>‹#›</a:t>
            </a:fld>
            <a:endParaRPr lang="ru-RU"/>
          </a:p>
        </p:txBody>
      </p:sp>
    </p:spTree>
    <p:extLst>
      <p:ext uri="{BB962C8B-B14F-4D97-AF65-F5344CB8AC3E}">
        <p14:creationId xmlns:p14="http://schemas.microsoft.com/office/powerpoint/2010/main" val="31943090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31.png"/><Relationship Id="rId4" Type="http://schemas.openxmlformats.org/officeDocument/2006/relationships/image" Target="../media/image30.emf"/></Relationships>
</file>

<file path=ppt/slides/_rels/slide1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35.jpeg"/><Relationship Id="rId4" Type="http://schemas.openxmlformats.org/officeDocument/2006/relationships/image" Target="../media/image34.emf"/></Relationships>
</file>

<file path=ppt/slides/_rels/slide1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7.xml"/><Relationship Id="rId4" Type="http://schemas.openxmlformats.org/officeDocument/2006/relationships/image" Target="../media/image38.emf"/></Relationships>
</file>

<file path=ppt/slides/_rels/slide15.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9.png"/><Relationship Id="rId7" Type="http://schemas.openxmlformats.org/officeDocument/2006/relationships/image" Target="../media/image41.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10.wdp"/><Relationship Id="rId5" Type="http://schemas.openxmlformats.org/officeDocument/2006/relationships/image" Target="../media/image40.png"/><Relationship Id="rId10" Type="http://schemas.openxmlformats.org/officeDocument/2006/relationships/image" Target="../media/image43.jpeg"/><Relationship Id="rId4" Type="http://schemas.microsoft.com/office/2007/relationships/hdphoto" Target="../media/hdphoto9.wdp"/><Relationship Id="rId9" Type="http://schemas.microsoft.com/office/2007/relationships/hdphoto" Target="../media/hdphoto11.wdp"/></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1.png"/><Relationship Id="rId5" Type="http://schemas.microsoft.com/office/2007/relationships/hdphoto" Target="../media/hdphoto12.wdp"/><Relationship Id="rId4" Type="http://schemas.openxmlformats.org/officeDocument/2006/relationships/image" Target="../media/image50.png"/><Relationship Id="rId9"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6.emf"/><Relationship Id="rId7" Type="http://schemas.openxmlformats.org/officeDocument/2006/relationships/image" Target="../media/image60.jpeg"/><Relationship Id="rId2" Type="http://schemas.openxmlformats.org/officeDocument/2006/relationships/image" Target="../media/image55.emf"/><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emf"/><Relationship Id="rId4" Type="http://schemas.openxmlformats.org/officeDocument/2006/relationships/image" Target="../media/image57.emf"/></Relationships>
</file>

<file path=ppt/slides/_rels/slide1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png"/><Relationship Id="rId2" Type="http://schemas.openxmlformats.org/officeDocument/2006/relationships/image" Target="../media/image67.jpeg"/><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69.jpeg"/></Relationships>
</file>

<file path=ppt/slides/_rels/slide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24.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slideLayout" Target="../slideLayouts/slideLayout7.xml"/><Relationship Id="rId6" Type="http://schemas.openxmlformats.org/officeDocument/2006/relationships/image" Target="../media/image81.emf"/><Relationship Id="rId5" Type="http://schemas.openxmlformats.org/officeDocument/2006/relationships/image" Target="../media/image80.emf"/><Relationship Id="rId4" Type="http://schemas.openxmlformats.org/officeDocument/2006/relationships/image" Target="../media/image79.emf"/></Relationships>
</file>

<file path=ppt/slides/_rels/slide25.xml.rels><?xml version="1.0" encoding="UTF-8" standalone="yes"?>
<Relationships xmlns="http://schemas.openxmlformats.org/package/2006/relationships"><Relationship Id="rId3" Type="http://schemas.openxmlformats.org/officeDocument/2006/relationships/image" Target="../media/image83.emf"/><Relationship Id="rId7" Type="http://schemas.openxmlformats.org/officeDocument/2006/relationships/image" Target="../media/image87.emf"/><Relationship Id="rId2" Type="http://schemas.openxmlformats.org/officeDocument/2006/relationships/image" Target="../media/image82.emf"/><Relationship Id="rId1" Type="http://schemas.openxmlformats.org/officeDocument/2006/relationships/slideLayout" Target="../slideLayouts/slideLayout7.xml"/><Relationship Id="rId6" Type="http://schemas.openxmlformats.org/officeDocument/2006/relationships/image" Target="../media/image86.emf"/><Relationship Id="rId5" Type="http://schemas.openxmlformats.org/officeDocument/2006/relationships/image" Target="../media/image85.emf"/><Relationship Id="rId4" Type="http://schemas.openxmlformats.org/officeDocument/2006/relationships/image" Target="../media/image84.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package" Target="../embeddings/_____Microsoft_Excel1.xlsx"/><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88.emf"/></Relationships>
</file>

<file path=ppt/slides/_rels/slide29.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89.emf"/><Relationship Id="rId1" Type="http://schemas.openxmlformats.org/officeDocument/2006/relationships/slideLayout" Target="../slideLayouts/slideLayout7.xml"/><Relationship Id="rId6" Type="http://schemas.openxmlformats.org/officeDocument/2006/relationships/image" Target="../media/image93.jpeg"/><Relationship Id="rId5" Type="http://schemas.openxmlformats.org/officeDocument/2006/relationships/image" Target="../media/image92.emf"/><Relationship Id="rId4" Type="http://schemas.openxmlformats.org/officeDocument/2006/relationships/image" Target="../media/image91.emf"/></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emf"/><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6.png"/><Relationship Id="rId5" Type="http://schemas.openxmlformats.org/officeDocument/2006/relationships/image" Target="../media/image4.w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20.pn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3"/>
          <p:cNvSpPr txBox="1">
            <a:spLocks noChangeArrowheads="1"/>
          </p:cNvSpPr>
          <p:nvPr/>
        </p:nvSpPr>
        <p:spPr bwMode="auto">
          <a:xfrm>
            <a:off x="4583113" y="2624138"/>
            <a:ext cx="22653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900" b="1" dirty="0" err="1">
                <a:solidFill>
                  <a:srgbClr val="0000FF"/>
                </a:solidFill>
              </a:rPr>
              <a:t>Vadim</a:t>
            </a:r>
            <a:r>
              <a:rPr lang="en-US" sz="1900" b="1" dirty="0">
                <a:solidFill>
                  <a:srgbClr val="0000FF"/>
                </a:solidFill>
              </a:rPr>
              <a:t> Kolesnikov</a:t>
            </a:r>
          </a:p>
          <a:p>
            <a:pPr eaLnBrk="1" hangingPunct="1"/>
            <a:r>
              <a:rPr lang="en-US" sz="1900" b="1" dirty="0">
                <a:solidFill>
                  <a:srgbClr val="0000FF"/>
                </a:solidFill>
              </a:rPr>
              <a:t>    </a:t>
            </a:r>
            <a:r>
              <a:rPr lang="ru-RU" sz="1900" b="1" dirty="0">
                <a:solidFill>
                  <a:srgbClr val="0000FF"/>
                </a:solidFill>
              </a:rPr>
              <a:t>   </a:t>
            </a:r>
            <a:r>
              <a:rPr lang="en-US" sz="1900" b="1" dirty="0">
                <a:solidFill>
                  <a:srgbClr val="0000FF"/>
                </a:solidFill>
              </a:rPr>
              <a:t>(VBLHEP)</a:t>
            </a:r>
            <a:endParaRPr lang="ru-RU" sz="1900" b="1" dirty="0">
              <a:solidFill>
                <a:srgbClr val="0000FF"/>
              </a:solidFill>
            </a:endParaRPr>
          </a:p>
        </p:txBody>
      </p:sp>
      <p:sp>
        <p:nvSpPr>
          <p:cNvPr id="14340" name="Text Box 4"/>
          <p:cNvSpPr txBox="1">
            <a:spLocks noChangeArrowheads="1"/>
          </p:cNvSpPr>
          <p:nvPr/>
        </p:nvSpPr>
        <p:spPr bwMode="auto">
          <a:xfrm>
            <a:off x="4008439" y="3589339"/>
            <a:ext cx="344487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100">
                <a:solidFill>
                  <a:srgbClr val="2320A4"/>
                </a:solidFill>
              </a:rPr>
              <a:t>On behalf of the MPD team</a:t>
            </a:r>
            <a:endParaRPr lang="ru-RU" sz="2100">
              <a:solidFill>
                <a:srgbClr val="2320A4"/>
              </a:solidFill>
            </a:endParaRPr>
          </a:p>
        </p:txBody>
      </p:sp>
      <p:sp>
        <p:nvSpPr>
          <p:cNvPr id="14341" name="Text Box 5"/>
          <p:cNvSpPr txBox="1">
            <a:spLocks noChangeArrowheads="1"/>
          </p:cNvSpPr>
          <p:nvPr/>
        </p:nvSpPr>
        <p:spPr bwMode="auto">
          <a:xfrm>
            <a:off x="3935413" y="5229226"/>
            <a:ext cx="3744912"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900" b="1" dirty="0" err="1">
                <a:solidFill>
                  <a:srgbClr val="B15407"/>
                </a:solidFill>
              </a:rPr>
              <a:t>Programme</a:t>
            </a:r>
            <a:r>
              <a:rPr lang="en-US" sz="1900" b="1" dirty="0">
                <a:solidFill>
                  <a:srgbClr val="B15407"/>
                </a:solidFill>
              </a:rPr>
              <a:t> Advisory Committee</a:t>
            </a:r>
            <a:r>
              <a:rPr lang="ru-RU" sz="1900" b="1" dirty="0">
                <a:solidFill>
                  <a:srgbClr val="B15407"/>
                </a:solidFill>
              </a:rPr>
              <a:t> </a:t>
            </a:r>
            <a:r>
              <a:rPr lang="en-US" sz="1900" b="1" dirty="0">
                <a:solidFill>
                  <a:srgbClr val="B15407"/>
                </a:solidFill>
              </a:rPr>
              <a:t>for Particle Physics</a:t>
            </a:r>
            <a:endParaRPr lang="ru-RU" sz="1900" b="1" dirty="0">
              <a:solidFill>
                <a:srgbClr val="B15407"/>
              </a:solidFill>
            </a:endParaRPr>
          </a:p>
          <a:p>
            <a:pPr algn="ctr" eaLnBrk="1" hangingPunct="1"/>
            <a:r>
              <a:rPr lang="en-US" sz="1900" b="1" dirty="0" smtClean="0">
                <a:solidFill>
                  <a:srgbClr val="B15407"/>
                </a:solidFill>
              </a:rPr>
              <a:t>47</a:t>
            </a:r>
            <a:r>
              <a:rPr lang="en-US" sz="1900" b="1" baseline="30000" dirty="0" smtClean="0">
                <a:solidFill>
                  <a:srgbClr val="B15407"/>
                </a:solidFill>
              </a:rPr>
              <a:t>th</a:t>
            </a:r>
            <a:r>
              <a:rPr lang="en-US" sz="1900" b="1" dirty="0" smtClean="0">
                <a:solidFill>
                  <a:srgbClr val="B15407"/>
                </a:solidFill>
              </a:rPr>
              <a:t> </a:t>
            </a:r>
            <a:r>
              <a:rPr lang="en-US" sz="1900" b="1" dirty="0">
                <a:solidFill>
                  <a:srgbClr val="B15407"/>
                </a:solidFill>
              </a:rPr>
              <a:t>Meeting</a:t>
            </a:r>
          </a:p>
          <a:p>
            <a:pPr algn="ctr" eaLnBrk="1" hangingPunct="1"/>
            <a:r>
              <a:rPr lang="en-US" sz="1900" b="1" dirty="0">
                <a:solidFill>
                  <a:srgbClr val="B15407"/>
                </a:solidFill>
              </a:rPr>
              <a:t> </a:t>
            </a:r>
            <a:r>
              <a:rPr lang="en-US" sz="1900" b="1" dirty="0" smtClean="0">
                <a:solidFill>
                  <a:srgbClr val="B15407"/>
                </a:solidFill>
              </a:rPr>
              <a:t>June 26</a:t>
            </a:r>
            <a:r>
              <a:rPr lang="en-US" sz="1900" b="1" dirty="0">
                <a:solidFill>
                  <a:srgbClr val="B15407"/>
                </a:solidFill>
              </a:rPr>
              <a:t>, 2017</a:t>
            </a:r>
            <a:endParaRPr lang="ru-RU" sz="1900" b="1" dirty="0">
              <a:solidFill>
                <a:srgbClr val="B15407"/>
              </a:solidFill>
            </a:endParaRPr>
          </a:p>
        </p:txBody>
      </p:sp>
      <p:sp>
        <p:nvSpPr>
          <p:cNvPr id="14342" name="Rectangle 6"/>
          <p:cNvSpPr>
            <a:spLocks noChangeArrowheads="1"/>
          </p:cNvSpPr>
          <p:nvPr/>
        </p:nvSpPr>
        <p:spPr bwMode="auto">
          <a:xfrm>
            <a:off x="2859881" y="1700214"/>
            <a:ext cx="542328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200" b="1" dirty="0">
                <a:solidFill>
                  <a:srgbClr val="800000"/>
                </a:solidFill>
              </a:rPr>
              <a:t>Within the JINR theme</a:t>
            </a:r>
            <a:r>
              <a:rPr lang="ru-RU" sz="2200" b="1" dirty="0">
                <a:solidFill>
                  <a:srgbClr val="800000"/>
                </a:solidFill>
              </a:rPr>
              <a:t> 02-0-1065-2007</a:t>
            </a:r>
            <a:r>
              <a:rPr lang="en-US" sz="2200" b="1" dirty="0">
                <a:solidFill>
                  <a:srgbClr val="800000"/>
                </a:solidFill>
              </a:rPr>
              <a:t>/</a:t>
            </a:r>
            <a:r>
              <a:rPr lang="ru-RU" sz="2200" b="1" dirty="0">
                <a:solidFill>
                  <a:srgbClr val="800000"/>
                </a:solidFill>
              </a:rPr>
              <a:t>2019</a:t>
            </a:r>
          </a:p>
        </p:txBody>
      </p:sp>
      <p:sp>
        <p:nvSpPr>
          <p:cNvPr id="2" name="Номер слайда 1"/>
          <p:cNvSpPr>
            <a:spLocks noGrp="1"/>
          </p:cNvSpPr>
          <p:nvPr>
            <p:ph type="sldNum" sz="quarter" idx="12"/>
          </p:nvPr>
        </p:nvSpPr>
        <p:spPr/>
        <p:txBody>
          <a:bodyPr/>
          <a:lstStyle/>
          <a:p>
            <a:pPr>
              <a:defRPr/>
            </a:pPr>
            <a:fld id="{F38B51E1-6E08-4BD5-8DA5-FD5F3C893E78}" type="slidenum">
              <a:rPr lang="ru-RU" smtClean="0"/>
              <a:pPr>
                <a:defRPr/>
              </a:pPr>
              <a:t>1</a:t>
            </a:fld>
            <a:endParaRPr lang="ru-RU"/>
          </a:p>
        </p:txBody>
      </p:sp>
      <p:sp>
        <p:nvSpPr>
          <p:cNvPr id="8" name="Text Box 2"/>
          <p:cNvSpPr txBox="1">
            <a:spLocks noChangeArrowheads="1"/>
          </p:cNvSpPr>
          <p:nvPr/>
        </p:nvSpPr>
        <p:spPr bwMode="auto">
          <a:xfrm>
            <a:off x="2540794" y="260648"/>
            <a:ext cx="653415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36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Progress towards the realization</a:t>
            </a:r>
            <a:endParaRPr lang="ru-RU" sz="36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a:p>
            <a:pPr eaLnBrk="1" hangingPunct="1">
              <a:defRPr/>
            </a:pPr>
            <a:r>
              <a:rPr lang="ru-RU" sz="36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of the MPD project</a:t>
            </a:r>
            <a:endParaRPr lang="ru-RU" sz="36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1181102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2" descr="E:\2017 year\31_1_фев_Острава\L1030132.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r="-4084" b="24323"/>
          <a:stretch/>
        </p:blipFill>
        <p:spPr>
          <a:xfrm>
            <a:off x="6257416" y="2825980"/>
            <a:ext cx="6109724" cy="2969581"/>
          </a:xfrm>
        </p:spPr>
      </p:pic>
      <p:pic>
        <p:nvPicPr>
          <p:cNvPr id="5" name="Объект 3"/>
          <p:cNvPicPr>
            <a:picLocks noChangeAspect="1"/>
          </p:cNvPicPr>
          <p:nvPr/>
        </p:nvPicPr>
        <p:blipFill>
          <a:blip r:embed="rId4" cstate="print">
            <a:extLst>
              <a:ext uri="{28A0092B-C50C-407E-A947-70E740481C1C}">
                <a14:useLocalDpi xmlns:a14="http://schemas.microsoft.com/office/drawing/2010/main" val="0"/>
              </a:ext>
            </a:extLst>
          </a:blip>
          <a:srcRect l="9682" t="9753" r="26666" b="21815"/>
          <a:stretch>
            <a:fillRect/>
          </a:stretch>
        </p:blipFill>
        <p:spPr>
          <a:xfrm>
            <a:off x="0" y="649287"/>
            <a:ext cx="4642136" cy="2808000"/>
          </a:xfrm>
          <a:prstGeom prst="rect">
            <a:avLst/>
          </a:prstGeom>
        </p:spPr>
      </p:pic>
      <p:sp>
        <p:nvSpPr>
          <p:cNvPr id="6" name="Rectangle 2"/>
          <p:cNvSpPr txBox="1">
            <a:spLocks noChangeArrowheads="1"/>
          </p:cNvSpPr>
          <p:nvPr/>
        </p:nvSpPr>
        <p:spPr bwMode="auto">
          <a:xfrm>
            <a:off x="2279250" y="0"/>
            <a:ext cx="8229600" cy="649287"/>
          </a:xfrm>
          <a:prstGeom prst="rect">
            <a:avLst/>
          </a:prstGeom>
          <a:noFill/>
          <a:ln w="9525">
            <a:noFill/>
            <a:miter lim="800000"/>
            <a:headEnd/>
            <a:tailEnd/>
          </a:ln>
        </p:spPr>
        <p:txBody>
          <a:bodyPr anchor="ctr"/>
          <a:lstStyle/>
          <a:p>
            <a:pPr algn="ctr">
              <a:defRPr/>
            </a:pPr>
            <a:r>
              <a:rPr lang="en-US" altLang="ru-RU" sz="2600" b="1" dirty="0">
                <a:latin typeface="Arial" panose="020B0604020202020204" pitchFamily="34" charset="0"/>
                <a:ea typeface="+mj-ea"/>
                <a:cs typeface="Arial" panose="020B0604020202020204" pitchFamily="34" charset="0"/>
              </a:rPr>
              <a:t>MPD </a:t>
            </a:r>
            <a:r>
              <a:rPr lang="en-US" altLang="ru-RU" sz="2600" b="1" dirty="0" smtClean="0">
                <a:latin typeface="Arial" panose="020B0604020202020204" pitchFamily="34" charset="0"/>
                <a:ea typeface="+mj-ea"/>
                <a:cs typeface="Arial" panose="020B0604020202020204" pitchFamily="34" charset="0"/>
              </a:rPr>
              <a:t>Magnet Yoke </a:t>
            </a:r>
            <a:r>
              <a:rPr lang="en-US" altLang="ru-RU" sz="2600" b="1" dirty="0">
                <a:latin typeface="Arial" panose="020B0604020202020204" pitchFamily="34" charset="0"/>
                <a:ea typeface="+mj-ea"/>
                <a:cs typeface="Arial" panose="020B0604020202020204" pitchFamily="34" charset="0"/>
              </a:rPr>
              <a:t>(L=8970 mm, Ø6625 mm)</a:t>
            </a:r>
          </a:p>
        </p:txBody>
      </p:sp>
      <p:sp>
        <p:nvSpPr>
          <p:cNvPr id="8" name="Заголовок 1"/>
          <p:cNvSpPr txBox="1">
            <a:spLocks/>
          </p:cNvSpPr>
          <p:nvPr/>
        </p:nvSpPr>
        <p:spPr>
          <a:xfrm>
            <a:off x="7223347" y="5655586"/>
            <a:ext cx="3887998" cy="633412"/>
          </a:xfrm>
          <a:prstGeom prst="rect">
            <a:avLst/>
          </a:prstGeom>
          <a:solidFill>
            <a:schemeClr val="accent5">
              <a:lumMod val="40000"/>
              <a:lumOff val="60000"/>
            </a:schemeClr>
          </a:solidFill>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defRPr/>
            </a:pPr>
            <a:r>
              <a:rPr lang="en-US" sz="2000" dirty="0" smtClean="0"/>
              <a:t>Place to control assembling of MPD barrel</a:t>
            </a:r>
            <a:br>
              <a:rPr lang="en-US" sz="2000" dirty="0" smtClean="0"/>
            </a:br>
            <a:r>
              <a:rPr lang="en-US" sz="2000" dirty="0" smtClean="0"/>
              <a:t>(September </a:t>
            </a:r>
            <a:r>
              <a:rPr lang="ru-RU" sz="2000" dirty="0" smtClean="0"/>
              <a:t>– </a:t>
            </a:r>
            <a:r>
              <a:rPr lang="en-US" sz="2000" dirty="0" smtClean="0"/>
              <a:t>October</a:t>
            </a:r>
            <a:r>
              <a:rPr lang="ru-RU" sz="2000" dirty="0" smtClean="0"/>
              <a:t> 2017)</a:t>
            </a:r>
            <a:endParaRPr lang="ru-RU" sz="2000" dirty="0"/>
          </a:p>
        </p:txBody>
      </p:sp>
      <p:sp>
        <p:nvSpPr>
          <p:cNvPr id="9" name="Text Box 4"/>
          <p:cNvSpPr txBox="1">
            <a:spLocks noChangeArrowheads="1"/>
          </p:cNvSpPr>
          <p:nvPr/>
        </p:nvSpPr>
        <p:spPr bwMode="auto">
          <a:xfrm>
            <a:off x="4855779" y="578217"/>
            <a:ext cx="7241627" cy="2139047"/>
          </a:xfrm>
          <a:prstGeom prst="rect">
            <a:avLst/>
          </a:prstGeom>
          <a:solidFill>
            <a:schemeClr val="accent1">
              <a:lumMod val="40000"/>
              <a:lumOff val="60000"/>
            </a:schemeClr>
          </a:solidFill>
          <a:ln>
            <a:noFill/>
          </a:ln>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ru-RU" sz="1900" b="1" dirty="0">
                <a:solidFill>
                  <a:srgbClr val="0000FF"/>
                </a:solidFill>
                <a:latin typeface="Arial Narrow" panose="020B0606020202030204" pitchFamily="34" charset="0"/>
              </a:rPr>
              <a:t>28 </a:t>
            </a:r>
            <a:r>
              <a:rPr lang="en-US" altLang="ru-RU" sz="1900" b="1" dirty="0" smtClean="0">
                <a:solidFill>
                  <a:srgbClr val="0000FF"/>
                </a:solidFill>
                <a:latin typeface="Arial Narrow" panose="020B0606020202030204" pitchFamily="34" charset="0"/>
              </a:rPr>
              <a:t>plates </a:t>
            </a:r>
            <a:r>
              <a:rPr lang="en-US" altLang="ru-RU" sz="1900" dirty="0" smtClean="0">
                <a:solidFill>
                  <a:srgbClr val="0000FF"/>
                </a:solidFill>
                <a:latin typeface="Arial Narrow" panose="020B0606020202030204" pitchFamily="34" charset="0"/>
              </a:rPr>
              <a:t>(</a:t>
            </a:r>
            <a:r>
              <a:rPr lang="en-US" altLang="ru-RU" sz="1900" dirty="0" smtClean="0">
                <a:solidFill>
                  <a:srgbClr val="000000"/>
                </a:solidFill>
                <a:latin typeface="Arial Narrow" panose="020B0606020202030204" pitchFamily="34" charset="0"/>
              </a:rPr>
              <a:t>16 </a:t>
            </a:r>
            <a:r>
              <a:rPr lang="en-US" altLang="ru-RU" sz="1900" dirty="0">
                <a:solidFill>
                  <a:srgbClr val="000000"/>
                </a:solidFill>
                <a:latin typeface="Arial Narrow" panose="020B0606020202030204" pitchFamily="34" charset="0"/>
              </a:rPr>
              <a:t>t </a:t>
            </a:r>
            <a:r>
              <a:rPr lang="en-US" altLang="ru-RU" sz="1900" dirty="0" smtClean="0">
                <a:solidFill>
                  <a:srgbClr val="000000"/>
                </a:solidFill>
                <a:latin typeface="Arial Narrow" panose="020B0606020202030204" pitchFamily="34" charset="0"/>
              </a:rPr>
              <a:t>each) </a:t>
            </a:r>
            <a:r>
              <a:rPr lang="en-US" altLang="ru-RU" sz="1900" dirty="0" smtClean="0">
                <a:latin typeface="Arial Narrow" panose="020B0606020202030204" pitchFamily="34" charset="0"/>
              </a:rPr>
              <a:t>– </a:t>
            </a:r>
            <a:r>
              <a:rPr lang="en-US" altLang="ru-RU" sz="1900" dirty="0" smtClean="0">
                <a:solidFill>
                  <a:srgbClr val="FF0000"/>
                </a:solidFill>
                <a:latin typeface="Arial Narrow" panose="020B0606020202030204" pitchFamily="34" charset="0"/>
              </a:rPr>
              <a:t>80% ready</a:t>
            </a:r>
            <a:endParaRPr lang="en-US" altLang="ru-RU" sz="1900" dirty="0">
              <a:solidFill>
                <a:srgbClr val="FF0000"/>
              </a:solidFill>
              <a:latin typeface="Arial Narrow" panose="020B0606020202030204" pitchFamily="34" charset="0"/>
            </a:endParaRPr>
          </a:p>
          <a:p>
            <a:pPr eaLnBrk="1" hangingPunct="1"/>
            <a:r>
              <a:rPr lang="en-US" altLang="ru-RU" sz="1900" b="1" dirty="0">
                <a:solidFill>
                  <a:srgbClr val="0000FF"/>
                </a:solidFill>
                <a:latin typeface="Arial Narrow" panose="020B0606020202030204" pitchFamily="34" charset="0"/>
              </a:rPr>
              <a:t>2 support </a:t>
            </a:r>
            <a:r>
              <a:rPr lang="en-US" altLang="ru-RU" sz="1900" b="1" dirty="0" smtClean="0">
                <a:solidFill>
                  <a:srgbClr val="0000FF"/>
                </a:solidFill>
                <a:latin typeface="Arial Narrow" panose="020B0606020202030204" pitchFamily="34" charset="0"/>
              </a:rPr>
              <a:t>rings </a:t>
            </a:r>
            <a:r>
              <a:rPr lang="en-US" altLang="ru-RU" sz="1900" dirty="0" smtClean="0">
                <a:solidFill>
                  <a:srgbClr val="0000FF"/>
                </a:solidFill>
                <a:latin typeface="Arial Narrow" panose="020B0606020202030204" pitchFamily="34" charset="0"/>
              </a:rPr>
              <a:t>(</a:t>
            </a:r>
            <a:r>
              <a:rPr lang="en-US" altLang="ru-RU" sz="1900" dirty="0" smtClean="0">
                <a:solidFill>
                  <a:srgbClr val="000000"/>
                </a:solidFill>
                <a:latin typeface="Arial Narrow" panose="020B0606020202030204" pitchFamily="34" charset="0"/>
              </a:rPr>
              <a:t>42.5 </a:t>
            </a:r>
            <a:r>
              <a:rPr lang="en-US" altLang="ru-RU" sz="1900" dirty="0">
                <a:solidFill>
                  <a:srgbClr val="000000"/>
                </a:solidFill>
                <a:latin typeface="Arial Narrow" panose="020B0606020202030204" pitchFamily="34" charset="0"/>
              </a:rPr>
              <a:t>t </a:t>
            </a:r>
            <a:r>
              <a:rPr lang="en-US" altLang="ru-RU" sz="1900" dirty="0" smtClean="0">
                <a:solidFill>
                  <a:srgbClr val="000000"/>
                </a:solidFill>
                <a:latin typeface="Arial Narrow" panose="020B0606020202030204" pitchFamily="34" charset="0"/>
              </a:rPr>
              <a:t>each) - </a:t>
            </a:r>
            <a:r>
              <a:rPr lang="en-US" altLang="ru-RU" sz="1900" dirty="0" smtClean="0">
                <a:solidFill>
                  <a:srgbClr val="FF0000"/>
                </a:solidFill>
                <a:latin typeface="Arial Narrow" panose="020B0606020202030204" pitchFamily="34" charset="0"/>
              </a:rPr>
              <a:t>ready</a:t>
            </a:r>
            <a:endParaRPr lang="en-US" altLang="ru-RU" sz="1900" dirty="0">
              <a:solidFill>
                <a:srgbClr val="FF0000"/>
              </a:solidFill>
              <a:latin typeface="Arial Narrow" panose="020B0606020202030204" pitchFamily="34" charset="0"/>
            </a:endParaRPr>
          </a:p>
          <a:p>
            <a:pPr eaLnBrk="1" hangingPunct="1"/>
            <a:r>
              <a:rPr lang="en-US" altLang="ru-RU" sz="1900" b="1" dirty="0">
                <a:solidFill>
                  <a:srgbClr val="0000FF"/>
                </a:solidFill>
                <a:latin typeface="Arial Narrow" panose="020B0606020202030204" pitchFamily="34" charset="0"/>
              </a:rPr>
              <a:t>2 </a:t>
            </a:r>
            <a:r>
              <a:rPr lang="en-US" altLang="ru-RU" sz="1900" b="1" dirty="0" err="1" smtClean="0">
                <a:solidFill>
                  <a:srgbClr val="0000FF"/>
                </a:solidFill>
                <a:latin typeface="Arial Narrow" panose="020B0606020202030204" pitchFamily="34" charset="0"/>
              </a:rPr>
              <a:t>poles+trasport</a:t>
            </a:r>
            <a:r>
              <a:rPr lang="en-US" altLang="ru-RU" sz="1900" b="1" dirty="0" smtClean="0">
                <a:solidFill>
                  <a:srgbClr val="0000FF"/>
                </a:solidFill>
                <a:latin typeface="Arial Narrow" panose="020B0606020202030204" pitchFamily="34" charset="0"/>
              </a:rPr>
              <a:t> support </a:t>
            </a:r>
            <a:r>
              <a:rPr lang="en-US" altLang="ru-RU" sz="1900" dirty="0" smtClean="0">
                <a:solidFill>
                  <a:srgbClr val="0000FF"/>
                </a:solidFill>
                <a:latin typeface="Arial Narrow" panose="020B0606020202030204" pitchFamily="34" charset="0"/>
              </a:rPr>
              <a:t>(</a:t>
            </a:r>
            <a:r>
              <a:rPr lang="en-US" altLang="ru-RU" sz="1900" dirty="0" smtClean="0">
                <a:solidFill>
                  <a:srgbClr val="000000"/>
                </a:solidFill>
                <a:latin typeface="Arial Narrow" panose="020B0606020202030204" pitchFamily="34" charset="0"/>
              </a:rPr>
              <a:t>44 </a:t>
            </a:r>
            <a:r>
              <a:rPr lang="en-US" altLang="ru-RU" sz="1900" dirty="0">
                <a:solidFill>
                  <a:srgbClr val="000000"/>
                </a:solidFill>
                <a:latin typeface="Arial Narrow" panose="020B0606020202030204" pitchFamily="34" charset="0"/>
              </a:rPr>
              <a:t>t </a:t>
            </a:r>
            <a:r>
              <a:rPr lang="en-US" altLang="ru-RU" sz="1900" dirty="0" smtClean="0">
                <a:solidFill>
                  <a:srgbClr val="000000"/>
                </a:solidFill>
                <a:latin typeface="Arial Narrow" panose="020B0606020202030204" pitchFamily="34" charset="0"/>
              </a:rPr>
              <a:t>each) – </a:t>
            </a:r>
            <a:r>
              <a:rPr lang="en-US" altLang="ru-RU" sz="1900" dirty="0" smtClean="0">
                <a:solidFill>
                  <a:srgbClr val="FF0000"/>
                </a:solidFill>
                <a:latin typeface="Arial Narrow" panose="020B0606020202030204" pitchFamily="34" charset="0"/>
              </a:rPr>
              <a:t>in progress</a:t>
            </a:r>
            <a:endParaRPr lang="en-US" altLang="ru-RU" sz="1900" dirty="0">
              <a:solidFill>
                <a:srgbClr val="FF0000"/>
              </a:solidFill>
              <a:latin typeface="Arial Narrow" panose="020B0606020202030204" pitchFamily="34" charset="0"/>
            </a:endParaRPr>
          </a:p>
          <a:p>
            <a:pPr eaLnBrk="1" hangingPunct="1"/>
            <a:r>
              <a:rPr lang="en-US" altLang="ru-RU" sz="1900" b="1" dirty="0" smtClean="0">
                <a:solidFill>
                  <a:srgbClr val="0000FF"/>
                </a:solidFill>
                <a:latin typeface="Arial Narrow" panose="020B0606020202030204" pitchFamily="34" charset="0"/>
              </a:rPr>
              <a:t>Lodgment </a:t>
            </a:r>
            <a:r>
              <a:rPr lang="en-US" altLang="ru-RU" sz="1900" b="1" dirty="0">
                <a:solidFill>
                  <a:srgbClr val="0000FF"/>
                </a:solidFill>
                <a:latin typeface="Arial Narrow" panose="020B0606020202030204" pitchFamily="34" charset="0"/>
              </a:rPr>
              <a:t>(Yoke support</a:t>
            </a:r>
            <a:r>
              <a:rPr lang="en-US" altLang="ru-RU" sz="1900" b="1" dirty="0" smtClean="0">
                <a:solidFill>
                  <a:srgbClr val="0000FF"/>
                </a:solidFill>
                <a:latin typeface="Arial Narrow" panose="020B0606020202030204" pitchFamily="34" charset="0"/>
              </a:rPr>
              <a:t>)</a:t>
            </a:r>
            <a:r>
              <a:rPr lang="en-US" altLang="ru-RU" sz="1900" dirty="0" smtClean="0">
                <a:solidFill>
                  <a:srgbClr val="000000"/>
                </a:solidFill>
                <a:latin typeface="Arial Narrow" panose="020B0606020202030204" pitchFamily="34" charset="0"/>
              </a:rPr>
              <a:t>: </a:t>
            </a:r>
            <a:r>
              <a:rPr lang="en-US" altLang="ru-RU" sz="1900" dirty="0">
                <a:solidFill>
                  <a:srgbClr val="000000"/>
                </a:solidFill>
                <a:latin typeface="Arial Narrow" panose="020B0606020202030204" pitchFamily="34" charset="0"/>
              </a:rPr>
              <a:t>70 </a:t>
            </a:r>
            <a:r>
              <a:rPr lang="en-US" altLang="ru-RU" sz="1900" dirty="0" smtClean="0">
                <a:solidFill>
                  <a:srgbClr val="000000"/>
                </a:solidFill>
                <a:latin typeface="Arial Narrow" panose="020B0606020202030204" pitchFamily="34" charset="0"/>
              </a:rPr>
              <a:t>t, </a:t>
            </a:r>
            <a:r>
              <a:rPr lang="en-US" altLang="ru-RU" sz="1900" dirty="0">
                <a:solidFill>
                  <a:srgbClr val="000000"/>
                </a:solidFill>
                <a:latin typeface="Arial Narrow" panose="020B0606020202030204" pitchFamily="34" charset="0"/>
              </a:rPr>
              <a:t>ordinary steel St.3 (Fe 360</a:t>
            </a:r>
            <a:r>
              <a:rPr lang="en-US" altLang="ru-RU" sz="1900" dirty="0" smtClean="0">
                <a:solidFill>
                  <a:srgbClr val="000000"/>
                </a:solidFill>
                <a:latin typeface="Arial Narrow" panose="020B0606020202030204" pitchFamily="34" charset="0"/>
              </a:rPr>
              <a:t>) – </a:t>
            </a:r>
            <a:r>
              <a:rPr lang="en-US" altLang="ru-RU" sz="1900" dirty="0" smtClean="0">
                <a:solidFill>
                  <a:srgbClr val="FF0000"/>
                </a:solidFill>
                <a:latin typeface="Arial Narrow" panose="020B0606020202030204" pitchFamily="34" charset="0"/>
              </a:rPr>
              <a:t>80% ready</a:t>
            </a:r>
            <a:endParaRPr lang="en-US" altLang="ru-RU" sz="1900" dirty="0">
              <a:solidFill>
                <a:srgbClr val="FF0000"/>
              </a:solidFill>
              <a:latin typeface="Arial Narrow" panose="020B0606020202030204" pitchFamily="34" charset="0"/>
            </a:endParaRPr>
          </a:p>
          <a:p>
            <a:r>
              <a:rPr lang="en-US" sz="1900" b="1" dirty="0" smtClean="0">
                <a:solidFill>
                  <a:srgbClr val="0000FF"/>
                </a:solidFill>
                <a:latin typeface="Arial Narrow" panose="020B0606020202030204" pitchFamily="34" charset="0"/>
              </a:rPr>
              <a:t>MPD </a:t>
            </a:r>
            <a:r>
              <a:rPr lang="en-US" sz="1900" b="1" dirty="0">
                <a:solidFill>
                  <a:srgbClr val="0000FF"/>
                </a:solidFill>
                <a:latin typeface="Arial Narrow" panose="020B0606020202030204" pitchFamily="34" charset="0"/>
              </a:rPr>
              <a:t>transport </a:t>
            </a:r>
            <a:r>
              <a:rPr lang="en-US" sz="1900" b="1" dirty="0" smtClean="0">
                <a:solidFill>
                  <a:srgbClr val="0000FF"/>
                </a:solidFill>
                <a:latin typeface="Arial Narrow" panose="020B0606020202030204" pitchFamily="34" charset="0"/>
              </a:rPr>
              <a:t>system </a:t>
            </a:r>
            <a:r>
              <a:rPr lang="en-US" sz="1900" dirty="0" smtClean="0">
                <a:solidFill>
                  <a:srgbClr val="FF0000"/>
                </a:solidFill>
                <a:latin typeface="Arial Narrow" panose="020B0606020202030204" pitchFamily="34" charset="0"/>
              </a:rPr>
              <a:t>- </a:t>
            </a:r>
            <a:r>
              <a:rPr lang="en-US" sz="1900" dirty="0">
                <a:solidFill>
                  <a:srgbClr val="FF0000"/>
                </a:solidFill>
                <a:latin typeface="Arial Narrow" panose="020B0606020202030204" pitchFamily="34" charset="0"/>
              </a:rPr>
              <a:t>project is ready</a:t>
            </a:r>
            <a:r>
              <a:rPr lang="en-US" sz="1900" dirty="0">
                <a:latin typeface="Arial Narrow" panose="020B0606020202030204" pitchFamily="34" charset="0"/>
              </a:rPr>
              <a:t>, </a:t>
            </a:r>
            <a:r>
              <a:rPr lang="en-US" sz="1900" dirty="0" smtClean="0">
                <a:latin typeface="Arial Narrow" panose="020B0606020202030204" pitchFamily="34" charset="0"/>
              </a:rPr>
              <a:t>preparations </a:t>
            </a:r>
            <a:r>
              <a:rPr lang="en-US" sz="1900" dirty="0">
                <a:latin typeface="Arial Narrow" panose="020B0606020202030204" pitchFamily="34" charset="0"/>
              </a:rPr>
              <a:t>for </a:t>
            </a:r>
            <a:r>
              <a:rPr lang="en-US" sz="1900" dirty="0" smtClean="0">
                <a:latin typeface="Arial Narrow" panose="020B0606020202030204" pitchFamily="34" charset="0"/>
              </a:rPr>
              <a:t>the tender ongoing</a:t>
            </a:r>
            <a:endParaRPr lang="en-US" sz="1900" dirty="0">
              <a:latin typeface="Arial Narrow" panose="020B0606020202030204" pitchFamily="34" charset="0"/>
            </a:endParaRPr>
          </a:p>
          <a:p>
            <a:r>
              <a:rPr lang="en-US" sz="1900" b="1" dirty="0">
                <a:solidFill>
                  <a:srgbClr val="0000FF"/>
                </a:solidFill>
                <a:latin typeface="Arial Narrow" panose="020B0606020202030204" pitchFamily="34" charset="0"/>
              </a:rPr>
              <a:t>80</a:t>
            </a:r>
            <a:r>
              <a:rPr lang="ru-RU" sz="1900" b="1" dirty="0">
                <a:solidFill>
                  <a:srgbClr val="0000FF"/>
                </a:solidFill>
                <a:latin typeface="Arial Narrow" panose="020B0606020202030204" pitchFamily="34" charset="0"/>
              </a:rPr>
              <a:t>/</a:t>
            </a:r>
            <a:r>
              <a:rPr lang="en-US" sz="1900" b="1" dirty="0">
                <a:solidFill>
                  <a:srgbClr val="0000FF"/>
                </a:solidFill>
                <a:latin typeface="Arial Narrow" panose="020B0606020202030204" pitchFamily="34" charset="0"/>
              </a:rPr>
              <a:t>20 tons cranes </a:t>
            </a:r>
            <a:r>
              <a:rPr lang="en-US" sz="1900" dirty="0" smtClean="0">
                <a:latin typeface="Arial Narrow" panose="020B0606020202030204" pitchFamily="34" charset="0"/>
              </a:rPr>
              <a:t>(MPD &amp; SPD</a:t>
            </a:r>
            <a:r>
              <a:rPr lang="en-US" sz="1900" dirty="0">
                <a:latin typeface="Arial Narrow" panose="020B0606020202030204" pitchFamily="34" charset="0"/>
              </a:rPr>
              <a:t>) – </a:t>
            </a:r>
            <a:r>
              <a:rPr lang="en-US" sz="1900" dirty="0">
                <a:solidFill>
                  <a:srgbClr val="FF0000"/>
                </a:solidFill>
                <a:latin typeface="Arial Narrow" panose="020B0606020202030204" pitchFamily="34" charset="0"/>
              </a:rPr>
              <a:t>contract signed</a:t>
            </a:r>
            <a:r>
              <a:rPr lang="en-US" sz="1900" dirty="0">
                <a:solidFill>
                  <a:srgbClr val="C00000"/>
                </a:solidFill>
                <a:latin typeface="Arial Narrow" panose="020B0606020202030204" pitchFamily="34" charset="0"/>
              </a:rPr>
              <a:t>, </a:t>
            </a:r>
            <a:r>
              <a:rPr lang="en-US" sz="1900" dirty="0">
                <a:solidFill>
                  <a:srgbClr val="FF00FF"/>
                </a:solidFill>
                <a:latin typeface="Arial Narrow" panose="020B0606020202030204" pitchFamily="34" charset="0"/>
              </a:rPr>
              <a:t>delivery </a:t>
            </a:r>
            <a:r>
              <a:rPr lang="en-US" sz="1900" dirty="0" smtClean="0">
                <a:solidFill>
                  <a:srgbClr val="FF00FF"/>
                </a:solidFill>
                <a:latin typeface="Arial Narrow" panose="020B0606020202030204" pitchFamily="34" charset="0"/>
              </a:rPr>
              <a:t>Nov’17- Feb’18</a:t>
            </a:r>
          </a:p>
          <a:p>
            <a:r>
              <a:rPr lang="en-US" altLang="ru-RU" sz="1900" b="1" dirty="0">
                <a:solidFill>
                  <a:srgbClr val="0000FF"/>
                </a:solidFill>
                <a:latin typeface="Arial Narrow" panose="020B0606020202030204" pitchFamily="34" charset="0"/>
              </a:rPr>
              <a:t>Control Assembling </a:t>
            </a:r>
            <a:r>
              <a:rPr lang="en-US" altLang="ru-RU" sz="1900" dirty="0">
                <a:solidFill>
                  <a:srgbClr val="000000"/>
                </a:solidFill>
                <a:latin typeface="Arial Narrow" panose="020B0606020202030204" pitchFamily="34" charset="0"/>
              </a:rPr>
              <a:t>in </a:t>
            </a:r>
            <a:r>
              <a:rPr lang="en-US" altLang="ru-RU" sz="1900" dirty="0">
                <a:solidFill>
                  <a:srgbClr val="002060"/>
                </a:solidFill>
                <a:latin typeface="Arial Narrow" panose="020B0606020202030204" pitchFamily="34" charset="0"/>
              </a:rPr>
              <a:t>VH</a:t>
            </a:r>
            <a:r>
              <a:rPr lang="ru-RU" altLang="ru-RU" sz="1900" dirty="0">
                <a:solidFill>
                  <a:srgbClr val="002060"/>
                </a:solidFill>
                <a:latin typeface="Arial Narrow" panose="020B0606020202030204" pitchFamily="34" charset="0"/>
              </a:rPr>
              <a:t>М </a:t>
            </a:r>
            <a:r>
              <a:rPr lang="en-US" altLang="ru-RU" sz="1900" dirty="0">
                <a:solidFill>
                  <a:srgbClr val="002060"/>
                </a:solidFill>
                <a:latin typeface="Arial Narrow" panose="020B0606020202030204" pitchFamily="34" charset="0"/>
              </a:rPr>
              <a:t>(</a:t>
            </a:r>
            <a:r>
              <a:rPr lang="en-US" altLang="ru-RU" sz="1900" dirty="0" err="1">
                <a:solidFill>
                  <a:srgbClr val="000000"/>
                </a:solidFill>
                <a:latin typeface="Arial Narrow" panose="020B0606020202030204" pitchFamily="34" charset="0"/>
              </a:rPr>
              <a:t>Vitkovice</a:t>
            </a:r>
            <a:r>
              <a:rPr lang="en-US" altLang="ru-RU" sz="1900" dirty="0">
                <a:solidFill>
                  <a:srgbClr val="000000"/>
                </a:solidFill>
                <a:latin typeface="Arial Narrow" panose="020B0606020202030204" pitchFamily="34" charset="0"/>
              </a:rPr>
              <a:t>, Czech Republic) </a:t>
            </a:r>
            <a:r>
              <a:rPr lang="en-US" altLang="ru-RU" sz="1900" dirty="0">
                <a:solidFill>
                  <a:srgbClr val="FF0000"/>
                </a:solidFill>
                <a:latin typeface="Arial Narrow" panose="020B0606020202030204" pitchFamily="34" charset="0"/>
              </a:rPr>
              <a:t>from Sept.-Oct. </a:t>
            </a:r>
            <a:r>
              <a:rPr lang="en-US" altLang="ru-RU" sz="1900" dirty="0" smtClean="0">
                <a:solidFill>
                  <a:srgbClr val="FF0000"/>
                </a:solidFill>
                <a:latin typeface="Arial Narrow" panose="020B0606020202030204" pitchFamily="34" charset="0"/>
              </a:rPr>
              <a:t>2017</a:t>
            </a:r>
            <a:endParaRPr lang="en-US" altLang="ru-RU" sz="1900" dirty="0">
              <a:solidFill>
                <a:srgbClr val="FF0000"/>
              </a:solidFill>
              <a:latin typeface="Arial Narrow" panose="020B0606020202030204" pitchFamily="34" charset="0"/>
            </a:endParaRPr>
          </a:p>
        </p:txBody>
      </p:sp>
      <p:pic>
        <p:nvPicPr>
          <p:cNvPr id="10" name="Picture 3" descr="E:\2017 year\31_1_фев_Острава\L103017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5574" y="4060124"/>
            <a:ext cx="3605809" cy="248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2730883" y="5890556"/>
            <a:ext cx="793750" cy="368300"/>
          </a:xfrm>
          <a:prstGeom prst="rect">
            <a:avLst/>
          </a:prstGeom>
          <a:solidFill>
            <a:schemeClr val="accent5">
              <a:lumMod val="40000"/>
              <a:lumOff val="60000"/>
            </a:schemeClr>
          </a:solidFill>
        </p:spPr>
        <p:txBody>
          <a:bodyPr wrap="none">
            <a:spAutoFit/>
          </a:bodyPr>
          <a:lstStyle/>
          <a:p>
            <a:pPr>
              <a:defRPr/>
            </a:pPr>
            <a:r>
              <a:rPr lang="en-US" dirty="0">
                <a:solidFill>
                  <a:srgbClr val="006600"/>
                </a:solidFill>
              </a:rPr>
              <a:t>Plates</a:t>
            </a:r>
            <a:r>
              <a:rPr lang="en-US" dirty="0"/>
              <a:t> </a:t>
            </a:r>
            <a:endParaRPr lang="ru-RU" dirty="0"/>
          </a:p>
        </p:txBody>
      </p:sp>
      <p:pic>
        <p:nvPicPr>
          <p:cNvPr id="12" name="Picture 3" descr="D:\Vitkovice\21_декабря_2016_фото\07.jpg"/>
          <p:cNvPicPr>
            <a:picLocks noChangeAspect="1" noChangeArrowheads="1"/>
          </p:cNvPicPr>
          <p:nvPr/>
        </p:nvPicPr>
        <p:blipFill>
          <a:blip r:embed="rId6" cstate="print">
            <a:extLst>
              <a:ext uri="{28A0092B-C50C-407E-A947-70E740481C1C}">
                <a14:useLocalDpi xmlns:a14="http://schemas.microsoft.com/office/drawing/2010/main" val="0"/>
              </a:ext>
            </a:extLst>
          </a:blip>
          <a:srcRect t="11835"/>
          <a:stretch>
            <a:fillRect/>
          </a:stretch>
        </p:blipFill>
        <p:spPr bwMode="auto">
          <a:xfrm>
            <a:off x="3524633" y="3387360"/>
            <a:ext cx="3264337"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Номер слайда 1"/>
          <p:cNvSpPr>
            <a:spLocks noGrp="1"/>
          </p:cNvSpPr>
          <p:nvPr>
            <p:ph type="sldNum" sz="quarter" idx="12"/>
          </p:nvPr>
        </p:nvSpPr>
        <p:spPr/>
        <p:txBody>
          <a:bodyPr/>
          <a:lstStyle/>
          <a:p>
            <a:fld id="{83DBE0F0-A2EB-4557-8801-0B7AFDF1E7E3}" type="slidenum">
              <a:rPr lang="ru-RU" smtClean="0"/>
              <a:t>10</a:t>
            </a:fld>
            <a:endParaRPr lang="ru-RU"/>
          </a:p>
        </p:txBody>
      </p:sp>
    </p:spTree>
    <p:extLst>
      <p:ext uri="{BB962C8B-B14F-4D97-AF65-F5344CB8AC3E}">
        <p14:creationId xmlns:p14="http://schemas.microsoft.com/office/powerpoint/2010/main" val="1030253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 name="Рисунок 1"/>
          <p:cNvPicPr>
            <a:picLocks/>
          </p:cNvPicPr>
          <p:nvPr/>
        </p:nvPicPr>
        <p:blipFill rotWithShape="1">
          <a:blip r:embed="rId2">
            <a:lum bright="-8000" contrast="-8000"/>
          </a:blip>
          <a:srcRect t="592" r="9277"/>
          <a:stretch/>
        </p:blipFill>
        <p:spPr>
          <a:xfrm>
            <a:off x="6831988" y="760407"/>
            <a:ext cx="4919521" cy="5904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Прямоугольник 2"/>
          <p:cNvSpPr/>
          <p:nvPr/>
        </p:nvSpPr>
        <p:spPr>
          <a:xfrm>
            <a:off x="239822" y="1499488"/>
            <a:ext cx="6369269" cy="3477875"/>
          </a:xfrm>
          <a:prstGeom prst="rect">
            <a:avLst/>
          </a:prstGeom>
          <a:solidFill>
            <a:schemeClr val="bg2"/>
          </a:solidFill>
        </p:spPr>
        <p:txBody>
          <a:bodyPr wrap="square">
            <a:spAutoFit/>
          </a:bodyPr>
          <a:lstStyle/>
          <a:p>
            <a:pPr marL="342900" indent="-342900">
              <a:buFont typeface="Wingdings" panose="05000000000000000000" pitchFamily="2" charset="2"/>
              <a:buChar char="§"/>
            </a:pPr>
            <a:r>
              <a:rPr lang="en-US" sz="2200" dirty="0" smtClean="0">
                <a:latin typeface="Arial Narrow" panose="020B0606020202030204" pitchFamily="34" charset="0"/>
              </a:rPr>
              <a:t>TPC TDR </a:t>
            </a:r>
            <a:r>
              <a:rPr lang="en-US" sz="2200" dirty="0" smtClean="0">
                <a:solidFill>
                  <a:srgbClr val="FF0000"/>
                </a:solidFill>
                <a:latin typeface="Arial Narrow" panose="020B0606020202030204" pitchFamily="34" charset="0"/>
              </a:rPr>
              <a:t>– ready (rev.05)</a:t>
            </a:r>
          </a:p>
          <a:p>
            <a:pPr marL="342900" indent="-342900">
              <a:buFont typeface="Wingdings" panose="05000000000000000000" pitchFamily="2" charset="2"/>
              <a:buChar char="§"/>
            </a:pPr>
            <a:r>
              <a:rPr lang="en-US" sz="2200" dirty="0" smtClean="0">
                <a:latin typeface="Arial Narrow" panose="020B0606020202030204" pitchFamily="34" charset="0"/>
              </a:rPr>
              <a:t>TPC </a:t>
            </a:r>
            <a:r>
              <a:rPr lang="en-US" sz="2200" dirty="0">
                <a:latin typeface="Arial Narrow" panose="020B0606020202030204" pitchFamily="34" charset="0"/>
              </a:rPr>
              <a:t>assembly hall – </a:t>
            </a:r>
            <a:r>
              <a:rPr lang="en-US" sz="2200" dirty="0">
                <a:solidFill>
                  <a:srgbClr val="FF0000"/>
                </a:solidFill>
                <a:latin typeface="Arial Narrow" panose="020B0606020202030204" pitchFamily="34" charset="0"/>
              </a:rPr>
              <a:t>ready </a:t>
            </a:r>
          </a:p>
          <a:p>
            <a:pPr marL="342900" indent="-342900">
              <a:buFont typeface="Wingdings" panose="05000000000000000000" pitchFamily="2" charset="2"/>
              <a:buChar char="§"/>
            </a:pPr>
            <a:r>
              <a:rPr lang="en-US" sz="2200" dirty="0">
                <a:latin typeface="Arial Narrow" panose="020B0606020202030204" pitchFamily="34" charset="0"/>
              </a:rPr>
              <a:t>T</a:t>
            </a:r>
            <a:r>
              <a:rPr lang="en-US" sz="2200" dirty="0" smtClean="0">
                <a:latin typeface="Arial Narrow" panose="020B0606020202030204" pitchFamily="34" charset="0"/>
              </a:rPr>
              <a:t>ooling </a:t>
            </a:r>
            <a:r>
              <a:rPr lang="en-US" sz="2200" dirty="0">
                <a:latin typeface="Arial Narrow" panose="020B0606020202030204" pitchFamily="34" charset="0"/>
              </a:rPr>
              <a:t>for TPC </a:t>
            </a:r>
            <a:r>
              <a:rPr lang="en-US" sz="2200" dirty="0" smtClean="0">
                <a:latin typeface="Arial Narrow" panose="020B0606020202030204" pitchFamily="34" charset="0"/>
              </a:rPr>
              <a:t>assembly - </a:t>
            </a:r>
            <a:r>
              <a:rPr lang="en-US" sz="2200" dirty="0" smtClean="0">
                <a:solidFill>
                  <a:srgbClr val="FF0000"/>
                </a:solidFill>
                <a:latin typeface="Arial Narrow" panose="020B0606020202030204" pitchFamily="34" charset="0"/>
              </a:rPr>
              <a:t>delivered </a:t>
            </a:r>
            <a:endParaRPr lang="en-US" sz="2200" dirty="0">
              <a:solidFill>
                <a:srgbClr val="FF0000"/>
              </a:solidFill>
              <a:latin typeface="Arial Narrow" panose="020B0606020202030204" pitchFamily="34" charset="0"/>
            </a:endParaRPr>
          </a:p>
          <a:p>
            <a:pPr marL="342900" indent="-342900">
              <a:buFont typeface="Wingdings" panose="05000000000000000000" pitchFamily="2" charset="2"/>
              <a:buChar char="§"/>
            </a:pPr>
            <a:r>
              <a:rPr lang="en-US" sz="2200" dirty="0" smtClean="0">
                <a:latin typeface="Arial Narrow" panose="020B0606020202030204" pitchFamily="34" charset="0"/>
              </a:rPr>
              <a:t>Pad planes</a:t>
            </a:r>
            <a:r>
              <a:rPr lang="en-US" sz="2200" dirty="0">
                <a:latin typeface="Arial Narrow" panose="020B0606020202030204" pitchFamily="34" charset="0"/>
              </a:rPr>
              <a:t> </a:t>
            </a:r>
            <a:r>
              <a:rPr lang="en-US" sz="2200" dirty="0" smtClean="0">
                <a:latin typeface="Arial Narrow" panose="020B0606020202030204" pitchFamily="34" charset="0"/>
              </a:rPr>
              <a:t>- </a:t>
            </a:r>
            <a:r>
              <a:rPr lang="en-US" sz="2200" dirty="0" smtClean="0">
                <a:solidFill>
                  <a:srgbClr val="FF0000"/>
                </a:solidFill>
                <a:latin typeface="Arial Narrow" panose="020B0606020202030204" pitchFamily="34" charset="0"/>
              </a:rPr>
              <a:t>ongoing</a:t>
            </a:r>
            <a:endParaRPr lang="en-US" sz="2200" dirty="0">
              <a:solidFill>
                <a:srgbClr val="FF0000"/>
              </a:solidFill>
              <a:latin typeface="Arial Narrow" panose="020B0606020202030204" pitchFamily="34" charset="0"/>
            </a:endParaRPr>
          </a:p>
          <a:p>
            <a:pPr marL="342900" indent="-342900">
              <a:buFont typeface="Wingdings" panose="05000000000000000000" pitchFamily="2" charset="2"/>
              <a:buChar char="§"/>
            </a:pPr>
            <a:r>
              <a:rPr lang="en-US" sz="2200" dirty="0" smtClean="0">
                <a:latin typeface="Arial Narrow" panose="020B0606020202030204" pitchFamily="34" charset="0"/>
              </a:rPr>
              <a:t>ROC </a:t>
            </a:r>
            <a:r>
              <a:rPr lang="en-US" sz="2200" dirty="0">
                <a:latin typeface="Arial Narrow" panose="020B0606020202030204" pitchFamily="34" charset="0"/>
              </a:rPr>
              <a:t>chambers: 1 pc - </a:t>
            </a:r>
            <a:r>
              <a:rPr lang="en-US" sz="2200" dirty="0">
                <a:solidFill>
                  <a:srgbClr val="FF0000"/>
                </a:solidFill>
                <a:latin typeface="Arial Narrow" panose="020B0606020202030204" pitchFamily="34" charset="0"/>
              </a:rPr>
              <a:t>tested</a:t>
            </a:r>
            <a:r>
              <a:rPr lang="en-US" sz="2200" dirty="0">
                <a:latin typeface="Arial Narrow" panose="020B0606020202030204" pitchFamily="34" charset="0"/>
              </a:rPr>
              <a:t>, 20 pc – </a:t>
            </a:r>
            <a:r>
              <a:rPr lang="en-US" sz="2200" dirty="0">
                <a:solidFill>
                  <a:srgbClr val="FF0000"/>
                </a:solidFill>
                <a:latin typeface="Arial Narrow" panose="020B0606020202030204" pitchFamily="34" charset="0"/>
              </a:rPr>
              <a:t>ready for assembly </a:t>
            </a:r>
          </a:p>
          <a:p>
            <a:pPr marL="342900" indent="-342900">
              <a:buFont typeface="Wingdings" panose="05000000000000000000" pitchFamily="2" charset="2"/>
              <a:buChar char="§"/>
            </a:pPr>
            <a:r>
              <a:rPr lang="en-US" sz="2200" dirty="0" smtClean="0">
                <a:latin typeface="Arial Narrow" panose="020B0606020202030204" pitchFamily="34" charset="0"/>
              </a:rPr>
              <a:t>TPC </a:t>
            </a:r>
            <a:r>
              <a:rPr lang="en-US" sz="2200" dirty="0" err="1" smtClean="0">
                <a:latin typeface="Arial Narrow" panose="020B0606020202030204" pitchFamily="34" charset="0"/>
              </a:rPr>
              <a:t>FrontEnd</a:t>
            </a:r>
            <a:r>
              <a:rPr lang="en-US" sz="2200" dirty="0" smtClean="0">
                <a:latin typeface="Arial Narrow" panose="020B0606020202030204" pitchFamily="34" charset="0"/>
              </a:rPr>
              <a:t> – </a:t>
            </a:r>
            <a:r>
              <a:rPr lang="en-US" sz="2200" dirty="0" smtClean="0">
                <a:solidFill>
                  <a:srgbClr val="FF0000"/>
                </a:solidFill>
                <a:latin typeface="Arial Narrow" panose="020B0606020202030204" pitchFamily="34" charset="0"/>
              </a:rPr>
              <a:t>under tests</a:t>
            </a:r>
          </a:p>
          <a:p>
            <a:r>
              <a:rPr lang="en-US" sz="2200" dirty="0" smtClean="0">
                <a:latin typeface="Arial Narrow" panose="020B0606020202030204" pitchFamily="34" charset="0"/>
              </a:rPr>
              <a:t>             FEC32S board (rev.01) </a:t>
            </a:r>
            <a:r>
              <a:rPr lang="en-US" sz="2200" dirty="0">
                <a:latin typeface="Arial Narrow" panose="020B0606020202030204" pitchFamily="34" charset="0"/>
              </a:rPr>
              <a:t>– May 30 2017 </a:t>
            </a:r>
          </a:p>
          <a:p>
            <a:r>
              <a:rPr lang="en-US" sz="2200" dirty="0">
                <a:latin typeface="Arial Narrow" panose="020B0606020202030204" pitchFamily="34" charset="0"/>
              </a:rPr>
              <a:t> </a:t>
            </a:r>
            <a:r>
              <a:rPr lang="en-US" sz="2200" dirty="0" smtClean="0">
                <a:latin typeface="Arial Narrow" panose="020B0606020202030204" pitchFamily="34" charset="0"/>
              </a:rPr>
              <a:t>            FEC64S </a:t>
            </a:r>
            <a:r>
              <a:rPr lang="en-US" sz="2200" dirty="0">
                <a:latin typeface="Arial Narrow" panose="020B0606020202030204" pitchFamily="34" charset="0"/>
              </a:rPr>
              <a:t>(8 pc) – July 30 2017 </a:t>
            </a:r>
          </a:p>
          <a:p>
            <a:pPr marL="342900" indent="-342900">
              <a:buFont typeface="Wingdings" panose="05000000000000000000" pitchFamily="2" charset="2"/>
              <a:buChar char="§"/>
            </a:pPr>
            <a:r>
              <a:rPr lang="en-US" sz="2200" dirty="0" smtClean="0">
                <a:latin typeface="Arial Narrow" panose="020B0606020202030204" pitchFamily="34" charset="0"/>
              </a:rPr>
              <a:t>Service (gas</a:t>
            </a:r>
            <a:r>
              <a:rPr lang="en-US" sz="2200" dirty="0">
                <a:latin typeface="Arial Narrow" panose="020B0606020202030204" pitchFamily="34" charset="0"/>
              </a:rPr>
              <a:t>, cooling </a:t>
            </a:r>
            <a:r>
              <a:rPr lang="en-US" sz="2200" dirty="0" smtClean="0">
                <a:latin typeface="Arial Narrow" panose="020B0606020202030204" pitchFamily="34" charset="0"/>
              </a:rPr>
              <a:t>&amp; laser)  </a:t>
            </a:r>
            <a:r>
              <a:rPr lang="en-US" sz="2200" dirty="0">
                <a:latin typeface="Arial Narrow" panose="020B0606020202030204" pitchFamily="34" charset="0"/>
              </a:rPr>
              <a:t>– </a:t>
            </a:r>
            <a:r>
              <a:rPr lang="en-US" sz="2200" dirty="0">
                <a:solidFill>
                  <a:srgbClr val="FF0000"/>
                </a:solidFill>
                <a:latin typeface="Arial Narrow" panose="020B0606020202030204" pitchFamily="34" charset="0"/>
              </a:rPr>
              <a:t>in progress </a:t>
            </a:r>
          </a:p>
          <a:p>
            <a:pPr marL="342900" indent="-342900">
              <a:buFont typeface="Wingdings" panose="05000000000000000000" pitchFamily="2" charset="2"/>
              <a:buChar char="§"/>
            </a:pPr>
            <a:r>
              <a:rPr lang="en-US" sz="2200" dirty="0" smtClean="0">
                <a:latin typeface="Arial Narrow" panose="020B0606020202030204" pitchFamily="34" charset="0"/>
              </a:rPr>
              <a:t>Integration, </a:t>
            </a:r>
            <a:r>
              <a:rPr lang="en-US" sz="2200" dirty="0" err="1" smtClean="0">
                <a:latin typeface="Arial Narrow" panose="020B0606020202030204" pitchFamily="34" charset="0"/>
              </a:rPr>
              <a:t>Mockuping</a:t>
            </a:r>
            <a:r>
              <a:rPr lang="en-US" sz="2200" dirty="0" smtClean="0">
                <a:latin typeface="Arial Narrow" panose="020B0606020202030204" pitchFamily="34" charset="0"/>
              </a:rPr>
              <a:t> </a:t>
            </a:r>
            <a:r>
              <a:rPr lang="en-US" sz="2200" dirty="0">
                <a:latin typeface="Arial Narrow" panose="020B0606020202030204" pitchFamily="34" charset="0"/>
              </a:rPr>
              <a:t>– </a:t>
            </a:r>
            <a:r>
              <a:rPr lang="en-US" sz="2200" dirty="0" smtClean="0">
                <a:solidFill>
                  <a:srgbClr val="FF0000"/>
                </a:solidFill>
                <a:latin typeface="Arial Narrow" panose="020B0606020202030204" pitchFamily="34" charset="0"/>
              </a:rPr>
              <a:t>progressing</a:t>
            </a:r>
            <a:endParaRPr lang="en-US" sz="2200" dirty="0">
              <a:solidFill>
                <a:srgbClr val="FF0000"/>
              </a:solidFill>
              <a:latin typeface="Arial Narrow" panose="020B0606020202030204" pitchFamily="34" charset="0"/>
            </a:endParaRPr>
          </a:p>
        </p:txBody>
      </p:sp>
      <p:sp>
        <p:nvSpPr>
          <p:cNvPr id="4" name="TextBox 3"/>
          <p:cNvSpPr txBox="1"/>
          <p:nvPr/>
        </p:nvSpPr>
        <p:spPr>
          <a:xfrm>
            <a:off x="4283443" y="29988"/>
            <a:ext cx="3801041" cy="492443"/>
          </a:xfrm>
          <a:prstGeom prst="rect">
            <a:avLst/>
          </a:prstGeom>
          <a:noFill/>
        </p:spPr>
        <p:txBody>
          <a:bodyPr wrap="none" rtlCol="0">
            <a:spAutoFit/>
          </a:bodyPr>
          <a:lstStyle/>
          <a:p>
            <a:r>
              <a:rPr lang="en-US" sz="2600" b="1" dirty="0" smtClean="0">
                <a:solidFill>
                  <a:schemeClr val="bg2"/>
                </a:solidFill>
                <a:latin typeface="Arial" panose="020B0604020202020204" pitchFamily="34" charset="0"/>
                <a:cs typeface="Arial" panose="020B0604020202020204" pitchFamily="34" charset="0"/>
              </a:rPr>
              <a:t>MPD TPC : status 2017</a:t>
            </a:r>
            <a:endParaRPr lang="ru-RU" sz="2600" b="1" dirty="0">
              <a:solidFill>
                <a:schemeClr val="bg2"/>
              </a:solidFill>
              <a:latin typeface="Arial" panose="020B0604020202020204" pitchFamily="34" charset="0"/>
              <a:cs typeface="Arial" panose="020B0604020202020204" pitchFamily="34" charset="0"/>
            </a:endParaRPr>
          </a:p>
        </p:txBody>
      </p:sp>
      <p:pic>
        <p:nvPicPr>
          <p:cNvPr id="5" name="Рисунок 4"/>
          <p:cNvPicPr>
            <a:picLocks/>
          </p:cNvPicPr>
          <p:nvPr/>
        </p:nvPicPr>
        <p:blipFill rotWithShape="1">
          <a:blip r:embed="rId3"/>
          <a:srcRect l="11362" t="7203" r="5384" b="2894"/>
          <a:stretch/>
        </p:blipFill>
        <p:spPr>
          <a:xfrm>
            <a:off x="8347447" y="4038049"/>
            <a:ext cx="2196000" cy="1692000"/>
          </a:xfrm>
          <a:prstGeom prst="rect">
            <a:avLst/>
          </a:prstGeom>
        </p:spPr>
      </p:pic>
      <p:sp>
        <p:nvSpPr>
          <p:cNvPr id="6" name="Номер слайда 5"/>
          <p:cNvSpPr>
            <a:spLocks noGrp="1"/>
          </p:cNvSpPr>
          <p:nvPr>
            <p:ph type="sldNum" sz="quarter" idx="12"/>
          </p:nvPr>
        </p:nvSpPr>
        <p:spPr/>
        <p:txBody>
          <a:bodyPr/>
          <a:lstStyle/>
          <a:p>
            <a:fld id="{83DBE0F0-A2EB-4557-8801-0B7AFDF1E7E3}" type="slidenum">
              <a:rPr lang="ru-RU" smtClean="0"/>
              <a:t>11</a:t>
            </a:fld>
            <a:endParaRPr lang="ru-RU"/>
          </a:p>
        </p:txBody>
      </p:sp>
    </p:spTree>
    <p:extLst>
      <p:ext uri="{BB962C8B-B14F-4D97-AF65-F5344CB8AC3E}">
        <p14:creationId xmlns:p14="http://schemas.microsoft.com/office/powerpoint/2010/main" val="714651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25157" y="87476"/>
            <a:ext cx="4636206" cy="492443"/>
          </a:xfrm>
          <a:prstGeom prst="rect">
            <a:avLst/>
          </a:prstGeom>
          <a:noFill/>
        </p:spPr>
        <p:txBody>
          <a:bodyPr wrap="none" rtlCol="0">
            <a:spAutoFit/>
          </a:bodyPr>
          <a:lstStyle/>
          <a:p>
            <a:r>
              <a:rPr lang="en-US" sz="2600" b="1" dirty="0" smtClean="0">
                <a:latin typeface="Arial" panose="020B0604020202020204" pitchFamily="34" charset="0"/>
                <a:cs typeface="Arial" panose="020B0604020202020204" pitchFamily="34" charset="0"/>
              </a:rPr>
              <a:t>MPD TPC : progress in 2017</a:t>
            </a:r>
            <a:endParaRPr lang="ru-RU" sz="2600" b="1" dirty="0">
              <a:latin typeface="Arial" panose="020B0604020202020204" pitchFamily="34" charset="0"/>
              <a:cs typeface="Arial" panose="020B0604020202020204" pitchFamily="34" charset="0"/>
            </a:endParaRPr>
          </a:p>
        </p:txBody>
      </p:sp>
      <p:pic>
        <p:nvPicPr>
          <p:cNvPr id="7" name="Рисунок 6"/>
          <p:cNvPicPr>
            <a:picLocks noChangeAspect="1"/>
          </p:cNvPicPr>
          <p:nvPr/>
        </p:nvPicPr>
        <p:blipFill>
          <a:blip r:embed="rId2"/>
          <a:stretch>
            <a:fillRect/>
          </a:stretch>
        </p:blipFill>
        <p:spPr>
          <a:xfrm>
            <a:off x="4931758" y="717291"/>
            <a:ext cx="4272119" cy="3204000"/>
          </a:xfrm>
          <a:prstGeom prst="rect">
            <a:avLst/>
          </a:prstGeom>
        </p:spPr>
      </p:pic>
      <p:pic>
        <p:nvPicPr>
          <p:cNvPr id="8" name="Рисунок 7"/>
          <p:cNvPicPr>
            <a:picLocks noChangeAspect="1"/>
          </p:cNvPicPr>
          <p:nvPr/>
        </p:nvPicPr>
        <p:blipFill rotWithShape="1">
          <a:blip r:embed="rId3"/>
          <a:srcRect r="2540" b="13012"/>
          <a:stretch/>
        </p:blipFill>
        <p:spPr>
          <a:xfrm>
            <a:off x="384703" y="4226504"/>
            <a:ext cx="3230222" cy="2556000"/>
          </a:xfrm>
          <a:prstGeom prst="rect">
            <a:avLst/>
          </a:prstGeom>
        </p:spPr>
      </p:pic>
      <p:sp>
        <p:nvSpPr>
          <p:cNvPr id="9" name="TextBox 8"/>
          <p:cNvSpPr txBox="1"/>
          <p:nvPr/>
        </p:nvSpPr>
        <p:spPr>
          <a:xfrm>
            <a:off x="2119914" y="4582030"/>
            <a:ext cx="2877711" cy="646331"/>
          </a:xfrm>
          <a:prstGeom prst="rect">
            <a:avLst/>
          </a:prstGeom>
          <a:solidFill>
            <a:schemeClr val="accent1">
              <a:lumMod val="40000"/>
              <a:lumOff val="60000"/>
            </a:schemeClr>
          </a:solidFill>
        </p:spPr>
        <p:txBody>
          <a:bodyPr wrap="none" rtlCol="0">
            <a:spAutoFit/>
          </a:bodyPr>
          <a:lstStyle/>
          <a:p>
            <a:pPr algn="ctr"/>
            <a:r>
              <a:rPr lang="en-US" b="1" dirty="0">
                <a:latin typeface="Arial Narrow" panose="020B0606020202030204" pitchFamily="34" charset="0"/>
              </a:rPr>
              <a:t>M</a:t>
            </a:r>
            <a:r>
              <a:rPr lang="en-US" b="1" dirty="0" smtClean="0">
                <a:latin typeface="Arial Narrow" panose="020B0606020202030204" pitchFamily="34" charset="0"/>
              </a:rPr>
              <a:t>anipulator </a:t>
            </a:r>
            <a:r>
              <a:rPr lang="en-US" b="1" dirty="0">
                <a:latin typeface="Arial Narrow" panose="020B0606020202030204" pitchFamily="34" charset="0"/>
              </a:rPr>
              <a:t>for ROC </a:t>
            </a:r>
            <a:r>
              <a:rPr lang="en-US" b="1" dirty="0" smtClean="0">
                <a:latin typeface="Arial Narrow" panose="020B0606020202030204" pitchFamily="34" charset="0"/>
              </a:rPr>
              <a:t>chamber</a:t>
            </a:r>
          </a:p>
          <a:p>
            <a:pPr algn="ctr"/>
            <a:r>
              <a:rPr lang="en-US" b="1" dirty="0" smtClean="0">
                <a:latin typeface="Arial Narrow" panose="020B0606020202030204" pitchFamily="34" charset="0"/>
              </a:rPr>
              <a:t> installation (Briansk) </a:t>
            </a:r>
            <a:endParaRPr lang="ru-RU" dirty="0">
              <a:latin typeface="Arial Narrow" panose="020B0606020202030204" pitchFamily="34" charset="0"/>
            </a:endParaRPr>
          </a:p>
        </p:txBody>
      </p:sp>
      <p:sp>
        <p:nvSpPr>
          <p:cNvPr id="10" name="TextBox 9"/>
          <p:cNvSpPr txBox="1"/>
          <p:nvPr/>
        </p:nvSpPr>
        <p:spPr>
          <a:xfrm>
            <a:off x="6809759" y="805514"/>
            <a:ext cx="3103735" cy="369332"/>
          </a:xfrm>
          <a:prstGeom prst="rect">
            <a:avLst/>
          </a:prstGeom>
          <a:solidFill>
            <a:schemeClr val="accent1">
              <a:lumMod val="40000"/>
              <a:lumOff val="60000"/>
            </a:schemeClr>
          </a:solidFill>
        </p:spPr>
        <p:txBody>
          <a:bodyPr wrap="none" rtlCol="0">
            <a:spAutoFit/>
          </a:bodyPr>
          <a:lstStyle/>
          <a:p>
            <a:r>
              <a:rPr lang="en-US" b="1" dirty="0">
                <a:latin typeface="Arial Narrow" panose="020B0606020202030204" pitchFamily="34" charset="0"/>
              </a:rPr>
              <a:t>Service wheel of the TPC flange </a:t>
            </a:r>
            <a:endParaRPr lang="ru-RU" dirty="0">
              <a:latin typeface="Arial Narrow" panose="020B0606020202030204" pitchFamily="34" charset="0"/>
            </a:endParaRPr>
          </a:p>
        </p:txBody>
      </p:sp>
      <p:pic>
        <p:nvPicPr>
          <p:cNvPr id="11" name="Рисунок 10"/>
          <p:cNvPicPr>
            <a:picLocks noChangeAspect="1"/>
          </p:cNvPicPr>
          <p:nvPr/>
        </p:nvPicPr>
        <p:blipFill>
          <a:blip r:embed="rId4">
            <a:lum bright="-8000" contrast="-8000"/>
          </a:blip>
          <a:stretch>
            <a:fillRect/>
          </a:stretch>
        </p:blipFill>
        <p:spPr>
          <a:xfrm>
            <a:off x="9250318" y="1815622"/>
            <a:ext cx="2689556" cy="4032000"/>
          </a:xfrm>
          <a:prstGeom prst="rect">
            <a:avLst/>
          </a:prstGeom>
        </p:spPr>
      </p:pic>
      <p:sp>
        <p:nvSpPr>
          <p:cNvPr id="13" name="Прямоугольник 12"/>
          <p:cNvSpPr/>
          <p:nvPr/>
        </p:nvSpPr>
        <p:spPr>
          <a:xfrm>
            <a:off x="5594580" y="4408050"/>
            <a:ext cx="3720662" cy="2192908"/>
          </a:xfrm>
          <a:prstGeom prst="rect">
            <a:avLst/>
          </a:prstGeom>
          <a:solidFill>
            <a:schemeClr val="accent5">
              <a:lumMod val="40000"/>
              <a:lumOff val="60000"/>
            </a:schemeClr>
          </a:solidFill>
        </p:spPr>
        <p:txBody>
          <a:bodyPr wrap="square">
            <a:spAutoFit/>
          </a:bodyPr>
          <a:lstStyle/>
          <a:p>
            <a:endParaRPr lang="ru-RU" sz="1050" dirty="0">
              <a:solidFill>
                <a:srgbClr val="000000"/>
              </a:solidFill>
              <a:latin typeface="Times New Roman" panose="02020603050405020304" pitchFamily="18" charset="0"/>
            </a:endParaRPr>
          </a:p>
          <a:p>
            <a:r>
              <a:rPr lang="en-US" b="1" u="sng" dirty="0" smtClean="0">
                <a:latin typeface="Arial Narrow" panose="020B0606020202030204" pitchFamily="34" charset="0"/>
              </a:rPr>
              <a:t>Mock up (tasks): </a:t>
            </a:r>
            <a:endParaRPr lang="en-US" u="sng" dirty="0">
              <a:latin typeface="Arial Narrow" panose="020B0606020202030204" pitchFamily="34" charset="0"/>
            </a:endParaRPr>
          </a:p>
          <a:p>
            <a:pPr marL="285750" indent="-285750">
              <a:buFont typeface="Wingdings" panose="05000000000000000000" pitchFamily="2" charset="2"/>
              <a:buChar char="§"/>
            </a:pPr>
            <a:r>
              <a:rPr lang="en-US" dirty="0" smtClean="0">
                <a:latin typeface="Arial Narrow" panose="020B0606020202030204" pitchFamily="34" charset="0"/>
              </a:rPr>
              <a:t>check cables </a:t>
            </a:r>
            <a:r>
              <a:rPr lang="en-US" dirty="0">
                <a:latin typeface="Arial Narrow" panose="020B0606020202030204" pitchFamily="34" charset="0"/>
              </a:rPr>
              <a:t>connection to FE cards </a:t>
            </a:r>
          </a:p>
          <a:p>
            <a:pPr marL="285750" indent="-285750">
              <a:buFont typeface="Wingdings" panose="05000000000000000000" pitchFamily="2" charset="2"/>
              <a:buChar char="§"/>
            </a:pPr>
            <a:r>
              <a:rPr lang="en-US" dirty="0" smtClean="0">
                <a:latin typeface="Arial Narrow" panose="020B0606020202030204" pitchFamily="34" charset="0"/>
              </a:rPr>
              <a:t>FE </a:t>
            </a:r>
            <a:r>
              <a:rPr lang="en-US" dirty="0">
                <a:latin typeface="Arial Narrow" panose="020B0606020202030204" pitchFamily="34" charset="0"/>
              </a:rPr>
              <a:t>card + cooling screen installation </a:t>
            </a:r>
          </a:p>
          <a:p>
            <a:pPr marL="285750" indent="-285750">
              <a:buFont typeface="Wingdings" panose="05000000000000000000" pitchFamily="2" charset="2"/>
              <a:buChar char="§"/>
            </a:pPr>
            <a:r>
              <a:rPr lang="en-US" dirty="0" smtClean="0">
                <a:latin typeface="Arial Narrow" panose="020B0606020202030204" pitchFamily="34" charset="0"/>
              </a:rPr>
              <a:t>manipulation/replacing of FE </a:t>
            </a:r>
            <a:r>
              <a:rPr lang="en-US" dirty="0">
                <a:latin typeface="Arial Narrow" panose="020B0606020202030204" pitchFamily="34" charset="0"/>
              </a:rPr>
              <a:t>card </a:t>
            </a:r>
          </a:p>
          <a:p>
            <a:pPr marL="285750" indent="-285750">
              <a:buFont typeface="Wingdings" panose="05000000000000000000" pitchFamily="2" charset="2"/>
              <a:buChar char="§"/>
            </a:pPr>
            <a:r>
              <a:rPr lang="en-US" dirty="0" smtClean="0">
                <a:latin typeface="Arial Narrow" panose="020B0606020202030204" pitchFamily="34" charset="0"/>
              </a:rPr>
              <a:t>chamber </a:t>
            </a:r>
            <a:r>
              <a:rPr lang="en-US" dirty="0">
                <a:latin typeface="Arial Narrow" panose="020B0606020202030204" pitchFamily="34" charset="0"/>
              </a:rPr>
              <a:t>and FE grounding </a:t>
            </a:r>
          </a:p>
          <a:p>
            <a:pPr marL="285750" indent="-285750">
              <a:buFont typeface="Wingdings" panose="05000000000000000000" pitchFamily="2" charset="2"/>
              <a:buChar char="§"/>
            </a:pPr>
            <a:r>
              <a:rPr lang="en-US" dirty="0" smtClean="0">
                <a:latin typeface="Arial Narrow" panose="020B0606020202030204" pitchFamily="34" charset="0"/>
              </a:rPr>
              <a:t>LVDB board installation/replacement</a:t>
            </a:r>
            <a:endParaRPr lang="en-US" dirty="0">
              <a:latin typeface="Arial Narrow" panose="020B0606020202030204" pitchFamily="34" charset="0"/>
            </a:endParaRPr>
          </a:p>
          <a:p>
            <a:pPr marL="285750" indent="-285750">
              <a:buFont typeface="Wingdings" panose="05000000000000000000" pitchFamily="2" charset="2"/>
              <a:buChar char="§"/>
            </a:pPr>
            <a:r>
              <a:rPr lang="en-US" dirty="0" smtClean="0">
                <a:latin typeface="Arial Narrow" panose="020B0606020202030204" pitchFamily="34" charset="0"/>
              </a:rPr>
              <a:t>tubing, services, etc.. </a:t>
            </a:r>
            <a:endParaRPr lang="en-US" dirty="0">
              <a:latin typeface="Arial Narrow" panose="020B0606020202030204" pitchFamily="34" charset="0"/>
            </a:endParaRPr>
          </a:p>
        </p:txBody>
      </p:sp>
      <p:pic>
        <p:nvPicPr>
          <p:cNvPr id="14" name="Рисунок 13" descr="P5294968.JPG"/>
          <p:cNvPicPr>
            <a:picLocks noChangeAspect="1"/>
          </p:cNvPicPr>
          <p:nvPr/>
        </p:nvPicPr>
        <p:blipFill>
          <a:blip r:embed="rId5" cstate="print">
            <a:extLst>
              <a:ext uri="{BEBA8EAE-BF5A-486C-A8C5-ECC9F3942E4B}">
                <a14:imgProps xmlns:a14="http://schemas.microsoft.com/office/drawing/2010/main">
                  <a14:imgLayer r:embed="rId6">
                    <a14:imgEffect>
                      <a14:sharpenSoften amount="8000"/>
                    </a14:imgEffect>
                  </a14:imgLayer>
                </a14:imgProps>
              </a:ext>
            </a:extLst>
          </a:blip>
          <a:stretch>
            <a:fillRect/>
          </a:stretch>
        </p:blipFill>
        <p:spPr>
          <a:xfrm>
            <a:off x="613317" y="717291"/>
            <a:ext cx="4272000" cy="3204000"/>
          </a:xfrm>
          <a:prstGeom prst="rect">
            <a:avLst/>
          </a:prstGeom>
        </p:spPr>
      </p:pic>
      <p:sp>
        <p:nvSpPr>
          <p:cNvPr id="15" name="TextBox 14"/>
          <p:cNvSpPr txBox="1"/>
          <p:nvPr/>
        </p:nvSpPr>
        <p:spPr>
          <a:xfrm>
            <a:off x="1635684" y="717291"/>
            <a:ext cx="2619628" cy="369332"/>
          </a:xfrm>
          <a:prstGeom prst="rect">
            <a:avLst/>
          </a:prstGeom>
          <a:solidFill>
            <a:schemeClr val="accent1">
              <a:lumMod val="40000"/>
              <a:lumOff val="60000"/>
            </a:schemeClr>
          </a:solidFill>
        </p:spPr>
        <p:txBody>
          <a:bodyPr wrap="none" rtlCol="0">
            <a:spAutoFit/>
          </a:bodyPr>
          <a:lstStyle/>
          <a:p>
            <a:r>
              <a:rPr lang="en-US" dirty="0" smtClean="0">
                <a:latin typeface="Arial Narrow" panose="020B0606020202030204" pitchFamily="34" charset="0"/>
              </a:rPr>
              <a:t>Clean room (S=84 m</a:t>
            </a:r>
            <a:r>
              <a:rPr lang="en-US" baseline="30000" dirty="0" smtClean="0">
                <a:latin typeface="Arial Narrow" panose="020B0606020202030204" pitchFamily="34" charset="0"/>
              </a:rPr>
              <a:t>2</a:t>
            </a:r>
            <a:r>
              <a:rPr lang="en-US" dirty="0" smtClean="0">
                <a:latin typeface="Arial Narrow" panose="020B0606020202030204" pitchFamily="34" charset="0"/>
              </a:rPr>
              <a:t> ISO-6)</a:t>
            </a:r>
            <a:endParaRPr lang="ru-RU" dirty="0">
              <a:latin typeface="Arial Narrow" panose="020B0606020202030204" pitchFamily="34" charset="0"/>
            </a:endParaRPr>
          </a:p>
        </p:txBody>
      </p:sp>
      <p:sp>
        <p:nvSpPr>
          <p:cNvPr id="16" name="Прямоугольник 15"/>
          <p:cNvSpPr/>
          <p:nvPr/>
        </p:nvSpPr>
        <p:spPr>
          <a:xfrm>
            <a:off x="2568680" y="3551959"/>
            <a:ext cx="2162925" cy="369332"/>
          </a:xfrm>
          <a:prstGeom prst="rect">
            <a:avLst/>
          </a:prstGeom>
          <a:solidFill>
            <a:schemeClr val="accent5">
              <a:lumMod val="20000"/>
              <a:lumOff val="80000"/>
            </a:schemeClr>
          </a:solidFill>
        </p:spPr>
        <p:txBody>
          <a:bodyPr wrap="square">
            <a:spAutoFit/>
          </a:bodyPr>
          <a:lstStyle/>
          <a:p>
            <a:r>
              <a:rPr lang="en-US" b="1" dirty="0" smtClean="0">
                <a:latin typeface="Arial Narrow" panose="020B0606020202030204" pitchFamily="34" charset="0"/>
              </a:rPr>
              <a:t>TPC assembling tools  </a:t>
            </a:r>
            <a:endParaRPr lang="ru-RU" dirty="0">
              <a:latin typeface="Arial Narrow" panose="020B0606020202030204" pitchFamily="34" charset="0"/>
            </a:endParaRPr>
          </a:p>
        </p:txBody>
      </p:sp>
      <p:sp>
        <p:nvSpPr>
          <p:cNvPr id="2" name="Номер слайда 1"/>
          <p:cNvSpPr>
            <a:spLocks noGrp="1"/>
          </p:cNvSpPr>
          <p:nvPr>
            <p:ph type="sldNum" sz="quarter" idx="12"/>
          </p:nvPr>
        </p:nvSpPr>
        <p:spPr/>
        <p:txBody>
          <a:bodyPr/>
          <a:lstStyle/>
          <a:p>
            <a:fld id="{83DBE0F0-A2EB-4557-8801-0B7AFDF1E7E3}" type="slidenum">
              <a:rPr lang="ru-RU" smtClean="0"/>
              <a:t>12</a:t>
            </a:fld>
            <a:endParaRPr lang="ru-RU"/>
          </a:p>
        </p:txBody>
      </p:sp>
    </p:spTree>
    <p:extLst>
      <p:ext uri="{BB962C8B-B14F-4D97-AF65-F5344CB8AC3E}">
        <p14:creationId xmlns:p14="http://schemas.microsoft.com/office/powerpoint/2010/main" val="3866191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689379" y="794386"/>
            <a:ext cx="2888968" cy="2160000"/>
          </a:xfrm>
          <a:prstGeom prst="rect">
            <a:avLst/>
          </a:prstGeom>
        </p:spPr>
      </p:pic>
      <p:sp>
        <p:nvSpPr>
          <p:cNvPr id="7" name="Прямоугольник 6"/>
          <p:cNvSpPr/>
          <p:nvPr/>
        </p:nvSpPr>
        <p:spPr>
          <a:xfrm>
            <a:off x="1008004" y="2491671"/>
            <a:ext cx="3111062" cy="646331"/>
          </a:xfrm>
          <a:prstGeom prst="rect">
            <a:avLst/>
          </a:prstGeom>
          <a:solidFill>
            <a:schemeClr val="accent5">
              <a:lumMod val="40000"/>
              <a:lumOff val="60000"/>
            </a:schemeClr>
          </a:solidFill>
        </p:spPr>
        <p:txBody>
          <a:bodyPr wrap="square">
            <a:spAutoFit/>
          </a:bodyPr>
          <a:lstStyle/>
          <a:p>
            <a:r>
              <a:rPr lang="en-US" dirty="0" smtClean="0">
                <a:latin typeface="Arial Narrow" panose="020B0606020202030204" pitchFamily="34" charset="0"/>
              </a:rPr>
              <a:t>Surface </a:t>
            </a:r>
            <a:r>
              <a:rPr lang="en-US" dirty="0">
                <a:latin typeface="Arial Narrow" panose="020B0606020202030204" pitchFamily="34" charset="0"/>
              </a:rPr>
              <a:t>final </a:t>
            </a:r>
            <a:r>
              <a:rPr lang="en-US" dirty="0" smtClean="0">
                <a:latin typeface="Arial Narrow" panose="020B0606020202030204" pitchFamily="34" charset="0"/>
              </a:rPr>
              <a:t>machining</a:t>
            </a:r>
          </a:p>
          <a:p>
            <a:r>
              <a:rPr lang="en-US" dirty="0" smtClean="0">
                <a:latin typeface="Arial Narrow" panose="020B0606020202030204" pitchFamily="34" charset="0"/>
              </a:rPr>
              <a:t> ROC </a:t>
            </a:r>
            <a:r>
              <a:rPr lang="en-US" dirty="0">
                <a:latin typeface="Arial Narrow" panose="020B0606020202030204" pitchFamily="34" charset="0"/>
              </a:rPr>
              <a:t>chamber flatness &lt; 30 </a:t>
            </a:r>
            <a:r>
              <a:rPr lang="en-US" dirty="0" err="1">
                <a:latin typeface="Arial Narrow" panose="020B0606020202030204" pitchFamily="34" charset="0"/>
              </a:rPr>
              <a:t>μm</a:t>
            </a:r>
            <a:r>
              <a:rPr lang="en-US" dirty="0">
                <a:latin typeface="Arial Narrow" panose="020B0606020202030204" pitchFamily="34" charset="0"/>
              </a:rPr>
              <a:t> </a:t>
            </a:r>
            <a:endParaRPr lang="ru-RU" dirty="0">
              <a:latin typeface="Arial Narrow" panose="020B0606020202030204" pitchFamily="34" charset="0"/>
            </a:endParaRPr>
          </a:p>
        </p:txBody>
      </p:sp>
      <p:pic>
        <p:nvPicPr>
          <p:cNvPr id="8" name="Рисунок 7"/>
          <p:cNvPicPr>
            <a:picLocks noChangeAspect="1"/>
          </p:cNvPicPr>
          <p:nvPr/>
        </p:nvPicPr>
        <p:blipFill rotWithShape="1">
          <a:blip r:embed="rId3">
            <a:lum bright="-9000" contrast="-9000"/>
          </a:blip>
          <a:srcRect l="-829" t="8784" r="-1"/>
          <a:stretch/>
        </p:blipFill>
        <p:spPr>
          <a:xfrm>
            <a:off x="4318744" y="770566"/>
            <a:ext cx="7708431" cy="4572000"/>
          </a:xfrm>
          <a:prstGeom prst="rect">
            <a:avLst/>
          </a:prstGeom>
        </p:spPr>
      </p:pic>
      <p:pic>
        <p:nvPicPr>
          <p:cNvPr id="9" name="Рисунок 8"/>
          <p:cNvPicPr>
            <a:picLocks noChangeAspect="1"/>
          </p:cNvPicPr>
          <p:nvPr/>
        </p:nvPicPr>
        <p:blipFill rotWithShape="1">
          <a:blip r:embed="rId4">
            <a:lum bright="-10000" contrast="-10000"/>
          </a:blip>
          <a:srcRect l="-547" t="14648"/>
          <a:stretch/>
        </p:blipFill>
        <p:spPr>
          <a:xfrm>
            <a:off x="2122345" y="4709515"/>
            <a:ext cx="3756916" cy="2124000"/>
          </a:xfrm>
          <a:prstGeom prst="rect">
            <a:avLst/>
          </a:prstGeom>
        </p:spPr>
      </p:pic>
      <p:sp>
        <p:nvSpPr>
          <p:cNvPr id="10" name="Прямоугольник 9"/>
          <p:cNvSpPr/>
          <p:nvPr/>
        </p:nvSpPr>
        <p:spPr>
          <a:xfrm>
            <a:off x="5438815" y="5523223"/>
            <a:ext cx="2932385" cy="369332"/>
          </a:xfrm>
          <a:prstGeom prst="rect">
            <a:avLst/>
          </a:prstGeom>
          <a:solidFill>
            <a:schemeClr val="accent5">
              <a:lumMod val="40000"/>
              <a:lumOff val="60000"/>
            </a:schemeClr>
          </a:solidFill>
        </p:spPr>
        <p:txBody>
          <a:bodyPr wrap="square">
            <a:spAutoFit/>
          </a:bodyPr>
          <a:lstStyle/>
          <a:p>
            <a:pPr algn="ctr"/>
            <a:r>
              <a:rPr lang="en-US" dirty="0" smtClean="0">
                <a:latin typeface="Arial Narrow" panose="020B0606020202030204" pitchFamily="34" charset="0"/>
              </a:rPr>
              <a:t>Storage of 15pc  serial frames </a:t>
            </a:r>
            <a:endParaRPr lang="ru-RU" dirty="0">
              <a:latin typeface="Arial Narrow" panose="020B0606020202030204" pitchFamily="34" charset="0"/>
            </a:endParaRPr>
          </a:p>
        </p:txBody>
      </p:sp>
      <p:sp>
        <p:nvSpPr>
          <p:cNvPr id="11" name="TextBox 10"/>
          <p:cNvSpPr txBox="1"/>
          <p:nvPr/>
        </p:nvSpPr>
        <p:spPr>
          <a:xfrm>
            <a:off x="3836273" y="45436"/>
            <a:ext cx="4556055" cy="492443"/>
          </a:xfrm>
          <a:prstGeom prst="rect">
            <a:avLst/>
          </a:prstGeom>
          <a:noFill/>
        </p:spPr>
        <p:txBody>
          <a:bodyPr wrap="none" rtlCol="0">
            <a:spAutoFit/>
          </a:bodyPr>
          <a:lstStyle/>
          <a:p>
            <a:r>
              <a:rPr lang="en-US" sz="2600" b="1" dirty="0" smtClean="0">
                <a:latin typeface="Arial" panose="020B0604020202020204" pitchFamily="34" charset="0"/>
                <a:cs typeface="Arial" panose="020B0604020202020204" pitchFamily="34" charset="0"/>
              </a:rPr>
              <a:t>MPD TPC : ROC production</a:t>
            </a:r>
            <a:endParaRPr lang="ru-RU" sz="2600" b="1" dirty="0">
              <a:latin typeface="Arial" panose="020B0604020202020204" pitchFamily="34" charset="0"/>
              <a:cs typeface="Arial" panose="020B0604020202020204" pitchFamily="34" charset="0"/>
            </a:endParaRPr>
          </a:p>
        </p:txBody>
      </p:sp>
      <p:pic>
        <p:nvPicPr>
          <p:cNvPr id="12" name="Рисунок 11" descr="DSC01932.JPG"/>
          <p:cNvPicPr>
            <a:picLocks noChangeAspect="1"/>
          </p:cNvPicPr>
          <p:nvPr/>
        </p:nvPicPr>
        <p:blipFill>
          <a:blip r:embed="rId5" cstate="print">
            <a:extLst>
              <a:ext uri="{BEBA8EAE-BF5A-486C-A8C5-ECC9F3942E4B}">
                <a14:imgProps xmlns:a14="http://schemas.microsoft.com/office/drawing/2010/main">
                  <a14:imgLayer r:embed="rId6">
                    <a14:imgEffect>
                      <a14:sharpenSoften amount="9000"/>
                    </a14:imgEffect>
                    <a14:imgEffect>
                      <a14:brightnessContrast bright="-8000" contrast="-8000"/>
                    </a14:imgEffect>
                  </a14:imgLayer>
                </a14:imgProps>
              </a:ext>
            </a:extLst>
          </a:blip>
          <a:stretch>
            <a:fillRect/>
          </a:stretch>
        </p:blipFill>
        <p:spPr>
          <a:xfrm>
            <a:off x="26704" y="3327794"/>
            <a:ext cx="2646000" cy="1764000"/>
          </a:xfrm>
          <a:prstGeom prst="rect">
            <a:avLst/>
          </a:prstGeom>
        </p:spPr>
      </p:pic>
      <p:sp>
        <p:nvSpPr>
          <p:cNvPr id="2" name="Номер слайда 1"/>
          <p:cNvSpPr>
            <a:spLocks noGrp="1"/>
          </p:cNvSpPr>
          <p:nvPr>
            <p:ph type="sldNum" sz="quarter" idx="12"/>
          </p:nvPr>
        </p:nvSpPr>
        <p:spPr/>
        <p:txBody>
          <a:bodyPr/>
          <a:lstStyle/>
          <a:p>
            <a:fld id="{83DBE0F0-A2EB-4557-8801-0B7AFDF1E7E3}" type="slidenum">
              <a:rPr lang="ru-RU" smtClean="0"/>
              <a:t>13</a:t>
            </a:fld>
            <a:endParaRPr lang="ru-RU"/>
          </a:p>
        </p:txBody>
      </p:sp>
    </p:spTree>
    <p:extLst>
      <p:ext uri="{BB962C8B-B14F-4D97-AF65-F5344CB8AC3E}">
        <p14:creationId xmlns:p14="http://schemas.microsoft.com/office/powerpoint/2010/main" val="25388591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lum bright="-11000" contrast="-11000"/>
          </a:blip>
          <a:stretch>
            <a:fillRect/>
          </a:stretch>
        </p:blipFill>
        <p:spPr>
          <a:xfrm>
            <a:off x="565789" y="674713"/>
            <a:ext cx="3405325" cy="3060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 name="Прямоугольник 2"/>
          <p:cNvSpPr/>
          <p:nvPr/>
        </p:nvSpPr>
        <p:spPr>
          <a:xfrm>
            <a:off x="4197085" y="1165213"/>
            <a:ext cx="2448910" cy="1200329"/>
          </a:xfrm>
          <a:prstGeom prst="rect">
            <a:avLst/>
          </a:prstGeom>
          <a:solidFill>
            <a:schemeClr val="accent5">
              <a:lumMod val="40000"/>
              <a:lumOff val="60000"/>
            </a:schemeClr>
          </a:solidFill>
        </p:spPr>
        <p:txBody>
          <a:bodyPr wrap="square">
            <a:spAutoFit/>
          </a:bodyPr>
          <a:lstStyle/>
          <a:p>
            <a:r>
              <a:rPr lang="en-US" b="1" dirty="0" smtClean="0">
                <a:latin typeface="Arial Narrow" panose="020B0606020202030204" pitchFamily="34" charset="0"/>
                <a:cs typeface="Arial" panose="020B0604020202020204" pitchFamily="34" charset="0"/>
              </a:rPr>
              <a:t>Laser </a:t>
            </a:r>
            <a:r>
              <a:rPr lang="en-US" b="1" dirty="0">
                <a:latin typeface="Arial Narrow" panose="020B0606020202030204" pitchFamily="34" charset="0"/>
                <a:cs typeface="Arial" panose="020B0604020202020204" pitchFamily="34" charset="0"/>
              </a:rPr>
              <a:t>“planes” – </a:t>
            </a:r>
            <a:r>
              <a:rPr lang="en-US" b="1" dirty="0">
                <a:solidFill>
                  <a:srgbClr val="C00000"/>
                </a:solidFill>
                <a:latin typeface="Arial Narrow" panose="020B0606020202030204" pitchFamily="34" charset="0"/>
                <a:cs typeface="Arial" panose="020B0604020202020204" pitchFamily="34" charset="0"/>
              </a:rPr>
              <a:t>4+4 </a:t>
            </a:r>
            <a:endParaRPr lang="en-US" dirty="0">
              <a:solidFill>
                <a:srgbClr val="C00000"/>
              </a:solidFill>
              <a:latin typeface="Arial Narrow" panose="020B0606020202030204" pitchFamily="34" charset="0"/>
              <a:cs typeface="Arial" panose="020B0604020202020204" pitchFamily="34" charset="0"/>
            </a:endParaRPr>
          </a:p>
          <a:p>
            <a:r>
              <a:rPr lang="en-US" b="1" dirty="0">
                <a:latin typeface="Arial Narrow" panose="020B0606020202030204" pitchFamily="34" charset="0"/>
                <a:cs typeface="Arial" panose="020B0604020202020204" pitchFamily="34" charset="0"/>
              </a:rPr>
              <a:t>Points per plane - </a:t>
            </a:r>
            <a:r>
              <a:rPr lang="en-US" b="1" dirty="0">
                <a:solidFill>
                  <a:srgbClr val="C00000"/>
                </a:solidFill>
                <a:latin typeface="Arial Narrow" panose="020B0606020202030204" pitchFamily="34" charset="0"/>
                <a:cs typeface="Arial" panose="020B0604020202020204" pitchFamily="34" charset="0"/>
              </a:rPr>
              <a:t>4</a:t>
            </a:r>
            <a:r>
              <a:rPr lang="en-US" b="1" dirty="0">
                <a:latin typeface="Arial Narrow" panose="020B0606020202030204" pitchFamily="34" charset="0"/>
                <a:cs typeface="Arial" panose="020B0604020202020204" pitchFamily="34" charset="0"/>
              </a:rPr>
              <a:t> </a:t>
            </a:r>
            <a:endParaRPr lang="en-US" dirty="0">
              <a:latin typeface="Arial Narrow" panose="020B0606020202030204" pitchFamily="34" charset="0"/>
              <a:cs typeface="Arial" panose="020B0604020202020204" pitchFamily="34" charset="0"/>
            </a:endParaRPr>
          </a:p>
          <a:p>
            <a:r>
              <a:rPr lang="en-US" b="1" dirty="0">
                <a:latin typeface="Arial Narrow" panose="020B0606020202030204" pitchFamily="34" charset="0"/>
                <a:cs typeface="Arial" panose="020B0604020202020204" pitchFamily="34" charset="0"/>
              </a:rPr>
              <a:t>Beams per point – </a:t>
            </a:r>
            <a:r>
              <a:rPr lang="en-US" b="1" dirty="0">
                <a:solidFill>
                  <a:srgbClr val="C00000"/>
                </a:solidFill>
                <a:latin typeface="Arial Narrow" panose="020B0606020202030204" pitchFamily="34" charset="0"/>
                <a:cs typeface="Arial" panose="020B0604020202020204" pitchFamily="34" charset="0"/>
              </a:rPr>
              <a:t>7 </a:t>
            </a:r>
            <a:endParaRPr lang="en-US" dirty="0">
              <a:solidFill>
                <a:srgbClr val="C00000"/>
              </a:solidFill>
              <a:latin typeface="Arial Narrow" panose="020B0606020202030204" pitchFamily="34" charset="0"/>
              <a:cs typeface="Arial" panose="020B0604020202020204" pitchFamily="34" charset="0"/>
            </a:endParaRPr>
          </a:p>
          <a:p>
            <a:r>
              <a:rPr lang="en-US" b="1" dirty="0">
                <a:latin typeface="Arial Narrow" panose="020B0606020202030204" pitchFamily="34" charset="0"/>
                <a:cs typeface="Arial" panose="020B0604020202020204" pitchFamily="34" charset="0"/>
              </a:rPr>
              <a:t>Laser “tracks”, N - </a:t>
            </a:r>
            <a:r>
              <a:rPr lang="en-US" b="1" dirty="0">
                <a:solidFill>
                  <a:srgbClr val="C00000"/>
                </a:solidFill>
                <a:latin typeface="Arial Narrow" panose="020B0606020202030204" pitchFamily="34" charset="0"/>
                <a:cs typeface="Arial" panose="020B0604020202020204" pitchFamily="34" charset="0"/>
              </a:rPr>
              <a:t>224 </a:t>
            </a:r>
            <a:endParaRPr lang="ru-RU" dirty="0">
              <a:solidFill>
                <a:srgbClr val="C00000"/>
              </a:solidFill>
              <a:latin typeface="Arial Narrow" panose="020B0606020202030204" pitchFamily="34" charset="0"/>
              <a:cs typeface="Arial" panose="020B0604020202020204" pitchFamily="34" charset="0"/>
            </a:endParaRPr>
          </a:p>
        </p:txBody>
      </p:sp>
      <p:pic>
        <p:nvPicPr>
          <p:cNvPr id="6" name="Рисунок 5"/>
          <p:cNvPicPr>
            <a:picLocks noChangeAspect="1"/>
          </p:cNvPicPr>
          <p:nvPr/>
        </p:nvPicPr>
        <p:blipFill>
          <a:blip r:embed="rId3"/>
          <a:stretch>
            <a:fillRect/>
          </a:stretch>
        </p:blipFill>
        <p:spPr>
          <a:xfrm>
            <a:off x="2944653" y="3535017"/>
            <a:ext cx="3459871" cy="3132000"/>
          </a:xfrm>
          <a:prstGeom prst="rect">
            <a:avLst/>
          </a:prstGeom>
        </p:spPr>
      </p:pic>
      <p:sp>
        <p:nvSpPr>
          <p:cNvPr id="7" name="Прямоугольник 6"/>
          <p:cNvSpPr/>
          <p:nvPr/>
        </p:nvSpPr>
        <p:spPr>
          <a:xfrm>
            <a:off x="7077818" y="5382825"/>
            <a:ext cx="4656082" cy="646331"/>
          </a:xfrm>
          <a:prstGeom prst="rect">
            <a:avLst/>
          </a:prstGeom>
          <a:solidFill>
            <a:schemeClr val="accent5">
              <a:lumMod val="40000"/>
              <a:lumOff val="60000"/>
            </a:schemeClr>
          </a:solidFill>
        </p:spPr>
        <p:txBody>
          <a:bodyPr wrap="square">
            <a:spAutoFit/>
          </a:bodyPr>
          <a:lstStyle/>
          <a:p>
            <a:pPr marL="285750" indent="-285750">
              <a:buFont typeface="Wingdings" panose="05000000000000000000" pitchFamily="2" charset="2"/>
              <a:buChar char="§"/>
            </a:pPr>
            <a:r>
              <a:rPr lang="en-US" b="1" dirty="0">
                <a:latin typeface="Arial Narrow" panose="020B0606020202030204" pitchFamily="34" charset="0"/>
              </a:rPr>
              <a:t>F</a:t>
            </a:r>
            <a:r>
              <a:rPr lang="en-US" b="1" dirty="0" smtClean="0">
                <a:latin typeface="Arial Narrow" panose="020B0606020202030204" pitchFamily="34" charset="0"/>
              </a:rPr>
              <a:t>ull </a:t>
            </a:r>
            <a:r>
              <a:rPr lang="en-US" b="1" dirty="0">
                <a:latin typeface="Arial Narrow" panose="020B0606020202030204" pitchFamily="34" charset="0"/>
              </a:rPr>
              <a:t>set of micro-mirror bundles - </a:t>
            </a:r>
            <a:r>
              <a:rPr lang="en-US" b="1" dirty="0">
                <a:solidFill>
                  <a:srgbClr val="FF0000"/>
                </a:solidFill>
                <a:latin typeface="Arial Narrow" panose="020B0606020202030204" pitchFamily="34" charset="0"/>
              </a:rPr>
              <a:t>assembled </a:t>
            </a:r>
            <a:endParaRPr lang="en-US" dirty="0">
              <a:solidFill>
                <a:srgbClr val="FF0000"/>
              </a:solidFill>
              <a:latin typeface="Arial Narrow" panose="020B0606020202030204" pitchFamily="34" charset="0"/>
            </a:endParaRPr>
          </a:p>
          <a:p>
            <a:pPr marL="285750" indent="-285750">
              <a:buFont typeface="Wingdings" panose="05000000000000000000" pitchFamily="2" charset="2"/>
              <a:buChar char="§"/>
            </a:pPr>
            <a:r>
              <a:rPr lang="en-US" b="1" dirty="0" smtClean="0">
                <a:latin typeface="Arial Narrow" panose="020B0606020202030204" pitchFamily="34" charset="0"/>
              </a:rPr>
              <a:t>2 </a:t>
            </a:r>
            <a:r>
              <a:rPr lang="en-US" b="1" dirty="0">
                <a:latin typeface="Arial Narrow" panose="020B0606020202030204" pitchFamily="34" charset="0"/>
              </a:rPr>
              <a:t>lasers (special option) - </a:t>
            </a:r>
            <a:r>
              <a:rPr lang="en-US" b="1" dirty="0">
                <a:solidFill>
                  <a:srgbClr val="FF0000"/>
                </a:solidFill>
                <a:latin typeface="Arial Narrow" panose="020B0606020202030204" pitchFamily="34" charset="0"/>
              </a:rPr>
              <a:t>ordering in progress </a:t>
            </a:r>
            <a:endParaRPr lang="en-US" dirty="0">
              <a:solidFill>
                <a:srgbClr val="FF0000"/>
              </a:solidFill>
              <a:latin typeface="Arial Narrow" panose="020B0606020202030204" pitchFamily="34" charset="0"/>
            </a:endParaRPr>
          </a:p>
        </p:txBody>
      </p:sp>
      <p:pic>
        <p:nvPicPr>
          <p:cNvPr id="8" name="Рисунок 7"/>
          <p:cNvPicPr>
            <a:picLocks noChangeAspect="1"/>
          </p:cNvPicPr>
          <p:nvPr/>
        </p:nvPicPr>
        <p:blipFill rotWithShape="1">
          <a:blip r:embed="rId4"/>
          <a:srcRect l="149" t="1628" r="9770" b="3768"/>
          <a:stretch/>
        </p:blipFill>
        <p:spPr>
          <a:xfrm>
            <a:off x="7767147" y="1725860"/>
            <a:ext cx="3499579" cy="3024000"/>
          </a:xfrm>
          <a:prstGeom prst="rect">
            <a:avLst/>
          </a:prstGeom>
        </p:spPr>
      </p:pic>
      <p:sp>
        <p:nvSpPr>
          <p:cNvPr id="9" name="Прямоугольник 8"/>
          <p:cNvSpPr/>
          <p:nvPr/>
        </p:nvSpPr>
        <p:spPr>
          <a:xfrm>
            <a:off x="3489434" y="56146"/>
            <a:ext cx="6232636" cy="492443"/>
          </a:xfrm>
          <a:prstGeom prst="rect">
            <a:avLst/>
          </a:prstGeom>
        </p:spPr>
        <p:txBody>
          <a:bodyPr wrap="square">
            <a:spAutoFit/>
          </a:bodyPr>
          <a:lstStyle/>
          <a:p>
            <a:r>
              <a:rPr lang="en-US" sz="2600" b="1" dirty="0" smtClean="0">
                <a:latin typeface="Arial" panose="020B0604020202020204" pitchFamily="34" charset="0"/>
                <a:cs typeface="Arial" panose="020B0604020202020204" pitchFamily="34" charset="0"/>
              </a:rPr>
              <a:t>TPC service systems: laser calibration </a:t>
            </a:r>
            <a:endParaRPr lang="ru-RU" sz="2600" b="1" dirty="0">
              <a:latin typeface="Arial" panose="020B0604020202020204" pitchFamily="34" charset="0"/>
              <a:cs typeface="Arial" panose="020B0604020202020204" pitchFamily="34" charset="0"/>
            </a:endParaRPr>
          </a:p>
        </p:txBody>
      </p:sp>
      <p:sp>
        <p:nvSpPr>
          <p:cNvPr id="10" name="Прямоугольник 9"/>
          <p:cNvSpPr/>
          <p:nvPr/>
        </p:nvSpPr>
        <p:spPr>
          <a:xfrm>
            <a:off x="7077818" y="814059"/>
            <a:ext cx="4042126" cy="646331"/>
          </a:xfrm>
          <a:prstGeom prst="rect">
            <a:avLst/>
          </a:prstGeom>
          <a:solidFill>
            <a:schemeClr val="accent5">
              <a:lumMod val="40000"/>
              <a:lumOff val="60000"/>
            </a:schemeClr>
          </a:solidFill>
        </p:spPr>
        <p:txBody>
          <a:bodyPr wrap="square">
            <a:spAutoFit/>
          </a:bodyPr>
          <a:lstStyle/>
          <a:p>
            <a:pPr marL="285750" indent="-285750">
              <a:buFont typeface="Wingdings" panose="05000000000000000000" pitchFamily="2" charset="2"/>
              <a:buChar char="§"/>
            </a:pPr>
            <a:r>
              <a:rPr lang="en-US" b="1" dirty="0" smtClean="0">
                <a:latin typeface="Arial Narrow" panose="020B0606020202030204" pitchFamily="34" charset="0"/>
              </a:rPr>
              <a:t>New </a:t>
            </a:r>
            <a:r>
              <a:rPr lang="en-US" b="1" dirty="0">
                <a:latin typeface="Arial Narrow" panose="020B0606020202030204" pitchFamily="34" charset="0"/>
              </a:rPr>
              <a:t>position of channel for laser </a:t>
            </a:r>
            <a:r>
              <a:rPr lang="en-US" b="1" dirty="0" smtClean="0">
                <a:latin typeface="Arial Narrow" panose="020B0606020202030204" pitchFamily="34" charset="0"/>
              </a:rPr>
              <a:t>beam</a:t>
            </a:r>
          </a:p>
          <a:p>
            <a:pPr marL="285750" indent="-285750">
              <a:buFont typeface="Wingdings" panose="05000000000000000000" pitchFamily="2" charset="2"/>
              <a:buChar char="§"/>
            </a:pPr>
            <a:r>
              <a:rPr lang="en-US" b="1" dirty="0" smtClean="0">
                <a:latin typeface="Arial Narrow" panose="020B0606020202030204" pitchFamily="34" charset="0"/>
              </a:rPr>
              <a:t> Semi </a:t>
            </a:r>
            <a:r>
              <a:rPr lang="en-US" b="1" dirty="0">
                <a:latin typeface="Arial Narrow" panose="020B0606020202030204" pitchFamily="34" charset="0"/>
              </a:rPr>
              <a:t>transparency </a:t>
            </a:r>
            <a:r>
              <a:rPr lang="en-US" b="1" dirty="0" smtClean="0">
                <a:latin typeface="Arial Narrow" panose="020B0606020202030204" pitchFamily="34" charset="0"/>
              </a:rPr>
              <a:t>mirrors </a:t>
            </a:r>
            <a:r>
              <a:rPr lang="en-US" b="1" dirty="0">
                <a:latin typeface="Arial Narrow" panose="020B0606020202030204" pitchFamily="34" charset="0"/>
              </a:rPr>
              <a:t>&amp; </a:t>
            </a:r>
            <a:r>
              <a:rPr lang="en-US" b="1" dirty="0" smtClean="0">
                <a:latin typeface="Arial Narrow" panose="020B0606020202030204" pitchFamily="34" charset="0"/>
              </a:rPr>
              <a:t>prisms </a:t>
            </a:r>
            <a:endParaRPr lang="ru-RU" dirty="0">
              <a:latin typeface="Arial Narrow" panose="020B0606020202030204" pitchFamily="34" charset="0"/>
            </a:endParaRPr>
          </a:p>
        </p:txBody>
      </p:sp>
      <p:sp>
        <p:nvSpPr>
          <p:cNvPr id="4" name="TextBox 3"/>
          <p:cNvSpPr txBox="1"/>
          <p:nvPr/>
        </p:nvSpPr>
        <p:spPr>
          <a:xfrm>
            <a:off x="3489434" y="558284"/>
            <a:ext cx="3364126" cy="400110"/>
          </a:xfrm>
          <a:prstGeom prst="rect">
            <a:avLst/>
          </a:prstGeom>
          <a:solidFill>
            <a:schemeClr val="accent6">
              <a:lumMod val="40000"/>
              <a:lumOff val="60000"/>
            </a:schemeClr>
          </a:solidFill>
        </p:spPr>
        <p:txBody>
          <a:bodyPr wrap="none" rtlCol="0">
            <a:spAutoFit/>
          </a:bodyPr>
          <a:lstStyle/>
          <a:p>
            <a:r>
              <a:rPr lang="en-US" sz="2000" i="1" dirty="0" smtClean="0">
                <a:latin typeface="Arial Narrow" pitchFamily="34" charset="0"/>
              </a:rPr>
              <a:t>For more detail, see the TPC TDR</a:t>
            </a:r>
            <a:endParaRPr lang="ru-RU" sz="2000" i="1" dirty="0">
              <a:latin typeface="Arial Narrow" pitchFamily="34" charset="0"/>
            </a:endParaRPr>
          </a:p>
        </p:txBody>
      </p:sp>
      <p:sp>
        <p:nvSpPr>
          <p:cNvPr id="5" name="Номер слайда 4"/>
          <p:cNvSpPr>
            <a:spLocks noGrp="1"/>
          </p:cNvSpPr>
          <p:nvPr>
            <p:ph type="sldNum" sz="quarter" idx="12"/>
          </p:nvPr>
        </p:nvSpPr>
        <p:spPr/>
        <p:txBody>
          <a:bodyPr/>
          <a:lstStyle/>
          <a:p>
            <a:fld id="{83DBE0F0-A2EB-4557-8801-0B7AFDF1E7E3}" type="slidenum">
              <a:rPr lang="ru-RU" smtClean="0"/>
              <a:t>14</a:t>
            </a:fld>
            <a:endParaRPr lang="ru-RU"/>
          </a:p>
        </p:txBody>
      </p:sp>
    </p:spTree>
    <p:extLst>
      <p:ext uri="{BB962C8B-B14F-4D97-AF65-F5344CB8AC3E}">
        <p14:creationId xmlns:p14="http://schemas.microsoft.com/office/powerpoint/2010/main" val="8746437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3">
            <a:extLst>
              <a:ext uri="{BEBA8EAE-BF5A-486C-A8C5-ECC9F3942E4B}">
                <a14:imgProps xmlns:a14="http://schemas.microsoft.com/office/drawing/2010/main">
                  <a14:imgLayer r:embed="rId4">
                    <a14:imgEffect>
                      <a14:sharpenSoften amount="14000"/>
                    </a14:imgEffect>
                    <a14:imgEffect>
                      <a14:brightnessContrast bright="-8000" contrast="-8000"/>
                    </a14:imgEffect>
                  </a14:imgLayer>
                </a14:imgProps>
              </a:ext>
              <a:ext uri="{28A0092B-C50C-407E-A947-70E740481C1C}">
                <a14:useLocalDpi xmlns:a14="http://schemas.microsoft.com/office/drawing/2010/main" val="0"/>
              </a:ext>
            </a:extLst>
          </a:blip>
          <a:srcRect r="3151"/>
          <a:stretch/>
        </p:blipFill>
        <p:spPr>
          <a:xfrm>
            <a:off x="4641021" y="862835"/>
            <a:ext cx="6310439" cy="6012000"/>
          </a:xfrm>
          <a:prstGeom prst="rect">
            <a:avLst/>
          </a:prstGeom>
        </p:spPr>
      </p:pic>
      <p:sp>
        <p:nvSpPr>
          <p:cNvPr id="3" name="Овал 2"/>
          <p:cNvSpPr/>
          <p:nvPr/>
        </p:nvSpPr>
        <p:spPr>
          <a:xfrm>
            <a:off x="8256240" y="1196752"/>
            <a:ext cx="360040" cy="3600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8" name="Прямая со стрелкой 7"/>
          <p:cNvCxnSpPr/>
          <p:nvPr/>
        </p:nvCxnSpPr>
        <p:spPr>
          <a:xfrm>
            <a:off x="7958542" y="774217"/>
            <a:ext cx="441715" cy="4078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p:cNvCxnSpPr/>
          <p:nvPr/>
        </p:nvCxnSpPr>
        <p:spPr>
          <a:xfrm flipH="1">
            <a:off x="7670509" y="778631"/>
            <a:ext cx="288032"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640825" y="437730"/>
            <a:ext cx="317716" cy="369332"/>
          </a:xfrm>
          <a:prstGeom prst="rect">
            <a:avLst/>
          </a:prstGeom>
          <a:noFill/>
        </p:spPr>
        <p:txBody>
          <a:bodyPr wrap="none" rtlCol="0">
            <a:spAutoFit/>
          </a:bodyPr>
          <a:lstStyle/>
          <a:p>
            <a:r>
              <a:rPr lang="en-US" dirty="0"/>
              <a:t>A</a:t>
            </a:r>
            <a:endParaRPr lang="ru-RU" dirty="0"/>
          </a:p>
        </p:txBody>
      </p:sp>
      <p:pic>
        <p:nvPicPr>
          <p:cNvPr id="16" name="Рисунок 15"/>
          <p:cNvPicPr>
            <a:picLocks noChangeAspect="1"/>
          </p:cNvPicPr>
          <p:nvPr/>
        </p:nvPicPr>
        <p:blipFill>
          <a:blip r:embed="rId5" cstate="print">
            <a:extLst>
              <a:ext uri="{BEBA8EAE-BF5A-486C-A8C5-ECC9F3942E4B}">
                <a14:imgProps xmlns:a14="http://schemas.microsoft.com/office/drawing/2010/main">
                  <a14:imgLayer r:embed="rId6">
                    <a14:imgEffect>
                      <a14:sharpenSoften amount="14000"/>
                    </a14:imgEffect>
                    <a14:imgEffect>
                      <a14:brightnessContrast bright="-8000" contrast="-8000"/>
                    </a14:imgEffect>
                  </a14:imgLayer>
                </a14:imgProps>
              </a:ext>
              <a:ext uri="{28A0092B-C50C-407E-A947-70E740481C1C}">
                <a14:useLocalDpi xmlns:a14="http://schemas.microsoft.com/office/drawing/2010/main" val="0"/>
              </a:ext>
            </a:extLst>
          </a:blip>
          <a:stretch>
            <a:fillRect/>
          </a:stretch>
        </p:blipFill>
        <p:spPr>
          <a:xfrm>
            <a:off x="9556029" y="714267"/>
            <a:ext cx="2302631" cy="2196000"/>
          </a:xfrm>
          <a:prstGeom prst="rect">
            <a:avLst/>
          </a:prstGeom>
        </p:spPr>
      </p:pic>
      <p:sp>
        <p:nvSpPr>
          <p:cNvPr id="19" name="TextBox 18"/>
          <p:cNvSpPr txBox="1"/>
          <p:nvPr/>
        </p:nvSpPr>
        <p:spPr>
          <a:xfrm>
            <a:off x="10114675" y="653394"/>
            <a:ext cx="362600" cy="461665"/>
          </a:xfrm>
          <a:prstGeom prst="rect">
            <a:avLst/>
          </a:prstGeom>
          <a:noFill/>
        </p:spPr>
        <p:txBody>
          <a:bodyPr wrap="none" rtlCol="0">
            <a:spAutoFit/>
          </a:bodyPr>
          <a:lstStyle/>
          <a:p>
            <a:r>
              <a:rPr lang="en-US" sz="2400" u="sng" dirty="0"/>
              <a:t>A</a:t>
            </a:r>
            <a:endParaRPr lang="ru-RU" sz="2400" u="sng" dirty="0"/>
          </a:p>
        </p:txBody>
      </p:sp>
      <p:sp>
        <p:nvSpPr>
          <p:cNvPr id="23" name="TextBox 22"/>
          <p:cNvSpPr txBox="1"/>
          <p:nvPr/>
        </p:nvSpPr>
        <p:spPr>
          <a:xfrm>
            <a:off x="4183627" y="43129"/>
            <a:ext cx="4537204" cy="492443"/>
          </a:xfrm>
          <a:prstGeom prst="rect">
            <a:avLst/>
          </a:prstGeom>
          <a:noFill/>
        </p:spPr>
        <p:txBody>
          <a:bodyPr wrap="none" rtlCol="0">
            <a:spAutoFit/>
          </a:bodyPr>
          <a:lstStyle/>
          <a:p>
            <a:pPr algn="ctr"/>
            <a:r>
              <a:rPr lang="en-US" sz="2600" b="1" dirty="0" smtClean="0">
                <a:latin typeface="Arial" pitchFamily="34" charset="0"/>
                <a:cs typeface="Arial" pitchFamily="34" charset="0"/>
              </a:rPr>
              <a:t>MPD TOF: progress in 2017</a:t>
            </a:r>
            <a:endParaRPr lang="ru-RU" sz="2600" b="1" dirty="0">
              <a:latin typeface="Arial" pitchFamily="34" charset="0"/>
              <a:cs typeface="Arial" pitchFamily="34" charset="0"/>
            </a:endParaRPr>
          </a:p>
        </p:txBody>
      </p:sp>
      <p:sp>
        <p:nvSpPr>
          <p:cNvPr id="5" name="Прямоугольник 4"/>
          <p:cNvSpPr/>
          <p:nvPr/>
        </p:nvSpPr>
        <p:spPr>
          <a:xfrm>
            <a:off x="8534400" y="3489870"/>
            <a:ext cx="3430209" cy="584775"/>
          </a:xfrm>
          <a:prstGeom prst="rect">
            <a:avLst/>
          </a:prstGeom>
          <a:solidFill>
            <a:schemeClr val="accent5">
              <a:lumMod val="20000"/>
              <a:lumOff val="80000"/>
            </a:schemeClr>
          </a:solidFill>
        </p:spPr>
        <p:txBody>
          <a:bodyPr wrap="square">
            <a:spAutoFit/>
          </a:bodyPr>
          <a:lstStyle/>
          <a:p>
            <a:pPr algn="ctr"/>
            <a:r>
              <a:rPr lang="en-US" sz="1600" dirty="0" smtClean="0">
                <a:latin typeface="Arial Narrow" panose="020B0606020202030204" pitchFamily="34" charset="0"/>
              </a:rPr>
              <a:t>Aluminum </a:t>
            </a:r>
            <a:r>
              <a:rPr lang="en-US" sz="1600" dirty="0">
                <a:latin typeface="Arial Narrow" panose="020B0606020202030204" pitchFamily="34" charset="0"/>
              </a:rPr>
              <a:t>gas &amp; FEE </a:t>
            </a:r>
            <a:r>
              <a:rPr lang="en-US" sz="1600" dirty="0" smtClean="0">
                <a:latin typeface="Arial Narrow" panose="020B0606020202030204" pitchFamily="34" charset="0"/>
              </a:rPr>
              <a:t>box</a:t>
            </a:r>
            <a:endParaRPr lang="en-US" sz="1600" i="1" dirty="0" smtClean="0">
              <a:latin typeface="Arial Narrow" panose="020B0606020202030204" pitchFamily="34" charset="0"/>
              <a:cs typeface="Times New Roman" panose="02020603050405020304" pitchFamily="18" charset="0"/>
            </a:endParaRPr>
          </a:p>
          <a:p>
            <a:pPr algn="ctr"/>
            <a:r>
              <a:rPr lang="en-US" sz="1600" i="1" dirty="0" smtClean="0">
                <a:latin typeface="Arial Narrow" panose="020B0606020202030204" pitchFamily="34" charset="0"/>
                <a:cs typeface="Times New Roman" panose="02020603050405020304" pitchFamily="18" charset="0"/>
              </a:rPr>
              <a:t>NC </a:t>
            </a:r>
            <a:r>
              <a:rPr lang="en-US" sz="1600" i="1" dirty="0">
                <a:latin typeface="Arial Narrow" panose="020B0606020202030204" pitchFamily="34" charset="0"/>
                <a:cs typeface="Times New Roman" panose="02020603050405020304" pitchFamily="18" charset="0"/>
              </a:rPr>
              <a:t>PHEP BSU </a:t>
            </a:r>
            <a:r>
              <a:rPr lang="en-US" sz="1600" i="1" dirty="0" smtClean="0">
                <a:latin typeface="Arial Narrow" panose="020B0606020202030204" pitchFamily="34" charset="0"/>
                <a:cs typeface="Times New Roman" panose="02020603050405020304" pitchFamily="18" charset="0"/>
              </a:rPr>
              <a:t>“</a:t>
            </a:r>
            <a:r>
              <a:rPr lang="en-US" sz="1600" i="1" dirty="0" err="1">
                <a:latin typeface="Arial Narrow" panose="020B0606020202030204" pitchFamily="34" charset="0"/>
                <a:cs typeface="Times New Roman" panose="02020603050405020304" pitchFamily="18" charset="0"/>
              </a:rPr>
              <a:t>Artmash</a:t>
            </a:r>
            <a:r>
              <a:rPr lang="en-US" sz="1600" i="1" dirty="0">
                <a:latin typeface="Arial Narrow" panose="020B0606020202030204" pitchFamily="34" charset="0"/>
                <a:cs typeface="Times New Roman" panose="02020603050405020304" pitchFamily="18" charset="0"/>
              </a:rPr>
              <a:t>” (Minsk, Belarus) </a:t>
            </a:r>
            <a:endParaRPr lang="ru-RU" sz="1600" i="1" dirty="0">
              <a:latin typeface="Arial Narrow" panose="020B0606020202030204" pitchFamily="34" charset="0"/>
            </a:endParaRPr>
          </a:p>
        </p:txBody>
      </p:sp>
      <p:sp>
        <p:nvSpPr>
          <p:cNvPr id="7" name="Номер слайда 6"/>
          <p:cNvSpPr>
            <a:spLocks noGrp="1"/>
          </p:cNvSpPr>
          <p:nvPr>
            <p:ph type="sldNum" sz="quarter" idx="12"/>
          </p:nvPr>
        </p:nvSpPr>
        <p:spPr/>
        <p:txBody>
          <a:bodyPr/>
          <a:lstStyle/>
          <a:p>
            <a:fld id="{432D6898-0A46-4AB4-8E0F-EC70D0D57769}" type="slidenum">
              <a:rPr lang="ru-RU" smtClean="0"/>
              <a:pPr/>
              <a:t>15</a:t>
            </a:fld>
            <a:endParaRPr lang="ru-RU"/>
          </a:p>
        </p:txBody>
      </p:sp>
      <p:pic>
        <p:nvPicPr>
          <p:cNvPr id="17" name="Рисунок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14155" y="4091307"/>
            <a:ext cx="4745831" cy="2196000"/>
          </a:xfrm>
          <a:prstGeom prst="rect">
            <a:avLst/>
          </a:prstGeom>
        </p:spPr>
      </p:pic>
      <p:pic>
        <p:nvPicPr>
          <p:cNvPr id="18" name="Рисунок 17"/>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12000"/>
                    </a14:imgEffect>
                  </a14:imgLayer>
                </a14:imgProps>
              </a:ext>
              <a:ext uri="{28A0092B-C50C-407E-A947-70E740481C1C}">
                <a14:useLocalDpi xmlns:a14="http://schemas.microsoft.com/office/drawing/2010/main" val="0"/>
              </a:ext>
            </a:extLst>
          </a:blip>
          <a:srcRect t="14666" b="21780"/>
          <a:stretch/>
        </p:blipFill>
        <p:spPr>
          <a:xfrm>
            <a:off x="455193" y="5026074"/>
            <a:ext cx="4411598" cy="1620000"/>
          </a:xfrm>
          <a:prstGeom prst="rect">
            <a:avLst/>
          </a:prstGeom>
        </p:spPr>
      </p:pic>
      <p:pic>
        <p:nvPicPr>
          <p:cNvPr id="22" name="Рисунок 21"/>
          <p:cNvPicPr>
            <a:picLocks noChangeAspect="1"/>
          </p:cNvPicPr>
          <p:nvPr/>
        </p:nvPicPr>
        <p:blipFill rotWithShape="1">
          <a:blip r:embed="rId10" cstate="print">
            <a:extLst>
              <a:ext uri="{28A0092B-C50C-407E-A947-70E740481C1C}">
                <a14:useLocalDpi xmlns:a14="http://schemas.microsoft.com/office/drawing/2010/main" val="0"/>
              </a:ext>
            </a:extLst>
          </a:blip>
          <a:srcRect l="255" t="5360" r="-255" b="10660"/>
          <a:stretch/>
        </p:blipFill>
        <p:spPr>
          <a:xfrm>
            <a:off x="650691" y="3069871"/>
            <a:ext cx="3962790" cy="1872000"/>
          </a:xfrm>
          <a:prstGeom prst="rect">
            <a:avLst/>
          </a:prstGeom>
        </p:spPr>
      </p:pic>
      <p:sp>
        <p:nvSpPr>
          <p:cNvPr id="24" name="TextBox 23"/>
          <p:cNvSpPr txBox="1"/>
          <p:nvPr/>
        </p:nvSpPr>
        <p:spPr>
          <a:xfrm>
            <a:off x="852554" y="2669761"/>
            <a:ext cx="3105337" cy="400110"/>
          </a:xfrm>
          <a:prstGeom prst="rect">
            <a:avLst/>
          </a:prstGeom>
          <a:solidFill>
            <a:schemeClr val="accent5">
              <a:lumMod val="40000"/>
              <a:lumOff val="60000"/>
            </a:schemeClr>
          </a:solidFill>
        </p:spPr>
        <p:txBody>
          <a:bodyPr wrap="none" rtlCol="0">
            <a:spAutoFit/>
          </a:bodyPr>
          <a:lstStyle/>
          <a:p>
            <a:pPr algn="ctr"/>
            <a:r>
              <a:rPr lang="en-US" sz="2000" dirty="0">
                <a:latin typeface="Arial Narrow" panose="020B0606020202030204" pitchFamily="34" charset="0"/>
              </a:rPr>
              <a:t>MRPC fixing inside the gas box</a:t>
            </a:r>
            <a:endParaRPr lang="ru-RU" sz="2000" dirty="0">
              <a:latin typeface="Arial Narrow" panose="020B0606020202030204" pitchFamily="34" charset="0"/>
            </a:endParaRPr>
          </a:p>
        </p:txBody>
      </p:sp>
      <p:sp>
        <p:nvSpPr>
          <p:cNvPr id="4" name="TextBox 3"/>
          <p:cNvSpPr txBox="1"/>
          <p:nvPr/>
        </p:nvSpPr>
        <p:spPr>
          <a:xfrm>
            <a:off x="683401" y="589279"/>
            <a:ext cx="5528212" cy="1323439"/>
          </a:xfrm>
          <a:prstGeom prst="rect">
            <a:avLst/>
          </a:prstGeom>
          <a:solidFill>
            <a:schemeClr val="accent5">
              <a:lumMod val="40000"/>
              <a:lumOff val="60000"/>
            </a:schemeClr>
          </a:solidFill>
        </p:spPr>
        <p:txBody>
          <a:bodyPr wrap="square" rtlCol="0">
            <a:spAutoFit/>
          </a:bodyPr>
          <a:lstStyle/>
          <a:p>
            <a:pPr marL="285750" indent="-285750">
              <a:buFont typeface="Wingdings" panose="05000000000000000000" pitchFamily="2" charset="2"/>
              <a:buChar char="§"/>
            </a:pPr>
            <a:r>
              <a:rPr lang="en-US" sz="2000" dirty="0" smtClean="0">
                <a:latin typeface="Arial Narrow" panose="020B0606020202030204" pitchFamily="34" charset="0"/>
              </a:rPr>
              <a:t>TOF TDR: close to the final version (under evaluation) </a:t>
            </a:r>
          </a:p>
          <a:p>
            <a:pPr marL="285750" indent="-285750">
              <a:buFont typeface="Wingdings" panose="05000000000000000000" pitchFamily="2" charset="2"/>
              <a:buChar char="§"/>
            </a:pPr>
            <a:r>
              <a:rPr lang="en-US" sz="2000" dirty="0">
                <a:latin typeface="Arial Narrow" panose="020B0606020202030204" pitchFamily="34" charset="0"/>
              </a:rPr>
              <a:t>F</a:t>
            </a:r>
            <a:r>
              <a:rPr lang="en-US" sz="2000" dirty="0" smtClean="0">
                <a:latin typeface="Arial Narrow" panose="020B0606020202030204" pitchFamily="34" charset="0"/>
              </a:rPr>
              <a:t>inal </a:t>
            </a:r>
            <a:r>
              <a:rPr lang="en-US" sz="2000" dirty="0">
                <a:latin typeface="Arial Narrow" panose="020B0606020202030204" pitchFamily="34" charset="0"/>
              </a:rPr>
              <a:t>design of the TOF </a:t>
            </a:r>
            <a:r>
              <a:rPr lang="en-US" sz="2000" dirty="0" smtClean="0">
                <a:latin typeface="Arial Narrow" panose="020B0606020202030204" pitchFamily="34" charset="0"/>
              </a:rPr>
              <a:t>barrel</a:t>
            </a:r>
          </a:p>
          <a:p>
            <a:pPr marL="285750" indent="-285750">
              <a:buFont typeface="Wingdings" panose="05000000000000000000" pitchFamily="2" charset="2"/>
              <a:buChar char="§"/>
            </a:pPr>
            <a:r>
              <a:rPr lang="en-US" sz="2000" dirty="0" smtClean="0">
                <a:latin typeface="Arial Narrow" panose="020B0606020202030204" pitchFamily="34" charset="0"/>
              </a:rPr>
              <a:t>TOF integration issue and service systems</a:t>
            </a:r>
          </a:p>
          <a:p>
            <a:pPr marL="285750" indent="-285750">
              <a:buFont typeface="Wingdings" panose="05000000000000000000" pitchFamily="2" charset="2"/>
              <a:buChar char="§"/>
            </a:pPr>
            <a:r>
              <a:rPr lang="en-US" sz="2000" dirty="0" smtClean="0">
                <a:latin typeface="Arial Narrow" panose="020B0606020202030204" pitchFamily="34" charset="0"/>
              </a:rPr>
              <a:t>Preparation to mass-production</a:t>
            </a:r>
            <a:endParaRPr lang="ru-RU" sz="2000" dirty="0">
              <a:latin typeface="Arial Narrow" panose="020B0606020202030204" pitchFamily="34" charset="0"/>
            </a:endParaRPr>
          </a:p>
        </p:txBody>
      </p:sp>
    </p:spTree>
    <p:extLst>
      <p:ext uri="{BB962C8B-B14F-4D97-AF65-F5344CB8AC3E}">
        <p14:creationId xmlns:p14="http://schemas.microsoft.com/office/powerpoint/2010/main" val="14776373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521766" y="1"/>
            <a:ext cx="7148496" cy="492443"/>
          </a:xfrm>
          <a:prstGeom prst="rect">
            <a:avLst/>
          </a:prstGeom>
          <a:noFill/>
        </p:spPr>
        <p:txBody>
          <a:bodyPr wrap="none" rtlCol="0">
            <a:spAutoFit/>
          </a:bodyPr>
          <a:lstStyle/>
          <a:p>
            <a:pPr algn="ctr"/>
            <a:r>
              <a:rPr lang="en-US" sz="2600" b="1" dirty="0" smtClean="0">
                <a:latin typeface="Arial" panose="020B0604020202020204" pitchFamily="34" charset="0"/>
                <a:cs typeface="Arial" panose="020B0604020202020204" pitchFamily="34" charset="0"/>
              </a:rPr>
              <a:t>MPD TOF Integration: Cabling </a:t>
            </a:r>
            <a:r>
              <a:rPr lang="en-US" sz="2600" b="1" dirty="0">
                <a:latin typeface="Arial" panose="020B0604020202020204" pitchFamily="34" charset="0"/>
                <a:cs typeface="Arial" panose="020B0604020202020204" pitchFamily="34" charset="0"/>
              </a:rPr>
              <a:t>and pipelines</a:t>
            </a:r>
            <a:endParaRPr lang="ru-RU" sz="2600" b="1" dirty="0">
              <a:latin typeface="Arial" panose="020B0604020202020204" pitchFamily="34" charset="0"/>
              <a:cs typeface="Arial" panose="020B0604020202020204" pitchFamily="34" charset="0"/>
            </a:endParaRPr>
          </a:p>
        </p:txBody>
      </p:sp>
      <p:pic>
        <p:nvPicPr>
          <p:cNvPr id="5" name="Рисунок 4"/>
          <p:cNvPicPr>
            <a:picLocks noChangeAspect="1"/>
          </p:cNvPicPr>
          <p:nvPr/>
        </p:nvPicPr>
        <p:blipFill>
          <a:blip r:embed="rId3">
            <a:clrChange>
              <a:clrFrom>
                <a:srgbClr val="FFFFFF"/>
              </a:clrFrom>
              <a:clrTo>
                <a:srgbClr val="FFFFFF">
                  <a:alpha val="0"/>
                </a:srgbClr>
              </a:clrTo>
            </a:clrChange>
          </a:blip>
          <a:stretch>
            <a:fillRect/>
          </a:stretch>
        </p:blipFill>
        <p:spPr>
          <a:xfrm>
            <a:off x="3523374" y="469493"/>
            <a:ext cx="2605608" cy="1728000"/>
          </a:xfrm>
          <a:prstGeom prst="rect">
            <a:avLst/>
          </a:prstGeom>
        </p:spPr>
      </p:pic>
      <p:pic>
        <p:nvPicPr>
          <p:cNvPr id="7" name="Рисунок 6" descr="E:\YaDisk\YandexDisk\Скриншоты\2015-11-30 12-04-20 Скриншот экрана.png"/>
          <p:cNvPicPr>
            <a:picLocks noChangeAspect="1"/>
          </p:cNvPicPr>
          <p:nvPr/>
        </p:nvPicPr>
        <p:blipFill rotWithShape="1">
          <a:blip r:embed="rId4" cstate="print"/>
          <a:srcRect l="1524" b="6892"/>
          <a:stretch/>
        </p:blipFill>
        <p:spPr bwMode="auto">
          <a:xfrm>
            <a:off x="63199" y="609489"/>
            <a:ext cx="3467085" cy="2664000"/>
          </a:xfrm>
          <a:prstGeom prst="rect">
            <a:avLst/>
          </a:prstGeom>
          <a:noFill/>
          <a:ln>
            <a:noFill/>
          </a:ln>
          <a:extLst>
            <a:ext uri="{53640926-AAD7-44D8-BBD7-CCE9431645EC}">
              <a14:shadowObscured xmlns:a14="http://schemas.microsoft.com/office/drawing/2010/main"/>
            </a:ext>
          </a:extLst>
        </p:spPr>
      </p:pic>
      <p:sp>
        <p:nvSpPr>
          <p:cNvPr id="9" name="TextBox 8"/>
          <p:cNvSpPr txBox="1"/>
          <p:nvPr/>
        </p:nvSpPr>
        <p:spPr>
          <a:xfrm>
            <a:off x="181398" y="3633031"/>
            <a:ext cx="3062377" cy="2308324"/>
          </a:xfrm>
          <a:prstGeom prst="rect">
            <a:avLst/>
          </a:prstGeom>
          <a:solidFill>
            <a:schemeClr val="accent5">
              <a:lumMod val="40000"/>
              <a:lumOff val="60000"/>
            </a:schemeClr>
          </a:solidFill>
        </p:spPr>
        <p:txBody>
          <a:bodyPr wrap="none" rtlCol="0">
            <a:spAutoFit/>
          </a:bodyPr>
          <a:lstStyle/>
          <a:p>
            <a:r>
              <a:rPr lang="en-US" sz="1600" b="1" dirty="0">
                <a:latin typeface="Arial Narrow" panose="020B0606020202030204" pitchFamily="34" charset="0"/>
                <a:cs typeface="Times New Roman" pitchFamily="18" charset="0"/>
              </a:rPr>
              <a:t>Total cabling:</a:t>
            </a:r>
          </a:p>
          <a:p>
            <a:r>
              <a:rPr lang="en-US" sz="1600" dirty="0">
                <a:latin typeface="Arial Narrow" panose="020B0606020202030204" pitchFamily="34" charset="0"/>
                <a:cs typeface="Times New Roman" pitchFamily="18" charset="0"/>
              </a:rPr>
              <a:t>14 VME crates </a:t>
            </a:r>
          </a:p>
          <a:p>
            <a:r>
              <a:rPr lang="en-US" sz="1600" dirty="0">
                <a:latin typeface="Arial Narrow" panose="020B0606020202030204" pitchFamily="34" charset="0"/>
                <a:cs typeface="Times New Roman" pitchFamily="18" charset="0"/>
              </a:rPr>
              <a:t>196 TDC72VHL  =&gt; 14 per crate</a:t>
            </a:r>
          </a:p>
          <a:p>
            <a:r>
              <a:rPr lang="en-US" sz="1600" dirty="0">
                <a:latin typeface="Arial Narrow" panose="020B0606020202030204" pitchFamily="34" charset="0"/>
                <a:cs typeface="Times New Roman" pitchFamily="18" charset="0"/>
              </a:rPr>
              <a:t>560 cables Molex CXP =&gt; 40 per crate</a:t>
            </a:r>
          </a:p>
          <a:p>
            <a:r>
              <a:rPr lang="en-US" sz="1600" dirty="0">
                <a:latin typeface="Arial Narrow" panose="020B0606020202030204" pitchFamily="34" charset="0"/>
                <a:cs typeface="Times New Roman" pitchFamily="18" charset="0"/>
              </a:rPr>
              <a:t>Cable lengths: 4 - 8 m</a:t>
            </a:r>
          </a:p>
          <a:p>
            <a:r>
              <a:rPr lang="en-US" sz="1600" dirty="0">
                <a:latin typeface="Arial Narrow" panose="020B0606020202030204" pitchFamily="34" charset="0"/>
                <a:cs typeface="Times New Roman" pitchFamily="18" charset="0"/>
              </a:rPr>
              <a:t>About 70 cm</a:t>
            </a:r>
            <a:r>
              <a:rPr lang="en-US" sz="1600" baseline="30000" dirty="0">
                <a:latin typeface="Arial Narrow" panose="020B0606020202030204" pitchFamily="34" charset="0"/>
                <a:cs typeface="Times New Roman" pitchFamily="18" charset="0"/>
              </a:rPr>
              <a:t>2</a:t>
            </a:r>
            <a:r>
              <a:rPr lang="en-US" sz="1600" dirty="0">
                <a:latin typeface="Arial Narrow" panose="020B0606020202030204" pitchFamily="34" charset="0"/>
                <a:cs typeface="Times New Roman" pitchFamily="18" charset="0"/>
              </a:rPr>
              <a:t> in each technical </a:t>
            </a:r>
          </a:p>
          <a:p>
            <a:r>
              <a:rPr lang="en-US" sz="1600" dirty="0">
                <a:latin typeface="Arial Narrow" panose="020B0606020202030204" pitchFamily="34" charset="0"/>
                <a:cs typeface="Times New Roman" pitchFamily="18" charset="0"/>
              </a:rPr>
              <a:t>hole for cables and tubes.</a:t>
            </a:r>
            <a:endParaRPr lang="en-US" sz="1600" baseline="30000" dirty="0">
              <a:latin typeface="Arial Narrow" panose="020B0606020202030204" pitchFamily="34" charset="0"/>
              <a:cs typeface="Times New Roman" pitchFamily="18" charset="0"/>
            </a:endParaRPr>
          </a:p>
          <a:p>
            <a:r>
              <a:rPr lang="en-US" sz="1600" dirty="0">
                <a:latin typeface="Arial Narrow" panose="020B0606020202030204" pitchFamily="34" charset="0"/>
                <a:cs typeface="Times New Roman" pitchFamily="18" charset="0"/>
              </a:rPr>
              <a:t>Low heat dissipation </a:t>
            </a:r>
          </a:p>
          <a:p>
            <a:r>
              <a:rPr lang="en-US" sz="1600" dirty="0">
                <a:latin typeface="Arial Narrow" panose="020B0606020202030204" pitchFamily="34" charset="0"/>
                <a:cs typeface="Times New Roman" pitchFamily="18" charset="0"/>
              </a:rPr>
              <a:t>inside the barrel! ~10 W/m</a:t>
            </a:r>
            <a:r>
              <a:rPr lang="en-US" sz="1600" baseline="30000" dirty="0">
                <a:latin typeface="Arial Narrow" panose="020B0606020202030204" pitchFamily="34" charset="0"/>
                <a:cs typeface="Times New Roman" pitchFamily="18" charset="0"/>
              </a:rPr>
              <a:t>2</a:t>
            </a:r>
          </a:p>
        </p:txBody>
      </p:sp>
      <p:sp>
        <p:nvSpPr>
          <p:cNvPr id="19" name="TextBox 18"/>
          <p:cNvSpPr txBox="1"/>
          <p:nvPr/>
        </p:nvSpPr>
        <p:spPr>
          <a:xfrm>
            <a:off x="1712587" y="384496"/>
            <a:ext cx="1224136" cy="276999"/>
          </a:xfrm>
          <a:prstGeom prst="rect">
            <a:avLst/>
          </a:prstGeom>
          <a:noFill/>
          <a:ln w="19050">
            <a:solidFill>
              <a:srgbClr val="FF0000"/>
            </a:solidFill>
          </a:ln>
        </p:spPr>
        <p:txBody>
          <a:bodyPr wrap="square" rtlCol="0">
            <a:spAutoFit/>
          </a:bodyPr>
          <a:lstStyle/>
          <a:p>
            <a:pPr algn="ctr"/>
            <a:r>
              <a:rPr lang="en-US" sz="1200" b="1" dirty="0">
                <a:solidFill>
                  <a:srgbClr val="FF0000"/>
                </a:solidFill>
              </a:rPr>
              <a:t>VMEx64 crate</a:t>
            </a:r>
            <a:endParaRPr lang="ru-RU" sz="1200" b="1" dirty="0">
              <a:solidFill>
                <a:srgbClr val="FF0000"/>
              </a:solidFill>
            </a:endParaRPr>
          </a:p>
        </p:txBody>
      </p:sp>
      <p:cxnSp>
        <p:nvCxnSpPr>
          <p:cNvPr id="20" name="Прямая со стрелкой 19"/>
          <p:cNvCxnSpPr/>
          <p:nvPr/>
        </p:nvCxnSpPr>
        <p:spPr>
          <a:xfrm flipH="1">
            <a:off x="1712587" y="609489"/>
            <a:ext cx="612068" cy="130766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Стрелка вправо 21"/>
          <p:cNvSpPr/>
          <p:nvPr/>
        </p:nvSpPr>
        <p:spPr>
          <a:xfrm rot="10147375">
            <a:off x="3322935" y="1572569"/>
            <a:ext cx="417743" cy="269415"/>
          </a:xfrm>
          <a:prstGeom prst="rightArrow">
            <a:avLst/>
          </a:prstGeom>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pic>
        <p:nvPicPr>
          <p:cNvPr id="39" name="Рисунок 38"/>
          <p:cNvPicPr>
            <a:picLocks noChangeAspect="1"/>
          </p:cNvPicPr>
          <p:nvPr/>
        </p:nvPicPr>
        <p:blipFill rotWithShape="1">
          <a:blip r:embed="rId5" cstate="print">
            <a:extLst>
              <a:ext uri="{28A0092B-C50C-407E-A947-70E740481C1C}">
                <a14:useLocalDpi xmlns:a14="http://schemas.microsoft.com/office/drawing/2010/main" val="0"/>
              </a:ext>
            </a:extLst>
          </a:blip>
          <a:srcRect r="8564" b="1995"/>
          <a:stretch/>
        </p:blipFill>
        <p:spPr>
          <a:xfrm>
            <a:off x="7413951" y="477906"/>
            <a:ext cx="4657424" cy="2808000"/>
          </a:xfrm>
          <a:prstGeom prst="rect">
            <a:avLst/>
          </a:prstGeom>
        </p:spPr>
      </p:pic>
      <p:sp>
        <p:nvSpPr>
          <p:cNvPr id="4" name="TextBox 3"/>
          <p:cNvSpPr txBox="1"/>
          <p:nvPr/>
        </p:nvSpPr>
        <p:spPr>
          <a:xfrm>
            <a:off x="4489907" y="2219725"/>
            <a:ext cx="3568606" cy="646331"/>
          </a:xfrm>
          <a:prstGeom prst="rect">
            <a:avLst/>
          </a:prstGeom>
          <a:solidFill>
            <a:schemeClr val="accent5">
              <a:lumMod val="40000"/>
              <a:lumOff val="60000"/>
            </a:schemeClr>
          </a:solidFill>
        </p:spPr>
        <p:txBody>
          <a:bodyPr wrap="none" rtlCol="0">
            <a:spAutoFit/>
          </a:bodyPr>
          <a:lstStyle/>
          <a:p>
            <a:r>
              <a:rPr lang="en-US" dirty="0" smtClean="0">
                <a:latin typeface="Arial Narrow" panose="020B0606020202030204" pitchFamily="34" charset="0"/>
              </a:rPr>
              <a:t>A TOF module: HV and Molex cables,</a:t>
            </a:r>
          </a:p>
          <a:p>
            <a:r>
              <a:rPr lang="en-US" dirty="0" smtClean="0">
                <a:latin typeface="Arial Narrow" panose="020B0606020202030204" pitchFamily="34" charset="0"/>
              </a:rPr>
              <a:t>NINO </a:t>
            </a:r>
            <a:r>
              <a:rPr lang="en-US" dirty="0" err="1" smtClean="0">
                <a:latin typeface="Arial Narrow" panose="020B0606020202030204" pitchFamily="34" charset="0"/>
              </a:rPr>
              <a:t>preampl</a:t>
            </a:r>
            <a:r>
              <a:rPr lang="en-US" dirty="0" smtClean="0">
                <a:latin typeface="Arial Narrow" panose="020B0606020202030204" pitchFamily="34" charset="0"/>
              </a:rPr>
              <a:t>.,  distribution boards, etc.</a:t>
            </a:r>
            <a:endParaRPr lang="ru-RU" dirty="0">
              <a:latin typeface="Arial Narrow" panose="020B0606020202030204" pitchFamily="34" charset="0"/>
            </a:endParaRPr>
          </a:p>
        </p:txBody>
      </p:sp>
      <p:grpSp>
        <p:nvGrpSpPr>
          <p:cNvPr id="40" name="Группа 39"/>
          <p:cNvGrpSpPr>
            <a:grpSpLocks noChangeAspect="1"/>
          </p:cNvGrpSpPr>
          <p:nvPr/>
        </p:nvGrpSpPr>
        <p:grpSpPr>
          <a:xfrm>
            <a:off x="4565354" y="3325264"/>
            <a:ext cx="6277497" cy="3470344"/>
            <a:chOff x="2751939" y="2923929"/>
            <a:chExt cx="6277497" cy="3470344"/>
          </a:xfrm>
        </p:grpSpPr>
        <p:pic>
          <p:nvPicPr>
            <p:cNvPr id="43" name="Рисунок 4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6029" y="2977869"/>
              <a:ext cx="6263407" cy="3416404"/>
            </a:xfrm>
            <a:prstGeom prst="rect">
              <a:avLst/>
            </a:prstGeom>
          </p:spPr>
        </p:pic>
        <p:cxnSp>
          <p:nvCxnSpPr>
            <p:cNvPr id="45" name="Прямая со стрелкой 44"/>
            <p:cNvCxnSpPr>
              <a:stCxn id="46" idx="2"/>
            </p:cNvCxnSpPr>
            <p:nvPr/>
          </p:nvCxnSpPr>
          <p:spPr>
            <a:xfrm>
              <a:off x="3341844" y="3313535"/>
              <a:ext cx="438068" cy="907553"/>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46" name="TextBox 45"/>
            <p:cNvSpPr txBox="1"/>
            <p:nvPr/>
          </p:nvSpPr>
          <p:spPr>
            <a:xfrm>
              <a:off x="2751939" y="2944203"/>
              <a:ext cx="1179810" cy="369332"/>
            </a:xfrm>
            <a:prstGeom prst="rect">
              <a:avLst/>
            </a:prstGeom>
            <a:noFill/>
          </p:spPr>
          <p:txBody>
            <a:bodyPr wrap="none" rtlCol="0">
              <a:spAutoFit/>
            </a:bodyPr>
            <a:lstStyle/>
            <a:p>
              <a:r>
                <a:rPr lang="en-US" dirty="0">
                  <a:solidFill>
                    <a:srgbClr val="FFFF00"/>
                  </a:solidFill>
                </a:rPr>
                <a:t>Air cooling</a:t>
              </a:r>
              <a:endParaRPr lang="ru-RU" dirty="0">
                <a:solidFill>
                  <a:srgbClr val="FFFF00"/>
                </a:solidFill>
              </a:endParaRPr>
            </a:p>
          </p:txBody>
        </p:sp>
        <p:cxnSp>
          <p:nvCxnSpPr>
            <p:cNvPr id="48" name="Прямая со стрелкой 47"/>
            <p:cNvCxnSpPr/>
            <p:nvPr/>
          </p:nvCxnSpPr>
          <p:spPr>
            <a:xfrm flipH="1">
              <a:off x="4313185" y="3313535"/>
              <a:ext cx="4797" cy="761892"/>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50" name="TextBox 49"/>
            <p:cNvSpPr txBox="1"/>
            <p:nvPr/>
          </p:nvSpPr>
          <p:spPr>
            <a:xfrm>
              <a:off x="3854357" y="2943961"/>
              <a:ext cx="1202893" cy="369332"/>
            </a:xfrm>
            <a:prstGeom prst="rect">
              <a:avLst/>
            </a:prstGeom>
            <a:noFill/>
          </p:spPr>
          <p:txBody>
            <a:bodyPr wrap="none" rtlCol="0">
              <a:spAutoFit/>
            </a:bodyPr>
            <a:lstStyle/>
            <a:p>
              <a:r>
                <a:rPr lang="en-US" dirty="0">
                  <a:solidFill>
                    <a:srgbClr val="FFFF00"/>
                  </a:solidFill>
                </a:rPr>
                <a:t>Trigger out</a:t>
              </a:r>
              <a:endParaRPr lang="ru-RU" dirty="0">
                <a:solidFill>
                  <a:srgbClr val="FFFF00"/>
                </a:solidFill>
              </a:endParaRPr>
            </a:p>
          </p:txBody>
        </p:sp>
        <p:cxnSp>
          <p:nvCxnSpPr>
            <p:cNvPr id="51" name="Прямая со стрелкой 50"/>
            <p:cNvCxnSpPr>
              <a:stCxn id="54" idx="2"/>
            </p:cNvCxnSpPr>
            <p:nvPr/>
          </p:nvCxnSpPr>
          <p:spPr>
            <a:xfrm flipH="1">
              <a:off x="5077448" y="3305466"/>
              <a:ext cx="659489" cy="752218"/>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54" name="TextBox 53"/>
            <p:cNvSpPr txBox="1"/>
            <p:nvPr/>
          </p:nvSpPr>
          <p:spPr>
            <a:xfrm>
              <a:off x="5021997" y="2936134"/>
              <a:ext cx="1429879" cy="369332"/>
            </a:xfrm>
            <a:prstGeom prst="rect">
              <a:avLst/>
            </a:prstGeom>
            <a:noFill/>
          </p:spPr>
          <p:txBody>
            <a:bodyPr wrap="none" rtlCol="0">
              <a:spAutoFit/>
            </a:bodyPr>
            <a:lstStyle/>
            <a:p>
              <a:r>
                <a:rPr lang="en-US" dirty="0">
                  <a:solidFill>
                    <a:srgbClr val="FFFF00"/>
                  </a:solidFill>
                </a:rPr>
                <a:t>Signal cables</a:t>
              </a:r>
              <a:endParaRPr lang="ru-RU" dirty="0">
                <a:solidFill>
                  <a:srgbClr val="FFFF00"/>
                </a:solidFill>
              </a:endParaRPr>
            </a:p>
          </p:txBody>
        </p:sp>
        <p:cxnSp>
          <p:nvCxnSpPr>
            <p:cNvPr id="55" name="Прямая со стрелкой 54"/>
            <p:cNvCxnSpPr/>
            <p:nvPr/>
          </p:nvCxnSpPr>
          <p:spPr>
            <a:xfrm flipH="1" flipV="1">
              <a:off x="3897207" y="5082679"/>
              <a:ext cx="632353" cy="917292"/>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56" name="TextBox 55"/>
            <p:cNvSpPr txBox="1"/>
            <p:nvPr/>
          </p:nvSpPr>
          <p:spPr>
            <a:xfrm>
              <a:off x="3943821" y="5960594"/>
              <a:ext cx="1620828" cy="369332"/>
            </a:xfrm>
            <a:prstGeom prst="rect">
              <a:avLst/>
            </a:prstGeom>
            <a:noFill/>
          </p:spPr>
          <p:txBody>
            <a:bodyPr wrap="none" rtlCol="0">
              <a:spAutoFit/>
            </a:bodyPr>
            <a:lstStyle/>
            <a:p>
              <a:r>
                <a:rPr lang="en-US" dirty="0">
                  <a:solidFill>
                    <a:srgbClr val="FFFF00"/>
                  </a:solidFill>
                </a:rPr>
                <a:t>Gas connectors</a:t>
              </a:r>
              <a:endParaRPr lang="ru-RU" dirty="0">
                <a:solidFill>
                  <a:srgbClr val="FFFF00"/>
                </a:solidFill>
              </a:endParaRPr>
            </a:p>
          </p:txBody>
        </p:sp>
        <p:cxnSp>
          <p:nvCxnSpPr>
            <p:cNvPr id="57" name="Прямая со стрелкой 56"/>
            <p:cNvCxnSpPr>
              <a:stCxn id="58" idx="2"/>
            </p:cNvCxnSpPr>
            <p:nvPr/>
          </p:nvCxnSpPr>
          <p:spPr>
            <a:xfrm flipH="1">
              <a:off x="6065945" y="3570260"/>
              <a:ext cx="1140466" cy="404003"/>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58" name="TextBox 57"/>
            <p:cNvSpPr txBox="1"/>
            <p:nvPr/>
          </p:nvSpPr>
          <p:spPr>
            <a:xfrm>
              <a:off x="6397152" y="2923929"/>
              <a:ext cx="1618517" cy="646331"/>
            </a:xfrm>
            <a:prstGeom prst="rect">
              <a:avLst/>
            </a:prstGeom>
            <a:noFill/>
          </p:spPr>
          <p:txBody>
            <a:bodyPr wrap="square" rtlCol="0">
              <a:spAutoFit/>
            </a:bodyPr>
            <a:lstStyle/>
            <a:p>
              <a:r>
                <a:rPr lang="en-US" dirty="0">
                  <a:solidFill>
                    <a:srgbClr val="FFFF00"/>
                  </a:solidFill>
                </a:rPr>
                <a:t>LV distribution</a:t>
              </a:r>
            </a:p>
            <a:p>
              <a:r>
                <a:rPr lang="en-US" dirty="0">
                  <a:solidFill>
                    <a:srgbClr val="FFFF00"/>
                  </a:solidFill>
                </a:rPr>
                <a:t>Slow control</a:t>
              </a:r>
              <a:endParaRPr lang="ru-RU" dirty="0">
                <a:solidFill>
                  <a:srgbClr val="FFFF00"/>
                </a:solidFill>
              </a:endParaRPr>
            </a:p>
          </p:txBody>
        </p:sp>
        <p:cxnSp>
          <p:nvCxnSpPr>
            <p:cNvPr id="59" name="Прямая со стрелкой 58"/>
            <p:cNvCxnSpPr>
              <a:stCxn id="60" idx="0"/>
            </p:cNvCxnSpPr>
            <p:nvPr/>
          </p:nvCxnSpPr>
          <p:spPr>
            <a:xfrm flipV="1">
              <a:off x="7127455" y="4814403"/>
              <a:ext cx="411490" cy="102092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60" name="TextBox 59"/>
            <p:cNvSpPr txBox="1"/>
            <p:nvPr/>
          </p:nvSpPr>
          <p:spPr>
            <a:xfrm>
              <a:off x="6352307" y="5835329"/>
              <a:ext cx="1550296" cy="369332"/>
            </a:xfrm>
            <a:prstGeom prst="rect">
              <a:avLst/>
            </a:prstGeom>
            <a:noFill/>
          </p:spPr>
          <p:txBody>
            <a:bodyPr wrap="none" rtlCol="0">
              <a:spAutoFit/>
            </a:bodyPr>
            <a:lstStyle/>
            <a:p>
              <a:r>
                <a:rPr lang="en-US" dirty="0">
                  <a:solidFill>
                    <a:srgbClr val="FFFF00"/>
                  </a:solidFill>
                </a:rPr>
                <a:t>HV connectors</a:t>
              </a:r>
              <a:endParaRPr lang="ru-RU" dirty="0">
                <a:solidFill>
                  <a:srgbClr val="FFFF00"/>
                </a:solidFill>
              </a:endParaRPr>
            </a:p>
          </p:txBody>
        </p:sp>
        <p:cxnSp>
          <p:nvCxnSpPr>
            <p:cNvPr id="61" name="Прямая со стрелкой 60"/>
            <p:cNvCxnSpPr>
              <a:stCxn id="60" idx="0"/>
            </p:cNvCxnSpPr>
            <p:nvPr/>
          </p:nvCxnSpPr>
          <p:spPr>
            <a:xfrm flipH="1" flipV="1">
              <a:off x="4449661" y="5035606"/>
              <a:ext cx="2677794" cy="799723"/>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62" name="Прямая со стрелкой 61"/>
            <p:cNvCxnSpPr/>
            <p:nvPr/>
          </p:nvCxnSpPr>
          <p:spPr>
            <a:xfrm flipV="1">
              <a:off x="4546940" y="4734697"/>
              <a:ext cx="3713334" cy="126100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63" name="Прямая со стрелкой 62"/>
            <p:cNvCxnSpPr>
              <a:stCxn id="54" idx="2"/>
            </p:cNvCxnSpPr>
            <p:nvPr/>
          </p:nvCxnSpPr>
          <p:spPr>
            <a:xfrm>
              <a:off x="5736937" y="3305466"/>
              <a:ext cx="1120953" cy="616889"/>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grpSp>
      <p:sp>
        <p:nvSpPr>
          <p:cNvPr id="2" name="Номер слайда 1"/>
          <p:cNvSpPr>
            <a:spLocks noGrp="1"/>
          </p:cNvSpPr>
          <p:nvPr>
            <p:ph type="sldNum" sz="quarter" idx="12"/>
          </p:nvPr>
        </p:nvSpPr>
        <p:spPr/>
        <p:txBody>
          <a:bodyPr/>
          <a:lstStyle/>
          <a:p>
            <a:fld id="{83DBE0F0-A2EB-4557-8801-0B7AFDF1E7E3}" type="slidenum">
              <a:rPr lang="ru-RU" smtClean="0"/>
              <a:t>16</a:t>
            </a:fld>
            <a:endParaRPr lang="ru-RU"/>
          </a:p>
        </p:txBody>
      </p:sp>
    </p:spTree>
    <p:extLst>
      <p:ext uri="{BB962C8B-B14F-4D97-AF65-F5344CB8AC3E}">
        <p14:creationId xmlns:p14="http://schemas.microsoft.com/office/powerpoint/2010/main" val="33607080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extBox 66"/>
          <p:cNvSpPr txBox="1"/>
          <p:nvPr/>
        </p:nvSpPr>
        <p:spPr>
          <a:xfrm>
            <a:off x="4635654" y="575679"/>
            <a:ext cx="5423735" cy="1200329"/>
          </a:xfrm>
          <a:prstGeom prst="rect">
            <a:avLst/>
          </a:prstGeom>
          <a:solidFill>
            <a:schemeClr val="accent5">
              <a:lumMod val="40000"/>
              <a:lumOff val="60000"/>
            </a:schemeClr>
          </a:solidFill>
        </p:spPr>
        <p:txBody>
          <a:bodyPr wrap="square" rtlCol="0">
            <a:spAutoFit/>
          </a:bodyPr>
          <a:lstStyle/>
          <a:p>
            <a:pPr marL="342900" lvl="0" indent="-342900">
              <a:buFont typeface="Arial" pitchFamily="34" charset="0"/>
              <a:buChar char="•"/>
            </a:pPr>
            <a:r>
              <a:rPr lang="en-US" dirty="0" smtClean="0">
                <a:latin typeface="Arial Narrow" pitchFamily="34" charset="0"/>
              </a:rPr>
              <a:t>TDR FFD ready, </a:t>
            </a:r>
            <a:r>
              <a:rPr lang="en-US" dirty="0" smtClean="0">
                <a:solidFill>
                  <a:srgbClr val="006600"/>
                </a:solidFill>
                <a:latin typeface="Arial Narrow" pitchFamily="34" charset="0"/>
              </a:rPr>
              <a:t>got green light</a:t>
            </a:r>
            <a:r>
              <a:rPr lang="en-US" dirty="0" smtClean="0">
                <a:latin typeface="Arial Narrow" pitchFamily="34" charset="0"/>
              </a:rPr>
              <a:t> from MPD DAC</a:t>
            </a:r>
          </a:p>
          <a:p>
            <a:pPr marL="342900" lvl="0" indent="-342900">
              <a:buFont typeface="Arial" pitchFamily="34" charset="0"/>
              <a:buChar char="•"/>
            </a:pPr>
            <a:r>
              <a:rPr lang="en-US" dirty="0" smtClean="0">
                <a:latin typeface="Arial Narrow" pitchFamily="34" charset="0"/>
              </a:rPr>
              <a:t>Additional MC study (efficiency, background, </a:t>
            </a:r>
            <a:r>
              <a:rPr lang="en-US" dirty="0" err="1" smtClean="0">
                <a:latin typeface="Arial Narrow" pitchFamily="34" charset="0"/>
              </a:rPr>
              <a:t>pp</a:t>
            </a:r>
            <a:r>
              <a:rPr lang="en-US" dirty="0" smtClean="0">
                <a:latin typeface="Arial Narrow" pitchFamily="34" charset="0"/>
              </a:rPr>
              <a:t>/</a:t>
            </a:r>
            <a:r>
              <a:rPr lang="en-US" dirty="0" err="1" smtClean="0">
                <a:latin typeface="Arial Narrow" pitchFamily="34" charset="0"/>
              </a:rPr>
              <a:t>pA</a:t>
            </a:r>
            <a:r>
              <a:rPr lang="en-US" dirty="0">
                <a:latin typeface="Arial Narrow" pitchFamily="34" charset="0"/>
              </a:rPr>
              <a:t>/</a:t>
            </a:r>
            <a:r>
              <a:rPr lang="en-US" dirty="0" smtClean="0">
                <a:latin typeface="Arial Narrow" pitchFamily="34" charset="0"/>
              </a:rPr>
              <a:t> AA) </a:t>
            </a:r>
          </a:p>
          <a:p>
            <a:pPr marL="342900" lvl="0" indent="-342900">
              <a:buFont typeface="Arial" pitchFamily="34" charset="0"/>
              <a:buChar char="•"/>
            </a:pPr>
            <a:r>
              <a:rPr lang="en-US" dirty="0" smtClean="0">
                <a:latin typeface="Arial Narrow" pitchFamily="34" charset="0"/>
              </a:rPr>
              <a:t>Beam tests at MPD and BM&amp;N (FEE, magnetic field, etc.)</a:t>
            </a:r>
          </a:p>
          <a:p>
            <a:pPr marL="342900" lvl="0" indent="-342900">
              <a:buFont typeface="Arial" pitchFamily="34" charset="0"/>
              <a:buChar char="•"/>
            </a:pPr>
            <a:r>
              <a:rPr lang="en-US" dirty="0">
                <a:latin typeface="Arial Narrow" pitchFamily="34" charset="0"/>
              </a:rPr>
              <a:t> </a:t>
            </a:r>
            <a:r>
              <a:rPr lang="en-US" dirty="0" smtClean="0">
                <a:latin typeface="Arial Narrow" pitchFamily="34" charset="0"/>
              </a:rPr>
              <a:t>Purchasing and mass-production</a:t>
            </a:r>
          </a:p>
        </p:txBody>
      </p:sp>
      <p:sp>
        <p:nvSpPr>
          <p:cNvPr id="66" name="TextBox 65"/>
          <p:cNvSpPr txBox="1"/>
          <p:nvPr/>
        </p:nvSpPr>
        <p:spPr>
          <a:xfrm>
            <a:off x="3399307" y="56238"/>
            <a:ext cx="4616970" cy="492443"/>
          </a:xfrm>
          <a:prstGeom prst="rect">
            <a:avLst/>
          </a:prstGeom>
          <a:noFill/>
        </p:spPr>
        <p:txBody>
          <a:bodyPr wrap="none" rtlCol="0">
            <a:spAutoFit/>
          </a:bodyPr>
          <a:lstStyle/>
          <a:p>
            <a:r>
              <a:rPr lang="en-US" sz="2600" b="1" dirty="0" smtClean="0">
                <a:latin typeface="Arial" pitchFamily="34" charset="0"/>
                <a:cs typeface="Arial" pitchFamily="34" charset="0"/>
              </a:rPr>
              <a:t>MPD FFD : progress in 2017</a:t>
            </a:r>
            <a:endParaRPr lang="ru-RU" sz="2600" b="1" dirty="0">
              <a:latin typeface="Arial" pitchFamily="34" charset="0"/>
              <a:cs typeface="Arial" pitchFamily="34" charset="0"/>
            </a:endParaRPr>
          </a:p>
        </p:txBody>
      </p:sp>
      <p:sp>
        <p:nvSpPr>
          <p:cNvPr id="2" name="Номер слайда 1"/>
          <p:cNvSpPr>
            <a:spLocks noGrp="1"/>
          </p:cNvSpPr>
          <p:nvPr>
            <p:ph type="sldNum" sz="quarter" idx="12"/>
          </p:nvPr>
        </p:nvSpPr>
        <p:spPr>
          <a:xfrm>
            <a:off x="9107851" y="6376244"/>
            <a:ext cx="2844800" cy="365125"/>
          </a:xfrm>
        </p:spPr>
        <p:txBody>
          <a:bodyPr/>
          <a:lstStyle/>
          <a:p>
            <a:fld id="{A36A2754-2559-4244-8B63-4C958C9DBE39}" type="slidenum">
              <a:rPr lang="ru-RU" smtClean="0"/>
              <a:t>17</a:t>
            </a:fld>
            <a:endParaRPr lang="ru-RU"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7844"/>
            <a:ext cx="4084395" cy="147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23896" y="98680"/>
            <a:ext cx="1805988" cy="24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499870" y="3090935"/>
            <a:ext cx="4156440" cy="334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218" y="1913844"/>
            <a:ext cx="2991075"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87613" y="1787769"/>
            <a:ext cx="3145307" cy="208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73164" y="2039299"/>
            <a:ext cx="4086225" cy="323850"/>
          </a:xfrm>
          <a:prstGeom prst="rect">
            <a:avLst/>
          </a:prstGeom>
          <a:solidFill>
            <a:schemeClr val="accent1">
              <a:lumMod val="40000"/>
              <a:lumOff val="60000"/>
            </a:schemeClr>
          </a:solidFill>
          <a:ln>
            <a:noFill/>
          </a:ln>
          <a:effectLst/>
          <a:extLst/>
        </p:spPr>
      </p:pic>
      <p:pic>
        <p:nvPicPr>
          <p:cNvPr id="3081"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3616862"/>
            <a:ext cx="7032920" cy="30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95479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lum bright="-9000" contrast="-9000"/>
          </a:blip>
          <a:srcRect l="-974" t="6689" r="6999"/>
          <a:stretch/>
        </p:blipFill>
        <p:spPr>
          <a:xfrm>
            <a:off x="214661" y="3757794"/>
            <a:ext cx="5278345" cy="2880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 name="Рисунок 2"/>
          <p:cNvPicPr>
            <a:picLocks noChangeAspect="1"/>
          </p:cNvPicPr>
          <p:nvPr/>
        </p:nvPicPr>
        <p:blipFill rotWithShape="1">
          <a:blip r:embed="rId3">
            <a:lum bright="-9000" contrast="-9000"/>
          </a:blip>
          <a:srcRect l="-1858" t="4971" r="8358" b="-109"/>
          <a:stretch/>
        </p:blipFill>
        <p:spPr>
          <a:xfrm>
            <a:off x="6103117" y="3757794"/>
            <a:ext cx="5150760" cy="2880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 name="Рисунок 3"/>
          <p:cNvPicPr>
            <a:picLocks noChangeAspect="1"/>
          </p:cNvPicPr>
          <p:nvPr/>
        </p:nvPicPr>
        <p:blipFill rotWithShape="1">
          <a:blip r:embed="rId4">
            <a:lum bright="-7000" contrast="-8000"/>
          </a:blip>
          <a:srcRect l="-1" r="56832" b="23452"/>
          <a:stretch/>
        </p:blipFill>
        <p:spPr>
          <a:xfrm>
            <a:off x="214661" y="2355780"/>
            <a:ext cx="3439170" cy="72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p:cNvPicPr>
            <a:picLocks noChangeAspect="1"/>
          </p:cNvPicPr>
          <p:nvPr/>
        </p:nvPicPr>
        <p:blipFill>
          <a:blip r:embed="rId5"/>
          <a:stretch>
            <a:fillRect/>
          </a:stretch>
        </p:blipFill>
        <p:spPr>
          <a:xfrm>
            <a:off x="7779742" y="1788199"/>
            <a:ext cx="2561751" cy="1368000"/>
          </a:xfrm>
          <a:prstGeom prst="rect">
            <a:avLst/>
          </a:prstGeom>
        </p:spPr>
      </p:pic>
      <p:sp>
        <p:nvSpPr>
          <p:cNvPr id="5" name="TextBox 4"/>
          <p:cNvSpPr txBox="1"/>
          <p:nvPr/>
        </p:nvSpPr>
        <p:spPr>
          <a:xfrm>
            <a:off x="3457624" y="1436"/>
            <a:ext cx="5763116" cy="492443"/>
          </a:xfrm>
          <a:prstGeom prst="rect">
            <a:avLst/>
          </a:prstGeom>
          <a:noFill/>
        </p:spPr>
        <p:txBody>
          <a:bodyPr wrap="none" rtlCol="0">
            <a:spAutoFit/>
          </a:bodyPr>
          <a:lstStyle/>
          <a:p>
            <a:r>
              <a:rPr lang="en-US" sz="2600" b="1" dirty="0" smtClean="0">
                <a:latin typeface="Arial" panose="020B0604020202020204" pitchFamily="34" charset="0"/>
                <a:cs typeface="Arial" panose="020B0604020202020204" pitchFamily="34" charset="0"/>
              </a:rPr>
              <a:t>MPD ECAL: new (improved) design</a:t>
            </a:r>
            <a:endParaRPr lang="ru-RU" sz="2600" b="1" dirty="0">
              <a:latin typeface="Arial" panose="020B0604020202020204" pitchFamily="34" charset="0"/>
              <a:cs typeface="Arial" panose="020B0604020202020204" pitchFamily="34" charset="0"/>
            </a:endParaRPr>
          </a:p>
        </p:txBody>
      </p:sp>
      <p:sp>
        <p:nvSpPr>
          <p:cNvPr id="7" name="TextBox 6"/>
          <p:cNvSpPr txBox="1"/>
          <p:nvPr/>
        </p:nvSpPr>
        <p:spPr>
          <a:xfrm>
            <a:off x="3042054" y="3174040"/>
            <a:ext cx="6625532" cy="646331"/>
          </a:xfrm>
          <a:prstGeom prst="rect">
            <a:avLst/>
          </a:prstGeom>
          <a:solidFill>
            <a:schemeClr val="accent5">
              <a:lumMod val="20000"/>
              <a:lumOff val="80000"/>
            </a:schemeClr>
          </a:solidFill>
        </p:spPr>
        <p:txBody>
          <a:bodyPr wrap="none" rtlCol="0">
            <a:spAutoFit/>
          </a:bodyPr>
          <a:lstStyle/>
          <a:p>
            <a:pPr marL="285750" indent="-285750">
              <a:buFont typeface="Wingdings" panose="05000000000000000000" pitchFamily="2" charset="2"/>
              <a:buChar char="§"/>
            </a:pPr>
            <a:r>
              <a:rPr lang="en-US" b="1" dirty="0" smtClean="0">
                <a:solidFill>
                  <a:srgbClr val="FF0000"/>
                </a:solidFill>
                <a:latin typeface="Arial Narrow" panose="020B0606020202030204" pitchFamily="34" charset="0"/>
              </a:rPr>
              <a:t>Projective geometry provides higher efficiency and better resolution</a:t>
            </a:r>
          </a:p>
          <a:p>
            <a:pPr marL="285750" indent="-285750">
              <a:buFont typeface="Wingdings" panose="05000000000000000000" pitchFamily="2" charset="2"/>
              <a:buChar char="§"/>
            </a:pPr>
            <a:r>
              <a:rPr lang="en-US" b="1" dirty="0" smtClean="0">
                <a:solidFill>
                  <a:srgbClr val="FF0000"/>
                </a:solidFill>
                <a:latin typeface="Arial Narrow" panose="020B0606020202030204" pitchFamily="34" charset="0"/>
              </a:rPr>
              <a:t>No dependence on polar angle (</a:t>
            </a:r>
            <a:r>
              <a:rPr lang="en-US" b="1" dirty="0" err="1" smtClean="0">
                <a:solidFill>
                  <a:srgbClr val="FF0000"/>
                </a:solidFill>
                <a:latin typeface="Arial Narrow" panose="020B0606020202030204" pitchFamily="34" charset="0"/>
              </a:rPr>
              <a:t>pseudorapidity</a:t>
            </a:r>
            <a:r>
              <a:rPr lang="en-US" b="1" dirty="0" smtClean="0">
                <a:solidFill>
                  <a:srgbClr val="FF0000"/>
                </a:solidFill>
                <a:latin typeface="Arial Narrow" panose="020B0606020202030204" pitchFamily="34" charset="0"/>
              </a:rPr>
              <a:t>) </a:t>
            </a:r>
            <a:endParaRPr lang="ru-RU" b="1" dirty="0">
              <a:solidFill>
                <a:srgbClr val="FF0000"/>
              </a:solidFill>
              <a:latin typeface="Arial Narrow" panose="020B0606020202030204" pitchFamily="34" charset="0"/>
            </a:endParaRPr>
          </a:p>
        </p:txBody>
      </p:sp>
      <p:sp>
        <p:nvSpPr>
          <p:cNvPr id="8" name="TextBox 7"/>
          <p:cNvSpPr txBox="1"/>
          <p:nvPr/>
        </p:nvSpPr>
        <p:spPr>
          <a:xfrm>
            <a:off x="2356416" y="2734508"/>
            <a:ext cx="2545184" cy="369332"/>
          </a:xfrm>
          <a:prstGeom prst="rect">
            <a:avLst/>
          </a:prstGeom>
          <a:solidFill>
            <a:schemeClr val="accent5">
              <a:lumMod val="20000"/>
              <a:lumOff val="80000"/>
            </a:schemeClr>
          </a:solidFill>
        </p:spPr>
        <p:txBody>
          <a:bodyPr wrap="none" rtlCol="0">
            <a:spAutoFit/>
          </a:bodyPr>
          <a:lstStyle/>
          <a:p>
            <a:r>
              <a:rPr lang="en-US" dirty="0" smtClean="0"/>
              <a:t>Plane (current) geometry</a:t>
            </a:r>
            <a:endParaRPr lang="ru-RU" dirty="0"/>
          </a:p>
        </p:txBody>
      </p:sp>
      <p:sp>
        <p:nvSpPr>
          <p:cNvPr id="9" name="TextBox 8"/>
          <p:cNvSpPr txBox="1"/>
          <p:nvPr/>
        </p:nvSpPr>
        <p:spPr>
          <a:xfrm>
            <a:off x="6000436" y="1928977"/>
            <a:ext cx="2669833" cy="369332"/>
          </a:xfrm>
          <a:prstGeom prst="rect">
            <a:avLst/>
          </a:prstGeom>
          <a:solidFill>
            <a:schemeClr val="accent5">
              <a:lumMod val="20000"/>
              <a:lumOff val="80000"/>
            </a:schemeClr>
          </a:solidFill>
        </p:spPr>
        <p:txBody>
          <a:bodyPr wrap="none" rtlCol="0">
            <a:spAutoFit/>
          </a:bodyPr>
          <a:lstStyle/>
          <a:p>
            <a:r>
              <a:rPr lang="en-US" dirty="0" smtClean="0"/>
              <a:t>Projective (new) geometry</a:t>
            </a:r>
            <a:endParaRPr lang="ru-RU" dirty="0"/>
          </a:p>
        </p:txBody>
      </p:sp>
      <p:pic>
        <p:nvPicPr>
          <p:cNvPr id="1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l="21309" t="10382" r="26785" b="11237"/>
          <a:stretch>
            <a:fillRect/>
          </a:stretch>
        </p:blipFill>
        <p:spPr bwMode="auto">
          <a:xfrm>
            <a:off x="181711" y="90142"/>
            <a:ext cx="2174706" cy="20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4"/>
          <p:cNvSpPr txBox="1">
            <a:spLocks noChangeArrowheads="1"/>
          </p:cNvSpPr>
          <p:nvPr/>
        </p:nvSpPr>
        <p:spPr bwMode="auto">
          <a:xfrm>
            <a:off x="740595" y="1788199"/>
            <a:ext cx="3231643" cy="35394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ru-RU" sz="1700" b="1" i="1" dirty="0">
                <a:solidFill>
                  <a:srgbClr val="00B050"/>
                </a:solidFill>
                <a:latin typeface="Arial Narrow" panose="020B0606020202030204" pitchFamily="34" charset="0"/>
                <a:cs typeface="Times New Roman" panose="02020603050405020304" pitchFamily="18" charset="0"/>
              </a:rPr>
              <a:t>Barrel ECAL ~ </a:t>
            </a:r>
            <a:r>
              <a:rPr lang="en-US" altLang="ru-RU" sz="1700" b="1" i="1" u="sng" dirty="0">
                <a:solidFill>
                  <a:srgbClr val="00B050"/>
                </a:solidFill>
                <a:latin typeface="Arial Narrow" panose="020B0606020202030204" pitchFamily="34" charset="0"/>
                <a:cs typeface="Times New Roman" panose="02020603050405020304" pitchFamily="18" charset="0"/>
              </a:rPr>
              <a:t>43000</a:t>
            </a:r>
            <a:r>
              <a:rPr lang="en-US" altLang="ru-RU" sz="1700" b="1" i="1" dirty="0">
                <a:solidFill>
                  <a:srgbClr val="00B050"/>
                </a:solidFill>
                <a:latin typeface="Arial Narrow" panose="020B0606020202030204" pitchFamily="34" charset="0"/>
                <a:cs typeface="Times New Roman" panose="02020603050405020304" pitchFamily="18" charset="0"/>
              </a:rPr>
              <a:t> ECAL modules</a:t>
            </a:r>
            <a:endParaRPr lang="ru-RU" altLang="ru-RU" sz="1700" b="1" i="1" dirty="0">
              <a:solidFill>
                <a:srgbClr val="00B050"/>
              </a:solidFill>
              <a:latin typeface="Arial Narrow" panose="020B0606020202030204" pitchFamily="34" charset="0"/>
              <a:cs typeface="Times New Roman" panose="02020603050405020304" pitchFamily="18" charset="0"/>
            </a:endParaRPr>
          </a:p>
        </p:txBody>
      </p:sp>
      <p:pic>
        <p:nvPicPr>
          <p:cNvPr id="12"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7276" t="31000" r="2002" b="34574"/>
          <a:stretch/>
        </p:blipFill>
        <p:spPr bwMode="auto">
          <a:xfrm>
            <a:off x="8054951" y="547997"/>
            <a:ext cx="3794933"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8"/>
          <p:cNvSpPr txBox="1">
            <a:spLocks noChangeArrowheads="1"/>
          </p:cNvSpPr>
          <p:nvPr/>
        </p:nvSpPr>
        <p:spPr bwMode="auto">
          <a:xfrm>
            <a:off x="10066283" y="1531126"/>
            <a:ext cx="2125717" cy="353943"/>
          </a:xfrm>
          <a:prstGeom prst="rect">
            <a:avLst/>
          </a:prstGeom>
          <a:solidFill>
            <a:schemeClr val="accent1">
              <a:lumMod val="20000"/>
              <a:lumOff val="80000"/>
            </a:schemeClr>
          </a:solidFill>
          <a:ln>
            <a:noFill/>
          </a:ln>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ru-RU" sz="1700" dirty="0">
                <a:latin typeface="Arial Narrow" panose="020B0606020202030204" pitchFamily="34" charset="0"/>
              </a:rPr>
              <a:t>Prototype of one module</a:t>
            </a:r>
            <a:endParaRPr lang="ru-RU" altLang="ru-RU" sz="1700" dirty="0">
              <a:latin typeface="Arial Narrow" panose="020B0606020202030204" pitchFamily="34" charset="0"/>
            </a:endParaRPr>
          </a:p>
        </p:txBody>
      </p:sp>
      <p:sp>
        <p:nvSpPr>
          <p:cNvPr id="14" name="TextBox 9"/>
          <p:cNvSpPr txBox="1">
            <a:spLocks noChangeArrowheads="1"/>
          </p:cNvSpPr>
          <p:nvPr/>
        </p:nvSpPr>
        <p:spPr bwMode="auto">
          <a:xfrm>
            <a:off x="3194965" y="687969"/>
            <a:ext cx="4383687" cy="615553"/>
          </a:xfrm>
          <a:prstGeom prst="rect">
            <a:avLst/>
          </a:prstGeom>
          <a:solidFill>
            <a:schemeClr val="accent1">
              <a:lumMod val="20000"/>
              <a:lumOff val="80000"/>
            </a:schemeClr>
          </a:solidFill>
          <a:ln>
            <a:noFill/>
          </a:ln>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ru-RU" sz="1700" dirty="0">
                <a:solidFill>
                  <a:srgbClr val="002060"/>
                </a:solidFill>
                <a:latin typeface="Arial Narrow" panose="020B0606020202030204" pitchFamily="34" charset="0"/>
                <a:cs typeface="Times New Roman" panose="02020603050405020304" pitchFamily="18" charset="0"/>
              </a:rPr>
              <a:t>Estimated cost of assembling  and test of </a:t>
            </a:r>
            <a:r>
              <a:rPr lang="en-US" altLang="ru-RU" sz="1700" dirty="0" smtClean="0">
                <a:solidFill>
                  <a:srgbClr val="002060"/>
                </a:solidFill>
                <a:latin typeface="Arial Narrow" panose="020B0606020202030204" pitchFamily="34" charset="0"/>
                <a:cs typeface="Times New Roman" panose="02020603050405020304" pitchFamily="18" charset="0"/>
              </a:rPr>
              <a:t>43000 </a:t>
            </a:r>
            <a:r>
              <a:rPr lang="en-US" altLang="ru-RU" sz="1700" dirty="0" err="1" smtClean="0">
                <a:solidFill>
                  <a:srgbClr val="002060"/>
                </a:solidFill>
                <a:latin typeface="Arial Narrow" panose="020B0606020202030204" pitchFamily="34" charset="0"/>
                <a:cs typeface="Times New Roman" panose="02020603050405020304" pitchFamily="18" charset="0"/>
              </a:rPr>
              <a:t>Ecal</a:t>
            </a:r>
            <a:r>
              <a:rPr lang="en-US" altLang="ru-RU" sz="1700" dirty="0" smtClean="0">
                <a:solidFill>
                  <a:srgbClr val="002060"/>
                </a:solidFill>
                <a:latin typeface="Arial Narrow" panose="020B0606020202030204" pitchFamily="34" charset="0"/>
                <a:cs typeface="Times New Roman" panose="02020603050405020304" pitchFamily="18" charset="0"/>
              </a:rPr>
              <a:t> modules  (</a:t>
            </a:r>
            <a:r>
              <a:rPr lang="en-US" altLang="ru-RU" sz="1700" dirty="0" err="1">
                <a:solidFill>
                  <a:srgbClr val="002060"/>
                </a:solidFill>
                <a:latin typeface="Arial Narrow" panose="020B0606020202030204" pitchFamily="34" charset="0"/>
                <a:cs typeface="Times New Roman" panose="02020603050405020304" pitchFamily="18" charset="0"/>
              </a:rPr>
              <a:t>Ttsinghua</a:t>
            </a:r>
            <a:r>
              <a:rPr lang="en-US" altLang="ru-RU" sz="1700" dirty="0">
                <a:solidFill>
                  <a:srgbClr val="002060"/>
                </a:solidFill>
                <a:latin typeface="Arial Narrow" panose="020B0606020202030204" pitchFamily="34" charset="0"/>
                <a:cs typeface="Times New Roman" panose="02020603050405020304" pitchFamily="18" charset="0"/>
              </a:rPr>
              <a:t> University, Beijing part</a:t>
            </a:r>
            <a:r>
              <a:rPr lang="en-US" altLang="ru-RU" sz="1700" dirty="0" smtClean="0">
                <a:solidFill>
                  <a:srgbClr val="002060"/>
                </a:solidFill>
                <a:latin typeface="Arial Narrow" panose="020B0606020202030204" pitchFamily="34" charset="0"/>
                <a:cs typeface="Times New Roman" panose="02020603050405020304" pitchFamily="18" charset="0"/>
              </a:rPr>
              <a:t>)</a:t>
            </a:r>
            <a:r>
              <a:rPr lang="en-US" altLang="ru-RU" sz="1700" dirty="0" smtClean="0">
                <a:solidFill>
                  <a:srgbClr val="C00000"/>
                </a:solidFill>
                <a:latin typeface="Arial Narrow" panose="020B0606020202030204" pitchFamily="34" charset="0"/>
                <a:cs typeface="Times New Roman" panose="02020603050405020304" pitchFamily="18" charset="0"/>
              </a:rPr>
              <a:t> ~</a:t>
            </a:r>
            <a:r>
              <a:rPr lang="en-US" altLang="ru-RU" sz="1700" b="1" dirty="0" smtClean="0">
                <a:solidFill>
                  <a:srgbClr val="FF0000"/>
                </a:solidFill>
                <a:latin typeface="Arial Narrow" panose="020B0606020202030204" pitchFamily="34" charset="0"/>
                <a:cs typeface="Times New Roman" panose="02020603050405020304" pitchFamily="18" charset="0"/>
              </a:rPr>
              <a:t>9M</a:t>
            </a:r>
            <a:r>
              <a:rPr lang="en-US" altLang="ru-RU" sz="1700" b="1" dirty="0">
                <a:solidFill>
                  <a:srgbClr val="FF0000"/>
                </a:solidFill>
                <a:latin typeface="Arial Narrow" panose="020B0606020202030204" pitchFamily="34" charset="0"/>
                <a:cs typeface="Times New Roman" panose="02020603050405020304" pitchFamily="18" charset="0"/>
              </a:rPr>
              <a:t>$.</a:t>
            </a:r>
            <a:endParaRPr lang="ru-RU" altLang="ru-RU" sz="1700" b="1" dirty="0">
              <a:solidFill>
                <a:srgbClr val="FF0000"/>
              </a:solidFill>
              <a:latin typeface="Arial Narrow" panose="020B0606020202030204" pitchFamily="34" charset="0"/>
              <a:cs typeface="Times New Roman" panose="02020603050405020304" pitchFamily="18" charset="0"/>
            </a:endParaRPr>
          </a:p>
        </p:txBody>
      </p:sp>
      <p:sp>
        <p:nvSpPr>
          <p:cNvPr id="15" name="Номер слайда 14"/>
          <p:cNvSpPr>
            <a:spLocks noGrp="1"/>
          </p:cNvSpPr>
          <p:nvPr>
            <p:ph type="sldNum" sz="quarter" idx="12"/>
          </p:nvPr>
        </p:nvSpPr>
        <p:spPr/>
        <p:txBody>
          <a:bodyPr/>
          <a:lstStyle/>
          <a:p>
            <a:fld id="{83DBE0F0-A2EB-4557-8801-0B7AFDF1E7E3}" type="slidenum">
              <a:rPr lang="ru-RU" smtClean="0"/>
              <a:t>18</a:t>
            </a:fld>
            <a:endParaRPr lang="ru-RU"/>
          </a:p>
        </p:txBody>
      </p:sp>
    </p:spTree>
    <p:extLst>
      <p:ext uri="{BB962C8B-B14F-4D97-AF65-F5344CB8AC3E}">
        <p14:creationId xmlns:p14="http://schemas.microsoft.com/office/powerpoint/2010/main" val="42141379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3" name="TextBox 2"/>
          <p:cNvSpPr txBox="1"/>
          <p:nvPr/>
        </p:nvSpPr>
        <p:spPr>
          <a:xfrm>
            <a:off x="2137246" y="1"/>
            <a:ext cx="7259936" cy="492443"/>
          </a:xfrm>
          <a:prstGeom prst="rect">
            <a:avLst/>
          </a:prstGeom>
          <a:noFill/>
        </p:spPr>
        <p:txBody>
          <a:bodyPr wrap="none" rtlCol="0">
            <a:spAutoFit/>
          </a:bodyPr>
          <a:lstStyle/>
          <a:p>
            <a:r>
              <a:rPr lang="en-US" sz="2600" b="1" dirty="0">
                <a:latin typeface="Arial" pitchFamily="34" charset="0"/>
                <a:cs typeface="Arial" pitchFamily="34" charset="0"/>
              </a:rPr>
              <a:t>MPD FHCAL </a:t>
            </a:r>
            <a:r>
              <a:rPr lang="en-US" sz="2600" b="1" dirty="0" smtClean="0">
                <a:latin typeface="Arial" pitchFamily="34" charset="0"/>
                <a:cs typeface="Arial" pitchFamily="34" charset="0"/>
              </a:rPr>
              <a:t>(INR, </a:t>
            </a:r>
            <a:r>
              <a:rPr lang="en-US" sz="2600" b="1" dirty="0" err="1" smtClean="0">
                <a:latin typeface="Arial" pitchFamily="34" charset="0"/>
                <a:cs typeface="Arial" pitchFamily="34" charset="0"/>
              </a:rPr>
              <a:t>Troitsk</a:t>
            </a:r>
            <a:r>
              <a:rPr lang="en-US" sz="2600" b="1" dirty="0" smtClean="0">
                <a:latin typeface="Arial" pitchFamily="34" charset="0"/>
                <a:cs typeface="Arial" pitchFamily="34" charset="0"/>
              </a:rPr>
              <a:t>) : </a:t>
            </a:r>
            <a:r>
              <a:rPr lang="en-US" sz="2600" b="1" dirty="0">
                <a:latin typeface="Arial" pitchFamily="34" charset="0"/>
                <a:cs typeface="Arial" pitchFamily="34" charset="0"/>
              </a:rPr>
              <a:t>progress in </a:t>
            </a:r>
            <a:r>
              <a:rPr lang="en-US" sz="2600" b="1" dirty="0" smtClean="0">
                <a:latin typeface="Arial" pitchFamily="34" charset="0"/>
                <a:cs typeface="Arial" pitchFamily="34" charset="0"/>
              </a:rPr>
              <a:t>2017</a:t>
            </a:r>
            <a:endParaRPr lang="ru-RU" sz="2600" b="1" dirty="0">
              <a:latin typeface="Arial" pitchFamily="34" charset="0"/>
              <a:cs typeface="Arial"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91" y="492443"/>
            <a:ext cx="4792987" cy="633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501942" y="3700426"/>
            <a:ext cx="3523590" cy="1323439"/>
          </a:xfrm>
          <a:prstGeom prst="rect">
            <a:avLst/>
          </a:prstGeom>
          <a:solidFill>
            <a:schemeClr val="tx2">
              <a:lumMod val="40000"/>
              <a:lumOff val="60000"/>
            </a:schemeClr>
          </a:solidFill>
        </p:spPr>
        <p:txBody>
          <a:bodyPr wrap="square" rtlCol="0">
            <a:spAutoFit/>
          </a:bodyPr>
          <a:lstStyle/>
          <a:p>
            <a:pPr marL="342900" indent="-342900">
              <a:buFont typeface="Wingdings" pitchFamily="2" charset="2"/>
              <a:buChar char="§"/>
            </a:pPr>
            <a:r>
              <a:rPr lang="en-US" sz="2000" dirty="0">
                <a:latin typeface="Arial Narrow" pitchFamily="34" charset="0"/>
              </a:rPr>
              <a:t>TDR status : </a:t>
            </a:r>
            <a:r>
              <a:rPr lang="en-US" sz="2000" dirty="0" smtClean="0">
                <a:latin typeface="Arial Narrow" pitchFamily="34" charset="0"/>
              </a:rPr>
              <a:t>ready</a:t>
            </a:r>
          </a:p>
          <a:p>
            <a:pPr marL="342900" indent="-342900">
              <a:buFont typeface="Wingdings" pitchFamily="2" charset="2"/>
              <a:buChar char="§"/>
            </a:pPr>
            <a:r>
              <a:rPr lang="en-US" sz="2000" dirty="0" smtClean="0">
                <a:latin typeface="Arial Narrow" pitchFamily="34" charset="0"/>
              </a:rPr>
              <a:t>Results </a:t>
            </a:r>
            <a:r>
              <a:rPr lang="en-US" sz="2000" dirty="0">
                <a:latin typeface="Arial Narrow" pitchFamily="34" charset="0"/>
              </a:rPr>
              <a:t>of </a:t>
            </a:r>
            <a:r>
              <a:rPr lang="en-US" sz="2000" dirty="0" smtClean="0">
                <a:latin typeface="Arial Narrow" pitchFamily="34" charset="0"/>
              </a:rPr>
              <a:t>realistic</a:t>
            </a:r>
          </a:p>
          <a:p>
            <a:r>
              <a:rPr lang="en-US" sz="2000" dirty="0">
                <a:latin typeface="Arial Narrow" pitchFamily="34" charset="0"/>
              </a:rPr>
              <a:t> </a:t>
            </a:r>
            <a:r>
              <a:rPr lang="en-US" sz="2000" dirty="0" smtClean="0">
                <a:latin typeface="Arial Narrow" pitchFamily="34" charset="0"/>
              </a:rPr>
              <a:t>     simulation included</a:t>
            </a:r>
            <a:endParaRPr lang="en-US" sz="2000" dirty="0">
              <a:latin typeface="Arial Narrow" pitchFamily="34" charset="0"/>
            </a:endParaRPr>
          </a:p>
          <a:p>
            <a:pPr marL="342900" indent="-342900">
              <a:buFont typeface="Wingdings" pitchFamily="2" charset="2"/>
              <a:buChar char="§"/>
            </a:pPr>
            <a:r>
              <a:rPr lang="en-US" sz="2000" dirty="0">
                <a:latin typeface="Arial Narrow" pitchFamily="34" charset="0"/>
              </a:rPr>
              <a:t>Preparation to </a:t>
            </a:r>
            <a:r>
              <a:rPr lang="en-US" sz="2000" dirty="0" smtClean="0">
                <a:latin typeface="Arial Narrow" pitchFamily="34" charset="0"/>
              </a:rPr>
              <a:t>mass-production</a:t>
            </a:r>
            <a:endParaRPr lang="en-US" sz="2000" dirty="0">
              <a:latin typeface="Arial Narrow" pitchFamily="34" charset="0"/>
            </a:endParaRPr>
          </a:p>
        </p:txBody>
      </p:sp>
      <p:sp>
        <p:nvSpPr>
          <p:cNvPr id="6" name="TextBox 5"/>
          <p:cNvSpPr txBox="1"/>
          <p:nvPr/>
        </p:nvSpPr>
        <p:spPr>
          <a:xfrm>
            <a:off x="5081922" y="1890854"/>
            <a:ext cx="6827638" cy="1754326"/>
          </a:xfrm>
          <a:prstGeom prst="rect">
            <a:avLst/>
          </a:prstGeom>
          <a:solidFill>
            <a:schemeClr val="bg1"/>
          </a:solidFill>
        </p:spPr>
        <p:txBody>
          <a:bodyPr wrap="none" rtlCol="0">
            <a:spAutoFit/>
          </a:bodyPr>
          <a:lstStyle/>
          <a:p>
            <a:pPr marL="285750" indent="-285750">
              <a:lnSpc>
                <a:spcPct val="120000"/>
              </a:lnSpc>
              <a:buFont typeface="Wingdings" panose="05000000000000000000" pitchFamily="2" charset="2"/>
              <a:buChar char="§"/>
            </a:pPr>
            <a:r>
              <a:rPr lang="en-US" dirty="0" smtClean="0"/>
              <a:t>First nine modules (</a:t>
            </a:r>
            <a:r>
              <a:rPr lang="en-US" dirty="0" err="1" smtClean="0"/>
              <a:t>supermodule</a:t>
            </a:r>
            <a:r>
              <a:rPr lang="en-US" dirty="0" smtClean="0"/>
              <a:t>) are assembled and tested</a:t>
            </a:r>
          </a:p>
          <a:p>
            <a:pPr marL="285750" indent="-285750">
              <a:lnSpc>
                <a:spcPct val="120000"/>
              </a:lnSpc>
              <a:buFont typeface="Wingdings" panose="05000000000000000000" pitchFamily="2" charset="2"/>
              <a:buChar char="§"/>
            </a:pPr>
            <a:r>
              <a:rPr lang="en-US" dirty="0" smtClean="0"/>
              <a:t>All the components for the whole FHCAL (lead plates, scintillators, </a:t>
            </a:r>
          </a:p>
          <a:p>
            <a:pPr>
              <a:lnSpc>
                <a:spcPct val="120000"/>
              </a:lnSpc>
            </a:pPr>
            <a:r>
              <a:rPr lang="en-US" dirty="0" smtClean="0"/>
              <a:t>         WLS fibers and structure elements) are delivered</a:t>
            </a:r>
          </a:p>
          <a:p>
            <a:pPr marL="285750" indent="-285750">
              <a:lnSpc>
                <a:spcPct val="120000"/>
              </a:lnSpc>
              <a:buFont typeface="Wingdings" panose="05000000000000000000" pitchFamily="2" charset="2"/>
              <a:buChar char="§"/>
            </a:pPr>
            <a:r>
              <a:rPr lang="en-US" dirty="0">
                <a:latin typeface="Arial Narrow" panose="020B0606020202030204" pitchFamily="34" charset="0"/>
              </a:rPr>
              <a:t>30 FHCAL modules will be assembled and tested this </a:t>
            </a:r>
            <a:r>
              <a:rPr lang="en-US" dirty="0" smtClean="0">
                <a:latin typeface="Arial Narrow" panose="020B0606020202030204" pitchFamily="34" charset="0"/>
              </a:rPr>
              <a:t>year</a:t>
            </a:r>
            <a:endParaRPr lang="en-US" dirty="0" smtClean="0"/>
          </a:p>
          <a:p>
            <a:pPr marL="285750" indent="-285750">
              <a:lnSpc>
                <a:spcPct val="120000"/>
              </a:lnSpc>
              <a:buFont typeface="Wingdings" panose="05000000000000000000" pitchFamily="2" charset="2"/>
              <a:buChar char="§"/>
            </a:pPr>
            <a:r>
              <a:rPr lang="en-US" dirty="0" smtClean="0"/>
              <a:t>Several Front-End Electronics (FEE) boards are produced and tested </a:t>
            </a:r>
            <a:endParaRPr lang="ru-RU" dirty="0"/>
          </a:p>
        </p:txBody>
      </p:sp>
      <p:pic>
        <p:nvPicPr>
          <p:cNvPr id="18" name="Рисунок 17" descr="mod1.JPG"/>
          <p:cNvPicPr>
            <a:picLocks noChangeAspect="1"/>
          </p:cNvPicPr>
          <p:nvPr/>
        </p:nvPicPr>
        <p:blipFill>
          <a:blip r:embed="rId3" cstate="screen"/>
          <a:srcRect r="9251"/>
          <a:stretch>
            <a:fillRect/>
          </a:stretch>
        </p:blipFill>
        <p:spPr>
          <a:xfrm rot="5400000">
            <a:off x="5481870" y="3884673"/>
            <a:ext cx="2467884" cy="2304000"/>
          </a:xfrm>
          <a:prstGeom prst="rect">
            <a:avLst/>
          </a:prstGeom>
        </p:spPr>
      </p:pic>
      <p:pic>
        <p:nvPicPr>
          <p:cNvPr id="19" name="Рисунок 18"/>
          <p:cNvPicPr>
            <a:picLocks noChangeAspect="1"/>
          </p:cNvPicPr>
          <p:nvPr/>
        </p:nvPicPr>
        <p:blipFill rotWithShape="1">
          <a:blip r:embed="rId4"/>
          <a:srcRect l="47328" t="6405" r="1219" b="9826"/>
          <a:stretch/>
        </p:blipFill>
        <p:spPr>
          <a:xfrm>
            <a:off x="8748722" y="3769675"/>
            <a:ext cx="3246549" cy="1872000"/>
          </a:xfrm>
          <a:prstGeom prst="rect">
            <a:avLst/>
          </a:prstGeom>
        </p:spPr>
      </p:pic>
      <p:sp>
        <p:nvSpPr>
          <p:cNvPr id="7" name="Прямоугольник 6"/>
          <p:cNvSpPr/>
          <p:nvPr/>
        </p:nvSpPr>
        <p:spPr>
          <a:xfrm>
            <a:off x="8936760" y="5641675"/>
            <a:ext cx="3058511" cy="1138773"/>
          </a:xfrm>
          <a:prstGeom prst="rect">
            <a:avLst/>
          </a:prstGeom>
          <a:solidFill>
            <a:schemeClr val="bg2">
              <a:lumMod val="75000"/>
            </a:schemeClr>
          </a:solidFill>
        </p:spPr>
        <p:txBody>
          <a:bodyPr wrap="square">
            <a:spAutoFit/>
          </a:bodyPr>
          <a:lstStyle/>
          <a:p>
            <a:pPr algn="ctr"/>
            <a:r>
              <a:rPr lang="en-US" sz="1700" dirty="0" smtClean="0">
                <a:latin typeface="Arial Narrow" panose="020B0606020202030204" pitchFamily="34" charset="0"/>
              </a:rPr>
              <a:t>FEE </a:t>
            </a:r>
            <a:r>
              <a:rPr lang="en-US" sz="1700" dirty="0">
                <a:latin typeface="Arial Narrow" panose="020B0606020202030204" pitchFamily="34" charset="0"/>
              </a:rPr>
              <a:t>board includes 7 </a:t>
            </a:r>
            <a:r>
              <a:rPr lang="en-US" sz="1700" dirty="0" smtClean="0">
                <a:latin typeface="Arial Narrow" panose="020B0606020202030204" pitchFamily="34" charset="0"/>
              </a:rPr>
              <a:t>photodiodes</a:t>
            </a:r>
          </a:p>
          <a:p>
            <a:pPr algn="ctr"/>
            <a:r>
              <a:rPr lang="en-US" sz="1700" dirty="0" smtClean="0">
                <a:latin typeface="Arial Narrow" panose="020B0606020202030204" pitchFamily="34" charset="0"/>
              </a:rPr>
              <a:t> </a:t>
            </a:r>
            <a:r>
              <a:rPr lang="en-US" sz="1700" dirty="0">
                <a:latin typeface="Arial Narrow" panose="020B0606020202030204" pitchFamily="34" charset="0"/>
              </a:rPr>
              <a:t>MPPCs </a:t>
            </a:r>
            <a:r>
              <a:rPr lang="en-US" sz="1700" dirty="0" smtClean="0">
                <a:latin typeface="Arial Narrow" panose="020B0606020202030204" pitchFamily="34" charset="0"/>
              </a:rPr>
              <a:t>S12572-010C/P with power</a:t>
            </a:r>
          </a:p>
          <a:p>
            <a:pPr algn="ctr"/>
            <a:r>
              <a:rPr lang="en-US" sz="1700" dirty="0" smtClean="0">
                <a:latin typeface="Arial Narrow" panose="020B0606020202030204" pitchFamily="34" charset="0"/>
              </a:rPr>
              <a:t> supplies, </a:t>
            </a:r>
            <a:r>
              <a:rPr lang="en-US" sz="1700" dirty="0">
                <a:latin typeface="Arial Narrow" panose="020B0606020202030204" pitchFamily="34" charset="0"/>
              </a:rPr>
              <a:t>differential amplifiers </a:t>
            </a:r>
            <a:r>
              <a:rPr lang="en-US" sz="1700" dirty="0" smtClean="0">
                <a:latin typeface="Arial Narrow" panose="020B0606020202030204" pitchFamily="34" charset="0"/>
              </a:rPr>
              <a:t>and</a:t>
            </a:r>
          </a:p>
          <a:p>
            <a:pPr algn="ctr"/>
            <a:r>
              <a:rPr lang="en-US" sz="1700" dirty="0" smtClean="0">
                <a:latin typeface="Arial Narrow" panose="020B0606020202030204" pitchFamily="34" charset="0"/>
              </a:rPr>
              <a:t> </a:t>
            </a:r>
            <a:r>
              <a:rPr lang="en-US" sz="1700" dirty="0">
                <a:latin typeface="Arial Narrow" panose="020B0606020202030204" pitchFamily="34" charset="0"/>
              </a:rPr>
              <a:t>calibrated LED-source. </a:t>
            </a:r>
            <a:endParaRPr lang="ru-RU" sz="1700" dirty="0">
              <a:latin typeface="Arial Narrow" panose="020B0606020202030204" pitchFamily="34" charset="0"/>
            </a:endParaRPr>
          </a:p>
        </p:txBody>
      </p:sp>
      <p:sp>
        <p:nvSpPr>
          <p:cNvPr id="20" name="TextBox 19"/>
          <p:cNvSpPr txBox="1"/>
          <p:nvPr/>
        </p:nvSpPr>
        <p:spPr>
          <a:xfrm>
            <a:off x="5767214" y="6250852"/>
            <a:ext cx="1991569" cy="369332"/>
          </a:xfrm>
          <a:prstGeom prst="rect">
            <a:avLst/>
          </a:prstGeom>
          <a:solidFill>
            <a:schemeClr val="bg2">
              <a:lumMod val="75000"/>
            </a:schemeClr>
          </a:solidFill>
        </p:spPr>
        <p:txBody>
          <a:bodyPr wrap="square" rtlCol="0">
            <a:spAutoFit/>
          </a:bodyPr>
          <a:lstStyle/>
          <a:p>
            <a:r>
              <a:rPr lang="en-US" dirty="0">
                <a:latin typeface="Arial Narrow" panose="020B0606020202030204" pitchFamily="34" charset="0"/>
                <a:cs typeface="Arial" pitchFamily="34" charset="0"/>
              </a:rPr>
              <a:t>FHCAL </a:t>
            </a:r>
            <a:r>
              <a:rPr lang="en-US" dirty="0" err="1" smtClean="0">
                <a:latin typeface="Arial Narrow" panose="020B0606020202030204" pitchFamily="34" charset="0"/>
                <a:cs typeface="Arial" pitchFamily="34" charset="0"/>
              </a:rPr>
              <a:t>supermodule</a:t>
            </a:r>
            <a:endParaRPr lang="ru-RU" dirty="0">
              <a:latin typeface="Arial Narrow" panose="020B0606020202030204" pitchFamily="34" charset="0"/>
              <a:cs typeface="Arial" pitchFamily="34" charset="0"/>
            </a:endParaRPr>
          </a:p>
        </p:txBody>
      </p:sp>
      <p:pic>
        <p:nvPicPr>
          <p:cNvPr id="2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l="25716" t="8762" r="21428" b="11047"/>
          <a:stretch>
            <a:fillRect/>
          </a:stretch>
        </p:blipFill>
        <p:spPr bwMode="auto">
          <a:xfrm>
            <a:off x="10300719" y="110159"/>
            <a:ext cx="1746126" cy="16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p:nvPr/>
        </p:nvSpPr>
        <p:spPr>
          <a:xfrm>
            <a:off x="7009631" y="514328"/>
            <a:ext cx="3301017" cy="646331"/>
          </a:xfrm>
          <a:prstGeom prst="rect">
            <a:avLst/>
          </a:prstGeom>
          <a:solidFill>
            <a:schemeClr val="bg2">
              <a:lumMod val="75000"/>
            </a:schemeClr>
          </a:solidFill>
        </p:spPr>
        <p:txBody>
          <a:bodyPr wrap="square" rtlCol="0">
            <a:spAutoFit/>
          </a:bodyPr>
          <a:lstStyle/>
          <a:p>
            <a:pPr algn="ctr"/>
            <a:r>
              <a:rPr lang="en-US" b="1" dirty="0">
                <a:solidFill>
                  <a:schemeClr val="tx2">
                    <a:lumMod val="75000"/>
                  </a:schemeClr>
                </a:solidFill>
                <a:latin typeface="Arial Narrow" pitchFamily="34" charset="0"/>
              </a:rPr>
              <a:t>FHCAL calorimeter for centrality</a:t>
            </a:r>
          </a:p>
          <a:p>
            <a:pPr algn="ctr"/>
            <a:r>
              <a:rPr lang="en-US" b="1" dirty="0">
                <a:solidFill>
                  <a:schemeClr val="tx2">
                    <a:lumMod val="75000"/>
                  </a:schemeClr>
                </a:solidFill>
                <a:latin typeface="Arial Narrow" pitchFamily="34" charset="0"/>
              </a:rPr>
              <a:t> &amp; event plane </a:t>
            </a:r>
            <a:r>
              <a:rPr lang="en-US" b="1" dirty="0" smtClean="0">
                <a:solidFill>
                  <a:schemeClr val="tx2">
                    <a:lumMod val="75000"/>
                  </a:schemeClr>
                </a:solidFill>
                <a:latin typeface="Arial Narrow" pitchFamily="34" charset="0"/>
              </a:rPr>
              <a:t>determination</a:t>
            </a:r>
            <a:endParaRPr lang="en-US" b="1" dirty="0">
              <a:solidFill>
                <a:schemeClr val="tx2">
                  <a:lumMod val="75000"/>
                </a:schemeClr>
              </a:solidFill>
              <a:latin typeface="Arial Narrow" pitchFamily="34" charset="0"/>
            </a:endParaRPr>
          </a:p>
        </p:txBody>
      </p:sp>
      <p:sp>
        <p:nvSpPr>
          <p:cNvPr id="2" name="Номер слайда 1"/>
          <p:cNvSpPr>
            <a:spLocks noGrp="1"/>
          </p:cNvSpPr>
          <p:nvPr>
            <p:ph type="sldNum" sz="quarter" idx="12"/>
          </p:nvPr>
        </p:nvSpPr>
        <p:spPr/>
        <p:txBody>
          <a:bodyPr/>
          <a:lstStyle/>
          <a:p>
            <a:fld id="{83DBE0F0-A2EB-4557-8801-0B7AFDF1E7E3}" type="slidenum">
              <a:rPr lang="ru-RU" smtClean="0"/>
              <a:t>19</a:t>
            </a:fld>
            <a:endParaRPr lang="ru-RU"/>
          </a:p>
        </p:txBody>
      </p:sp>
    </p:spTree>
    <p:extLst>
      <p:ext uri="{BB962C8B-B14F-4D97-AF65-F5344CB8AC3E}">
        <p14:creationId xmlns:p14="http://schemas.microsoft.com/office/powerpoint/2010/main" val="9862745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2640014" y="115889"/>
            <a:ext cx="2005677" cy="646331"/>
          </a:xfrm>
          <a:prstGeom prst="rect">
            <a:avLst/>
          </a:prstGeom>
          <a:noFill/>
          <a:ln w="9525">
            <a:noFill/>
            <a:miter lim="800000"/>
            <a:headEnd/>
            <a:tailEnd/>
          </a:ln>
          <a:effectLst/>
        </p:spPr>
        <p:txBody>
          <a:bodyPr wrap="none">
            <a:spAutoFit/>
          </a:bodyPr>
          <a:lstStyle/>
          <a:p>
            <a:r>
              <a:rPr lang="en-US" sz="3600" b="1" dirty="0">
                <a:solidFill>
                  <a:srgbClr val="000066"/>
                </a:solidFill>
                <a:latin typeface="Arial Black" pitchFamily="34" charset="0"/>
                <a:cs typeface="Aharoni" pitchFamily="2" charset="-79"/>
              </a:rPr>
              <a:t>Outline</a:t>
            </a:r>
            <a:endParaRPr lang="ru-RU" sz="3600" b="1" dirty="0">
              <a:solidFill>
                <a:srgbClr val="000066"/>
              </a:solidFill>
              <a:latin typeface="Arial Black" pitchFamily="34" charset="0"/>
              <a:cs typeface="Aharoni" pitchFamily="2" charset="-79"/>
            </a:endParaRPr>
          </a:p>
        </p:txBody>
      </p:sp>
      <p:sp>
        <p:nvSpPr>
          <p:cNvPr id="2" name="Text Box 3"/>
          <p:cNvSpPr txBox="1">
            <a:spLocks noChangeArrowheads="1"/>
          </p:cNvSpPr>
          <p:nvPr/>
        </p:nvSpPr>
        <p:spPr bwMode="auto">
          <a:xfrm>
            <a:off x="2495600" y="1340768"/>
            <a:ext cx="589776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342900" indent="-342900" eaLnBrk="1" hangingPunct="1">
              <a:buSzPct val="75000"/>
              <a:defRPr/>
            </a:pPr>
            <a:endParaRPr lang="en-US" sz="2400" b="1" dirty="0">
              <a:solidFill>
                <a:srgbClr val="000066"/>
              </a:solidFill>
            </a:endParaRPr>
          </a:p>
          <a:p>
            <a:pPr marL="342900" indent="-342900" eaLnBrk="1" hangingPunct="1">
              <a:buSzPct val="75000"/>
              <a:buFont typeface="Wingdings" pitchFamily="2" charset="2"/>
              <a:buChar char="q"/>
              <a:defRPr/>
            </a:pPr>
            <a:r>
              <a:rPr lang="en-US" sz="2400" b="1" dirty="0">
                <a:solidFill>
                  <a:srgbClr val="000066"/>
                </a:solidFill>
              </a:rPr>
              <a:t> </a:t>
            </a:r>
            <a:r>
              <a:rPr lang="en-US" sz="2400" b="1" dirty="0">
                <a:solidFill>
                  <a:srgbClr val="002060"/>
                </a:solidFill>
              </a:rPr>
              <a:t>Introduction</a:t>
            </a:r>
          </a:p>
          <a:p>
            <a:pPr eaLnBrk="1" hangingPunct="1">
              <a:buSzPct val="75000"/>
              <a:defRPr/>
            </a:pPr>
            <a:endParaRPr lang="en-US" sz="2400" b="1" dirty="0">
              <a:solidFill>
                <a:srgbClr val="002060"/>
              </a:solidFill>
            </a:endParaRPr>
          </a:p>
          <a:p>
            <a:pPr marL="342900" indent="-342900" eaLnBrk="1" hangingPunct="1">
              <a:buSzPct val="75000"/>
              <a:buFont typeface="Wingdings" pitchFamily="2" charset="2"/>
              <a:buChar char="q"/>
              <a:defRPr/>
            </a:pPr>
            <a:r>
              <a:rPr lang="en-US" sz="2400" b="1" dirty="0">
                <a:solidFill>
                  <a:srgbClr val="002060"/>
                </a:solidFill>
              </a:rPr>
              <a:t> Progress in MPD project realization:</a:t>
            </a:r>
          </a:p>
        </p:txBody>
      </p:sp>
      <p:cxnSp>
        <p:nvCxnSpPr>
          <p:cNvPr id="9" name="Прямая соединительная линия 8"/>
          <p:cNvCxnSpPr/>
          <p:nvPr/>
        </p:nvCxnSpPr>
        <p:spPr>
          <a:xfrm flipV="1">
            <a:off x="2208214" y="765175"/>
            <a:ext cx="7488237" cy="14288"/>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711624" y="2996953"/>
            <a:ext cx="7112012" cy="1615827"/>
          </a:xfrm>
          <a:prstGeom prst="rect">
            <a:avLst/>
          </a:prstGeom>
          <a:noFill/>
        </p:spPr>
        <p:txBody>
          <a:bodyPr wrap="none" rtlCol="0">
            <a:spAutoFit/>
          </a:bodyPr>
          <a:lstStyle/>
          <a:p>
            <a:pPr marL="342900" indent="-342900">
              <a:lnSpc>
                <a:spcPct val="150000"/>
              </a:lnSpc>
              <a:buFont typeface="Arial" pitchFamily="34" charset="0"/>
              <a:buChar char="•"/>
            </a:pPr>
            <a:r>
              <a:rPr lang="en-US" sz="2200" b="1" dirty="0">
                <a:solidFill>
                  <a:srgbClr val="002060"/>
                </a:solidFill>
                <a:latin typeface="Arial" pitchFamily="34" charset="0"/>
                <a:cs typeface="Arial" pitchFamily="34" charset="0"/>
              </a:rPr>
              <a:t>Status of the MPD </a:t>
            </a:r>
            <a:r>
              <a:rPr lang="en-US" sz="2200" b="1" dirty="0" smtClean="0">
                <a:solidFill>
                  <a:srgbClr val="002060"/>
                </a:solidFill>
                <a:latin typeface="Arial" pitchFamily="34" charset="0"/>
                <a:cs typeface="Arial" pitchFamily="34" charset="0"/>
              </a:rPr>
              <a:t>TDRs</a:t>
            </a:r>
            <a:endParaRPr lang="en-US" sz="2200" b="1" dirty="0">
              <a:solidFill>
                <a:srgbClr val="002060"/>
              </a:solidFill>
              <a:latin typeface="Arial" pitchFamily="34" charset="0"/>
              <a:cs typeface="Arial" pitchFamily="34" charset="0"/>
            </a:endParaRPr>
          </a:p>
          <a:p>
            <a:pPr marL="342900" indent="-342900">
              <a:lnSpc>
                <a:spcPct val="150000"/>
              </a:lnSpc>
              <a:buFont typeface="Arial" pitchFamily="34" charset="0"/>
              <a:buChar char="•"/>
            </a:pPr>
            <a:r>
              <a:rPr lang="en-US" sz="2200" b="1" dirty="0" smtClean="0">
                <a:solidFill>
                  <a:srgbClr val="002060"/>
                </a:solidFill>
                <a:latin typeface="Arial" pitchFamily="34" charset="0"/>
                <a:cs typeface="Arial" pitchFamily="34" charset="0"/>
              </a:rPr>
              <a:t>Preparation </a:t>
            </a:r>
            <a:r>
              <a:rPr lang="en-US" sz="2200" b="1" dirty="0">
                <a:solidFill>
                  <a:srgbClr val="002060"/>
                </a:solidFill>
                <a:latin typeface="Arial" pitchFamily="34" charset="0"/>
                <a:cs typeface="Arial" pitchFamily="34" charset="0"/>
              </a:rPr>
              <a:t>for </a:t>
            </a:r>
            <a:r>
              <a:rPr lang="en-US" sz="2200" b="1" dirty="0" smtClean="0">
                <a:solidFill>
                  <a:srgbClr val="002060"/>
                </a:solidFill>
                <a:latin typeface="Arial" pitchFamily="34" charset="0"/>
                <a:cs typeface="Arial" pitchFamily="34" charset="0"/>
              </a:rPr>
              <a:t>mass-production</a:t>
            </a:r>
          </a:p>
          <a:p>
            <a:pPr marL="342900" indent="-342900">
              <a:lnSpc>
                <a:spcPct val="150000"/>
              </a:lnSpc>
              <a:buFont typeface="Arial" pitchFamily="34" charset="0"/>
              <a:buChar char="•"/>
            </a:pPr>
            <a:r>
              <a:rPr lang="en-US" sz="2200" b="1" dirty="0" smtClean="0">
                <a:solidFill>
                  <a:srgbClr val="002060"/>
                </a:solidFill>
                <a:latin typeface="Arial" pitchFamily="34" charset="0"/>
                <a:cs typeface="Arial" pitchFamily="34" charset="0"/>
              </a:rPr>
              <a:t>Progress in</a:t>
            </a:r>
            <a:r>
              <a:rPr lang="ru-RU" sz="2200" b="1" dirty="0" smtClean="0">
                <a:solidFill>
                  <a:srgbClr val="002060"/>
                </a:solidFill>
                <a:latin typeface="Arial" pitchFamily="34" charset="0"/>
                <a:cs typeface="Arial" pitchFamily="34" charset="0"/>
              </a:rPr>
              <a:t> </a:t>
            </a:r>
            <a:r>
              <a:rPr lang="en-US" sz="2200" b="1" dirty="0" smtClean="0">
                <a:solidFill>
                  <a:srgbClr val="002060"/>
                </a:solidFill>
                <a:latin typeface="Arial" pitchFamily="34" charset="0"/>
                <a:cs typeface="Arial" pitchFamily="34" charset="0"/>
              </a:rPr>
              <a:t>MPD simulation: MPD-NICA interface</a:t>
            </a:r>
          </a:p>
        </p:txBody>
      </p:sp>
      <p:sp>
        <p:nvSpPr>
          <p:cNvPr id="6" name="Text Box 3"/>
          <p:cNvSpPr txBox="1">
            <a:spLocks noChangeArrowheads="1"/>
          </p:cNvSpPr>
          <p:nvPr/>
        </p:nvSpPr>
        <p:spPr bwMode="auto">
          <a:xfrm>
            <a:off x="2495600" y="4430437"/>
            <a:ext cx="246093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342900" indent="-342900" eaLnBrk="1" hangingPunct="1">
              <a:buSzPct val="75000"/>
              <a:defRPr/>
            </a:pPr>
            <a:endParaRPr lang="en-US" sz="2400" b="1" dirty="0">
              <a:solidFill>
                <a:srgbClr val="000066"/>
              </a:solidFill>
            </a:endParaRPr>
          </a:p>
          <a:p>
            <a:pPr marL="342900" indent="-342900" eaLnBrk="1" hangingPunct="1">
              <a:buSzPct val="75000"/>
              <a:buFont typeface="Wingdings" pitchFamily="2" charset="2"/>
              <a:buChar char="q"/>
              <a:defRPr/>
            </a:pPr>
            <a:r>
              <a:rPr lang="en-US" sz="2400" b="1" dirty="0">
                <a:solidFill>
                  <a:srgbClr val="002060"/>
                </a:solidFill>
              </a:rPr>
              <a:t> Conclusions</a:t>
            </a:r>
          </a:p>
        </p:txBody>
      </p:sp>
      <p:sp>
        <p:nvSpPr>
          <p:cNvPr id="4" name="Номер слайда 3"/>
          <p:cNvSpPr>
            <a:spLocks noGrp="1"/>
          </p:cNvSpPr>
          <p:nvPr>
            <p:ph type="sldNum" sz="quarter" idx="12"/>
          </p:nvPr>
        </p:nvSpPr>
        <p:spPr>
          <a:xfrm>
            <a:off x="8426896" y="6448252"/>
            <a:ext cx="2133600" cy="365125"/>
          </a:xfrm>
        </p:spPr>
        <p:txBody>
          <a:bodyPr/>
          <a:lstStyle/>
          <a:p>
            <a:fld id="{A36A2754-2559-4244-8B63-4C958C9DBE39}" type="slidenum">
              <a:rPr lang="ru-RU" smtClean="0"/>
              <a:t>2</a:t>
            </a:fld>
            <a:endParaRPr lang="ru-RU"/>
          </a:p>
        </p:txBody>
      </p:sp>
    </p:spTree>
    <p:extLst>
      <p:ext uri="{BB962C8B-B14F-4D97-AF65-F5344CB8AC3E}">
        <p14:creationId xmlns:p14="http://schemas.microsoft.com/office/powerpoint/2010/main" val="19498235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7" name="Рисунок 6"/>
          <p:cNvPicPr>
            <a:picLocks noChangeAspect="1"/>
          </p:cNvPicPr>
          <p:nvPr/>
        </p:nvPicPr>
        <p:blipFill rotWithShape="1">
          <a:blip r:embed="rId2"/>
          <a:srcRect l="9980" t="45" r="11742" b="-1"/>
          <a:stretch/>
        </p:blipFill>
        <p:spPr>
          <a:xfrm>
            <a:off x="402290" y="221282"/>
            <a:ext cx="2863269" cy="1944000"/>
          </a:xfrm>
          <a:prstGeom prst="rect">
            <a:avLst/>
          </a:prstGeom>
        </p:spPr>
      </p:pic>
      <p:pic>
        <p:nvPicPr>
          <p:cNvPr id="5" name="Рисунок 4"/>
          <p:cNvPicPr>
            <a:picLocks noChangeAspect="1"/>
          </p:cNvPicPr>
          <p:nvPr/>
        </p:nvPicPr>
        <p:blipFill rotWithShape="1">
          <a:blip r:embed="rId3">
            <a:lum bright="-10000" contrast="-11000"/>
          </a:blip>
          <a:srcRect t="3841" r="2445"/>
          <a:stretch/>
        </p:blipFill>
        <p:spPr>
          <a:xfrm>
            <a:off x="3900830" y="2684485"/>
            <a:ext cx="8068915" cy="41194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488985" y="2225483"/>
            <a:ext cx="2448179" cy="646331"/>
          </a:xfrm>
          <a:prstGeom prst="rect">
            <a:avLst/>
          </a:prstGeom>
          <a:solidFill>
            <a:schemeClr val="accent2">
              <a:lumMod val="20000"/>
              <a:lumOff val="80000"/>
            </a:schemeClr>
          </a:solidFill>
        </p:spPr>
        <p:txBody>
          <a:bodyPr wrap="square" rtlCol="0">
            <a:spAutoFit/>
          </a:bodyPr>
          <a:lstStyle/>
          <a:p>
            <a:r>
              <a:rPr lang="en-US" b="1" dirty="0"/>
              <a:t>ADC64s2 board is used </a:t>
            </a:r>
            <a:endParaRPr lang="en-US" b="1" dirty="0" smtClean="0"/>
          </a:p>
          <a:p>
            <a:r>
              <a:rPr lang="en-US" b="1" dirty="0" smtClean="0"/>
              <a:t>for </a:t>
            </a:r>
            <a:r>
              <a:rPr lang="en-US" b="1" dirty="0"/>
              <a:t>the data </a:t>
            </a:r>
            <a:r>
              <a:rPr lang="en-US" b="1" dirty="0" smtClean="0"/>
              <a:t>acquisition</a:t>
            </a:r>
            <a:endParaRPr lang="ru-RU" b="1" dirty="0"/>
          </a:p>
        </p:txBody>
      </p:sp>
      <p:sp>
        <p:nvSpPr>
          <p:cNvPr id="9" name="TextBox 8"/>
          <p:cNvSpPr txBox="1"/>
          <p:nvPr/>
        </p:nvSpPr>
        <p:spPr>
          <a:xfrm>
            <a:off x="687837" y="3468202"/>
            <a:ext cx="2577722" cy="646331"/>
          </a:xfrm>
          <a:prstGeom prst="rect">
            <a:avLst/>
          </a:prstGeom>
          <a:noFill/>
        </p:spPr>
        <p:txBody>
          <a:bodyPr wrap="square" rtlCol="0">
            <a:spAutoFit/>
          </a:bodyPr>
          <a:lstStyle/>
          <a:p>
            <a:r>
              <a:rPr lang="en-US" b="1" dirty="0">
                <a:latin typeface="Arial Narrow" pitchFamily="34" charset="0"/>
              </a:rPr>
              <a:t>Horizontal muons passed through all 7 sections</a:t>
            </a:r>
            <a:endParaRPr lang="ru-RU" b="1" dirty="0">
              <a:latin typeface="Arial Narrow" pitchFamily="34" charset="0"/>
            </a:endParaRPr>
          </a:p>
        </p:txBody>
      </p:sp>
      <p:sp>
        <p:nvSpPr>
          <p:cNvPr id="10" name="Прямоугольник 9"/>
          <p:cNvSpPr/>
          <p:nvPr/>
        </p:nvSpPr>
        <p:spPr>
          <a:xfrm>
            <a:off x="5067829" y="2342863"/>
            <a:ext cx="5984459" cy="369332"/>
          </a:xfrm>
          <a:prstGeom prst="rect">
            <a:avLst/>
          </a:prstGeom>
        </p:spPr>
        <p:txBody>
          <a:bodyPr wrap="none">
            <a:spAutoFit/>
          </a:bodyPr>
          <a:lstStyle/>
          <a:p>
            <a:r>
              <a:rPr lang="en-US" b="1" dirty="0">
                <a:latin typeface="Arial Narrow" pitchFamily="34" charset="0"/>
              </a:rPr>
              <a:t>ADC spectra from </a:t>
            </a:r>
            <a:r>
              <a:rPr lang="en-US" b="1" dirty="0" smtClean="0">
                <a:latin typeface="Arial Narrow" pitchFamily="34" charset="0"/>
              </a:rPr>
              <a:t>six </a:t>
            </a:r>
            <a:r>
              <a:rPr lang="en-US" b="1" dirty="0">
                <a:latin typeface="Arial Narrow" pitchFamily="34" charset="0"/>
              </a:rPr>
              <a:t>longitudinal sections in </a:t>
            </a:r>
            <a:r>
              <a:rPr lang="en-US" b="1" dirty="0" smtClean="0">
                <a:latin typeface="Arial Narrow" pitchFamily="34" charset="0"/>
              </a:rPr>
              <a:t>a FHCAL module</a:t>
            </a:r>
            <a:endParaRPr lang="ru-RU" dirty="0">
              <a:latin typeface="Arial Narrow" pitchFamily="34" charset="0"/>
            </a:endParaRPr>
          </a:p>
        </p:txBody>
      </p:sp>
      <p:sp>
        <p:nvSpPr>
          <p:cNvPr id="11" name="TextBox 10"/>
          <p:cNvSpPr txBox="1"/>
          <p:nvPr/>
        </p:nvSpPr>
        <p:spPr>
          <a:xfrm>
            <a:off x="697578" y="5491073"/>
            <a:ext cx="2826221" cy="646331"/>
          </a:xfrm>
          <a:prstGeom prst="rect">
            <a:avLst/>
          </a:prstGeom>
          <a:noFill/>
        </p:spPr>
        <p:txBody>
          <a:bodyPr wrap="square" rtlCol="0">
            <a:spAutoFit/>
          </a:bodyPr>
          <a:lstStyle/>
          <a:p>
            <a:r>
              <a:rPr lang="en-US" b="1" dirty="0">
                <a:latin typeface="Arial Narrow" pitchFamily="34" charset="0"/>
              </a:rPr>
              <a:t>Inclined muons passed through 3 neighbor </a:t>
            </a:r>
            <a:r>
              <a:rPr lang="en-US" b="1" dirty="0" smtClean="0">
                <a:latin typeface="Arial Narrow" pitchFamily="34" charset="0"/>
              </a:rPr>
              <a:t>sections</a:t>
            </a:r>
            <a:endParaRPr lang="ru-RU" b="1" dirty="0">
              <a:latin typeface="Arial Narrow" pitchFamily="34" charset="0"/>
            </a:endParaRPr>
          </a:p>
        </p:txBody>
      </p:sp>
      <p:sp>
        <p:nvSpPr>
          <p:cNvPr id="30" name="TextBox 29"/>
          <p:cNvSpPr txBox="1"/>
          <p:nvPr/>
        </p:nvSpPr>
        <p:spPr>
          <a:xfrm>
            <a:off x="4115760" y="602805"/>
            <a:ext cx="6117745" cy="923330"/>
          </a:xfrm>
          <a:prstGeom prst="rect">
            <a:avLst/>
          </a:prstGeom>
          <a:solidFill>
            <a:schemeClr val="accent2">
              <a:lumMod val="20000"/>
              <a:lumOff val="80000"/>
            </a:schemeClr>
          </a:solidFill>
        </p:spPr>
        <p:txBody>
          <a:bodyPr wrap="square" rtlCol="0">
            <a:spAutoFit/>
          </a:bodyPr>
          <a:lstStyle/>
          <a:p>
            <a:pPr marL="285750" indent="-285750">
              <a:buFont typeface="Arial" panose="020B0604020202020204" pitchFamily="34" charset="0"/>
              <a:buChar char="•"/>
            </a:pPr>
            <a:r>
              <a:rPr lang="en-US" b="1" dirty="0">
                <a:latin typeface="Arial Narrow" pitchFamily="34" charset="0"/>
              </a:rPr>
              <a:t>Full electronic readout chain </a:t>
            </a:r>
            <a:r>
              <a:rPr lang="en-US" b="1" dirty="0" smtClean="0">
                <a:latin typeface="Arial Narrow" pitchFamily="34" charset="0"/>
              </a:rPr>
              <a:t>was tested</a:t>
            </a:r>
            <a:endParaRPr lang="en-US" b="1" dirty="0">
              <a:latin typeface="Arial Narrow" pitchFamily="34" charset="0"/>
            </a:endParaRPr>
          </a:p>
          <a:p>
            <a:pPr marL="285750" indent="-285750">
              <a:buFont typeface="Arial" panose="020B0604020202020204" pitchFamily="34" charset="0"/>
              <a:buChar char="•"/>
            </a:pPr>
            <a:r>
              <a:rPr lang="en-US" b="1" dirty="0">
                <a:latin typeface="Arial Narrow" pitchFamily="34" charset="0"/>
              </a:rPr>
              <a:t>The light yield in single section </a:t>
            </a:r>
            <a:r>
              <a:rPr lang="en-US" b="1" dirty="0" smtClean="0">
                <a:latin typeface="Arial Narrow" pitchFamily="34" charset="0"/>
              </a:rPr>
              <a:t>(MIP~5 </a:t>
            </a:r>
            <a:r>
              <a:rPr lang="en-US" b="1" dirty="0">
                <a:latin typeface="Arial Narrow" pitchFamily="34" charset="0"/>
              </a:rPr>
              <a:t>MeV)  </a:t>
            </a:r>
            <a:r>
              <a:rPr lang="en-US" b="1" dirty="0" smtClean="0">
                <a:latin typeface="Arial Narrow" pitchFamily="34" charset="0"/>
              </a:rPr>
              <a:t>is  ~40-50 </a:t>
            </a:r>
            <a:r>
              <a:rPr lang="en-US" b="1" dirty="0" err="1">
                <a:latin typeface="Arial Narrow" pitchFamily="34" charset="0"/>
              </a:rPr>
              <a:t>ph.e</a:t>
            </a:r>
            <a:r>
              <a:rPr lang="en-US" b="1" dirty="0">
                <a:latin typeface="Arial Narrow" pitchFamily="34" charset="0"/>
              </a:rPr>
              <a:t>. </a:t>
            </a:r>
          </a:p>
          <a:p>
            <a:pPr marL="285750" indent="-285750">
              <a:buFont typeface="Arial" panose="020B0604020202020204" pitchFamily="34" charset="0"/>
              <a:buChar char="•"/>
            </a:pPr>
            <a:r>
              <a:rPr lang="en-US" b="1" dirty="0">
                <a:latin typeface="Arial Narrow" pitchFamily="34" charset="0"/>
              </a:rPr>
              <a:t>The electronic noise  is below 10 </a:t>
            </a:r>
            <a:r>
              <a:rPr lang="en-US" b="1" dirty="0" err="1">
                <a:latin typeface="Arial Narrow" pitchFamily="34" charset="0"/>
              </a:rPr>
              <a:t>ph.e</a:t>
            </a:r>
            <a:r>
              <a:rPr lang="en-US" b="1" dirty="0">
                <a:latin typeface="Arial Narrow" pitchFamily="34" charset="0"/>
              </a:rPr>
              <a:t>. (1 MeV</a:t>
            </a:r>
            <a:r>
              <a:rPr lang="en-US" b="1" dirty="0" smtClean="0">
                <a:latin typeface="Arial Narrow" pitchFamily="34" charset="0"/>
              </a:rPr>
              <a:t>)</a:t>
            </a:r>
            <a:endParaRPr lang="ru-RU" b="1" dirty="0">
              <a:latin typeface="Arial Narrow" pitchFamily="34" charset="0"/>
            </a:endParaRPr>
          </a:p>
        </p:txBody>
      </p:sp>
      <p:sp>
        <p:nvSpPr>
          <p:cNvPr id="35" name="Стрелка вправо 34"/>
          <p:cNvSpPr/>
          <p:nvPr/>
        </p:nvSpPr>
        <p:spPr>
          <a:xfrm>
            <a:off x="3464490" y="3661899"/>
            <a:ext cx="377031" cy="2739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Стрелка вправо 35"/>
          <p:cNvSpPr/>
          <p:nvPr/>
        </p:nvSpPr>
        <p:spPr>
          <a:xfrm>
            <a:off x="3523799" y="5677250"/>
            <a:ext cx="377031" cy="2739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TextBox 12"/>
          <p:cNvSpPr txBox="1"/>
          <p:nvPr/>
        </p:nvSpPr>
        <p:spPr>
          <a:xfrm>
            <a:off x="3860397" y="0"/>
            <a:ext cx="5814797" cy="492443"/>
          </a:xfrm>
          <a:prstGeom prst="rect">
            <a:avLst/>
          </a:prstGeom>
          <a:noFill/>
        </p:spPr>
        <p:txBody>
          <a:bodyPr wrap="none" rtlCol="0">
            <a:spAutoFit/>
          </a:bodyPr>
          <a:lstStyle/>
          <a:p>
            <a:r>
              <a:rPr lang="en-US" sz="2600" b="1" dirty="0" smtClean="0">
                <a:latin typeface="Arial" pitchFamily="34" charset="0"/>
                <a:cs typeface="Arial" pitchFamily="34" charset="0"/>
              </a:rPr>
              <a:t>MPD FHCAL : test with cosmic </a:t>
            </a:r>
            <a:r>
              <a:rPr lang="en-US" sz="2600" b="1" dirty="0" smtClean="0">
                <a:latin typeface="Arial" pitchFamily="34" charset="0"/>
                <a:cs typeface="Arial" pitchFamily="34" charset="0"/>
              </a:rPr>
              <a:t>rays</a:t>
            </a:r>
            <a:endParaRPr lang="ru-RU" sz="2600" b="1" dirty="0">
              <a:latin typeface="Arial" pitchFamily="34" charset="0"/>
              <a:cs typeface="Arial" pitchFamily="34" charset="0"/>
            </a:endParaRPr>
          </a:p>
        </p:txBody>
      </p:sp>
      <p:sp>
        <p:nvSpPr>
          <p:cNvPr id="2" name="TextBox 1"/>
          <p:cNvSpPr txBox="1"/>
          <p:nvPr/>
        </p:nvSpPr>
        <p:spPr>
          <a:xfrm>
            <a:off x="4696690" y="1710337"/>
            <a:ext cx="5288627" cy="430887"/>
          </a:xfrm>
          <a:prstGeom prst="rect">
            <a:avLst/>
          </a:prstGeom>
          <a:solidFill>
            <a:schemeClr val="bg2"/>
          </a:solidFill>
        </p:spPr>
        <p:txBody>
          <a:bodyPr wrap="none" rtlCol="0">
            <a:spAutoFit/>
          </a:bodyPr>
          <a:lstStyle/>
          <a:p>
            <a:r>
              <a:rPr lang="en-US" sz="2200" b="1" i="1" dirty="0" smtClean="0">
                <a:solidFill>
                  <a:srgbClr val="FF0000"/>
                </a:solidFill>
                <a:latin typeface="Arial Narrow" pitchFamily="34" charset="0"/>
              </a:rPr>
              <a:t>Beam tests at the Nuclotron under preparation</a:t>
            </a:r>
            <a:endParaRPr lang="ru-RU" sz="2200" b="1" i="1" dirty="0">
              <a:solidFill>
                <a:srgbClr val="FF0000"/>
              </a:solidFill>
              <a:latin typeface="Arial Narrow" pitchFamily="34" charset="0"/>
            </a:endParaRPr>
          </a:p>
        </p:txBody>
      </p:sp>
      <p:sp>
        <p:nvSpPr>
          <p:cNvPr id="3" name="Номер слайда 2"/>
          <p:cNvSpPr>
            <a:spLocks noGrp="1"/>
          </p:cNvSpPr>
          <p:nvPr>
            <p:ph type="sldNum" sz="quarter" idx="12"/>
          </p:nvPr>
        </p:nvSpPr>
        <p:spPr/>
        <p:txBody>
          <a:bodyPr/>
          <a:lstStyle/>
          <a:p>
            <a:fld id="{83DBE0F0-A2EB-4557-8801-0B7AFDF1E7E3}" type="slidenum">
              <a:rPr lang="ru-RU" smtClean="0"/>
              <a:t>20</a:t>
            </a:fld>
            <a:endParaRPr lang="ru-RU"/>
          </a:p>
        </p:txBody>
      </p:sp>
    </p:spTree>
    <p:extLst>
      <p:ext uri="{BB962C8B-B14F-4D97-AF65-F5344CB8AC3E}">
        <p14:creationId xmlns:p14="http://schemas.microsoft.com/office/powerpoint/2010/main" val="25538199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9637668B-8315-4E46-8DAB-5A5735942071}" type="slidenum">
              <a:rPr lang="ru-RU" smtClean="0"/>
              <a:t>21</a:t>
            </a:fld>
            <a:endParaRPr lang="ru-RU"/>
          </a:p>
        </p:txBody>
      </p:sp>
      <p:sp>
        <p:nvSpPr>
          <p:cNvPr id="4" name="TextBox 3"/>
          <p:cNvSpPr txBox="1"/>
          <p:nvPr/>
        </p:nvSpPr>
        <p:spPr>
          <a:xfrm>
            <a:off x="3992455" y="3093"/>
            <a:ext cx="4581703" cy="492443"/>
          </a:xfrm>
          <a:prstGeom prst="rect">
            <a:avLst/>
          </a:prstGeom>
          <a:noFill/>
        </p:spPr>
        <p:txBody>
          <a:bodyPr wrap="none" rtlCol="0">
            <a:spAutoFit/>
          </a:bodyPr>
          <a:lstStyle/>
          <a:p>
            <a:r>
              <a:rPr lang="en-US" sz="2600" b="1" dirty="0" smtClean="0">
                <a:latin typeface="Arial" panose="020B0604020202020204" pitchFamily="34" charset="0"/>
                <a:cs typeface="Arial" panose="020B0604020202020204" pitchFamily="34" charset="0"/>
              </a:rPr>
              <a:t>MPD ITS</a:t>
            </a:r>
            <a:r>
              <a:rPr lang="en-US" sz="2600" b="1" dirty="0">
                <a:latin typeface="Arial" panose="020B0604020202020204" pitchFamily="34" charset="0"/>
                <a:cs typeface="Arial" panose="020B0604020202020204" pitchFamily="34" charset="0"/>
              </a:rPr>
              <a:t>:   progress in </a:t>
            </a:r>
            <a:r>
              <a:rPr lang="en-US" sz="2600" b="1" dirty="0" smtClean="0">
                <a:latin typeface="Arial" panose="020B0604020202020204" pitchFamily="34" charset="0"/>
                <a:cs typeface="Arial" panose="020B0604020202020204" pitchFamily="34" charset="0"/>
              </a:rPr>
              <a:t>201</a:t>
            </a:r>
            <a:r>
              <a:rPr lang="ru-RU" sz="2600" b="1" dirty="0" smtClean="0">
                <a:latin typeface="Arial" panose="020B0604020202020204" pitchFamily="34" charset="0"/>
                <a:cs typeface="Arial" panose="020B0604020202020204" pitchFamily="34" charset="0"/>
              </a:rPr>
              <a:t>7</a:t>
            </a:r>
            <a:endParaRPr lang="ru-RU" sz="2600" b="1" dirty="0">
              <a:latin typeface="Arial" panose="020B0604020202020204" pitchFamily="34" charset="0"/>
              <a:cs typeface="Arial" panose="020B0604020202020204" pitchFamily="34" charset="0"/>
            </a:endParaRPr>
          </a:p>
        </p:txBody>
      </p:sp>
      <p:pic>
        <p:nvPicPr>
          <p:cNvPr id="17" name="Picture 21" descr="Фото1625pa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490" y="1568156"/>
            <a:ext cx="4174488" cy="237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Рисунок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0501" y="2031164"/>
            <a:ext cx="2414931" cy="2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1"/>
          <p:cNvSpPr txBox="1">
            <a:spLocks noChangeArrowheads="1"/>
          </p:cNvSpPr>
          <p:nvPr/>
        </p:nvSpPr>
        <p:spPr bwMode="auto">
          <a:xfrm>
            <a:off x="5697966" y="3504197"/>
            <a:ext cx="3147015" cy="646331"/>
          </a:xfrm>
          <a:prstGeom prst="rect">
            <a:avLst/>
          </a:prstGeom>
          <a:solidFill>
            <a:schemeClr val="accent1">
              <a:lumMod val="20000"/>
              <a:lumOff val="80000"/>
            </a:schemeClr>
          </a:solidFill>
          <a:ln>
            <a:noFill/>
          </a:ln>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ru-RU" dirty="0">
                <a:latin typeface="Arial Narrow" panose="020B0606020202030204" pitchFamily="34" charset="0"/>
              </a:rPr>
              <a:t>4 technicians are </a:t>
            </a:r>
            <a:r>
              <a:rPr lang="en-US" altLang="ru-RU" dirty="0" smtClean="0">
                <a:latin typeface="Arial Narrow" panose="020B0606020202030204" pitchFamily="34" charset="0"/>
              </a:rPr>
              <a:t>currently involved</a:t>
            </a:r>
          </a:p>
          <a:p>
            <a:r>
              <a:rPr lang="en-US" altLang="ru-RU" dirty="0" smtClean="0">
                <a:latin typeface="Arial Narrow" panose="020B0606020202030204" pitchFamily="34" charset="0"/>
              </a:rPr>
              <a:t> </a:t>
            </a:r>
            <a:r>
              <a:rPr lang="en-US" altLang="ru-RU" dirty="0">
                <a:latin typeface="Arial Narrow" panose="020B0606020202030204" pitchFamily="34" charset="0"/>
              </a:rPr>
              <a:t>in module assembling</a:t>
            </a:r>
            <a:endParaRPr lang="ru-RU" altLang="ru-RU" dirty="0">
              <a:latin typeface="Arial Narrow" panose="020B0606020202030204" pitchFamily="34" charset="0"/>
            </a:endParaRPr>
          </a:p>
        </p:txBody>
      </p:sp>
      <p:pic>
        <p:nvPicPr>
          <p:cNvPr id="20" name="Рисунок 5" descr="Фото1587-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91912" y="5353766"/>
            <a:ext cx="5226050" cy="148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Q:\Eigene Dateien\Work\CBM\talks\2016\Workshop-CiS-Erfurt_27-29-November-2016\CBM06-sensor-family.png"/>
          <p:cNvPicPr>
            <a:picLocks noChangeAspect="1" noChangeArrowheads="1"/>
          </p:cNvPicPr>
          <p:nvPr/>
        </p:nvPicPr>
        <p:blipFill>
          <a:blip r:embed="rId5" cstate="print">
            <a:extLst>
              <a:ext uri="{28A0092B-C50C-407E-A947-70E740481C1C}">
                <a14:useLocalDpi xmlns:a14="http://schemas.microsoft.com/office/drawing/2010/main" val="0"/>
              </a:ext>
            </a:extLst>
          </a:blip>
          <a:srcRect l="9296" t="9830" r="14584" b="17308"/>
          <a:stretch>
            <a:fillRect/>
          </a:stretch>
        </p:blipFill>
        <p:spPr bwMode="auto">
          <a:xfrm>
            <a:off x="333764" y="4598978"/>
            <a:ext cx="2294115" cy="21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25"/>
          <p:cNvSpPr txBox="1">
            <a:spLocks noChangeArrowheads="1"/>
          </p:cNvSpPr>
          <p:nvPr/>
        </p:nvSpPr>
        <p:spPr bwMode="auto">
          <a:xfrm>
            <a:off x="827923" y="4196819"/>
            <a:ext cx="4791696" cy="8771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285750" indent="-285750">
              <a:buFont typeface="Wingdings" panose="05000000000000000000" pitchFamily="2" charset="2"/>
              <a:buChar char="§"/>
            </a:pPr>
            <a:r>
              <a:rPr lang="en-US" altLang="ru-RU" sz="1700" dirty="0">
                <a:latin typeface="Arial Narrow" panose="020B0606020202030204" pitchFamily="34" charset="0"/>
              </a:rPr>
              <a:t>Quality assurance of the </a:t>
            </a:r>
            <a:r>
              <a:rPr lang="en-US" altLang="ru-RU" sz="1700" dirty="0" smtClean="0">
                <a:latin typeface="Arial Narrow" panose="020B0606020202030204" pitchFamily="34" charset="0"/>
              </a:rPr>
              <a:t>sensors: </a:t>
            </a:r>
            <a:r>
              <a:rPr lang="en-US" sz="1700" dirty="0">
                <a:latin typeface="Arial Narrow" panose="020B0606020202030204" pitchFamily="34" charset="0"/>
              </a:rPr>
              <a:t>sophisticated </a:t>
            </a:r>
            <a:r>
              <a:rPr lang="en-US" sz="1700" dirty="0" smtClean="0">
                <a:latin typeface="Arial Narrow" panose="020B0606020202030204" pitchFamily="34" charset="0"/>
              </a:rPr>
              <a:t>optical</a:t>
            </a:r>
          </a:p>
          <a:p>
            <a:r>
              <a:rPr lang="en-US" sz="1700" dirty="0" smtClean="0">
                <a:latin typeface="Arial Narrow" panose="020B0606020202030204" pitchFamily="34" charset="0"/>
              </a:rPr>
              <a:t>       </a:t>
            </a:r>
            <a:r>
              <a:rPr lang="en-US" sz="1700" dirty="0">
                <a:latin typeface="Arial Narrow" panose="020B0606020202030204" pitchFamily="34" charset="0"/>
              </a:rPr>
              <a:t>and electrical methods </a:t>
            </a:r>
            <a:r>
              <a:rPr lang="en-US" sz="1700" dirty="0" smtClean="0">
                <a:latin typeface="Arial Narrow" panose="020B0606020202030204" pitchFamily="34" charset="0"/>
              </a:rPr>
              <a:t>established</a:t>
            </a:r>
            <a:endParaRPr lang="en-US" altLang="ru-RU" sz="1700" dirty="0" smtClean="0">
              <a:latin typeface="Arial Narrow" panose="020B0606020202030204" pitchFamily="34" charset="0"/>
            </a:endParaRPr>
          </a:p>
          <a:p>
            <a:pPr marL="285750" indent="-285750">
              <a:buFont typeface="Wingdings" panose="05000000000000000000" pitchFamily="2" charset="2"/>
              <a:buChar char="§"/>
            </a:pPr>
            <a:r>
              <a:rPr lang="en-US" altLang="ru-RU" sz="1700" dirty="0" smtClean="0">
                <a:latin typeface="Arial Narrow" panose="020B0606020202030204" pitchFamily="34" charset="0"/>
              </a:rPr>
              <a:t>400 </a:t>
            </a:r>
            <a:r>
              <a:rPr lang="en-US" altLang="ru-RU" sz="1700" dirty="0">
                <a:latin typeface="Arial Narrow" panose="020B0606020202030204" pitchFamily="34" charset="0"/>
              </a:rPr>
              <a:t>sensors are already ordered and arrived at JINR</a:t>
            </a:r>
            <a:endParaRPr lang="ru-RU" altLang="ru-RU" sz="1700" dirty="0">
              <a:latin typeface="Arial Narrow" panose="020B0606020202030204" pitchFamily="34" charset="0"/>
            </a:endParaRPr>
          </a:p>
        </p:txBody>
      </p:sp>
      <p:pic>
        <p:nvPicPr>
          <p:cNvPr id="13" name="Рисунок 7"/>
          <p:cNvPicPr>
            <a:picLocks noChangeAspect="1"/>
          </p:cNvPicPr>
          <p:nvPr/>
        </p:nvPicPr>
        <p:blipFill>
          <a:blip r:embed="rId6" cstate="print">
            <a:extLst>
              <a:ext uri="{28A0092B-C50C-407E-A947-70E740481C1C}">
                <a14:useLocalDpi xmlns:a14="http://schemas.microsoft.com/office/drawing/2010/main" val="0"/>
              </a:ext>
            </a:extLst>
          </a:blip>
          <a:srcRect t="26511" b="32236"/>
          <a:stretch>
            <a:fillRect/>
          </a:stretch>
        </p:blipFill>
        <p:spPr bwMode="auto">
          <a:xfrm>
            <a:off x="7768089" y="1814900"/>
            <a:ext cx="4037215" cy="12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85" t="16058"/>
          <a:stretch/>
        </p:blipFill>
        <p:spPr bwMode="auto">
          <a:xfrm>
            <a:off x="9146003" y="3114544"/>
            <a:ext cx="2378064" cy="19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p:nvPr/>
        </p:nvSpPr>
        <p:spPr>
          <a:xfrm>
            <a:off x="-72831" y="3447480"/>
            <a:ext cx="4521129" cy="646331"/>
          </a:xfrm>
          <a:prstGeom prst="rect">
            <a:avLst/>
          </a:prstGeom>
          <a:solidFill>
            <a:schemeClr val="accent5">
              <a:lumMod val="40000"/>
              <a:lumOff val="60000"/>
            </a:schemeClr>
          </a:solidFill>
        </p:spPr>
        <p:txBody>
          <a:bodyPr wrap="square" rtlCol="0">
            <a:spAutoFit/>
          </a:bodyPr>
          <a:lstStyle/>
          <a:p>
            <a:pPr algn="ctr"/>
            <a:r>
              <a:rPr lang="en-US" dirty="0">
                <a:latin typeface="Arial Narrow" pitchFamily="34" charset="0"/>
              </a:rPr>
              <a:t>Site for </a:t>
            </a:r>
            <a:r>
              <a:rPr lang="en-US" dirty="0" smtClean="0">
                <a:latin typeface="Arial Narrow" pitchFamily="34" charset="0"/>
              </a:rPr>
              <a:t>module</a:t>
            </a:r>
            <a:r>
              <a:rPr lang="ru-RU" dirty="0" smtClean="0">
                <a:latin typeface="Arial Narrow" pitchFamily="34" charset="0"/>
              </a:rPr>
              <a:t> </a:t>
            </a:r>
            <a:r>
              <a:rPr lang="en-US" dirty="0" smtClean="0">
                <a:latin typeface="Arial Narrow" pitchFamily="34" charset="0"/>
              </a:rPr>
              <a:t>assembly</a:t>
            </a:r>
            <a:r>
              <a:rPr lang="en-US" dirty="0">
                <a:latin typeface="Arial Narrow" pitchFamily="34" charset="0"/>
              </a:rPr>
              <a:t>:</a:t>
            </a:r>
            <a:r>
              <a:rPr lang="ru-RU" dirty="0" smtClean="0">
                <a:latin typeface="Arial Narrow" pitchFamily="34" charset="0"/>
              </a:rPr>
              <a:t> </a:t>
            </a:r>
            <a:r>
              <a:rPr lang="en-US" dirty="0"/>
              <a:t>t</a:t>
            </a:r>
            <a:r>
              <a:rPr lang="en-US" altLang="ru-RU" dirty="0" smtClean="0"/>
              <a:t>he </a:t>
            </a:r>
            <a:r>
              <a:rPr lang="en-US" altLang="ru-RU" dirty="0"/>
              <a:t>main room (90m</a:t>
            </a:r>
            <a:r>
              <a:rPr lang="en-US" altLang="ru-RU" baseline="30000" dirty="0"/>
              <a:t>2</a:t>
            </a:r>
            <a:r>
              <a:rPr lang="en-US" altLang="ru-RU" dirty="0"/>
              <a:t> ) is class 7 ISO (less than </a:t>
            </a:r>
            <a:r>
              <a:rPr lang="ru-RU" altLang="ru-RU" dirty="0" smtClean="0"/>
              <a:t>10</a:t>
            </a:r>
            <a:r>
              <a:rPr lang="en-US" altLang="ru-RU" baseline="30000" dirty="0" smtClean="0"/>
              <a:t>4</a:t>
            </a:r>
            <a:r>
              <a:rPr lang="ru-RU" altLang="ru-RU" dirty="0" smtClean="0"/>
              <a:t> </a:t>
            </a:r>
            <a:r>
              <a:rPr lang="ru-RU" altLang="ru-RU" dirty="0"/>
              <a:t>p/ft</a:t>
            </a:r>
            <a:r>
              <a:rPr lang="ru-RU" altLang="ru-RU" baseline="30000" dirty="0"/>
              <a:t>3</a:t>
            </a:r>
            <a:r>
              <a:rPr lang="en-US" altLang="ru-RU" dirty="0"/>
              <a:t> &lt; 0.5 </a:t>
            </a:r>
            <a:r>
              <a:rPr lang="en-US" altLang="ru-RU" dirty="0" err="1"/>
              <a:t>mkm</a:t>
            </a:r>
            <a:r>
              <a:rPr lang="en-US" altLang="ru-RU" dirty="0"/>
              <a:t>)</a:t>
            </a:r>
            <a:r>
              <a:rPr lang="ru-RU" altLang="ru-RU" dirty="0"/>
              <a:t> </a:t>
            </a:r>
            <a:r>
              <a:rPr lang="ru-RU" dirty="0" smtClean="0">
                <a:latin typeface="Arial Narrow" pitchFamily="34" charset="0"/>
              </a:rPr>
              <a:t> </a:t>
            </a:r>
            <a:endParaRPr lang="ru-RU" dirty="0">
              <a:latin typeface="Arial Narrow" pitchFamily="34" charset="0"/>
            </a:endParaRPr>
          </a:p>
        </p:txBody>
      </p:sp>
      <p:sp>
        <p:nvSpPr>
          <p:cNvPr id="22" name="TextBox 19"/>
          <p:cNvSpPr txBox="1">
            <a:spLocks noChangeArrowheads="1"/>
          </p:cNvSpPr>
          <p:nvPr/>
        </p:nvSpPr>
        <p:spPr bwMode="auto">
          <a:xfrm>
            <a:off x="8457705" y="2942451"/>
            <a:ext cx="2230098" cy="369332"/>
          </a:xfrm>
          <a:prstGeom prst="rect">
            <a:avLst/>
          </a:prstGeom>
          <a:solidFill>
            <a:schemeClr val="accent1">
              <a:lumMod val="20000"/>
              <a:lumOff val="80000"/>
            </a:schemeClr>
          </a:solidFill>
          <a:ln>
            <a:noFill/>
          </a:ln>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ru-RU" dirty="0">
                <a:latin typeface="Arial Narrow" panose="020B0606020202030204" pitchFamily="34" charset="0"/>
              </a:rPr>
              <a:t>Ladder assembly device</a:t>
            </a:r>
            <a:endParaRPr lang="ru-RU" altLang="ru-RU" dirty="0">
              <a:latin typeface="Arial Narrow" panose="020B0606020202030204" pitchFamily="34" charset="0"/>
            </a:endParaRPr>
          </a:p>
        </p:txBody>
      </p:sp>
      <p:sp>
        <p:nvSpPr>
          <p:cNvPr id="23" name="TextBox 12"/>
          <p:cNvSpPr txBox="1">
            <a:spLocks noChangeArrowheads="1"/>
          </p:cNvSpPr>
          <p:nvPr/>
        </p:nvSpPr>
        <p:spPr bwMode="auto">
          <a:xfrm>
            <a:off x="7446057" y="5571028"/>
            <a:ext cx="1227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ru-RU" sz="2000" b="1" dirty="0">
                <a:solidFill>
                  <a:srgbClr val="FF0000"/>
                </a:solidFill>
              </a:rPr>
              <a:t>Si sensors</a:t>
            </a:r>
            <a:endParaRPr lang="ru-RU" altLang="ru-RU" sz="2000" b="1" dirty="0">
              <a:solidFill>
                <a:srgbClr val="FF0000"/>
              </a:solidFill>
            </a:endParaRPr>
          </a:p>
        </p:txBody>
      </p:sp>
      <p:sp>
        <p:nvSpPr>
          <p:cNvPr id="24" name="TextBox 14"/>
          <p:cNvSpPr txBox="1">
            <a:spLocks noChangeArrowheads="1"/>
          </p:cNvSpPr>
          <p:nvPr/>
        </p:nvSpPr>
        <p:spPr bwMode="auto">
          <a:xfrm>
            <a:off x="8823434" y="5591348"/>
            <a:ext cx="1009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ru-RU" sz="2000" b="1" dirty="0">
                <a:solidFill>
                  <a:srgbClr val="FF0000"/>
                </a:solidFill>
              </a:rPr>
              <a:t>FEB box</a:t>
            </a:r>
            <a:endParaRPr lang="ru-RU" altLang="ru-RU" sz="2000" b="1" dirty="0">
              <a:solidFill>
                <a:srgbClr val="FF0000"/>
              </a:solidFill>
            </a:endParaRPr>
          </a:p>
        </p:txBody>
      </p:sp>
      <p:sp>
        <p:nvSpPr>
          <p:cNvPr id="25" name="TextBox 11"/>
          <p:cNvSpPr txBox="1">
            <a:spLocks noChangeArrowheads="1"/>
          </p:cNvSpPr>
          <p:nvPr/>
        </p:nvSpPr>
        <p:spPr bwMode="auto">
          <a:xfrm>
            <a:off x="4187223" y="5512828"/>
            <a:ext cx="2214562" cy="368300"/>
          </a:xfrm>
          <a:prstGeom prst="rect">
            <a:avLst/>
          </a:prstGeom>
          <a:solidFill>
            <a:schemeClr val="accent1">
              <a:lumMod val="20000"/>
              <a:lumOff val="80000"/>
            </a:schemeClr>
          </a:solidFill>
          <a:ln>
            <a:noFill/>
          </a:ln>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ru-RU" dirty="0"/>
              <a:t>Mockup of the ladder</a:t>
            </a:r>
            <a:endParaRPr lang="ru-RU" altLang="ru-RU" dirty="0"/>
          </a:p>
        </p:txBody>
      </p:sp>
      <p:sp>
        <p:nvSpPr>
          <p:cNvPr id="27" name="TextBox 26"/>
          <p:cNvSpPr txBox="1"/>
          <p:nvPr/>
        </p:nvSpPr>
        <p:spPr>
          <a:xfrm>
            <a:off x="4486205" y="558070"/>
            <a:ext cx="3065263" cy="1323439"/>
          </a:xfrm>
          <a:prstGeom prst="rect">
            <a:avLst/>
          </a:prstGeom>
          <a:solidFill>
            <a:schemeClr val="accent5">
              <a:lumMod val="40000"/>
              <a:lumOff val="60000"/>
            </a:schemeClr>
          </a:solidFill>
        </p:spPr>
        <p:txBody>
          <a:bodyPr wrap="none" rtlCol="0">
            <a:spAutoFit/>
          </a:bodyPr>
          <a:lstStyle/>
          <a:p>
            <a:pPr marL="342900" indent="-342900">
              <a:buFont typeface="Wingdings" panose="05000000000000000000" pitchFamily="2" charset="2"/>
              <a:buChar char="§"/>
            </a:pPr>
            <a:r>
              <a:rPr lang="en-US" sz="2000" dirty="0" smtClean="0">
                <a:latin typeface="Arial Narrow" panose="020B0606020202030204" pitchFamily="34" charset="0"/>
              </a:rPr>
              <a:t>Site for module assembling</a:t>
            </a:r>
          </a:p>
          <a:p>
            <a:pPr marL="342900" indent="-342900">
              <a:buFont typeface="Wingdings" panose="05000000000000000000" pitchFamily="2" charset="2"/>
              <a:buChar char="§"/>
            </a:pPr>
            <a:r>
              <a:rPr lang="en-US" sz="2000" dirty="0" smtClean="0">
                <a:latin typeface="Arial Narrow" panose="020B0606020202030204" pitchFamily="34" charset="0"/>
              </a:rPr>
              <a:t>Ladder frames construction</a:t>
            </a:r>
          </a:p>
          <a:p>
            <a:pPr marL="342900" indent="-342900">
              <a:buFont typeface="Wingdings" panose="05000000000000000000" pitchFamily="2" charset="2"/>
              <a:buChar char="§"/>
            </a:pPr>
            <a:r>
              <a:rPr lang="en-US" sz="2000" dirty="0" smtClean="0">
                <a:latin typeface="Arial Narrow" panose="020B0606020202030204" pitchFamily="34" charset="0"/>
              </a:rPr>
              <a:t>QA testing of sensors</a:t>
            </a:r>
          </a:p>
          <a:p>
            <a:pPr marL="342900" indent="-342900">
              <a:buFont typeface="Wingdings" panose="05000000000000000000" pitchFamily="2" charset="2"/>
              <a:buChar char="§"/>
            </a:pPr>
            <a:r>
              <a:rPr lang="en-US" sz="2000" dirty="0" err="1" smtClean="0">
                <a:latin typeface="Arial Narrow" panose="020B0606020202030204" pitchFamily="34" charset="0"/>
              </a:rPr>
              <a:t>Mockuping</a:t>
            </a:r>
            <a:r>
              <a:rPr lang="en-US" sz="2000" dirty="0" smtClean="0">
                <a:latin typeface="Arial Narrow" panose="020B0606020202030204" pitchFamily="34" charset="0"/>
              </a:rPr>
              <a:t> </a:t>
            </a:r>
            <a:endParaRPr lang="ru-RU" sz="2000" dirty="0">
              <a:latin typeface="Arial Narrow" panose="020B0606020202030204" pitchFamily="34" charset="0"/>
            </a:endParaRPr>
          </a:p>
        </p:txBody>
      </p:sp>
    </p:spTree>
    <p:extLst>
      <p:ext uri="{BB962C8B-B14F-4D97-AF65-F5344CB8AC3E}">
        <p14:creationId xmlns:p14="http://schemas.microsoft.com/office/powerpoint/2010/main" val="22584064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0E93F2A2-F4F7-4853-BB3F-3875B4FEFA1D}" type="slidenum">
              <a:rPr lang="ru-RU" smtClean="0"/>
              <a:pPr>
                <a:defRPr/>
              </a:pPr>
              <a:t>22</a:t>
            </a:fld>
            <a:endParaRPr lang="ru-RU"/>
          </a:p>
        </p:txBody>
      </p:sp>
      <p:grpSp>
        <p:nvGrpSpPr>
          <p:cNvPr id="16387" name="Группа 40"/>
          <p:cNvGrpSpPr>
            <a:grpSpLocks/>
          </p:cNvGrpSpPr>
          <p:nvPr/>
        </p:nvGrpSpPr>
        <p:grpSpPr bwMode="auto">
          <a:xfrm>
            <a:off x="415636" y="214313"/>
            <a:ext cx="7585365" cy="3549005"/>
            <a:chOff x="168846" y="357166"/>
            <a:chExt cx="5689038" cy="3549030"/>
          </a:xfrm>
        </p:grpSpPr>
        <p:grpSp>
          <p:nvGrpSpPr>
            <p:cNvPr id="16395" name="Группа 35"/>
            <p:cNvGrpSpPr>
              <a:grpSpLocks/>
            </p:cNvGrpSpPr>
            <p:nvPr/>
          </p:nvGrpSpPr>
          <p:grpSpPr bwMode="auto">
            <a:xfrm>
              <a:off x="285720" y="357166"/>
              <a:ext cx="5572164" cy="3549030"/>
              <a:chOff x="142844" y="785794"/>
              <a:chExt cx="7727950" cy="5389230"/>
            </a:xfrm>
          </p:grpSpPr>
          <p:grpSp>
            <p:nvGrpSpPr>
              <p:cNvPr id="16403" name="Группа 30"/>
              <p:cNvGrpSpPr>
                <a:grpSpLocks/>
              </p:cNvGrpSpPr>
              <p:nvPr/>
            </p:nvGrpSpPr>
            <p:grpSpPr bwMode="auto">
              <a:xfrm>
                <a:off x="142844" y="785794"/>
                <a:ext cx="7727950" cy="5389230"/>
                <a:chOff x="142844" y="785794"/>
                <a:chExt cx="7727950" cy="5389230"/>
              </a:xfrm>
            </p:grpSpPr>
            <p:grpSp>
              <p:nvGrpSpPr>
                <p:cNvPr id="16406" name="Группа 18"/>
                <p:cNvGrpSpPr>
                  <a:grpSpLocks/>
                </p:cNvGrpSpPr>
                <p:nvPr/>
              </p:nvGrpSpPr>
              <p:grpSpPr bwMode="auto">
                <a:xfrm>
                  <a:off x="142844" y="785794"/>
                  <a:ext cx="7727950" cy="5389230"/>
                  <a:chOff x="142844" y="857253"/>
                  <a:chExt cx="7727950" cy="5389230"/>
                </a:xfrm>
              </p:grpSpPr>
              <p:pic>
                <p:nvPicPr>
                  <p:cNvPr id="1640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b="2589"/>
                  <a:stretch/>
                </p:blipFill>
                <p:spPr bwMode="auto">
                  <a:xfrm>
                    <a:off x="142844" y="857253"/>
                    <a:ext cx="7727950" cy="5389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Прямоугольник 20"/>
                  <p:cNvSpPr/>
                  <p:nvPr/>
                </p:nvSpPr>
                <p:spPr>
                  <a:xfrm>
                    <a:off x="2500889" y="3000319"/>
                    <a:ext cx="70454" cy="14222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grpSp>
            <p:sp>
              <p:nvSpPr>
                <p:cNvPr id="15" name="Прямоугольник 14"/>
                <p:cNvSpPr/>
                <p:nvPr/>
              </p:nvSpPr>
              <p:spPr>
                <a:xfrm>
                  <a:off x="2285124" y="2928860"/>
                  <a:ext cx="143109" cy="1422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grpSp>
          <p:sp>
            <p:nvSpPr>
              <p:cNvPr id="11" name="Прямоугольник 10"/>
              <p:cNvSpPr/>
              <p:nvPr/>
            </p:nvSpPr>
            <p:spPr>
              <a:xfrm>
                <a:off x="1807358" y="3042161"/>
                <a:ext cx="427127" cy="53034"/>
              </a:xfrm>
              <a:prstGeom prst="rect">
                <a:avLst/>
              </a:prstGeom>
              <a:solidFill>
                <a:srgbClr val="7030A0"/>
              </a:solidFill>
              <a:ln w="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2" name="Прямоугольник 11"/>
              <p:cNvSpPr/>
              <p:nvPr/>
            </p:nvSpPr>
            <p:spPr>
              <a:xfrm>
                <a:off x="1807358" y="2919217"/>
                <a:ext cx="427127" cy="53034"/>
              </a:xfrm>
              <a:prstGeom prst="rect">
                <a:avLst/>
              </a:prstGeom>
              <a:solidFill>
                <a:srgbClr val="7030A0"/>
              </a:solidFill>
              <a:ln w="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grpSp>
        <p:sp>
          <p:nvSpPr>
            <p:cNvPr id="16396" name="TextBox 25"/>
            <p:cNvSpPr txBox="1">
              <a:spLocks noChangeArrowheads="1"/>
            </p:cNvSpPr>
            <p:nvPr/>
          </p:nvSpPr>
          <p:spPr bwMode="auto">
            <a:xfrm>
              <a:off x="285720" y="2428868"/>
              <a:ext cx="1928826" cy="1477328"/>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a:t>Collimator</a:t>
              </a:r>
            </a:p>
            <a:p>
              <a:pPr eaLnBrk="1" hangingPunct="1"/>
              <a:endParaRPr lang="en-US" dirty="0"/>
            </a:p>
            <a:p>
              <a:pPr eaLnBrk="1" hangingPunct="1"/>
              <a:endParaRPr lang="en-US" dirty="0"/>
            </a:p>
            <a:p>
              <a:pPr eaLnBrk="1" hangingPunct="1"/>
              <a:endParaRPr lang="en-US" dirty="0"/>
            </a:p>
            <a:p>
              <a:pPr eaLnBrk="1" hangingPunct="1"/>
              <a:endParaRPr lang="ru-RU" dirty="0"/>
            </a:p>
          </p:txBody>
        </p:sp>
        <p:cxnSp>
          <p:nvCxnSpPr>
            <p:cNvPr id="28" name="Прямая со стрелкой 27"/>
            <p:cNvCxnSpPr/>
            <p:nvPr/>
          </p:nvCxnSpPr>
          <p:spPr>
            <a:xfrm rot="5400000" flipH="1" flipV="1">
              <a:off x="1298575" y="1987541"/>
              <a:ext cx="714380" cy="454026"/>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Прямая соединительная линия 30"/>
            <p:cNvCxnSpPr/>
            <p:nvPr/>
          </p:nvCxnSpPr>
          <p:spPr>
            <a:xfrm rot="5400000">
              <a:off x="1679576" y="1822438"/>
              <a:ext cx="642943" cy="1588"/>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Прямая соединительная линия 31"/>
            <p:cNvCxnSpPr/>
            <p:nvPr/>
          </p:nvCxnSpPr>
          <p:spPr>
            <a:xfrm rot="5400000">
              <a:off x="3251203" y="1820851"/>
              <a:ext cx="642942" cy="1588"/>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16400" name="TextBox 32"/>
            <p:cNvSpPr txBox="1">
              <a:spLocks noChangeArrowheads="1"/>
            </p:cNvSpPr>
            <p:nvPr/>
          </p:nvSpPr>
          <p:spPr bwMode="auto">
            <a:xfrm>
              <a:off x="168846" y="785794"/>
              <a:ext cx="3190046" cy="615553"/>
            </a:xfrm>
            <a:prstGeom prst="rect">
              <a:avLst/>
            </a:prstGeom>
            <a:solidFill>
              <a:schemeClr val="bg1"/>
            </a:solidFill>
            <a:ln w="9525">
              <a:solidFill>
                <a:schemeClr val="bg1"/>
              </a:solidFill>
              <a:miter lim="800000"/>
              <a:headEnd/>
              <a:tailEnd/>
            </a:ln>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a:t>Positions of flux measurement</a:t>
              </a:r>
            </a:p>
            <a:p>
              <a:pPr eaLnBrk="1" hangingPunct="1"/>
              <a:r>
                <a:rPr lang="en-US" b="1" dirty="0"/>
                <a:t>                      </a:t>
              </a:r>
              <a:r>
                <a:rPr lang="en-US" sz="1600" b="1" dirty="0"/>
                <a:t>Pos.1       </a:t>
              </a:r>
              <a:r>
                <a:rPr lang="ru-RU" sz="1600" b="1" dirty="0" smtClean="0"/>
                <a:t>               </a:t>
              </a:r>
              <a:r>
                <a:rPr lang="en-US" sz="1600" b="1" dirty="0" smtClean="0"/>
                <a:t>   </a:t>
              </a:r>
              <a:r>
                <a:rPr lang="en-US" sz="1600" b="1" dirty="0"/>
                <a:t>Pos.2</a:t>
              </a:r>
              <a:endParaRPr lang="ru-RU" sz="1600" b="1" dirty="0"/>
            </a:p>
          </p:txBody>
        </p:sp>
        <p:cxnSp>
          <p:nvCxnSpPr>
            <p:cNvPr id="37" name="Прямая со стрелкой 36"/>
            <p:cNvCxnSpPr/>
            <p:nvPr/>
          </p:nvCxnSpPr>
          <p:spPr>
            <a:xfrm rot="16200000" flipH="1">
              <a:off x="3214692" y="1357299"/>
              <a:ext cx="276227" cy="276225"/>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9" name="Прямая со стрелкой 38"/>
            <p:cNvCxnSpPr/>
            <p:nvPr/>
          </p:nvCxnSpPr>
          <p:spPr>
            <a:xfrm rot="16200000" flipH="1">
              <a:off x="1750221" y="1321579"/>
              <a:ext cx="214315" cy="142875"/>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
        <p:nvSpPr>
          <p:cNvPr id="26" name="TextBox 25"/>
          <p:cNvSpPr txBox="1"/>
          <p:nvPr/>
        </p:nvSpPr>
        <p:spPr>
          <a:xfrm>
            <a:off x="571461" y="4560552"/>
            <a:ext cx="10995318" cy="2123658"/>
          </a:xfrm>
          <a:prstGeom prst="rect">
            <a:avLst/>
          </a:prstGeom>
          <a:solidFill>
            <a:schemeClr val="accent5">
              <a:lumMod val="40000"/>
              <a:lumOff val="60000"/>
            </a:schemeClr>
          </a:solidFill>
        </p:spPr>
        <p:txBody>
          <a:bodyPr wrap="none" rtlCol="0">
            <a:spAutoFit/>
          </a:bodyPr>
          <a:lstStyle/>
          <a:p>
            <a:pPr marL="342900" indent="-342900">
              <a:buFont typeface="Wingdings" pitchFamily="2" charset="2"/>
              <a:buChar char="§"/>
            </a:pPr>
            <a:r>
              <a:rPr lang="en-US" sz="2200" dirty="0" smtClean="0">
                <a:latin typeface="Arial Narrow" pitchFamily="34" charset="0"/>
              </a:rPr>
              <a:t>Realistic beam MPD simulation for several parameters of the beam beta-function (longitudinal spread):</a:t>
            </a:r>
          </a:p>
          <a:p>
            <a:r>
              <a:rPr lang="en-US" sz="2200" dirty="0">
                <a:latin typeface="Arial Narrow" pitchFamily="34" charset="0"/>
              </a:rPr>
              <a:t> </a:t>
            </a:r>
            <a:r>
              <a:rPr lang="en-US" sz="2200" dirty="0" smtClean="0">
                <a:latin typeface="Arial Narrow" pitchFamily="34" charset="0"/>
              </a:rPr>
              <a:t>      study of MPD TPC and IT efficiency for primary tracks and secondaries</a:t>
            </a:r>
          </a:p>
          <a:p>
            <a:pPr marL="342900" indent="-342900">
              <a:buFont typeface="Wingdings" pitchFamily="2" charset="2"/>
              <a:buChar char="§"/>
            </a:pPr>
            <a:r>
              <a:rPr lang="en-US" sz="2200" dirty="0" smtClean="0">
                <a:latin typeface="Arial Narrow" pitchFamily="34" charset="0"/>
              </a:rPr>
              <a:t>Asymmetry of energy deposit in the FHCAL arms as a function of Z, centrality selection</a:t>
            </a:r>
          </a:p>
          <a:p>
            <a:pPr marL="342900" indent="-342900">
              <a:buFont typeface="Wingdings" pitchFamily="2" charset="2"/>
              <a:buChar char="§"/>
            </a:pPr>
            <a:r>
              <a:rPr lang="en-US" sz="2200" dirty="0" smtClean="0">
                <a:latin typeface="Arial Narrow" pitchFamily="34" charset="0"/>
              </a:rPr>
              <a:t>The background from the Beam-Gas interactions inside the MPD detector</a:t>
            </a:r>
          </a:p>
          <a:p>
            <a:pPr marL="342900" indent="-342900">
              <a:buFont typeface="Wingdings" pitchFamily="2" charset="2"/>
              <a:buChar char="§"/>
            </a:pPr>
            <a:r>
              <a:rPr lang="en-US" sz="2200" dirty="0" smtClean="0">
                <a:latin typeface="Arial Narrow" pitchFamily="34" charset="0"/>
              </a:rPr>
              <a:t>Background from beam particles hitting the collimators and the beam pipe</a:t>
            </a:r>
          </a:p>
          <a:p>
            <a:pPr marL="342900" indent="-342900">
              <a:buFont typeface="Wingdings" pitchFamily="2" charset="2"/>
              <a:buChar char="§"/>
            </a:pPr>
            <a:r>
              <a:rPr lang="en-US" sz="2200" dirty="0" smtClean="0">
                <a:latin typeface="Arial Narrow" pitchFamily="34" charset="0"/>
              </a:rPr>
              <a:t>Concept of the assembling zone, dose estimates, etc..</a:t>
            </a:r>
            <a:endParaRPr lang="ru-RU" sz="2200" dirty="0">
              <a:latin typeface="Arial Narrow" pitchFamily="34" charset="0"/>
            </a:endParaRPr>
          </a:p>
        </p:txBody>
      </p:sp>
      <p:sp>
        <p:nvSpPr>
          <p:cNvPr id="22" name="TextBox 2"/>
          <p:cNvSpPr txBox="1">
            <a:spLocks noChangeArrowheads="1"/>
          </p:cNvSpPr>
          <p:nvPr/>
        </p:nvSpPr>
        <p:spPr bwMode="auto">
          <a:xfrm>
            <a:off x="2427886" y="57471"/>
            <a:ext cx="8040414" cy="446276"/>
          </a:xfrm>
          <a:prstGeom prst="rect">
            <a:avLst/>
          </a:prstGeom>
          <a:solidFill>
            <a:schemeClr val="bg1"/>
          </a:solidFill>
          <a:ln>
            <a:noFill/>
          </a:ln>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300" b="1" dirty="0" smtClean="0"/>
              <a:t>NICA-MPD Interface: MPD </a:t>
            </a:r>
            <a:r>
              <a:rPr lang="en-US" sz="2300" b="1" dirty="0"/>
              <a:t>with </a:t>
            </a:r>
            <a:r>
              <a:rPr lang="en-US" sz="2300" b="1" dirty="0" smtClean="0"/>
              <a:t>the</a:t>
            </a:r>
            <a:r>
              <a:rPr lang="ru-RU" sz="2300" b="1" dirty="0" smtClean="0"/>
              <a:t> </a:t>
            </a:r>
            <a:r>
              <a:rPr lang="en-US" sz="2300" b="1" dirty="0" smtClean="0"/>
              <a:t>beam optic elements</a:t>
            </a:r>
            <a:endParaRPr lang="ru-RU" sz="2300" b="1" dirty="0"/>
          </a:p>
        </p:txBody>
      </p:sp>
      <p:grpSp>
        <p:nvGrpSpPr>
          <p:cNvPr id="23" name="Группа 25"/>
          <p:cNvGrpSpPr>
            <a:grpSpLocks noChangeAspect="1"/>
          </p:cNvGrpSpPr>
          <p:nvPr/>
        </p:nvGrpSpPr>
        <p:grpSpPr bwMode="auto">
          <a:xfrm>
            <a:off x="7583742" y="1177242"/>
            <a:ext cx="4544038" cy="3312000"/>
            <a:chOff x="4429124" y="1071546"/>
            <a:chExt cx="3981454" cy="2902680"/>
          </a:xfrm>
        </p:grpSpPr>
        <p:pic>
          <p:nvPicPr>
            <p:cNvPr id="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9124" y="1071546"/>
              <a:ext cx="3981454" cy="2902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Прямоугольник 24"/>
            <p:cNvSpPr/>
            <p:nvPr/>
          </p:nvSpPr>
          <p:spPr>
            <a:xfrm>
              <a:off x="4429124" y="2572111"/>
              <a:ext cx="142875" cy="3572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grpSp>
      <p:sp>
        <p:nvSpPr>
          <p:cNvPr id="27" name="TextBox 30"/>
          <p:cNvSpPr txBox="1">
            <a:spLocks noChangeArrowheads="1"/>
          </p:cNvSpPr>
          <p:nvPr/>
        </p:nvSpPr>
        <p:spPr bwMode="auto">
          <a:xfrm>
            <a:off x="8365083" y="636990"/>
            <a:ext cx="306491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dirty="0" smtClean="0">
              <a:latin typeface="Arial Narrow" pitchFamily="34" charset="0"/>
            </a:endParaRPr>
          </a:p>
          <a:p>
            <a:pPr eaLnBrk="1" hangingPunct="1"/>
            <a:r>
              <a:rPr lang="en-US" dirty="0" smtClean="0">
                <a:latin typeface="Arial Narrow" pitchFamily="34" charset="0"/>
              </a:rPr>
              <a:t>The </a:t>
            </a:r>
            <a:r>
              <a:rPr lang="en-US" dirty="0">
                <a:latin typeface="Arial Narrow" pitchFamily="34" charset="0"/>
              </a:rPr>
              <a:t>number of interactions/cm</a:t>
            </a:r>
            <a:r>
              <a:rPr lang="en-US" baseline="30000" dirty="0">
                <a:latin typeface="Arial Narrow" pitchFamily="34" charset="0"/>
              </a:rPr>
              <a:t>2*</a:t>
            </a:r>
            <a:r>
              <a:rPr lang="en-US" dirty="0">
                <a:latin typeface="Arial Narrow" pitchFamily="34" charset="0"/>
              </a:rPr>
              <a:t> s </a:t>
            </a:r>
            <a:endParaRPr lang="ru-RU" dirty="0">
              <a:latin typeface="Arial Narrow" pitchFamily="34" charset="0"/>
            </a:endParaRPr>
          </a:p>
        </p:txBody>
      </p:sp>
      <p:sp>
        <p:nvSpPr>
          <p:cNvPr id="29" name="TextBox 32"/>
          <p:cNvSpPr txBox="1">
            <a:spLocks noChangeArrowheads="1"/>
          </p:cNvSpPr>
          <p:nvPr/>
        </p:nvSpPr>
        <p:spPr bwMode="auto">
          <a:xfrm>
            <a:off x="8601397" y="3131465"/>
            <a:ext cx="2592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dirty="0">
                <a:latin typeface="Arial Narrow" pitchFamily="34" charset="0"/>
              </a:rPr>
              <a:t>Inner Layer of TPC R=38 cm</a:t>
            </a:r>
            <a:endParaRPr lang="ru-RU" dirty="0">
              <a:latin typeface="Arial Narrow" pitchFamily="34" charset="0"/>
            </a:endParaRPr>
          </a:p>
        </p:txBody>
      </p:sp>
      <p:sp>
        <p:nvSpPr>
          <p:cNvPr id="30" name="TextBox 11"/>
          <p:cNvSpPr txBox="1">
            <a:spLocks noChangeArrowheads="1"/>
          </p:cNvSpPr>
          <p:nvPr/>
        </p:nvSpPr>
        <p:spPr bwMode="auto">
          <a:xfrm>
            <a:off x="7583742" y="3600965"/>
            <a:ext cx="4402282" cy="369887"/>
          </a:xfrm>
          <a:prstGeom prst="rect">
            <a:avLst/>
          </a:prstGeom>
          <a:solidFill>
            <a:schemeClr val="bg2"/>
          </a:solidFill>
          <a:ln>
            <a:noFill/>
          </a:ln>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dirty="0">
                <a:latin typeface="Arial Narrow" pitchFamily="34" charset="0"/>
              </a:rPr>
              <a:t>Beam from one side - 22 </a:t>
            </a:r>
            <a:r>
              <a:rPr lang="en-US" dirty="0" err="1">
                <a:latin typeface="Arial Narrow" pitchFamily="34" charset="0"/>
              </a:rPr>
              <a:t>banches</a:t>
            </a:r>
            <a:r>
              <a:rPr lang="en-US" dirty="0">
                <a:latin typeface="Arial Narrow" pitchFamily="34" charset="0"/>
              </a:rPr>
              <a:t> per 1,5*10</a:t>
            </a:r>
            <a:r>
              <a:rPr lang="en-US" baseline="50000" dirty="0">
                <a:latin typeface="Arial Narrow" pitchFamily="34" charset="0"/>
              </a:rPr>
              <a:t>-6</a:t>
            </a:r>
            <a:r>
              <a:rPr lang="en-US" dirty="0">
                <a:latin typeface="Arial Narrow" pitchFamily="34" charset="0"/>
              </a:rPr>
              <a:t> sec</a:t>
            </a:r>
            <a:endParaRPr lang="ru-RU" baseline="50000" dirty="0">
              <a:latin typeface="Arial Narrow" pitchFamily="34" charset="0"/>
            </a:endParaRPr>
          </a:p>
        </p:txBody>
      </p:sp>
      <p:sp>
        <p:nvSpPr>
          <p:cNvPr id="46" name="TextBox 12"/>
          <p:cNvSpPr txBox="1">
            <a:spLocks noChangeArrowheads="1"/>
          </p:cNvSpPr>
          <p:nvPr/>
        </p:nvSpPr>
        <p:spPr bwMode="auto">
          <a:xfrm>
            <a:off x="7779048" y="576262"/>
            <a:ext cx="42369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dirty="0">
                <a:latin typeface="Arial Narrow" pitchFamily="34" charset="0"/>
              </a:rPr>
              <a:t>Rest gas content: H</a:t>
            </a:r>
            <a:r>
              <a:rPr lang="en-US" baseline="-25000" dirty="0">
                <a:latin typeface="Arial Narrow" pitchFamily="34" charset="0"/>
              </a:rPr>
              <a:t>2</a:t>
            </a:r>
            <a:r>
              <a:rPr lang="en-US" dirty="0">
                <a:latin typeface="Arial Narrow" pitchFamily="34" charset="0"/>
              </a:rPr>
              <a:t> -90%+ CO - 5%+ CH</a:t>
            </a:r>
            <a:r>
              <a:rPr lang="en-US" baseline="-25000" dirty="0">
                <a:latin typeface="Arial Narrow" pitchFamily="34" charset="0"/>
              </a:rPr>
              <a:t>4</a:t>
            </a:r>
            <a:r>
              <a:rPr lang="en-US" dirty="0">
                <a:latin typeface="Arial Narrow" pitchFamily="34" charset="0"/>
              </a:rPr>
              <a:t> -5%</a:t>
            </a:r>
            <a:endParaRPr lang="ru-RU" dirty="0">
              <a:latin typeface="Arial Narrow" pitchFamily="34" charset="0"/>
            </a:endParaRPr>
          </a:p>
        </p:txBody>
      </p:sp>
    </p:spTree>
    <p:extLst>
      <p:ext uri="{BB962C8B-B14F-4D97-AF65-F5344CB8AC3E}">
        <p14:creationId xmlns:p14="http://schemas.microsoft.com/office/powerpoint/2010/main" val="23021921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Группа 28"/>
          <p:cNvGrpSpPr>
            <a:grpSpLocks/>
          </p:cNvGrpSpPr>
          <p:nvPr/>
        </p:nvGrpSpPr>
        <p:grpSpPr bwMode="auto">
          <a:xfrm>
            <a:off x="1" y="857250"/>
            <a:ext cx="9324000" cy="4357688"/>
            <a:chOff x="0" y="857232"/>
            <a:chExt cx="8894763" cy="4357688"/>
          </a:xfrm>
        </p:grpSpPr>
        <p:grpSp>
          <p:nvGrpSpPr>
            <p:cNvPr id="10248" name="Группа 21"/>
            <p:cNvGrpSpPr>
              <a:grpSpLocks/>
            </p:cNvGrpSpPr>
            <p:nvPr/>
          </p:nvGrpSpPr>
          <p:grpSpPr bwMode="auto">
            <a:xfrm>
              <a:off x="0" y="857232"/>
              <a:ext cx="8894763" cy="4357688"/>
              <a:chOff x="142875" y="857250"/>
              <a:chExt cx="8894763" cy="4357688"/>
            </a:xfrm>
          </p:grpSpPr>
          <p:grpSp>
            <p:nvGrpSpPr>
              <p:cNvPr id="10256" name="Группа 11"/>
              <p:cNvGrpSpPr>
                <a:grpSpLocks/>
              </p:cNvGrpSpPr>
              <p:nvPr/>
            </p:nvGrpSpPr>
            <p:grpSpPr bwMode="auto">
              <a:xfrm>
                <a:off x="142875" y="857250"/>
                <a:ext cx="8894763" cy="4357688"/>
                <a:chOff x="142844" y="857232"/>
                <a:chExt cx="8894763" cy="4357688"/>
              </a:xfrm>
            </p:grpSpPr>
            <p:pic>
              <p:nvPicPr>
                <p:cNvPr id="10261" name="Рисунок 3"/>
                <p:cNvPicPr>
                  <a:picLocks noChangeAspect="1"/>
                </p:cNvPicPr>
                <p:nvPr/>
              </p:nvPicPr>
              <p:blipFill>
                <a:blip r:embed="rId3">
                  <a:extLst>
                    <a:ext uri="{28A0092B-C50C-407E-A947-70E740481C1C}">
                      <a14:useLocalDpi xmlns:a14="http://schemas.microsoft.com/office/drawing/2010/main" val="0"/>
                    </a:ext>
                  </a:extLst>
                </a:blip>
                <a:srcRect l="1146" t="17593" r="18437" b="12407"/>
                <a:stretch>
                  <a:fillRect/>
                </a:stretch>
              </p:blipFill>
              <p:spPr bwMode="auto">
                <a:xfrm>
                  <a:off x="142844" y="857232"/>
                  <a:ext cx="8894763" cy="435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p:cNvSpPr/>
                <p:nvPr/>
              </p:nvSpPr>
              <p:spPr>
                <a:xfrm rot="1998311">
                  <a:off x="2085944" y="2651107"/>
                  <a:ext cx="3425825" cy="55563"/>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0" name="Куб 9"/>
                <p:cNvSpPr/>
                <p:nvPr/>
              </p:nvSpPr>
              <p:spPr>
                <a:xfrm rot="1940661">
                  <a:off x="2262157" y="1887520"/>
                  <a:ext cx="969962" cy="19208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1" name="Куб 10"/>
                <p:cNvSpPr/>
                <p:nvPr/>
              </p:nvSpPr>
              <p:spPr>
                <a:xfrm rot="1940661">
                  <a:off x="4925982" y="3636945"/>
                  <a:ext cx="822325" cy="155575"/>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grpSp>
          <p:sp>
            <p:nvSpPr>
              <p:cNvPr id="10257" name="TextBox 11"/>
              <p:cNvSpPr txBox="1">
                <a:spLocks noChangeArrowheads="1"/>
              </p:cNvSpPr>
              <p:nvPr/>
            </p:nvSpPr>
            <p:spPr bwMode="auto">
              <a:xfrm>
                <a:off x="2571735" y="1143002"/>
                <a:ext cx="1285883"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a:t>Beam pipe</a:t>
                </a:r>
                <a:endParaRPr lang="ru-RU" sz="1600"/>
              </a:p>
            </p:txBody>
          </p:sp>
          <p:sp>
            <p:nvSpPr>
              <p:cNvPr id="10258" name="TextBox 12"/>
              <p:cNvSpPr txBox="1">
                <a:spLocks noChangeArrowheads="1"/>
              </p:cNvSpPr>
              <p:nvPr/>
            </p:nvSpPr>
            <p:spPr bwMode="auto">
              <a:xfrm>
                <a:off x="1428727" y="3571876"/>
                <a:ext cx="1857388"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a:t>Final focus lenses</a:t>
                </a:r>
                <a:endParaRPr lang="ru-RU" sz="1600"/>
              </a:p>
            </p:txBody>
          </p:sp>
          <p:cxnSp>
            <p:nvCxnSpPr>
              <p:cNvPr id="15" name="Прямая со стрелкой 14"/>
              <p:cNvCxnSpPr/>
              <p:nvPr/>
            </p:nvCxnSpPr>
            <p:spPr>
              <a:xfrm>
                <a:off x="3286125" y="3571875"/>
                <a:ext cx="1785938" cy="7143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p:cNvCxnSpPr/>
              <p:nvPr/>
            </p:nvCxnSpPr>
            <p:spPr>
              <a:xfrm rot="16200000" flipH="1">
                <a:off x="2928938" y="1785938"/>
                <a:ext cx="1285875" cy="71437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6" name="Блок-схема: память с прямым доступом 15"/>
            <p:cNvSpPr/>
            <p:nvPr/>
          </p:nvSpPr>
          <p:spPr>
            <a:xfrm rot="2173728">
              <a:off x="3013075" y="2279632"/>
              <a:ext cx="273050" cy="155575"/>
            </a:xfrm>
            <a:prstGeom prst="flowChartMagneticDrum">
              <a:avLst/>
            </a:prstGeom>
            <a:solidFill>
              <a:srgbClr val="C00000">
                <a:alpha val="48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8" name="Блок-схема: память с прямым доступом 17"/>
            <p:cNvSpPr/>
            <p:nvPr/>
          </p:nvSpPr>
          <p:spPr>
            <a:xfrm rot="2173728">
              <a:off x="4602163" y="3268645"/>
              <a:ext cx="239712" cy="177800"/>
            </a:xfrm>
            <a:prstGeom prst="flowChartMagneticDrum">
              <a:avLst/>
            </a:prstGeom>
            <a:solidFill>
              <a:srgbClr val="C00000">
                <a:alpha val="48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9" name="Блок-схема: память с прямым доступом 18"/>
            <p:cNvSpPr/>
            <p:nvPr/>
          </p:nvSpPr>
          <p:spPr>
            <a:xfrm rot="2173728" flipH="1">
              <a:off x="4470400" y="3163870"/>
              <a:ext cx="131763" cy="184150"/>
            </a:xfrm>
            <a:prstGeom prst="flowChartMagneticDrum">
              <a:avLst/>
            </a:prstGeom>
            <a:solidFill>
              <a:srgbClr val="7030A0">
                <a:alpha val="63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0" name="Блок-схема: память с прямым доступом 19"/>
            <p:cNvSpPr/>
            <p:nvPr/>
          </p:nvSpPr>
          <p:spPr>
            <a:xfrm rot="2173728" flipH="1">
              <a:off x="3255963" y="2378057"/>
              <a:ext cx="131762" cy="184150"/>
            </a:xfrm>
            <a:prstGeom prst="flowChartMagneticDrum">
              <a:avLst/>
            </a:prstGeom>
            <a:solidFill>
              <a:srgbClr val="7030A0">
                <a:alpha val="61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0253" name="TextBox 12"/>
            <p:cNvSpPr txBox="1">
              <a:spLocks noChangeArrowheads="1"/>
            </p:cNvSpPr>
            <p:nvPr/>
          </p:nvSpPr>
          <p:spPr bwMode="auto">
            <a:xfrm>
              <a:off x="71406" y="2714620"/>
              <a:ext cx="3571900"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a:t>FFD and FHCal for Luminosity tuning</a:t>
              </a:r>
              <a:endParaRPr lang="ru-RU" sz="1600"/>
            </a:p>
          </p:txBody>
        </p:sp>
        <p:cxnSp>
          <p:nvCxnSpPr>
            <p:cNvPr id="24" name="Прямая со стрелкой 23"/>
            <p:cNvCxnSpPr/>
            <p:nvPr/>
          </p:nvCxnSpPr>
          <p:spPr>
            <a:xfrm rot="5400000" flipH="1" flipV="1">
              <a:off x="2964657" y="2536013"/>
              <a:ext cx="214312" cy="14287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Прямая со стрелкой 25"/>
            <p:cNvCxnSpPr/>
            <p:nvPr/>
          </p:nvCxnSpPr>
          <p:spPr>
            <a:xfrm>
              <a:off x="3071813" y="3000357"/>
              <a:ext cx="1347787" cy="34766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3" name="Номер слайда 2"/>
          <p:cNvSpPr>
            <a:spLocks noGrp="1"/>
          </p:cNvSpPr>
          <p:nvPr>
            <p:ph type="sldNum" sz="quarter" idx="12"/>
          </p:nvPr>
        </p:nvSpPr>
        <p:spPr/>
        <p:txBody>
          <a:bodyPr/>
          <a:lstStyle/>
          <a:p>
            <a:pPr>
              <a:defRPr/>
            </a:pPr>
            <a:fld id="{5A0E2BDC-BB1F-425A-BD53-5B0480538563}" type="slidenum">
              <a:rPr lang="ru-RU" smtClean="0"/>
              <a:pPr>
                <a:defRPr/>
              </a:pPr>
              <a:t>23</a:t>
            </a:fld>
            <a:endParaRPr lang="ru-RU" dirty="0"/>
          </a:p>
        </p:txBody>
      </p:sp>
      <p:sp>
        <p:nvSpPr>
          <p:cNvPr id="10244" name="TextBox 3"/>
          <p:cNvSpPr txBox="1">
            <a:spLocks noChangeArrowheads="1"/>
          </p:cNvSpPr>
          <p:nvPr/>
        </p:nvSpPr>
        <p:spPr bwMode="auto">
          <a:xfrm>
            <a:off x="2802714" y="179417"/>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b="1" dirty="0" smtClean="0"/>
              <a:t>MPD positions in </a:t>
            </a:r>
            <a:r>
              <a:rPr lang="en-US" sz="2400" b="1" dirty="0"/>
              <a:t>the experimental zone</a:t>
            </a:r>
            <a:endParaRPr lang="ru-RU" sz="2400" b="1" dirty="0"/>
          </a:p>
        </p:txBody>
      </p:sp>
      <p:sp>
        <p:nvSpPr>
          <p:cNvPr id="10245" name="TextBox 12"/>
          <p:cNvSpPr txBox="1">
            <a:spLocks noChangeArrowheads="1"/>
          </p:cNvSpPr>
          <p:nvPr/>
        </p:nvSpPr>
        <p:spPr bwMode="auto">
          <a:xfrm>
            <a:off x="666751" y="5357814"/>
            <a:ext cx="8001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t>Position 1 -    Working position, Detector on the beam</a:t>
            </a:r>
          </a:p>
          <a:p>
            <a:pPr eaLnBrk="1" hangingPunct="1"/>
            <a:r>
              <a:rPr lang="en-US"/>
              <a:t>Position 2 -    Endcaps roll away zone</a:t>
            </a:r>
          </a:p>
          <a:p>
            <a:pPr eaLnBrk="1" hangingPunct="1"/>
            <a:r>
              <a:rPr lang="en-US"/>
              <a:t>Position 3 –   Detector Assembling area</a:t>
            </a:r>
            <a:endParaRPr lang="ru-RU"/>
          </a:p>
        </p:txBody>
      </p:sp>
      <p:pic>
        <p:nvPicPr>
          <p:cNvPr id="10246" name="Picture 3"/>
          <p:cNvPicPr>
            <a:picLocks noChangeAspect="1" noChangeArrowheads="1"/>
          </p:cNvPicPr>
          <p:nvPr/>
        </p:nvPicPr>
        <p:blipFill>
          <a:blip r:embed="rId4">
            <a:extLst>
              <a:ext uri="{28A0092B-C50C-407E-A947-70E740481C1C}">
                <a14:useLocalDpi xmlns:a14="http://schemas.microsoft.com/office/drawing/2010/main" val="0"/>
              </a:ext>
            </a:extLst>
          </a:blip>
          <a:srcRect l="22011" t="10172" r="20255" b="13469"/>
          <a:stretch>
            <a:fillRect/>
          </a:stretch>
        </p:blipFill>
        <p:spPr bwMode="auto">
          <a:xfrm>
            <a:off x="7977353" y="3910430"/>
            <a:ext cx="3564332" cy="19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TextBox 30"/>
          <p:cNvSpPr txBox="1">
            <a:spLocks noChangeArrowheads="1"/>
          </p:cNvSpPr>
          <p:nvPr/>
        </p:nvSpPr>
        <p:spPr bwMode="auto">
          <a:xfrm>
            <a:off x="571501" y="6286500"/>
            <a:ext cx="74058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dirty="0">
                <a:solidFill>
                  <a:srgbClr val="C00000"/>
                </a:solidFill>
              </a:rPr>
              <a:t>The </a:t>
            </a:r>
            <a:r>
              <a:rPr lang="en-US" dirty="0" smtClean="0">
                <a:solidFill>
                  <a:srgbClr val="C00000"/>
                </a:solidFill>
              </a:rPr>
              <a:t>MPD FFD </a:t>
            </a:r>
            <a:r>
              <a:rPr lang="en-US" dirty="0">
                <a:solidFill>
                  <a:srgbClr val="C00000"/>
                </a:solidFill>
              </a:rPr>
              <a:t>and </a:t>
            </a:r>
            <a:r>
              <a:rPr lang="en-US" dirty="0" err="1" smtClean="0">
                <a:solidFill>
                  <a:srgbClr val="C00000"/>
                </a:solidFill>
              </a:rPr>
              <a:t>FHCal</a:t>
            </a:r>
            <a:r>
              <a:rPr lang="en-US" dirty="0" smtClean="0">
                <a:solidFill>
                  <a:srgbClr val="C00000"/>
                </a:solidFill>
              </a:rPr>
              <a:t> systems for NICA Collider </a:t>
            </a:r>
            <a:r>
              <a:rPr lang="en-US" dirty="0">
                <a:solidFill>
                  <a:srgbClr val="C00000"/>
                </a:solidFill>
              </a:rPr>
              <a:t>luminosity tuning</a:t>
            </a:r>
            <a:endParaRPr lang="ru-RU" dirty="0">
              <a:solidFill>
                <a:srgbClr val="C00000"/>
              </a:solidFill>
            </a:endParaRPr>
          </a:p>
        </p:txBody>
      </p:sp>
    </p:spTree>
    <p:extLst>
      <p:ext uri="{BB962C8B-B14F-4D97-AF65-F5344CB8AC3E}">
        <p14:creationId xmlns:p14="http://schemas.microsoft.com/office/powerpoint/2010/main" val="36869784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Прямоугольник 2"/>
          <p:cNvSpPr/>
          <p:nvPr/>
        </p:nvSpPr>
        <p:spPr>
          <a:xfrm>
            <a:off x="2827738" y="1280692"/>
            <a:ext cx="3999813" cy="430887"/>
          </a:xfrm>
          <a:prstGeom prst="rect">
            <a:avLst/>
          </a:prstGeom>
        </p:spPr>
        <p:txBody>
          <a:bodyPr wrap="none">
            <a:spAutoFit/>
          </a:bodyPr>
          <a:lstStyle/>
          <a:p>
            <a:r>
              <a:rPr lang="en-US" sz="2200" b="1" i="1" dirty="0" smtClean="0">
                <a:latin typeface="Arial" panose="020B0604020202020204" pitchFamily="34" charset="0"/>
                <a:cs typeface="Arial" panose="020B0604020202020204" pitchFamily="34" charset="0"/>
              </a:rPr>
              <a:t>Mexican </a:t>
            </a:r>
            <a:r>
              <a:rPr lang="en-US" sz="2200" b="1" i="1" dirty="0">
                <a:latin typeface="Arial" panose="020B0604020202020204" pitchFamily="34" charset="0"/>
                <a:cs typeface="Arial" panose="020B0604020202020204" pitchFamily="34" charset="0"/>
              </a:rPr>
              <a:t>group at MPD-NICA</a:t>
            </a:r>
            <a:endParaRPr lang="ru-RU" sz="2200" dirty="0">
              <a:latin typeface="Arial" panose="020B0604020202020204" pitchFamily="34" charset="0"/>
              <a:cs typeface="Arial" panose="020B0604020202020204" pitchFamily="34" charset="0"/>
            </a:endParaRPr>
          </a:p>
        </p:txBody>
      </p:sp>
      <p:pic>
        <p:nvPicPr>
          <p:cNvPr id="4" name="Рисунок 3"/>
          <p:cNvPicPr>
            <a:picLocks noChangeAspect="1"/>
          </p:cNvPicPr>
          <p:nvPr/>
        </p:nvPicPr>
        <p:blipFill>
          <a:blip r:embed="rId2"/>
          <a:stretch>
            <a:fillRect/>
          </a:stretch>
        </p:blipFill>
        <p:spPr>
          <a:xfrm>
            <a:off x="8156028" y="1547977"/>
            <a:ext cx="911043" cy="900000"/>
          </a:xfrm>
          <a:prstGeom prst="rect">
            <a:avLst/>
          </a:prstGeom>
        </p:spPr>
      </p:pic>
      <p:pic>
        <p:nvPicPr>
          <p:cNvPr id="5" name="Рисунок 4"/>
          <p:cNvPicPr>
            <a:picLocks noChangeAspect="1"/>
          </p:cNvPicPr>
          <p:nvPr/>
        </p:nvPicPr>
        <p:blipFill>
          <a:blip r:embed="rId3"/>
          <a:stretch>
            <a:fillRect/>
          </a:stretch>
        </p:blipFill>
        <p:spPr>
          <a:xfrm>
            <a:off x="8876890" y="704656"/>
            <a:ext cx="1056810" cy="1044000"/>
          </a:xfrm>
          <a:prstGeom prst="rect">
            <a:avLst/>
          </a:prstGeom>
        </p:spPr>
      </p:pic>
      <p:pic>
        <p:nvPicPr>
          <p:cNvPr id="6" name="Рисунок 5"/>
          <p:cNvPicPr>
            <a:picLocks noChangeAspect="1"/>
          </p:cNvPicPr>
          <p:nvPr/>
        </p:nvPicPr>
        <p:blipFill>
          <a:blip r:embed="rId4"/>
          <a:stretch>
            <a:fillRect/>
          </a:stretch>
        </p:blipFill>
        <p:spPr>
          <a:xfrm>
            <a:off x="9789818" y="1594148"/>
            <a:ext cx="729781" cy="936000"/>
          </a:xfrm>
          <a:prstGeom prst="rect">
            <a:avLst/>
          </a:prstGeom>
        </p:spPr>
      </p:pic>
      <p:pic>
        <p:nvPicPr>
          <p:cNvPr id="7" name="Рисунок 6"/>
          <p:cNvPicPr>
            <a:picLocks noChangeAspect="1"/>
          </p:cNvPicPr>
          <p:nvPr/>
        </p:nvPicPr>
        <p:blipFill rotWithShape="1">
          <a:blip r:embed="rId5"/>
          <a:srcRect r="1416" b="20318"/>
          <a:stretch/>
        </p:blipFill>
        <p:spPr>
          <a:xfrm>
            <a:off x="10492932" y="614612"/>
            <a:ext cx="795553" cy="792000"/>
          </a:xfrm>
          <a:prstGeom prst="rect">
            <a:avLst/>
          </a:prstGeom>
        </p:spPr>
      </p:pic>
      <p:pic>
        <p:nvPicPr>
          <p:cNvPr id="8" name="Рисунок 7"/>
          <p:cNvPicPr>
            <a:picLocks noChangeAspect="1"/>
          </p:cNvPicPr>
          <p:nvPr/>
        </p:nvPicPr>
        <p:blipFill>
          <a:blip r:embed="rId6"/>
          <a:stretch>
            <a:fillRect/>
          </a:stretch>
        </p:blipFill>
        <p:spPr>
          <a:xfrm>
            <a:off x="11242346" y="1531911"/>
            <a:ext cx="736771" cy="828000"/>
          </a:xfrm>
          <a:prstGeom prst="rect">
            <a:avLst/>
          </a:prstGeom>
        </p:spPr>
      </p:pic>
      <p:sp>
        <p:nvSpPr>
          <p:cNvPr id="9" name="Прямоугольник 8"/>
          <p:cNvSpPr/>
          <p:nvPr/>
        </p:nvSpPr>
        <p:spPr>
          <a:xfrm>
            <a:off x="202162" y="1945911"/>
            <a:ext cx="7953866" cy="369332"/>
          </a:xfrm>
          <a:prstGeom prst="rect">
            <a:avLst/>
          </a:prstGeom>
        </p:spPr>
        <p:txBody>
          <a:bodyPr wrap="square">
            <a:spAutoFit/>
          </a:bodyPr>
          <a:lstStyle/>
          <a:p>
            <a:r>
              <a:rPr lang="en-US" b="1" u="sng" dirty="0" smtClean="0">
                <a:latin typeface="Arial Narrow" panose="020B0606020202030204" pitchFamily="34" charset="0"/>
              </a:rPr>
              <a:t>Participant Institutions</a:t>
            </a:r>
            <a:r>
              <a:rPr lang="en-US" b="1" dirty="0" smtClean="0">
                <a:latin typeface="Arial Narrow" panose="020B0606020202030204" pitchFamily="34" charset="0"/>
              </a:rPr>
              <a:t>: BUAP, CINVESTAV </a:t>
            </a:r>
            <a:r>
              <a:rPr lang="en-US" b="1" dirty="0">
                <a:latin typeface="Arial Narrow" panose="020B0606020202030204" pitchFamily="34" charset="0"/>
              </a:rPr>
              <a:t>(</a:t>
            </a:r>
            <a:r>
              <a:rPr lang="en-US" b="1" dirty="0" err="1" smtClean="0">
                <a:latin typeface="Arial Narrow" panose="020B0606020202030204" pitchFamily="34" charset="0"/>
              </a:rPr>
              <a:t>Fisica</a:t>
            </a:r>
            <a:r>
              <a:rPr lang="en-US" b="1" dirty="0" smtClean="0">
                <a:latin typeface="Arial Narrow" panose="020B0606020202030204" pitchFamily="34" charset="0"/>
              </a:rPr>
              <a:t>), UAS, UNISON, UNAM </a:t>
            </a:r>
            <a:r>
              <a:rPr lang="en-US" b="1" dirty="0">
                <a:latin typeface="Arial Narrow" panose="020B0606020202030204" pitchFamily="34" charset="0"/>
              </a:rPr>
              <a:t>(II, FC &amp; ICN)</a:t>
            </a:r>
            <a:endParaRPr lang="ru-RU" b="1" dirty="0">
              <a:latin typeface="Arial Narrow" panose="020B0606020202030204" pitchFamily="34" charset="0"/>
            </a:endParaRPr>
          </a:p>
        </p:txBody>
      </p:sp>
      <p:sp>
        <p:nvSpPr>
          <p:cNvPr id="12" name="TextBox 11"/>
          <p:cNvSpPr txBox="1"/>
          <p:nvPr/>
        </p:nvSpPr>
        <p:spPr>
          <a:xfrm>
            <a:off x="1063099" y="39527"/>
            <a:ext cx="7904343" cy="1061829"/>
          </a:xfrm>
          <a:prstGeom prst="rect">
            <a:avLst/>
          </a:prstGeom>
          <a:solidFill>
            <a:schemeClr val="accent5">
              <a:lumMod val="40000"/>
              <a:lumOff val="60000"/>
            </a:schemeClr>
          </a:solidFill>
        </p:spPr>
        <p:txBody>
          <a:bodyPr wrap="none" rtlCol="0">
            <a:spAutoFit/>
          </a:bodyPr>
          <a:lstStyle/>
          <a:p>
            <a:pPr algn="ctr"/>
            <a:r>
              <a:rPr lang="en-US" sz="2000" i="1" dirty="0"/>
              <a:t>45th meeting, PAC for Particle </a:t>
            </a:r>
            <a:r>
              <a:rPr lang="en-US" sz="2000" i="1" dirty="0" smtClean="0"/>
              <a:t>Physics: </a:t>
            </a:r>
            <a:r>
              <a:rPr lang="ru-RU" sz="2000" b="1" dirty="0"/>
              <a:t>RECOMMENDATIONS</a:t>
            </a:r>
            <a:endParaRPr lang="en-US" sz="2000" dirty="0" smtClean="0">
              <a:solidFill>
                <a:srgbClr val="FF0000"/>
              </a:solidFill>
            </a:endParaRPr>
          </a:p>
          <a:p>
            <a:r>
              <a:rPr lang="en-US" sz="2200" dirty="0" smtClean="0">
                <a:solidFill>
                  <a:srgbClr val="FF0000"/>
                </a:solidFill>
              </a:rPr>
              <a:t>“</a:t>
            </a:r>
            <a:r>
              <a:rPr lang="en-US" sz="2100" dirty="0" smtClean="0">
                <a:solidFill>
                  <a:srgbClr val="FF0000"/>
                </a:solidFill>
              </a:rPr>
              <a:t>The </a:t>
            </a:r>
            <a:r>
              <a:rPr lang="en-US" sz="2100" dirty="0">
                <a:solidFill>
                  <a:srgbClr val="FF0000"/>
                </a:solidFill>
              </a:rPr>
              <a:t>PAC emphasizes again the need to attract young </a:t>
            </a:r>
            <a:r>
              <a:rPr lang="en-US" sz="2100" dirty="0" smtClean="0">
                <a:solidFill>
                  <a:srgbClr val="FF0000"/>
                </a:solidFill>
              </a:rPr>
              <a:t>professionals</a:t>
            </a:r>
            <a:endParaRPr lang="ru-RU" sz="2100" dirty="0" smtClean="0">
              <a:solidFill>
                <a:srgbClr val="FF0000"/>
              </a:solidFill>
            </a:endParaRPr>
          </a:p>
          <a:p>
            <a:r>
              <a:rPr lang="en-US" sz="2100" dirty="0" smtClean="0">
                <a:solidFill>
                  <a:srgbClr val="FF0000"/>
                </a:solidFill>
              </a:rPr>
              <a:t> </a:t>
            </a:r>
            <a:r>
              <a:rPr lang="en-US" sz="2100" dirty="0">
                <a:solidFill>
                  <a:srgbClr val="FF0000"/>
                </a:solidFill>
              </a:rPr>
              <a:t>and additional external groups for the realization of the MPD project</a:t>
            </a:r>
            <a:r>
              <a:rPr lang="en-US" sz="2100" dirty="0" smtClean="0">
                <a:solidFill>
                  <a:srgbClr val="FF0000"/>
                </a:solidFill>
              </a:rPr>
              <a:t>.”</a:t>
            </a:r>
            <a:endParaRPr lang="ru-RU" sz="2100" dirty="0">
              <a:solidFill>
                <a:srgbClr val="FF0000"/>
              </a:solidFill>
            </a:endParaRPr>
          </a:p>
        </p:txBody>
      </p:sp>
      <p:sp>
        <p:nvSpPr>
          <p:cNvPr id="2" name="Прямоугольник 1"/>
          <p:cNvSpPr/>
          <p:nvPr/>
        </p:nvSpPr>
        <p:spPr>
          <a:xfrm>
            <a:off x="59069" y="2567350"/>
            <a:ext cx="9242949" cy="1615827"/>
          </a:xfrm>
          <a:prstGeom prst="rect">
            <a:avLst/>
          </a:prstGeom>
          <a:solidFill>
            <a:schemeClr val="accent3">
              <a:lumMod val="20000"/>
              <a:lumOff val="80000"/>
            </a:schemeClr>
          </a:solidFill>
        </p:spPr>
        <p:txBody>
          <a:bodyPr wrap="square">
            <a:spAutoFit/>
          </a:bodyPr>
          <a:lstStyle/>
          <a:p>
            <a:pPr algn="ctr">
              <a:lnSpc>
                <a:spcPct val="150000"/>
              </a:lnSpc>
            </a:pPr>
            <a:r>
              <a:rPr lang="en-US" b="1" i="1" dirty="0">
                <a:latin typeface="Cambria-BoldItalic"/>
              </a:rPr>
              <a:t>Main </a:t>
            </a:r>
            <a:r>
              <a:rPr lang="en-US" b="1" i="1" dirty="0" smtClean="0">
                <a:latin typeface="Cambria-BoldItalic"/>
              </a:rPr>
              <a:t>goals </a:t>
            </a:r>
            <a:r>
              <a:rPr lang="en-US" b="1" i="1" dirty="0">
                <a:latin typeface="Cambria-BoldItalic"/>
              </a:rPr>
              <a:t>of Mexican group at </a:t>
            </a:r>
            <a:r>
              <a:rPr lang="en-US" b="1" i="1" dirty="0" smtClean="0">
                <a:latin typeface="Cambria-BoldItalic"/>
              </a:rPr>
              <a:t>MPD-NICA</a:t>
            </a:r>
          </a:p>
          <a:p>
            <a:pPr marL="285750" indent="-285750">
              <a:buFont typeface="Wingdings" panose="05000000000000000000" pitchFamily="2" charset="2"/>
              <a:buChar char="§"/>
            </a:pPr>
            <a:r>
              <a:rPr lang="en-US" b="1" u="sng" dirty="0" smtClean="0">
                <a:latin typeface="Arial Narrow" panose="020B0606020202030204" pitchFamily="34" charset="0"/>
              </a:rPr>
              <a:t>Theory:</a:t>
            </a:r>
            <a:r>
              <a:rPr lang="en-US" dirty="0" smtClean="0">
                <a:latin typeface="Arial Narrow" panose="020B0606020202030204" pitchFamily="34" charset="0"/>
              </a:rPr>
              <a:t> QCD </a:t>
            </a:r>
            <a:r>
              <a:rPr lang="en-US" dirty="0">
                <a:latin typeface="Arial Narrow" panose="020B0606020202030204" pitchFamily="34" charset="0"/>
              </a:rPr>
              <a:t>phase diagram </a:t>
            </a:r>
            <a:r>
              <a:rPr lang="en-US" dirty="0" smtClean="0">
                <a:latin typeface="Arial Narrow" panose="020B0606020202030204" pitchFamily="34" charset="0"/>
              </a:rPr>
              <a:t>at </a:t>
            </a:r>
            <a:r>
              <a:rPr lang="en-US" dirty="0">
                <a:latin typeface="Arial Narrow" panose="020B0606020202030204" pitchFamily="34" charset="0"/>
              </a:rPr>
              <a:t>f</a:t>
            </a:r>
            <a:r>
              <a:rPr lang="en-US" dirty="0" smtClean="0">
                <a:latin typeface="Arial Narrow" panose="020B0606020202030204" pitchFamily="34" charset="0"/>
              </a:rPr>
              <a:t>inite T </a:t>
            </a:r>
            <a:r>
              <a:rPr lang="en-US" dirty="0">
                <a:latin typeface="Arial Narrow" panose="020B0606020202030204" pitchFamily="34" charset="0"/>
              </a:rPr>
              <a:t>and </a:t>
            </a:r>
            <a:r>
              <a:rPr lang="en-US" dirty="0" err="1" smtClean="0">
                <a:latin typeface="Symbol" panose="05050102010706020507" pitchFamily="18" charset="2"/>
              </a:rPr>
              <a:t>m</a:t>
            </a:r>
            <a:r>
              <a:rPr lang="en-US" dirty="0" err="1" smtClean="0">
                <a:latin typeface="Arial Narrow" panose="020B0606020202030204" pitchFamily="34" charset="0"/>
              </a:rPr>
              <a:t>B</a:t>
            </a:r>
            <a:r>
              <a:rPr lang="en-US" dirty="0" smtClean="0">
                <a:latin typeface="Arial Narrow" panose="020B0606020202030204" pitchFamily="34" charset="0"/>
              </a:rPr>
              <a:t>, CEP signatures, chiral symmetry restoration mechanism</a:t>
            </a:r>
          </a:p>
          <a:p>
            <a:pPr marL="285750" indent="-285750">
              <a:buFont typeface="Wingdings" panose="05000000000000000000" pitchFamily="2" charset="2"/>
              <a:buChar char="§"/>
            </a:pPr>
            <a:r>
              <a:rPr lang="en-US" b="1" u="sng" dirty="0" smtClean="0">
                <a:latin typeface="Arial Narrow" panose="020B0606020202030204" pitchFamily="34" charset="0"/>
              </a:rPr>
              <a:t>Experiment</a:t>
            </a:r>
            <a:r>
              <a:rPr lang="en-US" dirty="0" smtClean="0">
                <a:latin typeface="Arial Narrow" panose="020B0606020202030204" pitchFamily="34" charset="0"/>
              </a:rPr>
              <a:t>: </a:t>
            </a:r>
            <a:r>
              <a:rPr lang="en-US" dirty="0">
                <a:latin typeface="Arial Narrow" panose="020B0606020202030204" pitchFamily="34" charset="0"/>
              </a:rPr>
              <a:t>inclusion of a </a:t>
            </a:r>
            <a:r>
              <a:rPr lang="en-US" dirty="0" smtClean="0">
                <a:latin typeface="Arial Narrow" panose="020B0606020202030204" pitchFamily="34" charset="0"/>
              </a:rPr>
              <a:t>detector that </a:t>
            </a:r>
            <a:r>
              <a:rPr lang="en-US" dirty="0">
                <a:latin typeface="Arial Narrow" panose="020B0606020202030204" pitchFamily="34" charset="0"/>
              </a:rPr>
              <a:t>allows to MPD increase its </a:t>
            </a:r>
            <a:r>
              <a:rPr lang="en-US" dirty="0" smtClean="0">
                <a:latin typeface="Arial Narrow" panose="020B0606020202030204" pitchFamily="34" charset="0"/>
              </a:rPr>
              <a:t>pseudo-rapidity acceptance,</a:t>
            </a:r>
          </a:p>
          <a:p>
            <a:r>
              <a:rPr lang="en-US" dirty="0">
                <a:latin typeface="Arial Narrow" panose="020B0606020202030204" pitchFamily="34" charset="0"/>
              </a:rPr>
              <a:t> </a:t>
            </a:r>
            <a:r>
              <a:rPr lang="en-US" dirty="0" smtClean="0">
                <a:latin typeface="Arial Narrow" panose="020B0606020202030204" pitchFamily="34" charset="0"/>
              </a:rPr>
              <a:t>    plus optimization </a:t>
            </a:r>
            <a:r>
              <a:rPr lang="en-US" dirty="0">
                <a:latin typeface="Arial Narrow" panose="020B0606020202030204" pitchFamily="34" charset="0"/>
              </a:rPr>
              <a:t>of event plane resolution, </a:t>
            </a:r>
            <a:r>
              <a:rPr lang="en-US" dirty="0" smtClean="0">
                <a:latin typeface="Arial Narrow" panose="020B0606020202030204" pitchFamily="34" charset="0"/>
              </a:rPr>
              <a:t>multiplicity reference estimator, trigger system</a:t>
            </a:r>
          </a:p>
          <a:p>
            <a:r>
              <a:rPr lang="en-US" dirty="0">
                <a:latin typeface="Arial Narrow" panose="020B0606020202030204" pitchFamily="34" charset="0"/>
              </a:rPr>
              <a:t> </a:t>
            </a:r>
            <a:r>
              <a:rPr lang="en-US" dirty="0" smtClean="0">
                <a:latin typeface="Arial Narrow" panose="020B0606020202030204" pitchFamily="34" charset="0"/>
              </a:rPr>
              <a:t>    and </a:t>
            </a:r>
            <a:r>
              <a:rPr lang="en-US" dirty="0">
                <a:latin typeface="Arial Narrow" panose="020B0606020202030204" pitchFamily="34" charset="0"/>
              </a:rPr>
              <a:t>beam monitoring</a:t>
            </a:r>
          </a:p>
        </p:txBody>
      </p:sp>
      <p:sp>
        <p:nvSpPr>
          <p:cNvPr id="14" name="Прямоугольник 13"/>
          <p:cNvSpPr/>
          <p:nvPr/>
        </p:nvSpPr>
        <p:spPr>
          <a:xfrm>
            <a:off x="9302018" y="2780747"/>
            <a:ext cx="2677099" cy="4031873"/>
          </a:xfrm>
          <a:prstGeom prst="rect">
            <a:avLst/>
          </a:prstGeom>
          <a:solidFill>
            <a:schemeClr val="accent1">
              <a:lumMod val="20000"/>
              <a:lumOff val="80000"/>
            </a:schemeClr>
          </a:solidFill>
        </p:spPr>
        <p:txBody>
          <a:bodyPr wrap="square">
            <a:spAutoFit/>
          </a:bodyPr>
          <a:lstStyle/>
          <a:p>
            <a:r>
              <a:rPr lang="en-US" sz="1600" b="1" dirty="0" err="1">
                <a:latin typeface="Arial Narrow" panose="020B0606020202030204" pitchFamily="34" charset="0"/>
              </a:rPr>
              <a:t>MEXnICA</a:t>
            </a:r>
            <a:r>
              <a:rPr lang="en-US" sz="1600" b="1" dirty="0">
                <a:latin typeface="Arial Narrow" panose="020B0606020202030204" pitchFamily="34" charset="0"/>
              </a:rPr>
              <a:t> </a:t>
            </a:r>
            <a:r>
              <a:rPr lang="en-US" sz="1600" b="1" dirty="0" smtClean="0">
                <a:latin typeface="Arial Narrow" panose="020B0606020202030204" pitchFamily="34" charset="0"/>
              </a:rPr>
              <a:t>group:</a:t>
            </a:r>
            <a:endParaRPr lang="en-US" sz="1600" b="1" dirty="0">
              <a:latin typeface="Arial Narrow" panose="020B0606020202030204" pitchFamily="34" charset="0"/>
            </a:endParaRPr>
          </a:p>
          <a:p>
            <a:r>
              <a:rPr lang="en-US" sz="1600" dirty="0">
                <a:latin typeface="Arial Narrow" panose="020B0606020202030204" pitchFamily="34" charset="0"/>
              </a:rPr>
              <a:t>Maria Elena Tejeda </a:t>
            </a:r>
            <a:r>
              <a:rPr lang="en-US" sz="1600" dirty="0" err="1">
                <a:latin typeface="Arial Narrow" panose="020B0606020202030204" pitchFamily="34" charset="0"/>
              </a:rPr>
              <a:t>Yeomans</a:t>
            </a:r>
            <a:endParaRPr lang="en-US" sz="1600" dirty="0">
              <a:latin typeface="Arial Narrow" panose="020B0606020202030204" pitchFamily="34" charset="0"/>
            </a:endParaRPr>
          </a:p>
          <a:p>
            <a:r>
              <a:rPr lang="en-US" sz="1600" dirty="0">
                <a:latin typeface="Arial Narrow" panose="020B0606020202030204" pitchFamily="34" charset="0"/>
              </a:rPr>
              <a:t>Isabel Dominguez Jiménez</a:t>
            </a:r>
          </a:p>
          <a:p>
            <a:r>
              <a:rPr lang="en-US" sz="1600" dirty="0">
                <a:latin typeface="Arial Narrow" panose="020B0606020202030204" pitchFamily="34" charset="0"/>
              </a:rPr>
              <a:t>Wolfgang </a:t>
            </a:r>
            <a:r>
              <a:rPr lang="en-US" sz="1600" dirty="0" err="1">
                <a:latin typeface="Arial Narrow" panose="020B0606020202030204" pitchFamily="34" charset="0"/>
              </a:rPr>
              <a:t>Bietenholz</a:t>
            </a:r>
            <a:endParaRPr lang="en-US" sz="1600" dirty="0">
              <a:latin typeface="Arial Narrow" panose="020B0606020202030204" pitchFamily="34" charset="0"/>
            </a:endParaRPr>
          </a:p>
          <a:p>
            <a:r>
              <a:rPr lang="en-US" sz="1600" dirty="0">
                <a:latin typeface="Arial Narrow" panose="020B0606020202030204" pitchFamily="34" charset="0"/>
              </a:rPr>
              <a:t>José </a:t>
            </a:r>
            <a:r>
              <a:rPr lang="en-US" sz="1600" dirty="0" err="1">
                <a:latin typeface="Arial Narrow" panose="020B0606020202030204" pitchFamily="34" charset="0"/>
              </a:rPr>
              <a:t>Alejando</a:t>
            </a:r>
            <a:r>
              <a:rPr lang="en-US" sz="1600" dirty="0">
                <a:latin typeface="Arial Narrow" panose="020B0606020202030204" pitchFamily="34" charset="0"/>
              </a:rPr>
              <a:t> Ayala Mercado</a:t>
            </a:r>
          </a:p>
          <a:p>
            <a:r>
              <a:rPr lang="en-US" sz="1600" dirty="0">
                <a:latin typeface="Arial Narrow" panose="020B0606020202030204" pitchFamily="34" charset="0"/>
              </a:rPr>
              <a:t>Roger Hernández Pinto</a:t>
            </a:r>
          </a:p>
          <a:p>
            <a:r>
              <a:rPr lang="en-US" sz="1600" dirty="0">
                <a:latin typeface="Arial Narrow" panose="020B0606020202030204" pitchFamily="34" charset="0"/>
              </a:rPr>
              <a:t>Luis Manuel </a:t>
            </a:r>
            <a:r>
              <a:rPr lang="en-US" sz="1600" dirty="0" err="1">
                <a:latin typeface="Arial Narrow" panose="020B0606020202030204" pitchFamily="34" charset="0"/>
              </a:rPr>
              <a:t>Montaño</a:t>
            </a:r>
            <a:r>
              <a:rPr lang="en-US" sz="1600" dirty="0">
                <a:latin typeface="Arial Narrow" panose="020B0606020202030204" pitchFamily="34" charset="0"/>
              </a:rPr>
              <a:t> </a:t>
            </a:r>
            <a:r>
              <a:rPr lang="en-US" sz="1600" dirty="0" err="1">
                <a:latin typeface="Arial Narrow" panose="020B0606020202030204" pitchFamily="34" charset="0"/>
              </a:rPr>
              <a:t>Zetina</a:t>
            </a:r>
            <a:endParaRPr lang="en-US" sz="1600" dirty="0">
              <a:latin typeface="Arial Narrow" panose="020B0606020202030204" pitchFamily="34" charset="0"/>
            </a:endParaRPr>
          </a:p>
          <a:p>
            <a:r>
              <a:rPr lang="en-US" sz="1600" dirty="0">
                <a:latin typeface="Arial Narrow" panose="020B0606020202030204" pitchFamily="34" charset="0"/>
              </a:rPr>
              <a:t>Luis Valenzuela</a:t>
            </a:r>
          </a:p>
          <a:p>
            <a:r>
              <a:rPr lang="en-US" sz="1600" dirty="0">
                <a:latin typeface="Arial Narrow" panose="020B0606020202030204" pitchFamily="34" charset="0"/>
              </a:rPr>
              <a:t>Heber Zepeda</a:t>
            </a:r>
          </a:p>
          <a:p>
            <a:r>
              <a:rPr lang="en-US" sz="1600" dirty="0">
                <a:latin typeface="Arial Narrow" panose="020B0606020202030204" pitchFamily="34" charset="0"/>
              </a:rPr>
              <a:t>Rodolfo Palomino </a:t>
            </a:r>
          </a:p>
          <a:p>
            <a:r>
              <a:rPr lang="en-US" sz="1600" dirty="0">
                <a:latin typeface="Arial Narrow" panose="020B0606020202030204" pitchFamily="34" charset="0"/>
              </a:rPr>
              <a:t>E. Moreno </a:t>
            </a:r>
          </a:p>
          <a:p>
            <a:r>
              <a:rPr lang="en-US" sz="1600" dirty="0">
                <a:latin typeface="Arial Narrow" panose="020B0606020202030204" pitchFamily="34" charset="0"/>
              </a:rPr>
              <a:t>Victor Manuel Velazquez Aguilar </a:t>
            </a:r>
          </a:p>
          <a:p>
            <a:r>
              <a:rPr lang="pt-BR" sz="1600" dirty="0">
                <a:latin typeface="Arial Narrow" panose="020B0606020202030204" pitchFamily="34" charset="0"/>
              </a:rPr>
              <a:t>Lauro Santiago Cruz </a:t>
            </a:r>
          </a:p>
          <a:p>
            <a:r>
              <a:rPr lang="en-US" sz="1600" dirty="0">
                <a:latin typeface="Arial Narrow" panose="020B0606020202030204" pitchFamily="34" charset="0"/>
              </a:rPr>
              <a:t>Sergio Solis </a:t>
            </a:r>
          </a:p>
          <a:p>
            <a:r>
              <a:rPr lang="en-US" sz="1600" dirty="0">
                <a:latin typeface="Arial Narrow" panose="020B0606020202030204" pitchFamily="34" charset="0"/>
              </a:rPr>
              <a:t>Pedro Gonzalez Zamora </a:t>
            </a:r>
          </a:p>
          <a:p>
            <a:r>
              <a:rPr lang="en-US" sz="1600" dirty="0">
                <a:latin typeface="Arial Narrow" panose="020B0606020202030204" pitchFamily="34" charset="0"/>
              </a:rPr>
              <a:t>Mario Rodríguez </a:t>
            </a:r>
            <a:r>
              <a:rPr lang="en-US" sz="1600" dirty="0" err="1">
                <a:latin typeface="Arial Narrow" panose="020B0606020202030204" pitchFamily="34" charset="0"/>
              </a:rPr>
              <a:t>Cahuantzi</a:t>
            </a:r>
            <a:endParaRPr lang="ru-RU" sz="1600" dirty="0">
              <a:latin typeface="Arial Narrow" panose="020B0606020202030204" pitchFamily="34" charset="0"/>
            </a:endParaRPr>
          </a:p>
        </p:txBody>
      </p:sp>
      <p:sp>
        <p:nvSpPr>
          <p:cNvPr id="15" name="Прямоугольник 14"/>
          <p:cNvSpPr/>
          <p:nvPr/>
        </p:nvSpPr>
        <p:spPr>
          <a:xfrm>
            <a:off x="548984" y="4920817"/>
            <a:ext cx="7764699" cy="1154162"/>
          </a:xfrm>
          <a:prstGeom prst="rect">
            <a:avLst/>
          </a:prstGeom>
          <a:solidFill>
            <a:schemeClr val="accent1">
              <a:lumMod val="20000"/>
              <a:lumOff val="80000"/>
            </a:schemeClr>
          </a:solidFill>
        </p:spPr>
        <p:txBody>
          <a:bodyPr wrap="square">
            <a:spAutoFit/>
          </a:bodyPr>
          <a:lstStyle/>
          <a:p>
            <a:r>
              <a:rPr lang="en-US" b="1" dirty="0" smtClean="0">
                <a:latin typeface="Arial Narrow" panose="020B0606020202030204" pitchFamily="34" charset="0"/>
              </a:rPr>
              <a:t>In addition:</a:t>
            </a:r>
          </a:p>
          <a:p>
            <a:r>
              <a:rPr lang="en-US" sz="1700" dirty="0" smtClean="0">
                <a:latin typeface="Arial Narrow" panose="020B0606020202030204" pitchFamily="34" charset="0"/>
              </a:rPr>
              <a:t>Contribution to </a:t>
            </a:r>
            <a:r>
              <a:rPr lang="en-US" sz="1700" dirty="0">
                <a:latin typeface="Arial Narrow" panose="020B0606020202030204" pitchFamily="34" charset="0"/>
              </a:rPr>
              <a:t>MPD with computing resources in Puebla (BUAP) and Mexico </a:t>
            </a:r>
            <a:r>
              <a:rPr lang="en-US" sz="1700" dirty="0" smtClean="0">
                <a:latin typeface="Arial Narrow" panose="020B0606020202030204" pitchFamily="34" charset="0"/>
              </a:rPr>
              <a:t>City (ICN-UNAM</a:t>
            </a:r>
            <a:r>
              <a:rPr lang="en-US" sz="1700" dirty="0">
                <a:latin typeface="Arial Narrow" panose="020B0606020202030204" pitchFamily="34" charset="0"/>
              </a:rPr>
              <a:t>)</a:t>
            </a:r>
          </a:p>
          <a:p>
            <a:r>
              <a:rPr lang="en-US" sz="1700" i="1" dirty="0" smtClean="0">
                <a:latin typeface="Arial Narrow" panose="020B0606020202030204" pitchFamily="34" charset="0"/>
              </a:rPr>
              <a:t>ICN-UNAM: 300 nodes, 200 </a:t>
            </a:r>
            <a:r>
              <a:rPr lang="en-US" sz="1700" i="1" dirty="0">
                <a:latin typeface="Arial Narrow" panose="020B0606020202030204" pitchFamily="34" charset="0"/>
              </a:rPr>
              <a:t>Tb of </a:t>
            </a:r>
            <a:r>
              <a:rPr lang="en-US" sz="1700" i="1" dirty="0" smtClean="0">
                <a:latin typeface="Arial Narrow" panose="020B0606020202030204" pitchFamily="34" charset="0"/>
              </a:rPr>
              <a:t>storage, 10 </a:t>
            </a:r>
            <a:r>
              <a:rPr lang="en-US" sz="1700" i="1" dirty="0">
                <a:latin typeface="Arial Narrow" panose="020B0606020202030204" pitchFamily="34" charset="0"/>
              </a:rPr>
              <a:t>Gb (under demand</a:t>
            </a:r>
            <a:r>
              <a:rPr lang="en-US" sz="1700" i="1" dirty="0" smtClean="0">
                <a:latin typeface="Arial Narrow" panose="020B0606020202030204" pitchFamily="34" charset="0"/>
              </a:rPr>
              <a:t>)</a:t>
            </a:r>
          </a:p>
          <a:p>
            <a:r>
              <a:rPr lang="en-US" sz="1700" i="1" dirty="0" smtClean="0">
                <a:latin typeface="Arial Narrow" panose="020B0606020202030204" pitchFamily="34" charset="0"/>
              </a:rPr>
              <a:t>LNS-BUAP:</a:t>
            </a:r>
            <a:r>
              <a:rPr lang="en-US" sz="1700" i="1" dirty="0">
                <a:latin typeface="Arial Narrow" panose="020B0606020202030204" pitchFamily="34" charset="0"/>
              </a:rPr>
              <a:t> </a:t>
            </a:r>
            <a:r>
              <a:rPr lang="en-US" sz="1700" i="1" dirty="0" smtClean="0">
                <a:latin typeface="Arial Narrow" panose="020B0606020202030204" pitchFamily="34" charset="0"/>
              </a:rPr>
              <a:t>268 </a:t>
            </a:r>
            <a:r>
              <a:rPr lang="en-US" sz="1700" i="1" dirty="0">
                <a:latin typeface="Arial Narrow" panose="020B0606020202030204" pitchFamily="34" charset="0"/>
              </a:rPr>
              <a:t>nodes (under </a:t>
            </a:r>
            <a:r>
              <a:rPr lang="en-US" sz="1700" i="1" dirty="0" smtClean="0">
                <a:latin typeface="Arial Narrow" panose="020B0606020202030204" pitchFamily="34" charset="0"/>
              </a:rPr>
              <a:t>demand),1000 </a:t>
            </a:r>
            <a:r>
              <a:rPr lang="en-US" sz="1700" i="1" dirty="0">
                <a:latin typeface="Arial Narrow" panose="020B0606020202030204" pitchFamily="34" charset="0"/>
              </a:rPr>
              <a:t>Tb of storage (under </a:t>
            </a:r>
            <a:r>
              <a:rPr lang="en-US" sz="1700" i="1" dirty="0" smtClean="0">
                <a:latin typeface="Arial Narrow" panose="020B0606020202030204" pitchFamily="34" charset="0"/>
              </a:rPr>
              <a:t>demand), 1.43 </a:t>
            </a:r>
            <a:r>
              <a:rPr lang="en-US" sz="1700" i="1" dirty="0" err="1" smtClean="0">
                <a:latin typeface="Arial Narrow" panose="020B0606020202030204" pitchFamily="34" charset="0"/>
              </a:rPr>
              <a:t>Tflops</a:t>
            </a:r>
            <a:r>
              <a:rPr lang="en-US" sz="1700" i="1" dirty="0" smtClean="0">
                <a:latin typeface="Arial Narrow" panose="020B0606020202030204" pitchFamily="34" charset="0"/>
              </a:rPr>
              <a:t> </a:t>
            </a:r>
            <a:r>
              <a:rPr lang="en-US" sz="1700" i="1" dirty="0">
                <a:latin typeface="Arial Narrow" panose="020B0606020202030204" pitchFamily="34" charset="0"/>
              </a:rPr>
              <a:t>peak</a:t>
            </a:r>
            <a:endParaRPr lang="ru-RU" sz="1700" dirty="0">
              <a:latin typeface="Arial Narrow" panose="020B0606020202030204" pitchFamily="34" charset="0"/>
            </a:endParaRPr>
          </a:p>
        </p:txBody>
      </p:sp>
      <p:sp>
        <p:nvSpPr>
          <p:cNvPr id="10" name="Номер слайда 9"/>
          <p:cNvSpPr>
            <a:spLocks noGrp="1"/>
          </p:cNvSpPr>
          <p:nvPr>
            <p:ph type="sldNum" sz="quarter" idx="12"/>
          </p:nvPr>
        </p:nvSpPr>
        <p:spPr/>
        <p:txBody>
          <a:bodyPr/>
          <a:lstStyle/>
          <a:p>
            <a:fld id="{83DBE0F0-A2EB-4557-8801-0B7AFDF1E7E3}" type="slidenum">
              <a:rPr lang="ru-RU" smtClean="0"/>
              <a:t>24</a:t>
            </a:fld>
            <a:endParaRPr lang="ru-RU"/>
          </a:p>
        </p:txBody>
      </p:sp>
    </p:spTree>
    <p:extLst>
      <p:ext uri="{BB962C8B-B14F-4D97-AF65-F5344CB8AC3E}">
        <p14:creationId xmlns:p14="http://schemas.microsoft.com/office/powerpoint/2010/main" val="31933153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Прямоугольник 2"/>
          <p:cNvSpPr/>
          <p:nvPr/>
        </p:nvSpPr>
        <p:spPr>
          <a:xfrm>
            <a:off x="2827737" y="156086"/>
            <a:ext cx="6458819" cy="477054"/>
          </a:xfrm>
          <a:prstGeom prst="rect">
            <a:avLst/>
          </a:prstGeom>
        </p:spPr>
        <p:txBody>
          <a:bodyPr wrap="none">
            <a:spAutoFit/>
          </a:bodyPr>
          <a:lstStyle/>
          <a:p>
            <a:r>
              <a:rPr lang="en-US" sz="2500" b="1" dirty="0" smtClean="0">
                <a:latin typeface="Arial" panose="020B0604020202020204" pitchFamily="34" charset="0"/>
                <a:cs typeface="Arial" panose="020B0604020202020204" pitchFamily="34" charset="0"/>
              </a:rPr>
              <a:t>Mexican </a:t>
            </a:r>
            <a:r>
              <a:rPr lang="en-US" sz="2500" b="1" dirty="0">
                <a:latin typeface="Arial" panose="020B0604020202020204" pitchFamily="34" charset="0"/>
                <a:cs typeface="Arial" panose="020B0604020202020204" pitchFamily="34" charset="0"/>
              </a:rPr>
              <a:t>group at </a:t>
            </a:r>
            <a:r>
              <a:rPr lang="en-US" sz="2500" b="1" dirty="0" smtClean="0">
                <a:latin typeface="Arial" panose="020B0604020202020204" pitchFamily="34" charset="0"/>
                <a:cs typeface="Arial" panose="020B0604020202020204" pitchFamily="34" charset="0"/>
              </a:rPr>
              <a:t>MPD-NICA: first results</a:t>
            </a:r>
            <a:endParaRPr lang="ru-RU" sz="2500" dirty="0">
              <a:latin typeface="Arial" panose="020B0604020202020204" pitchFamily="34" charset="0"/>
              <a:cs typeface="Arial" panose="020B0604020202020204" pitchFamily="34" charset="0"/>
            </a:endParaRPr>
          </a:p>
        </p:txBody>
      </p:sp>
      <p:pic>
        <p:nvPicPr>
          <p:cNvPr id="5" name="Рисунок 4"/>
          <p:cNvPicPr>
            <a:picLocks noChangeAspect="1"/>
          </p:cNvPicPr>
          <p:nvPr/>
        </p:nvPicPr>
        <p:blipFill>
          <a:blip r:embed="rId2"/>
          <a:stretch>
            <a:fillRect/>
          </a:stretch>
        </p:blipFill>
        <p:spPr>
          <a:xfrm>
            <a:off x="84775" y="2177266"/>
            <a:ext cx="5186107" cy="2412000"/>
          </a:xfrm>
          <a:prstGeom prst="rect">
            <a:avLst/>
          </a:prstGeom>
        </p:spPr>
      </p:pic>
      <p:pic>
        <p:nvPicPr>
          <p:cNvPr id="6" name="Рисунок 5"/>
          <p:cNvPicPr>
            <a:picLocks noChangeAspect="1"/>
          </p:cNvPicPr>
          <p:nvPr/>
        </p:nvPicPr>
        <p:blipFill>
          <a:blip r:embed="rId3"/>
          <a:stretch>
            <a:fillRect/>
          </a:stretch>
        </p:blipFill>
        <p:spPr>
          <a:xfrm>
            <a:off x="1294574" y="4008600"/>
            <a:ext cx="2516376" cy="1764000"/>
          </a:xfrm>
          <a:prstGeom prst="rect">
            <a:avLst/>
          </a:prstGeom>
        </p:spPr>
      </p:pic>
      <p:sp>
        <p:nvSpPr>
          <p:cNvPr id="7" name="Прямоугольник 6"/>
          <p:cNvSpPr/>
          <p:nvPr/>
        </p:nvSpPr>
        <p:spPr>
          <a:xfrm>
            <a:off x="1524000" y="633140"/>
            <a:ext cx="8797159" cy="923330"/>
          </a:xfrm>
          <a:prstGeom prst="rect">
            <a:avLst/>
          </a:prstGeom>
          <a:solidFill>
            <a:schemeClr val="accent1">
              <a:lumMod val="20000"/>
              <a:lumOff val="80000"/>
            </a:schemeClr>
          </a:solidFill>
        </p:spPr>
        <p:txBody>
          <a:bodyPr wrap="square">
            <a:spAutoFit/>
          </a:bodyPr>
          <a:lstStyle/>
          <a:p>
            <a:r>
              <a:rPr lang="en-US" b="1" dirty="0" smtClean="0">
                <a:solidFill>
                  <a:srgbClr val="0000FF"/>
                </a:solidFill>
                <a:latin typeface="Cambria" panose="02040503050406030204" pitchFamily="18" charset="0"/>
              </a:rPr>
              <a:t>Proposal:  </a:t>
            </a:r>
            <a:r>
              <a:rPr lang="en-US" dirty="0" smtClean="0">
                <a:latin typeface="Cambria" panose="02040503050406030204" pitchFamily="18" charset="0"/>
              </a:rPr>
              <a:t>Beam Monitor Detector (BMD) </a:t>
            </a:r>
            <a:r>
              <a:rPr lang="en-US" dirty="0">
                <a:latin typeface="Cambria" panose="02040503050406030204" pitchFamily="18" charset="0"/>
              </a:rPr>
              <a:t>system will consists of two </a:t>
            </a:r>
            <a:r>
              <a:rPr lang="en-US" dirty="0" smtClean="0">
                <a:latin typeface="Cambria" panose="02040503050406030204" pitchFamily="18" charset="0"/>
              </a:rPr>
              <a:t>parts located at </a:t>
            </a:r>
            <a:r>
              <a:rPr lang="en-US" dirty="0">
                <a:latin typeface="Cambria" panose="02040503050406030204" pitchFamily="18" charset="0"/>
              </a:rPr>
              <a:t>2 meters away from </a:t>
            </a:r>
            <a:r>
              <a:rPr lang="en-US" dirty="0" smtClean="0">
                <a:latin typeface="Cambria" panose="02040503050406030204" pitchFamily="18" charset="0"/>
              </a:rPr>
              <a:t>the MPD center, Each half </a:t>
            </a:r>
            <a:r>
              <a:rPr lang="en-US" dirty="0">
                <a:latin typeface="Cambria" panose="02040503050406030204" pitchFamily="18" charset="0"/>
              </a:rPr>
              <a:t>is composed by an </a:t>
            </a:r>
            <a:r>
              <a:rPr lang="en-US" dirty="0" smtClean="0">
                <a:latin typeface="Cambria" panose="02040503050406030204" pitchFamily="18" charset="0"/>
              </a:rPr>
              <a:t>array of </a:t>
            </a:r>
            <a:r>
              <a:rPr lang="en-US" dirty="0">
                <a:latin typeface="Cambria" panose="02040503050406030204" pitchFamily="18" charset="0"/>
              </a:rPr>
              <a:t>80 cells made of plastic scintillator arranged in 5</a:t>
            </a:r>
            <a:r>
              <a:rPr lang="en-US" dirty="0" smtClean="0">
                <a:latin typeface="Cambria" panose="02040503050406030204" pitchFamily="18" charset="0"/>
              </a:rPr>
              <a:t> rings. </a:t>
            </a:r>
            <a:endParaRPr lang="ru-RU" dirty="0"/>
          </a:p>
        </p:txBody>
      </p:sp>
      <p:pic>
        <p:nvPicPr>
          <p:cNvPr id="8" name="Рисунок 7"/>
          <p:cNvPicPr>
            <a:picLocks noChangeAspect="1"/>
          </p:cNvPicPr>
          <p:nvPr/>
        </p:nvPicPr>
        <p:blipFill>
          <a:blip r:embed="rId4">
            <a:lum bright="-6000" contrast="-6000"/>
          </a:blip>
          <a:stretch>
            <a:fillRect/>
          </a:stretch>
        </p:blipFill>
        <p:spPr>
          <a:xfrm>
            <a:off x="755739" y="1715270"/>
            <a:ext cx="3844177" cy="1944000"/>
          </a:xfrm>
          <a:prstGeom prst="rect">
            <a:avLst/>
          </a:prstGeom>
        </p:spPr>
      </p:pic>
      <p:pic>
        <p:nvPicPr>
          <p:cNvPr id="9" name="Рисунок 8"/>
          <p:cNvPicPr>
            <a:picLocks noChangeAspect="1"/>
          </p:cNvPicPr>
          <p:nvPr/>
        </p:nvPicPr>
        <p:blipFill>
          <a:blip r:embed="rId5"/>
          <a:stretch>
            <a:fillRect/>
          </a:stretch>
        </p:blipFill>
        <p:spPr>
          <a:xfrm>
            <a:off x="4981211" y="2717266"/>
            <a:ext cx="1365284" cy="1332000"/>
          </a:xfrm>
          <a:prstGeom prst="rect">
            <a:avLst/>
          </a:prstGeom>
        </p:spPr>
      </p:pic>
      <p:sp>
        <p:nvSpPr>
          <p:cNvPr id="10" name="Прямоугольник 9"/>
          <p:cNvSpPr/>
          <p:nvPr/>
        </p:nvSpPr>
        <p:spPr>
          <a:xfrm>
            <a:off x="4747980" y="1992600"/>
            <a:ext cx="1598515" cy="369332"/>
          </a:xfrm>
          <a:prstGeom prst="rect">
            <a:avLst/>
          </a:prstGeom>
        </p:spPr>
        <p:txBody>
          <a:bodyPr wrap="none">
            <a:spAutoFit/>
          </a:bodyPr>
          <a:lstStyle/>
          <a:p>
            <a:r>
              <a:rPr lang="el-GR" i="1" dirty="0" smtClean="0">
                <a:latin typeface="Cambria-Italic"/>
              </a:rPr>
              <a:t>1.</a:t>
            </a:r>
            <a:r>
              <a:rPr lang="en-US" i="1" dirty="0" smtClean="0">
                <a:latin typeface="Cambria-Italic"/>
              </a:rPr>
              <a:t>7</a:t>
            </a:r>
            <a:r>
              <a:rPr lang="el-GR" i="1" dirty="0" smtClean="0">
                <a:latin typeface="Cambria-Italic"/>
              </a:rPr>
              <a:t> </a:t>
            </a:r>
            <a:r>
              <a:rPr lang="el-GR" i="1" dirty="0">
                <a:latin typeface="Cambria-Italic"/>
              </a:rPr>
              <a:t>&lt; |η| &lt; </a:t>
            </a:r>
            <a:r>
              <a:rPr lang="el-GR" i="1" dirty="0" smtClean="0">
                <a:latin typeface="Cambria-Italic"/>
              </a:rPr>
              <a:t>4.</a:t>
            </a:r>
            <a:r>
              <a:rPr lang="en-US" i="1" dirty="0" smtClean="0">
                <a:latin typeface="Cambria-Italic"/>
              </a:rPr>
              <a:t>4</a:t>
            </a:r>
            <a:endParaRPr lang="ru-RU" dirty="0"/>
          </a:p>
        </p:txBody>
      </p:sp>
      <p:pic>
        <p:nvPicPr>
          <p:cNvPr id="11" name="Рисунок 10"/>
          <p:cNvPicPr>
            <a:picLocks noChangeAspect="1"/>
          </p:cNvPicPr>
          <p:nvPr/>
        </p:nvPicPr>
        <p:blipFill>
          <a:blip r:embed="rId6">
            <a:lum bright="-8000" contrast="-8000"/>
          </a:blip>
          <a:stretch>
            <a:fillRect/>
          </a:stretch>
        </p:blipFill>
        <p:spPr>
          <a:xfrm>
            <a:off x="7385378" y="3859400"/>
            <a:ext cx="4137865" cy="2772000"/>
          </a:xfrm>
          <a:prstGeom prst="rect">
            <a:avLst/>
          </a:prstGeom>
        </p:spPr>
      </p:pic>
      <p:pic>
        <p:nvPicPr>
          <p:cNvPr id="12" name="Рисунок 11"/>
          <p:cNvPicPr>
            <a:picLocks noChangeAspect="1"/>
          </p:cNvPicPr>
          <p:nvPr/>
        </p:nvPicPr>
        <p:blipFill>
          <a:blip r:embed="rId7">
            <a:lum bright="-8000" contrast="-9000"/>
          </a:blip>
          <a:stretch>
            <a:fillRect/>
          </a:stretch>
        </p:blipFill>
        <p:spPr>
          <a:xfrm>
            <a:off x="4543697" y="4404600"/>
            <a:ext cx="2644401" cy="1368000"/>
          </a:xfrm>
          <a:prstGeom prst="rect">
            <a:avLst/>
          </a:prstGeom>
        </p:spPr>
      </p:pic>
      <p:sp>
        <p:nvSpPr>
          <p:cNvPr id="13" name="Прямоугольник 12"/>
          <p:cNvSpPr/>
          <p:nvPr/>
        </p:nvSpPr>
        <p:spPr>
          <a:xfrm>
            <a:off x="8206688" y="5331012"/>
            <a:ext cx="2061655" cy="584775"/>
          </a:xfrm>
          <a:prstGeom prst="rect">
            <a:avLst/>
          </a:prstGeom>
        </p:spPr>
        <p:txBody>
          <a:bodyPr wrap="none">
            <a:spAutoFit/>
          </a:bodyPr>
          <a:lstStyle/>
          <a:p>
            <a:r>
              <a:rPr lang="en-US" sz="1600" dirty="0">
                <a:latin typeface="Calibri" panose="020F0502020204030204" pitchFamily="34" charset="0"/>
              </a:rPr>
              <a:t>&lt;cos (2*[</a:t>
            </a:r>
            <a:r>
              <a:rPr lang="en-US" sz="1600" dirty="0" smtClean="0">
                <a:latin typeface="Calibri" panose="020F0502020204030204" pitchFamily="34" charset="0"/>
              </a:rPr>
              <a:t>ψ</a:t>
            </a:r>
            <a:r>
              <a:rPr lang="en-US" sz="1600" baseline="-25000" dirty="0" smtClean="0">
                <a:latin typeface="Calibri" panose="020F0502020204030204" pitchFamily="34" charset="0"/>
              </a:rPr>
              <a:t>FIT</a:t>
            </a:r>
            <a:r>
              <a:rPr lang="en-US" sz="1600" dirty="0" smtClean="0">
                <a:latin typeface="Calibri" panose="020F0502020204030204" pitchFamily="34" charset="0"/>
              </a:rPr>
              <a:t> </a:t>
            </a:r>
            <a:r>
              <a:rPr lang="en-US" sz="1600" dirty="0">
                <a:latin typeface="Calibri" panose="020F0502020204030204" pitchFamily="34" charset="0"/>
              </a:rPr>
              <a:t>- ψ</a:t>
            </a:r>
            <a:r>
              <a:rPr lang="en-US" sz="1600" baseline="-25000" dirty="0">
                <a:latin typeface="Calibri" panose="020F0502020204030204" pitchFamily="34" charset="0"/>
              </a:rPr>
              <a:t>MC</a:t>
            </a:r>
            <a:r>
              <a:rPr lang="en-US" sz="1600" dirty="0" smtClean="0">
                <a:latin typeface="Calibri" panose="020F0502020204030204" pitchFamily="34" charset="0"/>
              </a:rPr>
              <a:t>])&gt;</a:t>
            </a:r>
          </a:p>
          <a:p>
            <a:r>
              <a:rPr lang="en-US" sz="1600" dirty="0" smtClean="0">
                <a:latin typeface="Calibri" panose="020F0502020204030204" pitchFamily="34" charset="0"/>
              </a:rPr>
              <a:t> </a:t>
            </a:r>
            <a:r>
              <a:rPr lang="en-US" sz="1600" dirty="0">
                <a:latin typeface="Wingdings-Regular"/>
              </a:rPr>
              <a:t>а </a:t>
            </a:r>
            <a:r>
              <a:rPr lang="en-US" sz="1600" dirty="0" smtClean="0">
                <a:latin typeface="Calibri" panose="020F0502020204030204" pitchFamily="34" charset="0"/>
              </a:rPr>
              <a:t>resolution </a:t>
            </a:r>
            <a:r>
              <a:rPr lang="en-US" sz="1600" dirty="0">
                <a:latin typeface="Calibri" panose="020F0502020204030204" pitchFamily="34" charset="0"/>
              </a:rPr>
              <a:t>of the EP</a:t>
            </a:r>
            <a:endParaRPr lang="ru-RU" sz="1600" dirty="0"/>
          </a:p>
        </p:txBody>
      </p:sp>
      <p:sp>
        <p:nvSpPr>
          <p:cNvPr id="14" name="Прямоугольник 13"/>
          <p:cNvSpPr/>
          <p:nvPr/>
        </p:nvSpPr>
        <p:spPr>
          <a:xfrm>
            <a:off x="697876" y="5871599"/>
            <a:ext cx="4418550" cy="646331"/>
          </a:xfrm>
          <a:prstGeom prst="rect">
            <a:avLst/>
          </a:prstGeom>
          <a:solidFill>
            <a:schemeClr val="accent1">
              <a:lumMod val="20000"/>
              <a:lumOff val="80000"/>
            </a:schemeClr>
          </a:solidFill>
        </p:spPr>
        <p:txBody>
          <a:bodyPr wrap="square">
            <a:spAutoFit/>
          </a:bodyPr>
          <a:lstStyle/>
          <a:p>
            <a:r>
              <a:rPr lang="en-US" dirty="0">
                <a:latin typeface="Arial Narrow" panose="020B0606020202030204" pitchFamily="34" charset="0"/>
              </a:rPr>
              <a:t>BMD could contribute to the event plane </a:t>
            </a:r>
            <a:r>
              <a:rPr lang="en-US" dirty="0" smtClean="0">
                <a:latin typeface="Arial Narrow" panose="020B0606020202030204" pitchFamily="34" charset="0"/>
              </a:rPr>
              <a:t>resolution</a:t>
            </a:r>
          </a:p>
          <a:p>
            <a:r>
              <a:rPr lang="en-US" dirty="0" smtClean="0">
                <a:latin typeface="Arial Narrow" panose="020B0606020202030204" pitchFamily="34" charset="0"/>
              </a:rPr>
              <a:t>(</a:t>
            </a:r>
            <a:r>
              <a:rPr lang="en-US" dirty="0">
                <a:latin typeface="Arial Narrow" panose="020B0606020202030204" pitchFamily="34" charset="0"/>
              </a:rPr>
              <a:t>up to 80% </a:t>
            </a:r>
            <a:r>
              <a:rPr lang="en-US" dirty="0" smtClean="0">
                <a:latin typeface="Arial Narrow" panose="020B0606020202030204" pitchFamily="34" charset="0"/>
              </a:rPr>
              <a:t>for centralities </a:t>
            </a:r>
            <a:r>
              <a:rPr lang="en-US" dirty="0">
                <a:latin typeface="Arial Narrow" panose="020B0606020202030204" pitchFamily="34" charset="0"/>
              </a:rPr>
              <a:t>between 15% and 35%)</a:t>
            </a:r>
            <a:endParaRPr lang="ru-RU" dirty="0">
              <a:latin typeface="Arial Narrow" panose="020B0606020202030204" pitchFamily="34" charset="0"/>
            </a:endParaRPr>
          </a:p>
        </p:txBody>
      </p:sp>
      <p:sp>
        <p:nvSpPr>
          <p:cNvPr id="15" name="Прямоугольник 14"/>
          <p:cNvSpPr/>
          <p:nvPr/>
        </p:nvSpPr>
        <p:spPr>
          <a:xfrm>
            <a:off x="6829193" y="1351941"/>
            <a:ext cx="3606802" cy="2031325"/>
          </a:xfrm>
          <a:prstGeom prst="rect">
            <a:avLst/>
          </a:prstGeom>
          <a:solidFill>
            <a:schemeClr val="accent3">
              <a:lumMod val="20000"/>
              <a:lumOff val="80000"/>
            </a:schemeClr>
          </a:solidFill>
        </p:spPr>
        <p:txBody>
          <a:bodyPr wrap="square">
            <a:spAutoFit/>
          </a:bodyPr>
          <a:lstStyle/>
          <a:p>
            <a:r>
              <a:rPr lang="en-US" b="1" dirty="0" smtClean="0">
                <a:latin typeface="Arial Narrow" panose="020B0606020202030204" pitchFamily="34" charset="0"/>
              </a:rPr>
              <a:t>MC </a:t>
            </a:r>
            <a:r>
              <a:rPr lang="en-US" b="1" dirty="0">
                <a:latin typeface="Arial Narrow" panose="020B0606020202030204" pitchFamily="34" charset="0"/>
              </a:rPr>
              <a:t>simulations </a:t>
            </a:r>
            <a:r>
              <a:rPr lang="en-US" b="1" dirty="0" smtClean="0">
                <a:latin typeface="Arial Narrow" panose="020B0606020202030204" pitchFamily="34" charset="0"/>
              </a:rPr>
              <a:t>of BMD performance:</a:t>
            </a:r>
            <a:endParaRPr lang="en-US" b="1" dirty="0">
              <a:latin typeface="Arial Narrow" panose="020B0606020202030204" pitchFamily="34" charset="0"/>
            </a:endParaRPr>
          </a:p>
          <a:p>
            <a:pPr marL="285750" indent="-285750">
              <a:buFont typeface="Wingdings" panose="05000000000000000000" pitchFamily="2" charset="2"/>
              <a:buChar char="§"/>
            </a:pPr>
            <a:r>
              <a:rPr lang="en-US" i="1" dirty="0" smtClean="0">
                <a:solidFill>
                  <a:srgbClr val="0000FF"/>
                </a:solidFill>
                <a:latin typeface="Arial Narrow" panose="020B0606020202030204" pitchFamily="34" charset="0"/>
              </a:rPr>
              <a:t>Event plane reconstruction</a:t>
            </a:r>
          </a:p>
          <a:p>
            <a:pPr marL="285750" indent="-285750">
              <a:buFont typeface="Wingdings" panose="05000000000000000000" pitchFamily="2" charset="2"/>
              <a:buChar char="§"/>
            </a:pPr>
            <a:r>
              <a:rPr lang="en-US" i="1" dirty="0" smtClean="0">
                <a:solidFill>
                  <a:srgbClr val="FF0000"/>
                </a:solidFill>
                <a:latin typeface="Arial Narrow" panose="020B0606020202030204" pitchFamily="34" charset="0"/>
              </a:rPr>
              <a:t>Timing performance</a:t>
            </a:r>
            <a:endParaRPr lang="en-US" i="1" dirty="0">
              <a:solidFill>
                <a:srgbClr val="FF0000"/>
              </a:solidFill>
              <a:latin typeface="Arial Narrow" panose="020B0606020202030204" pitchFamily="34" charset="0"/>
            </a:endParaRPr>
          </a:p>
          <a:p>
            <a:pPr marL="285750" indent="-285750">
              <a:buFont typeface="Wingdings" panose="05000000000000000000" pitchFamily="2" charset="2"/>
              <a:buChar char="§"/>
            </a:pPr>
            <a:r>
              <a:rPr lang="en-US" i="1" dirty="0">
                <a:solidFill>
                  <a:srgbClr val="FF0000"/>
                </a:solidFill>
                <a:latin typeface="Arial Narrow" panose="020B0606020202030204" pitchFamily="34" charset="0"/>
              </a:rPr>
              <a:t>C</a:t>
            </a:r>
            <a:r>
              <a:rPr lang="en-US" i="1" dirty="0" smtClean="0">
                <a:solidFill>
                  <a:srgbClr val="FF0000"/>
                </a:solidFill>
                <a:latin typeface="Arial Narrow" panose="020B0606020202030204" pitchFamily="34" charset="0"/>
              </a:rPr>
              <a:t>entrality </a:t>
            </a:r>
            <a:r>
              <a:rPr lang="en-US" i="1" dirty="0">
                <a:solidFill>
                  <a:srgbClr val="FF0000"/>
                </a:solidFill>
                <a:latin typeface="Arial Narrow" panose="020B0606020202030204" pitchFamily="34" charset="0"/>
              </a:rPr>
              <a:t>determination</a:t>
            </a:r>
          </a:p>
          <a:p>
            <a:pPr marL="285750" indent="-285750">
              <a:buFont typeface="Wingdings" panose="05000000000000000000" pitchFamily="2" charset="2"/>
              <a:buChar char="§"/>
            </a:pPr>
            <a:r>
              <a:rPr lang="en-US" i="1" dirty="0">
                <a:solidFill>
                  <a:srgbClr val="FF0000"/>
                </a:solidFill>
                <a:latin typeface="Arial Narrow" panose="020B0606020202030204" pitchFamily="34" charset="0"/>
              </a:rPr>
              <a:t>T</a:t>
            </a:r>
            <a:r>
              <a:rPr lang="en-US" i="1" dirty="0" smtClean="0">
                <a:solidFill>
                  <a:srgbClr val="FF0000"/>
                </a:solidFill>
                <a:latin typeface="Arial Narrow" panose="020B0606020202030204" pitchFamily="34" charset="0"/>
              </a:rPr>
              <a:t>rigger efficiencies</a:t>
            </a:r>
          </a:p>
          <a:p>
            <a:pPr marL="285750" indent="-285750">
              <a:buFont typeface="Wingdings" panose="05000000000000000000" pitchFamily="2" charset="2"/>
              <a:buChar char="§"/>
            </a:pPr>
            <a:r>
              <a:rPr lang="en-US" i="1" dirty="0" smtClean="0">
                <a:solidFill>
                  <a:srgbClr val="FF0000"/>
                </a:solidFill>
                <a:latin typeface="Arial Narrow" panose="020B0606020202030204" pitchFamily="34" charset="0"/>
              </a:rPr>
              <a:t>Luminosity control</a:t>
            </a:r>
            <a:endParaRPr lang="en-US" i="1" dirty="0">
              <a:solidFill>
                <a:srgbClr val="FF0000"/>
              </a:solidFill>
              <a:latin typeface="Arial Narrow" panose="020B0606020202030204" pitchFamily="34" charset="0"/>
            </a:endParaRPr>
          </a:p>
          <a:p>
            <a:pPr marL="285750" indent="-285750">
              <a:buFont typeface="Wingdings" panose="05000000000000000000" pitchFamily="2" charset="2"/>
              <a:buChar char="§"/>
            </a:pPr>
            <a:r>
              <a:rPr lang="en-US" i="1" dirty="0">
                <a:solidFill>
                  <a:srgbClr val="FF0000"/>
                </a:solidFill>
                <a:latin typeface="Arial Narrow" panose="020B0606020202030204" pitchFamily="34" charset="0"/>
              </a:rPr>
              <a:t>B</a:t>
            </a:r>
            <a:r>
              <a:rPr lang="en-US" i="1" dirty="0" smtClean="0">
                <a:solidFill>
                  <a:srgbClr val="FF0000"/>
                </a:solidFill>
                <a:latin typeface="Arial Narrow" panose="020B0606020202030204" pitchFamily="34" charset="0"/>
              </a:rPr>
              <a:t>ackground </a:t>
            </a:r>
            <a:r>
              <a:rPr lang="en-US" i="1" dirty="0">
                <a:solidFill>
                  <a:srgbClr val="FF0000"/>
                </a:solidFill>
                <a:latin typeface="Arial Narrow" panose="020B0606020202030204" pitchFamily="34" charset="0"/>
              </a:rPr>
              <a:t>rejection</a:t>
            </a:r>
            <a:endParaRPr lang="ru-RU" dirty="0">
              <a:solidFill>
                <a:srgbClr val="FF0000"/>
              </a:solidFill>
              <a:latin typeface="Arial Narrow" panose="020B0606020202030204" pitchFamily="34" charset="0"/>
            </a:endParaRPr>
          </a:p>
        </p:txBody>
      </p:sp>
      <p:sp>
        <p:nvSpPr>
          <p:cNvPr id="16" name="Прямоугольник 15"/>
          <p:cNvSpPr/>
          <p:nvPr/>
        </p:nvSpPr>
        <p:spPr>
          <a:xfrm>
            <a:off x="9496352" y="2735940"/>
            <a:ext cx="2611868" cy="923330"/>
          </a:xfrm>
          <a:prstGeom prst="rect">
            <a:avLst/>
          </a:prstGeom>
          <a:solidFill>
            <a:schemeClr val="tx2">
              <a:lumMod val="20000"/>
              <a:lumOff val="80000"/>
            </a:schemeClr>
          </a:solidFill>
        </p:spPr>
        <p:txBody>
          <a:bodyPr wrap="square">
            <a:spAutoFit/>
          </a:bodyPr>
          <a:lstStyle/>
          <a:p>
            <a:r>
              <a:rPr lang="en-US" dirty="0" smtClean="0">
                <a:solidFill>
                  <a:srgbClr val="FF0000"/>
                </a:solidFill>
                <a:latin typeface="Arial Narrow" panose="020B0606020202030204" pitchFamily="34" charset="0"/>
              </a:rPr>
              <a:t>* this </a:t>
            </a:r>
            <a:r>
              <a:rPr lang="en-US" dirty="0">
                <a:solidFill>
                  <a:srgbClr val="FF0000"/>
                </a:solidFill>
                <a:latin typeface="Arial Narrow" panose="020B0606020202030204" pitchFamily="34" charset="0"/>
              </a:rPr>
              <a:t>summer two students</a:t>
            </a:r>
          </a:p>
          <a:p>
            <a:r>
              <a:rPr lang="en-US" dirty="0">
                <a:solidFill>
                  <a:srgbClr val="FF0000"/>
                </a:solidFill>
                <a:latin typeface="Arial Narrow" panose="020B0606020202030204" pitchFamily="34" charset="0"/>
              </a:rPr>
              <a:t>from Mexico will visit </a:t>
            </a:r>
            <a:r>
              <a:rPr lang="en-US" dirty="0" smtClean="0">
                <a:solidFill>
                  <a:srgbClr val="FF0000"/>
                </a:solidFill>
                <a:latin typeface="Arial Narrow" panose="020B0606020202030204" pitchFamily="34" charset="0"/>
              </a:rPr>
              <a:t>JINR to work </a:t>
            </a:r>
            <a:r>
              <a:rPr lang="en-US" dirty="0">
                <a:solidFill>
                  <a:srgbClr val="FF0000"/>
                </a:solidFill>
                <a:latin typeface="Arial Narrow" panose="020B0606020202030204" pitchFamily="34" charset="0"/>
              </a:rPr>
              <a:t>on some </a:t>
            </a:r>
            <a:r>
              <a:rPr lang="en-US" dirty="0" smtClean="0">
                <a:solidFill>
                  <a:srgbClr val="FF0000"/>
                </a:solidFill>
                <a:latin typeface="Arial Narrow" panose="020B0606020202030204" pitchFamily="34" charset="0"/>
              </a:rPr>
              <a:t>of this </a:t>
            </a:r>
            <a:r>
              <a:rPr lang="en-US" dirty="0">
                <a:solidFill>
                  <a:srgbClr val="FF0000"/>
                </a:solidFill>
                <a:latin typeface="Arial Narrow" panose="020B0606020202030204" pitchFamily="34" charset="0"/>
              </a:rPr>
              <a:t>tasks.</a:t>
            </a:r>
            <a:endParaRPr lang="ru-RU" dirty="0">
              <a:solidFill>
                <a:srgbClr val="FF0000"/>
              </a:solidFill>
              <a:latin typeface="Arial Narrow" panose="020B0606020202030204" pitchFamily="34" charset="0"/>
            </a:endParaRPr>
          </a:p>
        </p:txBody>
      </p:sp>
      <p:sp>
        <p:nvSpPr>
          <p:cNvPr id="2" name="Номер слайда 1"/>
          <p:cNvSpPr>
            <a:spLocks noGrp="1"/>
          </p:cNvSpPr>
          <p:nvPr>
            <p:ph type="sldNum" sz="quarter" idx="12"/>
          </p:nvPr>
        </p:nvSpPr>
        <p:spPr/>
        <p:txBody>
          <a:bodyPr/>
          <a:lstStyle/>
          <a:p>
            <a:fld id="{83DBE0F0-A2EB-4557-8801-0B7AFDF1E7E3}" type="slidenum">
              <a:rPr lang="ru-RU" smtClean="0"/>
              <a:t>25</a:t>
            </a:fld>
            <a:endParaRPr lang="ru-RU"/>
          </a:p>
        </p:txBody>
      </p:sp>
    </p:spTree>
    <p:extLst>
      <p:ext uri="{BB962C8B-B14F-4D97-AF65-F5344CB8AC3E}">
        <p14:creationId xmlns:p14="http://schemas.microsoft.com/office/powerpoint/2010/main" val="34852076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99648" y="586585"/>
            <a:ext cx="1588897" cy="461665"/>
          </a:xfrm>
          <a:prstGeom prst="rect">
            <a:avLst/>
          </a:prstGeom>
          <a:noFill/>
        </p:spPr>
        <p:txBody>
          <a:bodyPr wrap="none" rtlCol="0">
            <a:spAutoFit/>
          </a:bodyPr>
          <a:lstStyle/>
          <a:p>
            <a:r>
              <a:rPr lang="en-US" sz="2400" b="1" dirty="0" smtClean="0">
                <a:latin typeface="Arial" pitchFamily="34" charset="0"/>
                <a:cs typeface="Arial" pitchFamily="34" charset="0"/>
              </a:rPr>
              <a:t>Summary</a:t>
            </a:r>
            <a:endParaRPr lang="ru-RU" sz="2400" b="1" dirty="0">
              <a:latin typeface="Arial" pitchFamily="34" charset="0"/>
              <a:cs typeface="Arial" pitchFamily="34" charset="0"/>
            </a:endParaRPr>
          </a:p>
        </p:txBody>
      </p:sp>
      <p:sp>
        <p:nvSpPr>
          <p:cNvPr id="3" name="TextBox 2"/>
          <p:cNvSpPr txBox="1"/>
          <p:nvPr/>
        </p:nvSpPr>
        <p:spPr>
          <a:xfrm>
            <a:off x="1529018" y="1268760"/>
            <a:ext cx="8927444" cy="3970318"/>
          </a:xfrm>
          <a:prstGeom prst="rect">
            <a:avLst/>
          </a:prstGeom>
          <a:noFill/>
        </p:spPr>
        <p:txBody>
          <a:bodyPr wrap="none" rtlCol="0">
            <a:spAutoFit/>
          </a:bodyPr>
          <a:lstStyle/>
          <a:p>
            <a:pPr marL="342900" indent="-342900">
              <a:buFont typeface="Wingdings" pitchFamily="2" charset="2"/>
              <a:buChar char="§"/>
            </a:pPr>
            <a:r>
              <a:rPr lang="en-US" sz="2100" b="1" dirty="0" smtClean="0">
                <a:latin typeface="Arial" pitchFamily="34" charset="0"/>
                <a:cs typeface="Arial" pitchFamily="34" charset="0"/>
              </a:rPr>
              <a:t>Substantial progress in MPD project realization, </a:t>
            </a:r>
            <a:r>
              <a:rPr lang="en-US" sz="2100" b="1" dirty="0" smtClean="0">
                <a:latin typeface="Arial" pitchFamily="34" charset="0"/>
                <a:cs typeface="Arial" pitchFamily="34" charset="0"/>
                <a:sym typeface="Wingdings" pitchFamily="2" charset="2"/>
              </a:rPr>
              <a:t>mass-production</a:t>
            </a:r>
          </a:p>
          <a:p>
            <a:r>
              <a:rPr lang="en-US" sz="2100" b="1" dirty="0">
                <a:latin typeface="Arial" pitchFamily="34" charset="0"/>
                <a:cs typeface="Arial" pitchFamily="34" charset="0"/>
                <a:sym typeface="Wingdings" pitchFamily="2" charset="2"/>
              </a:rPr>
              <a:t> </a:t>
            </a:r>
            <a:r>
              <a:rPr lang="en-US" sz="2100" b="1" dirty="0" smtClean="0">
                <a:latin typeface="Arial" pitchFamily="34" charset="0"/>
                <a:cs typeface="Arial" pitchFamily="34" charset="0"/>
                <a:sym typeface="Wingdings" pitchFamily="2" charset="2"/>
              </a:rPr>
              <a:t>     </a:t>
            </a:r>
            <a:r>
              <a:rPr lang="en-US" sz="2100" b="1" dirty="0">
                <a:latin typeface="Arial" pitchFamily="34" charset="0"/>
                <a:cs typeface="Arial" pitchFamily="34" charset="0"/>
                <a:sym typeface="Wingdings" pitchFamily="2" charset="2"/>
              </a:rPr>
              <a:t>of MPD elements is getting </a:t>
            </a:r>
            <a:r>
              <a:rPr lang="en-US" sz="2100" b="1" dirty="0" smtClean="0">
                <a:latin typeface="Arial" pitchFamily="34" charset="0"/>
                <a:cs typeface="Arial" pitchFamily="34" charset="0"/>
                <a:sym typeface="Wingdings" pitchFamily="2" charset="2"/>
              </a:rPr>
              <a:t>closer (TPC</a:t>
            </a:r>
            <a:r>
              <a:rPr lang="en-US" sz="2100" b="1" dirty="0">
                <a:latin typeface="Arial" pitchFamily="34" charset="0"/>
                <a:cs typeface="Arial" pitchFamily="34" charset="0"/>
                <a:sym typeface="Wingdings" pitchFamily="2" charset="2"/>
              </a:rPr>
              <a:t>, TOF,  FFD, FHCAL)</a:t>
            </a:r>
          </a:p>
          <a:p>
            <a:pPr marL="342900" indent="-342900">
              <a:buFont typeface="Wingdings" pitchFamily="2" charset="2"/>
              <a:buChar char="§"/>
            </a:pPr>
            <a:endParaRPr lang="en-US" sz="2100" b="1" dirty="0" smtClean="0">
              <a:latin typeface="Arial" pitchFamily="34" charset="0"/>
              <a:cs typeface="Arial" pitchFamily="34" charset="0"/>
              <a:sym typeface="Wingdings" pitchFamily="2" charset="2"/>
            </a:endParaRPr>
          </a:p>
          <a:p>
            <a:pPr marL="342900" indent="-342900">
              <a:buFont typeface="Wingdings" pitchFamily="2" charset="2"/>
              <a:buChar char="§"/>
            </a:pPr>
            <a:r>
              <a:rPr lang="en-US" sz="2100" b="1" dirty="0" smtClean="0">
                <a:latin typeface="Arial" pitchFamily="34" charset="0"/>
                <a:cs typeface="Arial" pitchFamily="34" charset="0"/>
                <a:sym typeface="Wingdings" pitchFamily="2" charset="2"/>
              </a:rPr>
              <a:t>TDR ready for Stage’1 MPD elements, evaluation by DAC ongoing</a:t>
            </a:r>
          </a:p>
          <a:p>
            <a:pPr marL="342900" indent="-342900">
              <a:buFont typeface="Wingdings" pitchFamily="2" charset="2"/>
              <a:buChar char="§"/>
            </a:pPr>
            <a:endParaRPr lang="en-US" sz="2100" b="1" dirty="0">
              <a:latin typeface="Arial" pitchFamily="34" charset="0"/>
              <a:cs typeface="Arial" pitchFamily="34" charset="0"/>
              <a:sym typeface="Wingdings" pitchFamily="2" charset="2"/>
            </a:endParaRPr>
          </a:p>
          <a:p>
            <a:pPr marL="342900" indent="-342900">
              <a:buFont typeface="Wingdings" pitchFamily="2" charset="2"/>
              <a:buChar char="§"/>
            </a:pPr>
            <a:r>
              <a:rPr lang="en-US" sz="2100" b="1" dirty="0" smtClean="0">
                <a:latin typeface="Arial" pitchFamily="34" charset="0"/>
                <a:cs typeface="Arial" pitchFamily="34" charset="0"/>
                <a:sym typeface="Wingdings" pitchFamily="2" charset="2"/>
              </a:rPr>
              <a:t>Magnet fabrication progressing well, 80% of the yoke ready, </a:t>
            </a:r>
          </a:p>
          <a:p>
            <a:r>
              <a:rPr lang="en-US" sz="2100" b="1" dirty="0" smtClean="0">
                <a:latin typeface="Arial" pitchFamily="34" charset="0"/>
                <a:cs typeface="Arial" pitchFamily="34" charset="0"/>
                <a:sym typeface="Wingdings" pitchFamily="2" charset="2"/>
              </a:rPr>
              <a:t>    control assembling in October 2017</a:t>
            </a:r>
          </a:p>
          <a:p>
            <a:pPr marL="342900" indent="-342900">
              <a:buFont typeface="Wingdings" pitchFamily="2" charset="2"/>
              <a:buChar char="§"/>
            </a:pPr>
            <a:endParaRPr lang="en-US" sz="2100" b="1" dirty="0" smtClean="0">
              <a:latin typeface="Arial" pitchFamily="34" charset="0"/>
              <a:cs typeface="Arial" pitchFamily="34" charset="0"/>
              <a:sym typeface="Wingdings" pitchFamily="2" charset="2"/>
            </a:endParaRPr>
          </a:p>
          <a:p>
            <a:pPr marL="342900" indent="-342900">
              <a:buFont typeface="Wingdings" pitchFamily="2" charset="2"/>
              <a:buChar char="§"/>
            </a:pPr>
            <a:r>
              <a:rPr lang="en-US" sz="2100" b="1" dirty="0" smtClean="0">
                <a:latin typeface="Arial" pitchFamily="34" charset="0"/>
                <a:cs typeface="Arial" pitchFamily="34" charset="0"/>
                <a:sym typeface="Wingdings" pitchFamily="2" charset="2"/>
              </a:rPr>
              <a:t>MPD-NICA interface simulation has started</a:t>
            </a:r>
            <a:endParaRPr lang="en-US" sz="2100" b="1" dirty="0">
              <a:latin typeface="Arial" pitchFamily="34" charset="0"/>
              <a:cs typeface="Arial" pitchFamily="34" charset="0"/>
              <a:sym typeface="Wingdings" pitchFamily="2" charset="2"/>
            </a:endParaRPr>
          </a:p>
          <a:p>
            <a:pPr marL="342900" indent="-342900">
              <a:buFont typeface="Wingdings" pitchFamily="2" charset="2"/>
              <a:buChar char="§"/>
            </a:pPr>
            <a:endParaRPr lang="en-US" sz="2100" b="1" dirty="0">
              <a:latin typeface="Arial" pitchFamily="34" charset="0"/>
              <a:cs typeface="Arial" pitchFamily="34" charset="0"/>
              <a:sym typeface="Wingdings" pitchFamily="2" charset="2"/>
            </a:endParaRPr>
          </a:p>
          <a:p>
            <a:pPr marL="342900" indent="-342900">
              <a:buFont typeface="Wingdings" pitchFamily="2" charset="2"/>
              <a:buChar char="§"/>
            </a:pPr>
            <a:r>
              <a:rPr lang="en-US" sz="2100" b="1" dirty="0" smtClean="0">
                <a:latin typeface="Arial" pitchFamily="34" charset="0"/>
                <a:cs typeface="Arial" pitchFamily="34" charset="0"/>
                <a:sym typeface="Wingdings" pitchFamily="2" charset="2"/>
              </a:rPr>
              <a:t>MPD Collaboration is growing: new groups</a:t>
            </a:r>
          </a:p>
          <a:p>
            <a:r>
              <a:rPr lang="en-US" sz="2100" b="1" dirty="0" smtClean="0">
                <a:latin typeface="Arial" pitchFamily="34" charset="0"/>
                <a:cs typeface="Arial" pitchFamily="34" charset="0"/>
                <a:sym typeface="Wingdings" pitchFamily="2" charset="2"/>
              </a:rPr>
              <a:t>        from </a:t>
            </a:r>
            <a:r>
              <a:rPr lang="en-US" sz="2100" b="1" dirty="0" err="1" smtClean="0">
                <a:latin typeface="Arial" pitchFamily="34" charset="0"/>
                <a:cs typeface="Arial" pitchFamily="34" charset="0"/>
                <a:sym typeface="Wingdings" pitchFamily="2" charset="2"/>
              </a:rPr>
              <a:t>Mexoco</a:t>
            </a:r>
            <a:r>
              <a:rPr lang="en-US" sz="2100" b="1" dirty="0" smtClean="0">
                <a:latin typeface="Arial" pitchFamily="34" charset="0"/>
                <a:cs typeface="Arial" pitchFamily="34" charset="0"/>
                <a:sym typeface="Wingdings" pitchFamily="2" charset="2"/>
              </a:rPr>
              <a:t> and Poland joined </a:t>
            </a:r>
          </a:p>
        </p:txBody>
      </p:sp>
      <p:sp>
        <p:nvSpPr>
          <p:cNvPr id="4" name="TextBox 3"/>
          <p:cNvSpPr txBox="1"/>
          <p:nvPr/>
        </p:nvSpPr>
        <p:spPr>
          <a:xfrm>
            <a:off x="2901938" y="5570076"/>
            <a:ext cx="5179623" cy="523220"/>
          </a:xfrm>
          <a:prstGeom prst="rect">
            <a:avLst/>
          </a:prstGeom>
          <a:noFill/>
        </p:spPr>
        <p:txBody>
          <a:bodyPr wrap="none" rtlCol="0">
            <a:spAutoFit/>
          </a:bodyPr>
          <a:lstStyle/>
          <a:p>
            <a:r>
              <a:rPr lang="en-US" sz="2800" b="1" i="1" dirty="0" smtClean="0">
                <a:solidFill>
                  <a:srgbClr val="FF0000"/>
                </a:solidFill>
                <a:latin typeface="Arial" pitchFamily="34" charset="0"/>
                <a:cs typeface="Arial" pitchFamily="34" charset="0"/>
              </a:rPr>
              <a:t>Thank you for your attention!</a:t>
            </a:r>
            <a:endParaRPr lang="ru-RU" sz="2800" b="1" i="1" dirty="0">
              <a:solidFill>
                <a:srgbClr val="FF0000"/>
              </a:solidFill>
              <a:latin typeface="Arial" pitchFamily="34" charset="0"/>
              <a:cs typeface="Arial" pitchFamily="34" charset="0"/>
            </a:endParaRPr>
          </a:p>
        </p:txBody>
      </p:sp>
      <p:sp>
        <p:nvSpPr>
          <p:cNvPr id="5" name="Номер слайда 4"/>
          <p:cNvSpPr>
            <a:spLocks noGrp="1"/>
          </p:cNvSpPr>
          <p:nvPr>
            <p:ph type="sldNum" sz="quarter" idx="12"/>
          </p:nvPr>
        </p:nvSpPr>
        <p:spPr/>
        <p:txBody>
          <a:bodyPr/>
          <a:lstStyle/>
          <a:p>
            <a:fld id="{83DBE0F0-A2EB-4557-8801-0B7AFDF1E7E3}" type="slidenum">
              <a:rPr lang="ru-RU" smtClean="0"/>
              <a:t>26</a:t>
            </a:fld>
            <a:endParaRPr lang="ru-RU"/>
          </a:p>
        </p:txBody>
      </p:sp>
    </p:spTree>
    <p:extLst>
      <p:ext uri="{BB962C8B-B14F-4D97-AF65-F5344CB8AC3E}">
        <p14:creationId xmlns:p14="http://schemas.microsoft.com/office/powerpoint/2010/main" val="23342304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12145" y="2410691"/>
            <a:ext cx="1465466" cy="553998"/>
          </a:xfrm>
          <a:prstGeom prst="rect">
            <a:avLst/>
          </a:prstGeom>
          <a:noFill/>
        </p:spPr>
        <p:txBody>
          <a:bodyPr wrap="none" rtlCol="0">
            <a:spAutoFit/>
          </a:bodyPr>
          <a:lstStyle/>
          <a:p>
            <a:r>
              <a:rPr lang="en-US" sz="3000" b="1" dirty="0" smtClean="0">
                <a:latin typeface="Arial" panose="020B0604020202020204" pitchFamily="34" charset="0"/>
                <a:cs typeface="Arial" panose="020B0604020202020204" pitchFamily="34" charset="0"/>
              </a:rPr>
              <a:t>Spares</a:t>
            </a:r>
            <a:endParaRPr lang="ru-RU" sz="3000" b="1" dirty="0">
              <a:latin typeface="Arial" panose="020B0604020202020204" pitchFamily="34" charset="0"/>
              <a:cs typeface="Arial" panose="020B0604020202020204" pitchFamily="34" charset="0"/>
            </a:endParaRPr>
          </a:p>
        </p:txBody>
      </p:sp>
      <p:sp>
        <p:nvSpPr>
          <p:cNvPr id="3" name="Номер слайда 2"/>
          <p:cNvSpPr>
            <a:spLocks noGrp="1"/>
          </p:cNvSpPr>
          <p:nvPr>
            <p:ph type="sldNum" sz="quarter" idx="12"/>
          </p:nvPr>
        </p:nvSpPr>
        <p:spPr/>
        <p:txBody>
          <a:bodyPr/>
          <a:lstStyle/>
          <a:p>
            <a:fld id="{83DBE0F0-A2EB-4557-8801-0B7AFDF1E7E3}" type="slidenum">
              <a:rPr lang="ru-RU" smtClean="0"/>
              <a:t>27</a:t>
            </a:fld>
            <a:endParaRPr lang="ru-RU"/>
          </a:p>
        </p:txBody>
      </p:sp>
    </p:spTree>
    <p:extLst>
      <p:ext uri="{BB962C8B-B14F-4D97-AF65-F5344CB8AC3E}">
        <p14:creationId xmlns:p14="http://schemas.microsoft.com/office/powerpoint/2010/main" val="10918924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3907" name="Object 17"/>
          <p:cNvGraphicFramePr>
            <a:graphicFrameLocks noChangeAspect="1"/>
          </p:cNvGraphicFramePr>
          <p:nvPr/>
        </p:nvGraphicFramePr>
        <p:xfrm>
          <a:off x="4921250" y="1422400"/>
          <a:ext cx="2349500" cy="4013200"/>
        </p:xfrm>
        <a:graphic>
          <a:graphicData uri="http://schemas.openxmlformats.org/presentationml/2006/ole">
            <mc:AlternateContent xmlns:mc="http://schemas.openxmlformats.org/markup-compatibility/2006">
              <mc:Choice xmlns:v="urn:schemas-microsoft-com:vml" Requires="v">
                <p:oleObj spid="_x0000_s6209" name="Worksheet" r:id="rId3" imgW="2349500" imgH="4013200" progId="Excel.Sheet.12">
                  <p:embed/>
                </p:oleObj>
              </mc:Choice>
              <mc:Fallback>
                <p:oleObj name="Worksheet" r:id="rId3" imgW="2349500" imgH="4013200" progId="Excel.Sheet.12">
                  <p:embed/>
                  <p:pic>
                    <p:nvPicPr>
                      <p:cNvPr id="123907" name="Object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1250" y="1422400"/>
                        <a:ext cx="2349500" cy="401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Table 8"/>
          <p:cNvGraphicFramePr>
            <a:graphicFrameLocks noGrp="1"/>
          </p:cNvGraphicFramePr>
          <p:nvPr/>
        </p:nvGraphicFramePr>
        <p:xfrm>
          <a:off x="2438401" y="739775"/>
          <a:ext cx="7113589" cy="5280126"/>
        </p:xfrm>
        <a:graphic>
          <a:graphicData uri="http://schemas.openxmlformats.org/drawingml/2006/table">
            <a:tbl>
              <a:tblPr/>
              <a:tblGrid>
                <a:gridCol w="2006377">
                  <a:extLst>
                    <a:ext uri="{9D8B030D-6E8A-4147-A177-3AD203B41FA5}">
                      <a16:colId xmlns:a16="http://schemas.microsoft.com/office/drawing/2014/main" xmlns="" val="20000"/>
                    </a:ext>
                  </a:extLst>
                </a:gridCol>
                <a:gridCol w="141867">
                  <a:extLst>
                    <a:ext uri="{9D8B030D-6E8A-4147-A177-3AD203B41FA5}">
                      <a16:colId xmlns:a16="http://schemas.microsoft.com/office/drawing/2014/main" xmlns="" val="20001"/>
                    </a:ext>
                  </a:extLst>
                </a:gridCol>
                <a:gridCol w="141867">
                  <a:extLst>
                    <a:ext uri="{9D8B030D-6E8A-4147-A177-3AD203B41FA5}">
                      <a16:colId xmlns:a16="http://schemas.microsoft.com/office/drawing/2014/main" xmlns="" val="20002"/>
                    </a:ext>
                  </a:extLst>
                </a:gridCol>
                <a:gridCol w="141867">
                  <a:extLst>
                    <a:ext uri="{9D8B030D-6E8A-4147-A177-3AD203B41FA5}">
                      <a16:colId xmlns:a16="http://schemas.microsoft.com/office/drawing/2014/main" xmlns="" val="20003"/>
                    </a:ext>
                  </a:extLst>
                </a:gridCol>
                <a:gridCol w="141867">
                  <a:extLst>
                    <a:ext uri="{9D8B030D-6E8A-4147-A177-3AD203B41FA5}">
                      <a16:colId xmlns:a16="http://schemas.microsoft.com/office/drawing/2014/main" xmlns="" val="20004"/>
                    </a:ext>
                  </a:extLst>
                </a:gridCol>
                <a:gridCol w="141867">
                  <a:extLst>
                    <a:ext uri="{9D8B030D-6E8A-4147-A177-3AD203B41FA5}">
                      <a16:colId xmlns:a16="http://schemas.microsoft.com/office/drawing/2014/main" xmlns="" val="20005"/>
                    </a:ext>
                  </a:extLst>
                </a:gridCol>
                <a:gridCol w="141867">
                  <a:extLst>
                    <a:ext uri="{9D8B030D-6E8A-4147-A177-3AD203B41FA5}">
                      <a16:colId xmlns:a16="http://schemas.microsoft.com/office/drawing/2014/main" xmlns="" val="20006"/>
                    </a:ext>
                  </a:extLst>
                </a:gridCol>
                <a:gridCol w="141867">
                  <a:extLst>
                    <a:ext uri="{9D8B030D-6E8A-4147-A177-3AD203B41FA5}">
                      <a16:colId xmlns:a16="http://schemas.microsoft.com/office/drawing/2014/main" xmlns="" val="20007"/>
                    </a:ext>
                  </a:extLst>
                </a:gridCol>
                <a:gridCol w="141867">
                  <a:extLst>
                    <a:ext uri="{9D8B030D-6E8A-4147-A177-3AD203B41FA5}">
                      <a16:colId xmlns:a16="http://schemas.microsoft.com/office/drawing/2014/main" xmlns="" val="20008"/>
                    </a:ext>
                  </a:extLst>
                </a:gridCol>
                <a:gridCol w="141867">
                  <a:extLst>
                    <a:ext uri="{9D8B030D-6E8A-4147-A177-3AD203B41FA5}">
                      <a16:colId xmlns:a16="http://schemas.microsoft.com/office/drawing/2014/main" xmlns="" val="20009"/>
                    </a:ext>
                  </a:extLst>
                </a:gridCol>
                <a:gridCol w="141867">
                  <a:extLst>
                    <a:ext uri="{9D8B030D-6E8A-4147-A177-3AD203B41FA5}">
                      <a16:colId xmlns:a16="http://schemas.microsoft.com/office/drawing/2014/main" xmlns="" val="20010"/>
                    </a:ext>
                  </a:extLst>
                </a:gridCol>
                <a:gridCol w="141867">
                  <a:extLst>
                    <a:ext uri="{9D8B030D-6E8A-4147-A177-3AD203B41FA5}">
                      <a16:colId xmlns:a16="http://schemas.microsoft.com/office/drawing/2014/main" xmlns="" val="20011"/>
                    </a:ext>
                  </a:extLst>
                </a:gridCol>
                <a:gridCol w="141867">
                  <a:extLst>
                    <a:ext uri="{9D8B030D-6E8A-4147-A177-3AD203B41FA5}">
                      <a16:colId xmlns:a16="http://schemas.microsoft.com/office/drawing/2014/main" xmlns="" val="20012"/>
                    </a:ext>
                  </a:extLst>
                </a:gridCol>
                <a:gridCol w="141867">
                  <a:extLst>
                    <a:ext uri="{9D8B030D-6E8A-4147-A177-3AD203B41FA5}">
                      <a16:colId xmlns:a16="http://schemas.microsoft.com/office/drawing/2014/main" xmlns="" val="20013"/>
                    </a:ext>
                  </a:extLst>
                </a:gridCol>
                <a:gridCol w="141867">
                  <a:extLst>
                    <a:ext uri="{9D8B030D-6E8A-4147-A177-3AD203B41FA5}">
                      <a16:colId xmlns:a16="http://schemas.microsoft.com/office/drawing/2014/main" xmlns="" val="20014"/>
                    </a:ext>
                  </a:extLst>
                </a:gridCol>
                <a:gridCol w="141867">
                  <a:extLst>
                    <a:ext uri="{9D8B030D-6E8A-4147-A177-3AD203B41FA5}">
                      <a16:colId xmlns:a16="http://schemas.microsoft.com/office/drawing/2014/main" xmlns="" val="20015"/>
                    </a:ext>
                  </a:extLst>
                </a:gridCol>
                <a:gridCol w="141867">
                  <a:extLst>
                    <a:ext uri="{9D8B030D-6E8A-4147-A177-3AD203B41FA5}">
                      <a16:colId xmlns:a16="http://schemas.microsoft.com/office/drawing/2014/main" xmlns="" val="20016"/>
                    </a:ext>
                  </a:extLst>
                </a:gridCol>
                <a:gridCol w="141867">
                  <a:extLst>
                    <a:ext uri="{9D8B030D-6E8A-4147-A177-3AD203B41FA5}">
                      <a16:colId xmlns:a16="http://schemas.microsoft.com/office/drawing/2014/main" xmlns="" val="20017"/>
                    </a:ext>
                  </a:extLst>
                </a:gridCol>
                <a:gridCol w="141867">
                  <a:extLst>
                    <a:ext uri="{9D8B030D-6E8A-4147-A177-3AD203B41FA5}">
                      <a16:colId xmlns:a16="http://schemas.microsoft.com/office/drawing/2014/main" xmlns="" val="20018"/>
                    </a:ext>
                  </a:extLst>
                </a:gridCol>
                <a:gridCol w="141867">
                  <a:extLst>
                    <a:ext uri="{9D8B030D-6E8A-4147-A177-3AD203B41FA5}">
                      <a16:colId xmlns:a16="http://schemas.microsoft.com/office/drawing/2014/main" xmlns="" val="20019"/>
                    </a:ext>
                  </a:extLst>
                </a:gridCol>
                <a:gridCol w="141867">
                  <a:extLst>
                    <a:ext uri="{9D8B030D-6E8A-4147-A177-3AD203B41FA5}">
                      <a16:colId xmlns:a16="http://schemas.microsoft.com/office/drawing/2014/main" xmlns="" val="20020"/>
                    </a:ext>
                  </a:extLst>
                </a:gridCol>
                <a:gridCol w="141867">
                  <a:extLst>
                    <a:ext uri="{9D8B030D-6E8A-4147-A177-3AD203B41FA5}">
                      <a16:colId xmlns:a16="http://schemas.microsoft.com/office/drawing/2014/main" xmlns="" val="20021"/>
                    </a:ext>
                  </a:extLst>
                </a:gridCol>
                <a:gridCol w="141867">
                  <a:extLst>
                    <a:ext uri="{9D8B030D-6E8A-4147-A177-3AD203B41FA5}">
                      <a16:colId xmlns:a16="http://schemas.microsoft.com/office/drawing/2014/main" xmlns="" val="20022"/>
                    </a:ext>
                  </a:extLst>
                </a:gridCol>
                <a:gridCol w="141867">
                  <a:extLst>
                    <a:ext uri="{9D8B030D-6E8A-4147-A177-3AD203B41FA5}">
                      <a16:colId xmlns:a16="http://schemas.microsoft.com/office/drawing/2014/main" xmlns="" val="20023"/>
                    </a:ext>
                  </a:extLst>
                </a:gridCol>
                <a:gridCol w="141867">
                  <a:extLst>
                    <a:ext uri="{9D8B030D-6E8A-4147-A177-3AD203B41FA5}">
                      <a16:colId xmlns:a16="http://schemas.microsoft.com/office/drawing/2014/main" xmlns="" val="20024"/>
                    </a:ext>
                  </a:extLst>
                </a:gridCol>
                <a:gridCol w="141867">
                  <a:extLst>
                    <a:ext uri="{9D8B030D-6E8A-4147-A177-3AD203B41FA5}">
                      <a16:colId xmlns:a16="http://schemas.microsoft.com/office/drawing/2014/main" xmlns="" val="20025"/>
                    </a:ext>
                  </a:extLst>
                </a:gridCol>
                <a:gridCol w="141867">
                  <a:extLst>
                    <a:ext uri="{9D8B030D-6E8A-4147-A177-3AD203B41FA5}">
                      <a16:colId xmlns:a16="http://schemas.microsoft.com/office/drawing/2014/main" xmlns="" val="20026"/>
                    </a:ext>
                  </a:extLst>
                </a:gridCol>
                <a:gridCol w="141867">
                  <a:extLst>
                    <a:ext uri="{9D8B030D-6E8A-4147-A177-3AD203B41FA5}">
                      <a16:colId xmlns:a16="http://schemas.microsoft.com/office/drawing/2014/main" xmlns="" val="20027"/>
                    </a:ext>
                  </a:extLst>
                </a:gridCol>
                <a:gridCol w="141867">
                  <a:extLst>
                    <a:ext uri="{9D8B030D-6E8A-4147-A177-3AD203B41FA5}">
                      <a16:colId xmlns:a16="http://schemas.microsoft.com/office/drawing/2014/main" xmlns="" val="20028"/>
                    </a:ext>
                  </a:extLst>
                </a:gridCol>
                <a:gridCol w="141867">
                  <a:extLst>
                    <a:ext uri="{9D8B030D-6E8A-4147-A177-3AD203B41FA5}">
                      <a16:colId xmlns:a16="http://schemas.microsoft.com/office/drawing/2014/main" xmlns="" val="20029"/>
                    </a:ext>
                  </a:extLst>
                </a:gridCol>
                <a:gridCol w="141867">
                  <a:extLst>
                    <a:ext uri="{9D8B030D-6E8A-4147-A177-3AD203B41FA5}">
                      <a16:colId xmlns:a16="http://schemas.microsoft.com/office/drawing/2014/main" xmlns="" val="20030"/>
                    </a:ext>
                  </a:extLst>
                </a:gridCol>
                <a:gridCol w="141867">
                  <a:extLst>
                    <a:ext uri="{9D8B030D-6E8A-4147-A177-3AD203B41FA5}">
                      <a16:colId xmlns:a16="http://schemas.microsoft.com/office/drawing/2014/main" xmlns="" val="20031"/>
                    </a:ext>
                  </a:extLst>
                </a:gridCol>
                <a:gridCol w="141867">
                  <a:extLst>
                    <a:ext uri="{9D8B030D-6E8A-4147-A177-3AD203B41FA5}">
                      <a16:colId xmlns:a16="http://schemas.microsoft.com/office/drawing/2014/main" xmlns="" val="20032"/>
                    </a:ext>
                  </a:extLst>
                </a:gridCol>
                <a:gridCol w="141867">
                  <a:extLst>
                    <a:ext uri="{9D8B030D-6E8A-4147-A177-3AD203B41FA5}">
                      <a16:colId xmlns:a16="http://schemas.microsoft.com/office/drawing/2014/main" xmlns="" val="20033"/>
                    </a:ext>
                  </a:extLst>
                </a:gridCol>
                <a:gridCol w="141867">
                  <a:extLst>
                    <a:ext uri="{9D8B030D-6E8A-4147-A177-3AD203B41FA5}">
                      <a16:colId xmlns:a16="http://schemas.microsoft.com/office/drawing/2014/main" xmlns="" val="20034"/>
                    </a:ext>
                  </a:extLst>
                </a:gridCol>
                <a:gridCol w="141867">
                  <a:extLst>
                    <a:ext uri="{9D8B030D-6E8A-4147-A177-3AD203B41FA5}">
                      <a16:colId xmlns:a16="http://schemas.microsoft.com/office/drawing/2014/main" xmlns="" val="20035"/>
                    </a:ext>
                  </a:extLst>
                </a:gridCol>
                <a:gridCol w="141867">
                  <a:extLst>
                    <a:ext uri="{9D8B030D-6E8A-4147-A177-3AD203B41FA5}">
                      <a16:colId xmlns:a16="http://schemas.microsoft.com/office/drawing/2014/main" xmlns="" val="20036"/>
                    </a:ext>
                  </a:extLst>
                </a:gridCol>
              </a:tblGrid>
              <a:tr h="223490">
                <a:tc>
                  <a:txBody>
                    <a:bodyPr/>
                    <a:lstStyle/>
                    <a:p>
                      <a:pPr algn="l" fontAlgn="b"/>
                      <a:endParaRPr lang="en-US" sz="1400" b="1" i="0" u="none" strike="noStrike" dirty="0">
                        <a:solidFill>
                          <a:srgbClr val="000000"/>
                        </a:solidFill>
                        <a:effectLst/>
                        <a:latin typeface="Arial"/>
                        <a:cs typeface="Arial"/>
                      </a:endParaRPr>
                    </a:p>
                  </a:txBody>
                  <a:tcPr marL="10133" marR="10133" marT="10134" marB="0" anchor="b">
                    <a:lnL>
                      <a:noFill/>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gridSpan="4">
                  <a:txBody>
                    <a:bodyPr/>
                    <a:lstStyle/>
                    <a:p>
                      <a:pPr algn="ctr" fontAlgn="b"/>
                      <a:r>
                        <a:rPr lang="en-US" sz="1400" b="1" i="0" u="none" strike="noStrike" dirty="0" smtClean="0">
                          <a:solidFill>
                            <a:srgbClr val="000090"/>
                          </a:solidFill>
                          <a:effectLst/>
                          <a:latin typeface="Arial"/>
                          <a:cs typeface="Arial"/>
                        </a:rPr>
                        <a:t>2015</a:t>
                      </a:r>
                      <a:endParaRPr lang="en-US" sz="1400" b="1" i="0" u="none" strike="noStrike" dirty="0">
                        <a:solidFill>
                          <a:srgbClr val="000090"/>
                        </a:solidFill>
                        <a:effectLst/>
                        <a:latin typeface="Arial"/>
                        <a:cs typeface="Arial"/>
                      </a:endParaRPr>
                    </a:p>
                  </a:txBody>
                  <a:tcPr marL="10133" marR="10133" marT="10134"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4">
                  <a:txBody>
                    <a:bodyPr/>
                    <a:lstStyle/>
                    <a:p>
                      <a:pPr algn="ctr" fontAlgn="b"/>
                      <a:r>
                        <a:rPr lang="en-US" sz="1400" b="1" i="0" u="none" strike="noStrike" dirty="0" smtClean="0">
                          <a:solidFill>
                            <a:srgbClr val="000090"/>
                          </a:solidFill>
                          <a:effectLst/>
                          <a:latin typeface="Arial"/>
                          <a:cs typeface="Arial"/>
                        </a:rPr>
                        <a:t>2016</a:t>
                      </a:r>
                    </a:p>
                  </a:txBody>
                  <a:tcPr marL="10133" marR="10133" marT="10134"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4">
                  <a:txBody>
                    <a:bodyPr/>
                    <a:lstStyle/>
                    <a:p>
                      <a:pPr algn="ctr" fontAlgn="b"/>
                      <a:r>
                        <a:rPr lang="en-US" sz="1400" b="1" i="0" u="none" strike="noStrike" dirty="0" smtClean="0">
                          <a:solidFill>
                            <a:srgbClr val="000090"/>
                          </a:solidFill>
                          <a:effectLst/>
                          <a:latin typeface="Arial"/>
                          <a:cs typeface="Arial"/>
                        </a:rPr>
                        <a:t>2017</a:t>
                      </a:r>
                      <a:endParaRPr lang="en-US" sz="1400" b="1" i="0" u="none" strike="noStrike" dirty="0">
                        <a:solidFill>
                          <a:srgbClr val="000090"/>
                        </a:solidFill>
                        <a:effectLst/>
                        <a:latin typeface="Arial"/>
                        <a:cs typeface="Arial"/>
                      </a:endParaRPr>
                    </a:p>
                  </a:txBody>
                  <a:tcPr marL="10133" marR="10133" marT="10134"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4">
                  <a:txBody>
                    <a:bodyPr/>
                    <a:lstStyle/>
                    <a:p>
                      <a:pPr algn="ctr" fontAlgn="b"/>
                      <a:r>
                        <a:rPr lang="en-US" sz="1400" b="1" i="0" u="none" strike="noStrike" dirty="0" smtClean="0">
                          <a:solidFill>
                            <a:srgbClr val="000090"/>
                          </a:solidFill>
                          <a:effectLst/>
                          <a:latin typeface="Arial"/>
                          <a:cs typeface="Arial"/>
                        </a:rPr>
                        <a:t>2018</a:t>
                      </a:r>
                      <a:endParaRPr lang="en-US" sz="1400" b="1" i="0" u="none" strike="noStrike" dirty="0">
                        <a:solidFill>
                          <a:srgbClr val="000090"/>
                        </a:solidFill>
                        <a:effectLst/>
                        <a:latin typeface="Arial"/>
                        <a:cs typeface="Arial"/>
                      </a:endParaRPr>
                    </a:p>
                  </a:txBody>
                  <a:tcPr marL="10133" marR="10133" marT="10134"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4">
                  <a:txBody>
                    <a:bodyPr/>
                    <a:lstStyle/>
                    <a:p>
                      <a:pPr algn="ctr" fontAlgn="b"/>
                      <a:r>
                        <a:rPr lang="en-US" sz="1400" b="1" i="0" u="none" strike="noStrike" dirty="0" smtClean="0">
                          <a:solidFill>
                            <a:srgbClr val="000090"/>
                          </a:solidFill>
                          <a:effectLst/>
                          <a:latin typeface="Arial"/>
                          <a:cs typeface="Arial"/>
                        </a:rPr>
                        <a:t>2019</a:t>
                      </a:r>
                      <a:endParaRPr lang="en-US" sz="1400" b="1" i="0" u="none" strike="noStrike" dirty="0">
                        <a:solidFill>
                          <a:srgbClr val="000090"/>
                        </a:solidFill>
                        <a:effectLst/>
                        <a:latin typeface="Arial"/>
                        <a:cs typeface="Arial"/>
                      </a:endParaRPr>
                    </a:p>
                  </a:txBody>
                  <a:tcPr marL="10133" marR="10133" marT="10134"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4">
                  <a:txBody>
                    <a:bodyPr/>
                    <a:lstStyle/>
                    <a:p>
                      <a:pPr algn="ctr" fontAlgn="b"/>
                      <a:r>
                        <a:rPr lang="en-US" sz="1400" b="1" i="0" u="none" strike="noStrike" dirty="0" smtClean="0">
                          <a:solidFill>
                            <a:srgbClr val="000090"/>
                          </a:solidFill>
                          <a:effectLst/>
                          <a:latin typeface="Arial"/>
                          <a:cs typeface="Arial"/>
                        </a:rPr>
                        <a:t>2020</a:t>
                      </a:r>
                      <a:endParaRPr lang="en-US" sz="1400" b="1" i="0" u="none" strike="noStrike" dirty="0">
                        <a:solidFill>
                          <a:srgbClr val="000090"/>
                        </a:solidFill>
                        <a:effectLst/>
                        <a:latin typeface="Arial"/>
                        <a:cs typeface="Arial"/>
                      </a:endParaRPr>
                    </a:p>
                  </a:txBody>
                  <a:tcPr marL="10133" marR="10133" marT="10134"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4">
                  <a:txBody>
                    <a:bodyPr/>
                    <a:lstStyle/>
                    <a:p>
                      <a:pPr algn="ctr" fontAlgn="b"/>
                      <a:r>
                        <a:rPr lang="en-US" sz="1400" b="1" i="0" u="none" strike="noStrike" dirty="0" smtClean="0">
                          <a:solidFill>
                            <a:srgbClr val="000090"/>
                          </a:solidFill>
                          <a:effectLst/>
                          <a:latin typeface="Arial"/>
                          <a:cs typeface="Arial"/>
                        </a:rPr>
                        <a:t>2021</a:t>
                      </a:r>
                      <a:endParaRPr lang="en-US" sz="1400" b="1" i="0" u="none" strike="noStrike" dirty="0">
                        <a:solidFill>
                          <a:srgbClr val="000090"/>
                        </a:solidFill>
                        <a:effectLst/>
                        <a:latin typeface="Arial"/>
                        <a:cs typeface="Arial"/>
                      </a:endParaRPr>
                    </a:p>
                  </a:txBody>
                  <a:tcPr marL="10133" marR="10133" marT="10134"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4">
                  <a:txBody>
                    <a:bodyPr/>
                    <a:lstStyle/>
                    <a:p>
                      <a:pPr algn="ctr" fontAlgn="b"/>
                      <a:r>
                        <a:rPr lang="en-US" sz="1400" b="1" i="0" u="none" strike="noStrike" dirty="0" smtClean="0">
                          <a:solidFill>
                            <a:srgbClr val="000090"/>
                          </a:solidFill>
                          <a:effectLst/>
                          <a:latin typeface="Arial"/>
                          <a:cs typeface="Arial"/>
                        </a:rPr>
                        <a:t>2022</a:t>
                      </a:r>
                      <a:endParaRPr lang="en-US" sz="1400" b="1" i="0" u="none" strike="noStrike" dirty="0">
                        <a:solidFill>
                          <a:srgbClr val="000090"/>
                        </a:solidFill>
                        <a:effectLst/>
                        <a:latin typeface="Arial"/>
                        <a:cs typeface="Arial"/>
                      </a:endParaRPr>
                    </a:p>
                  </a:txBody>
                  <a:tcPr marL="10133" marR="10133" marT="10134"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4">
                  <a:txBody>
                    <a:bodyPr/>
                    <a:lstStyle/>
                    <a:p>
                      <a:pPr algn="ctr" fontAlgn="b"/>
                      <a:r>
                        <a:rPr lang="en-US" sz="1400" b="1" i="0" u="none" strike="noStrike" dirty="0" smtClean="0">
                          <a:solidFill>
                            <a:srgbClr val="000090"/>
                          </a:solidFill>
                          <a:effectLst/>
                          <a:latin typeface="Arial"/>
                          <a:cs typeface="Arial"/>
                        </a:rPr>
                        <a:t>2023</a:t>
                      </a:r>
                      <a:endParaRPr lang="en-US" sz="1400" b="1" i="0" u="none" strike="noStrike" dirty="0">
                        <a:solidFill>
                          <a:srgbClr val="000090"/>
                        </a:solidFill>
                        <a:effectLst/>
                        <a:latin typeface="Arial"/>
                        <a:cs typeface="Arial"/>
                      </a:endParaRPr>
                    </a:p>
                  </a:txBody>
                  <a:tcPr marL="10133" marR="10133" marT="10134"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210308">
                <a:tc>
                  <a:txBody>
                    <a:bodyPr/>
                    <a:lstStyle/>
                    <a:p>
                      <a:pPr algn="l">
                        <a:lnSpc>
                          <a:spcPct val="115000"/>
                        </a:lnSpc>
                        <a:spcAft>
                          <a:spcPts val="0"/>
                        </a:spcAft>
                        <a:tabLst>
                          <a:tab pos="7381240" algn="l"/>
                        </a:tabLst>
                      </a:pPr>
                      <a:r>
                        <a:rPr lang="en-US" sz="1200" b="1" dirty="0">
                          <a:solidFill>
                            <a:srgbClr val="002060"/>
                          </a:solidFill>
                          <a:effectLst/>
                          <a:latin typeface="Arial"/>
                          <a:ea typeface="Calibri"/>
                          <a:cs typeface="Arial"/>
                        </a:rPr>
                        <a:t>Injection complex</a:t>
                      </a:r>
                      <a:endParaRPr lang="ru-RU" sz="1200" dirty="0">
                        <a:effectLst/>
                        <a:latin typeface="Arial"/>
                        <a:ea typeface="Calibri"/>
                        <a:cs typeface="Arial"/>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1"/>
                  </a:ext>
                </a:extLst>
              </a:tr>
              <a:tr h="182877">
                <a:tc>
                  <a:txBody>
                    <a:bodyPr/>
                    <a:lstStyle/>
                    <a:p>
                      <a:pPr algn="ctr"/>
                      <a:r>
                        <a:rPr lang="en-US" sz="1200" i="1" dirty="0" smtClean="0">
                          <a:solidFill>
                            <a:srgbClr val="000090"/>
                          </a:solidFill>
                          <a:latin typeface="Arial"/>
                          <a:cs typeface="Arial"/>
                        </a:rPr>
                        <a:t>Lu-20 upgrade</a:t>
                      </a:r>
                      <a:endParaRPr lang="en-US" sz="1200" i="1" dirty="0">
                        <a:solidFill>
                          <a:srgbClr val="000090"/>
                        </a:solidFill>
                        <a:latin typeface="Arial"/>
                        <a:cs typeface="Arial"/>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a:noFill/>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2"/>
                  </a:ext>
                </a:extLst>
              </a:tr>
              <a:tr h="210308">
                <a:tc>
                  <a:txBody>
                    <a:bodyPr/>
                    <a:lstStyle/>
                    <a:p>
                      <a:pPr algn="ctr">
                        <a:lnSpc>
                          <a:spcPct val="115000"/>
                        </a:lnSpc>
                        <a:spcAft>
                          <a:spcPts val="0"/>
                        </a:spcAft>
                        <a:tabLst>
                          <a:tab pos="7381240" algn="l"/>
                        </a:tabLst>
                      </a:pPr>
                      <a:r>
                        <a:rPr lang="en-US" sz="1200" i="1" dirty="0">
                          <a:solidFill>
                            <a:srgbClr val="002060"/>
                          </a:solidFill>
                          <a:effectLst/>
                          <a:latin typeface="Arial"/>
                          <a:ea typeface="Calibri"/>
                          <a:cs typeface="Arial"/>
                        </a:rPr>
                        <a:t>HI Source</a:t>
                      </a:r>
                      <a:endParaRPr lang="ru-RU" sz="1200" dirty="0">
                        <a:effectLst/>
                        <a:latin typeface="Arial"/>
                        <a:ea typeface="Calibri"/>
                        <a:cs typeface="Arial"/>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a:noFill/>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3"/>
                  </a:ext>
                </a:extLst>
              </a:tr>
              <a:tr h="210308">
                <a:tc>
                  <a:txBody>
                    <a:bodyPr/>
                    <a:lstStyle/>
                    <a:p>
                      <a:pPr algn="ctr">
                        <a:lnSpc>
                          <a:spcPct val="115000"/>
                        </a:lnSpc>
                        <a:spcAft>
                          <a:spcPts val="0"/>
                        </a:spcAft>
                        <a:tabLst>
                          <a:tab pos="7381240" algn="l"/>
                        </a:tabLst>
                      </a:pPr>
                      <a:r>
                        <a:rPr lang="en-US" sz="1200" i="1" dirty="0">
                          <a:solidFill>
                            <a:srgbClr val="002060"/>
                          </a:solidFill>
                          <a:effectLst/>
                          <a:latin typeface="Arial"/>
                          <a:ea typeface="Calibri"/>
                          <a:cs typeface="Arial"/>
                        </a:rPr>
                        <a:t>HI </a:t>
                      </a:r>
                      <a:r>
                        <a:rPr lang="en-US" sz="1200" i="1" dirty="0" err="1">
                          <a:solidFill>
                            <a:srgbClr val="002060"/>
                          </a:solidFill>
                          <a:effectLst/>
                          <a:latin typeface="Arial"/>
                          <a:ea typeface="Calibri"/>
                          <a:cs typeface="Arial"/>
                        </a:rPr>
                        <a:t>Linac</a:t>
                      </a:r>
                      <a:endParaRPr lang="ru-RU" sz="1200" dirty="0">
                        <a:effectLst/>
                        <a:latin typeface="Arial"/>
                        <a:ea typeface="Calibri"/>
                        <a:cs typeface="Arial"/>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4"/>
                  </a:ext>
                </a:extLst>
              </a:tr>
              <a:tr h="210308">
                <a:tc>
                  <a:txBody>
                    <a:bodyPr/>
                    <a:lstStyle/>
                    <a:p>
                      <a:pPr algn="l">
                        <a:lnSpc>
                          <a:spcPct val="115000"/>
                        </a:lnSpc>
                        <a:spcAft>
                          <a:spcPts val="0"/>
                        </a:spcAft>
                        <a:tabLst>
                          <a:tab pos="7381240" algn="l"/>
                        </a:tabLst>
                      </a:pPr>
                      <a:r>
                        <a:rPr lang="en-US" sz="1200" b="1" dirty="0" err="1">
                          <a:solidFill>
                            <a:srgbClr val="002060"/>
                          </a:solidFill>
                          <a:effectLst/>
                          <a:latin typeface="Arial"/>
                          <a:ea typeface="Calibri"/>
                          <a:cs typeface="Times New Roman"/>
                        </a:rPr>
                        <a:t>Nuclotron</a:t>
                      </a:r>
                      <a:r>
                        <a:rPr lang="en-US" sz="1200" i="1" dirty="0">
                          <a:solidFill>
                            <a:srgbClr val="002060"/>
                          </a:solidFill>
                          <a:effectLst/>
                          <a:latin typeface="Arial"/>
                          <a:ea typeface="Calibri"/>
                          <a:cs typeface="Times New Roman"/>
                        </a:rPr>
                        <a:t> </a:t>
                      </a:r>
                      <a:endParaRPr lang="ru-RU" sz="1200" dirty="0">
                        <a:effectLst/>
                        <a:latin typeface="Calibri"/>
                        <a:ea typeface="Calibri"/>
                        <a:cs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5"/>
                  </a:ext>
                </a:extLst>
              </a:tr>
              <a:tr h="210308">
                <a:tc>
                  <a:txBody>
                    <a:bodyPr/>
                    <a:lstStyle/>
                    <a:p>
                      <a:pPr algn="ctr">
                        <a:lnSpc>
                          <a:spcPct val="115000"/>
                        </a:lnSpc>
                        <a:spcAft>
                          <a:spcPts val="0"/>
                        </a:spcAft>
                        <a:tabLst>
                          <a:tab pos="7381240" algn="l"/>
                        </a:tabLst>
                      </a:pPr>
                      <a:r>
                        <a:rPr lang="en-US" sz="1200" i="1" dirty="0">
                          <a:solidFill>
                            <a:srgbClr val="002060"/>
                          </a:solidFill>
                          <a:effectLst/>
                          <a:latin typeface="Arial"/>
                          <a:ea typeface="Calibri"/>
                          <a:cs typeface="Times New Roman"/>
                        </a:rPr>
                        <a:t>general development</a:t>
                      </a:r>
                      <a:endParaRPr lang="ru-RU" sz="1200" dirty="0">
                        <a:effectLst/>
                        <a:latin typeface="Calibri"/>
                        <a:ea typeface="Calibri"/>
                        <a:cs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a:noFill/>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6"/>
                  </a:ext>
                </a:extLst>
              </a:tr>
              <a:tr h="210308">
                <a:tc>
                  <a:txBody>
                    <a:bodyPr/>
                    <a:lstStyle/>
                    <a:p>
                      <a:pPr algn="ctr">
                        <a:lnSpc>
                          <a:spcPct val="115000"/>
                        </a:lnSpc>
                        <a:spcAft>
                          <a:spcPts val="0"/>
                        </a:spcAft>
                        <a:tabLst>
                          <a:tab pos="7381240" algn="l"/>
                        </a:tabLst>
                      </a:pPr>
                      <a:r>
                        <a:rPr lang="en-US" sz="1200" i="1">
                          <a:solidFill>
                            <a:srgbClr val="002060"/>
                          </a:solidFill>
                          <a:effectLst/>
                          <a:latin typeface="Arial"/>
                          <a:ea typeface="Calibri"/>
                          <a:cs typeface="Times New Roman"/>
                        </a:rPr>
                        <a:t>extracted channels</a:t>
                      </a:r>
                      <a:endParaRPr lang="ru-RU" sz="1200">
                        <a:effectLst/>
                        <a:latin typeface="Calibri"/>
                        <a:ea typeface="Calibri"/>
                        <a:cs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7"/>
                  </a:ext>
                </a:extLst>
              </a:tr>
              <a:tr h="210308">
                <a:tc>
                  <a:txBody>
                    <a:bodyPr/>
                    <a:lstStyle/>
                    <a:p>
                      <a:pPr algn="l">
                        <a:lnSpc>
                          <a:spcPct val="115000"/>
                        </a:lnSpc>
                        <a:spcAft>
                          <a:spcPts val="0"/>
                        </a:spcAft>
                        <a:tabLst>
                          <a:tab pos="7381240" algn="l"/>
                        </a:tabLst>
                      </a:pPr>
                      <a:r>
                        <a:rPr lang="en-US" sz="1200" b="1" dirty="0">
                          <a:solidFill>
                            <a:srgbClr val="008000"/>
                          </a:solidFill>
                          <a:effectLst/>
                          <a:latin typeface="Arial"/>
                          <a:ea typeface="Calibri"/>
                          <a:cs typeface="Times New Roman"/>
                        </a:rPr>
                        <a:t>Booster</a:t>
                      </a:r>
                      <a:r>
                        <a:rPr lang="en-US" sz="1200" b="1" dirty="0">
                          <a:solidFill>
                            <a:srgbClr val="002060"/>
                          </a:solidFill>
                          <a:effectLst/>
                          <a:latin typeface="Arial"/>
                          <a:ea typeface="Calibri"/>
                          <a:cs typeface="Times New Roman"/>
                        </a:rPr>
                        <a:t> </a:t>
                      </a:r>
                      <a:endParaRPr lang="ru-RU" sz="1200" dirty="0">
                        <a:effectLst/>
                        <a:latin typeface="Calibri"/>
                        <a:ea typeface="Calibri"/>
                        <a:cs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FF0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FF0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FF00"/>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FF0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FF0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FF0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FF0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FF0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FF0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FF0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FF0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8"/>
                  </a:ext>
                </a:extLst>
              </a:tr>
              <a:tr h="210308">
                <a:tc>
                  <a:txBody>
                    <a:bodyPr/>
                    <a:lstStyle/>
                    <a:p>
                      <a:pPr algn="l">
                        <a:lnSpc>
                          <a:spcPct val="115000"/>
                        </a:lnSpc>
                        <a:spcAft>
                          <a:spcPts val="0"/>
                        </a:spcAft>
                        <a:tabLst>
                          <a:tab pos="7381240" algn="l"/>
                        </a:tabLst>
                      </a:pPr>
                      <a:r>
                        <a:rPr lang="ru-RU" sz="1200" b="1" dirty="0" err="1">
                          <a:solidFill>
                            <a:srgbClr val="002060"/>
                          </a:solidFill>
                          <a:effectLst/>
                          <a:latin typeface="Arial"/>
                          <a:ea typeface="Calibri"/>
                          <a:cs typeface="Times New Roman"/>
                        </a:rPr>
                        <a:t>Collider</a:t>
                      </a:r>
                      <a:endParaRPr lang="ru-RU" sz="1200" dirty="0">
                        <a:effectLst/>
                        <a:latin typeface="Calibri"/>
                        <a:ea typeface="Calibri"/>
                        <a:cs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9"/>
                  </a:ext>
                </a:extLst>
              </a:tr>
              <a:tr h="210308">
                <a:tc>
                  <a:txBody>
                    <a:bodyPr/>
                    <a:lstStyle/>
                    <a:p>
                      <a:pPr algn="ctr">
                        <a:lnSpc>
                          <a:spcPct val="115000"/>
                        </a:lnSpc>
                        <a:spcAft>
                          <a:spcPts val="0"/>
                        </a:spcAft>
                        <a:tabLst>
                          <a:tab pos="7381240" algn="l"/>
                        </a:tabLst>
                      </a:pPr>
                      <a:r>
                        <a:rPr lang="en-US" sz="1200" i="1" kern="1200">
                          <a:solidFill>
                            <a:srgbClr val="002060"/>
                          </a:solidFill>
                          <a:effectLst/>
                          <a:latin typeface="Arial"/>
                          <a:ea typeface="MS PGothic"/>
                          <a:cs typeface="Times New Roman"/>
                        </a:rPr>
                        <a:t>startup configuration</a:t>
                      </a:r>
                      <a:endParaRPr lang="ru-RU" sz="1200">
                        <a:effectLst/>
                        <a:latin typeface="Calibri"/>
                        <a:ea typeface="Calibri"/>
                        <a:cs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a:noFill/>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10"/>
                  </a:ext>
                </a:extLst>
              </a:tr>
              <a:tr h="210308">
                <a:tc>
                  <a:txBody>
                    <a:bodyPr/>
                    <a:lstStyle/>
                    <a:p>
                      <a:pPr algn="ctr">
                        <a:lnSpc>
                          <a:spcPct val="115000"/>
                        </a:lnSpc>
                        <a:spcAft>
                          <a:spcPts val="0"/>
                        </a:spcAft>
                        <a:tabLst>
                          <a:tab pos="7381240" algn="l"/>
                        </a:tabLst>
                      </a:pPr>
                      <a:r>
                        <a:rPr lang="en-US" sz="1200" i="1" kern="1200" dirty="0">
                          <a:solidFill>
                            <a:srgbClr val="002060"/>
                          </a:solidFill>
                          <a:effectLst/>
                          <a:latin typeface="Arial"/>
                          <a:ea typeface="MS PGothic"/>
                          <a:cs typeface="Times New Roman"/>
                        </a:rPr>
                        <a:t>design configuration</a:t>
                      </a:r>
                      <a:endParaRPr lang="ru-RU" sz="1200" dirty="0">
                        <a:effectLst/>
                        <a:latin typeface="Calibri"/>
                        <a:ea typeface="Calibri"/>
                        <a:cs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11"/>
                  </a:ext>
                </a:extLst>
              </a:tr>
              <a:tr h="182877">
                <a:tc>
                  <a:txBody>
                    <a:bodyPr/>
                    <a:lstStyle/>
                    <a:p>
                      <a:pPr algn="l" fontAlgn="ctr">
                        <a:spcAft>
                          <a:spcPts val="0"/>
                        </a:spcAft>
                        <a:tabLst>
                          <a:tab pos="7381240" algn="l"/>
                        </a:tabLst>
                      </a:pPr>
                      <a:r>
                        <a:rPr lang="en-US" sz="1200" b="1" kern="1200" dirty="0">
                          <a:solidFill>
                            <a:srgbClr val="006666"/>
                          </a:solidFill>
                          <a:effectLst/>
                          <a:latin typeface="Arial"/>
                          <a:ea typeface="MS PGothic"/>
                        </a:rPr>
                        <a:t>BM@N</a:t>
                      </a:r>
                      <a:r>
                        <a:rPr lang="ru-RU" sz="1200" b="1" kern="1200" dirty="0">
                          <a:solidFill>
                            <a:srgbClr val="006666"/>
                          </a:solidFill>
                          <a:effectLst/>
                          <a:latin typeface="Arial"/>
                          <a:ea typeface="MS PGothic"/>
                        </a:rPr>
                        <a:t>  </a:t>
                      </a:r>
                      <a:endParaRPr lang="ru-RU" sz="1200" dirty="0">
                        <a:effectLst/>
                        <a:latin typeface="Calibri"/>
                        <a:ea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12"/>
                  </a:ext>
                </a:extLst>
              </a:tr>
              <a:tr h="182877">
                <a:tc>
                  <a:txBody>
                    <a:bodyPr/>
                    <a:lstStyle/>
                    <a:p>
                      <a:pPr algn="ctr" fontAlgn="ctr">
                        <a:spcAft>
                          <a:spcPts val="0"/>
                        </a:spcAft>
                        <a:tabLst>
                          <a:tab pos="7381240" algn="l"/>
                        </a:tabLst>
                      </a:pPr>
                      <a:r>
                        <a:rPr lang="en-US" sz="1200" i="1" kern="1200" dirty="0">
                          <a:solidFill>
                            <a:srgbClr val="006666"/>
                          </a:solidFill>
                          <a:effectLst/>
                          <a:latin typeface="Arial"/>
                          <a:ea typeface="MS PGothic"/>
                        </a:rPr>
                        <a:t>I stage</a:t>
                      </a:r>
                      <a:endParaRPr lang="ru-RU" sz="1200" dirty="0">
                        <a:effectLst/>
                        <a:latin typeface="Calibri"/>
                        <a:ea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a:noFill/>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5">
                        <a:lumMod val="5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5">
                        <a:lumMod val="5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5">
                        <a:lumMod val="5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5">
                        <a:lumMod val="5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5">
                        <a:lumMod val="5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5">
                        <a:lumMod val="5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5">
                        <a:lumMod val="5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5">
                        <a:lumMod val="5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5">
                        <a:lumMod val="5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1"/>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1"/>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13"/>
                  </a:ext>
                </a:extLst>
              </a:tr>
              <a:tr h="182877">
                <a:tc>
                  <a:txBody>
                    <a:bodyPr/>
                    <a:lstStyle/>
                    <a:p>
                      <a:pPr algn="ctr" fontAlgn="ctr">
                        <a:spcAft>
                          <a:spcPts val="0"/>
                        </a:spcAft>
                        <a:tabLst>
                          <a:tab pos="7381240" algn="l"/>
                        </a:tabLst>
                      </a:pPr>
                      <a:r>
                        <a:rPr lang="en-US" sz="1200" i="1" kern="1200" dirty="0">
                          <a:solidFill>
                            <a:srgbClr val="006666"/>
                          </a:solidFill>
                          <a:effectLst/>
                          <a:latin typeface="Arial"/>
                          <a:ea typeface="MS PGothic"/>
                        </a:rPr>
                        <a:t>II stage</a:t>
                      </a:r>
                      <a:endParaRPr lang="ru-RU" sz="1200" dirty="0">
                        <a:effectLst/>
                        <a:latin typeface="Calibri"/>
                        <a:ea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14"/>
                  </a:ext>
                </a:extLst>
              </a:tr>
              <a:tr h="210308">
                <a:tc>
                  <a:txBody>
                    <a:bodyPr/>
                    <a:lstStyle/>
                    <a:p>
                      <a:pPr algn="l">
                        <a:lnSpc>
                          <a:spcPct val="115000"/>
                        </a:lnSpc>
                        <a:spcAft>
                          <a:spcPts val="0"/>
                        </a:spcAft>
                        <a:tabLst>
                          <a:tab pos="7381240" algn="l"/>
                        </a:tabLst>
                      </a:pPr>
                      <a:r>
                        <a:rPr lang="en-US" sz="1200" b="1" dirty="0">
                          <a:solidFill>
                            <a:srgbClr val="B22320"/>
                          </a:solidFill>
                          <a:effectLst/>
                          <a:latin typeface="Arial"/>
                          <a:ea typeface="Calibri"/>
                          <a:cs typeface="Times New Roman"/>
                        </a:rPr>
                        <a:t>MPD </a:t>
                      </a:r>
                      <a:endParaRPr lang="ru-RU" sz="1200" dirty="0">
                        <a:effectLst/>
                        <a:latin typeface="Calibri"/>
                        <a:ea typeface="Calibri"/>
                        <a:cs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15"/>
                  </a:ext>
                </a:extLst>
              </a:tr>
              <a:tr h="182877">
                <a:tc>
                  <a:txBody>
                    <a:bodyPr/>
                    <a:lstStyle/>
                    <a:p>
                      <a:pPr algn="ctr" fontAlgn="ctr">
                        <a:spcAft>
                          <a:spcPts val="0"/>
                        </a:spcAft>
                        <a:tabLst>
                          <a:tab pos="7381240" algn="l"/>
                        </a:tabLst>
                      </a:pPr>
                      <a:r>
                        <a:rPr lang="ru-RU" sz="1200" i="1" kern="1200">
                          <a:solidFill>
                            <a:srgbClr val="B22320"/>
                          </a:solidFill>
                          <a:effectLst/>
                          <a:latin typeface="Arial"/>
                          <a:ea typeface="MS PGothic"/>
                        </a:rPr>
                        <a:t> </a:t>
                      </a:r>
                      <a:r>
                        <a:rPr lang="en-US" sz="1200" i="1" kern="1200">
                          <a:solidFill>
                            <a:srgbClr val="B22320"/>
                          </a:solidFill>
                          <a:effectLst/>
                          <a:latin typeface="Arial"/>
                          <a:ea typeface="MS PGothic"/>
                        </a:rPr>
                        <a:t>solenoid</a:t>
                      </a:r>
                      <a:endParaRPr lang="ru-RU" sz="1200">
                        <a:effectLst/>
                        <a:latin typeface="Calibri"/>
                        <a:ea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a:noFill/>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4F5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4F5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4F5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4F5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4F50"/>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4F5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4F5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4F5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4F5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4F5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4F5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4F5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4F5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4F5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16"/>
                  </a:ext>
                </a:extLst>
              </a:tr>
              <a:tr h="182877">
                <a:tc>
                  <a:txBody>
                    <a:bodyPr/>
                    <a:lstStyle/>
                    <a:p>
                      <a:pPr algn="ctr" fontAlgn="ctr">
                        <a:spcAft>
                          <a:spcPts val="0"/>
                        </a:spcAft>
                        <a:tabLst>
                          <a:tab pos="7381240" algn="l"/>
                        </a:tabLst>
                      </a:pPr>
                      <a:r>
                        <a:rPr lang="en-US" sz="1200" i="1" kern="1200">
                          <a:solidFill>
                            <a:srgbClr val="B22320"/>
                          </a:solidFill>
                          <a:effectLst/>
                          <a:latin typeface="Arial"/>
                          <a:ea typeface="MS PGothic"/>
                        </a:rPr>
                        <a:t>TPC, TOF, Ecal (barrel) </a:t>
                      </a:r>
                      <a:endParaRPr lang="ru-RU" sz="1200">
                        <a:effectLst/>
                        <a:latin typeface="Calibri"/>
                        <a:ea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a:noFill/>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17"/>
                  </a:ext>
                </a:extLst>
              </a:tr>
              <a:tr h="182877">
                <a:tc>
                  <a:txBody>
                    <a:bodyPr/>
                    <a:lstStyle/>
                    <a:p>
                      <a:pPr algn="ctr" fontAlgn="ctr">
                        <a:spcAft>
                          <a:spcPts val="0"/>
                        </a:spcAft>
                        <a:tabLst>
                          <a:tab pos="7381240" algn="l"/>
                        </a:tabLst>
                      </a:pPr>
                      <a:r>
                        <a:rPr lang="en-US" sz="1200" i="1">
                          <a:solidFill>
                            <a:srgbClr val="B22320"/>
                          </a:solidFill>
                          <a:effectLst/>
                          <a:latin typeface="Arial"/>
                          <a:ea typeface="Times New Roman"/>
                        </a:rPr>
                        <a:t>upgraded end-caps</a:t>
                      </a:r>
                      <a:endParaRPr lang="ru-RU" sz="1200">
                        <a:effectLst/>
                        <a:latin typeface="Calibri"/>
                        <a:ea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BBE0E3"/>
                    </a:solidFill>
                  </a:tcPr>
                </a:tc>
                <a:extLst>
                  <a:ext uri="{0D108BD9-81ED-4DB2-BD59-A6C34878D82A}">
                    <a16:rowId xmlns:a16="http://schemas.microsoft.com/office/drawing/2014/main" xmlns="" val="10018"/>
                  </a:ext>
                </a:extLst>
              </a:tr>
              <a:tr h="182877">
                <a:tc>
                  <a:txBody>
                    <a:bodyPr/>
                    <a:lstStyle/>
                    <a:p>
                      <a:pPr algn="l" fontAlgn="ctr">
                        <a:spcAft>
                          <a:spcPts val="0"/>
                        </a:spcAft>
                        <a:tabLst>
                          <a:tab pos="7381240" algn="l"/>
                        </a:tabLst>
                      </a:pPr>
                      <a:r>
                        <a:rPr lang="en-US" sz="1200" b="1" kern="1200" dirty="0">
                          <a:solidFill>
                            <a:srgbClr val="003300"/>
                          </a:solidFill>
                          <a:effectLst/>
                          <a:latin typeface="Arial"/>
                          <a:ea typeface="MS PGothic"/>
                        </a:rPr>
                        <a:t> Civil engineering</a:t>
                      </a:r>
                      <a:endParaRPr lang="ru-RU" sz="1200" dirty="0">
                        <a:effectLst/>
                        <a:latin typeface="Calibri"/>
                        <a:ea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19"/>
                  </a:ext>
                </a:extLst>
              </a:tr>
              <a:tr h="182877">
                <a:tc>
                  <a:txBody>
                    <a:bodyPr/>
                    <a:lstStyle/>
                    <a:p>
                      <a:pPr algn="ctr" fontAlgn="ctr">
                        <a:spcAft>
                          <a:spcPts val="0"/>
                        </a:spcAft>
                        <a:tabLst>
                          <a:tab pos="7381240" algn="l"/>
                        </a:tabLst>
                      </a:pPr>
                      <a:r>
                        <a:rPr lang="en-US" sz="1200" i="1" kern="1200" dirty="0">
                          <a:solidFill>
                            <a:srgbClr val="003300"/>
                          </a:solidFill>
                          <a:effectLst/>
                          <a:latin typeface="Arial"/>
                          <a:ea typeface="MS PGothic"/>
                        </a:rPr>
                        <a:t>MPD Hall</a:t>
                      </a:r>
                      <a:endParaRPr lang="ru-RU" sz="1200" dirty="0">
                        <a:effectLst/>
                        <a:latin typeface="Calibri"/>
                        <a:ea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a:noFill/>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75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75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75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75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75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75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75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75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75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75000"/>
                      </a:schemeClr>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20"/>
                  </a:ext>
                </a:extLst>
              </a:tr>
              <a:tr h="182877">
                <a:tc>
                  <a:txBody>
                    <a:bodyPr/>
                    <a:lstStyle/>
                    <a:p>
                      <a:pPr algn="ctr" fontAlgn="ctr">
                        <a:spcAft>
                          <a:spcPts val="0"/>
                        </a:spcAft>
                        <a:tabLst>
                          <a:tab pos="7381240" algn="l"/>
                        </a:tabLst>
                      </a:pPr>
                      <a:r>
                        <a:rPr lang="en-US" sz="1200" i="1" kern="1200" dirty="0">
                          <a:solidFill>
                            <a:srgbClr val="003300"/>
                          </a:solidFill>
                          <a:effectLst/>
                          <a:latin typeface="Arial"/>
                          <a:ea typeface="MS PGothic"/>
                        </a:rPr>
                        <a:t>SPD Hall</a:t>
                      </a:r>
                      <a:endParaRPr lang="ru-RU" sz="1200" dirty="0">
                        <a:effectLst/>
                        <a:latin typeface="Calibri"/>
                        <a:ea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a:noFill/>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no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21"/>
                  </a:ext>
                </a:extLst>
              </a:tr>
              <a:tr h="182877">
                <a:tc>
                  <a:txBody>
                    <a:bodyPr/>
                    <a:lstStyle/>
                    <a:p>
                      <a:pPr algn="ctr" fontAlgn="ctr">
                        <a:spcAft>
                          <a:spcPts val="0"/>
                        </a:spcAft>
                        <a:tabLst>
                          <a:tab pos="7381240" algn="l"/>
                        </a:tabLst>
                      </a:pPr>
                      <a:r>
                        <a:rPr lang="en-US" sz="1200" i="1" kern="1200">
                          <a:solidFill>
                            <a:srgbClr val="003300"/>
                          </a:solidFill>
                          <a:effectLst/>
                          <a:latin typeface="Arial"/>
                          <a:ea typeface="MS PGothic"/>
                        </a:rPr>
                        <a:t>collider tunnel</a:t>
                      </a:r>
                      <a:endParaRPr lang="ru-RU" sz="1200">
                        <a:effectLst/>
                        <a:latin typeface="Calibri"/>
                        <a:ea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a:noFill/>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22"/>
                  </a:ext>
                </a:extLst>
              </a:tr>
              <a:tr h="182877">
                <a:tc>
                  <a:txBody>
                    <a:bodyPr/>
                    <a:lstStyle/>
                    <a:p>
                      <a:pPr algn="ctr" fontAlgn="ctr">
                        <a:spcAft>
                          <a:spcPts val="0"/>
                        </a:spcAft>
                        <a:tabLst>
                          <a:tab pos="7381240" algn="l"/>
                        </a:tabLst>
                      </a:pPr>
                      <a:r>
                        <a:rPr lang="en-US" sz="1200" i="1" kern="1200" dirty="0">
                          <a:solidFill>
                            <a:srgbClr val="003300"/>
                          </a:solidFill>
                          <a:effectLst/>
                          <a:latin typeface="Arial"/>
                          <a:ea typeface="MS PGothic"/>
                        </a:rPr>
                        <a:t>HEBT </a:t>
                      </a:r>
                      <a:r>
                        <a:rPr lang="en-US" sz="1200" i="1" kern="1200" dirty="0" err="1">
                          <a:solidFill>
                            <a:srgbClr val="003300"/>
                          </a:solidFill>
                          <a:effectLst/>
                          <a:latin typeface="Arial"/>
                          <a:ea typeface="MS PGothic"/>
                        </a:rPr>
                        <a:t>Nuclotron</a:t>
                      </a:r>
                      <a:r>
                        <a:rPr lang="en-US" sz="1200" i="1" kern="1200" dirty="0">
                          <a:solidFill>
                            <a:srgbClr val="003300"/>
                          </a:solidFill>
                          <a:effectLst/>
                          <a:latin typeface="Arial"/>
                          <a:ea typeface="MS PGothic"/>
                        </a:rPr>
                        <a:t>-collider</a:t>
                      </a:r>
                      <a:endParaRPr lang="ru-RU" sz="1200" dirty="0">
                        <a:effectLst/>
                        <a:latin typeface="Calibri"/>
                        <a:ea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23"/>
                  </a:ext>
                </a:extLst>
              </a:tr>
              <a:tr h="182877">
                <a:tc>
                  <a:txBody>
                    <a:bodyPr/>
                    <a:lstStyle/>
                    <a:p>
                      <a:pPr algn="l" fontAlgn="base">
                        <a:spcAft>
                          <a:spcPts val="0"/>
                        </a:spcAft>
                        <a:tabLst>
                          <a:tab pos="7381240" algn="l"/>
                        </a:tabLst>
                      </a:pPr>
                      <a:r>
                        <a:rPr lang="en-US" sz="1200" b="1" kern="1200" dirty="0">
                          <a:solidFill>
                            <a:srgbClr val="002060"/>
                          </a:solidFill>
                          <a:effectLst/>
                          <a:latin typeface="Arial"/>
                          <a:ea typeface="MS PGothic"/>
                        </a:rPr>
                        <a:t> Cryogenic</a:t>
                      </a:r>
                      <a:endParaRPr lang="ru-RU" sz="1200" dirty="0">
                        <a:effectLst/>
                        <a:latin typeface="Calibri"/>
                        <a:ea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24"/>
                  </a:ext>
                </a:extLst>
              </a:tr>
              <a:tr h="182877">
                <a:tc>
                  <a:txBody>
                    <a:bodyPr/>
                    <a:lstStyle/>
                    <a:p>
                      <a:pPr algn="ctr" fontAlgn="base">
                        <a:spcAft>
                          <a:spcPts val="0"/>
                        </a:spcAft>
                        <a:tabLst>
                          <a:tab pos="7381240" algn="l"/>
                        </a:tabLst>
                      </a:pPr>
                      <a:r>
                        <a:rPr lang="en-US" sz="1200" kern="1200" dirty="0">
                          <a:solidFill>
                            <a:srgbClr val="002060"/>
                          </a:solidFill>
                          <a:effectLst/>
                          <a:latin typeface="Arial"/>
                          <a:ea typeface="MS PGothic"/>
                        </a:rPr>
                        <a:t>for Booster</a:t>
                      </a:r>
                      <a:endParaRPr lang="ru-RU" sz="1200" dirty="0">
                        <a:effectLst/>
                        <a:latin typeface="Calibri"/>
                        <a:ea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a:noFill/>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60000"/>
                        <a:lumOff val="4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60000"/>
                        <a:lumOff val="4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60000"/>
                        <a:lumOff val="4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60000"/>
                        <a:lumOff val="4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60000"/>
                        <a:lumOff val="40000"/>
                      </a:schemeClr>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60000"/>
                        <a:lumOff val="40000"/>
                      </a:schemeClr>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60000"/>
                        <a:lumOff val="4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60000"/>
                        <a:lumOff val="4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60000"/>
                        <a:lumOff val="4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60000"/>
                        <a:lumOff val="40000"/>
                      </a:schemeClr>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25"/>
                  </a:ext>
                </a:extLst>
              </a:tr>
              <a:tr h="182877">
                <a:tc>
                  <a:txBody>
                    <a:bodyPr/>
                    <a:lstStyle/>
                    <a:p>
                      <a:pPr algn="ctr" fontAlgn="base">
                        <a:spcAft>
                          <a:spcPts val="0"/>
                        </a:spcAft>
                        <a:tabLst>
                          <a:tab pos="7381240" algn="l"/>
                        </a:tabLst>
                      </a:pPr>
                      <a:r>
                        <a:rPr lang="en-US" sz="1200" kern="1200" dirty="0">
                          <a:solidFill>
                            <a:srgbClr val="002060"/>
                          </a:solidFill>
                          <a:effectLst/>
                          <a:latin typeface="Arial"/>
                          <a:ea typeface="MS PGothic"/>
                        </a:rPr>
                        <a:t>for Collider</a:t>
                      </a:r>
                      <a:endParaRPr lang="ru-RU" sz="1200" dirty="0">
                        <a:effectLst/>
                        <a:latin typeface="Calibri"/>
                        <a:ea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6B6BC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6B6BC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6B6BC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6B6BC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6B6BC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6B6BC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6B6BC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6B6BC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6B6BC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6B6BC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6B6BC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6B6BC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26"/>
                  </a:ext>
                </a:extLst>
              </a:tr>
            </a:tbl>
          </a:graphicData>
        </a:graphic>
      </p:graphicFrame>
      <p:sp>
        <p:nvSpPr>
          <p:cNvPr id="144422" name="TextBox 7"/>
          <p:cNvSpPr txBox="1">
            <a:spLocks noChangeArrowheads="1"/>
          </p:cNvSpPr>
          <p:nvPr/>
        </p:nvSpPr>
        <p:spPr bwMode="auto">
          <a:xfrm>
            <a:off x="4832350" y="120651"/>
            <a:ext cx="3041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000090"/>
                </a:solidFill>
                <a:cs typeface="Arial" charset="0"/>
              </a:rPr>
              <a:t>NICA schedule</a:t>
            </a:r>
          </a:p>
        </p:txBody>
      </p:sp>
      <p:sp>
        <p:nvSpPr>
          <p:cNvPr id="5" name="Rectangle 4"/>
          <p:cNvSpPr/>
          <p:nvPr/>
        </p:nvSpPr>
        <p:spPr>
          <a:xfrm>
            <a:off x="7556500" y="6172200"/>
            <a:ext cx="736600" cy="190500"/>
          </a:xfrm>
          <a:prstGeom prst="rect">
            <a:avLst/>
          </a:prstGeom>
          <a:solidFill>
            <a:srgbClr val="BBE0E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TextBox 6"/>
          <p:cNvSpPr txBox="1"/>
          <p:nvPr/>
        </p:nvSpPr>
        <p:spPr>
          <a:xfrm>
            <a:off x="8318500" y="6030913"/>
            <a:ext cx="1385316" cy="369332"/>
          </a:xfrm>
          <a:prstGeom prst="rect">
            <a:avLst/>
          </a:prstGeom>
          <a:noFill/>
        </p:spPr>
        <p:txBody>
          <a:bodyPr wrap="none">
            <a:spAutoFit/>
          </a:bodyPr>
          <a:lstStyle/>
          <a:p>
            <a:pPr>
              <a:defRPr/>
            </a:pPr>
            <a:r>
              <a:rPr lang="en-US" i="1" dirty="0">
                <a:solidFill>
                  <a:schemeClr val="accent5">
                    <a:lumMod val="25000"/>
                  </a:schemeClr>
                </a:solidFill>
              </a:rPr>
              <a:t>running time</a:t>
            </a:r>
          </a:p>
        </p:txBody>
      </p:sp>
      <p:sp>
        <p:nvSpPr>
          <p:cNvPr id="2" name="Номер слайда 1"/>
          <p:cNvSpPr>
            <a:spLocks noGrp="1"/>
          </p:cNvSpPr>
          <p:nvPr>
            <p:ph type="sldNum" sz="quarter" idx="12"/>
          </p:nvPr>
        </p:nvSpPr>
        <p:spPr/>
        <p:txBody>
          <a:bodyPr/>
          <a:lstStyle/>
          <a:p>
            <a:fld id="{9637668B-8315-4E46-8DAB-5A5735942071}" type="slidenum">
              <a:rPr lang="ru-RU" smtClean="0"/>
              <a:t>28</a:t>
            </a:fld>
            <a:endParaRPr lang="ru-RU"/>
          </a:p>
        </p:txBody>
      </p:sp>
    </p:spTree>
    <p:extLst>
      <p:ext uri="{BB962C8B-B14F-4D97-AF65-F5344CB8AC3E}">
        <p14:creationId xmlns:p14="http://schemas.microsoft.com/office/powerpoint/2010/main" val="1396275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7630" y="566224"/>
            <a:ext cx="5597451" cy="1754326"/>
          </a:xfrm>
          <a:prstGeom prst="rect">
            <a:avLst/>
          </a:prstGeom>
          <a:solidFill>
            <a:schemeClr val="accent5">
              <a:lumMod val="20000"/>
              <a:lumOff val="80000"/>
            </a:schemeClr>
          </a:solidFill>
        </p:spPr>
        <p:txBody>
          <a:bodyPr wrap="square">
            <a:spAutoFit/>
          </a:bodyPr>
          <a:lstStyle/>
          <a:p>
            <a:pPr marL="285750" indent="-285750">
              <a:buFont typeface="Wingdings" panose="05000000000000000000" pitchFamily="2" charset="2"/>
              <a:buChar char="§"/>
            </a:pPr>
            <a:r>
              <a:rPr lang="en-US" dirty="0" smtClean="0">
                <a:latin typeface="Arial Narrow" panose="020B0606020202030204" pitchFamily="34" charset="0"/>
              </a:rPr>
              <a:t>SAMPA </a:t>
            </a:r>
            <a:r>
              <a:rPr lang="en-US" dirty="0">
                <a:latin typeface="Arial Narrow" panose="020B0606020202030204" pitchFamily="34" charset="0"/>
              </a:rPr>
              <a:t>option (FEC32S) – </a:t>
            </a:r>
            <a:r>
              <a:rPr lang="en-US" dirty="0">
                <a:solidFill>
                  <a:srgbClr val="FF0000"/>
                </a:solidFill>
                <a:latin typeface="Arial Narrow" panose="020B0606020202030204" pitchFamily="34" charset="0"/>
              </a:rPr>
              <a:t>design in progress </a:t>
            </a:r>
          </a:p>
          <a:p>
            <a:pPr marL="285750" indent="-285750">
              <a:buFont typeface="Wingdings" panose="05000000000000000000" pitchFamily="2" charset="2"/>
              <a:buChar char="§"/>
            </a:pPr>
            <a:r>
              <a:rPr lang="en-US" dirty="0">
                <a:latin typeface="Arial Narrow" panose="020B0606020202030204" pitchFamily="34" charset="0"/>
              </a:rPr>
              <a:t>ALTRO+PASA option (FEC64S) - </a:t>
            </a:r>
            <a:r>
              <a:rPr lang="en-US" dirty="0">
                <a:solidFill>
                  <a:srgbClr val="FF0000"/>
                </a:solidFill>
                <a:latin typeface="Arial Narrow" panose="020B0606020202030204" pitchFamily="34" charset="0"/>
              </a:rPr>
              <a:t>design completed </a:t>
            </a:r>
          </a:p>
          <a:p>
            <a:pPr marL="285750" indent="-285750">
              <a:buFont typeface="Wingdings" panose="05000000000000000000" pitchFamily="2" charset="2"/>
              <a:buChar char="§"/>
            </a:pPr>
            <a:r>
              <a:rPr lang="en-US" dirty="0">
                <a:latin typeface="Arial Narrow" panose="020B0606020202030204" pitchFamily="34" charset="0"/>
              </a:rPr>
              <a:t>Pilot system (512 </a:t>
            </a:r>
            <a:r>
              <a:rPr lang="en-US" dirty="0" err="1">
                <a:latin typeface="Arial Narrow" panose="020B0606020202030204" pitchFamily="34" charset="0"/>
              </a:rPr>
              <a:t>ch</a:t>
            </a:r>
            <a:r>
              <a:rPr lang="en-US" dirty="0">
                <a:latin typeface="Arial Narrow" panose="020B0606020202030204" pitchFamily="34" charset="0"/>
              </a:rPr>
              <a:t>) </a:t>
            </a:r>
            <a:r>
              <a:rPr lang="en-US" dirty="0">
                <a:solidFill>
                  <a:srgbClr val="FF0000"/>
                </a:solidFill>
                <a:latin typeface="Arial Narrow" panose="020B0606020202030204" pitchFamily="34" charset="0"/>
              </a:rPr>
              <a:t>– under test </a:t>
            </a:r>
          </a:p>
          <a:p>
            <a:pPr marL="285750" indent="-285750">
              <a:buFont typeface="Wingdings" panose="05000000000000000000" pitchFamily="2" charset="2"/>
              <a:buChar char="§"/>
            </a:pPr>
            <a:r>
              <a:rPr lang="en-US" dirty="0">
                <a:latin typeface="Arial Narrow" panose="020B0606020202030204" pitchFamily="34" charset="0"/>
              </a:rPr>
              <a:t>Controller design </a:t>
            </a:r>
            <a:r>
              <a:rPr lang="en-US" dirty="0">
                <a:solidFill>
                  <a:srgbClr val="FF0000"/>
                </a:solidFill>
                <a:latin typeface="Arial Narrow" panose="020B0606020202030204" pitchFamily="34" charset="0"/>
              </a:rPr>
              <a:t>- design completed </a:t>
            </a:r>
          </a:p>
          <a:p>
            <a:pPr marL="285750" indent="-285750">
              <a:buFont typeface="Wingdings" panose="05000000000000000000" pitchFamily="2" charset="2"/>
              <a:buChar char="§"/>
            </a:pPr>
            <a:r>
              <a:rPr lang="en-US" dirty="0">
                <a:latin typeface="Arial Narrow" panose="020B0606020202030204" pitchFamily="34" charset="0"/>
              </a:rPr>
              <a:t>Controller manufacture – </a:t>
            </a:r>
            <a:r>
              <a:rPr lang="en-US" dirty="0">
                <a:solidFill>
                  <a:srgbClr val="FF0000"/>
                </a:solidFill>
                <a:latin typeface="Arial Narrow" panose="020B0606020202030204" pitchFamily="34" charset="0"/>
              </a:rPr>
              <a:t>December 2017 </a:t>
            </a:r>
          </a:p>
          <a:p>
            <a:pPr marL="285750" indent="-285750">
              <a:buFont typeface="Wingdings" panose="05000000000000000000" pitchFamily="2" charset="2"/>
              <a:buChar char="§"/>
            </a:pPr>
            <a:r>
              <a:rPr lang="en-US" dirty="0">
                <a:latin typeface="Arial Narrow" panose="020B0606020202030204" pitchFamily="34" charset="0"/>
              </a:rPr>
              <a:t>First Level Processor concept (for cosmic test)– </a:t>
            </a:r>
            <a:r>
              <a:rPr lang="en-US" dirty="0">
                <a:solidFill>
                  <a:srgbClr val="FF0000"/>
                </a:solidFill>
                <a:latin typeface="Arial Narrow" panose="020B0606020202030204" pitchFamily="34" charset="0"/>
              </a:rPr>
              <a:t>under design </a:t>
            </a:r>
            <a:endParaRPr lang="ru-RU" dirty="0">
              <a:solidFill>
                <a:srgbClr val="FF0000"/>
              </a:solidFill>
              <a:latin typeface="Arial Narrow" panose="020B0606020202030204" pitchFamily="34" charset="0"/>
            </a:endParaRPr>
          </a:p>
        </p:txBody>
      </p:sp>
      <p:pic>
        <p:nvPicPr>
          <p:cNvPr id="3" name="Рисунок 2"/>
          <p:cNvPicPr>
            <a:picLocks noChangeAspect="1"/>
          </p:cNvPicPr>
          <p:nvPr/>
        </p:nvPicPr>
        <p:blipFill rotWithShape="1">
          <a:blip r:embed="rId2"/>
          <a:srcRect l="5627" t="592"/>
          <a:stretch/>
        </p:blipFill>
        <p:spPr>
          <a:xfrm>
            <a:off x="0" y="3345176"/>
            <a:ext cx="3448732" cy="2719801"/>
          </a:xfrm>
          <a:prstGeom prst="rect">
            <a:avLst/>
          </a:prstGeom>
        </p:spPr>
      </p:pic>
      <p:sp>
        <p:nvSpPr>
          <p:cNvPr id="4" name="Прямоугольник 3"/>
          <p:cNvSpPr/>
          <p:nvPr/>
        </p:nvSpPr>
        <p:spPr>
          <a:xfrm>
            <a:off x="787899" y="2837757"/>
            <a:ext cx="5171468" cy="1138773"/>
          </a:xfrm>
          <a:prstGeom prst="rect">
            <a:avLst/>
          </a:prstGeom>
          <a:solidFill>
            <a:schemeClr val="accent5">
              <a:lumMod val="20000"/>
              <a:lumOff val="80000"/>
            </a:schemeClr>
          </a:solidFill>
        </p:spPr>
        <p:txBody>
          <a:bodyPr wrap="square">
            <a:spAutoFit/>
          </a:bodyPr>
          <a:lstStyle/>
          <a:p>
            <a:pPr algn="ctr"/>
            <a:r>
              <a:rPr lang="en-US" sz="1700" b="1" u="sng" dirty="0" smtClean="0">
                <a:latin typeface="Arial Narrow" panose="020B0606020202030204" pitchFamily="34" charset="0"/>
              </a:rPr>
              <a:t>SAMPA-based option </a:t>
            </a:r>
            <a:r>
              <a:rPr lang="en-US" sz="1700" b="1" u="sng" dirty="0" err="1" smtClean="0">
                <a:latin typeface="Arial Narrow" panose="020B0606020202030204" pitchFamily="34" charset="0"/>
              </a:rPr>
              <a:t>status&amp;plans</a:t>
            </a:r>
            <a:r>
              <a:rPr lang="en-US" sz="1700" b="1" u="sng" dirty="0" smtClean="0">
                <a:latin typeface="Arial Narrow" panose="020B0606020202030204" pitchFamily="34" charset="0"/>
              </a:rPr>
              <a:t>:</a:t>
            </a:r>
          </a:p>
          <a:p>
            <a:pPr marL="285750" indent="-285750">
              <a:buFont typeface="Wingdings" panose="05000000000000000000" pitchFamily="2" charset="2"/>
              <a:buChar char="§"/>
            </a:pPr>
            <a:r>
              <a:rPr lang="en-US" sz="1700" dirty="0" smtClean="0">
                <a:latin typeface="Arial Narrow" panose="020B0606020202030204" pitchFamily="34" charset="0"/>
              </a:rPr>
              <a:t>Design &amp; Components </a:t>
            </a:r>
            <a:r>
              <a:rPr lang="en-US" sz="1700" dirty="0">
                <a:latin typeface="Arial Narrow" panose="020B0606020202030204" pitchFamily="34" charset="0"/>
              </a:rPr>
              <a:t>soldering – </a:t>
            </a:r>
            <a:r>
              <a:rPr lang="en-US" sz="1700" dirty="0">
                <a:solidFill>
                  <a:srgbClr val="FF0000"/>
                </a:solidFill>
                <a:latin typeface="Arial Narrow" panose="020B0606020202030204" pitchFamily="34" charset="0"/>
              </a:rPr>
              <a:t>done </a:t>
            </a:r>
          </a:p>
          <a:p>
            <a:pPr marL="285750" indent="-285750">
              <a:buFont typeface="Wingdings" panose="05000000000000000000" pitchFamily="2" charset="2"/>
              <a:buChar char="§"/>
            </a:pPr>
            <a:r>
              <a:rPr lang="en-US" sz="1700" dirty="0" smtClean="0">
                <a:latin typeface="Arial Narrow" panose="020B0606020202030204" pitchFamily="34" charset="0"/>
              </a:rPr>
              <a:t>Tests </a:t>
            </a:r>
            <a:r>
              <a:rPr lang="en-US" sz="1700" dirty="0">
                <a:latin typeface="Arial Narrow" panose="020B0606020202030204" pitchFamily="34" charset="0"/>
              </a:rPr>
              <a:t>SAMPA naked </a:t>
            </a:r>
            <a:r>
              <a:rPr lang="en-US" sz="1700" dirty="0" smtClean="0">
                <a:latin typeface="Arial Narrow" panose="020B0606020202030204" pitchFamily="34" charset="0"/>
              </a:rPr>
              <a:t>FEC32S (rev.2)</a:t>
            </a:r>
            <a:r>
              <a:rPr lang="en-US" sz="1700" dirty="0" smtClean="0">
                <a:solidFill>
                  <a:srgbClr val="FF0000"/>
                </a:solidFill>
                <a:latin typeface="Arial Narrow" panose="020B0606020202030204" pitchFamily="34" charset="0"/>
              </a:rPr>
              <a:t> – </a:t>
            </a:r>
            <a:r>
              <a:rPr lang="en-US" sz="1700" dirty="0">
                <a:solidFill>
                  <a:srgbClr val="FF0000"/>
                </a:solidFill>
                <a:latin typeface="Arial Narrow" panose="020B0606020202030204" pitchFamily="34" charset="0"/>
              </a:rPr>
              <a:t>finished </a:t>
            </a:r>
            <a:endParaRPr lang="ru-RU" sz="1700" dirty="0">
              <a:solidFill>
                <a:srgbClr val="FF0000"/>
              </a:solidFill>
              <a:latin typeface="Arial Narrow" panose="020B0606020202030204" pitchFamily="34" charset="0"/>
            </a:endParaRPr>
          </a:p>
          <a:p>
            <a:pPr marL="285750" indent="-285750">
              <a:buFont typeface="Wingdings" panose="05000000000000000000" pitchFamily="2" charset="2"/>
              <a:buChar char="§"/>
            </a:pPr>
            <a:r>
              <a:rPr lang="en-US" sz="1700" dirty="0">
                <a:latin typeface="Arial Narrow" panose="020B0606020202030204" pitchFamily="34" charset="0"/>
              </a:rPr>
              <a:t>Tests of the next SAMPA revision (rev.3) – </a:t>
            </a:r>
            <a:r>
              <a:rPr lang="en-US" sz="1700" dirty="0" smtClean="0">
                <a:solidFill>
                  <a:srgbClr val="FF0000"/>
                </a:solidFill>
                <a:latin typeface="Arial Narrow" panose="020B0606020202030204" pitchFamily="34" charset="0"/>
              </a:rPr>
              <a:t>Sept</a:t>
            </a:r>
            <a:r>
              <a:rPr lang="en-US" sz="1700" dirty="0">
                <a:solidFill>
                  <a:srgbClr val="FF0000"/>
                </a:solidFill>
                <a:latin typeface="Arial Narrow" panose="020B0606020202030204" pitchFamily="34" charset="0"/>
              </a:rPr>
              <a:t>.-Oct. 2017 </a:t>
            </a:r>
            <a:endParaRPr lang="ru-RU" sz="1700" dirty="0">
              <a:solidFill>
                <a:srgbClr val="FF0000"/>
              </a:solidFill>
              <a:latin typeface="Arial Narrow" panose="020B0606020202030204" pitchFamily="34" charset="0"/>
            </a:endParaRPr>
          </a:p>
        </p:txBody>
      </p:sp>
      <p:pic>
        <p:nvPicPr>
          <p:cNvPr id="5" name="Рисунок 4"/>
          <p:cNvPicPr>
            <a:picLocks noChangeAspect="1"/>
          </p:cNvPicPr>
          <p:nvPr/>
        </p:nvPicPr>
        <p:blipFill rotWithShape="1">
          <a:blip r:embed="rId3"/>
          <a:srcRect l="10612" t="10870" r="5188" b="11739"/>
          <a:stretch/>
        </p:blipFill>
        <p:spPr>
          <a:xfrm>
            <a:off x="2420371" y="4636872"/>
            <a:ext cx="2973548" cy="2052000"/>
          </a:xfrm>
          <a:prstGeom prst="rect">
            <a:avLst/>
          </a:prstGeom>
        </p:spPr>
      </p:pic>
      <p:pic>
        <p:nvPicPr>
          <p:cNvPr id="6" name="Рисунок 5"/>
          <p:cNvPicPr>
            <a:picLocks noChangeAspect="1"/>
          </p:cNvPicPr>
          <p:nvPr/>
        </p:nvPicPr>
        <p:blipFill>
          <a:blip r:embed="rId4"/>
          <a:stretch>
            <a:fillRect/>
          </a:stretch>
        </p:blipFill>
        <p:spPr>
          <a:xfrm>
            <a:off x="7925635" y="386847"/>
            <a:ext cx="4171618" cy="3132000"/>
          </a:xfrm>
          <a:prstGeom prst="rect">
            <a:avLst/>
          </a:prstGeom>
        </p:spPr>
      </p:pic>
      <p:sp>
        <p:nvSpPr>
          <p:cNvPr id="7" name="Прямоугольник 6"/>
          <p:cNvSpPr/>
          <p:nvPr/>
        </p:nvSpPr>
        <p:spPr>
          <a:xfrm>
            <a:off x="6932784" y="3436543"/>
            <a:ext cx="5010647" cy="1200329"/>
          </a:xfrm>
          <a:prstGeom prst="rect">
            <a:avLst/>
          </a:prstGeom>
          <a:solidFill>
            <a:schemeClr val="accent5">
              <a:lumMod val="20000"/>
              <a:lumOff val="80000"/>
            </a:schemeClr>
          </a:solidFill>
        </p:spPr>
        <p:txBody>
          <a:bodyPr wrap="square">
            <a:spAutoFit/>
          </a:bodyPr>
          <a:lstStyle/>
          <a:p>
            <a:pPr algn="ctr"/>
            <a:r>
              <a:rPr lang="en-US" b="1" u="sng" dirty="0" err="1" smtClean="0">
                <a:latin typeface="Arial Narrow" panose="020B0606020202030204" pitchFamily="34" charset="0"/>
              </a:rPr>
              <a:t>Altro</a:t>
            </a:r>
            <a:r>
              <a:rPr lang="en-US" b="1" u="sng" dirty="0" smtClean="0">
                <a:latin typeface="Arial Narrow" panose="020B0606020202030204" pitchFamily="34" charset="0"/>
              </a:rPr>
              <a:t>-based option (FEC-64S) </a:t>
            </a:r>
            <a:r>
              <a:rPr lang="en-US" b="1" u="sng" dirty="0" err="1" smtClean="0">
                <a:latin typeface="Arial Narrow" panose="020B0606020202030204" pitchFamily="34" charset="0"/>
              </a:rPr>
              <a:t>status&amp;plans</a:t>
            </a:r>
            <a:r>
              <a:rPr lang="en-US" b="1" u="sng" dirty="0" smtClean="0">
                <a:latin typeface="Arial Narrow" panose="020B0606020202030204" pitchFamily="34" charset="0"/>
              </a:rPr>
              <a:t>: </a:t>
            </a:r>
            <a:endParaRPr lang="ru-RU" sz="1050" b="1" u="sng" dirty="0">
              <a:latin typeface="Arial Narrow" panose="020B0606020202030204" pitchFamily="34" charset="0"/>
            </a:endParaRPr>
          </a:p>
          <a:p>
            <a:pPr marL="285750" indent="-285750">
              <a:buFont typeface="Wingdings" panose="05000000000000000000" pitchFamily="2" charset="2"/>
              <a:buChar char="§"/>
            </a:pPr>
            <a:r>
              <a:rPr lang="en-US" dirty="0">
                <a:latin typeface="Arial Narrow" panose="020B0606020202030204" pitchFamily="34" charset="0"/>
              </a:rPr>
              <a:t>readout up to 8 boards (based on kit) </a:t>
            </a:r>
            <a:r>
              <a:rPr lang="en-US" dirty="0" smtClean="0">
                <a:latin typeface="Arial Narrow" panose="020B0606020202030204" pitchFamily="34" charset="0"/>
              </a:rPr>
              <a:t>- </a:t>
            </a:r>
            <a:r>
              <a:rPr lang="en-US" dirty="0" smtClean="0">
                <a:solidFill>
                  <a:srgbClr val="FF0000"/>
                </a:solidFill>
                <a:latin typeface="Arial Narrow" panose="020B0606020202030204" pitchFamily="34" charset="0"/>
              </a:rPr>
              <a:t>July’17 </a:t>
            </a:r>
            <a:endParaRPr lang="en-US" dirty="0">
              <a:solidFill>
                <a:srgbClr val="FF0000"/>
              </a:solidFill>
              <a:latin typeface="Arial Narrow" panose="020B0606020202030204" pitchFamily="34" charset="0"/>
            </a:endParaRPr>
          </a:p>
          <a:p>
            <a:pPr marL="285750" indent="-285750">
              <a:buFont typeface="Wingdings" panose="05000000000000000000" pitchFamily="2" charset="2"/>
              <a:buChar char="§"/>
            </a:pPr>
            <a:r>
              <a:rPr lang="en-US" dirty="0" smtClean="0">
                <a:latin typeface="Arial Narrow" panose="020B0606020202030204" pitchFamily="34" charset="0"/>
              </a:rPr>
              <a:t>test </a:t>
            </a:r>
            <a:r>
              <a:rPr lang="en-US" dirty="0">
                <a:latin typeface="Arial Narrow" panose="020B0606020202030204" pitchFamily="34" charset="0"/>
              </a:rPr>
              <a:t>electronics with ROC chamber </a:t>
            </a:r>
            <a:r>
              <a:rPr lang="en-US" dirty="0" smtClean="0">
                <a:latin typeface="Arial Narrow" panose="020B0606020202030204" pitchFamily="34" charset="0"/>
              </a:rPr>
              <a:t>- </a:t>
            </a:r>
            <a:r>
              <a:rPr lang="en-US" dirty="0" smtClean="0">
                <a:solidFill>
                  <a:srgbClr val="FF0000"/>
                </a:solidFill>
                <a:latin typeface="Arial Narrow" panose="020B0606020202030204" pitchFamily="34" charset="0"/>
              </a:rPr>
              <a:t>December‘17 </a:t>
            </a:r>
            <a:endParaRPr lang="en-US" dirty="0">
              <a:solidFill>
                <a:srgbClr val="FF0000"/>
              </a:solidFill>
              <a:latin typeface="Arial Narrow" panose="020B0606020202030204" pitchFamily="34" charset="0"/>
            </a:endParaRPr>
          </a:p>
          <a:p>
            <a:pPr marL="285750" indent="-285750">
              <a:buFont typeface="Wingdings" panose="05000000000000000000" pitchFamily="2" charset="2"/>
              <a:buChar char="§"/>
            </a:pPr>
            <a:r>
              <a:rPr lang="en-US" dirty="0" smtClean="0">
                <a:latin typeface="Arial Narrow" panose="020B0606020202030204" pitchFamily="34" charset="0"/>
              </a:rPr>
              <a:t>controller </a:t>
            </a:r>
            <a:r>
              <a:rPr lang="en-US" dirty="0">
                <a:latin typeface="Arial Narrow" panose="020B0606020202030204" pitchFamily="34" charset="0"/>
              </a:rPr>
              <a:t>(for 62 boards) manufacture </a:t>
            </a:r>
            <a:r>
              <a:rPr lang="en-US" dirty="0" smtClean="0">
                <a:latin typeface="Arial Narrow" panose="020B0606020202030204" pitchFamily="34" charset="0"/>
              </a:rPr>
              <a:t>- </a:t>
            </a:r>
            <a:r>
              <a:rPr lang="en-US" dirty="0" smtClean="0">
                <a:solidFill>
                  <a:srgbClr val="FF0000"/>
                </a:solidFill>
                <a:latin typeface="Arial Narrow" panose="020B0606020202030204" pitchFamily="34" charset="0"/>
              </a:rPr>
              <a:t>December’17</a:t>
            </a:r>
            <a:r>
              <a:rPr lang="en-US" dirty="0" smtClean="0">
                <a:latin typeface="Arial Narrow" panose="020B0606020202030204" pitchFamily="34" charset="0"/>
              </a:rPr>
              <a:t> </a:t>
            </a:r>
            <a:endParaRPr lang="en-US" dirty="0">
              <a:latin typeface="Arial Narrow" panose="020B0606020202030204" pitchFamily="34" charset="0"/>
            </a:endParaRPr>
          </a:p>
        </p:txBody>
      </p:sp>
      <p:sp>
        <p:nvSpPr>
          <p:cNvPr id="8" name="TextBox 7"/>
          <p:cNvSpPr txBox="1"/>
          <p:nvPr/>
        </p:nvSpPr>
        <p:spPr>
          <a:xfrm>
            <a:off x="5147975" y="22055"/>
            <a:ext cx="2669320" cy="492443"/>
          </a:xfrm>
          <a:prstGeom prst="rect">
            <a:avLst/>
          </a:prstGeom>
          <a:noFill/>
        </p:spPr>
        <p:txBody>
          <a:bodyPr wrap="none" rtlCol="0">
            <a:spAutoFit/>
          </a:bodyPr>
          <a:lstStyle/>
          <a:p>
            <a:r>
              <a:rPr lang="en-US" sz="2600" b="1" dirty="0" smtClean="0">
                <a:latin typeface="Arial" panose="020B0604020202020204" pitchFamily="34" charset="0"/>
                <a:cs typeface="Arial" panose="020B0604020202020204" pitchFamily="34" charset="0"/>
              </a:rPr>
              <a:t>TPC FEE status</a:t>
            </a:r>
            <a:endParaRPr lang="ru-RU" sz="2600" b="1" dirty="0">
              <a:latin typeface="Arial" panose="020B0604020202020204" pitchFamily="34" charset="0"/>
              <a:cs typeface="Arial" panose="020B0604020202020204" pitchFamily="34" charset="0"/>
            </a:endParaRPr>
          </a:p>
        </p:txBody>
      </p:sp>
      <p:pic>
        <p:nvPicPr>
          <p:cNvPr id="9" name="Рисунок 8"/>
          <p:cNvPicPr>
            <a:picLocks noChangeAspect="1"/>
          </p:cNvPicPr>
          <p:nvPr/>
        </p:nvPicPr>
        <p:blipFill rotWithShape="1">
          <a:blip r:embed="rId5"/>
          <a:srcRect l="622" t="6319"/>
          <a:stretch/>
        </p:blipFill>
        <p:spPr>
          <a:xfrm>
            <a:off x="7814290" y="4924872"/>
            <a:ext cx="4064058" cy="1764000"/>
          </a:xfrm>
          <a:prstGeom prst="rect">
            <a:avLst/>
          </a:prstGeom>
        </p:spPr>
      </p:pic>
      <p:sp>
        <p:nvSpPr>
          <p:cNvPr id="11" name="Прямоугольник 10"/>
          <p:cNvSpPr/>
          <p:nvPr/>
        </p:nvSpPr>
        <p:spPr>
          <a:xfrm>
            <a:off x="10081234" y="4924872"/>
            <a:ext cx="1797114" cy="353943"/>
          </a:xfrm>
          <a:prstGeom prst="rect">
            <a:avLst/>
          </a:prstGeom>
          <a:solidFill>
            <a:schemeClr val="accent5">
              <a:lumMod val="20000"/>
              <a:lumOff val="80000"/>
            </a:schemeClr>
          </a:solidFill>
        </p:spPr>
        <p:txBody>
          <a:bodyPr wrap="square">
            <a:spAutoFit/>
          </a:bodyPr>
          <a:lstStyle/>
          <a:p>
            <a:r>
              <a:rPr lang="en-US" sz="1700" dirty="0" smtClean="0">
                <a:latin typeface="Arial Narrow" panose="020B0606020202030204" pitchFamily="34" charset="0"/>
              </a:rPr>
              <a:t>Prototype-02 </a:t>
            </a:r>
            <a:r>
              <a:rPr lang="en-US" sz="1700" dirty="0">
                <a:latin typeface="Arial Narrow" panose="020B0606020202030204" pitchFamily="34" charset="0"/>
              </a:rPr>
              <a:t>(14 </a:t>
            </a:r>
            <a:r>
              <a:rPr lang="en-US" sz="1700" dirty="0" err="1">
                <a:latin typeface="Arial Narrow" panose="020B0606020202030204" pitchFamily="34" charset="0"/>
              </a:rPr>
              <a:t>ch</a:t>
            </a:r>
            <a:r>
              <a:rPr lang="en-US" sz="1700" dirty="0">
                <a:latin typeface="Arial Narrow" panose="020B0606020202030204" pitchFamily="34" charset="0"/>
              </a:rPr>
              <a:t>) </a:t>
            </a:r>
            <a:endParaRPr lang="ru-RU" sz="1700" dirty="0">
              <a:latin typeface="Arial Narrow" panose="020B0606020202030204" pitchFamily="34" charset="0"/>
            </a:endParaRPr>
          </a:p>
        </p:txBody>
      </p:sp>
      <p:sp>
        <p:nvSpPr>
          <p:cNvPr id="12" name="Прямоугольник 11"/>
          <p:cNvSpPr/>
          <p:nvPr/>
        </p:nvSpPr>
        <p:spPr>
          <a:xfrm>
            <a:off x="5795533" y="4885065"/>
            <a:ext cx="2213352" cy="1138773"/>
          </a:xfrm>
          <a:prstGeom prst="rect">
            <a:avLst/>
          </a:prstGeom>
          <a:solidFill>
            <a:schemeClr val="accent5">
              <a:lumMod val="20000"/>
              <a:lumOff val="80000"/>
            </a:schemeClr>
          </a:solidFill>
        </p:spPr>
        <p:txBody>
          <a:bodyPr wrap="square">
            <a:spAutoFit/>
          </a:bodyPr>
          <a:lstStyle/>
          <a:p>
            <a:pPr algn="ctr"/>
            <a:r>
              <a:rPr lang="en-US" sz="1700" dirty="0" smtClean="0">
                <a:latin typeface="Arial Narrow" panose="020B0606020202030204" pitchFamily="34" charset="0"/>
              </a:rPr>
              <a:t>Slow </a:t>
            </a:r>
            <a:r>
              <a:rPr lang="en-US" sz="1700" dirty="0">
                <a:latin typeface="Arial Narrow" panose="020B0606020202030204" pitchFamily="34" charset="0"/>
              </a:rPr>
              <a:t>control integrated </a:t>
            </a:r>
          </a:p>
          <a:p>
            <a:pPr algn="ctr"/>
            <a:r>
              <a:rPr lang="en-US" sz="1700" dirty="0">
                <a:latin typeface="Arial Narrow" panose="020B0606020202030204" pitchFamily="34" charset="0"/>
              </a:rPr>
              <a:t>to </a:t>
            </a:r>
            <a:r>
              <a:rPr lang="en-US" sz="1700" dirty="0" smtClean="0">
                <a:latin typeface="Arial Narrow" panose="020B0606020202030204" pitchFamily="34" charset="0"/>
              </a:rPr>
              <a:t>low </a:t>
            </a:r>
            <a:r>
              <a:rPr lang="en-US" sz="1700" dirty="0">
                <a:latin typeface="Arial Narrow" panose="020B0606020202030204" pitchFamily="34" charset="0"/>
              </a:rPr>
              <a:t>voltage </a:t>
            </a:r>
            <a:r>
              <a:rPr lang="en-US" sz="1700" dirty="0" smtClean="0">
                <a:latin typeface="Arial Narrow" panose="020B0606020202030204" pitchFamily="34" charset="0"/>
              </a:rPr>
              <a:t>distribution</a:t>
            </a:r>
          </a:p>
          <a:p>
            <a:pPr algn="ctr"/>
            <a:r>
              <a:rPr lang="en-US" sz="1700" dirty="0" smtClean="0">
                <a:latin typeface="Arial Narrow" panose="020B0606020202030204" pitchFamily="34" charset="0"/>
              </a:rPr>
              <a:t>board </a:t>
            </a:r>
            <a:r>
              <a:rPr lang="en-US" sz="1700" dirty="0">
                <a:latin typeface="Arial Narrow" panose="020B0606020202030204" pitchFamily="34" charset="0"/>
              </a:rPr>
              <a:t>(LVDB</a:t>
            </a:r>
            <a:r>
              <a:rPr lang="en-US" sz="1700" dirty="0" smtClean="0">
                <a:latin typeface="Arial Narrow" panose="020B0606020202030204" pitchFamily="34" charset="0"/>
              </a:rPr>
              <a:t>)</a:t>
            </a:r>
          </a:p>
          <a:p>
            <a:pPr algn="ctr"/>
            <a:r>
              <a:rPr lang="en-US" sz="1700" dirty="0" smtClean="0">
                <a:latin typeface="Arial Narrow" panose="020B0606020202030204" pitchFamily="34" charset="0"/>
              </a:rPr>
              <a:t>INP BSU (Minsk)  </a:t>
            </a:r>
            <a:endParaRPr lang="ru-RU" sz="1700" dirty="0">
              <a:latin typeface="Arial Narrow" panose="020B0606020202030204" pitchFamily="34" charset="0"/>
            </a:endParaRPr>
          </a:p>
        </p:txBody>
      </p:sp>
      <p:pic>
        <p:nvPicPr>
          <p:cNvPr id="13" name="Рисунок 12" descr="D:\Документы\Фото TPC\FEC64S_Altera\IMG_3218.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a:off x="5773421" y="692847"/>
            <a:ext cx="2658854" cy="1980000"/>
          </a:xfrm>
          <a:prstGeom prst="rect">
            <a:avLst/>
          </a:prstGeom>
          <a:noFill/>
          <a:ln>
            <a:noFill/>
          </a:ln>
        </p:spPr>
      </p:pic>
      <p:sp>
        <p:nvSpPr>
          <p:cNvPr id="14" name="Прямоугольник 13"/>
          <p:cNvSpPr/>
          <p:nvPr/>
        </p:nvSpPr>
        <p:spPr>
          <a:xfrm>
            <a:off x="6125679" y="2546125"/>
            <a:ext cx="1500731" cy="369332"/>
          </a:xfrm>
          <a:prstGeom prst="rect">
            <a:avLst/>
          </a:prstGeom>
          <a:solidFill>
            <a:schemeClr val="tx2">
              <a:lumMod val="20000"/>
              <a:lumOff val="80000"/>
            </a:schemeClr>
          </a:solidFill>
        </p:spPr>
        <p:txBody>
          <a:bodyPr wrap="none">
            <a:spAutoFit/>
          </a:bodyPr>
          <a:lstStyle/>
          <a:p>
            <a:pPr algn="ctr">
              <a:defRPr/>
            </a:pPr>
            <a:r>
              <a:rPr lang="en-US" b="1" dirty="0" smtClean="0">
                <a:solidFill>
                  <a:srgbClr val="0000CC"/>
                </a:solidFill>
                <a:latin typeface="Arial Narrow" panose="020B0606020202030204" pitchFamily="34" charset="0"/>
              </a:rPr>
              <a:t>r/o of 8 boards</a:t>
            </a:r>
            <a:endParaRPr lang="ru-RU" dirty="0">
              <a:latin typeface="Arial Narrow" panose="020B0606020202030204" pitchFamily="34" charset="0"/>
            </a:endParaRPr>
          </a:p>
        </p:txBody>
      </p:sp>
      <p:sp>
        <p:nvSpPr>
          <p:cNvPr id="10" name="Номер слайда 9"/>
          <p:cNvSpPr>
            <a:spLocks noGrp="1"/>
          </p:cNvSpPr>
          <p:nvPr>
            <p:ph type="sldNum" sz="quarter" idx="12"/>
          </p:nvPr>
        </p:nvSpPr>
        <p:spPr/>
        <p:txBody>
          <a:bodyPr/>
          <a:lstStyle/>
          <a:p>
            <a:fld id="{83DBE0F0-A2EB-4557-8801-0B7AFDF1E7E3}" type="slidenum">
              <a:rPr lang="ru-RU" smtClean="0"/>
              <a:t>29</a:t>
            </a:fld>
            <a:endParaRPr lang="ru-RU"/>
          </a:p>
        </p:txBody>
      </p:sp>
    </p:spTree>
    <p:extLst>
      <p:ext uri="{BB962C8B-B14F-4D97-AF65-F5344CB8AC3E}">
        <p14:creationId xmlns:p14="http://schemas.microsoft.com/office/powerpoint/2010/main" val="2550024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extLst>
              <a:ext uri="{BEBA8EAE-BF5A-486C-A8C5-ECC9F3942E4B}">
                <a14:imgProps xmlns:a14="http://schemas.microsoft.com/office/drawing/2010/main">
                  <a14:imgLayer r:embed="rId3">
                    <a14:imgEffect>
                      <a14:sharpenSoften amount="12000"/>
                    </a14:imgEffect>
                  </a14:imgLayer>
                </a14:imgProps>
              </a:ext>
              <a:ext uri="{28A0092B-C50C-407E-A947-70E740481C1C}">
                <a14:useLocalDpi xmlns:a14="http://schemas.microsoft.com/office/drawing/2010/main" val="0"/>
              </a:ext>
            </a:extLst>
          </a:blip>
          <a:srcRect l="2068" t="4596" r="2587" b="13390"/>
          <a:stretch/>
        </p:blipFill>
        <p:spPr>
          <a:xfrm>
            <a:off x="1560380" y="1907628"/>
            <a:ext cx="9072124" cy="4392000"/>
          </a:xfrm>
          <a:prstGeom prst="rect">
            <a:avLst/>
          </a:prstGeom>
        </p:spPr>
      </p:pic>
      <p:grpSp>
        <p:nvGrpSpPr>
          <p:cNvPr id="4" name="Group 40"/>
          <p:cNvGrpSpPr/>
          <p:nvPr/>
        </p:nvGrpSpPr>
        <p:grpSpPr>
          <a:xfrm>
            <a:off x="6461920" y="3212977"/>
            <a:ext cx="2226368" cy="1368001"/>
            <a:chOff x="1625448" y="3138103"/>
            <a:chExt cx="3141670" cy="1930408"/>
          </a:xfrm>
        </p:grpSpPr>
        <p:pic>
          <p:nvPicPr>
            <p:cNvPr id="6" name="Picture 2"/>
            <p:cNvPicPr>
              <a:picLocks noChangeAspect="1" noChangeArrowheads="1"/>
            </p:cNvPicPr>
            <p:nvPr/>
          </p:nvPicPr>
          <p:blipFill>
            <a:blip r:embed="rId4"/>
            <a:srcRect/>
            <a:stretch>
              <a:fillRect/>
            </a:stretch>
          </p:blipFill>
          <p:spPr bwMode="auto">
            <a:xfrm>
              <a:off x="1625448" y="3138103"/>
              <a:ext cx="2748088" cy="1930408"/>
            </a:xfrm>
            <a:prstGeom prst="rect">
              <a:avLst/>
            </a:prstGeom>
            <a:noFill/>
            <a:ln w="9525">
              <a:noFill/>
              <a:miter lim="800000"/>
              <a:headEnd/>
              <a:tailEnd/>
            </a:ln>
          </p:spPr>
        </p:pic>
        <p:cxnSp>
          <p:nvCxnSpPr>
            <p:cNvPr id="7" name="Straight Arrow Connector 46"/>
            <p:cNvCxnSpPr/>
            <p:nvPr/>
          </p:nvCxnSpPr>
          <p:spPr>
            <a:xfrm flipV="1">
              <a:off x="4259118" y="3815341"/>
              <a:ext cx="508000" cy="338665"/>
            </a:xfrm>
            <a:prstGeom prst="straightConnector1">
              <a:avLst/>
            </a:prstGeom>
            <a:ln w="57150" cmpd="sng">
              <a:solidFill>
                <a:srgbClr val="4597A0"/>
              </a:solidFill>
              <a:tailEnd type="arrow"/>
            </a:ln>
          </p:spPr>
          <p:style>
            <a:lnRef idx="2">
              <a:schemeClr val="accent1"/>
            </a:lnRef>
            <a:fillRef idx="0">
              <a:schemeClr val="accent1"/>
            </a:fillRef>
            <a:effectRef idx="1">
              <a:schemeClr val="accent1"/>
            </a:effectRef>
            <a:fontRef idx="minor">
              <a:schemeClr val="tx1"/>
            </a:fontRef>
          </p:style>
        </p:cxnSp>
      </p:grpSp>
      <p:sp>
        <p:nvSpPr>
          <p:cNvPr id="5" name="TextBox 4"/>
          <p:cNvSpPr txBox="1"/>
          <p:nvPr/>
        </p:nvSpPr>
        <p:spPr>
          <a:xfrm>
            <a:off x="7398025" y="3289626"/>
            <a:ext cx="707245" cy="400110"/>
          </a:xfrm>
          <a:prstGeom prst="rect">
            <a:avLst/>
          </a:prstGeom>
          <a:noFill/>
        </p:spPr>
        <p:txBody>
          <a:bodyPr wrap="none" rtlCol="0">
            <a:spAutoFit/>
          </a:bodyPr>
          <a:lstStyle/>
          <a:p>
            <a:r>
              <a:rPr lang="en-US" sz="2000" b="1" dirty="0">
                <a:solidFill>
                  <a:srgbClr val="000090"/>
                </a:solidFill>
              </a:rPr>
              <a:t>MPD</a:t>
            </a:r>
          </a:p>
        </p:txBody>
      </p:sp>
      <p:sp>
        <p:nvSpPr>
          <p:cNvPr id="9" name="TextBox 8"/>
          <p:cNvSpPr txBox="1"/>
          <p:nvPr/>
        </p:nvSpPr>
        <p:spPr>
          <a:xfrm>
            <a:off x="1703512" y="6382490"/>
            <a:ext cx="8591996" cy="430887"/>
          </a:xfrm>
          <a:prstGeom prst="rect">
            <a:avLst/>
          </a:prstGeom>
          <a:solidFill>
            <a:srgbClr val="DAEDEF"/>
          </a:solidFill>
        </p:spPr>
        <p:txBody>
          <a:bodyPr wrap="square" rtlCol="0">
            <a:spAutoFit/>
          </a:bodyPr>
          <a:lstStyle/>
          <a:p>
            <a:pPr algn="ctr"/>
            <a:r>
              <a:rPr lang="en-US" sz="2200" b="1" i="1" dirty="0">
                <a:solidFill>
                  <a:srgbClr val="000090"/>
                </a:solidFill>
                <a:latin typeface="Arial Narrow" pitchFamily="34" charset="0"/>
                <a:cs typeface="Arial" pitchFamily="34" charset="0"/>
              </a:rPr>
              <a:t>The general contractor</a:t>
            </a:r>
            <a:r>
              <a:rPr lang="en-US" sz="2200" b="1" i="1" dirty="0">
                <a:solidFill>
                  <a:srgbClr val="006600"/>
                </a:solidFill>
                <a:latin typeface="Arial Narrow" pitchFamily="34" charset="0"/>
                <a:cs typeface="Arial" pitchFamily="34" charset="0"/>
              </a:rPr>
              <a:t> </a:t>
            </a:r>
            <a:r>
              <a:rPr lang="en-US" sz="2200" b="1" i="1" dirty="0" smtClean="0">
                <a:solidFill>
                  <a:srgbClr val="006600"/>
                </a:solidFill>
                <a:latin typeface="Arial Narrow" pitchFamily="34" charset="0"/>
                <a:cs typeface="Arial" pitchFamily="34" charset="0"/>
              </a:rPr>
              <a:t>STRABAG</a:t>
            </a:r>
            <a:endParaRPr lang="en-US" sz="2200" b="1" i="1" dirty="0">
              <a:solidFill>
                <a:srgbClr val="006600"/>
              </a:solidFill>
              <a:latin typeface="Arial Narrow" pitchFamily="34" charset="0"/>
              <a:cs typeface="Arial" pitchFamily="34" charset="0"/>
            </a:endParaRPr>
          </a:p>
        </p:txBody>
      </p:sp>
      <p:sp>
        <p:nvSpPr>
          <p:cNvPr id="11" name="Text Box 59"/>
          <p:cNvSpPr txBox="1">
            <a:spLocks noChangeArrowheads="1"/>
          </p:cNvSpPr>
          <p:nvPr/>
        </p:nvSpPr>
        <p:spPr bwMode="auto">
          <a:xfrm>
            <a:off x="1559497" y="496130"/>
            <a:ext cx="4143011" cy="1412694"/>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30000"/>
              </a:lnSpc>
            </a:pPr>
            <a:r>
              <a:rPr lang="en-US" dirty="0">
                <a:latin typeface="Calibri" pitchFamily="34" charset="0"/>
              </a:rPr>
              <a:t> </a:t>
            </a:r>
            <a:r>
              <a:rPr lang="en-US" sz="1600" dirty="0">
                <a:latin typeface="Arial Rounded MT Bold" pitchFamily="34" charset="0"/>
              </a:rPr>
              <a:t>Beams –  </a:t>
            </a:r>
            <a:r>
              <a:rPr lang="en-US" sz="1600" dirty="0" err="1">
                <a:solidFill>
                  <a:srgbClr val="FF0000"/>
                </a:solidFill>
                <a:latin typeface="Arial Rounded MT Bold" pitchFamily="34" charset="0"/>
              </a:rPr>
              <a:t>p,d</a:t>
            </a:r>
            <a:r>
              <a:rPr lang="en-US" sz="1600" dirty="0">
                <a:solidFill>
                  <a:srgbClr val="FF0000"/>
                </a:solidFill>
                <a:latin typeface="Arial Rounded MT Bold" pitchFamily="34" charset="0"/>
              </a:rPr>
              <a:t>(</a:t>
            </a:r>
            <a:r>
              <a:rPr lang="en-US" sz="1600" dirty="0">
                <a:solidFill>
                  <a:srgbClr val="FF0000"/>
                </a:solidFill>
                <a:latin typeface="Wingdings 3" pitchFamily="18" charset="2"/>
              </a:rPr>
              <a:t>h</a:t>
            </a:r>
            <a:r>
              <a:rPr lang="en-US" sz="1600" dirty="0">
                <a:solidFill>
                  <a:srgbClr val="FF0000"/>
                </a:solidFill>
                <a:latin typeface="Arial Rounded MT Bold" pitchFamily="34" charset="0"/>
              </a:rPr>
              <a:t>)..</a:t>
            </a:r>
            <a:r>
              <a:rPr lang="en-US" sz="1600" baseline="30000" dirty="0">
                <a:solidFill>
                  <a:srgbClr val="FF0000"/>
                </a:solidFill>
                <a:latin typeface="Arial Rounded MT Bold" pitchFamily="34" charset="0"/>
              </a:rPr>
              <a:t>197</a:t>
            </a:r>
            <a:r>
              <a:rPr lang="en-US" sz="1600" dirty="0">
                <a:solidFill>
                  <a:srgbClr val="FF0000"/>
                </a:solidFill>
                <a:latin typeface="Arial Rounded MT Bold" pitchFamily="34" charset="0"/>
              </a:rPr>
              <a:t>Au</a:t>
            </a:r>
            <a:r>
              <a:rPr lang="en-US" sz="1600" baseline="30000" dirty="0">
                <a:solidFill>
                  <a:srgbClr val="FF0000"/>
                </a:solidFill>
                <a:latin typeface="Arial Rounded MT Bold" pitchFamily="34" charset="0"/>
              </a:rPr>
              <a:t>79+</a:t>
            </a:r>
          </a:p>
          <a:p>
            <a:pPr eaLnBrk="1" hangingPunct="1">
              <a:lnSpc>
                <a:spcPct val="130000"/>
              </a:lnSpc>
            </a:pPr>
            <a:r>
              <a:rPr lang="en-US" sz="1600" dirty="0">
                <a:latin typeface="Arial Rounded MT Bold" pitchFamily="34" charset="0"/>
              </a:rPr>
              <a:t>Collision energy  (collider) –   </a:t>
            </a:r>
            <a:r>
              <a:rPr lang="en-US" sz="1600" b="1" dirty="0">
                <a:solidFill>
                  <a:srgbClr val="FF0000"/>
                </a:solidFill>
                <a:cs typeface="Arial" pitchFamily="34" charset="0"/>
              </a:rPr>
              <a:t>4</a:t>
            </a:r>
            <a:r>
              <a:rPr lang="ru-RU" sz="1600" b="1" dirty="0">
                <a:solidFill>
                  <a:srgbClr val="FF0000"/>
                </a:solidFill>
                <a:cs typeface="Arial" pitchFamily="34" charset="0"/>
              </a:rPr>
              <a:t>-11</a:t>
            </a:r>
            <a:r>
              <a:rPr lang="ru-RU" sz="1600" dirty="0">
                <a:cs typeface="Arial" pitchFamily="34" charset="0"/>
              </a:rPr>
              <a:t> </a:t>
            </a:r>
            <a:r>
              <a:rPr lang="en-US" sz="1600" dirty="0">
                <a:latin typeface="Arial Rounded MT Bold" pitchFamily="34" charset="0"/>
              </a:rPr>
              <a:t>GeV</a:t>
            </a:r>
          </a:p>
          <a:p>
            <a:pPr eaLnBrk="1" hangingPunct="1">
              <a:lnSpc>
                <a:spcPct val="130000"/>
              </a:lnSpc>
            </a:pPr>
            <a:r>
              <a:rPr lang="en-US" sz="1600" dirty="0">
                <a:latin typeface="Arial Rounded MT Bold" pitchFamily="34" charset="0"/>
              </a:rPr>
              <a:t>                           (fixed target) - </a:t>
            </a:r>
            <a:r>
              <a:rPr lang="en-US" sz="1600" b="1" dirty="0">
                <a:solidFill>
                  <a:srgbClr val="C00000"/>
                </a:solidFill>
                <a:latin typeface="Arial Rounded MT Bold" pitchFamily="34" charset="0"/>
              </a:rPr>
              <a:t>1-6A</a:t>
            </a:r>
            <a:r>
              <a:rPr lang="en-US" sz="1600" dirty="0">
                <a:latin typeface="Arial Rounded MT Bold" pitchFamily="34" charset="0"/>
              </a:rPr>
              <a:t> GeV</a:t>
            </a:r>
          </a:p>
          <a:p>
            <a:pPr eaLnBrk="1" hangingPunct="1">
              <a:lnSpc>
                <a:spcPct val="130000"/>
              </a:lnSpc>
            </a:pPr>
            <a:r>
              <a:rPr lang="en-US" sz="1600" dirty="0">
                <a:latin typeface="Arial Rounded MT Bold" pitchFamily="34" charset="0"/>
              </a:rPr>
              <a:t>Luminosity: </a:t>
            </a:r>
            <a:r>
              <a:rPr lang="en-US" sz="1600" dirty="0">
                <a:solidFill>
                  <a:srgbClr val="FF0000"/>
                </a:solidFill>
                <a:latin typeface="Arial Rounded MT Bold" pitchFamily="34" charset="0"/>
              </a:rPr>
              <a:t>1</a:t>
            </a:r>
            <a:r>
              <a:rPr lang="en-US" sz="1600" b="1" dirty="0">
                <a:solidFill>
                  <a:srgbClr val="FF0000"/>
                </a:solidFill>
                <a:latin typeface="Arial Rounded MT Bold" pitchFamily="34" charset="0"/>
              </a:rPr>
              <a:t>0</a:t>
            </a:r>
            <a:r>
              <a:rPr lang="en-US" sz="1600" b="1" baseline="30000" dirty="0">
                <a:solidFill>
                  <a:srgbClr val="FF0000"/>
                </a:solidFill>
                <a:latin typeface="Arial Rounded MT Bold" pitchFamily="34" charset="0"/>
              </a:rPr>
              <a:t>27</a:t>
            </a:r>
            <a:r>
              <a:rPr lang="en-US" sz="1600" dirty="0">
                <a:latin typeface="Arial Rounded MT Bold" pitchFamily="34" charset="0"/>
              </a:rPr>
              <a:t> cm</a:t>
            </a:r>
            <a:r>
              <a:rPr lang="en-US" sz="1600" baseline="30000" dirty="0">
                <a:latin typeface="Arial Rounded MT Bold" pitchFamily="34" charset="0"/>
              </a:rPr>
              <a:t>-2</a:t>
            </a:r>
            <a:r>
              <a:rPr lang="en-US" sz="1600" dirty="0">
                <a:latin typeface="Arial Rounded MT Bold" pitchFamily="34" charset="0"/>
              </a:rPr>
              <a:t>s</a:t>
            </a:r>
            <a:r>
              <a:rPr lang="en-US" sz="1600" baseline="30000" dirty="0">
                <a:latin typeface="Arial Rounded MT Bold" pitchFamily="34" charset="0"/>
              </a:rPr>
              <a:t>-1</a:t>
            </a:r>
            <a:r>
              <a:rPr lang="en-US" sz="1600" dirty="0">
                <a:latin typeface="Arial Rounded MT Bold" pitchFamily="34" charset="0"/>
              </a:rPr>
              <a:t>(Au), </a:t>
            </a:r>
            <a:r>
              <a:rPr lang="en-US" sz="1600" b="1" dirty="0">
                <a:solidFill>
                  <a:srgbClr val="FF0000"/>
                </a:solidFill>
                <a:latin typeface="Arial Rounded MT Bold" pitchFamily="34" charset="0"/>
              </a:rPr>
              <a:t>10</a:t>
            </a:r>
            <a:r>
              <a:rPr lang="en-US" sz="1600" b="1" baseline="30000" dirty="0">
                <a:solidFill>
                  <a:srgbClr val="FF0000"/>
                </a:solidFill>
                <a:latin typeface="Arial Rounded MT Bold" pitchFamily="34" charset="0"/>
              </a:rPr>
              <a:t>32</a:t>
            </a:r>
            <a:r>
              <a:rPr lang="en-US" sz="1600" dirty="0">
                <a:latin typeface="Arial Rounded MT Bold" pitchFamily="34" charset="0"/>
              </a:rPr>
              <a:t> (p)</a:t>
            </a:r>
          </a:p>
        </p:txBody>
      </p:sp>
      <p:sp>
        <p:nvSpPr>
          <p:cNvPr id="12" name="TextBox 11"/>
          <p:cNvSpPr txBox="1"/>
          <p:nvPr/>
        </p:nvSpPr>
        <p:spPr>
          <a:xfrm>
            <a:off x="4868956" y="-27384"/>
            <a:ext cx="2667205" cy="523220"/>
          </a:xfrm>
          <a:prstGeom prst="rect">
            <a:avLst/>
          </a:prstGeom>
          <a:noFill/>
        </p:spPr>
        <p:txBody>
          <a:bodyPr wrap="none" rtlCol="0">
            <a:spAutoFit/>
          </a:bodyPr>
          <a:lstStyle/>
          <a:p>
            <a:r>
              <a:rPr lang="en-US" sz="2800" b="1" dirty="0">
                <a:solidFill>
                  <a:schemeClr val="tx2">
                    <a:lumMod val="50000"/>
                  </a:schemeClr>
                </a:solidFill>
                <a:latin typeface="Arial" pitchFamily="34" charset="0"/>
                <a:cs typeface="Arial" pitchFamily="34" charset="0"/>
              </a:rPr>
              <a:t>NICA Complex</a:t>
            </a:r>
            <a:endParaRPr lang="ru-RU" sz="2800" b="1" dirty="0">
              <a:solidFill>
                <a:schemeClr val="tx2">
                  <a:lumMod val="50000"/>
                </a:schemeClr>
              </a:solidFill>
              <a:latin typeface="Arial" pitchFamily="34" charset="0"/>
              <a:cs typeface="Arial" pitchFamily="34" charset="0"/>
            </a:endParaRPr>
          </a:p>
        </p:txBody>
      </p:sp>
      <p:sp>
        <p:nvSpPr>
          <p:cNvPr id="13" name="Text Box 59"/>
          <p:cNvSpPr txBox="1">
            <a:spLocks noChangeArrowheads="1"/>
          </p:cNvSpPr>
          <p:nvPr/>
        </p:nvSpPr>
        <p:spPr bwMode="auto">
          <a:xfrm>
            <a:off x="6609943" y="548681"/>
            <a:ext cx="3674083" cy="1200329"/>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50000"/>
              </a:lnSpc>
            </a:pPr>
            <a:r>
              <a:rPr lang="en-US" sz="1600" b="1" dirty="0">
                <a:solidFill>
                  <a:srgbClr val="0000A2"/>
                </a:solidFill>
                <a:latin typeface="Arial Rounded MT Bold" pitchFamily="34" charset="0"/>
              </a:rPr>
              <a:t>               Experiments:</a:t>
            </a:r>
          </a:p>
          <a:p>
            <a:pPr eaLnBrk="1" hangingPunct="1">
              <a:lnSpc>
                <a:spcPct val="150000"/>
              </a:lnSpc>
            </a:pPr>
            <a:r>
              <a:rPr lang="en-US" sz="1600" dirty="0">
                <a:latin typeface="Arial Rounded MT Bold" pitchFamily="34" charset="0"/>
              </a:rPr>
              <a:t>2 Interaction points – </a:t>
            </a:r>
            <a:r>
              <a:rPr lang="en-US" sz="1600" b="1" dirty="0">
                <a:solidFill>
                  <a:srgbClr val="FF0000"/>
                </a:solidFill>
                <a:latin typeface="Arial Rounded MT Bold" pitchFamily="34" charset="0"/>
              </a:rPr>
              <a:t>MPD</a:t>
            </a:r>
            <a:r>
              <a:rPr lang="en-US" sz="1600" dirty="0">
                <a:latin typeface="Arial Rounded MT Bold" pitchFamily="34" charset="0"/>
              </a:rPr>
              <a:t> and </a:t>
            </a:r>
            <a:r>
              <a:rPr lang="en-US" sz="1600" dirty="0">
                <a:solidFill>
                  <a:srgbClr val="FF0000"/>
                </a:solidFill>
                <a:latin typeface="Arial Rounded MT Bold" pitchFamily="34" charset="0"/>
              </a:rPr>
              <a:t>SPD</a:t>
            </a:r>
          </a:p>
          <a:p>
            <a:pPr eaLnBrk="1" hangingPunct="1">
              <a:lnSpc>
                <a:spcPct val="150000"/>
              </a:lnSpc>
            </a:pPr>
            <a:r>
              <a:rPr lang="en-US" sz="1600" dirty="0">
                <a:latin typeface="Arial Rounded MT Bold" pitchFamily="34" charset="0"/>
              </a:rPr>
              <a:t>Fixed target experiment  </a:t>
            </a:r>
            <a:r>
              <a:rPr lang="en-US" sz="1600" b="1" dirty="0">
                <a:solidFill>
                  <a:srgbClr val="C00000"/>
                </a:solidFill>
                <a:latin typeface="Arial Rounded MT Bold" pitchFamily="34" charset="0"/>
              </a:rPr>
              <a:t>BM@N</a:t>
            </a:r>
            <a:endParaRPr lang="ru-RU" sz="1600" b="1" dirty="0">
              <a:solidFill>
                <a:srgbClr val="C00000"/>
              </a:solidFill>
              <a:latin typeface="Calibri" pitchFamily="34" charset="0"/>
            </a:endParaRPr>
          </a:p>
        </p:txBody>
      </p:sp>
      <p:sp>
        <p:nvSpPr>
          <p:cNvPr id="3" name="Номер слайда 2"/>
          <p:cNvSpPr>
            <a:spLocks noGrp="1"/>
          </p:cNvSpPr>
          <p:nvPr>
            <p:ph type="sldNum" sz="quarter" idx="12"/>
          </p:nvPr>
        </p:nvSpPr>
        <p:spPr>
          <a:xfrm>
            <a:off x="8498904" y="6448252"/>
            <a:ext cx="2133600" cy="365125"/>
          </a:xfrm>
        </p:spPr>
        <p:txBody>
          <a:bodyPr/>
          <a:lstStyle/>
          <a:p>
            <a:fld id="{9637668B-8315-4E46-8DAB-5A5735942071}" type="slidenum">
              <a:rPr lang="ru-RU" smtClean="0"/>
              <a:t>3</a:t>
            </a:fld>
            <a:endParaRPr lang="ru-RU" dirty="0"/>
          </a:p>
        </p:txBody>
      </p:sp>
      <p:pic>
        <p:nvPicPr>
          <p:cNvPr id="8" name="Рисунок 7"/>
          <p:cNvPicPr>
            <a:picLocks noChangeAspect="1"/>
          </p:cNvPicPr>
          <p:nvPr/>
        </p:nvPicPr>
        <p:blipFill>
          <a:blip r:embed="rId5"/>
          <a:stretch>
            <a:fillRect/>
          </a:stretch>
        </p:blipFill>
        <p:spPr>
          <a:xfrm>
            <a:off x="7966717" y="4103628"/>
            <a:ext cx="3769429" cy="2376000"/>
          </a:xfrm>
          <a:prstGeom prst="rect">
            <a:avLst/>
          </a:prstGeom>
        </p:spPr>
      </p:pic>
    </p:spTree>
    <p:extLst>
      <p:ext uri="{BB962C8B-B14F-4D97-AF65-F5344CB8AC3E}">
        <p14:creationId xmlns:p14="http://schemas.microsoft.com/office/powerpoint/2010/main" val="39157114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rrowheads="1"/>
          </p:cNvPicPr>
          <p:nvPr/>
        </p:nvPicPr>
        <p:blipFill>
          <a:blip r:embed="rId3" cstate="print">
            <a:extLst>
              <a:ext uri="{28A0092B-C50C-407E-A947-70E740481C1C}">
                <a14:useLocalDpi xmlns:a14="http://schemas.microsoft.com/office/drawing/2010/main" val="0"/>
              </a:ext>
            </a:extLst>
          </a:blip>
          <a:srcRect t="8594"/>
          <a:stretch>
            <a:fillRect/>
          </a:stretch>
        </p:blipFill>
        <p:spPr bwMode="auto">
          <a:xfrm>
            <a:off x="1588169" y="729439"/>
            <a:ext cx="4044449" cy="29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641760" y="4409262"/>
            <a:ext cx="5056192" cy="1759456"/>
          </a:xfrm>
          <a:prstGeom prst="rect">
            <a:avLst/>
          </a:prstGeom>
          <a:solidFill>
            <a:schemeClr val="bg2"/>
          </a:solidFill>
        </p:spPr>
        <p:txBody>
          <a:bodyPr wrap="none">
            <a:spAutoFit/>
          </a:bodyPr>
          <a:lstStyle/>
          <a:p>
            <a:pPr algn="ctr">
              <a:lnSpc>
                <a:spcPts val="2600"/>
              </a:lnSpc>
              <a:defRPr/>
            </a:pPr>
            <a:r>
              <a:rPr lang="en-US" b="1" u="sng" dirty="0">
                <a:solidFill>
                  <a:srgbClr val="0000A2"/>
                </a:solidFill>
                <a:latin typeface="Arial" pitchFamily="34" charset="0"/>
              </a:rPr>
              <a:t>QCD matter at NICA :</a:t>
            </a:r>
            <a:endParaRPr lang="en-US" b="1" dirty="0">
              <a:solidFill>
                <a:srgbClr val="0D880A"/>
              </a:solidFill>
              <a:latin typeface="Arial" pitchFamily="34" charset="0"/>
            </a:endParaRPr>
          </a:p>
          <a:p>
            <a:pPr marL="285750" indent="-285750">
              <a:lnSpc>
                <a:spcPts val="2600"/>
              </a:lnSpc>
              <a:buFont typeface="Wingdings" pitchFamily="2" charset="2"/>
              <a:buChar char="§"/>
              <a:defRPr/>
            </a:pPr>
            <a:r>
              <a:rPr lang="en-US" sz="1600" b="1" dirty="0">
                <a:solidFill>
                  <a:srgbClr val="0000A2"/>
                </a:solidFill>
                <a:latin typeface="Arial" pitchFamily="34" charset="0"/>
              </a:rPr>
              <a:t>Highest  net  baryon density</a:t>
            </a:r>
            <a:r>
              <a:rPr lang="ru-RU" sz="1600" b="1" dirty="0">
                <a:solidFill>
                  <a:srgbClr val="0000A2"/>
                </a:solidFill>
                <a:latin typeface="Arial" pitchFamily="34" charset="0"/>
              </a:rPr>
              <a:t> </a:t>
            </a:r>
            <a:r>
              <a:rPr lang="en-US" sz="1500" b="1" dirty="0">
                <a:solidFill>
                  <a:srgbClr val="0000A2"/>
                </a:solidFill>
                <a:latin typeface="Arial" pitchFamily="34" charset="0"/>
              </a:rPr>
              <a:t>     </a:t>
            </a:r>
            <a:r>
              <a:rPr lang="en-US" sz="1500" dirty="0">
                <a:latin typeface="Arial" pitchFamily="34" charset="0"/>
              </a:rPr>
              <a:t>= </a:t>
            </a:r>
            <a:r>
              <a:rPr lang="ru-RU" sz="1500" dirty="0">
                <a:latin typeface="Arial" pitchFamily="34" charset="0"/>
              </a:rPr>
              <a:t>4-11</a:t>
            </a:r>
            <a:r>
              <a:rPr lang="en-US" sz="1500" dirty="0">
                <a:latin typeface="Arial" pitchFamily="34" charset="0"/>
              </a:rPr>
              <a:t>A GeV</a:t>
            </a:r>
            <a:endParaRPr lang="en-US" sz="1600" b="1" dirty="0">
              <a:solidFill>
                <a:srgbClr val="0000A2"/>
              </a:solidFill>
              <a:latin typeface="Arial" pitchFamily="34" charset="0"/>
            </a:endParaRPr>
          </a:p>
          <a:p>
            <a:pPr marL="285750" indent="-285750">
              <a:lnSpc>
                <a:spcPts val="2600"/>
              </a:lnSpc>
              <a:buFont typeface="Wingdings" pitchFamily="2" charset="2"/>
              <a:buChar char="§"/>
              <a:defRPr/>
            </a:pPr>
            <a:r>
              <a:rPr lang="en-US" sz="1600" b="1" dirty="0">
                <a:solidFill>
                  <a:srgbClr val="0000A2"/>
                </a:solidFill>
                <a:latin typeface="Arial" pitchFamily="34" charset="0"/>
              </a:rPr>
              <a:t>Energy range brackets onset of </a:t>
            </a:r>
            <a:r>
              <a:rPr lang="en-US" sz="1600" b="1" dirty="0" err="1" smtClean="0">
                <a:solidFill>
                  <a:srgbClr val="0000A2"/>
                </a:solidFill>
                <a:latin typeface="Arial" pitchFamily="34" charset="0"/>
              </a:rPr>
              <a:t>deconfinement</a:t>
            </a:r>
            <a:endParaRPr lang="en-US" sz="1600" b="1" dirty="0" smtClean="0">
              <a:solidFill>
                <a:srgbClr val="0000A2"/>
              </a:solidFill>
              <a:latin typeface="Arial" pitchFamily="34" charset="0"/>
            </a:endParaRPr>
          </a:p>
          <a:p>
            <a:pPr marL="285750" indent="-285750">
              <a:lnSpc>
                <a:spcPts val="2600"/>
              </a:lnSpc>
              <a:buFont typeface="Wingdings" pitchFamily="2" charset="2"/>
              <a:buChar char="§"/>
              <a:defRPr/>
            </a:pPr>
            <a:r>
              <a:rPr lang="en-US" sz="1600" b="1" dirty="0">
                <a:solidFill>
                  <a:srgbClr val="0000A2"/>
                </a:solidFill>
                <a:latin typeface="Arial" pitchFamily="34" charset="0"/>
              </a:rPr>
              <a:t> Complementary to the  RHIC/BES, </a:t>
            </a:r>
            <a:r>
              <a:rPr lang="en-US" sz="1600" b="1" dirty="0" smtClean="0">
                <a:solidFill>
                  <a:srgbClr val="0000A2"/>
                </a:solidFill>
                <a:latin typeface="Arial" pitchFamily="34" charset="0"/>
              </a:rPr>
              <a:t>FAIR,</a:t>
            </a:r>
            <a:endParaRPr lang="en-US" sz="1600" b="1" dirty="0">
              <a:solidFill>
                <a:srgbClr val="0000A2"/>
              </a:solidFill>
              <a:latin typeface="Arial" pitchFamily="34" charset="0"/>
            </a:endParaRPr>
          </a:p>
          <a:p>
            <a:pPr>
              <a:lnSpc>
                <a:spcPts val="2600"/>
              </a:lnSpc>
              <a:defRPr/>
            </a:pPr>
            <a:r>
              <a:rPr lang="en-US" sz="1600" b="1" dirty="0" smtClean="0">
                <a:solidFill>
                  <a:srgbClr val="0000A2"/>
                </a:solidFill>
                <a:latin typeface="Arial" pitchFamily="34" charset="0"/>
              </a:rPr>
              <a:t>       and </a:t>
            </a:r>
            <a:r>
              <a:rPr lang="en-US" sz="1600" b="1" dirty="0">
                <a:solidFill>
                  <a:srgbClr val="0000A2"/>
                </a:solidFill>
                <a:latin typeface="Arial" pitchFamily="34" charset="0"/>
              </a:rPr>
              <a:t>CERN  experimental </a:t>
            </a:r>
            <a:r>
              <a:rPr lang="en-US" sz="1600" b="1" dirty="0" smtClean="0">
                <a:solidFill>
                  <a:srgbClr val="0000A2"/>
                </a:solidFill>
                <a:latin typeface="Arial" pitchFamily="34" charset="0"/>
              </a:rPr>
              <a:t>programs</a:t>
            </a:r>
            <a:endParaRPr lang="en-US" sz="1600" b="1" dirty="0">
              <a:solidFill>
                <a:srgbClr val="0000A2"/>
              </a:solidFill>
              <a:latin typeface="Arial" pitchFamily="34" charset="0"/>
            </a:endParaRPr>
          </a:p>
        </p:txBody>
      </p:sp>
      <p:sp>
        <p:nvSpPr>
          <p:cNvPr id="13" name="TextBox 3"/>
          <p:cNvSpPr txBox="1">
            <a:spLocks noChangeArrowheads="1"/>
          </p:cNvSpPr>
          <p:nvPr/>
        </p:nvSpPr>
        <p:spPr bwMode="auto">
          <a:xfrm>
            <a:off x="5933687" y="849715"/>
            <a:ext cx="5076056" cy="2631490"/>
          </a:xfrm>
          <a:prstGeom prst="rect">
            <a:avLst/>
          </a:prstGeom>
          <a:solidFill>
            <a:schemeClr val="bg2"/>
          </a:solidFill>
          <a:ln>
            <a:noFill/>
          </a:ln>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285750" indent="-285750">
              <a:buFont typeface="Wingdings" pitchFamily="2" charset="2"/>
              <a:buChar char="§"/>
            </a:pPr>
            <a:r>
              <a:rPr lang="en-US" sz="1500" b="1" i="1" dirty="0">
                <a:solidFill>
                  <a:srgbClr val="17375E"/>
                </a:solidFill>
                <a:latin typeface="Arial" pitchFamily="34" charset="0"/>
              </a:rPr>
              <a:t>Bulk properties, EOS</a:t>
            </a:r>
          </a:p>
          <a:p>
            <a:r>
              <a:rPr lang="en-US" sz="1500" dirty="0">
                <a:solidFill>
                  <a:srgbClr val="000000"/>
                </a:solidFill>
                <a:latin typeface="Arial" pitchFamily="34" charset="0"/>
              </a:rPr>
              <a:t>    </a:t>
            </a:r>
            <a:r>
              <a:rPr lang="en-US" sz="1500" b="1" dirty="0">
                <a:solidFill>
                  <a:srgbClr val="C00000"/>
                </a:solidFill>
                <a:latin typeface="Arial" pitchFamily="34" charset="0"/>
              </a:rPr>
              <a:t>- particle yields &amp; spectra, ratios, </a:t>
            </a:r>
            <a:r>
              <a:rPr lang="en-US" sz="1500" b="1" dirty="0" err="1">
                <a:solidFill>
                  <a:srgbClr val="C00000"/>
                </a:solidFill>
                <a:latin typeface="Arial" pitchFamily="34" charset="0"/>
              </a:rPr>
              <a:t>femtoscopy</a:t>
            </a:r>
            <a:r>
              <a:rPr lang="en-US" sz="1500" b="1" dirty="0">
                <a:solidFill>
                  <a:srgbClr val="C00000"/>
                </a:solidFill>
                <a:latin typeface="Arial" pitchFamily="34" charset="0"/>
              </a:rPr>
              <a:t>, flow</a:t>
            </a:r>
            <a:endParaRPr lang="en-US" sz="1500" i="1" dirty="0">
              <a:solidFill>
                <a:srgbClr val="C00000"/>
              </a:solidFill>
              <a:latin typeface="Arial" pitchFamily="34" charset="0"/>
            </a:endParaRPr>
          </a:p>
          <a:p>
            <a:pPr marL="285750" indent="-285750">
              <a:buFont typeface="Wingdings" pitchFamily="2" charset="2"/>
              <a:buChar char="§"/>
            </a:pPr>
            <a:r>
              <a:rPr lang="en-US" sz="1500" b="1" i="1" dirty="0">
                <a:solidFill>
                  <a:srgbClr val="17375E"/>
                </a:solidFill>
                <a:latin typeface="Arial" pitchFamily="34" charset="0"/>
              </a:rPr>
              <a:t>In-Medium modification of hadron</a:t>
            </a:r>
            <a:r>
              <a:rPr lang="ru-RU" sz="1500" b="1" i="1" dirty="0">
                <a:solidFill>
                  <a:srgbClr val="17375E"/>
                </a:solidFill>
                <a:latin typeface="Arial" pitchFamily="34" charset="0"/>
              </a:rPr>
              <a:t> </a:t>
            </a:r>
            <a:r>
              <a:rPr lang="en-US" sz="1500" b="1" i="1" dirty="0">
                <a:solidFill>
                  <a:srgbClr val="17375E"/>
                </a:solidFill>
                <a:latin typeface="Arial" pitchFamily="34" charset="0"/>
              </a:rPr>
              <a:t>properties</a:t>
            </a:r>
          </a:p>
          <a:p>
            <a:r>
              <a:rPr lang="en-US" sz="1500" dirty="0">
                <a:solidFill>
                  <a:srgbClr val="C00000"/>
                </a:solidFill>
                <a:latin typeface="Arial" pitchFamily="34" charset="0"/>
              </a:rPr>
              <a:t>    </a:t>
            </a:r>
            <a:r>
              <a:rPr lang="en-US" sz="1500" b="1" dirty="0">
                <a:solidFill>
                  <a:srgbClr val="C00000"/>
                </a:solidFill>
                <a:latin typeface="Arial" pitchFamily="34" charset="0"/>
              </a:rPr>
              <a:t>- onset of low-mass </a:t>
            </a:r>
            <a:r>
              <a:rPr lang="en-US" sz="1500" b="1" dirty="0" err="1">
                <a:solidFill>
                  <a:srgbClr val="C00000"/>
                </a:solidFill>
                <a:latin typeface="Arial" pitchFamily="34" charset="0"/>
              </a:rPr>
              <a:t>dilepton</a:t>
            </a:r>
            <a:r>
              <a:rPr lang="en-US" sz="1500" b="1" dirty="0">
                <a:solidFill>
                  <a:srgbClr val="C00000"/>
                </a:solidFill>
                <a:latin typeface="Arial" pitchFamily="34" charset="0"/>
              </a:rPr>
              <a:t> enhancement</a:t>
            </a:r>
            <a:endParaRPr lang="en-US" sz="1500" b="1" i="1" dirty="0">
              <a:solidFill>
                <a:srgbClr val="C00000"/>
              </a:solidFill>
              <a:latin typeface="Arial" pitchFamily="34" charset="0"/>
              <a:sym typeface="Wingdings" pitchFamily="2" charset="2"/>
            </a:endParaRPr>
          </a:p>
          <a:p>
            <a:pPr marL="285750" indent="-285750">
              <a:buFont typeface="Wingdings" pitchFamily="2" charset="2"/>
              <a:buChar char="§"/>
            </a:pPr>
            <a:r>
              <a:rPr lang="en-US" sz="1500" b="1" i="1" dirty="0" err="1">
                <a:solidFill>
                  <a:srgbClr val="17375E"/>
                </a:solidFill>
                <a:latin typeface="Arial" pitchFamily="34" charset="0"/>
                <a:sym typeface="Wingdings" pitchFamily="2" charset="2"/>
              </a:rPr>
              <a:t>Deconfinement</a:t>
            </a:r>
            <a:r>
              <a:rPr lang="en-US" sz="1500" b="1" i="1" dirty="0">
                <a:solidFill>
                  <a:srgbClr val="17375E"/>
                </a:solidFill>
                <a:latin typeface="Arial" pitchFamily="34" charset="0"/>
                <a:sym typeface="Wingdings" pitchFamily="2" charset="2"/>
              </a:rPr>
              <a:t> (chiral) phase transition at high </a:t>
            </a:r>
            <a:r>
              <a:rPr lang="en-US" sz="1500" b="1" i="1" dirty="0" err="1">
                <a:solidFill>
                  <a:srgbClr val="17375E"/>
                </a:solidFill>
                <a:latin typeface="Symbol" pitchFamily="18" charset="2"/>
                <a:sym typeface="Wingdings" pitchFamily="2" charset="2"/>
              </a:rPr>
              <a:t>r</a:t>
            </a:r>
            <a:r>
              <a:rPr lang="en-US" sz="1500" b="1" i="1" baseline="-25000" dirty="0" err="1">
                <a:solidFill>
                  <a:srgbClr val="17375E"/>
                </a:solidFill>
                <a:latin typeface="Arial" pitchFamily="34" charset="0"/>
                <a:sym typeface="Wingdings" pitchFamily="2" charset="2"/>
              </a:rPr>
              <a:t>B</a:t>
            </a:r>
            <a:endParaRPr lang="en-US" sz="1500" b="1" i="1" baseline="-25000" dirty="0">
              <a:solidFill>
                <a:srgbClr val="17375E"/>
              </a:solidFill>
              <a:latin typeface="Arial" pitchFamily="34" charset="0"/>
              <a:sym typeface="Wingdings" pitchFamily="2" charset="2"/>
            </a:endParaRPr>
          </a:p>
          <a:p>
            <a:r>
              <a:rPr lang="en-US" sz="1500" dirty="0">
                <a:solidFill>
                  <a:srgbClr val="C00000"/>
                </a:solidFill>
                <a:latin typeface="Arial" pitchFamily="34" charset="0"/>
                <a:sym typeface="Wingdings" pitchFamily="2" charset="2"/>
              </a:rPr>
              <a:t>      </a:t>
            </a:r>
            <a:r>
              <a:rPr lang="en-US" sz="1500" b="1" dirty="0">
                <a:solidFill>
                  <a:srgbClr val="C00000"/>
                </a:solidFill>
                <a:latin typeface="Arial" pitchFamily="34" charset="0"/>
                <a:sym typeface="Wingdings" pitchFamily="2" charset="2"/>
              </a:rPr>
              <a:t>- enhanced strangeness production</a:t>
            </a:r>
          </a:p>
          <a:p>
            <a:r>
              <a:rPr lang="en-US" sz="1500" b="1" dirty="0">
                <a:solidFill>
                  <a:srgbClr val="C00000"/>
                </a:solidFill>
                <a:latin typeface="Arial" pitchFamily="34" charset="0"/>
                <a:sym typeface="Wingdings" pitchFamily="2" charset="2"/>
              </a:rPr>
              <a:t>      - Chiral Magnetic (</a:t>
            </a:r>
            <a:r>
              <a:rPr lang="en-US" sz="1500" b="1" dirty="0" err="1">
                <a:solidFill>
                  <a:srgbClr val="C00000"/>
                </a:solidFill>
                <a:latin typeface="Arial" pitchFamily="34" charset="0"/>
                <a:sym typeface="Wingdings" pitchFamily="2" charset="2"/>
              </a:rPr>
              <a:t>Votical</a:t>
            </a:r>
            <a:r>
              <a:rPr lang="en-US" sz="1500" b="1" dirty="0">
                <a:solidFill>
                  <a:srgbClr val="C00000"/>
                </a:solidFill>
                <a:latin typeface="Arial" pitchFamily="34" charset="0"/>
                <a:sym typeface="Wingdings" pitchFamily="2" charset="2"/>
              </a:rPr>
              <a:t>) effect, </a:t>
            </a:r>
            <a:r>
              <a:rPr lang="en-US" sz="1500" b="1" dirty="0">
                <a:solidFill>
                  <a:srgbClr val="C00000"/>
                </a:solidFill>
                <a:latin typeface="Symbol" pitchFamily="18" charset="2"/>
                <a:sym typeface="Wingdings" pitchFamily="2" charset="2"/>
              </a:rPr>
              <a:t>L</a:t>
            </a:r>
            <a:r>
              <a:rPr lang="en-US" sz="1500" b="1" dirty="0">
                <a:solidFill>
                  <a:srgbClr val="C00000"/>
                </a:solidFill>
                <a:latin typeface="Arial" pitchFamily="34" charset="0"/>
                <a:sym typeface="Wingdings" pitchFamily="2" charset="2"/>
              </a:rPr>
              <a:t> polarization</a:t>
            </a:r>
            <a:endParaRPr lang="en-US" sz="1500" b="1" i="1" dirty="0">
              <a:solidFill>
                <a:srgbClr val="C00000"/>
              </a:solidFill>
              <a:latin typeface="Arial" pitchFamily="34" charset="0"/>
              <a:sym typeface="Wingdings" pitchFamily="2" charset="2"/>
            </a:endParaRPr>
          </a:p>
          <a:p>
            <a:pPr marL="285750" indent="-285750">
              <a:buFont typeface="Wingdings" pitchFamily="2" charset="2"/>
              <a:buChar char="§"/>
            </a:pPr>
            <a:r>
              <a:rPr lang="en-US" sz="1500" b="1" i="1" dirty="0">
                <a:solidFill>
                  <a:srgbClr val="17375E"/>
                </a:solidFill>
                <a:latin typeface="Arial" pitchFamily="34" charset="0"/>
                <a:sym typeface="Wingdings" pitchFamily="2" charset="2"/>
              </a:rPr>
              <a:t>QCD Critical Point</a:t>
            </a:r>
          </a:p>
          <a:p>
            <a:r>
              <a:rPr lang="en-US" sz="1500" b="1" dirty="0">
                <a:solidFill>
                  <a:srgbClr val="C00000"/>
                </a:solidFill>
                <a:latin typeface="Arial" pitchFamily="34" charset="0"/>
                <a:sym typeface="Wingdings" pitchFamily="2" charset="2"/>
              </a:rPr>
              <a:t>     - event-by-event fluctuations &amp; correlations</a:t>
            </a:r>
            <a:endParaRPr lang="en-US" sz="1500" b="1" i="1" dirty="0">
              <a:solidFill>
                <a:srgbClr val="C00000"/>
              </a:solidFill>
              <a:latin typeface="Arial" pitchFamily="34" charset="0"/>
              <a:sym typeface="Wingdings" pitchFamily="2" charset="2"/>
            </a:endParaRPr>
          </a:p>
          <a:p>
            <a:pPr marL="285750" indent="-285750">
              <a:buFont typeface="Wingdings" pitchFamily="2" charset="2"/>
              <a:buChar char="§"/>
            </a:pPr>
            <a:r>
              <a:rPr lang="en-US" sz="1500" b="1" i="1" dirty="0">
                <a:solidFill>
                  <a:srgbClr val="17375E"/>
                </a:solidFill>
                <a:latin typeface="Arial" pitchFamily="34" charset="0"/>
                <a:sym typeface="Wingdings" pitchFamily="2" charset="2"/>
              </a:rPr>
              <a:t>Y-N interactions in dense nuclear matter</a:t>
            </a:r>
          </a:p>
          <a:p>
            <a:r>
              <a:rPr lang="en-US" sz="1500" dirty="0">
                <a:solidFill>
                  <a:srgbClr val="000000"/>
                </a:solidFill>
                <a:latin typeface="Arial" pitchFamily="34" charset="0"/>
                <a:sym typeface="Wingdings" pitchFamily="2" charset="2"/>
              </a:rPr>
              <a:t>       </a:t>
            </a:r>
            <a:r>
              <a:rPr lang="en-US" sz="1500" b="1" dirty="0">
                <a:solidFill>
                  <a:srgbClr val="C00000"/>
                </a:solidFill>
                <a:latin typeface="Arial" pitchFamily="34" charset="0"/>
                <a:sym typeface="Wingdings" pitchFamily="2" charset="2"/>
              </a:rPr>
              <a:t>- </a:t>
            </a:r>
            <a:r>
              <a:rPr lang="en-US" sz="1500" b="1" dirty="0" err="1">
                <a:solidFill>
                  <a:srgbClr val="C00000"/>
                </a:solidFill>
                <a:latin typeface="Arial" pitchFamily="34" charset="0"/>
                <a:sym typeface="Wingdings" pitchFamily="2" charset="2"/>
              </a:rPr>
              <a:t>hypernuclei</a:t>
            </a:r>
            <a:endParaRPr lang="ru-RU" sz="1500" b="1" dirty="0">
              <a:solidFill>
                <a:srgbClr val="C00000"/>
              </a:solidFill>
              <a:latin typeface="Arial" pitchFamily="34" charset="0"/>
            </a:endParaRPr>
          </a:p>
        </p:txBody>
      </p:sp>
      <p:sp>
        <p:nvSpPr>
          <p:cNvPr id="16" name="TextBox 1"/>
          <p:cNvSpPr txBox="1">
            <a:spLocks noChangeArrowheads="1"/>
          </p:cNvSpPr>
          <p:nvPr/>
        </p:nvSpPr>
        <p:spPr bwMode="auto">
          <a:xfrm>
            <a:off x="3305802" y="-56972"/>
            <a:ext cx="467281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2800" b="1" dirty="0"/>
              <a:t>NICA-MPD heavy-ion program</a:t>
            </a:r>
            <a:endParaRPr lang="ru-RU" sz="2800" b="1" dirty="0"/>
          </a:p>
        </p:txBody>
      </p:sp>
      <p:sp>
        <p:nvSpPr>
          <p:cNvPr id="11" name="AutoShape 42"/>
          <p:cNvSpPr>
            <a:spLocks noChangeArrowheads="1"/>
          </p:cNvSpPr>
          <p:nvPr/>
        </p:nvSpPr>
        <p:spPr bwMode="auto">
          <a:xfrm>
            <a:off x="2639616" y="908721"/>
            <a:ext cx="1223962" cy="360363"/>
          </a:xfrm>
          <a:prstGeom prst="wedgeRoundRectCallout">
            <a:avLst>
              <a:gd name="adj1" fmla="val -43750"/>
              <a:gd name="adj2" fmla="val 70000"/>
              <a:gd name="adj3" fmla="val 16667"/>
            </a:avLst>
          </a:prstGeom>
          <a:solidFill>
            <a:srgbClr val="800080">
              <a:alpha val="67058"/>
            </a:srgbClr>
          </a:solidFill>
          <a:ln w="9525">
            <a:solidFill>
              <a:srgbClr val="800080"/>
            </a:solidFill>
            <a:miter lim="800000"/>
            <a:headEnd/>
            <a:tailEnd/>
          </a:ln>
        </p:spPr>
        <p:txBody>
          <a:bodyPr lIns="91420" tIns="45711" rIns="91420" bIns="45711"/>
          <a:lstStyle/>
          <a:p>
            <a:pPr algn="ctr"/>
            <a:r>
              <a:rPr lang="en-US" sz="1500">
                <a:solidFill>
                  <a:srgbClr val="FFFFFF"/>
                </a:solidFill>
              </a:rPr>
              <a:t>RHIC-BES</a:t>
            </a:r>
            <a:endParaRPr lang="ru-RU" sz="1500">
              <a:solidFill>
                <a:srgbClr val="FFFFFF"/>
              </a:solidFill>
            </a:endParaRPr>
          </a:p>
        </p:txBody>
      </p:sp>
      <p:sp>
        <p:nvSpPr>
          <p:cNvPr id="12" name="Arc 41"/>
          <p:cNvSpPr>
            <a:spLocks noChangeAspect="1"/>
          </p:cNvSpPr>
          <p:nvPr/>
        </p:nvSpPr>
        <p:spPr bwMode="auto">
          <a:xfrm rot="1080000" flipH="1">
            <a:off x="2349500" y="1431925"/>
            <a:ext cx="1079500" cy="1524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55575">
            <a:solidFill>
              <a:srgbClr val="800080"/>
            </a:solidFill>
            <a:round/>
            <a:headEnd/>
            <a:tailEnd/>
          </a:ln>
          <a:extLst>
            <a:ext uri="{909E8E84-426E-40DD-AFC4-6F175D3DCCD1}">
              <a14:hiddenFill xmlns:a14="http://schemas.microsoft.com/office/drawing/2010/main">
                <a:solidFill>
                  <a:srgbClr val="FFFFFF"/>
                </a:solidFill>
              </a14:hiddenFill>
            </a:ext>
          </a:extLst>
        </p:spPr>
        <p:txBody>
          <a:bodyPr wrap="none" lIns="91420" tIns="45711" rIns="91420" bIns="45711" anchor="ctr"/>
          <a:lstStyle/>
          <a:p>
            <a:endParaRPr lang="ru-RU"/>
          </a:p>
        </p:txBody>
      </p:sp>
      <p:sp>
        <p:nvSpPr>
          <p:cNvPr id="17" name="Oval Callout 12"/>
          <p:cNvSpPr>
            <a:spLocks noChangeAspect="1" noChangeArrowheads="1"/>
          </p:cNvSpPr>
          <p:nvPr/>
        </p:nvSpPr>
        <p:spPr bwMode="auto">
          <a:xfrm>
            <a:off x="3539856" y="1268761"/>
            <a:ext cx="1260000" cy="434579"/>
          </a:xfrm>
          <a:prstGeom prst="wedgeEllipseCallout">
            <a:avLst>
              <a:gd name="adj1" fmla="val -14019"/>
              <a:gd name="adj2" fmla="val 119306"/>
            </a:avLst>
          </a:prstGeom>
          <a:solidFill>
            <a:srgbClr val="474FEB">
              <a:alpha val="79999"/>
            </a:srgbClr>
          </a:solidFill>
          <a:ln w="9525">
            <a:solidFill>
              <a:srgbClr val="58B8C8"/>
            </a:solidFill>
            <a:miter lim="800000"/>
            <a:headEnd/>
            <a:tailEnd/>
          </a:ln>
          <a:effectLst>
            <a:outerShdw dist="61087" dir="5400000" rotWithShape="0">
              <a:srgbClr val="808080">
                <a:alpha val="50998"/>
              </a:srgbClr>
            </a:outerShdw>
          </a:effectLst>
        </p:spPr>
        <p:txBody>
          <a:bodyPr lIns="91420" tIns="45711" rIns="91420" bIns="45711"/>
          <a:lstStyle/>
          <a:p>
            <a:pPr defTabSz="912813"/>
            <a:r>
              <a:rPr lang="ru-RU" dirty="0">
                <a:solidFill>
                  <a:srgbClr val="FFFF00"/>
                </a:solidFill>
                <a:latin typeface="Times" pitchFamily="18" charset="0"/>
                <a:ea typeface="ヒラギノ明朝 ProN W3"/>
                <a:cs typeface="ヒラギノ明朝 ProN W3"/>
                <a:sym typeface="Times" pitchFamily="18" charset="0"/>
              </a:rPr>
              <a:t>   </a:t>
            </a:r>
            <a:r>
              <a:rPr lang="en-US" sz="1700" dirty="0">
                <a:solidFill>
                  <a:srgbClr val="FFFF00"/>
                </a:solidFill>
                <a:latin typeface="Times" pitchFamily="18" charset="0"/>
                <a:ea typeface="ヒラギノ明朝 ProN W3"/>
                <a:cs typeface="ヒラギノ明朝 ProN W3"/>
                <a:sym typeface="Times" pitchFamily="18" charset="0"/>
              </a:rPr>
              <a:t>NICA</a:t>
            </a:r>
          </a:p>
        </p:txBody>
      </p:sp>
      <p:sp>
        <p:nvSpPr>
          <p:cNvPr id="18" name="Freeform 10"/>
          <p:cNvSpPr>
            <a:spLocks noChangeAspect="1" noChangeArrowheads="1"/>
          </p:cNvSpPr>
          <p:nvPr/>
        </p:nvSpPr>
        <p:spPr bwMode="auto">
          <a:xfrm rot="21120000">
            <a:off x="2907574" y="1490713"/>
            <a:ext cx="1177925" cy="828675"/>
          </a:xfrm>
          <a:custGeom>
            <a:avLst/>
            <a:gdLst>
              <a:gd name="T0" fmla="*/ 0 w 1640298"/>
              <a:gd name="T1" fmla="*/ 0 h 1812483"/>
              <a:gd name="T2" fmla="*/ 0 w 1640298"/>
              <a:gd name="T3" fmla="*/ 0 h 1812483"/>
              <a:gd name="T4" fmla="*/ 0 w 1640298"/>
              <a:gd name="T5" fmla="*/ 0 h 1812483"/>
              <a:gd name="T6" fmla="*/ 0 w 1640298"/>
              <a:gd name="T7" fmla="*/ 0 h 1812483"/>
              <a:gd name="T8" fmla="*/ 0 w 1640298"/>
              <a:gd name="T9" fmla="*/ 0 h 1812483"/>
              <a:gd name="T10" fmla="*/ 0 w 1640298"/>
              <a:gd name="T11" fmla="*/ 0 h 1812483"/>
              <a:gd name="T12" fmla="*/ 0 w 1640298"/>
              <a:gd name="T13" fmla="*/ 0 h 1812483"/>
              <a:gd name="T14" fmla="*/ 0 w 1640298"/>
              <a:gd name="T15" fmla="*/ 0 h 1812483"/>
              <a:gd name="T16" fmla="*/ 0 60000 65536"/>
              <a:gd name="T17" fmla="*/ 0 60000 65536"/>
              <a:gd name="T18" fmla="*/ 0 60000 65536"/>
              <a:gd name="T19" fmla="*/ 0 60000 65536"/>
              <a:gd name="T20" fmla="*/ 0 60000 65536"/>
              <a:gd name="T21" fmla="*/ 0 60000 65536"/>
              <a:gd name="T22" fmla="*/ 0 60000 65536"/>
              <a:gd name="T23" fmla="*/ 0 60000 65536"/>
              <a:gd name="T24" fmla="*/ 0 w 1640298"/>
              <a:gd name="T25" fmla="*/ 0 h 1812483"/>
              <a:gd name="T26" fmla="*/ 1640298 w 1640298"/>
              <a:gd name="T27" fmla="*/ 1812483 h 18124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40298" h="1812483">
                <a:moveTo>
                  <a:pt x="1640298" y="1812483"/>
                </a:moveTo>
                <a:cubicBezTo>
                  <a:pt x="1587385" y="1684594"/>
                  <a:pt x="1534472" y="1556706"/>
                  <a:pt x="1468331" y="1442048"/>
                </a:cubicBezTo>
                <a:cubicBezTo>
                  <a:pt x="1402190" y="1327390"/>
                  <a:pt x="1331640" y="1234781"/>
                  <a:pt x="1243452" y="1124533"/>
                </a:cubicBezTo>
                <a:cubicBezTo>
                  <a:pt x="1155264" y="1014285"/>
                  <a:pt x="1018572" y="868757"/>
                  <a:pt x="939203" y="780558"/>
                </a:cubicBezTo>
                <a:cubicBezTo>
                  <a:pt x="859834" y="692359"/>
                  <a:pt x="853219" y="676925"/>
                  <a:pt x="767236" y="595341"/>
                </a:cubicBezTo>
                <a:cubicBezTo>
                  <a:pt x="681253" y="513757"/>
                  <a:pt x="511491" y="363819"/>
                  <a:pt x="423303" y="291055"/>
                </a:cubicBezTo>
                <a:cubicBezTo>
                  <a:pt x="335115" y="218291"/>
                  <a:pt x="308658" y="207266"/>
                  <a:pt x="238108" y="158757"/>
                </a:cubicBezTo>
                <a:cubicBezTo>
                  <a:pt x="167558" y="110248"/>
                  <a:pt x="0" y="0"/>
                  <a:pt x="0" y="0"/>
                </a:cubicBezTo>
              </a:path>
            </a:pathLst>
          </a:custGeom>
          <a:noFill/>
          <a:ln w="149225">
            <a:solidFill>
              <a:srgbClr val="3366FF">
                <a:alpha val="69019"/>
              </a:srgbClr>
            </a:solidFill>
            <a:round/>
            <a:headEnd/>
            <a:tailEnd/>
          </a:ln>
          <a:extLst>
            <a:ext uri="{909E8E84-426E-40DD-AFC4-6F175D3DCCD1}">
              <a14:hiddenFill xmlns:a14="http://schemas.microsoft.com/office/drawing/2010/main">
                <a:solidFill>
                  <a:srgbClr val="FFFFFF"/>
                </a:solidFill>
              </a14:hiddenFill>
            </a:ext>
          </a:extLst>
        </p:spPr>
        <p:txBody>
          <a:bodyPr lIns="91420" tIns="45711" rIns="91420" bIns="45711"/>
          <a:lstStyle/>
          <a:p>
            <a:endParaRPr lang="ru-RU"/>
          </a:p>
        </p:txBody>
      </p:sp>
      <p:sp>
        <p:nvSpPr>
          <p:cNvPr id="19" name="Freeform 17"/>
          <p:cNvSpPr>
            <a:spLocks noChangeAspect="1" noChangeArrowheads="1"/>
          </p:cNvSpPr>
          <p:nvPr/>
        </p:nvSpPr>
        <p:spPr bwMode="auto">
          <a:xfrm rot="21000000">
            <a:off x="4215253" y="2081147"/>
            <a:ext cx="300037" cy="757238"/>
          </a:xfrm>
          <a:custGeom>
            <a:avLst/>
            <a:gdLst>
              <a:gd name="T0" fmla="*/ 0 w 1640298"/>
              <a:gd name="T1" fmla="*/ 0 h 1812483"/>
              <a:gd name="T2" fmla="*/ 0 w 1640298"/>
              <a:gd name="T3" fmla="*/ 0 h 1812483"/>
              <a:gd name="T4" fmla="*/ 0 w 1640298"/>
              <a:gd name="T5" fmla="*/ 0 h 1812483"/>
              <a:gd name="T6" fmla="*/ 0 w 1640298"/>
              <a:gd name="T7" fmla="*/ 0 h 1812483"/>
              <a:gd name="T8" fmla="*/ 0 w 1640298"/>
              <a:gd name="T9" fmla="*/ 0 h 1812483"/>
              <a:gd name="T10" fmla="*/ 0 w 1640298"/>
              <a:gd name="T11" fmla="*/ 0 h 1812483"/>
              <a:gd name="T12" fmla="*/ 0 w 1640298"/>
              <a:gd name="T13" fmla="*/ 0 h 1812483"/>
              <a:gd name="T14" fmla="*/ 0 w 1640298"/>
              <a:gd name="T15" fmla="*/ 0 h 1812483"/>
              <a:gd name="T16" fmla="*/ 0 60000 65536"/>
              <a:gd name="T17" fmla="*/ 0 60000 65536"/>
              <a:gd name="T18" fmla="*/ 0 60000 65536"/>
              <a:gd name="T19" fmla="*/ 0 60000 65536"/>
              <a:gd name="T20" fmla="*/ 0 60000 65536"/>
              <a:gd name="T21" fmla="*/ 0 60000 65536"/>
              <a:gd name="T22" fmla="*/ 0 60000 65536"/>
              <a:gd name="T23" fmla="*/ 0 60000 65536"/>
              <a:gd name="T24" fmla="*/ 0 w 1640298"/>
              <a:gd name="T25" fmla="*/ 0 h 1812483"/>
              <a:gd name="T26" fmla="*/ 1640298 w 1640298"/>
              <a:gd name="T27" fmla="*/ 1812483 h 18124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40298" h="1812483">
                <a:moveTo>
                  <a:pt x="1640298" y="1812483"/>
                </a:moveTo>
                <a:cubicBezTo>
                  <a:pt x="1587385" y="1684594"/>
                  <a:pt x="1534472" y="1556706"/>
                  <a:pt x="1468331" y="1442048"/>
                </a:cubicBezTo>
                <a:cubicBezTo>
                  <a:pt x="1402190" y="1327390"/>
                  <a:pt x="1331640" y="1234781"/>
                  <a:pt x="1243452" y="1124533"/>
                </a:cubicBezTo>
                <a:cubicBezTo>
                  <a:pt x="1155264" y="1014285"/>
                  <a:pt x="1018572" y="868757"/>
                  <a:pt x="939203" y="780558"/>
                </a:cubicBezTo>
                <a:cubicBezTo>
                  <a:pt x="859834" y="692359"/>
                  <a:pt x="853219" y="676925"/>
                  <a:pt x="767236" y="595341"/>
                </a:cubicBezTo>
                <a:cubicBezTo>
                  <a:pt x="681253" y="513757"/>
                  <a:pt x="511491" y="363819"/>
                  <a:pt x="423303" y="291055"/>
                </a:cubicBezTo>
                <a:cubicBezTo>
                  <a:pt x="335115" y="218291"/>
                  <a:pt x="308658" y="207266"/>
                  <a:pt x="238108" y="158757"/>
                </a:cubicBezTo>
                <a:cubicBezTo>
                  <a:pt x="167558" y="110248"/>
                  <a:pt x="0" y="0"/>
                  <a:pt x="0" y="0"/>
                </a:cubicBezTo>
              </a:path>
            </a:pathLst>
          </a:custGeom>
          <a:noFill/>
          <a:ln w="149225">
            <a:solidFill>
              <a:srgbClr val="FF0000">
                <a:alpha val="69019"/>
              </a:srgbClr>
            </a:solidFill>
            <a:round/>
            <a:headEnd/>
            <a:tailEnd/>
          </a:ln>
          <a:extLst>
            <a:ext uri="{909E8E84-426E-40DD-AFC4-6F175D3DCCD1}">
              <a14:hiddenFill xmlns:a14="http://schemas.microsoft.com/office/drawing/2010/main">
                <a:solidFill>
                  <a:srgbClr val="FFFFFF"/>
                </a:solidFill>
              </a14:hiddenFill>
            </a:ext>
          </a:extLst>
        </p:spPr>
        <p:txBody>
          <a:bodyPr lIns="91420" tIns="45711" rIns="91420" bIns="45711"/>
          <a:lstStyle/>
          <a:p>
            <a:endParaRPr lang="ru-RU"/>
          </a:p>
        </p:txBody>
      </p:sp>
      <p:sp>
        <p:nvSpPr>
          <p:cNvPr id="20" name="AutoShape 37"/>
          <p:cNvSpPr>
            <a:spLocks noChangeArrowheads="1"/>
          </p:cNvSpPr>
          <p:nvPr/>
        </p:nvSpPr>
        <p:spPr bwMode="auto">
          <a:xfrm>
            <a:off x="4511676" y="2133602"/>
            <a:ext cx="949475" cy="342129"/>
          </a:xfrm>
          <a:prstGeom prst="wedgeRoundRectCallout">
            <a:avLst>
              <a:gd name="adj1" fmla="val -43750"/>
              <a:gd name="adj2" fmla="val 70000"/>
              <a:gd name="adj3" fmla="val 16667"/>
            </a:avLst>
          </a:prstGeom>
          <a:solidFill>
            <a:srgbClr val="CC0000"/>
          </a:solidFill>
          <a:ln w="19050">
            <a:solidFill>
              <a:srgbClr val="FF0000"/>
            </a:solidFill>
            <a:miter lim="800000"/>
            <a:headEnd/>
            <a:tailEnd/>
          </a:ln>
        </p:spPr>
        <p:txBody>
          <a:bodyPr lIns="91420" tIns="45711" rIns="91420" bIns="45711"/>
          <a:lstStyle/>
          <a:p>
            <a:pPr algn="ctr"/>
            <a:r>
              <a:rPr lang="en-US" sz="1600" dirty="0">
                <a:solidFill>
                  <a:srgbClr val="FFFFFF"/>
                </a:solidFill>
              </a:rPr>
              <a:t>BM&amp;N</a:t>
            </a:r>
            <a:endParaRPr lang="ru-RU" sz="1600" dirty="0">
              <a:solidFill>
                <a:srgbClr val="FFFFFF"/>
              </a:solidFill>
            </a:endParaRPr>
          </a:p>
        </p:txBody>
      </p:sp>
      <p:graphicFrame>
        <p:nvGraphicFramePr>
          <p:cNvPr id="4" name="Объект 3"/>
          <p:cNvGraphicFramePr>
            <a:graphicFrameLocks noChangeAspect="1"/>
          </p:cNvGraphicFramePr>
          <p:nvPr>
            <p:extLst/>
          </p:nvPr>
        </p:nvGraphicFramePr>
        <p:xfrm>
          <a:off x="4727880" y="4797152"/>
          <a:ext cx="288000" cy="288000"/>
        </p:xfrm>
        <a:graphic>
          <a:graphicData uri="http://schemas.openxmlformats.org/presentationml/2006/ole">
            <mc:AlternateContent xmlns:mc="http://schemas.openxmlformats.org/markup-compatibility/2006">
              <mc:Choice xmlns:v="urn:schemas-microsoft-com:vml" Requires="v">
                <p:oleObj spid="_x0000_s1139" name="Формула" r:id="rId4" imgW="228600" imgH="228600" progId="Equation.3">
                  <p:embed/>
                </p:oleObj>
              </mc:Choice>
              <mc:Fallback>
                <p:oleObj name="Формула" r:id="rId4" imgW="228600" imgH="228600" progId="Equation.3">
                  <p:embed/>
                  <p:pic>
                    <p:nvPicPr>
                      <p:cNvPr id="4" name="Объект 3"/>
                      <p:cNvPicPr/>
                      <p:nvPr/>
                    </p:nvPicPr>
                    <p:blipFill>
                      <a:blip r:embed="rId5"/>
                      <a:stretch>
                        <a:fillRect/>
                      </a:stretch>
                    </p:blipFill>
                    <p:spPr>
                      <a:xfrm>
                        <a:off x="4727880" y="4797152"/>
                        <a:ext cx="288000" cy="288000"/>
                      </a:xfrm>
                      <a:prstGeom prst="rect">
                        <a:avLst/>
                      </a:prstGeom>
                    </p:spPr>
                  </p:pic>
                </p:oleObj>
              </mc:Fallback>
            </mc:AlternateContent>
          </a:graphicData>
        </a:graphic>
      </p:graphicFrame>
      <p:pic>
        <p:nvPicPr>
          <p:cNvPr id="1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6588" y="3578080"/>
            <a:ext cx="3991844" cy="327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Номер слайда 1"/>
          <p:cNvSpPr>
            <a:spLocks noGrp="1"/>
          </p:cNvSpPr>
          <p:nvPr>
            <p:ph type="sldNum" sz="quarter" idx="12"/>
          </p:nvPr>
        </p:nvSpPr>
        <p:spPr>
          <a:xfrm>
            <a:off x="8426896" y="6356351"/>
            <a:ext cx="2133600" cy="365125"/>
          </a:xfrm>
        </p:spPr>
        <p:txBody>
          <a:bodyPr/>
          <a:lstStyle/>
          <a:p>
            <a:fld id="{A36A2754-2559-4244-8B63-4C958C9DBE39}" type="slidenum">
              <a:rPr lang="ru-RU" smtClean="0"/>
              <a:t>4</a:t>
            </a:fld>
            <a:endParaRPr lang="ru-RU"/>
          </a:p>
        </p:txBody>
      </p:sp>
      <p:sp>
        <p:nvSpPr>
          <p:cNvPr id="22" name="Прямоугольник 21"/>
          <p:cNvSpPr/>
          <p:nvPr/>
        </p:nvSpPr>
        <p:spPr>
          <a:xfrm>
            <a:off x="6076745" y="425460"/>
            <a:ext cx="4483751" cy="369332"/>
          </a:xfrm>
          <a:prstGeom prst="rect">
            <a:avLst/>
          </a:prstGeom>
          <a:solidFill>
            <a:schemeClr val="accent1">
              <a:lumMod val="20000"/>
              <a:lumOff val="80000"/>
            </a:schemeClr>
          </a:solidFill>
        </p:spPr>
        <p:txBody>
          <a:bodyPr wrap="square">
            <a:spAutoFit/>
          </a:bodyPr>
          <a:lstStyle/>
          <a:p>
            <a:pPr algn="ctr"/>
            <a:r>
              <a:rPr lang="en-US" i="1" dirty="0" smtClean="0">
                <a:latin typeface="Arial Narrow" panose="020B0606020202030204" pitchFamily="34" charset="0"/>
              </a:rPr>
              <a:t>Eur</a:t>
            </a:r>
            <a:r>
              <a:rPr lang="en-US" i="1" dirty="0">
                <a:latin typeface="Arial Narrow" panose="020B0606020202030204" pitchFamily="34" charset="0"/>
              </a:rPr>
              <a:t>. Phys. J. A, 52 8 (2016</a:t>
            </a:r>
            <a:r>
              <a:rPr lang="en-US" i="1" dirty="0" smtClean="0">
                <a:latin typeface="Arial Narrow" panose="020B0606020202030204" pitchFamily="34" charset="0"/>
              </a:rPr>
              <a:t>) </a:t>
            </a:r>
            <a:r>
              <a:rPr lang="en-US" i="1" dirty="0" smtClean="0">
                <a:solidFill>
                  <a:srgbClr val="333333"/>
                </a:solidFill>
                <a:latin typeface="Arial Narrow" panose="020B0606020202030204" pitchFamily="34" charset="0"/>
              </a:rPr>
              <a:t>- </a:t>
            </a:r>
            <a:r>
              <a:rPr lang="en-US" b="1" i="1" dirty="0" smtClean="0">
                <a:solidFill>
                  <a:srgbClr val="002060"/>
                </a:solidFill>
                <a:latin typeface="Arial Narrow" panose="020B0606020202030204" pitchFamily="34" charset="0"/>
              </a:rPr>
              <a:t>NICA </a:t>
            </a:r>
            <a:r>
              <a:rPr lang="en-US" b="1" i="1" dirty="0">
                <a:solidFill>
                  <a:srgbClr val="002060"/>
                </a:solidFill>
                <a:latin typeface="Arial Narrow" panose="020B0606020202030204" pitchFamily="34" charset="0"/>
              </a:rPr>
              <a:t>White Paper</a:t>
            </a:r>
            <a:endParaRPr lang="en-US" b="1" i="1" dirty="0">
              <a:solidFill>
                <a:srgbClr val="002060"/>
              </a:solidFill>
              <a:effectLst/>
              <a:latin typeface="Arial Narrow" panose="020B0606020202030204" pitchFamily="34" charset="0"/>
            </a:endParaRPr>
          </a:p>
        </p:txBody>
      </p:sp>
    </p:spTree>
    <p:extLst>
      <p:ext uri="{BB962C8B-B14F-4D97-AF65-F5344CB8AC3E}">
        <p14:creationId xmlns:p14="http://schemas.microsoft.com/office/powerpoint/2010/main" val="29878477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3">
            <a:extLst>
              <a:ext uri="{28A0092B-C50C-407E-A947-70E740481C1C}">
                <a14:useLocalDpi xmlns:a14="http://schemas.microsoft.com/office/drawing/2010/main" val="0"/>
              </a:ext>
            </a:extLst>
          </a:blip>
          <a:srcRect l="19656" t="2296" r="10344" b="589"/>
          <a:stretch/>
        </p:blipFill>
        <p:spPr>
          <a:xfrm>
            <a:off x="311379" y="751108"/>
            <a:ext cx="3966138" cy="3888000"/>
          </a:xfrm>
          <a:prstGeom prst="rect">
            <a:avLst/>
          </a:prstGeom>
        </p:spPr>
      </p:pic>
      <p:sp>
        <p:nvSpPr>
          <p:cNvPr id="4" name="TextBox 7"/>
          <p:cNvSpPr txBox="1">
            <a:spLocks noChangeArrowheads="1"/>
          </p:cNvSpPr>
          <p:nvPr/>
        </p:nvSpPr>
        <p:spPr bwMode="auto">
          <a:xfrm>
            <a:off x="2495601" y="87016"/>
            <a:ext cx="7982570" cy="492443"/>
          </a:xfrm>
          <a:prstGeom prst="rect">
            <a:avLst/>
          </a:prstGeom>
          <a:solidFill>
            <a:srgbClr val="FFF8C0"/>
          </a:solidFill>
          <a:ln w="9525">
            <a:noFill/>
            <a:miter lim="800000"/>
            <a:headEnd/>
            <a:tailEnd/>
          </a:ln>
        </p:spPr>
        <p:txBody>
          <a:bodyPr wrap="none">
            <a:spAutoFit/>
          </a:bodyPr>
          <a:lstStyle/>
          <a:p>
            <a:r>
              <a:rPr lang="en-US" sz="2600" b="1" dirty="0" err="1">
                <a:solidFill>
                  <a:schemeClr val="tx2">
                    <a:lumMod val="75000"/>
                  </a:schemeClr>
                </a:solidFill>
                <a:latin typeface="Arial" pitchFamily="34" charset="0"/>
                <a:cs typeface="Arial" pitchFamily="34" charset="0"/>
              </a:rPr>
              <a:t>M</a:t>
            </a:r>
            <a:r>
              <a:rPr lang="en-US" sz="2600" b="1" dirty="0" err="1">
                <a:latin typeface="Arial" pitchFamily="34" charset="0"/>
                <a:cs typeface="Arial" pitchFamily="34" charset="0"/>
              </a:rPr>
              <a:t>ulti</a:t>
            </a:r>
            <a:r>
              <a:rPr lang="en-US" sz="2600" b="1" dirty="0" err="1">
                <a:solidFill>
                  <a:schemeClr val="tx2">
                    <a:lumMod val="75000"/>
                  </a:schemeClr>
                </a:solidFill>
                <a:latin typeface="Arial" pitchFamily="34" charset="0"/>
                <a:cs typeface="Arial" pitchFamily="34" charset="0"/>
              </a:rPr>
              <a:t>P</a:t>
            </a:r>
            <a:r>
              <a:rPr lang="en-US" sz="2600" b="1" dirty="0" err="1">
                <a:latin typeface="Arial" pitchFamily="34" charset="0"/>
                <a:cs typeface="Arial" pitchFamily="34" charset="0"/>
              </a:rPr>
              <a:t>urpose</a:t>
            </a:r>
            <a:r>
              <a:rPr lang="en-US" sz="2600" b="1" dirty="0">
                <a:latin typeface="Arial" pitchFamily="34" charset="0"/>
                <a:cs typeface="Arial" pitchFamily="34" charset="0"/>
              </a:rPr>
              <a:t> </a:t>
            </a:r>
            <a:r>
              <a:rPr lang="en-US" sz="2600" b="1" dirty="0" smtClean="0">
                <a:solidFill>
                  <a:schemeClr val="tx2">
                    <a:lumMod val="75000"/>
                  </a:schemeClr>
                </a:solidFill>
                <a:latin typeface="Arial" pitchFamily="34" charset="0"/>
                <a:cs typeface="Arial" pitchFamily="34" charset="0"/>
              </a:rPr>
              <a:t>D</a:t>
            </a:r>
            <a:r>
              <a:rPr lang="en-US" sz="2600" b="1" dirty="0" smtClean="0">
                <a:latin typeface="Arial" pitchFamily="34" charset="0"/>
                <a:cs typeface="Arial" pitchFamily="34" charset="0"/>
              </a:rPr>
              <a:t>etector </a:t>
            </a:r>
            <a:r>
              <a:rPr lang="en-US" sz="2600" b="1" dirty="0">
                <a:latin typeface="Arial" pitchFamily="34" charset="0"/>
                <a:cs typeface="Arial" pitchFamily="34" charset="0"/>
              </a:rPr>
              <a:t>for A+A collisions @ NICA</a:t>
            </a:r>
            <a:endParaRPr lang="ru-RU" sz="2600" b="1" dirty="0">
              <a:latin typeface="Arial" pitchFamily="34" charset="0"/>
              <a:cs typeface="Arial" pitchFamily="34" charset="0"/>
            </a:endParaRPr>
          </a:p>
        </p:txBody>
      </p:sp>
      <p:sp>
        <p:nvSpPr>
          <p:cNvPr id="5" name="Номер слайда 4"/>
          <p:cNvSpPr>
            <a:spLocks noGrp="1"/>
          </p:cNvSpPr>
          <p:nvPr>
            <p:ph type="sldNum" sz="quarter" idx="12"/>
          </p:nvPr>
        </p:nvSpPr>
        <p:spPr>
          <a:xfrm>
            <a:off x="8426896" y="6356351"/>
            <a:ext cx="2133600" cy="365125"/>
          </a:xfrm>
        </p:spPr>
        <p:txBody>
          <a:bodyPr/>
          <a:lstStyle/>
          <a:p>
            <a:fld id="{9637668B-8315-4E46-8DAB-5A5735942071}" type="slidenum">
              <a:rPr lang="ru-RU" smtClean="0"/>
              <a:t>5</a:t>
            </a:fld>
            <a:endParaRPr lang="ru-RU"/>
          </a:p>
        </p:txBody>
      </p:sp>
      <p:sp>
        <p:nvSpPr>
          <p:cNvPr id="6" name="TextBox 5"/>
          <p:cNvSpPr txBox="1"/>
          <p:nvPr/>
        </p:nvSpPr>
        <p:spPr>
          <a:xfrm>
            <a:off x="6888089" y="3169386"/>
            <a:ext cx="184731" cy="369332"/>
          </a:xfrm>
          <a:prstGeom prst="rect">
            <a:avLst/>
          </a:prstGeom>
          <a:noFill/>
        </p:spPr>
        <p:txBody>
          <a:bodyPr wrap="none" rtlCol="0">
            <a:spAutoFit/>
          </a:bodyPr>
          <a:lstStyle/>
          <a:p>
            <a:endParaRPr lang="ru-RU" dirty="0"/>
          </a:p>
        </p:txBody>
      </p:sp>
      <p:sp>
        <p:nvSpPr>
          <p:cNvPr id="7" name="AutoShape 4"/>
          <p:cNvSpPr>
            <a:spLocks noChangeAspect="1" noChangeArrowheads="1"/>
          </p:cNvSpPr>
          <p:nvPr/>
        </p:nvSpPr>
        <p:spPr bwMode="auto">
          <a:xfrm>
            <a:off x="1824948" y="5279370"/>
            <a:ext cx="4828104" cy="816633"/>
          </a:xfrm>
          <a:prstGeom prst="rect">
            <a:avLst/>
          </a:prstGeom>
          <a:solidFill>
            <a:schemeClr val="accent5">
              <a:lumMod val="40000"/>
              <a:lumOff val="60000"/>
            </a:schemeClr>
          </a:solidFill>
          <a:ln>
            <a:noFill/>
          </a:ln>
        </p:spPr>
        <p:txBody>
          <a:bodyPr lIns="0" tIns="0" rIns="0" bIns="0"/>
          <a:lstStyle/>
          <a:p>
            <a:pPr marL="0" lvl="1">
              <a:buClr>
                <a:srgbClr val="FF0000"/>
              </a:buClr>
              <a:defRPr/>
            </a:pPr>
            <a:r>
              <a:rPr lang="en-US" sz="2400" b="1" dirty="0">
                <a:solidFill>
                  <a:srgbClr val="FF0000"/>
                </a:solidFill>
              </a:rPr>
              <a:t> </a:t>
            </a:r>
            <a:r>
              <a:rPr lang="en-US" sz="2200" i="1" dirty="0" smtClean="0">
                <a:solidFill>
                  <a:srgbClr val="000090"/>
                </a:solidFill>
              </a:rPr>
              <a:t>I </a:t>
            </a:r>
            <a:r>
              <a:rPr lang="en-US" sz="2200" i="1" dirty="0">
                <a:solidFill>
                  <a:srgbClr val="000090"/>
                </a:solidFill>
              </a:rPr>
              <a:t>stage	</a:t>
            </a:r>
            <a:r>
              <a:rPr lang="en-US" sz="2200" i="1" dirty="0" smtClean="0">
                <a:solidFill>
                  <a:srgbClr val="000090"/>
                </a:solidFill>
              </a:rPr>
              <a:t> (barrel)</a:t>
            </a:r>
            <a:r>
              <a:rPr lang="en-US" sz="2200" i="1" dirty="0">
                <a:solidFill>
                  <a:srgbClr val="000090"/>
                </a:solidFill>
              </a:rPr>
              <a:t>	 </a:t>
            </a:r>
            <a:r>
              <a:rPr lang="en-US" sz="2200" i="1" dirty="0" smtClean="0">
                <a:solidFill>
                  <a:srgbClr val="000090"/>
                </a:solidFill>
              </a:rPr>
              <a:t>                            </a:t>
            </a:r>
            <a:r>
              <a:rPr lang="en-US" sz="2200" dirty="0" smtClean="0">
                <a:solidFill>
                  <a:srgbClr val="FF0000"/>
                </a:solidFill>
              </a:rPr>
              <a:t> </a:t>
            </a:r>
            <a:r>
              <a:rPr lang="ru-RU" sz="2200" dirty="0">
                <a:solidFill>
                  <a:srgbClr val="000090"/>
                </a:solidFill>
              </a:rPr>
              <a:t>– </a:t>
            </a:r>
            <a:r>
              <a:rPr lang="ru-RU" sz="2200" b="1" dirty="0" smtClean="0">
                <a:solidFill>
                  <a:srgbClr val="000090"/>
                </a:solidFill>
              </a:rPr>
              <a:t>20</a:t>
            </a:r>
            <a:r>
              <a:rPr lang="en-US" sz="2200" b="1" dirty="0" smtClean="0">
                <a:solidFill>
                  <a:srgbClr val="000090"/>
                </a:solidFill>
              </a:rPr>
              <a:t>20</a:t>
            </a:r>
            <a:endParaRPr lang="en-US" sz="2200" b="1" dirty="0">
              <a:solidFill>
                <a:srgbClr val="000090"/>
              </a:solidFill>
            </a:endParaRPr>
          </a:p>
          <a:p>
            <a:pPr marL="0" lvl="2">
              <a:buClr>
                <a:srgbClr val="FF0000"/>
              </a:buClr>
              <a:defRPr/>
            </a:pPr>
            <a:r>
              <a:rPr lang="en-US" sz="2200" i="1" dirty="0" smtClean="0">
                <a:solidFill>
                  <a:srgbClr val="000090"/>
                </a:solidFill>
              </a:rPr>
              <a:t>upgraded </a:t>
            </a:r>
            <a:r>
              <a:rPr lang="en-US" sz="2200" i="1" dirty="0">
                <a:solidFill>
                  <a:srgbClr val="000090"/>
                </a:solidFill>
              </a:rPr>
              <a:t>(IT + </a:t>
            </a:r>
            <a:r>
              <a:rPr lang="en-US" sz="2200" i="1" dirty="0" smtClean="0">
                <a:solidFill>
                  <a:srgbClr val="000090"/>
                </a:solidFill>
              </a:rPr>
              <a:t>endcaps</a:t>
            </a:r>
            <a:r>
              <a:rPr lang="en-US" sz="2200" i="1" dirty="0">
                <a:solidFill>
                  <a:srgbClr val="000090"/>
                </a:solidFill>
              </a:rPr>
              <a:t>) 	</a:t>
            </a:r>
            <a:r>
              <a:rPr lang="en-US" sz="2200" dirty="0">
                <a:solidFill>
                  <a:srgbClr val="0000FF"/>
                </a:solidFill>
              </a:rPr>
              <a:t> </a:t>
            </a:r>
            <a:r>
              <a:rPr lang="ru-RU" sz="2200" dirty="0" smtClean="0">
                <a:solidFill>
                  <a:srgbClr val="000090"/>
                </a:solidFill>
              </a:rPr>
              <a:t>–</a:t>
            </a:r>
            <a:r>
              <a:rPr lang="en-US" sz="2200" dirty="0" smtClean="0">
                <a:solidFill>
                  <a:srgbClr val="000090"/>
                </a:solidFill>
              </a:rPr>
              <a:t> </a:t>
            </a:r>
            <a:r>
              <a:rPr lang="en-US" sz="2200" b="1" dirty="0">
                <a:solidFill>
                  <a:srgbClr val="000090"/>
                </a:solidFill>
              </a:rPr>
              <a:t>2023</a:t>
            </a:r>
          </a:p>
        </p:txBody>
      </p:sp>
      <p:grpSp>
        <p:nvGrpSpPr>
          <p:cNvPr id="8" name="Группа 56"/>
          <p:cNvGrpSpPr>
            <a:grpSpLocks noChangeAspect="1"/>
          </p:cNvGrpSpPr>
          <p:nvPr/>
        </p:nvGrpSpPr>
        <p:grpSpPr bwMode="auto">
          <a:xfrm>
            <a:off x="6781865" y="3232446"/>
            <a:ext cx="5035882" cy="3492000"/>
            <a:chOff x="3063160" y="642918"/>
            <a:chExt cx="5866558" cy="4143405"/>
          </a:xfrm>
        </p:grpSpPr>
        <p:pic>
          <p:nvPicPr>
            <p:cNvPr id="9" name="Picture 2"/>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9000"/>
                      </a14:imgEffect>
                    </a14:imgLayer>
                  </a14:imgProps>
                </a:ext>
                <a:ext uri="{28A0092B-C50C-407E-A947-70E740481C1C}">
                  <a14:useLocalDpi xmlns:a14="http://schemas.microsoft.com/office/drawing/2010/main" val="0"/>
                </a:ext>
              </a:extLst>
            </a:blip>
            <a:srcRect/>
            <a:stretch>
              <a:fillRect/>
            </a:stretch>
          </p:blipFill>
          <p:spPr bwMode="auto">
            <a:xfrm>
              <a:off x="3063160" y="642918"/>
              <a:ext cx="5866558" cy="4143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Прямоугольник 9"/>
            <p:cNvSpPr/>
            <p:nvPr/>
          </p:nvSpPr>
          <p:spPr>
            <a:xfrm>
              <a:off x="4929204" y="2214642"/>
              <a:ext cx="214313" cy="5715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1" name="Прямоугольник 10"/>
            <p:cNvSpPr/>
            <p:nvPr/>
          </p:nvSpPr>
          <p:spPr>
            <a:xfrm>
              <a:off x="4929204" y="3214831"/>
              <a:ext cx="214313" cy="5715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2" name="Прямоугольник 11"/>
            <p:cNvSpPr/>
            <p:nvPr/>
          </p:nvSpPr>
          <p:spPr>
            <a:xfrm>
              <a:off x="7572400" y="2214642"/>
              <a:ext cx="214314" cy="5715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3" name="Прямоугольник 12"/>
            <p:cNvSpPr/>
            <p:nvPr/>
          </p:nvSpPr>
          <p:spPr>
            <a:xfrm>
              <a:off x="7572400" y="3214831"/>
              <a:ext cx="214314" cy="5715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grpSp>
      <p:sp>
        <p:nvSpPr>
          <p:cNvPr id="14" name="Text Box 5"/>
          <p:cNvSpPr txBox="1">
            <a:spLocks noChangeArrowheads="1"/>
          </p:cNvSpPr>
          <p:nvPr/>
        </p:nvSpPr>
        <p:spPr bwMode="auto">
          <a:xfrm>
            <a:off x="4363184" y="890269"/>
            <a:ext cx="4213013" cy="3139321"/>
          </a:xfrm>
          <a:prstGeom prst="rect">
            <a:avLst/>
          </a:prstGeom>
          <a:solidFill>
            <a:schemeClr val="accent5">
              <a:lumMod val="40000"/>
              <a:lumOff val="60000"/>
            </a:schemeClr>
          </a:solidFill>
          <a:ln w="28575">
            <a:noFill/>
            <a:miter lim="800000"/>
            <a:headEnd/>
            <a:tailEnd/>
          </a:ln>
          <a:effectLst/>
          <a:extLst/>
        </p:spPr>
        <p:txBody>
          <a:bodyPr wrap="none">
            <a:spAutoFit/>
          </a:bodyPr>
          <a:lstStyle/>
          <a:p>
            <a:pPr marL="285750" indent="-285750">
              <a:buFont typeface="Wingdings" pitchFamily="2" charset="2"/>
              <a:buChar char="§"/>
              <a:defRPr/>
            </a:pPr>
            <a:r>
              <a:rPr lang="en-US" b="1" kern="0" dirty="0" smtClean="0">
                <a:solidFill>
                  <a:sysClr val="windowText" lastClr="000000"/>
                </a:solidFill>
                <a:latin typeface="Arial Narrow" pitchFamily="34" charset="0"/>
              </a:rPr>
              <a:t>Uniform acceptance, </a:t>
            </a:r>
            <a:r>
              <a:rPr lang="en-US" b="1" kern="0" dirty="0">
                <a:solidFill>
                  <a:sysClr val="windowText" lastClr="000000"/>
                </a:solidFill>
                <a:latin typeface="Arial Narrow" pitchFamily="34" charset="0"/>
              </a:rPr>
              <a:t>2</a:t>
            </a:r>
            <a:r>
              <a:rPr lang="en-US" b="1" kern="0" dirty="0">
                <a:solidFill>
                  <a:sysClr val="windowText" lastClr="000000"/>
                </a:solidFill>
                <a:latin typeface="Symbol" pitchFamily="18" charset="2"/>
              </a:rPr>
              <a:t>p</a:t>
            </a:r>
            <a:r>
              <a:rPr lang="en-US" b="1" kern="0" dirty="0">
                <a:solidFill>
                  <a:sysClr val="windowText" lastClr="000000"/>
                </a:solidFill>
                <a:latin typeface="Arial Narrow" pitchFamily="34" charset="0"/>
              </a:rPr>
              <a:t> </a:t>
            </a:r>
            <a:r>
              <a:rPr lang="en-US" b="1" kern="0" dirty="0" smtClean="0">
                <a:solidFill>
                  <a:sysClr val="windowText" lastClr="000000"/>
                </a:solidFill>
                <a:latin typeface="Arial Narrow" pitchFamily="34" charset="0"/>
              </a:rPr>
              <a:t>in </a:t>
            </a:r>
            <a:r>
              <a:rPr lang="en-US" b="1" kern="0" dirty="0">
                <a:solidFill>
                  <a:sysClr val="windowText" lastClr="000000"/>
                </a:solidFill>
                <a:latin typeface="Arial Narrow" pitchFamily="34" charset="0"/>
              </a:rPr>
              <a:t>azimuth</a:t>
            </a:r>
          </a:p>
          <a:p>
            <a:pPr marL="342900" indent="-342900">
              <a:buFont typeface="Wingdings" pitchFamily="2" charset="2"/>
              <a:buChar char="§"/>
              <a:defRPr/>
            </a:pPr>
            <a:r>
              <a:rPr lang="en-US" b="1" kern="0" dirty="0" smtClean="0">
                <a:solidFill>
                  <a:sysClr val="windowText" lastClr="000000"/>
                </a:solidFill>
                <a:latin typeface="Arial Narrow" pitchFamily="34" charset="0"/>
              </a:rPr>
              <a:t>3D </a:t>
            </a:r>
            <a:r>
              <a:rPr lang="en-US" b="1" kern="0" dirty="0">
                <a:solidFill>
                  <a:sysClr val="windowText" lastClr="000000"/>
                </a:solidFill>
                <a:latin typeface="Arial Narrow" pitchFamily="34" charset="0"/>
              </a:rPr>
              <a:t>tracking (TPC, ECT)</a:t>
            </a:r>
          </a:p>
          <a:p>
            <a:pPr marL="342900" indent="-342900">
              <a:buFont typeface="Wingdings" pitchFamily="2" charset="2"/>
              <a:buChar char="§"/>
              <a:defRPr/>
            </a:pPr>
            <a:r>
              <a:rPr lang="en-US" b="1" kern="0" dirty="0">
                <a:solidFill>
                  <a:sysClr val="windowText" lastClr="000000"/>
                </a:solidFill>
                <a:latin typeface="Arial Narrow" pitchFamily="34" charset="0"/>
              </a:rPr>
              <a:t>High resolution vertexing (IT)</a:t>
            </a:r>
          </a:p>
          <a:p>
            <a:pPr marL="342900" indent="-342900">
              <a:buFont typeface="Wingdings" pitchFamily="2" charset="2"/>
              <a:buChar char="§"/>
              <a:defRPr/>
            </a:pPr>
            <a:r>
              <a:rPr lang="en-US" b="1" kern="0" dirty="0">
                <a:solidFill>
                  <a:sysClr val="windowText" lastClr="000000"/>
                </a:solidFill>
                <a:latin typeface="Arial Narrow" pitchFamily="34" charset="0"/>
              </a:rPr>
              <a:t>Powerful PID (TPC, TOF, ECAL)</a:t>
            </a:r>
          </a:p>
          <a:p>
            <a:pPr>
              <a:defRPr/>
            </a:pPr>
            <a:r>
              <a:rPr lang="en-US" b="1" kern="0" dirty="0">
                <a:solidFill>
                  <a:sysClr val="windowText" lastClr="000000"/>
                </a:solidFill>
                <a:latin typeface="Arial Narrow" pitchFamily="34" charset="0"/>
              </a:rPr>
              <a:t>      </a:t>
            </a:r>
            <a:r>
              <a:rPr lang="ru-RU" b="1" kern="0" dirty="0">
                <a:solidFill>
                  <a:sysClr val="windowText" lastClr="000000"/>
                </a:solidFill>
                <a:latin typeface="Arial Narrow" pitchFamily="34" charset="0"/>
              </a:rPr>
              <a:t>- </a:t>
            </a:r>
            <a:r>
              <a:rPr lang="en-US" b="1" kern="0" dirty="0">
                <a:solidFill>
                  <a:sysClr val="windowText" lastClr="000000"/>
                </a:solidFill>
                <a:latin typeface="Symbol" pitchFamily="18" charset="2"/>
              </a:rPr>
              <a:t>p</a:t>
            </a:r>
            <a:r>
              <a:rPr lang="en-US" b="1" kern="0" dirty="0">
                <a:solidFill>
                  <a:sysClr val="windowText" lastClr="000000"/>
                </a:solidFill>
                <a:latin typeface="Arial Narrow" pitchFamily="34" charset="0"/>
              </a:rPr>
              <a:t>/K up to 1.5 GeV/c,</a:t>
            </a:r>
          </a:p>
          <a:p>
            <a:pPr>
              <a:defRPr/>
            </a:pPr>
            <a:r>
              <a:rPr lang="en-US" b="1" kern="0" dirty="0">
                <a:solidFill>
                  <a:sysClr val="windowText" lastClr="000000"/>
                </a:solidFill>
                <a:latin typeface="Arial Narrow" pitchFamily="34" charset="0"/>
              </a:rPr>
              <a:t>       </a:t>
            </a:r>
            <a:r>
              <a:rPr lang="ru-RU" b="1" kern="0" dirty="0">
                <a:solidFill>
                  <a:sysClr val="windowText" lastClr="000000"/>
                </a:solidFill>
                <a:latin typeface="Arial Narrow" pitchFamily="34" charset="0"/>
              </a:rPr>
              <a:t>- </a:t>
            </a:r>
            <a:r>
              <a:rPr lang="en-US" b="1" kern="0" dirty="0">
                <a:solidFill>
                  <a:sysClr val="windowText" lastClr="000000"/>
                </a:solidFill>
                <a:latin typeface="Arial Narrow" pitchFamily="34" charset="0"/>
              </a:rPr>
              <a:t>K/p up to 3 GeV/c,</a:t>
            </a:r>
          </a:p>
          <a:p>
            <a:pPr>
              <a:defRPr/>
            </a:pPr>
            <a:r>
              <a:rPr lang="en-US" b="1" kern="0" dirty="0">
                <a:solidFill>
                  <a:sysClr val="windowText" lastClr="000000"/>
                </a:solidFill>
                <a:latin typeface="Arial Narrow" pitchFamily="34" charset="0"/>
              </a:rPr>
              <a:t>        </a:t>
            </a:r>
            <a:r>
              <a:rPr lang="ru-RU" b="1" kern="0" dirty="0">
                <a:solidFill>
                  <a:sysClr val="windowText" lastClr="000000"/>
                </a:solidFill>
                <a:latin typeface="Arial Narrow" pitchFamily="34" charset="0"/>
              </a:rPr>
              <a:t>- </a:t>
            </a:r>
            <a:r>
              <a:rPr lang="en-US" b="1" kern="0" dirty="0">
                <a:solidFill>
                  <a:sysClr val="windowText" lastClr="000000"/>
                </a:solidFill>
                <a:latin typeface="Symbol" pitchFamily="18" charset="2"/>
              </a:rPr>
              <a:t>g</a:t>
            </a:r>
            <a:r>
              <a:rPr lang="en-US" b="1" kern="0" dirty="0">
                <a:solidFill>
                  <a:sysClr val="windowText" lastClr="000000"/>
                </a:solidFill>
                <a:latin typeface="Arial Narrow" pitchFamily="34" charset="0"/>
              </a:rPr>
              <a:t>, e :</a:t>
            </a:r>
            <a:r>
              <a:rPr lang="ru-RU" b="1" kern="0" dirty="0">
                <a:solidFill>
                  <a:sysClr val="windowText" lastClr="000000"/>
                </a:solidFill>
                <a:latin typeface="Arial Narrow" pitchFamily="34" charset="0"/>
              </a:rPr>
              <a:t> </a:t>
            </a:r>
            <a:r>
              <a:rPr lang="en-US" b="1" kern="0" dirty="0">
                <a:solidFill>
                  <a:sysClr val="windowText" lastClr="000000"/>
                </a:solidFill>
                <a:latin typeface="Arial Narrow" pitchFamily="34" charset="0"/>
              </a:rPr>
              <a:t>0.1&lt;p&lt;3 GeV/c</a:t>
            </a:r>
          </a:p>
          <a:p>
            <a:pPr marL="342900" indent="-342900">
              <a:buFont typeface="Wingdings" pitchFamily="2" charset="2"/>
              <a:buChar char="§"/>
              <a:defRPr/>
            </a:pPr>
            <a:r>
              <a:rPr lang="en-US" b="1" kern="0" dirty="0">
                <a:solidFill>
                  <a:sysClr val="windowText" lastClr="000000"/>
                </a:solidFill>
                <a:latin typeface="Arial Narrow" pitchFamily="34" charset="0"/>
              </a:rPr>
              <a:t>Precise event characterization (FHCAL)</a:t>
            </a:r>
          </a:p>
          <a:p>
            <a:pPr marL="342900" indent="-342900">
              <a:buFont typeface="Wingdings" pitchFamily="2" charset="2"/>
              <a:buChar char="§"/>
              <a:defRPr/>
            </a:pPr>
            <a:r>
              <a:rPr lang="en-US" b="1" kern="0" dirty="0">
                <a:solidFill>
                  <a:sysClr val="windowText" lastClr="000000"/>
                </a:solidFill>
                <a:latin typeface="Arial Narrow" pitchFamily="34" charset="0"/>
              </a:rPr>
              <a:t>Fast timing and triggering (FFD)</a:t>
            </a:r>
          </a:p>
          <a:p>
            <a:pPr marL="342900" indent="-342900">
              <a:buFont typeface="Wingdings" pitchFamily="2" charset="2"/>
              <a:buChar char="§"/>
              <a:defRPr/>
            </a:pPr>
            <a:r>
              <a:rPr lang="en-US" b="1" kern="0" dirty="0">
                <a:solidFill>
                  <a:sysClr val="windowText" lastClr="000000"/>
                </a:solidFill>
                <a:latin typeface="Arial Narrow" pitchFamily="34" charset="0"/>
              </a:rPr>
              <a:t>Low material budget</a:t>
            </a:r>
          </a:p>
          <a:p>
            <a:pPr marL="342900" indent="-342900">
              <a:buFont typeface="Wingdings" pitchFamily="2" charset="2"/>
              <a:buChar char="§"/>
              <a:defRPr/>
            </a:pPr>
            <a:r>
              <a:rPr lang="en-US" b="1" kern="0" dirty="0">
                <a:solidFill>
                  <a:sysClr val="windowText" lastClr="000000"/>
                </a:solidFill>
                <a:latin typeface="Arial Narrow" pitchFamily="34" charset="0"/>
              </a:rPr>
              <a:t>High event rate (up to ~ 7 kHz)</a:t>
            </a:r>
            <a:endParaRPr lang="ru-RU" b="1" kern="0" dirty="0">
              <a:solidFill>
                <a:sysClr val="windowText" lastClr="000000"/>
              </a:solidFill>
              <a:latin typeface="Arial Narrow" pitchFamily="34" charset="0"/>
            </a:endParaRPr>
          </a:p>
        </p:txBody>
      </p:sp>
      <p:sp>
        <p:nvSpPr>
          <p:cNvPr id="15" name="TextBox 14"/>
          <p:cNvSpPr txBox="1"/>
          <p:nvPr/>
        </p:nvSpPr>
        <p:spPr>
          <a:xfrm>
            <a:off x="9549074" y="3437954"/>
            <a:ext cx="1552028" cy="400110"/>
          </a:xfrm>
          <a:prstGeom prst="rect">
            <a:avLst/>
          </a:prstGeom>
          <a:solidFill>
            <a:schemeClr val="accent1">
              <a:lumMod val="20000"/>
              <a:lumOff val="80000"/>
            </a:schemeClr>
          </a:solidFill>
        </p:spPr>
        <p:txBody>
          <a:bodyPr wrap="none" rtlCol="0">
            <a:spAutoFit/>
          </a:bodyPr>
          <a:lstStyle/>
          <a:p>
            <a:r>
              <a:rPr lang="en-US" sz="2000" b="1" dirty="0" smtClean="0">
                <a:solidFill>
                  <a:srgbClr val="FF0000"/>
                </a:solidFill>
                <a:latin typeface="Arial Narrow" panose="020B0606020202030204" pitchFamily="34" charset="0"/>
              </a:rPr>
              <a:t>Stage’1 setup</a:t>
            </a:r>
            <a:endParaRPr lang="ru-RU" sz="2000" b="1" dirty="0">
              <a:solidFill>
                <a:srgbClr val="FF0000"/>
              </a:solidFill>
              <a:latin typeface="Arial Narrow" panose="020B0606020202030204" pitchFamily="34" charset="0"/>
            </a:endParaRPr>
          </a:p>
        </p:txBody>
      </p:sp>
    </p:spTree>
    <p:extLst>
      <p:ext uri="{BB962C8B-B14F-4D97-AF65-F5344CB8AC3E}">
        <p14:creationId xmlns:p14="http://schemas.microsoft.com/office/powerpoint/2010/main" val="15060552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41000"/>
                    </a14:imgEffect>
                    <a14:imgEffect>
                      <a14:brightnessContrast bright="-10000" contrast="65000"/>
                    </a14:imgEffect>
                  </a14:imgLayer>
                </a14:imgProps>
              </a:ext>
              <a:ext uri="{28A0092B-C50C-407E-A947-70E740481C1C}">
                <a14:useLocalDpi xmlns:a14="http://schemas.microsoft.com/office/drawing/2010/main" val="0"/>
              </a:ext>
            </a:extLst>
          </a:blip>
          <a:srcRect l="4773" t="4569" r="8326" b="12176"/>
          <a:stretch/>
        </p:blipFill>
        <p:spPr>
          <a:xfrm>
            <a:off x="1108360" y="22200"/>
            <a:ext cx="5029203" cy="6817800"/>
          </a:xfrm>
          <a:prstGeom prst="rect">
            <a:avLst/>
          </a:prstGeom>
          <a:effectLst>
            <a:outerShdw blurRad="50800" dist="38100" dir="2700000" algn="tl" rotWithShape="0">
              <a:prstClr val="black">
                <a:alpha val="40000"/>
              </a:prstClr>
            </a:outerShdw>
          </a:effectLst>
          <a:scene3d>
            <a:camera prst="orthographicFront"/>
            <a:lightRig rig="threePt" dir="t"/>
          </a:scene3d>
          <a:sp3d>
            <a:bevelT prst="relaxedInset"/>
          </a:sp3d>
        </p:spPr>
      </p:pic>
      <p:pic>
        <p:nvPicPr>
          <p:cNvPr id="4" name="Рисунок 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46000"/>
                    </a14:imgEffect>
                    <a14:imgEffect>
                      <a14:brightnessContrast bright="-8000" contrast="63000"/>
                    </a14:imgEffect>
                  </a14:imgLayer>
                </a14:imgProps>
              </a:ext>
              <a:ext uri="{28A0092B-C50C-407E-A947-70E740481C1C}">
                <a14:useLocalDpi xmlns:a14="http://schemas.microsoft.com/office/drawing/2010/main" val="0"/>
              </a:ext>
            </a:extLst>
          </a:blip>
          <a:srcRect r="13696" b="9091"/>
          <a:stretch/>
        </p:blipFill>
        <p:spPr>
          <a:xfrm>
            <a:off x="6386947" y="22200"/>
            <a:ext cx="4564901" cy="6804000"/>
          </a:xfrm>
          <a:prstGeom prst="rect">
            <a:avLst/>
          </a:prstGeom>
          <a:scene3d>
            <a:camera prst="orthographicFront"/>
            <a:lightRig rig="threePt" dir="t"/>
          </a:scene3d>
          <a:sp3d>
            <a:bevelT prst="relaxedInset"/>
          </a:sp3d>
        </p:spPr>
      </p:pic>
      <p:sp>
        <p:nvSpPr>
          <p:cNvPr id="5" name="TextBox 4"/>
          <p:cNvSpPr txBox="1"/>
          <p:nvPr/>
        </p:nvSpPr>
        <p:spPr>
          <a:xfrm>
            <a:off x="937329" y="116790"/>
            <a:ext cx="4223249" cy="461665"/>
          </a:xfrm>
          <a:prstGeom prst="rect">
            <a:avLst/>
          </a:prstGeom>
          <a:solidFill>
            <a:schemeClr val="accent1">
              <a:lumMod val="20000"/>
              <a:lumOff val="80000"/>
            </a:schemeClr>
          </a:solidFill>
        </p:spPr>
        <p:txBody>
          <a:bodyPr wrap="square" rtlCol="0">
            <a:spAutoFit/>
          </a:bodyPr>
          <a:lstStyle/>
          <a:p>
            <a:r>
              <a:rPr lang="en-US" sz="2400" dirty="0" smtClean="0">
                <a:latin typeface="Arial" panose="020B0604020202020204" pitchFamily="34" charset="0"/>
                <a:cs typeface="Arial" panose="020B0604020202020204" pitchFamily="34" charset="0"/>
              </a:rPr>
              <a:t>http://mpd.jinr.ru/doc/mpd-tdr/</a:t>
            </a:r>
            <a:endParaRPr lang="ru-RU" sz="2400" dirty="0">
              <a:latin typeface="Arial" panose="020B0604020202020204" pitchFamily="34" charset="0"/>
              <a:cs typeface="Arial" panose="020B0604020202020204" pitchFamily="34" charset="0"/>
            </a:endParaRPr>
          </a:p>
        </p:txBody>
      </p:sp>
      <p:sp>
        <p:nvSpPr>
          <p:cNvPr id="3" name="Номер слайда 2"/>
          <p:cNvSpPr>
            <a:spLocks noGrp="1"/>
          </p:cNvSpPr>
          <p:nvPr>
            <p:ph type="sldNum" sz="quarter" idx="12"/>
          </p:nvPr>
        </p:nvSpPr>
        <p:spPr/>
        <p:txBody>
          <a:bodyPr/>
          <a:lstStyle/>
          <a:p>
            <a:fld id="{83DBE0F0-A2EB-4557-8801-0B7AFDF1E7E3}" type="slidenum">
              <a:rPr lang="ru-RU" smtClean="0"/>
              <a:t>6</a:t>
            </a:fld>
            <a:endParaRPr lang="ru-RU"/>
          </a:p>
        </p:txBody>
      </p:sp>
    </p:spTree>
    <p:extLst>
      <p:ext uri="{BB962C8B-B14F-4D97-AF65-F5344CB8AC3E}">
        <p14:creationId xmlns:p14="http://schemas.microsoft.com/office/powerpoint/2010/main" val="17784957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Снимок экрана 2017-05-18 в 15.03.22.png" descr="Снимок экрана 2017-05-18 в 15.03.22.png"/>
          <p:cNvPicPr>
            <a:picLocks noChangeAspect="1"/>
          </p:cNvPicPr>
          <p:nvPr/>
        </p:nvPicPr>
        <p:blipFill rotWithShape="1">
          <a:blip r:embed="rId2">
            <a:extLst>
              <a:ext uri="{28A0092B-C50C-407E-A947-70E740481C1C}">
                <a14:useLocalDpi xmlns:a14="http://schemas.microsoft.com/office/drawing/2010/main" val="0"/>
              </a:ext>
            </a:extLst>
          </a:blip>
          <a:srcRect l="4800" t="1547" r="4699"/>
          <a:stretch/>
        </p:blipFill>
        <p:spPr bwMode="auto">
          <a:xfrm>
            <a:off x="217054" y="1390984"/>
            <a:ext cx="5643872" cy="43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 name="TextBox 17"/>
          <p:cNvSpPr txBox="1">
            <a:spLocks noChangeArrowheads="1"/>
          </p:cNvSpPr>
          <p:nvPr/>
        </p:nvSpPr>
        <p:spPr bwMode="auto">
          <a:xfrm>
            <a:off x="6168798" y="4813835"/>
            <a:ext cx="5432426" cy="1323439"/>
          </a:xfrm>
          <a:prstGeom prst="rect">
            <a:avLst/>
          </a:prstGeom>
          <a:solidFill>
            <a:schemeClr val="accent5">
              <a:lumMod val="20000"/>
              <a:lumOff val="80000"/>
              <a:alpha val="88000"/>
            </a:schemeClr>
          </a:solidFill>
          <a:ln w="38100">
            <a:solidFill>
              <a:srgbClr val="FF0000"/>
            </a:solidFill>
            <a:miter lim="800000"/>
            <a:headEnd/>
            <a:tailEnd/>
          </a:ln>
        </p:spPr>
        <p:txBody>
          <a:bodyPr wrap="square">
            <a:spAutoFit/>
          </a:bodyPr>
          <a:lstStyle/>
          <a:p>
            <a:pPr algn="ctr">
              <a:defRPr/>
            </a:pPr>
            <a:r>
              <a:rPr lang="en-US" sz="1600" b="1" dirty="0" smtClean="0"/>
              <a:t>MPD Solenoid production stages</a:t>
            </a:r>
            <a:endParaRPr lang="en-US" sz="1600" b="1" dirty="0"/>
          </a:p>
          <a:p>
            <a:pPr>
              <a:defRPr/>
            </a:pPr>
            <a:r>
              <a:rPr lang="en-US" sz="1600" dirty="0"/>
              <a:t> </a:t>
            </a:r>
            <a:r>
              <a:rPr lang="en-US" sz="1600" dirty="0" smtClean="0"/>
              <a:t>Manufacturing                                   Jan. 2016-Aug. 2018</a:t>
            </a:r>
            <a:endParaRPr lang="en-US" sz="1600" dirty="0"/>
          </a:p>
          <a:p>
            <a:pPr>
              <a:defRPr/>
            </a:pPr>
            <a:r>
              <a:rPr lang="en-US" sz="1600" dirty="0"/>
              <a:t> </a:t>
            </a:r>
            <a:r>
              <a:rPr lang="en-US" sz="1600" dirty="0" smtClean="0"/>
              <a:t>Final Solenoid </a:t>
            </a:r>
            <a:r>
              <a:rPr lang="en-US" sz="1600" dirty="0"/>
              <a:t>tests </a:t>
            </a:r>
            <a:r>
              <a:rPr lang="en-US" sz="1600" dirty="0" smtClean="0"/>
              <a:t>by </a:t>
            </a:r>
            <a:r>
              <a:rPr lang="en-US" sz="1600" dirty="0"/>
              <a:t>AGS  </a:t>
            </a:r>
            <a:r>
              <a:rPr lang="en-US" sz="1600" dirty="0" smtClean="0"/>
              <a:t>           Jun. 2018</a:t>
            </a:r>
            <a:endParaRPr lang="en-US" sz="1600" dirty="0"/>
          </a:p>
          <a:p>
            <a:pPr>
              <a:defRPr/>
            </a:pPr>
            <a:r>
              <a:rPr lang="en-US" sz="1600" dirty="0"/>
              <a:t> Packaging and </a:t>
            </a:r>
            <a:r>
              <a:rPr lang="en-US" sz="1600" dirty="0" smtClean="0"/>
              <a:t>Transportation         Apr. 2018-Oct. 2018</a:t>
            </a:r>
            <a:endParaRPr lang="en-US" sz="1600" dirty="0"/>
          </a:p>
          <a:p>
            <a:pPr>
              <a:defRPr/>
            </a:pPr>
            <a:r>
              <a:rPr lang="en-US" sz="1600" dirty="0"/>
              <a:t> Assembly </a:t>
            </a:r>
            <a:r>
              <a:rPr lang="en-US" sz="1600" dirty="0" smtClean="0"/>
              <a:t>at JINR, tests                     Oct. 2018-Apr. 2019        </a:t>
            </a:r>
            <a:endParaRPr lang="ru-RU" sz="1600" dirty="0"/>
          </a:p>
        </p:txBody>
      </p:sp>
      <p:sp>
        <p:nvSpPr>
          <p:cNvPr id="8" name="TextBox 4"/>
          <p:cNvSpPr txBox="1">
            <a:spLocks noChangeArrowheads="1"/>
          </p:cNvSpPr>
          <p:nvPr/>
        </p:nvSpPr>
        <p:spPr bwMode="auto">
          <a:xfrm>
            <a:off x="167996" y="718369"/>
            <a:ext cx="1381991"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ru-RU" sz="2200" b="1" dirty="0">
                <a:solidFill>
                  <a:srgbClr val="0000CC"/>
                </a:solidFill>
                <a:latin typeface="Times New Roman" panose="02020603050405020304" pitchFamily="18" charset="0"/>
              </a:rPr>
              <a:t>B</a:t>
            </a:r>
            <a:r>
              <a:rPr lang="en-US" altLang="ru-RU" sz="2200" b="1" baseline="-25000" dirty="0">
                <a:solidFill>
                  <a:srgbClr val="0000CC"/>
                </a:solidFill>
                <a:latin typeface="Times New Roman" panose="02020603050405020304" pitchFamily="18" charset="0"/>
              </a:rPr>
              <a:t>0</a:t>
            </a:r>
            <a:r>
              <a:rPr lang="en-US" altLang="ru-RU" sz="2200" b="1" dirty="0">
                <a:solidFill>
                  <a:srgbClr val="0000CC"/>
                </a:solidFill>
                <a:latin typeface="Times New Roman" panose="02020603050405020304" pitchFamily="18" charset="0"/>
              </a:rPr>
              <a:t>=0.5 T</a:t>
            </a:r>
            <a:endParaRPr lang="ru-RU" altLang="ru-RU" sz="2200" b="1" dirty="0">
              <a:solidFill>
                <a:srgbClr val="0000CC"/>
              </a:solidFill>
              <a:latin typeface="Times New Roman" panose="02020603050405020304" pitchFamily="18" charset="0"/>
            </a:endParaRPr>
          </a:p>
        </p:txBody>
      </p:sp>
      <p:sp>
        <p:nvSpPr>
          <p:cNvPr id="9" name="TextBox 27"/>
          <p:cNvSpPr txBox="1">
            <a:spLocks noChangeArrowheads="1"/>
          </p:cNvSpPr>
          <p:nvPr/>
        </p:nvSpPr>
        <p:spPr bwMode="auto">
          <a:xfrm>
            <a:off x="1529742" y="761158"/>
            <a:ext cx="176764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ru-RU" sz="2000" b="1" dirty="0">
                <a:solidFill>
                  <a:srgbClr val="0000CC"/>
                </a:solidFill>
                <a:latin typeface="Times New Roman" panose="02020603050405020304" pitchFamily="18" charset="0"/>
              </a:rPr>
              <a:t>weight ~</a:t>
            </a:r>
            <a:r>
              <a:rPr lang="ru-RU" altLang="ru-RU" sz="2000" b="1" dirty="0">
                <a:solidFill>
                  <a:srgbClr val="0000CC"/>
                </a:solidFill>
                <a:latin typeface="Times New Roman" panose="02020603050405020304" pitchFamily="18" charset="0"/>
              </a:rPr>
              <a:t> </a:t>
            </a:r>
            <a:r>
              <a:rPr lang="en-US" altLang="ru-RU" sz="2000" b="1" dirty="0">
                <a:solidFill>
                  <a:srgbClr val="0000CC"/>
                </a:solidFill>
                <a:latin typeface="Times New Roman" panose="02020603050405020304" pitchFamily="18" charset="0"/>
              </a:rPr>
              <a:t>9</a:t>
            </a:r>
            <a:r>
              <a:rPr lang="ru-RU" altLang="ru-RU" sz="2000" b="1" dirty="0">
                <a:solidFill>
                  <a:srgbClr val="0000CC"/>
                </a:solidFill>
                <a:latin typeface="Times New Roman" panose="02020603050405020304" pitchFamily="18" charset="0"/>
              </a:rPr>
              <a:t>00 </a:t>
            </a:r>
            <a:r>
              <a:rPr lang="en-US" altLang="ru-RU" sz="2000" b="1" dirty="0">
                <a:solidFill>
                  <a:srgbClr val="0000CC"/>
                </a:solidFill>
                <a:latin typeface="Times New Roman" panose="02020603050405020304" pitchFamily="18" charset="0"/>
              </a:rPr>
              <a:t>t</a:t>
            </a:r>
          </a:p>
        </p:txBody>
      </p:sp>
      <p:sp>
        <p:nvSpPr>
          <p:cNvPr id="10" name="TextBox 11"/>
          <p:cNvSpPr txBox="1">
            <a:spLocks noChangeArrowheads="1"/>
          </p:cNvSpPr>
          <p:nvPr/>
        </p:nvSpPr>
        <p:spPr bwMode="auto">
          <a:xfrm>
            <a:off x="909775" y="5902927"/>
            <a:ext cx="3624428" cy="646331"/>
          </a:xfrm>
          <a:prstGeom prst="rect">
            <a:avLst/>
          </a:prstGeom>
          <a:solidFill>
            <a:srgbClr val="CEE9F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ru-RU" b="1" dirty="0">
                <a:solidFill>
                  <a:srgbClr val="000090"/>
                </a:solidFill>
                <a:latin typeface="Arial Narrow" panose="020B0606020202030204" pitchFamily="34" charset="0"/>
              </a:rPr>
              <a:t>ASG </a:t>
            </a:r>
            <a:r>
              <a:rPr lang="en-US" altLang="ru-RU" b="1" dirty="0" smtClean="0">
                <a:solidFill>
                  <a:srgbClr val="000090"/>
                </a:solidFill>
                <a:latin typeface="Arial Narrow" panose="020B0606020202030204" pitchFamily="34" charset="0"/>
              </a:rPr>
              <a:t>superconductors </a:t>
            </a:r>
            <a:r>
              <a:rPr lang="en-US" altLang="ru-RU" dirty="0" smtClean="0">
                <a:solidFill>
                  <a:srgbClr val="000090"/>
                </a:solidFill>
                <a:latin typeface="Arial Narrow" panose="020B0606020202030204" pitchFamily="34" charset="0"/>
              </a:rPr>
              <a:t>(Genova</a:t>
            </a:r>
            <a:r>
              <a:rPr lang="en-US" altLang="ru-RU" dirty="0">
                <a:solidFill>
                  <a:srgbClr val="000090"/>
                </a:solidFill>
                <a:latin typeface="Arial Narrow" panose="020B0606020202030204" pitchFamily="34" charset="0"/>
              </a:rPr>
              <a:t>, Italy</a:t>
            </a:r>
            <a:r>
              <a:rPr lang="en-US" altLang="ru-RU" dirty="0" smtClean="0">
                <a:solidFill>
                  <a:srgbClr val="000090"/>
                </a:solidFill>
                <a:latin typeface="Arial Narrow" panose="020B0606020202030204" pitchFamily="34" charset="0"/>
              </a:rPr>
              <a:t>)</a:t>
            </a:r>
            <a:r>
              <a:rPr lang="en-US" altLang="ru-RU" b="1" dirty="0" smtClean="0">
                <a:solidFill>
                  <a:srgbClr val="000090"/>
                </a:solidFill>
                <a:latin typeface="Arial Narrow" panose="020B0606020202030204" pitchFamily="34" charset="0"/>
              </a:rPr>
              <a:t>: </a:t>
            </a:r>
            <a:r>
              <a:rPr lang="en-US" altLang="ru-RU" b="1" i="1" dirty="0" smtClean="0">
                <a:solidFill>
                  <a:srgbClr val="FF0006"/>
                </a:solidFill>
                <a:latin typeface="Arial Narrow" panose="020B0606020202030204" pitchFamily="34" charset="0"/>
              </a:rPr>
              <a:t>General responsibility</a:t>
            </a:r>
            <a:endParaRPr lang="en-US" altLang="ru-RU" b="1" i="1" dirty="0">
              <a:solidFill>
                <a:srgbClr val="FF0006"/>
              </a:solidFill>
              <a:latin typeface="Arial Narrow" panose="020B0606020202030204" pitchFamily="34" charset="0"/>
            </a:endParaRPr>
          </a:p>
        </p:txBody>
      </p:sp>
      <p:sp>
        <p:nvSpPr>
          <p:cNvPr id="11" name="TextBox 10"/>
          <p:cNvSpPr txBox="1">
            <a:spLocks noChangeArrowheads="1"/>
          </p:cNvSpPr>
          <p:nvPr/>
        </p:nvSpPr>
        <p:spPr bwMode="auto">
          <a:xfrm>
            <a:off x="3331452" y="44451"/>
            <a:ext cx="55768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ru-RU" sz="2800" b="1" dirty="0">
                <a:ea typeface="MS PGothic" panose="020B0600070205080204" pitchFamily="34" charset="-128"/>
              </a:rPr>
              <a:t>MPD superconducting solenoid</a:t>
            </a:r>
          </a:p>
        </p:txBody>
      </p:sp>
      <p:sp>
        <p:nvSpPr>
          <p:cNvPr id="12" name="TextBox 11"/>
          <p:cNvSpPr txBox="1"/>
          <p:nvPr/>
        </p:nvSpPr>
        <p:spPr>
          <a:xfrm>
            <a:off x="6051985" y="998680"/>
            <a:ext cx="5299849" cy="3631763"/>
          </a:xfrm>
          <a:prstGeom prst="rect">
            <a:avLst/>
          </a:prstGeom>
          <a:solidFill>
            <a:schemeClr val="accent5">
              <a:lumMod val="40000"/>
              <a:lumOff val="60000"/>
            </a:schemeClr>
          </a:solidFill>
        </p:spPr>
        <p:txBody>
          <a:bodyPr wrap="none" rtlCol="0">
            <a:spAutoFit/>
          </a:bodyPr>
          <a:lstStyle/>
          <a:p>
            <a:r>
              <a:rPr lang="en-US" b="1" dirty="0" smtClean="0">
                <a:latin typeface="Arial" pitchFamily="34" charset="0"/>
                <a:cs typeface="Arial" pitchFamily="34" charset="0"/>
              </a:rPr>
              <a:t>               </a:t>
            </a:r>
            <a:r>
              <a:rPr lang="en-US" sz="2200" b="1" u="sng" dirty="0" smtClean="0">
                <a:solidFill>
                  <a:srgbClr val="0000CC"/>
                </a:solidFill>
                <a:latin typeface="Arial Narrow" panose="020B0606020202030204" pitchFamily="34" charset="0"/>
                <a:cs typeface="Arial" pitchFamily="34" charset="0"/>
              </a:rPr>
              <a:t>Progress in 2017</a:t>
            </a:r>
          </a:p>
          <a:p>
            <a:endParaRPr lang="en-US" b="1" dirty="0">
              <a:latin typeface="Arial" pitchFamily="34" charset="0"/>
              <a:cs typeface="Arial" pitchFamily="34" charset="0"/>
            </a:endParaRPr>
          </a:p>
          <a:p>
            <a:pPr marL="285750" indent="-285750">
              <a:lnSpc>
                <a:spcPct val="150000"/>
              </a:lnSpc>
              <a:buFont typeface="Wingdings" pitchFamily="2" charset="2"/>
              <a:buChar char="§"/>
            </a:pPr>
            <a:r>
              <a:rPr lang="en-US" b="1" dirty="0" smtClean="0">
                <a:latin typeface="Arial Narrow" panose="020B0606020202030204" pitchFamily="34" charset="0"/>
                <a:cs typeface="Arial" pitchFamily="34" charset="0"/>
              </a:rPr>
              <a:t>Working documentation &amp; TDR preparation</a:t>
            </a:r>
          </a:p>
          <a:p>
            <a:pPr marL="285750" indent="-285750">
              <a:lnSpc>
                <a:spcPct val="150000"/>
              </a:lnSpc>
              <a:buFont typeface="Wingdings" pitchFamily="2" charset="2"/>
              <a:buChar char="§"/>
            </a:pPr>
            <a:r>
              <a:rPr lang="en-US" b="1" dirty="0" smtClean="0">
                <a:latin typeface="Arial Narrow" panose="020B0606020202030204" pitchFamily="34" charset="0"/>
                <a:cs typeface="Arial" pitchFamily="34" charset="0"/>
              </a:rPr>
              <a:t>Solenoid and yoke manufacturing:</a:t>
            </a:r>
          </a:p>
          <a:p>
            <a:pPr algn="just" defTabSz="279311">
              <a:buSzPct val="75000"/>
              <a:defRPr sz="2176" b="1">
                <a:latin typeface="Helvetica"/>
                <a:ea typeface="Helvetica"/>
                <a:cs typeface="Helvetica"/>
                <a:sym typeface="Helvetica"/>
              </a:defRPr>
            </a:pPr>
            <a:r>
              <a:rPr lang="en-US" sz="1700" dirty="0" smtClean="0">
                <a:latin typeface="Arial Narrow" panose="020B0606020202030204" pitchFamily="34" charset="0"/>
              </a:rPr>
              <a:t>       - SC cable – </a:t>
            </a:r>
            <a:r>
              <a:rPr lang="en-US" sz="1700" dirty="0" smtClean="0">
                <a:solidFill>
                  <a:srgbClr val="FF0000"/>
                </a:solidFill>
                <a:latin typeface="Arial Narrow" panose="020B0606020202030204" pitchFamily="34" charset="0"/>
              </a:rPr>
              <a:t>ordered, under manufacturing</a:t>
            </a:r>
          </a:p>
          <a:p>
            <a:pPr algn="just" defTabSz="279311">
              <a:buSzPct val="75000"/>
              <a:defRPr sz="2176" b="1">
                <a:latin typeface="Helvetica"/>
                <a:ea typeface="Helvetica"/>
                <a:cs typeface="Helvetica"/>
                <a:sym typeface="Helvetica"/>
              </a:defRPr>
            </a:pPr>
            <a:r>
              <a:rPr lang="en-US" sz="1700" dirty="0" smtClean="0">
                <a:latin typeface="Arial Narrow" panose="020B0606020202030204" pitchFamily="34" charset="0"/>
              </a:rPr>
              <a:t>       - Copper conductor for the trim coils – </a:t>
            </a:r>
            <a:r>
              <a:rPr lang="en-US" sz="1700" dirty="0" smtClean="0">
                <a:solidFill>
                  <a:srgbClr val="FF0000"/>
                </a:solidFill>
                <a:latin typeface="Arial Narrow" panose="020B0606020202030204" pitchFamily="34" charset="0"/>
              </a:rPr>
              <a:t>delivered</a:t>
            </a:r>
          </a:p>
          <a:p>
            <a:pPr algn="just" defTabSz="279311">
              <a:buSzPct val="75000"/>
              <a:defRPr sz="2176" b="1">
                <a:latin typeface="Helvetica"/>
                <a:ea typeface="Helvetica"/>
                <a:cs typeface="Helvetica"/>
                <a:sym typeface="Helvetica"/>
              </a:defRPr>
            </a:pPr>
            <a:r>
              <a:rPr lang="en-US" sz="1700" dirty="0">
                <a:solidFill>
                  <a:srgbClr val="FF0000"/>
                </a:solidFill>
                <a:latin typeface="Arial Narrow" panose="020B0606020202030204" pitchFamily="34" charset="0"/>
              </a:rPr>
              <a:t> </a:t>
            </a:r>
            <a:r>
              <a:rPr lang="en-US" sz="1700" dirty="0" smtClean="0">
                <a:solidFill>
                  <a:srgbClr val="FF0000"/>
                </a:solidFill>
                <a:latin typeface="Arial Narrow" panose="020B0606020202030204" pitchFamily="34" charset="0"/>
              </a:rPr>
              <a:t>                                                                  to the supplier’s site </a:t>
            </a:r>
            <a:endParaRPr lang="en-US" sz="1700" dirty="0">
              <a:solidFill>
                <a:srgbClr val="FF0000"/>
              </a:solidFill>
              <a:latin typeface="Arial Narrow" panose="020B0606020202030204" pitchFamily="34" charset="0"/>
            </a:endParaRPr>
          </a:p>
          <a:p>
            <a:pPr algn="just" defTabSz="279311">
              <a:buSzPct val="75000"/>
              <a:defRPr sz="2176" b="1">
                <a:latin typeface="Helvetica"/>
                <a:ea typeface="Helvetica"/>
                <a:cs typeface="Helvetica"/>
                <a:sym typeface="Helvetica"/>
              </a:defRPr>
            </a:pPr>
            <a:r>
              <a:rPr lang="en-US" sz="1700" dirty="0" smtClean="0">
                <a:latin typeface="Arial Narrow" panose="020B0606020202030204" pitchFamily="34" charset="0"/>
              </a:rPr>
              <a:t>        - Aluminum </a:t>
            </a:r>
            <a:r>
              <a:rPr lang="en-US" sz="1700" dirty="0">
                <a:latin typeface="Arial Narrow" panose="020B0606020202030204" pitchFamily="34" charset="0"/>
              </a:rPr>
              <a:t>support cylinder blanks for SC coil  </a:t>
            </a:r>
            <a:r>
              <a:rPr lang="en-US" sz="1700" dirty="0" smtClean="0">
                <a:latin typeface="Arial Narrow" panose="020B0606020202030204" pitchFamily="34" charset="0"/>
              </a:rPr>
              <a:t>- </a:t>
            </a:r>
            <a:r>
              <a:rPr lang="en-US" sz="1700" dirty="0" smtClean="0">
                <a:solidFill>
                  <a:srgbClr val="FF0000"/>
                </a:solidFill>
                <a:latin typeface="Arial Narrow" panose="020B0606020202030204" pitchFamily="34" charset="0"/>
              </a:rPr>
              <a:t>ready</a:t>
            </a:r>
          </a:p>
          <a:p>
            <a:pPr algn="just">
              <a:buSzPct val="75000"/>
              <a:defRPr sz="2400" b="1">
                <a:latin typeface="Helvetica"/>
                <a:ea typeface="Helvetica"/>
                <a:cs typeface="Helvetica"/>
                <a:sym typeface="Helvetica"/>
              </a:defRPr>
            </a:pPr>
            <a:r>
              <a:rPr lang="en-US" sz="1700" dirty="0">
                <a:latin typeface="Arial Narrow" panose="020B0606020202030204" pitchFamily="34" charset="0"/>
              </a:rPr>
              <a:t> </a:t>
            </a:r>
            <a:r>
              <a:rPr lang="en-US" sz="1700" dirty="0" smtClean="0">
                <a:latin typeface="Arial Narrow" panose="020B0606020202030204" pitchFamily="34" charset="0"/>
              </a:rPr>
              <a:t>       - Winding </a:t>
            </a:r>
            <a:r>
              <a:rPr lang="en-US" sz="1700" dirty="0">
                <a:latin typeface="Arial Narrow" panose="020B0606020202030204" pitchFamily="34" charset="0"/>
              </a:rPr>
              <a:t>machines for SC </a:t>
            </a:r>
            <a:r>
              <a:rPr lang="en-US" sz="1700" dirty="0" smtClean="0">
                <a:latin typeface="Arial Narrow" panose="020B0606020202030204" pitchFamily="34" charset="0"/>
              </a:rPr>
              <a:t>solenoid</a:t>
            </a:r>
            <a:r>
              <a:rPr lang="ru-RU" sz="1700" dirty="0" smtClean="0">
                <a:latin typeface="Arial Narrow" panose="020B0606020202030204" pitchFamily="34" charset="0"/>
              </a:rPr>
              <a:t> </a:t>
            </a:r>
            <a:r>
              <a:rPr lang="en-US" sz="1700" dirty="0" smtClean="0">
                <a:latin typeface="Arial Narrow" panose="020B0606020202030204" pitchFamily="34" charset="0"/>
              </a:rPr>
              <a:t>and</a:t>
            </a:r>
            <a:endParaRPr lang="ru-RU" sz="1700" dirty="0" smtClean="0">
              <a:latin typeface="Arial Narrow" panose="020B0606020202030204" pitchFamily="34" charset="0"/>
            </a:endParaRPr>
          </a:p>
          <a:p>
            <a:pPr algn="just">
              <a:buSzPct val="75000"/>
              <a:defRPr sz="2400" b="1">
                <a:latin typeface="Helvetica"/>
                <a:ea typeface="Helvetica"/>
                <a:cs typeface="Helvetica"/>
                <a:sym typeface="Helvetica"/>
              </a:defRPr>
            </a:pPr>
            <a:r>
              <a:rPr lang="ru-RU" sz="1700" dirty="0">
                <a:latin typeface="Arial Narrow" panose="020B0606020202030204" pitchFamily="34" charset="0"/>
              </a:rPr>
              <a:t> </a:t>
            </a:r>
            <a:r>
              <a:rPr lang="ru-RU" sz="1700" dirty="0" smtClean="0">
                <a:latin typeface="Arial Narrow" panose="020B0606020202030204" pitchFamily="34" charset="0"/>
              </a:rPr>
              <a:t>                              </a:t>
            </a:r>
            <a:r>
              <a:rPr lang="en-US" sz="1700" dirty="0" smtClean="0">
                <a:latin typeface="Arial Narrow" panose="020B0606020202030204" pitchFamily="34" charset="0"/>
              </a:rPr>
              <a:t> </a:t>
            </a:r>
            <a:r>
              <a:rPr lang="ru-RU" sz="1700" dirty="0" smtClean="0">
                <a:latin typeface="Arial Narrow" panose="020B0606020202030204" pitchFamily="34" charset="0"/>
              </a:rPr>
              <a:t>              </a:t>
            </a:r>
            <a:r>
              <a:rPr lang="en-US" sz="1700" dirty="0">
                <a:latin typeface="Arial Narrow" panose="020B0606020202030204" pitchFamily="34" charset="0"/>
              </a:rPr>
              <a:t> </a:t>
            </a:r>
            <a:r>
              <a:rPr lang="en-US" sz="1700" dirty="0" smtClean="0">
                <a:latin typeface="Arial Narrow" panose="020B0606020202030204" pitchFamily="34" charset="0"/>
              </a:rPr>
              <a:t>      for trim</a:t>
            </a:r>
            <a:r>
              <a:rPr lang="ru-RU" sz="1700" dirty="0" smtClean="0">
                <a:latin typeface="Arial Narrow" panose="020B0606020202030204" pitchFamily="34" charset="0"/>
              </a:rPr>
              <a:t> </a:t>
            </a:r>
            <a:r>
              <a:rPr lang="en-US" sz="1700" dirty="0" smtClean="0">
                <a:latin typeface="Arial Narrow" panose="020B0606020202030204" pitchFamily="34" charset="0"/>
              </a:rPr>
              <a:t>coils –</a:t>
            </a:r>
            <a:r>
              <a:rPr lang="en-US" sz="1700" dirty="0" smtClean="0">
                <a:solidFill>
                  <a:srgbClr val="FF0000"/>
                </a:solidFill>
                <a:latin typeface="Arial Narrow" panose="020B0606020202030204" pitchFamily="34" charset="0"/>
              </a:rPr>
              <a:t> in operation</a:t>
            </a:r>
            <a:endParaRPr lang="en-US" sz="1700" dirty="0">
              <a:solidFill>
                <a:srgbClr val="FF0000"/>
              </a:solidFill>
              <a:latin typeface="Arial Narrow" panose="020B0606020202030204" pitchFamily="34" charset="0"/>
            </a:endParaRPr>
          </a:p>
          <a:p>
            <a:pPr algn="just">
              <a:buSzPct val="75000"/>
              <a:defRPr sz="2400" b="1">
                <a:latin typeface="Helvetica"/>
                <a:ea typeface="Helvetica"/>
                <a:cs typeface="Helvetica"/>
                <a:sym typeface="Helvetica"/>
              </a:defRPr>
            </a:pPr>
            <a:r>
              <a:rPr lang="en-US" sz="1700" dirty="0" smtClean="0">
                <a:latin typeface="Arial Narrow" panose="020B0606020202030204" pitchFamily="34" charset="0"/>
              </a:rPr>
              <a:t>        - Cryogenic </a:t>
            </a:r>
            <a:r>
              <a:rPr lang="en-US" sz="1700" dirty="0">
                <a:latin typeface="Arial Narrow" panose="020B0606020202030204" pitchFamily="34" charset="0"/>
              </a:rPr>
              <a:t>helium refrigerator </a:t>
            </a:r>
            <a:r>
              <a:rPr lang="en-US" sz="1700" dirty="0" smtClean="0">
                <a:latin typeface="Arial Narrow" panose="020B0606020202030204" pitchFamily="34" charset="0"/>
              </a:rPr>
              <a:t>– </a:t>
            </a:r>
            <a:r>
              <a:rPr lang="en-US" sz="1700" dirty="0" smtClean="0">
                <a:solidFill>
                  <a:srgbClr val="FF0000"/>
                </a:solidFill>
                <a:latin typeface="Arial Narrow" panose="020B0606020202030204" pitchFamily="34" charset="0"/>
              </a:rPr>
              <a:t>designed and ordered</a:t>
            </a:r>
            <a:endParaRPr lang="en-US" sz="1700" dirty="0">
              <a:solidFill>
                <a:srgbClr val="FF0000"/>
              </a:solidFill>
              <a:latin typeface="Arial Narrow" panose="020B0606020202030204" pitchFamily="34" charset="0"/>
            </a:endParaRPr>
          </a:p>
          <a:p>
            <a:pPr algn="just" defTabSz="279311">
              <a:buSzPct val="75000"/>
              <a:defRPr sz="2176" b="1">
                <a:latin typeface="Helvetica"/>
                <a:ea typeface="Helvetica"/>
                <a:cs typeface="Helvetica"/>
                <a:sym typeface="Helvetica"/>
              </a:defRPr>
            </a:pPr>
            <a:r>
              <a:rPr lang="en-US" sz="1700" dirty="0" smtClean="0">
                <a:solidFill>
                  <a:srgbClr val="FF0000"/>
                </a:solidFill>
                <a:latin typeface="Arial Narrow" panose="020B0606020202030204" pitchFamily="34" charset="0"/>
              </a:rPr>
              <a:t>        </a:t>
            </a:r>
            <a:r>
              <a:rPr lang="en-US" sz="1700" dirty="0" smtClean="0">
                <a:latin typeface="Arial Narrow" panose="020B0606020202030204" pitchFamily="34" charset="0"/>
              </a:rPr>
              <a:t>- Magnet yoke - </a:t>
            </a:r>
            <a:r>
              <a:rPr lang="en-US" sz="1700" dirty="0" smtClean="0">
                <a:solidFill>
                  <a:srgbClr val="FF0000"/>
                </a:solidFill>
                <a:latin typeface="Arial Narrow" panose="020B0606020202030204" pitchFamily="34" charset="0"/>
              </a:rPr>
              <a:t>~80% ready, control assembling in 2017</a:t>
            </a:r>
            <a:endParaRPr lang="en-US" sz="1700" dirty="0">
              <a:solidFill>
                <a:srgbClr val="FF0000"/>
              </a:solidFill>
              <a:latin typeface="Arial Narrow" panose="020B0606020202030204" pitchFamily="34" charset="0"/>
            </a:endParaRPr>
          </a:p>
        </p:txBody>
      </p:sp>
      <p:sp>
        <p:nvSpPr>
          <p:cNvPr id="4" name="TextBox 3"/>
          <p:cNvSpPr txBox="1"/>
          <p:nvPr/>
        </p:nvSpPr>
        <p:spPr>
          <a:xfrm>
            <a:off x="3581982" y="641087"/>
            <a:ext cx="2228495" cy="646331"/>
          </a:xfrm>
          <a:prstGeom prst="rect">
            <a:avLst/>
          </a:prstGeom>
          <a:noFill/>
        </p:spPr>
        <p:txBody>
          <a:bodyPr wrap="none" rtlCol="0">
            <a:spAutoFit/>
          </a:bodyPr>
          <a:lstStyle/>
          <a:p>
            <a:r>
              <a:rPr lang="en-US" sz="1600" b="1" dirty="0">
                <a:solidFill>
                  <a:srgbClr val="0000CC"/>
                </a:solidFill>
                <a:latin typeface="Arial Narrow" panose="020B0606020202030204" pitchFamily="34" charset="0"/>
              </a:rPr>
              <a:t> </a:t>
            </a:r>
            <a:r>
              <a:rPr lang="en-US" b="1" dirty="0">
                <a:solidFill>
                  <a:srgbClr val="0000CC"/>
                </a:solidFill>
                <a:latin typeface="Arial Narrow" panose="020B0606020202030204" pitchFamily="34" charset="0"/>
              </a:rPr>
              <a:t>inhomogeneity of </a:t>
            </a:r>
            <a:r>
              <a:rPr lang="en-US" b="1" dirty="0" smtClean="0">
                <a:solidFill>
                  <a:srgbClr val="0000CC"/>
                </a:solidFill>
                <a:latin typeface="Arial Narrow" panose="020B0606020202030204" pitchFamily="34" charset="0"/>
              </a:rPr>
              <a:t>the</a:t>
            </a:r>
          </a:p>
          <a:p>
            <a:r>
              <a:rPr lang="en-US" b="1" dirty="0" smtClean="0">
                <a:solidFill>
                  <a:srgbClr val="0000CC"/>
                </a:solidFill>
                <a:latin typeface="Arial Narrow" panose="020B0606020202030204" pitchFamily="34" charset="0"/>
              </a:rPr>
              <a:t> </a:t>
            </a:r>
            <a:r>
              <a:rPr lang="en-US" b="1" dirty="0">
                <a:solidFill>
                  <a:srgbClr val="0000CC"/>
                </a:solidFill>
                <a:latin typeface="Arial Narrow" panose="020B0606020202030204" pitchFamily="34" charset="0"/>
              </a:rPr>
              <a:t>magnetic </a:t>
            </a:r>
            <a:r>
              <a:rPr lang="en-US" b="1" dirty="0" smtClean="0">
                <a:solidFill>
                  <a:srgbClr val="0000CC"/>
                </a:solidFill>
                <a:latin typeface="Arial Narrow" panose="020B0606020202030204" pitchFamily="34" charset="0"/>
              </a:rPr>
              <a:t>field ~ 3</a:t>
            </a:r>
            <a:r>
              <a:rPr lang="en-US" b="1" baseline="30000" dirty="0" smtClean="0">
                <a:solidFill>
                  <a:srgbClr val="0000CC"/>
                </a:solidFill>
                <a:latin typeface="Arial Narrow" panose="020B0606020202030204" pitchFamily="34" charset="0"/>
              </a:rPr>
              <a:t>.</a:t>
            </a:r>
            <a:r>
              <a:rPr lang="en-US" b="1" dirty="0" smtClean="0">
                <a:solidFill>
                  <a:srgbClr val="0000CC"/>
                </a:solidFill>
                <a:latin typeface="Arial Narrow" panose="020B0606020202030204" pitchFamily="34" charset="0"/>
              </a:rPr>
              <a:t>10</a:t>
            </a:r>
            <a:r>
              <a:rPr lang="en-US" b="1" baseline="30000" dirty="0" smtClean="0">
                <a:solidFill>
                  <a:srgbClr val="0000CC"/>
                </a:solidFill>
                <a:latin typeface="Arial Narrow" panose="020B0606020202030204" pitchFamily="34" charset="0"/>
              </a:rPr>
              <a:t>-4 </a:t>
            </a:r>
            <a:endParaRPr lang="ru-RU" b="1" baseline="30000" dirty="0">
              <a:solidFill>
                <a:srgbClr val="0000CC"/>
              </a:solidFill>
              <a:latin typeface="Arial Narrow" panose="020B0606020202030204" pitchFamily="34" charset="0"/>
            </a:endParaRPr>
          </a:p>
        </p:txBody>
      </p:sp>
      <p:sp>
        <p:nvSpPr>
          <p:cNvPr id="5" name="Номер слайда 4"/>
          <p:cNvSpPr>
            <a:spLocks noGrp="1"/>
          </p:cNvSpPr>
          <p:nvPr>
            <p:ph type="sldNum" sz="quarter" idx="12"/>
          </p:nvPr>
        </p:nvSpPr>
        <p:spPr/>
        <p:txBody>
          <a:bodyPr/>
          <a:lstStyle/>
          <a:p>
            <a:fld id="{83DBE0F0-A2EB-4557-8801-0B7AFDF1E7E3}" type="slidenum">
              <a:rPr lang="ru-RU" smtClean="0"/>
              <a:t>7</a:t>
            </a:fld>
            <a:endParaRPr lang="ru-RU"/>
          </a:p>
        </p:txBody>
      </p:sp>
    </p:spTree>
    <p:extLst>
      <p:ext uri="{BB962C8B-B14F-4D97-AF65-F5344CB8AC3E}">
        <p14:creationId xmlns:p14="http://schemas.microsoft.com/office/powerpoint/2010/main" val="5855052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Снимок экрана 2017-05-18 в 15.02.37.png" descr="Снимок экрана 2017-05-18 в 15.02.37.png"/>
          <p:cNvPicPr>
            <a:picLocks noChangeAspect="1"/>
          </p:cNvPicPr>
          <p:nvPr/>
        </p:nvPicPr>
        <p:blipFill rotWithShape="1">
          <a:blip r:embed="rId2">
            <a:extLst>
              <a:ext uri="{28A0092B-C50C-407E-A947-70E740481C1C}">
                <a14:useLocalDpi xmlns:a14="http://schemas.microsoft.com/office/drawing/2010/main" val="0"/>
              </a:ext>
            </a:extLst>
          </a:blip>
          <a:srcRect l="-897" t="8387" r="7221" b="8773"/>
          <a:stretch/>
        </p:blipFill>
        <p:spPr bwMode="auto">
          <a:xfrm>
            <a:off x="0" y="578066"/>
            <a:ext cx="8565931" cy="567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 name="Снимок экрана 2017-05-18 в 15.04.23.png" descr="Снимок экрана 2017-05-18 в 15.04.23.png"/>
          <p:cNvPicPr>
            <a:picLocks noChangeAspect="1"/>
          </p:cNvPicPr>
          <p:nvPr/>
        </p:nvPicPr>
        <p:blipFill rotWithShape="1">
          <a:blip r:embed="rId3" cstate="print">
            <a:extLst>
              <a:ext uri="{28A0092B-C50C-407E-A947-70E740481C1C}">
                <a14:useLocalDpi xmlns:a14="http://schemas.microsoft.com/office/drawing/2010/main" val="0"/>
              </a:ext>
            </a:extLst>
          </a:blip>
          <a:srcRect l="8758" t="2366" r="14095" b="2204"/>
          <a:stretch/>
        </p:blipFill>
        <p:spPr bwMode="auto">
          <a:xfrm>
            <a:off x="7232094" y="366325"/>
            <a:ext cx="2939011" cy="27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 name="Снимок экрана 2017-05-18 в 15.04.58.png" descr="Снимок экрана 2017-05-18 в 15.04.58.png"/>
          <p:cNvPicPr>
            <a:picLocks noChangeAspect="1"/>
          </p:cNvPicPr>
          <p:nvPr/>
        </p:nvPicPr>
        <p:blipFill rotWithShape="1">
          <a:blip r:embed="rId4" cstate="print">
            <a:extLst>
              <a:ext uri="{28A0092B-C50C-407E-A947-70E740481C1C}">
                <a14:useLocalDpi xmlns:a14="http://schemas.microsoft.com/office/drawing/2010/main" val="0"/>
              </a:ext>
            </a:extLst>
          </a:blip>
          <a:srcRect l="11890" t="2211" r="14704"/>
          <a:stretch/>
        </p:blipFill>
        <p:spPr bwMode="auto">
          <a:xfrm>
            <a:off x="9361666" y="2083859"/>
            <a:ext cx="2830334" cy="26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 name="Снимок экрана 2017-05-18 в 15.05.35.png" descr="Снимок экрана 2017-05-18 в 15.05.35.png"/>
          <p:cNvPicPr>
            <a:picLocks noChangeAspect="1"/>
          </p:cNvPicPr>
          <p:nvPr/>
        </p:nvPicPr>
        <p:blipFill rotWithShape="1">
          <a:blip r:embed="rId5" cstate="print">
            <a:extLst>
              <a:ext uri="{28A0092B-C50C-407E-A947-70E740481C1C}">
                <a14:useLocalDpi xmlns:a14="http://schemas.microsoft.com/office/drawing/2010/main" val="0"/>
              </a:ext>
            </a:extLst>
          </a:blip>
          <a:srcRect l="12982" t="1848" r="14838"/>
          <a:stretch/>
        </p:blipFill>
        <p:spPr bwMode="auto">
          <a:xfrm>
            <a:off x="5841372" y="2305961"/>
            <a:ext cx="2781444" cy="26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6" name="Снимок экрана 2017-05-18 в 15.05.44.png" descr="Снимок экрана 2017-05-18 в 15.05.44.png"/>
          <p:cNvPicPr>
            <a:picLocks noChangeAspect="1"/>
          </p:cNvPicPr>
          <p:nvPr/>
        </p:nvPicPr>
        <p:blipFill rotWithShape="1">
          <a:blip r:embed="rId6" cstate="print">
            <a:extLst>
              <a:ext uri="{28A0092B-C50C-407E-A947-70E740481C1C}">
                <a14:useLocalDpi xmlns:a14="http://schemas.microsoft.com/office/drawing/2010/main" val="0"/>
              </a:ext>
            </a:extLst>
          </a:blip>
          <a:srcRect l="7492" t="7837" r="4940" b="3617"/>
          <a:stretch/>
        </p:blipFill>
        <p:spPr bwMode="auto">
          <a:xfrm>
            <a:off x="3117272" y="4360356"/>
            <a:ext cx="3324579" cy="237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7" name="Снимок экрана 2017-05-18 в 15.06.05.png" descr="Снимок экрана 2017-05-18 в 15.06.05.png"/>
          <p:cNvPicPr>
            <a:picLocks noChangeAspect="1"/>
          </p:cNvPicPr>
          <p:nvPr/>
        </p:nvPicPr>
        <p:blipFill rotWithShape="1">
          <a:blip r:embed="rId7" cstate="print">
            <a:extLst>
              <a:ext uri="{28A0092B-C50C-407E-A947-70E740481C1C}">
                <a14:useLocalDpi xmlns:a14="http://schemas.microsoft.com/office/drawing/2010/main" val="0"/>
              </a:ext>
            </a:extLst>
          </a:blip>
          <a:srcRect l="13681" t="2574" r="15064"/>
          <a:stretch/>
        </p:blipFill>
        <p:spPr bwMode="auto">
          <a:xfrm>
            <a:off x="7827828" y="4194974"/>
            <a:ext cx="2717558" cy="26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 name="TextBox 1"/>
          <p:cNvSpPr txBox="1"/>
          <p:nvPr/>
        </p:nvSpPr>
        <p:spPr>
          <a:xfrm>
            <a:off x="3920836" y="85622"/>
            <a:ext cx="3166251" cy="492443"/>
          </a:xfrm>
          <a:prstGeom prst="rect">
            <a:avLst/>
          </a:prstGeom>
          <a:noFill/>
        </p:spPr>
        <p:txBody>
          <a:bodyPr wrap="none" rtlCol="0">
            <a:spAutoFit/>
          </a:bodyPr>
          <a:lstStyle/>
          <a:p>
            <a:r>
              <a:rPr lang="en-US" sz="2600" b="1" dirty="0" smtClean="0">
                <a:latin typeface="Arial" pitchFamily="34" charset="0"/>
                <a:cs typeface="Arial" pitchFamily="34" charset="0"/>
              </a:rPr>
              <a:t>MPD Magnet : TDR</a:t>
            </a:r>
            <a:endParaRPr lang="ru-RU" sz="2600" b="1" dirty="0">
              <a:latin typeface="Arial" pitchFamily="34" charset="0"/>
              <a:cs typeface="Arial" pitchFamily="34" charset="0"/>
            </a:endParaRPr>
          </a:p>
        </p:txBody>
      </p:sp>
      <p:sp>
        <p:nvSpPr>
          <p:cNvPr id="8" name="TextBox 7"/>
          <p:cNvSpPr txBox="1"/>
          <p:nvPr/>
        </p:nvSpPr>
        <p:spPr>
          <a:xfrm>
            <a:off x="1313969" y="608143"/>
            <a:ext cx="2865143" cy="400110"/>
          </a:xfrm>
          <a:prstGeom prst="rect">
            <a:avLst/>
          </a:prstGeom>
          <a:solidFill>
            <a:srgbClr val="002060"/>
          </a:solidFill>
        </p:spPr>
        <p:txBody>
          <a:bodyPr wrap="none" rtlCol="0">
            <a:spAutoFit/>
          </a:bodyPr>
          <a:lstStyle/>
          <a:p>
            <a:r>
              <a:rPr lang="en-US" sz="2000" i="1" dirty="0" smtClean="0">
                <a:solidFill>
                  <a:schemeClr val="tx2">
                    <a:lumMod val="20000"/>
                    <a:lumOff val="80000"/>
                  </a:schemeClr>
                </a:solidFill>
                <a:latin typeface="Arial Narrow" pitchFamily="34" charset="0"/>
              </a:rPr>
              <a:t>http://mpd.jinr.ru/doc/mpd-tdr</a:t>
            </a:r>
            <a:endParaRPr lang="ru-RU" sz="2000" i="1" dirty="0">
              <a:solidFill>
                <a:schemeClr val="tx2">
                  <a:lumMod val="20000"/>
                  <a:lumOff val="80000"/>
                </a:schemeClr>
              </a:solidFill>
              <a:latin typeface="Arial Narrow" pitchFamily="34" charset="0"/>
            </a:endParaRPr>
          </a:p>
        </p:txBody>
      </p:sp>
      <p:sp>
        <p:nvSpPr>
          <p:cNvPr id="9" name="Номер слайда 8"/>
          <p:cNvSpPr>
            <a:spLocks noGrp="1"/>
          </p:cNvSpPr>
          <p:nvPr>
            <p:ph type="sldNum" sz="quarter" idx="12"/>
          </p:nvPr>
        </p:nvSpPr>
        <p:spPr/>
        <p:txBody>
          <a:bodyPr/>
          <a:lstStyle/>
          <a:p>
            <a:fld id="{83DBE0F0-A2EB-4557-8801-0B7AFDF1E7E3}" type="slidenum">
              <a:rPr lang="ru-RU" smtClean="0"/>
              <a:t>8</a:t>
            </a:fld>
            <a:endParaRPr lang="ru-RU"/>
          </a:p>
        </p:txBody>
      </p:sp>
    </p:spTree>
    <p:extLst>
      <p:ext uri="{BB962C8B-B14F-4D97-AF65-F5344CB8AC3E}">
        <p14:creationId xmlns:p14="http://schemas.microsoft.com/office/powerpoint/2010/main" val="19597712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IMG_5094.png" descr="IMG_5094.png"/>
          <p:cNvPicPr>
            <a:picLocks noChangeAspect="1"/>
          </p:cNvPicPr>
          <p:nvPr/>
        </p:nvPicPr>
        <p:blipFill>
          <a:blip r:embed="rId2">
            <a:extLst/>
          </a:blip>
          <a:srcRect l="51200"/>
          <a:stretch>
            <a:fillRect/>
          </a:stretch>
        </p:blipFill>
        <p:spPr>
          <a:xfrm>
            <a:off x="183257" y="873923"/>
            <a:ext cx="3843236" cy="3600000"/>
          </a:xfrm>
          <a:prstGeom prst="rect">
            <a:avLst/>
          </a:prstGeom>
          <a:ln w="12700">
            <a:miter lim="400000"/>
          </a:ln>
        </p:spPr>
      </p:pic>
      <p:sp>
        <p:nvSpPr>
          <p:cNvPr id="122" name="Two of aluminium support cylinder blanks during transportation"/>
          <p:cNvSpPr/>
          <p:nvPr/>
        </p:nvSpPr>
        <p:spPr>
          <a:xfrm>
            <a:off x="2590808" y="873923"/>
            <a:ext cx="2790490" cy="591380"/>
          </a:xfrm>
          <a:prstGeom prst="rect">
            <a:avLst/>
          </a:prstGeom>
          <a:solidFill>
            <a:schemeClr val="accent1">
              <a:lumMod val="40000"/>
              <a:lumOff val="60000"/>
            </a:schemeClr>
          </a:solidFill>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lvl1pPr algn="just">
              <a:defRPr sz="2400" i="1">
                <a:latin typeface="Helvetica"/>
                <a:ea typeface="Helvetica"/>
                <a:cs typeface="Helvetica"/>
                <a:sym typeface="Helvetica"/>
              </a:defRPr>
            </a:lvl1pPr>
          </a:lstStyle>
          <a:p>
            <a:pPr algn="ctr"/>
            <a:r>
              <a:rPr lang="en-US" sz="1700" i="0" dirty="0" smtClean="0">
                <a:latin typeface="Arial Narrow" panose="020B0606020202030204" pitchFamily="34" charset="0"/>
              </a:rPr>
              <a:t>Aluminum</a:t>
            </a:r>
            <a:r>
              <a:rPr sz="1700" i="0" dirty="0" smtClean="0">
                <a:latin typeface="Arial Narrow" panose="020B0606020202030204" pitchFamily="34" charset="0"/>
              </a:rPr>
              <a:t> </a:t>
            </a:r>
            <a:r>
              <a:rPr sz="1700" i="0" dirty="0">
                <a:latin typeface="Arial Narrow" panose="020B0606020202030204" pitchFamily="34" charset="0"/>
              </a:rPr>
              <a:t>support cylinder </a:t>
            </a:r>
            <a:r>
              <a:rPr sz="1700" i="0" dirty="0" smtClean="0">
                <a:latin typeface="Arial Narrow" panose="020B0606020202030204" pitchFamily="34" charset="0"/>
              </a:rPr>
              <a:t>blanks</a:t>
            </a:r>
            <a:endParaRPr lang="en-US" sz="1700" i="0" dirty="0" smtClean="0">
              <a:latin typeface="Arial Narrow" panose="020B0606020202030204" pitchFamily="34" charset="0"/>
            </a:endParaRPr>
          </a:p>
          <a:p>
            <a:pPr algn="ctr"/>
            <a:r>
              <a:rPr lang="en-US" sz="1700" i="0" dirty="0">
                <a:latin typeface="Arial Narrow" panose="020B0606020202030204" pitchFamily="34" charset="0"/>
              </a:rPr>
              <a:t>f</a:t>
            </a:r>
            <a:r>
              <a:rPr lang="en-US" sz="1700" i="0" dirty="0" smtClean="0">
                <a:latin typeface="Arial Narrow" panose="020B0606020202030204" pitchFamily="34" charset="0"/>
              </a:rPr>
              <a:t>or SC coil</a:t>
            </a:r>
            <a:r>
              <a:rPr sz="1700" i="0" dirty="0" smtClean="0">
                <a:latin typeface="Arial Narrow" panose="020B0606020202030204" pitchFamily="34" charset="0"/>
              </a:rPr>
              <a:t> </a:t>
            </a:r>
            <a:r>
              <a:rPr sz="1700" i="0" dirty="0">
                <a:latin typeface="Arial Narrow" panose="020B0606020202030204" pitchFamily="34" charset="0"/>
              </a:rPr>
              <a:t>during transportation</a:t>
            </a:r>
          </a:p>
        </p:txBody>
      </p:sp>
      <p:pic>
        <p:nvPicPr>
          <p:cNvPr id="123" name="IMG_5094.png" descr="IMG_5094.png"/>
          <p:cNvPicPr>
            <a:picLocks noChangeAspect="1"/>
          </p:cNvPicPr>
          <p:nvPr/>
        </p:nvPicPr>
        <p:blipFill>
          <a:blip r:embed="rId2">
            <a:extLst/>
          </a:blip>
          <a:srcRect t="12599" r="64046" b="21550"/>
          <a:stretch>
            <a:fillRect/>
          </a:stretch>
        </p:blipFill>
        <p:spPr>
          <a:xfrm>
            <a:off x="2496035" y="3711301"/>
            <a:ext cx="3502358" cy="2932147"/>
          </a:xfrm>
          <a:prstGeom prst="rect">
            <a:avLst/>
          </a:prstGeom>
          <a:ln w="12700">
            <a:miter lim="400000"/>
          </a:ln>
        </p:spPr>
      </p:pic>
      <p:sp>
        <p:nvSpPr>
          <p:cNvPr id="4" name="TextBox 3"/>
          <p:cNvSpPr txBox="1"/>
          <p:nvPr/>
        </p:nvSpPr>
        <p:spPr>
          <a:xfrm>
            <a:off x="3791171" y="100862"/>
            <a:ext cx="5285421" cy="492443"/>
          </a:xfrm>
          <a:prstGeom prst="rect">
            <a:avLst/>
          </a:prstGeom>
          <a:noFill/>
        </p:spPr>
        <p:txBody>
          <a:bodyPr wrap="none" rtlCol="0">
            <a:spAutoFit/>
          </a:bodyPr>
          <a:lstStyle/>
          <a:p>
            <a:r>
              <a:rPr lang="en-US" sz="2600" b="1" dirty="0" smtClean="0">
                <a:latin typeface="Arial" panose="020B0604020202020204" pitchFamily="34" charset="0"/>
                <a:cs typeface="Arial" panose="020B0604020202020204" pitchFamily="34" charset="0"/>
              </a:rPr>
              <a:t>MPD Solenoid: progress in 2017</a:t>
            </a:r>
            <a:endParaRPr lang="ru-RU" sz="2600" b="1" dirty="0">
              <a:latin typeface="Arial" panose="020B0604020202020204" pitchFamily="34" charset="0"/>
              <a:cs typeface="Arial" panose="020B0604020202020204" pitchFamily="34" charset="0"/>
            </a:endParaRPr>
          </a:p>
        </p:txBody>
      </p:sp>
      <p:pic>
        <p:nvPicPr>
          <p:cNvPr id="11" name="IMG-20170607-WA0004B.png" descr="IMG-20170607-WA0004B.png"/>
          <p:cNvPicPr>
            <a:picLocks noChangeAspect="1"/>
          </p:cNvPicPr>
          <p:nvPr/>
        </p:nvPicPr>
        <p:blipFill>
          <a:blip r:embed="rId3">
            <a:extLst>
              <a:ext uri="{BEBA8EAE-BF5A-486C-A8C5-ECC9F3942E4B}">
                <a14:imgProps xmlns:a14="http://schemas.microsoft.com/office/drawing/2010/main">
                  <a14:imgLayer r:embed="rId4">
                    <a14:imgEffect>
                      <a14:sharpenSoften amount="13000"/>
                    </a14:imgEffect>
                  </a14:imgLayer>
                </a14:imgProps>
              </a:ext>
            </a:extLst>
          </a:blip>
          <a:stretch>
            <a:fillRect/>
          </a:stretch>
        </p:blipFill>
        <p:spPr>
          <a:xfrm>
            <a:off x="6433882" y="2269515"/>
            <a:ext cx="3249413" cy="2268000"/>
          </a:xfrm>
          <a:prstGeom prst="rect">
            <a:avLst/>
          </a:prstGeom>
          <a:ln w="12700">
            <a:miter lim="400000"/>
          </a:ln>
        </p:spPr>
      </p:pic>
      <p:pic>
        <p:nvPicPr>
          <p:cNvPr id="12" name="IMG-20170606-WA0001.png" descr="IMG-20170606-WA0001.png"/>
          <p:cNvPicPr>
            <a:picLocks noChangeAspect="1"/>
          </p:cNvPicPr>
          <p:nvPr/>
        </p:nvPicPr>
        <p:blipFill>
          <a:blip r:embed="rId5">
            <a:extLst>
              <a:ext uri="{BEBA8EAE-BF5A-486C-A8C5-ECC9F3942E4B}">
                <a14:imgProps xmlns:a14="http://schemas.microsoft.com/office/drawing/2010/main">
                  <a14:imgLayer r:embed="rId6">
                    <a14:imgEffect>
                      <a14:sharpenSoften amount="12000"/>
                    </a14:imgEffect>
                    <a14:imgEffect>
                      <a14:brightnessContrast bright="-10000" contrast="-12000"/>
                    </a14:imgEffect>
                  </a14:imgLayer>
                </a14:imgProps>
              </a:ext>
            </a:extLst>
          </a:blip>
          <a:stretch>
            <a:fillRect/>
          </a:stretch>
        </p:blipFill>
        <p:spPr>
          <a:xfrm>
            <a:off x="8251422" y="873923"/>
            <a:ext cx="3669898" cy="2064317"/>
          </a:xfrm>
          <a:prstGeom prst="rect">
            <a:avLst/>
          </a:prstGeom>
          <a:ln w="12700">
            <a:miter lim="400000"/>
          </a:ln>
        </p:spPr>
      </p:pic>
      <p:sp>
        <p:nvSpPr>
          <p:cNvPr id="13" name="Winding machine for SC solenoid"/>
          <p:cNvSpPr/>
          <p:nvPr/>
        </p:nvSpPr>
        <p:spPr>
          <a:xfrm>
            <a:off x="6001743" y="1373000"/>
            <a:ext cx="2875788" cy="349135"/>
          </a:xfrm>
          <a:prstGeom prst="rect">
            <a:avLst/>
          </a:prstGeom>
          <a:solidFill>
            <a:schemeClr val="accent1">
              <a:lumMod val="40000"/>
              <a:lumOff val="60000"/>
            </a:schemeClr>
          </a:solidFill>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just">
              <a:defRPr sz="2400" i="1">
                <a:latin typeface="Helvetica"/>
                <a:ea typeface="Helvetica"/>
                <a:cs typeface="Helvetica"/>
                <a:sym typeface="Helvetica"/>
              </a:defRPr>
            </a:lvl1pPr>
          </a:lstStyle>
          <a:p>
            <a:r>
              <a:rPr sz="1800" i="0" dirty="0">
                <a:latin typeface="Arial Narrow" panose="020B0606020202030204" pitchFamily="34" charset="0"/>
              </a:rPr>
              <a:t>Winding machine for SC solenoid</a:t>
            </a:r>
          </a:p>
        </p:txBody>
      </p:sp>
      <p:pic>
        <p:nvPicPr>
          <p:cNvPr id="14" name="Снимок экрана 2017-05-16 в 12.35.01.png" descr="Снимок экрана 2017-05-16 в 12.35.01.png"/>
          <p:cNvPicPr>
            <a:picLocks noChangeAspect="1"/>
          </p:cNvPicPr>
          <p:nvPr/>
        </p:nvPicPr>
        <p:blipFill>
          <a:blip r:embed="rId7">
            <a:extLst/>
          </a:blip>
          <a:stretch>
            <a:fillRect/>
          </a:stretch>
        </p:blipFill>
        <p:spPr>
          <a:xfrm>
            <a:off x="10345784" y="3711301"/>
            <a:ext cx="1515102" cy="2772000"/>
          </a:xfrm>
          <a:prstGeom prst="rect">
            <a:avLst/>
          </a:prstGeom>
          <a:ln w="12700">
            <a:miter lim="400000"/>
          </a:ln>
        </p:spPr>
      </p:pic>
      <p:sp>
        <p:nvSpPr>
          <p:cNvPr id="15" name="Helium refrigerator for MPD"/>
          <p:cNvSpPr/>
          <p:nvPr/>
        </p:nvSpPr>
        <p:spPr>
          <a:xfrm>
            <a:off x="8642144" y="5212295"/>
            <a:ext cx="2082301" cy="349135"/>
          </a:xfrm>
          <a:prstGeom prst="rect">
            <a:avLst/>
          </a:prstGeom>
          <a:solidFill>
            <a:schemeClr val="accent1">
              <a:lumMod val="40000"/>
              <a:lumOff val="60000"/>
            </a:schemeClr>
          </a:solidFill>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just">
              <a:defRPr sz="2400" i="1">
                <a:latin typeface="Helvetica"/>
                <a:ea typeface="Helvetica"/>
                <a:cs typeface="Helvetica"/>
                <a:sym typeface="Helvetica"/>
              </a:defRPr>
            </a:lvl1pPr>
          </a:lstStyle>
          <a:p>
            <a:r>
              <a:rPr lang="en-US" sz="1800" i="0" dirty="0" smtClean="0">
                <a:latin typeface="Arial Narrow" panose="020B0606020202030204" pitchFamily="34" charset="0"/>
              </a:rPr>
              <a:t>MPD </a:t>
            </a:r>
            <a:r>
              <a:rPr lang="en-US" sz="1800" i="0" dirty="0">
                <a:latin typeface="Arial Narrow" panose="020B0606020202030204" pitchFamily="34" charset="0"/>
              </a:rPr>
              <a:t>h</a:t>
            </a:r>
            <a:r>
              <a:rPr sz="1800" i="0" dirty="0" smtClean="0">
                <a:latin typeface="Arial Narrow" panose="020B0606020202030204" pitchFamily="34" charset="0"/>
              </a:rPr>
              <a:t>elium refrigerator</a:t>
            </a:r>
            <a:endParaRPr sz="1800" i="0" dirty="0">
              <a:latin typeface="Arial Narrow" panose="020B0606020202030204" pitchFamily="34" charset="0"/>
            </a:endParaRPr>
          </a:p>
        </p:txBody>
      </p:sp>
      <p:sp>
        <p:nvSpPr>
          <p:cNvPr id="2" name="Номер слайда 1"/>
          <p:cNvSpPr>
            <a:spLocks noGrp="1"/>
          </p:cNvSpPr>
          <p:nvPr>
            <p:ph type="sldNum" sz="quarter" idx="12"/>
          </p:nvPr>
        </p:nvSpPr>
        <p:spPr/>
        <p:txBody>
          <a:bodyPr/>
          <a:lstStyle/>
          <a:p>
            <a:fld id="{83DBE0F0-A2EB-4557-8801-0B7AFDF1E7E3}" type="slidenum">
              <a:rPr lang="ru-RU" smtClean="0"/>
              <a:t>9</a:t>
            </a:fld>
            <a:endParaRPr lang="ru-RU"/>
          </a:p>
        </p:txBody>
      </p:sp>
    </p:spTree>
    <p:extLst>
      <p:ext uri="{BB962C8B-B14F-4D97-AF65-F5344CB8AC3E}">
        <p14:creationId xmlns:p14="http://schemas.microsoft.com/office/powerpoint/2010/main" val="334316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3278</TotalTime>
  <Words>2552</Words>
  <Application>Microsoft Office PowerPoint</Application>
  <PresentationFormat>Произвольный</PresentationFormat>
  <Paragraphs>423</Paragraphs>
  <Slides>29</Slides>
  <Notes>6</Notes>
  <HiddenSlides>0</HiddenSlides>
  <MMClips>0</MMClips>
  <ScaleCrop>false</ScaleCrop>
  <HeadingPairs>
    <vt:vector size="6" baseType="variant">
      <vt:variant>
        <vt:lpstr>Тема</vt:lpstr>
      </vt:variant>
      <vt:variant>
        <vt:i4>1</vt:i4>
      </vt:variant>
      <vt:variant>
        <vt:lpstr>Внедренные серверы OLE</vt:lpstr>
      </vt:variant>
      <vt:variant>
        <vt:i4>2</vt:i4>
      </vt:variant>
      <vt:variant>
        <vt:lpstr>Заголовки слайдов</vt:lpstr>
      </vt:variant>
      <vt:variant>
        <vt:i4>29</vt:i4>
      </vt:variant>
    </vt:vector>
  </HeadingPairs>
  <TitlesOfParts>
    <vt:vector size="32" baseType="lpstr">
      <vt:lpstr>Тема Office</vt:lpstr>
      <vt:lpstr>Формула</vt:lpstr>
      <vt:lpstr>Worksheet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 Windows</dc:creator>
  <cp:lastModifiedBy>вадим</cp:lastModifiedBy>
  <cp:revision>125</cp:revision>
  <dcterms:created xsi:type="dcterms:W3CDTF">2017-05-31T11:12:42Z</dcterms:created>
  <dcterms:modified xsi:type="dcterms:W3CDTF">2017-06-26T05:13:47Z</dcterms:modified>
</cp:coreProperties>
</file>