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333" r:id="rId3"/>
    <p:sldId id="365" r:id="rId4"/>
    <p:sldId id="368" r:id="rId5"/>
    <p:sldId id="369" r:id="rId6"/>
    <p:sldId id="366" r:id="rId7"/>
    <p:sldId id="367" r:id="rId8"/>
    <p:sldId id="371" r:id="rId9"/>
    <p:sldId id="370" r:id="rId10"/>
    <p:sldId id="360" r:id="rId11"/>
    <p:sldId id="361" r:id="rId12"/>
    <p:sldId id="363" r:id="rId13"/>
    <p:sldId id="324" r:id="rId14"/>
    <p:sldId id="372" r:id="rId15"/>
    <p:sldId id="364" r:id="rId16"/>
    <p:sldId id="274"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9966"/>
    <a:srgbClr val="F69348"/>
    <a:srgbClr val="EB9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8" autoAdjust="0"/>
    <p:restoredTop sz="94633" autoAdjust="0"/>
  </p:normalViewPr>
  <p:slideViewPr>
    <p:cSldViewPr snapToGrid="0">
      <p:cViewPr varScale="1">
        <p:scale>
          <a:sx n="95" d="100"/>
          <a:sy n="95" d="100"/>
        </p:scale>
        <p:origin x="1770" y="90"/>
      </p:cViewPr>
      <p:guideLst/>
    </p:cSldViewPr>
  </p:slideViewPr>
  <p:notesTextViewPr>
    <p:cViewPr>
      <p:scale>
        <a:sx n="1" d="1"/>
        <a:sy n="1" d="1"/>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133636-F599-4B3D-B019-B97DA84D44E7}" type="datetimeFigureOut">
              <a:rPr lang="ru-RU" smtClean="0"/>
              <a:t>14.12.2021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061F7A-3C3D-40CC-A941-5F0D15F31374}" type="slidenum">
              <a:rPr lang="ru-RU" smtClean="0"/>
              <a:t>‹#›</a:t>
            </a:fld>
            <a:endParaRPr lang="ru-RU"/>
          </a:p>
        </p:txBody>
      </p:sp>
    </p:spTree>
    <p:extLst>
      <p:ext uri="{BB962C8B-B14F-4D97-AF65-F5344CB8AC3E}">
        <p14:creationId xmlns:p14="http://schemas.microsoft.com/office/powerpoint/2010/main" val="527497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E611E-C168-4805-98DC-400D2B84645D}" type="datetimeFigureOut">
              <a:rPr lang="ru-RU" smtClean="0"/>
              <a:t>14.12.2021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6E77-353D-4F00-BA63-08C9671CEB01}" type="slidenum">
              <a:rPr lang="ru-RU" smtClean="0"/>
              <a:t>‹#›</a:t>
            </a:fld>
            <a:endParaRPr lang="ru-RU"/>
          </a:p>
        </p:txBody>
      </p:sp>
    </p:spTree>
    <p:extLst>
      <p:ext uri="{BB962C8B-B14F-4D97-AF65-F5344CB8AC3E}">
        <p14:creationId xmlns:p14="http://schemas.microsoft.com/office/powerpoint/2010/main" val="38153348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a:t>
            </a:fld>
            <a:endParaRPr lang="ru-RU"/>
          </a:p>
        </p:txBody>
      </p:sp>
    </p:spTree>
    <p:extLst>
      <p:ext uri="{BB962C8B-B14F-4D97-AF65-F5344CB8AC3E}">
        <p14:creationId xmlns:p14="http://schemas.microsoft.com/office/powerpoint/2010/main" val="499668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13</a:t>
            </a:fld>
            <a:endParaRPr lang="ru-RU"/>
          </a:p>
        </p:txBody>
      </p:sp>
    </p:spTree>
    <p:extLst>
      <p:ext uri="{BB962C8B-B14F-4D97-AF65-F5344CB8AC3E}">
        <p14:creationId xmlns:p14="http://schemas.microsoft.com/office/powerpoint/2010/main" val="81993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14</a:t>
            </a:fld>
            <a:endParaRPr lang="ru-RU"/>
          </a:p>
        </p:txBody>
      </p:sp>
    </p:spTree>
    <p:extLst>
      <p:ext uri="{BB962C8B-B14F-4D97-AF65-F5344CB8AC3E}">
        <p14:creationId xmlns:p14="http://schemas.microsoft.com/office/powerpoint/2010/main" val="331915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3A8EE91-2CD5-4FBB-B0F5-26245504EEF7}" type="slidenum">
              <a:rPr lang="ru-RU" smtClean="0"/>
              <a:t>15</a:t>
            </a:fld>
            <a:endParaRPr lang="ru-RU"/>
          </a:p>
        </p:txBody>
      </p:sp>
    </p:spTree>
    <p:extLst>
      <p:ext uri="{BB962C8B-B14F-4D97-AF65-F5344CB8AC3E}">
        <p14:creationId xmlns:p14="http://schemas.microsoft.com/office/powerpoint/2010/main" val="1400780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16</a:t>
            </a:fld>
            <a:endParaRPr lang="ru-RU"/>
          </a:p>
        </p:txBody>
      </p:sp>
    </p:spTree>
    <p:extLst>
      <p:ext uri="{BB962C8B-B14F-4D97-AF65-F5344CB8AC3E}">
        <p14:creationId xmlns:p14="http://schemas.microsoft.com/office/powerpoint/2010/main" val="11200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2</a:t>
            </a:fld>
            <a:endParaRPr lang="ru-RU"/>
          </a:p>
        </p:txBody>
      </p:sp>
    </p:spTree>
    <p:extLst>
      <p:ext uri="{BB962C8B-B14F-4D97-AF65-F5344CB8AC3E}">
        <p14:creationId xmlns:p14="http://schemas.microsoft.com/office/powerpoint/2010/main" val="1434526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3</a:t>
            </a:fld>
            <a:endParaRPr lang="ru-RU"/>
          </a:p>
        </p:txBody>
      </p:sp>
    </p:spTree>
    <p:extLst>
      <p:ext uri="{BB962C8B-B14F-4D97-AF65-F5344CB8AC3E}">
        <p14:creationId xmlns:p14="http://schemas.microsoft.com/office/powerpoint/2010/main" val="255960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4</a:t>
            </a:fld>
            <a:endParaRPr lang="ru-RU"/>
          </a:p>
        </p:txBody>
      </p:sp>
    </p:spTree>
    <p:extLst>
      <p:ext uri="{BB962C8B-B14F-4D97-AF65-F5344CB8AC3E}">
        <p14:creationId xmlns:p14="http://schemas.microsoft.com/office/powerpoint/2010/main" val="316806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5</a:t>
            </a:fld>
            <a:endParaRPr lang="ru-RU"/>
          </a:p>
        </p:txBody>
      </p:sp>
    </p:spTree>
    <p:extLst>
      <p:ext uri="{BB962C8B-B14F-4D97-AF65-F5344CB8AC3E}">
        <p14:creationId xmlns:p14="http://schemas.microsoft.com/office/powerpoint/2010/main" val="151939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6</a:t>
            </a:fld>
            <a:endParaRPr lang="ru-RU"/>
          </a:p>
        </p:txBody>
      </p:sp>
    </p:spTree>
    <p:extLst>
      <p:ext uri="{BB962C8B-B14F-4D97-AF65-F5344CB8AC3E}">
        <p14:creationId xmlns:p14="http://schemas.microsoft.com/office/powerpoint/2010/main" val="2209322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7</a:t>
            </a:fld>
            <a:endParaRPr lang="ru-RU"/>
          </a:p>
        </p:txBody>
      </p:sp>
    </p:spTree>
    <p:extLst>
      <p:ext uri="{BB962C8B-B14F-4D97-AF65-F5344CB8AC3E}">
        <p14:creationId xmlns:p14="http://schemas.microsoft.com/office/powerpoint/2010/main" val="1337382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8</a:t>
            </a:fld>
            <a:endParaRPr lang="ru-RU"/>
          </a:p>
        </p:txBody>
      </p:sp>
    </p:spTree>
    <p:extLst>
      <p:ext uri="{BB962C8B-B14F-4D97-AF65-F5344CB8AC3E}">
        <p14:creationId xmlns:p14="http://schemas.microsoft.com/office/powerpoint/2010/main" val="3747060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9956E77-353D-4F00-BA63-08C9671CEB01}" type="slidenum">
              <a:rPr lang="ru-RU" smtClean="0"/>
              <a:t>9</a:t>
            </a:fld>
            <a:endParaRPr lang="ru-RU"/>
          </a:p>
        </p:txBody>
      </p:sp>
    </p:spTree>
    <p:extLst>
      <p:ext uri="{BB962C8B-B14F-4D97-AF65-F5344CB8AC3E}">
        <p14:creationId xmlns:p14="http://schemas.microsoft.com/office/powerpoint/2010/main" val="111732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89F2966-93D0-4846-B3DB-2B6ABCB8492B}" type="datetime1">
              <a:rPr lang="ru-RU" smtClean="0"/>
              <a:t>14.12.2021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98729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B6A724-A6AE-466F-8EE2-C3B5AEFD4216}" type="datetime1">
              <a:rPr lang="ru-RU" smtClean="0"/>
              <a:t>14.12.2021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085716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29B776-39A4-40E8-99F2-D6DFDB197B61}" type="datetime1">
              <a:rPr lang="ru-RU" smtClean="0"/>
              <a:t>14.12.2021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246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C3E9DD0-B8FE-4999-B410-09769245FE12}" type="datetime1">
              <a:rPr lang="ru-RU" smtClean="0"/>
              <a:t>14.12.2021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8488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9D636BF-B4CE-4F49-A735-EF38A258EFBC}" type="datetime1">
              <a:rPr lang="ru-RU" smtClean="0"/>
              <a:t>14.12.2021</a:t>
            </a:fld>
            <a:endParaRPr lang="ru-RU"/>
          </a:p>
        </p:txBody>
      </p:sp>
      <p:sp>
        <p:nvSpPr>
          <p:cNvPr id="5" name="Нижний колонтитул 4"/>
          <p:cNvSpPr>
            <a:spLocks noGrp="1"/>
          </p:cNvSpPr>
          <p:nvPr>
            <p:ph type="ftr" sz="quarter" idx="11"/>
          </p:nvPr>
        </p:nvSpPr>
        <p:spPr/>
        <p:txBody>
          <a:bodyPr/>
          <a:lstStyle/>
          <a:p>
            <a:r>
              <a:rPr lang="en-US" smtClean="0"/>
              <a:t>E.Pyata,  BINP                             SPD solenoid </a:t>
            </a:r>
            <a:endParaRPr lang="ru-RU"/>
          </a:p>
        </p:txBody>
      </p:sp>
      <p:sp>
        <p:nvSpPr>
          <p:cNvPr id="6" name="Номер слайда 5"/>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50147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36D6E52-74ED-4A3E-B8F7-E0D79A0CB980}" type="datetime1">
              <a:rPr lang="ru-RU" smtClean="0"/>
              <a:t>14.12.2021</a:t>
            </a:fld>
            <a:endParaRPr lang="ru-RU"/>
          </a:p>
        </p:txBody>
      </p:sp>
      <p:sp>
        <p:nvSpPr>
          <p:cNvPr id="6" name="Нижний колонтитул 5"/>
          <p:cNvSpPr>
            <a:spLocks noGrp="1"/>
          </p:cNvSpPr>
          <p:nvPr>
            <p:ph type="ftr" sz="quarter" idx="11"/>
          </p:nvPr>
        </p:nvSpPr>
        <p:spPr/>
        <p:txBody>
          <a:bodyPr/>
          <a:lstStyle/>
          <a:p>
            <a:r>
              <a:rPr lang="en-US" smtClean="0"/>
              <a:t>E.Pyata,  BINP                             SPD solenoid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309261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615232-2B72-4741-8F92-B39D4245D0BD}" type="datetime1">
              <a:rPr lang="ru-RU" smtClean="0"/>
              <a:t>14.12.2021</a:t>
            </a:fld>
            <a:endParaRPr lang="ru-RU"/>
          </a:p>
        </p:txBody>
      </p:sp>
      <p:sp>
        <p:nvSpPr>
          <p:cNvPr id="8" name="Нижний колонтитул 7"/>
          <p:cNvSpPr>
            <a:spLocks noGrp="1"/>
          </p:cNvSpPr>
          <p:nvPr>
            <p:ph type="ftr" sz="quarter" idx="11"/>
          </p:nvPr>
        </p:nvSpPr>
        <p:spPr/>
        <p:txBody>
          <a:bodyPr/>
          <a:lstStyle/>
          <a:p>
            <a:r>
              <a:rPr lang="en-US" smtClean="0"/>
              <a:t>E.Pyata,  BINP                             SPD solenoid </a:t>
            </a:r>
            <a:endParaRPr lang="ru-RU"/>
          </a:p>
        </p:txBody>
      </p:sp>
      <p:sp>
        <p:nvSpPr>
          <p:cNvPr id="9" name="Номер слайда 8"/>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28322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6A2AAE-1B53-49FD-AF40-FCEAA88E9673}" type="datetime1">
              <a:rPr lang="ru-RU" smtClean="0"/>
              <a:t>14.12.2021</a:t>
            </a:fld>
            <a:endParaRPr lang="ru-RU"/>
          </a:p>
        </p:txBody>
      </p:sp>
      <p:sp>
        <p:nvSpPr>
          <p:cNvPr id="4" name="Нижний колонтитул 3"/>
          <p:cNvSpPr>
            <a:spLocks noGrp="1"/>
          </p:cNvSpPr>
          <p:nvPr>
            <p:ph type="ftr" sz="quarter" idx="11"/>
          </p:nvPr>
        </p:nvSpPr>
        <p:spPr/>
        <p:txBody>
          <a:bodyPr/>
          <a:lstStyle/>
          <a:p>
            <a:r>
              <a:rPr lang="en-US" smtClean="0"/>
              <a:t>E.Pyata,  BINP                             SPD solenoid </a:t>
            </a:r>
            <a:endParaRPr lang="ru-RU"/>
          </a:p>
        </p:txBody>
      </p:sp>
      <p:sp>
        <p:nvSpPr>
          <p:cNvPr id="5" name="Номер слайда 4"/>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35564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BF598D-B7F1-45B3-9679-5DCCC60B4D76}" type="datetime1">
              <a:rPr lang="ru-RU" smtClean="0"/>
              <a:t>14.12.2021</a:t>
            </a:fld>
            <a:endParaRPr lang="ru-RU"/>
          </a:p>
        </p:txBody>
      </p:sp>
      <p:sp>
        <p:nvSpPr>
          <p:cNvPr id="3" name="Нижний колонтитул 2"/>
          <p:cNvSpPr>
            <a:spLocks noGrp="1"/>
          </p:cNvSpPr>
          <p:nvPr>
            <p:ph type="ftr" sz="quarter" idx="11"/>
          </p:nvPr>
        </p:nvSpPr>
        <p:spPr/>
        <p:txBody>
          <a:bodyPr/>
          <a:lstStyle/>
          <a:p>
            <a:r>
              <a:rPr lang="en-US" smtClean="0"/>
              <a:t>E.Pyata,  BINP                             SPD solenoid </a:t>
            </a:r>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421982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1034921-E605-48B7-B9F8-C06A0D1D100F}" type="datetime1">
              <a:rPr lang="ru-RU" smtClean="0"/>
              <a:t>14.12.2021</a:t>
            </a:fld>
            <a:endParaRPr lang="ru-RU"/>
          </a:p>
        </p:txBody>
      </p:sp>
      <p:sp>
        <p:nvSpPr>
          <p:cNvPr id="6" name="Нижний колонтитул 5"/>
          <p:cNvSpPr>
            <a:spLocks noGrp="1"/>
          </p:cNvSpPr>
          <p:nvPr>
            <p:ph type="ftr" sz="quarter" idx="11"/>
          </p:nvPr>
        </p:nvSpPr>
        <p:spPr/>
        <p:txBody>
          <a:bodyPr/>
          <a:lstStyle/>
          <a:p>
            <a:r>
              <a:rPr lang="en-US" smtClean="0"/>
              <a:t>E.Pyata,  BINP                             SPD solenoid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80279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992109D-B8F2-4C0D-A712-2820A255CB05}" type="datetime1">
              <a:rPr lang="ru-RU" smtClean="0"/>
              <a:t>14.12.2021</a:t>
            </a:fld>
            <a:endParaRPr lang="ru-RU"/>
          </a:p>
        </p:txBody>
      </p:sp>
      <p:sp>
        <p:nvSpPr>
          <p:cNvPr id="6" name="Нижний колонтитул 5"/>
          <p:cNvSpPr>
            <a:spLocks noGrp="1"/>
          </p:cNvSpPr>
          <p:nvPr>
            <p:ph type="ftr" sz="quarter" idx="11"/>
          </p:nvPr>
        </p:nvSpPr>
        <p:spPr/>
        <p:txBody>
          <a:bodyPr/>
          <a:lstStyle/>
          <a:p>
            <a:r>
              <a:rPr lang="en-US" smtClean="0"/>
              <a:t>E.Pyata,  BINP                             SPD solenoid </a:t>
            </a:r>
            <a:endParaRPr lang="ru-RU"/>
          </a:p>
        </p:txBody>
      </p:sp>
      <p:sp>
        <p:nvSpPr>
          <p:cNvPr id="7" name="Номер слайда 6"/>
          <p:cNvSpPr>
            <a:spLocks noGrp="1"/>
          </p:cNvSpPr>
          <p:nvPr>
            <p:ph type="sldNum" sz="quarter" idx="12"/>
          </p:nvPr>
        </p:nvSpPr>
        <p:spPr/>
        <p:txBody>
          <a:bodyPr/>
          <a:lstStyle/>
          <a:p>
            <a:fld id="{A22A1DC4-691C-4D1E-8A3D-02D52518E6C2}" type="slidenum">
              <a:rPr lang="ru-RU" smtClean="0"/>
              <a:t>‹#›</a:t>
            </a:fld>
            <a:endParaRPr lang="ru-RU"/>
          </a:p>
        </p:txBody>
      </p:sp>
    </p:spTree>
    <p:extLst>
      <p:ext uri="{BB962C8B-B14F-4D97-AF65-F5344CB8AC3E}">
        <p14:creationId xmlns:p14="http://schemas.microsoft.com/office/powerpoint/2010/main" val="111377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5A855-6AF4-4260-8B6A-A952EC1F28D4}" type="datetime1">
              <a:rPr lang="ru-RU" smtClean="0"/>
              <a:t>14.12.2021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E.Pyata,  BINP                             SPD solenoid </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A1DC4-691C-4D1E-8A3D-02D52518E6C2}" type="slidenum">
              <a:rPr lang="ru-RU" smtClean="0"/>
              <a:t>‹#›</a:t>
            </a:fld>
            <a:endParaRPr lang="ru-RU"/>
          </a:p>
        </p:txBody>
      </p:sp>
    </p:spTree>
    <p:extLst>
      <p:ext uri="{BB962C8B-B14F-4D97-AF65-F5344CB8AC3E}">
        <p14:creationId xmlns:p14="http://schemas.microsoft.com/office/powerpoint/2010/main" val="173307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269046" y="14715"/>
            <a:ext cx="9333781" cy="821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8000"/>
              </a:lnSpc>
            </a:pPr>
            <a:r>
              <a:rPr lang="en-US" sz="2000" b="1" dirty="0" smtClean="0">
                <a:solidFill>
                  <a:srgbClr val="FF0000"/>
                </a:solidFill>
                <a:latin typeface="Comic Sans MS" panose="030F0702030302020204" pitchFamily="66" charset="0"/>
              </a:rPr>
              <a:t>SPD </a:t>
            </a:r>
            <a:r>
              <a:rPr lang="en-US" sz="2000" b="1" dirty="0" smtClean="0">
                <a:solidFill>
                  <a:srgbClr val="FF0000"/>
                </a:solidFill>
                <a:latin typeface="Comic Sans MS" panose="030F0702030302020204" pitchFamily="66" charset="0"/>
              </a:rPr>
              <a:t>solenoid</a:t>
            </a:r>
            <a:endParaRPr lang="ru-RU" sz="2000" b="1" dirty="0"/>
          </a:p>
        </p:txBody>
      </p:sp>
      <p:sp>
        <p:nvSpPr>
          <p:cNvPr id="2" name="Прямоугольник 1"/>
          <p:cNvSpPr/>
          <p:nvPr/>
        </p:nvSpPr>
        <p:spPr>
          <a:xfrm>
            <a:off x="2826353" y="6335073"/>
            <a:ext cx="7110344" cy="369332"/>
          </a:xfrm>
          <a:prstGeom prst="rect">
            <a:avLst/>
          </a:prstGeom>
        </p:spPr>
        <p:txBody>
          <a:bodyPr wrap="none">
            <a:spAutoFit/>
          </a:bodyPr>
          <a:lstStyle/>
          <a:p>
            <a:r>
              <a:rPr lang="ru-RU" u="sng" dirty="0" err="1" smtClean="0">
                <a:solidFill>
                  <a:srgbClr val="FF0000"/>
                </a:solidFill>
              </a:rPr>
              <a:t>E.Pyata</a:t>
            </a:r>
            <a:r>
              <a:rPr lang="ru-RU" dirty="0">
                <a:solidFill>
                  <a:srgbClr val="FF0000"/>
                </a:solidFill>
              </a:rPr>
              <a:t>, </a:t>
            </a:r>
            <a:r>
              <a:rPr lang="en-US" dirty="0" smtClean="0">
                <a:solidFill>
                  <a:srgbClr val="FF0000"/>
                </a:solidFill>
              </a:rPr>
              <a:t>S.Pivovarov, </a:t>
            </a:r>
            <a:r>
              <a:rPr lang="en-US" dirty="0" err="1" smtClean="0">
                <a:solidFill>
                  <a:srgbClr val="FF0000"/>
                </a:solidFill>
              </a:rPr>
              <a:t>M.Kholopov</a:t>
            </a:r>
            <a:r>
              <a:rPr lang="en-US" dirty="0" smtClean="0">
                <a:solidFill>
                  <a:srgbClr val="FF0000"/>
                </a:solidFill>
              </a:rPr>
              <a:t>, </a:t>
            </a:r>
            <a:r>
              <a:rPr lang="en-US" dirty="0" err="1" smtClean="0">
                <a:solidFill>
                  <a:srgbClr val="FF0000"/>
                </a:solidFill>
              </a:rPr>
              <a:t>M.Azimbaev</a:t>
            </a:r>
            <a:r>
              <a:rPr lang="en-US" dirty="0" smtClean="0">
                <a:solidFill>
                  <a:srgbClr val="FF0000"/>
                </a:solidFill>
              </a:rPr>
              <a:t>                 </a:t>
            </a:r>
            <a:r>
              <a:rPr lang="ru-RU" dirty="0" smtClean="0">
                <a:solidFill>
                  <a:srgbClr val="FF0000"/>
                </a:solidFill>
              </a:rPr>
              <a:t> BINP</a:t>
            </a:r>
            <a:r>
              <a:rPr lang="en-US" dirty="0" smtClean="0">
                <a:solidFill>
                  <a:srgbClr val="FF0000"/>
                </a:solidFill>
              </a:rPr>
              <a:t>, Novosibirsk</a:t>
            </a:r>
            <a:r>
              <a:rPr lang="ru-RU" dirty="0" smtClean="0">
                <a:solidFill>
                  <a:srgbClr val="FF0000"/>
                </a:solidFill>
              </a:rPr>
              <a:t> </a:t>
            </a:r>
            <a:endParaRPr lang="ru-RU" dirty="0">
              <a:solidFill>
                <a:srgbClr val="FF0000"/>
              </a:solidFill>
            </a:endParaRPr>
          </a:p>
        </p:txBody>
      </p:sp>
      <p:pic>
        <p:nvPicPr>
          <p:cNvPr id="3" name="Рисунок 2"/>
          <p:cNvPicPr>
            <a:picLocks noChangeAspect="1"/>
          </p:cNvPicPr>
          <p:nvPr/>
        </p:nvPicPr>
        <p:blipFill>
          <a:blip r:embed="rId3"/>
          <a:stretch>
            <a:fillRect/>
          </a:stretch>
        </p:blipFill>
        <p:spPr>
          <a:xfrm>
            <a:off x="1269046" y="836556"/>
            <a:ext cx="9646920" cy="5425440"/>
          </a:xfrm>
          <a:prstGeom prst="rect">
            <a:avLst/>
          </a:prstGeom>
        </p:spPr>
      </p:pic>
    </p:spTree>
    <p:extLst>
      <p:ext uri="{BB962C8B-B14F-4D97-AF65-F5344CB8AC3E}">
        <p14:creationId xmlns:p14="http://schemas.microsoft.com/office/powerpoint/2010/main" val="71322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35536C13-D32A-49A0-BFCF-5D4DF16F5591}" type="datetime1">
              <a:rPr lang="ru-RU" smtClean="0"/>
              <a:t>14.12.2021</a:t>
            </a:fld>
            <a:endParaRPr lang="ru-RU"/>
          </a:p>
        </p:txBody>
      </p:sp>
      <p:sp>
        <p:nvSpPr>
          <p:cNvPr id="5" name="Нижний колонтитул 4"/>
          <p:cNvSpPr>
            <a:spLocks noGrp="1"/>
          </p:cNvSpPr>
          <p:nvPr>
            <p:ph type="ftr" sz="quarter" idx="11"/>
          </p:nvPr>
        </p:nvSpPr>
        <p:spPr>
          <a:xfrm>
            <a:off x="3060824" y="6348114"/>
            <a:ext cx="5718717"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10</a:t>
            </a:fld>
            <a:endParaRPr lang="ru-RU" dirty="0"/>
          </a:p>
        </p:txBody>
      </p:sp>
      <p:sp>
        <p:nvSpPr>
          <p:cNvPr id="7" name="Прямоугольник 16">
            <a:extLst>
              <a:ext uri="{FF2B5EF4-FFF2-40B4-BE49-F238E27FC236}">
                <a16:creationId xmlns="" xmlns:a16="http://schemas.microsoft.com/office/drawing/2014/main" id="{5F7CC429-1E45-494B-AA7F-4ABFF8D72F21}"/>
              </a:ext>
            </a:extLst>
          </p:cNvPr>
          <p:cNvSpPr/>
          <p:nvPr/>
        </p:nvSpPr>
        <p:spPr>
          <a:xfrm>
            <a:off x="2571833" y="108613"/>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360107" y="511047"/>
            <a:ext cx="11545883" cy="1274195"/>
          </a:xfrm>
          <a:prstGeom prst="rect">
            <a:avLst/>
          </a:prstGeom>
          <a:noFill/>
        </p:spPr>
        <p:txBody>
          <a:bodyPr wrap="square" rtlCol="0">
            <a:spAutoFit/>
          </a:bodyPr>
          <a:lstStyle/>
          <a:p>
            <a:pPr algn="ctr">
              <a:lnSpc>
                <a:spcPct val="120000"/>
              </a:lnSpc>
            </a:pPr>
            <a:r>
              <a:rPr lang="en-US" sz="1600" b="1" dirty="0">
                <a:solidFill>
                  <a:schemeClr val="accent1">
                    <a:lumMod val="75000"/>
                  </a:schemeClr>
                </a:solidFill>
                <a:latin typeface="Comic Sans MS" panose="030F0702030302020204" pitchFamily="66" charset="0"/>
              </a:rPr>
              <a:t>Production strands </a:t>
            </a:r>
            <a:endParaRPr lang="en-US" sz="1600" b="1" dirty="0" smtClean="0">
              <a:solidFill>
                <a:schemeClr val="accent1">
                  <a:lumMod val="75000"/>
                </a:schemeClr>
              </a:solidFill>
              <a:latin typeface="Comic Sans MS" panose="030F0702030302020204" pitchFamily="66" charset="0"/>
            </a:endParaRPr>
          </a:p>
          <a:p>
            <a:pPr algn="ctr">
              <a:lnSpc>
                <a:spcPct val="120000"/>
              </a:lnSpc>
            </a:pPr>
            <a:r>
              <a:rPr lang="en-US" sz="1600" b="1" dirty="0" smtClean="0">
                <a:solidFill>
                  <a:schemeClr val="accent1">
                    <a:lumMod val="75000"/>
                  </a:schemeClr>
                </a:solidFill>
                <a:latin typeface="Comic Sans MS" panose="030F0702030302020204" pitchFamily="66" charset="0"/>
              </a:rPr>
              <a:t>Producer</a:t>
            </a:r>
            <a:r>
              <a:rPr lang="en-US" sz="1600" b="1" dirty="0">
                <a:solidFill>
                  <a:schemeClr val="accent1">
                    <a:lumMod val="75000"/>
                  </a:schemeClr>
                </a:solidFill>
                <a:latin typeface="Comic Sans MS" panose="030F0702030302020204" pitchFamily="66" charset="0"/>
              </a:rPr>
              <a:t>: “A.A. </a:t>
            </a:r>
            <a:r>
              <a:rPr lang="en-US" sz="1600" b="1" dirty="0" err="1">
                <a:solidFill>
                  <a:schemeClr val="accent1">
                    <a:lumMod val="75000"/>
                  </a:schemeClr>
                </a:solidFill>
                <a:latin typeface="Comic Sans MS" panose="030F0702030302020204" pitchFamily="66" charset="0"/>
              </a:rPr>
              <a:t>Bochvar</a:t>
            </a:r>
            <a:r>
              <a:rPr lang="en-US" sz="1600" b="1" dirty="0">
                <a:solidFill>
                  <a:schemeClr val="accent1">
                    <a:lumMod val="75000"/>
                  </a:schemeClr>
                </a:solidFill>
                <a:latin typeface="Comic Sans MS" panose="030F0702030302020204" pitchFamily="66" charset="0"/>
              </a:rPr>
              <a:t> High-technology Research Institute of Inorganic Materials” (JSC "VNIINM").</a:t>
            </a:r>
          </a:p>
          <a:p>
            <a:pPr algn="ctr">
              <a:lnSpc>
                <a:spcPct val="120000"/>
              </a:lnSpc>
            </a:pPr>
            <a:r>
              <a:rPr lang="en-US" sz="1600" b="1" dirty="0">
                <a:solidFill>
                  <a:schemeClr val="accent1">
                    <a:lumMod val="75000"/>
                  </a:schemeClr>
                </a:solidFill>
                <a:latin typeface="Comic Sans MS" panose="030F0702030302020204" pitchFamily="66" charset="0"/>
              </a:rPr>
              <a:t>Protocol measurements 01-400/423 from </a:t>
            </a:r>
            <a:r>
              <a:rPr lang="en-US" sz="1600" b="1" dirty="0" smtClean="0">
                <a:solidFill>
                  <a:schemeClr val="accent1">
                    <a:lumMod val="75000"/>
                  </a:schemeClr>
                </a:solidFill>
                <a:latin typeface="Comic Sans MS" panose="030F0702030302020204" pitchFamily="66" charset="0"/>
              </a:rPr>
              <a:t>29.09.2021/18.10.2021</a:t>
            </a:r>
            <a:endParaRPr lang="en-US" sz="1600" b="1" dirty="0">
              <a:solidFill>
                <a:schemeClr val="accent1">
                  <a:lumMod val="75000"/>
                </a:schemeClr>
              </a:solidFill>
              <a:latin typeface="Comic Sans MS" panose="030F0702030302020204" pitchFamily="66" charset="0"/>
            </a:endParaRPr>
          </a:p>
          <a:p>
            <a:pPr algn="ctr">
              <a:lnSpc>
                <a:spcPct val="120000"/>
              </a:lnSpc>
            </a:pPr>
            <a:r>
              <a:rPr lang="en-US" sz="1600" b="1" dirty="0">
                <a:solidFill>
                  <a:schemeClr val="accent1">
                    <a:lumMod val="75000"/>
                  </a:schemeClr>
                </a:solidFill>
                <a:latin typeface="Comic Sans MS" panose="030F0702030302020204" pitchFamily="66" charset="0"/>
              </a:rPr>
              <a:t>Superconductive </a:t>
            </a:r>
            <a:r>
              <a:rPr lang="en-US" sz="1600" b="1" dirty="0" err="1">
                <a:solidFill>
                  <a:schemeClr val="accent1">
                    <a:lumMod val="75000"/>
                  </a:schemeClr>
                </a:solidFill>
                <a:latin typeface="Comic Sans MS" panose="030F0702030302020204" pitchFamily="66" charset="0"/>
              </a:rPr>
              <a:t>NbTi</a:t>
            </a:r>
            <a:r>
              <a:rPr lang="en-US" sz="1600" b="1" dirty="0">
                <a:solidFill>
                  <a:schemeClr val="accent1">
                    <a:lumMod val="75000"/>
                  </a:schemeClr>
                </a:solidFill>
                <a:latin typeface="Comic Sans MS" panose="030F0702030302020204" pitchFamily="66" charset="0"/>
              </a:rPr>
              <a:t> strand PANDA solenoid</a:t>
            </a:r>
            <a:endParaRPr lang="en-US" sz="1600" b="1" dirty="0" smtClean="0">
              <a:solidFill>
                <a:schemeClr val="accent1">
                  <a:lumMod val="75000"/>
                </a:schemeClr>
              </a:solidFill>
              <a:latin typeface="Comic Sans MS" panose="030F0702030302020204" pitchFamily="66" charset="0"/>
            </a:endParaRPr>
          </a:p>
        </p:txBody>
      </p:sp>
      <p:pic>
        <p:nvPicPr>
          <p:cNvPr id="11" name="Рисунок 10" descr="C:\2 PANDA\5 Фото\2021-06-24_1-c2-1п 2с д 1.4 отжиг на 12мм\Без имени-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54" y="2128446"/>
            <a:ext cx="3556635" cy="3381375"/>
          </a:xfrm>
          <a:prstGeom prst="rect">
            <a:avLst/>
          </a:prstGeom>
          <a:noFill/>
          <a:ln>
            <a:noFill/>
          </a:ln>
        </p:spPr>
      </p:pic>
      <p:sp>
        <p:nvSpPr>
          <p:cNvPr id="8" name="Прямоугольник 7"/>
          <p:cNvSpPr/>
          <p:nvPr/>
        </p:nvSpPr>
        <p:spPr>
          <a:xfrm>
            <a:off x="261254" y="5543421"/>
            <a:ext cx="2031325" cy="369332"/>
          </a:xfrm>
          <a:prstGeom prst="rect">
            <a:avLst/>
          </a:prstGeom>
        </p:spPr>
        <p:txBody>
          <a:bodyPr wrap="none">
            <a:spAutoFit/>
          </a:bodyPr>
          <a:lstStyle/>
          <a:p>
            <a:pPr algn="ctr">
              <a:spcBef>
                <a:spcPts val="60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Strand cross section</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val="2045762735"/>
              </p:ext>
            </p:extLst>
          </p:nvPr>
        </p:nvGraphicFramePr>
        <p:xfrm>
          <a:off x="4000277" y="2128446"/>
          <a:ext cx="7651533" cy="3381374"/>
        </p:xfrm>
        <a:graphic>
          <a:graphicData uri="http://schemas.openxmlformats.org/drawingml/2006/table">
            <a:tbl>
              <a:tblPr firstRow="1" firstCol="1" bandRow="1">
                <a:tableStyleId>{5C22544A-7EE6-4342-B048-85BDC9FD1C3A}</a:tableStyleId>
              </a:tblPr>
              <a:tblGrid>
                <a:gridCol w="1615417"/>
                <a:gridCol w="970620"/>
                <a:gridCol w="1079482"/>
                <a:gridCol w="971382"/>
                <a:gridCol w="1290354"/>
                <a:gridCol w="1724278"/>
              </a:tblGrid>
              <a:tr h="303423">
                <a:tc rowSpan="2">
                  <a:txBody>
                    <a:bodyPr/>
                    <a:lstStyle/>
                    <a:p>
                      <a:pPr algn="l">
                        <a:lnSpc>
                          <a:spcPct val="122000"/>
                        </a:lnSpc>
                        <a:spcAft>
                          <a:spcPts val="0"/>
                        </a:spcAft>
                      </a:pPr>
                      <a:r>
                        <a:rPr lang="en-GB" sz="1200" dirty="0">
                          <a:effectLst/>
                        </a:rPr>
                        <a:t> </a:t>
                      </a:r>
                      <a:endParaRPr lang="ru-RU" sz="1200" dirty="0">
                        <a:effectLst/>
                      </a:endParaRPr>
                    </a:p>
                    <a:p>
                      <a:pPr algn="l">
                        <a:lnSpc>
                          <a:spcPct val="122000"/>
                        </a:lnSpc>
                        <a:spcAft>
                          <a:spcPts val="0"/>
                        </a:spcAft>
                      </a:pPr>
                      <a:r>
                        <a:rPr lang="en-GB" sz="1200" dirty="0">
                          <a:effectLst/>
                        </a:rPr>
                        <a:t>Parameter</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22000"/>
                        </a:lnSpc>
                        <a:spcAft>
                          <a:spcPts val="0"/>
                        </a:spcAft>
                      </a:pPr>
                      <a:r>
                        <a:rPr lang="en-GB" sz="1200" dirty="0">
                          <a:effectLst/>
                        </a:rPr>
                        <a:t> </a:t>
                      </a:r>
                      <a:endParaRPr lang="ru-RU" sz="1200" dirty="0">
                        <a:effectLst/>
                      </a:endParaRPr>
                    </a:p>
                    <a:p>
                      <a:pPr algn="ctr">
                        <a:lnSpc>
                          <a:spcPct val="122000"/>
                        </a:lnSpc>
                        <a:spcAft>
                          <a:spcPts val="0"/>
                        </a:spcAft>
                      </a:pPr>
                      <a:r>
                        <a:rPr lang="en-GB" sz="1200" dirty="0">
                          <a:effectLst/>
                        </a:rPr>
                        <a:t>Unit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22000"/>
                        </a:lnSpc>
                        <a:spcAft>
                          <a:spcPts val="0"/>
                        </a:spcAft>
                      </a:pPr>
                      <a:r>
                        <a:rPr lang="en-GB" sz="1200" dirty="0">
                          <a:effectLst/>
                        </a:rPr>
                        <a:t>Certified</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ru-RU"/>
                    </a:p>
                  </a:txBody>
                  <a:tcPr/>
                </a:tc>
                <a:tc rowSpan="2">
                  <a:txBody>
                    <a:bodyPr/>
                    <a:lstStyle/>
                    <a:p>
                      <a:pPr algn="ctr">
                        <a:lnSpc>
                          <a:spcPct val="122000"/>
                        </a:lnSpc>
                        <a:spcAft>
                          <a:spcPts val="0"/>
                        </a:spcAft>
                      </a:pPr>
                      <a:r>
                        <a:rPr lang="en-GB" sz="1200">
                          <a:effectLst/>
                        </a:rPr>
                        <a:t>1-C2-1P-1-21/1</a:t>
                      </a:r>
                      <a:endParaRPr lang="ru-RU" sz="1200">
                        <a:effectLst/>
                      </a:endParaRPr>
                    </a:p>
                    <a:p>
                      <a:pPr algn="ctr">
                        <a:lnSpc>
                          <a:spcPct val="122000"/>
                        </a:lnSpc>
                        <a:spcAft>
                          <a:spcPts val="0"/>
                        </a:spcAft>
                      </a:pPr>
                      <a:r>
                        <a:rPr lang="en-GB" sz="1200">
                          <a:effectLst/>
                        </a:rPr>
                        <a:t>&gt; 1400 m</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22000"/>
                        </a:lnSpc>
                        <a:spcAft>
                          <a:spcPts val="0"/>
                        </a:spcAft>
                      </a:pPr>
                      <a:r>
                        <a:rPr lang="en-GB" sz="1200">
                          <a:effectLst/>
                        </a:rPr>
                        <a:t>1-C2-1P-1-21/2-1-1-2</a:t>
                      </a:r>
                      <a:endParaRPr lang="ru-RU" sz="1200">
                        <a:effectLst/>
                      </a:endParaRPr>
                    </a:p>
                    <a:p>
                      <a:pPr algn="ctr">
                        <a:lnSpc>
                          <a:spcPct val="122000"/>
                        </a:lnSpc>
                        <a:spcAft>
                          <a:spcPts val="0"/>
                        </a:spcAft>
                      </a:pPr>
                      <a:r>
                        <a:rPr lang="en-GB" sz="1200">
                          <a:effectLst/>
                        </a:rPr>
                        <a:t>&gt; 200 m</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22154">
                <a:tc vMerge="1">
                  <a:txBody>
                    <a:bodyPr/>
                    <a:lstStyle/>
                    <a:p>
                      <a:endParaRPr lang="ru-RU"/>
                    </a:p>
                  </a:txBody>
                  <a:tcPr/>
                </a:tc>
                <a:tc vMerge="1">
                  <a:txBody>
                    <a:bodyPr/>
                    <a:lstStyle/>
                    <a:p>
                      <a:endParaRPr lang="ru-RU"/>
                    </a:p>
                  </a:txBody>
                  <a:tcPr/>
                </a:tc>
                <a:tc>
                  <a:txBody>
                    <a:bodyPr/>
                    <a:lstStyle/>
                    <a:p>
                      <a:pPr algn="ctr">
                        <a:lnSpc>
                          <a:spcPct val="122000"/>
                        </a:lnSpc>
                        <a:spcAft>
                          <a:spcPts val="0"/>
                        </a:spcAft>
                      </a:pPr>
                      <a:r>
                        <a:rPr lang="en-GB" sz="1200" dirty="0">
                          <a:effectLst/>
                        </a:rPr>
                        <a:t>Value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Tolerance</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ru-RU"/>
                    </a:p>
                  </a:txBody>
                  <a:tcPr/>
                </a:tc>
                <a:tc vMerge="1">
                  <a:txBody>
                    <a:bodyPr/>
                    <a:lstStyle/>
                    <a:p>
                      <a:endParaRPr lang="ru-RU"/>
                    </a:p>
                  </a:txBody>
                  <a:tcPr/>
                </a:tc>
              </a:tr>
              <a:tr h="238430">
                <a:tc>
                  <a:txBody>
                    <a:bodyPr/>
                    <a:lstStyle/>
                    <a:p>
                      <a:pPr algn="l">
                        <a:lnSpc>
                          <a:spcPct val="122000"/>
                        </a:lnSpc>
                        <a:spcAft>
                          <a:spcPts val="0"/>
                        </a:spcAft>
                      </a:pPr>
                      <a:r>
                        <a:rPr lang="en-GB" sz="1200">
                          <a:effectLst/>
                        </a:rPr>
                        <a:t>Diameter filament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dirty="0">
                          <a:effectLst/>
                        </a:rPr>
                        <a:t>µm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&lt; 20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Diameter strand</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dirty="0">
                          <a:effectLst/>
                        </a:rPr>
                        <a:t>mm</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1.400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0.005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Cu/SC ratio</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US" sz="1200" dirty="0" smtClean="0">
                          <a:effectLst/>
                        </a:rPr>
                        <a:t>.</a:t>
                      </a:r>
                      <a:r>
                        <a:rPr lang="ru-RU" sz="1200" dirty="0" smtClean="0">
                          <a:effectLst/>
                        </a:rPr>
                        <a:t>50</a:t>
                      </a:r>
                      <a:r>
                        <a:rPr lang="en-US" sz="1200" dirty="0" smtClean="0">
                          <a:effectLst/>
                        </a:rPr>
                        <a:t>/.50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0.05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/0.5187</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/0.5132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Surface coating</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none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none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none</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2413">
                <a:tc>
                  <a:txBody>
                    <a:bodyPr/>
                    <a:lstStyle/>
                    <a:p>
                      <a:pPr algn="l">
                        <a:lnSpc>
                          <a:spcPct val="122000"/>
                        </a:lnSpc>
                        <a:spcAft>
                          <a:spcPts val="0"/>
                        </a:spcAft>
                      </a:pPr>
                      <a:r>
                        <a:rPr lang="en-GB" sz="1200">
                          <a:effectLst/>
                        </a:rPr>
                        <a:t>NbTi J</a:t>
                      </a:r>
                      <a:r>
                        <a:rPr lang="en-GB" sz="1200" baseline="-25000">
                          <a:effectLst/>
                        </a:rPr>
                        <a:t>c</a:t>
                      </a:r>
                      <a:r>
                        <a:rPr lang="en-GB" sz="1200">
                          <a:effectLst/>
                        </a:rPr>
                        <a:t> (at 4.2 K, 5 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A/mm</a:t>
                      </a:r>
                      <a:r>
                        <a:rPr lang="en-GB" sz="1200" baseline="30000">
                          <a:effectLst/>
                        </a:rPr>
                        <a:t>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2800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495944">
                <a:tc>
                  <a:txBody>
                    <a:bodyPr/>
                    <a:lstStyle/>
                    <a:p>
                      <a:pPr algn="l">
                        <a:lnSpc>
                          <a:spcPct val="122000"/>
                        </a:lnSpc>
                        <a:spcAft>
                          <a:spcPts val="0"/>
                        </a:spcAft>
                      </a:pPr>
                      <a:r>
                        <a:rPr lang="en-GB" sz="1200">
                          <a:effectLst/>
                        </a:rPr>
                        <a:t>Critical current (at 4.2 K, 5 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2160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2220</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2175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n-value (at 4.2 K, 5 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30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71*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70*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Conductor RRR</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&gt; 100</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196</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191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Twist direction</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left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left</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left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38430">
                <a:tc>
                  <a:txBody>
                    <a:bodyPr/>
                    <a:lstStyle/>
                    <a:p>
                      <a:pPr algn="l">
                        <a:lnSpc>
                          <a:spcPct val="122000"/>
                        </a:lnSpc>
                        <a:spcAft>
                          <a:spcPts val="0"/>
                        </a:spcAft>
                      </a:pPr>
                      <a:r>
                        <a:rPr lang="en-GB" sz="1200">
                          <a:effectLst/>
                        </a:rPr>
                        <a:t>Twist pitch</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22000"/>
                        </a:lnSpc>
                        <a:spcAft>
                          <a:spcPts val="0"/>
                        </a:spcAft>
                      </a:pPr>
                      <a:r>
                        <a:rPr lang="en-GB" sz="1200">
                          <a:effectLst/>
                        </a:rPr>
                        <a:t>mm</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25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 5</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a:effectLst/>
                        </a:rPr>
                        <a:t>22</a:t>
                      </a:r>
                      <a:endParaRPr lang="ru-RU"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22000"/>
                        </a:lnSpc>
                        <a:spcAft>
                          <a:spcPts val="0"/>
                        </a:spcAft>
                      </a:pPr>
                      <a:r>
                        <a:rPr lang="en-GB" sz="1200" dirty="0">
                          <a:effectLst/>
                        </a:rPr>
                        <a:t>21</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10" name="Прямоугольник 9"/>
          <p:cNvSpPr/>
          <p:nvPr/>
        </p:nvSpPr>
        <p:spPr>
          <a:xfrm>
            <a:off x="4000277" y="5500900"/>
            <a:ext cx="6096000" cy="550022"/>
          </a:xfrm>
          <a:prstGeom prst="rect">
            <a:avLst/>
          </a:prstGeom>
        </p:spPr>
        <p:txBody>
          <a:bodyPr>
            <a:spAutoFit/>
          </a:bodyPr>
          <a:lstStyle/>
          <a:p>
            <a:pPr marL="457200"/>
            <a:r>
              <a:rPr lang="en-US" sz="1400" b="1" dirty="0">
                <a:latin typeface="Comic Sans MS" panose="030F0702030302020204" pitchFamily="66" charset="0"/>
                <a:ea typeface="Calibri" panose="020F0502020204030204" pitchFamily="34" charset="0"/>
                <a:cs typeface="Times New Roman" panose="02020603050405020304" pitchFamily="18" charset="0"/>
              </a:rPr>
              <a:t>*Magnetic field value is 6 T</a:t>
            </a:r>
            <a:endParaRPr lang="ru-RU" sz="1400" b="1" dirty="0">
              <a:latin typeface="Comic Sans MS" panose="030F0702030302020204" pitchFamily="66" charset="0"/>
              <a:ea typeface="Calibri" panose="020F0502020204030204" pitchFamily="34" charset="0"/>
              <a:cs typeface="Times New Roman" panose="02020603050405020304" pitchFamily="18" charset="0"/>
            </a:endParaRPr>
          </a:p>
          <a:p>
            <a:pPr algn="just">
              <a:lnSpc>
                <a:spcPct val="122000"/>
              </a:lnSpc>
            </a:pPr>
            <a:r>
              <a:rPr lang="en-US" sz="1400" b="1" dirty="0">
                <a:latin typeface="Comic Sans MS" panose="030F0702030302020204" pitchFamily="66" charset="0"/>
                <a:ea typeface="Calibri" panose="020F0502020204030204" pitchFamily="34" charset="0"/>
              </a:rPr>
              <a:t>Table 1 </a:t>
            </a:r>
            <a:r>
              <a:rPr lang="en-US" sz="1400" b="1" dirty="0" err="1">
                <a:latin typeface="Comic Sans MS" panose="030F0702030302020204" pitchFamily="66" charset="0"/>
                <a:ea typeface="Calibri" panose="020F0502020204030204" pitchFamily="34" charset="0"/>
              </a:rPr>
              <a:t>NbTi</a:t>
            </a:r>
            <a:r>
              <a:rPr lang="en-US" sz="1400" b="1" dirty="0">
                <a:latin typeface="Comic Sans MS" panose="030F0702030302020204" pitchFamily="66" charset="0"/>
                <a:ea typeface="Calibri" panose="020F0502020204030204" pitchFamily="34" charset="0"/>
              </a:rPr>
              <a:t>/Cu strand mechanical and electrical specifications.</a:t>
            </a:r>
            <a:endParaRPr lang="ru-RU" sz="1400" b="1" dirty="0">
              <a:effectLst/>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2009284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05E4607-9909-40EB-95EB-7FF7B76E089B}" type="datetime1">
              <a:rPr lang="ru-RU" smtClean="0"/>
              <a:t>14.12.2021</a:t>
            </a:fld>
            <a:endParaRPr lang="ru-RU"/>
          </a:p>
        </p:txBody>
      </p:sp>
      <p:sp>
        <p:nvSpPr>
          <p:cNvPr id="5" name="Нижний колонтитул 4"/>
          <p:cNvSpPr>
            <a:spLocks noGrp="1"/>
          </p:cNvSpPr>
          <p:nvPr>
            <p:ph type="ftr" sz="quarter" idx="11"/>
          </p:nvPr>
        </p:nvSpPr>
        <p:spPr>
          <a:xfrm>
            <a:off x="3060824" y="6348114"/>
            <a:ext cx="5718717"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11</a:t>
            </a:fld>
            <a:endParaRPr lang="ru-RU" dirty="0"/>
          </a:p>
        </p:txBody>
      </p:sp>
      <p:sp>
        <p:nvSpPr>
          <p:cNvPr id="7" name="Прямоугольник 16">
            <a:extLst>
              <a:ext uri="{FF2B5EF4-FFF2-40B4-BE49-F238E27FC236}">
                <a16:creationId xmlns="" xmlns:a16="http://schemas.microsoft.com/office/drawing/2014/main"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193260" y="306917"/>
            <a:ext cx="3434160" cy="424732"/>
          </a:xfrm>
          <a:prstGeom prst="rect">
            <a:avLst/>
          </a:prstGeom>
          <a:noFill/>
        </p:spPr>
        <p:txBody>
          <a:bodyPr wrap="square" rtlCol="0">
            <a:spAutoFit/>
          </a:bodyPr>
          <a:lstStyle/>
          <a:p>
            <a:pPr algn="ctr">
              <a:lnSpc>
                <a:spcPct val="120000"/>
              </a:lnSpc>
              <a:spcBef>
                <a:spcPts val="600"/>
              </a:spcBef>
              <a:spcAft>
                <a:spcPts val="600"/>
              </a:spcAft>
            </a:pPr>
            <a:r>
              <a:rPr lang="en-US" b="1" dirty="0" smtClean="0">
                <a:solidFill>
                  <a:schemeClr val="accent1">
                    <a:lumMod val="75000"/>
                  </a:schemeClr>
                </a:solidFill>
                <a:latin typeface="Comic Sans MS" panose="030F0702030302020204" pitchFamily="66" charset="0"/>
              </a:rPr>
              <a:t>Production strands</a:t>
            </a:r>
            <a:r>
              <a:rPr lang="en-US" b="1" dirty="0" smtClean="0">
                <a:solidFill>
                  <a:srgbClr val="FF0000"/>
                </a:solidFill>
                <a:latin typeface="Comic Sans MS" panose="030F0702030302020204" pitchFamily="66" charset="0"/>
              </a:rPr>
              <a:t> </a:t>
            </a:r>
            <a:endParaRPr lang="en-US" b="1" dirty="0">
              <a:solidFill>
                <a:srgbClr val="FF0000"/>
              </a:solidFill>
              <a:latin typeface="Comic Sans MS" panose="030F0702030302020204" pitchFamily="66"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644361216"/>
              </p:ext>
            </p:extLst>
          </p:nvPr>
        </p:nvGraphicFramePr>
        <p:xfrm>
          <a:off x="1352868" y="707104"/>
          <a:ext cx="9569195" cy="1769576"/>
        </p:xfrm>
        <a:graphic>
          <a:graphicData uri="http://schemas.openxmlformats.org/drawingml/2006/table">
            <a:tbl>
              <a:tblPr firstRow="1" firstCol="1" bandRow="1">
                <a:tableStyleId>{6E25E649-3F16-4E02-A733-19D2CDBF48F0}</a:tableStyleId>
              </a:tblPr>
              <a:tblGrid>
                <a:gridCol w="2298521"/>
                <a:gridCol w="1554037"/>
                <a:gridCol w="2021014"/>
                <a:gridCol w="1400930"/>
                <a:gridCol w="1245909"/>
                <a:gridCol w="1048784"/>
              </a:tblGrid>
              <a:tr h="235689">
                <a:tc rowSpan="2">
                  <a:txBody>
                    <a:bodyPr/>
                    <a:lstStyle/>
                    <a:p>
                      <a:pPr algn="ctr">
                        <a:spcAft>
                          <a:spcPts val="0"/>
                        </a:spcAft>
                      </a:pPr>
                      <a:r>
                        <a:rPr lang="en-US" sz="1000" dirty="0">
                          <a:effectLst/>
                        </a:rPr>
                        <a:t>Batch number /</a:t>
                      </a:r>
                      <a:endParaRPr lang="ru-RU" sz="1400" dirty="0">
                        <a:effectLst/>
                      </a:endParaRPr>
                    </a:p>
                    <a:p>
                      <a:pPr algn="ctr">
                        <a:spcAft>
                          <a:spcPts val="0"/>
                        </a:spcAft>
                      </a:pPr>
                      <a:r>
                        <a:rPr lang="en-US" sz="1000" dirty="0">
                          <a:effectLst/>
                        </a:rPr>
                        <a:t>strand piece number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gn="ctr">
                        <a:spcAft>
                          <a:spcPts val="0"/>
                        </a:spcAft>
                      </a:pPr>
                      <a:r>
                        <a:rPr lang="en-US" sz="1000">
                          <a:effectLst/>
                        </a:rPr>
                        <a:t>Diameter, mm</a:t>
                      </a:r>
                      <a:r>
                        <a:rPr lang="ru-RU" sz="1000">
                          <a:effectLst/>
                        </a:rPr>
                        <a:t> (</a:t>
                      </a:r>
                      <a:r>
                        <a:rPr lang="en-GB" sz="1000">
                          <a:effectLst/>
                        </a:rPr>
                        <a:t>1,400 ± 0,005 </a:t>
                      </a:r>
                      <a:r>
                        <a:rPr lang="en-US" sz="1000">
                          <a:effectLst/>
                        </a:rPr>
                        <a:t>mm</a:t>
                      </a:r>
                      <a:r>
                        <a:rPr lang="ru-RU" sz="1000">
                          <a:effectLst/>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gn="ctr">
                        <a:spcAft>
                          <a:spcPts val="0"/>
                        </a:spcAft>
                      </a:pPr>
                      <a:r>
                        <a:rPr lang="en-GB" sz="1000" dirty="0">
                          <a:effectLst/>
                        </a:rPr>
                        <a:t>Cu/SC ratio</a:t>
                      </a:r>
                      <a:endParaRPr lang="ru-RU" sz="1400" dirty="0">
                        <a:effectLst/>
                      </a:endParaRPr>
                    </a:p>
                    <a:p>
                      <a:pPr algn="ctr">
                        <a:spcAft>
                          <a:spcPts val="0"/>
                        </a:spcAft>
                      </a:pPr>
                      <a:r>
                        <a:rPr lang="en-GB" sz="1000" dirty="0" err="1">
                          <a:effectLst/>
                        </a:rPr>
                        <a:t>NbTi</a:t>
                      </a:r>
                      <a:r>
                        <a:rPr lang="en-GB" sz="1000" dirty="0">
                          <a:effectLst/>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algn="ctr">
                        <a:spcAft>
                          <a:spcPts val="0"/>
                        </a:spcAft>
                      </a:pPr>
                      <a:r>
                        <a:rPr lang="en-GB" sz="1000" b="1" dirty="0">
                          <a:solidFill>
                            <a:schemeClr val="bg1"/>
                          </a:solidFill>
                          <a:effectLst/>
                        </a:rPr>
                        <a:t>Twist pitch</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ru-RU"/>
                    </a:p>
                  </a:txBody>
                  <a:tcPr/>
                </a:tc>
                <a:tc rowSpan="2">
                  <a:txBody>
                    <a:bodyPr/>
                    <a:lstStyle/>
                    <a:p>
                      <a:pPr algn="ctr">
                        <a:spcAft>
                          <a:spcPts val="0"/>
                        </a:spcAft>
                      </a:pPr>
                      <a:r>
                        <a:rPr lang="en-US" sz="1000">
                          <a:effectLst/>
                        </a:rPr>
                        <a:t>RRR</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7341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en-GB" sz="1000" b="1" dirty="0">
                          <a:solidFill>
                            <a:schemeClr val="bg1"/>
                          </a:solidFill>
                          <a:effectLst/>
                        </a:rPr>
                        <a:t>begin</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spcAft>
                          <a:spcPts val="0"/>
                        </a:spcAft>
                      </a:pPr>
                      <a:r>
                        <a:rPr lang="en-GB" sz="1000" b="1" dirty="0">
                          <a:solidFill>
                            <a:schemeClr val="bg1"/>
                          </a:solidFill>
                          <a:effectLst/>
                        </a:rPr>
                        <a:t>end</a:t>
                      </a:r>
                      <a:endParaRPr lang="ru-RU" sz="1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vMerge="1">
                  <a:txBody>
                    <a:bodyPr/>
                    <a:lstStyle/>
                    <a:p>
                      <a:endParaRPr lang="ru-RU"/>
                    </a:p>
                  </a:txBody>
                  <a:tcPr/>
                </a:tc>
              </a:tr>
              <a:tr h="252095">
                <a:tc>
                  <a:txBody>
                    <a:bodyPr/>
                    <a:lstStyle/>
                    <a:p>
                      <a:pPr>
                        <a:lnSpc>
                          <a:spcPct val="115000"/>
                        </a:lnSpc>
                        <a:spcAft>
                          <a:spcPts val="0"/>
                        </a:spcAft>
                      </a:pPr>
                      <a:r>
                        <a:rPr lang="en-GB" sz="1000" dirty="0">
                          <a:effectLst/>
                        </a:rPr>
                        <a:t>1-C2-1P-1-21/1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1,4</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0,5187</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22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22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196</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1-C2-1P-1-21/2-1-1-1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1,4</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0,5140</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21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22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207</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1-C2-1P-1-21/2-1-1-2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1,4</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0,5132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21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21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191</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1-C2-1P-1-21/2-1-2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a:effectLst/>
                        </a:rPr>
                        <a:t>1,4</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0,5126</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22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22 </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a:effectLst/>
                        </a:rPr>
                        <a:t>205</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095">
                <a:tc>
                  <a:txBody>
                    <a:bodyPr/>
                    <a:lstStyle/>
                    <a:p>
                      <a:pPr>
                        <a:lnSpc>
                          <a:spcPct val="115000"/>
                        </a:lnSpc>
                        <a:spcAft>
                          <a:spcPts val="0"/>
                        </a:spcAft>
                      </a:pPr>
                      <a:r>
                        <a:rPr lang="en-GB" sz="1000">
                          <a:effectLst/>
                        </a:rPr>
                        <a:t>1-C2-1P-1-21/2-2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a:effectLst/>
                        </a:rPr>
                        <a:t>1,4</a:t>
                      </a:r>
                      <a:endParaRPr lang="ru-RU"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b="1" dirty="0">
                          <a:effectLst/>
                        </a:rPr>
                        <a:t>0,5122</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22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24 </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000" b="1" dirty="0">
                          <a:effectLst/>
                        </a:rPr>
                        <a:t>205</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Прямоугольник 2"/>
          <p:cNvSpPr/>
          <p:nvPr/>
        </p:nvSpPr>
        <p:spPr>
          <a:xfrm>
            <a:off x="579420" y="2484916"/>
            <a:ext cx="3048000" cy="307777"/>
          </a:xfrm>
          <a:prstGeom prst="rect">
            <a:avLst/>
          </a:prstGeom>
        </p:spPr>
        <p:txBody>
          <a:bodyPr wrap="square">
            <a:spAutoFit/>
          </a:bodyPr>
          <a:lstStyle/>
          <a:p>
            <a:pPr>
              <a:spcAft>
                <a:spcPts val="0"/>
              </a:spcAft>
            </a:pPr>
            <a:r>
              <a:rPr lang="en-US" sz="1400" b="1" dirty="0">
                <a:latin typeface="Comic Sans MS" panose="030F0702030302020204" pitchFamily="66" charset="0"/>
                <a:ea typeface="Calibri" panose="020F0502020204030204" pitchFamily="34" charset="0"/>
                <a:cs typeface="Times New Roman" panose="02020603050405020304" pitchFamily="18" charset="0"/>
              </a:rPr>
              <a:t>Table 2 Technical </a:t>
            </a:r>
            <a:r>
              <a:rPr lang="en-US" sz="1400" b="1" dirty="0" smtClean="0">
                <a:latin typeface="Comic Sans MS" panose="030F0702030302020204" pitchFamily="66" charset="0"/>
                <a:ea typeface="Calibri" panose="020F0502020204030204" pitchFamily="34" charset="0"/>
                <a:cs typeface="Times New Roman" panose="02020603050405020304" pitchFamily="18" charset="0"/>
              </a:rPr>
              <a:t>parameters</a:t>
            </a:r>
            <a:endParaRPr lang="ru-RU" sz="1400" b="1" dirty="0">
              <a:latin typeface="Comic Sans MS" panose="030F0702030302020204" pitchFamily="66" charset="0"/>
              <a:ea typeface="Calibri" panose="020F0502020204030204" pitchFamily="34" charset="0"/>
              <a:cs typeface="Times New Roman" panose="02020603050405020304"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236901104"/>
              </p:ext>
            </p:extLst>
          </p:nvPr>
        </p:nvGraphicFramePr>
        <p:xfrm>
          <a:off x="387096" y="3323584"/>
          <a:ext cx="6388608" cy="2004411"/>
        </p:xfrm>
        <a:graphic>
          <a:graphicData uri="http://schemas.openxmlformats.org/drawingml/2006/table">
            <a:tbl>
              <a:tblPr firstRow="1" firstCol="1" bandRow="1">
                <a:tableStyleId>{5C22544A-7EE6-4342-B048-85BDC9FD1C3A}</a:tableStyleId>
              </a:tblPr>
              <a:tblGrid>
                <a:gridCol w="1300561"/>
                <a:gridCol w="1046490"/>
                <a:gridCol w="1493821"/>
                <a:gridCol w="1294646"/>
                <a:gridCol w="1253090"/>
              </a:tblGrid>
              <a:tr h="454835">
                <a:tc rowSpan="2">
                  <a:txBody>
                    <a:bodyPr/>
                    <a:lstStyle/>
                    <a:p>
                      <a:pPr algn="ctr">
                        <a:spcAft>
                          <a:spcPts val="0"/>
                        </a:spcAft>
                      </a:pPr>
                      <a:r>
                        <a:rPr lang="en-US" sz="1200" b="1" dirty="0">
                          <a:effectLst/>
                        </a:rPr>
                        <a:t>Batch number /</a:t>
                      </a:r>
                      <a:endParaRPr lang="ru-RU" sz="1200" b="1" dirty="0">
                        <a:effectLst/>
                      </a:endParaRPr>
                    </a:p>
                    <a:p>
                      <a:pPr algn="ctr">
                        <a:spcAft>
                          <a:spcPts val="0"/>
                        </a:spcAft>
                      </a:pPr>
                      <a:r>
                        <a:rPr lang="en-US" sz="1200" b="1" dirty="0">
                          <a:effectLst/>
                        </a:rPr>
                        <a:t>strand piece number</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indent="0" algn="ctr">
                        <a:spcAft>
                          <a:spcPts val="0"/>
                        </a:spcAft>
                      </a:pPr>
                      <a:r>
                        <a:rPr lang="en-US" sz="1200" b="1" dirty="0">
                          <a:effectLst/>
                        </a:rPr>
                        <a:t>Sample</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indent="0" algn="ctr">
                        <a:spcAft>
                          <a:spcPts val="0"/>
                        </a:spcAft>
                      </a:pPr>
                      <a:r>
                        <a:rPr lang="en-US" sz="1200" b="1" dirty="0">
                          <a:effectLst/>
                        </a:rPr>
                        <a:t>Measurement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2">
                  <a:txBody>
                    <a:bodyPr/>
                    <a:lstStyle/>
                    <a:p>
                      <a:pPr indent="450215" algn="ctr">
                        <a:spcAft>
                          <a:spcPts val="0"/>
                        </a:spcAft>
                      </a:pPr>
                      <a:r>
                        <a:rPr lang="en-US" sz="1200" b="1" dirty="0">
                          <a:effectLst/>
                        </a:rPr>
                        <a:t>Mechanical properties</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ru-RU"/>
                    </a:p>
                  </a:txBody>
                  <a:tcPr/>
                </a:tc>
              </a:tr>
              <a:tr h="689251">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0" indent="0" algn="ctr">
                        <a:spcAft>
                          <a:spcPts val="0"/>
                        </a:spcAft>
                      </a:pPr>
                      <a:r>
                        <a:rPr lang="ru-RU" sz="1200" b="1" dirty="0" err="1">
                          <a:solidFill>
                            <a:schemeClr val="bg1"/>
                          </a:solidFill>
                          <a:effectLst/>
                        </a:rPr>
                        <a:t>Ultimate</a:t>
                      </a:r>
                      <a:r>
                        <a:rPr lang="ru-RU" sz="1200" b="1" dirty="0">
                          <a:solidFill>
                            <a:schemeClr val="bg1"/>
                          </a:solidFill>
                          <a:effectLst/>
                        </a:rPr>
                        <a:t> </a:t>
                      </a:r>
                      <a:r>
                        <a:rPr lang="ru-RU" sz="1200" b="1" dirty="0" err="1">
                          <a:solidFill>
                            <a:schemeClr val="bg1"/>
                          </a:solidFill>
                          <a:effectLst/>
                        </a:rPr>
                        <a:t>resistance</a:t>
                      </a:r>
                      <a:r>
                        <a:rPr lang="ru-RU" sz="1200" b="1" dirty="0">
                          <a:solidFill>
                            <a:schemeClr val="bg1"/>
                          </a:solidFill>
                          <a:effectLst/>
                        </a:rPr>
                        <a:t>, </a:t>
                      </a:r>
                      <a:r>
                        <a:rPr lang="ru-RU" sz="1200" b="1" dirty="0" err="1">
                          <a:solidFill>
                            <a:schemeClr val="bg1"/>
                          </a:solidFill>
                          <a:effectLst/>
                        </a:rPr>
                        <a:t>MPa</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indent="0" algn="ctr">
                        <a:spcAft>
                          <a:spcPts val="0"/>
                        </a:spcAft>
                      </a:pPr>
                      <a:r>
                        <a:rPr lang="ru-RU" sz="1200" b="1" dirty="0" err="1">
                          <a:solidFill>
                            <a:schemeClr val="bg1"/>
                          </a:solidFill>
                          <a:effectLst/>
                        </a:rPr>
                        <a:t>Yield</a:t>
                      </a:r>
                      <a:r>
                        <a:rPr lang="ru-RU" sz="1200" b="1" dirty="0">
                          <a:solidFill>
                            <a:schemeClr val="bg1"/>
                          </a:solidFill>
                          <a:effectLst/>
                        </a:rPr>
                        <a:t> </a:t>
                      </a:r>
                      <a:r>
                        <a:rPr lang="ru-RU" sz="1200" b="1" dirty="0" err="1">
                          <a:solidFill>
                            <a:schemeClr val="bg1"/>
                          </a:solidFill>
                          <a:effectLst/>
                        </a:rPr>
                        <a:t>strength</a:t>
                      </a:r>
                      <a:r>
                        <a:rPr lang="ru-RU" sz="1200" b="1" dirty="0">
                          <a:solidFill>
                            <a:schemeClr val="bg1"/>
                          </a:solidFill>
                          <a:effectLst/>
                        </a:rPr>
                        <a:t>, </a:t>
                      </a:r>
                      <a:r>
                        <a:rPr lang="ru-RU" sz="1200" b="1" dirty="0" err="1">
                          <a:solidFill>
                            <a:schemeClr val="bg1"/>
                          </a:solidFill>
                          <a:effectLst/>
                        </a:rPr>
                        <a:t>MPa</a:t>
                      </a:r>
                      <a:endParaRPr lang="ru-RU"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86775">
                <a:tc rowSpan="3">
                  <a:txBody>
                    <a:bodyPr/>
                    <a:lstStyle/>
                    <a:p>
                      <a:pPr algn="ctr">
                        <a:lnSpc>
                          <a:spcPct val="115000"/>
                        </a:lnSpc>
                        <a:spcAft>
                          <a:spcPts val="0"/>
                        </a:spcAft>
                      </a:pPr>
                      <a:r>
                        <a:rPr lang="en-GB" sz="1200" b="1" dirty="0">
                          <a:effectLst/>
                        </a:rPr>
                        <a:t>1-C2-1P-1-21/1</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15000"/>
                        </a:lnSpc>
                        <a:spcAft>
                          <a:spcPts val="0"/>
                        </a:spcAft>
                      </a:pPr>
                      <a:r>
                        <a:rPr lang="ru-RU" sz="1200" b="1" dirty="0">
                          <a:effectLst/>
                        </a:rPr>
                        <a:t>1</a:t>
                      </a:r>
                      <a:r>
                        <a:rPr lang="en-US" sz="1200" b="1" dirty="0">
                          <a:effectLst/>
                        </a:rPr>
                        <a:t>n</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1</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903</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838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7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b="1" dirty="0">
                          <a:effectLst/>
                        </a:rPr>
                        <a:t>2</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897</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836</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775">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200" b="1">
                          <a:effectLst/>
                        </a:rPr>
                        <a:t>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909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845</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Таблица 10"/>
          <p:cNvGraphicFramePr>
            <a:graphicFrameLocks noGrp="1"/>
          </p:cNvGraphicFramePr>
          <p:nvPr>
            <p:extLst>
              <p:ext uri="{D42A27DB-BD31-4B8C-83A1-F6EECF244321}">
                <p14:modId xmlns:p14="http://schemas.microsoft.com/office/powerpoint/2010/main" val="1190467474"/>
              </p:ext>
            </p:extLst>
          </p:nvPr>
        </p:nvGraphicFramePr>
        <p:xfrm>
          <a:off x="7036372" y="2672737"/>
          <a:ext cx="4443422" cy="3044340"/>
        </p:xfrm>
        <a:graphic>
          <a:graphicData uri="http://schemas.openxmlformats.org/drawingml/2006/table">
            <a:tbl>
              <a:tblPr firstRow="1" firstCol="1" bandRow="1">
                <a:tableStyleId>{6E25E649-3F16-4E02-A733-19D2CDBF48F0}</a:tableStyleId>
              </a:tblPr>
              <a:tblGrid>
                <a:gridCol w="1053750"/>
                <a:gridCol w="1090091"/>
                <a:gridCol w="1493822"/>
                <a:gridCol w="805759"/>
              </a:tblGrid>
              <a:tr h="679848">
                <a:tc>
                  <a:txBody>
                    <a:bodyPr/>
                    <a:lstStyle/>
                    <a:p>
                      <a:pPr algn="ctr">
                        <a:spcAft>
                          <a:spcPts val="0"/>
                        </a:spcAft>
                      </a:pPr>
                      <a:r>
                        <a:rPr lang="en-US" sz="1000" dirty="0">
                          <a:effectLst/>
                        </a:rPr>
                        <a:t>Batch number /</a:t>
                      </a:r>
                      <a:endParaRPr lang="ru-RU" sz="1400" dirty="0">
                        <a:effectLst/>
                      </a:endParaRPr>
                    </a:p>
                    <a:p>
                      <a:pPr algn="ctr">
                        <a:spcAft>
                          <a:spcPts val="0"/>
                        </a:spcAft>
                      </a:pPr>
                      <a:r>
                        <a:rPr lang="en-US" sz="1000" dirty="0">
                          <a:effectLst/>
                        </a:rPr>
                        <a:t>strand piece number</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n-US" sz="1000" dirty="0">
                          <a:effectLst/>
                        </a:rPr>
                        <a:t>Field, 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ru-RU" sz="1000" dirty="0" err="1">
                          <a:effectLst/>
                        </a:rPr>
                        <a:t>I</a:t>
                      </a:r>
                      <a:r>
                        <a:rPr lang="ru-RU" sz="1000" baseline="-25000" dirty="0" err="1">
                          <a:effectLst/>
                        </a:rPr>
                        <a:t>c</a:t>
                      </a:r>
                      <a:r>
                        <a:rPr lang="ru-RU" sz="1000" dirty="0">
                          <a:effectLst/>
                        </a:rPr>
                        <a:t>, </a:t>
                      </a:r>
                      <a:r>
                        <a:rPr lang="en-US" sz="1000" dirty="0">
                          <a:effectLst/>
                        </a:rPr>
                        <a:t>A</a:t>
                      </a:r>
                      <a:endParaRPr lang="ru-RU" sz="1400" dirty="0">
                        <a:effectLst/>
                      </a:endParaRPr>
                    </a:p>
                    <a:p>
                      <a:pPr marL="0" indent="0" algn="ctr">
                        <a:spcAft>
                          <a:spcPts val="0"/>
                        </a:spcAft>
                      </a:pPr>
                      <a:r>
                        <a:rPr lang="ru-RU" sz="1000" dirty="0">
                          <a:effectLst/>
                        </a:rPr>
                        <a:t>(4,2 К; 0,1 </a:t>
                      </a:r>
                      <a:r>
                        <a:rPr lang="en-US" sz="1000" dirty="0" err="1">
                          <a:effectLst/>
                        </a:rPr>
                        <a:t>mkV</a:t>
                      </a:r>
                      <a:r>
                        <a:rPr lang="ru-RU" sz="1000" dirty="0">
                          <a:effectLst/>
                        </a:rPr>
                        <a:t>/</a:t>
                      </a:r>
                      <a:r>
                        <a:rPr lang="en-US" sz="1000" dirty="0" err="1">
                          <a:effectLst/>
                        </a:rPr>
                        <a:t>sm</a:t>
                      </a:r>
                      <a:r>
                        <a:rPr lang="ru-RU" sz="1000" dirty="0">
                          <a:effectLst/>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en-US" sz="1000" dirty="0">
                          <a:effectLst/>
                        </a:rPr>
                        <a:t>n-value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rowSpan="4">
                  <a:txBody>
                    <a:bodyPr/>
                    <a:lstStyle/>
                    <a:p>
                      <a:pPr>
                        <a:lnSpc>
                          <a:spcPct val="115000"/>
                        </a:lnSpc>
                        <a:spcAft>
                          <a:spcPts val="0"/>
                        </a:spcAft>
                      </a:pPr>
                      <a:r>
                        <a:rPr lang="en-GB" sz="1000" dirty="0">
                          <a:effectLst/>
                        </a:rPr>
                        <a:t>1-C2-1P-1-21/1</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789</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35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dirty="0">
                          <a:effectLst/>
                        </a:rPr>
                        <a:t>7</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1253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52</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dirty="0">
                          <a:effectLst/>
                        </a:rPr>
                        <a:t>6</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1746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71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dirty="0">
                          <a:effectLst/>
                        </a:rPr>
                        <a:t>5</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2220 (</a:t>
                      </a:r>
                      <a:r>
                        <a:rPr lang="en-US" sz="1200" b="1">
                          <a:effectLst/>
                        </a:rPr>
                        <a:t>calc</a:t>
                      </a:r>
                      <a:r>
                        <a:rPr lang="ru-RU"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rowSpan="4">
                  <a:txBody>
                    <a:bodyPr/>
                    <a:lstStyle/>
                    <a:p>
                      <a:pPr>
                        <a:lnSpc>
                          <a:spcPct val="115000"/>
                        </a:lnSpc>
                        <a:spcAft>
                          <a:spcPts val="0"/>
                        </a:spcAft>
                      </a:pPr>
                      <a:r>
                        <a:rPr lang="en-GB" sz="1000">
                          <a:effectLst/>
                        </a:rPr>
                        <a:t>1-C2-1P-1-21/2-1-1-1</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dirty="0">
                          <a:effectLst/>
                        </a:rPr>
                        <a:t>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750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35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1208</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53</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1694</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71</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2175 (</a:t>
                      </a:r>
                      <a:r>
                        <a:rPr lang="en-US" sz="1200" b="1" dirty="0" err="1">
                          <a:effectLst/>
                        </a:rPr>
                        <a:t>calc</a:t>
                      </a:r>
                      <a:r>
                        <a:rPr lang="ru-RU"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rowSpan="4">
                  <a:txBody>
                    <a:bodyPr/>
                    <a:lstStyle/>
                    <a:p>
                      <a:pPr>
                        <a:lnSpc>
                          <a:spcPct val="115000"/>
                        </a:lnSpc>
                        <a:spcAft>
                          <a:spcPts val="0"/>
                        </a:spcAft>
                      </a:pPr>
                      <a:r>
                        <a:rPr lang="en-GB" sz="1000">
                          <a:effectLst/>
                        </a:rPr>
                        <a:t>1-C2-1P-1-21/2-2</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200" b="1">
                          <a:effectLst/>
                        </a:rPr>
                        <a:t>8</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effectLst/>
                        </a:rPr>
                        <a:t>750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36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7</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GB" sz="1200" b="1" dirty="0">
                          <a:effectLst/>
                        </a:rPr>
                        <a:t>12</a:t>
                      </a:r>
                      <a:r>
                        <a:rPr lang="en-US" sz="1200" b="1" dirty="0">
                          <a:effectLst/>
                        </a:rPr>
                        <a:t>00</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a:effectLst/>
                        </a:rPr>
                        <a:t>50</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6</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670">
                <a:tc vMerge="1">
                  <a:txBody>
                    <a:bodyPr/>
                    <a:lstStyle/>
                    <a:p>
                      <a:endParaRPr lang="ru-RU"/>
                    </a:p>
                  </a:txBody>
                  <a:tcPr/>
                </a:tc>
                <a:tc>
                  <a:txBody>
                    <a:bodyPr/>
                    <a:lstStyle/>
                    <a:p>
                      <a:pPr algn="ctr">
                        <a:lnSpc>
                          <a:spcPct val="115000"/>
                        </a:lnSpc>
                        <a:spcAft>
                          <a:spcPts val="0"/>
                        </a:spcAft>
                      </a:pPr>
                      <a:r>
                        <a:rPr lang="ru-RU" sz="1200" b="1">
                          <a:effectLst/>
                        </a:rPr>
                        <a:t>5</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200" b="1">
                          <a:effectLst/>
                        </a:rPr>
                        <a:t>2165 (</a:t>
                      </a:r>
                      <a:r>
                        <a:rPr lang="en-US" sz="1200" b="1">
                          <a:effectLst/>
                        </a:rPr>
                        <a:t>calc</a:t>
                      </a:r>
                      <a:r>
                        <a:rPr lang="ru-RU" sz="1200" b="1">
                          <a:effectLst/>
                        </a:rPr>
                        <a:t>.)</a:t>
                      </a:r>
                      <a:endParaRPr lang="ru-RU"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b="1" dirty="0">
                          <a:effectLst/>
                        </a:rPr>
                        <a:t>-</a:t>
                      </a:r>
                      <a:endParaRPr lang="ru-RU"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567" marR="675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Прямоугольник 11"/>
          <p:cNvSpPr/>
          <p:nvPr/>
        </p:nvSpPr>
        <p:spPr>
          <a:xfrm>
            <a:off x="387096" y="5390100"/>
            <a:ext cx="6096000" cy="338554"/>
          </a:xfrm>
          <a:prstGeom prst="rect">
            <a:avLst/>
          </a:prstGeom>
        </p:spPr>
        <p:txBody>
          <a:bodyPr>
            <a:spAutoFit/>
          </a:bodyPr>
          <a:lstStyle/>
          <a:p>
            <a:pPr>
              <a:spcAft>
                <a:spcPts val="0"/>
              </a:spcAft>
            </a:pPr>
            <a:r>
              <a:rPr lang="en-US" sz="1600" b="1" dirty="0">
                <a:latin typeface="Comic Sans MS" panose="030F0702030302020204" pitchFamily="66" charset="0"/>
                <a:ea typeface="Calibri" panose="020F0502020204030204" pitchFamily="34" charset="0"/>
                <a:cs typeface="Times New Roman" panose="02020603050405020304" pitchFamily="18" charset="0"/>
              </a:rPr>
              <a:t>Table 3 Mechanical </a:t>
            </a:r>
            <a:r>
              <a:rPr lang="en-US" sz="1600" b="1" dirty="0" smtClean="0">
                <a:latin typeface="Comic Sans MS" panose="030F0702030302020204" pitchFamily="66" charset="0"/>
                <a:ea typeface="Calibri" panose="020F0502020204030204" pitchFamily="34" charset="0"/>
                <a:cs typeface="Times New Roman" panose="02020603050405020304" pitchFamily="18" charset="0"/>
              </a:rPr>
              <a:t>properties</a:t>
            </a:r>
            <a:r>
              <a:rPr lang="ru-RU" sz="1600" b="1" dirty="0">
                <a:latin typeface="Comic Sans MS" panose="030F0702030302020204" pitchFamily="66" charset="0"/>
                <a:ea typeface="Calibri" panose="020F0502020204030204" pitchFamily="34" charset="0"/>
                <a:cs typeface="Times New Roman" panose="02020603050405020304" pitchFamily="18" charset="0"/>
              </a:rPr>
              <a:t> </a:t>
            </a:r>
            <a:endParaRPr lang="ru-RU" sz="16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6483096" y="5800280"/>
            <a:ext cx="5175503" cy="584775"/>
          </a:xfrm>
          <a:prstGeom prst="rect">
            <a:avLst/>
          </a:prstGeom>
        </p:spPr>
        <p:txBody>
          <a:bodyPr wrap="square">
            <a:spAutoFit/>
          </a:bodyPr>
          <a:lstStyle/>
          <a:p>
            <a:pPr algn="ctr">
              <a:spcAft>
                <a:spcPts val="0"/>
              </a:spcAft>
            </a:pPr>
            <a:r>
              <a:rPr lang="en-US" sz="1600" b="1" dirty="0">
                <a:latin typeface="Comic Sans MS" panose="030F0702030302020204" pitchFamily="66" charset="0"/>
                <a:ea typeface="Calibri" panose="020F0502020204030204" pitchFamily="34" charset="0"/>
                <a:cs typeface="Times New Roman" panose="02020603050405020304" pitchFamily="18" charset="0"/>
              </a:rPr>
              <a:t>Table 4 </a:t>
            </a:r>
            <a:r>
              <a:rPr lang="en-GB" sz="1600" b="1" dirty="0">
                <a:latin typeface="Comic Sans MS" panose="030F0702030302020204" pitchFamily="66" charset="0"/>
                <a:ea typeface="Calibri" panose="020F0502020204030204" pitchFamily="34" charset="0"/>
                <a:cs typeface="Times New Roman" panose="02020603050405020304" pitchFamily="18" charset="0"/>
              </a:rPr>
              <a:t>Critical current (at 4.2 K) and n-value (at 4.2 K) vs magnetic field.</a:t>
            </a:r>
            <a:endParaRPr lang="ru-RU" sz="1600" b="1"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814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314450" y="1178062"/>
            <a:ext cx="9563100" cy="5090160"/>
          </a:xfrm>
          <a:prstGeom prst="rect">
            <a:avLst/>
          </a:prstGeom>
        </p:spPr>
      </p:pic>
      <p:sp>
        <p:nvSpPr>
          <p:cNvPr id="4" name="Дата 3"/>
          <p:cNvSpPr>
            <a:spLocks noGrp="1"/>
          </p:cNvSpPr>
          <p:nvPr>
            <p:ph type="dt" sz="half" idx="10"/>
          </p:nvPr>
        </p:nvSpPr>
        <p:spPr/>
        <p:txBody>
          <a:bodyPr/>
          <a:lstStyle/>
          <a:p>
            <a:fld id="{8AB810AF-E492-4551-8C09-7720967604C2}" type="datetime1">
              <a:rPr lang="ru-RU" smtClean="0"/>
              <a:t>14.12.2021</a:t>
            </a:fld>
            <a:endParaRPr lang="ru-RU"/>
          </a:p>
        </p:txBody>
      </p:sp>
      <p:sp>
        <p:nvSpPr>
          <p:cNvPr id="5" name="Нижний колонтитул 4"/>
          <p:cNvSpPr>
            <a:spLocks noGrp="1"/>
          </p:cNvSpPr>
          <p:nvPr>
            <p:ph type="ftr" sz="quarter" idx="11"/>
          </p:nvPr>
        </p:nvSpPr>
        <p:spPr>
          <a:xfrm>
            <a:off x="4038599" y="6356350"/>
            <a:ext cx="5718717"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a:xfrm>
            <a:off x="8610599" y="6312286"/>
            <a:ext cx="2743200" cy="365125"/>
          </a:xfrm>
        </p:spPr>
        <p:txBody>
          <a:bodyPr/>
          <a:lstStyle/>
          <a:p>
            <a:fld id="{1055D3A9-30C7-41F8-9BF4-392828383C4F}" type="slidenum">
              <a:rPr lang="ru-RU" smtClean="0"/>
              <a:t>12</a:t>
            </a:fld>
            <a:endParaRPr lang="ru-RU"/>
          </a:p>
        </p:txBody>
      </p:sp>
      <p:sp>
        <p:nvSpPr>
          <p:cNvPr id="7" name="Прямоугольник 16">
            <a:extLst>
              <a:ext uri="{FF2B5EF4-FFF2-40B4-BE49-F238E27FC236}">
                <a16:creationId xmlns="" xmlns:a16="http://schemas.microsoft.com/office/drawing/2014/main" id="{5F7CC429-1E45-494B-AA7F-4ABFF8D72F21}"/>
              </a:ext>
            </a:extLst>
          </p:cNvPr>
          <p:cNvSpPr/>
          <p:nvPr/>
        </p:nvSpPr>
        <p:spPr>
          <a:xfrm>
            <a:off x="2292579" y="49382"/>
            <a:ext cx="7122430"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15935" y="410255"/>
            <a:ext cx="10379084" cy="830997"/>
          </a:xfrm>
          <a:prstGeom prst="rect">
            <a:avLst/>
          </a:prstGeom>
        </p:spPr>
        <p:txBody>
          <a:bodyPr wrap="square">
            <a:spAutoFit/>
          </a:bodyPr>
          <a:lstStyle/>
          <a:p>
            <a:pPr algn="ctr"/>
            <a:r>
              <a:rPr lang="en-US" sz="1600" b="1" dirty="0">
                <a:solidFill>
                  <a:srgbClr val="FF0000"/>
                </a:solidFill>
                <a:latin typeface="Comic Sans MS" panose="030F0702030302020204" pitchFamily="66" charset="0"/>
              </a:rPr>
              <a:t>Status of the PANDA conductor development/ </a:t>
            </a:r>
            <a:r>
              <a:rPr lang="en-US" sz="1600" b="1" dirty="0" smtClean="0">
                <a:solidFill>
                  <a:srgbClr val="FF0000"/>
                </a:solidFill>
                <a:latin typeface="Comic Sans MS" panose="030F0702030302020204" pitchFamily="66" charset="0"/>
              </a:rPr>
              <a:t>procurement</a:t>
            </a:r>
          </a:p>
          <a:p>
            <a:pPr algn="ctr"/>
            <a:r>
              <a:rPr lang="en-US" sz="1600" b="1" dirty="0" smtClean="0">
                <a:solidFill>
                  <a:srgbClr val="FF0000"/>
                </a:solidFill>
                <a:latin typeface="Comic Sans MS" panose="030F0702030302020204" pitchFamily="66" charset="0"/>
              </a:rPr>
              <a:t>BINP/     VNIINM </a:t>
            </a:r>
            <a:r>
              <a:rPr lang="en-US" sz="1600" b="1" dirty="0" err="1" smtClean="0">
                <a:solidFill>
                  <a:srgbClr val="FF0000"/>
                </a:solidFill>
                <a:latin typeface="Comic Sans MS" panose="030F0702030302020204" pitchFamily="66" charset="0"/>
              </a:rPr>
              <a:t>Bochvar</a:t>
            </a:r>
            <a:r>
              <a:rPr lang="en-US" sz="1600" b="1" dirty="0" smtClean="0">
                <a:solidFill>
                  <a:srgbClr val="FF0000"/>
                </a:solidFill>
                <a:latin typeface="Comic Sans MS" panose="030F0702030302020204" pitchFamily="66" charset="0"/>
              </a:rPr>
              <a:t>/     VNIIKP/    Saransk cable optic (</a:t>
            </a:r>
            <a:r>
              <a:rPr lang="en-US" sz="1600" b="1" dirty="0" err="1" smtClean="0">
                <a:solidFill>
                  <a:srgbClr val="FF0000"/>
                </a:solidFill>
                <a:latin typeface="Comic Sans MS" panose="030F0702030302020204" pitchFamily="66" charset="0"/>
              </a:rPr>
              <a:t>SarKO</a:t>
            </a:r>
            <a:r>
              <a:rPr lang="en-US" sz="1600" b="1" dirty="0" smtClean="0">
                <a:solidFill>
                  <a:srgbClr val="FF0000"/>
                </a:solidFill>
                <a:latin typeface="Comic Sans MS" panose="030F0702030302020204" pitchFamily="66" charset="0"/>
              </a:rPr>
              <a:t>)</a:t>
            </a:r>
          </a:p>
          <a:p>
            <a:pPr algn="ctr"/>
            <a:endParaRPr lang="en-US" sz="1600" b="1" dirty="0">
              <a:solidFill>
                <a:srgbClr val="FF0000"/>
              </a:solidFill>
              <a:latin typeface="Comic Sans MS" panose="030F0702030302020204" pitchFamily="66" charset="0"/>
            </a:endParaRPr>
          </a:p>
        </p:txBody>
      </p:sp>
      <p:sp>
        <p:nvSpPr>
          <p:cNvPr id="13" name="Прямоугольник 12"/>
          <p:cNvSpPr/>
          <p:nvPr/>
        </p:nvSpPr>
        <p:spPr>
          <a:xfrm>
            <a:off x="2209800" y="4994988"/>
            <a:ext cx="7205209" cy="400110"/>
          </a:xfrm>
          <a:prstGeom prst="rect">
            <a:avLst/>
          </a:prstGeom>
        </p:spPr>
        <p:txBody>
          <a:bodyPr wrap="square">
            <a:spAutoFit/>
          </a:bodyPr>
          <a:lstStyle/>
          <a:p>
            <a:pPr>
              <a:spcAft>
                <a:spcPts val="0"/>
              </a:spcAft>
            </a:pPr>
            <a:r>
              <a:rPr lang="en-US" sz="2000" b="1" dirty="0" smtClean="0">
                <a:solidFill>
                  <a:srgbClr val="FF0000"/>
                </a:solidFill>
                <a:latin typeface="Comic Sans MS" panose="030F0702030302020204" pitchFamily="66" charset="0"/>
                <a:ea typeface="Calibri" panose="020F0502020204030204" pitchFamily="34" charset="0"/>
                <a:cs typeface="Times New Roman" panose="02020603050405020304" pitchFamily="18" charset="0"/>
              </a:rPr>
              <a:t>Worked range of high purity Aluminum is 350 – 380 °C</a:t>
            </a:r>
            <a:r>
              <a:rPr lang="ru-RU" sz="2000"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ru-RU" sz="2000" b="1" dirty="0">
              <a:solidFill>
                <a:srgbClr val="FF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6755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16581" y="199284"/>
            <a:ext cx="2801520" cy="418058"/>
          </a:xfrm>
        </p:spPr>
        <p:txBody>
          <a:bodyPr>
            <a:normAutofit fontScale="90000"/>
          </a:bodyPr>
          <a:lstStyle/>
          <a:p>
            <a:r>
              <a:rPr lang="en-US" sz="2400" dirty="0" smtClean="0">
                <a:solidFill>
                  <a:srgbClr val="FF0000"/>
                </a:solidFill>
                <a:latin typeface="Comic Sans MS" panose="030F0702030302020204" pitchFamily="66" charset="0"/>
              </a:rPr>
              <a:t>SPD heat loads</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7DD7501C-FA94-41DA-BEE5-6CDF873A5F55}" type="datetime1">
              <a:rPr lang="ru-RU" smtClean="0"/>
              <a:t>14.12.2021</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13</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2135535943"/>
              </p:ext>
            </p:extLst>
          </p:nvPr>
        </p:nvGraphicFramePr>
        <p:xfrm>
          <a:off x="807218" y="661057"/>
          <a:ext cx="10581522" cy="5768496"/>
        </p:xfrm>
        <a:graphic>
          <a:graphicData uri="http://schemas.openxmlformats.org/drawingml/2006/table">
            <a:tbl>
              <a:tblPr firstRow="1" firstCol="1" bandRow="1">
                <a:tableStyleId>{5C22544A-7EE6-4342-B048-85BDC9FD1C3A}</a:tableStyleId>
              </a:tblPr>
              <a:tblGrid>
                <a:gridCol w="4411538"/>
                <a:gridCol w="2192548"/>
                <a:gridCol w="2053723"/>
                <a:gridCol w="1923713"/>
              </a:tblGrid>
              <a:tr h="383972">
                <a:tc gridSpan="4">
                  <a:txBody>
                    <a:bodyPr/>
                    <a:lstStyle/>
                    <a:p>
                      <a:pPr>
                        <a:lnSpc>
                          <a:spcPct val="107000"/>
                        </a:lnSpc>
                        <a:spcAft>
                          <a:spcPts val="800"/>
                        </a:spcAft>
                      </a:pPr>
                      <a:r>
                        <a:rPr lang="en-US" sz="1600" dirty="0" smtClean="0">
                          <a:effectLst/>
                        </a:rPr>
                        <a:t>Table 1</a:t>
                      </a:r>
                      <a:r>
                        <a:rPr lang="ru-RU" sz="1600" dirty="0" smtClean="0">
                          <a:effectLst/>
                        </a:rPr>
                        <a:t>. </a:t>
                      </a:r>
                      <a:r>
                        <a:rPr lang="en-US" sz="1600" dirty="0" smtClean="0">
                          <a:effectLst/>
                        </a:rPr>
                        <a:t>Estimated heat loads of the SPD solenoid</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100431">
                <a:tc gridSpan="4">
                  <a:txBody>
                    <a:bodyPr/>
                    <a:lstStyle/>
                    <a:p>
                      <a:pPr>
                        <a:lnSpc>
                          <a:spcPct val="107000"/>
                        </a:lnSpc>
                        <a:spcAft>
                          <a:spcPts val="800"/>
                        </a:spcAft>
                      </a:pPr>
                      <a:r>
                        <a:rPr lang="ru-RU" sz="1000" dirty="0">
                          <a:effectLst/>
                        </a:rPr>
                        <a:t>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223657">
                <a:tc>
                  <a:txBody>
                    <a:bodyPr/>
                    <a:lstStyle/>
                    <a:p>
                      <a:pPr algn="ctr">
                        <a:lnSpc>
                          <a:spcPct val="107000"/>
                        </a:lnSpc>
                        <a:spcAft>
                          <a:spcPts val="0"/>
                        </a:spcAft>
                      </a:pPr>
                      <a:r>
                        <a:rPr lang="ru-RU" sz="1400" dirty="0">
                          <a:effectLst/>
                        </a:rPr>
                        <a:t>T = 4,5 К</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gridSpan="3">
                  <a:txBody>
                    <a:bodyPr/>
                    <a:lstStyle/>
                    <a:p>
                      <a:pPr algn="ctr">
                        <a:lnSpc>
                          <a:spcPct val="107000"/>
                        </a:lnSpc>
                        <a:spcAft>
                          <a:spcPts val="0"/>
                        </a:spcAft>
                      </a:pPr>
                      <a:r>
                        <a:rPr lang="en-US" sz="1400" dirty="0" smtClean="0">
                          <a:effectLst/>
                        </a:rPr>
                        <a:t>Heat loads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r>
              <a:tr h="238898">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smtClean="0">
                          <a:effectLst/>
                        </a:rPr>
                        <a:t>Worked condition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Without </a:t>
                      </a:r>
                      <a:r>
                        <a:rPr lang="en-US" sz="1400" dirty="0" err="1" smtClean="0">
                          <a:effectLst/>
                        </a:rPr>
                        <a:t>m.f</a:t>
                      </a:r>
                      <a:r>
                        <a:rPr lang="en-US"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dirty="0" smtClean="0">
                          <a:effectLst/>
                        </a:rPr>
                        <a:t>With </a:t>
                      </a:r>
                      <a:r>
                        <a:rPr lang="en-US" sz="1400" dirty="0" err="1" smtClean="0">
                          <a:effectLst/>
                        </a:rPr>
                        <a:t>m.f</a:t>
                      </a:r>
                      <a:r>
                        <a:rPr lang="en-US"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gn="ctr">
                        <a:lnSpc>
                          <a:spcPct val="107000"/>
                        </a:lnSpc>
                        <a:spcAft>
                          <a:spcPts val="0"/>
                        </a:spcAft>
                      </a:pPr>
                      <a:r>
                        <a:rPr lang="en-US" sz="1400" dirty="0" smtClean="0">
                          <a:effectLst/>
                        </a:rPr>
                        <a:t>Cryostat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r>
              <a:tr h="233299">
                <a:tc>
                  <a:txBody>
                    <a:bodyPr/>
                    <a:lstStyle/>
                    <a:p>
                      <a:pPr>
                        <a:lnSpc>
                          <a:spcPct val="107000"/>
                        </a:lnSpc>
                        <a:spcAft>
                          <a:spcPts val="0"/>
                        </a:spcAft>
                      </a:pPr>
                      <a:r>
                        <a:rPr lang="en-US" sz="1400" dirty="0" smtClean="0">
                          <a:effectLst/>
                        </a:rPr>
                        <a:t>Radiation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a:effectLst/>
                        </a:rPr>
                        <a:t>7.8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7.8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7.8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Supports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447311">
                <a:tc>
                  <a:txBody>
                    <a:bodyPr/>
                    <a:lstStyle/>
                    <a:p>
                      <a:pPr>
                        <a:lnSpc>
                          <a:spcPct val="107000"/>
                        </a:lnSpc>
                        <a:spcAft>
                          <a:spcPts val="0"/>
                        </a:spcAft>
                      </a:pPr>
                      <a:r>
                        <a:rPr lang="en-US" sz="1400" dirty="0" smtClean="0">
                          <a:effectLst/>
                        </a:rPr>
                        <a:t>Eddy current loss in casing</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11.50</a:t>
                      </a: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Eddy current loss in conductor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dirty="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0.09</a:t>
                      </a:r>
                      <a:r>
                        <a:rPr lang="en-US" sz="1400">
                          <a:effectLst/>
                        </a:rPr>
                        <a:t>**</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Current leads, </a:t>
                      </a:r>
                      <a:r>
                        <a:rPr lang="en-US" sz="1400" dirty="0">
                          <a:effectLst/>
                        </a:rPr>
                        <a:t>6.5kA B=1.25T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en-US" sz="1400" dirty="0">
                          <a:effectLst/>
                        </a:rPr>
                        <a:t>15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en-US" sz="1400">
                          <a:effectLst/>
                        </a:rPr>
                        <a:t>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gn="ctr">
                        <a:lnSpc>
                          <a:spcPct val="107000"/>
                        </a:lnSpc>
                        <a:spcAft>
                          <a:spcPts val="0"/>
                        </a:spcAft>
                      </a:pPr>
                      <a:r>
                        <a:rPr lang="en-US" sz="1400" dirty="0" smtClean="0">
                          <a:effectLst/>
                        </a:rPr>
                        <a:t>Distribution box</a:t>
                      </a:r>
                      <a:r>
                        <a:rPr lang="ru-RU"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Radiation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0.45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0.45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0.45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Supports of the </a:t>
                      </a:r>
                      <a:r>
                        <a:rPr lang="en-US" sz="1400" dirty="0" err="1" smtClean="0">
                          <a:effectLst/>
                        </a:rPr>
                        <a:t>LHe</a:t>
                      </a:r>
                      <a:r>
                        <a:rPr lang="en-US" sz="1400" dirty="0" smtClean="0">
                          <a:effectLst/>
                        </a:rPr>
                        <a:t> vessel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0.26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0.26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0.26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342794">
                <a:tc>
                  <a:txBody>
                    <a:bodyPr/>
                    <a:lstStyle/>
                    <a:p>
                      <a:pPr>
                        <a:lnSpc>
                          <a:spcPct val="107000"/>
                        </a:lnSpc>
                        <a:spcAft>
                          <a:spcPts val="0"/>
                        </a:spcAft>
                      </a:pPr>
                      <a:r>
                        <a:rPr lang="en-US" sz="1400" dirty="0" smtClean="0">
                          <a:effectLst/>
                        </a:rPr>
                        <a:t>Cold control valves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1.05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1.05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1.05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Safety relief valves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3,22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3,22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3,22</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Vacuum barrier</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0.35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0.35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0.35</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gn="ctr">
                        <a:lnSpc>
                          <a:spcPct val="107000"/>
                        </a:lnSpc>
                        <a:spcAft>
                          <a:spcPts val="0"/>
                        </a:spcAft>
                      </a:pPr>
                      <a:r>
                        <a:rPr lang="en-US" sz="1400" dirty="0" smtClean="0">
                          <a:effectLst/>
                        </a:rPr>
                        <a:t>Transfer line</a:t>
                      </a:r>
                      <a:r>
                        <a:rPr lang="ru-RU" sz="1400" dirty="0" smtClean="0">
                          <a:effectLst/>
                        </a:rPr>
                        <a:t>**</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Radiation</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0.06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0.06</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0.06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33299">
                <a:tc>
                  <a:txBody>
                    <a:bodyPr/>
                    <a:lstStyle/>
                    <a:p>
                      <a:pPr>
                        <a:lnSpc>
                          <a:spcPct val="107000"/>
                        </a:lnSpc>
                        <a:spcAft>
                          <a:spcPts val="0"/>
                        </a:spcAft>
                      </a:pPr>
                      <a:r>
                        <a:rPr lang="en-US" sz="1400" dirty="0" smtClean="0">
                          <a:effectLst/>
                        </a:rPr>
                        <a:t>Supports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0.20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0.20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0.20</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262538">
                <a:tc>
                  <a:txBody>
                    <a:bodyPr/>
                    <a:lstStyle/>
                    <a:p>
                      <a:pPr algn="r">
                        <a:lnSpc>
                          <a:spcPct val="107000"/>
                        </a:lnSpc>
                        <a:spcAft>
                          <a:spcPts val="0"/>
                        </a:spcAft>
                      </a:pPr>
                      <a:r>
                        <a:rPr lang="en-US" sz="1400" dirty="0" smtClean="0">
                          <a:effectLst/>
                        </a:rPr>
                        <a:t>Total</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a:txBody>
                    <a:bodyPr/>
                    <a:lstStyle/>
                    <a:p>
                      <a:pPr algn="ctr">
                        <a:lnSpc>
                          <a:spcPct val="107000"/>
                        </a:lnSpc>
                        <a:spcAft>
                          <a:spcPts val="0"/>
                        </a:spcAft>
                      </a:pPr>
                      <a:r>
                        <a:rPr lang="ru-RU" sz="1400">
                          <a:effectLst/>
                        </a:rPr>
                        <a:t>33,39</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dirty="0">
                          <a:effectLst/>
                        </a:rPr>
                        <a:t>27,39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c>
                  <a:txBody>
                    <a:bodyPr/>
                    <a:lstStyle/>
                    <a:p>
                      <a:pPr algn="ctr">
                        <a:lnSpc>
                          <a:spcPct val="107000"/>
                        </a:lnSpc>
                        <a:spcAft>
                          <a:spcPts val="0"/>
                        </a:spcAft>
                      </a:pPr>
                      <a:r>
                        <a:rPr lang="ru-RU" sz="1400">
                          <a:effectLst/>
                        </a:rPr>
                        <a:t>44,98</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ctr"/>
                </a:tc>
              </a:tr>
              <a:tr h="447311">
                <a:tc gridSpan="4">
                  <a:txBody>
                    <a:bodyPr/>
                    <a:lstStyle/>
                    <a:p>
                      <a:pPr marL="685800">
                        <a:lnSpc>
                          <a:spcPct val="107000"/>
                        </a:lnSpc>
                        <a:spcAft>
                          <a:spcPts val="0"/>
                        </a:spcAft>
                      </a:pPr>
                      <a:r>
                        <a:rPr lang="ru-RU" sz="1400" dirty="0">
                          <a:effectLst/>
                        </a:rPr>
                        <a:t>*  </a:t>
                      </a:r>
                      <a:r>
                        <a:rPr lang="en-US" sz="1400" dirty="0" smtClean="0">
                          <a:effectLst/>
                        </a:rPr>
                        <a:t>Data of ATLAS central solenoid</a:t>
                      </a:r>
                      <a:endParaRPr lang="ru-RU" sz="1400" dirty="0">
                        <a:effectLst/>
                      </a:endParaRPr>
                    </a:p>
                    <a:p>
                      <a:pPr marL="685800">
                        <a:lnSpc>
                          <a:spcPct val="107000"/>
                        </a:lnSpc>
                        <a:spcAft>
                          <a:spcPts val="0"/>
                        </a:spcAft>
                      </a:pPr>
                      <a:r>
                        <a:rPr lang="ru-RU" sz="1400" dirty="0">
                          <a:effectLst/>
                        </a:rPr>
                        <a:t>**  </a:t>
                      </a:r>
                      <a:r>
                        <a:rPr lang="en-US" sz="1400" dirty="0" smtClean="0">
                          <a:effectLst/>
                        </a:rPr>
                        <a:t>Data of PANDA solenoid</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335" marR="51335"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233299">
                <a:tc gridSpan="2">
                  <a:txBody>
                    <a:bodyPr/>
                    <a:lstStyle/>
                    <a:p>
                      <a:pPr>
                        <a:lnSpc>
                          <a:spcPct val="107000"/>
                        </a:lnSpc>
                        <a:spcAft>
                          <a:spcPts val="800"/>
                        </a:spcAft>
                      </a:pPr>
                      <a:r>
                        <a:rPr lang="ru-RU" sz="1400">
                          <a:effectLst/>
                        </a:rPr>
                        <a:t> </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ru-RU"/>
                    </a:p>
                  </a:txBody>
                  <a:tcPr/>
                </a:tc>
                <a:tc>
                  <a:txBody>
                    <a:bodyPr/>
                    <a:lstStyle/>
                    <a:p>
                      <a:pPr>
                        <a:lnSpc>
                          <a:spcPct val="107000"/>
                        </a:lnSpc>
                      </a:pPr>
                      <a:endParaRPr lang="ru-RU" sz="1400" dirty="0">
                        <a:effectLst/>
                        <a:latin typeface="Calibri" panose="020F0502020204030204" pitchFamily="34" charset="0"/>
                        <a:cs typeface="Times New Roman" panose="02020603050405020304" pitchFamily="18" charset="0"/>
                      </a:endParaRPr>
                    </a:p>
                  </a:txBody>
                  <a:tcPr marL="51335" marR="51335" marT="0" marB="0" anchor="ctr"/>
                </a:tc>
                <a:tc>
                  <a:txBody>
                    <a:bodyPr/>
                    <a:lstStyle/>
                    <a:p>
                      <a:pPr>
                        <a:lnSpc>
                          <a:spcPct val="107000"/>
                        </a:lnSpc>
                      </a:pPr>
                      <a:endParaRPr lang="ru-RU" sz="1400" dirty="0">
                        <a:effectLst/>
                        <a:latin typeface="Calibri" panose="020F0502020204030204" pitchFamily="34" charset="0"/>
                        <a:cs typeface="Times New Roman" panose="02020603050405020304" pitchFamily="18" charset="0"/>
                      </a:endParaRPr>
                    </a:p>
                  </a:txBody>
                  <a:tcPr marL="51335" marR="51335" marT="0" marB="0" anchor="ctr"/>
                </a:tc>
              </a:tr>
            </a:tbl>
          </a:graphicData>
        </a:graphic>
      </p:graphicFrame>
    </p:spTree>
    <p:extLst>
      <p:ext uri="{BB962C8B-B14F-4D97-AF65-F5344CB8AC3E}">
        <p14:creationId xmlns:p14="http://schemas.microsoft.com/office/powerpoint/2010/main" val="2703294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838200" y="665350"/>
            <a:ext cx="10018469" cy="5560340"/>
          </a:xfrm>
          <a:prstGeom prst="rect">
            <a:avLst/>
          </a:prstGeom>
        </p:spPr>
      </p:pic>
      <p:sp>
        <p:nvSpPr>
          <p:cNvPr id="2" name="Заголовок 1"/>
          <p:cNvSpPr>
            <a:spLocks noGrp="1"/>
          </p:cNvSpPr>
          <p:nvPr>
            <p:ph type="title"/>
          </p:nvPr>
        </p:nvSpPr>
        <p:spPr>
          <a:xfrm>
            <a:off x="1991544" y="116632"/>
            <a:ext cx="8229600" cy="418058"/>
          </a:xfrm>
        </p:spPr>
        <p:txBody>
          <a:bodyPr>
            <a:normAutofit fontScale="90000"/>
          </a:bodyPr>
          <a:lstStyle/>
          <a:p>
            <a:r>
              <a:rPr lang="en-US" sz="2400" dirty="0">
                <a:solidFill>
                  <a:srgbClr val="FF0000"/>
                </a:solidFill>
                <a:latin typeface="Comic Sans MS" panose="030F0702030302020204" pitchFamily="66" charset="0"/>
              </a:rPr>
              <a:t>Drawing of the Devices for winding coil</a:t>
            </a:r>
            <a:r>
              <a:rPr lang="ru-RU" sz="24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(scheme).</a:t>
            </a:r>
            <a:endParaRPr lang="ru-RU" sz="2400"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7DD7501C-FA94-41DA-BEE5-6CDF873A5F55}" type="datetime1">
              <a:rPr lang="ru-RU" smtClean="0"/>
              <a:t>14.12.2021</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14</a:t>
            </a:fld>
            <a:endParaRPr lang="ru-RU"/>
          </a:p>
        </p:txBody>
      </p:sp>
      <p:sp>
        <p:nvSpPr>
          <p:cNvPr id="7" name="Прямоугольник 6"/>
          <p:cNvSpPr/>
          <p:nvPr/>
        </p:nvSpPr>
        <p:spPr>
          <a:xfrm>
            <a:off x="6552127" y="5566149"/>
            <a:ext cx="2091022" cy="369332"/>
          </a:xfrm>
          <a:prstGeom prst="rect">
            <a:avLst/>
          </a:prstGeom>
        </p:spPr>
        <p:txBody>
          <a:bodyPr wrap="none">
            <a:spAutoFit/>
          </a:bodyPr>
          <a:lstStyle/>
          <a:p>
            <a:pPr algn="ctr" fontAlgn="b"/>
            <a:r>
              <a:rPr lang="en-US" b="1" dirty="0" smtClean="0">
                <a:solidFill>
                  <a:srgbClr val="0070C0"/>
                </a:solidFill>
              </a:rPr>
              <a:t>Production </a:t>
            </a:r>
            <a:r>
              <a:rPr lang="en-US" b="1" dirty="0" smtClean="0">
                <a:solidFill>
                  <a:srgbClr val="0070C0"/>
                </a:solidFill>
              </a:rPr>
              <a:t>10/2021</a:t>
            </a:r>
            <a:endParaRPr lang="en-US" b="1" dirty="0">
              <a:solidFill>
                <a:srgbClr val="0070C0"/>
              </a:solidFill>
            </a:endParaRPr>
          </a:p>
        </p:txBody>
      </p:sp>
    </p:spTree>
    <p:extLst>
      <p:ext uri="{BB962C8B-B14F-4D97-AF65-F5344CB8AC3E}">
        <p14:creationId xmlns:p14="http://schemas.microsoft.com/office/powerpoint/2010/main" val="340217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16632"/>
            <a:ext cx="8229600" cy="418058"/>
          </a:xfrm>
        </p:spPr>
        <p:txBody>
          <a:bodyPr>
            <a:normAutofit fontScale="90000"/>
          </a:bodyPr>
          <a:lstStyle/>
          <a:p>
            <a:pPr algn="ctr"/>
            <a:r>
              <a:rPr lang="en-US" sz="2400" b="1" dirty="0" smtClean="0">
                <a:solidFill>
                  <a:srgbClr val="FF0000"/>
                </a:solidFill>
                <a:latin typeface="Comic Sans MS" panose="030F0702030302020204" pitchFamily="66" charset="0"/>
              </a:rPr>
              <a:t>Photos of the tolling production</a:t>
            </a:r>
            <a:endParaRPr lang="ru-RU" sz="2400" b="1" dirty="0">
              <a:solidFill>
                <a:srgbClr val="FF0000"/>
              </a:solidFill>
              <a:latin typeface="Comic Sans MS" panose="030F0702030302020204" pitchFamily="66" charset="0"/>
            </a:endParaRPr>
          </a:p>
        </p:txBody>
      </p:sp>
      <p:sp>
        <p:nvSpPr>
          <p:cNvPr id="3" name="Дата 2"/>
          <p:cNvSpPr>
            <a:spLocks noGrp="1"/>
          </p:cNvSpPr>
          <p:nvPr>
            <p:ph type="dt" sz="half" idx="10"/>
          </p:nvPr>
        </p:nvSpPr>
        <p:spPr/>
        <p:txBody>
          <a:bodyPr/>
          <a:lstStyle/>
          <a:p>
            <a:fld id="{074E727E-1FD4-4295-8FBA-5A0B8B0A19B2}" type="datetime1">
              <a:rPr lang="ru-RU" smtClean="0"/>
              <a:t>14.12.2021</a:t>
            </a:fld>
            <a:endParaRPr lang="ru-RU"/>
          </a:p>
        </p:txBody>
      </p:sp>
      <p:sp>
        <p:nvSpPr>
          <p:cNvPr id="5" name="Нижний колонтитул 4"/>
          <p:cNvSpPr>
            <a:spLocks noGrp="1"/>
          </p:cNvSpPr>
          <p:nvPr>
            <p:ph type="ftr" sz="quarter" idx="11"/>
          </p:nvPr>
        </p:nvSpPr>
        <p:spPr>
          <a:xfrm>
            <a:off x="2285999" y="6356350"/>
            <a:ext cx="7393021" cy="365125"/>
          </a:xfrm>
        </p:spPr>
        <p:txBody>
          <a:bodyPr/>
          <a:lstStyle/>
          <a:p>
            <a:r>
              <a:rPr lang="en-US" smtClean="0"/>
              <a:t>E.Pyata,  BINP                             SPD solenoid </a:t>
            </a:r>
            <a:endParaRPr lang="ru-RU" dirty="0"/>
          </a:p>
        </p:txBody>
      </p:sp>
      <p:sp>
        <p:nvSpPr>
          <p:cNvPr id="6" name="Номер слайда 5"/>
          <p:cNvSpPr>
            <a:spLocks noGrp="1"/>
          </p:cNvSpPr>
          <p:nvPr>
            <p:ph type="sldNum" sz="quarter" idx="12"/>
          </p:nvPr>
        </p:nvSpPr>
        <p:spPr/>
        <p:txBody>
          <a:bodyPr/>
          <a:lstStyle/>
          <a:p>
            <a:fld id="{A22A1DC4-691C-4D1E-8A3D-02D52518E6C2}" type="slidenum">
              <a:rPr lang="ru-RU" smtClean="0"/>
              <a:t>15</a:t>
            </a:fld>
            <a:endParaRPr lang="ru-RU"/>
          </a:p>
        </p:txBody>
      </p:sp>
      <p:pic>
        <p:nvPicPr>
          <p:cNvPr id="13" name="Рисунок 12"/>
          <p:cNvPicPr>
            <a:picLocks noChangeAspect="1"/>
          </p:cNvPicPr>
          <p:nvPr/>
        </p:nvPicPr>
        <p:blipFill>
          <a:blip r:embed="rId3"/>
          <a:stretch>
            <a:fillRect/>
          </a:stretch>
        </p:blipFill>
        <p:spPr>
          <a:xfrm>
            <a:off x="94164" y="597636"/>
            <a:ext cx="3794760" cy="2849880"/>
          </a:xfrm>
          <a:prstGeom prst="rect">
            <a:avLst/>
          </a:prstGeom>
        </p:spPr>
      </p:pic>
      <p:pic>
        <p:nvPicPr>
          <p:cNvPr id="14" name="Рисунок 13"/>
          <p:cNvPicPr>
            <a:picLocks noChangeAspect="1"/>
          </p:cNvPicPr>
          <p:nvPr/>
        </p:nvPicPr>
        <p:blipFill>
          <a:blip r:embed="rId4"/>
          <a:stretch>
            <a:fillRect/>
          </a:stretch>
        </p:blipFill>
        <p:spPr>
          <a:xfrm>
            <a:off x="4081872" y="597636"/>
            <a:ext cx="3794760" cy="2849880"/>
          </a:xfrm>
          <a:prstGeom prst="rect">
            <a:avLst/>
          </a:prstGeom>
        </p:spPr>
      </p:pic>
      <p:pic>
        <p:nvPicPr>
          <p:cNvPr id="15" name="Рисунок 14"/>
          <p:cNvPicPr>
            <a:picLocks noChangeAspect="1"/>
          </p:cNvPicPr>
          <p:nvPr/>
        </p:nvPicPr>
        <p:blipFill>
          <a:blip r:embed="rId5"/>
          <a:stretch>
            <a:fillRect/>
          </a:stretch>
        </p:blipFill>
        <p:spPr>
          <a:xfrm>
            <a:off x="8069580" y="578404"/>
            <a:ext cx="3825240" cy="2865120"/>
          </a:xfrm>
          <a:prstGeom prst="rect">
            <a:avLst/>
          </a:prstGeom>
        </p:spPr>
      </p:pic>
      <p:pic>
        <p:nvPicPr>
          <p:cNvPr id="16" name="Рисунок 15"/>
          <p:cNvPicPr>
            <a:picLocks noChangeAspect="1"/>
          </p:cNvPicPr>
          <p:nvPr/>
        </p:nvPicPr>
        <p:blipFill>
          <a:blip r:embed="rId6"/>
          <a:stretch>
            <a:fillRect/>
          </a:stretch>
        </p:blipFill>
        <p:spPr>
          <a:xfrm>
            <a:off x="1767840" y="3598156"/>
            <a:ext cx="3627120" cy="2720340"/>
          </a:xfrm>
          <a:prstGeom prst="rect">
            <a:avLst/>
          </a:prstGeom>
        </p:spPr>
      </p:pic>
      <p:pic>
        <p:nvPicPr>
          <p:cNvPr id="17" name="Рисунок 16"/>
          <p:cNvPicPr>
            <a:picLocks noChangeAspect="1"/>
          </p:cNvPicPr>
          <p:nvPr/>
        </p:nvPicPr>
        <p:blipFill>
          <a:blip r:embed="rId7"/>
          <a:stretch>
            <a:fillRect/>
          </a:stretch>
        </p:blipFill>
        <p:spPr>
          <a:xfrm>
            <a:off x="5918292" y="3597592"/>
            <a:ext cx="3665975" cy="2753047"/>
          </a:xfrm>
          <a:prstGeom prst="rect">
            <a:avLst/>
          </a:prstGeom>
        </p:spPr>
      </p:pic>
    </p:spTree>
    <p:extLst>
      <p:ext uri="{BB962C8B-B14F-4D97-AF65-F5344CB8AC3E}">
        <p14:creationId xmlns:p14="http://schemas.microsoft.com/office/powerpoint/2010/main" val="4280535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570A0D-F6CD-4D8A-9B55-640AF16A35A5}" type="datetime1">
              <a:rPr lang="ru-RU" smtClean="0"/>
              <a:t>14.12.2021</a:t>
            </a:fld>
            <a:endParaRPr lang="ru-RU"/>
          </a:p>
        </p:txBody>
      </p:sp>
      <p:sp>
        <p:nvSpPr>
          <p:cNvPr id="4" name="Номер слайда 3"/>
          <p:cNvSpPr>
            <a:spLocks noGrp="1"/>
          </p:cNvSpPr>
          <p:nvPr>
            <p:ph type="sldNum" sz="quarter" idx="12"/>
          </p:nvPr>
        </p:nvSpPr>
        <p:spPr/>
        <p:txBody>
          <a:bodyPr/>
          <a:lstStyle/>
          <a:p>
            <a:fld id="{A22A1DC4-691C-4D1E-8A3D-02D52518E6C2}" type="slidenum">
              <a:rPr lang="ru-RU" smtClean="0"/>
              <a:t>16</a:t>
            </a:fld>
            <a:endParaRPr lang="ru-RU"/>
          </a:p>
        </p:txBody>
      </p:sp>
      <p:pic>
        <p:nvPicPr>
          <p:cNvPr id="5" name="Рисунок 4"/>
          <p:cNvPicPr>
            <a:picLocks noChangeAspect="1"/>
          </p:cNvPicPr>
          <p:nvPr/>
        </p:nvPicPr>
        <p:blipFill>
          <a:blip r:embed="rId3"/>
          <a:stretch>
            <a:fillRect/>
          </a:stretch>
        </p:blipFill>
        <p:spPr>
          <a:xfrm>
            <a:off x="1316334" y="138535"/>
            <a:ext cx="10203003" cy="5738114"/>
          </a:xfrm>
          <a:prstGeom prst="rect">
            <a:avLst/>
          </a:prstGeom>
        </p:spPr>
      </p:pic>
      <p:sp>
        <p:nvSpPr>
          <p:cNvPr id="6" name="Заголовок 1"/>
          <p:cNvSpPr txBox="1">
            <a:spLocks/>
          </p:cNvSpPr>
          <p:nvPr/>
        </p:nvSpPr>
        <p:spPr>
          <a:xfrm>
            <a:off x="1981200" y="5560018"/>
            <a:ext cx="8229600" cy="8683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600" dirty="0" smtClean="0">
                <a:solidFill>
                  <a:srgbClr val="17375E"/>
                </a:solidFill>
                <a:latin typeface="Comic Sans MS" pitchFamily="66" charset="0"/>
              </a:rPr>
              <a:t>Thank you for your attention</a:t>
            </a:r>
            <a:endParaRPr lang="ru-RU" sz="3600" dirty="0" smtClean="0">
              <a:solidFill>
                <a:srgbClr val="17375E"/>
              </a:solidFill>
              <a:latin typeface="Comic Sans MS" pitchFamily="66" charset="0"/>
            </a:endParaRPr>
          </a:p>
        </p:txBody>
      </p:sp>
      <p:sp>
        <p:nvSpPr>
          <p:cNvPr id="7" name="Нижний колонтитул 6"/>
          <p:cNvSpPr>
            <a:spLocks noGrp="1"/>
          </p:cNvSpPr>
          <p:nvPr>
            <p:ph type="ftr" sz="quarter" idx="11"/>
          </p:nvPr>
        </p:nvSpPr>
        <p:spPr>
          <a:xfrm>
            <a:off x="2776655" y="6356350"/>
            <a:ext cx="7922876" cy="365125"/>
          </a:xfrm>
        </p:spPr>
        <p:txBody>
          <a:bodyPr/>
          <a:lstStyle/>
          <a:p>
            <a:r>
              <a:rPr lang="en-US" smtClean="0"/>
              <a:t>E.Pyata,  BINP                             SPD solenoid </a:t>
            </a:r>
            <a:endParaRPr lang="ru-RU" dirty="0"/>
          </a:p>
        </p:txBody>
      </p:sp>
    </p:spTree>
    <p:extLst>
      <p:ext uri="{BB962C8B-B14F-4D97-AF65-F5344CB8AC3E}">
        <p14:creationId xmlns:p14="http://schemas.microsoft.com/office/powerpoint/2010/main" val="2296104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14.12.2021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2</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yoke and 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63191" y="627137"/>
            <a:ext cx="11234058" cy="2128275"/>
          </a:xfrm>
          <a:prstGeom prst="rect">
            <a:avLst/>
          </a:prstGeom>
        </p:spPr>
        <p:txBody>
          <a:bodyPr wrap="square">
            <a:spAutoFit/>
          </a:bodyPr>
          <a:lstStyle/>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 of the magnet with the coils, cold mass and thermal shields is located inside the yoke.</a:t>
            </a:r>
          </a:p>
          <a:p>
            <a:pPr algn="just">
              <a:lnSpc>
                <a:spcPct val="105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overall dimensions are driven by the space planned for the detectors of SPD and the ma field parameters. Outside diameter of the cryostat is 3768 mm and a gap between the yoke and the cryostat about 20 mm. Radially a free diameter of 3228 mm is left for the SPD detectors. The length of the magnet is 3800mm and the magnet should be installed symmetrically inside the yoke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49"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284" y="2672424"/>
            <a:ext cx="3891616" cy="3754265"/>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7"/>
          <p:cNvPicPr/>
          <p:nvPr/>
        </p:nvPicPr>
        <p:blipFill>
          <a:blip r:embed="rId4"/>
          <a:stretch>
            <a:fillRect/>
          </a:stretch>
        </p:blipFill>
        <p:spPr>
          <a:xfrm>
            <a:off x="1277134" y="2672424"/>
            <a:ext cx="3425378" cy="3683926"/>
          </a:xfrm>
          <a:prstGeom prst="rect">
            <a:avLst/>
          </a:prstGeom>
        </p:spPr>
      </p:pic>
    </p:spTree>
    <p:extLst>
      <p:ext uri="{BB962C8B-B14F-4D97-AF65-F5344CB8AC3E}">
        <p14:creationId xmlns:p14="http://schemas.microsoft.com/office/powerpoint/2010/main" val="1898636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3"/>
          <a:srcRect l="3613" t="20296" r="1259" b="28760"/>
          <a:stretch/>
        </p:blipFill>
        <p:spPr>
          <a:xfrm>
            <a:off x="295647" y="540193"/>
            <a:ext cx="11209978" cy="3376943"/>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14.12.2021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3</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71137" y="3854629"/>
            <a:ext cx="9981083" cy="2273379"/>
          </a:xfrm>
          <a:prstGeom prst="rect">
            <a:avLst/>
          </a:prstGeom>
        </p:spPr>
        <p:txBody>
          <a:bodyPr wrap="square">
            <a:spAutoFit/>
          </a:bodyPr>
          <a:lstStyle/>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–3668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3228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Length -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3800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Thickness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220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pc</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Horizontal winding PANDA conductor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2</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layers</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Turns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552</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Weight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 about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9500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thermos shields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850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about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3800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Total</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~15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ton</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935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160773" y="627137"/>
            <a:ext cx="11806813" cy="3260090"/>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14.12.2021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4</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71137" y="3854629"/>
            <a:ext cx="9930841" cy="2273379"/>
          </a:xfrm>
          <a:prstGeom prst="rect">
            <a:avLst/>
          </a:prstGeom>
        </p:spPr>
        <p:txBody>
          <a:bodyPr wrap="square">
            <a:spAutoFit/>
          </a:bodyPr>
          <a:lstStyle/>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–3668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3228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Length -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3800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Thickness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220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pc</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Vertical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winding PANDA conductor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2</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layers</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Turns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750</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Weight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 about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9500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thermos shields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850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about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420</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Total</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~15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ton</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144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160773" y="627137"/>
            <a:ext cx="11806813" cy="3260090"/>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14.12.2021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5</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871137" y="3854629"/>
            <a:ext cx="9930841" cy="2273379"/>
          </a:xfrm>
          <a:prstGeom prst="rect">
            <a:avLst/>
          </a:prstGeom>
        </p:spPr>
        <p:txBody>
          <a:bodyPr wrap="square">
            <a:spAutoFit/>
          </a:bodyPr>
          <a:lstStyle/>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–3668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ID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3228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Length -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3800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Thickness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220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(3</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pc</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Vertical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winding PANDA conductor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2</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layers</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Turns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750</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Weight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cryostat about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9500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thermos shields </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850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coils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about</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420</a:t>
            </a:r>
            <a:r>
              <a:rPr lang="ru-RU"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0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kg</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r>
              <a:rPr lang="ru-RU" b="1"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Total</a:t>
            </a:r>
            <a:r>
              <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~15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ton</a:t>
            </a:r>
            <a:endParaRPr lang="ru-RU"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392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Объект 4"/>
          <p:cNvPicPr>
            <a:picLocks noChangeAspect="1"/>
          </p:cNvPicPr>
          <p:nvPr/>
        </p:nvPicPr>
        <p:blipFill rotWithShape="1">
          <a:blip r:embed="rId3" cstate="print">
            <a:extLst>
              <a:ext uri="{28A0092B-C50C-407E-A947-70E740481C1C}">
                <a14:useLocalDpi xmlns:a14="http://schemas.microsoft.com/office/drawing/2010/main" val="0"/>
              </a:ext>
            </a:extLst>
          </a:blip>
          <a:srcRect r="41771" b="23676"/>
          <a:stretch/>
        </p:blipFill>
        <p:spPr>
          <a:xfrm>
            <a:off x="6108893" y="3969100"/>
            <a:ext cx="3607863" cy="2558426"/>
          </a:xfrm>
          <a:prstGeom prst="rect">
            <a:avLst/>
          </a:prstGeom>
        </p:spPr>
      </p:pic>
      <p:sp>
        <p:nvSpPr>
          <p:cNvPr id="2" name="Дата 1"/>
          <p:cNvSpPr>
            <a:spLocks noGrp="1"/>
          </p:cNvSpPr>
          <p:nvPr>
            <p:ph type="dt" sz="half" idx="10"/>
          </p:nvPr>
        </p:nvSpPr>
        <p:spPr/>
        <p:txBody>
          <a:bodyPr/>
          <a:lstStyle/>
          <a:p>
            <a:fld id="{D5B3CF5C-8E0F-432F-B34A-216FC5A9A1D0}" type="datetime1">
              <a:rPr lang="ru-RU" smtClean="0"/>
              <a:t>14.12.2021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6</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a:t>
            </a: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422901" y="1415581"/>
            <a:ext cx="2477735" cy="1126462"/>
          </a:xfrm>
          <a:prstGeom prst="rect">
            <a:avLst/>
          </a:prstGeom>
        </p:spPr>
        <p:txBody>
          <a:bodyPr wrap="square">
            <a:spAutoFit/>
          </a:bodyPr>
          <a:lstStyle/>
          <a:p>
            <a:pPr algn="ctr">
              <a:lnSpc>
                <a:spcPct val="105000"/>
              </a:lnSpc>
            </a:pPr>
            <a:endParaRPr lang="en-US"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Magnet </a:t>
            </a:r>
            <a:b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b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(Deformation, </a:t>
            </a:r>
            <a:r>
              <a:rPr lang="ru-RU"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р=0,1</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MPa)</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Объект 4"/>
          <p:cNvPicPr>
            <a:picLocks noChangeAspect="1"/>
          </p:cNvPicPr>
          <p:nvPr/>
        </p:nvPicPr>
        <p:blipFill rotWithShape="1">
          <a:blip r:embed="rId4" cstate="print">
            <a:extLst>
              <a:ext uri="{28A0092B-C50C-407E-A947-70E740481C1C}">
                <a14:useLocalDpi xmlns:a14="http://schemas.microsoft.com/office/drawing/2010/main" val="0"/>
              </a:ext>
            </a:extLst>
          </a:blip>
          <a:srcRect r="42353" b="19525"/>
          <a:stretch/>
        </p:blipFill>
        <p:spPr>
          <a:xfrm>
            <a:off x="185078" y="979171"/>
            <a:ext cx="3529830" cy="2774111"/>
          </a:xfrm>
          <a:prstGeom prst="rect">
            <a:avLst/>
          </a:prstGeom>
        </p:spPr>
      </p:pic>
      <p:pic>
        <p:nvPicPr>
          <p:cNvPr id="16" name="Объект 2"/>
          <p:cNvPicPr>
            <a:picLocks noChangeAspect="1"/>
          </p:cNvPicPr>
          <p:nvPr/>
        </p:nvPicPr>
        <p:blipFill rotWithShape="1">
          <a:blip r:embed="rId5" cstate="print">
            <a:extLst>
              <a:ext uri="{28A0092B-C50C-407E-A947-70E740481C1C}">
                <a14:useLocalDpi xmlns:a14="http://schemas.microsoft.com/office/drawing/2010/main" val="0"/>
              </a:ext>
            </a:extLst>
          </a:blip>
          <a:srcRect r="41530" b="21060"/>
          <a:stretch/>
        </p:blipFill>
        <p:spPr>
          <a:xfrm>
            <a:off x="6079482" y="988718"/>
            <a:ext cx="3637274" cy="2764564"/>
          </a:xfrm>
          <a:prstGeom prst="rect">
            <a:avLst/>
          </a:prstGeom>
        </p:spPr>
      </p:pic>
      <p:sp>
        <p:nvSpPr>
          <p:cNvPr id="17" name="Прямоугольник 16"/>
          <p:cNvSpPr/>
          <p:nvPr/>
        </p:nvSpPr>
        <p:spPr>
          <a:xfrm>
            <a:off x="9716756" y="1421953"/>
            <a:ext cx="2180493" cy="867930"/>
          </a:xfrm>
          <a:prstGeom prst="rect">
            <a:avLst/>
          </a:prstGeom>
        </p:spPr>
        <p:txBody>
          <a:bodyPr wrap="square">
            <a:spAutoFit/>
          </a:bodyPr>
          <a:lstStyle/>
          <a:p>
            <a:pPr algn="ctr">
              <a:lnSpc>
                <a:spcPct val="105000"/>
              </a:lnSpc>
            </a:pPr>
            <a:endParaRPr lang="en-US"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5000"/>
              </a:lnSpc>
            </a:pP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Magnet </a:t>
            </a:r>
            <a:b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b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(Stress, </a:t>
            </a:r>
            <a:r>
              <a:rPr lang="ru-RU"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р=0,1</a:t>
            </a:r>
            <a:r>
              <a:rPr lang="en-US" sz="1600"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MPa)</a:t>
            </a: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Прямоугольник 18"/>
          <p:cNvSpPr/>
          <p:nvPr/>
        </p:nvSpPr>
        <p:spPr>
          <a:xfrm>
            <a:off x="9348317" y="4677133"/>
            <a:ext cx="2116853" cy="923330"/>
          </a:xfrm>
          <a:prstGeom prst="rect">
            <a:avLst/>
          </a:prstGeom>
        </p:spPr>
        <p:txBody>
          <a:bodyPr wrap="square">
            <a:spAutoFit/>
          </a:bodyPr>
          <a:lstStyle/>
          <a:p>
            <a:pPr algn="ctr"/>
            <a:r>
              <a:rPr lang="en-US" dirty="0">
                <a:solidFill>
                  <a:srgbClr val="FF0000"/>
                </a:solidFill>
                <a:latin typeface="Times New Roman" panose="02020603050405020304" pitchFamily="18" charset="0"/>
                <a:cs typeface="Times New Roman" panose="02020603050405020304" pitchFamily="18" charset="0"/>
              </a:rPr>
              <a:t>SPD</a:t>
            </a:r>
            <a:r>
              <a:rPr lang="ru-RU"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Magnet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(Stress</a:t>
            </a:r>
            <a:r>
              <a:rPr lang="ru-RU" dirty="0">
                <a:solidFill>
                  <a:srgbClr val="FF0000"/>
                </a:solidFill>
                <a:latin typeface="Times New Roman" panose="02020603050405020304" pitchFamily="18" charset="0"/>
                <a:cs typeface="Times New Roman" panose="02020603050405020304" pitchFamily="18" charset="0"/>
              </a:rPr>
              <a:t>, р=</a:t>
            </a:r>
            <a:r>
              <a:rPr lang="en-US" dirty="0">
                <a:solidFill>
                  <a:srgbClr val="FF0000"/>
                </a:solidFill>
                <a:latin typeface="Times New Roman" panose="02020603050405020304" pitchFamily="18" charset="0"/>
                <a:cs typeface="Times New Roman" panose="02020603050405020304" pitchFamily="18" charset="0"/>
              </a:rPr>
              <a:t>0,05 MPa</a:t>
            </a:r>
            <a:r>
              <a:rPr lang="ru-RU" dirty="0">
                <a:solidFill>
                  <a:srgbClr val="FF0000"/>
                </a:solidFill>
                <a:latin typeface="Times New Roman" panose="02020603050405020304" pitchFamily="18" charset="0"/>
                <a:cs typeface="Times New Roman" panose="02020603050405020304" pitchFamily="18" charset="0"/>
              </a:rPr>
              <a:t>)</a:t>
            </a:r>
            <a:endParaRPr lang="ru-RU" dirty="0"/>
          </a:p>
        </p:txBody>
      </p:sp>
      <p:pic>
        <p:nvPicPr>
          <p:cNvPr id="20" name="Объект 2"/>
          <p:cNvPicPr>
            <a:picLocks noChangeAspect="1"/>
          </p:cNvPicPr>
          <p:nvPr/>
        </p:nvPicPr>
        <p:blipFill rotWithShape="1">
          <a:blip r:embed="rId6" cstate="print">
            <a:extLst>
              <a:ext uri="{28A0092B-C50C-407E-A947-70E740481C1C}">
                <a14:useLocalDpi xmlns:a14="http://schemas.microsoft.com/office/drawing/2010/main" val="0"/>
              </a:ext>
            </a:extLst>
          </a:blip>
          <a:srcRect r="46102" b="24476"/>
          <a:stretch/>
        </p:blipFill>
        <p:spPr>
          <a:xfrm>
            <a:off x="185078" y="4012982"/>
            <a:ext cx="3110781" cy="2358192"/>
          </a:xfrm>
          <a:prstGeom prst="rect">
            <a:avLst/>
          </a:prstGeom>
        </p:spPr>
      </p:pic>
      <p:sp>
        <p:nvSpPr>
          <p:cNvPr id="21" name="Прямоугольник 20"/>
          <p:cNvSpPr/>
          <p:nvPr/>
        </p:nvSpPr>
        <p:spPr>
          <a:xfrm>
            <a:off x="3443226" y="4737105"/>
            <a:ext cx="1685754" cy="923330"/>
          </a:xfrm>
          <a:prstGeom prst="rect">
            <a:avLst/>
          </a:prstGeom>
        </p:spPr>
        <p:txBody>
          <a:bodyPr wrap="square">
            <a:spAutoFit/>
          </a:bodyPr>
          <a:lstStyle/>
          <a:p>
            <a:pPr algn="ctr"/>
            <a:r>
              <a:rPr lang="en-US" dirty="0">
                <a:solidFill>
                  <a:srgbClr val="FF0000"/>
                </a:solidFill>
                <a:latin typeface="Times New Roman" panose="02020603050405020304" pitchFamily="18" charset="0"/>
                <a:cs typeface="Times New Roman" panose="02020603050405020304" pitchFamily="18" charset="0"/>
              </a:rPr>
              <a:t>SPD</a:t>
            </a:r>
            <a:r>
              <a:rPr lang="ru-RU" dirty="0">
                <a:solidFill>
                  <a:srgbClr val="FF0000"/>
                </a:solidFill>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Magnet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(Deformation</a:t>
            </a:r>
            <a:r>
              <a:rPr lang="ru-RU" dirty="0">
                <a:solidFill>
                  <a:srgbClr val="FF0000"/>
                </a:solidFill>
                <a:latin typeface="Times New Roman" panose="02020603050405020304" pitchFamily="18" charset="0"/>
                <a:cs typeface="Times New Roman" panose="02020603050405020304" pitchFamily="18" charset="0"/>
              </a:rPr>
              <a:t>, р=</a:t>
            </a:r>
            <a:r>
              <a:rPr lang="en-US" dirty="0">
                <a:solidFill>
                  <a:srgbClr val="FF0000"/>
                </a:solidFill>
                <a:latin typeface="Times New Roman" panose="02020603050405020304" pitchFamily="18" charset="0"/>
                <a:cs typeface="Times New Roman" panose="02020603050405020304" pitchFamily="18" charset="0"/>
              </a:rPr>
              <a:t>0,05 MPa</a:t>
            </a:r>
            <a:r>
              <a:rPr lang="ru-RU" dirty="0">
                <a:solidFill>
                  <a:srgbClr val="FF0000"/>
                </a:solidFill>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3443860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14.12.2021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7</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solenoid</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14780" y="725131"/>
            <a:ext cx="11320285" cy="5675528"/>
          </a:xfrm>
          <a:prstGeom prst="rect">
            <a:avLst/>
          </a:prstGeom>
        </p:spPr>
        <p:txBody>
          <a:bodyPr wrap="square">
            <a:spAutoFit/>
          </a:bodyPr>
          <a:lstStyle/>
          <a:p>
            <a:pPr algn="just">
              <a:lnSpc>
                <a:spcPct val="112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BINP suggest to use a superconducting </a:t>
            </a:r>
            <a:r>
              <a:rPr lang="en-US" b="1" dirty="0" err="1">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NbTi</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/Cu wire based Rutherford cable co-extruded with a high purity aluminum-stabilizing matrix. This type of conductor was used for production larger detectors such as CELLO, CDF, TOPAZ, VENUS, ALEPH, DELPHI, CLEO, SDC, BELLE, ATLAS CS, ATLAS ECTs, ATLAS BT, CMS, Mu2e solenoids and PANDA</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12000"/>
              </a:lnSpc>
            </a:pP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SPD solenoid is designed to operate at a current of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6,3 kA for vertical position of the conductor,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about 32%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of its critical current at 4.5 K and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2,0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 peak magnetic field. </a:t>
            </a: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endPar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conductor is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insulated conductor dimensions at 4.5 K are 10.90 mm in width and 7.90 mm in height. The Rutherford cable is composed of 8 strands with a diameter of 1.40 mm and a Cu/SC ratio of 1.0. The critical current density of the superconductor at 4.2 K and 5 T shall be larger than 2800 A/mm2 to ensure a temperature margin for quench well above 2.0 K. The same type of the conductor is produced in Russia and used for the PANDA solenoid, FAIR, Darmstadt</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a:r>
          </a:p>
          <a:p>
            <a:pPr algn="just">
              <a:lnSpc>
                <a:spcPct val="112000"/>
              </a:lnSpc>
            </a:pPr>
            <a:endPar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endParaRPr>
          </a:p>
          <a:p>
            <a:pPr algn="just">
              <a:lnSpc>
                <a:spcPct val="112000"/>
              </a:lnSpc>
            </a:pP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At the case a horizontal position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of the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conductor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current is about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of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8,3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kA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and we need to use a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Rutherford cable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with 12 wires and the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conductor dimensions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should be at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4.5 K are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17,7 </a:t>
            </a: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mm in width and 7.90 mm in height.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 </a:t>
            </a:r>
            <a:endParaRPr lang="en-US" sz="898"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2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4073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14.12.2021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8</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SPD solenoid 	Magnetic Analysis</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1303155" y="759666"/>
            <a:ext cx="4266703" cy="2400021"/>
          </a:xfrm>
          <a:prstGeom prst="rect">
            <a:avLst/>
          </a:prstGeom>
        </p:spPr>
      </p:pic>
      <p:pic>
        <p:nvPicPr>
          <p:cNvPr id="8" name="Рисунок 7"/>
          <p:cNvPicPr>
            <a:picLocks noChangeAspect="1"/>
          </p:cNvPicPr>
          <p:nvPr/>
        </p:nvPicPr>
        <p:blipFill>
          <a:blip r:embed="rId4"/>
          <a:stretch>
            <a:fillRect/>
          </a:stretch>
        </p:blipFill>
        <p:spPr>
          <a:xfrm>
            <a:off x="6427661" y="759666"/>
            <a:ext cx="4365878" cy="2455807"/>
          </a:xfrm>
          <a:prstGeom prst="rect">
            <a:avLst/>
          </a:prstGeom>
        </p:spPr>
      </p:pic>
      <p:pic>
        <p:nvPicPr>
          <p:cNvPr id="9" name="Рисунок 8"/>
          <p:cNvPicPr>
            <a:picLocks noChangeAspect="1"/>
          </p:cNvPicPr>
          <p:nvPr/>
        </p:nvPicPr>
        <p:blipFill>
          <a:blip r:embed="rId5"/>
          <a:stretch>
            <a:fillRect/>
          </a:stretch>
        </p:blipFill>
        <p:spPr>
          <a:xfrm>
            <a:off x="1017807" y="3476978"/>
            <a:ext cx="4554811" cy="2562081"/>
          </a:xfrm>
          <a:prstGeom prst="rect">
            <a:avLst/>
          </a:prstGeom>
        </p:spPr>
      </p:pic>
      <p:pic>
        <p:nvPicPr>
          <p:cNvPr id="10" name="Рисунок 9"/>
          <p:cNvPicPr>
            <a:picLocks noChangeAspect="1"/>
          </p:cNvPicPr>
          <p:nvPr/>
        </p:nvPicPr>
        <p:blipFill>
          <a:blip r:embed="rId6"/>
          <a:stretch>
            <a:fillRect/>
          </a:stretch>
        </p:blipFill>
        <p:spPr>
          <a:xfrm>
            <a:off x="5900636" y="3215473"/>
            <a:ext cx="3198737" cy="1799290"/>
          </a:xfrm>
          <a:prstGeom prst="rect">
            <a:avLst/>
          </a:prstGeom>
        </p:spPr>
      </p:pic>
      <p:pic>
        <p:nvPicPr>
          <p:cNvPr id="11" name="Рисунок 10"/>
          <p:cNvPicPr>
            <a:picLocks noChangeAspect="1"/>
          </p:cNvPicPr>
          <p:nvPr/>
        </p:nvPicPr>
        <p:blipFill>
          <a:blip r:embed="rId7"/>
          <a:stretch>
            <a:fillRect/>
          </a:stretch>
        </p:blipFill>
        <p:spPr>
          <a:xfrm>
            <a:off x="8610600" y="4622272"/>
            <a:ext cx="3038365" cy="1709081"/>
          </a:xfrm>
          <a:prstGeom prst="rect">
            <a:avLst/>
          </a:prstGeom>
        </p:spPr>
      </p:pic>
      <p:sp>
        <p:nvSpPr>
          <p:cNvPr id="13" name="Прямоугольник 12"/>
          <p:cNvSpPr/>
          <p:nvPr/>
        </p:nvSpPr>
        <p:spPr>
          <a:xfrm>
            <a:off x="9291754" y="3337165"/>
            <a:ext cx="2164829" cy="1126462"/>
          </a:xfrm>
          <a:prstGeom prst="rect">
            <a:avLst/>
          </a:prstGeom>
        </p:spPr>
        <p:txBody>
          <a:bodyPr wrap="square">
            <a:spAutoFit/>
          </a:bodyPr>
          <a:lstStyle/>
          <a:p>
            <a:pPr algn="just">
              <a:lnSpc>
                <a:spcPct val="105000"/>
              </a:lnSpc>
            </a:pPr>
            <a:endParaRPr lang="en-US"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sz="1600"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Maximal field in the coil is 2.0 T</a:t>
            </a:r>
            <a:endParaRPr lang="en-US"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endParaRPr lang="en-US" sz="1600"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92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B3CF5C-8E0F-432F-B34A-216FC5A9A1D0}" type="datetime1">
              <a:rPr lang="ru-RU" smtClean="0"/>
              <a:t>14.12.2021</a:t>
            </a:fld>
            <a:endParaRPr lang="ru-RU"/>
          </a:p>
        </p:txBody>
      </p:sp>
      <p:sp>
        <p:nvSpPr>
          <p:cNvPr id="3" name="Нижний колонтитул 2"/>
          <p:cNvSpPr>
            <a:spLocks noGrp="1"/>
          </p:cNvSpPr>
          <p:nvPr>
            <p:ph type="ftr" sz="quarter" idx="11"/>
          </p:nvPr>
        </p:nvSpPr>
        <p:spPr>
          <a:xfrm>
            <a:off x="2217906" y="6356350"/>
            <a:ext cx="7714034" cy="365125"/>
          </a:xfrm>
        </p:spPr>
        <p:txBody>
          <a:bodyPr/>
          <a:lstStyle/>
          <a:p>
            <a:r>
              <a:rPr lang="en-US" smtClean="0"/>
              <a:t>E.Pyata,  BINP                             SPD solenoid </a:t>
            </a:r>
            <a:endParaRPr lang="ru-RU" dirty="0"/>
          </a:p>
        </p:txBody>
      </p:sp>
      <p:sp>
        <p:nvSpPr>
          <p:cNvPr id="4" name="Номер слайда 3"/>
          <p:cNvSpPr>
            <a:spLocks noGrp="1"/>
          </p:cNvSpPr>
          <p:nvPr>
            <p:ph type="sldNum" sz="quarter" idx="12"/>
          </p:nvPr>
        </p:nvSpPr>
        <p:spPr/>
        <p:txBody>
          <a:bodyPr/>
          <a:lstStyle/>
          <a:p>
            <a:fld id="{A22A1DC4-691C-4D1E-8A3D-02D52518E6C2}" type="slidenum">
              <a:rPr lang="ru-RU" smtClean="0"/>
              <a:t>9</a:t>
            </a:fld>
            <a:endParaRPr lang="ru-RU"/>
          </a:p>
        </p:txBody>
      </p:sp>
      <p:sp>
        <p:nvSpPr>
          <p:cNvPr id="5" name="Прямоугольник 16">
            <a:extLst>
              <a:ext uri="{FF2B5EF4-FFF2-40B4-BE49-F238E27FC236}">
                <a16:creationId xmlns:a16="http://schemas.microsoft.com/office/drawing/2014/main" xmlns="" id="{5F7CC429-1E45-494B-AA7F-4ABFF8D72F21}"/>
              </a:ext>
            </a:extLst>
          </p:cNvPr>
          <p:cNvSpPr/>
          <p:nvPr/>
        </p:nvSpPr>
        <p:spPr>
          <a:xfrm>
            <a:off x="1277134" y="165472"/>
            <a:ext cx="9247005" cy="461665"/>
          </a:xfrm>
          <a:prstGeom prst="rect">
            <a:avLst/>
          </a:prstGeom>
        </p:spPr>
        <p:txBody>
          <a:bodyPr wrap="square">
            <a:spAutoFit/>
          </a:bodyPr>
          <a:lstStyle/>
          <a:p>
            <a:pPr algn="ctr">
              <a:spcBef>
                <a:spcPts val="385"/>
              </a:spcBef>
              <a:spcAft>
                <a:spcPts val="385"/>
              </a:spcAft>
            </a:pPr>
            <a:r>
              <a:rPr lang="en-US" sz="2400" b="1" dirty="0" smtClean="0">
                <a:solidFill>
                  <a:srgbClr val="FF0000"/>
                </a:solidFill>
                <a:latin typeface="Comic Sans MS" panose="030F0702030302020204" pitchFamily="66" charset="0"/>
                <a:ea typeface="Times New Roman" panose="02020603050405020304" pitchFamily="18" charset="0"/>
                <a:cs typeface="Times New Roman" panose="02020603050405020304" pitchFamily="18" charset="0"/>
              </a:rPr>
              <a:t>PANDA conductor</a:t>
            </a:r>
            <a:endParaRPr lang="en-US" sz="2400" b="1" dirty="0">
              <a:solidFill>
                <a:srgbClr val="FF0000"/>
              </a:solidFill>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6" name="Рисунок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682" y="1652878"/>
            <a:ext cx="2882373" cy="2503667"/>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975756" y="2835409"/>
            <a:ext cx="2795238" cy="523220"/>
          </a:xfrm>
          <a:prstGeom prst="rect">
            <a:avLst/>
          </a:prstGeom>
        </p:spPr>
        <p:txBody>
          <a:bodyPr wrap="square">
            <a:spAutoFit/>
          </a:bodyPr>
          <a:lstStyle/>
          <a:p>
            <a:pPr algn="ctr">
              <a:spcBef>
                <a:spcPts val="385"/>
              </a:spcBef>
              <a:spcAft>
                <a:spcPts val="385"/>
              </a:spcAft>
            </a:pPr>
            <a:r>
              <a:rPr lang="en-US" sz="1400" b="1" dirty="0" smtClean="0">
                <a:ea typeface="Times New Roman" panose="02020603050405020304" pitchFamily="18" charset="0"/>
                <a:cs typeface="Times New Roman" panose="02020603050405020304" pitchFamily="18" charset="0"/>
              </a:rPr>
              <a:t>Longitudinal </a:t>
            </a:r>
            <a:r>
              <a:rPr lang="en-US" sz="1400" b="1" dirty="0">
                <a:ea typeface="Times New Roman" panose="02020603050405020304" pitchFamily="18" charset="0"/>
                <a:cs typeface="Times New Roman" panose="02020603050405020304" pitchFamily="18" charset="0"/>
              </a:rPr>
              <a:t>section of the cryostat with cold mass.</a:t>
            </a: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03" y="3972578"/>
            <a:ext cx="4130635" cy="2175960"/>
          </a:xfrm>
          <a:prstGeom prst="rect">
            <a:avLst/>
          </a:prstGeom>
        </p:spPr>
      </p:pic>
      <p:sp>
        <p:nvSpPr>
          <p:cNvPr id="9" name="Прямоугольник 8"/>
          <p:cNvSpPr/>
          <p:nvPr/>
        </p:nvSpPr>
        <p:spPr>
          <a:xfrm>
            <a:off x="4373376" y="5165137"/>
            <a:ext cx="2058956" cy="307777"/>
          </a:xfrm>
          <a:prstGeom prst="rect">
            <a:avLst/>
          </a:prstGeom>
        </p:spPr>
        <p:txBody>
          <a:bodyPr wrap="square">
            <a:spAutoFit/>
          </a:bodyPr>
          <a:lstStyle/>
          <a:p>
            <a:pPr algn="just">
              <a:spcBef>
                <a:spcPts val="385"/>
              </a:spcBef>
              <a:spcAft>
                <a:spcPts val="385"/>
              </a:spcAft>
            </a:pPr>
            <a:r>
              <a:rPr lang="en-US" sz="1400" b="1" dirty="0" smtClean="0">
                <a:latin typeface="Times New Roman" panose="02020603050405020304" pitchFamily="18" charset="0"/>
                <a:ea typeface="Calibri" panose="020F0502020204030204" pitchFamily="34" charset="0"/>
                <a:cs typeface="Times New Roman" panose="02020603050405020304" pitchFamily="18" charset="0"/>
              </a:rPr>
              <a:t>Cold </a:t>
            </a:r>
            <a:r>
              <a:rPr lang="en-US" sz="1400" b="1" dirty="0">
                <a:latin typeface="Times New Roman" panose="02020603050405020304" pitchFamily="18" charset="0"/>
                <a:ea typeface="Calibri" panose="020F0502020204030204" pitchFamily="34" charset="0"/>
                <a:cs typeface="Times New Roman" panose="02020603050405020304" pitchFamily="18" charset="0"/>
              </a:rPr>
              <a:t>mass cross-section</a:t>
            </a:r>
            <a:r>
              <a:rPr lang="en-US" sz="1400" b="1" dirty="0">
                <a:ea typeface="Times New Roman" panose="02020603050405020304" pitchFamily="18" charset="0"/>
                <a:cs typeface="Times New Roman" panose="02020603050405020304" pitchFamily="18" charset="0"/>
              </a:rPr>
              <a:t>.</a:t>
            </a:r>
          </a:p>
        </p:txBody>
      </p:sp>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1250" y="3719971"/>
            <a:ext cx="3589985" cy="2275716"/>
          </a:xfrm>
          <a:prstGeom prst="rect">
            <a:avLst/>
          </a:prstGeom>
        </p:spPr>
      </p:pic>
      <p:sp>
        <p:nvSpPr>
          <p:cNvPr id="11" name="Прямоугольник 10"/>
          <p:cNvSpPr/>
          <p:nvPr/>
        </p:nvSpPr>
        <p:spPr>
          <a:xfrm>
            <a:off x="8308877" y="6029211"/>
            <a:ext cx="3136889" cy="307777"/>
          </a:xfrm>
          <a:prstGeom prst="rect">
            <a:avLst/>
          </a:prstGeom>
        </p:spPr>
        <p:txBody>
          <a:bodyPr wrap="square">
            <a:spAutoFit/>
          </a:bodyPr>
          <a:lstStyle/>
          <a:p>
            <a:pPr algn="just">
              <a:spcBef>
                <a:spcPts val="385"/>
              </a:spcBef>
              <a:spcAft>
                <a:spcPts val="385"/>
              </a:spcAft>
            </a:pPr>
            <a:r>
              <a:rPr lang="en-US" sz="1400" b="1" dirty="0" smtClean="0">
                <a:ea typeface="Times New Roman" panose="02020603050405020304" pitchFamily="18" charset="0"/>
                <a:cs typeface="Times New Roman" panose="02020603050405020304" pitchFamily="18" charset="0"/>
              </a:rPr>
              <a:t>Cross-section </a:t>
            </a:r>
            <a:r>
              <a:rPr lang="en-US" sz="1400" b="1" dirty="0">
                <a:ea typeface="Times New Roman" panose="02020603050405020304" pitchFamily="18" charset="0"/>
                <a:cs typeface="Times New Roman" panose="02020603050405020304" pitchFamily="18" charset="0"/>
              </a:rPr>
              <a:t>of the conductor.</a:t>
            </a:r>
          </a:p>
        </p:txBody>
      </p:sp>
      <p:sp>
        <p:nvSpPr>
          <p:cNvPr id="12" name="Прямоугольник 11"/>
          <p:cNvSpPr/>
          <p:nvPr/>
        </p:nvSpPr>
        <p:spPr>
          <a:xfrm>
            <a:off x="7514929" y="3121925"/>
            <a:ext cx="3822970" cy="307777"/>
          </a:xfrm>
          <a:prstGeom prst="rect">
            <a:avLst/>
          </a:prstGeom>
        </p:spPr>
        <p:txBody>
          <a:bodyPr wrap="none">
            <a:spAutoFit/>
          </a:bodyPr>
          <a:lstStyle/>
          <a:p>
            <a:r>
              <a:rPr lang="en-US" sz="1400" b="1" dirty="0" smtClean="0">
                <a:ea typeface="Times New Roman" panose="02020603050405020304" pitchFamily="18" charset="0"/>
                <a:cs typeface="Times New Roman" panose="02020603050405020304" pitchFamily="18" charset="0"/>
              </a:rPr>
              <a:t>Conductor </a:t>
            </a:r>
            <a:r>
              <a:rPr lang="en-US" sz="1400" b="1" dirty="0">
                <a:ea typeface="Times New Roman" panose="02020603050405020304" pitchFamily="18" charset="0"/>
                <a:cs typeface="Times New Roman" panose="02020603050405020304" pitchFamily="18" charset="0"/>
              </a:rPr>
              <a:t>mechanical and electrical parameters.</a:t>
            </a:r>
            <a:endParaRPr lang="en-US" sz="1400" b="1" dirty="0"/>
          </a:p>
        </p:txBody>
      </p:sp>
      <p:graphicFrame>
        <p:nvGraphicFramePr>
          <p:cNvPr id="13" name="Таблица 12"/>
          <p:cNvGraphicFramePr>
            <a:graphicFrameLocks noGrp="1"/>
          </p:cNvGraphicFramePr>
          <p:nvPr>
            <p:extLst/>
          </p:nvPr>
        </p:nvGraphicFramePr>
        <p:xfrm>
          <a:off x="6828774" y="1011392"/>
          <a:ext cx="4872951" cy="1925019"/>
        </p:xfrm>
        <a:graphic>
          <a:graphicData uri="http://schemas.openxmlformats.org/drawingml/2006/table">
            <a:tbl>
              <a:tblPr firstRow="1" firstCol="1" bandRow="1">
                <a:tableStyleId>{5C22544A-7EE6-4342-B048-85BDC9FD1C3A}</a:tableStyleId>
              </a:tblPr>
              <a:tblGrid>
                <a:gridCol w="2525837">
                  <a:extLst>
                    <a:ext uri="{9D8B030D-6E8A-4147-A177-3AD203B41FA5}">
                      <a16:colId xmlns:a16="http://schemas.microsoft.com/office/drawing/2014/main" xmlns="" val="20000"/>
                    </a:ext>
                  </a:extLst>
                </a:gridCol>
                <a:gridCol w="651977">
                  <a:extLst>
                    <a:ext uri="{9D8B030D-6E8A-4147-A177-3AD203B41FA5}">
                      <a16:colId xmlns:a16="http://schemas.microsoft.com/office/drawing/2014/main" xmlns="" val="20001"/>
                    </a:ext>
                  </a:extLst>
                </a:gridCol>
                <a:gridCol w="977964">
                  <a:extLst>
                    <a:ext uri="{9D8B030D-6E8A-4147-A177-3AD203B41FA5}">
                      <a16:colId xmlns:a16="http://schemas.microsoft.com/office/drawing/2014/main" xmlns="" val="20002"/>
                    </a:ext>
                  </a:extLst>
                </a:gridCol>
                <a:gridCol w="717173">
                  <a:extLst>
                    <a:ext uri="{9D8B030D-6E8A-4147-A177-3AD203B41FA5}">
                      <a16:colId xmlns:a16="http://schemas.microsoft.com/office/drawing/2014/main" xmlns="" val="20003"/>
                    </a:ext>
                  </a:extLst>
                </a:gridCol>
              </a:tblGrid>
              <a:tr h="287811">
                <a:tc>
                  <a:txBody>
                    <a:bodyPr/>
                    <a:lstStyle/>
                    <a:p>
                      <a:pPr algn="just">
                        <a:lnSpc>
                          <a:spcPct val="112000"/>
                        </a:lnSpc>
                        <a:spcAft>
                          <a:spcPts val="0"/>
                        </a:spcAft>
                      </a:pPr>
                      <a:r>
                        <a:rPr lang="en-US" sz="900" dirty="0">
                          <a:effectLst/>
                        </a:rPr>
                        <a:t>Thickness (after cold work) at 300 K</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err="1">
                          <a:effectLst/>
                        </a:rPr>
                        <a:t>mm</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algn="ctr">
                        <a:lnSpc>
                          <a:spcPct val="112000"/>
                        </a:lnSpc>
                        <a:spcAft>
                          <a:spcPts val="0"/>
                        </a:spcAft>
                      </a:pPr>
                      <a:r>
                        <a:rPr lang="ru-RU" sz="900" b="0" dirty="0">
                          <a:effectLst/>
                        </a:rPr>
                        <a:t>7.9</a:t>
                      </a:r>
                      <a:r>
                        <a:rPr lang="en-US" sz="900" b="0" dirty="0">
                          <a:effectLst/>
                        </a:rPr>
                        <a:t>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tc>
                  <a:txBody>
                    <a:bodyPr/>
                    <a:lstStyle/>
                    <a:p>
                      <a:pPr indent="41910" algn="ctr">
                        <a:lnSpc>
                          <a:spcPct val="112000"/>
                        </a:lnSpc>
                        <a:spcAft>
                          <a:spcPts val="0"/>
                        </a:spcAft>
                      </a:pPr>
                      <a:r>
                        <a:rPr lang="ru-RU" sz="900" b="0" dirty="0">
                          <a:effectLst/>
                        </a:rPr>
                        <a:t>± 0.03</a:t>
                      </a:r>
                      <a:endParaRPr lang="en-US" sz="9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989" marR="43989" marT="0" marB="0"/>
                </a:tc>
                <a:extLst>
                  <a:ext uri="{0D108BD9-81ED-4DB2-BD59-A6C34878D82A}">
                    <a16:rowId xmlns:a16="http://schemas.microsoft.com/office/drawing/2014/main" xmlns="" val="10000"/>
                  </a:ext>
                </a:extLst>
              </a:tr>
              <a:tr h="272868">
                <a:tc>
                  <a:txBody>
                    <a:bodyPr/>
                    <a:lstStyle/>
                    <a:p>
                      <a:pPr algn="just">
                        <a:spcBef>
                          <a:spcPts val="1200"/>
                        </a:spcBef>
                        <a:spcAft>
                          <a:spcPts val="1200"/>
                        </a:spcAft>
                      </a:pPr>
                      <a:r>
                        <a:rPr lang="en-US" sz="900">
                          <a:effectLst/>
                        </a:rPr>
                        <a:t>Width (after cold work)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mm</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10.95</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ru-RU" sz="900">
                          <a:effectLst/>
                        </a:rPr>
                        <a:t>± 0.03</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1"/>
                  </a:ext>
                </a:extLst>
              </a:tr>
              <a:tr h="272868">
                <a:tc>
                  <a:txBody>
                    <a:bodyPr/>
                    <a:lstStyle/>
                    <a:p>
                      <a:pPr algn="just">
                        <a:spcBef>
                          <a:spcPts val="1200"/>
                        </a:spcBef>
                        <a:spcAft>
                          <a:spcPts val="1200"/>
                        </a:spcAft>
                      </a:pPr>
                      <a:r>
                        <a:rPr lang="en-US" sz="900" dirty="0">
                          <a:effectLst/>
                        </a:rPr>
                        <a:t>Critical current (at 4.2 K, 5 T)</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A</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14690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2"/>
                  </a:ext>
                </a:extLst>
              </a:tr>
              <a:tr h="272868">
                <a:tc>
                  <a:txBody>
                    <a:bodyPr/>
                    <a:lstStyle/>
                    <a:p>
                      <a:pPr algn="just">
                        <a:spcBef>
                          <a:spcPts val="1200"/>
                        </a:spcBef>
                        <a:spcAft>
                          <a:spcPts val="1200"/>
                        </a:spcAft>
                      </a:pPr>
                      <a:r>
                        <a:rPr lang="en-US" sz="900">
                          <a:effectLst/>
                        </a:rPr>
                        <a:t>Critical current (at 4.5 K, 3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16750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3"/>
                  </a:ext>
                </a:extLst>
              </a:tr>
              <a:tr h="272868">
                <a:tc>
                  <a:txBody>
                    <a:bodyPr/>
                    <a:lstStyle/>
                    <a:p>
                      <a:pPr algn="just">
                        <a:spcBef>
                          <a:spcPts val="1200"/>
                        </a:spcBef>
                        <a:spcAft>
                          <a:spcPts val="1200"/>
                        </a:spcAft>
                      </a:pPr>
                      <a:r>
                        <a:rPr lang="en-US" sz="900">
                          <a:effectLst/>
                        </a:rPr>
                        <a:t>Overall Al/Cu/sc ratio</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10.5/1.0/1.0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extLst>
                  <a:ext uri="{0D108BD9-81ED-4DB2-BD59-A6C34878D82A}">
                    <a16:rowId xmlns:a16="http://schemas.microsoft.com/office/drawing/2014/main" xmlns="" val="10004"/>
                  </a:ext>
                </a:extLst>
              </a:tr>
              <a:tr h="272868">
                <a:tc>
                  <a:txBody>
                    <a:bodyPr/>
                    <a:lstStyle/>
                    <a:p>
                      <a:pPr algn="just">
                        <a:spcBef>
                          <a:spcPts val="1200"/>
                        </a:spcBef>
                        <a:spcAft>
                          <a:spcPts val="1200"/>
                        </a:spcAft>
                      </a:pPr>
                      <a:r>
                        <a:rPr lang="en-US" sz="900">
                          <a:effectLst/>
                        </a:rPr>
                        <a:t>Aluminum RRR (at 4.2 K, 0 T)</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 </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&gt; 1000</a:t>
                      </a:r>
                      <a:endParaRPr lang="en-US" sz="900" dirty="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a16="http://schemas.microsoft.com/office/drawing/2014/main" xmlns="" val="10005"/>
                  </a:ext>
                </a:extLst>
              </a:tr>
              <a:tr h="272868">
                <a:tc>
                  <a:txBody>
                    <a:bodyPr/>
                    <a:lstStyle/>
                    <a:p>
                      <a:pPr algn="just">
                        <a:spcBef>
                          <a:spcPts val="1200"/>
                        </a:spcBef>
                        <a:spcAft>
                          <a:spcPts val="1200"/>
                        </a:spcAft>
                      </a:pPr>
                      <a:r>
                        <a:rPr lang="en-US" sz="900">
                          <a:effectLst/>
                        </a:rPr>
                        <a:t>Al 0.2% yield strength at 300 K</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MPa</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a:effectLst/>
                        </a:rPr>
                        <a:t>&gt; 30</a:t>
                      </a:r>
                      <a:endParaRPr lang="en-US" sz="900">
                        <a:effectLst/>
                        <a:latin typeface="Calibri" panose="020F0502020204030204" pitchFamily="34" charset="0"/>
                      </a:endParaRPr>
                    </a:p>
                  </a:txBody>
                  <a:tcPr marL="43989" marR="43989" marT="0" marB="0"/>
                </a:tc>
                <a:tc>
                  <a:txBody>
                    <a:bodyPr/>
                    <a:lstStyle/>
                    <a:p>
                      <a:pPr algn="ctr">
                        <a:spcBef>
                          <a:spcPts val="1200"/>
                        </a:spcBef>
                        <a:spcAft>
                          <a:spcPts val="1200"/>
                        </a:spcAft>
                      </a:pPr>
                      <a:r>
                        <a:rPr lang="en-US" sz="900" dirty="0">
                          <a:effectLst/>
                        </a:rPr>
                        <a:t> </a:t>
                      </a:r>
                      <a:endParaRPr lang="en-US" sz="900" dirty="0">
                        <a:effectLst/>
                        <a:latin typeface="Calibri" panose="020F0502020204030204" pitchFamily="34" charset="0"/>
                      </a:endParaRPr>
                    </a:p>
                  </a:txBody>
                  <a:tcPr marL="43989" marR="43989" marT="0" marB="0"/>
                </a:tc>
                <a:extLst>
                  <a:ext uri="{0D108BD9-81ED-4DB2-BD59-A6C34878D82A}">
                    <a16:rowId xmlns:a16="http://schemas.microsoft.com/office/drawing/2014/main" xmlns="" val="10006"/>
                  </a:ext>
                </a:extLst>
              </a:tr>
            </a:tbl>
          </a:graphicData>
        </a:graphic>
      </p:graphicFrame>
      <p:sp>
        <p:nvSpPr>
          <p:cNvPr id="14" name="Прямоугольник 13"/>
          <p:cNvSpPr/>
          <p:nvPr/>
        </p:nvSpPr>
        <p:spPr>
          <a:xfrm>
            <a:off x="456383" y="534212"/>
            <a:ext cx="9111063" cy="819135"/>
          </a:xfrm>
          <a:prstGeom prst="rect">
            <a:avLst/>
          </a:prstGeom>
        </p:spPr>
        <p:txBody>
          <a:bodyPr wrap="square">
            <a:spAutoFit/>
          </a:bodyPr>
          <a:lstStyle/>
          <a:p>
            <a:pPr algn="just">
              <a:lnSpc>
                <a:spcPct val="105000"/>
              </a:lnSpc>
            </a:pP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r>
              <a:rPr lang="en-US" b="1" dirty="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Rutherford </a:t>
            </a:r>
            <a:r>
              <a:rPr lang="en-US" b="1" dirty="0" smtClean="0">
                <a:solidFill>
                  <a:schemeClr val="accent1">
                    <a:lumMod val="75000"/>
                  </a:schemeClr>
                </a:solidFill>
                <a:latin typeface="Comic Sans MS" panose="030F0702030302020204" pitchFamily="66" charset="0"/>
                <a:ea typeface="Calibri" panose="020F0502020204030204" pitchFamily="34" charset="0"/>
                <a:cs typeface="Times New Roman" panose="02020603050405020304" pitchFamily="18" charset="0"/>
              </a:rPr>
              <a:t>cable, 8 strands, extruded in Al matrix</a:t>
            </a:r>
            <a:r>
              <a:rPr lang="en-US"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pPr>
            <a:endParaRPr lang="en-US" sz="898" b="1"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2104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5741</TotalTime>
  <Words>1341</Words>
  <Application>Microsoft Office PowerPoint</Application>
  <PresentationFormat>Широкоэкранный</PresentationFormat>
  <Paragraphs>410</Paragraphs>
  <Slides>16</Slides>
  <Notes>13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Comic Sans MS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SPD heat loads</vt:lpstr>
      <vt:lpstr>Drawing of the Devices for winding coil (scheme).</vt:lpstr>
      <vt:lpstr>Photos of the tolling production</vt:lpstr>
      <vt:lpstr>Презентация PowerPoint</vt:lpstr>
    </vt:vector>
  </TitlesOfParts>
  <Company>BINP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evgeny pyata</dc:creator>
  <cp:lastModifiedBy>BINP User</cp:lastModifiedBy>
  <cp:revision>197</cp:revision>
  <dcterms:created xsi:type="dcterms:W3CDTF">2019-06-26T06:52:52Z</dcterms:created>
  <dcterms:modified xsi:type="dcterms:W3CDTF">2021-12-14T04:37:32Z</dcterms:modified>
</cp:coreProperties>
</file>