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298" r:id="rId3"/>
    <p:sldId id="299" r:id="rId4"/>
    <p:sldId id="385" r:id="rId5"/>
    <p:sldId id="371" r:id="rId6"/>
    <p:sldId id="373" r:id="rId7"/>
    <p:sldId id="411" r:id="rId8"/>
    <p:sldId id="408" r:id="rId9"/>
    <p:sldId id="398" r:id="rId10"/>
    <p:sldId id="400" r:id="rId11"/>
    <p:sldId id="399" r:id="rId12"/>
    <p:sldId id="407" r:id="rId13"/>
    <p:sldId id="374" r:id="rId14"/>
    <p:sldId id="395" r:id="rId15"/>
    <p:sldId id="403" r:id="rId16"/>
    <p:sldId id="405" r:id="rId17"/>
    <p:sldId id="401" r:id="rId18"/>
    <p:sldId id="404" r:id="rId19"/>
    <p:sldId id="402" r:id="rId20"/>
    <p:sldId id="396" r:id="rId21"/>
    <p:sldId id="406" r:id="rId22"/>
    <p:sldId id="412" r:id="rId23"/>
    <p:sldId id="410" r:id="rId24"/>
    <p:sldId id="40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4" autoAdjust="0"/>
    <p:restoredTop sz="95059" autoAdjust="0"/>
  </p:normalViewPr>
  <p:slideViewPr>
    <p:cSldViewPr snapToGrid="0" showGuides="1">
      <p:cViewPr varScale="1">
        <p:scale>
          <a:sx n="62" d="100"/>
          <a:sy n="62" d="100"/>
        </p:scale>
        <p:origin x="476" y="44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ACBA-B2F1-4894-B03B-C9C40A209645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A1275-5B1D-4750-AFC1-84E91D50F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5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+mn-cs"/>
              </a:rPr>
              <a:t>First</a:t>
            </a:r>
            <a:r>
              <a:rPr lang="en-US" baseline="0" dirty="0" smtClean="0">
                <a:cs typeface="+mn-cs"/>
              </a:rPr>
              <a:t> of all </a:t>
            </a:r>
            <a:r>
              <a:rPr lang="en-US" dirty="0" smtClean="0">
                <a:cs typeface="+mn-cs"/>
              </a:rPr>
              <a:t>I wish to thank for the invitation and the good reception the Conference organizer. I want to told</a:t>
            </a:r>
            <a:r>
              <a:rPr lang="en-US" baseline="0" dirty="0" smtClean="0">
                <a:cs typeface="+mn-cs"/>
              </a:rPr>
              <a:t> about straw tracker in the different experiment.</a:t>
            </a:r>
            <a:endParaRPr lang="ru-RU" baseline="0" dirty="0" smtClean="0"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cs typeface="+mn-cs"/>
              </a:rPr>
              <a:t>Good afternoon. Before you begin a report on straw Tracker SPD will talk a bit about the principles of using Straw Tracker.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The</a:t>
            </a:r>
            <a:r>
              <a:rPr lang="en-US" sz="1000" baseline="0" dirty="0" smtClean="0"/>
              <a:t> most</a:t>
            </a:r>
            <a:r>
              <a:rPr lang="en-US" sz="1000" dirty="0" smtClean="0"/>
              <a:t> popular two ways to manufacture straw</a:t>
            </a:r>
            <a:r>
              <a:rPr lang="ru-RU" sz="1000" baseline="0" dirty="0" smtClean="0"/>
              <a:t>. </a:t>
            </a:r>
            <a:r>
              <a:rPr lang="en-US" sz="1000" baseline="0" dirty="0" smtClean="0"/>
              <a:t>Wilding and ultrasonic welding. Two films revolve and stick together among themselves. This method has several </a:t>
            </a:r>
            <a:r>
              <a:rPr lang="en-US" sz="1000" baseline="0" dirty="0" err="1" smtClean="0"/>
              <a:t>drawbaks</a:t>
            </a:r>
            <a:r>
              <a:rPr lang="en-US" sz="1000" baseline="0" dirty="0" smtClean="0"/>
              <a:t>. One of which is elongation straw and falling tension. The advantage is a large overpressure limit. It is possible manufacture small radius straw-2mm. 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detector prepared in the straw group in </a:t>
            </a:r>
            <a:r>
              <a:rPr lang="en-US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LHEP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may be used in the NA64. </a:t>
            </a:r>
          </a:p>
          <a:p>
            <a:r>
              <a:rPr lang="en-US" sz="1000" baseline="0" dirty="0" smtClean="0"/>
              <a:t>Another method are ultrasonic welding and produced about 15km straw tubes in the NA62</a:t>
            </a:r>
            <a:r>
              <a:rPr lang="en-US" sz="3600" baseline="0" dirty="0" smtClean="0"/>
              <a:t>.</a:t>
            </a:r>
            <a:endParaRPr lang="ru-RU" sz="3600" dirty="0" smtClean="0"/>
          </a:p>
          <a:p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0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straw tracker are using of  in the different experiments. I want to talk some words about experiments we where are participant.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97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1275-5B1D-4750-AFC1-84E91D50F5D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9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let me tell you about the work that has been done over the past 2 years</a:t>
            </a:r>
            <a:r>
              <a:rPr lang="ru-RU" sz="2400" dirty="0" smtClean="0"/>
              <a:t>.</a:t>
            </a:r>
            <a:r>
              <a:rPr lang="en-US" sz="2400" dirty="0" smtClean="0"/>
              <a:t> in this report I would like to tell you about the </a:t>
            </a:r>
            <a:r>
              <a:rPr lang="en-US" sz="2400" dirty="0" err="1" smtClean="0"/>
              <a:t>miniSPD</a:t>
            </a:r>
            <a:r>
              <a:rPr lang="en-US" sz="2400" dirty="0" smtClean="0"/>
              <a:t> installation that is currently functioning.</a:t>
            </a:r>
            <a:r>
              <a:rPr lang="en-US" sz="2400" baseline="0" dirty="0" smtClean="0"/>
              <a:t> </a:t>
            </a:r>
            <a:endParaRPr lang="ru-RU" sz="24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several teams participate in this work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 this slide you will see a more detailed arrangement of elements on </a:t>
            </a:r>
            <a:r>
              <a:rPr lang="en-US" sz="3000" baseline="0" dirty="0" smtClean="0"/>
              <a:t>the stand. From top to bottom </a:t>
            </a:r>
            <a:r>
              <a:rPr lang="en-US" sz="2400" dirty="0" smtClean="0"/>
              <a:t>you can see the location of the detectors. As a result, we have the following detectors today: three scintillation counters,</a:t>
            </a:r>
            <a:r>
              <a:rPr lang="en-US" sz="2400" baseline="0" dirty="0" smtClean="0"/>
              <a:t> three </a:t>
            </a:r>
            <a:r>
              <a:rPr lang="en-US" sz="2400" baseline="0" dirty="0" err="1" smtClean="0"/>
              <a:t>sicilicon</a:t>
            </a:r>
            <a:r>
              <a:rPr lang="en-US" sz="2400" baseline="0" dirty="0" smtClean="0"/>
              <a:t> detectors, two straw chambers, two GEM detectors, electromagnetic calorimeter and lead </a:t>
            </a:r>
            <a:r>
              <a:rPr lang="en-US" sz="2400" baseline="0" dirty="0" err="1" smtClean="0"/>
              <a:t>filter,DAQ</a:t>
            </a:r>
            <a:r>
              <a:rPr lang="en-US" sz="2400" baseline="0" dirty="0" smtClean="0"/>
              <a:t> and slow control </a:t>
            </a:r>
            <a:r>
              <a:rPr lang="en-US" sz="2400" baseline="0" dirty="0" err="1" smtClean="0"/>
              <a:t>system</a:t>
            </a:r>
            <a:r>
              <a:rPr lang="en-US" sz="2400" dirty="0" err="1" smtClean="0"/>
              <a:t>perform</a:t>
            </a:r>
            <a:r>
              <a:rPr lang="en-US" sz="2400" dirty="0" smtClean="0"/>
              <a:t> tests with existing electronics and cameras on the electron beam DLNP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development and production of a prototype of a tracker barrel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/>
              <a:t>conducting work </a:t>
            </a:r>
            <a:r>
              <a:rPr lang="en-US" sz="2400" dirty="0" smtClean="0"/>
              <a:t>on the use of VMM3a electronics for the straw tracker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perform tests with existing electronics and cameras on the test zone NICA SPD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work on the development of the slow control system at the </a:t>
            </a:r>
            <a:r>
              <a:rPr lang="en-US" sz="2400" dirty="0" err="1" smtClean="0"/>
              <a:t>miniSPD</a:t>
            </a:r>
            <a:r>
              <a:rPr lang="en-US" sz="2400" dirty="0" smtClean="0"/>
              <a:t>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training of personnel to work on the basic installation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main coordinator of technical and engineering work is </a:t>
            </a:r>
            <a:r>
              <a:rPr lang="en-US" sz="2400" dirty="0" err="1" smtClean="0"/>
              <a:t>Evgeny</a:t>
            </a:r>
            <a:r>
              <a:rPr lang="en-US" sz="2400" dirty="0" smtClean="0"/>
              <a:t> </a:t>
            </a:r>
            <a:r>
              <a:rPr lang="en-US" sz="2400" dirty="0" err="1" smtClean="0"/>
              <a:t>Martovitsky</a:t>
            </a:r>
            <a:endParaRPr lang="en-US" sz="2400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/>
              <a:t>the main coordinator of data </a:t>
            </a:r>
            <a:r>
              <a:rPr lang="en-US" sz="2400" dirty="0" err="1" smtClean="0"/>
              <a:t>analisis</a:t>
            </a:r>
            <a:r>
              <a:rPr lang="en-US" sz="2400" dirty="0" smtClean="0"/>
              <a:t> and software</a:t>
            </a:r>
            <a:r>
              <a:rPr lang="en-US" sz="2400" baseline="0" dirty="0" smtClean="0"/>
              <a:t> </a:t>
            </a:r>
            <a:r>
              <a:rPr lang="en-US" sz="2400" dirty="0" smtClean="0"/>
              <a:t>is </a:t>
            </a:r>
            <a:r>
              <a:rPr lang="en-US" sz="2400" dirty="0" err="1" smtClean="0"/>
              <a:t>Saha</a:t>
            </a:r>
            <a:r>
              <a:rPr lang="en-US" sz="2400" dirty="0" smtClean="0"/>
              <a:t> </a:t>
            </a:r>
            <a:r>
              <a:rPr lang="en-US" sz="2400" dirty="0" err="1" smtClean="0"/>
              <a:t>Gribovski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2478-4197-4AE8-A00E-CA282FC9407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2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let me tell you about the work that has been done over the past 2 years</a:t>
            </a:r>
            <a:r>
              <a:rPr lang="ru-RU" sz="2400" dirty="0" smtClean="0"/>
              <a:t>.</a:t>
            </a:r>
            <a:r>
              <a:rPr lang="en-US" sz="2400" dirty="0" smtClean="0"/>
              <a:t> in this report I would like to tell you about the </a:t>
            </a:r>
            <a:r>
              <a:rPr lang="en-US" sz="2400" dirty="0" err="1" smtClean="0"/>
              <a:t>miniSPD</a:t>
            </a:r>
            <a:r>
              <a:rPr lang="en-US" sz="2400" dirty="0" smtClean="0"/>
              <a:t> installation that is currently functioning.</a:t>
            </a:r>
            <a:r>
              <a:rPr lang="en-US" sz="2400" baseline="0" dirty="0" smtClean="0"/>
              <a:t> </a:t>
            </a:r>
            <a:endParaRPr lang="ru-RU" sz="24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several teams participate in this work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 this slide you will see a more detailed arrangement of elements on </a:t>
            </a:r>
            <a:r>
              <a:rPr lang="en-US" sz="3000" baseline="0" dirty="0" smtClean="0"/>
              <a:t>the stand. From top to bottom </a:t>
            </a:r>
            <a:r>
              <a:rPr lang="en-US" sz="2400" dirty="0" smtClean="0"/>
              <a:t>you can see the location of the detectors. As a result, we have the following detectors today: three scintillation counters,</a:t>
            </a:r>
            <a:r>
              <a:rPr lang="en-US" sz="2400" baseline="0" dirty="0" smtClean="0"/>
              <a:t> three </a:t>
            </a:r>
            <a:r>
              <a:rPr lang="en-US" sz="2400" baseline="0" dirty="0" err="1" smtClean="0"/>
              <a:t>sicilicon</a:t>
            </a:r>
            <a:r>
              <a:rPr lang="en-US" sz="2400" baseline="0" dirty="0" smtClean="0"/>
              <a:t> detectors, two straw chambers, two GEM detectors, electromagnetic calorimeter and lead </a:t>
            </a:r>
            <a:r>
              <a:rPr lang="en-US" sz="2400" baseline="0" dirty="0" err="1" smtClean="0"/>
              <a:t>filter,DAQ</a:t>
            </a:r>
            <a:r>
              <a:rPr lang="en-US" sz="2400" baseline="0" dirty="0" smtClean="0"/>
              <a:t> and slow control </a:t>
            </a:r>
            <a:r>
              <a:rPr lang="en-US" sz="2400" baseline="0" dirty="0" err="1" smtClean="0"/>
              <a:t>system</a:t>
            </a:r>
            <a:r>
              <a:rPr lang="en-US" sz="2400" dirty="0" err="1" smtClean="0"/>
              <a:t>perform</a:t>
            </a:r>
            <a:r>
              <a:rPr lang="en-US" sz="2400" dirty="0" smtClean="0"/>
              <a:t> tests with existing electronics and cameras on the electron beam DLNP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development and production of a prototype of a tracker barrel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/>
              <a:t>conducting work </a:t>
            </a:r>
            <a:r>
              <a:rPr lang="en-US" sz="2400" dirty="0" smtClean="0"/>
              <a:t>on the use of VMM3a electronics for the straw tracker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perform tests with existing electronics and cameras on the test zone NICA SPD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work on the development of the slow control system at the </a:t>
            </a:r>
            <a:r>
              <a:rPr lang="en-US" sz="2400" dirty="0" err="1" smtClean="0"/>
              <a:t>miniSPD</a:t>
            </a:r>
            <a:r>
              <a:rPr lang="en-US" sz="2400" dirty="0" smtClean="0"/>
              <a:t>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training of personnel to work on the basic installation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main coordinator of technical and engineering work is </a:t>
            </a:r>
            <a:r>
              <a:rPr lang="en-US" sz="2400" dirty="0" err="1" smtClean="0"/>
              <a:t>Evgeny</a:t>
            </a:r>
            <a:r>
              <a:rPr lang="en-US" sz="2400" dirty="0" smtClean="0"/>
              <a:t> </a:t>
            </a:r>
            <a:r>
              <a:rPr lang="en-US" sz="2400" dirty="0" err="1" smtClean="0"/>
              <a:t>Martovitsky</a:t>
            </a:r>
            <a:endParaRPr lang="en-US" sz="2400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/>
              <a:t>the main coordinator of data </a:t>
            </a:r>
            <a:r>
              <a:rPr lang="en-US" sz="2400" dirty="0" err="1" smtClean="0"/>
              <a:t>analisis</a:t>
            </a:r>
            <a:r>
              <a:rPr lang="en-US" sz="2400" dirty="0" smtClean="0"/>
              <a:t> and software</a:t>
            </a:r>
            <a:r>
              <a:rPr lang="en-US" sz="2400" baseline="0" dirty="0" smtClean="0"/>
              <a:t> </a:t>
            </a:r>
            <a:r>
              <a:rPr lang="en-US" sz="2400" dirty="0" smtClean="0"/>
              <a:t>is </a:t>
            </a:r>
            <a:r>
              <a:rPr lang="en-US" sz="2400" dirty="0" err="1" smtClean="0"/>
              <a:t>Saha</a:t>
            </a:r>
            <a:r>
              <a:rPr lang="en-US" sz="2400" dirty="0" smtClean="0"/>
              <a:t> </a:t>
            </a:r>
            <a:r>
              <a:rPr lang="en-US" sz="2400" dirty="0" err="1" smtClean="0"/>
              <a:t>Gribovski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2478-4197-4AE8-A00E-CA282FC9407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9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1275-5B1D-4750-AFC1-84E91D50F5D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1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5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65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29.04.2021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 Detector R&amp;D Roadmap Symposium of Task Force 1 Gaseous Detectors | S. Levorato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7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702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ne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45736" y="6492875"/>
            <a:ext cx="946264" cy="365125"/>
          </a:xfrm>
        </p:spPr>
        <p:txBody>
          <a:bodyPr/>
          <a:lstStyle>
            <a:lvl1pPr algn="r">
              <a:defRPr/>
            </a:lvl1pPr>
          </a:lstStyle>
          <a:p>
            <a:fld id="{462860FD-E93A-45F6-9D37-9B085C94B3D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0" y="607662"/>
            <a:ext cx="12192000" cy="338554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lang="en-US" sz="1600" b="1" u="none" kern="1200" cap="all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800" kern="1200" dirty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998220" y="19050"/>
            <a:ext cx="10645140" cy="4585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cap="none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19947" y="374657"/>
            <a:ext cx="1122341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400" b="1" u="none" kern="1200" cap="all" baseline="0" dirty="0" smtClean="0">
                <a:ln>
                  <a:noFill/>
                </a:ln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800" kern="1200" dirty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9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3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8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7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2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5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2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B7AD-39B9-40D2-8923-32C8E16CF2C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s.cern.ch/record/1454199/files/NA62-straws_imag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52734"/>
          <a:stretch/>
        </p:blipFill>
        <p:spPr bwMode="auto">
          <a:xfrm>
            <a:off x="1167353" y="1906621"/>
            <a:ext cx="9857294" cy="38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5446" y="214007"/>
            <a:ext cx="4961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Straw tracker</a:t>
            </a:r>
          </a:p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14/12/2021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30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5837"/>
          <a:stretch/>
        </p:blipFill>
        <p:spPr>
          <a:xfrm>
            <a:off x="0" y="1243173"/>
            <a:ext cx="10058400" cy="3568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" y="4580570"/>
            <a:ext cx="2042687" cy="1921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256" y="4638807"/>
            <a:ext cx="3632289" cy="181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109" y="4638807"/>
            <a:ext cx="3351711" cy="1811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481" y="79518"/>
            <a:ext cx="1735423" cy="1656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031604" y="3017999"/>
            <a:ext cx="4134533" cy="2008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236306"/>
            <a:ext cx="259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DCS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60535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20" y="1178623"/>
            <a:ext cx="3002239" cy="5337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8" y="1178623"/>
            <a:ext cx="2405484" cy="533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7905" y="154701"/>
            <a:ext cx="600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DAQ </a:t>
            </a:r>
            <a:r>
              <a:rPr lang="en-US" sz="4400" b="1" dirty="0" err="1" smtClean="0"/>
              <a:t>protoSPD</a:t>
            </a:r>
            <a:endParaRPr lang="ru-RU" sz="4400" b="1" dirty="0"/>
          </a:p>
        </p:txBody>
      </p:sp>
      <p:sp>
        <p:nvSpPr>
          <p:cNvPr id="11" name="Овал 10"/>
          <p:cNvSpPr/>
          <p:nvPr/>
        </p:nvSpPr>
        <p:spPr>
          <a:xfrm>
            <a:off x="4202242" y="2074709"/>
            <a:ext cx="705678" cy="894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784352" y="2691829"/>
            <a:ext cx="1417891" cy="349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69" y="1178623"/>
            <a:ext cx="2429504" cy="2088558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8"/>
          <a:stretch/>
        </p:blipFill>
        <p:spPr>
          <a:xfrm>
            <a:off x="7089169" y="3737779"/>
            <a:ext cx="1846373" cy="2712133"/>
          </a:xfrm>
          <a:prstGeom prst="rect">
            <a:avLst/>
          </a:prstGeom>
          <a:ln>
            <a:solidFill>
              <a:srgbClr val="990033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4"/>
          <a:stretch/>
        </p:blipFill>
        <p:spPr>
          <a:xfrm>
            <a:off x="9008949" y="3737778"/>
            <a:ext cx="2638509" cy="2712133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23" name="Овал 22"/>
          <p:cNvSpPr/>
          <p:nvPr/>
        </p:nvSpPr>
        <p:spPr>
          <a:xfrm>
            <a:off x="4530902" y="4787756"/>
            <a:ext cx="705669" cy="8630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236571" y="4859676"/>
            <a:ext cx="1779191" cy="2341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611140" y="1708485"/>
            <a:ext cx="1877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FFE Electronics are based AST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-1-1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Belorus</a:t>
            </a:r>
            <a:endParaRPr lang="ru-RU" sz="1600" dirty="0"/>
          </a:p>
        </p:txBody>
      </p:sp>
      <p:sp>
        <p:nvSpPr>
          <p:cNvPr id="29" name="Овал 28"/>
          <p:cNvSpPr/>
          <p:nvPr/>
        </p:nvSpPr>
        <p:spPr>
          <a:xfrm>
            <a:off x="4395627" y="3737778"/>
            <a:ext cx="512294" cy="541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4883736" y="2866105"/>
            <a:ext cx="2132026" cy="9992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328203" y="2897849"/>
            <a:ext cx="197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Straw+RS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938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89" y="179459"/>
            <a:ext cx="11148183" cy="67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-28575"/>
            <a:ext cx="123253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8" y="146541"/>
            <a:ext cx="10815334" cy="64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4156"/>
            <a:ext cx="4224130" cy="5632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9214" y="0"/>
            <a:ext cx="5114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RD51 </a:t>
            </a:r>
            <a:r>
              <a:rPr lang="en-US" sz="4400" b="1" dirty="0" smtClean="0"/>
              <a:t>setup</a:t>
            </a:r>
            <a:endParaRPr lang="ru-RU" sz="4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30" y="950914"/>
            <a:ext cx="3550253" cy="28958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31908" y="898422"/>
            <a:ext cx="3439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GEM telescope with SRS readout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373" y="3738432"/>
            <a:ext cx="5713757" cy="27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0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87"/>
            <a:ext cx="118872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33" y="1669774"/>
            <a:ext cx="3354456" cy="4472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r="19864"/>
          <a:stretch/>
        </p:blipFill>
        <p:spPr>
          <a:xfrm>
            <a:off x="397565" y="1669774"/>
            <a:ext cx="3696468" cy="4472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4033" y="308112"/>
            <a:ext cx="63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Straw tracker NA64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1814" y="5616332"/>
            <a:ext cx="1540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200x200mm</a:t>
            </a:r>
          </a:p>
          <a:p>
            <a:r>
              <a:rPr lang="en-US" dirty="0" smtClean="0"/>
              <a:t>D-6mm</a:t>
            </a:r>
          </a:p>
          <a:p>
            <a:r>
              <a:rPr lang="en-US" dirty="0" smtClean="0"/>
              <a:t>4layer-XXYY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37522" y="3250096"/>
            <a:ext cx="1103243" cy="1013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97455" y="4018722"/>
            <a:ext cx="1103243" cy="1013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153295" y="3854800"/>
            <a:ext cx="1502978" cy="21086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11" idx="1"/>
          </p:cNvCxnSpPr>
          <p:nvPr/>
        </p:nvCxnSpPr>
        <p:spPr>
          <a:xfrm flipV="1">
            <a:off x="6331226" y="4525618"/>
            <a:ext cx="3366229" cy="1437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9697455" y="2880765"/>
            <a:ext cx="1103243" cy="1013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839739" y="1669774"/>
            <a:ext cx="884583" cy="8945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6286395" y="3387660"/>
            <a:ext cx="3366229" cy="1437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392380" y="2292701"/>
            <a:ext cx="3366229" cy="1437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92231" y="4606317"/>
            <a:ext cx="191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2x32chan  Preamp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076569" y="3537789"/>
            <a:ext cx="143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64chan TDC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2" t="65675"/>
          <a:stretch/>
        </p:blipFill>
        <p:spPr>
          <a:xfrm>
            <a:off x="4378702" y="1489752"/>
            <a:ext cx="2710874" cy="1780891"/>
          </a:xfrm>
          <a:prstGeom prst="rect">
            <a:avLst/>
          </a:prstGeom>
        </p:spPr>
      </p:pic>
      <p:cxnSp>
        <p:nvCxnSpPr>
          <p:cNvPr id="27" name="Прямая со стрелкой 26"/>
          <p:cNvCxnSpPr>
            <a:endCxn id="10" idx="3"/>
          </p:cNvCxnSpPr>
          <p:nvPr/>
        </p:nvCxnSpPr>
        <p:spPr>
          <a:xfrm flipH="1">
            <a:off x="3140765" y="2341334"/>
            <a:ext cx="1229052" cy="1415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40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7093" t="384" r="14647" b="49154"/>
          <a:stretch/>
        </p:blipFill>
        <p:spPr>
          <a:xfrm>
            <a:off x="8332765" y="248477"/>
            <a:ext cx="3385467" cy="5953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960" t="13789" r="4587" b="15228"/>
          <a:stretch/>
        </p:blipFill>
        <p:spPr>
          <a:xfrm rot="16200000">
            <a:off x="-188842" y="2221394"/>
            <a:ext cx="4611756" cy="294198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35496" y="4899163"/>
            <a:ext cx="2763079" cy="4472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43960" y="4809712"/>
            <a:ext cx="2763079" cy="4472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328915" y="4840357"/>
            <a:ext cx="910624" cy="377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635343" y="4899163"/>
            <a:ext cx="906839" cy="398394"/>
          </a:xfrm>
          <a:prstGeom prst="rightArrow">
            <a:avLst>
              <a:gd name="adj1" fmla="val 442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13349" y="475548"/>
            <a:ext cx="390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planned to start the experiment at the end of October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27" y="4057236"/>
            <a:ext cx="2759795" cy="150495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18699" y="5675099"/>
            <a:ext cx="3587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connection</a:t>
            </a:r>
            <a:r>
              <a:rPr lang="ru-RU" dirty="0"/>
              <a:t> </a:t>
            </a:r>
            <a:r>
              <a:rPr lang="ru-RU" dirty="0" err="1"/>
              <a:t>board</a:t>
            </a:r>
            <a:r>
              <a:rPr lang="ru-RU" dirty="0"/>
              <a:t> </a:t>
            </a:r>
            <a:r>
              <a:rPr lang="ru-RU" dirty="0" err="1"/>
              <a:t>between</a:t>
            </a:r>
            <a:r>
              <a:rPr lang="ru-RU" dirty="0"/>
              <a:t> </a:t>
            </a:r>
            <a:r>
              <a:rPr lang="ru-RU" dirty="0" smtClean="0"/>
              <a:t>VM</a:t>
            </a:r>
            <a:r>
              <a:rPr lang="en-US" dirty="0" smtClean="0"/>
              <a:t>M</a:t>
            </a:r>
            <a:r>
              <a:rPr lang="ru-RU" dirty="0" smtClean="0"/>
              <a:t>3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 smtClean="0"/>
              <a:t>Straws</a:t>
            </a:r>
            <a:r>
              <a:rPr lang="en-US" dirty="0" smtClean="0"/>
              <a:t> Tracker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874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28010" y="506999"/>
            <a:ext cx="3869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STRAW chamber </a:t>
            </a:r>
            <a:r>
              <a:rPr lang="en-US" sz="2000" dirty="0" smtClean="0"/>
              <a:t>200x200mm</a:t>
            </a:r>
            <a:endParaRPr lang="en-US" sz="2000" dirty="0"/>
          </a:p>
          <a:p>
            <a:r>
              <a:rPr lang="en-US" sz="2000" dirty="0" smtClean="0"/>
              <a:t>4 </a:t>
            </a:r>
            <a:r>
              <a:rPr lang="en-US" sz="2000" dirty="0"/>
              <a:t>layer </a:t>
            </a:r>
            <a:r>
              <a:rPr lang="en-US" sz="2000" dirty="0" smtClean="0"/>
              <a:t>- XXYY</a:t>
            </a:r>
            <a:endParaRPr lang="en-US" sz="2000" dirty="0"/>
          </a:p>
          <a:p>
            <a:r>
              <a:rPr lang="en-US" sz="2000" dirty="0"/>
              <a:t>Diameter straw-6mm</a:t>
            </a:r>
          </a:p>
          <a:p>
            <a:r>
              <a:rPr lang="en-US" sz="2000" dirty="0"/>
              <a:t>Diameter anod-30mkm</a:t>
            </a:r>
          </a:p>
        </p:txBody>
      </p:sp>
      <p:pic>
        <p:nvPicPr>
          <p:cNvPr id="18" name="Picture 2" descr="Z:\home\artem\Data\Analysis\NA64\simulation\examples\exampleStraw\StrawY.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38848" r="3449" b="34632"/>
          <a:stretch/>
        </p:blipFill>
        <p:spPr bwMode="auto">
          <a:xfrm>
            <a:off x="8002393" y="2976173"/>
            <a:ext cx="3794022" cy="6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17916" r="24436" b="11261"/>
          <a:stretch/>
        </p:blipFill>
        <p:spPr>
          <a:xfrm>
            <a:off x="4236005" y="506999"/>
            <a:ext cx="3985591" cy="2117034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5471506" y="3854168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479618" y="3854836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898281" y="4848675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23984" y="4798115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424730" y="5310661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984730" y="4338661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992730" y="4338661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416730" y="5310661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>
            <a:stCxn id="22" idx="2"/>
          </p:cNvCxnSpPr>
          <p:nvPr/>
        </p:nvCxnSpPr>
        <p:spPr>
          <a:xfrm>
            <a:off x="5898281" y="5361221"/>
            <a:ext cx="593264" cy="2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460857" y="4331292"/>
            <a:ext cx="1170" cy="989532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авая фигурная скобка 29"/>
          <p:cNvSpPr/>
          <p:nvPr/>
        </p:nvSpPr>
        <p:spPr>
          <a:xfrm rot="5400000">
            <a:off x="6592871" y="5204259"/>
            <a:ext cx="715780" cy="101093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965162" y="2981006"/>
            <a:ext cx="779036" cy="5596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7661873" y="3488726"/>
            <a:ext cx="1409621" cy="9876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589137" y="6117734"/>
            <a:ext cx="93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6mm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566783" y="930244"/>
            <a:ext cx="779036" cy="14681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237023" y="2199159"/>
            <a:ext cx="1695073" cy="898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1119852" y="2343060"/>
            <a:ext cx="2115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Gas  Ar:CO2/70:30</a:t>
            </a:r>
            <a:endParaRPr lang="en-US" sz="2000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/>
          <a:srcRect l="2795" t="1122" r="3352" b="45602"/>
          <a:stretch/>
        </p:blipFill>
        <p:spPr>
          <a:xfrm>
            <a:off x="535320" y="3255793"/>
            <a:ext cx="4163189" cy="229387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628629" y="5638540"/>
            <a:ext cx="197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 time – 60nsec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72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018" y="-65558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Two design of the straw-tube production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4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8385" y="1637463"/>
            <a:ext cx="3247615" cy="19522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052" y="3952727"/>
            <a:ext cx="5658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Straw winding. </a:t>
            </a:r>
            <a:r>
              <a:rPr lang="en-US" dirty="0"/>
              <a:t>Two films revolve and stick together among </a:t>
            </a:r>
            <a:r>
              <a:rPr lang="en-US" dirty="0" smtClean="0"/>
              <a:t>themselves.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9326" t="32175" r="35355" b="51939"/>
          <a:stretch/>
        </p:blipFill>
        <p:spPr>
          <a:xfrm>
            <a:off x="708382" y="1676285"/>
            <a:ext cx="2441270" cy="1424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3676" y="4552891"/>
            <a:ext cx="370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Lucida Sans Unicode"/>
              </a:rPr>
              <a:t>Ultrasonic welding of straws</a:t>
            </a:r>
            <a:endParaRPr lang="ru-RU" dirty="0"/>
          </a:p>
        </p:txBody>
      </p:sp>
      <p:pic>
        <p:nvPicPr>
          <p:cNvPr id="9" name="Pictur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676" y="3187814"/>
            <a:ext cx="3750350" cy="1342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5" t="63014" r="426"/>
          <a:stretch/>
        </p:blipFill>
        <p:spPr bwMode="auto">
          <a:xfrm>
            <a:off x="6788815" y="894847"/>
            <a:ext cx="4589523" cy="227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1574" y="5913058"/>
            <a:ext cx="522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both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these</a:t>
            </a:r>
            <a:r>
              <a:rPr lang="ru-RU" dirty="0"/>
              <a:t> </a:t>
            </a:r>
            <a:r>
              <a:rPr lang="ru-RU" dirty="0" err="1"/>
              <a:t>technologies</a:t>
            </a:r>
            <a:r>
              <a:rPr lang="ru-RU" dirty="0"/>
              <a:t> </a:t>
            </a:r>
            <a:r>
              <a:rPr lang="ru-RU" dirty="0" err="1"/>
              <a:t>are</a:t>
            </a:r>
            <a:r>
              <a:rPr lang="ru-RU" dirty="0"/>
              <a:t> </a:t>
            </a:r>
            <a:r>
              <a:rPr lang="ru-RU" dirty="0" err="1"/>
              <a:t>well</a:t>
            </a:r>
            <a:r>
              <a:rPr lang="ru-RU" dirty="0"/>
              <a:t> </a:t>
            </a:r>
            <a:r>
              <a:rPr lang="ru-RU" dirty="0" err="1"/>
              <a:t>developed</a:t>
            </a:r>
            <a:r>
              <a:rPr lang="ru-RU" dirty="0"/>
              <a:t> </a:t>
            </a:r>
            <a:r>
              <a:rPr lang="ru-RU" dirty="0" err="1"/>
              <a:t>at</a:t>
            </a:r>
            <a:r>
              <a:rPr lang="ru-RU" dirty="0"/>
              <a:t> JINR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1052" y="4584210"/>
            <a:ext cx="366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straw diameter from 2 mm to 18 mm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03676" y="4957035"/>
            <a:ext cx="366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straw</a:t>
            </a:r>
            <a:r>
              <a:rPr lang="ru-RU" dirty="0"/>
              <a:t> </a:t>
            </a:r>
            <a:r>
              <a:rPr lang="ru-RU" dirty="0" err="1"/>
              <a:t>diameter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smtClean="0"/>
              <a:t>5 </a:t>
            </a:r>
            <a:r>
              <a:rPr lang="ru-RU" dirty="0" err="1"/>
              <a:t>mm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smtClean="0"/>
              <a:t>20 </a:t>
            </a:r>
            <a:r>
              <a:rPr lang="ru-RU" dirty="0" err="1"/>
              <a:t>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592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04837"/>
            <a:ext cx="109537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7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0"/>
            <a:ext cx="11887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9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68"/>
          <a:stretch/>
        </p:blipFill>
        <p:spPr>
          <a:xfrm>
            <a:off x="1072312" y="616449"/>
            <a:ext cx="10067925" cy="56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2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41789" y="42893"/>
            <a:ext cx="11544727" cy="123808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Oct/Nov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RD51 test beam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H4 SPS CERN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RD51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GDD, UNIANDES, GSI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HIP, JINR(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),PNPI(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Gatchina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4410409" y="1324864"/>
            <a:ext cx="2771569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Setup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Description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7068619" y="1470681"/>
            <a:ext cx="4917897" cy="141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2000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ru-RU" sz="20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Crate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FECs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DVMMs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+ 2 PMX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 CTF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Hybrids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disconnected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HDMI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5"/>
          <p:cNvSpPr/>
          <p:nvPr/>
        </p:nvSpPr>
        <p:spPr>
          <a:xfrm>
            <a:off x="490679" y="1790452"/>
            <a:ext cx="45716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ru-RU" sz="20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10cm x 10xcm</a:t>
            </a:r>
          </a:p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NIM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 XY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Straw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9" y="3827540"/>
            <a:ext cx="4476763" cy="2512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63" y="3873139"/>
            <a:ext cx="4395516" cy="2466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19" y="2235597"/>
            <a:ext cx="2303666" cy="41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18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557" t="1836" r="8286" b="567"/>
          <a:stretch/>
        </p:blipFill>
        <p:spPr>
          <a:xfrm>
            <a:off x="3462392" y="1253447"/>
            <a:ext cx="4685015" cy="4874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4337" y="318501"/>
            <a:ext cx="222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VMM3a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79766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4754" y="731009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Straw winding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67578" y="731009"/>
            <a:ext cx="2535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Straw </a:t>
            </a:r>
            <a:r>
              <a:rPr lang="en-US" sz="3200" dirty="0" smtClean="0"/>
              <a:t>welding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24754" y="1173338"/>
            <a:ext cx="459391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ATLAS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LHCb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PANDA(overpressure)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CBM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COMPASS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Mu2e(vacuum)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NA64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SVD-2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GLUEX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COZY-TOF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416800" y="1315784"/>
            <a:ext cx="41412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NA62</a:t>
            </a:r>
            <a:r>
              <a:rPr lang="ru-RU" sz="3200" dirty="0" smtClean="0"/>
              <a:t>(</a:t>
            </a:r>
            <a:r>
              <a:rPr lang="en-US" sz="3200" dirty="0" smtClean="0"/>
              <a:t>vacuum)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COMET(vacuum)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SHiP</a:t>
            </a:r>
            <a:r>
              <a:rPr lang="en-US" sz="3200" dirty="0" smtClean="0"/>
              <a:t>(vacuum)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DUNE(overpressure)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SVD-2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..</a:t>
            </a:r>
          </a:p>
          <a:p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0714" y="129568"/>
            <a:ext cx="10190747" cy="60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straw tracker </a:t>
            </a:r>
            <a:r>
              <a:rPr lang="en-US" sz="3200" dirty="0"/>
              <a:t>are using of  in the different experiments.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3941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21963" t="24526" r="21867" b="11114"/>
          <a:stretch/>
        </p:blipFill>
        <p:spPr>
          <a:xfrm>
            <a:off x="6481758" y="920416"/>
            <a:ext cx="5476202" cy="352944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BAFC94B-527A-475B-B6DF-0E8F373F3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836712"/>
            <a:ext cx="10800580" cy="48965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rgbClr val="FF0000"/>
                </a:solidFill>
              </a:rPr>
              <a:t> </a:t>
            </a:r>
            <a:endParaRPr lang="en-GB" sz="2000" b="0" dirty="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E8608F-A0AE-4C7F-B637-932B1EB0B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94"/>
          <a:stretch/>
        </p:blipFill>
        <p:spPr>
          <a:xfrm>
            <a:off x="3303731" y="3873670"/>
            <a:ext cx="3178027" cy="24791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l="33661" t="19898"/>
          <a:stretch/>
        </p:blipFill>
        <p:spPr>
          <a:xfrm>
            <a:off x="281346" y="939955"/>
            <a:ext cx="5441244" cy="287474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t="19898" r="66132"/>
          <a:stretch/>
        </p:blipFill>
        <p:spPr>
          <a:xfrm>
            <a:off x="224025" y="3734031"/>
            <a:ext cx="2777943" cy="287474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814655" y="78723"/>
            <a:ext cx="2575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PANDA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721" y="4828860"/>
            <a:ext cx="2572369" cy="15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66" y="0"/>
            <a:ext cx="8814681" cy="6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11" y="199134"/>
            <a:ext cx="7640814" cy="62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64133" y="666771"/>
            <a:ext cx="67278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2000" b="1" dirty="0" smtClean="0">
                <a:solidFill>
                  <a:srgbClr val="000000"/>
                </a:solidFill>
              </a:rPr>
              <a:t>Requirements:</a:t>
            </a:r>
            <a:endParaRPr lang="en-GB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support the </a:t>
            </a:r>
            <a:r>
              <a:rPr lang="en-GB" dirty="0" smtClean="0">
                <a:solidFill>
                  <a:srgbClr val="000000"/>
                </a:solidFill>
              </a:rPr>
              <a:t>tracker in </a:t>
            </a:r>
            <a:r>
              <a:rPr lang="en-GB" dirty="0">
                <a:solidFill>
                  <a:srgbClr val="000000"/>
                </a:solidFill>
              </a:rPr>
              <a:t>position, with minimum mass, low </a:t>
            </a:r>
            <a:r>
              <a:rPr lang="en-GB" sz="1600" dirty="0">
                <a:solidFill>
                  <a:srgbClr val="000000"/>
                </a:solidFill>
              </a:rPr>
              <a:t>X</a:t>
            </a:r>
            <a:r>
              <a:rPr lang="en-GB" dirty="0">
                <a:solidFill>
                  <a:srgbClr val="000000"/>
                </a:solidFill>
              </a:rPr>
              <a:t>/X0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provide cooling and thermal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provide high dimensional and dynamic stability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err="1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60FD-E93A-45F6-9D37-9B085C94B3DB}" type="slidenum">
              <a:rPr lang="en-GB" smtClean="0"/>
              <a:t>7</a:t>
            </a:fld>
            <a:endParaRPr lang="en-GB"/>
          </a:p>
        </p:txBody>
      </p:sp>
      <p:sp>
        <p:nvSpPr>
          <p:cNvPr id="10" name="Прямоугольник 9"/>
          <p:cNvSpPr/>
          <p:nvPr/>
        </p:nvSpPr>
        <p:spPr>
          <a:xfrm>
            <a:off x="3201756" y="118226"/>
            <a:ext cx="6107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TRACKER MECHNICS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577" y="999040"/>
            <a:ext cx="49808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Boundary </a:t>
            </a:r>
            <a:r>
              <a:rPr lang="en-GB" sz="2000" b="1" dirty="0" smtClean="0">
                <a:solidFill>
                  <a:srgbClr val="000000"/>
                </a:solidFill>
              </a:rPr>
              <a:t>conditions:</a:t>
            </a:r>
            <a:endParaRPr lang="en-GB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high radiation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Inelastic deformation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temperature </a:t>
            </a:r>
            <a:r>
              <a:rPr lang="en-GB" dirty="0">
                <a:solidFill>
                  <a:srgbClr val="000000"/>
                </a:solidFill>
              </a:rPr>
              <a:t>and humidity variations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err="1" smtClean="0">
              <a:solidFill>
                <a:srgbClr val="000000"/>
              </a:solidFill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3"/>
          <a:srcRect r="51281" b="11000"/>
          <a:stretch/>
        </p:blipFill>
        <p:spPr>
          <a:xfrm>
            <a:off x="6047740" y="4182912"/>
            <a:ext cx="952587" cy="911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-187948" y="684048"/>
            <a:ext cx="7913162" cy="407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Font typeface="Wingdings" pitchFamily="2" charset="2"/>
              <a:buNone/>
              <a:defRPr sz="16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5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8578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378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5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7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959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15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i="1" u="none" dirty="0" smtClean="0">
                <a:solidFill>
                  <a:schemeClr val="bg1"/>
                </a:solidFill>
              </a:rPr>
              <a:t>Consolidated use of Carbon as structural…</a:t>
            </a:r>
            <a:endParaRPr lang="en-GB" sz="2000" i="1" u="none" dirty="0">
              <a:solidFill>
                <a:schemeClr val="bg1"/>
              </a:solidFill>
            </a:endParaRPr>
          </a:p>
        </p:txBody>
      </p:sp>
      <p:pic>
        <p:nvPicPr>
          <p:cNvPr id="18" name="Picture 2" descr="Risultati immagini per carbon Foa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18" y="3667348"/>
            <a:ext cx="1427067" cy="14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r="6614" b="-1"/>
          <a:stretch/>
        </p:blipFill>
        <p:spPr bwMode="auto">
          <a:xfrm flipH="1">
            <a:off x="256540" y="5490070"/>
            <a:ext cx="1453986" cy="115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11"/>
          <p:cNvSpPr/>
          <p:nvPr/>
        </p:nvSpPr>
        <p:spPr>
          <a:xfrm>
            <a:off x="279424" y="2637787"/>
            <a:ext cx="4142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smtClean="0">
                <a:solidFill>
                  <a:schemeClr val="bg1"/>
                </a:solidFill>
              </a:rPr>
              <a:t>… and </a:t>
            </a:r>
            <a:r>
              <a:rPr lang="en-GB" sz="2000" i="1" dirty="0">
                <a:solidFill>
                  <a:schemeClr val="bg1"/>
                </a:solidFill>
              </a:rPr>
              <a:t>thermal management materials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4" name="Rectangle 14"/>
          <p:cNvSpPr/>
          <p:nvPr/>
        </p:nvSpPr>
        <p:spPr>
          <a:xfrm>
            <a:off x="344730" y="4946815"/>
            <a:ext cx="4335277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Thermal Pyrolytic Graphite: </a:t>
            </a:r>
            <a:r>
              <a:rPr lang="en-US" sz="1200" i="1" dirty="0" smtClean="0">
                <a:solidFill>
                  <a:srgbClr val="000000"/>
                </a:solidFill>
              </a:rPr>
              <a:t>Thermal </a:t>
            </a:r>
            <a:r>
              <a:rPr lang="en-US" sz="1200" i="1" dirty="0">
                <a:solidFill>
                  <a:srgbClr val="000000"/>
                </a:solidFill>
              </a:rPr>
              <a:t>management material with very high thermal conductivity and </a:t>
            </a:r>
            <a:r>
              <a:rPr lang="en-US" sz="1200" i="1" dirty="0" smtClean="0">
                <a:solidFill>
                  <a:srgbClr val="000000"/>
                </a:solidFill>
              </a:rPr>
              <a:t>flexibility</a:t>
            </a:r>
            <a:endParaRPr lang="en-GB" sz="1600" b="1" i="1" dirty="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/>
          <p:nvPr/>
        </p:nvSpPr>
        <p:spPr>
          <a:xfrm>
            <a:off x="5634730" y="3902700"/>
            <a:ext cx="5761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Carbon foam: </a:t>
            </a:r>
            <a:r>
              <a:rPr lang="en-GB" sz="1200" i="1" dirty="0" smtClean="0">
                <a:solidFill>
                  <a:srgbClr val="000000"/>
                </a:solidFill>
              </a:rPr>
              <a:t>high thermal performance, properties are porosity dependent </a:t>
            </a:r>
            <a:endParaRPr lang="en-GB" sz="1600" i="1" dirty="0">
              <a:solidFill>
                <a:srgbClr val="000000"/>
              </a:solidFill>
            </a:endParaRPr>
          </a:p>
        </p:txBody>
      </p:sp>
      <p:pic>
        <p:nvPicPr>
          <p:cNvPr id="27" name="Picture 2" descr="Poco Grap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28" y="4481620"/>
            <a:ext cx="1192572" cy="231890"/>
          </a:xfrm>
          <a:prstGeom prst="rect">
            <a:avLst/>
          </a:prstGeom>
          <a:solidFill>
            <a:srgbClr val="FFFFFF">
              <a:alpha val="69804"/>
            </a:srgbClr>
          </a:solidFill>
          <a:extLst/>
        </p:spPr>
      </p:pic>
      <p:pic>
        <p:nvPicPr>
          <p:cNvPr id="2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16" y="5495007"/>
            <a:ext cx="1014822" cy="242092"/>
          </a:xfrm>
          <a:prstGeom prst="rect">
            <a:avLst/>
          </a:prstGeom>
        </p:spPr>
      </p:pic>
      <p:graphicFrame>
        <p:nvGraphicFramePr>
          <p:cNvPr id="35" name="Tabella 13"/>
          <p:cNvGraphicFramePr>
            <a:graphicFrameLocks noGrp="1"/>
          </p:cNvGraphicFramePr>
          <p:nvPr>
            <p:extLst/>
          </p:nvPr>
        </p:nvGraphicFramePr>
        <p:xfrm>
          <a:off x="892577" y="3060166"/>
          <a:ext cx="5123916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313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5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Filaments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[K=1000]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E1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GPa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X</a:t>
                      </a:r>
                      <a:r>
                        <a:rPr lang="it-IT" sz="1100" baseline="-250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t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/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X</a:t>
                      </a:r>
                      <a:r>
                        <a:rPr lang="it-IT" sz="1100" b="1" kern="1200" baseline="-250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lang="it-IT" sz="1100" b="1" kern="1200" baseline="-250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GPa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baseline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Y</a:t>
                      </a:r>
                      <a:r>
                        <a:rPr lang="it-IT" sz="1100" baseline="-250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t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mK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CTE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[10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-6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K13D2U [0] fibre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2K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935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3688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800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-1,1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K13D2U [0] prepreg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2K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563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1800/340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~450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-1,2    /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   61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Rectangle 26"/>
          <p:cNvSpPr/>
          <p:nvPr/>
        </p:nvSpPr>
        <p:spPr>
          <a:xfrm>
            <a:off x="728273" y="2477143"/>
            <a:ext cx="530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  <a:latin typeface="+mj-lt"/>
              </a:rPr>
              <a:t>Carbon Unidirectional </a:t>
            </a:r>
            <a:r>
              <a:rPr lang="en-GB" sz="1600" b="1" i="1" dirty="0" err="1" smtClean="0">
                <a:solidFill>
                  <a:srgbClr val="FF0000"/>
                </a:solidFill>
                <a:latin typeface="+mj-lt"/>
              </a:rPr>
              <a:t>Prepreg</a:t>
            </a:r>
            <a:r>
              <a:rPr lang="en-GB" sz="1600" b="1" i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Ready to </a:t>
            </a:r>
            <a:r>
              <a:rPr lang="en-GB" sz="1200" i="1" dirty="0" err="1">
                <a:solidFill>
                  <a:srgbClr val="000000"/>
                </a:solidFill>
                <a:latin typeface="+mj-lt"/>
              </a:rPr>
              <a:t>mold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 or cure material in sheet form which contains </a:t>
            </a:r>
            <a:r>
              <a:rPr lang="en-GB" sz="1200" i="1" dirty="0" err="1">
                <a:solidFill>
                  <a:srgbClr val="000000"/>
                </a:solidFill>
                <a:latin typeface="+mj-lt"/>
              </a:rPr>
              <a:t>fiber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 all aligned in one </a:t>
            </a:r>
            <a:r>
              <a:rPr lang="en-GB" sz="1200" i="1" dirty="0" smtClean="0">
                <a:solidFill>
                  <a:srgbClr val="000000"/>
                </a:solidFill>
                <a:latin typeface="+mj-lt"/>
              </a:rPr>
              <a:t>direction. Filament diameter=11 µm</a:t>
            </a:r>
            <a:endParaRPr lang="en-GB" sz="1200" i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0" name="Group 30"/>
          <p:cNvGrpSpPr/>
          <p:nvPr/>
        </p:nvGrpSpPr>
        <p:grpSpPr>
          <a:xfrm>
            <a:off x="6034853" y="2520991"/>
            <a:ext cx="1799823" cy="1248291"/>
            <a:chOff x="10127934" y="2512570"/>
            <a:chExt cx="1799823" cy="1248291"/>
          </a:xfrm>
        </p:grpSpPr>
        <p:grpSp>
          <p:nvGrpSpPr>
            <p:cNvPr id="41" name="Group 31"/>
            <p:cNvGrpSpPr/>
            <p:nvPr/>
          </p:nvGrpSpPr>
          <p:grpSpPr>
            <a:xfrm>
              <a:off x="10127934" y="2512570"/>
              <a:ext cx="1799823" cy="1248291"/>
              <a:chOff x="10379912" y="2569610"/>
              <a:chExt cx="1799823" cy="1248291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9848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379912" y="2569610"/>
                <a:ext cx="1799823" cy="1248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4" name="CasellaDiTesto 11"/>
              <p:cNvSpPr txBox="1"/>
              <p:nvPr/>
            </p:nvSpPr>
            <p:spPr>
              <a:xfrm>
                <a:off x="10778206" y="3452486"/>
                <a:ext cx="1343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>
                    <a:latin typeface="+mj-lt"/>
                  </a:rPr>
                  <a:t>80 (g/m</a:t>
                </a:r>
                <a:r>
                  <a:rPr lang="it-IT" sz="1400" baseline="30000" dirty="0" smtClean="0">
                    <a:latin typeface="+mj-lt"/>
                  </a:rPr>
                  <a:t>2</a:t>
                </a:r>
                <a:r>
                  <a:rPr lang="it-IT" sz="1400" dirty="0" smtClean="0">
                    <a:latin typeface="+mj-lt"/>
                  </a:rPr>
                  <a:t>) FAW</a:t>
                </a:r>
                <a:endParaRPr lang="it-IT" sz="1400" dirty="0">
                  <a:latin typeface="+mj-lt"/>
                </a:endParaRPr>
              </a:p>
            </p:txBody>
          </p:sp>
        </p:grpSp>
        <p:sp>
          <p:nvSpPr>
            <p:cNvPr id="42" name="CasellaDiTesto 4"/>
            <p:cNvSpPr txBox="1">
              <a:spLocks noChangeArrowheads="1"/>
            </p:cNvSpPr>
            <p:nvPr/>
          </p:nvSpPr>
          <p:spPr bwMode="auto">
            <a:xfrm>
              <a:off x="10514360" y="2603063"/>
              <a:ext cx="1297061" cy="30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400" dirty="0">
                  <a:solidFill>
                    <a:prstClr val="white"/>
                  </a:solidFill>
                  <a:latin typeface="+mn-lt"/>
                  <a:cs typeface="Arial" pitchFamily="34" charset="0"/>
                </a:rPr>
                <a:t>~ </a:t>
              </a:r>
              <a:r>
                <a:rPr lang="it-IT" altLang="fr-FR" sz="1400" dirty="0">
                  <a:solidFill>
                    <a:prstClr val="white"/>
                  </a:solidFill>
                  <a:latin typeface="+mn-lt"/>
                  <a:cs typeface="Arial" pitchFamily="34" charset="0"/>
                </a:rPr>
                <a:t>45 µm</a:t>
              </a:r>
              <a:endParaRPr lang="fr-FR" altLang="fr-FR" sz="1400" dirty="0">
                <a:solidFill>
                  <a:prstClr val="white"/>
                </a:solidFill>
                <a:latin typeface="+mn-lt"/>
                <a:cs typeface="Arial" pitchFamily="34" charset="0"/>
              </a:endParaRPr>
            </a:p>
          </p:txBody>
        </p:sp>
      </p:grpSp>
      <p:graphicFrame>
        <p:nvGraphicFramePr>
          <p:cNvPr id="45" name="Tabella 12"/>
          <p:cNvGraphicFramePr>
            <a:graphicFrameLocks noGrp="1"/>
          </p:cNvGraphicFramePr>
          <p:nvPr>
            <p:extLst/>
          </p:nvPr>
        </p:nvGraphicFramePr>
        <p:xfrm>
          <a:off x="1889876" y="5510873"/>
          <a:ext cx="3337676" cy="1113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0098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41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Thick.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µm]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Density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[g/cm3]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377" rtl="0" eaLnBrk="1" latinLnBrk="0" hangingPunct="1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Amec</a:t>
                      </a:r>
                      <a:r>
                        <a:rPr lang="it-IT" sz="1100" b="1" kern="1200" baseline="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FGS_003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1.6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TPG @ Tile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2.25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1500-1700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6-10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496420"/>
                  </a:ext>
                </a:extLst>
              </a:tr>
            </a:tbl>
          </a:graphicData>
        </a:graphic>
      </p:graphicFrame>
      <p:graphicFrame>
        <p:nvGraphicFramePr>
          <p:cNvPr id="46" name="Tabella 12"/>
          <p:cNvGraphicFramePr>
            <a:graphicFrameLocks noGrp="1"/>
          </p:cNvGraphicFramePr>
          <p:nvPr>
            <p:extLst/>
          </p:nvPr>
        </p:nvGraphicFramePr>
        <p:xfrm>
          <a:off x="7759658" y="4249866"/>
          <a:ext cx="2636938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7952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307353095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Density </a:t>
                      </a:r>
                      <a:b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[g/cm3]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</a:t>
                      </a:r>
                      <a:r>
                        <a:rPr lang="it-IT" sz="1100" kern="12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mK</a:t>
                      </a: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[W/mK]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POCO HTC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0.9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70-245</a:t>
                      </a:r>
                      <a:endParaRPr lang="en-US" sz="1100" kern="12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CasellaDiTesto 28"/>
          <p:cNvSpPr txBox="1">
            <a:spLocks noChangeArrowheads="1"/>
          </p:cNvSpPr>
          <p:nvPr/>
        </p:nvSpPr>
        <p:spPr bwMode="auto">
          <a:xfrm>
            <a:off x="10060034" y="1678047"/>
            <a:ext cx="1336527" cy="34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fr-FR" sz="1600" b="1" dirty="0">
                <a:solidFill>
                  <a:prstClr val="white"/>
                </a:solidFill>
                <a:cs typeface="Arial" pitchFamily="34" charset="0"/>
              </a:rPr>
              <a:t>5-11 µm</a:t>
            </a:r>
            <a:endParaRPr lang="fr-FR" altLang="fr-FR" sz="1600" b="1" dirty="0">
              <a:solidFill>
                <a:prstClr val="white"/>
              </a:solidFill>
              <a:cs typeface="Arial" pitchFamily="34" charset="0"/>
            </a:endParaRPr>
          </a:p>
        </p:txBody>
      </p:sp>
      <p:graphicFrame>
        <p:nvGraphicFramePr>
          <p:cNvPr id="52" name="Tabella 12"/>
          <p:cNvGraphicFramePr>
            <a:graphicFrameLocks noGrp="1"/>
          </p:cNvGraphicFramePr>
          <p:nvPr>
            <p:extLst/>
          </p:nvPr>
        </p:nvGraphicFramePr>
        <p:xfrm>
          <a:off x="5603647" y="5906617"/>
          <a:ext cx="2715069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7952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307353095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Density </a:t>
                      </a:r>
                      <a:b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[g/cm3]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</a:t>
                      </a:r>
                      <a:r>
                        <a:rPr lang="it-IT" sz="1100" kern="12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mK</a:t>
                      </a: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[W/mK]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ALG2208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2.2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220</a:t>
                      </a:r>
                      <a:endParaRPr lang="en-US" sz="1100" kern="12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3" y="5770037"/>
            <a:ext cx="1023815" cy="170636"/>
          </a:xfrm>
          <a:prstGeom prst="rect">
            <a:avLst/>
          </a:prstGeom>
        </p:spPr>
      </p:pic>
      <p:pic>
        <p:nvPicPr>
          <p:cNvPr id="54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3428" y="6074116"/>
            <a:ext cx="440857" cy="286032"/>
          </a:xfrm>
          <a:prstGeom prst="rect">
            <a:avLst/>
          </a:prstGeom>
        </p:spPr>
      </p:pic>
      <p:sp>
        <p:nvSpPr>
          <p:cNvPr id="55" name="Rectangle 45"/>
          <p:cNvSpPr/>
          <p:nvPr/>
        </p:nvSpPr>
        <p:spPr>
          <a:xfrm>
            <a:off x="4549006" y="4875379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… and more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Rectangle 46"/>
          <p:cNvSpPr/>
          <p:nvPr/>
        </p:nvSpPr>
        <p:spPr>
          <a:xfrm>
            <a:off x="5665655" y="5283816"/>
            <a:ext cx="5776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Aluminium Graphite Composites, </a:t>
            </a:r>
            <a:r>
              <a:rPr lang="en-US" sz="1600" b="1" i="1" dirty="0" smtClean="0">
                <a:solidFill>
                  <a:srgbClr val="FF0000"/>
                </a:solidFill>
              </a:rPr>
              <a:t>Thermal phase change material</a:t>
            </a:r>
            <a:endParaRPr lang="en-GB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58" name="Tabella 12"/>
          <p:cNvGraphicFramePr>
            <a:graphicFrameLocks noGrp="1"/>
          </p:cNvGraphicFramePr>
          <p:nvPr>
            <p:extLst/>
          </p:nvPr>
        </p:nvGraphicFramePr>
        <p:xfrm>
          <a:off x="9457154" y="5986504"/>
          <a:ext cx="2222327" cy="57492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38637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423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Thick.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b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µm]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Trans. T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[°C]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endParaRPr lang="it-IT" sz="1100" b="1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Tpcm 580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76-400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3.8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9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491" y="5889709"/>
            <a:ext cx="940192" cy="413271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7474091" y="2550706"/>
            <a:ext cx="324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Carbon Fibre Reinforced Plastics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7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tsniism.ru/images/dev/1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31" y="1291030"/>
            <a:ext cx="2445437" cy="18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tsniism.ru/images/dev/5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49" y="1292429"/>
            <a:ext cx="3037903" cy="18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52575" y="151099"/>
            <a:ext cx="6107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TRACKER MECHNICS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85549" y="3319052"/>
            <a:ext cx="5596319" cy="3122845"/>
            <a:chOff x="0" y="0"/>
            <a:chExt cx="6391427" cy="41070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t="8792"/>
            <a:stretch/>
          </p:blipFill>
          <p:spPr>
            <a:xfrm>
              <a:off x="0" y="0"/>
              <a:ext cx="3843087" cy="280035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00350"/>
              <a:ext cx="3843087" cy="130666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/>
            <a:srcRect l="23753" t="5849" r="31539" b="53305"/>
            <a:stretch/>
          </p:blipFill>
          <p:spPr>
            <a:xfrm>
              <a:off x="4019549" y="197930"/>
              <a:ext cx="2371878" cy="162248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/>
            <a:srcRect l="20962" t="54937" r="49689" b="9162"/>
            <a:stretch/>
          </p:blipFill>
          <p:spPr>
            <a:xfrm>
              <a:off x="4019549" y="1934643"/>
              <a:ext cx="2371878" cy="2172373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" y="1291030"/>
            <a:ext cx="3424403" cy="17753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" y="3555151"/>
            <a:ext cx="3293034" cy="27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9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043" y="188639"/>
            <a:ext cx="8825733" cy="84150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MiniSPD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testing facility</a:t>
            </a: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24" y="1243699"/>
            <a:ext cx="5078568" cy="367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" y="1394171"/>
            <a:ext cx="2571989" cy="352193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1"/>
          <a:stretch>
            <a:fillRect/>
          </a:stretch>
        </p:blipFill>
        <p:spPr bwMode="auto">
          <a:xfrm>
            <a:off x="822801" y="5129658"/>
            <a:ext cx="2571989" cy="148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2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04C8AD19-07D6-438A-994F-43E79B0B2EF6-L0-001.png" descr="04C8AD19-07D6-438A-994F-43E79B0B2EF6-L0-001.png"/>
          <p:cNvPicPr>
            <a:picLocks noChangeAspect="1"/>
          </p:cNvPicPr>
          <p:nvPr/>
        </p:nvPicPr>
        <p:blipFill rotWithShape="1">
          <a:blip r:embed="rId6">
            <a:extLst/>
          </a:blip>
          <a:srcRect l="1671" t="36556" r="3038" b="25447"/>
          <a:stretch/>
        </p:blipFill>
        <p:spPr>
          <a:xfrm>
            <a:off x="3738624" y="5129657"/>
            <a:ext cx="6051509" cy="14740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9540750" y="424726"/>
            <a:ext cx="269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DAQ BM&amp;N and MPD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65990" y="727436"/>
            <a:ext cx="276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Straw+Vertex+Colorimeter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29" y="1243699"/>
            <a:ext cx="2910991" cy="2914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61026" y="4189712"/>
            <a:ext cx="277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Spatial resolution</a:t>
            </a:r>
            <a:r>
              <a:rPr lang="ru-RU" dirty="0"/>
              <a:t> </a:t>
            </a:r>
            <a:r>
              <a:rPr lang="en-US" dirty="0" smtClean="0"/>
              <a:t>180mkm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1103</Words>
  <Application>Microsoft Office PowerPoint</Application>
  <PresentationFormat>Широкоэкранный</PresentationFormat>
  <Paragraphs>211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Lucida Sans Unicode</vt:lpstr>
      <vt:lpstr>Times New Roman</vt:lpstr>
      <vt:lpstr>Wingdings</vt:lpstr>
      <vt:lpstr>Тема Office</vt:lpstr>
      <vt:lpstr>Презентация PowerPoint</vt:lpstr>
      <vt:lpstr>Two design of the straw-tube production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MiniSPD testing facility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144</cp:revision>
  <dcterms:created xsi:type="dcterms:W3CDTF">2018-09-30T12:56:17Z</dcterms:created>
  <dcterms:modified xsi:type="dcterms:W3CDTF">2021-12-14T01:22:54Z</dcterms:modified>
</cp:coreProperties>
</file>