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6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4D91"/>
    <a:srgbClr val="92CDDC"/>
    <a:srgbClr val="0000FF"/>
    <a:srgbClr val="FFC000"/>
    <a:srgbClr val="FFF2CC"/>
    <a:srgbClr val="ED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4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3E363-77C1-4C67-9586-AC23F6882A9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613A3-8E57-4276-9CEC-6890F65EFF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17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22E2346E-72DF-4615-BB29-9882F2D21A2B}"/>
              </a:ext>
            </a:extLst>
          </p:cNvPr>
          <p:cNvSpPr/>
          <p:nvPr/>
        </p:nvSpPr>
        <p:spPr>
          <a:xfrm>
            <a:off x="6987540" y="2468880"/>
            <a:ext cx="5204460" cy="4241384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1265DE9-1ACF-4301-9ACC-97CDEFFDC0D7}"/>
              </a:ext>
            </a:extLst>
          </p:cNvPr>
          <p:cNvSpPr/>
          <p:nvPr/>
        </p:nvSpPr>
        <p:spPr>
          <a:xfrm>
            <a:off x="0" y="6562534"/>
            <a:ext cx="12192000" cy="295461"/>
          </a:xfrm>
          <a:prstGeom prst="rect">
            <a:avLst/>
          </a:prstGeom>
          <a:solidFill>
            <a:srgbClr val="703381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F9AFA3F-850C-4127-9E6F-5966925B4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0587"/>
            <a:ext cx="9144000" cy="181209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560CDF-D38D-4390-BF52-37B3DBEE6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169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ABC20D-630A-4A54-90A2-13E35BED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0091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85C7AF-3CFE-43C5-9CF2-F0F7D172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0091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/>
              <a:t>2021 International Workshop on CEPC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80E938-50C0-4674-BBCE-749A6616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091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DB19938-BA32-4785-8A74-62F73B117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" y="-1976"/>
            <a:ext cx="788952" cy="790114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5D1420B-C101-46CC-995A-E4E3984E8E34}"/>
              </a:ext>
            </a:extLst>
          </p:cNvPr>
          <p:cNvCxnSpPr>
            <a:cxnSpLocks/>
          </p:cNvCxnSpPr>
          <p:nvPr/>
        </p:nvCxnSpPr>
        <p:spPr>
          <a:xfrm>
            <a:off x="0" y="819828"/>
            <a:ext cx="8435202" cy="0"/>
          </a:xfrm>
          <a:prstGeom prst="line">
            <a:avLst/>
          </a:prstGeom>
          <a:ln w="38100">
            <a:gradFill>
              <a:gsLst>
                <a:gs pos="78000">
                  <a:srgbClr val="C8B0CF"/>
                </a:gs>
                <a:gs pos="0">
                  <a:srgbClr val="713282"/>
                </a:gs>
                <a:gs pos="10000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3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A3C34-A970-41D2-BDF5-97669DE0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9CE9D9-9E06-43F4-B60F-C038E5E46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35D9C0-A296-462D-A092-7F4B5130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2021/11/9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8C36F-B3A0-46FF-9C97-48A63222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2021 International Workshop on CEPC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2FEE6E-820B-4790-9008-2D294EE5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04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9BFB1A-B57F-4152-BF07-E5708FADF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8B46E1-8C45-4E0E-98B3-A7A4D177C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3CAB08-3DE7-4882-B701-EFC97548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2021/11/9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D74C0F-DEA1-4C14-9C28-9275A14B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2021 International Workshop on CEPC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9A0314-F297-4823-92AE-8EE2B42E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1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0DC88F-F061-4D28-A59E-2BC226CD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27" y="52861"/>
            <a:ext cx="11466838" cy="62194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DB67BE-537C-4C7A-B62B-39F7BFE85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26" y="890494"/>
            <a:ext cx="11466839" cy="52317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D75606D-CFC5-4904-AA52-88F295362D1F}"/>
              </a:ext>
            </a:extLst>
          </p:cNvPr>
          <p:cNvCxnSpPr>
            <a:cxnSpLocks/>
          </p:cNvCxnSpPr>
          <p:nvPr/>
        </p:nvCxnSpPr>
        <p:spPr>
          <a:xfrm>
            <a:off x="0" y="674804"/>
            <a:ext cx="6168571" cy="0"/>
          </a:xfrm>
          <a:prstGeom prst="line">
            <a:avLst/>
          </a:prstGeom>
          <a:ln w="38100">
            <a:gradFill>
              <a:gsLst>
                <a:gs pos="78000">
                  <a:srgbClr val="C8B0CF"/>
                </a:gs>
                <a:gs pos="0">
                  <a:srgbClr val="713282"/>
                </a:gs>
                <a:gs pos="10000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CB7D65F2-2815-4169-B3C5-627FFC634F84}"/>
              </a:ext>
            </a:extLst>
          </p:cNvPr>
          <p:cNvSpPr/>
          <p:nvPr/>
        </p:nvSpPr>
        <p:spPr>
          <a:xfrm>
            <a:off x="0" y="6545943"/>
            <a:ext cx="12192000" cy="312051"/>
          </a:xfrm>
          <a:prstGeom prst="rect">
            <a:avLst/>
          </a:prstGeom>
          <a:solidFill>
            <a:srgbClr val="70338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8894F720-DF49-4BEA-99CF-0699DF01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2834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13" name="页脚占位符 4">
            <a:extLst>
              <a:ext uri="{FF2B5EF4-FFF2-40B4-BE49-F238E27FC236}">
                <a16:creationId xmlns:a16="http://schemas.microsoft.com/office/drawing/2014/main" id="{4F6DFDF6-C4E0-42B8-AB9E-6397DF9C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/>
              <a:t>2021 International Workshop on CEPC</a:t>
            </a:r>
            <a:endParaRPr lang="zh-CN" altLang="en-US"/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8FD01A51-FFA1-41D5-97D3-3AAB9A6F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834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6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E0E4AD-E714-4D88-A06A-D44486BA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CBB0DC-DAD1-4AE8-A1FB-1085CD4C5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C7074D-3A20-4AF6-A010-F3BE7807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D0DAE7-E272-475B-AABE-B7C4D16E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2021 International Workshop on CEPC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FD2C65-20C2-48B1-ADDB-DB090ECF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14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02835F-F486-4DFD-A73B-A52FB7EB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49837C-8829-4D96-AF34-419B2FCFB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4BC997-A44A-4DB4-9FC6-1DC29029B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833750-D4AD-4076-9E25-18B8B962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F94996-FC34-4D91-9D00-8F7AE125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2021 International Workshop on CEPC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762F7F-2DBF-4182-8583-E7F4E18B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BD341B-65D5-44C2-BBDD-0C6BB5C0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1C77FF-CBA7-4A6E-9F5A-17AB2F9D4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8058CB-4C46-49E4-B8DB-CB8657759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ABAEC7-9889-45C2-A368-DDB876AED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224EE3-24B0-40BD-859E-6102DD5BE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4F760D2-FD39-46DA-8E05-DC632E58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2021/11/9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1BCCCCD-A595-426C-BC77-39BA6FF0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2021 International Workshop on CEPC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685F338-BF8B-44A9-9C1C-22C4DC79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95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AE2A5A-514D-488E-889B-02809739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3E54A6-7C2C-422B-8EE2-0ABCF7DD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2021/11/9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A56165-F573-4820-AA19-83AC62EC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2021 International Workshop on CEPC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C15D54-B2E8-426A-901D-D11B8B45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2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A804C35-EA99-4512-B857-1EA1DFCC416F}"/>
              </a:ext>
            </a:extLst>
          </p:cNvPr>
          <p:cNvSpPr/>
          <p:nvPr/>
        </p:nvSpPr>
        <p:spPr>
          <a:xfrm>
            <a:off x="0" y="6545943"/>
            <a:ext cx="12192000" cy="312051"/>
          </a:xfrm>
          <a:prstGeom prst="rect">
            <a:avLst/>
          </a:prstGeom>
          <a:solidFill>
            <a:srgbClr val="70338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9B87DC-DB2D-4F4B-B468-FD42588F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6933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ADA7F2-E45E-4C62-8179-E2128F3D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6933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r>
              <a:rPr lang="en-US" altLang="zh-CN"/>
              <a:t>2021 International Workshop on CEPC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291B3EC-DF86-4935-940B-B0BEEFD9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6933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24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FC7A7-BDFF-4AD4-91AA-EC036FEA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419B90-54A3-40A6-9D0D-CABE84959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6611BD-1525-4736-B139-388689B0A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F0E200-3304-49AE-8D7C-030CD613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2021/11/9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A303F2-ABE0-42B9-9B61-168595EB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2021 International Workshop on CEPC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A0594E-B21B-42F1-A581-1BC09871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64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2422D-ADC9-4043-A794-C085E56C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27D9E0C-D3D8-4593-9113-AB833CEEB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47B04B-508E-4047-B2A0-05B7A81D5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E9A382-EB51-48C0-9992-6E4176FB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2021/11/9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681DEF-DD6B-4FAE-B682-F566B7C2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2021 International Workshop on CEPC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A66073-06FD-4A4F-80D3-5EB13CD8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23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71743FE-F84C-470C-A42A-419A42F1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1A314C-D9FC-4E10-A598-241ACADB7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164C80-2B65-4B5C-BFFA-CF07B40AD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4DB6D0-9AA8-4E46-9D33-BD9073CFD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SPD </a:t>
            </a:r>
            <a:r>
              <a:rPr lang="en-US" altLang="zh-CN" dirty="0" err="1" smtClean="0"/>
              <a:t>collabotation</a:t>
            </a:r>
            <a:r>
              <a:rPr lang="en-US" altLang="zh-CN" dirty="0" smtClean="0"/>
              <a:t>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A40B30-CB12-4A6D-B812-390BE5239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25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49A831-404D-428D-98AF-71CD01CFA6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MRPC of SPD-TOF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201A20D-9572-47EB-B3FC-0DB64FE256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Yi Wang</a:t>
            </a:r>
          </a:p>
          <a:p>
            <a:r>
              <a:rPr lang="en-US" altLang="zh-CN" dirty="0"/>
              <a:t>Tsinghua University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3A0280-F241-428D-B83C-51C6181F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8B72E4-22E4-47CB-B154-4EBBC3A3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37D2B2-6899-49B5-9B81-455A54A1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5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real prototype for CEE-</a:t>
            </a:r>
            <a:r>
              <a:rPr lang="en-US" altLang="zh-CN" dirty="0" err="1" smtClean="0"/>
              <a:t>eTOF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2021/12/14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2252466-05C4-4901-8F53-87FEA7E97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0"/>
          <a:stretch/>
        </p:blipFill>
        <p:spPr>
          <a:xfrm>
            <a:off x="4965394" y="937349"/>
            <a:ext cx="3775502" cy="237883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387FD19-3741-4D3A-A43C-E9837A546FCE}"/>
              </a:ext>
            </a:extLst>
          </p:cNvPr>
          <p:cNvSpPr/>
          <p:nvPr/>
        </p:nvSpPr>
        <p:spPr>
          <a:xfrm>
            <a:off x="48674" y="937349"/>
            <a:ext cx="4810291" cy="2385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7030A0"/>
                </a:solidFill>
              </a:rPr>
              <a:t>Structure of sealed </a:t>
            </a:r>
            <a:r>
              <a:rPr lang="en-US" altLang="zh-CN" sz="2400" b="1" dirty="0">
                <a:solidFill>
                  <a:srgbClr val="7030A0"/>
                </a:solidFill>
              </a:rPr>
              <a:t>MRPC prototype</a:t>
            </a:r>
          </a:p>
          <a:p>
            <a:pPr marL="144000"/>
            <a:r>
              <a:rPr lang="en-US" altLang="zh-CN" sz="2000" dirty="0" smtClean="0"/>
              <a:t>2 </a:t>
            </a:r>
            <a:r>
              <a:rPr lang="en-US" altLang="zh-CN" sz="2000" dirty="0"/>
              <a:t>stack * 5 gas gap * 0.25mm</a:t>
            </a:r>
          </a:p>
          <a:p>
            <a:pPr marL="144000"/>
            <a:r>
              <a:rPr lang="en-US" altLang="zh-CN" sz="2000" dirty="0"/>
              <a:t>Float glass plates of 0.7mm width</a:t>
            </a:r>
          </a:p>
          <a:p>
            <a:pPr marL="144000"/>
            <a:r>
              <a:rPr lang="en-US" altLang="zh-CN" sz="2000" dirty="0" smtClean="0"/>
              <a:t>32 channels</a:t>
            </a:r>
            <a:r>
              <a:rPr lang="en-US" altLang="zh-CN" sz="2000" dirty="0"/>
              <a:t>, differential signal</a:t>
            </a:r>
          </a:p>
          <a:p>
            <a:pPr marL="144000"/>
            <a:r>
              <a:rPr lang="en-US" altLang="zh-CN" sz="2000" dirty="0"/>
              <a:t>2-end readout</a:t>
            </a:r>
          </a:p>
          <a:p>
            <a:pPr marL="144000"/>
            <a:r>
              <a:rPr lang="en-US" altLang="zh-CN" sz="2000" dirty="0"/>
              <a:t>Strip length 27cm, 7mm width+3mm gap</a:t>
            </a:r>
          </a:p>
          <a:p>
            <a:pPr marL="144000"/>
            <a:r>
              <a:rPr lang="en-US" altLang="zh-CN" sz="2000" dirty="0"/>
              <a:t>Sealed design, total gas volume ~</a:t>
            </a:r>
            <a:r>
              <a:rPr lang="en-US" altLang="zh-CN" sz="2000" dirty="0" smtClean="0"/>
              <a:t>170ml</a:t>
            </a:r>
            <a:endParaRPr lang="en-US" altLang="zh-CN" sz="2000" dirty="0"/>
          </a:p>
        </p:txBody>
      </p:sp>
      <p:grpSp>
        <p:nvGrpSpPr>
          <p:cNvPr id="19" name="组合 18"/>
          <p:cNvGrpSpPr/>
          <p:nvPr/>
        </p:nvGrpSpPr>
        <p:grpSpPr>
          <a:xfrm>
            <a:off x="8816915" y="1052341"/>
            <a:ext cx="3375085" cy="2356679"/>
            <a:chOff x="5273082" y="3178873"/>
            <a:chExt cx="3375085" cy="235667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60E7701-321B-4E5D-ABA3-08CCC54E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082" y="3178873"/>
              <a:ext cx="2200349" cy="2356679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28084A6-D797-4AA1-AF01-B32EF4D6B6BB}"/>
                </a:ext>
              </a:extLst>
            </p:cNvPr>
            <p:cNvSpPr/>
            <p:nvPr/>
          </p:nvSpPr>
          <p:spPr>
            <a:xfrm>
              <a:off x="5557236" y="3354939"/>
              <a:ext cx="1629178" cy="201554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D822C288-33AB-438C-AA97-439D2B9469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891" y="3507414"/>
              <a:ext cx="577709" cy="2434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140886F-10C2-47F4-B0B9-7AE05F3610DA}"/>
                </a:ext>
              </a:extLst>
            </p:cNvPr>
            <p:cNvSpPr txBox="1"/>
            <p:nvPr/>
          </p:nvSpPr>
          <p:spPr>
            <a:xfrm>
              <a:off x="7470569" y="3216340"/>
              <a:ext cx="1177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Frame edge</a:t>
              </a:r>
              <a:endParaRPr lang="zh-CN" altLang="en-US" sz="1400" dirty="0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71E9F75A-74D0-43CB-8DC6-B71880540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39" y="3409020"/>
            <a:ext cx="3575658" cy="272550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2AF97AB-35AA-4637-A816-7FBD2CA73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596" y="3409020"/>
            <a:ext cx="3532012" cy="29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super module with 4 MRPC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2021/12/14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7" name="内容占位符 7">
            <a:extLst>
              <a:ext uri="{FF2B5EF4-FFF2-40B4-BE49-F238E27FC236}">
                <a16:creationId xmlns:a16="http://schemas.microsoft.com/office/drawing/2014/main" id="{F973F55A-7B69-45A7-9874-7C45F7AF9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9" t="9182" r="30097" b="4838"/>
          <a:stretch/>
        </p:blipFill>
        <p:spPr>
          <a:xfrm>
            <a:off x="4454309" y="776337"/>
            <a:ext cx="1875671" cy="3994285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015FC16-B819-407C-B038-B94CE4B14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49" y="778277"/>
            <a:ext cx="3968301" cy="3695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1B668D6-AC8E-49F4-B4B0-032530DB7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878" y="926369"/>
            <a:ext cx="5393695" cy="3241955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A1CDAD80-DE24-43B2-9CC7-7451CD58DB7B}"/>
              </a:ext>
            </a:extLst>
          </p:cNvPr>
          <p:cNvSpPr txBox="1">
            <a:spLocks/>
          </p:cNvSpPr>
          <p:nvPr/>
        </p:nvSpPr>
        <p:spPr>
          <a:xfrm>
            <a:off x="6909674" y="4419889"/>
            <a:ext cx="5880351" cy="1008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Noise level &lt;0.5 Hz/cm</a:t>
            </a:r>
            <a:r>
              <a:rPr lang="en-US" altLang="zh-CN" baseline="30000" dirty="0" smtClean="0"/>
              <a:t>2</a:t>
            </a:r>
            <a:endParaRPr lang="en-US" altLang="zh-CN" dirty="0" smtClean="0"/>
          </a:p>
          <a:p>
            <a:r>
              <a:rPr lang="en-US" altLang="zh-CN" dirty="0" smtClean="0"/>
              <a:t>Become better after long time training</a:t>
            </a:r>
            <a:endParaRPr lang="en-US" altLang="zh-CN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1CDAD80-DE24-43B2-9CC7-7451CD58DB7B}"/>
              </a:ext>
            </a:extLst>
          </p:cNvPr>
          <p:cNvSpPr txBox="1">
            <a:spLocks/>
          </p:cNvSpPr>
          <p:nvPr/>
        </p:nvSpPr>
        <p:spPr>
          <a:xfrm>
            <a:off x="329527" y="4989156"/>
            <a:ext cx="6000453" cy="115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altLang="zh-CN" dirty="0" smtClean="0"/>
              <a:t>Four MRPCs, total detection area </a:t>
            </a:r>
            <a:r>
              <a:rPr lang="en-US" altLang="zh-CN" dirty="0" smtClean="0">
                <a:sym typeface="Symbol" panose="05050102010706020507" pitchFamily="18" charset="2"/>
              </a:rPr>
              <a:t> 1m</a:t>
            </a:r>
            <a:r>
              <a:rPr lang="en-US" altLang="zh-CN" baseline="30000" dirty="0" smtClean="0">
                <a:sym typeface="Symbol" panose="05050102010706020507" pitchFamily="18" charset="2"/>
              </a:rPr>
              <a:t>2</a:t>
            </a:r>
          </a:p>
          <a:p>
            <a:pPr>
              <a:lnSpc>
                <a:spcPts val="1500"/>
              </a:lnSpc>
            </a:pPr>
            <a:r>
              <a:rPr lang="en-US" altLang="zh-CN" dirty="0" smtClean="0">
                <a:sym typeface="Symbol" panose="05050102010706020507" pitchFamily="18" charset="2"/>
              </a:rPr>
              <a:t>Working gas: Freon, 20sccm </a:t>
            </a:r>
          </a:p>
          <a:p>
            <a:pPr>
              <a:lnSpc>
                <a:spcPts val="1500"/>
              </a:lnSpc>
            </a:pPr>
            <a:r>
              <a:rPr lang="en-US" altLang="zh-CN" dirty="0" smtClean="0">
                <a:sym typeface="Symbol" panose="05050102010706020507" pitchFamily="18" charset="2"/>
              </a:rPr>
              <a:t>HV: 6.5kV</a:t>
            </a:r>
          </a:p>
          <a:p>
            <a:pPr>
              <a:lnSpc>
                <a:spcPts val="1500"/>
              </a:lnSpc>
            </a:pPr>
            <a:r>
              <a:rPr lang="en-US" altLang="zh-CN" dirty="0" smtClean="0">
                <a:sym typeface="Symbol" panose="05050102010706020507" pitchFamily="18" charset="2"/>
              </a:rPr>
              <a:t>Total dark current:  70nA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854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3870" y="119241"/>
            <a:ext cx="11466838" cy="621943"/>
          </a:xfrm>
        </p:spPr>
        <p:txBody>
          <a:bodyPr/>
          <a:lstStyle/>
          <a:p>
            <a:r>
              <a:rPr lang="en-US" altLang="zh-CN" dirty="0" smtClean="0"/>
              <a:t>Layout of SPD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2021/12/14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70" y="741184"/>
            <a:ext cx="6883457" cy="5162593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1CDAD80-DE24-43B2-9CC7-7451CD58DB7B}"/>
              </a:ext>
            </a:extLst>
          </p:cNvPr>
          <p:cNvSpPr txBox="1">
            <a:spLocks/>
          </p:cNvSpPr>
          <p:nvPr/>
        </p:nvSpPr>
        <p:spPr>
          <a:xfrm>
            <a:off x="6686819" y="1481455"/>
            <a:ext cx="5153890" cy="115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buNone/>
            </a:pPr>
            <a:r>
              <a:rPr lang="en-US" altLang="zh-CN" sz="2400" dirty="0" smtClean="0"/>
              <a:t>Requirement for TOF system</a:t>
            </a:r>
          </a:p>
          <a:p>
            <a:pPr>
              <a:lnSpc>
                <a:spcPts val="1500"/>
              </a:lnSpc>
            </a:pPr>
            <a:r>
              <a:rPr lang="en-US" altLang="zh-CN" dirty="0" smtClean="0"/>
              <a:t>PID : e few GeV at distance of 108cm</a:t>
            </a:r>
          </a:p>
          <a:p>
            <a:pPr>
              <a:lnSpc>
                <a:spcPts val="1500"/>
              </a:lnSpc>
            </a:pPr>
            <a:r>
              <a:rPr lang="en-US" altLang="zh-CN" dirty="0" smtClean="0"/>
              <a:t>Time resolution: 70ps</a:t>
            </a:r>
          </a:p>
          <a:p>
            <a:pPr>
              <a:lnSpc>
                <a:spcPts val="1500"/>
              </a:lnSpc>
            </a:pPr>
            <a:r>
              <a:rPr lang="en-US" altLang="zh-CN" dirty="0" smtClean="0"/>
              <a:t>Particle rate: 100Hz/cm</a:t>
            </a:r>
            <a:r>
              <a:rPr lang="en-US" altLang="zh-CN" baseline="30000" dirty="0" smtClean="0"/>
              <a:t>2</a:t>
            </a:r>
          </a:p>
          <a:p>
            <a:pPr>
              <a:lnSpc>
                <a:spcPts val="1500"/>
              </a:lnSpc>
            </a:pPr>
            <a:r>
              <a:rPr lang="en-US" altLang="zh-CN" dirty="0" smtClean="0"/>
              <a:t>Total area: 27m</a:t>
            </a:r>
            <a:r>
              <a:rPr lang="en-US" altLang="zh-CN" baseline="30000" dirty="0" smtClean="0"/>
              <a:t>2</a:t>
            </a:r>
          </a:p>
          <a:p>
            <a:pPr>
              <a:lnSpc>
                <a:spcPts val="1500"/>
              </a:lnSpc>
            </a:pPr>
            <a:endParaRPr lang="en-US" altLang="zh-CN" dirty="0" smtClean="0"/>
          </a:p>
          <a:p>
            <a:pPr marL="0" indent="0">
              <a:lnSpc>
                <a:spcPts val="1500"/>
              </a:lnSpc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550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Structure of barrel TOF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2021/12/14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4425315" cy="34893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51075" y="1123307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 module for</a:t>
            </a:r>
          </a:p>
          <a:p>
            <a:r>
              <a:rPr lang="en-US" altLang="zh-CN" dirty="0"/>
              <a:t>o</a:t>
            </a:r>
            <a:r>
              <a:rPr lang="en-US" altLang="zh-CN" dirty="0" smtClean="0"/>
              <a:t>ne circle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566419" y="3838268"/>
            <a:ext cx="8459392" cy="2518082"/>
            <a:chOff x="566419" y="3838268"/>
            <a:chExt cx="8459392" cy="251808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419" y="3838268"/>
              <a:ext cx="7033298" cy="251808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276340" y="5122936"/>
              <a:ext cx="27494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Each module consists of </a:t>
              </a:r>
            </a:p>
            <a:p>
              <a:r>
                <a:rPr lang="en-US" altLang="zh-CN" dirty="0" smtClean="0"/>
                <a:t>10 sealed MRPC </a:t>
              </a:r>
              <a:endParaRPr lang="zh-CN" altLang="en-US" dirty="0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19" y="1052736"/>
            <a:ext cx="2983748" cy="276079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041" y="2218141"/>
            <a:ext cx="4580317" cy="27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Structure of end-cap TOF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2021/12/14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68006" y="529104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C00000"/>
                </a:solidFill>
              </a:rPr>
              <a:t>eTOF</a:t>
            </a:r>
            <a:r>
              <a:rPr lang="en-US" altLang="zh-CN" sz="2400" dirty="0" smtClean="0">
                <a:solidFill>
                  <a:srgbClr val="C00000"/>
                </a:solidFill>
              </a:rPr>
              <a:t> consists of 16 modules and each module consists of 3 sealed MRPC.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8" y="1424727"/>
            <a:ext cx="7545784" cy="34655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479" y="1968732"/>
            <a:ext cx="4355521" cy="246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794" y="-36238"/>
            <a:ext cx="11466838" cy="621943"/>
          </a:xfrm>
        </p:spPr>
        <p:txBody>
          <a:bodyPr/>
          <a:lstStyle/>
          <a:p>
            <a:r>
              <a:rPr lang="en-US" altLang="zh-CN" dirty="0" smtClean="0"/>
              <a:t>Fast </a:t>
            </a:r>
            <a:r>
              <a:rPr lang="en-US" altLang="zh-CN" dirty="0" err="1" smtClean="0"/>
              <a:t>amplifier+Pulse</a:t>
            </a:r>
            <a:r>
              <a:rPr lang="en-US" altLang="zh-CN" dirty="0" smtClean="0"/>
              <a:t> shape digitizer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2021/12/14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5" y="2976750"/>
            <a:ext cx="4320000" cy="21915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461264" y="5142947"/>
            <a:ext cx="40866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5787" lvl="2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26 dB~40 dB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85787" lvl="2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width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1.4 GHz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85787" lvl="2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jitter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ps</a:t>
            </a:r>
          </a:p>
        </p:txBody>
      </p:sp>
      <p:sp>
        <p:nvSpPr>
          <p:cNvPr id="10" name="矩形 9"/>
          <p:cNvSpPr/>
          <p:nvPr/>
        </p:nvSpPr>
        <p:spPr>
          <a:xfrm>
            <a:off x="5060543" y="5650779"/>
            <a:ext cx="37262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Nucl</a:t>
            </a:r>
            <a:r>
              <a:rPr lang="en-US" altLang="zh-CN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Instrum</a:t>
            </a:r>
            <a:r>
              <a:rPr lang="en-US" altLang="zh-CN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Meth</a:t>
            </a:r>
            <a:r>
              <a:rPr lang="en-US" altLang="zh-CN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925 </a:t>
            </a:r>
            <a:r>
              <a:rPr lang="en-US" altLang="zh-CN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(2019) </a:t>
            </a:r>
            <a:r>
              <a:rPr lang="en-US" altLang="zh-CN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53.</a:t>
            </a:r>
            <a:endParaRPr lang="en-US" altLang="zh-CN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827" y="1028242"/>
            <a:ext cx="4320000" cy="190198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30029" y="3537123"/>
            <a:ext cx="41195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5787" lvl="2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SCA (DRS4)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1024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sampling capacitor </a:t>
            </a:r>
          </a:p>
          <a:p>
            <a:pPr marL="585787" lvl="2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sampling rate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5.12 GHz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85787" lvl="2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0.5 mV </a:t>
            </a:r>
          </a:p>
          <a:p>
            <a:pPr marL="585787" lvl="2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jitter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ps</a:t>
            </a:r>
          </a:p>
        </p:txBody>
      </p:sp>
      <p:sp>
        <p:nvSpPr>
          <p:cNvPr id="13" name="矩形 12"/>
          <p:cNvSpPr/>
          <p:nvPr/>
        </p:nvSpPr>
        <p:spPr>
          <a:xfrm>
            <a:off x="5607948" y="2880405"/>
            <a:ext cx="3115541" cy="276999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Time digitizer</a:t>
            </a:r>
            <a:endParaRPr lang="zh-CN" altLang="en-US" sz="5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6233" y="2667003"/>
            <a:ext cx="2089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FEE by USTC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83" y="949928"/>
            <a:ext cx="4320000" cy="18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Ninos</a:t>
            </a:r>
            <a:r>
              <a:rPr lang="en-US" altLang="zh-CN" dirty="0" smtClean="0"/>
              <a:t> + FPGA-TDC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2021/12/14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2021 International Workshop on CEPC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16</a:t>
            </a:fld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93952"/>
              </p:ext>
            </p:extLst>
          </p:nvPr>
        </p:nvGraphicFramePr>
        <p:xfrm>
          <a:off x="4749632" y="592962"/>
          <a:ext cx="6213970" cy="321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24822222" imgH="12811153" progId="Visio.Drawing.15">
                  <p:embed/>
                </p:oleObj>
              </mc:Choice>
              <mc:Fallback>
                <p:oleObj r:id="rId3" imgW="24822222" imgH="12811153" progId="Visio.Drawing.15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632" y="592962"/>
                        <a:ext cx="6213970" cy="3210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864672"/>
              </p:ext>
            </p:extLst>
          </p:nvPr>
        </p:nvGraphicFramePr>
        <p:xfrm>
          <a:off x="8692174" y="3203932"/>
          <a:ext cx="3072583" cy="230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5" imgW="5029392" imgH="3772028" progId="Visio.Drawing.15">
                  <p:embed/>
                </p:oleObj>
              </mc:Choice>
              <mc:Fallback>
                <p:oleObj r:id="rId5" imgW="5029392" imgH="3772028" progId="Visio.Drawing.15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2174" y="3203932"/>
                        <a:ext cx="3072583" cy="2304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683659" y="5508369"/>
            <a:ext cx="3579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Time precision is about 10ps 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2" y="1505748"/>
            <a:ext cx="4365225" cy="34387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838200" y="1136416"/>
            <a:ext cx="2727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/>
              <a:t>Ninos</a:t>
            </a:r>
            <a:r>
              <a:rPr lang="en-US" altLang="zh-CN" sz="2000" dirty="0" smtClean="0"/>
              <a:t> </a:t>
            </a:r>
            <a:r>
              <a:rPr lang="en-US" altLang="zh-CN" sz="2000" dirty="0" err="1"/>
              <a:t>A</a:t>
            </a:r>
            <a:r>
              <a:rPr lang="en-US" altLang="zh-CN" sz="2000" dirty="0" err="1" smtClean="0"/>
              <a:t>sic</a:t>
            </a:r>
            <a:r>
              <a:rPr lang="en-US" altLang="zh-CN" sz="2000" dirty="0" smtClean="0"/>
              <a:t> specifications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377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3D63AE-0C98-42B7-9BE1-7AF2DE7A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E18AF2-BF78-4680-AD46-C8A5ECD65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Future HEP experiments calls for MRPCs with high rate capability and excellent time resolution.</a:t>
            </a:r>
          </a:p>
          <a:p>
            <a:r>
              <a:rPr lang="en-US" altLang="zh-CN" dirty="0"/>
              <a:t>Low-resistive electrodes help expand the rate capability.</a:t>
            </a:r>
          </a:p>
          <a:p>
            <a:r>
              <a:rPr lang="en-US" altLang="zh-CN" dirty="0"/>
              <a:t>Narrow gap width and advanced readout chain help improve the timing performance.</a:t>
            </a:r>
          </a:p>
          <a:p>
            <a:r>
              <a:rPr lang="en-US" altLang="zh-CN" dirty="0"/>
              <a:t>Prototype has been examined its 96% efficiency and 20 ps resolution at 20 kHz/cm</a:t>
            </a:r>
            <a:r>
              <a:rPr lang="en-US" altLang="zh-CN" baseline="30000" dirty="0"/>
              <a:t>2</a:t>
            </a:r>
            <a:r>
              <a:rPr lang="en-US" altLang="zh-CN" dirty="0"/>
              <a:t> rate condition.</a:t>
            </a:r>
          </a:p>
          <a:p>
            <a:r>
              <a:rPr lang="en-US" altLang="zh-CN" dirty="0"/>
              <a:t>MRPC faces gas related challenges which motivates an enhanced gas exchange.</a:t>
            </a:r>
          </a:p>
          <a:p>
            <a:r>
              <a:rPr lang="en-US" altLang="zh-CN" dirty="0"/>
              <a:t>Sealed MRPC with low gas volume </a:t>
            </a:r>
            <a:r>
              <a:rPr lang="en-US" altLang="zh-CN" dirty="0" smtClean="0"/>
              <a:t>can be used in SPD-TOF.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776221-9F88-4002-A4B6-ED1381AF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BAE88E-939E-48F8-9E41-A64C3462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C2854D-47A2-4216-8892-9D2D05AD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2327931-092D-49AC-A99B-641411A8E47C}"/>
              </a:ext>
            </a:extLst>
          </p:cNvPr>
          <p:cNvSpPr txBox="1"/>
          <p:nvPr/>
        </p:nvSpPr>
        <p:spPr>
          <a:xfrm>
            <a:off x="6762750" y="4371975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rgbClr val="824D91"/>
                </a:solidFill>
              </a:rPr>
              <a:t>Thank you !</a:t>
            </a:r>
            <a:endParaRPr lang="zh-CN" altLang="en-US" sz="4000" b="1" i="1" dirty="0">
              <a:solidFill>
                <a:srgbClr val="824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C0244A-B4F7-4BBD-9B5C-D3C9D724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071A55-F1EE-4E45-87A6-291A466F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26" y="1003383"/>
            <a:ext cx="11466839" cy="523174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Multigap Resistive Plate Chamber (MRPC)</a:t>
            </a:r>
          </a:p>
          <a:p>
            <a:r>
              <a:rPr lang="en-US" altLang="zh-CN" sz="2400" dirty="0"/>
              <a:t>MRPC: at the R&amp;D </a:t>
            </a:r>
            <a:r>
              <a:rPr lang="en-US" altLang="zh-CN" sz="2400" dirty="0" smtClean="0"/>
              <a:t>frontier: high rate + high time resolution</a:t>
            </a:r>
            <a:endParaRPr lang="en-US" altLang="zh-CN" sz="2400" dirty="0"/>
          </a:p>
          <a:p>
            <a:r>
              <a:rPr lang="en-US" altLang="zh-CN" sz="2400" dirty="0" smtClean="0"/>
              <a:t>MRPC for SPD-TOF</a:t>
            </a:r>
            <a:endParaRPr lang="en-US" altLang="zh-CN" sz="2400" dirty="0"/>
          </a:p>
          <a:p>
            <a:r>
              <a:rPr lang="en-US" altLang="zh-CN" sz="2400" dirty="0" smtClean="0"/>
              <a:t>Conclusions</a:t>
            </a:r>
            <a:endParaRPr lang="en-US" altLang="zh-CN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9129CA-0E3A-4275-9819-932B08CE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EA628-C61C-4B5D-BB4F-8409BDA1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C6A4D9-03F2-4E20-8792-423FA412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6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2EEA7-78DC-439E-8389-055111C1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Multigap Resistive Plate Chamber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90469B-C690-429B-8A30-C6BAF8E7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3AE002-7831-454D-A36E-90354C4A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7B34FB-6344-4322-8ED4-14A815B5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内容占位符 6" descr="屏幕剪辑">
            <a:extLst>
              <a:ext uri="{FF2B5EF4-FFF2-40B4-BE49-F238E27FC236}">
                <a16:creationId xmlns:a16="http://schemas.microsoft.com/office/drawing/2014/main" id="{03D14A44-2FD2-439A-84FD-FDFD56975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3" y="1401034"/>
            <a:ext cx="3155353" cy="337874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CDEED2B-BF08-4E8D-8542-1087164690A9}"/>
              </a:ext>
            </a:extLst>
          </p:cNvPr>
          <p:cNvSpPr txBox="1"/>
          <p:nvPr/>
        </p:nvSpPr>
        <p:spPr>
          <a:xfrm>
            <a:off x="254000" y="830645"/>
            <a:ext cx="308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First proposed by E. C. Zeballos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BD7246-42EE-4408-BD3D-307474569E73}"/>
              </a:ext>
            </a:extLst>
          </p:cNvPr>
          <p:cNvSpPr txBox="1"/>
          <p:nvPr/>
        </p:nvSpPr>
        <p:spPr>
          <a:xfrm>
            <a:off x="159789" y="5020437"/>
            <a:ext cx="390236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The multigap structure brings: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Narrow gap thus high time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Necessary gap thickness for good efficiency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FBBD57-8522-43FB-8680-1C4C2B68B5B9}"/>
              </a:ext>
            </a:extLst>
          </p:cNvPr>
          <p:cNvSpPr txBox="1"/>
          <p:nvPr/>
        </p:nvSpPr>
        <p:spPr>
          <a:xfrm>
            <a:off x="4236720" y="855714"/>
            <a:ext cx="743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MRPC has been broadly adopted to construct the Time of Flight (TOF) systems in HEP experiments.</a:t>
            </a:r>
            <a:endParaRPr lang="zh-CN" altLang="en-US" dirty="0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5A0C44D3-12DF-419F-B862-9EFA8D266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56350"/>
              </p:ext>
            </p:extLst>
          </p:nvPr>
        </p:nvGraphicFramePr>
        <p:xfrm>
          <a:off x="4236720" y="1780896"/>
          <a:ext cx="7701280" cy="3770562"/>
        </p:xfrm>
        <a:graphic>
          <a:graphicData uri="http://schemas.openxmlformats.org/drawingml/2006/table">
            <a:tbl>
              <a:tblPr firstRow="1" bandRow="1"/>
              <a:tblGrid>
                <a:gridCol w="1557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979">
                  <a:extLst>
                    <a:ext uri="{9D8B030D-6E8A-4147-A177-3AD203B41FA5}">
                      <a16:colId xmlns:a16="http://schemas.microsoft.com/office/drawing/2014/main" val="2316730909"/>
                    </a:ext>
                  </a:extLst>
                </a:gridCol>
                <a:gridCol w="1089979">
                  <a:extLst>
                    <a:ext uri="{9D8B030D-6E8A-4147-A177-3AD203B41FA5}">
                      <a16:colId xmlns:a16="http://schemas.microsoft.com/office/drawing/2014/main" val="3000686500"/>
                    </a:ext>
                  </a:extLst>
                </a:gridCol>
              </a:tblGrid>
              <a:tr h="323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zh-CN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ALICE</a:t>
                      </a:r>
                      <a:endParaRPr lang="zh-CN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STAR</a:t>
                      </a:r>
                      <a:endParaRPr lang="zh-CN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FOPI</a:t>
                      </a:r>
                      <a:endParaRPr lang="zh-CN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BESIII</a:t>
                      </a:r>
                      <a:endParaRPr lang="zh-CN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CBM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SoLID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area per detector (cm)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120 x 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22</a:t>
                      </a:r>
                      <a:r>
                        <a:rPr lang="en-US" altLang="zh-CN" sz="1200" baseline="0" dirty="0"/>
                        <a:t> x 8.4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90 x 4.6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0.5x(9.2+14.8)x32.8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33 x 27.6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active area (m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141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50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1.33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120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49163"/>
                  </a:ext>
                </a:extLst>
              </a:tr>
              <a:tr h="323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(cm)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3.7 x 2.5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6.3 x 3.1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90 x 0.3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(9.1~14.1) x 2.4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27 x 1.0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(16~28) x 2.5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Gap×thickness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10 x 0.25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6 x 0.22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6 x 0.3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12 x 0.22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 x 0.25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 x 0.25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mixtures (C</a:t>
                      </a:r>
                      <a:r>
                        <a:rPr lang="en-US" altLang="zh-CN" sz="1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1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C</a:t>
                      </a:r>
                      <a:r>
                        <a:rPr lang="en-US" altLang="zh-CN" sz="1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1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/SF</a:t>
                      </a:r>
                      <a:r>
                        <a:rPr lang="en-US" altLang="zh-CN" sz="1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90/5/5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95/5/0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85/5/10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90/5/5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90/5/5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90/5/5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field (kV/cm)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96</a:t>
                      </a:r>
                      <a:endParaRPr lang="zh-CN" altLang="en-US" sz="1200" dirty="0"/>
                    </a:p>
                    <a:p>
                      <a:pPr algn="ctr"/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107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110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109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110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106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99.9%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95-97%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97±3%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99%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97%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98%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resolution(ps)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40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60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73±5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60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60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00B050"/>
                          </a:solidFill>
                        </a:rPr>
                        <a:t>20 ps</a:t>
                      </a:r>
                      <a:endParaRPr lang="zh-CN" alt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rate (Hz/cm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50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10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50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50</a:t>
                      </a:r>
                      <a:endParaRPr lang="zh-CN" alt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30k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</a:rPr>
                        <a:t>0k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926EA6D5-B9BB-4AB5-88EA-E6D556EDF438}"/>
              </a:ext>
            </a:extLst>
          </p:cNvPr>
          <p:cNvSpPr txBox="1"/>
          <p:nvPr/>
        </p:nvSpPr>
        <p:spPr>
          <a:xfrm>
            <a:off x="9723120" y="1507680"/>
            <a:ext cx="1122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In construction</a:t>
            </a:r>
            <a:endParaRPr lang="zh-CN" altLang="en-US" sz="12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AA03C99-029C-40F1-BC44-AE8C78DC5610}"/>
              </a:ext>
            </a:extLst>
          </p:cNvPr>
          <p:cNvSpPr txBox="1"/>
          <p:nvPr/>
        </p:nvSpPr>
        <p:spPr>
          <a:xfrm>
            <a:off x="11001755" y="1498262"/>
            <a:ext cx="81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/>
              <a:t>Proposed </a:t>
            </a:r>
            <a:endParaRPr lang="zh-CN" altLang="en-US" sz="12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6AA6849-FBF3-424A-A4C8-272E6698A059}"/>
              </a:ext>
            </a:extLst>
          </p:cNvPr>
          <p:cNvSpPr txBox="1"/>
          <p:nvPr/>
        </p:nvSpPr>
        <p:spPr>
          <a:xfrm>
            <a:off x="4330931" y="5760720"/>
            <a:ext cx="770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next generation MRPC applications mark the higher </a:t>
            </a:r>
            <a:r>
              <a:rPr lang="en-US" altLang="zh-CN" b="1" dirty="0">
                <a:solidFill>
                  <a:srgbClr val="FF0000"/>
                </a:solidFill>
              </a:rPr>
              <a:t>counting rate </a:t>
            </a:r>
            <a:r>
              <a:rPr lang="en-US" altLang="zh-CN" dirty="0"/>
              <a:t>and</a:t>
            </a:r>
            <a:r>
              <a:rPr lang="en-US" altLang="zh-CN" b="1" dirty="0"/>
              <a:t> </a:t>
            </a:r>
            <a:r>
              <a:rPr lang="en-US" altLang="zh-CN" b="1" dirty="0">
                <a:solidFill>
                  <a:srgbClr val="00B050"/>
                </a:solidFill>
              </a:rPr>
              <a:t>time precision</a:t>
            </a:r>
            <a:r>
              <a:rPr lang="en-US" altLang="zh-CN" b="1" dirty="0"/>
              <a:t>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567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3" grpId="0"/>
      <p:bldP spid="1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A5BEA1-B291-4FA7-95BC-3CC478C1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Expanding the MRPC rate capability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942D60-5357-4C9D-8089-DEDFD4C3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8EE4DE-75CE-4CE4-8115-967BAB64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441700-43B0-461F-AB34-A3D4DE12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9C88C9-AB8E-40B4-9947-200CA028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94" y="1560085"/>
            <a:ext cx="1569822" cy="2857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F74683-4C84-46AF-A0D3-505C4C05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594" y="1961514"/>
            <a:ext cx="1661984" cy="2826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BC8543B-2785-42D0-A1ED-741DF5ABA9E5}"/>
              </a:ext>
            </a:extLst>
          </p:cNvPr>
          <p:cNvSpPr txBox="1"/>
          <p:nvPr/>
        </p:nvSpPr>
        <p:spPr>
          <a:xfrm>
            <a:off x="423948" y="794956"/>
            <a:ext cx="439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One must control the voltage drop (efficiency loss) when incident flux goes up.</a:t>
            </a:r>
            <a:endParaRPr lang="zh-CN" altLang="en-US" dirty="0"/>
          </a:p>
        </p:txBody>
      </p:sp>
      <p:pic>
        <p:nvPicPr>
          <p:cNvPr id="10" name="Picture 7312" descr="E:\博士论文\003\第7章 真实尺寸模块\flux-scan.tif">
            <a:extLst>
              <a:ext uri="{FF2B5EF4-FFF2-40B4-BE49-F238E27FC236}">
                <a16:creationId xmlns:a16="http://schemas.microsoft.com/office/drawing/2014/main" id="{0BD0935A-C27F-4B57-9E00-67E97C7AE8E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63" y="3570481"/>
            <a:ext cx="32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183" descr="E:\博士论文\003\第7章 真实尺寸模块\res.tif">
            <a:extLst>
              <a:ext uri="{FF2B5EF4-FFF2-40B4-BE49-F238E27FC236}">
                <a16:creationId xmlns:a16="http://schemas.microsoft.com/office/drawing/2014/main" id="{4C9635AA-0C9B-483A-8F5C-95D7EA90EDE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15" y="3570481"/>
            <a:ext cx="324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标注: 弯曲线形 15">
            <a:extLst>
              <a:ext uri="{FF2B5EF4-FFF2-40B4-BE49-F238E27FC236}">
                <a16:creationId xmlns:a16="http://schemas.microsoft.com/office/drawing/2014/main" id="{54BA8399-7835-46A9-8202-1BB17FC4E273}"/>
              </a:ext>
            </a:extLst>
          </p:cNvPr>
          <p:cNvSpPr/>
          <p:nvPr/>
        </p:nvSpPr>
        <p:spPr>
          <a:xfrm>
            <a:off x="218901" y="2469627"/>
            <a:ext cx="4602480" cy="365124"/>
          </a:xfrm>
          <a:prstGeom prst="borderCallout2">
            <a:avLst>
              <a:gd name="adj1" fmla="val -8522"/>
              <a:gd name="adj2" fmla="val 1473"/>
              <a:gd name="adj3" fmla="val -7645"/>
              <a:gd name="adj4" fmla="val 48327"/>
              <a:gd name="adj5" fmla="val -62763"/>
              <a:gd name="adj6" fmla="val 519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Decrease the resistivity of the electrodes</a:t>
            </a:r>
            <a:endParaRPr lang="zh-CN" altLang="en-US" dirty="0"/>
          </a:p>
        </p:txBody>
      </p:sp>
      <p:pic>
        <p:nvPicPr>
          <p:cNvPr id="17" name="Picture 3" descr="E:\博士论文\004\2013-11-1 11-45-44.tif">
            <a:extLst>
              <a:ext uri="{FF2B5EF4-FFF2-40B4-BE49-F238E27FC236}">
                <a16:creationId xmlns:a16="http://schemas.microsoft.com/office/drawing/2014/main" id="{B0866FAF-2C74-4CCE-82D1-AC3A680E8AA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9" y="3129531"/>
            <a:ext cx="3700923" cy="23868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B5028DE-CC07-48C9-9CCB-99A333F3C555}"/>
              </a:ext>
            </a:extLst>
          </p:cNvPr>
          <p:cNvSpPr txBox="1"/>
          <p:nvPr/>
        </p:nvSpPr>
        <p:spPr>
          <a:xfrm>
            <a:off x="201969" y="5588707"/>
            <a:ext cx="48413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With the low-resistive glass developed in Tsinghua, resistivity has decreased by 2 orders of magnitude.</a:t>
            </a:r>
          </a:p>
          <a:p>
            <a:r>
              <a:rPr lang="en-US" altLang="zh-CN" sz="1600" dirty="0"/>
              <a:t>(common float glass: 10</a:t>
            </a:r>
            <a:r>
              <a:rPr lang="en-US" altLang="zh-CN" sz="1600" baseline="30000" dirty="0"/>
              <a:t>12</a:t>
            </a:r>
            <a:r>
              <a:rPr lang="en-US" altLang="zh-CN" sz="1600" dirty="0"/>
              <a:t> </a:t>
            </a:r>
            <a:r>
              <a:rPr lang="en-US" altLang="zh-CN" sz="1600" dirty="0" err="1"/>
              <a:t>Ωcm</a:t>
            </a:r>
            <a:r>
              <a:rPr lang="en-US" altLang="zh-CN" sz="1600" dirty="0"/>
              <a:t>,</a:t>
            </a:r>
            <a:r>
              <a:rPr lang="zh-CN" altLang="en-US" sz="1600" dirty="0"/>
              <a:t> </a:t>
            </a:r>
            <a:r>
              <a:rPr lang="en-US" altLang="zh-CN" sz="1600" dirty="0"/>
              <a:t>low-resistive:</a:t>
            </a:r>
            <a:r>
              <a:rPr lang="zh-CN" altLang="en-US" sz="1600" dirty="0"/>
              <a:t> </a:t>
            </a:r>
            <a:r>
              <a:rPr lang="en-US" altLang="zh-CN" sz="1600" dirty="0"/>
              <a:t>10</a:t>
            </a:r>
            <a:r>
              <a:rPr lang="en-US" altLang="zh-CN" sz="1600" baseline="30000" dirty="0"/>
              <a:t>10</a:t>
            </a:r>
            <a:r>
              <a:rPr lang="zh-CN" altLang="en-US" sz="1600" dirty="0"/>
              <a:t> </a:t>
            </a:r>
            <a:r>
              <a:rPr lang="en-US" altLang="zh-CN" sz="1600" dirty="0" err="1"/>
              <a:t>Ωcm</a:t>
            </a:r>
            <a:r>
              <a:rPr lang="en-US" altLang="zh-CN" sz="1600" dirty="0"/>
              <a:t>)</a:t>
            </a:r>
            <a:endParaRPr lang="zh-CN" altLang="en-US" sz="1600" dirty="0"/>
          </a:p>
        </p:txBody>
      </p:sp>
      <p:pic>
        <p:nvPicPr>
          <p:cNvPr id="20" name="图片 19" descr="屏幕剪辑">
            <a:extLst>
              <a:ext uri="{FF2B5EF4-FFF2-40B4-BE49-F238E27FC236}">
                <a16:creationId xmlns:a16="http://schemas.microsoft.com/office/drawing/2014/main" id="{9CF567DB-0E14-4B13-A0F7-CFEBAF31C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13" y="264454"/>
            <a:ext cx="3179049" cy="203477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8611068-8BE8-422B-8D15-E6A53DF77C6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198" y="1725570"/>
            <a:ext cx="1605464" cy="962302"/>
          </a:xfrm>
          <a:prstGeom prst="rect">
            <a:avLst/>
          </a:prstGeom>
        </p:spPr>
      </p:pic>
      <p:sp>
        <p:nvSpPr>
          <p:cNvPr id="21" name="左弧形箭头 18">
            <a:extLst>
              <a:ext uri="{FF2B5EF4-FFF2-40B4-BE49-F238E27FC236}">
                <a16:creationId xmlns:a16="http://schemas.microsoft.com/office/drawing/2014/main" id="{7438B241-E1A9-402E-BF8E-14072C287D94}"/>
              </a:ext>
            </a:extLst>
          </p:cNvPr>
          <p:cNvSpPr/>
          <p:nvPr/>
        </p:nvSpPr>
        <p:spPr>
          <a:xfrm rot="15063154">
            <a:off x="10260474" y="1985065"/>
            <a:ext cx="368379" cy="903908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50E145B-DF9B-4909-9F8A-2F462B707B11}"/>
              </a:ext>
            </a:extLst>
          </p:cNvPr>
          <p:cNvSpPr txBox="1"/>
          <p:nvPr/>
        </p:nvSpPr>
        <p:spPr>
          <a:xfrm>
            <a:off x="5623309" y="848407"/>
            <a:ext cx="2946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p"/>
            </a:pPr>
            <a:r>
              <a:rPr lang="en-US" altLang="zh-CN" dirty="0"/>
              <a:t>MRPC2 with low-resistive glass will be applied in CBM-TOF wall, and has been operating at FAIR-Phase 0 programs like STAR-eTOF and </a:t>
            </a:r>
            <a:r>
              <a:rPr lang="en-US" altLang="zh-CN" dirty="0" err="1"/>
              <a:t>mCBM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90D9965-047F-4A3B-A74C-52E81CDF5EE9}"/>
              </a:ext>
            </a:extLst>
          </p:cNvPr>
          <p:cNvSpPr txBox="1"/>
          <p:nvPr/>
        </p:nvSpPr>
        <p:spPr>
          <a:xfrm>
            <a:off x="5576067" y="3164973"/>
            <a:ext cx="656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Rate capability verified through beam test: 93%, 80ps@70kHz/cm</a:t>
            </a:r>
            <a:r>
              <a:rPr lang="en-US" altLang="zh-CN" baseline="30000" dirty="0"/>
              <a:t>2</a:t>
            </a:r>
            <a:endParaRPr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1832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8" grpId="0"/>
      <p:bldP spid="21" grpId="0" animBg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2410C-44CB-4C58-A30F-6E63A90A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Towards a time precision &lt; 20 ps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66CDC-4DCC-4B36-B747-E79EAF60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73AED5-08F5-4B78-8012-A13A2691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2F0956-69B2-4DC0-8F8A-956776FB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3615499-B7F3-426B-B0B7-982570D6C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7" y="1572375"/>
            <a:ext cx="4090521" cy="357663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11C419C-FC89-41E1-B5E0-494613C91724}"/>
              </a:ext>
            </a:extLst>
          </p:cNvPr>
          <p:cNvSpPr txBox="1"/>
          <p:nvPr/>
        </p:nvSpPr>
        <p:spPr>
          <a:xfrm>
            <a:off x="329527" y="856525"/>
            <a:ext cx="485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p"/>
            </a:pPr>
            <a:r>
              <a:rPr lang="en-US" altLang="zh-CN" dirty="0"/>
              <a:t>S</a:t>
            </a:r>
            <a:r>
              <a:rPr lang="en-US" altLang="zh-CN" dirty="0" smtClean="0"/>
              <a:t>imulation </a:t>
            </a:r>
            <a:r>
              <a:rPr lang="en-US" altLang="zh-CN" dirty="0"/>
              <a:t>indicates proper ways to design the gap thickness and arrange the stacks 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1DAF91D-1E3C-413D-9D05-AC1BBFFEEB3F}"/>
              </a:ext>
            </a:extLst>
          </p:cNvPr>
          <p:cNvSpPr/>
          <p:nvPr/>
        </p:nvSpPr>
        <p:spPr>
          <a:xfrm>
            <a:off x="1019174" y="3732169"/>
            <a:ext cx="1733551" cy="92392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812AD21-AD2B-4CBF-B633-16A024D0010B}"/>
              </a:ext>
            </a:extLst>
          </p:cNvPr>
          <p:cNvSpPr txBox="1"/>
          <p:nvPr/>
        </p:nvSpPr>
        <p:spPr>
          <a:xfrm>
            <a:off x="237522" y="5374258"/>
            <a:ext cx="5011626" cy="923330"/>
          </a:xfrm>
          <a:prstGeom prst="rect">
            <a:avLst/>
          </a:prstGeom>
          <a:solidFill>
            <a:srgbClr val="EDEAF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Besides the ‘intrinsic’ time resolution of the detector, it is also crucial to develop an </a:t>
            </a:r>
            <a:r>
              <a:rPr lang="en-US" altLang="zh-CN" b="1" dirty="0"/>
              <a:t>advanced readout technique.</a:t>
            </a:r>
            <a:endParaRPr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46583F-9C03-4062-93CE-CE43DDE35A34}"/>
              </a:ext>
            </a:extLst>
          </p:cNvPr>
          <p:cNvSpPr txBox="1"/>
          <p:nvPr/>
        </p:nvSpPr>
        <p:spPr>
          <a:xfrm>
            <a:off x="7656475" y="170425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Time over Threshold (</a:t>
            </a:r>
            <a:r>
              <a:rPr lang="en-US" altLang="zh-CN" sz="1400" b="1" dirty="0" err="1"/>
              <a:t>ToT</a:t>
            </a:r>
            <a:r>
              <a:rPr lang="en-US" altLang="zh-CN" sz="1400" b="1" dirty="0"/>
              <a:t>) </a:t>
            </a:r>
            <a:r>
              <a:rPr lang="en-US" altLang="zh-CN" sz="1400" dirty="0"/>
              <a:t>method</a:t>
            </a:r>
          </a:p>
          <a:p>
            <a:r>
              <a:rPr lang="en-US" altLang="zh-CN" sz="1400" dirty="0"/>
              <a:t>	 – Leading and trailing time</a:t>
            </a:r>
            <a:endParaRPr lang="zh-CN" altLang="en-US" sz="1400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FB9C2AE-353A-467F-8B81-79475C4C8293}"/>
              </a:ext>
            </a:extLst>
          </p:cNvPr>
          <p:cNvGrpSpPr/>
          <p:nvPr/>
        </p:nvGrpSpPr>
        <p:grpSpPr>
          <a:xfrm>
            <a:off x="7656475" y="183147"/>
            <a:ext cx="3114675" cy="1254880"/>
            <a:chOff x="7656475" y="183147"/>
            <a:chExt cx="3114675" cy="1254880"/>
          </a:xfrm>
        </p:grpSpPr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A44EAD49-8246-4A86-B5D3-B2647391C475}"/>
                </a:ext>
              </a:extLst>
            </p:cNvPr>
            <p:cNvSpPr/>
            <p:nvPr/>
          </p:nvSpPr>
          <p:spPr>
            <a:xfrm rot="5400000">
              <a:off x="8888564" y="609853"/>
              <a:ext cx="385221" cy="589878"/>
            </a:xfrm>
            <a:prstGeom prst="rightArrow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D62731-45DB-49C6-BA2B-1060C7FAC99E}"/>
                </a:ext>
              </a:extLst>
            </p:cNvPr>
            <p:cNvSpPr txBox="1"/>
            <p:nvPr/>
          </p:nvSpPr>
          <p:spPr>
            <a:xfrm>
              <a:off x="7936343" y="1130250"/>
              <a:ext cx="25023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Waveform sampling </a:t>
              </a:r>
              <a:r>
                <a:rPr lang="en-US" altLang="zh-CN" sz="1400" dirty="0"/>
                <a:t>technology</a:t>
              </a:r>
              <a:endParaRPr lang="zh-CN" altLang="en-US" sz="1400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B940A81-2C73-4761-9329-C3A7AF258258}"/>
                </a:ext>
              </a:extLst>
            </p:cNvPr>
            <p:cNvSpPr/>
            <p:nvPr/>
          </p:nvSpPr>
          <p:spPr>
            <a:xfrm>
              <a:off x="7656475" y="183147"/>
              <a:ext cx="3114675" cy="4825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6E474AA-3DB3-4C2A-BE48-5AEEC4A681D2}"/>
                </a:ext>
              </a:extLst>
            </p:cNvPr>
            <p:cNvSpPr/>
            <p:nvPr/>
          </p:nvSpPr>
          <p:spPr>
            <a:xfrm>
              <a:off x="7936342" y="1130251"/>
              <a:ext cx="2502374" cy="3015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93EF999-72A8-4BE8-B895-F8C0282072B2}"/>
              </a:ext>
            </a:extLst>
          </p:cNvPr>
          <p:cNvGrpSpPr/>
          <p:nvPr/>
        </p:nvGrpSpPr>
        <p:grpSpPr>
          <a:xfrm>
            <a:off x="6062946" y="1498221"/>
            <a:ext cx="5921633" cy="2069101"/>
            <a:chOff x="5295020" y="2039706"/>
            <a:chExt cx="5921633" cy="206910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60C397C-27F0-4A86-BFE0-CFB080D35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5020" y="2039706"/>
              <a:ext cx="2846423" cy="12117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6102FC9-EC91-497E-B921-29EF70093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3400" y="2064886"/>
              <a:ext cx="2743200" cy="1207757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DFD1C99-1B7E-4A26-B179-5B7831386320}"/>
                </a:ext>
              </a:extLst>
            </p:cNvPr>
            <p:cNvSpPr/>
            <p:nvPr/>
          </p:nvSpPr>
          <p:spPr>
            <a:xfrm>
              <a:off x="8845936" y="3170101"/>
              <a:ext cx="237071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b="1" dirty="0" err="1">
                  <a:latin typeface="Arial Narrow" panose="020B0606020202030204" pitchFamily="34" charset="0"/>
                  <a:cs typeface="Times New Roman" panose="02020603050405020304" pitchFamily="18" charset="0"/>
                </a:rPr>
                <a:t>Nucl</a:t>
              </a:r>
              <a:r>
                <a:rPr lang="en-US" altLang="zh-CN" sz="12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1200" b="1" dirty="0" err="1">
                  <a:latin typeface="Arial Narrow" panose="020B0606020202030204" pitchFamily="34" charset="0"/>
                  <a:cs typeface="Times New Roman" panose="02020603050405020304" pitchFamily="18" charset="0"/>
                </a:rPr>
                <a:t>Instrum</a:t>
              </a:r>
              <a:r>
                <a:rPr lang="en-US" altLang="zh-CN" sz="12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. Meth. A 925 (2019) 53.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58D1C96-2A50-41B9-835C-A5904091F363}"/>
                </a:ext>
              </a:extLst>
            </p:cNvPr>
            <p:cNvSpPr txBox="1"/>
            <p:nvPr/>
          </p:nvSpPr>
          <p:spPr>
            <a:xfrm>
              <a:off x="5939855" y="3339366"/>
              <a:ext cx="16754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Fast-End Electronics:</a:t>
              </a:r>
            </a:p>
            <a:p>
              <a:r>
                <a:rPr lang="en-US" altLang="zh-CN" sz="1100" dirty="0"/>
                <a:t>Bandwidth: 1.4 GHz</a:t>
              </a:r>
            </a:p>
            <a:p>
              <a:r>
                <a:rPr lang="en-US" altLang="zh-CN" sz="1100" dirty="0"/>
                <a:t>Gain: 26-40 dB</a:t>
              </a:r>
            </a:p>
            <a:p>
              <a:r>
                <a:rPr lang="en-US" altLang="zh-CN" sz="1100" dirty="0"/>
                <a:t>Noise (NSD): &lt; 1.5 </a:t>
              </a:r>
              <a:r>
                <a:rPr lang="en-US" altLang="zh-CN" sz="1100" dirty="0" err="1"/>
                <a:t>nV</a:t>
              </a:r>
              <a:r>
                <a:rPr lang="en-US" altLang="zh-CN" sz="1100" dirty="0"/>
                <a:t>/</a:t>
              </a:r>
              <a:r>
                <a:rPr lang="zh-CN" altLang="en-US" sz="1100" dirty="0"/>
                <a:t>√</a:t>
              </a:r>
              <a:r>
                <a:rPr lang="en-US" altLang="zh-CN" sz="1100" dirty="0"/>
                <a:t>Hz</a:t>
              </a:r>
              <a:endParaRPr lang="zh-CN" altLang="en-US" sz="11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67266F0-59D4-4495-8396-85FF9D028AF4}"/>
                </a:ext>
              </a:extLst>
            </p:cNvPr>
            <p:cNvSpPr txBox="1"/>
            <p:nvPr/>
          </p:nvSpPr>
          <p:spPr>
            <a:xfrm>
              <a:off x="8552176" y="3428395"/>
              <a:ext cx="150554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Waveform Digitization:</a:t>
              </a:r>
            </a:p>
            <a:p>
              <a:r>
                <a:rPr lang="en-US" altLang="zh-CN" sz="1100" dirty="0"/>
                <a:t>Sampling freq.: 5 GS/s</a:t>
              </a:r>
            </a:p>
            <a:p>
              <a:r>
                <a:rPr lang="en-US" altLang="zh-CN" sz="1100" dirty="0"/>
                <a:t>Noise </a:t>
              </a:r>
              <a:r>
                <a:rPr lang="en-US" altLang="zh-CN" sz="1100" dirty="0" err="1"/>
                <a:t>ampl</a:t>
              </a:r>
              <a:r>
                <a:rPr lang="en-US" altLang="zh-CN" sz="1100" dirty="0"/>
                <a:t>.: 0.5 mV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D02717E9-12B3-49A0-8CE5-9CF3D8693B9A}"/>
                    </a:ext>
                  </a:extLst>
                </p:cNvPr>
                <p:cNvSpPr txBox="1"/>
                <p:nvPr/>
              </p:nvSpPr>
              <p:spPr>
                <a:xfrm>
                  <a:off x="7647634" y="3508060"/>
                  <a:ext cx="437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⨁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D02717E9-12B3-49A0-8CE5-9CF3D8693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7634" y="3508060"/>
                  <a:ext cx="43794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E98DCCB3-96DA-4E8C-9EEF-AD6C0D65FADC}"/>
                    </a:ext>
                  </a:extLst>
                </p:cNvPr>
                <p:cNvSpPr txBox="1"/>
                <p:nvPr/>
              </p:nvSpPr>
              <p:spPr>
                <a:xfrm>
                  <a:off x="5627890" y="3557358"/>
                  <a:ext cx="2595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E98DCCB3-96DA-4E8C-9EEF-AD6C0D65FA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7890" y="3557358"/>
                  <a:ext cx="25955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953" r="-2326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543BA845-B463-4390-9FDE-4E92156125E6}"/>
                    </a:ext>
                  </a:extLst>
                </p:cNvPr>
                <p:cNvSpPr txBox="1"/>
                <p:nvPr/>
              </p:nvSpPr>
              <p:spPr>
                <a:xfrm>
                  <a:off x="8289309" y="3554227"/>
                  <a:ext cx="2595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543BA845-B463-4390-9FDE-4E92156125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9309" y="3554227"/>
                  <a:ext cx="25955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4286" r="-4762" b="-130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B9364F4-D87F-4C7C-B951-F94872AAD086}"/>
                    </a:ext>
                  </a:extLst>
                </p:cNvPr>
                <p:cNvSpPr txBox="1"/>
                <p:nvPr/>
              </p:nvSpPr>
              <p:spPr>
                <a:xfrm>
                  <a:off x="10094752" y="3577680"/>
                  <a:ext cx="4295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    5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ps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B9364F4-D87F-4C7C-B951-F94872AAD0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4752" y="3577680"/>
                  <a:ext cx="429566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38571"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372659A-329E-490C-8237-3FB337EC24BC}"/>
              </a:ext>
            </a:extLst>
          </p:cNvPr>
          <p:cNvSpPr txBox="1"/>
          <p:nvPr/>
        </p:nvSpPr>
        <p:spPr>
          <a:xfrm>
            <a:off x="5552195" y="3710564"/>
            <a:ext cx="663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dirty="0"/>
              <a:t>Waveform provides detailed information of avalanche that allows more calibration methods.</a:t>
            </a:r>
            <a:endParaRPr lang="zh-CN" altLang="en-US" sz="1600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3C7B57E-8FB8-49C2-9005-CCDAB34202F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70587"/>
            <a:ext cx="2191370" cy="176075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2D77182F-3194-4A6B-B62D-42120420BC26}"/>
              </a:ext>
            </a:extLst>
          </p:cNvPr>
          <p:cNvSpPr txBox="1"/>
          <p:nvPr/>
        </p:nvSpPr>
        <p:spPr>
          <a:xfrm>
            <a:off x="5551702" y="6202278"/>
            <a:ext cx="3103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An MLP </a:t>
            </a:r>
            <a:r>
              <a:rPr lang="en-US" altLang="zh-CN" sz="1200" dirty="0" smtClean="0"/>
              <a:t>neur</a:t>
            </a:r>
            <a:r>
              <a:rPr lang="en-US" altLang="zh-CN" sz="1200" dirty="0" smtClean="0"/>
              <a:t>al</a:t>
            </a:r>
            <a:r>
              <a:rPr lang="en-US" altLang="zh-CN" sz="1200" dirty="0" smtClean="0"/>
              <a:t> </a:t>
            </a:r>
            <a:r>
              <a:rPr lang="en-US" altLang="zh-CN" sz="1200" dirty="0"/>
              <a:t>network for position calibration</a:t>
            </a:r>
            <a:endParaRPr lang="zh-CN" altLang="en-US" sz="1200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71CE3D6-63FC-4C7B-924E-DBFD16A71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9925" y="4506353"/>
            <a:ext cx="3241987" cy="1542022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0E0B7FED-E8C8-45F8-8344-46453DD3523C}"/>
              </a:ext>
            </a:extLst>
          </p:cNvPr>
          <p:cNvSpPr txBox="1"/>
          <p:nvPr/>
        </p:nvSpPr>
        <p:spPr>
          <a:xfrm>
            <a:off x="8853499" y="6037059"/>
            <a:ext cx="328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An LSTM model for signal leading edge recognition and time calibration</a:t>
            </a:r>
            <a:endParaRPr lang="zh-CN" altLang="en-US" sz="12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2B9B0B4-F052-4555-8791-EB663C1ACA2C}"/>
              </a:ext>
            </a:extLst>
          </p:cNvPr>
          <p:cNvSpPr txBox="1"/>
          <p:nvPr/>
        </p:nvSpPr>
        <p:spPr>
          <a:xfrm>
            <a:off x="2952751" y="4010025"/>
            <a:ext cx="158159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Narrower gap thickness required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781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27" grpId="0"/>
      <p:bldP spid="31" grpId="0"/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9EBE2-5CC9-4AC1-B99E-05375085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high-rate high-resolution prototype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8053EE-84E0-4B16-8D7B-AF02C8E0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005F77-46A3-45B5-AB5B-C043A98C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F0958F-F8AD-4501-B57B-5EF32722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C411A4C-69D1-48D9-B84E-FA84BD98E87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b="8037"/>
          <a:stretch/>
        </p:blipFill>
        <p:spPr>
          <a:xfrm>
            <a:off x="324198" y="4376576"/>
            <a:ext cx="3377949" cy="1711716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1A34B5B-EF8F-4B4B-8C25-E3FBA71EF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93799"/>
              </p:ext>
            </p:extLst>
          </p:nvPr>
        </p:nvGraphicFramePr>
        <p:xfrm>
          <a:off x="329527" y="1598375"/>
          <a:ext cx="3452764" cy="2499360"/>
        </p:xfrm>
        <a:graphic>
          <a:graphicData uri="http://schemas.openxmlformats.org/drawingml/2006/table">
            <a:tbl>
              <a:tblPr firstRow="1" bandRow="1"/>
              <a:tblGrid>
                <a:gridCol w="1770712">
                  <a:extLst>
                    <a:ext uri="{9D8B030D-6E8A-4147-A177-3AD203B41FA5}">
                      <a16:colId xmlns:a16="http://schemas.microsoft.com/office/drawing/2014/main" val="1111015448"/>
                    </a:ext>
                  </a:extLst>
                </a:gridCol>
                <a:gridCol w="1682052">
                  <a:extLst>
                    <a:ext uri="{9D8B030D-6E8A-4147-A177-3AD203B41FA5}">
                      <a16:colId xmlns:a16="http://schemas.microsoft.com/office/drawing/2014/main" val="4158288349"/>
                    </a:ext>
                  </a:extLst>
                </a:gridCol>
              </a:tblGrid>
              <a:tr h="330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Parameter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Value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53158"/>
                  </a:ext>
                </a:extLst>
              </a:tr>
              <a:tr h="330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Gap thickness (mm)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0.128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65817"/>
                  </a:ext>
                </a:extLst>
              </a:tr>
              <a:tr h="330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 of gaps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 x 8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29602"/>
                  </a:ext>
                </a:extLst>
              </a:tr>
              <a:tr h="330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glass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Low-resistive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12183"/>
                  </a:ext>
                </a:extLst>
              </a:tr>
              <a:tr h="33099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Glass thickness(mm)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147912"/>
                  </a:ext>
                </a:extLst>
              </a:tr>
              <a:tr h="340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Strip interval (cm)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 width + 0.2 gap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602121"/>
                  </a:ext>
                </a:extLst>
              </a:tr>
            </a:tbl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5CA471CD-867F-476D-93B5-D9B73D9E4DC1}"/>
              </a:ext>
            </a:extLst>
          </p:cNvPr>
          <p:cNvGrpSpPr/>
          <p:nvPr/>
        </p:nvGrpSpPr>
        <p:grpSpPr>
          <a:xfrm>
            <a:off x="4190169" y="2727543"/>
            <a:ext cx="2718422" cy="3624563"/>
            <a:chOff x="4082099" y="2510444"/>
            <a:chExt cx="2718422" cy="362456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77938BE-27B2-423F-9CAD-0335F65FC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2099" y="2510444"/>
              <a:ext cx="2718422" cy="3624563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B32FB7C-D8B2-4B25-8ADB-FA08EA9FCAA7}"/>
                </a:ext>
              </a:extLst>
            </p:cNvPr>
            <p:cNvSpPr txBox="1"/>
            <p:nvPr/>
          </p:nvSpPr>
          <p:spPr>
            <a:xfrm>
              <a:off x="4925920" y="2540278"/>
              <a:ext cx="1017679" cy="307777"/>
            </a:xfrm>
            <a:prstGeom prst="rect">
              <a:avLst/>
            </a:prstGeom>
            <a:solidFill>
              <a:srgbClr val="92CDD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/>
                <a:t>S0</a:t>
              </a:r>
              <a:endParaRPr lang="zh-CN" altLang="en-US" sz="1400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215BFCF-D66A-4B60-A362-559E83ECE7D0}"/>
                </a:ext>
              </a:extLst>
            </p:cNvPr>
            <p:cNvSpPr txBox="1"/>
            <p:nvPr/>
          </p:nvSpPr>
          <p:spPr>
            <a:xfrm>
              <a:off x="4928691" y="5776700"/>
              <a:ext cx="1017679" cy="307777"/>
            </a:xfrm>
            <a:prstGeom prst="rect">
              <a:avLst/>
            </a:prstGeom>
            <a:solidFill>
              <a:srgbClr val="92CDD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/>
                <a:t>S1</a:t>
              </a:r>
              <a:endParaRPr lang="zh-CN" altLang="en-US" sz="1400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260974B-FF1D-4159-B46C-4973E182D78E}"/>
                </a:ext>
              </a:extLst>
            </p:cNvPr>
            <p:cNvSpPr txBox="1"/>
            <p:nvPr/>
          </p:nvSpPr>
          <p:spPr>
            <a:xfrm>
              <a:off x="4925920" y="3449560"/>
              <a:ext cx="1066318" cy="307777"/>
            </a:xfrm>
            <a:prstGeom prst="rect">
              <a:avLst/>
            </a:prstGeom>
            <a:solidFill>
              <a:srgbClr val="FFF2CC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X ray source</a:t>
              </a:r>
              <a:endParaRPr lang="zh-CN" altLang="en-US" sz="14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38D4E46-C111-484C-B652-F8F4C283784D}"/>
                </a:ext>
              </a:extLst>
            </p:cNvPr>
            <p:cNvSpPr txBox="1"/>
            <p:nvPr/>
          </p:nvSpPr>
          <p:spPr>
            <a:xfrm>
              <a:off x="4922760" y="4561664"/>
              <a:ext cx="1137171" cy="369333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Top MRPC</a:t>
              </a:r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EF24C24-0A2E-471A-8312-0672B7DF802E}"/>
                </a:ext>
              </a:extLst>
            </p:cNvPr>
            <p:cNvSpPr txBox="1"/>
            <p:nvPr/>
          </p:nvSpPr>
          <p:spPr>
            <a:xfrm>
              <a:off x="4934303" y="5028789"/>
              <a:ext cx="1125629" cy="369333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Bot MRPC</a:t>
              </a:r>
              <a:endParaRPr lang="zh-CN" altLang="en-US" dirty="0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7B67CAEA-0FDF-4E29-9D15-5288BDDAA99B}"/>
              </a:ext>
            </a:extLst>
          </p:cNvPr>
          <p:cNvSpPr txBox="1"/>
          <p:nvPr/>
        </p:nvSpPr>
        <p:spPr>
          <a:xfrm>
            <a:off x="329527" y="906087"/>
            <a:ext cx="500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Two prototypes has been assembled and tested.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3B6DC71-2069-4676-8188-73212861F693}"/>
              </a:ext>
            </a:extLst>
          </p:cNvPr>
          <p:cNvSpPr txBox="1"/>
          <p:nvPr/>
        </p:nvSpPr>
        <p:spPr>
          <a:xfrm>
            <a:off x="4049625" y="1653997"/>
            <a:ext cx="3200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p"/>
            </a:pPr>
            <a:r>
              <a:rPr lang="en-US" altLang="zh-CN" sz="1600" dirty="0"/>
              <a:t>The high rate test is carried out by discriminating cosmic event in X-ray irradiation.</a:t>
            </a:r>
            <a:endParaRPr lang="zh-CN" altLang="en-US" sz="16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26C4CD1-B356-4A53-87BF-656AD7EB6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83" y="839222"/>
            <a:ext cx="3913485" cy="269351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7127E47-C99E-4C8A-86FC-BB9A774D1051}"/>
              </a:ext>
            </a:extLst>
          </p:cNvPr>
          <p:cNvSpPr txBox="1"/>
          <p:nvPr/>
        </p:nvSpPr>
        <p:spPr>
          <a:xfrm>
            <a:off x="8430589" y="1143756"/>
            <a:ext cx="12118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Counting rate</a:t>
            </a:r>
            <a:endParaRPr lang="zh-CN" altLang="en-US" sz="1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FD8F27A-3E54-4C1E-839E-2B339FCC2E7A}"/>
              </a:ext>
            </a:extLst>
          </p:cNvPr>
          <p:cNvSpPr txBox="1"/>
          <p:nvPr/>
        </p:nvSpPr>
        <p:spPr>
          <a:xfrm>
            <a:off x="8440439" y="1451533"/>
            <a:ext cx="7892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Current</a:t>
            </a:r>
            <a:endParaRPr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0429751-D6E7-4AD8-AB6B-921CFC82EA1D}"/>
              </a:ext>
            </a:extLst>
          </p:cNvPr>
          <p:cNvSpPr txBox="1"/>
          <p:nvPr/>
        </p:nvSpPr>
        <p:spPr>
          <a:xfrm rot="16200000">
            <a:off x="7099808" y="2246021"/>
            <a:ext cx="12118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Counting rate</a:t>
            </a:r>
            <a:endParaRPr lang="zh-CN" altLang="en-US" sz="14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71EEE80-D990-4B81-985B-1887EF9A5036}"/>
              </a:ext>
            </a:extLst>
          </p:cNvPr>
          <p:cNvSpPr txBox="1"/>
          <p:nvPr/>
        </p:nvSpPr>
        <p:spPr>
          <a:xfrm rot="16200000">
            <a:off x="10487097" y="2032093"/>
            <a:ext cx="15112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FF"/>
                </a:solidFill>
              </a:rPr>
              <a:t>Operating current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0D68EF2-68A4-4D0D-AF3D-E44F8A16780E}"/>
              </a:ext>
            </a:extLst>
          </p:cNvPr>
          <p:cNvSpPr txBox="1"/>
          <p:nvPr/>
        </p:nvSpPr>
        <p:spPr>
          <a:xfrm>
            <a:off x="8624888" y="3195033"/>
            <a:ext cx="19208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Current of X-ray source</a:t>
            </a:r>
            <a:endParaRPr lang="zh-CN" altLang="en-US" sz="1400" b="1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F64085A-5B97-478A-9530-159AC0622A6E}"/>
              </a:ext>
            </a:extLst>
          </p:cNvPr>
          <p:cNvGrpSpPr/>
          <p:nvPr/>
        </p:nvGrpSpPr>
        <p:grpSpPr>
          <a:xfrm>
            <a:off x="7381372" y="3579667"/>
            <a:ext cx="4202739" cy="2753168"/>
            <a:chOff x="7381372" y="3579667"/>
            <a:chExt cx="4202739" cy="275316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6D6E297-79FB-4AD4-B91F-86970DAA8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801" y="3579667"/>
              <a:ext cx="4181310" cy="2753168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4E181D9-F73E-45A9-80B0-1068A06B9836}"/>
                </a:ext>
              </a:extLst>
            </p:cNvPr>
            <p:cNvSpPr txBox="1"/>
            <p:nvPr/>
          </p:nvSpPr>
          <p:spPr>
            <a:xfrm rot="16200000">
              <a:off x="7064964" y="4273234"/>
              <a:ext cx="9405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Efficiency</a:t>
              </a:r>
              <a:endParaRPr lang="zh-CN" altLang="en-US" sz="1400" b="1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248A66E-3A19-4C25-A7BA-E0FDC346E470}"/>
                </a:ext>
              </a:extLst>
            </p:cNvPr>
            <p:cNvSpPr txBox="1"/>
            <p:nvPr/>
          </p:nvSpPr>
          <p:spPr>
            <a:xfrm rot="16200000">
              <a:off x="10748608" y="4433391"/>
              <a:ext cx="13632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Time resolution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6E39518-1599-4868-97DD-1F68CF53D0B8}"/>
                </a:ext>
              </a:extLst>
            </p:cNvPr>
            <p:cNvSpPr txBox="1"/>
            <p:nvPr/>
          </p:nvSpPr>
          <p:spPr>
            <a:xfrm>
              <a:off x="9264684" y="5992597"/>
              <a:ext cx="12118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Counting rate</a:t>
              </a:r>
              <a:endParaRPr lang="zh-CN" altLang="en-US" sz="1400" b="1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40A5746-0CB5-4B1A-B25F-5E8469EEC5C5}"/>
                </a:ext>
              </a:extLst>
            </p:cNvPr>
            <p:cNvSpPr txBox="1"/>
            <p:nvPr/>
          </p:nvSpPr>
          <p:spPr>
            <a:xfrm>
              <a:off x="10153896" y="3807322"/>
              <a:ext cx="76148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700" b="1" dirty="0"/>
                <a:t>Efficiency</a:t>
              </a:r>
              <a:endParaRPr lang="zh-CN" altLang="en-US" sz="700" b="1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71DAEB8-D7DD-42B9-994D-FD8480899B0B}"/>
                </a:ext>
              </a:extLst>
            </p:cNvPr>
            <p:cNvSpPr txBox="1"/>
            <p:nvPr/>
          </p:nvSpPr>
          <p:spPr>
            <a:xfrm>
              <a:off x="10153897" y="4007839"/>
              <a:ext cx="79927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700" b="1" dirty="0"/>
                <a:t>Time resolution</a:t>
              </a:r>
              <a:endParaRPr lang="zh-CN" altLang="en-US" sz="700" b="1" dirty="0"/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B081411D-A84E-4F94-BD26-629A862C3911}"/>
              </a:ext>
            </a:extLst>
          </p:cNvPr>
          <p:cNvSpPr/>
          <p:nvPr/>
        </p:nvSpPr>
        <p:spPr>
          <a:xfrm>
            <a:off x="7940040" y="4968464"/>
            <a:ext cx="3148773" cy="520909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DA7FCC5-9F9C-435E-B488-D54FA8778786}"/>
              </a:ext>
            </a:extLst>
          </p:cNvPr>
          <p:cNvSpPr txBox="1"/>
          <p:nvPr/>
        </p:nvSpPr>
        <p:spPr>
          <a:xfrm>
            <a:off x="8610600" y="5371595"/>
            <a:ext cx="23534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~ 20 ps achieved at high rate!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6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1" grpId="0" animBg="1"/>
      <p:bldP spid="22" grpId="0" animBg="1"/>
      <p:bldP spid="23" grpId="0" animBg="1"/>
      <p:bldP spid="25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FCFDB1-FA77-494D-8825-AF8173C9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Gas-related challenges of MRPC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606F1A-016E-4230-93B2-67DE1BDE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E4D6F8-275D-40D9-B7A8-22AE3735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7F91C9-4A6D-4B85-8527-785040F1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AD595472-8330-40B2-9F7C-A90CC72F1B8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5801"/>
          <a:stretch/>
        </p:blipFill>
        <p:spPr>
          <a:xfrm>
            <a:off x="461968" y="1742480"/>
            <a:ext cx="3576632" cy="1009400"/>
          </a:xfrm>
          <a:prstGeom prst="rect">
            <a:avLst/>
          </a:prstGeom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5DFE244-D519-4E02-A36A-F6D188A66AA7}"/>
              </a:ext>
            </a:extLst>
          </p:cNvPr>
          <p:cNvSpPr txBox="1"/>
          <p:nvPr/>
        </p:nvSpPr>
        <p:spPr>
          <a:xfrm>
            <a:off x="329527" y="819150"/>
            <a:ext cx="4271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p"/>
            </a:pPr>
            <a:r>
              <a:rPr lang="en-US" altLang="zh-CN" dirty="0"/>
              <a:t>Regulations against greenhouse gases causes uncertainty: </a:t>
            </a:r>
          </a:p>
          <a:p>
            <a:r>
              <a:rPr lang="en-US" altLang="zh-CN" sz="1600" dirty="0"/>
              <a:t>              availability, cost, eco-impact, …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550698-55A5-41C9-8705-A6A0177B5BD3}"/>
              </a:ext>
            </a:extLst>
          </p:cNvPr>
          <p:cNvSpPr txBox="1"/>
          <p:nvPr/>
        </p:nvSpPr>
        <p:spPr>
          <a:xfrm>
            <a:off x="329527" y="3198178"/>
            <a:ext cx="41853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p"/>
            </a:pPr>
            <a:r>
              <a:rPr lang="en-US" altLang="zh-CN" dirty="0"/>
              <a:t>Application with large area: </a:t>
            </a:r>
          </a:p>
          <a:p>
            <a:r>
              <a:rPr lang="en-US" altLang="zh-CN" sz="1600" dirty="0"/>
              <a:t>             gas flow, cost, leakage, …</a:t>
            </a:r>
            <a:endParaRPr lang="zh-CN" altLang="en-US" sz="1600" dirty="0"/>
          </a:p>
        </p:txBody>
      </p:sp>
      <p:pic>
        <p:nvPicPr>
          <p:cNvPr id="11" name="Picture 7" descr="TOFrConst%5F10traydetseta0all">
            <a:extLst>
              <a:ext uri="{FF2B5EF4-FFF2-40B4-BE49-F238E27FC236}">
                <a16:creationId xmlns:a16="http://schemas.microsoft.com/office/drawing/2014/main" id="{FDAAA026-9964-4830-B1C2-CEE5FC71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46237"/>
            <a:ext cx="1238634" cy="177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26">
            <a:extLst>
              <a:ext uri="{FF2B5EF4-FFF2-40B4-BE49-F238E27FC236}">
                <a16:creationId xmlns:a16="http://schemas.microsoft.com/office/drawing/2014/main" id="{ED2BE782-9FFD-46EE-9658-C72E2BE16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952" y="3929038"/>
            <a:ext cx="662928" cy="196118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9AF4DF8-099F-4A69-92A4-66948DEDBE2C}"/>
              </a:ext>
            </a:extLst>
          </p:cNvPr>
          <p:cNvSpPr txBox="1"/>
          <p:nvPr/>
        </p:nvSpPr>
        <p:spPr>
          <a:xfrm>
            <a:off x="624570" y="5921585"/>
            <a:ext cx="295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STAR-TOF (left) and CBM-TOF (right) detectors in gas boxes forming a module</a:t>
            </a:r>
            <a:endParaRPr lang="zh-CN" altLang="en-US" sz="12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2DF9661-FA09-482B-81F2-3676DF1E932E}"/>
              </a:ext>
            </a:extLst>
          </p:cNvPr>
          <p:cNvSpPr txBox="1"/>
          <p:nvPr/>
        </p:nvSpPr>
        <p:spPr>
          <a:xfrm>
            <a:off x="4976465" y="5645670"/>
            <a:ext cx="68199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Motivation: A wise design of the gas volume </a:t>
            </a:r>
            <a:r>
              <a:rPr lang="en-US" altLang="zh-CN" dirty="0"/>
              <a:t>shall promote the gas exchange and decrease the gas consume.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41D5C01-FF67-4781-A9F9-BB49379D80D2}"/>
              </a:ext>
            </a:extLst>
          </p:cNvPr>
          <p:cNvSpPr txBox="1"/>
          <p:nvPr/>
        </p:nvSpPr>
        <p:spPr>
          <a:xfrm>
            <a:off x="5048251" y="836950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p"/>
            </a:pPr>
            <a:r>
              <a:rPr lang="en-US" altLang="zh-CN" dirty="0"/>
              <a:t>Gas pollution effect in high rate conditions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BFE9F01-C6C2-4E6F-A0E3-103EE61E0A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77" t="21906" r="18750"/>
          <a:stretch/>
        </p:blipFill>
        <p:spPr>
          <a:xfrm>
            <a:off x="8694288" y="554043"/>
            <a:ext cx="1707556" cy="121214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CABA91E-0926-49A3-8AE2-858912238C14}"/>
              </a:ext>
            </a:extLst>
          </p:cNvPr>
          <p:cNvSpPr txBox="1"/>
          <p:nvPr/>
        </p:nvSpPr>
        <p:spPr>
          <a:xfrm>
            <a:off x="6215346" y="1783406"/>
            <a:ext cx="576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Narrow gap of MRPC and large gas volume --- </a:t>
            </a:r>
          </a:p>
          <a:p>
            <a:r>
              <a:rPr lang="en-US" altLang="zh-CN" sz="1600" dirty="0"/>
              <a:t>	ionization products exchanged slowly by </a:t>
            </a:r>
            <a:r>
              <a:rPr lang="en-US" altLang="zh-CN" sz="1600" b="1" dirty="0"/>
              <a:t>diffusion</a:t>
            </a:r>
            <a:endParaRPr lang="zh-CN" altLang="en-US" sz="1600" b="1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BC75006-A2D0-4F51-A59A-8211216B293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506040" y="2991429"/>
            <a:ext cx="2750352" cy="210429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199059A-AF1B-4F53-B103-D7121C1B1717}"/>
              </a:ext>
            </a:extLst>
          </p:cNvPr>
          <p:cNvSpPr txBox="1"/>
          <p:nvPr/>
        </p:nvSpPr>
        <p:spPr>
          <a:xfrm>
            <a:off x="6881216" y="5095894"/>
            <a:ext cx="345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Pollution caused noise and current rise</a:t>
            </a:r>
            <a:endParaRPr lang="zh-CN" altLang="en-US" sz="16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E78A471-3FE2-4E15-AB9F-7B1B49266D02}"/>
              </a:ext>
            </a:extLst>
          </p:cNvPr>
          <p:cNvSpPr txBox="1"/>
          <p:nvPr/>
        </p:nvSpPr>
        <p:spPr>
          <a:xfrm>
            <a:off x="5159429" y="2628900"/>
            <a:ext cx="438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…observed in HEP experiments and lab tests.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20C6992-BA40-4145-89B5-361436B0001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775080" y="3006554"/>
            <a:ext cx="2712134" cy="211778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87B49979-32CC-4E46-91E4-0BF667323E65}"/>
              </a:ext>
            </a:extLst>
          </p:cNvPr>
          <p:cNvSpPr txBox="1"/>
          <p:nvPr/>
        </p:nvSpPr>
        <p:spPr>
          <a:xfrm>
            <a:off x="9876159" y="4323779"/>
            <a:ext cx="161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accent2"/>
                </a:solidFill>
              </a:rPr>
              <a:t>Constant rate condition of 1kHz/cm</a:t>
            </a:r>
            <a:r>
              <a:rPr lang="en-US" altLang="zh-CN" sz="1200" baseline="30000" dirty="0">
                <a:solidFill>
                  <a:schemeClr val="accent2"/>
                </a:solidFill>
              </a:rPr>
              <a:t>2</a:t>
            </a:r>
            <a:endParaRPr lang="zh-CN" altLang="en-US" sz="1200" baseline="30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 animBg="1"/>
      <p:bldP spid="16" grpId="0"/>
      <p:bldP spid="18" grpId="0"/>
      <p:bldP spid="20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227B85-FFF2-4F35-8EBB-C4D727BF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Sealed MRPC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9DD0F-3761-4E2C-82C2-8167944E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CC192C-E847-4891-8D1D-0F3A84FB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64508A-24E2-4E6E-90B3-2A25A43D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276993B-6894-4AD4-BAED-BEDB92FE0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44" y="808058"/>
            <a:ext cx="5581013" cy="2352816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E7BDF60D-B8B9-41D3-8B4F-9E8946A35BD6}"/>
              </a:ext>
            </a:extLst>
          </p:cNvPr>
          <p:cNvGrpSpPr/>
          <p:nvPr/>
        </p:nvGrpSpPr>
        <p:grpSpPr>
          <a:xfrm>
            <a:off x="6844812" y="71371"/>
            <a:ext cx="4789061" cy="2352817"/>
            <a:chOff x="6343116" y="162203"/>
            <a:chExt cx="5848884" cy="287349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628DC85-F6F7-48E2-8DA3-5951E9207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3116" y="162203"/>
              <a:ext cx="2611048" cy="285409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77D1445-BD82-49F8-851A-4653FDDA9185}"/>
                </a:ext>
              </a:extLst>
            </p:cNvPr>
            <p:cNvGrpSpPr/>
            <p:nvPr/>
          </p:nvGrpSpPr>
          <p:grpSpPr>
            <a:xfrm>
              <a:off x="9201726" y="1141515"/>
              <a:ext cx="2272937" cy="1894185"/>
              <a:chOff x="778050" y="3881452"/>
              <a:chExt cx="2272937" cy="1894185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4F813037-3F92-4FBA-B110-A621D764BC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050" y="3881452"/>
                <a:ext cx="2272937" cy="1768676"/>
              </a:xfrm>
              <a:prstGeom prst="rect">
                <a:avLst/>
              </a:prstGeom>
            </p:spPr>
          </p:pic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B03BD12B-77A7-4F07-8BBC-9694EE125B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0230" y="4510690"/>
                <a:ext cx="966016" cy="65966"/>
              </a:xfrm>
              <a:prstGeom prst="line">
                <a:avLst/>
              </a:prstGeom>
              <a:ln w="57150">
                <a:solidFill>
                  <a:srgbClr val="7531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BC976B1A-DDCD-4279-B297-56B31E07E1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40254" y="4547449"/>
                <a:ext cx="13471" cy="886017"/>
              </a:xfrm>
              <a:prstGeom prst="line">
                <a:avLst/>
              </a:prstGeom>
              <a:ln w="57150">
                <a:solidFill>
                  <a:srgbClr val="7531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91CFDA88-CBAB-42F2-9594-997868031B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4971" y="5031337"/>
                <a:ext cx="795234" cy="54304"/>
              </a:xfrm>
              <a:prstGeom prst="line">
                <a:avLst/>
              </a:prstGeom>
              <a:ln w="571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F6A77786-EF50-4D38-ABC6-C56BF21218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2519" y="5052658"/>
                <a:ext cx="0" cy="722979"/>
              </a:xfrm>
              <a:prstGeom prst="line">
                <a:avLst/>
              </a:prstGeom>
              <a:ln w="571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0ED431A-9BD5-46D2-811A-BC59D5602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591" y="289029"/>
              <a:ext cx="1236089" cy="96607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54728C8-4CD2-4C7F-AD60-3AAC5ED2F8CB}"/>
                </a:ext>
              </a:extLst>
            </p:cNvPr>
            <p:cNvSpPr txBox="1"/>
            <p:nvPr/>
          </p:nvSpPr>
          <p:spPr>
            <a:xfrm>
              <a:off x="8784680" y="276886"/>
              <a:ext cx="12765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Gas tube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979A56F-C4CF-4C2F-9CE5-34433479D5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1" r="22545"/>
            <a:stretch/>
          </p:blipFill>
          <p:spPr>
            <a:xfrm>
              <a:off x="10449111" y="280201"/>
              <a:ext cx="1025552" cy="1055714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91B4D30-5552-4168-9A39-C94C9F2ECDCB}"/>
                </a:ext>
              </a:extLst>
            </p:cNvPr>
            <p:cNvSpPr txBox="1"/>
            <p:nvPr/>
          </p:nvSpPr>
          <p:spPr>
            <a:xfrm>
              <a:off x="10444667" y="267095"/>
              <a:ext cx="1072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Inlet/outlet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33656A35-BD3F-4421-A772-910F1A150C7B}"/>
                </a:ext>
              </a:extLst>
            </p:cNvPr>
            <p:cNvCxnSpPr/>
            <p:nvPr/>
          </p:nvCxnSpPr>
          <p:spPr>
            <a:xfrm>
              <a:off x="11105927" y="1948724"/>
              <a:ext cx="232805" cy="8187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D792D13-8693-431B-87BC-83AC0D771896}"/>
                </a:ext>
              </a:extLst>
            </p:cNvPr>
            <p:cNvCxnSpPr/>
            <p:nvPr/>
          </p:nvCxnSpPr>
          <p:spPr>
            <a:xfrm>
              <a:off x="10842596" y="2163454"/>
              <a:ext cx="418353" cy="3167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DD901E1-A260-49C5-AE8C-DB71F2294EE9}"/>
                </a:ext>
              </a:extLst>
            </p:cNvPr>
            <p:cNvSpPr txBox="1"/>
            <p:nvPr/>
          </p:nvSpPr>
          <p:spPr>
            <a:xfrm flipH="1">
              <a:off x="10692285" y="2727991"/>
              <a:ext cx="1499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Fishline hook</a:t>
              </a:r>
              <a:endParaRPr lang="zh-CN" altLang="en-US" sz="1200" dirty="0"/>
            </a:p>
          </p:txBody>
        </p:sp>
      </p:grp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B2668F67-6D2A-4EEC-B322-3BCCFB8B0DC6}"/>
              </a:ext>
            </a:extLst>
          </p:cNvPr>
          <p:cNvCxnSpPr/>
          <p:nvPr/>
        </p:nvCxnSpPr>
        <p:spPr>
          <a:xfrm>
            <a:off x="5072346" y="1163958"/>
            <a:ext cx="12948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F8076826-2D7D-42B0-8021-48C67F811227}"/>
              </a:ext>
            </a:extLst>
          </p:cNvPr>
          <p:cNvSpPr txBox="1"/>
          <p:nvPr/>
        </p:nvSpPr>
        <p:spPr>
          <a:xfrm>
            <a:off x="6605419" y="2490042"/>
            <a:ext cx="538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3D printed sealing frame with Good strength, insulation and radiation persistency</a:t>
            </a:r>
            <a:endParaRPr lang="zh-CN" altLang="en-US" sz="16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B09533C-E80B-4FEF-92CF-17D619E5F8D2}"/>
              </a:ext>
            </a:extLst>
          </p:cNvPr>
          <p:cNvSpPr txBox="1"/>
          <p:nvPr/>
        </p:nvSpPr>
        <p:spPr>
          <a:xfrm>
            <a:off x="235834" y="3466936"/>
            <a:ext cx="603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With the lateral side mostly enclosed, the counter itself becomes a gas box. The sealed design brings the features of: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E77213F-2DBD-4EE1-953D-43186D24D093}"/>
              </a:ext>
            </a:extLst>
          </p:cNvPr>
          <p:cNvSpPr txBox="1"/>
          <p:nvPr/>
        </p:nvSpPr>
        <p:spPr>
          <a:xfrm>
            <a:off x="446408" y="4384234"/>
            <a:ext cx="561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 </a:t>
            </a:r>
            <a:r>
              <a:rPr lang="en-US" altLang="zh-CN" b="1" dirty="0"/>
              <a:t>Gas saving</a:t>
            </a:r>
            <a:r>
              <a:rPr lang="en-US" altLang="zh-CN" dirty="0"/>
              <a:t>: 20 </a:t>
            </a:r>
            <a:r>
              <a:rPr lang="en-US" altLang="zh-CN" dirty="0" err="1"/>
              <a:t>sccm</a:t>
            </a:r>
            <a:r>
              <a:rPr lang="en-US" altLang="zh-CN" dirty="0"/>
              <a:t>/m</a:t>
            </a:r>
            <a:r>
              <a:rPr lang="en-US" altLang="zh-CN" baseline="30000" dirty="0"/>
              <a:t>2</a:t>
            </a:r>
            <a:r>
              <a:rPr lang="en-US" altLang="zh-CN" dirty="0"/>
              <a:t> gas flow with common practice</a:t>
            </a:r>
            <a:endParaRPr lang="zh-CN" altLang="en-US" baseline="30000" dirty="0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204E877B-773C-4CBF-960E-08ED1ABE22CF}"/>
              </a:ext>
            </a:extLst>
          </p:cNvPr>
          <p:cNvCxnSpPr/>
          <p:nvPr/>
        </p:nvCxnSpPr>
        <p:spPr>
          <a:xfrm>
            <a:off x="598682" y="3284699"/>
            <a:ext cx="1066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图片 36">
            <a:extLst>
              <a:ext uri="{FF2B5EF4-FFF2-40B4-BE49-F238E27FC236}">
                <a16:creationId xmlns:a16="http://schemas.microsoft.com/office/drawing/2014/main" id="{F85B29F5-71A9-4AD5-BE45-1C2CF51508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07"/>
          <a:stretch/>
        </p:blipFill>
        <p:spPr>
          <a:xfrm>
            <a:off x="6960912" y="3383029"/>
            <a:ext cx="3945770" cy="2903809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3AF116E1-6048-4C9B-88D6-632A7563FA52}"/>
              </a:ext>
            </a:extLst>
          </p:cNvPr>
          <p:cNvSpPr txBox="1"/>
          <p:nvPr/>
        </p:nvSpPr>
        <p:spPr>
          <a:xfrm>
            <a:off x="1628775" y="5489836"/>
            <a:ext cx="533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cosmic ray test of a counter, 1 mL/min flow is examined with stable operation for the tested 24 days!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56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2E4B0-E994-437A-B18F-3711FC25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Sealed MRPC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4ED442-DC27-444F-A0A5-BDC576AC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2021/12/14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95017-2D5A-4F56-B605-6AFD2778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SPD collaboration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0A03DC-C3EE-411A-B56F-15FD506E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9257FE-F2E3-4677-B6BB-E591143DB0DB}"/>
              </a:ext>
            </a:extLst>
          </p:cNvPr>
          <p:cNvSpPr txBox="1"/>
          <p:nvPr/>
        </p:nvSpPr>
        <p:spPr>
          <a:xfrm>
            <a:off x="329527" y="850459"/>
            <a:ext cx="267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 </a:t>
            </a:r>
            <a:r>
              <a:rPr lang="en-US" altLang="zh-CN" b="1" dirty="0"/>
              <a:t>Promoted gas exchange</a:t>
            </a:r>
            <a:endParaRPr lang="zh-CN" altLang="en-US" b="1" baseline="30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4B9DDCB-1C89-4BA9-8D93-D3EC4204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123" y="904441"/>
            <a:ext cx="5760242" cy="26943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48FB79E-D7D1-42E2-AF13-09624AF42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469" y="4018216"/>
            <a:ext cx="3115884" cy="21676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76BEA1-4796-4587-B3F5-EC15CFBC9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097" y="4018216"/>
            <a:ext cx="2814790" cy="21676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9CA2D03-B62D-44C3-A075-5E104873B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13" y="3688122"/>
            <a:ext cx="4737632" cy="223642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CC29153-89CC-4545-B1E5-A8CFB407003F}"/>
              </a:ext>
            </a:extLst>
          </p:cNvPr>
          <p:cNvSpPr txBox="1"/>
          <p:nvPr/>
        </p:nvSpPr>
        <p:spPr>
          <a:xfrm>
            <a:off x="584648" y="2318149"/>
            <a:ext cx="52240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Excellent current behavior under high rate irradiation</a:t>
            </a:r>
            <a:r>
              <a:rPr lang="en-US" altLang="zh-CN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Stable current with constant rate condition.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Fast decay of dark current since when X-ray is off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6F5DFB2-662F-44E8-81B9-67ECB4310BE4}"/>
              </a:ext>
            </a:extLst>
          </p:cNvPr>
          <p:cNvSpPr txBox="1"/>
          <p:nvPr/>
        </p:nvSpPr>
        <p:spPr>
          <a:xfrm>
            <a:off x="584648" y="1328431"/>
            <a:ext cx="50255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Decrease the wait time of gas purging: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Reach the working HV in 2h since flowing the gas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414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清华大学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黑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清华大学" id="{6B4F55F7-09CF-4968-B381-165BE54C4A9E}" vid="{7F954B86-59C4-4280-9B19-EF10F5555A6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清华大学</Template>
  <TotalTime>10748</TotalTime>
  <Words>1208</Words>
  <Application>Microsoft Office PowerPoint</Application>
  <PresentationFormat>宽屏</PresentationFormat>
  <Paragraphs>276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等线</vt:lpstr>
      <vt:lpstr>黑体</vt:lpstr>
      <vt:lpstr>宋体</vt:lpstr>
      <vt:lpstr>Arial</vt:lpstr>
      <vt:lpstr>Arial Narrow</vt:lpstr>
      <vt:lpstr>Calibri</vt:lpstr>
      <vt:lpstr>Cambria Math</vt:lpstr>
      <vt:lpstr>Symbol</vt:lpstr>
      <vt:lpstr>Times New Roman</vt:lpstr>
      <vt:lpstr>Wingdings</vt:lpstr>
      <vt:lpstr>清华大学</vt:lpstr>
      <vt:lpstr>Visio.Drawing.15</vt:lpstr>
      <vt:lpstr>MRPC of SPD-TOF</vt:lpstr>
      <vt:lpstr>Outline</vt:lpstr>
      <vt:lpstr>Multigap Resistive Plate Chamber</vt:lpstr>
      <vt:lpstr>Expanding the MRPC rate capability</vt:lpstr>
      <vt:lpstr>Towards a time precision &lt; 20 ps</vt:lpstr>
      <vt:lpstr>The high-rate high-resolution prototype</vt:lpstr>
      <vt:lpstr>Gas-related challenges of MRPC</vt:lpstr>
      <vt:lpstr>Sealed MRPC</vt:lpstr>
      <vt:lpstr>Sealed MRPC</vt:lpstr>
      <vt:lpstr>The real prototype for CEE-eTOF</vt:lpstr>
      <vt:lpstr>The super module with 4 MRPC</vt:lpstr>
      <vt:lpstr>Layout of SPD </vt:lpstr>
      <vt:lpstr>Structure of barrel TOF</vt:lpstr>
      <vt:lpstr>Structure of end-cap TOF</vt:lpstr>
      <vt:lpstr>Fast amplifier+Pulse shape digitizer</vt:lpstr>
      <vt:lpstr>Ninos + FPGA-TDC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time precision MRPC</dc:title>
  <dc:creator>Wang Botan</dc:creator>
  <cp:lastModifiedBy>Windows 用户</cp:lastModifiedBy>
  <cp:revision>48</cp:revision>
  <dcterms:created xsi:type="dcterms:W3CDTF">2021-11-05T01:55:13Z</dcterms:created>
  <dcterms:modified xsi:type="dcterms:W3CDTF">2021-12-14T02:19:44Z</dcterms:modified>
</cp:coreProperties>
</file>