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27"/>
  </p:notesMasterIdLst>
  <p:sldIdLst>
    <p:sldId id="256" r:id="rId2"/>
    <p:sldId id="257" r:id="rId3"/>
    <p:sldId id="536" r:id="rId4"/>
    <p:sldId id="472" r:id="rId5"/>
    <p:sldId id="478" r:id="rId6"/>
    <p:sldId id="512" r:id="rId7"/>
    <p:sldId id="511" r:id="rId8"/>
    <p:sldId id="510" r:id="rId9"/>
    <p:sldId id="526" r:id="rId10"/>
    <p:sldId id="523" r:id="rId11"/>
    <p:sldId id="539" r:id="rId12"/>
    <p:sldId id="534" r:id="rId13"/>
    <p:sldId id="527" r:id="rId14"/>
    <p:sldId id="528" r:id="rId15"/>
    <p:sldId id="529" r:id="rId16"/>
    <p:sldId id="530" r:id="rId17"/>
    <p:sldId id="531" r:id="rId18"/>
    <p:sldId id="524" r:id="rId19"/>
    <p:sldId id="532" r:id="rId20"/>
    <p:sldId id="533" r:id="rId21"/>
    <p:sldId id="538" r:id="rId22"/>
    <p:sldId id="501" r:id="rId23"/>
    <p:sldId id="535" r:id="rId24"/>
    <p:sldId id="537" r:id="rId25"/>
    <p:sldId id="327" r:id="rId26"/>
  </p:sldIdLst>
  <p:sldSz cx="9144000" cy="6858000" type="screen4x3"/>
  <p:notesSz cx="6858000" cy="9144000"/>
  <p:embeddedFontLst>
    <p:embeddedFont>
      <p:font typeface="Arial Narrow" panose="020B0604020202020204" pitchFamily="34" charset="0"/>
      <p:regular r:id="rId28"/>
      <p:bold r:id="rId29"/>
      <p:italic r:id="rId30"/>
      <p:boldItalic r:id="rId31"/>
    </p:embeddedFont>
    <p:embeddedFont>
      <p:font typeface="Bernard MT Condensed" panose="02050806060905020404" pitchFamily="18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omfortaa" panose="020F0603070200060003" pitchFamily="34" charset="0"/>
      <p:regular r:id="rId37"/>
    </p:embeddedFont>
    <p:embeddedFont>
      <p:font typeface="Segoe UI" panose="020B0502040204020203" pitchFamily="34" charset="0"/>
      <p:regular r:id="rId38"/>
      <p:bold r:id="rId39"/>
      <p:italic r:id="rId40"/>
      <p:boldItalic r:id="rId41"/>
    </p:embeddedFont>
    <p:embeddedFont>
      <p:font typeface="Segoe UI Light" panose="020B0502040204020203" pitchFamily="34" charset="0"/>
      <p:regular r:id="rId42"/>
      <p: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001"/>
    <a:srgbClr val="104282"/>
    <a:srgbClr val="0055A0"/>
    <a:srgbClr val="FF3300"/>
    <a:srgbClr val="0B387C"/>
    <a:srgbClr val="0C37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87" autoAdjust="0"/>
    <p:restoredTop sz="96374" autoAdjust="0"/>
  </p:normalViewPr>
  <p:slideViewPr>
    <p:cSldViewPr snapToGrid="0" snapToObjects="1">
      <p:cViewPr varScale="1">
        <p:scale>
          <a:sx n="124" d="100"/>
          <a:sy n="124" d="100"/>
        </p:scale>
        <p:origin x="144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93" d="100"/>
          <a:sy n="93" d="100"/>
        </p:scale>
        <p:origin x="3784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4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20F-4D43-BBED-F75779BA310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20F-4D43-BBED-F75779BA310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20F-4D43-BBED-F75779BA310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20F-4D43-BBED-F75779BA310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20F-4D43-BBED-F75779BA3109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D20F-4D43-BBED-F75779BA3109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D20F-4D43-BBED-F75779BA3109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D20F-4D43-BBED-F75779BA3109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D20F-4D43-BBED-F75779BA3109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D20F-4D43-BBED-F75779BA3109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D20F-4D43-BBED-F75779BA3109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D20F-4D43-BBED-F75779BA3109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D20F-4D43-BBED-F75779BA3109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D20F-4D43-BBED-F75779BA3109}"/>
              </c:ext>
            </c:extLst>
          </c:dPt>
          <c:dLbls>
            <c:dLbl>
              <c:idx val="1"/>
              <c:layout>
                <c:manualLayout>
                  <c:x val="4.9131723845827979E-2"/>
                  <c:y val="-0.13536379018612521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20F-4D43-BBED-F75779BA3109}"/>
                </c:ext>
              </c:extLst>
            </c:dLbl>
            <c:dLbl>
              <c:idx val="3"/>
              <c:layout>
                <c:manualLayout>
                  <c:x val="-0.12062202161226296"/>
                  <c:y val="8.210112407379185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20F-4D43-BBED-F75779BA3109}"/>
                </c:ext>
              </c:extLst>
            </c:dLbl>
            <c:dLbl>
              <c:idx val="4"/>
              <c:layout>
                <c:manualLayout>
                  <c:x val="-0.10673443456162646"/>
                  <c:y val="0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20F-4D43-BBED-F75779BA3109}"/>
                </c:ext>
              </c:extLst>
            </c:dLbl>
            <c:dLbl>
              <c:idx val="5"/>
              <c:layout>
                <c:manualLayout>
                  <c:x val="0.21342463553801289"/>
                  <c:y val="0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20F-4D43-BBED-F75779BA3109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D20F-4D43-BBED-F75779BA3109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D20F-4D43-BBED-F75779BA3109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D20F-4D43-BBED-F75779BA3109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D20F-4D43-BBED-F75779BA3109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20F-4D43-BBED-F75779BA3109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D20F-4D43-BBED-F75779BA3109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D20F-4D43-BBED-F75779BA3109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D20F-4D43-BBED-F75779BA3109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'8bb8135e503c34848f86271da3614c9'!$B$1:$O$1</c:f>
              <c:strCache>
                <c:ptCount val="14"/>
                <c:pt idx="0">
                  <c:v>DIRAC.GOVORUN.ru</c:v>
                </c:pt>
                <c:pt idx="1">
                  <c:v>DIRAC.JINR-TIER.ru</c:v>
                </c:pt>
                <c:pt idx="2">
                  <c:v>DIRAC.JINR-CREAM.ru</c:v>
                </c:pt>
                <c:pt idx="3">
                  <c:v>CLOUD.JINR.ru</c:v>
                </c:pt>
                <c:pt idx="4">
                  <c:v>DIRAC.JINR-LHEP.ru</c:v>
                </c:pt>
                <c:pt idx="5">
                  <c:v>CLOUD.PRUE.ru</c:v>
                </c:pt>
                <c:pt idx="6">
                  <c:v>CLOUD.NOSU.ru</c:v>
                </c:pt>
                <c:pt idx="7">
                  <c:v>CLOUD.IPANAS.az</c:v>
                </c:pt>
                <c:pt idx="8">
                  <c:v>DIRAC.UNAM.mx</c:v>
                </c:pt>
                <c:pt idx="9">
                  <c:v>CLOUD.INP.by</c:v>
                </c:pt>
                <c:pt idx="10">
                  <c:v>CLOUD.STI-SCI.eg</c:v>
                </c:pt>
                <c:pt idx="11">
                  <c:v>CLOUD.INRNE.bg</c:v>
                </c:pt>
                <c:pt idx="12">
                  <c:v>CLOUD.INP.kz</c:v>
                </c:pt>
                <c:pt idx="13">
                  <c:v>DIRAC.REA.ru</c:v>
                </c:pt>
              </c:strCache>
            </c:strRef>
          </c:cat>
          <c:val>
            <c:numRef>
              <c:f>'8bb8135e503c34848f86271da3614c9'!$B$2:$O$2</c:f>
              <c:numCache>
                <c:formatCode>General</c:formatCode>
                <c:ptCount val="14"/>
                <c:pt idx="0">
                  <c:v>47251878.937399998</c:v>
                </c:pt>
                <c:pt idx="1">
                  <c:v>37320506.757200003</c:v>
                </c:pt>
                <c:pt idx="2">
                  <c:v>29569303.460000001</c:v>
                </c:pt>
                <c:pt idx="3">
                  <c:v>7940261.7725</c:v>
                </c:pt>
                <c:pt idx="4">
                  <c:v>4452282.7311100001</c:v>
                </c:pt>
                <c:pt idx="5">
                  <c:v>1242175.2552799999</c:v>
                </c:pt>
                <c:pt idx="6">
                  <c:v>394083.19444400002</c:v>
                </c:pt>
                <c:pt idx="7">
                  <c:v>183247.74583299999</c:v>
                </c:pt>
                <c:pt idx="8">
                  <c:v>161688.333056</c:v>
                </c:pt>
                <c:pt idx="9">
                  <c:v>152314.69111099999</c:v>
                </c:pt>
                <c:pt idx="10">
                  <c:v>115013.174167</c:v>
                </c:pt>
                <c:pt idx="11">
                  <c:v>35795.1269445</c:v>
                </c:pt>
                <c:pt idx="12">
                  <c:v>27629.119444399999</c:v>
                </c:pt>
                <c:pt idx="13">
                  <c:v>35.148611111100003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D20F-4D43-BBED-F75779BA31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E86-4951-BCBF-C124AE9F7BC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E86-4951-BCBF-C124AE9F7BC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E86-4951-BCBF-C124AE9F7BC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E86-4951-BCBF-C124AE9F7BC1}"/>
              </c:ext>
            </c:extLst>
          </c:dPt>
          <c:dLbls>
            <c:dLbl>
              <c:idx val="0"/>
              <c:layout>
                <c:manualLayout>
                  <c:x val="0.21196993224735911"/>
                  <c:y val="-0.10192407696307852"/>
                </c:manualLayout>
              </c:layout>
              <c:spPr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197701"/>
                        <a:gd name="adj2" fmla="val -130728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DE86-4951-BCBF-C124AE9F7BC1}"/>
                </c:ext>
              </c:extLst>
            </c:dLbl>
            <c:dLbl>
              <c:idx val="1"/>
              <c:layout>
                <c:manualLayout>
                  <c:x val="-0.16881714506944429"/>
                  <c:y val="0.23384262609518702"/>
                </c:manualLayout>
              </c:layout>
              <c:spPr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153028"/>
                        <a:gd name="adj2" fmla="val -76903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3-DE86-4951-BCBF-C124AE9F7BC1}"/>
                </c:ext>
              </c:extLst>
            </c:dLbl>
            <c:dLbl>
              <c:idx val="2"/>
              <c:layout>
                <c:manualLayout>
                  <c:x val="-0.18223677444676362"/>
                  <c:y val="1.7650070988403958E-3"/>
                </c:manualLayout>
              </c:layout>
              <c:spPr>
                <a:xfrm>
                  <a:off x="32519" y="11278"/>
                  <a:ext cx="2723773" cy="1022390"/>
                </a:xfrm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94511"/>
                        <a:gd name="adj2" fmla="val 29664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0250034483915167"/>
                      <c:h val="0.1600040439602264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DE86-4951-BCBF-C124AE9F7BC1}"/>
                </c:ext>
              </c:extLst>
            </c:dLbl>
            <c:dLbl>
              <c:idx val="3"/>
              <c:layout>
                <c:manualLayout>
                  <c:x val="0.27519030567741848"/>
                  <c:y val="0"/>
                </c:manualLayout>
              </c:layout>
              <c:spPr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206513"/>
                        <a:gd name="adj2" fmla="val 32412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7-DE86-4951-BCBF-C124AE9F7BC1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'normalized ratio experiments'!$B$1:$E$1</c:f>
              <c:strCache>
                <c:ptCount val="4"/>
                <c:pt idx="0">
                  <c:v>MPD</c:v>
                </c:pt>
                <c:pt idx="1">
                  <c:v>Baikal-GVD</c:v>
                </c:pt>
                <c:pt idx="2">
                  <c:v>Folding@Home</c:v>
                </c:pt>
                <c:pt idx="3">
                  <c:v>BM@N</c:v>
                </c:pt>
              </c:strCache>
            </c:strRef>
          </c:cat>
          <c:val>
            <c:numRef>
              <c:f>'normalized ratio experiments'!$B$2:$E$2</c:f>
              <c:numCache>
                <c:formatCode>General</c:formatCode>
                <c:ptCount val="4"/>
                <c:pt idx="0">
                  <c:v>116139555.979</c:v>
                </c:pt>
                <c:pt idx="1">
                  <c:v>6799235.9547199998</c:v>
                </c:pt>
                <c:pt idx="2">
                  <c:v>3291313.1536099999</c:v>
                </c:pt>
                <c:pt idx="3">
                  <c:v>2652673.5536099998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E86-4951-BCBF-C124AE9F7B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76382B-185D-4CBC-A8AC-513397AA74D4}" type="datetimeFigureOut">
              <a:rPr lang="en-US" smtClean="0"/>
              <a:t>12/15/21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CB8241-B221-4BF5-83DC-1927BA3A9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869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B8241-B221-4BF5-83DC-1927BA3A9AC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62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7AA80B-39C3-6741-A647-532584AEA8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684" y="1737464"/>
            <a:ext cx="4854632" cy="3383072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fr-CH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7" name="Image 2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678" y="2663938"/>
            <a:ext cx="1545657" cy="15301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345" y="2249905"/>
            <a:ext cx="2987750" cy="235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378" y="2273905"/>
            <a:ext cx="2520000" cy="249467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" t="3936" r="3868" b="2941"/>
          <a:stretch/>
        </p:blipFill>
        <p:spPr>
          <a:xfrm>
            <a:off x="1267325" y="1852863"/>
            <a:ext cx="3777917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8063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6" name="Image 4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378" y="2273905"/>
            <a:ext cx="2520000" cy="24946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" t="3936" r="3868" b="2941"/>
          <a:stretch/>
        </p:blipFill>
        <p:spPr>
          <a:xfrm>
            <a:off x="1267325" y="1852863"/>
            <a:ext cx="3777917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427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760" y="2169000"/>
            <a:ext cx="2520000" cy="252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" t="6024" r="5166" b="6365"/>
          <a:stretch/>
        </p:blipFill>
        <p:spPr>
          <a:xfrm>
            <a:off x="1211179" y="1772652"/>
            <a:ext cx="3810000" cy="291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4341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 dirty="0"/>
              <a:t>Click to </a:t>
            </a:r>
            <a:r>
              <a:rPr kumimoji="0" lang="fr-CH" dirty="0" err="1"/>
              <a:t>edit</a:t>
            </a:r>
            <a:r>
              <a:rPr kumimoji="0" lang="fr-CH" dirty="0"/>
              <a:t> Master </a:t>
            </a:r>
            <a:r>
              <a:rPr kumimoji="0" lang="fr-CH" dirty="0" err="1"/>
              <a:t>title</a:t>
            </a:r>
            <a:r>
              <a:rPr kumimoji="0" lang="fr-CH" dirty="0"/>
              <a:t> style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1829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76917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7" name="Image 2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678" y="2663938"/>
            <a:ext cx="1545657" cy="15301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345" y="2249905"/>
            <a:ext cx="2987750" cy="235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4007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jinr.ru</a:t>
            </a:r>
            <a:endParaRPr kumimoji="0" lang="en-US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55E6B65-8C2B-2547-BA9C-4FD59667B0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684" y="1737464"/>
            <a:ext cx="4854632" cy="338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61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" t="6024" r="5166" b="6365"/>
          <a:stretch/>
        </p:blipFill>
        <p:spPr>
          <a:xfrm>
            <a:off x="2668504" y="1848852"/>
            <a:ext cx="3810000" cy="291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18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 dirty="0"/>
              <a:t>Click to </a:t>
            </a:r>
            <a:r>
              <a:rPr kumimoji="0" lang="fr-CH" dirty="0" err="1"/>
              <a:t>edit</a:t>
            </a:r>
            <a:r>
              <a:rPr kumimoji="0" lang="fr-CH" dirty="0"/>
              <a:t> Master </a:t>
            </a:r>
            <a:r>
              <a:rPr kumimoji="0" lang="fr-CH" dirty="0" err="1"/>
              <a:t>title</a:t>
            </a:r>
            <a:r>
              <a:rPr kumimoji="0" lang="fr-CH" dirty="0"/>
              <a:t> style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0225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CF25BF-1E97-44B3-9211-484967B062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6488" y="6356350"/>
            <a:ext cx="50142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04282"/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637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CH" dirty="0"/>
              <a:t>Click to edit Master text styles</a:t>
            </a:r>
          </a:p>
          <a:p>
            <a:pPr lvl="1" eaLnBrk="1" latinLnBrk="0" hangingPunct="1"/>
            <a:r>
              <a:rPr lang="fr-CH" dirty="0"/>
              <a:t>Second level</a:t>
            </a:r>
          </a:p>
          <a:p>
            <a:pPr lvl="2" eaLnBrk="1" latinLnBrk="0" hangingPunct="1"/>
            <a:r>
              <a:rPr lang="fr-CH" dirty="0"/>
              <a:t>Third level</a:t>
            </a:r>
          </a:p>
          <a:p>
            <a:pPr lvl="3" eaLnBrk="1" latinLnBrk="0" hangingPunct="1"/>
            <a:r>
              <a:rPr lang="fr-CH" dirty="0"/>
              <a:t>Fourth level</a:t>
            </a:r>
          </a:p>
          <a:p>
            <a:pPr lvl="4" eaLnBrk="1" latinLnBrk="0" hangingPunct="1"/>
            <a:r>
              <a:rPr lang="fr-CH" dirty="0"/>
              <a:t>Fifth level</a:t>
            </a:r>
            <a:endParaRPr kumimoji="0" lang="en-US" dirty="0"/>
          </a:p>
        </p:txBody>
      </p:sp>
      <p:sp>
        <p:nvSpPr>
          <p:cNvPr id="14" name="Date Placeholder 1"/>
          <p:cNvSpPr txBox="1">
            <a:spLocks/>
          </p:cNvSpPr>
          <p:nvPr userDrawn="1"/>
        </p:nvSpPr>
        <p:spPr>
          <a:xfrm>
            <a:off x="3830825" y="6314251"/>
            <a:ext cx="13700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omfortaa" panose="020F0603070200060003" pitchFamily="34" charset="0"/>
              </a:rPr>
              <a:t>9</a:t>
            </a:r>
            <a:r>
              <a:rPr lang="ru-RU" dirty="0">
                <a:latin typeface="Comfortaa" panose="020F0603070200060003" pitchFamily="34" charset="0"/>
              </a:rPr>
              <a:t> ноября</a:t>
            </a:r>
            <a:r>
              <a:rPr lang="ru-RU" baseline="0" dirty="0">
                <a:latin typeface="Comfortaa" panose="020F0603070200060003" pitchFamily="34" charset="0"/>
              </a:rPr>
              <a:t> </a:t>
            </a:r>
            <a:r>
              <a:rPr lang="en-US" dirty="0">
                <a:latin typeface="Comfortaa" panose="020F0603070200060003" pitchFamily="34" charset="0"/>
              </a:rPr>
              <a:t>2017</a:t>
            </a:r>
          </a:p>
        </p:txBody>
      </p:sp>
      <p:sp>
        <p:nvSpPr>
          <p:cNvPr id="15" name="Footer Placeholder 2"/>
          <p:cNvSpPr txBox="1">
            <a:spLocks/>
          </p:cNvSpPr>
          <p:nvPr userDrawn="1"/>
        </p:nvSpPr>
        <p:spPr>
          <a:xfrm>
            <a:off x="6232358" y="6308224"/>
            <a:ext cx="20224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omfortaa" panose="020F0603070200060003" pitchFamily="34" charset="0"/>
              </a:rPr>
              <a:t>RLTP2017</a:t>
            </a:r>
          </a:p>
        </p:txBody>
      </p:sp>
      <p:sp>
        <p:nvSpPr>
          <p:cNvPr id="16" name="Slide Number Placeholder 3"/>
          <p:cNvSpPr txBox="1">
            <a:spLocks/>
          </p:cNvSpPr>
          <p:nvPr userDrawn="1"/>
        </p:nvSpPr>
        <p:spPr>
          <a:xfrm>
            <a:off x="8361838" y="6308224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918391-D411-FE40-AAD7-861AE5233E0E}" type="slidenum">
              <a:rPr lang="en-US" smtClean="0">
                <a:latin typeface="Comfortaa" panose="020F0603070200060003" pitchFamily="34" charset="0"/>
              </a:rPr>
              <a:pPr/>
              <a:t>‹#›</a:t>
            </a:fld>
            <a:endParaRPr lang="en-US" dirty="0">
              <a:latin typeface="Comfortaa" panose="020F0603070200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13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657600" cy="4350384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350385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101967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5101967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269777"/>
            <a:ext cx="4040188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269777"/>
            <a:ext cx="4041775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33492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325606"/>
            <a:ext cx="8226854" cy="466742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/>
              <a:t>Deuxième niveau</a:t>
            </a:r>
          </a:p>
          <a:p>
            <a:pPr lvl="2" eaLnBrk="1" latinLnBrk="0" hangingPunct="1"/>
            <a:r>
              <a:rPr kumimoji="0" lang="fr-CH" dirty="0"/>
              <a:t>Troisième niveau</a:t>
            </a:r>
          </a:p>
          <a:p>
            <a:pPr lvl="3" eaLnBrk="1" latinLnBrk="0" hangingPunct="1"/>
            <a:r>
              <a:rPr kumimoji="0" lang="fr-CH" dirty="0"/>
              <a:t>Quatrième niveau</a:t>
            </a:r>
          </a:p>
          <a:p>
            <a:pPr lvl="4" eaLnBrk="1" latinLnBrk="0" hangingPunct="1"/>
            <a:r>
              <a:rPr kumimoji="0" lang="fr-CH" dirty="0"/>
              <a:t>Cinquième niveau</a:t>
            </a:r>
            <a:endParaRPr kumimoji="0" lang="en-US" dirty="0"/>
          </a:p>
        </p:txBody>
      </p:sp>
      <p:pic>
        <p:nvPicPr>
          <p:cNvPr id="5" name="Image 4" descr="bande-01.eps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798"/>
            <a:ext cx="9144000" cy="70720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3830825" y="6314251"/>
            <a:ext cx="13700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Comfortaa" panose="020F06030702000600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232358" y="6308224"/>
            <a:ext cx="20224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Comfortaa" panose="020F06030702000600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1838" y="6308224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Comfortaa" panose="020F0603070200060003" pitchFamily="34" charset="0"/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0" y="6150798"/>
            <a:ext cx="1028958" cy="707202"/>
            <a:chOff x="-752605" y="5762625"/>
            <a:chExt cx="1028958" cy="707202"/>
          </a:xfrm>
        </p:grpSpPr>
        <p:pic>
          <p:nvPicPr>
            <p:cNvPr id="10" name="Image 4" descr="bande-01.eps"/>
            <p:cNvPicPr>
              <a:picLocks noChangeAspect="1"/>
            </p:cNvPicPr>
            <p:nvPr userDrawn="1"/>
          </p:nvPicPr>
          <p:blipFill rotWithShape="1">
            <a:blip r:embed="rId1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396"/>
            <a:stretch/>
          </p:blipFill>
          <p:spPr>
            <a:xfrm>
              <a:off x="-752605" y="5762625"/>
              <a:ext cx="695325" cy="70720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 userDrawn="1"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9" t="3936" r="3868" b="2941"/>
            <a:stretch/>
          </p:blipFill>
          <p:spPr>
            <a:xfrm>
              <a:off x="-600205" y="5762625"/>
              <a:ext cx="876558" cy="707202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77" r:id="rId3"/>
    <p:sldLayoutId id="2147483681" r:id="rId4"/>
    <p:sldLayoutId id="2147483680" r:id="rId5"/>
    <p:sldLayoutId id="2147483679" r:id="rId6"/>
    <p:sldLayoutId id="2147483664" r:id="rId7"/>
    <p:sldLayoutId id="2147483665" r:id="rId8"/>
    <p:sldLayoutId id="2147483667" r:id="rId9"/>
    <p:sldLayoutId id="2147483668" r:id="rId10"/>
    <p:sldLayoutId id="2147483674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13" r:id="rId17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tx1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9.jpeg"/><Relationship Id="rId7" Type="http://schemas.openxmlformats.org/officeDocument/2006/relationships/image" Target="../media/image28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1.png"/><Relationship Id="rId10" Type="http://schemas.openxmlformats.org/officeDocument/2006/relationships/image" Target="../media/image31.png"/><Relationship Id="rId4" Type="http://schemas.openxmlformats.org/officeDocument/2006/relationships/image" Target="../media/image20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63/5.0063809" TargetMode="Externa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7263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Computing Resources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FB1F0182-932B-4C9F-BE20-3DC680D4B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6" b="11467"/>
          <a:stretch>
            <a:fillRect/>
          </a:stretch>
        </p:blipFill>
        <p:spPr bwMode="auto">
          <a:xfrm>
            <a:off x="1246105" y="1577479"/>
            <a:ext cx="395554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D6B7BE58-8A48-4128-B509-17BC83DFE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7" t="7796" b="11467"/>
          <a:stretch>
            <a:fillRect/>
          </a:stretch>
        </p:blipFill>
        <p:spPr bwMode="auto">
          <a:xfrm>
            <a:off x="5210764" y="1577479"/>
            <a:ext cx="99135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https://bmn.jinr.ru/wp-content/uploads/2019/08/ncx_cluster.jpg">
            <a:extLst>
              <a:ext uri="{FF2B5EF4-FFF2-40B4-BE49-F238E27FC236}">
                <a16:creationId xmlns:a16="http://schemas.microsoft.com/office/drawing/2014/main" id="{84E1C466-BCEB-4A9B-90F4-1C7C2D925B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0" b="6330"/>
          <a:stretch/>
        </p:blipFill>
        <p:spPr bwMode="auto">
          <a:xfrm>
            <a:off x="5234372" y="1598117"/>
            <a:ext cx="944140" cy="96158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D6B7BE58-8A48-4128-B509-17BC83DFE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7" t="7796" b="11467"/>
          <a:stretch>
            <a:fillRect/>
          </a:stretch>
        </p:blipFill>
        <p:spPr bwMode="auto">
          <a:xfrm>
            <a:off x="6352608" y="1581495"/>
            <a:ext cx="99135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l="19961" r="14364" b="6633"/>
          <a:stretch/>
        </p:blipFill>
        <p:spPr>
          <a:xfrm>
            <a:off x="6398500" y="1614045"/>
            <a:ext cx="898899" cy="916539"/>
          </a:xfrm>
          <a:prstGeom prst="ellipse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7868" y="2319997"/>
            <a:ext cx="476041" cy="27202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9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049" y="2557231"/>
            <a:ext cx="1273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Tier-1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920 slots</a:t>
            </a:r>
          </a:p>
        </p:txBody>
      </p:sp>
      <p:sp>
        <p:nvSpPr>
          <p:cNvPr id="20" name="TextBox 109">
            <a:extLst>
              <a:ext uri="{FF2B5EF4-FFF2-40B4-BE49-F238E27FC236}">
                <a16:creationId xmlns:a16="http://schemas.microsoft.com/office/drawing/2014/main" id="{79113DBC-B15E-480A-85F3-AEBE635A5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414" y="2580342"/>
            <a:ext cx="15748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CICC/Tier-2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1000 slots</a:t>
            </a:r>
          </a:p>
        </p:txBody>
      </p:sp>
      <p:sp>
        <p:nvSpPr>
          <p:cNvPr id="21" name="TextBox 110">
            <a:extLst>
              <a:ext uri="{FF2B5EF4-FFF2-40B4-BE49-F238E27FC236}">
                <a16:creationId xmlns:a16="http://schemas.microsoft.com/office/drawing/2014/main" id="{4FBE402D-F403-4EC3-92EA-E0DA18BAE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1701" y="2583030"/>
            <a:ext cx="1273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Cloud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 slots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111">
            <a:extLst>
              <a:ext uri="{FF2B5EF4-FFF2-40B4-BE49-F238E27FC236}">
                <a16:creationId xmlns:a16="http://schemas.microsoft.com/office/drawing/2014/main" id="{7E9B73C9-A033-4473-871B-378F9F313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6827" y="2583030"/>
            <a:ext cx="1273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Govorun</a:t>
            </a:r>
            <a:endParaRPr lang="en-US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184-870 </a:t>
            </a: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slots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112">
            <a:extLst>
              <a:ext uri="{FF2B5EF4-FFF2-40B4-BE49-F238E27FC236}">
                <a16:creationId xmlns:a16="http://schemas.microsoft.com/office/drawing/2014/main" id="{762E42A7-7CA8-4D4B-94D2-D9FE4AAD1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6047" y="2606242"/>
            <a:ext cx="175528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NICA Cluster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250 slots</a:t>
            </a:r>
          </a:p>
        </p:txBody>
      </p:sp>
      <p:sp>
        <p:nvSpPr>
          <p:cNvPr id="24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2484" y="2608046"/>
            <a:ext cx="1273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UNAM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slots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976730" y="3710152"/>
            <a:ext cx="976046" cy="981828"/>
            <a:chOff x="1447800" y="3673993"/>
            <a:chExt cx="976046" cy="981828"/>
          </a:xfrm>
        </p:grpSpPr>
        <p:pic>
          <p:nvPicPr>
            <p:cNvPr id="55" name="Picture 3">
              <a:extLst>
                <a:ext uri="{FF2B5EF4-FFF2-40B4-BE49-F238E27FC236}">
                  <a16:creationId xmlns:a16="http://schemas.microsoft.com/office/drawing/2014/main" id="{D6B7BE58-8A48-4128-B509-17BC83DFEE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24" t="7796" b="14652"/>
            <a:stretch/>
          </p:blipFill>
          <p:spPr bwMode="auto">
            <a:xfrm>
              <a:off x="1447800" y="3673993"/>
              <a:ext cx="976046" cy="9818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Овал 3"/>
            <p:cNvSpPr/>
            <p:nvPr/>
          </p:nvSpPr>
          <p:spPr>
            <a:xfrm>
              <a:off x="1475479" y="3712218"/>
              <a:ext cx="905377" cy="905377"/>
            </a:xfrm>
            <a:prstGeom prst="ellipse">
              <a:avLst/>
            </a:prstGeom>
            <a:solidFill>
              <a:schemeClr val="bg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Облако 4"/>
            <p:cNvSpPr/>
            <p:nvPr/>
          </p:nvSpPr>
          <p:spPr>
            <a:xfrm>
              <a:off x="1581457" y="3950908"/>
              <a:ext cx="693420" cy="457200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900" y="4106138"/>
            <a:ext cx="379705" cy="189853"/>
          </a:xfrm>
          <a:prstGeom prst="rect">
            <a:avLst/>
          </a:prstGeom>
        </p:spPr>
      </p:pic>
      <p:grpSp>
        <p:nvGrpSpPr>
          <p:cNvPr id="58" name="Группа 57"/>
          <p:cNvGrpSpPr/>
          <p:nvPr/>
        </p:nvGrpSpPr>
        <p:grpSpPr>
          <a:xfrm>
            <a:off x="1966322" y="3710152"/>
            <a:ext cx="976046" cy="981828"/>
            <a:chOff x="1447800" y="3673993"/>
            <a:chExt cx="976046" cy="981828"/>
          </a:xfrm>
        </p:grpSpPr>
        <p:pic>
          <p:nvPicPr>
            <p:cNvPr id="61" name="Picture 3">
              <a:extLst>
                <a:ext uri="{FF2B5EF4-FFF2-40B4-BE49-F238E27FC236}">
                  <a16:creationId xmlns:a16="http://schemas.microsoft.com/office/drawing/2014/main" id="{D6B7BE58-8A48-4128-B509-17BC83DFEE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24" t="7796" b="14652"/>
            <a:stretch/>
          </p:blipFill>
          <p:spPr bwMode="auto">
            <a:xfrm>
              <a:off x="1447800" y="3673993"/>
              <a:ext cx="976046" cy="9818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4" name="Овал 63"/>
            <p:cNvSpPr/>
            <p:nvPr/>
          </p:nvSpPr>
          <p:spPr>
            <a:xfrm>
              <a:off x="1475479" y="3712218"/>
              <a:ext cx="905377" cy="905377"/>
            </a:xfrm>
            <a:prstGeom prst="ellipse">
              <a:avLst/>
            </a:prstGeom>
            <a:solidFill>
              <a:schemeClr val="bg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Облако 65"/>
            <p:cNvSpPr/>
            <p:nvPr/>
          </p:nvSpPr>
          <p:spPr>
            <a:xfrm>
              <a:off x="1581457" y="3950908"/>
              <a:ext cx="693420" cy="457200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437" y="4083399"/>
            <a:ext cx="472504" cy="235329"/>
          </a:xfrm>
          <a:prstGeom prst="rect">
            <a:avLst/>
          </a:prstGeom>
        </p:spPr>
      </p:pic>
      <p:grpSp>
        <p:nvGrpSpPr>
          <p:cNvPr id="68" name="Группа 67"/>
          <p:cNvGrpSpPr/>
          <p:nvPr/>
        </p:nvGrpSpPr>
        <p:grpSpPr>
          <a:xfrm>
            <a:off x="3948391" y="3710152"/>
            <a:ext cx="976046" cy="981828"/>
            <a:chOff x="1447800" y="3673993"/>
            <a:chExt cx="976046" cy="981828"/>
          </a:xfrm>
        </p:grpSpPr>
        <p:pic>
          <p:nvPicPr>
            <p:cNvPr id="69" name="Picture 3">
              <a:extLst>
                <a:ext uri="{FF2B5EF4-FFF2-40B4-BE49-F238E27FC236}">
                  <a16:creationId xmlns:a16="http://schemas.microsoft.com/office/drawing/2014/main" id="{D6B7BE58-8A48-4128-B509-17BC83DFEE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24" t="7796" b="14652"/>
            <a:stretch/>
          </p:blipFill>
          <p:spPr bwMode="auto">
            <a:xfrm>
              <a:off x="1447800" y="3673993"/>
              <a:ext cx="976046" cy="9818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3" name="Овал 72"/>
            <p:cNvSpPr/>
            <p:nvPr/>
          </p:nvSpPr>
          <p:spPr>
            <a:xfrm>
              <a:off x="1475479" y="3712218"/>
              <a:ext cx="905377" cy="905377"/>
            </a:xfrm>
            <a:prstGeom prst="ellipse">
              <a:avLst/>
            </a:prstGeom>
            <a:solidFill>
              <a:schemeClr val="bg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3" name="Облако 82"/>
            <p:cNvSpPr/>
            <p:nvPr/>
          </p:nvSpPr>
          <p:spPr>
            <a:xfrm>
              <a:off x="1581457" y="3950908"/>
              <a:ext cx="693420" cy="457200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6" name="Рисунок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607" y="4096176"/>
            <a:ext cx="398302" cy="238981"/>
          </a:xfrm>
          <a:prstGeom prst="rect">
            <a:avLst/>
          </a:prstGeom>
        </p:spPr>
      </p:pic>
      <p:grpSp>
        <p:nvGrpSpPr>
          <p:cNvPr id="84" name="Группа 83"/>
          <p:cNvGrpSpPr/>
          <p:nvPr/>
        </p:nvGrpSpPr>
        <p:grpSpPr>
          <a:xfrm>
            <a:off x="4938961" y="3710149"/>
            <a:ext cx="976046" cy="981828"/>
            <a:chOff x="1447800" y="3673993"/>
            <a:chExt cx="976046" cy="981828"/>
          </a:xfrm>
        </p:grpSpPr>
        <p:pic>
          <p:nvPicPr>
            <p:cNvPr id="85" name="Picture 3">
              <a:extLst>
                <a:ext uri="{FF2B5EF4-FFF2-40B4-BE49-F238E27FC236}">
                  <a16:creationId xmlns:a16="http://schemas.microsoft.com/office/drawing/2014/main" id="{D6B7BE58-8A48-4128-B509-17BC83DFEE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24" t="7796" b="14652"/>
            <a:stretch/>
          </p:blipFill>
          <p:spPr bwMode="auto">
            <a:xfrm>
              <a:off x="1447800" y="3673993"/>
              <a:ext cx="976046" cy="9818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6" name="Овал 85"/>
            <p:cNvSpPr/>
            <p:nvPr/>
          </p:nvSpPr>
          <p:spPr>
            <a:xfrm>
              <a:off x="1475479" y="3712218"/>
              <a:ext cx="905377" cy="905377"/>
            </a:xfrm>
            <a:prstGeom prst="ellipse">
              <a:avLst/>
            </a:prstGeom>
            <a:solidFill>
              <a:schemeClr val="bg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7" name="Облако 86"/>
            <p:cNvSpPr/>
            <p:nvPr/>
          </p:nvSpPr>
          <p:spPr>
            <a:xfrm>
              <a:off x="1581457" y="3950908"/>
              <a:ext cx="693420" cy="457200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8" name="Группа 87"/>
          <p:cNvGrpSpPr/>
          <p:nvPr/>
        </p:nvGrpSpPr>
        <p:grpSpPr>
          <a:xfrm>
            <a:off x="5933137" y="3710149"/>
            <a:ext cx="976046" cy="981828"/>
            <a:chOff x="1447800" y="3673993"/>
            <a:chExt cx="976046" cy="981828"/>
          </a:xfrm>
        </p:grpSpPr>
        <p:pic>
          <p:nvPicPr>
            <p:cNvPr id="89" name="Picture 3">
              <a:extLst>
                <a:ext uri="{FF2B5EF4-FFF2-40B4-BE49-F238E27FC236}">
                  <a16:creationId xmlns:a16="http://schemas.microsoft.com/office/drawing/2014/main" id="{D6B7BE58-8A48-4128-B509-17BC83DFEE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24" t="7796" b="14652"/>
            <a:stretch/>
          </p:blipFill>
          <p:spPr bwMode="auto">
            <a:xfrm>
              <a:off x="1447800" y="3673993"/>
              <a:ext cx="976046" cy="9818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0" name="Овал 89"/>
            <p:cNvSpPr/>
            <p:nvPr/>
          </p:nvSpPr>
          <p:spPr>
            <a:xfrm>
              <a:off x="1475479" y="3712218"/>
              <a:ext cx="905377" cy="905377"/>
            </a:xfrm>
            <a:prstGeom prst="ellipse">
              <a:avLst/>
            </a:prstGeom>
            <a:solidFill>
              <a:schemeClr val="bg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1" name="Облако 90"/>
            <p:cNvSpPr/>
            <p:nvPr/>
          </p:nvSpPr>
          <p:spPr>
            <a:xfrm>
              <a:off x="1581457" y="3950908"/>
              <a:ext cx="693420" cy="457200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92" name="Рисунок 9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893" y="4088685"/>
            <a:ext cx="374534" cy="249689"/>
          </a:xfrm>
          <a:prstGeom prst="rect">
            <a:avLst/>
          </a:prstGeom>
        </p:spPr>
      </p:pic>
      <p:grpSp>
        <p:nvGrpSpPr>
          <p:cNvPr id="93" name="Группа 92"/>
          <p:cNvGrpSpPr/>
          <p:nvPr/>
        </p:nvGrpSpPr>
        <p:grpSpPr>
          <a:xfrm>
            <a:off x="6938752" y="3710149"/>
            <a:ext cx="976046" cy="981828"/>
            <a:chOff x="1447800" y="3673993"/>
            <a:chExt cx="976046" cy="981828"/>
          </a:xfrm>
        </p:grpSpPr>
        <p:pic>
          <p:nvPicPr>
            <p:cNvPr id="94" name="Picture 3">
              <a:extLst>
                <a:ext uri="{FF2B5EF4-FFF2-40B4-BE49-F238E27FC236}">
                  <a16:creationId xmlns:a16="http://schemas.microsoft.com/office/drawing/2014/main" id="{D6B7BE58-8A48-4128-B509-17BC83DFEE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24" t="7796" b="14652"/>
            <a:stretch/>
          </p:blipFill>
          <p:spPr bwMode="auto">
            <a:xfrm>
              <a:off x="1447800" y="3673993"/>
              <a:ext cx="976046" cy="9818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5" name="Овал 94"/>
            <p:cNvSpPr/>
            <p:nvPr/>
          </p:nvSpPr>
          <p:spPr>
            <a:xfrm>
              <a:off x="1475479" y="3712218"/>
              <a:ext cx="905377" cy="905377"/>
            </a:xfrm>
            <a:prstGeom prst="ellipse">
              <a:avLst/>
            </a:prstGeom>
            <a:solidFill>
              <a:schemeClr val="bg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6" name="Облако 95"/>
            <p:cNvSpPr/>
            <p:nvPr/>
          </p:nvSpPr>
          <p:spPr>
            <a:xfrm>
              <a:off x="1581457" y="3950908"/>
              <a:ext cx="693420" cy="457200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8" name="Рисунок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508" y="4085468"/>
            <a:ext cx="374534" cy="24968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016" y="4090572"/>
            <a:ext cx="441960" cy="220980"/>
          </a:xfrm>
          <a:prstGeom prst="rect">
            <a:avLst/>
          </a:prstGeom>
        </p:spPr>
      </p:pic>
      <p:sp>
        <p:nvSpPr>
          <p:cNvPr id="97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005" y="4704403"/>
            <a:ext cx="1273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IPANAS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slots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TextBox 109">
            <a:extLst>
              <a:ext uri="{FF2B5EF4-FFF2-40B4-BE49-F238E27FC236}">
                <a16:creationId xmlns:a16="http://schemas.microsoft.com/office/drawing/2014/main" id="{79113DBC-B15E-480A-85F3-AEBE635A5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0902" y="4727514"/>
            <a:ext cx="15748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132 slots</a:t>
            </a:r>
          </a:p>
        </p:txBody>
      </p:sp>
      <p:sp>
        <p:nvSpPr>
          <p:cNvPr id="99" name="TextBox 110">
            <a:extLst>
              <a:ext uri="{FF2B5EF4-FFF2-40B4-BE49-F238E27FC236}">
                <a16:creationId xmlns:a16="http://schemas.microsoft.com/office/drawing/2014/main" id="{4FBE402D-F403-4EC3-92EA-E0DA18BAE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052" y="4730202"/>
            <a:ext cx="1273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INRNE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slots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TextBox 111">
            <a:extLst>
              <a:ext uri="{FF2B5EF4-FFF2-40B4-BE49-F238E27FC236}">
                <a16:creationId xmlns:a16="http://schemas.microsoft.com/office/drawing/2014/main" id="{7E9B73C9-A033-4473-871B-378F9F313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7178" y="4730202"/>
            <a:ext cx="1273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 slots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TextBox 112">
            <a:extLst>
              <a:ext uri="{FF2B5EF4-FFF2-40B4-BE49-F238E27FC236}">
                <a16:creationId xmlns:a16="http://schemas.microsoft.com/office/drawing/2014/main" id="{762E42A7-7CA8-4D4B-94D2-D9FE4AAD1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398" y="4753414"/>
            <a:ext cx="175528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 </a:t>
            </a:r>
            <a:r>
              <a:rPr lang="en-US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Plehanova</a:t>
            </a:r>
            <a:endParaRPr lang="en-US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132 slots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0099" y="4747064"/>
            <a:ext cx="1273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NOSU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84 slots</a:t>
            </a:r>
          </a:p>
        </p:txBody>
      </p:sp>
      <p:sp>
        <p:nvSpPr>
          <p:cNvPr id="103" name="Скругленный прямоугольник 102"/>
          <p:cNvSpPr/>
          <p:nvPr/>
        </p:nvSpPr>
        <p:spPr>
          <a:xfrm>
            <a:off x="386288" y="1541564"/>
            <a:ext cx="5838839" cy="1074694"/>
          </a:xfrm>
          <a:prstGeom prst="roundRect">
            <a:avLst>
              <a:gd name="adj" fmla="val 7778"/>
            </a:avLst>
          </a:prstGeom>
          <a:noFill/>
          <a:ln w="19050">
            <a:solidFill>
              <a:srgbClr val="00B05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78" y="1925449"/>
            <a:ext cx="12736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JINR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Скругленный прямоугольник 104"/>
          <p:cNvSpPr/>
          <p:nvPr/>
        </p:nvSpPr>
        <p:spPr>
          <a:xfrm>
            <a:off x="179378" y="3641943"/>
            <a:ext cx="8802697" cy="1653737"/>
          </a:xfrm>
          <a:prstGeom prst="roundRect">
            <a:avLst>
              <a:gd name="adj" fmla="val 7778"/>
            </a:avLst>
          </a:prstGeom>
          <a:noFill/>
          <a:ln w="19050">
            <a:solidFill>
              <a:srgbClr val="00B05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5956" y="4048274"/>
            <a:ext cx="12736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Clouds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Скругленный прямоугольник 106"/>
          <p:cNvSpPr/>
          <p:nvPr/>
        </p:nvSpPr>
        <p:spPr>
          <a:xfrm>
            <a:off x="6349597" y="1541535"/>
            <a:ext cx="2345687" cy="1074694"/>
          </a:xfrm>
          <a:prstGeom prst="roundRect">
            <a:avLst>
              <a:gd name="adj" fmla="val 7778"/>
            </a:avLst>
          </a:prstGeom>
          <a:noFill/>
          <a:ln w="19050">
            <a:solidFill>
              <a:srgbClr val="00B05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3909" y="1779926"/>
            <a:ext cx="1273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MPD collaboration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9" name="Группа 92">
            <a:extLst>
              <a:ext uri="{FF2B5EF4-FFF2-40B4-BE49-F238E27FC236}">
                <a16:creationId xmlns:a16="http://schemas.microsoft.com/office/drawing/2014/main" id="{4CE469D4-E47A-4904-AC80-C045012CBC6D}"/>
              </a:ext>
            </a:extLst>
          </p:cNvPr>
          <p:cNvGrpSpPr/>
          <p:nvPr/>
        </p:nvGrpSpPr>
        <p:grpSpPr>
          <a:xfrm>
            <a:off x="7939444" y="3710149"/>
            <a:ext cx="976046" cy="981828"/>
            <a:chOff x="1447800" y="3673993"/>
            <a:chExt cx="976046" cy="981828"/>
          </a:xfrm>
        </p:grpSpPr>
        <p:pic>
          <p:nvPicPr>
            <p:cNvPr id="60" name="Picture 3">
              <a:extLst>
                <a:ext uri="{FF2B5EF4-FFF2-40B4-BE49-F238E27FC236}">
                  <a16:creationId xmlns:a16="http://schemas.microsoft.com/office/drawing/2014/main" id="{9780AA65-B2BD-47A4-ADAC-C93C7CB196D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24" t="7796" b="14652"/>
            <a:stretch/>
          </p:blipFill>
          <p:spPr bwMode="auto">
            <a:xfrm>
              <a:off x="1447800" y="3673993"/>
              <a:ext cx="976046" cy="9818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" name="Овал 94">
              <a:extLst>
                <a:ext uri="{FF2B5EF4-FFF2-40B4-BE49-F238E27FC236}">
                  <a16:creationId xmlns:a16="http://schemas.microsoft.com/office/drawing/2014/main" id="{1A29B37E-F938-49D2-BF5E-4B7BFF86B5B9}"/>
                </a:ext>
              </a:extLst>
            </p:cNvPr>
            <p:cNvSpPr/>
            <p:nvPr/>
          </p:nvSpPr>
          <p:spPr>
            <a:xfrm>
              <a:off x="1475479" y="3712218"/>
              <a:ext cx="905377" cy="905377"/>
            </a:xfrm>
            <a:prstGeom prst="ellipse">
              <a:avLst/>
            </a:prstGeom>
            <a:solidFill>
              <a:schemeClr val="bg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Облако 95">
              <a:extLst>
                <a:ext uri="{FF2B5EF4-FFF2-40B4-BE49-F238E27FC236}">
                  <a16:creationId xmlns:a16="http://schemas.microsoft.com/office/drawing/2014/main" id="{23E8E2D8-DF20-41AE-B4E1-86B09B5B188F}"/>
                </a:ext>
              </a:extLst>
            </p:cNvPr>
            <p:cNvSpPr/>
            <p:nvPr/>
          </p:nvSpPr>
          <p:spPr>
            <a:xfrm>
              <a:off x="1581457" y="3950908"/>
              <a:ext cx="693420" cy="457200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7" name="TextBox 107">
            <a:extLst>
              <a:ext uri="{FF2B5EF4-FFF2-40B4-BE49-F238E27FC236}">
                <a16:creationId xmlns:a16="http://schemas.microsoft.com/office/drawing/2014/main" id="{816B01EA-EA18-4C30-B7AB-057A09244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0791" y="4747064"/>
            <a:ext cx="1273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STI-SCI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98 slots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F6BD879-3124-4ABB-8A45-95642330AD2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825" t="18831" r="2219" b="17993"/>
          <a:stretch/>
        </p:blipFill>
        <p:spPr>
          <a:xfrm>
            <a:off x="8231700" y="4077068"/>
            <a:ext cx="375847" cy="247452"/>
          </a:xfrm>
          <a:prstGeom prst="rect">
            <a:avLst/>
          </a:prstGeom>
        </p:spPr>
      </p:pic>
      <p:grpSp>
        <p:nvGrpSpPr>
          <p:cNvPr id="70" name="Группа 67">
            <a:extLst>
              <a:ext uri="{FF2B5EF4-FFF2-40B4-BE49-F238E27FC236}">
                <a16:creationId xmlns:a16="http://schemas.microsoft.com/office/drawing/2014/main" id="{DC7AE3EA-8E18-49D9-A97B-62857781206F}"/>
              </a:ext>
            </a:extLst>
          </p:cNvPr>
          <p:cNvGrpSpPr/>
          <p:nvPr/>
        </p:nvGrpSpPr>
        <p:grpSpPr>
          <a:xfrm>
            <a:off x="2958934" y="3710152"/>
            <a:ext cx="976046" cy="981828"/>
            <a:chOff x="1447800" y="3673993"/>
            <a:chExt cx="976046" cy="981828"/>
          </a:xfrm>
        </p:grpSpPr>
        <p:pic>
          <p:nvPicPr>
            <p:cNvPr id="71" name="Picture 3">
              <a:extLst>
                <a:ext uri="{FF2B5EF4-FFF2-40B4-BE49-F238E27FC236}">
                  <a16:creationId xmlns:a16="http://schemas.microsoft.com/office/drawing/2014/main" id="{BB535884-CF77-4E9E-A638-7746BA6BC80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24" t="7796" b="14652"/>
            <a:stretch/>
          </p:blipFill>
          <p:spPr bwMode="auto">
            <a:xfrm>
              <a:off x="1447800" y="3673993"/>
              <a:ext cx="976046" cy="9818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2" name="Овал 72">
              <a:extLst>
                <a:ext uri="{FF2B5EF4-FFF2-40B4-BE49-F238E27FC236}">
                  <a16:creationId xmlns:a16="http://schemas.microsoft.com/office/drawing/2014/main" id="{2FD3EFF6-0A31-4607-A0F2-EA0157184C36}"/>
                </a:ext>
              </a:extLst>
            </p:cNvPr>
            <p:cNvSpPr/>
            <p:nvPr/>
          </p:nvSpPr>
          <p:spPr>
            <a:xfrm>
              <a:off x="1475479" y="3712218"/>
              <a:ext cx="905377" cy="905377"/>
            </a:xfrm>
            <a:prstGeom prst="ellipse">
              <a:avLst/>
            </a:prstGeom>
            <a:solidFill>
              <a:schemeClr val="bg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" name="Облако 82">
              <a:extLst>
                <a:ext uri="{FF2B5EF4-FFF2-40B4-BE49-F238E27FC236}">
                  <a16:creationId xmlns:a16="http://schemas.microsoft.com/office/drawing/2014/main" id="{85C1657D-4B67-4A6F-8149-9E37CC164F4E}"/>
                </a:ext>
              </a:extLst>
            </p:cNvPr>
            <p:cNvSpPr/>
            <p:nvPr/>
          </p:nvSpPr>
          <p:spPr>
            <a:xfrm>
              <a:off x="1581457" y="3950908"/>
              <a:ext cx="693420" cy="457200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75" name="Рисунок 25">
            <a:extLst>
              <a:ext uri="{FF2B5EF4-FFF2-40B4-BE49-F238E27FC236}">
                <a16:creationId xmlns:a16="http://schemas.microsoft.com/office/drawing/2014/main" id="{BE65DCA0-FDA2-4B53-AA5F-87016C0EA1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150" y="4096176"/>
            <a:ext cx="398302" cy="238981"/>
          </a:xfrm>
          <a:prstGeom prst="rect">
            <a:avLst/>
          </a:prstGeom>
        </p:spPr>
      </p:pic>
      <p:sp>
        <p:nvSpPr>
          <p:cNvPr id="76" name="TextBox 110">
            <a:extLst>
              <a:ext uri="{FF2B5EF4-FFF2-40B4-BE49-F238E27FC236}">
                <a16:creationId xmlns:a16="http://schemas.microsoft.com/office/drawing/2014/main" id="{EA945AFD-B5F6-4FE5-9364-932BA27A8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2595" y="4730202"/>
            <a:ext cx="1273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 slots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8B5BBC3-73BB-CD4C-B038-4E10A58CF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030" y="5594648"/>
            <a:ext cx="69567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amount of cores exceeds 3000</a:t>
            </a: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2465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Cloud integration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5993" y="6182086"/>
            <a:ext cx="827314" cy="6241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22159F1-33A4-D54E-91F5-D9C9F82A52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93" y="1152886"/>
            <a:ext cx="8456922" cy="5029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3403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Steps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5993" y="6182086"/>
            <a:ext cx="827314" cy="6241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206488" y="1098253"/>
            <a:ext cx="7223012" cy="1892597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400" dirty="0">
                <a:latin typeface="Segoe UI Light" panose="020B0502040204020203" pitchFamily="34" charset="0"/>
              </a:rPr>
              <a:t>1. DIRAC setup, configuration, development and tuning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63D2F731-A212-4543-BDD9-3C167CEE304F}"/>
              </a:ext>
            </a:extLst>
          </p:cNvPr>
          <p:cNvSpPr txBox="1">
            <a:spLocks/>
          </p:cNvSpPr>
          <p:nvPr/>
        </p:nvSpPr>
        <p:spPr>
          <a:xfrm>
            <a:off x="707912" y="2482701"/>
            <a:ext cx="7223012" cy="1892597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400" dirty="0">
                <a:latin typeface="Segoe UI Light" panose="020B0502040204020203" pitchFamily="34" charset="0"/>
              </a:rPr>
              <a:t>2. Integration of computing and storage resources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94643103-5B4F-4A45-B251-ABA2BA9CF788}"/>
              </a:ext>
            </a:extLst>
          </p:cNvPr>
          <p:cNvSpPr txBox="1">
            <a:spLocks/>
          </p:cNvSpPr>
          <p:nvPr/>
        </p:nvSpPr>
        <p:spPr>
          <a:xfrm>
            <a:off x="1136536" y="3867151"/>
            <a:ext cx="7645513" cy="1892597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400" dirty="0">
                <a:latin typeface="Segoe UI Light" panose="020B0502040204020203" pitchFamily="34" charset="0"/>
              </a:rPr>
              <a:t>3. Elaboration of approaches for effective use of resources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4BA139A4-24B2-40C3-87AE-8FFEDBFC0265}"/>
              </a:ext>
            </a:extLst>
          </p:cNvPr>
          <p:cNvSpPr/>
          <p:nvPr/>
        </p:nvSpPr>
        <p:spPr>
          <a:xfrm>
            <a:off x="3429000" y="2482701"/>
            <a:ext cx="485775" cy="651024"/>
          </a:xfrm>
          <a:prstGeom prst="downArrow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EE5EB8BE-AC77-4630-92D7-ABD1E7325C2F}"/>
              </a:ext>
            </a:extLst>
          </p:cNvPr>
          <p:cNvSpPr/>
          <p:nvPr/>
        </p:nvSpPr>
        <p:spPr>
          <a:xfrm>
            <a:off x="4076530" y="3852744"/>
            <a:ext cx="485775" cy="651024"/>
          </a:xfrm>
          <a:prstGeom prst="downArrow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Выгнутая вниз стрелка 3">
            <a:extLst>
              <a:ext uri="{FF2B5EF4-FFF2-40B4-BE49-F238E27FC236}">
                <a16:creationId xmlns:a16="http://schemas.microsoft.com/office/drawing/2014/main" id="{FCB21B77-F8F7-C943-B390-A4860B2C25FB}"/>
              </a:ext>
            </a:extLst>
          </p:cNvPr>
          <p:cNvSpPr/>
          <p:nvPr/>
        </p:nvSpPr>
        <p:spPr>
          <a:xfrm rot="16200000">
            <a:off x="6726383" y="3126533"/>
            <a:ext cx="2496620" cy="640894"/>
          </a:xfrm>
          <a:prstGeom prst="curvedUpArrow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Выгнутая вниз стрелка 13">
            <a:extLst>
              <a:ext uri="{FF2B5EF4-FFF2-40B4-BE49-F238E27FC236}">
                <a16:creationId xmlns:a16="http://schemas.microsoft.com/office/drawing/2014/main" id="{AF1B4586-F1A7-754C-8219-F333B19E9321}"/>
              </a:ext>
            </a:extLst>
          </p:cNvPr>
          <p:cNvSpPr/>
          <p:nvPr/>
        </p:nvSpPr>
        <p:spPr>
          <a:xfrm rot="16200000">
            <a:off x="6821795" y="2553247"/>
            <a:ext cx="1321233" cy="640894"/>
          </a:xfrm>
          <a:prstGeom prst="curvedUpArrow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982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What do we use DIRAC for?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457726-61EB-4AAC-ABE8-62BB609BA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5" name="Скругленный прямоугольник 81">
            <a:extLst>
              <a:ext uri="{FF2B5EF4-FFF2-40B4-BE49-F238E27FC236}">
                <a16:creationId xmlns:a16="http://schemas.microsoft.com/office/drawing/2014/main" id="{DE5A1833-36F4-4C9F-BD9B-B4337CE15BE4}"/>
              </a:ext>
            </a:extLst>
          </p:cNvPr>
          <p:cNvSpPr/>
          <p:nvPr/>
        </p:nvSpPr>
        <p:spPr>
          <a:xfrm>
            <a:off x="710956" y="1038512"/>
            <a:ext cx="2549518" cy="3328277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Segoe UI Light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F91FF4-2714-4280-A1C8-547DE55D23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9872" r="20669"/>
          <a:stretch/>
        </p:blipFill>
        <p:spPr>
          <a:xfrm>
            <a:off x="822514" y="1000642"/>
            <a:ext cx="2326402" cy="220282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B312CC2-B4B9-4C78-867E-0BE359F5B58C}"/>
              </a:ext>
            </a:extLst>
          </p:cNvPr>
          <p:cNvSpPr/>
          <p:nvPr/>
        </p:nvSpPr>
        <p:spPr>
          <a:xfrm>
            <a:off x="925170" y="3158639"/>
            <a:ext cx="21210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MPD@NICA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6ED43EC2-C6B5-49BC-B782-F65D002D7DDB}"/>
              </a:ext>
            </a:extLst>
          </p:cNvPr>
          <p:cNvSpPr/>
          <p:nvPr/>
        </p:nvSpPr>
        <p:spPr>
          <a:xfrm>
            <a:off x="858741" y="3660567"/>
            <a:ext cx="214174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Monte-Carlo – </a:t>
            </a:r>
            <a:r>
              <a:rPr lang="en-US" dirty="0">
                <a:solidFill>
                  <a:srgbClr val="00B05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Real</a:t>
            </a:r>
          </a:p>
          <a:p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Analysis – </a:t>
            </a:r>
            <a:r>
              <a:rPr lang="en-US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Maybe</a:t>
            </a:r>
          </a:p>
          <a:p>
            <a:pPr algn="ctr"/>
            <a:endParaRPr lang="en-US" dirty="0">
              <a:solidFill>
                <a:srgbClr val="00B05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9" name="Скругленный прямоугольник 81">
            <a:extLst>
              <a:ext uri="{FF2B5EF4-FFF2-40B4-BE49-F238E27FC236}">
                <a16:creationId xmlns:a16="http://schemas.microsoft.com/office/drawing/2014/main" id="{430B17D7-B65C-4D26-8EE4-B470CF8EC7C5}"/>
              </a:ext>
            </a:extLst>
          </p:cNvPr>
          <p:cNvSpPr/>
          <p:nvPr/>
        </p:nvSpPr>
        <p:spPr>
          <a:xfrm>
            <a:off x="3372032" y="1038511"/>
            <a:ext cx="2549518" cy="3328277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Segoe UI Light" panose="020B0502040204020203" pitchFamily="34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E699BFA-8795-4A6F-8B78-168BE0B449E1}"/>
              </a:ext>
            </a:extLst>
          </p:cNvPr>
          <p:cNvSpPr/>
          <p:nvPr/>
        </p:nvSpPr>
        <p:spPr>
          <a:xfrm>
            <a:off x="3663158" y="3137347"/>
            <a:ext cx="19672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Baikal-GVD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9B3237F6-92FD-414B-B176-6996286D0EED}"/>
              </a:ext>
            </a:extLst>
          </p:cNvPr>
          <p:cNvSpPr/>
          <p:nvPr/>
        </p:nvSpPr>
        <p:spPr>
          <a:xfrm>
            <a:off x="3539373" y="3660567"/>
            <a:ext cx="21417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Monte-Carlo – </a:t>
            </a:r>
            <a:r>
              <a:rPr lang="en-US" dirty="0">
                <a:solidFill>
                  <a:srgbClr val="00B05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Real</a:t>
            </a:r>
          </a:p>
          <a:p>
            <a:pPr algn="ctr"/>
            <a:endParaRPr lang="en-US" dirty="0">
              <a:solidFill>
                <a:srgbClr val="00B05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D4A70C-DB2F-4142-8147-0BB634CF67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82" t="43432" r="35962"/>
          <a:stretch/>
        </p:blipFill>
        <p:spPr>
          <a:xfrm>
            <a:off x="3768065" y="1143908"/>
            <a:ext cx="1757451" cy="1993877"/>
          </a:xfrm>
          <a:prstGeom prst="rect">
            <a:avLst/>
          </a:prstGeom>
        </p:spPr>
      </p:pic>
      <p:sp>
        <p:nvSpPr>
          <p:cNvPr id="77" name="Скругленный прямоугольник 81">
            <a:extLst>
              <a:ext uri="{FF2B5EF4-FFF2-40B4-BE49-F238E27FC236}">
                <a16:creationId xmlns:a16="http://schemas.microsoft.com/office/drawing/2014/main" id="{929EF647-484E-465B-B307-8C85B4997579}"/>
              </a:ext>
            </a:extLst>
          </p:cNvPr>
          <p:cNvSpPr/>
          <p:nvPr/>
        </p:nvSpPr>
        <p:spPr>
          <a:xfrm>
            <a:off x="6033108" y="1038510"/>
            <a:ext cx="2549518" cy="3328277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Segoe UI Light" panose="020B0502040204020203" pitchFamily="34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2CB3C1F6-D612-4AFA-A379-3DBEBC51FE48}"/>
              </a:ext>
            </a:extLst>
          </p:cNvPr>
          <p:cNvSpPr/>
          <p:nvPr/>
        </p:nvSpPr>
        <p:spPr>
          <a:xfrm>
            <a:off x="6639018" y="3137198"/>
            <a:ext cx="13244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BM@N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927E12-67AC-4AFD-9473-6A55DA4F9F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2939" y="1206750"/>
            <a:ext cx="2456560" cy="1776282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CB81E41B-89BB-4CC0-9EE0-6817BB6C0D45}"/>
              </a:ext>
            </a:extLst>
          </p:cNvPr>
          <p:cNvSpPr/>
          <p:nvPr/>
        </p:nvSpPr>
        <p:spPr>
          <a:xfrm>
            <a:off x="6091702" y="3652421"/>
            <a:ext cx="243233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Monte-Carlo – </a:t>
            </a:r>
            <a:r>
              <a:rPr lang="en-US" dirty="0">
                <a:solidFill>
                  <a:srgbClr val="00B05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Real</a:t>
            </a:r>
          </a:p>
          <a:p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Reconstruction – </a:t>
            </a:r>
            <a:r>
              <a:rPr lang="en-US" dirty="0">
                <a:solidFill>
                  <a:srgbClr val="92D05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Tests</a:t>
            </a:r>
          </a:p>
          <a:p>
            <a:endParaRPr lang="en-US" dirty="0">
              <a:solidFill>
                <a:srgbClr val="00B05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0" name="Скругленный прямоугольник 81">
            <a:extLst>
              <a:ext uri="{FF2B5EF4-FFF2-40B4-BE49-F238E27FC236}">
                <a16:creationId xmlns:a16="http://schemas.microsoft.com/office/drawing/2014/main" id="{53DE706A-6F42-457E-BEE8-CBB5513B989B}"/>
              </a:ext>
            </a:extLst>
          </p:cNvPr>
          <p:cNvSpPr/>
          <p:nvPr/>
        </p:nvSpPr>
        <p:spPr>
          <a:xfrm>
            <a:off x="2090720" y="4540875"/>
            <a:ext cx="2549518" cy="1982028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Segoe UI Light" panose="020B0502040204020203" pitchFamily="34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0751E23F-EB12-4EB1-B6CA-4607AC236613}"/>
              </a:ext>
            </a:extLst>
          </p:cNvPr>
          <p:cNvSpPr/>
          <p:nvPr/>
        </p:nvSpPr>
        <p:spPr>
          <a:xfrm>
            <a:off x="2175893" y="5947685"/>
            <a:ext cx="23791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Folding@HOME</a:t>
            </a:r>
            <a:endParaRPr lang="en-US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6B578B-FA48-48CA-99E5-B14A2BFA7BB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53234" y="4540875"/>
            <a:ext cx="2224489" cy="1490234"/>
          </a:xfrm>
          <a:prstGeom prst="rect">
            <a:avLst/>
          </a:prstGeom>
        </p:spPr>
      </p:pic>
      <p:sp>
        <p:nvSpPr>
          <p:cNvPr id="82" name="Скругленный прямоугольник 81">
            <a:extLst>
              <a:ext uri="{FF2B5EF4-FFF2-40B4-BE49-F238E27FC236}">
                <a16:creationId xmlns:a16="http://schemas.microsoft.com/office/drawing/2014/main" id="{552E5EC2-C620-48B8-9A6A-55657D036213}"/>
              </a:ext>
            </a:extLst>
          </p:cNvPr>
          <p:cNvSpPr/>
          <p:nvPr/>
        </p:nvSpPr>
        <p:spPr>
          <a:xfrm>
            <a:off x="4758349" y="4538587"/>
            <a:ext cx="2549518" cy="1982028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Segoe UI Light" panose="020B0502040204020203" pitchFamily="3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EC15EE73-CEA5-46B2-8B30-2F8519C86182}"/>
              </a:ext>
            </a:extLst>
          </p:cNvPr>
          <p:cNvSpPr/>
          <p:nvPr/>
        </p:nvSpPr>
        <p:spPr>
          <a:xfrm>
            <a:off x="5342697" y="5945397"/>
            <a:ext cx="13808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Teaching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1183356-F454-4DAD-BA9F-C8EACA441E8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80192" y="4755955"/>
            <a:ext cx="1728132" cy="97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449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3E2FE8-6074-6440-92A3-515F30BB4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829637"/>
            <a:ext cx="7315200" cy="54864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Statistics: jobs done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1D790926-B851-4225-9717-E9273DA58444}"/>
              </a:ext>
            </a:extLst>
          </p:cNvPr>
          <p:cNvCxnSpPr>
            <a:cxnSpLocks/>
          </p:cNvCxnSpPr>
          <p:nvPr/>
        </p:nvCxnSpPr>
        <p:spPr>
          <a:xfrm flipH="1">
            <a:off x="104776" y="1893666"/>
            <a:ext cx="8877352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Скругленный прямоугольник 16">
            <a:extLst>
              <a:ext uri="{FF2B5EF4-FFF2-40B4-BE49-F238E27FC236}">
                <a16:creationId xmlns:a16="http://schemas.microsoft.com/office/drawing/2014/main" id="{1466BF2E-EB62-4624-82A6-7C7E520ACCB9}"/>
              </a:ext>
            </a:extLst>
          </p:cNvPr>
          <p:cNvSpPr/>
          <p:nvPr/>
        </p:nvSpPr>
        <p:spPr>
          <a:xfrm>
            <a:off x="1903747" y="2349831"/>
            <a:ext cx="3753196" cy="1029578"/>
          </a:xfrm>
          <a:prstGeom prst="roundRect">
            <a:avLst/>
          </a:prstGeom>
          <a:noFill/>
          <a:ln w="9525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1 Million jobs</a:t>
            </a:r>
            <a:endParaRPr lang="ru-RU" sz="2800" dirty="0">
              <a:solidFill>
                <a:srgbClr val="C00000"/>
              </a:solidFill>
            </a:endParaRPr>
          </a:p>
        </p:txBody>
      </p:sp>
      <p:cxnSp>
        <p:nvCxnSpPr>
          <p:cNvPr id="80" name="Прямая со стрелкой 17">
            <a:extLst>
              <a:ext uri="{FF2B5EF4-FFF2-40B4-BE49-F238E27FC236}">
                <a16:creationId xmlns:a16="http://schemas.microsoft.com/office/drawing/2014/main" id="{6A7E9BD6-3AC0-4EF2-A8B3-FD8DA9A86BB2}"/>
              </a:ext>
            </a:extLst>
          </p:cNvPr>
          <p:cNvCxnSpPr>
            <a:cxnSpLocks/>
          </p:cNvCxnSpPr>
          <p:nvPr/>
        </p:nvCxnSpPr>
        <p:spPr>
          <a:xfrm flipV="1">
            <a:off x="5656943" y="1947655"/>
            <a:ext cx="2077357" cy="45530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83204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715F266-C83E-7A47-9941-2DBB961FA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901554"/>
            <a:ext cx="7315200" cy="54864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Statistics: normalized time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65F3E45-CF15-4734-A13B-51A6EDB3589B}"/>
              </a:ext>
            </a:extLst>
          </p:cNvPr>
          <p:cNvCxnSpPr>
            <a:cxnSpLocks/>
          </p:cNvCxnSpPr>
          <p:nvPr/>
        </p:nvCxnSpPr>
        <p:spPr>
          <a:xfrm flipH="1">
            <a:off x="104776" y="1778724"/>
            <a:ext cx="8877352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Скругленный прямоугольник 16">
            <a:extLst>
              <a:ext uri="{FF2B5EF4-FFF2-40B4-BE49-F238E27FC236}">
                <a16:creationId xmlns:a16="http://schemas.microsoft.com/office/drawing/2014/main" id="{B59CE632-166A-4E44-B6E2-B8DBBAF0121F}"/>
              </a:ext>
            </a:extLst>
          </p:cNvPr>
          <p:cNvSpPr/>
          <p:nvPr/>
        </p:nvSpPr>
        <p:spPr>
          <a:xfrm>
            <a:off x="2580022" y="2180900"/>
            <a:ext cx="3753196" cy="1029578"/>
          </a:xfrm>
          <a:prstGeom prst="roundRect">
            <a:avLst/>
          </a:prstGeom>
          <a:noFill/>
          <a:ln w="9525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870 years</a:t>
            </a:r>
          </a:p>
          <a:p>
            <a:pPr algn="ctr"/>
            <a:r>
              <a:rPr lang="en-US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of computation on one core</a:t>
            </a:r>
            <a:endParaRPr lang="ru-RU" sz="2400" dirty="0">
              <a:solidFill>
                <a:srgbClr val="C00000"/>
              </a:solidFill>
            </a:endParaRPr>
          </a:p>
        </p:txBody>
      </p:sp>
      <p:cxnSp>
        <p:nvCxnSpPr>
          <p:cNvPr id="13" name="Прямая со стрелкой 17">
            <a:extLst>
              <a:ext uri="{FF2B5EF4-FFF2-40B4-BE49-F238E27FC236}">
                <a16:creationId xmlns:a16="http://schemas.microsoft.com/office/drawing/2014/main" id="{86534700-DD11-4975-B2A8-E1D75370318E}"/>
              </a:ext>
            </a:extLst>
          </p:cNvPr>
          <p:cNvCxnSpPr>
            <a:cxnSpLocks/>
          </p:cNvCxnSpPr>
          <p:nvPr/>
        </p:nvCxnSpPr>
        <p:spPr>
          <a:xfrm flipH="1" flipV="1">
            <a:off x="1752600" y="1778724"/>
            <a:ext cx="827423" cy="60821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8314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Contribution: normalized time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45BA1E6F-3D26-4B5A-8809-1B340BA6B6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7721719"/>
              </p:ext>
            </p:extLst>
          </p:nvPr>
        </p:nvGraphicFramePr>
        <p:xfrm>
          <a:off x="-105132" y="922712"/>
          <a:ext cx="9042644" cy="61549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280780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Ratio: between experiments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B10C80B-10C6-44F0-BDE3-B7566ABF1A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8864999"/>
              </p:ext>
            </p:extLst>
          </p:nvPr>
        </p:nvGraphicFramePr>
        <p:xfrm>
          <a:off x="69902" y="762001"/>
          <a:ext cx="9004198" cy="6389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873936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4000" dirty="0">
                <a:latin typeface="Segoe UI Light" panose="020B0502040204020203" pitchFamily="34" charset="0"/>
              </a:rPr>
              <a:t>Individual CPU core performance study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A7A8869-A24A-48EA-B966-649E0F12C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2" name="Content Placeholder 3"/>
          <p:cNvSpPr txBox="1">
            <a:spLocks/>
          </p:cNvSpPr>
          <p:nvPr/>
        </p:nvSpPr>
        <p:spPr>
          <a:xfrm>
            <a:off x="290945" y="982800"/>
            <a:ext cx="8329353" cy="5475432"/>
          </a:xfrm>
          <a:prstGeom prst="rect">
            <a:avLst/>
          </a:prstGeom>
        </p:spPr>
        <p:txBody>
          <a:bodyPr/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latin typeface="Segoe UI Light" panose="020B0502040204020203" pitchFamily="34" charset="0"/>
            </a:endParaRPr>
          </a:p>
          <a:p>
            <a:r>
              <a:rPr lang="en-US" sz="2400" dirty="0">
                <a:latin typeface="Segoe UI Light" panose="020B0502040204020203" pitchFamily="34" charset="0"/>
              </a:rPr>
              <a:t>Centralized job management gives possibility for centralized and unified performance study of different computing resources.</a:t>
            </a:r>
          </a:p>
          <a:p>
            <a:endParaRPr lang="en-US" sz="2400" dirty="0">
              <a:latin typeface="Segoe UI Light" panose="020B0502040204020203" pitchFamily="34" charset="0"/>
            </a:endParaRPr>
          </a:p>
          <a:p>
            <a:r>
              <a:rPr lang="en-US" sz="2400" dirty="0">
                <a:latin typeface="Segoe UI Light" panose="020B0502040204020203" pitchFamily="34" charset="0"/>
              </a:rPr>
              <a:t>Before running user jobs DIRAC Pilots execute benchmark for CPU core they are running on. </a:t>
            </a:r>
          </a:p>
          <a:p>
            <a:endParaRPr lang="en-US" sz="2400" dirty="0">
              <a:latin typeface="Segoe UI Light" panose="020B0502040204020203" pitchFamily="34" charset="0"/>
            </a:endParaRPr>
          </a:p>
          <a:p>
            <a:r>
              <a:rPr lang="en-US" sz="2400" dirty="0">
                <a:latin typeface="Segoe UI Light" panose="020B0502040204020203" pitchFamily="34" charset="0"/>
              </a:rPr>
              <a:t>Benchmark is DiracBenchmark2012 or DB12. It  evaluate just CPU core performance. Disk I/O, RAM speed, Network, CPU caches and other highly important aspects of performance are </a:t>
            </a:r>
            <a:r>
              <a:rPr lang="en-US" sz="2400" b="1" dirty="0">
                <a:latin typeface="Segoe UI Light" panose="020B0502040204020203" pitchFamily="34" charset="0"/>
              </a:rPr>
              <a:t>neglected by DB12.</a:t>
            </a:r>
          </a:p>
        </p:txBody>
      </p:sp>
    </p:spTree>
    <p:extLst>
      <p:ext uri="{BB962C8B-B14F-4D97-AF65-F5344CB8AC3E}">
        <p14:creationId xmlns:p14="http://schemas.microsoft.com/office/powerpoint/2010/main" val="251762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New: performance analysis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5BDE0E-90C6-754B-A712-706CB7A78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825855"/>
            <a:ext cx="8473446" cy="5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299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45952" y="1255301"/>
            <a:ext cx="7888888" cy="2284854"/>
          </a:xfrm>
        </p:spPr>
        <p:txBody>
          <a:bodyPr anchor="t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4400" dirty="0">
                <a:latin typeface="Segoe UI Light" panose="020B0502040204020203" pitchFamily="34" charset="0"/>
              </a:rPr>
              <a:t>DIRAC as a service unified access to heterogeneous distributed resources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482886" y="3698698"/>
            <a:ext cx="8178228" cy="772656"/>
          </a:xfrm>
        </p:spPr>
        <p:txBody>
          <a:bodyPr>
            <a:noAutofit/>
          </a:bodyPr>
          <a:lstStyle/>
          <a:p>
            <a:pPr algn="ctr"/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V. Korenkov</a:t>
            </a:r>
            <a:r>
              <a:rPr lang="en-US" sz="2000" baseline="30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</a:t>
            </a:r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N. Kutovskiy</a:t>
            </a:r>
            <a:r>
              <a:rPr lang="en-US" sz="2000" baseline="30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</a:t>
            </a:r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V. Mitsyn</a:t>
            </a:r>
            <a:r>
              <a:rPr lang="en-US" sz="2000" baseline="30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</a:t>
            </a:r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I. Pelevanyuk</a:t>
            </a:r>
            <a:r>
              <a:rPr lang="en-US" sz="2000" baseline="30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</a:t>
            </a:r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D. Podgayny</a:t>
            </a:r>
            <a:r>
              <a:rPr lang="en-US" sz="2000" baseline="30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</a:t>
            </a:r>
            <a:r>
              <a:rPr lang="en-US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V</a:t>
            </a:r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Trofimov</a:t>
            </a:r>
            <a:r>
              <a:rPr lang="en-US" sz="2000" baseline="30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</a:t>
            </a:r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A. </a:t>
            </a:r>
            <a:r>
              <a:rPr lang="en-US" sz="20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Tsaregorodtsev</a:t>
            </a:r>
            <a:r>
              <a:rPr lang="en-US" sz="2000" i="1" baseline="30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3</a:t>
            </a:r>
            <a:endParaRPr lang="ru-RU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2385930" y="6217032"/>
            <a:ext cx="4424892" cy="419653"/>
          </a:xfrm>
          <a:prstGeom prst="rect">
            <a:avLst/>
          </a:prstGeom>
        </p:spPr>
        <p:txBody>
          <a:bodyPr vert="horz" lIns="45720" tIns="0" rIns="45720" bIns="0" anchor="b">
            <a:no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13 December 2021 </a:t>
            </a:r>
            <a:endParaRPr lang="ru-RU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158F11-2A25-4CFC-AF45-EDAC311CF4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6638DD8-1476-4B12-9B4E-CB52B9563595}"/>
              </a:ext>
            </a:extLst>
          </p:cNvPr>
          <p:cNvSpPr txBox="1">
            <a:spLocks/>
          </p:cNvSpPr>
          <p:nvPr/>
        </p:nvSpPr>
        <p:spPr>
          <a:xfrm>
            <a:off x="645952" y="4631596"/>
            <a:ext cx="7852092" cy="1747415"/>
          </a:xfrm>
          <a:prstGeom prst="rect">
            <a:avLst/>
          </a:prstGeom>
        </p:spPr>
        <p:txBody>
          <a:bodyPr vert="horz" lIns="45720" tIns="0" rIns="45720" bIns="0" anchor="ctr">
            <a:no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i="1" baseline="30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</a:t>
            </a:r>
            <a:r>
              <a:rPr lang="en-US" sz="20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Laboratory of Information Technologies, JINR</a:t>
            </a:r>
          </a:p>
          <a:p>
            <a:pPr algn="ctr"/>
            <a:r>
              <a:rPr lang="en-US" sz="2000" i="1" baseline="30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</a:t>
            </a:r>
            <a:r>
              <a:rPr lang="fr-FR" sz="20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CPPM, Aix-Marseille </a:t>
            </a:r>
            <a:r>
              <a:rPr lang="fr-FR" sz="2000" i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University</a:t>
            </a:r>
            <a:r>
              <a:rPr lang="fr-FR" sz="20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CNRS/IN2P3, Marseille, France</a:t>
            </a:r>
          </a:p>
        </p:txBody>
      </p:sp>
    </p:spTree>
    <p:extLst>
      <p:ext uri="{BB962C8B-B14F-4D97-AF65-F5344CB8AC3E}">
        <p14:creationId xmlns:p14="http://schemas.microsoft.com/office/powerpoint/2010/main" val="18817547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Discoveries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8DF501-23EB-47FA-ACE0-9FA7A7FA81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19"/>
          <a:stretch/>
        </p:blipFill>
        <p:spPr>
          <a:xfrm>
            <a:off x="0" y="1752599"/>
            <a:ext cx="9144000" cy="446818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CD85D91-1E80-4EB3-BBEA-7D56A5BC14EC}"/>
              </a:ext>
            </a:extLst>
          </p:cNvPr>
          <p:cNvSpPr/>
          <p:nvPr/>
        </p:nvSpPr>
        <p:spPr>
          <a:xfrm>
            <a:off x="2228850" y="4248150"/>
            <a:ext cx="1885950" cy="73342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E223D98-5E82-4692-8B9F-4F167219FFDE}"/>
              </a:ext>
            </a:extLst>
          </p:cNvPr>
          <p:cNvSpPr/>
          <p:nvPr/>
        </p:nvSpPr>
        <p:spPr>
          <a:xfrm>
            <a:off x="7458074" y="2914651"/>
            <a:ext cx="647701" cy="1943100"/>
          </a:xfrm>
          <a:prstGeom prst="ellipse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184FFD6-6FB5-4C8A-AEEF-A3D234FC2AC9}"/>
              </a:ext>
            </a:extLst>
          </p:cNvPr>
          <p:cNvSpPr/>
          <p:nvPr/>
        </p:nvSpPr>
        <p:spPr>
          <a:xfrm>
            <a:off x="6724650" y="4371975"/>
            <a:ext cx="1800225" cy="638176"/>
          </a:xfrm>
          <a:prstGeom prst="ellipse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Скругленный прямоугольник 16">
            <a:extLst>
              <a:ext uri="{FF2B5EF4-FFF2-40B4-BE49-F238E27FC236}">
                <a16:creationId xmlns:a16="http://schemas.microsoft.com/office/drawing/2014/main" id="{2F1F0F28-8B33-482C-8DE9-AB4FEFD3CE35}"/>
              </a:ext>
            </a:extLst>
          </p:cNvPr>
          <p:cNvSpPr/>
          <p:nvPr/>
        </p:nvSpPr>
        <p:spPr>
          <a:xfrm>
            <a:off x="608347" y="922712"/>
            <a:ext cx="3753196" cy="102957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+mj-lt"/>
              </a:rPr>
              <a:t>Wrong AMD processors estimation</a:t>
            </a:r>
            <a:endParaRPr lang="ru-RU" sz="2000" dirty="0">
              <a:solidFill>
                <a:srgbClr val="C00000"/>
              </a:solidFill>
              <a:latin typeface="+mj-lt"/>
            </a:endParaRPr>
          </a:p>
        </p:txBody>
      </p:sp>
      <p:cxnSp>
        <p:nvCxnSpPr>
          <p:cNvPr id="12" name="Прямая со стрелкой 17">
            <a:extLst>
              <a:ext uri="{FF2B5EF4-FFF2-40B4-BE49-F238E27FC236}">
                <a16:creationId xmlns:a16="http://schemas.microsoft.com/office/drawing/2014/main" id="{8B8AB3D8-2D84-4CBE-9CD0-A8C7799CCB1E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2495550" y="1952290"/>
            <a:ext cx="676275" cy="229586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Скругленный прямоугольник 16">
            <a:extLst>
              <a:ext uri="{FF2B5EF4-FFF2-40B4-BE49-F238E27FC236}">
                <a16:creationId xmlns:a16="http://schemas.microsoft.com/office/drawing/2014/main" id="{9758C42F-FB4B-405A-9658-29E1E7EF6A4B}"/>
              </a:ext>
            </a:extLst>
          </p:cNvPr>
          <p:cNvSpPr/>
          <p:nvPr/>
        </p:nvSpPr>
        <p:spPr>
          <a:xfrm>
            <a:off x="4969890" y="955341"/>
            <a:ext cx="3753196" cy="1029578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C000"/>
                </a:solidFill>
                <a:latin typeface="+mj-lt"/>
              </a:rPr>
              <a:t>Occasional speed loss on high ram </a:t>
            </a:r>
            <a:r>
              <a:rPr lang="en-US" sz="2000" dirty="0" err="1">
                <a:solidFill>
                  <a:srgbClr val="FFC000"/>
                </a:solidFill>
                <a:latin typeface="+mj-lt"/>
              </a:rPr>
              <a:t>Govorun</a:t>
            </a:r>
            <a:r>
              <a:rPr lang="en-US" sz="2000" dirty="0">
                <a:solidFill>
                  <a:srgbClr val="FFC000"/>
                </a:solidFill>
                <a:latin typeface="+mj-lt"/>
              </a:rPr>
              <a:t> nodes</a:t>
            </a:r>
            <a:endParaRPr lang="ru-RU" sz="2000" dirty="0">
              <a:solidFill>
                <a:srgbClr val="FFC000"/>
              </a:solidFill>
              <a:latin typeface="+mj-lt"/>
            </a:endParaRPr>
          </a:p>
        </p:txBody>
      </p:sp>
      <p:cxnSp>
        <p:nvCxnSpPr>
          <p:cNvPr id="16" name="Прямая со стрелкой 17">
            <a:extLst>
              <a:ext uri="{FF2B5EF4-FFF2-40B4-BE49-F238E27FC236}">
                <a16:creationId xmlns:a16="http://schemas.microsoft.com/office/drawing/2014/main" id="{44C11147-6A8B-423E-8C60-AC564128E413}"/>
              </a:ext>
            </a:extLst>
          </p:cNvPr>
          <p:cNvCxnSpPr>
            <a:cxnSpLocks/>
          </p:cNvCxnSpPr>
          <p:nvPr/>
        </p:nvCxnSpPr>
        <p:spPr>
          <a:xfrm>
            <a:off x="5743574" y="1981410"/>
            <a:ext cx="1714500" cy="1361865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A540570E-2E7D-B44A-881D-3598D614CD3A}"/>
              </a:ext>
            </a:extLst>
          </p:cNvPr>
          <p:cNvCxnSpPr/>
          <p:nvPr/>
        </p:nvCxnSpPr>
        <p:spPr>
          <a:xfrm>
            <a:off x="413657" y="5823857"/>
            <a:ext cx="866044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80">
            <a:extLst>
              <a:ext uri="{FF2B5EF4-FFF2-40B4-BE49-F238E27FC236}">
                <a16:creationId xmlns:a16="http://schemas.microsoft.com/office/drawing/2014/main" id="{1F3ED65F-8021-B140-A937-B48EB010978C}"/>
              </a:ext>
            </a:extLst>
          </p:cNvPr>
          <p:cNvSpPr/>
          <p:nvPr/>
        </p:nvSpPr>
        <p:spPr>
          <a:xfrm>
            <a:off x="3298676" y="5976877"/>
            <a:ext cx="2510624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DB12 benchmark</a:t>
            </a:r>
          </a:p>
        </p:txBody>
      </p:sp>
      <p:sp>
        <p:nvSpPr>
          <p:cNvPr id="18" name="Rectangle 80">
            <a:extLst>
              <a:ext uri="{FF2B5EF4-FFF2-40B4-BE49-F238E27FC236}">
                <a16:creationId xmlns:a16="http://schemas.microsoft.com/office/drawing/2014/main" id="{E9804061-8D04-6F40-BE96-A29990A74ECF}"/>
              </a:ext>
            </a:extLst>
          </p:cNvPr>
          <p:cNvSpPr/>
          <p:nvPr/>
        </p:nvSpPr>
        <p:spPr>
          <a:xfrm rot="16200000">
            <a:off x="-471968" y="3454992"/>
            <a:ext cx="1372300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Walltime</a:t>
            </a:r>
            <a:endParaRPr lang="en-US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A888595D-49D9-C244-B6A0-8E9A595321DC}"/>
              </a:ext>
            </a:extLst>
          </p:cNvPr>
          <p:cNvCxnSpPr>
            <a:cxnSpLocks/>
          </p:cNvCxnSpPr>
          <p:nvPr/>
        </p:nvCxnSpPr>
        <p:spPr>
          <a:xfrm flipV="1">
            <a:off x="423931" y="1752599"/>
            <a:ext cx="0" cy="407125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23688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MPD Monte-Carlo launchpad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" t="6219" r="59875" b="3561"/>
          <a:stretch/>
        </p:blipFill>
        <p:spPr>
          <a:xfrm>
            <a:off x="1030231" y="1073337"/>
            <a:ext cx="7083538" cy="543995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43025" y="2457450"/>
            <a:ext cx="781050" cy="200025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 стрелкой 5"/>
          <p:cNvCxnSpPr>
            <a:stCxn id="4" idx="3"/>
          </p:cNvCxnSpPr>
          <p:nvPr/>
        </p:nvCxnSpPr>
        <p:spPr>
          <a:xfrm flipV="1">
            <a:off x="2124075" y="1704975"/>
            <a:ext cx="533400" cy="8524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75348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Conclusion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1A2799-F3CB-439C-AA05-A1FE93FB6082}"/>
              </a:ext>
            </a:extLst>
          </p:cNvPr>
          <p:cNvSpPr txBox="1"/>
          <p:nvPr/>
        </p:nvSpPr>
        <p:spPr>
          <a:xfrm>
            <a:off x="771525" y="1230283"/>
            <a:ext cx="7762875" cy="526297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All major computing resources were successfully integrated in DIRAC.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JINR Cloud and Member-State clouds were united.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MPD, Baikal-GVD, BM@N and </a:t>
            </a:r>
            <a:r>
              <a:rPr lang="en-US" sz="2400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Folding@Home</a:t>
            </a:r>
            <a:r>
              <a:rPr lang="en-US" sz="24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used DIRAC.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&gt;1M jobs</a:t>
            </a:r>
            <a:r>
              <a:rPr lang="en-US" sz="24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successfully done, </a:t>
            </a:r>
            <a:r>
              <a:rPr lang="ru-RU" sz="2400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5,66</a:t>
            </a:r>
            <a:r>
              <a:rPr lang="ru-RU" sz="24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millions</a:t>
            </a:r>
            <a:r>
              <a:rPr lang="ru-RU" sz="24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HEPSPEC2006 days consumed (830 years of wall time).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Developed new approach to performance estimation of distributed heterogeneous computing resources.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All this could not be possible without cooperation between users, resource administrators, and DIRAC developers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55A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ED6CF9-217E-4F24-B528-A226E9DCF4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0296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Detailed articles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1A2799-F3CB-439C-AA05-A1FE93FB6082}"/>
              </a:ext>
            </a:extLst>
          </p:cNvPr>
          <p:cNvSpPr txBox="1"/>
          <p:nvPr/>
        </p:nvSpPr>
        <p:spPr>
          <a:xfrm>
            <a:off x="707912" y="941018"/>
            <a:ext cx="7762875" cy="59093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en-US" dirty="0" err="1"/>
              <a:t>Korenkov</a:t>
            </a:r>
            <a:r>
              <a:rPr lang="en-US" dirty="0"/>
              <a:t>, V., I. </a:t>
            </a:r>
            <a:r>
              <a:rPr lang="en-US" dirty="0" err="1"/>
              <a:t>Pelevanyuk</a:t>
            </a:r>
            <a:r>
              <a:rPr lang="en-US" dirty="0"/>
              <a:t>, P. </a:t>
            </a:r>
            <a:r>
              <a:rPr lang="en-US" dirty="0" err="1"/>
              <a:t>Zrelov</a:t>
            </a:r>
            <a:r>
              <a:rPr lang="en-US" dirty="0"/>
              <a:t>, and A. </a:t>
            </a:r>
            <a:r>
              <a:rPr lang="en-US" dirty="0" err="1"/>
              <a:t>Tsaregorodtsev</a:t>
            </a:r>
            <a:r>
              <a:rPr lang="en-US" dirty="0"/>
              <a:t>. 2016. "</a:t>
            </a:r>
            <a:r>
              <a:rPr lang="en-US" b="1" dirty="0"/>
              <a:t>Accessing Distributed Computing Resources by Scientific Communities using DIRAC Services</a:t>
            </a:r>
            <a:r>
              <a:rPr lang="en-US" dirty="0"/>
              <a:t>." CEUR workshop proceedings. Vol. 1752. p. 110-115.</a:t>
            </a:r>
            <a:endParaRPr lang="ru-RU" dirty="0"/>
          </a:p>
          <a:p>
            <a:pPr marL="342900" lvl="0" indent="-342900">
              <a:buFont typeface="+mj-lt"/>
              <a:buAutoNum type="arabicPeriod"/>
            </a:pPr>
            <a:r>
              <a:rPr lang="en-US" dirty="0"/>
              <a:t>Gergel, V., V. </a:t>
            </a:r>
            <a:r>
              <a:rPr lang="en-US" dirty="0" err="1"/>
              <a:t>Korenkov</a:t>
            </a:r>
            <a:r>
              <a:rPr lang="en-US" dirty="0"/>
              <a:t>, I. </a:t>
            </a:r>
            <a:r>
              <a:rPr lang="en-US" dirty="0" err="1"/>
              <a:t>Pelevanyuk</a:t>
            </a:r>
            <a:r>
              <a:rPr lang="en-US" dirty="0"/>
              <a:t>, M. </a:t>
            </a:r>
            <a:r>
              <a:rPr lang="en-US" dirty="0" err="1"/>
              <a:t>Sapunov</a:t>
            </a:r>
            <a:r>
              <a:rPr lang="en-US" dirty="0"/>
              <a:t>, A. </a:t>
            </a:r>
            <a:r>
              <a:rPr lang="en-US" dirty="0" err="1"/>
              <a:t>Tsaregorodtsev</a:t>
            </a:r>
            <a:r>
              <a:rPr lang="en-US" dirty="0"/>
              <a:t>, and P. </a:t>
            </a:r>
            <a:r>
              <a:rPr lang="en-US" dirty="0" err="1"/>
              <a:t>Zrelov</a:t>
            </a:r>
            <a:r>
              <a:rPr lang="en-US" dirty="0"/>
              <a:t>. 2017. </a:t>
            </a:r>
            <a:r>
              <a:rPr lang="en-US" b="1" dirty="0"/>
              <a:t>Hybrid Distributed Computing Service Based on the DIRAC </a:t>
            </a:r>
            <a:r>
              <a:rPr lang="en-US" b="1" dirty="0" err="1"/>
              <a:t>Interware</a:t>
            </a:r>
            <a:r>
              <a:rPr lang="en-US" dirty="0"/>
              <a:t>. Communications in Computer and Information Science. Vol. 706. doi:10.1007/978-3-319-57135-5_8</a:t>
            </a:r>
            <a:endParaRPr lang="ru-RU" dirty="0"/>
          </a:p>
          <a:p>
            <a:pPr marL="342900" lvl="0" indent="-342900">
              <a:buFont typeface="+mj-lt"/>
              <a:buAutoNum type="arabicPeriod"/>
            </a:pPr>
            <a:r>
              <a:rPr lang="en-US" dirty="0" err="1"/>
              <a:t>Balashov</a:t>
            </a:r>
            <a:r>
              <a:rPr lang="en-US" dirty="0"/>
              <a:t>, N. A., N. A. </a:t>
            </a:r>
            <a:r>
              <a:rPr lang="en-US" dirty="0" err="1"/>
              <a:t>Kutovskiy</a:t>
            </a:r>
            <a:r>
              <a:rPr lang="en-US" dirty="0"/>
              <a:t>, A. N. </a:t>
            </a:r>
            <a:r>
              <a:rPr lang="en-US" dirty="0" err="1"/>
              <a:t>Makhalkin</a:t>
            </a:r>
            <a:r>
              <a:rPr lang="en-US" dirty="0"/>
              <a:t>, Y. </a:t>
            </a:r>
            <a:r>
              <a:rPr lang="en-US" dirty="0" err="1"/>
              <a:t>Mazhitova</a:t>
            </a:r>
            <a:r>
              <a:rPr lang="en-US" dirty="0"/>
              <a:t>, I. S. </a:t>
            </a:r>
            <a:r>
              <a:rPr lang="en-US" dirty="0" err="1"/>
              <a:t>Pelevanyuk</a:t>
            </a:r>
            <a:r>
              <a:rPr lang="en-US" dirty="0"/>
              <a:t>, and R. N. Semenov. 2021. "</a:t>
            </a:r>
            <a:r>
              <a:rPr lang="en-US" b="1" dirty="0"/>
              <a:t>Distributed Information and Computing Infrastructure of JINR Member States' Organizations</a:t>
            </a:r>
            <a:r>
              <a:rPr lang="en-US" dirty="0"/>
              <a:t>.". AIP Conference Proceedings 2377, 040001 (2021); </a:t>
            </a:r>
            <a:r>
              <a:rPr lang="en-US" u="sng" dirty="0">
                <a:hlinkClick r:id="rId2"/>
              </a:rPr>
              <a:t>https://doi.org/10.1063/5.0063809</a:t>
            </a:r>
            <a:endParaRPr lang="ru-RU" dirty="0"/>
          </a:p>
          <a:p>
            <a:pPr marL="342900" lvl="0" indent="-342900">
              <a:buFont typeface="+mj-lt"/>
              <a:buAutoNum type="arabicPeriod"/>
            </a:pPr>
            <a:r>
              <a:rPr lang="en-US" dirty="0" err="1"/>
              <a:t>Balashov</a:t>
            </a:r>
            <a:r>
              <a:rPr lang="en-US" dirty="0"/>
              <a:t>, N. A., R. I. </a:t>
            </a:r>
            <a:r>
              <a:rPr lang="en-US" dirty="0" err="1"/>
              <a:t>Kuchumov</a:t>
            </a:r>
            <a:r>
              <a:rPr lang="en-US" dirty="0"/>
              <a:t>, N. A. </a:t>
            </a:r>
            <a:r>
              <a:rPr lang="en-US" dirty="0" err="1"/>
              <a:t>Kutovskiy</a:t>
            </a:r>
            <a:r>
              <a:rPr lang="en-US" dirty="0"/>
              <a:t>, I. S. </a:t>
            </a:r>
            <a:r>
              <a:rPr lang="en-US" dirty="0" err="1"/>
              <a:t>Pelevanyuk</a:t>
            </a:r>
            <a:r>
              <a:rPr lang="en-US" dirty="0"/>
              <a:t>, V. N. </a:t>
            </a:r>
            <a:r>
              <a:rPr lang="en-US" dirty="0" err="1"/>
              <a:t>Petrunin</a:t>
            </a:r>
            <a:r>
              <a:rPr lang="en-US" dirty="0"/>
              <a:t>, and A. Yu </a:t>
            </a:r>
            <a:r>
              <a:rPr lang="en-US" dirty="0" err="1"/>
              <a:t>Tsaregorodtsev</a:t>
            </a:r>
            <a:r>
              <a:rPr lang="en-US" dirty="0"/>
              <a:t>. 2019. "</a:t>
            </a:r>
            <a:r>
              <a:rPr lang="en-US" b="1" dirty="0"/>
              <a:t>Cloud Integration within the Dirac </a:t>
            </a:r>
            <a:r>
              <a:rPr lang="en-US" b="1" dirty="0" err="1"/>
              <a:t>Interware</a:t>
            </a:r>
            <a:r>
              <a:rPr lang="en-US" b="1" dirty="0"/>
              <a:t>.</a:t>
            </a:r>
            <a:r>
              <a:rPr lang="en-US" dirty="0"/>
              <a:t>". CEUR workshop proceedings. Vol. 2507. p. 256-260.</a:t>
            </a:r>
            <a:endParaRPr lang="ru-RU" dirty="0"/>
          </a:p>
          <a:p>
            <a:pPr marL="342900" lvl="0" indent="-342900">
              <a:buFont typeface="+mj-lt"/>
              <a:buAutoNum type="arabicPeriod"/>
            </a:pPr>
            <a:r>
              <a:rPr lang="en-US" dirty="0" err="1"/>
              <a:t>Korenkov</a:t>
            </a:r>
            <a:r>
              <a:rPr lang="en-US" dirty="0"/>
              <a:t>, V., I. </a:t>
            </a:r>
            <a:r>
              <a:rPr lang="en-US" dirty="0" err="1"/>
              <a:t>Pelevanyuk</a:t>
            </a:r>
            <a:r>
              <a:rPr lang="en-US" dirty="0"/>
              <a:t>, and A. </a:t>
            </a:r>
            <a:r>
              <a:rPr lang="en-US" dirty="0" err="1"/>
              <a:t>Tsaregorodtsev</a:t>
            </a:r>
            <a:r>
              <a:rPr lang="en-US" dirty="0"/>
              <a:t>. 2019. "</a:t>
            </a:r>
            <a:r>
              <a:rPr lang="en-US" b="1" dirty="0"/>
              <a:t>Dirac System as a Mediator between Hybrid Resources and Data Intensive Domains.</a:t>
            </a:r>
            <a:r>
              <a:rPr lang="en-US" dirty="0"/>
              <a:t>". CEUR workshop proceedings. Vol. 2523. p. 73-84.</a:t>
            </a:r>
            <a:endParaRPr lang="ru-RU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ED6CF9-217E-4F24-B528-A226E9DCF4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0578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41A2799-F3CB-439C-AA05-A1FE93FB6082}"/>
              </a:ext>
            </a:extLst>
          </p:cNvPr>
          <p:cNvSpPr txBox="1"/>
          <p:nvPr/>
        </p:nvSpPr>
        <p:spPr>
          <a:xfrm>
            <a:off x="690562" y="136525"/>
            <a:ext cx="7762875" cy="67403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lvl="0" indent="-342900">
              <a:buFont typeface="+mj-lt"/>
              <a:buAutoNum type="arabicPeriod" startAt="6"/>
            </a:pPr>
            <a:r>
              <a:rPr lang="en-US" dirty="0" err="1"/>
              <a:t>Korenkov</a:t>
            </a:r>
            <a:r>
              <a:rPr lang="en-US" dirty="0"/>
              <a:t>, V., I. </a:t>
            </a:r>
            <a:r>
              <a:rPr lang="en-US" dirty="0" err="1"/>
              <a:t>Pelevanyuk</a:t>
            </a:r>
            <a:r>
              <a:rPr lang="en-US" dirty="0"/>
              <a:t>, and A. </a:t>
            </a:r>
            <a:r>
              <a:rPr lang="en-US" dirty="0" err="1"/>
              <a:t>Tsaregorodtsev</a:t>
            </a:r>
            <a:r>
              <a:rPr lang="en-US" dirty="0"/>
              <a:t>. 2020. </a:t>
            </a:r>
            <a:r>
              <a:rPr lang="en-US" b="1" dirty="0"/>
              <a:t>Integration of the JINR Hybrid Computing Resources with the DIRAC </a:t>
            </a:r>
            <a:r>
              <a:rPr lang="en-US" b="1" dirty="0" err="1"/>
              <a:t>Interware</a:t>
            </a:r>
            <a:r>
              <a:rPr lang="en-US" b="1" dirty="0"/>
              <a:t> for Data Intensive Applications.</a:t>
            </a:r>
            <a:r>
              <a:rPr lang="en-US" dirty="0"/>
              <a:t> Communications in Computer and Information Science. Vol. 1223 CCIS. doi:10.1007/978-3-030-51913-1_3</a:t>
            </a:r>
            <a:endParaRPr lang="ru-RU" dirty="0"/>
          </a:p>
          <a:p>
            <a:pPr marL="342900" lvl="0" indent="-342900">
              <a:buFont typeface="+mj-lt"/>
              <a:buAutoNum type="arabicPeriod" startAt="6"/>
            </a:pPr>
            <a:r>
              <a:rPr lang="en-US" dirty="0"/>
              <a:t>Belyakov, D. V., A. G. </a:t>
            </a:r>
            <a:r>
              <a:rPr lang="en-US" dirty="0" err="1"/>
              <a:t>Dolbilov</a:t>
            </a:r>
            <a:r>
              <a:rPr lang="en-US" dirty="0"/>
              <a:t>, A. N. </a:t>
            </a:r>
            <a:r>
              <a:rPr lang="en-US" dirty="0" err="1"/>
              <a:t>Moshkin</a:t>
            </a:r>
            <a:r>
              <a:rPr lang="en-US" dirty="0"/>
              <a:t>, I. S. </a:t>
            </a:r>
            <a:r>
              <a:rPr lang="en-US" dirty="0" err="1"/>
              <a:t>Pelevanyuk</a:t>
            </a:r>
            <a:r>
              <a:rPr lang="en-US" dirty="0"/>
              <a:t>, D. V. </a:t>
            </a:r>
            <a:r>
              <a:rPr lang="en-US" dirty="0" err="1"/>
              <a:t>Podgainy</a:t>
            </a:r>
            <a:r>
              <a:rPr lang="en-US" dirty="0"/>
              <a:t>, O. V. </a:t>
            </a:r>
            <a:r>
              <a:rPr lang="en-US" dirty="0" err="1"/>
              <a:t>Rogachevsky</a:t>
            </a:r>
            <a:r>
              <a:rPr lang="en-US" dirty="0"/>
              <a:t>, O. I. </a:t>
            </a:r>
            <a:r>
              <a:rPr lang="en-US" dirty="0" err="1"/>
              <a:t>Streltsova</a:t>
            </a:r>
            <a:r>
              <a:rPr lang="en-US" dirty="0"/>
              <a:t>, and M. I. </a:t>
            </a:r>
            <a:r>
              <a:rPr lang="en-US" dirty="0" err="1"/>
              <a:t>Zuev</a:t>
            </a:r>
            <a:r>
              <a:rPr lang="en-US" dirty="0"/>
              <a:t>. 2019. "</a:t>
            </a:r>
            <a:r>
              <a:rPr lang="en-US" b="1" dirty="0"/>
              <a:t>Using the "</a:t>
            </a:r>
            <a:r>
              <a:rPr lang="en-US" b="1" dirty="0" err="1"/>
              <a:t>Govorun</a:t>
            </a:r>
            <a:r>
              <a:rPr lang="en-US" b="1" dirty="0"/>
              <a:t>" Supercomputer for the NICA Megaproject.</a:t>
            </a:r>
            <a:r>
              <a:rPr lang="en-US" dirty="0"/>
              <a:t>". CEUR workshop proceedings. Vol. 2507. p. 316-320.</a:t>
            </a:r>
            <a:endParaRPr lang="ru-RU" dirty="0"/>
          </a:p>
          <a:p>
            <a:pPr marL="342900" lvl="0" indent="-342900">
              <a:buFont typeface="+mj-lt"/>
              <a:buAutoNum type="arabicPeriod" startAt="6"/>
            </a:pPr>
            <a:r>
              <a:rPr lang="en-US" dirty="0" err="1"/>
              <a:t>Kutovskiy</a:t>
            </a:r>
            <a:r>
              <a:rPr lang="en-US" dirty="0"/>
              <a:t>, N., V. </a:t>
            </a:r>
            <a:r>
              <a:rPr lang="en-US" dirty="0" err="1"/>
              <a:t>Mitsyn</a:t>
            </a:r>
            <a:r>
              <a:rPr lang="en-US" dirty="0"/>
              <a:t>, A. </a:t>
            </a:r>
            <a:r>
              <a:rPr lang="en-US" dirty="0" err="1"/>
              <a:t>Moshkin</a:t>
            </a:r>
            <a:r>
              <a:rPr lang="en-US" dirty="0"/>
              <a:t>, I. </a:t>
            </a:r>
            <a:r>
              <a:rPr lang="en-US" dirty="0" err="1"/>
              <a:t>Pelevanyuk</a:t>
            </a:r>
            <a:r>
              <a:rPr lang="en-US" dirty="0"/>
              <a:t>, D. </a:t>
            </a:r>
            <a:r>
              <a:rPr lang="en-US" dirty="0" err="1"/>
              <a:t>Podgayny</a:t>
            </a:r>
            <a:r>
              <a:rPr lang="en-US" dirty="0"/>
              <a:t>, O. </a:t>
            </a:r>
            <a:r>
              <a:rPr lang="en-US" dirty="0" err="1"/>
              <a:t>Rogachevsky</a:t>
            </a:r>
            <a:r>
              <a:rPr lang="en-US" dirty="0"/>
              <a:t>, B. </a:t>
            </a:r>
            <a:r>
              <a:rPr lang="en-US" dirty="0" err="1"/>
              <a:t>Shchinov</a:t>
            </a:r>
            <a:r>
              <a:rPr lang="en-US" dirty="0"/>
              <a:t>, V. </a:t>
            </a:r>
            <a:r>
              <a:rPr lang="en-US" dirty="0" err="1"/>
              <a:t>Trofimov</a:t>
            </a:r>
            <a:r>
              <a:rPr lang="en-US" dirty="0"/>
              <a:t>, and A. </a:t>
            </a:r>
            <a:r>
              <a:rPr lang="en-US" dirty="0" err="1"/>
              <a:t>Tsaregorodtsev</a:t>
            </a:r>
            <a:r>
              <a:rPr lang="en-US" dirty="0"/>
              <a:t>. 2021. "</a:t>
            </a:r>
            <a:r>
              <a:rPr lang="en-US" b="1" dirty="0"/>
              <a:t>Integration of Distributed Heterogeneous Computing Resources for the MPD Experiment with DIRAC </a:t>
            </a:r>
            <a:r>
              <a:rPr lang="en-US" b="1" dirty="0" err="1"/>
              <a:t>Interware</a:t>
            </a:r>
            <a:r>
              <a:rPr lang="en-US" dirty="0"/>
              <a:t>." Physics of Particles and Nuclei 52 (4): 835-841. doi:10.1134/S1063779621040419</a:t>
            </a:r>
            <a:endParaRPr lang="ru-RU" dirty="0"/>
          </a:p>
          <a:p>
            <a:pPr marL="342900" lvl="0" indent="-342900">
              <a:buFont typeface="+mj-lt"/>
              <a:buAutoNum type="arabicPeriod" startAt="6"/>
            </a:pPr>
            <a:r>
              <a:rPr lang="en-US" dirty="0" err="1"/>
              <a:t>Kutovskiy</a:t>
            </a:r>
            <a:r>
              <a:rPr lang="en-US" dirty="0"/>
              <a:t>, N. A., I. S. </a:t>
            </a:r>
            <a:r>
              <a:rPr lang="en-US" dirty="0" err="1"/>
              <a:t>Pelevanyuk</a:t>
            </a:r>
            <a:r>
              <a:rPr lang="en-US" dirty="0"/>
              <a:t>, and D.N. </a:t>
            </a:r>
            <a:r>
              <a:rPr lang="en-US" dirty="0" err="1"/>
              <a:t>Zaborov</a:t>
            </a:r>
            <a:r>
              <a:rPr lang="en-US" dirty="0"/>
              <a:t>. 2021. "</a:t>
            </a:r>
            <a:r>
              <a:rPr lang="en-US" b="1" dirty="0"/>
              <a:t>Using distributed clouds for scientific computing</a:t>
            </a:r>
            <a:r>
              <a:rPr lang="en-US" dirty="0"/>
              <a:t>". Accepted for publication in CEUR</a:t>
            </a:r>
            <a:endParaRPr lang="ru-RU" dirty="0"/>
          </a:p>
          <a:p>
            <a:pPr marL="342900" lvl="0" indent="-342900">
              <a:buFont typeface="+mj-lt"/>
              <a:buAutoNum type="arabicPeriod" startAt="6"/>
            </a:pPr>
            <a:r>
              <a:rPr lang="en-US" dirty="0" err="1"/>
              <a:t>Pelevanyuk</a:t>
            </a:r>
            <a:r>
              <a:rPr lang="en-US" dirty="0"/>
              <a:t>, I. 2021. "</a:t>
            </a:r>
            <a:r>
              <a:rPr lang="en-US" b="1" dirty="0"/>
              <a:t>Performance Evaluation of Computing Resources with DIRAC </a:t>
            </a:r>
            <a:r>
              <a:rPr lang="en-US" b="1" dirty="0" err="1"/>
              <a:t>Interware</a:t>
            </a:r>
            <a:r>
              <a:rPr lang="en-US" b="1" dirty="0"/>
              <a:t>.</a:t>
            </a:r>
            <a:r>
              <a:rPr lang="en-US" dirty="0"/>
              <a:t>". AIP Conference Proceedings 2377, 040006 (2021); https://</a:t>
            </a:r>
            <a:r>
              <a:rPr lang="en-US" dirty="0" err="1"/>
              <a:t>doi.org</a:t>
            </a:r>
            <a:r>
              <a:rPr lang="en-US" dirty="0"/>
              <a:t>/10.1063/5.0064778</a:t>
            </a:r>
            <a:endParaRPr lang="ru-RU" dirty="0"/>
          </a:p>
          <a:p>
            <a:pPr marL="342900" indent="-342900">
              <a:buFont typeface="+mj-lt"/>
              <a:buAutoNum type="arabicPeriod" startAt="6"/>
            </a:pPr>
            <a:r>
              <a:rPr lang="en-US" dirty="0" err="1"/>
              <a:t>Moshkin</a:t>
            </a:r>
            <a:r>
              <a:rPr lang="en-US" dirty="0"/>
              <a:t>, A. A., I. S. </a:t>
            </a:r>
            <a:r>
              <a:rPr lang="en-US" dirty="0" err="1"/>
              <a:t>Pelevanyuk</a:t>
            </a:r>
            <a:r>
              <a:rPr lang="en-US" dirty="0"/>
              <a:t>, and O. V. </a:t>
            </a:r>
            <a:r>
              <a:rPr lang="en-US" dirty="0" err="1"/>
              <a:t>Rogachevskiy</a:t>
            </a:r>
            <a:r>
              <a:rPr lang="en-US" dirty="0"/>
              <a:t>. 2021. "</a:t>
            </a:r>
            <a:r>
              <a:rPr lang="en-US" b="1" dirty="0"/>
              <a:t>Design and development of application software for the MPD distributed computing infrastructure</a:t>
            </a:r>
            <a:r>
              <a:rPr lang="en-US" dirty="0"/>
              <a:t>". Accepted for publication in CEUR.</a:t>
            </a:r>
            <a:r>
              <a:rPr lang="ru-RU" dirty="0"/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ED6CF9-217E-4F24-B528-A226E9DCF4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9089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488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micc.jinr.ru/assets/User-Content/images/About/micc_about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45" b="64169"/>
          <a:stretch/>
        </p:blipFill>
        <p:spPr bwMode="auto">
          <a:xfrm>
            <a:off x="3366687" y="4041514"/>
            <a:ext cx="1224512" cy="126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micc.jinr.ru/assets/User-Content/images/About/micc_about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0" r="50615" b="64169"/>
          <a:stretch/>
        </p:blipFill>
        <p:spPr bwMode="auto">
          <a:xfrm>
            <a:off x="1356481" y="4026125"/>
            <a:ext cx="1233488" cy="126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s://micc.jinr.ru/assets/User-Content/images/About/micc_about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81" r="25784" b="64169"/>
          <a:stretch/>
        </p:blipFill>
        <p:spPr bwMode="auto">
          <a:xfrm>
            <a:off x="5268804" y="4026127"/>
            <a:ext cx="1233487" cy="126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s://micc.jinr.ru/assets/User-Content/images/About/micc_about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28" b="64169"/>
          <a:stretch/>
        </p:blipFill>
        <p:spPr bwMode="auto">
          <a:xfrm>
            <a:off x="7385148" y="4026127"/>
            <a:ext cx="1300162" cy="126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Группа 23"/>
          <p:cNvGrpSpPr/>
          <p:nvPr/>
        </p:nvGrpSpPr>
        <p:grpSpPr>
          <a:xfrm>
            <a:off x="1361262" y="1359811"/>
            <a:ext cx="1743848" cy="689553"/>
            <a:chOff x="768134" y="934196"/>
            <a:chExt cx="1743848" cy="689553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768134" y="934196"/>
              <a:ext cx="1631761" cy="689553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6123" y="1056569"/>
              <a:ext cx="385042" cy="444806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371166" y="986584"/>
              <a:ext cx="11408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>
                      <a:lumMod val="8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EOS</a:t>
              </a:r>
              <a:endParaRPr lang="ru-RU" sz="3200" b="1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3120791" y="1359811"/>
            <a:ext cx="1778314" cy="689553"/>
            <a:chOff x="2527663" y="934196"/>
            <a:chExt cx="1778314" cy="689553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2527663" y="934196"/>
              <a:ext cx="1631761" cy="689553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130694" y="934852"/>
              <a:ext cx="117528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chemeClr val="bg1">
                      <a:lumMod val="8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dCache</a:t>
              </a:r>
              <a:endParaRPr lang="ru-RU" b="1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1036" name="Picture 12" descr="ÐÐ°ÑÑÐ¸Ð½ÐºÐ¸ Ð¿Ð¾ Ð·Ð°Ð¿ÑÐ¾ÑÑ dCach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9749" y="1033499"/>
              <a:ext cx="490945" cy="490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Скругленный прямоугольник 29"/>
          <p:cNvSpPr/>
          <p:nvPr/>
        </p:nvSpPr>
        <p:spPr>
          <a:xfrm>
            <a:off x="5074447" y="1359811"/>
            <a:ext cx="1631761" cy="68955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chemeClr val="bg1">
                  <a:lumMod val="8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38" name="Picture 14" descr="ÐÐ°ÑÑÐ¸Ð½ÐºÐ¸ Ð¿Ð¾ Ð·Ð°Ð¿ÑÐ¾ÑÑ cep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320" y="1352100"/>
            <a:ext cx="555476" cy="69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Скругленный прямоугольник 34"/>
          <p:cNvSpPr/>
          <p:nvPr/>
        </p:nvSpPr>
        <p:spPr>
          <a:xfrm>
            <a:off x="7174766" y="1352100"/>
            <a:ext cx="1631761" cy="68955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chemeClr val="bg1">
                  <a:lumMod val="8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40" name="Picture 16" descr="Lustre_file_system_logo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929" y="1567463"/>
            <a:ext cx="1270711" cy="26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1209793" y="5287288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Tier-2/CICC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224602" y="5302677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Tier-1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122114" y="5297583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Cloud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770297" y="5297583"/>
            <a:ext cx="25004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bg2">
                    <a:lumMod val="25000"/>
                  </a:schemeClr>
                </a:solidFill>
              </a:rPr>
              <a:t>Govorun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/</a:t>
            </a:r>
            <a:r>
              <a:rPr lang="en-US" b="1" dirty="0" err="1">
                <a:solidFill>
                  <a:schemeClr val="bg2">
                    <a:lumMod val="25000"/>
                  </a:schemeClr>
                </a:solidFill>
              </a:rPr>
              <a:t>HybriLIT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3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Variety of computing resources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306101" y="2097877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local, root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043494" y="2066959"/>
            <a:ext cx="178635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GridFTP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root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025349" y="2061136"/>
            <a:ext cx="178635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local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174766" y="2066961"/>
            <a:ext cx="178635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local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940233" y="6212074"/>
            <a:ext cx="502088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2">
                    <a:lumMod val="25000"/>
                  </a:schemeClr>
                </a:solidFill>
              </a:rPr>
              <a:t>* This is a simplified schema to demonstrate complexity and variability of protocols and accesses approaches</a:t>
            </a:r>
            <a:endParaRPr lang="ru-RU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293148" y="1230283"/>
            <a:ext cx="3554936" cy="4515197"/>
          </a:xfrm>
          <a:prstGeom prst="roundRect">
            <a:avLst>
              <a:gd name="adj" fmla="val 4038"/>
            </a:avLst>
          </a:prstGeom>
          <a:noFill/>
          <a:ln w="28575">
            <a:solidFill>
              <a:srgbClr val="00B05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4998434" y="1230283"/>
            <a:ext cx="1781890" cy="4515197"/>
          </a:xfrm>
          <a:prstGeom prst="roundRect">
            <a:avLst>
              <a:gd name="adj" fmla="val 4038"/>
            </a:avLst>
          </a:prstGeom>
          <a:noFill/>
          <a:ln w="28575">
            <a:solidFill>
              <a:srgbClr val="00B05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6932724" y="1230283"/>
            <a:ext cx="2127456" cy="4515197"/>
          </a:xfrm>
          <a:prstGeom prst="roundRect">
            <a:avLst>
              <a:gd name="adj" fmla="val 4038"/>
            </a:avLst>
          </a:prstGeom>
          <a:noFill/>
          <a:ln w="28575">
            <a:solidFill>
              <a:srgbClr val="00B05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TextBox 53"/>
          <p:cNvSpPr txBox="1"/>
          <p:nvPr/>
        </p:nvSpPr>
        <p:spPr>
          <a:xfrm>
            <a:off x="-142155" y="4561807"/>
            <a:ext cx="15268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Component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-133406" y="1535309"/>
            <a:ext cx="15268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Storage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-142155" y="2082348"/>
            <a:ext cx="15268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Protocol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200861" y="3567933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Slurm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Grid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224602" y="3588521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Grid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121626" y="3567285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OpenNebula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271797" y="3578230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Slurm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-133406" y="3598711"/>
            <a:ext cx="15268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Job Submit.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281797" y="3217178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Kerb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  x509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236536" y="3226081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x509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-130221" y="3226081"/>
            <a:ext cx="15268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Auth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Jobs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5124811" y="3178426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SSO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307696" y="3178426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HybriLIT</a:t>
            </a:r>
            <a:endParaRPr lang="ru-RU" i="1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2106189" y="3049901"/>
            <a:ext cx="0" cy="921631"/>
          </a:xfrm>
          <a:prstGeom prst="line">
            <a:avLst/>
          </a:prstGeom>
          <a:ln>
            <a:solidFill>
              <a:srgbClr val="00B05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1293397" y="2415630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Kerb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, x509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232877" y="2415630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x509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-118621" y="2424533"/>
            <a:ext cx="15268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Auth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Storage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5136411" y="2376878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ceph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key</a:t>
            </a:r>
            <a:endParaRPr lang="ru-RU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7319296" y="2376878"/>
            <a:ext cx="152686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HybriLIT</a:t>
            </a:r>
            <a:endParaRPr lang="ru-RU" i="1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457726-61EB-4AAC-ABE8-62BB609BA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5F79CDB-A737-4395-891B-C21CCD7319A1}"/>
              </a:ext>
            </a:extLst>
          </p:cNvPr>
          <p:cNvSpPr txBox="1"/>
          <p:nvPr/>
        </p:nvSpPr>
        <p:spPr>
          <a:xfrm>
            <a:off x="3632727" y="1681145"/>
            <a:ext cx="117528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Disk, Tape</a:t>
            </a:r>
            <a:endParaRPr lang="ru-RU" sz="1400" b="1" dirty="0">
              <a:solidFill>
                <a:schemeClr val="bg1">
                  <a:lumMod val="8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390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What was done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5" name="TextBox 62">
            <a:extLst>
              <a:ext uri="{FF2B5EF4-FFF2-40B4-BE49-F238E27FC236}">
                <a16:creationId xmlns:a16="http://schemas.microsoft.com/office/drawing/2014/main" id="{5357881D-4696-4FF8-A700-782EE72BE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4269" y="4983585"/>
            <a:ext cx="11509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Running</a:t>
            </a:r>
            <a:endParaRPr lang="ru-RU" altLang="ru-RU" sz="1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64">
            <a:extLst>
              <a:ext uri="{FF2B5EF4-FFF2-40B4-BE49-F238E27FC236}">
                <a16:creationId xmlns:a16="http://schemas.microsoft.com/office/drawing/2014/main" id="{409A29C3-F4C4-4ECE-8F28-48AB931A3F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0980" y="4985262"/>
            <a:ext cx="11509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Running</a:t>
            </a:r>
            <a:endParaRPr lang="ru-RU" altLang="ru-RU" sz="1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67">
            <a:extLst>
              <a:ext uri="{FF2B5EF4-FFF2-40B4-BE49-F238E27FC236}">
                <a16:creationId xmlns:a16="http://schemas.microsoft.com/office/drawing/2014/main" id="{E08C05E2-6DFD-498B-8356-D9937040B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4089" y="4983057"/>
            <a:ext cx="11493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Running</a:t>
            </a:r>
            <a:endParaRPr lang="ru-RU" altLang="ru-RU" sz="1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45687604-D745-4074-AA5A-3EBCBFCD8BB3}"/>
              </a:ext>
            </a:extLst>
          </p:cNvPr>
          <p:cNvSpPr/>
          <p:nvPr/>
        </p:nvSpPr>
        <p:spPr>
          <a:xfrm>
            <a:off x="1219064" y="5457269"/>
            <a:ext cx="6528566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computing resources of the JINR Multifunctional Information and Computing Complex, clouds in JINR Member-States, cluster from Mexico University were combined using the DIRAC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Interware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5ECDF4A1-F4D3-46BB-B87F-1CFFB7656FC3}"/>
              </a:ext>
            </a:extLst>
          </p:cNvPr>
          <p:cNvSpPr/>
          <p:nvPr/>
        </p:nvSpPr>
        <p:spPr bwMode="auto">
          <a:xfrm>
            <a:off x="3177667" y="1022045"/>
            <a:ext cx="2303464" cy="71913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5033E4C-8C21-4384-8BD4-110180A9711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044" y="1060038"/>
            <a:ext cx="2016882" cy="66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28AABD37-B2E7-4151-A3BF-7610F843F463}"/>
              </a:ext>
            </a:extLst>
          </p:cNvPr>
          <p:cNvCxnSpPr>
            <a:stCxn id="38" idx="3"/>
            <a:endCxn id="30" idx="1"/>
          </p:cNvCxnSpPr>
          <p:nvPr/>
        </p:nvCxnSpPr>
        <p:spPr bwMode="auto">
          <a:xfrm flipV="1">
            <a:off x="2376412" y="1381614"/>
            <a:ext cx="801255" cy="22130"/>
          </a:xfrm>
          <a:prstGeom prst="straightConnector1">
            <a:avLst/>
          </a:prstGeom>
          <a:ln w="101600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473A71CF-0B89-440B-B520-D2DE0A1BE71E}"/>
              </a:ext>
            </a:extLst>
          </p:cNvPr>
          <p:cNvCxnSpPr/>
          <p:nvPr/>
        </p:nvCxnSpPr>
        <p:spPr bwMode="auto">
          <a:xfrm flipH="1">
            <a:off x="2323592" y="1741182"/>
            <a:ext cx="1023938" cy="1743075"/>
          </a:xfrm>
          <a:prstGeom prst="straightConnector1">
            <a:avLst/>
          </a:prstGeom>
          <a:ln w="50800">
            <a:prstDash val="solid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9A0F6154-6C25-4F79-95B9-6C35FA6B3FF7}"/>
              </a:ext>
            </a:extLst>
          </p:cNvPr>
          <p:cNvCxnSpPr>
            <a:stCxn id="31" idx="2"/>
          </p:cNvCxnSpPr>
          <p:nvPr/>
        </p:nvCxnSpPr>
        <p:spPr bwMode="auto">
          <a:xfrm flipH="1">
            <a:off x="4046030" y="1728482"/>
            <a:ext cx="277812" cy="1755775"/>
          </a:xfrm>
          <a:prstGeom prst="straightConnector1">
            <a:avLst/>
          </a:prstGeom>
          <a:ln w="50800">
            <a:solidFill>
              <a:schemeClr val="accent6">
                <a:lumMod val="75000"/>
              </a:schemeClr>
            </a:solidFill>
            <a:prstDash val="solid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B20E28B3-E8EB-4414-9E96-73A1E3D90863}"/>
              </a:ext>
            </a:extLst>
          </p:cNvPr>
          <p:cNvCxnSpPr/>
          <p:nvPr/>
        </p:nvCxnSpPr>
        <p:spPr bwMode="auto">
          <a:xfrm flipH="1">
            <a:off x="3069717" y="1755470"/>
            <a:ext cx="700088" cy="1766887"/>
          </a:xfrm>
          <a:prstGeom prst="straightConnector1">
            <a:avLst/>
          </a:prstGeom>
          <a:ln w="50800">
            <a:solidFill>
              <a:srgbClr val="7030A0"/>
            </a:solidFill>
            <a:prstDash val="solid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6D3071BF-0059-4677-BB22-04094847DCAE}"/>
              </a:ext>
            </a:extLst>
          </p:cNvPr>
          <p:cNvCxnSpPr/>
          <p:nvPr/>
        </p:nvCxnSpPr>
        <p:spPr bwMode="auto">
          <a:xfrm>
            <a:off x="4633052" y="1740838"/>
            <a:ext cx="266576" cy="1823981"/>
          </a:xfrm>
          <a:prstGeom prst="straightConnector1">
            <a:avLst/>
          </a:prstGeom>
          <a:ln w="50800">
            <a:solidFill>
              <a:srgbClr val="FF0000"/>
            </a:solidFill>
            <a:prstDash val="solid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DD021403-2245-4DDF-8B13-C9D53951502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083" y="882662"/>
            <a:ext cx="951329" cy="1042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">
            <a:extLst>
              <a:ext uri="{FF2B5EF4-FFF2-40B4-BE49-F238E27FC236}">
                <a16:creationId xmlns:a16="http://schemas.microsoft.com/office/drawing/2014/main" id="{FB1F0182-932B-4C9F-BE20-3DC680D4B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6" b="11467"/>
          <a:stretch>
            <a:fillRect/>
          </a:stretch>
        </p:blipFill>
        <p:spPr bwMode="auto">
          <a:xfrm>
            <a:off x="1425083" y="3597375"/>
            <a:ext cx="395554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7A81EFA9-A6D4-4393-A4FB-678BDF655BD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130" y="2275144"/>
            <a:ext cx="611249" cy="713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44222380-10D7-4EC0-BED3-2DF6549F99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678" y="2600343"/>
            <a:ext cx="413653" cy="41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B6FDB8A9-E5B0-4B3B-85F9-FB510CDFB0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00090" y="1121707"/>
            <a:ext cx="471777" cy="476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F6D871F7-F689-4648-8FE3-1D5A1802387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124" y="1263844"/>
            <a:ext cx="789520" cy="798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FDF5FA94-AEA1-4120-A5BE-C341383C7F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131" y="1578585"/>
            <a:ext cx="413653" cy="41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Box 56">
            <a:extLst>
              <a:ext uri="{FF2B5EF4-FFF2-40B4-BE49-F238E27FC236}">
                <a16:creationId xmlns:a16="http://schemas.microsoft.com/office/drawing/2014/main" id="{8C70A49F-0293-487F-A5CC-8F8632936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8656" y="2982747"/>
            <a:ext cx="750404" cy="413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>
                <a:latin typeface="Arial Narrow" panose="020B0606020202030204" pitchFamily="34" charset="0"/>
              </a:rPr>
              <a:t>EOS</a:t>
            </a:r>
            <a:endParaRPr lang="ru-RU" altLang="ru-RU" sz="1800">
              <a:latin typeface="Arial Narrow" panose="020B0606020202030204" pitchFamily="34" charset="0"/>
            </a:endParaRPr>
          </a:p>
        </p:txBody>
      </p:sp>
      <p:cxnSp>
        <p:nvCxnSpPr>
          <p:cNvPr id="46" name="Прямая со стрелкой 45">
            <a:extLst>
              <a:ext uri="{FF2B5EF4-FFF2-40B4-BE49-F238E27FC236}">
                <a16:creationId xmlns:a16="http://schemas.microsoft.com/office/drawing/2014/main" id="{5A6B0AEB-20A4-480F-B351-5BDC0BC896F4}"/>
              </a:ext>
            </a:extLst>
          </p:cNvPr>
          <p:cNvCxnSpPr>
            <a:endCxn id="47" idx="0"/>
          </p:cNvCxnSpPr>
          <p:nvPr/>
        </p:nvCxnSpPr>
        <p:spPr bwMode="auto">
          <a:xfrm>
            <a:off x="5036630" y="1740838"/>
            <a:ext cx="848791" cy="1856537"/>
          </a:xfrm>
          <a:prstGeom prst="straightConnector1">
            <a:avLst/>
          </a:prstGeom>
          <a:ln w="50800">
            <a:solidFill>
              <a:srgbClr val="002060"/>
            </a:solidFill>
            <a:prstDash val="solid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3">
            <a:extLst>
              <a:ext uri="{FF2B5EF4-FFF2-40B4-BE49-F238E27FC236}">
                <a16:creationId xmlns:a16="http://schemas.microsoft.com/office/drawing/2014/main" id="{D6B7BE58-8A48-4128-B509-17BC83DFE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7" t="7796" b="11467"/>
          <a:stretch>
            <a:fillRect/>
          </a:stretch>
        </p:blipFill>
        <p:spPr bwMode="auto">
          <a:xfrm>
            <a:off x="5389742" y="3597375"/>
            <a:ext cx="99135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4" descr="https://bmn.jinr.ru/wp-content/uploads/2019/08/ncx_cluster.jpg">
            <a:extLst>
              <a:ext uri="{FF2B5EF4-FFF2-40B4-BE49-F238E27FC236}">
                <a16:creationId xmlns:a16="http://schemas.microsoft.com/office/drawing/2014/main" id="{84E1C466-BCEB-4A9B-90F4-1C7C2D925B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0" b="6330"/>
          <a:stretch/>
        </p:blipFill>
        <p:spPr bwMode="auto">
          <a:xfrm>
            <a:off x="5413350" y="3618013"/>
            <a:ext cx="944140" cy="96158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9" name="Прямая со стрелкой 48">
            <a:extLst>
              <a:ext uri="{FF2B5EF4-FFF2-40B4-BE49-F238E27FC236}">
                <a16:creationId xmlns:a16="http://schemas.microsoft.com/office/drawing/2014/main" id="{FCF6E693-5965-436E-B8C1-3F8B6B98C895}"/>
              </a:ext>
            </a:extLst>
          </p:cNvPr>
          <p:cNvCxnSpPr>
            <a:stCxn id="30" idx="3"/>
          </p:cNvCxnSpPr>
          <p:nvPr/>
        </p:nvCxnSpPr>
        <p:spPr bwMode="auto">
          <a:xfrm>
            <a:off x="5481130" y="1380821"/>
            <a:ext cx="1069975" cy="50800"/>
          </a:xfrm>
          <a:prstGeom prst="straightConnector1">
            <a:avLst/>
          </a:prstGeom>
          <a:ln w="50800">
            <a:solidFill>
              <a:srgbClr val="FF9933"/>
            </a:solidFill>
            <a:prstDash val="solid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>
            <a:extLst>
              <a:ext uri="{FF2B5EF4-FFF2-40B4-BE49-F238E27FC236}">
                <a16:creationId xmlns:a16="http://schemas.microsoft.com/office/drawing/2014/main" id="{E101F9C6-6782-47A8-BC34-DDB959E267A5}"/>
              </a:ext>
            </a:extLst>
          </p:cNvPr>
          <p:cNvCxnSpPr/>
          <p:nvPr/>
        </p:nvCxnSpPr>
        <p:spPr bwMode="auto">
          <a:xfrm>
            <a:off x="5438267" y="1709432"/>
            <a:ext cx="1165225" cy="754063"/>
          </a:xfrm>
          <a:prstGeom prst="straightConnector1">
            <a:avLst/>
          </a:prstGeom>
          <a:ln w="50800">
            <a:solidFill>
              <a:srgbClr val="FFC000"/>
            </a:solidFill>
            <a:prstDash val="solid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9182" y="4683403"/>
            <a:ext cx="1273638" cy="37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Tier-1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109">
            <a:extLst>
              <a:ext uri="{FF2B5EF4-FFF2-40B4-BE49-F238E27FC236}">
                <a16:creationId xmlns:a16="http://schemas.microsoft.com/office/drawing/2014/main" id="{79113DBC-B15E-480A-85F3-AEBE635A5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3079" y="4706514"/>
            <a:ext cx="1574874" cy="33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CICC/Tier-2</a:t>
            </a:r>
          </a:p>
        </p:txBody>
      </p:sp>
      <p:sp>
        <p:nvSpPr>
          <p:cNvPr id="53" name="TextBox 110">
            <a:extLst>
              <a:ext uri="{FF2B5EF4-FFF2-40B4-BE49-F238E27FC236}">
                <a16:creationId xmlns:a16="http://schemas.microsoft.com/office/drawing/2014/main" id="{4FBE402D-F403-4EC3-92EA-E0DA18BAE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2366" y="4709202"/>
            <a:ext cx="12736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Clouds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111">
            <a:extLst>
              <a:ext uri="{FF2B5EF4-FFF2-40B4-BE49-F238E27FC236}">
                <a16:creationId xmlns:a16="http://schemas.microsoft.com/office/drawing/2014/main" id="{7E9B73C9-A033-4473-871B-378F9F313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7492" y="4709202"/>
            <a:ext cx="1273638" cy="37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Govorun</a:t>
            </a:r>
            <a:endParaRPr lang="ru-RU" alt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Box 112">
            <a:extLst>
              <a:ext uri="{FF2B5EF4-FFF2-40B4-BE49-F238E27FC236}">
                <a16:creationId xmlns:a16="http://schemas.microsoft.com/office/drawing/2014/main" id="{762E42A7-7CA8-4D4B-94D2-D9FE4AAD1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6712" y="4732414"/>
            <a:ext cx="175528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NICA Cluster</a:t>
            </a: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Picture 3">
            <a:extLst>
              <a:ext uri="{FF2B5EF4-FFF2-40B4-BE49-F238E27FC236}">
                <a16:creationId xmlns:a16="http://schemas.microsoft.com/office/drawing/2014/main" id="{D6B7BE58-8A48-4128-B509-17BC83DFE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7" t="7796" b="11467"/>
          <a:stretch>
            <a:fillRect/>
          </a:stretch>
        </p:blipFill>
        <p:spPr bwMode="auto">
          <a:xfrm>
            <a:off x="6398850" y="3593237"/>
            <a:ext cx="99135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" name="TextBox 62">
            <a:extLst>
              <a:ext uri="{FF2B5EF4-FFF2-40B4-BE49-F238E27FC236}">
                <a16:creationId xmlns:a16="http://schemas.microsoft.com/office/drawing/2014/main" id="{5357881D-4696-4FF8-A700-782EE72BE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7514" y="4999072"/>
            <a:ext cx="11509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Running</a:t>
            </a:r>
            <a:endParaRPr lang="ru-RU" altLang="ru-RU" sz="1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0413" y="4736552"/>
            <a:ext cx="12736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UNAM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10"/>
          <a:srcRect l="19961" r="14364" b="6633"/>
          <a:stretch/>
        </p:blipFill>
        <p:spPr>
          <a:xfrm>
            <a:off x="6444742" y="3625787"/>
            <a:ext cx="898899" cy="916539"/>
          </a:xfrm>
          <a:prstGeom prst="ellipse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04110" y="4331739"/>
            <a:ext cx="476041" cy="27202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cxnSp>
        <p:nvCxnSpPr>
          <p:cNvPr id="65" name="Прямая со стрелкой 64">
            <a:extLst>
              <a:ext uri="{FF2B5EF4-FFF2-40B4-BE49-F238E27FC236}">
                <a16:creationId xmlns:a16="http://schemas.microsoft.com/office/drawing/2014/main" id="{5A6B0AEB-20A4-480F-B351-5BDC0BC896F4}"/>
              </a:ext>
            </a:extLst>
          </p:cNvPr>
          <p:cNvCxnSpPr/>
          <p:nvPr/>
        </p:nvCxnSpPr>
        <p:spPr bwMode="auto">
          <a:xfrm>
            <a:off x="5310307" y="1741629"/>
            <a:ext cx="1583885" cy="1835390"/>
          </a:xfrm>
          <a:prstGeom prst="straightConnector1">
            <a:avLst/>
          </a:prstGeom>
          <a:ln w="50800">
            <a:solidFill>
              <a:schemeClr val="accent6">
                <a:lumMod val="50000"/>
              </a:schemeClr>
            </a:solidFill>
            <a:prstDash val="solid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2">
            <a:extLst>
              <a:ext uri="{FF2B5EF4-FFF2-40B4-BE49-F238E27FC236}">
                <a16:creationId xmlns:a16="http://schemas.microsoft.com/office/drawing/2014/main" id="{5357881D-4696-4FF8-A700-782EE72BE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5008" y="4999072"/>
            <a:ext cx="11509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Running</a:t>
            </a:r>
            <a:endParaRPr lang="ru-RU" altLang="ru-RU" sz="1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TextBox 67">
            <a:extLst>
              <a:ext uri="{FF2B5EF4-FFF2-40B4-BE49-F238E27FC236}">
                <a16:creationId xmlns:a16="http://schemas.microsoft.com/office/drawing/2014/main" id="{E08C05E2-6DFD-498B-8356-D9937040B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997" y="4983057"/>
            <a:ext cx="11493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Running</a:t>
            </a:r>
            <a:endParaRPr lang="ru-RU" altLang="ru-RU" sz="1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740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What is DIRAC?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6" name="Content Placeholder 3"/>
          <p:cNvSpPr txBox="1">
            <a:spLocks/>
          </p:cNvSpPr>
          <p:nvPr/>
        </p:nvSpPr>
        <p:spPr>
          <a:xfrm>
            <a:off x="457200" y="1219200"/>
            <a:ext cx="8229600" cy="4937760"/>
          </a:xfrm>
          <a:prstGeom prst="rect">
            <a:avLst/>
          </a:prstGeom>
        </p:spPr>
        <p:txBody>
          <a:bodyPr/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 algn="just">
              <a:buNone/>
            </a:pPr>
            <a:r>
              <a:rPr lang="en-US" sz="2400" dirty="0">
                <a:latin typeface="Segoe UI Light" panose="020B0502040204020203" pitchFamily="34" charset="0"/>
              </a:rPr>
              <a:t>DIRAC is a framework that provides all the necessary components to build ad-hoc grid infrastructures </a:t>
            </a:r>
            <a:r>
              <a:rPr lang="en-US" sz="2400" b="1" dirty="0">
                <a:latin typeface="Segoe UI Light" panose="020B0502040204020203" pitchFamily="34" charset="0"/>
              </a:rPr>
              <a:t>interconnecting</a:t>
            </a:r>
            <a:r>
              <a:rPr lang="en-US" sz="2400" dirty="0">
                <a:latin typeface="Segoe UI Light" panose="020B0502040204020203" pitchFamily="34" charset="0"/>
              </a:rPr>
              <a:t> computing resources of different types, allowing </a:t>
            </a:r>
            <a:r>
              <a:rPr lang="en-US" sz="2400" b="1" dirty="0">
                <a:latin typeface="Segoe UI Light" panose="020B0502040204020203" pitchFamily="34" charset="0"/>
              </a:rPr>
              <a:t>interoperability</a:t>
            </a:r>
            <a:r>
              <a:rPr lang="en-US" sz="2400" dirty="0">
                <a:latin typeface="Segoe UI Light" panose="020B0502040204020203" pitchFamily="34" charset="0"/>
              </a:rPr>
              <a:t> and simplifying </a:t>
            </a:r>
            <a:r>
              <a:rPr lang="en-US" sz="2400" b="1" dirty="0">
                <a:latin typeface="Segoe UI Light" panose="020B0502040204020203" pitchFamily="34" charset="0"/>
              </a:rPr>
              <a:t>interfaces</a:t>
            </a:r>
            <a:r>
              <a:rPr lang="en-US" sz="2400" dirty="0">
                <a:latin typeface="Segoe UI Light" panose="020B0502040204020203" pitchFamily="34" charset="0"/>
              </a:rPr>
              <a:t>.  This allows to speak about the DIRAC </a:t>
            </a:r>
            <a:r>
              <a:rPr lang="en-US" sz="2400" b="1" i="1" dirty="0" err="1">
                <a:solidFill>
                  <a:srgbClr val="FF0000"/>
                </a:solidFill>
                <a:latin typeface="Segoe UI Light" panose="020B0502040204020203" pitchFamily="34" charset="0"/>
              </a:rPr>
              <a:t>interware</a:t>
            </a:r>
            <a:r>
              <a:rPr lang="en-US" sz="2400" dirty="0">
                <a:latin typeface="Segoe UI Light" panose="020B0502040204020203" pitchFamily="34" charset="0"/>
              </a:rPr>
              <a:t>.  </a:t>
            </a:r>
          </a:p>
          <a:p>
            <a:pPr marL="0" indent="0" algn="just">
              <a:buFont typeface="Arial"/>
              <a:buNone/>
            </a:pPr>
            <a:endParaRPr lang="en-US" sz="2400" dirty="0">
              <a:latin typeface="Segoe UI Light" panose="020B0502040204020203" pitchFamily="34" charset="0"/>
            </a:endParaRPr>
          </a:p>
          <a:p>
            <a:pPr marL="0" indent="0" algn="just">
              <a:buFont typeface="Arial"/>
              <a:buNone/>
            </a:pPr>
            <a:endParaRPr lang="en-US" sz="2400" dirty="0">
              <a:latin typeface="Segoe UI Light" panose="020B0502040204020203" pitchFamily="34" charset="0"/>
            </a:endParaRPr>
          </a:p>
        </p:txBody>
      </p:sp>
      <p:pic>
        <p:nvPicPr>
          <p:cNvPr id="47" name="Picture 36" descr="DIRAC_Overlay_System_D_large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0"/>
                </a:srgbClr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6488" y="3577656"/>
            <a:ext cx="6265711" cy="3073640"/>
          </a:xfrm>
          <a:prstGeom prst="rect">
            <a:avLst/>
          </a:prstGeom>
        </p:spPr>
      </p:pic>
      <p:sp>
        <p:nvSpPr>
          <p:cNvPr id="48" name="Скругленный прямоугольник 47"/>
          <p:cNvSpPr/>
          <p:nvPr/>
        </p:nvSpPr>
        <p:spPr>
          <a:xfrm>
            <a:off x="6360398" y="3768552"/>
            <a:ext cx="2326402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Web</a:t>
            </a: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6360398" y="4457684"/>
            <a:ext cx="2326402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CLI</a:t>
            </a: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6360398" y="5154442"/>
            <a:ext cx="2326402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API</a:t>
            </a: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6360398" y="5851388"/>
            <a:ext cx="2326402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REST</a:t>
            </a:r>
          </a:p>
        </p:txBody>
      </p:sp>
    </p:spTree>
    <p:extLst>
      <p:ext uri="{BB962C8B-B14F-4D97-AF65-F5344CB8AC3E}">
        <p14:creationId xmlns:p14="http://schemas.microsoft.com/office/powerpoint/2010/main" val="3142899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Why DIRAC?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5993" y="6182086"/>
            <a:ext cx="827314" cy="6241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-2078" y="771377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3200" dirty="0">
                <a:latin typeface="Segoe UI Light" panose="020B0502040204020203" pitchFamily="34" charset="0"/>
              </a:rPr>
              <a:t>1. Single system for all aspects of computing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481237" y="1837927"/>
            <a:ext cx="2326402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User Interface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390444" y="2617707"/>
            <a:ext cx="2326402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API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3249" y="3511774"/>
            <a:ext cx="4000795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Workload management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644439" y="3511773"/>
            <a:ext cx="4000795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Data management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53249" y="4251352"/>
            <a:ext cx="4000795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Integration tools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644441" y="4250236"/>
            <a:ext cx="4000795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File Catalog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644438" y="4988699"/>
            <a:ext cx="4000795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Metadata management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227642" y="5810912"/>
            <a:ext cx="2326402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Accounting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53248" y="4988699"/>
            <a:ext cx="4000795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Workflow management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644438" y="5810912"/>
            <a:ext cx="2326402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Management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24196" y="1687484"/>
            <a:ext cx="8570422" cy="4862945"/>
          </a:xfrm>
          <a:prstGeom prst="roundRect">
            <a:avLst>
              <a:gd name="adj" fmla="val 7778"/>
            </a:avLst>
          </a:prstGeom>
          <a:noFill/>
          <a:ln w="38100">
            <a:solidFill>
              <a:srgbClr val="00B05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5033E4C-8C21-4384-8BD4-110180A9711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94" y="1812284"/>
            <a:ext cx="2016882" cy="66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Скругленный прямоугольник 21"/>
          <p:cNvSpPr/>
          <p:nvPr/>
        </p:nvSpPr>
        <p:spPr>
          <a:xfrm>
            <a:off x="4910442" y="2652659"/>
            <a:ext cx="3468785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Central configuration</a:t>
            </a:r>
          </a:p>
        </p:txBody>
      </p:sp>
    </p:spTree>
    <p:extLst>
      <p:ext uri="{BB962C8B-B14F-4D97-AF65-F5344CB8AC3E}">
        <p14:creationId xmlns:p14="http://schemas.microsoft.com/office/powerpoint/2010/main" val="8141583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Why DIRAC?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5993" y="6182086"/>
            <a:ext cx="827314" cy="6241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-2078" y="771377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3200" dirty="0">
                <a:latin typeface="Segoe UI Light" panose="020B0502040204020203" pitchFamily="34" charset="0"/>
              </a:rPr>
              <a:t>2. Good performance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0DD00F-F96D-4490-B71C-74074FD10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88" y="2168252"/>
            <a:ext cx="5094514" cy="38208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C07BFF-F06E-46D1-AD97-C55EC002D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1149" y="1766465"/>
            <a:ext cx="3326069" cy="24945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1EB0CA-9421-4CF5-A110-54CE79BFBE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1149" y="4226923"/>
            <a:ext cx="3326069" cy="249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21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8413" t="25697" r="19841" b="5873"/>
          <a:stretch/>
        </p:blipFill>
        <p:spPr>
          <a:xfrm>
            <a:off x="477982" y="1749191"/>
            <a:ext cx="8183880" cy="5101777"/>
          </a:xfrm>
          <a:prstGeom prst="rect">
            <a:avLst/>
          </a:prstGeom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Why DIRAC?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5993" y="6182086"/>
            <a:ext cx="827314" cy="6241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-2078" y="793241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3200" dirty="0">
                <a:latin typeface="Segoe UI Light" panose="020B0502040204020203" pitchFamily="34" charset="0"/>
              </a:rPr>
              <a:t>3. Active users and developers community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008780F-8786-774A-BC05-5BBD1B08FD9C}"/>
              </a:ext>
            </a:extLst>
          </p:cNvPr>
          <p:cNvSpPr/>
          <p:nvPr/>
        </p:nvSpPr>
        <p:spPr>
          <a:xfrm>
            <a:off x="2661007" y="4821601"/>
            <a:ext cx="1715784" cy="2127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165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History of DIRAC at JINR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5993" y="6182086"/>
            <a:ext cx="827314" cy="6241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206488" y="1098253"/>
            <a:ext cx="8726868" cy="5584973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000" dirty="0">
                <a:latin typeface="Segoe UI Light" panose="020B0502040204020203" pitchFamily="34" charset="0"/>
              </a:rPr>
              <a:t>2013 – Development of monitoring system for BES-III installation. First tries to setup and configure DIRAC infrastructure. </a:t>
            </a:r>
          </a:p>
          <a:p>
            <a:pPr>
              <a:spcBef>
                <a:spcPts val="0"/>
              </a:spcBef>
            </a:pPr>
            <a:endParaRPr lang="en-US" sz="2000" dirty="0">
              <a:latin typeface="Segoe UI Light" panose="020B0502040204020203" pitchFamily="34" charset="0"/>
            </a:endParaRPr>
          </a:p>
          <a:p>
            <a:pPr>
              <a:spcBef>
                <a:spcPts val="0"/>
              </a:spcBef>
            </a:pPr>
            <a:r>
              <a:rPr lang="en-US" sz="2000" dirty="0">
                <a:latin typeface="Segoe UI Light" panose="020B0502040204020203" pitchFamily="34" charset="0"/>
              </a:rPr>
              <a:t>2017 – DIRAC </a:t>
            </a:r>
            <a:r>
              <a:rPr lang="en-US" sz="2000" dirty="0" err="1">
                <a:latin typeface="Segoe UI Light" panose="020B0502040204020203" pitchFamily="34" charset="0"/>
              </a:rPr>
              <a:t>Interware</a:t>
            </a:r>
            <a:r>
              <a:rPr lang="en-US" sz="2000" dirty="0">
                <a:latin typeface="Segoe UI Light" panose="020B0502040204020203" pitchFamily="34" charset="0"/>
              </a:rPr>
              <a:t> installed; basic configuration done. Used for educational purposes. </a:t>
            </a:r>
            <a:r>
              <a:rPr lang="en-US" sz="2000" b="1" dirty="0" err="1">
                <a:latin typeface="Segoe UI Light" panose="020B0502040204020203" pitchFamily="34" charset="0"/>
              </a:rPr>
              <a:t>dCache</a:t>
            </a:r>
            <a:r>
              <a:rPr lang="en-US" sz="2000" dirty="0">
                <a:latin typeface="Segoe UI Light" panose="020B0502040204020203" pitchFamily="34" charset="0"/>
              </a:rPr>
              <a:t> storage integrated, </a:t>
            </a:r>
            <a:r>
              <a:rPr lang="en-US" sz="2000" b="1" dirty="0">
                <a:latin typeface="Segoe UI Light" panose="020B0502040204020203" pitchFamily="34" charset="0"/>
              </a:rPr>
              <a:t>Tier2</a:t>
            </a:r>
            <a:r>
              <a:rPr lang="en-US" sz="2000" dirty="0">
                <a:latin typeface="Segoe UI Light" panose="020B0502040204020203" pitchFamily="34" charset="0"/>
              </a:rPr>
              <a:t> integrated.</a:t>
            </a:r>
          </a:p>
          <a:p>
            <a:pPr>
              <a:spcBef>
                <a:spcPts val="0"/>
              </a:spcBef>
            </a:pPr>
            <a:endParaRPr lang="en-US" sz="2000" dirty="0">
              <a:latin typeface="Segoe UI Light" panose="020B0502040204020203" pitchFamily="34" charset="0"/>
            </a:endParaRPr>
          </a:p>
          <a:p>
            <a:pPr>
              <a:spcBef>
                <a:spcPts val="0"/>
              </a:spcBef>
            </a:pPr>
            <a:r>
              <a:rPr lang="en-US" sz="2000" dirty="0">
                <a:latin typeface="Segoe UI Light" panose="020B0502040204020203" pitchFamily="34" charset="0"/>
              </a:rPr>
              <a:t>2018 – </a:t>
            </a:r>
            <a:r>
              <a:rPr lang="en-US" sz="2000" b="1" dirty="0" err="1">
                <a:latin typeface="Segoe UI Light" panose="020B0502040204020203" pitchFamily="34" charset="0"/>
              </a:rPr>
              <a:t>HybriLIT</a:t>
            </a:r>
            <a:r>
              <a:rPr lang="en-US" sz="2000" dirty="0">
                <a:latin typeface="Segoe UI Light" panose="020B0502040204020203" pitchFamily="34" charset="0"/>
              </a:rPr>
              <a:t> integrated. </a:t>
            </a:r>
            <a:r>
              <a:rPr lang="en-US" sz="2000" b="1" dirty="0">
                <a:latin typeface="Segoe UI Light" panose="020B0502040204020203" pitchFamily="34" charset="0"/>
              </a:rPr>
              <a:t>JINR cloud </a:t>
            </a:r>
            <a:r>
              <a:rPr lang="en-US" sz="2000" dirty="0">
                <a:latin typeface="Segoe UI Light" panose="020B0502040204020203" pitchFamily="34" charset="0"/>
              </a:rPr>
              <a:t>integrated using OCCI protocol. Tests of full cycle of Monte-Carlo for </a:t>
            </a:r>
            <a:r>
              <a:rPr lang="en-US" sz="2000" b="1" dirty="0">
                <a:latin typeface="Segoe UI Light" panose="020B0502040204020203" pitchFamily="34" charset="0"/>
              </a:rPr>
              <a:t>BM@N</a:t>
            </a:r>
            <a:r>
              <a:rPr lang="en-US" sz="2000" dirty="0">
                <a:latin typeface="Segoe UI Light" panose="020B0502040204020203" pitchFamily="34" charset="0"/>
              </a:rPr>
              <a:t> were performed.</a:t>
            </a:r>
          </a:p>
          <a:p>
            <a:pPr>
              <a:spcBef>
                <a:spcPts val="0"/>
              </a:spcBef>
            </a:pPr>
            <a:endParaRPr lang="en-US" sz="2000" dirty="0">
              <a:latin typeface="Segoe UI Light" panose="020B0502040204020203" pitchFamily="34" charset="0"/>
            </a:endParaRPr>
          </a:p>
          <a:p>
            <a:pPr>
              <a:spcBef>
                <a:spcPts val="0"/>
              </a:spcBef>
            </a:pPr>
            <a:r>
              <a:rPr lang="en-US" sz="2000" dirty="0">
                <a:latin typeface="Segoe UI Light" panose="020B0502040204020203" pitchFamily="34" charset="0"/>
              </a:rPr>
              <a:t>2019 – </a:t>
            </a:r>
            <a:r>
              <a:rPr lang="en-US" sz="2000" b="1" dirty="0">
                <a:latin typeface="Segoe UI Light" panose="020B0502040204020203" pitchFamily="34" charset="0"/>
              </a:rPr>
              <a:t>Clouds</a:t>
            </a:r>
            <a:r>
              <a:rPr lang="en-US" sz="2000" dirty="0">
                <a:latin typeface="Segoe UI Light" panose="020B0502040204020203" pitchFamily="34" charset="0"/>
              </a:rPr>
              <a:t> of JINR Member-States integrated by module developed in JINR. </a:t>
            </a:r>
            <a:r>
              <a:rPr lang="en-US" sz="2000" b="1" dirty="0">
                <a:latin typeface="Segoe UI Light" panose="020B0502040204020203" pitchFamily="34" charset="0"/>
              </a:rPr>
              <a:t>MPD</a:t>
            </a:r>
            <a:r>
              <a:rPr lang="en-US" sz="2000" dirty="0">
                <a:latin typeface="Segoe UI Light" panose="020B0502040204020203" pitchFamily="34" charset="0"/>
              </a:rPr>
              <a:t> starts using DIRAC for massive Monte-Carlo production. </a:t>
            </a:r>
            <a:r>
              <a:rPr lang="en-US" sz="2000" b="1" dirty="0">
                <a:latin typeface="Segoe UI Light" panose="020B0502040204020203" pitchFamily="34" charset="0"/>
              </a:rPr>
              <a:t>Tier1, </a:t>
            </a:r>
            <a:r>
              <a:rPr lang="en-US" sz="2000" b="1" dirty="0" err="1">
                <a:latin typeface="Segoe UI Light" panose="020B0502040204020203" pitchFamily="34" charset="0"/>
              </a:rPr>
              <a:t>Govorun</a:t>
            </a:r>
            <a:r>
              <a:rPr lang="en-US" sz="2000" dirty="0">
                <a:latin typeface="Segoe UI Light" panose="020B0502040204020203" pitchFamily="34" charset="0"/>
              </a:rPr>
              <a:t> and </a:t>
            </a:r>
            <a:r>
              <a:rPr lang="en-US" sz="2000" b="1" dirty="0">
                <a:latin typeface="Segoe UI Light" panose="020B0502040204020203" pitchFamily="34" charset="0"/>
              </a:rPr>
              <a:t>EOS</a:t>
            </a:r>
            <a:r>
              <a:rPr lang="en-US" sz="2000" dirty="0">
                <a:latin typeface="Segoe UI Light" panose="020B0502040204020203" pitchFamily="34" charset="0"/>
              </a:rPr>
              <a:t> integrated in DIRAC.</a:t>
            </a:r>
          </a:p>
          <a:p>
            <a:pPr>
              <a:spcBef>
                <a:spcPts val="0"/>
              </a:spcBef>
            </a:pPr>
            <a:endParaRPr lang="en-US" sz="2000" dirty="0">
              <a:latin typeface="Segoe UI Light" panose="020B0502040204020203" pitchFamily="34" charset="0"/>
            </a:endParaRPr>
          </a:p>
          <a:p>
            <a:pPr>
              <a:spcBef>
                <a:spcPts val="0"/>
              </a:spcBef>
            </a:pPr>
            <a:r>
              <a:rPr lang="en-US" sz="2000" dirty="0">
                <a:latin typeface="Segoe UI Light" panose="020B0502040204020203" pitchFamily="34" charset="0"/>
              </a:rPr>
              <a:t>2020 – </a:t>
            </a:r>
            <a:r>
              <a:rPr lang="en-US" sz="2000" b="1" dirty="0" err="1">
                <a:latin typeface="Segoe UI Light" panose="020B0502040204020203" pitchFamily="34" charset="0"/>
              </a:rPr>
              <a:t>Folding@Home</a:t>
            </a:r>
            <a:r>
              <a:rPr lang="en-US" sz="2000" b="1" dirty="0">
                <a:latin typeface="Segoe UI Light" panose="020B0502040204020203" pitchFamily="34" charset="0"/>
              </a:rPr>
              <a:t> </a:t>
            </a:r>
            <a:r>
              <a:rPr lang="en-US" sz="2000" dirty="0">
                <a:latin typeface="Segoe UI Light" panose="020B0502040204020203" pitchFamily="34" charset="0"/>
              </a:rPr>
              <a:t>jobs submitted to clouds via DIRAC. </a:t>
            </a:r>
            <a:r>
              <a:rPr lang="en-US" sz="2000" b="1" dirty="0">
                <a:latin typeface="Segoe UI Light" panose="020B0502040204020203" pitchFamily="34" charset="0"/>
              </a:rPr>
              <a:t>Baikal-GVD</a:t>
            </a:r>
            <a:r>
              <a:rPr lang="en-US" sz="2000" dirty="0">
                <a:latin typeface="Segoe UI Light" panose="020B0502040204020203" pitchFamily="34" charset="0"/>
              </a:rPr>
              <a:t> jobs submitted to JINR and PRUE clouds. </a:t>
            </a:r>
          </a:p>
          <a:p>
            <a:pPr>
              <a:spcBef>
                <a:spcPts val="0"/>
              </a:spcBef>
            </a:pPr>
            <a:endParaRPr lang="en-US" sz="2000" dirty="0">
              <a:latin typeface="Segoe UI Light" panose="020B0502040204020203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7951734-5850-478B-A829-0EF0D974F137}"/>
              </a:ext>
            </a:extLst>
          </p:cNvPr>
          <p:cNvCxnSpPr>
            <a:cxnSpLocks/>
          </p:cNvCxnSpPr>
          <p:nvPr/>
        </p:nvCxnSpPr>
        <p:spPr>
          <a:xfrm flipH="1">
            <a:off x="104776" y="2227041"/>
            <a:ext cx="8877352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9063230"/>
      </p:ext>
    </p:extLst>
  </p:cSld>
  <p:clrMapOvr>
    <a:masterClrMapping/>
  </p:clrMapOvr>
</p:sld>
</file>

<file path=ppt/theme/theme1.xml><?xml version="1.0" encoding="utf-8"?>
<a:theme xmlns:a="http://schemas.openxmlformats.org/drawingml/2006/main" name="CERNCorporate4-3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20615</TotalTime>
  <Words>1302</Words>
  <Application>Microsoft Macintosh PowerPoint</Application>
  <PresentationFormat>Экран (4:3)</PresentationFormat>
  <Paragraphs>197</Paragraphs>
  <Slides>25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5" baseType="lpstr">
      <vt:lpstr>Segoe UI</vt:lpstr>
      <vt:lpstr>Arial</vt:lpstr>
      <vt:lpstr>Bernard MT Condensed</vt:lpstr>
      <vt:lpstr>Comfortaa</vt:lpstr>
      <vt:lpstr>Arial Narrow</vt:lpstr>
      <vt:lpstr>Times New Roman</vt:lpstr>
      <vt:lpstr>Segoe UI Light</vt:lpstr>
      <vt:lpstr>Optima</vt:lpstr>
      <vt:lpstr>Calibri</vt:lpstr>
      <vt:lpstr>CERNCorporate4-3</vt:lpstr>
      <vt:lpstr>Презентация PowerPoint</vt:lpstr>
      <vt:lpstr>DIRAC as a service unified access to heterogeneous distributed resources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JINR for Schools</dc:title>
  <dc:creator>Igor Pelevanyuk</dc:creator>
  <cp:lastModifiedBy>Пелеванюк Игорь Станиславович</cp:lastModifiedBy>
  <cp:revision>511</cp:revision>
  <dcterms:created xsi:type="dcterms:W3CDTF">2012-11-30T11:04:26Z</dcterms:created>
  <dcterms:modified xsi:type="dcterms:W3CDTF">2021-12-15T15:15:58Z</dcterms:modified>
</cp:coreProperties>
</file>