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36"/>
  </p:notesMasterIdLst>
  <p:sldIdLst>
    <p:sldId id="349" r:id="rId2"/>
    <p:sldId id="510" r:id="rId3"/>
    <p:sldId id="513" r:id="rId4"/>
    <p:sldId id="514" r:id="rId5"/>
    <p:sldId id="530" r:id="rId6"/>
    <p:sldId id="515" r:id="rId7"/>
    <p:sldId id="517" r:id="rId8"/>
    <p:sldId id="531" r:id="rId9"/>
    <p:sldId id="516" r:id="rId10"/>
    <p:sldId id="518" r:id="rId11"/>
    <p:sldId id="527" r:id="rId12"/>
    <p:sldId id="528" r:id="rId13"/>
    <p:sldId id="529" r:id="rId14"/>
    <p:sldId id="532" r:id="rId15"/>
    <p:sldId id="519" r:id="rId16"/>
    <p:sldId id="520" r:id="rId17"/>
    <p:sldId id="521" r:id="rId18"/>
    <p:sldId id="522" r:id="rId19"/>
    <p:sldId id="523" r:id="rId20"/>
    <p:sldId id="525" r:id="rId21"/>
    <p:sldId id="526" r:id="rId22"/>
    <p:sldId id="505" r:id="rId23"/>
    <p:sldId id="372" r:id="rId24"/>
    <p:sldId id="507" r:id="rId25"/>
    <p:sldId id="363" r:id="rId26"/>
    <p:sldId id="338" r:id="rId27"/>
    <p:sldId id="342" r:id="rId28"/>
    <p:sldId id="506" r:id="rId29"/>
    <p:sldId id="533" r:id="rId30"/>
    <p:sldId id="535" r:id="rId31"/>
    <p:sldId id="536" r:id="rId32"/>
    <p:sldId id="534" r:id="rId33"/>
    <p:sldId id="537" r:id="rId34"/>
    <p:sldId id="371" r:id="rId35"/>
  </p:sldIdLst>
  <p:sldSz cx="10080625" cy="7559675"/>
  <p:notesSz cx="6858000" cy="99266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78" initials="L7" lastIdx="1" clrIdx="0">
    <p:extLst>
      <p:ext uri="{19B8F6BF-5375-455C-9EA6-DF929625EA0E}">
        <p15:presenceInfo xmlns:p15="http://schemas.microsoft.com/office/powerpoint/2012/main" userId="Lenovo 7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CC33"/>
    <a:srgbClr val="666699"/>
    <a:srgbClr val="92DABB"/>
    <a:srgbClr val="0033CC"/>
    <a:srgbClr val="D60093"/>
    <a:srgbClr val="FF9900"/>
    <a:srgbClr val="0000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84070" autoAdjust="0"/>
  </p:normalViewPr>
  <p:slideViewPr>
    <p:cSldViewPr>
      <p:cViewPr varScale="1">
        <p:scale>
          <a:sx n="61" d="100"/>
          <a:sy n="61" d="100"/>
        </p:scale>
        <p:origin x="126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9514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714214"/>
            <a:ext cx="5479676" cy="44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445F0ABB-FDE9-452F-B039-6775AFF9E6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174256-6F69-4AA7-9AA5-D3043EB97C04}" type="slidenum">
              <a:rPr lang="en-US" altLang="ru-RU" sz="1400"/>
              <a:pPr>
                <a:spcBef>
                  <a:spcPct val="0"/>
                </a:spcBef>
              </a:pPr>
              <a:t>27</a:t>
            </a:fld>
            <a:endParaRPr lang="en-US" altLang="ru-RU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8E49322D-90D5-4B0C-9FBC-98935D8D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B81C5E4-C3C2-4C1A-82F4-87501A2A5A7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19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9F125-72D4-4D16-BF25-257865D30EDC}"/>
              </a:ext>
            </a:extLst>
          </p:cNvPr>
          <p:cNvSpPr txBox="1"/>
          <p:nvPr/>
        </p:nvSpPr>
        <p:spPr>
          <a:xfrm>
            <a:off x="488063" y="2871896"/>
            <a:ext cx="9554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history of MC generators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generators in work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generators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0969B5-71F2-4B84-BEE7-A3FC2A7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2" y="960437"/>
            <a:ext cx="7646583" cy="8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33CC"/>
                </a:solidFill>
              </a:rPr>
              <a:t>Monte Carlo Simulations of PP Interactions</a:t>
            </a:r>
            <a:br>
              <a:rPr lang="en-US" sz="2800" dirty="0">
                <a:solidFill>
                  <a:srgbClr val="0033CC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Galoyan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V. </a:t>
            </a:r>
            <a:r>
              <a:rPr lang="en-US" alt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Uzhinsky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12.2021</a:t>
            </a:r>
          </a:p>
        </p:txBody>
      </p:sp>
    </p:spTree>
    <p:extLst>
      <p:ext uri="{BB962C8B-B14F-4D97-AF65-F5344CB8AC3E}">
        <p14:creationId xmlns:p14="http://schemas.microsoft.com/office/powerpoint/2010/main" val="174967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+ PYTHIA 8.2 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Bold"/>
              </a:rPr>
              <a:t>V. </a:t>
            </a:r>
            <a:r>
              <a:rPr lang="en-US" sz="1800" b="1" i="0" u="none" strike="noStrike" baseline="0" dirty="0" err="1">
                <a:solidFill>
                  <a:srgbClr val="131413"/>
                </a:solidFill>
                <a:latin typeface="Times-Bold"/>
              </a:rPr>
              <a:t>Kireyeu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Bold"/>
              </a:rPr>
              <a:t> et al.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Roman"/>
              </a:rPr>
              <a:t>ur. Phys. J. A (2020) 56:223)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529714" y="70564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139AD-8D7E-48E3-BA59-7C741F0814DA}"/>
              </a:ext>
            </a:extLst>
          </p:cNvPr>
          <p:cNvSpPr txBox="1"/>
          <p:nvPr/>
        </p:nvSpPr>
        <p:spPr>
          <a:xfrm>
            <a:off x="239712" y="6414928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Transverse momentum spectra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 and Pi-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from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p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MTSYN"/>
              </a:rPr>
              <a:t>+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p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collisions in the central midrapidity interval 0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&lt;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y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&lt;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4DE41-F806-4D29-B471-87C3DAA55349}"/>
              </a:ext>
            </a:extLst>
          </p:cNvPr>
          <p:cNvSpPr txBox="1"/>
          <p:nvPr/>
        </p:nvSpPr>
        <p:spPr>
          <a:xfrm>
            <a:off x="8106691" y="377983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Pythia 8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Pi- OK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6CB76-B1C5-47E6-A33A-BD12C9BDA541}"/>
              </a:ext>
            </a:extLst>
          </p:cNvPr>
          <p:cNvSpPr txBox="1"/>
          <p:nvPr/>
        </p:nvSpPr>
        <p:spPr>
          <a:xfrm>
            <a:off x="7859713" y="4574306"/>
            <a:ext cx="184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PHSD</a:t>
            </a:r>
          </a:p>
          <a:p>
            <a:r>
              <a:rPr lang="en-US" b="1" dirty="0">
                <a:solidFill>
                  <a:schemeClr val="accent2"/>
                </a:solidFill>
              </a:rPr>
              <a:t>Pi-  less! </a:t>
            </a:r>
            <a:r>
              <a:rPr lang="en-US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D17BA-B0B2-449D-9776-0705B71A428E}"/>
              </a:ext>
            </a:extLst>
          </p:cNvPr>
          <p:cNvSpPr txBox="1"/>
          <p:nvPr/>
        </p:nvSpPr>
        <p:spPr>
          <a:xfrm>
            <a:off x="7859712" y="1199799"/>
            <a:ext cx="190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Pythia 8</a:t>
            </a:r>
          </a:p>
          <a:p>
            <a:r>
              <a:rPr lang="en-US" b="1" dirty="0">
                <a:solidFill>
                  <a:srgbClr val="FF0000"/>
                </a:solidFill>
              </a:rPr>
              <a:t>   All bad!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5689A-A406-4609-9EF7-B7F2582A3B08}"/>
              </a:ext>
            </a:extLst>
          </p:cNvPr>
          <p:cNvSpPr txBox="1"/>
          <p:nvPr/>
        </p:nvSpPr>
        <p:spPr>
          <a:xfrm>
            <a:off x="7862927" y="2276698"/>
            <a:ext cx="186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PHSD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P bad!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327CA7-8CEE-46D3-AC83-86903095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2" y="499903"/>
            <a:ext cx="75152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Geant4/FTF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EPOS-LHC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578394" y="7093586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4DE41-F806-4D29-B471-87C3DAA55349}"/>
              </a:ext>
            </a:extLst>
          </p:cNvPr>
          <p:cNvSpPr txBox="1"/>
          <p:nvPr/>
        </p:nvSpPr>
        <p:spPr>
          <a:xfrm>
            <a:off x="8146866" y="3760184"/>
            <a:ext cx="177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EPOS,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FTF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>
                <a:solidFill>
                  <a:schemeClr val="accent2"/>
                </a:solidFill>
              </a:rPr>
              <a:t>It is complicated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to say, </a:t>
            </a:r>
          </a:p>
          <a:p>
            <a:r>
              <a:rPr lang="en-US" b="1" dirty="0">
                <a:solidFill>
                  <a:schemeClr val="accent2"/>
                </a:solidFill>
              </a:rPr>
              <a:t> what model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is better!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D17BA-B0B2-449D-9776-0705B71A428E}"/>
              </a:ext>
            </a:extLst>
          </p:cNvPr>
          <p:cNvSpPr txBox="1"/>
          <p:nvPr/>
        </p:nvSpPr>
        <p:spPr>
          <a:xfrm>
            <a:off x="7859711" y="1199799"/>
            <a:ext cx="217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UrQMD</a:t>
            </a:r>
            <a:r>
              <a:rPr lang="en-US" b="1" dirty="0">
                <a:solidFill>
                  <a:srgbClr val="FF0000"/>
                </a:solidFill>
              </a:rPr>
              <a:t> under-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estimates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meson</a:t>
            </a:r>
          </a:p>
          <a:p>
            <a:r>
              <a:rPr lang="en-US" b="1" dirty="0">
                <a:solidFill>
                  <a:srgbClr val="FF0000"/>
                </a:solidFill>
              </a:rPr>
              <a:t>   production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C5E40-D684-45D4-AABD-F545C5F2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1199799"/>
            <a:ext cx="7125999" cy="5658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E285D9-EE83-4EC2-BA61-30A4721D538A}"/>
              </a:ext>
            </a:extLst>
          </p:cNvPr>
          <p:cNvSpPr txBox="1"/>
          <p:nvPr/>
        </p:nvSpPr>
        <p:spPr>
          <a:xfrm>
            <a:off x="1534551" y="6870022"/>
            <a:ext cx="749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Pi+ scatters too strongly!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4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1.99,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Geant4/FTF</a:t>
            </a:r>
            <a:r>
              <a:rPr lang="en-US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endParaRPr lang="en-US" altLang="ru-RU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60851" y="70564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4DE41-F806-4D29-B471-87C3DAA55349}"/>
              </a:ext>
            </a:extLst>
          </p:cNvPr>
          <p:cNvSpPr txBox="1"/>
          <p:nvPr/>
        </p:nvSpPr>
        <p:spPr>
          <a:xfrm>
            <a:off x="8146866" y="3760184"/>
            <a:ext cx="177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EPOS,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FTF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>
                <a:solidFill>
                  <a:schemeClr val="accent2"/>
                </a:solidFill>
              </a:rPr>
              <a:t>It is complicated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   to say, </a:t>
            </a:r>
          </a:p>
          <a:p>
            <a:r>
              <a:rPr lang="en-US" b="1" dirty="0">
                <a:solidFill>
                  <a:schemeClr val="accent2"/>
                </a:solidFill>
              </a:rPr>
              <a:t> what model</a:t>
            </a:r>
          </a:p>
          <a:p>
            <a:r>
              <a:rPr lang="en-US" b="1" dirty="0">
                <a:solidFill>
                  <a:schemeClr val="accent2"/>
                </a:solidFill>
              </a:rPr>
              <a:t>  is better!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D17BA-B0B2-449D-9776-0705B71A428E}"/>
              </a:ext>
            </a:extLst>
          </p:cNvPr>
          <p:cNvSpPr txBox="1"/>
          <p:nvPr/>
        </p:nvSpPr>
        <p:spPr>
          <a:xfrm>
            <a:off x="7859711" y="1199799"/>
            <a:ext cx="217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UrQMD</a:t>
            </a:r>
            <a:r>
              <a:rPr lang="en-US" b="1" dirty="0">
                <a:solidFill>
                  <a:srgbClr val="FF0000"/>
                </a:solidFill>
              </a:rPr>
              <a:t> under-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estimates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K+ meson</a:t>
            </a:r>
          </a:p>
          <a:p>
            <a:r>
              <a:rPr lang="en-US" b="1" dirty="0">
                <a:solidFill>
                  <a:srgbClr val="FF0000"/>
                </a:solidFill>
              </a:rPr>
              <a:t>   production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69FE9-9311-49EE-9020-15E24576E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7" y="960437"/>
            <a:ext cx="779505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1.99,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Geant4/FTF</a:t>
            </a:r>
            <a:r>
              <a:rPr lang="en-US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endParaRPr lang="en-US" altLang="ru-RU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71361" y="69802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4DE41-F806-4D29-B471-87C3DAA55349}"/>
              </a:ext>
            </a:extLst>
          </p:cNvPr>
          <p:cNvSpPr txBox="1"/>
          <p:nvPr/>
        </p:nvSpPr>
        <p:spPr>
          <a:xfrm>
            <a:off x="8146866" y="3760184"/>
            <a:ext cx="1770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   EPOS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No </a:t>
            </a:r>
          </a:p>
          <a:p>
            <a:r>
              <a:rPr lang="en-US" b="1" dirty="0">
                <a:solidFill>
                  <a:srgbClr val="FF0000"/>
                </a:solidFill>
              </a:rPr>
              <a:t> diffraction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in </a:t>
            </a:r>
          </a:p>
          <a:p>
            <a:r>
              <a:rPr lang="en-US" b="1" dirty="0">
                <a:solidFill>
                  <a:srgbClr val="FF0000"/>
                </a:solidFill>
              </a:rPr>
              <a:t> the model!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D17BA-B0B2-449D-9776-0705B71A428E}"/>
              </a:ext>
            </a:extLst>
          </p:cNvPr>
          <p:cNvSpPr txBox="1"/>
          <p:nvPr/>
        </p:nvSpPr>
        <p:spPr>
          <a:xfrm>
            <a:off x="7859711" y="1199799"/>
            <a:ext cx="217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UrQMD</a:t>
            </a:r>
            <a:r>
              <a:rPr lang="en-US" b="1" dirty="0">
                <a:solidFill>
                  <a:srgbClr val="FF0000"/>
                </a:solidFill>
              </a:rPr>
              <a:t> over-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estimates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  anti-proton</a:t>
            </a:r>
          </a:p>
          <a:p>
            <a:r>
              <a:rPr lang="en-US" b="1" dirty="0">
                <a:solidFill>
                  <a:srgbClr val="FF0000"/>
                </a:solidFill>
              </a:rPr>
              <a:t>    production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930EA-4D28-4240-8C04-C3FE260F6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" y="960437"/>
            <a:ext cx="785321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2B64A-477F-40CA-BD65-4A213F4941AB}"/>
              </a:ext>
            </a:extLst>
          </p:cNvPr>
          <p:cNvSpPr txBox="1"/>
          <p:nvPr/>
        </p:nvSpPr>
        <p:spPr>
          <a:xfrm>
            <a:off x="1151298" y="317350"/>
            <a:ext cx="8361520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Pythia 8                              OK at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8 GeV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well to tune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K+, K- and anti-proton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 &amp; EPOS-LHC OK at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5 GeV 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well to include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 exchange processes</a:t>
            </a:r>
          </a:p>
          <a:p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FTF                         OK at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3 GeV</a:t>
            </a:r>
          </a:p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well to improve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spectra of K+ and K-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GeV</a:t>
            </a:r>
          </a:p>
          <a:p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SMASH (C++ re-incarnation of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UrQMD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49086EE-9EA0-46AA-9209-BC7DE47429E2}"/>
              </a:ext>
            </a:extLst>
          </p:cNvPr>
          <p:cNvCxnSpPr/>
          <p:nvPr/>
        </p:nvCxnSpPr>
        <p:spPr bwMode="auto">
          <a:xfrm>
            <a:off x="1230312" y="6523037"/>
            <a:ext cx="1219200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4A92B4-E52E-4888-BDFE-32C30B9AD755}"/>
              </a:ext>
            </a:extLst>
          </p:cNvPr>
          <p:cNvSpPr txBox="1"/>
          <p:nvPr/>
        </p:nvSpPr>
        <p:spPr>
          <a:xfrm>
            <a:off x="9512818" y="70422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948B09-E53C-4AFD-9334-2F655C67B8CD}"/>
              </a:ext>
            </a:extLst>
          </p:cNvPr>
          <p:cNvSpPr txBox="1"/>
          <p:nvPr/>
        </p:nvSpPr>
        <p:spPr>
          <a:xfrm>
            <a:off x="925512" y="122237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J Mohs, S Ryu1and H </a:t>
            </a:r>
            <a:r>
              <a:rPr lang="en-US" sz="1800" b="0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Elfner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J. Phys. G47 (2020) 065101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production via strings and baryon stopping within a hadronic transport approach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D38C2-432D-4435-964E-1BB0D972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884237"/>
            <a:ext cx="8229600" cy="6350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FA658-629C-4E94-A0BD-D47A8AFE7CD8}"/>
              </a:ext>
            </a:extLst>
          </p:cNvPr>
          <p:cNvSpPr txBox="1"/>
          <p:nvPr/>
        </p:nvSpPr>
        <p:spPr>
          <a:xfrm>
            <a:off x="9459912" y="7037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7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B259D-B871-4AB3-8F05-0B4C1F7D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036637"/>
            <a:ext cx="9565037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E6789-4335-4116-80B4-8C5243EB8005}"/>
              </a:ext>
            </a:extLst>
          </p:cNvPr>
          <p:cNvSpPr txBox="1"/>
          <p:nvPr/>
        </p:nvSpPr>
        <p:spPr>
          <a:xfrm>
            <a:off x="925512" y="122237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J Mohs, S Ryu1and H </a:t>
            </a:r>
            <a:r>
              <a:rPr lang="en-US" sz="1800" b="0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Elfner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J. Phys. G47 (2020) 065101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production via strings and baryon stopping within a hadronic transport approach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9AF93-2280-4390-8927-C9E3DB29BE75}"/>
              </a:ext>
            </a:extLst>
          </p:cNvPr>
          <p:cNvSpPr txBox="1"/>
          <p:nvPr/>
        </p:nvSpPr>
        <p:spPr>
          <a:xfrm>
            <a:off x="9459912" y="70564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3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6756C-9A51-45A6-BA80-A986C86E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3" y="523220"/>
            <a:ext cx="9040968" cy="117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8EC8C-5200-41E7-A534-D44BD5F0823B}"/>
              </a:ext>
            </a:extLst>
          </p:cNvPr>
          <p:cNvSpPr txBox="1"/>
          <p:nvPr/>
        </p:nvSpPr>
        <p:spPr>
          <a:xfrm>
            <a:off x="2144712" y="0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SMASH at low energies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8E04-EFAF-4B41-9172-AF94C732DB2C}"/>
              </a:ext>
            </a:extLst>
          </p:cNvPr>
          <p:cNvSpPr txBox="1"/>
          <p:nvPr/>
        </p:nvSpPr>
        <p:spPr>
          <a:xfrm>
            <a:off x="519827" y="1720213"/>
            <a:ext cx="9040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Thèse de doctorat de l'Université Paris-Saclay, Préparée à l’Université de Paris-Sud, à l’Institut de Physique Nucléaire d’Orsay,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MR12"/>
              </a:rPr>
              <a:t>18 September 2019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1C32-0742-4E7F-9493-4F919137B335}"/>
              </a:ext>
            </a:extLst>
          </p:cNvPr>
          <p:cNvSpPr txBox="1"/>
          <p:nvPr/>
        </p:nvSpPr>
        <p:spPr>
          <a:xfrm>
            <a:off x="1687512" y="2467621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OPER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GiBUU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+ PLUTO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776FE6-1DB4-4CB9-9F45-E2CB09AD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7" y="2968808"/>
            <a:ext cx="4893972" cy="3457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57F7C7-7A99-48DD-B126-FE5AA3EB1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2" y="2929286"/>
            <a:ext cx="4517265" cy="3251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2E459-E3CC-434A-8507-8848B215699C}"/>
              </a:ext>
            </a:extLst>
          </p:cNvPr>
          <p:cNvSpPr txBox="1"/>
          <p:nvPr/>
        </p:nvSpPr>
        <p:spPr>
          <a:xfrm>
            <a:off x="9509281" y="7056437"/>
            <a:ext cx="66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6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08EC8C-5200-41E7-A534-D44BD5F0823B}"/>
              </a:ext>
            </a:extLst>
          </p:cNvPr>
          <p:cNvSpPr txBox="1"/>
          <p:nvPr/>
        </p:nvSpPr>
        <p:spPr>
          <a:xfrm>
            <a:off x="2144712" y="0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SMASH at low energies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1C32-0742-4E7F-9493-4F919137B335}"/>
              </a:ext>
            </a:extLst>
          </p:cNvPr>
          <p:cNvSpPr txBox="1"/>
          <p:nvPr/>
        </p:nvSpPr>
        <p:spPr>
          <a:xfrm>
            <a:off x="1611312" y="1110462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OPER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GiBUU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+ PLUTO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AD1C9E-BCF3-447B-BEAE-D797460E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697704"/>
            <a:ext cx="9188968" cy="5053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4C3080-ECF6-4221-8324-6AC087C83DC1}"/>
              </a:ext>
            </a:extLst>
          </p:cNvPr>
          <p:cNvSpPr txBox="1"/>
          <p:nvPr/>
        </p:nvSpPr>
        <p:spPr>
          <a:xfrm>
            <a:off x="239712" y="445344"/>
            <a:ext cx="9372600" cy="76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of baryonic resonances in the channel  </a:t>
            </a:r>
            <a:r>
              <a:rPr lang="en-US" sz="2400" b="1" i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400" b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i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2400" b="1" i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 </a:t>
            </a:r>
            <a:r>
              <a:rPr lang="en-US" sz="1800" b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3.5 GeV beam energy with the HADES detector,     Amal </a:t>
            </a:r>
            <a:r>
              <a:rPr lang="en-US" sz="1800" b="1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Belounnas</a:t>
            </a: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1B886-E539-4E6C-98D7-F5E12F4E0180}"/>
              </a:ext>
            </a:extLst>
          </p:cNvPr>
          <p:cNvSpPr txBox="1"/>
          <p:nvPr/>
        </p:nvSpPr>
        <p:spPr>
          <a:xfrm>
            <a:off x="9422280" y="708942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0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08EC8C-5200-41E7-A534-D44BD5F0823B}"/>
              </a:ext>
            </a:extLst>
          </p:cNvPr>
          <p:cNvSpPr txBox="1"/>
          <p:nvPr/>
        </p:nvSpPr>
        <p:spPr>
          <a:xfrm>
            <a:off x="2144712" y="0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SMASH at low energies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1C32-0742-4E7F-9493-4F919137B335}"/>
              </a:ext>
            </a:extLst>
          </p:cNvPr>
          <p:cNvSpPr txBox="1"/>
          <p:nvPr/>
        </p:nvSpPr>
        <p:spPr>
          <a:xfrm>
            <a:off x="1611312" y="1110462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OPER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GiBUU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+ PLUTO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C3080-ECF6-4221-8324-6AC087C83DC1}"/>
              </a:ext>
            </a:extLst>
          </p:cNvPr>
          <p:cNvSpPr txBox="1"/>
          <p:nvPr/>
        </p:nvSpPr>
        <p:spPr>
          <a:xfrm>
            <a:off x="239712" y="445344"/>
            <a:ext cx="9372600" cy="76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of baryonic resonances in the channel  </a:t>
            </a:r>
            <a:r>
              <a:rPr lang="en-US" sz="2400" b="1" i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400" b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1" i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2400" b="1" i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 </a:t>
            </a:r>
            <a:r>
              <a:rPr lang="en-US" sz="1800" b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3.5 GeV beam energy with the HADES detector,     Amal </a:t>
            </a:r>
            <a:r>
              <a:rPr lang="en-US" sz="1800" b="1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Belounnas</a:t>
            </a: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CF0C2E-9460-48E0-B39E-55FF3F93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12" y="1674141"/>
            <a:ext cx="7391399" cy="5440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B3AA0-05D9-4DAD-86FD-817CF4B90D34}"/>
              </a:ext>
            </a:extLst>
          </p:cNvPr>
          <p:cNvSpPr txBox="1"/>
          <p:nvPr/>
        </p:nvSpPr>
        <p:spPr>
          <a:xfrm>
            <a:off x="9459912" y="70816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19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AEA52-5D8F-4C29-8046-1F3E6CC605EC}"/>
              </a:ext>
            </a:extLst>
          </p:cNvPr>
          <p:cNvSpPr txBox="1"/>
          <p:nvPr/>
        </p:nvSpPr>
        <p:spPr>
          <a:xfrm>
            <a:off x="577387" y="12074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K. Werner: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PHYSICS REPORTS  232,  87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1993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Strings, Pomerons and the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VENUS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model of hadronic interactions 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at </a:t>
            </a:r>
            <a:r>
              <a:rPr lang="en-US" sz="24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ultrarelativistic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energies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9A969-F2F0-4A97-8907-E150059EE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74" y="1353196"/>
            <a:ext cx="7765050" cy="4924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1A69D-9465-44B3-9F5D-B51220725C80}"/>
              </a:ext>
            </a:extLst>
          </p:cNvPr>
          <p:cNvSpPr txBox="1"/>
          <p:nvPr/>
        </p:nvSpPr>
        <p:spPr>
          <a:xfrm>
            <a:off x="9088944" y="552480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UrQMD</a:t>
            </a: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67F14A-64E1-4C3B-AD6E-A1A27F0C64CC}"/>
              </a:ext>
            </a:extLst>
          </p:cNvPr>
          <p:cNvSpPr/>
          <p:nvPr/>
        </p:nvSpPr>
        <p:spPr bwMode="auto">
          <a:xfrm>
            <a:off x="1136459" y="2392890"/>
            <a:ext cx="7759193" cy="205847"/>
          </a:xfrm>
          <a:prstGeom prst="rect">
            <a:avLst/>
          </a:prstGeom>
          <a:solidFill>
            <a:srgbClr val="0033CC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2ADFE-C82A-4F03-AD15-814D48AB789A}"/>
              </a:ext>
            </a:extLst>
          </p:cNvPr>
          <p:cNvSpPr txBox="1"/>
          <p:nvPr/>
        </p:nvSpPr>
        <p:spPr>
          <a:xfrm>
            <a:off x="9037867" y="2330091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FLUKA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AC794-1BFF-4A38-B8F2-A14E7A1F9DE6}"/>
              </a:ext>
            </a:extLst>
          </p:cNvPr>
          <p:cNvSpPr txBox="1"/>
          <p:nvPr/>
        </p:nvSpPr>
        <p:spPr>
          <a:xfrm>
            <a:off x="8983275" y="2864464"/>
            <a:ext cx="101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QGSM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87452-159E-4BC8-AD4D-FD2D51623FA6}"/>
              </a:ext>
            </a:extLst>
          </p:cNvPr>
          <p:cNvSpPr txBox="1"/>
          <p:nvPr/>
        </p:nvSpPr>
        <p:spPr>
          <a:xfrm>
            <a:off x="8963220" y="3333948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 …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1BE4F-00C7-4137-A981-E2D10F2CBE07}"/>
              </a:ext>
            </a:extLst>
          </p:cNvPr>
          <p:cNvSpPr txBox="1"/>
          <p:nvPr/>
        </p:nvSpPr>
        <p:spPr>
          <a:xfrm>
            <a:off x="9076105" y="19723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2F461AA-DF94-4F03-8823-C845C5EF2CBB}"/>
              </a:ext>
            </a:extLst>
          </p:cNvPr>
          <p:cNvSpPr/>
          <p:nvPr/>
        </p:nvSpPr>
        <p:spPr bwMode="auto">
          <a:xfrm>
            <a:off x="1151931" y="2023266"/>
            <a:ext cx="7759193" cy="205847"/>
          </a:xfrm>
          <a:prstGeom prst="rect">
            <a:avLst/>
          </a:prstGeom>
          <a:solidFill>
            <a:srgbClr val="0033CC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0D8B9-5A8C-414A-BBE0-45E8BD6C0817}"/>
              </a:ext>
            </a:extLst>
          </p:cNvPr>
          <p:cNvSpPr/>
          <p:nvPr/>
        </p:nvSpPr>
        <p:spPr bwMode="auto">
          <a:xfrm>
            <a:off x="1173553" y="2932241"/>
            <a:ext cx="7759193" cy="205847"/>
          </a:xfrm>
          <a:prstGeom prst="rect">
            <a:avLst/>
          </a:prstGeom>
          <a:solidFill>
            <a:srgbClr val="0033CC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23C66CA-76DD-4D44-BCDD-8818F81AF2BA}"/>
              </a:ext>
            </a:extLst>
          </p:cNvPr>
          <p:cNvSpPr/>
          <p:nvPr/>
        </p:nvSpPr>
        <p:spPr bwMode="auto">
          <a:xfrm>
            <a:off x="1204027" y="3390169"/>
            <a:ext cx="7759193" cy="205847"/>
          </a:xfrm>
          <a:prstGeom prst="rect">
            <a:avLst/>
          </a:prstGeom>
          <a:solidFill>
            <a:srgbClr val="0033CC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090FC57-8C48-4C6F-829A-63ABD1BE8B88}"/>
              </a:ext>
            </a:extLst>
          </p:cNvPr>
          <p:cNvSpPr/>
          <p:nvPr/>
        </p:nvSpPr>
        <p:spPr bwMode="auto">
          <a:xfrm>
            <a:off x="1207292" y="4206597"/>
            <a:ext cx="7759193" cy="358247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CCFFAA9-E967-43A9-A0EC-9C0C972E1EEC}"/>
              </a:ext>
            </a:extLst>
          </p:cNvPr>
          <p:cNvSpPr/>
          <p:nvPr/>
        </p:nvSpPr>
        <p:spPr bwMode="auto">
          <a:xfrm>
            <a:off x="1230311" y="5137750"/>
            <a:ext cx="7759193" cy="205847"/>
          </a:xfrm>
          <a:prstGeom prst="rect">
            <a:avLst/>
          </a:prstGeom>
          <a:solidFill>
            <a:srgbClr val="0033CC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7A33C03-4686-4CAD-A98E-637750BF9125}"/>
              </a:ext>
            </a:extLst>
          </p:cNvPr>
          <p:cNvSpPr/>
          <p:nvPr/>
        </p:nvSpPr>
        <p:spPr bwMode="auto">
          <a:xfrm>
            <a:off x="1230311" y="5575774"/>
            <a:ext cx="7759193" cy="205847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60FDC5-3A7D-4EA2-B766-E9C3783EAFC7}"/>
              </a:ext>
            </a:extLst>
          </p:cNvPr>
          <p:cNvSpPr txBox="1"/>
          <p:nvPr/>
        </p:nvSpPr>
        <p:spPr>
          <a:xfrm>
            <a:off x="9037867" y="4173677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PYTHIA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EAD5C-2D1A-40EF-B4C0-1CF8A78B6F09}"/>
              </a:ext>
            </a:extLst>
          </p:cNvPr>
          <p:cNvSpPr txBox="1"/>
          <p:nvPr/>
        </p:nvSpPr>
        <p:spPr>
          <a:xfrm>
            <a:off x="9012179" y="508678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HIJING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D86C4F-A294-4B54-A3B0-7CABE96D5615}"/>
              </a:ext>
            </a:extLst>
          </p:cNvPr>
          <p:cNvSpPr txBox="1"/>
          <p:nvPr/>
        </p:nvSpPr>
        <p:spPr>
          <a:xfrm>
            <a:off x="497866" y="6505806"/>
            <a:ext cx="93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At that time there was a struggle for soft and hard interactions!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2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08EC8C-5200-41E7-A534-D44BD5F0823B}"/>
              </a:ext>
            </a:extLst>
          </p:cNvPr>
          <p:cNvSpPr txBox="1"/>
          <p:nvPr/>
        </p:nvSpPr>
        <p:spPr>
          <a:xfrm>
            <a:off x="2144712" y="0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SMASH at low energies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1C32-0742-4E7F-9493-4F919137B335}"/>
              </a:ext>
            </a:extLst>
          </p:cNvPr>
          <p:cNvSpPr txBox="1"/>
          <p:nvPr/>
        </p:nvSpPr>
        <p:spPr>
          <a:xfrm>
            <a:off x="1611312" y="1110462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OPER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GiBUU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+ PLUTO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C3080-ECF6-4221-8324-6AC087C83DC1}"/>
              </a:ext>
            </a:extLst>
          </p:cNvPr>
          <p:cNvSpPr txBox="1"/>
          <p:nvPr/>
        </p:nvSpPr>
        <p:spPr>
          <a:xfrm>
            <a:off x="355885" y="607487"/>
            <a:ext cx="9677400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Lambda and </a:t>
            </a:r>
            <a:r>
              <a:rPr lang="en-US" sz="18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0​ Production in Pion-Nucleus Reactions at 1.7 GeV/c,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Steffen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Maurus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HADES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7DDD64-8393-41BC-96F9-C3A77E0B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42" y="1065446"/>
            <a:ext cx="752341" cy="4757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CE2D10-CEED-4222-871E-AC75E92B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" y="1584005"/>
            <a:ext cx="6199532" cy="5701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0A58A7-E0C8-4036-8D75-C85D4F6E1FA8}"/>
              </a:ext>
            </a:extLst>
          </p:cNvPr>
          <p:cNvSpPr txBox="1"/>
          <p:nvPr/>
        </p:nvSpPr>
        <p:spPr>
          <a:xfrm>
            <a:off x="6183312" y="1634702"/>
            <a:ext cx="4038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Comparison of absolute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normalised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transport codes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GiBUU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(solid curve), </a:t>
            </a:r>
          </a:p>
          <a:p>
            <a:pPr algn="l"/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UrQMD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(dashed curve) and SMASH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(dotted curve) to the experimental </a:t>
            </a:r>
            <a:endParaRPr lang="en-US" sz="2000" b="0" i="1" u="none" strike="noStrike" baseline="0" dirty="0">
              <a:solidFill>
                <a:schemeClr val="tx1"/>
              </a:solidFill>
              <a:latin typeface="MathDesign-UT-Regular-MathItalic-10"/>
            </a:endParaRP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cross-section in carbon.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3F567-5A94-4133-85E5-97ADFBC65429}"/>
              </a:ext>
            </a:extLst>
          </p:cNvPr>
          <p:cNvSpPr txBox="1"/>
          <p:nvPr/>
        </p:nvSpPr>
        <p:spPr>
          <a:xfrm>
            <a:off x="9471363" y="70849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08EC8C-5200-41E7-A534-D44BD5F0823B}"/>
              </a:ext>
            </a:extLst>
          </p:cNvPr>
          <p:cNvSpPr txBox="1"/>
          <p:nvPr/>
        </p:nvSpPr>
        <p:spPr>
          <a:xfrm>
            <a:off x="2144712" y="0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SMASH at low energies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1C32-0742-4E7F-9493-4F919137B335}"/>
              </a:ext>
            </a:extLst>
          </p:cNvPr>
          <p:cNvSpPr txBox="1"/>
          <p:nvPr/>
        </p:nvSpPr>
        <p:spPr>
          <a:xfrm>
            <a:off x="1611312" y="1110462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OPER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GiBUU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+ PLUTO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C3080-ECF6-4221-8324-6AC087C83DC1}"/>
              </a:ext>
            </a:extLst>
          </p:cNvPr>
          <p:cNvSpPr txBox="1"/>
          <p:nvPr/>
        </p:nvSpPr>
        <p:spPr>
          <a:xfrm>
            <a:off x="355885" y="607487"/>
            <a:ext cx="9677400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Lambda and </a:t>
            </a:r>
            <a:r>
              <a:rPr lang="en-US" sz="1800" b="1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0​ Production in Pion-Nucleus Reactions at 1.7 GeV/c,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Steffen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Maurus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HADES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533672-16B0-4CCA-A87B-309A35C5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" y="1572127"/>
            <a:ext cx="5979827" cy="55463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28B0C8-5626-4C90-AFC2-0D0503AE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3" y="1035993"/>
            <a:ext cx="962639" cy="4813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67B8B5-D28D-4F65-88A7-3E5184C8798D}"/>
              </a:ext>
            </a:extLst>
          </p:cNvPr>
          <p:cNvSpPr txBox="1"/>
          <p:nvPr/>
        </p:nvSpPr>
        <p:spPr>
          <a:xfrm>
            <a:off x="6335712" y="1572127"/>
            <a:ext cx="3886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Comparison of the 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Utopia-Italic"/>
              </a:rPr>
              <a:t>Pt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distribution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of absolute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normalised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transport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codes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GiBUU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(solid curve), </a:t>
            </a:r>
          </a:p>
          <a:p>
            <a:pPr algn="l"/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UrQMD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(dashed curve) and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SMASH (dotted curve) to the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experimental 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MathDesign-UT-Regular-MathItalic-10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cross-section in 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accent2"/>
                </a:solidFill>
                <a:latin typeface="Utopia-Regular"/>
              </a:rPr>
              <a:t>tungsten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for different rapidity bins. Experimental errors are indicated in black for the statistical, filled boxes for the systematic and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open boxes for the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normalisation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error. In the upper panels the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comparison of the transport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models to the experimental data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is shown, while the lower panel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Indicates the difference in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Utopia-Regular"/>
              </a:rPr>
              <a:t>percents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Utopia-Regular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8D045-1B2C-4076-9AF9-F201C46A72BB}"/>
              </a:ext>
            </a:extLst>
          </p:cNvPr>
          <p:cNvSpPr txBox="1"/>
          <p:nvPr/>
        </p:nvSpPr>
        <p:spPr>
          <a:xfrm>
            <a:off x="9489740" y="704133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94020" y="69802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81229-9FB9-4B00-A5E3-BBAAB22857B7}"/>
              </a:ext>
            </a:extLst>
          </p:cNvPr>
          <p:cNvSpPr txBox="1"/>
          <p:nvPr/>
        </p:nvSpPr>
        <p:spPr>
          <a:xfrm>
            <a:off x="432620" y="2495044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baseline="0" dirty="0">
                <a:solidFill>
                  <a:srgbClr val="131413"/>
                </a:solidFill>
                <a:latin typeface="+mj-lt"/>
                <a:cs typeface="Times New Roman" panose="02020603050405020304" pitchFamily="18" charset="0"/>
              </a:rPr>
              <a:t>Eur. Phys. J. C81 (2021) 73, published on line 22 Jan. 2021, ArXiv:  </a:t>
            </a:r>
            <a:r>
              <a:rPr lang="fr-FR" b="0" i="0" u="none" strike="noStrike" baseline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5 Oct. 2020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73FBE3-040D-46B9-A839-387392BE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57" y="3237411"/>
            <a:ext cx="8345510" cy="9530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DD524B-EC7A-488B-A93A-EF8774E7A4D5}"/>
              </a:ext>
            </a:extLst>
          </p:cNvPr>
          <p:cNvSpPr txBox="1"/>
          <p:nvPr/>
        </p:nvSpPr>
        <p:spPr>
          <a:xfrm>
            <a:off x="2974433" y="4532705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NA61/SHINE Collaboration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93315-E877-4C0F-A351-777147CFFE9A}"/>
              </a:ext>
            </a:extLst>
          </p:cNvPr>
          <p:cNvSpPr txBox="1"/>
          <p:nvPr/>
        </p:nvSpPr>
        <p:spPr>
          <a:xfrm>
            <a:off x="1192212" y="4945535"/>
            <a:ext cx="769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results were compared with predictions of the models:</a:t>
            </a:r>
          </a:p>
          <a:p>
            <a:pPr algn="l"/>
            <a:r>
              <a:rPr lang="en-US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Epos 1.99, </a:t>
            </a:r>
            <a:r>
              <a:rPr lang="en-US" b="1" i="0" u="none" strike="noStrike" baseline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3.4, </a:t>
            </a:r>
            <a:r>
              <a:rPr lang="en-US" b="1" i="0" u="none" strike="noStrike" baseline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Ampt</a:t>
            </a:r>
            <a:r>
              <a:rPr lang="en-US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1.26, </a:t>
            </a:r>
            <a:r>
              <a:rPr lang="en-US" b="1" i="0" u="none" strike="noStrike" baseline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</a:t>
            </a:r>
            <a:r>
              <a:rPr lang="en-US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lang="en-US" b="1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1.6</a:t>
            </a:r>
            <a:r>
              <a:rPr lang="en-US" b="1" i="0" u="none" strike="noStrike" baseline="0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 of the models reproduces all features of the presented results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74E88-C60C-4FC5-B35A-9516779A9392}"/>
              </a:ext>
            </a:extLst>
          </p:cNvPr>
          <p:cNvSpPr txBox="1"/>
          <p:nvPr/>
        </p:nvSpPr>
        <p:spPr>
          <a:xfrm>
            <a:off x="656154" y="1036637"/>
            <a:ext cx="9214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be for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2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571032" y="711824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D754569-5E65-4D8D-9AF2-FD6C2C6C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92" y="12223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Be-7 + Be-9,  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centrality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 –</a:t>
            </a:r>
            <a:r>
              <a:rPr lang="ru-RU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Horror, horror! 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– OK nearly.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47DA0-71F8-4A2E-B983-F1FA3964A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112837"/>
            <a:ext cx="9285109" cy="2771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49EA76-3483-4F0C-B8CD-E6A372ABE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3915822"/>
            <a:ext cx="9208909" cy="32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519205" y="70551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D754569-5E65-4D8D-9AF2-FD6C2C6C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92" y="122237"/>
            <a:ext cx="911701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Be-7 + Be-9, 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centrality.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C43A0-A4D8-4815-BA29-E4A5FE44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6" y="6439589"/>
            <a:ext cx="9012009" cy="819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BCD97-6654-4C59-B462-201ACEF66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" y="615321"/>
            <a:ext cx="9827809" cy="56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CC3AAD78-B958-4764-82A9-4C9911EA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904" y="7017312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C95D74B3-AD71-4387-BF2A-65E34C0D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</a:t>
            </a:r>
            <a:r>
              <a:rPr lang="en-US" altLang="ru-RU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D+p</a:t>
            </a:r>
            <a:r>
              <a:rPr lang="en-US" alt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0C36E-84CB-411B-9B91-CC37B459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" y="984629"/>
            <a:ext cx="8338237" cy="3569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B6177-2890-4DE5-8EB5-4FB44146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6" y="4752684"/>
            <a:ext cx="8989454" cy="182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1B3AF-B0A0-468A-B102-349C5C1104F6}"/>
              </a:ext>
            </a:extLst>
          </p:cNvPr>
          <p:cNvSpPr txBox="1"/>
          <p:nvPr/>
        </p:nvSpPr>
        <p:spPr>
          <a:xfrm>
            <a:off x="3287712" y="6773560"/>
            <a:ext cx="390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Z. Phys. A 357, 107 (1997)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CB154-E2A3-44C6-B7E7-0BBF559978E0}"/>
              </a:ext>
            </a:extLst>
          </p:cNvPr>
          <p:cNvSpPr txBox="1"/>
          <p:nvPr/>
        </p:nvSpPr>
        <p:spPr>
          <a:xfrm>
            <a:off x="8723458" y="1646237"/>
            <a:ext cx="13837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 1     –     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0.66 --  49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0.33 –   71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0      --  90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-0.33 – 109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-0.66 – 131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-1     --  180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6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CB56E935-5A0C-4883-BC73-84E3D04A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791" y="7000825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123" name="Прямоугольник 6">
            <a:extLst>
              <a:ext uri="{FF2B5EF4-FFF2-40B4-BE49-F238E27FC236}">
                <a16:creationId xmlns:a16="http://schemas.microsoft.com/office/drawing/2014/main" id="{BB8F2C29-5A77-45DA-8C76-F209ED8C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1750"/>
            <a:ext cx="976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0033CC"/>
                </a:solidFill>
              </a:rPr>
              <a:t>FTF model : basic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1121B-94B6-43B8-A417-19C1AFC4E3AD}"/>
              </a:ext>
            </a:extLst>
          </p:cNvPr>
          <p:cNvSpPr txBox="1"/>
          <p:nvPr/>
        </p:nvSpPr>
        <p:spPr>
          <a:xfrm>
            <a:off x="3541825" y="5342369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String mass distribution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015459-3997-4D65-98FD-34B54D8D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92" y="5742479"/>
            <a:ext cx="7355525" cy="839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153E42-A0B6-4DA4-AB33-EB05D85D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" y="6636880"/>
            <a:ext cx="6407952" cy="41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933D1-40DE-4ECF-B63E-4FB0F1C77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92" y="6688585"/>
            <a:ext cx="1006106" cy="3122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0E441-B7DF-4E4A-BD7D-7E1A5AF3BDCA}"/>
              </a:ext>
            </a:extLst>
          </p:cNvPr>
          <p:cNvSpPr/>
          <p:nvPr/>
        </p:nvSpPr>
        <p:spPr>
          <a:xfrm>
            <a:off x="1099634" y="515308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B.Andersson et al. Nucl. Phys. B281 289 (1987)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B.Nilsson-Almquist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E.Stenlund</a:t>
            </a:r>
            <a:r>
              <a:rPr lang="en-US" dirty="0">
                <a:solidFill>
                  <a:schemeClr val="tx1"/>
                </a:solidFill>
              </a:rPr>
              <a:t>, Comp. Phys. Comm. 43 387 (1987).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DBE547-D51C-4FA6-AB62-D36928276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2" y="1706752"/>
            <a:ext cx="4127935" cy="13545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A7A6E8-3743-4BCA-B36A-2C273E783397}"/>
              </a:ext>
            </a:extLst>
          </p:cNvPr>
          <p:cNvSpPr/>
          <p:nvPr/>
        </p:nvSpPr>
        <p:spPr>
          <a:xfrm>
            <a:off x="1938502" y="1255489"/>
            <a:ext cx="6451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1: Processes of string's creations considered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F3F982-64B4-4C65-8001-F3A626C95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5" y="3779837"/>
            <a:ext cx="4181553" cy="164205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B7336C-E141-45AB-B836-B479C461EE27}"/>
              </a:ext>
            </a:extLst>
          </p:cNvPr>
          <p:cNvSpPr/>
          <p:nvPr/>
        </p:nvSpPr>
        <p:spPr>
          <a:xfrm>
            <a:off x="2123564" y="3371339"/>
            <a:ext cx="578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2 Additional quark exchange processes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095BE349-C7A8-4F15-B557-6C799932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5608638"/>
            <a:ext cx="1841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b="1">
              <a:solidFill>
                <a:schemeClr val="accent2"/>
              </a:solidFill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01DF80C-6441-45C2-B9C3-B9509ADC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484188"/>
            <a:ext cx="3581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ct val="0"/>
              </a:spcAft>
            </a:pPr>
            <a:endParaRPr lang="en-US" altLang="ru-RU" sz="2200" b="1">
              <a:solidFill>
                <a:srgbClr val="000080"/>
              </a:solidFill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0885E7AC-F6E4-4690-A7FC-22E59315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41300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462C5766-3A61-49DD-A6C0-6B03AAE1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82550"/>
            <a:ext cx="9374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model: string fragmentation details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783A6-924B-44D6-8D36-415600FD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5" y="778275"/>
            <a:ext cx="8965651" cy="4114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73A785-31DF-4CDA-A3F2-D15B8E2B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54" y="5635911"/>
            <a:ext cx="8153400" cy="4209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017EC8-527A-443C-BDE9-B80AC1E92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912" y="6321833"/>
            <a:ext cx="5429254" cy="6826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8FE5D0-67A9-4DD6-AE09-C4C85CC61CC7}"/>
              </a:ext>
            </a:extLst>
          </p:cNvPr>
          <p:cNvSpPr txBox="1"/>
          <p:nvPr/>
        </p:nvSpPr>
        <p:spPr>
          <a:xfrm>
            <a:off x="16367" y="5584765"/>
            <a:ext cx="144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mesons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E7946-5CFE-4246-B0BF-CDF9FB79A7F7}"/>
              </a:ext>
            </a:extLst>
          </p:cNvPr>
          <p:cNvSpPr txBox="1"/>
          <p:nvPr/>
        </p:nvSpPr>
        <p:spPr>
          <a:xfrm>
            <a:off x="4011" y="6288934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baryons,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a’la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Kaidalov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8053D-B75D-4ED9-8ACF-1B1C546B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98437"/>
            <a:ext cx="6899274" cy="811212"/>
          </a:xfrm>
        </p:spPr>
        <p:txBody>
          <a:bodyPr/>
          <a:lstStyle/>
          <a:p>
            <a:r>
              <a:rPr lang="en-US" b="1" dirty="0" err="1">
                <a:solidFill>
                  <a:srgbClr val="0033CC"/>
                </a:solidFill>
              </a:rPr>
              <a:t>hA</a:t>
            </a:r>
            <a:r>
              <a:rPr lang="en-US" b="1" dirty="0">
                <a:solidFill>
                  <a:srgbClr val="0033CC"/>
                </a:solidFill>
              </a:rPr>
              <a:t> and AA interactions?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801269-1E43-4EB7-91CE-666B1146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2" y="1485325"/>
            <a:ext cx="7521472" cy="4589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92B8E5-618A-43A1-9D82-C3CE217A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6147292"/>
            <a:ext cx="4413183" cy="10668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DB794FF-0E09-4E72-8142-8EA35601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845" y="7053262"/>
            <a:ext cx="5277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309830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850B8-FF93-42E8-8040-07902721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198437"/>
            <a:ext cx="6061074" cy="658812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VENUS -&gt; EPOS -&gt; EPOS-LHC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E05F6-6B05-4E58-8E33-70E8758AE6A0}"/>
              </a:ext>
            </a:extLst>
          </p:cNvPr>
          <p:cNvSpPr txBox="1"/>
          <p:nvPr/>
        </p:nvSpPr>
        <p:spPr>
          <a:xfrm>
            <a:off x="140492" y="857249"/>
            <a:ext cx="945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K. Werner: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PHYSICS REPORTS  232,  87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1993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Strings, Pomerons and the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VENUS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model of hadronic interactions at </a:t>
            </a:r>
            <a:r>
              <a:rPr lang="en-US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ultrarelativistic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energies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A7071-0499-4515-8909-1F2BC19788F9}"/>
              </a:ext>
            </a:extLst>
          </p:cNvPr>
          <p:cNvSpPr txBox="1"/>
          <p:nvPr/>
        </p:nvSpPr>
        <p:spPr>
          <a:xfrm>
            <a:off x="322972" y="2162392"/>
            <a:ext cx="3815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Average transverse momentum.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DAE6F-2AD2-437B-854E-69FB7C2ED85C}"/>
              </a:ext>
            </a:extLst>
          </p:cNvPr>
          <p:cNvSpPr txBox="1"/>
          <p:nvPr/>
        </p:nvSpPr>
        <p:spPr>
          <a:xfrm>
            <a:off x="284983" y="2541947"/>
            <a:ext cx="2981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area law parameter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625873-3597-4052-8309-0C369DB5BC77}"/>
              </a:ext>
            </a:extLst>
          </p:cNvPr>
          <p:cNvSpPr txBox="1"/>
          <p:nvPr/>
        </p:nvSpPr>
        <p:spPr>
          <a:xfrm>
            <a:off x="284983" y="2885506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string cutoff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mass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F04B5-8BE3-4092-90A5-9D7D45CD90B9}"/>
              </a:ext>
            </a:extLst>
          </p:cNvPr>
          <p:cNvSpPr txBox="1"/>
          <p:nvPr/>
        </p:nvSpPr>
        <p:spPr>
          <a:xfrm>
            <a:off x="284983" y="3347171"/>
            <a:ext cx="50397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splitting function h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(x). In case of a string with a nucleon remnant at one end, we first split off a leading particle, before fragmenting the remaining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q~çistring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B0346-7D03-47C3-BEFC-FE2D10ECBDB6}"/>
              </a:ext>
            </a:extLst>
          </p:cNvPr>
          <p:cNvSpPr txBox="1"/>
          <p:nvPr/>
        </p:nvSpPr>
        <p:spPr>
          <a:xfrm>
            <a:off x="284983" y="4619100"/>
            <a:ext cx="5039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strange quark and diquark probability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69CF5-0163-447B-9E8C-7867CF868B43}"/>
              </a:ext>
            </a:extLst>
          </p:cNvPr>
          <p:cNvSpPr txBox="1"/>
          <p:nvPr/>
        </p:nvSpPr>
        <p:spPr>
          <a:xfrm>
            <a:off x="5178803" y="4526202"/>
            <a:ext cx="220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Ps=0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.14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Pdiq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=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0.12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AC7A1-8649-4F51-A7E6-22B6FC51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95" y="2224338"/>
            <a:ext cx="1615204" cy="3514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FF70CF-2ADE-46F6-AC08-DF3201B39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32" y="2616179"/>
            <a:ext cx="1295402" cy="3084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7560B4-A792-470C-8266-5F60D1094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850" y="2986418"/>
            <a:ext cx="2209800" cy="2678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5B92BF-FCF5-4672-A25B-3EB4FBE7A4EF}"/>
              </a:ext>
            </a:extLst>
          </p:cNvPr>
          <p:cNvSpPr txBox="1"/>
          <p:nvPr/>
        </p:nvSpPr>
        <p:spPr>
          <a:xfrm>
            <a:off x="2109005" y="1565078"/>
            <a:ext cx="643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String fragmentation </a:t>
            </a:r>
            <a:r>
              <a:rPr lang="en-US" sz="2400" b="1" dirty="0" err="1">
                <a:solidFill>
                  <a:schemeClr val="tx1"/>
                </a:solidFill>
              </a:rPr>
              <a:t>a’la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Artru-Mennessier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03BBDB-AF3F-4507-8478-389F263E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20" y="5267742"/>
            <a:ext cx="5228823" cy="18609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D7280A-50B0-4311-B88C-A29952B367AF}"/>
              </a:ext>
            </a:extLst>
          </p:cNvPr>
          <p:cNvSpPr txBox="1"/>
          <p:nvPr/>
        </p:nvSpPr>
        <p:spPr>
          <a:xfrm>
            <a:off x="9459912" y="69802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9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AEA52-5D8F-4C29-8046-1F3E6CC605EC}"/>
              </a:ext>
            </a:extLst>
          </p:cNvPr>
          <p:cNvSpPr txBox="1"/>
          <p:nvPr/>
        </p:nvSpPr>
        <p:spPr>
          <a:xfrm>
            <a:off x="1287911" y="80548"/>
            <a:ext cx="813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K. Werner et al. :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PHYSICS REPORTS 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350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,  93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2001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tx1"/>
                </a:solidFill>
                <a:latin typeface="+mn-lt"/>
              </a:rPr>
              <a:t>PARTON-BASED GRIBOV+REGGE THEORY (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+mn-lt"/>
              </a:rPr>
              <a:t>EPOS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2ADFE-C82A-4F03-AD15-814D48AB789A}"/>
              </a:ext>
            </a:extLst>
          </p:cNvPr>
          <p:cNvSpPr txBox="1"/>
          <p:nvPr/>
        </p:nvSpPr>
        <p:spPr>
          <a:xfrm>
            <a:off x="9090496" y="204017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FLUKA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AC794-1BFF-4A38-B8F2-A14E7A1F9DE6}"/>
              </a:ext>
            </a:extLst>
          </p:cNvPr>
          <p:cNvSpPr txBox="1"/>
          <p:nvPr/>
        </p:nvSpPr>
        <p:spPr>
          <a:xfrm>
            <a:off x="9065860" y="2672206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QGSM</a:t>
            </a:r>
          </a:p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87452-159E-4BC8-AD4D-FD2D51623FA6}"/>
              </a:ext>
            </a:extLst>
          </p:cNvPr>
          <p:cNvSpPr txBox="1"/>
          <p:nvPr/>
        </p:nvSpPr>
        <p:spPr>
          <a:xfrm>
            <a:off x="9018179" y="318303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 …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1BE4F-00C7-4137-A981-E2D10F2CBE07}"/>
              </a:ext>
            </a:extLst>
          </p:cNvPr>
          <p:cNvSpPr txBox="1"/>
          <p:nvPr/>
        </p:nvSpPr>
        <p:spPr>
          <a:xfrm>
            <a:off x="9131645" y="1637987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60FDC5-3A7D-4EA2-B766-E9C3783EAFC7}"/>
              </a:ext>
            </a:extLst>
          </p:cNvPr>
          <p:cNvSpPr txBox="1"/>
          <p:nvPr/>
        </p:nvSpPr>
        <p:spPr>
          <a:xfrm>
            <a:off x="9090496" y="406336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PYTHIA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842F9-E301-49B0-B21D-E8EC8678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" y="973372"/>
            <a:ext cx="8160865" cy="5385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1D040E-8846-44FB-A439-AC7C2C7A213A}"/>
              </a:ext>
            </a:extLst>
          </p:cNvPr>
          <p:cNvSpPr txBox="1"/>
          <p:nvPr/>
        </p:nvSpPr>
        <p:spPr>
          <a:xfrm>
            <a:off x="9072333" y="559662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UrQMD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41C69-A0A1-4571-BE39-2FA7496C3E20}"/>
              </a:ext>
            </a:extLst>
          </p:cNvPr>
          <p:cNvSpPr txBox="1"/>
          <p:nvPr/>
        </p:nvSpPr>
        <p:spPr>
          <a:xfrm>
            <a:off x="9131645" y="4997688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HIJING</a:t>
            </a:r>
          </a:p>
          <a:p>
            <a:r>
              <a:rPr lang="en-US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AMPT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213D5-0379-4205-B59F-6202C58FB6B9}"/>
              </a:ext>
            </a:extLst>
          </p:cNvPr>
          <p:cNvSpPr txBox="1"/>
          <p:nvPr/>
        </p:nvSpPr>
        <p:spPr>
          <a:xfrm>
            <a:off x="1763712" y="6613947"/>
            <a:ext cx="7386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Today there is only slow evolution of MC models!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chemeClr val="accent2"/>
                </a:solidFill>
              </a:rPr>
              <a:t>  </a:t>
            </a:r>
            <a:r>
              <a:rPr lang="en-US" sz="2400" b="1" dirty="0">
                <a:solidFill>
                  <a:schemeClr val="accent2"/>
                </a:solidFill>
              </a:rPr>
              <a:t>   Main struggle is for neutrino interactions.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850B8-FF93-42E8-8040-07902721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198437"/>
            <a:ext cx="6061074" cy="658812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VENUS -&gt; EPOS -&gt; EPOS-LHC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E05F6-6B05-4E58-8E33-70E8758AE6A0}"/>
              </a:ext>
            </a:extLst>
          </p:cNvPr>
          <p:cNvSpPr txBox="1"/>
          <p:nvPr/>
        </p:nvSpPr>
        <p:spPr>
          <a:xfrm>
            <a:off x="140492" y="857249"/>
            <a:ext cx="945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K. Werner: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PHYSICS REPORTS  232,  87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1993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Strings, Pomerons and the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VENUS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model of hadronic interactions at </a:t>
            </a:r>
            <a:r>
              <a:rPr lang="en-US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ultrarelativistic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energies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B92BF-FCF5-4672-A25B-3EB4FBE7A4EF}"/>
              </a:ext>
            </a:extLst>
          </p:cNvPr>
          <p:cNvSpPr txBox="1"/>
          <p:nvPr/>
        </p:nvSpPr>
        <p:spPr>
          <a:xfrm>
            <a:off x="239712" y="1516061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+mj-lt"/>
              </a:rPr>
              <a:t>Cross sections: 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+mj-lt"/>
              </a:rPr>
              <a:t>Gribov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+mj-lt"/>
              </a:rPr>
              <a:t>—</a:t>
            </a:r>
            <a:r>
              <a:rPr lang="en-US" b="1" i="0" u="none" strike="noStrike" baseline="0" dirty="0" err="1">
                <a:solidFill>
                  <a:schemeClr val="tx1"/>
                </a:solidFill>
                <a:latin typeface="+mj-lt"/>
              </a:rPr>
              <a:t>Regge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+mj-lt"/>
              </a:rPr>
              <a:t> theory (GRT) of multiple Pomeron exchange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B2F83-913E-4D78-AA30-1C907D99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12" y="2030719"/>
            <a:ext cx="2895600" cy="2038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FC42C-2D75-4F4A-9DCE-C7E7E0CC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96" y="2030777"/>
            <a:ext cx="3296992" cy="1764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F44E4-CD7F-4203-82D0-597F502D53F2}"/>
              </a:ext>
            </a:extLst>
          </p:cNvPr>
          <p:cNvSpPr txBox="1"/>
          <p:nvPr/>
        </p:nvSpPr>
        <p:spPr>
          <a:xfrm>
            <a:off x="1306512" y="638902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We discuss </a:t>
            </a:r>
            <a:r>
              <a:rPr lang="en-US" sz="24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multistrings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being a unique feature of VENUS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+minijets and jets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80852-E9E6-47BA-B1FD-EB7F3891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38" y="4071974"/>
            <a:ext cx="3150203" cy="21488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0BA49C-A5A9-4798-ABED-5A7A3DD26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78" y="4196253"/>
            <a:ext cx="3522066" cy="1945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A53F8B-B044-40DE-8B49-4C536C936702}"/>
              </a:ext>
            </a:extLst>
          </p:cNvPr>
          <p:cNvSpPr txBox="1"/>
          <p:nvPr/>
        </p:nvSpPr>
        <p:spPr>
          <a:xfrm>
            <a:off x="31404" y="4689118"/>
            <a:ext cx="1808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   AGK</a:t>
            </a:r>
          </a:p>
          <a:p>
            <a:r>
              <a:rPr lang="en-US" b="1" dirty="0">
                <a:solidFill>
                  <a:srgbClr val="FF0000"/>
                </a:solidFill>
              </a:rPr>
              <a:t>Finite energy</a:t>
            </a:r>
          </a:p>
          <a:p>
            <a:r>
              <a:rPr lang="en-US" b="1" dirty="0">
                <a:solidFill>
                  <a:srgbClr val="FF0000"/>
                </a:solidFill>
              </a:rPr>
              <a:t> corrections?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DC0D2-59EB-40E6-A1E5-DC10097718F6}"/>
              </a:ext>
            </a:extLst>
          </p:cNvPr>
          <p:cNvSpPr txBox="1"/>
          <p:nvPr/>
        </p:nvSpPr>
        <p:spPr>
          <a:xfrm>
            <a:off x="9447112" y="70735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1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850B8-FF93-42E8-8040-07902721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198437"/>
            <a:ext cx="6061074" cy="658812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VENUS -&gt; EPOS -&gt; EPOS-LHC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E05F6-6B05-4E58-8E33-70E8758AE6A0}"/>
              </a:ext>
            </a:extLst>
          </p:cNvPr>
          <p:cNvSpPr txBox="1"/>
          <p:nvPr/>
        </p:nvSpPr>
        <p:spPr>
          <a:xfrm>
            <a:off x="140492" y="857249"/>
            <a:ext cx="945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K. Werner: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PHYSICS REPORTS  232,  87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1993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Strings, Pomerons and the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VENUS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model of hadronic interactions at </a:t>
            </a:r>
            <a:r>
              <a:rPr lang="en-US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ultrarelativistic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energies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E9A49-A938-4A65-B2DE-113F46AF9702}"/>
              </a:ext>
            </a:extLst>
          </p:cNvPr>
          <p:cNvSpPr txBox="1"/>
          <p:nvPr/>
        </p:nvSpPr>
        <p:spPr>
          <a:xfrm>
            <a:off x="252028" y="1562227"/>
            <a:ext cx="5039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fundamental difference between sea and valence quark distributions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is their small </a:t>
            </a:r>
            <a:r>
              <a:rPr lang="en-US" sz="2400" b="1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x </a:t>
            </a:r>
            <a:r>
              <a:rPr lang="en-US" sz="24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behaviour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as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4ED4-24E1-43EC-A4DA-321EB5B3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38" y="1771769"/>
            <a:ext cx="4672063" cy="5602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E1ADFF-53B8-4916-A31D-776154644F11}"/>
              </a:ext>
            </a:extLst>
          </p:cNvPr>
          <p:cNvSpPr/>
          <p:nvPr/>
        </p:nvSpPr>
        <p:spPr bwMode="auto">
          <a:xfrm>
            <a:off x="6640512" y="1632803"/>
            <a:ext cx="533400" cy="838200"/>
          </a:xfrm>
          <a:prstGeom prst="rect">
            <a:avLst/>
          </a:prstGeom>
          <a:solidFill>
            <a:srgbClr val="FF00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BA181-AA57-454B-B73A-68CD9577DEE8}"/>
              </a:ext>
            </a:extLst>
          </p:cNvPr>
          <p:cNvSpPr txBox="1"/>
          <p:nvPr/>
        </p:nvSpPr>
        <p:spPr>
          <a:xfrm>
            <a:off x="672444" y="3057785"/>
            <a:ext cx="2334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solidFill>
                  <a:schemeClr val="tx1"/>
                </a:solidFill>
                <a:latin typeface="MacmillanItalic"/>
              </a:rPr>
              <a:t>Soft contribution</a:t>
            </a:r>
          </a:p>
          <a:p>
            <a:endParaRPr lang="en-US" sz="1800" i="1" dirty="0">
              <a:solidFill>
                <a:schemeClr val="tx1"/>
              </a:solidFill>
              <a:latin typeface="MacmillanItalic"/>
            </a:endParaRPr>
          </a:p>
          <a:p>
            <a:endParaRPr lang="en-US" sz="1800" b="0" i="1" u="none" strike="noStrike" baseline="0" dirty="0">
              <a:solidFill>
                <a:schemeClr val="tx1"/>
              </a:solidFill>
              <a:latin typeface="MacmillanItalic"/>
            </a:endParaRPr>
          </a:p>
          <a:p>
            <a:endParaRPr lang="en-US" sz="1800" b="0" i="1" u="none" strike="noStrike" baseline="0" dirty="0">
              <a:solidFill>
                <a:schemeClr val="tx1"/>
              </a:solidFill>
              <a:latin typeface="MacmillanItalic"/>
            </a:endParaRPr>
          </a:p>
          <a:p>
            <a:r>
              <a:rPr lang="en-US" sz="1800" b="0" i="1" u="none" strike="noStrike" baseline="0" dirty="0">
                <a:solidFill>
                  <a:schemeClr val="tx1"/>
                </a:solidFill>
                <a:latin typeface="MacmillanItalic"/>
              </a:rPr>
              <a:t>Hard contribution</a:t>
            </a:r>
          </a:p>
          <a:p>
            <a:r>
              <a:rPr lang="en-US" sz="1800" b="0" i="1" u="none" strike="noStrike" baseline="0" dirty="0">
                <a:solidFill>
                  <a:schemeClr val="tx1"/>
                </a:solidFill>
                <a:latin typeface="MacmillanItalic"/>
              </a:rPr>
              <a:t>Semi-hard contribution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4EB109-9A47-4E6D-9AE6-BC0DC77A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12" y="2972098"/>
            <a:ext cx="4198513" cy="54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4D6722-5782-4374-B827-1B9511333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312" y="3627437"/>
            <a:ext cx="5410200" cy="18528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D3373F-6B2A-4016-9086-B5000FB19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88" y="5480320"/>
            <a:ext cx="3142445" cy="19060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4054A3-0D88-4B06-84E4-8B8B3EE5581E}"/>
              </a:ext>
            </a:extLst>
          </p:cNvPr>
          <p:cNvSpPr txBox="1"/>
          <p:nvPr/>
        </p:nvSpPr>
        <p:spPr>
          <a:xfrm>
            <a:off x="5862034" y="5587851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chemeClr val="tx1"/>
                </a:solidFill>
                <a:latin typeface="MacmillanItalic"/>
              </a:rPr>
              <a:t>Di</a:t>
            </a:r>
            <a:r>
              <a:rPr lang="en-US" dirty="0">
                <a:solidFill>
                  <a:schemeClr val="tx1"/>
                </a:solidFill>
                <a:latin typeface="MacmillanMixed1"/>
              </a:rPr>
              <a:t>ff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MacmillanItalic"/>
              </a:rPr>
              <a:t>racti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MathPackTwo"/>
              </a:rPr>
              <a:t>v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MacmillanItalic"/>
              </a:rPr>
              <a:t>e scattering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969B6D-3A10-4F54-B71D-4B2FA3E1D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175" y="6095492"/>
            <a:ext cx="3283474" cy="8385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AE8952-0061-46ED-A5D7-11C7B1CD661D}"/>
              </a:ext>
            </a:extLst>
          </p:cNvPr>
          <p:cNvSpPr txBox="1"/>
          <p:nvPr/>
        </p:nvSpPr>
        <p:spPr>
          <a:xfrm>
            <a:off x="9499586" y="698628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3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D6083-50B0-45A0-9F2C-65E23802E314}"/>
              </a:ext>
            </a:extLst>
          </p:cNvPr>
          <p:cNvSpPr txBox="1"/>
          <p:nvPr/>
        </p:nvSpPr>
        <p:spPr>
          <a:xfrm>
            <a:off x="383380" y="90715"/>
            <a:ext cx="557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chemeClr val="accent2"/>
                </a:solidFill>
                <a:latin typeface="+mj-lt"/>
              </a:rPr>
              <a:t>T. </a:t>
            </a:r>
            <a:r>
              <a:rPr lang="en-US" sz="1600" b="1" i="0" u="none" strike="noStrike" baseline="0" dirty="0" err="1">
                <a:solidFill>
                  <a:schemeClr val="accent2"/>
                </a:solidFill>
                <a:latin typeface="+mj-lt"/>
              </a:rPr>
              <a:t>Pierog</a:t>
            </a:r>
            <a:r>
              <a:rPr lang="en-US" sz="1600" b="1" i="0" u="none" strike="noStrike" baseline="0" dirty="0">
                <a:solidFill>
                  <a:schemeClr val="accent2"/>
                </a:solidFill>
                <a:latin typeface="+mj-lt"/>
              </a:rPr>
              <a:t> et al.:  PHYSICAL REVIEW C 92, 034906 (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+mj-lt"/>
              </a:rPr>
              <a:t>2015</a:t>
            </a:r>
            <a:r>
              <a:rPr lang="en-US" sz="1600" b="1" i="0" u="none" strike="noStrike" baseline="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+mj-lt"/>
              </a:rPr>
              <a:t>EPOS LHC: Test of collective hadronization with data 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+mj-lt"/>
              </a:rPr>
              <a:t>measured at the CERN Large Hadron Collider 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F765-E146-4A0E-87F7-4A732551FB50}"/>
              </a:ext>
            </a:extLst>
          </p:cNvPr>
          <p:cNvSpPr txBox="1"/>
          <p:nvPr/>
        </p:nvSpPr>
        <p:spPr>
          <a:xfrm>
            <a:off x="383380" y="1112837"/>
            <a:ext cx="9313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discuss the effect of the collective hadronization in 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scattering. A different parametrization of flow has been introduced in the case of a small volume with high density of thermalized matter (core) reached in 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large volume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produ-ced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heavy ion collisions. </a:t>
            </a:r>
            <a:r>
              <a:rPr lang="en-US" sz="20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parametrizations depend only on the geometry and the amount of secondary particles entering in the core and not on the beam </a:t>
            </a:r>
            <a:r>
              <a:rPr lang="en-US" sz="2000" b="0" i="0" u="none" strike="noStrike" baseline="0" dirty="0">
                <a:solidFill>
                  <a:schemeClr val="accent2"/>
                </a:solidFill>
                <a:latin typeface="Times-Roman"/>
              </a:rPr>
              <a:t>mass or energy.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97737-0F3E-49C1-B764-2EAE7B68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06" y="2941637"/>
            <a:ext cx="5116597" cy="2512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240804-4847-4649-B5F0-D3153341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12" y="2811323"/>
            <a:ext cx="3451538" cy="2904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01E807-7EDD-4FB6-8F02-2747C7251D6F}"/>
              </a:ext>
            </a:extLst>
          </p:cNvPr>
          <p:cNvSpPr txBox="1"/>
          <p:nvPr/>
        </p:nvSpPr>
        <p:spPr>
          <a:xfrm>
            <a:off x="620712" y="6218237"/>
            <a:ext cx="93138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Times-Roman"/>
              </a:rPr>
              <a:t>We construct a droplet of matter that is not uniform (for example the baryonic</a:t>
            </a:r>
          </a:p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Times-Roman"/>
              </a:rPr>
              <a:t>density may vary along the longitudinal direction), whereas conventional hadronization models assume some (uniform) object.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B5B27-27D1-4452-8DBA-956B32954E45}"/>
              </a:ext>
            </a:extLst>
          </p:cNvPr>
          <p:cNvSpPr txBox="1"/>
          <p:nvPr/>
        </p:nvSpPr>
        <p:spPr>
          <a:xfrm>
            <a:off x="6385192" y="30476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Core – Corona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model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AFA647-0677-41BB-BCFB-65EDACCF6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12" y="0"/>
            <a:ext cx="1285728" cy="1112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62517-8543-4DCC-A2BE-67B8EF16D5A9}"/>
              </a:ext>
            </a:extLst>
          </p:cNvPr>
          <p:cNvSpPr txBox="1"/>
          <p:nvPr/>
        </p:nvSpPr>
        <p:spPr>
          <a:xfrm>
            <a:off x="9513640" y="69802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6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D6083-50B0-45A0-9F2C-65E23802E314}"/>
              </a:ext>
            </a:extLst>
          </p:cNvPr>
          <p:cNvSpPr txBox="1"/>
          <p:nvPr/>
        </p:nvSpPr>
        <p:spPr>
          <a:xfrm>
            <a:off x="1846980" y="122237"/>
            <a:ext cx="638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2"/>
                </a:solidFill>
                <a:latin typeface="+mj-lt"/>
              </a:rPr>
              <a:t>T. </a:t>
            </a:r>
            <a:r>
              <a:rPr lang="en-US" sz="1800" b="1" i="0" u="none" strike="noStrike" baseline="0" dirty="0" err="1">
                <a:solidFill>
                  <a:schemeClr val="accent2"/>
                </a:solidFill>
                <a:latin typeface="+mj-lt"/>
              </a:rPr>
              <a:t>Pierog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+mj-lt"/>
              </a:rPr>
              <a:t> et al.:  PHYSICAL REVIEW C 92, 034906 (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j-lt"/>
              </a:rPr>
              <a:t>2015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+mj-lt"/>
              </a:rPr>
              <a:t>EPOS LHC: Test of collective hadronization with data </a:t>
            </a: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+mj-lt"/>
              </a:rPr>
              <a:t>measured at the CERN Large Hadron Collider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14C76-39BF-4A56-93B0-DA02DB48098A}"/>
              </a:ext>
            </a:extLst>
          </p:cNvPr>
          <p:cNvSpPr txBox="1"/>
          <p:nvPr/>
        </p:nvSpPr>
        <p:spPr>
          <a:xfrm>
            <a:off x="1687512" y="1189037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Times-Roman"/>
              </a:rPr>
              <a:t>M</a:t>
            </a:r>
            <a:r>
              <a:rPr lang="en-US" sz="2000" b="1" i="0" u="none" strike="noStrike" baseline="0" dirty="0">
                <a:solidFill>
                  <a:schemeClr val="accent2"/>
                </a:solidFill>
                <a:latin typeface="Times-Roman"/>
              </a:rPr>
              <a:t>any strings in pp interactions can overlap since the distance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  <a:latin typeface="Times-Roman"/>
              </a:rPr>
              <a:t>                        </a:t>
            </a:r>
            <a:r>
              <a:rPr lang="en-US" sz="2000" b="1" i="0" u="none" strike="noStrike" baseline="0" dirty="0">
                <a:solidFill>
                  <a:schemeClr val="accent2"/>
                </a:solidFill>
                <a:latin typeface="Times-Roman"/>
              </a:rPr>
              <a:t> between </a:t>
            </a:r>
            <a:r>
              <a:rPr lang="en-US" sz="2000" b="1" i="0" u="none" strike="noStrike" baseline="0" dirty="0" err="1">
                <a:solidFill>
                  <a:schemeClr val="accent2"/>
                </a:solidFill>
                <a:latin typeface="Times-Roman"/>
              </a:rPr>
              <a:t>partons</a:t>
            </a:r>
            <a:r>
              <a:rPr lang="en-US" sz="2000" b="1" i="0" u="none" strike="noStrike" baseline="0" dirty="0">
                <a:solidFill>
                  <a:schemeClr val="accent2"/>
                </a:solidFill>
                <a:latin typeface="Times-Roman"/>
              </a:rPr>
              <a:t> is very small.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F4DF15-1C3E-47E9-A1E2-5B303011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" y="1896923"/>
            <a:ext cx="3400023" cy="2942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35C01-AC4C-4F9B-9951-76FE7F3E0865}"/>
              </a:ext>
            </a:extLst>
          </p:cNvPr>
          <p:cNvSpPr txBox="1"/>
          <p:nvPr/>
        </p:nvSpPr>
        <p:spPr>
          <a:xfrm>
            <a:off x="4430712" y="2580027"/>
            <a:ext cx="54032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is assumed that the clusters </a:t>
            </a:r>
            <a:r>
              <a:rPr lang="en-US" b="1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hadronize</a:t>
            </a:r>
            <a:r>
              <a:rPr lang="en-US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some given energy density, having acquired at that moment a collective radial flow, with a linear radial rapidity profile from inside to outside.</a:t>
            </a:r>
          </a:p>
          <a:p>
            <a:pPr algn="l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an azimuthal asymmetry was introduced.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BFF6-391E-41A0-8A35-BB51DD4F3475}"/>
              </a:ext>
            </a:extLst>
          </p:cNvPr>
          <p:cNvSpPr txBox="1"/>
          <p:nvPr/>
        </p:nvSpPr>
        <p:spPr>
          <a:xfrm>
            <a:off x="4583112" y="1927927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Dstring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0.7 – 0.8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ACDD4-34E8-4250-8ABF-E2676583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1" y="5066023"/>
            <a:ext cx="8219923" cy="1152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2E007-AE4B-4856-BCD6-608D84F25953}"/>
              </a:ext>
            </a:extLst>
          </p:cNvPr>
          <p:cNvSpPr txBox="1"/>
          <p:nvPr/>
        </p:nvSpPr>
        <p:spPr>
          <a:xfrm>
            <a:off x="1154713" y="6230115"/>
            <a:ext cx="3425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n_alfa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gamma _s ???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D99E7-7F45-4838-9A13-BBC710425A06}"/>
              </a:ext>
            </a:extLst>
          </p:cNvPr>
          <p:cNvSpPr txBox="1"/>
          <p:nvPr/>
        </p:nvSpPr>
        <p:spPr>
          <a:xfrm>
            <a:off x="4765972" y="6045448"/>
            <a:ext cx="5039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chemeClr val="accent2"/>
                </a:solidFill>
                <a:latin typeface="Times-Roman"/>
              </a:rPr>
              <a:t>Our hadronization of the core part is certainly motivated by the remarkable success of statistical hadronization models [6] and blast-wave fits [7,8].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CE5CF-3198-4A1C-BFA2-1F28B28D2FD6}"/>
              </a:ext>
            </a:extLst>
          </p:cNvPr>
          <p:cNvSpPr txBox="1"/>
          <p:nvPr/>
        </p:nvSpPr>
        <p:spPr>
          <a:xfrm>
            <a:off x="9570682" y="698023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4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AAF8CA-271F-448B-A28B-9BF42126A2DC}"/>
              </a:ext>
            </a:extLst>
          </p:cNvPr>
          <p:cNvSpPr txBox="1"/>
          <p:nvPr/>
        </p:nvSpPr>
        <p:spPr>
          <a:xfrm>
            <a:off x="171868" y="1136815"/>
            <a:ext cx="9416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1. Geant4 FTF works well for </a:t>
            </a:r>
            <a:r>
              <a:rPr lang="en-US" sz="2800" b="1" dirty="0" err="1">
                <a:solidFill>
                  <a:srgbClr val="00B050"/>
                </a:solidFill>
              </a:rPr>
              <a:t>pions</a:t>
            </a:r>
            <a:r>
              <a:rPr lang="en-US" sz="2800" b="1" dirty="0">
                <a:solidFill>
                  <a:srgbClr val="00B050"/>
                </a:solidFill>
              </a:rPr>
              <a:t> and baryons at energies in NN CMS below and upper 12 GeV!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There is a problem with strange particles!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868EF1F-FF2D-4930-9AFE-E7F58069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46D50-6631-43C1-A19E-7E760B2D1D31}"/>
              </a:ext>
            </a:extLst>
          </p:cNvPr>
          <p:cNvSpPr txBox="1"/>
          <p:nvPr/>
        </p:nvSpPr>
        <p:spPr>
          <a:xfrm>
            <a:off x="332133" y="2921450"/>
            <a:ext cx="9416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2. Main problem of the models – bad description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PP interactions!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A57BC-9C32-4A61-AA8D-9169E4C5E017}"/>
              </a:ext>
            </a:extLst>
          </p:cNvPr>
          <p:cNvSpPr txBox="1"/>
          <p:nvPr/>
        </p:nvSpPr>
        <p:spPr>
          <a:xfrm>
            <a:off x="3668712" y="122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Conclusion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5C808-EA5D-4592-B80D-19E5A18858D7}"/>
              </a:ext>
            </a:extLst>
          </p:cNvPr>
          <p:cNvSpPr txBox="1"/>
          <p:nvPr/>
        </p:nvSpPr>
        <p:spPr>
          <a:xfrm>
            <a:off x="544512" y="3875557"/>
            <a:ext cx="9753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FTF        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3 GeV</a:t>
            </a: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Pythia 8   OK at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8 GeV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well to tune   for K+, K- and anti-proton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1.99 &amp; EPOS-LHC OK at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5 GeV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well to include  quark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exchange processes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GeV</a:t>
            </a:r>
          </a:p>
          <a:p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SMASH (C++ re-incarnation of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UrQMD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 be used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9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+ PYTHIA 8.2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V. </a:t>
            </a:r>
            <a:r>
              <a:rPr lang="en-US" sz="2400" b="1" i="0" u="none" strike="noStrike" baseline="0" dirty="0" err="1">
                <a:solidFill>
                  <a:srgbClr val="131413"/>
                </a:solidFill>
                <a:latin typeface="Times-Bold"/>
              </a:rPr>
              <a:t>Kireyeu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 et </a:t>
            </a:r>
            <a:r>
              <a:rPr lang="en-US" sz="2400" b="1" i="0" u="none" strike="noStrike" baseline="0" dirty="0" err="1">
                <a:solidFill>
                  <a:srgbClr val="131413"/>
                </a:solidFill>
                <a:latin typeface="Times-Bold"/>
              </a:rPr>
              <a:t>al.</a:t>
            </a:r>
            <a:r>
              <a:rPr lang="en-US" sz="24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0" u="none" strike="noStrike" baseline="0" dirty="0" err="1">
                <a:solidFill>
                  <a:srgbClr val="131413"/>
                </a:solidFill>
                <a:latin typeface="Times-Roman"/>
              </a:rPr>
              <a:t>ur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Roman"/>
              </a:rPr>
              <a:t>. Phys. J. A (2020) 56:223)</a:t>
            </a:r>
            <a:endParaRPr lang="en-US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84888-F2BA-4212-A7AD-D0D50A9B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1036637"/>
            <a:ext cx="9314778" cy="5537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E79F9-A3AF-4001-8628-829DB0D69590}"/>
              </a:ext>
            </a:extLst>
          </p:cNvPr>
          <p:cNvSpPr txBox="1"/>
          <p:nvPr/>
        </p:nvSpPr>
        <p:spPr>
          <a:xfrm>
            <a:off x="1394032" y="6692039"/>
            <a:ext cx="768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Below </a:t>
            </a:r>
            <a:r>
              <a:rPr lang="en-US" b="1" dirty="0" err="1">
                <a:solidFill>
                  <a:srgbClr val="FF0000"/>
                </a:solidFill>
              </a:rPr>
              <a:t>sqrtS_nn</a:t>
            </a:r>
            <a:r>
              <a:rPr lang="en-US" b="1" dirty="0">
                <a:solidFill>
                  <a:srgbClr val="FF0000"/>
                </a:solidFill>
              </a:rPr>
              <a:t> ~ 10 GeV there is a large deviation between the models!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5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29CF2-C474-4B17-A8A5-0F8E438A543F}"/>
              </a:ext>
            </a:extLst>
          </p:cNvPr>
          <p:cNvSpPr txBox="1"/>
          <p:nvPr/>
        </p:nvSpPr>
        <p:spPr>
          <a:xfrm>
            <a:off x="392112" y="2764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Monte Carlo models of pp collisions at NICA energies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 Azarkin1, Martin Kirakosayn1</a:t>
            </a:r>
            <a:r>
              <a:rPr lang="de-DE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P.N. </a:t>
            </a:r>
            <a:r>
              <a:rPr lang="de-DE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Lebedev</a:t>
            </a:r>
            <a:r>
              <a:rPr lang="de-DE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 Institute, </a:t>
            </a:r>
            <a:r>
              <a:rPr lang="de-DE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2103.07222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B7CCD-F6F5-415B-B53D-30A77E037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2" y="829984"/>
            <a:ext cx="9172894" cy="3254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21A619-85D4-47AC-98CE-108E0A802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" y="3627437"/>
            <a:ext cx="9226743" cy="3392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8378B-BBA7-4F2A-8008-E737AC56901E}"/>
              </a:ext>
            </a:extLst>
          </p:cNvPr>
          <p:cNvSpPr txBox="1"/>
          <p:nvPr/>
        </p:nvSpPr>
        <p:spPr>
          <a:xfrm flipH="1">
            <a:off x="2982912" y="6914989"/>
            <a:ext cx="483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works well at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5 GeV!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330F3-5FE1-4E64-9621-A71DE61F7D31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2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" y="65438"/>
            <a:ext cx="92964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+ PYTHIA 8.2 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V. </a:t>
            </a:r>
            <a:r>
              <a:rPr lang="en-US" sz="2400" b="1" i="0" u="none" strike="noStrike" baseline="0" dirty="0" err="1">
                <a:solidFill>
                  <a:srgbClr val="131413"/>
                </a:solidFill>
                <a:latin typeface="Times-Bold"/>
              </a:rPr>
              <a:t>Kireyeu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 et al.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Roman"/>
              </a:rPr>
              <a:t>ur. Phys. J. A (2020) 56:223)</a:t>
            </a:r>
            <a:endParaRPr lang="en-US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42A2D-9F86-4580-AEC0-E546FF66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501263"/>
            <a:ext cx="7407787" cy="6326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E7A6D-7433-44BA-BF48-CEFF07733FBD}"/>
              </a:ext>
            </a:extLst>
          </p:cNvPr>
          <p:cNvSpPr txBox="1"/>
          <p:nvPr/>
        </p:nvSpPr>
        <p:spPr>
          <a:xfrm>
            <a:off x="315912" y="6661149"/>
            <a:ext cx="7423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Rapidity distributions of particles. Data – NA61/SHINE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F2453-712A-4E0A-AA44-D328708EE7F6}"/>
              </a:ext>
            </a:extLst>
          </p:cNvPr>
          <p:cNvSpPr txBox="1"/>
          <p:nvPr/>
        </p:nvSpPr>
        <p:spPr>
          <a:xfrm flipH="1">
            <a:off x="7859712" y="960437"/>
            <a:ext cx="1847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 lines</a:t>
            </a:r>
          </a:p>
          <a:p>
            <a:r>
              <a:rPr lang="en-US" b="1" dirty="0">
                <a:solidFill>
                  <a:srgbClr val="00B050"/>
                </a:solidFill>
              </a:rPr>
              <a:t> PHSD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666699"/>
                </a:solidFill>
              </a:rPr>
              <a:t>Grey lines</a:t>
            </a:r>
          </a:p>
          <a:p>
            <a:r>
              <a:rPr lang="en-US" b="1" dirty="0">
                <a:solidFill>
                  <a:srgbClr val="666699"/>
                </a:solidFill>
              </a:rPr>
              <a:t> Pythia 8</a:t>
            </a:r>
            <a:endParaRPr lang="ru-RU" b="1" dirty="0">
              <a:solidFill>
                <a:srgbClr val="6666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896DE-5549-4D4C-AC10-53725A43449D}"/>
              </a:ext>
            </a:extLst>
          </p:cNvPr>
          <p:cNvSpPr txBox="1"/>
          <p:nvPr/>
        </p:nvSpPr>
        <p:spPr>
          <a:xfrm>
            <a:off x="7906005" y="2848942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Pythia 8</a:t>
            </a:r>
          </a:p>
          <a:p>
            <a:r>
              <a:rPr lang="en-US" b="1" dirty="0">
                <a:solidFill>
                  <a:schemeClr val="accent2"/>
                </a:solidFill>
              </a:rPr>
              <a:t>Pi+, Pi- OK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K+, K- too</a:t>
            </a:r>
          </a:p>
          <a:p>
            <a:r>
              <a:rPr lang="en-US" b="1" dirty="0">
                <a:solidFill>
                  <a:srgbClr val="FF0000"/>
                </a:solidFill>
              </a:rPr>
              <a:t>    many!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0F829-FE3D-4842-90BD-C4AD27D1400E}"/>
              </a:ext>
            </a:extLst>
          </p:cNvPr>
          <p:cNvSpPr txBox="1"/>
          <p:nvPr/>
        </p:nvSpPr>
        <p:spPr>
          <a:xfrm>
            <a:off x="7859712" y="4737447"/>
            <a:ext cx="1847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PHSD</a:t>
            </a:r>
          </a:p>
          <a:p>
            <a:r>
              <a:rPr lang="en-US" b="1" dirty="0">
                <a:solidFill>
                  <a:schemeClr val="accent2"/>
                </a:solidFill>
              </a:rPr>
              <a:t>Pi+, Pi-  less!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K+, K- OK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" y="65438"/>
            <a:ext cx="92964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+ PYTHIA 8.2 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V. </a:t>
            </a:r>
            <a:r>
              <a:rPr lang="en-US" sz="2400" b="1" i="0" u="none" strike="noStrike" baseline="0" dirty="0" err="1">
                <a:solidFill>
                  <a:srgbClr val="131413"/>
                </a:solidFill>
                <a:latin typeface="Times-Bold"/>
              </a:rPr>
              <a:t>Kireyeu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Bold"/>
              </a:rPr>
              <a:t> et al.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Times-Roman"/>
              </a:rPr>
              <a:t>ur. Phys. J. A (2020) 56:223)</a:t>
            </a:r>
            <a:endParaRPr lang="en-US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E7A6D-7433-44BA-BF48-CEFF07733FBD}"/>
              </a:ext>
            </a:extLst>
          </p:cNvPr>
          <p:cNvSpPr txBox="1"/>
          <p:nvPr/>
        </p:nvSpPr>
        <p:spPr>
          <a:xfrm>
            <a:off x="1328398" y="6207817"/>
            <a:ext cx="7423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Rapidity distributions of particles. Data – NA61/SHINE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F2453-712A-4E0A-AA44-D328708EE7F6}"/>
              </a:ext>
            </a:extLst>
          </p:cNvPr>
          <p:cNvSpPr txBox="1"/>
          <p:nvPr/>
        </p:nvSpPr>
        <p:spPr>
          <a:xfrm flipH="1">
            <a:off x="235660" y="6675437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 lines</a:t>
            </a:r>
          </a:p>
          <a:p>
            <a:r>
              <a:rPr lang="en-US" b="1" dirty="0">
                <a:solidFill>
                  <a:srgbClr val="00B050"/>
                </a:solidFill>
              </a:rPr>
              <a:t>    PHSD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896DE-5549-4D4C-AC10-53725A43449D}"/>
              </a:ext>
            </a:extLst>
          </p:cNvPr>
          <p:cNvSpPr txBox="1"/>
          <p:nvPr/>
        </p:nvSpPr>
        <p:spPr>
          <a:xfrm>
            <a:off x="4816659" y="663870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Pythia 8</a:t>
            </a:r>
          </a:p>
          <a:p>
            <a:r>
              <a:rPr lang="en-US" b="1" dirty="0">
                <a:solidFill>
                  <a:srgbClr val="FF0000"/>
                </a:solidFill>
              </a:rPr>
              <a:t>   All bad!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0F829-FE3D-4842-90BD-C4AD27D1400E}"/>
              </a:ext>
            </a:extLst>
          </p:cNvPr>
          <p:cNvSpPr txBox="1"/>
          <p:nvPr/>
        </p:nvSpPr>
        <p:spPr>
          <a:xfrm>
            <a:off x="6792912" y="6687315"/>
            <a:ext cx="215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PHSD P bad!</a:t>
            </a:r>
          </a:p>
          <a:p>
            <a:r>
              <a:rPr lang="en-US" b="1" dirty="0">
                <a:solidFill>
                  <a:schemeClr val="accent2"/>
                </a:solidFill>
              </a:rPr>
              <a:t>Only anti P - OK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B154E-0D1A-49D7-BB2F-62685A2BE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614467"/>
            <a:ext cx="9001494" cy="5555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9918D3-BC6D-46B6-9750-3764D4579B98}"/>
              </a:ext>
            </a:extLst>
          </p:cNvPr>
          <p:cNvSpPr txBox="1"/>
          <p:nvPr/>
        </p:nvSpPr>
        <p:spPr>
          <a:xfrm flipH="1">
            <a:off x="1839912" y="6675437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6699"/>
                </a:solidFill>
              </a:rPr>
              <a:t>Grey lines</a:t>
            </a:r>
          </a:p>
          <a:p>
            <a:r>
              <a:rPr lang="en-US" b="1" dirty="0">
                <a:solidFill>
                  <a:srgbClr val="666699"/>
                </a:solidFill>
              </a:rPr>
              <a:t> Pythia 8</a:t>
            </a:r>
            <a:endParaRPr lang="ru-RU" b="1" dirty="0">
              <a:solidFill>
                <a:srgbClr val="6666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EC559-9311-4B93-ABF2-AAE0EE0AD17B}"/>
              </a:ext>
            </a:extLst>
          </p:cNvPr>
          <p:cNvSpPr txBox="1"/>
          <p:nvPr/>
        </p:nvSpPr>
        <p:spPr>
          <a:xfrm>
            <a:off x="9435824" y="187483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CE645-E3F9-4EBC-8E46-086882F4C1CB}"/>
              </a:ext>
            </a:extLst>
          </p:cNvPr>
          <p:cNvSpPr txBox="1"/>
          <p:nvPr/>
        </p:nvSpPr>
        <p:spPr>
          <a:xfrm>
            <a:off x="9122436" y="3776747"/>
            <a:ext cx="1061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 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0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29CF2-C474-4B17-A8A5-0F8E438A543F}"/>
              </a:ext>
            </a:extLst>
          </p:cNvPr>
          <p:cNvSpPr txBox="1"/>
          <p:nvPr/>
        </p:nvSpPr>
        <p:spPr>
          <a:xfrm>
            <a:off x="392112" y="2764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Monte Carlo models of pp collisions at NICA energies</a:t>
            </a:r>
          </a:p>
          <a:p>
            <a:pPr algn="l"/>
            <a:r>
              <a:rPr lang="en-US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 Azarkin1, Martin Kirakosayn1</a:t>
            </a:r>
            <a:r>
              <a:rPr lang="de-DE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P.N. </a:t>
            </a:r>
            <a:r>
              <a:rPr lang="de-DE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Lebedev</a:t>
            </a:r>
            <a:r>
              <a:rPr lang="de-DE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 Institute, </a:t>
            </a:r>
            <a:r>
              <a:rPr lang="de-DE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2103.07222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8378B-BBA7-4F2A-8008-E737AC56901E}"/>
              </a:ext>
            </a:extLst>
          </p:cNvPr>
          <p:cNvSpPr txBox="1"/>
          <p:nvPr/>
        </p:nvSpPr>
        <p:spPr>
          <a:xfrm flipH="1">
            <a:off x="2525712" y="6849419"/>
            <a:ext cx="65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 works well at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5 GeV! Pythia …?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0B669-192B-4B22-B230-F09E308D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9" y="884237"/>
            <a:ext cx="8674546" cy="3022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B02F18-A07B-4880-B186-00908AB01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5" y="3882084"/>
            <a:ext cx="8642794" cy="2978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0F24A-FA21-401D-A720-405573493130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032" y="65438"/>
            <a:ext cx="7875183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+ PYTHIA 8.2 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Bold"/>
              </a:rPr>
              <a:t>V. </a:t>
            </a:r>
            <a:r>
              <a:rPr lang="en-US" sz="1800" b="1" i="0" u="none" strike="noStrike" baseline="0" dirty="0" err="1">
                <a:solidFill>
                  <a:srgbClr val="131413"/>
                </a:solidFill>
                <a:latin typeface="Times-Bold"/>
              </a:rPr>
              <a:t>Kireyeu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Bold"/>
              </a:rPr>
              <a:t> et al.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Times-Roman"/>
              </a:rPr>
              <a:t>ur. Phys. J. A (2020) 56:223)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06891" y="712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A6BDC8-6572-489E-898B-7EB19568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620831"/>
            <a:ext cx="7315200" cy="5521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7E4214-498D-4ECD-A26E-72BFA7A4C8CC}"/>
              </a:ext>
            </a:extLst>
          </p:cNvPr>
          <p:cNvSpPr txBox="1"/>
          <p:nvPr/>
        </p:nvSpPr>
        <p:spPr>
          <a:xfrm>
            <a:off x="1192212" y="6450664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Transverse momentum spectra of </a:t>
            </a:r>
            <a:r>
              <a:rPr lang="en-US" i="1" dirty="0">
                <a:solidFill>
                  <a:srgbClr val="131413"/>
                </a:solidFill>
                <a:latin typeface="Times-Italic"/>
              </a:rPr>
              <a:t>K+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, </a:t>
            </a:r>
            <a:r>
              <a:rPr lang="en-US" i="1" dirty="0">
                <a:solidFill>
                  <a:srgbClr val="131413"/>
                </a:solidFill>
                <a:latin typeface="Times-Italic"/>
              </a:rPr>
              <a:t>K-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MTSYN"/>
              </a:rPr>
              <a:t>−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from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p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MTSYN"/>
              </a:rPr>
              <a:t>+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p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collisions in the central midrapidity interval 0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&lt;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Times-Italic"/>
              </a:rPr>
              <a:t>y 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&lt; 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b="0" i="1" u="none" strike="noStrike" baseline="0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b="0" i="0" u="none" strike="noStrike" baseline="0" dirty="0">
                <a:solidFill>
                  <a:srgbClr val="131413"/>
                </a:solidFill>
                <a:latin typeface="Times-Roman"/>
              </a:rPr>
              <a:t>2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B8687-7D1B-44BA-A91E-FABCF0500C87}"/>
              </a:ext>
            </a:extLst>
          </p:cNvPr>
          <p:cNvSpPr txBox="1"/>
          <p:nvPr/>
        </p:nvSpPr>
        <p:spPr>
          <a:xfrm>
            <a:off x="7802562" y="11128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Pythia 8</a:t>
            </a:r>
          </a:p>
          <a:p>
            <a:r>
              <a:rPr lang="en-US" b="1" dirty="0">
                <a:solidFill>
                  <a:srgbClr val="FF0000"/>
                </a:solidFill>
              </a:rPr>
              <a:t>K+, K- too</a:t>
            </a:r>
          </a:p>
          <a:p>
            <a:r>
              <a:rPr lang="en-US" b="1" dirty="0">
                <a:solidFill>
                  <a:srgbClr val="FF0000"/>
                </a:solidFill>
              </a:rPr>
              <a:t> many! </a:t>
            </a:r>
            <a:r>
              <a:rPr lang="en-US" b="1" dirty="0">
                <a:solidFill>
                  <a:schemeClr val="accent2"/>
                </a:solidFill>
              </a:rPr>
              <a:t>???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947F2-D0BC-4141-815C-164E23B2EC8A}"/>
              </a:ext>
            </a:extLst>
          </p:cNvPr>
          <p:cNvSpPr txBox="1"/>
          <p:nvPr/>
        </p:nvSpPr>
        <p:spPr>
          <a:xfrm>
            <a:off x="7593011" y="5610979"/>
            <a:ext cx="198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PHSD</a:t>
            </a:r>
          </a:p>
          <a:p>
            <a:r>
              <a:rPr lang="en-US" b="1" dirty="0">
                <a:solidFill>
                  <a:srgbClr val="FF0000"/>
                </a:solidFill>
              </a:rPr>
              <a:t>K+, K- OK </a:t>
            </a:r>
            <a:r>
              <a:rPr lang="en-US" b="1" dirty="0">
                <a:solidFill>
                  <a:schemeClr val="accent2"/>
                </a:solidFill>
              </a:rPr>
              <a:t>???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5386B-CB00-4E87-A8EF-5537959C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63" y="2212906"/>
            <a:ext cx="2328862" cy="26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264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15465</TotalTime>
  <Words>1970</Words>
  <Application>Microsoft Office PowerPoint</Application>
  <PresentationFormat>Произвольный</PresentationFormat>
  <Paragraphs>298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Arial</vt:lpstr>
      <vt:lpstr>CMR12</vt:lpstr>
      <vt:lpstr>MacmillanItalic</vt:lpstr>
      <vt:lpstr>MacmillanMixed1</vt:lpstr>
      <vt:lpstr>MathDesign-UT-Regular-MathItalic-10</vt:lpstr>
      <vt:lpstr>MathPackTwo</vt:lpstr>
      <vt:lpstr>MTMI</vt:lpstr>
      <vt:lpstr>MTSYN</vt:lpstr>
      <vt:lpstr>Times New Roman</vt:lpstr>
      <vt:lpstr>Times-Bold</vt:lpstr>
      <vt:lpstr>Times-Italic</vt:lpstr>
      <vt:lpstr>Times-Roman</vt:lpstr>
      <vt:lpstr>Utopia-Italic</vt:lpstr>
      <vt:lpstr>Utopia-Regular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hA and AA interactions?</vt:lpstr>
      <vt:lpstr>VENUS -&gt; EPOS -&gt; EPOS-LHC</vt:lpstr>
      <vt:lpstr>VENUS -&gt; EPOS -&gt; EPOS-LHC</vt:lpstr>
      <vt:lpstr>VENUS -&gt; EPOS -&gt; EPOS-LHC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Lenovo 78</cp:lastModifiedBy>
  <cp:revision>492</cp:revision>
  <cp:lastPrinted>2020-09-04T09:44:08Z</cp:lastPrinted>
  <dcterms:created xsi:type="dcterms:W3CDTF">2009-11-12T10:52:49Z</dcterms:created>
  <dcterms:modified xsi:type="dcterms:W3CDTF">2021-12-15T07:17:33Z</dcterms:modified>
</cp:coreProperties>
</file>