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45" r:id="rId2"/>
    <p:sldId id="322" r:id="rId3"/>
    <p:sldId id="323" r:id="rId4"/>
    <p:sldId id="309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1" r:id="rId13"/>
    <p:sldId id="319" r:id="rId14"/>
    <p:sldId id="324" r:id="rId15"/>
    <p:sldId id="310" r:id="rId16"/>
    <p:sldId id="283" r:id="rId17"/>
    <p:sldId id="284" r:id="rId18"/>
    <p:sldId id="286" r:id="rId19"/>
    <p:sldId id="285" r:id="rId20"/>
    <p:sldId id="296" r:id="rId21"/>
    <p:sldId id="291" r:id="rId22"/>
    <p:sldId id="325" r:id="rId23"/>
    <p:sldId id="326" r:id="rId24"/>
    <p:sldId id="327" r:id="rId25"/>
    <p:sldId id="329" r:id="rId26"/>
    <p:sldId id="330" r:id="rId27"/>
    <p:sldId id="288" r:id="rId28"/>
    <p:sldId id="331" r:id="rId29"/>
    <p:sldId id="264" r:id="rId30"/>
    <p:sldId id="348" r:id="rId31"/>
    <p:sldId id="279" r:id="rId32"/>
    <p:sldId id="267" r:id="rId33"/>
    <p:sldId id="274" r:id="rId34"/>
    <p:sldId id="275" r:id="rId35"/>
    <p:sldId id="332" r:id="rId36"/>
    <p:sldId id="295" r:id="rId37"/>
    <p:sldId id="342" r:id="rId38"/>
    <p:sldId id="341" r:id="rId39"/>
    <p:sldId id="333" r:id="rId40"/>
    <p:sldId id="335" r:id="rId41"/>
    <p:sldId id="336" r:id="rId42"/>
    <p:sldId id="337" r:id="rId43"/>
    <p:sldId id="297" r:id="rId44"/>
    <p:sldId id="298" r:id="rId45"/>
    <p:sldId id="343" r:id="rId46"/>
    <p:sldId id="344" r:id="rId47"/>
    <p:sldId id="307" r:id="rId48"/>
    <p:sldId id="346" r:id="rId49"/>
    <p:sldId id="347" r:id="rId50"/>
    <p:sldId id="349" r:id="rId51"/>
    <p:sldId id="350" r:id="rId52"/>
    <p:sldId id="301" r:id="rId53"/>
    <p:sldId id="320" r:id="rId54"/>
    <p:sldId id="321" r:id="rId5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FFFF00"/>
    <a:srgbClr val="9BBB59"/>
    <a:srgbClr val="4F81BD"/>
    <a:srgbClr val="0065B0"/>
    <a:srgbClr val="00376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73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6" Type="http://schemas.openxmlformats.org/officeDocument/2006/relationships/image" Target="../media/image86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57DC1DB-5A6E-4E86-95B2-4154ECB21F39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DA20CAA-A1E1-4AE8-8795-A7F004D498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6D373B-3288-4EB8-96ED-2780235C21F8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z="140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24418-9F54-4BD8-8A05-B728E3599E28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24418-9F54-4BD8-8A05-B728E3599E28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A71352-A1C7-4BD0-8554-5A73BA3DA244}" type="slidenum">
              <a:rPr lang="ru-RU" smtClean="0">
                <a:latin typeface="Arial" charset="0"/>
              </a:rPr>
              <a:pPr/>
              <a:t>27</a:t>
            </a:fld>
            <a:endParaRPr lang="ru-RU" smtClean="0">
              <a:latin typeface="Arial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22" y="4343766"/>
            <a:ext cx="5485759" cy="4114069"/>
          </a:xfrm>
          <a:noFill/>
          <a:ln/>
        </p:spPr>
        <p:txBody>
          <a:bodyPr/>
          <a:lstStyle/>
          <a:p>
            <a:pPr algn="just" eaLnBrk="1" hangingPunct="1"/>
            <a:r>
              <a:rPr lang="en-US" sz="1600" dirty="0" smtClean="0"/>
              <a:t>     </a:t>
            </a:r>
            <a:endParaRPr lang="ru-RU" sz="1600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588721-3292-4F69-BD1B-30B4EA9A75B3}" type="slidenum">
              <a:rPr lang="ru-RU" smtClean="0">
                <a:latin typeface="Arial" pitchFamily="34" charset="0"/>
              </a:rPr>
              <a:pPr/>
              <a:t>31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5880" y="8686069"/>
            <a:ext cx="2972121" cy="45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00D1DB2-0F24-4803-A9A3-564691E0EC67}" type="slidenum">
              <a:rPr kumimoji="1" lang="ru-RU" sz="1200" b="0">
                <a:solidFill>
                  <a:schemeClr val="tx1"/>
                </a:solidFill>
              </a:rPr>
              <a:pPr algn="r"/>
              <a:t>37</a:t>
            </a:fld>
            <a:endParaRPr kumimoji="1" lang="ru-RU" sz="1200" b="0">
              <a:solidFill>
                <a:schemeClr val="tx1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85880" y="8686069"/>
            <a:ext cx="2972121" cy="45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8DC7AA1-B93C-4CBB-931C-3623C3AB770B}" type="slidenum">
              <a:rPr kumimoji="1" lang="ru-RU" sz="1200" b="0">
                <a:solidFill>
                  <a:schemeClr val="tx1"/>
                </a:solidFill>
              </a:rPr>
              <a:pPr algn="r"/>
              <a:t>38</a:t>
            </a:fld>
            <a:endParaRPr kumimoji="1" lang="ru-RU" sz="1200" b="0">
              <a:solidFill>
                <a:schemeClr val="tx1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35FB0E-C600-417D-886D-E64E05DB2E7A}" type="slidenum">
              <a:rPr lang="ru-RU" smtClean="0"/>
              <a:pPr/>
              <a:t>46</a:t>
            </a:fld>
            <a:endParaRPr lang="ru-RU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24418-9F54-4BD8-8A05-B728E3599E28}" type="slidenum">
              <a:rPr lang="ru-RU" smtClean="0"/>
              <a:pPr/>
              <a:t>53</a:t>
            </a:fld>
            <a:endParaRPr 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24418-9F54-4BD8-8A05-B728E3599E28}" type="slidenum">
              <a:rPr lang="ru-RU" smtClean="0"/>
              <a:pPr/>
              <a:t>54</a:t>
            </a:fld>
            <a:endParaRPr 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3E0507-EEDF-4EA6-91EE-8A9D69539D71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28F31C-6B13-467A-BFF9-88E5E4039485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z="140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6A21FC-901E-4F52-9607-58F5793A5EE3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z="140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672816-ECFC-4BFE-A9DF-EDA54E07743B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85608" y="8686281"/>
            <a:ext cx="2972393" cy="45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7" tIns="45363" rIns="90727" bIns="45363" anchor="b"/>
          <a:lstStyle/>
          <a:p>
            <a:pPr algn="r"/>
            <a:fld id="{B8DCC355-4EF8-40C2-B05E-E22BA59DF31C}" type="slidenum">
              <a:rPr kumimoji="1" lang="ru-RU" sz="1200"/>
              <a:pPr algn="r"/>
              <a:t>15</a:t>
            </a:fld>
            <a:endParaRPr kumimoji="1" lang="ru-RU" sz="120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A97BED-5E67-4292-847A-2BA61AB048D2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40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74AB6-8E5A-427B-A4A8-773877B83B86}" type="slidenum">
              <a:rPr lang="ru-RU"/>
              <a:pPr/>
              <a:t>22</a:t>
            </a:fld>
            <a:endParaRPr lang="ru-RU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045110-6EB7-43AC-875C-56AC3D97C40F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49376-2C91-4727-91FF-1726BBC25C2B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FE0E4-AF83-4935-8580-4994BD2EDC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D0DD3-1D42-4D8E-9103-62ED0A88AD06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EEF8-B9C1-4030-9CDC-FC83128BA0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317FE-3A17-472F-9757-1CE63BE85D0C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F8E46-CBED-4696-BB06-E20EB0B5EA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1066800" y="838200"/>
            <a:ext cx="7772400" cy="53784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3A18F-4244-4A76-8DE9-20FA1D385DD9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029200" y="21018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029200" y="423545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61AF4-150F-41B1-B740-0BB5D44C1C23}" type="slidenum">
              <a:rPr lang="ru-RU"/>
              <a:pPr>
                <a:defRPr/>
              </a:pPr>
              <a:t>‹#›</a:t>
            </a:fld>
            <a:endParaRPr lang="ru-RU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759FF-4E5D-4629-8E7A-E45E2A8FEAE9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D72BF-D7E3-4F52-9C71-BB4DB1953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56866-FB13-467D-9CB2-3174014A3685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5F516-82C7-4DEA-AD1A-E024760D45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AB12F-A2AA-40A8-B353-24E6CA189CF2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22428-E809-4927-9CE5-F1D4C686C0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5DD7E-9368-4C6A-83A0-4670188A98C7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53105-CABC-46A8-9C5E-B1864844C0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67831-BCE8-4E25-812F-47E8D70B2F7A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80785-BEFE-45B7-A3BB-84B86C8C4E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BA128-9012-4080-9451-AEC536B55A22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81FF5-89DC-46C3-831D-59FE6ADDAE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C7D69-2D5E-4F03-AEDC-6C793938BCB4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F3C2E-E854-4EF9-AEE2-53A1123594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DB9B5-5DF9-4FED-829F-EEA2ADBA6422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99CCD-B45C-4DED-9064-AEE4B7EAA9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A4E2A0-6D03-4CE2-94C5-A4FD67B1968F}" type="datetimeFigureOut">
              <a:rPr lang="ru-RU"/>
              <a:pPr>
                <a:defRPr/>
              </a:pPr>
              <a:t>14.07.2017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08A51B8-9351-443F-B6CC-053B9F71DD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wmf"/><Relationship Id="rId4" Type="http://schemas.openxmlformats.org/officeDocument/2006/relationships/image" Target="../media/image6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0.emf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gif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4" name="Text Box 4"/>
          <p:cNvSpPr txBox="1">
            <a:spLocks noChangeArrowheads="1"/>
          </p:cNvSpPr>
          <p:nvPr/>
        </p:nvSpPr>
        <p:spPr bwMode="auto">
          <a:xfrm>
            <a:off x="285720" y="5286388"/>
            <a:ext cx="6429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Реактор </a:t>
            </a:r>
            <a:r>
              <a:rPr lang="de-DE" b="1" dirty="0">
                <a:latin typeface="Times New Roman" pitchFamily="18" charset="0"/>
                <a:cs typeface="Times New Roman" pitchFamily="18" charset="0"/>
              </a:rPr>
              <a:t>ИБР-2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Лаборатории нейтронной физики</a:t>
            </a:r>
          </a:p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имени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И.М.Франка</a:t>
            </a: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7" descr="Fran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2788" y="1214438"/>
            <a:ext cx="1795462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8"/>
          <p:cNvSpPr txBox="1">
            <a:spLocks noChangeArrowheads="1"/>
          </p:cNvSpPr>
          <p:nvPr/>
        </p:nvSpPr>
        <p:spPr bwMode="auto">
          <a:xfrm>
            <a:off x="6983413" y="4119563"/>
            <a:ext cx="20177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Илья Михайлович Франк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1908 - 1990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95250" y="209550"/>
          <a:ext cx="1547813" cy="576263"/>
        </p:xfrm>
        <a:graphic>
          <a:graphicData uri="http://schemas.openxmlformats.org/presentationml/2006/ole">
            <p:oleObj spid="_x0000_s134146" r:id="rId6" imgW="2276856" imgH="847344" progId="CorelDRAW.Graphic.13">
              <p:embed/>
            </p:oleObj>
          </a:graphicData>
        </a:graphic>
      </p:graphicFrame>
      <p:pic>
        <p:nvPicPr>
          <p:cNvPr id="1031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9563" y="142875"/>
            <a:ext cx="10874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" descr="http://www.jinr.ru/~jinrmag/foto/2011/mo45.jpg"/>
          <p:cNvPicPr>
            <a:picLocks noChangeAspect="1" noChangeArrowheads="1"/>
          </p:cNvPicPr>
          <p:nvPr/>
        </p:nvPicPr>
        <p:blipFill>
          <a:blip r:embed="rId8" cstate="print"/>
          <a:srcRect b="11111"/>
          <a:stretch>
            <a:fillRect/>
          </a:stretch>
        </p:blipFill>
        <p:spPr bwMode="auto">
          <a:xfrm>
            <a:off x="142844" y="2071678"/>
            <a:ext cx="677200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Box 8"/>
          <p:cNvSpPr txBox="1">
            <a:spLocks noChangeArrowheads="1"/>
          </p:cNvSpPr>
          <p:nvPr/>
        </p:nvSpPr>
        <p:spPr bwMode="auto">
          <a:xfrm>
            <a:off x="6942138" y="6202363"/>
            <a:ext cx="2130425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©201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, A.M.Balagurov</a:t>
            </a:r>
          </a:p>
          <a:p>
            <a:r>
              <a:rPr lang="en-US" sz="1600">
                <a:latin typeface="Times New Roman" pitchFamily="18" charset="0"/>
                <a:cs typeface="Times New Roman" pitchFamily="18" charset="0"/>
              </a:rPr>
              <a:t>bala@nf.jinr.ru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85786" y="1000108"/>
            <a:ext cx="550072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Нейтронная корреляционная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фурье-дифрактометрия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9600" y="6329363"/>
            <a:ext cx="914400" cy="457200"/>
          </a:xfrm>
          <a:noFill/>
        </p:spPr>
        <p:txBody>
          <a:bodyPr/>
          <a:lstStyle/>
          <a:p>
            <a:fld id="{C561800C-9BEE-459C-ABA6-16824FE77B78}" type="slidenum">
              <a:rPr lang="ru-RU" b="1" smtClean="0">
                <a:latin typeface="Times New Roman" pitchFamily="18" charset="0"/>
                <a:cs typeface="Times New Roman" pitchFamily="18" charset="0"/>
              </a:rPr>
              <a:pPr/>
              <a:t>10</a:t>
            </a:fld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611188" y="271463"/>
            <a:ext cx="79930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Импульсные быстрые реакторы ЛНФ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8" name="TextBox 9"/>
          <p:cNvSpPr txBox="1">
            <a:spLocks noChangeArrowheads="1"/>
          </p:cNvSpPr>
          <p:nvPr/>
        </p:nvSpPr>
        <p:spPr bwMode="auto">
          <a:xfrm>
            <a:off x="642938" y="4500563"/>
            <a:ext cx="178593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Возле ИБР-1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Ананьев, 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Блохинцев,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E.</a:t>
            </a:r>
            <a:r>
              <a:rPr lang="ru-RU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Шабалин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9" name="TextBox 10"/>
          <p:cNvSpPr txBox="1">
            <a:spLocks noChangeArrowheads="1"/>
          </p:cNvSpPr>
          <p:nvPr/>
        </p:nvSpPr>
        <p:spPr bwMode="auto">
          <a:xfrm>
            <a:off x="2786063" y="5599113"/>
            <a:ext cx="32146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Установка активной зоны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.M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Франк,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Блохинцев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10" name="TextBox 11"/>
          <p:cNvSpPr txBox="1">
            <a:spLocks noChangeArrowheads="1"/>
          </p:cNvSpPr>
          <p:nvPr/>
        </p:nvSpPr>
        <p:spPr bwMode="auto">
          <a:xfrm>
            <a:off x="6000750" y="3273425"/>
            <a:ext cx="2857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Первые нейтроны на ИБР-2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(1977 г.)</a:t>
            </a:r>
          </a:p>
        </p:txBody>
      </p:sp>
      <p:pic>
        <p:nvPicPr>
          <p:cNvPr id="47111" name="Рисунок 11" descr="IBR-3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1000125"/>
            <a:ext cx="2670175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Рисунок 12" descr="IBR-2_Pusk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1000125"/>
            <a:ext cx="3346450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Рисунок 13" descr="IBR-2_Zagruzka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50" y="1000125"/>
            <a:ext cx="24511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3138" y="1071563"/>
            <a:ext cx="7242175" cy="54324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571500" y="323850"/>
            <a:ext cx="800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Здание реактора ИБР-2 и экспериментальных залов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Text Box 18"/>
          <p:cNvSpPr txBox="1">
            <a:spLocks noChangeArrowheads="1"/>
          </p:cNvSpPr>
          <p:nvPr/>
        </p:nvSpPr>
        <p:spPr bwMode="auto">
          <a:xfrm>
            <a:off x="1143000" y="214313"/>
            <a:ext cx="7086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altLang="ru-RU" sz="2400" b="1">
                <a:latin typeface="Times New Roman" pitchFamily="18" charset="0"/>
                <a:cs typeface="Times New Roman" pitchFamily="18" charset="0"/>
              </a:rPr>
              <a:t>Spectrometers at the IBR-2 reactor</a:t>
            </a:r>
            <a:endParaRPr lang="ru-RU" altLang="ru-RU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52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785813"/>
            <a:ext cx="7985125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809" name="Text Box 17"/>
          <p:cNvSpPr txBox="1">
            <a:spLocks noChangeArrowheads="1"/>
          </p:cNvSpPr>
          <p:nvPr/>
        </p:nvSpPr>
        <p:spPr bwMode="auto">
          <a:xfrm>
            <a:off x="6842125" y="2209800"/>
            <a:ext cx="1922463" cy="163195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marL="266700" indent="-266700">
              <a:lnSpc>
                <a:spcPct val="125000"/>
              </a:lnSpc>
              <a:buClr>
                <a:srgbClr val="DB1D09"/>
              </a:buClr>
              <a:buSzPct val="70000"/>
              <a:buFont typeface="Wingdings" pitchFamily="2" charset="2"/>
              <a:buChar char="v"/>
            </a:pPr>
            <a:r>
              <a:rPr lang="en-US" sz="1600" b="1">
                <a:latin typeface="Times New Roman" pitchFamily="18" charset="0"/>
                <a:cs typeface="Times New Roman" pitchFamily="18" charset="0"/>
              </a:rPr>
              <a:t>Diffraction: </a:t>
            </a:r>
            <a:r>
              <a:rPr lang="en-US" sz="1600" b="1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1600" b="1">
              <a:latin typeface="Times New Roman" pitchFamily="18" charset="0"/>
              <a:cs typeface="Times New Roman" pitchFamily="18" charset="0"/>
            </a:endParaRPr>
          </a:p>
          <a:p>
            <a:pPr marL="266700" indent="-266700">
              <a:lnSpc>
                <a:spcPct val="125000"/>
              </a:lnSpc>
              <a:buClr>
                <a:srgbClr val="DB1D09"/>
              </a:buClr>
              <a:buSzPct val="70000"/>
              <a:buFont typeface="Wingdings" pitchFamily="2" charset="2"/>
              <a:buChar char="v"/>
            </a:pPr>
            <a:r>
              <a:rPr lang="en-US" sz="1600" b="1">
                <a:latin typeface="Times New Roman" pitchFamily="18" charset="0"/>
                <a:cs typeface="Times New Roman" pitchFamily="18" charset="0"/>
              </a:rPr>
              <a:t>SANS: 1</a:t>
            </a:r>
          </a:p>
          <a:p>
            <a:pPr marL="266700" indent="-266700">
              <a:lnSpc>
                <a:spcPct val="125000"/>
              </a:lnSpc>
              <a:buClr>
                <a:srgbClr val="DB1D09"/>
              </a:buClr>
              <a:buSzPct val="70000"/>
              <a:buFont typeface="Wingdings" pitchFamily="2" charset="2"/>
              <a:buChar char="v"/>
            </a:pPr>
            <a:r>
              <a:rPr lang="en-US" sz="1600" b="1">
                <a:latin typeface="Times New Roman" pitchFamily="18" charset="0"/>
                <a:cs typeface="Times New Roman" pitchFamily="18" charset="0"/>
              </a:rPr>
              <a:t>Reflectometry: 3</a:t>
            </a:r>
          </a:p>
          <a:p>
            <a:pPr marL="266700" indent="-266700">
              <a:lnSpc>
                <a:spcPct val="125000"/>
              </a:lnSpc>
              <a:buClr>
                <a:srgbClr val="DB1D09"/>
              </a:buClr>
              <a:buSzPct val="70000"/>
              <a:buFont typeface="Wingdings" pitchFamily="2" charset="2"/>
              <a:buChar char="v"/>
            </a:pPr>
            <a:r>
              <a:rPr lang="en-US" sz="1600" b="1">
                <a:latin typeface="Times New Roman" pitchFamily="18" charset="0"/>
                <a:cs typeface="Times New Roman" pitchFamily="18" charset="0"/>
              </a:rPr>
              <a:t>Inelastic: 2</a:t>
            </a:r>
          </a:p>
          <a:p>
            <a:pPr marL="266700" indent="-266700">
              <a:lnSpc>
                <a:spcPct val="125000"/>
              </a:lnSpc>
              <a:buClr>
                <a:srgbClr val="DB1D09"/>
              </a:buClr>
              <a:buSzPct val="70000"/>
              <a:buFont typeface="Wingdings" pitchFamily="2" charset="2"/>
              <a:buChar char="v"/>
            </a:pPr>
            <a:r>
              <a:rPr lang="en-US" sz="1600" b="1">
                <a:latin typeface="Times New Roman" pitchFamily="18" charset="0"/>
                <a:cs typeface="Times New Roman" pitchFamily="18" charset="0"/>
              </a:rPr>
              <a:t>Imaging: 1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4" name="TextBox 22"/>
          <p:cNvSpPr txBox="1">
            <a:spLocks noChangeArrowheads="1"/>
          </p:cNvSpPr>
          <p:nvPr/>
        </p:nvSpPr>
        <p:spPr bwMode="auto">
          <a:xfrm>
            <a:off x="6375400" y="1643063"/>
            <a:ext cx="1054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KOLHIDA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5" name="TextBox 23"/>
          <p:cNvSpPr txBox="1">
            <a:spLocks noChangeArrowheads="1"/>
          </p:cNvSpPr>
          <p:nvPr/>
        </p:nvSpPr>
        <p:spPr bwMode="auto">
          <a:xfrm>
            <a:off x="5500688" y="1214438"/>
            <a:ext cx="842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DIN-2PI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6" name="TextBox 24"/>
          <p:cNvSpPr txBox="1">
            <a:spLocks noChangeArrowheads="1"/>
          </p:cNvSpPr>
          <p:nvPr/>
        </p:nvSpPr>
        <p:spPr bwMode="auto">
          <a:xfrm>
            <a:off x="3714750" y="1071563"/>
            <a:ext cx="70643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err="1">
                <a:latin typeface="Times New Roman" pitchFamily="18" charset="0"/>
                <a:cs typeface="Times New Roman" pitchFamily="18" charset="0"/>
              </a:rPr>
              <a:t>YuMO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7" name="TextBox 25"/>
          <p:cNvSpPr txBox="1">
            <a:spLocks noChangeArrowheads="1"/>
          </p:cNvSpPr>
          <p:nvPr/>
        </p:nvSpPr>
        <p:spPr bwMode="auto">
          <a:xfrm>
            <a:off x="2643188" y="1214438"/>
            <a:ext cx="69215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HRFD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8" name="TextBox 26"/>
          <p:cNvSpPr txBox="1">
            <a:spLocks noChangeArrowheads="1"/>
          </p:cNvSpPr>
          <p:nvPr/>
        </p:nvSpPr>
        <p:spPr bwMode="auto">
          <a:xfrm>
            <a:off x="2120900" y="1549400"/>
            <a:ext cx="5937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DN-6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9" name="TextBox 27"/>
          <p:cNvSpPr txBox="1">
            <a:spLocks noChangeArrowheads="1"/>
          </p:cNvSpPr>
          <p:nvPr/>
        </p:nvSpPr>
        <p:spPr bwMode="auto">
          <a:xfrm>
            <a:off x="884238" y="1335088"/>
            <a:ext cx="973137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EPSILON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60" name="TextBox 28"/>
          <p:cNvSpPr txBox="1">
            <a:spLocks noChangeArrowheads="1"/>
          </p:cNvSpPr>
          <p:nvPr/>
        </p:nvSpPr>
        <p:spPr bwMode="auto">
          <a:xfrm>
            <a:off x="268288" y="1477963"/>
            <a:ext cx="6604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SKAT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61" name="TextBox 29"/>
          <p:cNvSpPr txBox="1">
            <a:spLocks noChangeArrowheads="1"/>
          </p:cNvSpPr>
          <p:nvPr/>
        </p:nvSpPr>
        <p:spPr bwMode="auto">
          <a:xfrm>
            <a:off x="285750" y="2549525"/>
            <a:ext cx="69373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NERA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62" name="TextBox 30"/>
          <p:cNvSpPr txBox="1">
            <a:spLocks noChangeArrowheads="1"/>
          </p:cNvSpPr>
          <p:nvPr/>
        </p:nvSpPr>
        <p:spPr bwMode="auto">
          <a:xfrm>
            <a:off x="1357313" y="3143250"/>
            <a:ext cx="8636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REMUR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63" name="TextBox 31"/>
          <p:cNvSpPr txBox="1">
            <a:spLocks noChangeArrowheads="1"/>
          </p:cNvSpPr>
          <p:nvPr/>
        </p:nvSpPr>
        <p:spPr bwMode="auto">
          <a:xfrm>
            <a:off x="2565400" y="3621088"/>
            <a:ext cx="9271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REGATA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64" name="TextBox 32"/>
          <p:cNvSpPr txBox="1">
            <a:spLocks noChangeArrowheads="1"/>
          </p:cNvSpPr>
          <p:nvPr/>
        </p:nvSpPr>
        <p:spPr bwMode="auto">
          <a:xfrm>
            <a:off x="1203325" y="4406900"/>
            <a:ext cx="10826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REFLEX-P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65" name="TextBox 33"/>
          <p:cNvSpPr txBox="1">
            <a:spLocks noChangeArrowheads="1"/>
          </p:cNvSpPr>
          <p:nvPr/>
        </p:nvSpPr>
        <p:spPr bwMode="auto">
          <a:xfrm>
            <a:off x="3357563" y="4929188"/>
            <a:ext cx="884237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GRAINS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66" name="TextBox 34"/>
          <p:cNvSpPr txBox="1">
            <a:spLocks noChangeArrowheads="1"/>
          </p:cNvSpPr>
          <p:nvPr/>
        </p:nvSpPr>
        <p:spPr bwMode="auto">
          <a:xfrm>
            <a:off x="5192713" y="5000625"/>
            <a:ext cx="522287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FSD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67" name="TextBox 35"/>
          <p:cNvSpPr txBox="1">
            <a:spLocks noChangeArrowheads="1"/>
          </p:cNvSpPr>
          <p:nvPr/>
        </p:nvSpPr>
        <p:spPr bwMode="auto">
          <a:xfrm>
            <a:off x="5286375" y="4071938"/>
            <a:ext cx="93503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IZOMER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68" name="TextBox 36"/>
          <p:cNvSpPr txBox="1">
            <a:spLocks noChangeArrowheads="1"/>
          </p:cNvSpPr>
          <p:nvPr/>
        </p:nvSpPr>
        <p:spPr bwMode="auto">
          <a:xfrm>
            <a:off x="6000750" y="5000625"/>
            <a:ext cx="6826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DN-12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69" name="TextBox 37"/>
          <p:cNvSpPr txBox="1">
            <a:spLocks noChangeArrowheads="1"/>
          </p:cNvSpPr>
          <p:nvPr/>
        </p:nvSpPr>
        <p:spPr bwMode="auto">
          <a:xfrm>
            <a:off x="7786688" y="5143500"/>
            <a:ext cx="4921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FSS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70" name="TextBox 38"/>
          <p:cNvSpPr txBox="1">
            <a:spLocks noChangeArrowheads="1"/>
          </p:cNvSpPr>
          <p:nvPr/>
        </p:nvSpPr>
        <p:spPr bwMode="auto">
          <a:xfrm>
            <a:off x="7572375" y="3978275"/>
            <a:ext cx="558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err="1">
                <a:latin typeface="Times New Roman" pitchFamily="18" charset="0"/>
                <a:cs typeface="Times New Roman" pitchFamily="18" charset="0"/>
              </a:rPr>
              <a:t>NRT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2214546" y="2571744"/>
            <a:ext cx="558294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RTD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 bwMode="auto">
          <a:xfrm flipV="1">
            <a:off x="2571736" y="2428868"/>
            <a:ext cx="500066" cy="214314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89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0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F1D084-1904-433E-B23D-94CD9F4A5AAB}" type="slidenum">
              <a:rPr lang="ru-RU" b="1" smtClean="0">
                <a:latin typeface="Times New Roman" pitchFamily="18" charset="0"/>
                <a:cs typeface="Times New Roman" pitchFamily="18" charset="0"/>
              </a:rPr>
              <a:pPr/>
              <a:t>13</a:t>
            </a:fld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1000125" y="642938"/>
            <a:ext cx="7286625" cy="5991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marL="609600" indent="-609600">
              <a:lnSpc>
                <a:spcPts val="2000"/>
              </a:lnSpc>
              <a:defRPr/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Эксперимент с монокристаллом</a:t>
            </a:r>
          </a:p>
          <a:p>
            <a:pPr marL="1524000" lvl="2" indent="-609600">
              <a:lnSpc>
                <a:spcPts val="2000"/>
              </a:lnSpc>
              <a:defRPr/>
            </a:pP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ПЧД,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 &lt;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3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мм</a:t>
            </a:r>
          </a:p>
          <a:p>
            <a:pPr marL="0" lvl="2">
              <a:lnSpc>
                <a:spcPts val="2000"/>
              </a:lnSpc>
              <a:defRPr/>
            </a:pP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lnSpc>
                <a:spcPts val="2000"/>
              </a:lnSpc>
              <a:defRPr/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Структурный эксперимент на поликристалле</a:t>
            </a:r>
          </a:p>
          <a:p>
            <a:pPr>
              <a:lnSpc>
                <a:spcPts val="2000"/>
              </a:lnSpc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высокое разрешение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d/d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 0.002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широкоапертурный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ПЧД</a:t>
            </a:r>
          </a:p>
          <a:p>
            <a:pPr>
              <a:lnSpc>
                <a:spcPts val="2000"/>
              </a:lnSpc>
              <a:defRPr/>
            </a:pP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lnSpc>
                <a:spcPts val="2000"/>
              </a:lnSpc>
              <a:defRPr/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Магнитная структура (поликристалл)</a:t>
            </a:r>
          </a:p>
          <a:p>
            <a:pPr>
              <a:lnSpc>
                <a:spcPts val="2000"/>
              </a:lnSpc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среднее разрешение, большие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(~15 Å) </a:t>
            </a:r>
            <a:r>
              <a:rPr lang="en-US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b="1" baseline="-25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hkl</a:t>
            </a:r>
            <a:endParaRPr lang="ru-RU" b="1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lnSpc>
                <a:spcPts val="2000"/>
              </a:lnSpc>
              <a:defRPr/>
            </a:pP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lnSpc>
                <a:spcPts val="2000"/>
              </a:lnSpc>
              <a:defRPr/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 Situ, Real Time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эксперимент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высокая светосила (~10</a:t>
            </a:r>
            <a:r>
              <a:rPr lang="ru-RU" b="1" baseline="30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/с), широкий интервал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b="1" baseline="-25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hkl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000"/>
              </a:lnSpc>
              <a:defRPr/>
            </a:pP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lnSpc>
                <a:spcPts val="2000"/>
              </a:lnSpc>
              <a:defRPr/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Высокое давление, </a:t>
            </a:r>
            <a:r>
              <a:rPr lang="ru-RU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микрообразцы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000"/>
              </a:lnSpc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высокая светосила, низкий фон</a:t>
            </a:r>
          </a:p>
          <a:p>
            <a:pPr>
              <a:lnSpc>
                <a:spcPts val="2000"/>
              </a:lnSpc>
              <a:defRPr/>
            </a:pP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lnSpc>
                <a:spcPts val="2000"/>
              </a:lnSpc>
              <a:defRPr/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VI. </a:t>
            </a:r>
            <a:r>
              <a:rPr lang="ru-RU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Длиннопериодные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и макромолекулярные структуры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000"/>
              </a:lnSpc>
              <a:defRPr/>
            </a:pP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среднее разрешение, очень большие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(~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Å) </a:t>
            </a:r>
            <a:r>
              <a:rPr lang="en-US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b="1" baseline="-25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hkl</a:t>
            </a:r>
            <a:endParaRPr lang="ru-RU" sz="2000" b="1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lnSpc>
                <a:spcPts val="2000"/>
              </a:lnSpc>
              <a:defRPr/>
            </a:pP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lnSpc>
                <a:spcPts val="2000"/>
              </a:lnSpc>
              <a:defRPr/>
            </a:pP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VII.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Локальные искажения структуры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000"/>
              </a:lnSpc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большие переданные импульсы, </a:t>
            </a:r>
            <a:r>
              <a:rPr lang="en-US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b="1" baseline="-25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~ 40 Å</a:t>
            </a:r>
            <a:r>
              <a:rPr lang="en-US" b="1" baseline="30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-1</a:t>
            </a:r>
          </a:p>
          <a:p>
            <a:pPr>
              <a:lnSpc>
                <a:spcPts val="2000"/>
              </a:lnSpc>
              <a:defRPr/>
            </a:pP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000"/>
              </a:lnSpc>
              <a:defRPr/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VIII.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Микроструктура материалов и изделий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000"/>
              </a:lnSpc>
              <a:defRPr/>
            </a:pP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высокое разрешение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d/d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 0.00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4,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высокая светосила</a:t>
            </a: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795338" y="142875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Специализация нейтронных дифрактометров</a:t>
            </a:r>
            <a:endParaRPr lang="ru-RU" sz="24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1444DB-591F-40B5-9578-298B8B0183C6}" type="slidenum">
              <a:rPr lang="ru-RU" b="1" smtClean="0"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14</a:t>
            </a:fld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468313" y="328613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marL="342900" indent="-342900"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Параметрическая задача – структура поликристалла </a:t>
            </a:r>
          </a:p>
        </p:txBody>
      </p:sp>
      <p:sp>
        <p:nvSpPr>
          <p:cNvPr id="45061" name="TextBox 11"/>
          <p:cNvSpPr txBox="1">
            <a:spLocks noChangeArrowheads="1"/>
          </p:cNvSpPr>
          <p:nvPr/>
        </p:nvSpPr>
        <p:spPr bwMode="auto">
          <a:xfrm>
            <a:off x="4929188" y="1143000"/>
            <a:ext cx="3916362" cy="2400300"/>
          </a:xfrm>
          <a:prstGeom prst="rect">
            <a:avLst/>
          </a:prstGeom>
          <a:solidFill>
            <a:schemeClr val="bg1">
              <a:alpha val="69019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структуре </a:t>
            </a:r>
            <a:r>
              <a:rPr lang="en-US" sz="2000" b="1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YBa</a:t>
            </a:r>
            <a:r>
              <a:rPr lang="en-US" sz="2000" b="1" baseline="-25000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000" b="1" baseline="-25000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6+</a:t>
            </a:r>
            <a:r>
              <a:rPr lang="el-GR" sz="2000" b="1" baseline="-25000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независимых параметров:</a:t>
            </a:r>
          </a:p>
          <a:p>
            <a:pPr>
              <a:lnSpc>
                <a:spcPct val="150000"/>
              </a:lnSpc>
              <a:defRPr/>
            </a:pP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ячейка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(z, B)</a:t>
            </a:r>
            <a:r>
              <a:rPr lang="en-US" sz="2000" b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(n, B)</a:t>
            </a:r>
            <a:r>
              <a:rPr lang="en-US" sz="20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Cu1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(n, z, B)</a:t>
            </a:r>
            <a:r>
              <a:rPr lang="en-US" sz="20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Cu2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(z, B)</a:t>
            </a:r>
            <a:r>
              <a:rPr lang="en-US" sz="20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O1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(z, B)</a:t>
            </a:r>
            <a:r>
              <a:rPr lang="en-US" sz="20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O2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(z, B)</a:t>
            </a:r>
            <a:r>
              <a:rPr lang="en-US" sz="20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O3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baseline="30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2" name="TextBox 12"/>
          <p:cNvSpPr txBox="1">
            <a:spLocks noChangeArrowheads="1"/>
          </p:cNvSpPr>
          <p:nvPr/>
        </p:nvSpPr>
        <p:spPr bwMode="auto">
          <a:xfrm>
            <a:off x="4929188" y="3714750"/>
            <a:ext cx="3916362" cy="1754326"/>
          </a:xfrm>
          <a:prstGeom prst="rect">
            <a:avLst/>
          </a:prstGeom>
          <a:solidFill>
            <a:schemeClr val="bg1">
              <a:alpha val="70195"/>
            </a:schemeClr>
          </a:solidFill>
          <a:ln w="1587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Для надежного уточнения необходимо иметь ~5 точек на параметр, т.е.  </a:t>
            </a:r>
            <a:r>
              <a:rPr lang="ru-RU" sz="1800" b="1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~90 интенсивностей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пиков.</a:t>
            </a:r>
            <a:endParaRPr lang="en-US" sz="1800" b="1" baseline="30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3" name="TextBox 13"/>
          <p:cNvSpPr txBox="1">
            <a:spLocks noChangeArrowheads="1"/>
          </p:cNvSpPr>
          <p:nvPr/>
        </p:nvSpPr>
        <p:spPr bwMode="auto">
          <a:xfrm>
            <a:off x="1763713" y="5929313"/>
            <a:ext cx="4836324" cy="40011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Необходимо очень высокое разрешение!</a:t>
            </a:r>
          </a:p>
        </p:txBody>
      </p:sp>
      <p:pic>
        <p:nvPicPr>
          <p:cNvPr id="8" name="Рисунок 7" descr="CUFE-HL.jpg"/>
          <p:cNvPicPr>
            <a:picLocks noChangeAspect="1"/>
          </p:cNvPicPr>
          <p:nvPr/>
        </p:nvPicPr>
        <p:blipFill>
          <a:blip r:embed="rId3" cstate="print"/>
          <a:srcRect l="7971"/>
          <a:stretch>
            <a:fillRect/>
          </a:stretch>
        </p:blipFill>
        <p:spPr>
          <a:xfrm>
            <a:off x="142844" y="1126633"/>
            <a:ext cx="4357718" cy="4659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5"/>
          <p:cNvSpPr txBox="1">
            <a:spLocks noGrp="1"/>
          </p:cNvSpPr>
          <p:nvPr/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193E6F96-E655-4538-A1EA-71598C38C727}" type="slidenum">
              <a:rPr lang="ru-RU" sz="2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pPr algn="r"/>
              <a:t>15</a:t>
            </a:fld>
            <a:endParaRPr lang="ru-RU" sz="14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393700" y="358775"/>
            <a:ext cx="8307980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High-resolution neutron powder diffraction: (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min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≤ 0.002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759" name="Text Box 7"/>
          <p:cNvSpPr txBox="1">
            <a:spLocks noChangeArrowheads="1"/>
          </p:cNvSpPr>
          <p:nvPr/>
        </p:nvSpPr>
        <p:spPr bwMode="auto">
          <a:xfrm>
            <a:off x="3105150" y="1397000"/>
            <a:ext cx="28448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Short Pulse Sources</a:t>
            </a:r>
            <a:endParaRPr lang="ru-RU" sz="2400" b="1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762" name="Text Box 10"/>
          <p:cNvSpPr txBox="1">
            <a:spLocks noChangeArrowheads="1"/>
          </p:cNvSpPr>
          <p:nvPr/>
        </p:nvSpPr>
        <p:spPr bwMode="auto">
          <a:xfrm>
            <a:off x="3194050" y="2122488"/>
            <a:ext cx="2647950" cy="831850"/>
          </a:xfrm>
          <a:prstGeom prst="rect">
            <a:avLst/>
          </a:prstGeom>
          <a:solidFill>
            <a:srgbClr val="FFFF00">
              <a:alpha val="9020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 = 0.1 – 1.5 MW </a:t>
            </a:r>
          </a:p>
          <a:p>
            <a:pPr algn="ctr"/>
            <a:r>
              <a:rPr lang="el-GR" sz="24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b="1" i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baseline="-2500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≈</a:t>
            </a:r>
            <a:r>
              <a:rPr lang="en-US" sz="24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 (15 – 30)∙</a:t>
            </a:r>
            <a:r>
              <a:rPr lang="el-GR" sz="24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sz="24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4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>
                <a:solidFill>
                  <a:srgbClr val="506BC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>
              <a:solidFill>
                <a:srgbClr val="506BC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763" name="Text Box 11"/>
          <p:cNvSpPr txBox="1">
            <a:spLocks noChangeArrowheads="1"/>
          </p:cNvSpPr>
          <p:nvPr/>
        </p:nvSpPr>
        <p:spPr bwMode="auto">
          <a:xfrm>
            <a:off x="6172200" y="1397000"/>
            <a:ext cx="288925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Long Pulse Sources</a:t>
            </a:r>
            <a:endParaRPr lang="ru-RU" sz="2400" b="1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765" name="Text Box 13"/>
          <p:cNvSpPr txBox="1">
            <a:spLocks noChangeArrowheads="1"/>
          </p:cNvSpPr>
          <p:nvPr/>
        </p:nvSpPr>
        <p:spPr bwMode="auto">
          <a:xfrm>
            <a:off x="6216650" y="2108200"/>
            <a:ext cx="2844800" cy="830997"/>
          </a:xfrm>
          <a:prstGeom prst="rect">
            <a:avLst/>
          </a:prstGeom>
          <a:solidFill>
            <a:srgbClr val="FFFF00">
              <a:alpha val="9020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 = 2 – 5 MW </a:t>
            </a:r>
          </a:p>
          <a:p>
            <a:pPr algn="ctr"/>
            <a:r>
              <a:rPr lang="el-GR" sz="2400" b="1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b="1" i="1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baseline="-25000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≈</a:t>
            </a:r>
            <a:r>
              <a:rPr lang="en-US" sz="2400" b="1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 (300 – </a:t>
            </a:r>
            <a:r>
              <a:rPr lang="en-US" sz="2400" b="1" dirty="0" smtClean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2800</a:t>
            </a:r>
            <a:r>
              <a:rPr lang="en-US" sz="2400" b="1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sz="2400" b="1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400" b="1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endParaRPr lang="ru-RU" sz="2400" b="1" dirty="0">
              <a:solidFill>
                <a:srgbClr val="DB1D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768" name="Line 16"/>
          <p:cNvSpPr>
            <a:spLocks noChangeShapeType="1"/>
          </p:cNvSpPr>
          <p:nvPr/>
        </p:nvSpPr>
        <p:spPr bwMode="auto">
          <a:xfrm flipH="1">
            <a:off x="2082800" y="863600"/>
            <a:ext cx="863600" cy="4445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769" name="Line 17"/>
          <p:cNvSpPr>
            <a:spLocks noChangeShapeType="1"/>
          </p:cNvSpPr>
          <p:nvPr/>
        </p:nvSpPr>
        <p:spPr bwMode="auto">
          <a:xfrm>
            <a:off x="5816600" y="863600"/>
            <a:ext cx="800100" cy="4889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H="1">
            <a:off x="4370388" y="774700"/>
            <a:ext cx="46037" cy="577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8100" y="1397000"/>
            <a:ext cx="2844800" cy="461963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Continuous Sources</a:t>
            </a:r>
            <a:endParaRPr lang="ru-RU" sz="2400" b="1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6050" y="2108200"/>
            <a:ext cx="2647950" cy="830263"/>
          </a:xfrm>
          <a:prstGeom prst="rect">
            <a:avLst/>
          </a:prstGeom>
          <a:solidFill>
            <a:srgbClr val="FFFF00">
              <a:alpha val="18824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 = 10 – 100 MW </a:t>
            </a:r>
          </a:p>
          <a:p>
            <a:pPr algn="ctr"/>
            <a:r>
              <a:rPr lang="el-GR" sz="24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b="1" i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baseline="-2500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 = ∞</a:t>
            </a:r>
            <a:r>
              <a:rPr lang="en-US" sz="2400" b="1">
                <a:solidFill>
                  <a:srgbClr val="506BC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>
              <a:solidFill>
                <a:srgbClr val="506BC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9" name="TextBox 14"/>
          <p:cNvSpPr txBox="1">
            <a:spLocks noChangeArrowheads="1"/>
          </p:cNvSpPr>
          <p:nvPr/>
        </p:nvSpPr>
        <p:spPr bwMode="auto">
          <a:xfrm>
            <a:off x="527050" y="3144838"/>
            <a:ext cx="1674497" cy="1200329"/>
          </a:xfrm>
          <a:prstGeom prst="rect">
            <a:avLst/>
          </a:prstGeom>
          <a:solidFill>
            <a:srgbClr val="FFFFFF">
              <a:alpha val="69803"/>
            </a:srgbClr>
          </a:solidFill>
          <a:ln w="19050">
            <a:solidFill>
              <a:srgbClr val="3333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const</a:t>
            </a: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diffractometer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≥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120°</a:t>
            </a:r>
          </a:p>
          <a:p>
            <a:pPr algn="ctr"/>
            <a:r>
              <a:rPr lang="el-GR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≈ </a:t>
            </a:r>
            <a:r>
              <a:rPr lang="el-GR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≈ 10' 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71" name="TextBox 16"/>
          <p:cNvSpPr txBox="1">
            <a:spLocks noChangeArrowheads="1"/>
          </p:cNvSpPr>
          <p:nvPr/>
        </p:nvSpPr>
        <p:spPr bwMode="auto">
          <a:xfrm>
            <a:off x="349250" y="5073650"/>
            <a:ext cx="2400300" cy="923330"/>
          </a:xfrm>
          <a:prstGeom prst="rect">
            <a:avLst/>
          </a:prstGeom>
          <a:solidFill>
            <a:srgbClr val="FFFFFF">
              <a:alpha val="70979"/>
            </a:srgbClr>
          </a:solidFill>
          <a:ln w="19050">
            <a:solidFill>
              <a:srgbClr val="3333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D2B (ILL),    0.0005</a:t>
            </a:r>
          </a:p>
          <a:p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HRPT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(PSI), 0.0009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14"/>
          <p:cNvSpPr txBox="1">
            <a:spLocks noChangeArrowheads="1"/>
          </p:cNvSpPr>
          <p:nvPr/>
        </p:nvSpPr>
        <p:spPr bwMode="auto">
          <a:xfrm>
            <a:off x="3638550" y="3143250"/>
            <a:ext cx="1674497" cy="1200329"/>
          </a:xfrm>
          <a:prstGeom prst="rect">
            <a:avLst/>
          </a:prstGeom>
          <a:solidFill>
            <a:srgbClr val="FFFFFF">
              <a:alpha val="69803"/>
            </a:srgbClr>
          </a:solidFill>
          <a:ln w="19050">
            <a:solidFill>
              <a:srgbClr val="3333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TOF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diffractometer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≥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60 m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≈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160°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16"/>
          <p:cNvSpPr txBox="1">
            <a:spLocks noChangeArrowheads="1"/>
          </p:cNvSpPr>
          <p:nvPr/>
        </p:nvSpPr>
        <p:spPr bwMode="auto">
          <a:xfrm>
            <a:off x="3194050" y="5083175"/>
            <a:ext cx="2800350" cy="923330"/>
          </a:xfrm>
          <a:prstGeom prst="rect">
            <a:avLst/>
          </a:prstGeom>
          <a:solidFill>
            <a:srgbClr val="FFFFFF">
              <a:alpha val="70979"/>
            </a:srgbClr>
          </a:solidFill>
          <a:ln w="19050">
            <a:solidFill>
              <a:srgbClr val="3333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HRPD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RAL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   0.0005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PG3 (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SNS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        0.001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6624638" y="3130550"/>
            <a:ext cx="1873270" cy="1477328"/>
          </a:xfrm>
          <a:prstGeom prst="rect">
            <a:avLst/>
          </a:prstGeom>
          <a:solidFill>
            <a:srgbClr val="FFFFFF">
              <a:alpha val="69803"/>
            </a:srgbClr>
          </a:solidFill>
          <a:ln w="19050">
            <a:solidFill>
              <a:srgbClr val="3333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TOF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-chopper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(Fourier / Fermi)</a:t>
            </a: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diffractometer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20 - 200 m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≈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160°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6261100" y="5083175"/>
            <a:ext cx="2800350" cy="923330"/>
          </a:xfrm>
          <a:prstGeom prst="rect">
            <a:avLst/>
          </a:prstGeom>
          <a:solidFill>
            <a:srgbClr val="FFFFFF">
              <a:alpha val="70979"/>
            </a:srgbClr>
          </a:solidFill>
          <a:ln w="19050">
            <a:solidFill>
              <a:srgbClr val="3333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HRFD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FLNP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 0.0005</a:t>
            </a:r>
          </a:p>
          <a:p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HRPD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ESS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),     0.0003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0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3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330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33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30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330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59" grpId="0" animBg="1"/>
      <p:bldP spid="330762" grpId="0" animBg="1"/>
      <p:bldP spid="330763" grpId="0" animBg="1"/>
      <p:bldP spid="330765" grpId="0" animBg="1"/>
      <p:bldP spid="13" grpId="0" animBg="1"/>
      <p:bldP spid="14" grpId="0" animBg="1"/>
      <p:bldP spid="19469" grpId="0" animBg="1"/>
      <p:bldP spid="19471" grpId="0" animBg="1"/>
      <p:bldP spid="24" grpId="0" animBg="1"/>
      <p:bldP spid="25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4929190" y="2357430"/>
            <a:ext cx="3357586" cy="1214446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71406" y="1071546"/>
            <a:ext cx="4643470" cy="2357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46" name="TextBox 9"/>
          <p:cNvSpPr txBox="1">
            <a:spLocks noChangeArrowheads="1"/>
          </p:cNvSpPr>
          <p:nvPr/>
        </p:nvSpPr>
        <p:spPr bwMode="auto">
          <a:xfrm>
            <a:off x="1857356" y="357166"/>
            <a:ext cx="54602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TOF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метод с дисковым прерывателем</a:t>
            </a:r>
            <a:endParaRPr lang="ru-RU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44" y="5857892"/>
            <a:ext cx="2458494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en-US" b="1" dirty="0" smtClean="0">
                <a:latin typeface="Times New Roman"/>
                <a:cs typeface="Times New Roman"/>
              </a:rPr>
              <a:t>~ </a:t>
            </a:r>
            <a:r>
              <a:rPr lang="el-GR" b="1" dirty="0" smtClean="0">
                <a:latin typeface="Times New Roman"/>
                <a:cs typeface="Times New Roman"/>
              </a:rPr>
              <a:t>Δ</a:t>
            </a:r>
            <a:r>
              <a:rPr lang="en-US" b="1" i="1" dirty="0" smtClean="0">
                <a:latin typeface="Times New Roman"/>
                <a:cs typeface="Times New Roman"/>
              </a:rPr>
              <a:t>t</a:t>
            </a:r>
            <a:r>
              <a:rPr lang="en-US" b="1" baseline="-25000" dirty="0" smtClean="0">
                <a:latin typeface="Times New Roman"/>
                <a:cs typeface="Times New Roman"/>
              </a:rPr>
              <a:t>0</a:t>
            </a:r>
            <a:r>
              <a:rPr lang="en-US" b="1" dirty="0" smtClean="0">
                <a:latin typeface="Times New Roman"/>
                <a:cs typeface="Times New Roman"/>
              </a:rPr>
              <a:t>,  </a:t>
            </a:r>
            <a:r>
              <a:rPr lang="en-US" b="1" i="1" dirty="0" smtClean="0">
                <a:latin typeface="Times New Roman"/>
                <a:cs typeface="Times New Roman"/>
              </a:rPr>
              <a:t>I</a:t>
            </a:r>
            <a:r>
              <a:rPr lang="en-US" b="1" dirty="0" smtClean="0">
                <a:latin typeface="Times New Roman"/>
                <a:cs typeface="Times New Roman"/>
              </a:rPr>
              <a:t> ~ </a:t>
            </a:r>
            <a:r>
              <a:rPr lang="en-US" b="1" i="1" dirty="0" smtClean="0">
                <a:latin typeface="Times New Roman"/>
                <a:cs typeface="Times New Roman"/>
              </a:rPr>
              <a:t>I</a:t>
            </a:r>
            <a:r>
              <a:rPr lang="en-US" b="1" baseline="-25000" dirty="0" smtClean="0">
                <a:latin typeface="Times New Roman"/>
                <a:cs typeface="Times New Roman"/>
              </a:rPr>
              <a:t>0</a:t>
            </a:r>
            <a:r>
              <a:rPr lang="en-US" b="1" dirty="0" smtClean="0">
                <a:latin typeface="Times New Roman"/>
                <a:cs typeface="Times New Roman"/>
              </a:rPr>
              <a:t>,  </a:t>
            </a:r>
            <a:r>
              <a:rPr lang="el-GR" b="1" dirty="0" smtClean="0">
                <a:latin typeface="Times New Roman"/>
                <a:cs typeface="Times New Roman"/>
              </a:rPr>
              <a:t>Δ</a:t>
            </a:r>
            <a:r>
              <a:rPr lang="en-US" b="1" i="1" dirty="0" smtClean="0">
                <a:latin typeface="Times New Roman"/>
                <a:cs typeface="Times New Roman"/>
              </a:rPr>
              <a:t>d</a:t>
            </a:r>
            <a:r>
              <a:rPr lang="en-US" b="1" dirty="0" smtClean="0">
                <a:latin typeface="Times New Roman"/>
                <a:cs typeface="Times New Roman"/>
              </a:rPr>
              <a:t> ~ </a:t>
            </a:r>
            <a:r>
              <a:rPr lang="en-US" b="1" i="1" dirty="0" smtClean="0">
                <a:latin typeface="Times New Roman"/>
                <a:cs typeface="Times New Roman"/>
              </a:rPr>
              <a:t>T</a:t>
            </a:r>
            <a:r>
              <a:rPr lang="en-US" b="1" baseline="-25000" dirty="0" smtClean="0">
                <a:latin typeface="Times New Roman"/>
                <a:cs typeface="Times New Roman"/>
              </a:rPr>
              <a:t>0</a:t>
            </a:r>
            <a:endParaRPr lang="ru-RU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42910" y="3929066"/>
            <a:ext cx="1785950" cy="17145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3500430" y="3929066"/>
            <a:ext cx="1785950" cy="17145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6786578" y="3929066"/>
            <a:ext cx="1785950" cy="171451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500166" y="4000504"/>
            <a:ext cx="71438" cy="35719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5214950"/>
            <a:ext cx="71438" cy="35719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357686" y="4000504"/>
            <a:ext cx="71438" cy="35719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643834" y="5214950"/>
            <a:ext cx="71438" cy="35719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643834" y="4000504"/>
            <a:ext cx="71438" cy="35719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858016" y="4786322"/>
            <a:ext cx="428628" cy="7143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072462" y="4786322"/>
            <a:ext cx="428628" cy="7143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4" name="Прямая со стрелкой 11"/>
          <p:cNvCxnSpPr>
            <a:cxnSpLocks noChangeShapeType="1"/>
          </p:cNvCxnSpPr>
          <p:nvPr/>
        </p:nvCxnSpPr>
        <p:spPr bwMode="auto">
          <a:xfrm>
            <a:off x="500033" y="3057525"/>
            <a:ext cx="3857625" cy="1587"/>
          </a:xfrm>
          <a:prstGeom prst="straightConnector1">
            <a:avLst/>
          </a:prstGeom>
          <a:noFill/>
          <a:ln w="19050" algn="ctr">
            <a:solidFill>
              <a:srgbClr val="896029"/>
            </a:solidFill>
            <a:round/>
            <a:headEnd/>
            <a:tailEnd type="arrow" w="med" len="med"/>
          </a:ln>
        </p:spPr>
      </p:cxnSp>
      <p:cxnSp>
        <p:nvCxnSpPr>
          <p:cNvPr id="25" name="Прямая со стрелкой 12"/>
          <p:cNvCxnSpPr>
            <a:cxnSpLocks noChangeShapeType="1"/>
          </p:cNvCxnSpPr>
          <p:nvPr/>
        </p:nvCxnSpPr>
        <p:spPr bwMode="auto">
          <a:xfrm rot="5400000" flipH="1" flipV="1">
            <a:off x="-360392" y="2205037"/>
            <a:ext cx="1722438" cy="1587"/>
          </a:xfrm>
          <a:prstGeom prst="straightConnector1">
            <a:avLst/>
          </a:prstGeom>
          <a:noFill/>
          <a:ln w="19050" algn="ctr">
            <a:solidFill>
              <a:srgbClr val="896029"/>
            </a:solidFill>
            <a:round/>
            <a:headEnd/>
            <a:tailEnd type="arrow" w="med" len="med"/>
          </a:ln>
        </p:spPr>
      </p:cxnSp>
      <p:cxnSp>
        <p:nvCxnSpPr>
          <p:cNvPr id="26" name="Прямая соединительная линия 18"/>
          <p:cNvCxnSpPr>
            <a:cxnSpLocks noChangeShapeType="1"/>
          </p:cNvCxnSpPr>
          <p:nvPr/>
        </p:nvCxnSpPr>
        <p:spPr bwMode="auto">
          <a:xfrm rot="5400000" flipH="1" flipV="1">
            <a:off x="-106392" y="2308225"/>
            <a:ext cx="1785937" cy="158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27" name="Прямая соединительная линия 21"/>
          <p:cNvCxnSpPr>
            <a:cxnSpLocks noChangeShapeType="1"/>
          </p:cNvCxnSpPr>
          <p:nvPr/>
        </p:nvCxnSpPr>
        <p:spPr bwMode="auto">
          <a:xfrm rot="5400000" flipH="1" flipV="1">
            <a:off x="286514" y="1915319"/>
            <a:ext cx="1641475" cy="642937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28" name="Прямая соединительная линия 23"/>
          <p:cNvCxnSpPr>
            <a:cxnSpLocks noChangeShapeType="1"/>
          </p:cNvCxnSpPr>
          <p:nvPr/>
        </p:nvCxnSpPr>
        <p:spPr bwMode="auto">
          <a:xfrm flipV="1">
            <a:off x="785783" y="1416050"/>
            <a:ext cx="1643062" cy="1641475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29" name="Прямая соединительная линия 26"/>
          <p:cNvCxnSpPr>
            <a:cxnSpLocks noChangeShapeType="1"/>
          </p:cNvCxnSpPr>
          <p:nvPr/>
        </p:nvCxnSpPr>
        <p:spPr bwMode="auto">
          <a:xfrm rot="5400000" flipH="1" flipV="1">
            <a:off x="1822420" y="2308225"/>
            <a:ext cx="1785937" cy="1588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30" name="Прямая соединительная линия 27"/>
          <p:cNvCxnSpPr>
            <a:cxnSpLocks noChangeShapeType="1"/>
          </p:cNvCxnSpPr>
          <p:nvPr/>
        </p:nvCxnSpPr>
        <p:spPr bwMode="auto">
          <a:xfrm rot="5400000" flipH="1" flipV="1">
            <a:off x="2215326" y="1915319"/>
            <a:ext cx="1641475" cy="642938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31" name="Прямая соединительная линия 28"/>
          <p:cNvCxnSpPr>
            <a:cxnSpLocks noChangeShapeType="1"/>
          </p:cNvCxnSpPr>
          <p:nvPr/>
        </p:nvCxnSpPr>
        <p:spPr bwMode="auto">
          <a:xfrm flipV="1">
            <a:off x="2714595" y="1416050"/>
            <a:ext cx="1643063" cy="1641475"/>
          </a:xfrm>
          <a:prstGeom prst="lin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</p:cxnSp>
      <p:cxnSp>
        <p:nvCxnSpPr>
          <p:cNvPr id="32" name="Прямая соединительная линия 30"/>
          <p:cNvCxnSpPr>
            <a:cxnSpLocks noChangeShapeType="1"/>
          </p:cNvCxnSpPr>
          <p:nvPr/>
        </p:nvCxnSpPr>
        <p:spPr bwMode="auto">
          <a:xfrm>
            <a:off x="500033" y="1630362"/>
            <a:ext cx="4143375" cy="1588"/>
          </a:xfrm>
          <a:prstGeom prst="line">
            <a:avLst/>
          </a:prstGeom>
          <a:noFill/>
          <a:ln w="19050" algn="ctr">
            <a:solidFill>
              <a:srgbClr val="896029"/>
            </a:solidFill>
            <a:prstDash val="sysDash"/>
            <a:round/>
            <a:headEnd/>
            <a:tailEnd/>
          </a:ln>
        </p:spPr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14283" y="1058862"/>
            <a:ext cx="325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ru-RU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1408" y="1416050"/>
            <a:ext cx="436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b="1" baseline="-25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ru-RU" b="1" baseline="-25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286220" y="2916237"/>
            <a:ext cx="255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ru-RU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>
            <a:spLocks noChangeArrowheads="1"/>
          </p:cNvSpPr>
          <p:nvPr/>
        </p:nvSpPr>
        <p:spPr bwMode="auto">
          <a:xfrm>
            <a:off x="1071533" y="1201737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>
            <a:spLocks noChangeArrowheads="1"/>
          </p:cNvSpPr>
          <p:nvPr/>
        </p:nvSpPr>
        <p:spPr bwMode="auto">
          <a:xfrm>
            <a:off x="3000345" y="1201737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>
            <a:spLocks noChangeArrowheads="1"/>
          </p:cNvSpPr>
          <p:nvPr/>
        </p:nvSpPr>
        <p:spPr bwMode="auto">
          <a:xfrm>
            <a:off x="2000220" y="1201737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>
            <a:spLocks noChangeArrowheads="1"/>
          </p:cNvSpPr>
          <p:nvPr/>
        </p:nvSpPr>
        <p:spPr bwMode="auto">
          <a:xfrm>
            <a:off x="3929033" y="1201737"/>
            <a:ext cx="376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41"/>
          <p:cNvSpPr>
            <a:spLocks noChangeArrowheads="1"/>
          </p:cNvSpPr>
          <p:nvPr/>
        </p:nvSpPr>
        <p:spPr bwMode="auto">
          <a:xfrm>
            <a:off x="1571595" y="2987675"/>
            <a:ext cx="338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71802" y="5857892"/>
            <a:ext cx="2791918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en-US" b="1" dirty="0" smtClean="0">
                <a:latin typeface="Times New Roman"/>
                <a:cs typeface="Times New Roman"/>
              </a:rPr>
              <a:t>~ </a:t>
            </a:r>
            <a:r>
              <a:rPr lang="el-GR" b="1" dirty="0" smtClean="0">
                <a:latin typeface="Times New Roman"/>
                <a:cs typeface="Times New Roman"/>
              </a:rPr>
              <a:t>Δ</a:t>
            </a:r>
            <a:r>
              <a:rPr lang="en-US" b="1" i="1" dirty="0" smtClean="0">
                <a:latin typeface="Times New Roman"/>
                <a:cs typeface="Times New Roman"/>
              </a:rPr>
              <a:t>t</a:t>
            </a:r>
            <a:r>
              <a:rPr lang="en-US" b="1" baseline="-25000" dirty="0" smtClean="0">
                <a:latin typeface="Times New Roman"/>
                <a:cs typeface="Times New Roman"/>
              </a:rPr>
              <a:t>0</a:t>
            </a:r>
            <a:r>
              <a:rPr lang="en-US" b="1" dirty="0" smtClean="0">
                <a:latin typeface="Times New Roman"/>
                <a:cs typeface="Times New Roman"/>
              </a:rPr>
              <a:t>,  </a:t>
            </a:r>
            <a:r>
              <a:rPr lang="en-US" b="1" i="1" dirty="0" smtClean="0">
                <a:latin typeface="Times New Roman"/>
                <a:cs typeface="Times New Roman"/>
              </a:rPr>
              <a:t>I</a:t>
            </a:r>
            <a:r>
              <a:rPr lang="en-US" b="1" dirty="0" smtClean="0">
                <a:latin typeface="Times New Roman"/>
                <a:cs typeface="Times New Roman"/>
              </a:rPr>
              <a:t> ~ 2</a:t>
            </a:r>
            <a:r>
              <a:rPr lang="en-US" b="1" i="1" dirty="0" smtClean="0">
                <a:latin typeface="Times New Roman"/>
                <a:cs typeface="Times New Roman"/>
              </a:rPr>
              <a:t>I</a:t>
            </a:r>
            <a:r>
              <a:rPr lang="en-US" b="1" baseline="-25000" dirty="0" smtClean="0">
                <a:latin typeface="Times New Roman"/>
                <a:cs typeface="Times New Roman"/>
              </a:rPr>
              <a:t>0</a:t>
            </a:r>
            <a:r>
              <a:rPr lang="en-US" b="1" dirty="0" smtClean="0">
                <a:latin typeface="Times New Roman"/>
                <a:cs typeface="Times New Roman"/>
              </a:rPr>
              <a:t>,  </a:t>
            </a:r>
            <a:r>
              <a:rPr lang="el-GR" b="1" dirty="0" smtClean="0">
                <a:latin typeface="Times New Roman"/>
                <a:cs typeface="Times New Roman"/>
              </a:rPr>
              <a:t>Δ</a:t>
            </a:r>
            <a:r>
              <a:rPr lang="en-US" b="1" i="1" dirty="0" smtClean="0">
                <a:latin typeface="Times New Roman"/>
                <a:cs typeface="Times New Roman"/>
              </a:rPr>
              <a:t>d</a:t>
            </a:r>
            <a:r>
              <a:rPr lang="en-US" b="1" dirty="0" smtClean="0">
                <a:latin typeface="Times New Roman"/>
                <a:cs typeface="Times New Roman"/>
              </a:rPr>
              <a:t> ~ </a:t>
            </a:r>
            <a:r>
              <a:rPr lang="en-US" b="1" i="1" dirty="0" smtClean="0">
                <a:latin typeface="Times New Roman"/>
                <a:cs typeface="Times New Roman"/>
              </a:rPr>
              <a:t>T</a:t>
            </a:r>
            <a:r>
              <a:rPr lang="en-US" b="1" baseline="-25000" dirty="0" smtClean="0">
                <a:latin typeface="Times New Roman"/>
                <a:cs typeface="Times New Roman"/>
              </a:rPr>
              <a:t>0</a:t>
            </a:r>
            <a:r>
              <a:rPr lang="en-US" b="1" dirty="0" smtClean="0">
                <a:latin typeface="Times New Roman"/>
                <a:cs typeface="Times New Roman"/>
              </a:rPr>
              <a:t>/2</a:t>
            </a:r>
            <a:endParaRPr lang="ru-RU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13285" y="5857892"/>
            <a:ext cx="2859309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en-US" b="1" dirty="0" smtClean="0">
                <a:latin typeface="Times New Roman"/>
                <a:cs typeface="Times New Roman"/>
              </a:rPr>
              <a:t>~ </a:t>
            </a:r>
            <a:r>
              <a:rPr lang="el-GR" b="1" dirty="0" smtClean="0">
                <a:latin typeface="Times New Roman"/>
                <a:cs typeface="Times New Roman"/>
              </a:rPr>
              <a:t>Δ</a:t>
            </a:r>
            <a:r>
              <a:rPr lang="en-US" b="1" i="1" dirty="0" smtClean="0">
                <a:latin typeface="Times New Roman"/>
                <a:cs typeface="Times New Roman"/>
              </a:rPr>
              <a:t>t</a:t>
            </a:r>
            <a:r>
              <a:rPr lang="en-US" b="1" baseline="-25000" dirty="0" smtClean="0">
                <a:latin typeface="Times New Roman"/>
                <a:cs typeface="Times New Roman"/>
              </a:rPr>
              <a:t>0</a:t>
            </a:r>
            <a:r>
              <a:rPr lang="en-US" b="1" dirty="0" smtClean="0">
                <a:latin typeface="Times New Roman"/>
                <a:cs typeface="Times New Roman"/>
              </a:rPr>
              <a:t>,  </a:t>
            </a:r>
            <a:r>
              <a:rPr lang="en-US" b="1" i="1" dirty="0" smtClean="0">
                <a:latin typeface="Times New Roman"/>
                <a:cs typeface="Times New Roman"/>
              </a:rPr>
              <a:t>I</a:t>
            </a:r>
            <a:r>
              <a:rPr lang="en-US" b="1" dirty="0" smtClean="0">
                <a:latin typeface="Times New Roman"/>
                <a:cs typeface="Times New Roman"/>
              </a:rPr>
              <a:t> ~ 4</a:t>
            </a:r>
            <a:r>
              <a:rPr lang="en-US" b="1" i="1" dirty="0" smtClean="0">
                <a:latin typeface="Times New Roman"/>
                <a:cs typeface="Times New Roman"/>
              </a:rPr>
              <a:t>I</a:t>
            </a:r>
            <a:r>
              <a:rPr lang="en-US" b="1" baseline="-25000" dirty="0" smtClean="0">
                <a:latin typeface="Times New Roman"/>
                <a:cs typeface="Times New Roman"/>
              </a:rPr>
              <a:t>0</a:t>
            </a:r>
            <a:r>
              <a:rPr lang="en-US" b="1" dirty="0" smtClean="0">
                <a:latin typeface="Times New Roman"/>
                <a:cs typeface="Times New Roman"/>
              </a:rPr>
              <a:t>,  </a:t>
            </a:r>
            <a:r>
              <a:rPr lang="el-GR" b="1" dirty="0" smtClean="0">
                <a:latin typeface="Times New Roman"/>
                <a:cs typeface="Times New Roman"/>
              </a:rPr>
              <a:t>Δ</a:t>
            </a:r>
            <a:r>
              <a:rPr lang="en-US" b="1" i="1" dirty="0" smtClean="0">
                <a:latin typeface="Times New Roman"/>
                <a:cs typeface="Times New Roman"/>
              </a:rPr>
              <a:t>d</a:t>
            </a:r>
            <a:r>
              <a:rPr lang="en-US" b="1" dirty="0" smtClean="0">
                <a:latin typeface="Times New Roman"/>
                <a:cs typeface="Times New Roman"/>
              </a:rPr>
              <a:t> ~ </a:t>
            </a:r>
            <a:r>
              <a:rPr lang="en-US" b="1" i="1" dirty="0" smtClean="0">
                <a:latin typeface="Times New Roman"/>
                <a:cs typeface="Times New Roman"/>
              </a:rPr>
              <a:t>T</a:t>
            </a:r>
            <a:r>
              <a:rPr lang="en-US" b="1" baseline="-25000" dirty="0" smtClean="0">
                <a:latin typeface="Times New Roman"/>
                <a:cs typeface="Times New Roman"/>
              </a:rPr>
              <a:t>0</a:t>
            </a:r>
            <a:r>
              <a:rPr lang="en-US" b="1" dirty="0" smtClean="0">
                <a:latin typeface="Times New Roman"/>
                <a:cs typeface="Times New Roman"/>
              </a:rPr>
              <a:t>/4</a:t>
            </a:r>
            <a:endParaRPr lang="ru-RU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14876" y="1071546"/>
            <a:ext cx="4349268" cy="1015663"/>
          </a:xfrm>
          <a:prstGeom prst="rect">
            <a:avLst/>
          </a:prstGeom>
          <a:solidFill>
            <a:srgbClr val="FFFFFF">
              <a:alpha val="69804"/>
            </a:srgbClr>
          </a:solidFill>
          <a:ln w="127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= 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/2</a:t>
            </a:r>
            <a:r>
              <a:rPr lang="el-GR" sz="2000" dirty="0" smtClean="0">
                <a:latin typeface="Times New Roman"/>
                <a:cs typeface="Times New Roman"/>
              </a:rPr>
              <a:t>π</a:t>
            </a:r>
            <a:r>
              <a:rPr lang="en-US" sz="2000" dirty="0" smtClean="0">
                <a:latin typeface="Times New Roman"/>
                <a:cs typeface="Times New Roman"/>
              </a:rPr>
              <a:t>R)·</a:t>
            </a:r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r>
              <a:rPr lang="en-US" sz="2000" dirty="0" smtClean="0">
                <a:latin typeface="Times New Roman"/>
                <a:cs typeface="Times New Roman"/>
              </a:rPr>
              <a:t> ≈ </a:t>
            </a:r>
            <a:r>
              <a:rPr lang="en-US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5 </a:t>
            </a:r>
            <a:r>
              <a:rPr lang="el-GR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μ</a:t>
            </a:r>
            <a:r>
              <a:rPr lang="en-US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lang="en-US" sz="2000" dirty="0" smtClean="0">
                <a:latin typeface="Times New Roman"/>
                <a:cs typeface="Times New Roman"/>
              </a:rPr>
              <a:t>,</a:t>
            </a:r>
            <a:r>
              <a:rPr lang="ru-RU" sz="2000" dirty="0" smtClean="0">
                <a:latin typeface="Times New Roman"/>
                <a:cs typeface="Times New Roman"/>
              </a:rPr>
              <a:t> </a:t>
            </a:r>
            <a:r>
              <a:rPr lang="en-US" sz="2000" i="1" dirty="0" smtClean="0">
                <a:latin typeface="Times New Roman"/>
                <a:cs typeface="Times New Roman"/>
              </a:rPr>
              <a:t>I</a:t>
            </a:r>
            <a:r>
              <a:rPr lang="en-US" sz="2000" dirty="0" smtClean="0">
                <a:latin typeface="Times New Roman"/>
                <a:cs typeface="Times New Roman"/>
              </a:rPr>
              <a:t> ≈ </a:t>
            </a:r>
            <a:r>
              <a:rPr lang="en-US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0.0003</a:t>
            </a:r>
            <a:r>
              <a:rPr lang="en-US" sz="2000" dirty="0" smtClean="0">
                <a:latin typeface="Times New Roman"/>
                <a:cs typeface="Times New Roman"/>
              </a:rPr>
              <a:t>·</a:t>
            </a:r>
            <a:r>
              <a:rPr lang="en-US" sz="2000" i="1" dirty="0" smtClean="0">
                <a:latin typeface="Times New Roman"/>
                <a:cs typeface="Times New Roman"/>
              </a:rPr>
              <a:t>I</a:t>
            </a:r>
            <a:r>
              <a:rPr lang="en-US" sz="2000" baseline="-25000" dirty="0" smtClean="0">
                <a:latin typeface="Times New Roman"/>
                <a:cs typeface="Times New Roman"/>
              </a:rPr>
              <a:t>0</a:t>
            </a:r>
            <a:endParaRPr lang="ru-RU" sz="2000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000" i="1" dirty="0" smtClean="0">
                <a:latin typeface="Times New Roman"/>
                <a:cs typeface="Times New Roman"/>
              </a:rPr>
              <a:t>a </a:t>
            </a:r>
            <a:r>
              <a:rPr lang="en-US" sz="2000" dirty="0" smtClean="0">
                <a:latin typeface="Times New Roman"/>
                <a:cs typeface="Times New Roman"/>
              </a:rPr>
              <a:t>=1 mm, R=50 cm, </a:t>
            </a:r>
            <a:r>
              <a:rPr lang="el-GR" sz="2000" dirty="0" smtClean="0">
                <a:latin typeface="Times New Roman"/>
                <a:cs typeface="Times New Roman"/>
              </a:rPr>
              <a:t>ν</a:t>
            </a:r>
            <a:r>
              <a:rPr lang="en-US" sz="2000" dirty="0" smtClean="0">
                <a:latin typeface="Times New Roman"/>
                <a:cs typeface="Times New Roman"/>
              </a:rPr>
              <a:t>=(1/</a:t>
            </a:r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r>
              <a:rPr lang="en-US" sz="2000" baseline="-25000" dirty="0" smtClean="0">
                <a:latin typeface="Times New Roman"/>
                <a:cs typeface="Times New Roman"/>
              </a:rPr>
              <a:t>0</a:t>
            </a:r>
            <a:r>
              <a:rPr lang="en-US" sz="2000" dirty="0" smtClean="0">
                <a:latin typeface="Times New Roman"/>
                <a:cs typeface="Times New Roman"/>
              </a:rPr>
              <a:t>)=4000 rpm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377188"/>
            <a:ext cx="2769596" cy="76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TextBox 47"/>
          <p:cNvSpPr txBox="1"/>
          <p:nvPr/>
        </p:nvSpPr>
        <p:spPr>
          <a:xfrm>
            <a:off x="4988314" y="3143248"/>
            <a:ext cx="32111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≈ 1/</a:t>
            </a:r>
            <a:r>
              <a:rPr lang="el-GR" sz="2000" dirty="0" smtClean="0">
                <a:latin typeface="Times New Roman"/>
                <a:cs typeface="Times New Roman"/>
              </a:rPr>
              <a:t>Ω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l-GR" sz="2000" dirty="0" smtClean="0">
                <a:latin typeface="Times New Roman"/>
                <a:cs typeface="Times New Roman"/>
              </a:rPr>
              <a:t>≈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15</a:t>
            </a:r>
            <a:r>
              <a:rPr lang="el-GR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 μ</a:t>
            </a:r>
            <a:r>
              <a:rPr lang="en-US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s</a:t>
            </a:r>
            <a:r>
              <a:rPr lang="en-US" sz="2000" dirty="0" smtClean="0">
                <a:latin typeface="Times New Roman"/>
                <a:cs typeface="Times New Roman"/>
              </a:rPr>
              <a:t>, </a:t>
            </a:r>
            <a:r>
              <a:rPr lang="en-US" sz="2000" i="1" dirty="0" smtClean="0">
                <a:latin typeface="Times New Roman"/>
                <a:cs typeface="Times New Roman"/>
              </a:rPr>
              <a:t>I</a:t>
            </a:r>
            <a:r>
              <a:rPr lang="en-US" sz="2000" dirty="0" smtClean="0">
                <a:latin typeface="Times New Roman"/>
                <a:cs typeface="Times New Roman"/>
              </a:rPr>
              <a:t> = </a:t>
            </a:r>
            <a:r>
              <a:rPr lang="en-US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0.25</a:t>
            </a:r>
            <a:r>
              <a:rPr lang="en-US" sz="2000" dirty="0" smtClean="0">
                <a:latin typeface="Times New Roman"/>
                <a:cs typeface="Times New Roman"/>
              </a:rPr>
              <a:t>·</a:t>
            </a:r>
            <a:r>
              <a:rPr lang="en-US" sz="2000" i="1" dirty="0" smtClean="0">
                <a:latin typeface="Times New Roman"/>
                <a:cs typeface="Times New Roman"/>
              </a:rPr>
              <a:t>I</a:t>
            </a:r>
            <a:r>
              <a:rPr lang="en-US" sz="2000" baseline="-25000" dirty="0" smtClean="0">
                <a:latin typeface="Times New Roman"/>
                <a:cs typeface="Times New Roman"/>
              </a:rPr>
              <a:t>0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43" grpId="0" animBg="1"/>
      <p:bldP spid="44" grpId="0" animBg="1"/>
      <p:bldP spid="45" grpId="0" animBg="1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9"/>
          <p:cNvSpPr txBox="1">
            <a:spLocks noChangeArrowheads="1"/>
          </p:cNvSpPr>
          <p:nvPr/>
        </p:nvSpPr>
        <p:spPr bwMode="auto">
          <a:xfrm>
            <a:off x="1357290" y="357166"/>
            <a:ext cx="67426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Нейтронная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корреляционная дифрактометрия</a:t>
            </a:r>
            <a:endParaRPr lang="ru-RU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6116" y="1214422"/>
            <a:ext cx="2476960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Steady State Reactor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9501" y="2130974"/>
            <a:ext cx="2156681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TOF conventional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7818" y="2130974"/>
            <a:ext cx="1966116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TOF correlation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3202544"/>
            <a:ext cx="1653017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Fermi chopper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9669" y="3214686"/>
            <a:ext cx="1871025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Fourier chopper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04805" y="3214686"/>
            <a:ext cx="2024913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Statistical chopper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F-chopper.jpg"/>
          <p:cNvPicPr>
            <a:picLocks noChangeAspect="1"/>
          </p:cNvPicPr>
          <p:nvPr/>
        </p:nvPicPr>
        <p:blipFill>
          <a:blip r:embed="rId3"/>
          <a:srcRect l="6342" r="4044" b="44006"/>
          <a:stretch>
            <a:fillRect/>
          </a:stretch>
        </p:blipFill>
        <p:spPr>
          <a:xfrm>
            <a:off x="3357554" y="4000504"/>
            <a:ext cx="2386040" cy="2286016"/>
          </a:xfrm>
          <a:prstGeom prst="rect">
            <a:avLst/>
          </a:prstGeom>
        </p:spPr>
      </p:pic>
      <p:pic>
        <p:nvPicPr>
          <p:cNvPr id="13" name="Рисунок 12" descr="chopper.jpg"/>
          <p:cNvPicPr>
            <a:picLocks noChangeAspect="1"/>
          </p:cNvPicPr>
          <p:nvPr/>
        </p:nvPicPr>
        <p:blipFill>
          <a:blip r:embed="rId4"/>
          <a:srcRect l="16406" r="15624"/>
          <a:stretch>
            <a:fillRect/>
          </a:stretch>
        </p:blipFill>
        <p:spPr>
          <a:xfrm>
            <a:off x="285720" y="3929066"/>
            <a:ext cx="2071702" cy="2286000"/>
          </a:xfrm>
          <a:prstGeom prst="rect">
            <a:avLst/>
          </a:prstGeom>
        </p:spPr>
      </p:pic>
      <p:pic>
        <p:nvPicPr>
          <p:cNvPr id="14" name="Рисунок 13" descr="Stat-chopper-disk.JPG"/>
          <p:cNvPicPr>
            <a:picLocks noChangeAspect="1"/>
          </p:cNvPicPr>
          <p:nvPr/>
        </p:nvPicPr>
        <p:blipFill>
          <a:blip r:embed="rId5" cstate="print"/>
          <a:srcRect l="45268" t="15625" r="16116" b="57292"/>
          <a:stretch>
            <a:fillRect/>
          </a:stretch>
        </p:blipFill>
        <p:spPr>
          <a:xfrm>
            <a:off x="6643702" y="4000504"/>
            <a:ext cx="2305249" cy="22865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633047" y="4214818"/>
            <a:ext cx="45878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Gd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8704485" y="4519206"/>
            <a:ext cx="3658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</a:t>
            </a:r>
            <a:endParaRPr lang="ru-RU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rot="10800000" flipV="1">
            <a:off x="2857488" y="1643050"/>
            <a:ext cx="1500198" cy="42862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0800000" flipV="1">
            <a:off x="1428728" y="2571744"/>
            <a:ext cx="1143008" cy="57150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4643438" y="1643050"/>
            <a:ext cx="1571636" cy="42862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0800000" flipV="1">
            <a:off x="4714876" y="2571744"/>
            <a:ext cx="1500198" cy="57150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429388" y="2571744"/>
            <a:ext cx="1500198" cy="57150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9"/>
          <p:cNvSpPr txBox="1">
            <a:spLocks noChangeArrowheads="1"/>
          </p:cNvSpPr>
          <p:nvPr/>
        </p:nvSpPr>
        <p:spPr bwMode="auto">
          <a:xfrm>
            <a:off x="571472" y="142852"/>
            <a:ext cx="80724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Первые работы по нейтронной корреляционной технике </a:t>
            </a:r>
            <a:endParaRPr lang="ru-RU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" name="Рисунок 3" descr="Kroo-1.JPG"/>
          <p:cNvPicPr>
            <a:picLocks noChangeAspect="1"/>
          </p:cNvPicPr>
          <p:nvPr/>
        </p:nvPicPr>
        <p:blipFill>
          <a:blip r:embed="rId3" cstate="print"/>
          <a:srcRect b="50000"/>
          <a:stretch>
            <a:fillRect/>
          </a:stretch>
        </p:blipFill>
        <p:spPr>
          <a:xfrm>
            <a:off x="142844" y="4214818"/>
            <a:ext cx="3232762" cy="228601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Рисунок 4" descr="Colwell-1.JPG"/>
          <p:cNvPicPr>
            <a:picLocks noChangeAspect="1"/>
          </p:cNvPicPr>
          <p:nvPr/>
        </p:nvPicPr>
        <p:blipFill>
          <a:blip r:embed="rId4" cstate="print"/>
          <a:srcRect l="20536" t="12500" r="19062" b="46875"/>
          <a:stretch>
            <a:fillRect/>
          </a:stretch>
        </p:blipFill>
        <p:spPr>
          <a:xfrm>
            <a:off x="142844" y="857232"/>
            <a:ext cx="2928958" cy="278608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85852" y="1621025"/>
            <a:ext cx="171200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IAEA, Vienna, 1968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Glazer-2.JPG"/>
          <p:cNvPicPr>
            <a:picLocks noChangeAspect="1"/>
          </p:cNvPicPr>
          <p:nvPr/>
        </p:nvPicPr>
        <p:blipFill>
          <a:blip r:embed="rId5" cstate="print"/>
          <a:srcRect l="16243" t="16644" r="21493" b="23435"/>
          <a:stretch>
            <a:fillRect/>
          </a:stretch>
        </p:blipFill>
        <p:spPr>
          <a:xfrm rot="10800000">
            <a:off x="3571866" y="857232"/>
            <a:ext cx="2099482" cy="2857520"/>
          </a:xfrm>
          <a:prstGeom prst="rect">
            <a:avLst/>
          </a:prstGeom>
        </p:spPr>
      </p:pic>
      <p:pic>
        <p:nvPicPr>
          <p:cNvPr id="9" name="Рисунок 8" descr="Glazer-1.JPG"/>
          <p:cNvPicPr>
            <a:picLocks noChangeAspect="1"/>
          </p:cNvPicPr>
          <p:nvPr/>
        </p:nvPicPr>
        <p:blipFill>
          <a:blip r:embed="rId6" cstate="print"/>
          <a:srcRect l="14732" t="37500" r="26339" b="37500"/>
          <a:stretch>
            <a:fillRect/>
          </a:stretch>
        </p:blipFill>
        <p:spPr>
          <a:xfrm rot="10800000">
            <a:off x="3571868" y="2383732"/>
            <a:ext cx="2099300" cy="12595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00562" y="1142984"/>
            <a:ext cx="11280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Дубна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, 1972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8050" y="4286256"/>
            <a:ext cx="11280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Дубна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, 1977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Kudr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83932" y="857232"/>
            <a:ext cx="2323560" cy="3286148"/>
          </a:xfrm>
          <a:prstGeom prst="rect">
            <a:avLst/>
          </a:prstGeom>
        </p:spPr>
      </p:pic>
      <p:pic>
        <p:nvPicPr>
          <p:cNvPr id="13" name="Рисунок 12" descr="Kudr-2.JPG"/>
          <p:cNvPicPr>
            <a:picLocks noChangeAspect="1"/>
          </p:cNvPicPr>
          <p:nvPr/>
        </p:nvPicPr>
        <p:blipFill>
          <a:blip r:embed="rId8" cstate="print"/>
          <a:srcRect l="24955" t="12500" r="30848" b="76042"/>
          <a:stretch>
            <a:fillRect/>
          </a:stretch>
        </p:blipFill>
        <p:spPr>
          <a:xfrm>
            <a:off x="6572264" y="2428868"/>
            <a:ext cx="2143140" cy="7858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29454" y="3714752"/>
            <a:ext cx="134889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Гатчина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, 1972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Nunes-1.JPG"/>
          <p:cNvPicPr>
            <a:picLocks noChangeAspect="1"/>
          </p:cNvPicPr>
          <p:nvPr/>
        </p:nvPicPr>
        <p:blipFill>
          <a:blip r:embed="rId9" cstate="print"/>
          <a:srcRect l="5804" t="9375" r="16116" b="65625"/>
          <a:stretch>
            <a:fillRect/>
          </a:stretch>
        </p:blipFill>
        <p:spPr>
          <a:xfrm>
            <a:off x="3640330" y="4286256"/>
            <a:ext cx="5048286" cy="228601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68727" y="4357694"/>
            <a:ext cx="100380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BNL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, 1975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9"/>
          <p:cNvSpPr txBox="1">
            <a:spLocks noChangeArrowheads="1"/>
          </p:cNvSpPr>
          <p:nvPr/>
        </p:nvSpPr>
        <p:spPr bwMode="auto">
          <a:xfrm>
            <a:off x="1142976" y="285728"/>
            <a:ext cx="7143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Спектрометр с прерывателем на реакторе (немного математики)</a:t>
            </a:r>
            <a:endParaRPr lang="ru-RU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158" y="1214422"/>
            <a:ext cx="8429684" cy="4770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Times New Roman"/>
                <a:cs typeface="Times New Roman"/>
              </a:rPr>
              <a:t>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сечение рассеяния нейтронов кристаллом 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~ </a:t>
            </a:r>
            <a:r>
              <a:rPr lang="en-US" sz="2000" i="1" dirty="0" smtClean="0">
                <a:latin typeface="Times New Roman"/>
                <a:cs typeface="Times New Roman"/>
              </a:rPr>
              <a:t>d</a:t>
            </a:r>
            <a:r>
              <a:rPr lang="en-US" sz="2000" dirty="0" smtClean="0">
                <a:latin typeface="Times New Roman"/>
                <a:cs typeface="Times New Roman"/>
              </a:rPr>
              <a:t> = 1/H ~ 1/Q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функция пропускания прерывателя при частоте вращения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ω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 ~ ∫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)·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[(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τ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dτ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интенсивность в детекторе 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R(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~ </a:t>
            </a:r>
            <a:r>
              <a:rPr lang="el-GR" sz="2400" dirty="0" smtClean="0">
                <a:latin typeface="Times New Roman"/>
                <a:cs typeface="Times New Roman"/>
              </a:rPr>
              <a:t>δ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latin typeface="Times New Roman"/>
                <a:cs typeface="Times New Roman"/>
              </a:rPr>
              <a:t>t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  <a:r>
              <a:rPr lang="ru-RU" sz="2400" dirty="0" smtClean="0">
                <a:latin typeface="Times New Roman"/>
                <a:cs typeface="Times New Roman"/>
              </a:rPr>
              <a:t>,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ru-RU" sz="2400" dirty="0" smtClean="0">
                <a:latin typeface="Times New Roman"/>
                <a:cs typeface="Times New Roman"/>
              </a:rPr>
              <a:t>	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 ~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b="1" dirty="0" smtClean="0">
                <a:latin typeface="Times New Roman"/>
                <a:cs typeface="Times New Roman"/>
              </a:rPr>
              <a:t>TOF</a:t>
            </a:r>
            <a:r>
              <a:rPr lang="ru-RU" b="1" dirty="0" smtClean="0">
                <a:latin typeface="Times New Roman"/>
                <a:cs typeface="Times New Roman"/>
              </a:rPr>
              <a:t> метод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R(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~ </a:t>
            </a:r>
            <a:r>
              <a:rPr lang="ru-RU" dirty="0" smtClean="0">
                <a:latin typeface="Times New Roman"/>
                <a:cs typeface="Times New Roman"/>
              </a:rPr>
              <a:t>периодическая функция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~ ∫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)·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sin(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ωτ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dτ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latin typeface="Times New Roman"/>
                <a:cs typeface="Times New Roman"/>
              </a:rPr>
              <a:t>Фурье-метод</a:t>
            </a:r>
            <a:endParaRPr lang="en-US" b="1" dirty="0" smtClean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R(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~ </a:t>
            </a:r>
            <a:r>
              <a:rPr lang="ru-RU" dirty="0" smtClean="0">
                <a:latin typeface="Times New Roman"/>
                <a:cs typeface="Times New Roman"/>
              </a:rPr>
              <a:t>случайная функция</a:t>
            </a:r>
            <a:r>
              <a:rPr lang="en-US" dirty="0" smtClean="0">
                <a:latin typeface="Times New Roman"/>
                <a:cs typeface="Times New Roman"/>
              </a:rPr>
              <a:t>,	</a:t>
            </a:r>
            <a:r>
              <a:rPr lang="ru-RU" dirty="0" smtClean="0">
                <a:latin typeface="Times New Roman"/>
                <a:cs typeface="Times New Roman"/>
              </a:rPr>
              <a:t> 		</a:t>
            </a:r>
            <a:r>
              <a:rPr lang="ru-RU" b="1" dirty="0" smtClean="0">
                <a:latin typeface="Times New Roman"/>
                <a:cs typeface="Times New Roman"/>
              </a:rPr>
              <a:t>статистический метод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/>
              <a:cs typeface="Times New Roman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если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 smtClean="0">
                <a:latin typeface="Times New Roman"/>
                <a:cs typeface="Times New Roman"/>
              </a:rPr>
              <a:t>·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´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d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´ </a:t>
            </a:r>
            <a:r>
              <a:rPr lang="en-US" sz="2000" dirty="0" smtClean="0">
                <a:latin typeface="Times New Roman"/>
                <a:cs typeface="Times New Roman"/>
              </a:rPr>
              <a:t>~ </a:t>
            </a:r>
            <a:r>
              <a:rPr lang="el-GR" sz="2000" dirty="0" smtClean="0">
                <a:latin typeface="Times New Roman"/>
                <a:cs typeface="Times New Roman"/>
              </a:rPr>
              <a:t>δ</a:t>
            </a:r>
            <a:r>
              <a:rPr lang="en-US" sz="2000" dirty="0" smtClean="0">
                <a:latin typeface="Times New Roman"/>
                <a:cs typeface="Times New Roman"/>
              </a:rPr>
              <a:t>(</a:t>
            </a:r>
            <a:r>
              <a:rPr lang="en-US" sz="2000" i="1" dirty="0" smtClean="0">
                <a:latin typeface="Times New Roman"/>
                <a:cs typeface="Times New Roman"/>
              </a:rPr>
              <a:t>t</a:t>
            </a:r>
            <a:r>
              <a:rPr lang="en-US" sz="2000" dirty="0" smtClean="0">
                <a:latin typeface="Times New Roman"/>
                <a:cs typeface="Times New Roman"/>
              </a:rPr>
              <a:t> – </a:t>
            </a:r>
            <a:r>
              <a:rPr lang="el-GR" sz="2000" dirty="0" smtClean="0">
                <a:latin typeface="Times New Roman"/>
                <a:cs typeface="Times New Roman"/>
              </a:rPr>
              <a:t>τ</a:t>
            </a:r>
            <a:r>
              <a:rPr lang="en-US" sz="2000" dirty="0" smtClean="0">
                <a:latin typeface="Times New Roman"/>
                <a:cs typeface="Times New Roman"/>
              </a:rPr>
              <a:t>) </a:t>
            </a:r>
            <a:r>
              <a:rPr lang="en-US" dirty="0" smtClean="0">
                <a:latin typeface="Times New Roman"/>
                <a:cs typeface="Times New Roman"/>
              </a:rPr>
              <a:t>– </a:t>
            </a:r>
            <a:r>
              <a:rPr lang="ru-RU" dirty="0" smtClean="0">
                <a:latin typeface="Times New Roman"/>
                <a:cs typeface="Times New Roman"/>
              </a:rPr>
              <a:t>автокорреляционная функция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4D11F0-D1F4-4A7B-9567-131EEABFF178}" type="slidenum">
              <a:rPr lang="ru-RU" b="1" smtClean="0">
                <a:latin typeface="Times New Roman" pitchFamily="18" charset="0"/>
                <a:cs typeface="Times New Roman" pitchFamily="18" charset="0"/>
              </a:rPr>
              <a:pPr/>
              <a:t>2</a:t>
            </a:fld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323850" y="1071546"/>
            <a:ext cx="8424863" cy="1631950"/>
          </a:xfrm>
          <a:prstGeom prst="rect">
            <a:avLst/>
          </a:prstGeom>
          <a:solidFill>
            <a:srgbClr val="FFFFFF">
              <a:alpha val="7882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just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Нейтронография - совокупность экспериментальных методов исследования структуры и динамических свойств конденсированных сред на атомном или молекулярном уровне с помощью рассеяния нейтронов низких энергий (тепловые нейтроны с характерной энергией ~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0.02 эВ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длиной волны  ~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Å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1258888" y="376238"/>
            <a:ext cx="66976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Нейтронография (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neutron scattering)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089" name="Text Box 9"/>
          <p:cNvSpPr txBox="1">
            <a:spLocks noChangeArrowheads="1"/>
          </p:cNvSpPr>
          <p:nvPr/>
        </p:nvSpPr>
        <p:spPr bwMode="auto">
          <a:xfrm>
            <a:off x="5478492" y="2928934"/>
            <a:ext cx="3236912" cy="2769989"/>
          </a:xfrm>
          <a:prstGeom prst="rect">
            <a:avLst/>
          </a:prstGeom>
          <a:solidFill>
            <a:srgbClr val="FFFFFF">
              <a:alpha val="69804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r>
              <a:rPr lang="ru-RU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Основные методики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дифракция,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малоугловое рассеяние,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рефлектометрия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неупругое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рассеяние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радиография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0092" y="2933696"/>
            <a:ext cx="4143375" cy="2739211"/>
          </a:xfrm>
          <a:prstGeom prst="rect">
            <a:avLst/>
          </a:prstGeom>
          <a:solidFill>
            <a:srgbClr val="FFFFFF">
              <a:alpha val="69804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r>
              <a:rPr lang="ru-RU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Основные разделы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структурная нейтронография</a:t>
            </a:r>
          </a:p>
          <a:p>
            <a:pPr lvl="1">
              <a:defRPr/>
            </a:pP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(атомная структура)</a:t>
            </a:r>
          </a:p>
          <a:p>
            <a:pPr>
              <a:buFontTx/>
              <a:buChar char="-"/>
              <a:defRPr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магнитная нейтронография</a:t>
            </a:r>
          </a:p>
          <a:p>
            <a:pPr marL="457200" lvl="2">
              <a:defRPr/>
            </a:pP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(магнитная структура)</a:t>
            </a:r>
          </a:p>
          <a:p>
            <a:pPr>
              <a:buFontTx/>
              <a:buChar char="-"/>
              <a:defRPr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нейтронная спектроскопия</a:t>
            </a:r>
          </a:p>
          <a:p>
            <a:pPr lvl="1">
              <a:defRPr/>
            </a:pP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(атомная и магнитная динамика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Tx/>
              <a:buChar char="-"/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прикладная нейтроногр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афия</a:t>
            </a:r>
          </a:p>
          <a:p>
            <a:pPr lvl="1">
              <a:defRPr/>
            </a:pP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(инженерные приложения)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9"/>
          <p:cNvSpPr txBox="1">
            <a:spLocks noChangeArrowheads="1"/>
          </p:cNvSpPr>
          <p:nvPr/>
        </p:nvSpPr>
        <p:spPr bwMode="auto">
          <a:xfrm>
            <a:off x="714348" y="142852"/>
            <a:ext cx="7858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Pseudo-random chopper at a continuous neutron source</a:t>
            </a:r>
            <a:endParaRPr lang="ru-RU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" name="Рисунок 3" descr="Stat-chopper-spectr.JPG"/>
          <p:cNvPicPr>
            <a:picLocks noChangeAspect="1"/>
          </p:cNvPicPr>
          <p:nvPr/>
        </p:nvPicPr>
        <p:blipFill>
          <a:blip r:embed="rId3" cstate="print"/>
          <a:srcRect l="7277" t="16667" r="17589" b="17708"/>
          <a:stretch>
            <a:fillRect/>
          </a:stretch>
        </p:blipFill>
        <p:spPr>
          <a:xfrm>
            <a:off x="214281" y="785794"/>
            <a:ext cx="4163815" cy="5143536"/>
          </a:xfrm>
          <a:prstGeom prst="rect">
            <a:avLst/>
          </a:prstGeom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785794"/>
            <a:ext cx="4195259" cy="313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4000504"/>
            <a:ext cx="3562360" cy="25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500298" y="857232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FR-2, Karlsruhe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652599" y="6233718"/>
            <a:ext cx="185980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POLDI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 PSI, SINQ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500298" y="4071942"/>
            <a:ext cx="116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(TOF)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0298" y="1130842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0298" y="1916660"/>
            <a:ext cx="1097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Al (TOF)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0298" y="3000372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28596" y="1071546"/>
            <a:ext cx="8286808" cy="53578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650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93A1F9-F44F-4805-8285-0DBED40D9DAA}" type="slidenum">
              <a:rPr lang="ru-RU" b="1" smtClean="0">
                <a:latin typeface="Times New Roman" pitchFamily="18" charset="0"/>
                <a:cs typeface="Times New Roman" pitchFamily="18" charset="0"/>
              </a:rPr>
              <a:pPr/>
              <a:t>21</a:t>
            </a:fld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8" name="Text Box 9"/>
          <p:cNvSpPr txBox="1">
            <a:spLocks noChangeArrowheads="1"/>
          </p:cNvSpPr>
          <p:nvPr/>
        </p:nvSpPr>
        <p:spPr bwMode="auto">
          <a:xfrm>
            <a:off x="536576" y="1473200"/>
            <a:ext cx="78650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J.F.Colwel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P.H.Miller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W.L.Whittemore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San Diego, USA) “A New High-Efficiency </a:t>
            </a:r>
          </a:p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Time-of-Flight System” Neutron Inelastic Scattering, IAEA, Vienna, 1968, p. 429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389" name="Text Box 12"/>
          <p:cNvSpPr txBox="1">
            <a:spLocks noChangeArrowheads="1"/>
          </p:cNvSpPr>
          <p:nvPr/>
        </p:nvSpPr>
        <p:spPr bwMode="auto">
          <a:xfrm>
            <a:off x="536576" y="107315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Step 1 (1968)</a:t>
            </a:r>
            <a:endParaRPr lang="ru-RU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49300" y="142852"/>
            <a:ext cx="7467600" cy="8302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Fast Fourier chopper technique for high-resolution neutron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diffraction: important steps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547689" y="2598738"/>
            <a:ext cx="81483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A.C.Nunes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R.Nathans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B.P.Schoenborn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(BNL, USA) “Neutron Fourier Chopper for Single </a:t>
            </a:r>
          </a:p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Crystal Reflectivity Measurements”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Acta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Cryst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. A27 (1971) 284.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547689" y="222885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Step 2 (1971)</a:t>
            </a:r>
            <a:endParaRPr lang="ru-RU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547689" y="3695700"/>
            <a:ext cx="81319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P.Hiismaki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VTT, Finland) “Inverse Time-of-Flight Method” Neutron Inelastic Scattering, </a:t>
            </a:r>
          </a:p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IAEA, Grenoble, 1972, p. 803.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394" name="Text Box 12"/>
          <p:cNvSpPr txBox="1">
            <a:spLocks noChangeArrowheads="1"/>
          </p:cNvSpPr>
          <p:nvPr/>
        </p:nvSpPr>
        <p:spPr bwMode="auto">
          <a:xfrm>
            <a:off x="547689" y="3325813"/>
            <a:ext cx="1466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Step 3 (1972)</a:t>
            </a:r>
            <a:endParaRPr lang="ru-RU" sz="1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5" name="Text Box 9"/>
          <p:cNvSpPr txBox="1">
            <a:spLocks noChangeArrowheads="1"/>
          </p:cNvSpPr>
          <p:nvPr/>
        </p:nvSpPr>
        <p:spPr bwMode="auto">
          <a:xfrm>
            <a:off x="566739" y="4895850"/>
            <a:ext cx="6229334" cy="152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mini-SFINKS (PNPI, Russia,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1985), steady-state reactor, </a:t>
            </a:r>
            <a:r>
              <a:rPr lang="el-GR" sz="1600" b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>
                <a:latin typeface="Times New Roman" pitchFamily="18" charset="0"/>
                <a:cs typeface="Times New Roman" pitchFamily="18" charset="0"/>
              </a:rPr>
              <a:t>≈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0.002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FSS (GKSS, Germany, 1994), steady-state reactor, </a:t>
            </a:r>
            <a:r>
              <a:rPr lang="el-GR" sz="1600" b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>
                <a:latin typeface="Times New Roman" pitchFamily="18" charset="0"/>
                <a:cs typeface="Times New Roman" pitchFamily="18" charset="0"/>
              </a:rPr>
              <a:t>≈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0.004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HRFD (JINR, Russia, 1994), pulsed reactor, </a:t>
            </a:r>
            <a:r>
              <a:rPr lang="el-GR" sz="1600" b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>
                <a:latin typeface="Times New Roman" pitchFamily="18" charset="0"/>
                <a:cs typeface="Times New Roman" pitchFamily="18" charset="0"/>
              </a:rPr>
              <a:t>≤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0.0009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FSD (JINR, Russia,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2002),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pulsed reactor, </a:t>
            </a:r>
            <a:r>
              <a:rPr lang="el-GR" sz="1600" b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>
                <a:latin typeface="Times New Roman" pitchFamily="18" charset="0"/>
                <a:cs typeface="Times New Roman" pitchFamily="18" charset="0"/>
              </a:rPr>
              <a:t>≤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0.002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566739" y="4451350"/>
            <a:ext cx="58637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Steps 4 – </a:t>
            </a:r>
            <a:r>
              <a:rPr lang="en-US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7: 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First high-resolution Fourier </a:t>
            </a:r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diffractometers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89" grpId="0"/>
      <p:bldP spid="16391" grpId="0"/>
      <p:bldP spid="16392" grpId="0"/>
      <p:bldP spid="16393" grpId="0"/>
      <p:bldP spid="16394" grpId="0"/>
      <p:bldP spid="16395" grpId="0"/>
      <p:bldP spid="1639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E6326-2DC5-45ED-9FCA-B19149C650D1}" type="slidenum">
              <a:rPr lang="ru-RU" b="1">
                <a:latin typeface="Times New Roman" pitchFamily="18" charset="0"/>
                <a:cs typeface="Times New Roman" pitchFamily="18" charset="0"/>
              </a:rPr>
              <a:pPr/>
              <a:t>22</a:t>
            </a:fld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2981952" y="1086079"/>
            <a:ext cx="6090642" cy="914161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P.Hiismaki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Introduction of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RTOF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-method at 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Neutron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Inelastic Scattering,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IAEA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Vienna, 1972, 803</a:t>
            </a:r>
          </a:p>
        </p:txBody>
      </p:sp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857224" y="357166"/>
            <a:ext cx="7572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Step 3 (1972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Reverse Time-Of-Flight (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RTOF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 method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Рисунок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02" y="2143116"/>
            <a:ext cx="5950458" cy="4446424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82280" name="Text Box 8"/>
          <p:cNvSpPr txBox="1">
            <a:spLocks noChangeArrowheads="1"/>
          </p:cNvSpPr>
          <p:nvPr/>
        </p:nvSpPr>
        <p:spPr bwMode="auto">
          <a:xfrm>
            <a:off x="71406" y="2643182"/>
            <a:ext cx="307183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Velocity chart for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elastically scattered neutrons;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= 0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is a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moment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of detector signal.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FDC67F-1420-4984-8EC9-4D8859B07295}" type="slidenum">
              <a:rPr lang="ru-RU" b="1" smtClean="0">
                <a:latin typeface="Times New Roman" pitchFamily="18" charset="0"/>
                <a:cs typeface="Times New Roman" pitchFamily="18" charset="0"/>
              </a:rPr>
              <a:pPr/>
              <a:t>23</a:t>
            </a:fld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4616450" y="255528"/>
            <a:ext cx="4400550" cy="2262158"/>
          </a:xfrm>
          <a:prstGeom prst="rect">
            <a:avLst/>
          </a:prstGeom>
          <a:solidFill>
            <a:srgbClr val="FFFFFF">
              <a:alpha val="65098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1) Letter from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Hiismaki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Poyry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to Yu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.М.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Ostanevich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“Our conclusions are that a pulsed source powder diffractometer certainly would benefit from a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RTOF-analyzer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6" name="Picture 11" descr="file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-10000" contrast="-10000"/>
          </a:blip>
          <a:srcRect/>
          <a:stretch>
            <a:fillRect/>
          </a:stretch>
        </p:blipFill>
        <p:spPr>
          <a:xfrm>
            <a:off x="250825" y="260350"/>
            <a:ext cx="4160502" cy="5702300"/>
          </a:xfrm>
          <a:noFill/>
          <a:ln>
            <a:solidFill>
              <a:srgbClr val="0000FF"/>
            </a:solidFill>
          </a:ln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439678" y="5562540"/>
            <a:ext cx="2776722" cy="400110"/>
          </a:xfrm>
          <a:prstGeom prst="rect">
            <a:avLst/>
          </a:prstGeom>
          <a:solidFill>
            <a:schemeClr val="bg1">
              <a:alpha val="47842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Received: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May 12,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1986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616450" y="3251200"/>
            <a:ext cx="4411663" cy="3293209"/>
          </a:xfrm>
          <a:prstGeom prst="rect">
            <a:avLst/>
          </a:prstGeom>
          <a:solidFill>
            <a:srgbClr val="FFFFFF">
              <a:alpha val="78824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Декабрь 1986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совещание в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ЛИЯФ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u="sng" dirty="0" err="1">
                <a:latin typeface="Times New Roman" pitchFamily="18" charset="0"/>
                <a:cs typeface="Times New Roman" pitchFamily="18" charset="0"/>
              </a:rPr>
              <a:t>VTT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P.Hiimaki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H.Pyory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u="sng" dirty="0" err="1">
                <a:latin typeface="Times New Roman" pitchFamily="18" charset="0"/>
                <a:cs typeface="Times New Roman" pitchFamily="18" charset="0"/>
              </a:rPr>
              <a:t>ЛИЯФ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В.А.Трунов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u="sng" dirty="0" err="1">
                <a:latin typeface="Times New Roman" pitchFamily="18" charset="0"/>
                <a:cs typeface="Times New Roman" pitchFamily="18" charset="0"/>
              </a:rPr>
              <a:t>ОИЯИ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Ю.М.Останевич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А.М.Балагуров</a:t>
            </a:r>
          </a:p>
          <a:p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Июль 1987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Протокол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ОИЯИ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ЛИЯФ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сотрудничестве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) 1988 – 90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письма И.М.Бортнику,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Г.И.Марчуку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Н.А.Черноплекову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А.В.Кулакову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Ю.А.Осипьяну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) 13.03.1991, протокол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ОИЯИ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ЛИЯФ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VTT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совместной работе</a:t>
            </a:r>
          </a:p>
          <a:p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28.05.1991, контракт с </a:t>
            </a:r>
            <a:r>
              <a:rPr lang="en-US" sz="1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VTT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657 </a:t>
            </a:r>
            <a:r>
              <a:rPr lang="ru-RU" sz="1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К$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 flipH="1" flipV="1">
            <a:off x="838200" y="5526405"/>
            <a:ext cx="666750" cy="21399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 anchor="b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F96EEE9-394C-4F41-A70E-4E3E7A0846FF}" type="slidenum">
              <a:rPr lang="ru-RU" b="1" smtClean="0">
                <a:latin typeface="Times New Roman" pitchFamily="18" charset="0"/>
                <a:cs typeface="Times New Roman" pitchFamily="18" charset="0"/>
              </a:rPr>
              <a:pPr/>
              <a:t>24</a:t>
            </a:fld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660400" y="317500"/>
            <a:ext cx="793364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 very first high-resolution diffraction pattern measured</a:t>
            </a: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HRFD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11.06.1992, </a:t>
            </a:r>
            <a:r>
              <a:rPr lang="el-G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≈ 0.0015</a:t>
            </a:r>
          </a:p>
        </p:txBody>
      </p:sp>
      <p:pic>
        <p:nvPicPr>
          <p:cNvPr id="11268" name="Рисунок 6" descr="HRFD_1st-pattern.JPG"/>
          <p:cNvPicPr>
            <a:picLocks noChangeAspect="1"/>
          </p:cNvPicPr>
          <p:nvPr/>
        </p:nvPicPr>
        <p:blipFill>
          <a:blip r:embed="rId4" cstate="print"/>
          <a:srcRect l="14777" t="19403" r="5011" b="14925"/>
          <a:stretch>
            <a:fillRect/>
          </a:stretch>
        </p:blipFill>
        <p:spPr bwMode="auto">
          <a:xfrm>
            <a:off x="527050" y="1295400"/>
            <a:ext cx="4071938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RFD_1st-Al2O3.JPG"/>
          <p:cNvPicPr>
            <a:picLocks noChangeAspect="1"/>
          </p:cNvPicPr>
          <p:nvPr/>
        </p:nvPicPr>
        <p:blipFill>
          <a:blip r:embed="rId5" cstate="print"/>
          <a:srcRect l="7857" t="12500" r="9644" b="5556"/>
          <a:stretch>
            <a:fillRect/>
          </a:stretch>
        </p:blipFill>
        <p:spPr bwMode="auto">
          <a:xfrm>
            <a:off x="4894263" y="1339850"/>
            <a:ext cx="3322637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2510EE2-2A15-4FA7-8F47-C3A54D8141EB}" type="slidenum">
              <a:rPr lang="ru-RU" b="1" smtClean="0">
                <a:latin typeface="Times New Roman" pitchFamily="18" charset="0"/>
                <a:cs typeface="Times New Roman" pitchFamily="18" charset="0"/>
              </a:rPr>
              <a:pPr/>
              <a:t>25</a:t>
            </a:fld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Bala-6.JPG"/>
          <p:cNvPicPr>
            <a:picLocks noChangeAspect="1"/>
          </p:cNvPicPr>
          <p:nvPr/>
        </p:nvPicPr>
        <p:blipFill>
          <a:blip r:embed="rId4" cstate="print"/>
          <a:srcRect l="8750" t="56481" r="12417" b="12408"/>
          <a:stretch>
            <a:fillRect/>
          </a:stretch>
        </p:blipFill>
        <p:spPr>
          <a:xfrm>
            <a:off x="4672013" y="628650"/>
            <a:ext cx="4300537" cy="2400300"/>
          </a:xfrm>
          <a:prstGeom prst="rect">
            <a:avLst/>
          </a:prstGeom>
        </p:spPr>
      </p:pic>
      <p:pic>
        <p:nvPicPr>
          <p:cNvPr id="7" name="Рисунок 6" descr="HRFD-1.JPG"/>
          <p:cNvPicPr>
            <a:picLocks noChangeAspect="1"/>
          </p:cNvPicPr>
          <p:nvPr/>
        </p:nvPicPr>
        <p:blipFill>
          <a:blip r:embed="rId5" cstate="print"/>
          <a:srcRect l="8750" t="48056" r="28917" b="15648"/>
          <a:stretch>
            <a:fillRect/>
          </a:stretch>
        </p:blipFill>
        <p:spPr>
          <a:xfrm>
            <a:off x="260350" y="3280348"/>
            <a:ext cx="3022600" cy="2489200"/>
          </a:xfrm>
          <a:prstGeom prst="rect">
            <a:avLst/>
          </a:prstGeom>
        </p:spPr>
      </p:pic>
      <p:pic>
        <p:nvPicPr>
          <p:cNvPr id="9" name="Рисунок 8" descr="HRFD-92-1.JPG"/>
          <p:cNvPicPr>
            <a:picLocks noChangeAspect="1"/>
          </p:cNvPicPr>
          <p:nvPr/>
        </p:nvPicPr>
        <p:blipFill>
          <a:blip r:embed="rId6" cstate="print"/>
          <a:srcRect l="21587" t="51296" r="22503" b="22778"/>
          <a:stretch>
            <a:fillRect/>
          </a:stretch>
        </p:blipFill>
        <p:spPr>
          <a:xfrm>
            <a:off x="3416300" y="3280348"/>
            <a:ext cx="2711450" cy="1778000"/>
          </a:xfrm>
          <a:prstGeom prst="rect">
            <a:avLst/>
          </a:prstGeom>
        </p:spPr>
      </p:pic>
      <p:pic>
        <p:nvPicPr>
          <p:cNvPr id="10" name="Рисунок 9" descr="hrfd-Programm.JPG"/>
          <p:cNvPicPr>
            <a:picLocks noChangeAspect="1"/>
          </p:cNvPicPr>
          <p:nvPr/>
        </p:nvPicPr>
        <p:blipFill>
          <a:blip r:embed="rId7" cstate="print"/>
          <a:srcRect l="22500" t="4630" r="21584" b="69444"/>
          <a:stretch>
            <a:fillRect/>
          </a:stretch>
        </p:blipFill>
        <p:spPr>
          <a:xfrm>
            <a:off x="6394450" y="5058348"/>
            <a:ext cx="2667000" cy="1748852"/>
          </a:xfrm>
          <a:prstGeom prst="rect">
            <a:avLst/>
          </a:prstGeom>
        </p:spPr>
      </p:pic>
      <p:pic>
        <p:nvPicPr>
          <p:cNvPr id="11" name="Рисунок 10" descr="HRFD-People-2.JPG"/>
          <p:cNvPicPr>
            <a:picLocks noChangeAspect="1"/>
          </p:cNvPicPr>
          <p:nvPr/>
        </p:nvPicPr>
        <p:blipFill>
          <a:blip r:embed="rId8" cstate="print"/>
          <a:srcRect l="18834" t="2037" r="28917" b="72685"/>
          <a:stretch>
            <a:fillRect/>
          </a:stretch>
        </p:blipFill>
        <p:spPr>
          <a:xfrm>
            <a:off x="6394450" y="3280348"/>
            <a:ext cx="2533650" cy="1733550"/>
          </a:xfrm>
          <a:prstGeom prst="rect">
            <a:avLst/>
          </a:prstGeom>
        </p:spPr>
      </p:pic>
      <p:pic>
        <p:nvPicPr>
          <p:cNvPr id="12" name="Рисунок 11" descr="HRFD-People-2.JPG"/>
          <p:cNvPicPr>
            <a:picLocks noChangeAspect="1"/>
          </p:cNvPicPr>
          <p:nvPr/>
        </p:nvPicPr>
        <p:blipFill>
          <a:blip r:embed="rId8" cstate="print"/>
          <a:srcRect l="18834" t="31204" r="24334" b="44166"/>
          <a:stretch>
            <a:fillRect/>
          </a:stretch>
        </p:blipFill>
        <p:spPr>
          <a:xfrm>
            <a:off x="3416300" y="5102798"/>
            <a:ext cx="2755900" cy="1689100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27100" y="95250"/>
            <a:ext cx="7067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HRFD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team: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Dubna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Gatchina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-  Espoo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Espoo_meeting-89.JPG"/>
          <p:cNvPicPr>
            <a:picLocks noChangeAspect="1"/>
          </p:cNvPicPr>
          <p:nvPr/>
        </p:nvPicPr>
        <p:blipFill>
          <a:blip r:embed="rId9" cstate="print"/>
          <a:srcRect l="23881" t="13309" r="19633" b="14169"/>
          <a:stretch>
            <a:fillRect/>
          </a:stretch>
        </p:blipFill>
        <p:spPr>
          <a:xfrm rot="5400000">
            <a:off x="1061619" y="-350419"/>
            <a:ext cx="2400300" cy="4358438"/>
          </a:xfrm>
          <a:prstGeom prst="rect">
            <a:avLst/>
          </a:prstGeom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82550" y="2606206"/>
            <a:ext cx="711200" cy="4227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1989</a:t>
            </a:r>
            <a:endParaRPr lang="it-IT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660900" y="2606206"/>
            <a:ext cx="711200" cy="4227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1992</a:t>
            </a:r>
            <a:endParaRPr lang="it-IT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193800" y="6184900"/>
            <a:ext cx="711200" cy="4227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1992</a:t>
            </a:r>
            <a:endParaRPr lang="it-IT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V="1">
            <a:off x="1816100" y="5918200"/>
            <a:ext cx="1511300" cy="4889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 anchor="b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1593850" y="5695950"/>
            <a:ext cx="311150" cy="5778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 anchor="b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2510EE2-2A15-4FA7-8F47-C3A54D8141EB}" type="slidenum">
              <a:rPr lang="ru-RU" smtClean="0"/>
              <a:pPr/>
              <a:t>26</a:t>
            </a:fld>
            <a:endParaRPr lang="ru-RU" sz="1400" smtClean="0"/>
          </a:p>
        </p:txBody>
      </p:sp>
      <p:pic>
        <p:nvPicPr>
          <p:cNvPr id="10" name="Рисунок 9" descr="HRFD_People.JPG"/>
          <p:cNvPicPr>
            <a:picLocks noChangeAspect="1"/>
          </p:cNvPicPr>
          <p:nvPr/>
        </p:nvPicPr>
        <p:blipFill>
          <a:blip r:embed="rId4" cstate="print"/>
          <a:srcRect t="9328" b="11674"/>
          <a:stretch>
            <a:fillRect/>
          </a:stretch>
        </p:blipFill>
        <p:spPr>
          <a:xfrm>
            <a:off x="4406392" y="628650"/>
            <a:ext cx="4521708" cy="448945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927100" y="95250"/>
            <a:ext cx="7067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HRFD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team: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Dubna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Gatchina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-  Espoo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old_detector_1991.jpg"/>
          <p:cNvPicPr>
            <a:picLocks noChangeAspect="1"/>
          </p:cNvPicPr>
          <p:nvPr/>
        </p:nvPicPr>
        <p:blipFill>
          <a:blip r:embed="rId5" cstate="print"/>
          <a:srcRect r="11628" b="20587"/>
          <a:stretch>
            <a:fillRect/>
          </a:stretch>
        </p:blipFill>
        <p:spPr>
          <a:xfrm>
            <a:off x="127000" y="628651"/>
            <a:ext cx="4145973" cy="2400299"/>
          </a:xfrm>
          <a:prstGeom prst="rect">
            <a:avLst/>
          </a:prstGeom>
        </p:spPr>
      </p:pic>
      <p:pic>
        <p:nvPicPr>
          <p:cNvPr id="14" name="Рисунок 13" descr="Bala-Fin.JPG"/>
          <p:cNvPicPr>
            <a:picLocks noChangeAspect="1"/>
          </p:cNvPicPr>
          <p:nvPr/>
        </p:nvPicPr>
        <p:blipFill>
          <a:blip r:embed="rId6" cstate="print"/>
          <a:srcRect l="14250" t="5926" r="14250" b="62315"/>
          <a:stretch>
            <a:fillRect/>
          </a:stretch>
        </p:blipFill>
        <p:spPr>
          <a:xfrm>
            <a:off x="142844" y="3214685"/>
            <a:ext cx="4143404" cy="2602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HRFD-uc-10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812296"/>
            <a:ext cx="8057796" cy="3058220"/>
          </a:xfrm>
          <a:prstGeom prst="rect">
            <a:avLst/>
          </a:prstGeom>
        </p:spPr>
      </p:pic>
      <p:sp>
        <p:nvSpPr>
          <p:cNvPr id="6963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B0D3EA-407B-4B82-8ACE-C4566FD03309}" type="slidenum">
              <a:rPr lang="ru-RU" smtClean="0"/>
              <a:pPr/>
              <a:t>27</a:t>
            </a:fld>
            <a:endParaRPr lang="ru-RU" sz="1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14282" y="1692463"/>
            <a:ext cx="785818" cy="307777"/>
          </a:xfrm>
          <a:prstGeom prst="rect">
            <a:avLst/>
          </a:prstGeom>
          <a:solidFill>
            <a:schemeClr val="bg1"/>
          </a:solidFill>
          <a:ln>
            <a:solidFill>
              <a:srgbClr val="0221BE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221BE"/>
                </a:solidFill>
                <a:latin typeface="Times New Roman" pitchFamily="18" charset="0"/>
                <a:cs typeface="Times New Roman" pitchFamily="18" charset="0"/>
              </a:rPr>
              <a:t>IBR-2</a:t>
            </a:r>
            <a:endParaRPr lang="ru-RU" sz="1400" b="1" dirty="0">
              <a:solidFill>
                <a:srgbClr val="0221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tof-rtof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643314"/>
            <a:ext cx="2882283" cy="30718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1964898" y="5384084"/>
            <a:ext cx="100491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IBR-2, </a:t>
            </a:r>
            <a:r>
              <a:rPr lang="en-US" sz="1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RTOF</a:t>
            </a:r>
            <a:endParaRPr lang="en-US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 = 15 </a:t>
            </a:r>
            <a:r>
              <a:rPr lang="el-GR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 = 0.001</a:t>
            </a:r>
            <a:endParaRPr lang="ru-RU" sz="1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785786" y="214290"/>
            <a:ext cx="7775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Experimental set-up: HRFD instrument at the IBR-2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3262" y="3840632"/>
            <a:ext cx="10001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IBR-2, TOF</a:t>
            </a:r>
          </a:p>
          <a:p>
            <a:r>
              <a:rPr lang="en-US" sz="1200" b="1" dirty="0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W = 350 </a:t>
            </a:r>
            <a:r>
              <a:rPr lang="el-GR" sz="1200" b="1" dirty="0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1200" b="1" dirty="0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r>
              <a:rPr lang="en-US" sz="1200" b="1" dirty="0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R = 0.01</a:t>
            </a:r>
            <a:endParaRPr lang="ru-RU" sz="1200" b="1" dirty="0">
              <a:solidFill>
                <a:srgbClr val="1903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428992" y="4071942"/>
            <a:ext cx="5156200" cy="1015663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HRFD (IBR-2):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r>
              <a:rPr lang="en-US" sz="20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≈ Const ≈ 10 </a:t>
            </a:r>
            <a:r>
              <a:rPr lang="el-GR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μ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s, 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≈ 21 m,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r>
              <a:rPr lang="en-US" sz="20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/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≈ 1·10</a:t>
            </a:r>
            <a:r>
              <a:rPr lang="en-US" sz="20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-3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/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= 5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·10</a:t>
            </a:r>
            <a:r>
              <a:rPr lang="en-US" sz="2000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-4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2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Å</a:t>
            </a:r>
            <a:endParaRPr lang="en-US" sz="2000" b="1" baseline="30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B97986-0502-4BA3-8CD2-0553B1016BEA}" type="slidenum">
              <a:rPr lang="ru-RU" b="1" smtClean="0">
                <a:latin typeface="Times New Roman" pitchFamily="18" charset="0"/>
                <a:cs typeface="Times New Roman" pitchFamily="18" charset="0"/>
              </a:rPr>
              <a:pPr/>
              <a:t>28</a:t>
            </a:fld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32125" y="1268413"/>
            <a:ext cx="3095625" cy="4752975"/>
          </a:xfrm>
          <a:noFill/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4833938" y="836613"/>
            <a:ext cx="835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0.7 mm</a:t>
            </a:r>
            <a:endParaRPr lang="ru-RU" sz="1600" b="1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H="1">
            <a:off x="4643438" y="1052513"/>
            <a:ext cx="215900" cy="2159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2482850" y="895350"/>
            <a:ext cx="199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8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Rotor (</a:t>
            </a:r>
            <a:r>
              <a:rPr lang="en-US" sz="18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 = 50 cm)</a:t>
            </a:r>
            <a:endParaRPr lang="ru-RU" sz="1800" b="1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>
            <a:off x="2927350" y="1250950"/>
            <a:ext cx="755650" cy="444500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5727700" y="1028700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8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Stator</a:t>
            </a:r>
            <a:endParaRPr lang="ru-RU" sz="1800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H="1">
            <a:off x="5435600" y="1412875"/>
            <a:ext cx="288925" cy="287338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wrap="none" anchor="b">
            <a:spAutoFit/>
          </a:bodyPr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8" name="Line 11"/>
          <p:cNvSpPr>
            <a:spLocks noChangeShapeType="1"/>
          </p:cNvSpPr>
          <p:nvPr/>
        </p:nvSpPr>
        <p:spPr bwMode="auto">
          <a:xfrm flipH="1">
            <a:off x="5549900" y="1341438"/>
            <a:ext cx="390525" cy="487362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9" name="Text Box 12"/>
          <p:cNvSpPr txBox="1">
            <a:spLocks noChangeArrowheads="1"/>
          </p:cNvSpPr>
          <p:nvPr/>
        </p:nvSpPr>
        <p:spPr bwMode="auto">
          <a:xfrm>
            <a:off x="1044575" y="4140200"/>
            <a:ext cx="2193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Triangular chopper</a:t>
            </a:r>
          </a:p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transmission function:</a:t>
            </a:r>
          </a:p>
        </p:txBody>
      </p:sp>
      <p:sp>
        <p:nvSpPr>
          <p:cNvPr id="22540" name="Text Box 13"/>
          <p:cNvSpPr txBox="1">
            <a:spLocks noChangeArrowheads="1"/>
          </p:cNvSpPr>
          <p:nvPr/>
        </p:nvSpPr>
        <p:spPr bwMode="auto">
          <a:xfrm>
            <a:off x="1060450" y="5251450"/>
            <a:ext cx="22108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Binary pick-up signals </a:t>
            </a:r>
          </a:p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RTOF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analyzer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1" name="Text Box 8"/>
          <p:cNvSpPr txBox="1">
            <a:spLocks noChangeArrowheads="1"/>
          </p:cNvSpPr>
          <p:nvPr/>
        </p:nvSpPr>
        <p:spPr bwMode="auto">
          <a:xfrm>
            <a:off x="1816100" y="260350"/>
            <a:ext cx="5911850" cy="461963"/>
          </a:xfrm>
          <a:prstGeom prst="rect">
            <a:avLst/>
          </a:prstGeom>
          <a:solidFill>
            <a:schemeClr val="bg2">
              <a:alpha val="49019"/>
            </a:scheme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Fast Fourier chopper at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HRFD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Dubna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2542" name="TextBox 11"/>
          <p:cNvSpPr txBox="1">
            <a:spLocks noChangeArrowheads="1"/>
          </p:cNvSpPr>
          <p:nvPr/>
        </p:nvSpPr>
        <p:spPr bwMode="auto">
          <a:xfrm>
            <a:off x="6572250" y="1208088"/>
            <a:ext cx="2267480" cy="4289892"/>
          </a:xfrm>
          <a:prstGeom prst="rect">
            <a:avLst/>
          </a:prstGeom>
          <a:noFill/>
          <a:ln w="19050">
            <a:solidFill>
              <a:srgbClr val="3333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u="sng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Dubna</a:t>
            </a:r>
            <a:r>
              <a:rPr lang="en-US" sz="22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chopper</a:t>
            </a:r>
            <a:r>
              <a:rPr lang="en-US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Al-alloy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 = 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50 cm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 = 1024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&gt; = 0.7 mm</a:t>
            </a:r>
          </a:p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b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6000 rpm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Ω = 100 kHz</a:t>
            </a:r>
          </a:p>
          <a:p>
            <a:pPr>
              <a:lnSpc>
                <a:spcPct val="150000"/>
              </a:lnSpc>
            </a:pPr>
            <a:r>
              <a:rPr lang="el-GR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down to 10 </a:t>
            </a:r>
            <a:r>
              <a:rPr lang="el-GR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beam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3x20 cm</a:t>
            </a:r>
            <a:r>
              <a:rPr lang="en-US" b="1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Transmission = 25% 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3" name="Text Box 12"/>
          <p:cNvSpPr txBox="1">
            <a:spLocks noChangeArrowheads="1"/>
          </p:cNvSpPr>
          <p:nvPr/>
        </p:nvSpPr>
        <p:spPr bwMode="auto">
          <a:xfrm>
            <a:off x="1016000" y="4635500"/>
            <a:ext cx="1733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8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T(</a:t>
            </a:r>
            <a:r>
              <a:rPr lang="en-US" sz="1800" b="1" i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8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) ≈ 1 + sin </a:t>
            </a:r>
            <a:r>
              <a:rPr lang="el-GR" sz="18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800" b="1" i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ru-RU" sz="1800" b="1">
              <a:solidFill>
                <a:srgbClr val="DB1D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4" name="TextBox 12"/>
          <p:cNvSpPr txBox="1">
            <a:spLocks noChangeArrowheads="1"/>
          </p:cNvSpPr>
          <p:nvPr/>
        </p:nvSpPr>
        <p:spPr bwMode="auto">
          <a:xfrm>
            <a:off x="127000" y="3740150"/>
            <a:ext cx="1443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7.5 kW motor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5" name="Line 8"/>
          <p:cNvSpPr>
            <a:spLocks noChangeShapeType="1"/>
          </p:cNvSpPr>
          <p:nvPr/>
        </p:nvSpPr>
        <p:spPr bwMode="auto">
          <a:xfrm flipH="1">
            <a:off x="1638300" y="806450"/>
            <a:ext cx="533400" cy="533400"/>
          </a:xfrm>
          <a:prstGeom prst="line">
            <a:avLst/>
          </a:prstGeom>
          <a:noFill/>
          <a:ln w="19050">
            <a:solidFill>
              <a:srgbClr val="DB1D09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46" name="Picture 18" descr="HRFD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" y="1384300"/>
            <a:ext cx="29337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7" name="Line 8"/>
          <p:cNvSpPr>
            <a:spLocks noChangeShapeType="1"/>
          </p:cNvSpPr>
          <p:nvPr/>
        </p:nvSpPr>
        <p:spPr bwMode="auto">
          <a:xfrm flipH="1">
            <a:off x="1149350" y="1206500"/>
            <a:ext cx="1466850" cy="1022350"/>
          </a:xfrm>
          <a:prstGeom prst="line">
            <a:avLst/>
          </a:prstGeom>
          <a:noFill/>
          <a:ln w="19050">
            <a:solidFill>
              <a:srgbClr val="DB1D09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8" name="Line 8"/>
          <p:cNvSpPr>
            <a:spLocks noChangeShapeType="1"/>
          </p:cNvSpPr>
          <p:nvPr/>
        </p:nvSpPr>
        <p:spPr bwMode="auto">
          <a:xfrm flipV="1">
            <a:off x="1104900" y="2673350"/>
            <a:ext cx="1600200" cy="1111250"/>
          </a:xfrm>
          <a:prstGeom prst="line">
            <a:avLst/>
          </a:prstGeom>
          <a:noFill/>
          <a:ln w="19050">
            <a:solidFill>
              <a:srgbClr val="DB1D09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IMG_64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050" y="979488"/>
            <a:ext cx="8280400" cy="552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39750" y="285750"/>
            <a:ext cx="82804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HRFD –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Фурье-дифрактометр высокого разрешения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571472" y="1428736"/>
            <a:ext cx="2357454" cy="1143008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850900" y="1619250"/>
            <a:ext cx="18069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algn="ctr"/>
            <a:r>
              <a:rPr 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Кристалло-</a:t>
            </a:r>
          </a:p>
          <a:p>
            <a:pPr algn="ctr"/>
            <a:r>
              <a:rPr 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графия</a:t>
            </a:r>
          </a:p>
        </p:txBody>
      </p:sp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3714750" y="1190625"/>
            <a:ext cx="18526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algn="ctr"/>
            <a:r>
              <a:rPr 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Дифракция</a:t>
            </a:r>
          </a:p>
          <a:p>
            <a:pPr algn="ctr"/>
            <a:r>
              <a:rPr 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(нейтронов)</a:t>
            </a:r>
          </a:p>
        </p:txBody>
      </p:sp>
      <p:sp>
        <p:nvSpPr>
          <p:cNvPr id="27656" name="Text Box 11"/>
          <p:cNvSpPr txBox="1">
            <a:spLocks noChangeArrowheads="1"/>
          </p:cNvSpPr>
          <p:nvPr/>
        </p:nvSpPr>
        <p:spPr bwMode="auto">
          <a:xfrm>
            <a:off x="6511925" y="1571625"/>
            <a:ext cx="21255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 algn="ctr"/>
            <a:r>
              <a:rPr 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Структурный</a:t>
            </a:r>
          </a:p>
          <a:p>
            <a:pPr algn="ctr"/>
            <a:r>
              <a:rPr 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анализ</a:t>
            </a:r>
          </a:p>
        </p:txBody>
      </p:sp>
      <p:sp>
        <p:nvSpPr>
          <p:cNvPr id="27657" name="Text Box 12"/>
          <p:cNvSpPr txBox="1">
            <a:spLocks noChangeArrowheads="1"/>
          </p:cNvSpPr>
          <p:nvPr/>
        </p:nvSpPr>
        <p:spPr bwMode="auto">
          <a:xfrm>
            <a:off x="2643188" y="3714750"/>
            <a:ext cx="4000500" cy="954088"/>
          </a:xfrm>
          <a:prstGeom prst="rect">
            <a:avLst/>
          </a:prstGeom>
          <a:solidFill>
            <a:srgbClr val="FFFFFF">
              <a:alpha val="69803"/>
            </a:srgbClr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ru-RU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Структурная нейтронография</a:t>
            </a:r>
          </a:p>
        </p:txBody>
      </p:sp>
      <p:sp>
        <p:nvSpPr>
          <p:cNvPr id="27658" name="Line 18"/>
          <p:cNvSpPr>
            <a:spLocks noChangeShapeType="1"/>
          </p:cNvSpPr>
          <p:nvPr/>
        </p:nvSpPr>
        <p:spPr bwMode="auto">
          <a:xfrm>
            <a:off x="2143108" y="2500306"/>
            <a:ext cx="1071580" cy="142875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 anchor="b">
            <a:spAutoFit/>
          </a:bodyPr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9" name="Line 18"/>
          <p:cNvSpPr>
            <a:spLocks noChangeShapeType="1"/>
          </p:cNvSpPr>
          <p:nvPr/>
        </p:nvSpPr>
        <p:spPr bwMode="auto">
          <a:xfrm>
            <a:off x="4714875" y="2143116"/>
            <a:ext cx="46037" cy="171450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 anchor="b">
            <a:spAutoFit/>
          </a:bodyPr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60" name="Line 18"/>
          <p:cNvSpPr>
            <a:spLocks noChangeShapeType="1"/>
          </p:cNvSpPr>
          <p:nvPr/>
        </p:nvSpPr>
        <p:spPr bwMode="auto">
          <a:xfrm flipH="1">
            <a:off x="6143624" y="2357430"/>
            <a:ext cx="1285895" cy="157163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 anchor="b">
            <a:spAutoFit/>
          </a:bodyPr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61" name="Text Box 5"/>
          <p:cNvSpPr txBox="1">
            <a:spLocks noChangeArrowheads="1"/>
          </p:cNvSpPr>
          <p:nvPr/>
        </p:nvSpPr>
        <p:spPr bwMode="auto">
          <a:xfrm>
            <a:off x="428596" y="5000625"/>
            <a:ext cx="82153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/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Определение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структурных характеристик кристаллов на атомном уровне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 помощью дифракции нейтронов (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экспериментальный метод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500430" y="1071546"/>
            <a:ext cx="2357454" cy="1143008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429388" y="1357298"/>
            <a:ext cx="2357454" cy="1143008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8" descr="RTOF_Nb_AllPeak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75"/>
            <a:ext cx="6372225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14348" y="428604"/>
            <a:ext cx="47863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Simulation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RTOF data acquisition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6" name="Рисунок 7" descr="FreqWindow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75" y="0"/>
            <a:ext cx="28924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Рисунок 6" descr="Spectrum_1_Peak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2850" y="4143375"/>
            <a:ext cx="28511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289447-9285-4615-9C09-8229F8BCB183}" type="slidenum">
              <a:rPr lang="ru-RU" smtClean="0"/>
              <a:pPr>
                <a:defRPr/>
              </a:pPr>
              <a:t>31</a:t>
            </a:fld>
            <a:endParaRPr lang="ru-RU" sz="1400" smtClean="0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928688" y="285750"/>
            <a:ext cx="7453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400" b="1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diffraction pattern measured with HRFD in 2000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Рисунок 5" descr="alo706.jpg"/>
          <p:cNvPicPr>
            <a:picLocks noChangeAspect="1"/>
          </p:cNvPicPr>
          <p:nvPr/>
        </p:nvPicPr>
        <p:blipFill>
          <a:blip r:embed="rId4"/>
          <a:srcRect l="9573"/>
          <a:stretch>
            <a:fillRect/>
          </a:stretch>
        </p:blipFill>
        <p:spPr bwMode="auto">
          <a:xfrm>
            <a:off x="642938" y="1071563"/>
            <a:ext cx="7818437" cy="56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25CF29-D246-4F4F-AB8A-24F5D7055EFD}" type="slidenum">
              <a:rPr lang="ru-RU" smtClean="0"/>
              <a:pPr>
                <a:defRPr/>
              </a:pPr>
              <a:t>32</a:t>
            </a:fld>
            <a:endParaRPr lang="ru-RU" sz="1400" dirty="0" smtClean="0"/>
          </a:p>
        </p:txBody>
      </p:sp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4964113" y="5224483"/>
            <a:ext cx="401002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For V=11,000 rpm &amp; </a:t>
            </a:r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=30 m</a:t>
            </a:r>
          </a:p>
        </p:txBody>
      </p:sp>
      <p:sp>
        <p:nvSpPr>
          <p:cNvPr id="1031" name="Text Box 5"/>
          <p:cNvSpPr txBox="1">
            <a:spLocks noChangeArrowheads="1"/>
          </p:cNvSpPr>
          <p:nvPr/>
        </p:nvSpPr>
        <p:spPr bwMode="auto">
          <a:xfrm>
            <a:off x="5292725" y="5846783"/>
            <a:ext cx="3327400" cy="51117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b="1" baseline="-2500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=0.0002 </a:t>
            </a:r>
            <a:r>
              <a:rPr lang="en-US" sz="2400" b="1">
                <a:solidFill>
                  <a:srgbClr val="0E470D"/>
                </a:solidFill>
                <a:latin typeface="Times New Roman" pitchFamily="18" charset="0"/>
                <a:cs typeface="Times New Roman" pitchFamily="18" charset="0"/>
              </a:rPr>
              <a:t>(0.0009 now)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32" name="Text Box 6"/>
          <p:cNvSpPr txBox="1">
            <a:spLocks noChangeArrowheads="1"/>
          </p:cNvSpPr>
          <p:nvPr/>
        </p:nvSpPr>
        <p:spPr bwMode="auto">
          <a:xfrm>
            <a:off x="5292725" y="1214422"/>
            <a:ext cx="3167063" cy="641350"/>
          </a:xfrm>
          <a:prstGeom prst="rect">
            <a:avLst/>
          </a:prstGeom>
          <a:solidFill>
            <a:srgbClr val="FFFF99">
              <a:alpha val="47058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utmost TOF 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resolution of HRFD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" name="Text Box 8"/>
          <p:cNvSpPr txBox="1">
            <a:spLocks noChangeArrowheads="1"/>
          </p:cNvSpPr>
          <p:nvPr/>
        </p:nvSpPr>
        <p:spPr bwMode="auto">
          <a:xfrm>
            <a:off x="4753006" y="142852"/>
            <a:ext cx="4248150" cy="461962"/>
          </a:xfrm>
          <a:prstGeom prst="rect">
            <a:avLst/>
          </a:prstGeom>
          <a:solidFill>
            <a:srgbClr val="4F81BD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HRFD resolution</a:t>
            </a:r>
            <a:endParaRPr lang="ru-RU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hrf-hr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57079"/>
            <a:ext cx="3714776" cy="5357937"/>
          </a:xfrm>
          <a:prstGeom prst="rect">
            <a:avLst/>
          </a:prstGeom>
        </p:spPr>
      </p:pic>
      <p:pic>
        <p:nvPicPr>
          <p:cNvPr id="16" name="Рисунок 15" descr="velo-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2000240"/>
            <a:ext cx="4571595" cy="3143272"/>
          </a:xfrm>
          <a:prstGeom prst="rect">
            <a:avLst/>
          </a:prstGeom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8100" y="5661025"/>
            <a:ext cx="4127500" cy="1011238"/>
          </a:xfrm>
          <a:prstGeom prst="rect">
            <a:avLst/>
          </a:prstGeom>
          <a:solidFill>
            <a:srgbClr val="FFFFFF">
              <a:alpha val="69019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Diffraction patterns of Al</a:t>
            </a:r>
            <a:r>
              <a:rPr lang="en-US" sz="16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measured at ISIS (UK) and IBR-2 (Dubna). Resolution is the same, despite </a:t>
            </a:r>
            <a:r>
              <a:rPr lang="en-US" sz="1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is 5 times longer at ISIS.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8C68A-C8D4-463D-B8DF-E405F21C5FA4}" type="slidenum">
              <a:rPr lang="ru-RU" smtClean="0"/>
              <a:pPr>
                <a:defRPr/>
              </a:pPr>
              <a:t>33</a:t>
            </a:fld>
            <a:endParaRPr lang="ru-RU" sz="1400" smtClean="0"/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1905000" y="228600"/>
            <a:ext cx="577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Resolution of a neutron diffractometer</a:t>
            </a:r>
            <a:endParaRPr lang="ru-RU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571500" y="850900"/>
            <a:ext cx="8045450" cy="1287463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solidFill>
                  <a:schemeClr val="tx2"/>
                </a:solidFill>
              </a:rPr>
              <a:t> 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l-GR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Const 	R(</a:t>
            </a:r>
            <a:r>
              <a:rPr lang="en-US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is a complicated function with a deep minimum</a:t>
            </a:r>
          </a:p>
          <a:p>
            <a:pPr>
              <a:lnSpc>
                <a:spcPct val="150000"/>
              </a:lnSpc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2) TOF		</a:t>
            </a:r>
            <a:r>
              <a:rPr lang="el-GR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→ 	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R(</a:t>
            </a:r>
            <a:r>
              <a:rPr lang="en-US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≈ Const	  	 </a:t>
            </a:r>
          </a:p>
          <a:p>
            <a:pPr>
              <a:lnSpc>
                <a:spcPct val="150000"/>
              </a:lnSpc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3) Fourier	</a:t>
            </a:r>
            <a:r>
              <a:rPr lang="el-GR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≈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Const  </a:t>
            </a:r>
            <a:r>
              <a:rPr lang="en-US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→ 	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R(</a:t>
            </a:r>
            <a:r>
              <a:rPr lang="en-US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 ≈ [</a:t>
            </a:r>
            <a:r>
              <a:rPr lang="en-US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</a:t>
            </a:r>
            <a:r>
              <a:rPr lang="en-US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+ (</a:t>
            </a:r>
            <a:r>
              <a:rPr lang="en-US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/</a:t>
            </a:r>
            <a:r>
              <a:rPr lang="en-US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  <a:r>
              <a:rPr lang="en-US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]</a:t>
            </a:r>
            <a:r>
              <a:rPr lang="en-US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1/2  </a:t>
            </a:r>
            <a:r>
              <a:rPr lang="en-US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→  A 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for large </a:t>
            </a:r>
            <a:r>
              <a:rPr lang="en-US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</a:t>
            </a:r>
            <a:endParaRPr lang="ru-RU" b="1" i="1" baseline="30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5" name="Рисунок 5" descr="Resolut_N-X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2428876"/>
            <a:ext cx="5143536" cy="353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Res_Al2O3_NAC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2428868"/>
            <a:ext cx="3571868" cy="3337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553CD-1DAD-4351-A5BF-D17BDAB74B40}" type="slidenum">
              <a:rPr lang="ru-RU" smtClean="0"/>
              <a:pPr>
                <a:defRPr/>
              </a:pPr>
              <a:t>34</a:t>
            </a:fld>
            <a:endParaRPr lang="ru-RU" sz="1400" smtClean="0"/>
          </a:p>
        </p:txBody>
      </p:sp>
      <p:sp>
        <p:nvSpPr>
          <p:cNvPr id="12" name="Номер слайда 3"/>
          <p:cNvSpPr txBox="1">
            <a:spLocks noGrp="1"/>
          </p:cNvSpPr>
          <p:nvPr/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9799CA3-D386-46AB-A335-7998C59C1391}" type="slidenum">
              <a:rPr lang="ru-RU" sz="2400">
                <a:solidFill>
                  <a:schemeClr val="tx2"/>
                </a:solidFill>
                <a:latin typeface="+mn-lt"/>
              </a:rPr>
              <a:pPr algn="r">
                <a:defRPr/>
              </a:pPr>
              <a:t>34</a:t>
            </a:fld>
            <a:endParaRPr lang="ru-RU" sz="14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214313" y="549275"/>
            <a:ext cx="8786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NAC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-стандарт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(Na</a:t>
            </a:r>
            <a:r>
              <a:rPr lang="ru-RU" sz="2400" b="1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sz="2400" b="1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ru-RU" sz="2400" b="1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sz="2400" b="1" baseline="-2500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TOF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sz="2400" b="1" baseline="-25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-дифрактометрах</a:t>
            </a:r>
            <a:endParaRPr lang="el-GR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4941888" y="4778375"/>
            <a:ext cx="3921125" cy="750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lnSpc>
                <a:spcPct val="125000"/>
              </a:lnSpc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b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diffractometer HRPT:</a:t>
            </a:r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b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1.886 Å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range of scattering angles =</a:t>
            </a:r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10 - 165</a:t>
            </a:r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lang="ru-RU">
                <a:solidFill>
                  <a:srgbClr val="3333CC"/>
                </a:solidFill>
                <a:sym typeface="Symbol" pitchFamily="18" charset="2"/>
              </a:rPr>
              <a:t>.</a:t>
            </a: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385763" y="4778375"/>
            <a:ext cx="4076700" cy="784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lnSpc>
                <a:spcPct val="125000"/>
              </a:lnSpc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TOF diffractometer HRFD: 2</a:t>
            </a:r>
            <a:r>
              <a:rPr lang="el-GR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b="1" baseline="-25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152</a:t>
            </a:r>
            <a:r>
              <a:rPr lang="el-GR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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lnSpc>
                <a:spcPct val="125000"/>
              </a:lnSpc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wavelength range =</a:t>
            </a:r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1.2 – 7.2 Å</a:t>
            </a:r>
          </a:p>
        </p:txBody>
      </p:sp>
      <p:sp>
        <p:nvSpPr>
          <p:cNvPr id="241674" name="Rectangle 10"/>
          <p:cNvSpPr>
            <a:spLocks noChangeArrowheads="1"/>
          </p:cNvSpPr>
          <p:nvPr/>
        </p:nvSpPr>
        <p:spPr bwMode="auto">
          <a:xfrm>
            <a:off x="0" y="1533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676" name="Rectangle 12"/>
          <p:cNvSpPr>
            <a:spLocks noChangeArrowheads="1"/>
          </p:cNvSpPr>
          <p:nvPr/>
        </p:nvSpPr>
        <p:spPr bwMode="auto">
          <a:xfrm>
            <a:off x="0" y="1576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13" name="Рисунок 12" descr="nac-6000-2_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13" y="1571625"/>
            <a:ext cx="4197350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Рисунок 13" descr="nac-hrpt-2_4.jpg"/>
          <p:cNvPicPr>
            <a:picLocks noChangeAspect="1"/>
          </p:cNvPicPr>
          <p:nvPr/>
        </p:nvPicPr>
        <p:blipFill>
          <a:blip r:embed="rId4"/>
          <a:srcRect l="9232"/>
          <a:stretch>
            <a:fillRect/>
          </a:stretch>
        </p:blipFill>
        <p:spPr bwMode="auto">
          <a:xfrm>
            <a:off x="4714875" y="1552575"/>
            <a:ext cx="414337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69" name="Line 5"/>
          <p:cNvSpPr>
            <a:spLocks noChangeShapeType="1"/>
          </p:cNvSpPr>
          <p:nvPr/>
        </p:nvSpPr>
        <p:spPr bwMode="auto">
          <a:xfrm>
            <a:off x="3851275" y="2079625"/>
            <a:ext cx="4141788" cy="584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CF3015-0AF2-44E0-8E0B-4DB70BF3D361}" type="slidenum">
              <a:rPr lang="ru-RU" b="1" smtClean="0">
                <a:latin typeface="Times New Roman" pitchFamily="18" charset="0"/>
                <a:cs typeface="Times New Roman" pitchFamily="18" charset="0"/>
              </a:rPr>
              <a:pPr/>
              <a:t>35</a:t>
            </a:fld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749300" y="184150"/>
            <a:ext cx="7556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Scientific program – main topics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82600" y="658813"/>
            <a:ext cx="8223250" cy="5755422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marL="457200" indent="-457200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1. Hg-based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HTSC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Physica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C(1996),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PRB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1997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PRL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1998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PRB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2001)</a:t>
            </a:r>
          </a:p>
          <a:p>
            <a:pPr marL="457200" indent="-457200"/>
            <a:endParaRPr lang="en-US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2. Phase separation in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La</a:t>
            </a:r>
            <a:r>
              <a:rPr lang="ru-RU" sz="16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CuO</a:t>
            </a:r>
            <a:r>
              <a:rPr lang="ru-RU" sz="1600" b="1" baseline="-25000" dirty="0">
                <a:latin typeface="Times New Roman" pitchFamily="18" charset="0"/>
                <a:cs typeface="Times New Roman" pitchFamily="18" charset="0"/>
              </a:rPr>
              <a:t>4+y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Письма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ЖЭТФ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(1996),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Physica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C(1996),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PRB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(1998)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Кристаллография(1999) 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LPCM’s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Письма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ЖЭТФ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(199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PRB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(199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Eur.Phys.J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.(2001),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PRB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(2001),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Physica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B(2004),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Кристаллография(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2006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Brownmillerites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J.Sol.St.Chem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(200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PRB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2002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Physica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2004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en-US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Sr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-based-oxides:</a:t>
            </a:r>
            <a:r>
              <a:rPr lang="en-US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ФТТ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(2004), Письма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ЖЭТФ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2005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Physica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2006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ЖЭТФ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(200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/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Manganites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ФТТ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(1999),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PRB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2000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PRB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(2004),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Mat.Scien.Ing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2005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SSC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(2006), 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Письма </a:t>
            </a:r>
            <a:r>
              <a:rPr lang="ru-RU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ЖЭТФ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(2006), Кристаллография(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200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ЖЭТФ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(2011)</a:t>
            </a:r>
          </a:p>
          <a:p>
            <a:pPr marL="457200" indent="-457200"/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Cobaltites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J.Sol.St.Chem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(1999),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JMMM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2006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Письма </a:t>
            </a:r>
            <a:r>
              <a:rPr lang="ru-RU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ЖЭТФ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(200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8, 2011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Hexaferrites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Кристаллография(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JMMM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(2015, 16, 17),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JALCOM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(2016)</a:t>
            </a:r>
          </a:p>
          <a:p>
            <a:pPr marL="457200" indent="-457200"/>
            <a:endParaRPr lang="en-US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Li-ion batteries: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Успехи химии(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4)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JPS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(2014), Электрохимия(2017), </a:t>
            </a:r>
            <a:r>
              <a:rPr lang="ru-RU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JPS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(2017) </a:t>
            </a:r>
            <a:endParaRPr lang="en-US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endParaRPr lang="en-US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Fe-based alloys: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Materials&amp;Design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JALCOM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(2016, 16, 17), Materials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Lett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.(2016),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Письма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ЖЭТФ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J. Appl.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Cryst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.(2017),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Acta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Materialia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(2017)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5558EB-0356-4CAE-905B-94CF5EEEFD38}" type="slidenum">
              <a:rPr lang="ru-RU" smtClean="0"/>
              <a:pPr>
                <a:defRPr/>
              </a:pPr>
              <a:t>36</a:t>
            </a:fld>
            <a:endParaRPr lang="ru-RU" sz="1400" smtClean="0"/>
          </a:p>
        </p:txBody>
      </p:sp>
      <p:sp>
        <p:nvSpPr>
          <p:cNvPr id="12" name="Номер слайда 3"/>
          <p:cNvSpPr txBox="1">
            <a:spLocks noGrp="1"/>
          </p:cNvSpPr>
          <p:nvPr/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88DA86B-E281-4AD7-9305-F1CB4C4E6FCA}" type="slidenum">
              <a:rPr lang="ru-RU" sz="2400">
                <a:solidFill>
                  <a:schemeClr val="tx2"/>
                </a:solidFill>
                <a:latin typeface="+mn-lt"/>
              </a:rPr>
              <a:pPr algn="r">
                <a:defRPr/>
              </a:pPr>
              <a:t>36</a:t>
            </a:fld>
            <a:endParaRPr lang="ru-RU" sz="14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3071802" y="142852"/>
            <a:ext cx="585785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Некоторые результаты</a:t>
            </a:r>
            <a:endParaRPr lang="el-G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1674" name="Rectangle 10"/>
          <p:cNvSpPr>
            <a:spLocks noChangeArrowheads="1"/>
          </p:cNvSpPr>
          <p:nvPr/>
        </p:nvSpPr>
        <p:spPr bwMode="auto">
          <a:xfrm>
            <a:off x="0" y="1533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676" name="Rectangle 12"/>
          <p:cNvSpPr>
            <a:spLocks noChangeArrowheads="1"/>
          </p:cNvSpPr>
          <p:nvPr/>
        </p:nvSpPr>
        <p:spPr bwMode="auto">
          <a:xfrm>
            <a:off x="0" y="1576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7" name="Line 15"/>
          <p:cNvSpPr>
            <a:spLocks noChangeShapeType="1"/>
          </p:cNvSpPr>
          <p:nvPr/>
        </p:nvSpPr>
        <p:spPr bwMode="auto">
          <a:xfrm flipV="1">
            <a:off x="2811463" y="3949700"/>
            <a:ext cx="1203325" cy="14605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/>
          </a:p>
        </p:txBody>
      </p:sp>
      <p:sp>
        <p:nvSpPr>
          <p:cNvPr id="22542" name="Text Box 15"/>
          <p:cNvSpPr txBox="1">
            <a:spLocks noChangeArrowheads="1"/>
          </p:cNvSpPr>
          <p:nvPr/>
        </p:nvSpPr>
        <p:spPr bwMode="auto">
          <a:xfrm>
            <a:off x="2928926" y="4857760"/>
            <a:ext cx="3000396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Phase separation in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</a:t>
            </a:r>
            <a:r>
              <a:rPr lang="en-US" sz="1400" b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0.5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Sr</a:t>
            </a:r>
            <a:r>
              <a:rPr lang="en-US" sz="1400" b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0.5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CoO</a:t>
            </a:r>
            <a:r>
              <a:rPr lang="en-US" sz="1400" b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43" name="Рисунок 19" descr="PrSrCo_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822673"/>
            <a:ext cx="2571768" cy="41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4" name="Text Box 15"/>
          <p:cNvSpPr txBox="1">
            <a:spLocks noChangeArrowheads="1"/>
          </p:cNvSpPr>
          <p:nvPr/>
        </p:nvSpPr>
        <p:spPr bwMode="auto">
          <a:xfrm>
            <a:off x="142844" y="251169"/>
            <a:ext cx="257175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Successive structural phase transitions in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</a:t>
            </a:r>
            <a:r>
              <a:rPr lang="en-US" sz="1400" b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0.5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Sr</a:t>
            </a:r>
            <a:r>
              <a:rPr lang="en-US" sz="1400" b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0.5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CoO</a:t>
            </a:r>
            <a:r>
              <a:rPr lang="en-US" sz="1400" b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1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45" name="Рисунок 11" descr="Pr-O-Av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1355730"/>
            <a:ext cx="2965414" cy="221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6" name="Text Box 15"/>
          <p:cNvSpPr txBox="1">
            <a:spLocks noChangeArrowheads="1"/>
          </p:cNvSpPr>
          <p:nvPr/>
        </p:nvSpPr>
        <p:spPr bwMode="auto">
          <a:xfrm>
            <a:off x="6072198" y="785794"/>
            <a:ext cx="292895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Distortion of the (</a:t>
            </a:r>
            <a:r>
              <a:rPr lang="en-US" sz="1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Pr,Sr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)O</a:t>
            </a:r>
            <a:r>
              <a:rPr lang="en-US" sz="14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cubooctahedron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</a:t>
            </a:r>
            <a:r>
              <a:rPr lang="en-US" sz="1400" b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0.5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Sr</a:t>
            </a:r>
            <a:r>
              <a:rPr lang="en-US" sz="1400" b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0.5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CoO</a:t>
            </a:r>
            <a:r>
              <a:rPr lang="en-US" sz="1400" b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1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R-2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785794"/>
            <a:ext cx="2998312" cy="4000504"/>
          </a:xfrm>
          <a:prstGeom prst="rect">
            <a:avLst/>
          </a:prstGeom>
        </p:spPr>
      </p:pic>
      <p:cxnSp>
        <p:nvCxnSpPr>
          <p:cNvPr id="22536" name="Прямая со стрелкой 14"/>
          <p:cNvCxnSpPr>
            <a:cxnSpLocks noChangeShapeType="1"/>
          </p:cNvCxnSpPr>
          <p:nvPr/>
        </p:nvCxnSpPr>
        <p:spPr bwMode="auto">
          <a:xfrm flipV="1">
            <a:off x="2500298" y="3714752"/>
            <a:ext cx="1071570" cy="357190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/>
            <a:tailEnd type="arrow" w="med" len="med"/>
          </a:ln>
        </p:spPr>
      </p:cxnSp>
      <p:pic>
        <p:nvPicPr>
          <p:cNvPr id="23" name="Рисунок 22" descr="NiO-Rom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59" y="4645851"/>
            <a:ext cx="3071835" cy="214073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86248" y="5463147"/>
            <a:ext cx="1654620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NiO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 T = 293 K</a:t>
            </a:r>
          </a:p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m,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60.07°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baseline="-25000" dirty="0" smtClean="0">
                <a:latin typeface="Times New Roman" pitchFamily="18" charset="0"/>
                <a:cs typeface="Times New Roman" pitchFamily="18" charset="0"/>
              </a:rPr>
              <a:t>200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= 2.4122 Å </a:t>
            </a:r>
          </a:p>
          <a:p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baseline="-25000" dirty="0" smtClean="0">
                <a:latin typeface="Times New Roman" pitchFamily="18" charset="0"/>
                <a:cs typeface="Times New Roman" pitchFamily="18" charset="0"/>
              </a:rPr>
              <a:t>222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= 2.4087 Å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 smtClean="0">
                <a:latin typeface="Times New Roman"/>
                <a:cs typeface="Times New Roman"/>
              </a:rPr>
              <a:t>Δ</a:t>
            </a:r>
            <a:r>
              <a:rPr lang="en-US" sz="1600" b="1" i="1" dirty="0" smtClean="0">
                <a:latin typeface="Times New Roman"/>
                <a:cs typeface="Times New Roman"/>
              </a:rPr>
              <a:t>d</a:t>
            </a:r>
            <a:r>
              <a:rPr lang="en-US" sz="1600" b="1" dirty="0" smtClean="0">
                <a:latin typeface="Times New Roman"/>
                <a:cs typeface="Times New Roman"/>
              </a:rPr>
              <a:t>/</a:t>
            </a:r>
            <a:r>
              <a:rPr lang="en-US" sz="1600" b="1" i="1" dirty="0" smtClean="0">
                <a:latin typeface="Times New Roman"/>
                <a:cs typeface="Times New Roman"/>
              </a:rPr>
              <a:t>d</a:t>
            </a:r>
            <a:r>
              <a:rPr lang="en-US" sz="1600" b="1" dirty="0" smtClean="0">
                <a:latin typeface="Times New Roman"/>
                <a:cs typeface="Times New Roman"/>
              </a:rPr>
              <a:t> = 0.0015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406" y="5463147"/>
            <a:ext cx="3643338" cy="120032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1994 – 2013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600" b="1" dirty="0" smtClean="0">
                <a:latin typeface="Times New Roman"/>
                <a:cs typeface="Times New Roman"/>
              </a:rPr>
              <a:t>~70</a:t>
            </a:r>
            <a:endParaRPr lang="en-US" sz="1600" b="1" dirty="0" smtClean="0"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1600" b="1" dirty="0" err="1" smtClean="0">
                <a:latin typeface="Times New Roman"/>
                <a:cs typeface="Times New Roman"/>
              </a:rPr>
              <a:t>PRL</a:t>
            </a:r>
            <a:r>
              <a:rPr lang="en-US" sz="1600" b="1" dirty="0" smtClean="0">
                <a:latin typeface="Times New Roman"/>
                <a:cs typeface="Times New Roman"/>
              </a:rPr>
              <a:t> + </a:t>
            </a:r>
            <a:r>
              <a:rPr lang="en-US" sz="1600" b="1" dirty="0" err="1" smtClean="0">
                <a:latin typeface="Times New Roman"/>
                <a:cs typeface="Times New Roman"/>
              </a:rPr>
              <a:t>PRB</a:t>
            </a:r>
            <a:r>
              <a:rPr lang="en-US" sz="1600" b="1" dirty="0" smtClean="0">
                <a:latin typeface="Times New Roman"/>
                <a:cs typeface="Times New Roman"/>
              </a:rPr>
              <a:t> + J. Phys.:</a:t>
            </a:r>
            <a:r>
              <a:rPr lang="ru-RU" sz="1600" b="1" dirty="0" smtClean="0">
                <a:latin typeface="Times New Roman"/>
                <a:cs typeface="Times New Roman"/>
              </a:rPr>
              <a:t>	</a:t>
            </a:r>
            <a:r>
              <a:rPr lang="en-US" sz="1600" b="1" dirty="0" smtClean="0">
                <a:latin typeface="Times New Roman"/>
                <a:cs typeface="Times New Roman"/>
              </a:rPr>
              <a:t>12</a:t>
            </a:r>
          </a:p>
          <a:p>
            <a:pPr>
              <a:lnSpc>
                <a:spcPct val="150000"/>
              </a:lnSpc>
            </a:pPr>
            <a:r>
              <a:rPr lang="ru-RU" sz="1600" b="1" dirty="0" err="1" smtClean="0">
                <a:latin typeface="Times New Roman"/>
                <a:cs typeface="Times New Roman"/>
              </a:rPr>
              <a:t>ЖЭТФ</a:t>
            </a:r>
            <a:r>
              <a:rPr lang="ru-RU" sz="1600" b="1" dirty="0" smtClean="0">
                <a:latin typeface="Times New Roman"/>
                <a:cs typeface="Times New Roman"/>
              </a:rPr>
              <a:t> </a:t>
            </a:r>
            <a:r>
              <a:rPr lang="en-US" sz="1600" b="1" dirty="0" smtClean="0">
                <a:latin typeface="Times New Roman"/>
                <a:cs typeface="Times New Roman"/>
              </a:rPr>
              <a:t>+</a:t>
            </a:r>
            <a:r>
              <a:rPr lang="ru-RU" sz="1600" b="1" dirty="0" smtClean="0">
                <a:latin typeface="Times New Roman"/>
                <a:cs typeface="Times New Roman"/>
              </a:rPr>
              <a:t> Письма в </a:t>
            </a:r>
            <a:r>
              <a:rPr lang="ru-RU" sz="1600" b="1" dirty="0" err="1" smtClean="0">
                <a:latin typeface="Times New Roman"/>
                <a:cs typeface="Times New Roman"/>
              </a:rPr>
              <a:t>ЖЭТФ</a:t>
            </a:r>
            <a:r>
              <a:rPr lang="en-US" sz="1600" b="1" dirty="0" smtClean="0">
                <a:latin typeface="Times New Roman"/>
                <a:cs typeface="Times New Roman"/>
              </a:rPr>
              <a:t>:</a:t>
            </a:r>
            <a:r>
              <a:rPr lang="ru-RU" sz="1600" b="1" dirty="0" smtClean="0">
                <a:latin typeface="Times New Roman"/>
                <a:cs typeface="Times New Roman"/>
              </a:rPr>
              <a:t> 	9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Номер слайда 3"/>
          <p:cNvSpPr txBox="1">
            <a:spLocks noGrp="1"/>
          </p:cNvSpPr>
          <p:nvPr/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60CA066-B465-4AA8-9BDD-9EB2A93F1DD2}" type="slidenum">
              <a:rPr lang="ru-RU" sz="2400" b="0">
                <a:solidFill>
                  <a:schemeClr val="tx2"/>
                </a:solidFill>
              </a:rPr>
              <a:pPr algn="r"/>
              <a:t>37</a:t>
            </a:fld>
            <a:endParaRPr lang="ru-RU" sz="1400" b="0">
              <a:solidFill>
                <a:schemeClr val="tx2"/>
              </a:solidFill>
            </a:endParaRPr>
          </a:p>
        </p:txBody>
      </p:sp>
      <p:pic>
        <p:nvPicPr>
          <p:cNvPr id="67587" name="Picture 2" descr="illucm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-272" t="4047" b="4047"/>
          <a:stretch>
            <a:fillRect/>
          </a:stretch>
        </p:blipFill>
        <p:spPr>
          <a:xfrm>
            <a:off x="296863" y="1763713"/>
            <a:ext cx="3403600" cy="2089150"/>
          </a:xfrm>
          <a:noFill/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563563" y="1179513"/>
            <a:ext cx="3134128" cy="523220"/>
          </a:xfrm>
          <a:prstGeom prst="rect">
            <a:avLst/>
          </a:prstGeom>
          <a:solidFill>
            <a:schemeClr val="bg1">
              <a:alpha val="78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Huge decrease of electrical resistivity </a:t>
            </a:r>
          </a:p>
          <a:p>
            <a:pPr>
              <a:defRPr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under the influence of magnetic field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7589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067300" y="1763713"/>
            <a:ext cx="3651250" cy="2308225"/>
          </a:xfrm>
          <a:solidFill>
            <a:schemeClr val="bg1"/>
          </a:solidFill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5402263" y="1179513"/>
            <a:ext cx="3246338" cy="523220"/>
          </a:xfrm>
          <a:prstGeom prst="rect">
            <a:avLst/>
          </a:prstGeom>
          <a:solidFill>
            <a:schemeClr val="bg1">
              <a:alpha val="78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Metal to insulator phase transition after</a:t>
            </a:r>
          </a:p>
          <a:p>
            <a:pPr>
              <a:defRPr/>
            </a:pP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oxygen isotope </a:t>
            </a:r>
            <a:r>
              <a:rPr lang="en-US" sz="1400" b="1" baseline="30000" dirty="0"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O → </a:t>
            </a:r>
            <a:r>
              <a:rPr lang="en-US" sz="1400" b="1" baseline="30000" dirty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O exchange.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 flipV="1">
            <a:off x="5322888" y="4849813"/>
            <a:ext cx="1203325" cy="14605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/>
          </a:p>
        </p:txBody>
      </p:sp>
      <p:sp>
        <p:nvSpPr>
          <p:cNvPr id="66568" name="Oval 8"/>
          <p:cNvSpPr>
            <a:spLocks noChangeArrowheads="1"/>
          </p:cNvSpPr>
          <p:nvPr/>
        </p:nvSpPr>
        <p:spPr bwMode="auto">
          <a:xfrm>
            <a:off x="3800475" y="4221163"/>
            <a:ext cx="1655763" cy="1135062"/>
          </a:xfrm>
          <a:prstGeom prst="ellipse">
            <a:avLst/>
          </a:prstGeom>
          <a:solidFill>
            <a:srgbClr val="FFFF99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6569" name="Freeform 9"/>
          <p:cNvSpPr>
            <a:spLocks/>
          </p:cNvSpPr>
          <p:nvPr/>
        </p:nvSpPr>
        <p:spPr bwMode="auto">
          <a:xfrm>
            <a:off x="3943350" y="4706938"/>
            <a:ext cx="431800" cy="360362"/>
          </a:xfrm>
          <a:custGeom>
            <a:avLst/>
            <a:gdLst>
              <a:gd name="T0" fmla="*/ 2147483647 w 620"/>
              <a:gd name="T1" fmla="*/ 2147483647 h 483"/>
              <a:gd name="T2" fmla="*/ 2147483647 w 620"/>
              <a:gd name="T3" fmla="*/ 2147483647 h 483"/>
              <a:gd name="T4" fmla="*/ 0 w 620"/>
              <a:gd name="T5" fmla="*/ 2147483647 h 483"/>
              <a:gd name="T6" fmla="*/ 2147483647 w 620"/>
              <a:gd name="T7" fmla="*/ 2147483647 h 483"/>
              <a:gd name="T8" fmla="*/ 2147483647 w 620"/>
              <a:gd name="T9" fmla="*/ 2147483647 h 483"/>
              <a:gd name="T10" fmla="*/ 2147483647 w 620"/>
              <a:gd name="T11" fmla="*/ 2147483647 h 483"/>
              <a:gd name="T12" fmla="*/ 2147483647 w 620"/>
              <a:gd name="T13" fmla="*/ 2147483647 h 483"/>
              <a:gd name="T14" fmla="*/ 2147483647 w 620"/>
              <a:gd name="T15" fmla="*/ 2147483647 h 483"/>
              <a:gd name="T16" fmla="*/ 2147483647 w 620"/>
              <a:gd name="T17" fmla="*/ 2147483647 h 483"/>
              <a:gd name="T18" fmla="*/ 2147483647 w 620"/>
              <a:gd name="T19" fmla="*/ 2147483647 h 483"/>
              <a:gd name="T20" fmla="*/ 2147483647 w 620"/>
              <a:gd name="T21" fmla="*/ 2147483647 h 483"/>
              <a:gd name="T22" fmla="*/ 2147483647 w 620"/>
              <a:gd name="T23" fmla="*/ 2147483647 h 483"/>
              <a:gd name="T24" fmla="*/ 2147483647 w 620"/>
              <a:gd name="T25" fmla="*/ 2147483647 h 483"/>
              <a:gd name="T26" fmla="*/ 2147483647 w 620"/>
              <a:gd name="T27" fmla="*/ 2147483647 h 483"/>
              <a:gd name="T28" fmla="*/ 2147483647 w 620"/>
              <a:gd name="T29" fmla="*/ 2147483647 h 48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20"/>
              <a:gd name="T46" fmla="*/ 0 h 483"/>
              <a:gd name="T47" fmla="*/ 620 w 620"/>
              <a:gd name="T48" fmla="*/ 483 h 48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20" h="483">
                <a:moveTo>
                  <a:pt x="91" y="17"/>
                </a:moveTo>
                <a:cubicBezTo>
                  <a:pt x="70" y="82"/>
                  <a:pt x="84" y="56"/>
                  <a:pt x="55" y="99"/>
                </a:cubicBezTo>
                <a:cubicBezTo>
                  <a:pt x="42" y="140"/>
                  <a:pt x="19" y="179"/>
                  <a:pt x="0" y="218"/>
                </a:cubicBezTo>
                <a:cubicBezTo>
                  <a:pt x="9" y="290"/>
                  <a:pt x="31" y="385"/>
                  <a:pt x="110" y="410"/>
                </a:cubicBezTo>
                <a:cubicBezTo>
                  <a:pt x="164" y="446"/>
                  <a:pt x="220" y="465"/>
                  <a:pt x="283" y="483"/>
                </a:cubicBezTo>
                <a:cubicBezTo>
                  <a:pt x="331" y="467"/>
                  <a:pt x="304" y="481"/>
                  <a:pt x="356" y="428"/>
                </a:cubicBezTo>
                <a:cubicBezTo>
                  <a:pt x="365" y="419"/>
                  <a:pt x="381" y="422"/>
                  <a:pt x="393" y="419"/>
                </a:cubicBezTo>
                <a:cubicBezTo>
                  <a:pt x="430" y="394"/>
                  <a:pt x="420" y="412"/>
                  <a:pt x="420" y="364"/>
                </a:cubicBezTo>
                <a:cubicBezTo>
                  <a:pt x="620" y="239"/>
                  <a:pt x="534" y="313"/>
                  <a:pt x="603" y="209"/>
                </a:cubicBezTo>
                <a:cubicBezTo>
                  <a:pt x="596" y="179"/>
                  <a:pt x="583" y="143"/>
                  <a:pt x="567" y="117"/>
                </a:cubicBezTo>
                <a:cubicBezTo>
                  <a:pt x="552" y="93"/>
                  <a:pt x="544" y="102"/>
                  <a:pt x="521" y="90"/>
                </a:cubicBezTo>
                <a:cubicBezTo>
                  <a:pt x="464" y="62"/>
                  <a:pt x="401" y="51"/>
                  <a:pt x="347" y="17"/>
                </a:cubicBezTo>
                <a:cubicBezTo>
                  <a:pt x="277" y="28"/>
                  <a:pt x="286" y="48"/>
                  <a:pt x="219" y="35"/>
                </a:cubicBezTo>
                <a:cubicBezTo>
                  <a:pt x="167" y="0"/>
                  <a:pt x="219" y="26"/>
                  <a:pt x="137" y="26"/>
                </a:cubicBezTo>
                <a:cubicBezTo>
                  <a:pt x="121" y="26"/>
                  <a:pt x="106" y="20"/>
                  <a:pt x="91" y="17"/>
                </a:cubicBezTo>
                <a:close/>
              </a:path>
            </a:pathLst>
          </a:custGeom>
          <a:solidFill>
            <a:srgbClr val="00FF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anchor="b">
            <a:spAutoFit/>
          </a:bodyPr>
          <a:lstStyle/>
          <a:p>
            <a:endParaRPr lang="ru-RU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6570" name="Freeform 10"/>
          <p:cNvSpPr>
            <a:spLocks/>
          </p:cNvSpPr>
          <p:nvPr/>
        </p:nvSpPr>
        <p:spPr bwMode="auto">
          <a:xfrm>
            <a:off x="4303713" y="5067300"/>
            <a:ext cx="576262" cy="287338"/>
          </a:xfrm>
          <a:custGeom>
            <a:avLst/>
            <a:gdLst>
              <a:gd name="T0" fmla="*/ 2147483647 w 834"/>
              <a:gd name="T1" fmla="*/ 2147483647 h 631"/>
              <a:gd name="T2" fmla="*/ 2147483647 w 834"/>
              <a:gd name="T3" fmla="*/ 2147483647 h 631"/>
              <a:gd name="T4" fmla="*/ 2147483647 w 834"/>
              <a:gd name="T5" fmla="*/ 2147483647 h 631"/>
              <a:gd name="T6" fmla="*/ 2147483647 w 834"/>
              <a:gd name="T7" fmla="*/ 2147483647 h 631"/>
              <a:gd name="T8" fmla="*/ 2147483647 w 834"/>
              <a:gd name="T9" fmla="*/ 2147483647 h 631"/>
              <a:gd name="T10" fmla="*/ 2147483647 w 834"/>
              <a:gd name="T11" fmla="*/ 2147483647 h 631"/>
              <a:gd name="T12" fmla="*/ 2147483647 w 834"/>
              <a:gd name="T13" fmla="*/ 2147483647 h 631"/>
              <a:gd name="T14" fmla="*/ 2147483647 w 834"/>
              <a:gd name="T15" fmla="*/ 2147483647 h 631"/>
              <a:gd name="T16" fmla="*/ 2147483647 w 834"/>
              <a:gd name="T17" fmla="*/ 2147483647 h 631"/>
              <a:gd name="T18" fmla="*/ 2147483647 w 834"/>
              <a:gd name="T19" fmla="*/ 2147483647 h 631"/>
              <a:gd name="T20" fmla="*/ 2147483647 w 834"/>
              <a:gd name="T21" fmla="*/ 2147483647 h 631"/>
              <a:gd name="T22" fmla="*/ 2147483647 w 834"/>
              <a:gd name="T23" fmla="*/ 2147483647 h 631"/>
              <a:gd name="T24" fmla="*/ 2147483647 w 834"/>
              <a:gd name="T25" fmla="*/ 2147483647 h 631"/>
              <a:gd name="T26" fmla="*/ 2147483647 w 834"/>
              <a:gd name="T27" fmla="*/ 2147483647 h 631"/>
              <a:gd name="T28" fmla="*/ 2147483647 w 834"/>
              <a:gd name="T29" fmla="*/ 2147483647 h 631"/>
              <a:gd name="T30" fmla="*/ 2147483647 w 834"/>
              <a:gd name="T31" fmla="*/ 2147483647 h 631"/>
              <a:gd name="T32" fmla="*/ 2147483647 w 834"/>
              <a:gd name="T33" fmla="*/ 2147483647 h 631"/>
              <a:gd name="T34" fmla="*/ 2147483647 w 834"/>
              <a:gd name="T35" fmla="*/ 2147483647 h 631"/>
              <a:gd name="T36" fmla="*/ 2147483647 w 834"/>
              <a:gd name="T37" fmla="*/ 0 h 631"/>
              <a:gd name="T38" fmla="*/ 0 w 834"/>
              <a:gd name="T39" fmla="*/ 2147483647 h 631"/>
              <a:gd name="T40" fmla="*/ 2147483647 w 834"/>
              <a:gd name="T41" fmla="*/ 2147483647 h 63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34"/>
              <a:gd name="T64" fmla="*/ 0 h 631"/>
              <a:gd name="T65" fmla="*/ 834 w 834"/>
              <a:gd name="T66" fmla="*/ 631 h 63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34" h="631">
                <a:moveTo>
                  <a:pt x="28" y="109"/>
                </a:moveTo>
                <a:cubicBezTo>
                  <a:pt x="40" y="169"/>
                  <a:pt x="25" y="243"/>
                  <a:pt x="92" y="265"/>
                </a:cubicBezTo>
                <a:cubicBezTo>
                  <a:pt x="110" y="318"/>
                  <a:pt x="129" y="310"/>
                  <a:pt x="183" y="301"/>
                </a:cubicBezTo>
                <a:cubicBezTo>
                  <a:pt x="240" y="312"/>
                  <a:pt x="290" y="334"/>
                  <a:pt x="339" y="365"/>
                </a:cubicBezTo>
                <a:cubicBezTo>
                  <a:pt x="350" y="400"/>
                  <a:pt x="374" y="418"/>
                  <a:pt x="394" y="448"/>
                </a:cubicBezTo>
                <a:cubicBezTo>
                  <a:pt x="397" y="457"/>
                  <a:pt x="396" y="468"/>
                  <a:pt x="403" y="475"/>
                </a:cubicBezTo>
                <a:cubicBezTo>
                  <a:pt x="410" y="482"/>
                  <a:pt x="421" y="480"/>
                  <a:pt x="430" y="484"/>
                </a:cubicBezTo>
                <a:cubicBezTo>
                  <a:pt x="458" y="498"/>
                  <a:pt x="486" y="513"/>
                  <a:pt x="512" y="530"/>
                </a:cubicBezTo>
                <a:cubicBezTo>
                  <a:pt x="533" y="570"/>
                  <a:pt x="544" y="580"/>
                  <a:pt x="586" y="594"/>
                </a:cubicBezTo>
                <a:cubicBezTo>
                  <a:pt x="641" y="631"/>
                  <a:pt x="719" y="595"/>
                  <a:pt x="778" y="576"/>
                </a:cubicBezTo>
                <a:cubicBezTo>
                  <a:pt x="810" y="554"/>
                  <a:pt x="811" y="534"/>
                  <a:pt x="832" y="502"/>
                </a:cubicBezTo>
                <a:cubicBezTo>
                  <a:pt x="824" y="431"/>
                  <a:pt x="834" y="405"/>
                  <a:pt x="768" y="384"/>
                </a:cubicBezTo>
                <a:cubicBezTo>
                  <a:pt x="715" y="328"/>
                  <a:pt x="620" y="325"/>
                  <a:pt x="549" y="301"/>
                </a:cubicBezTo>
                <a:cubicBezTo>
                  <a:pt x="531" y="274"/>
                  <a:pt x="526" y="250"/>
                  <a:pt x="503" y="228"/>
                </a:cubicBezTo>
                <a:cubicBezTo>
                  <a:pt x="500" y="219"/>
                  <a:pt x="502" y="206"/>
                  <a:pt x="494" y="201"/>
                </a:cubicBezTo>
                <a:cubicBezTo>
                  <a:pt x="458" y="178"/>
                  <a:pt x="354" y="181"/>
                  <a:pt x="302" y="164"/>
                </a:cubicBezTo>
                <a:cubicBezTo>
                  <a:pt x="252" y="131"/>
                  <a:pt x="226" y="118"/>
                  <a:pt x="165" y="109"/>
                </a:cubicBezTo>
                <a:cubicBezTo>
                  <a:pt x="140" y="93"/>
                  <a:pt x="130" y="88"/>
                  <a:pt x="110" y="64"/>
                </a:cubicBezTo>
                <a:cubicBezTo>
                  <a:pt x="79" y="27"/>
                  <a:pt x="104" y="16"/>
                  <a:pt x="55" y="0"/>
                </a:cubicBezTo>
                <a:cubicBezTo>
                  <a:pt x="18" y="12"/>
                  <a:pt x="13" y="28"/>
                  <a:pt x="0" y="64"/>
                </a:cubicBezTo>
                <a:cubicBezTo>
                  <a:pt x="13" y="99"/>
                  <a:pt x="3" y="84"/>
                  <a:pt x="28" y="109"/>
                </a:cubicBezTo>
                <a:close/>
              </a:path>
            </a:pathLst>
          </a:custGeom>
          <a:solidFill>
            <a:srgbClr val="00FF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anchor="b">
            <a:spAutoFit/>
          </a:bodyPr>
          <a:lstStyle/>
          <a:p>
            <a:endParaRPr lang="ru-RU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6571" name="Freeform 11"/>
          <p:cNvSpPr>
            <a:spLocks/>
          </p:cNvSpPr>
          <p:nvPr/>
        </p:nvSpPr>
        <p:spPr bwMode="auto">
          <a:xfrm>
            <a:off x="4437063" y="4708525"/>
            <a:ext cx="514350" cy="433388"/>
          </a:xfrm>
          <a:custGeom>
            <a:avLst/>
            <a:gdLst>
              <a:gd name="T0" fmla="*/ 2147483647 w 714"/>
              <a:gd name="T1" fmla="*/ 2147483647 h 727"/>
              <a:gd name="T2" fmla="*/ 2147483647 w 714"/>
              <a:gd name="T3" fmla="*/ 2147483647 h 727"/>
              <a:gd name="T4" fmla="*/ 2147483647 w 714"/>
              <a:gd name="T5" fmla="*/ 2147483647 h 727"/>
              <a:gd name="T6" fmla="*/ 2147483647 w 714"/>
              <a:gd name="T7" fmla="*/ 2147483647 h 727"/>
              <a:gd name="T8" fmla="*/ 2147483647 w 714"/>
              <a:gd name="T9" fmla="*/ 2147483647 h 727"/>
              <a:gd name="T10" fmla="*/ 2147483647 w 714"/>
              <a:gd name="T11" fmla="*/ 2147483647 h 727"/>
              <a:gd name="T12" fmla="*/ 2147483647 w 714"/>
              <a:gd name="T13" fmla="*/ 2147483647 h 727"/>
              <a:gd name="T14" fmla="*/ 2147483647 w 714"/>
              <a:gd name="T15" fmla="*/ 2147483647 h 727"/>
              <a:gd name="T16" fmla="*/ 2147483647 w 714"/>
              <a:gd name="T17" fmla="*/ 2147483647 h 727"/>
              <a:gd name="T18" fmla="*/ 2147483647 w 714"/>
              <a:gd name="T19" fmla="*/ 2147483647 h 727"/>
              <a:gd name="T20" fmla="*/ 2147483647 w 714"/>
              <a:gd name="T21" fmla="*/ 2147483647 h 727"/>
              <a:gd name="T22" fmla="*/ 2147483647 w 714"/>
              <a:gd name="T23" fmla="*/ 2147483647 h 727"/>
              <a:gd name="T24" fmla="*/ 2147483647 w 714"/>
              <a:gd name="T25" fmla="*/ 2147483647 h 727"/>
              <a:gd name="T26" fmla="*/ 2147483647 w 714"/>
              <a:gd name="T27" fmla="*/ 2147483647 h 727"/>
              <a:gd name="T28" fmla="*/ 2147483647 w 714"/>
              <a:gd name="T29" fmla="*/ 2147483647 h 727"/>
              <a:gd name="T30" fmla="*/ 2147483647 w 714"/>
              <a:gd name="T31" fmla="*/ 2147483647 h 727"/>
              <a:gd name="T32" fmla="*/ 2147483647 w 714"/>
              <a:gd name="T33" fmla="*/ 2147483647 h 727"/>
              <a:gd name="T34" fmla="*/ 2147483647 w 714"/>
              <a:gd name="T35" fmla="*/ 2147483647 h 727"/>
              <a:gd name="T36" fmla="*/ 2147483647 w 714"/>
              <a:gd name="T37" fmla="*/ 2147483647 h 727"/>
              <a:gd name="T38" fmla="*/ 2147483647 w 714"/>
              <a:gd name="T39" fmla="*/ 2147483647 h 727"/>
              <a:gd name="T40" fmla="*/ 2147483647 w 714"/>
              <a:gd name="T41" fmla="*/ 2147483647 h 727"/>
              <a:gd name="T42" fmla="*/ 2147483647 w 714"/>
              <a:gd name="T43" fmla="*/ 2147483647 h 727"/>
              <a:gd name="T44" fmla="*/ 2147483647 w 714"/>
              <a:gd name="T45" fmla="*/ 2147483647 h 727"/>
              <a:gd name="T46" fmla="*/ 2147483647 w 714"/>
              <a:gd name="T47" fmla="*/ 2147483647 h 727"/>
              <a:gd name="T48" fmla="*/ 2147483647 w 714"/>
              <a:gd name="T49" fmla="*/ 2147483647 h 727"/>
              <a:gd name="T50" fmla="*/ 2147483647 w 714"/>
              <a:gd name="T51" fmla="*/ 2147483647 h 727"/>
              <a:gd name="T52" fmla="*/ 2147483647 w 714"/>
              <a:gd name="T53" fmla="*/ 2147483647 h 727"/>
              <a:gd name="T54" fmla="*/ 2147483647 w 714"/>
              <a:gd name="T55" fmla="*/ 2147483647 h 727"/>
              <a:gd name="T56" fmla="*/ 2147483647 w 714"/>
              <a:gd name="T57" fmla="*/ 2147483647 h 727"/>
              <a:gd name="T58" fmla="*/ 2147483647 w 714"/>
              <a:gd name="T59" fmla="*/ 0 h 727"/>
              <a:gd name="T60" fmla="*/ 2147483647 w 714"/>
              <a:gd name="T61" fmla="*/ 2147483647 h 727"/>
              <a:gd name="T62" fmla="*/ 2147483647 w 714"/>
              <a:gd name="T63" fmla="*/ 2147483647 h 727"/>
              <a:gd name="T64" fmla="*/ 2147483647 w 714"/>
              <a:gd name="T65" fmla="*/ 2147483647 h 727"/>
              <a:gd name="T66" fmla="*/ 2147483647 w 714"/>
              <a:gd name="T67" fmla="*/ 2147483647 h 727"/>
              <a:gd name="T68" fmla="*/ 2147483647 w 714"/>
              <a:gd name="T69" fmla="*/ 2147483647 h 727"/>
              <a:gd name="T70" fmla="*/ 2147483647 w 714"/>
              <a:gd name="T71" fmla="*/ 2147483647 h 727"/>
              <a:gd name="T72" fmla="*/ 2147483647 w 714"/>
              <a:gd name="T73" fmla="*/ 2147483647 h 727"/>
              <a:gd name="T74" fmla="*/ 2147483647 w 714"/>
              <a:gd name="T75" fmla="*/ 2147483647 h 72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714"/>
              <a:gd name="T115" fmla="*/ 0 h 727"/>
              <a:gd name="T116" fmla="*/ 714 w 714"/>
              <a:gd name="T117" fmla="*/ 727 h 72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714" h="727">
                <a:moveTo>
                  <a:pt x="83" y="339"/>
                </a:moveTo>
                <a:cubicBezTo>
                  <a:pt x="92" y="345"/>
                  <a:pt x="104" y="348"/>
                  <a:pt x="111" y="357"/>
                </a:cubicBezTo>
                <a:cubicBezTo>
                  <a:pt x="117" y="364"/>
                  <a:pt x="116" y="375"/>
                  <a:pt x="120" y="384"/>
                </a:cubicBezTo>
                <a:cubicBezTo>
                  <a:pt x="134" y="412"/>
                  <a:pt x="151" y="439"/>
                  <a:pt x="165" y="467"/>
                </a:cubicBezTo>
                <a:cubicBezTo>
                  <a:pt x="169" y="476"/>
                  <a:pt x="168" y="487"/>
                  <a:pt x="175" y="494"/>
                </a:cubicBezTo>
                <a:cubicBezTo>
                  <a:pt x="182" y="501"/>
                  <a:pt x="193" y="500"/>
                  <a:pt x="202" y="503"/>
                </a:cubicBezTo>
                <a:cubicBezTo>
                  <a:pt x="254" y="557"/>
                  <a:pt x="182" y="487"/>
                  <a:pt x="248" y="531"/>
                </a:cubicBezTo>
                <a:cubicBezTo>
                  <a:pt x="268" y="544"/>
                  <a:pt x="285" y="560"/>
                  <a:pt x="303" y="576"/>
                </a:cubicBezTo>
                <a:cubicBezTo>
                  <a:pt x="322" y="593"/>
                  <a:pt x="357" y="631"/>
                  <a:pt x="357" y="631"/>
                </a:cubicBezTo>
                <a:cubicBezTo>
                  <a:pt x="370" y="667"/>
                  <a:pt x="375" y="683"/>
                  <a:pt x="412" y="695"/>
                </a:cubicBezTo>
                <a:cubicBezTo>
                  <a:pt x="458" y="727"/>
                  <a:pt x="504" y="716"/>
                  <a:pt x="549" y="686"/>
                </a:cubicBezTo>
                <a:cubicBezTo>
                  <a:pt x="563" y="648"/>
                  <a:pt x="582" y="610"/>
                  <a:pt x="604" y="576"/>
                </a:cubicBezTo>
                <a:cubicBezTo>
                  <a:pt x="601" y="555"/>
                  <a:pt x="601" y="533"/>
                  <a:pt x="595" y="512"/>
                </a:cubicBezTo>
                <a:cubicBezTo>
                  <a:pt x="585" y="480"/>
                  <a:pt x="571" y="487"/>
                  <a:pt x="549" y="467"/>
                </a:cubicBezTo>
                <a:cubicBezTo>
                  <a:pt x="474" y="401"/>
                  <a:pt x="525" y="422"/>
                  <a:pt x="467" y="403"/>
                </a:cubicBezTo>
                <a:cubicBezTo>
                  <a:pt x="428" y="376"/>
                  <a:pt x="429" y="366"/>
                  <a:pt x="440" y="320"/>
                </a:cubicBezTo>
                <a:cubicBezTo>
                  <a:pt x="487" y="328"/>
                  <a:pt x="511" y="332"/>
                  <a:pt x="549" y="357"/>
                </a:cubicBezTo>
                <a:cubicBezTo>
                  <a:pt x="552" y="366"/>
                  <a:pt x="552" y="377"/>
                  <a:pt x="559" y="384"/>
                </a:cubicBezTo>
                <a:cubicBezTo>
                  <a:pt x="566" y="391"/>
                  <a:pt x="578" y="389"/>
                  <a:pt x="586" y="394"/>
                </a:cubicBezTo>
                <a:cubicBezTo>
                  <a:pt x="596" y="401"/>
                  <a:pt x="603" y="413"/>
                  <a:pt x="613" y="421"/>
                </a:cubicBezTo>
                <a:cubicBezTo>
                  <a:pt x="622" y="428"/>
                  <a:pt x="632" y="433"/>
                  <a:pt x="641" y="439"/>
                </a:cubicBezTo>
                <a:cubicBezTo>
                  <a:pt x="710" y="425"/>
                  <a:pt x="680" y="428"/>
                  <a:pt x="714" y="375"/>
                </a:cubicBezTo>
                <a:cubicBezTo>
                  <a:pt x="711" y="360"/>
                  <a:pt x="714" y="343"/>
                  <a:pt x="705" y="330"/>
                </a:cubicBezTo>
                <a:cubicBezTo>
                  <a:pt x="699" y="322"/>
                  <a:pt x="683" y="328"/>
                  <a:pt x="677" y="320"/>
                </a:cubicBezTo>
                <a:cubicBezTo>
                  <a:pt x="623" y="255"/>
                  <a:pt x="693" y="286"/>
                  <a:pt x="632" y="266"/>
                </a:cubicBezTo>
                <a:cubicBezTo>
                  <a:pt x="618" y="221"/>
                  <a:pt x="592" y="197"/>
                  <a:pt x="549" y="183"/>
                </a:cubicBezTo>
                <a:cubicBezTo>
                  <a:pt x="520" y="154"/>
                  <a:pt x="496" y="142"/>
                  <a:pt x="458" y="128"/>
                </a:cubicBezTo>
                <a:cubicBezTo>
                  <a:pt x="440" y="110"/>
                  <a:pt x="423" y="97"/>
                  <a:pt x="412" y="74"/>
                </a:cubicBezTo>
                <a:cubicBezTo>
                  <a:pt x="408" y="65"/>
                  <a:pt x="410" y="53"/>
                  <a:pt x="403" y="46"/>
                </a:cubicBezTo>
                <a:cubicBezTo>
                  <a:pt x="383" y="26"/>
                  <a:pt x="354" y="17"/>
                  <a:pt x="330" y="0"/>
                </a:cubicBezTo>
                <a:cubicBezTo>
                  <a:pt x="311" y="4"/>
                  <a:pt x="264" y="5"/>
                  <a:pt x="248" y="28"/>
                </a:cubicBezTo>
                <a:cubicBezTo>
                  <a:pt x="218" y="73"/>
                  <a:pt x="232" y="159"/>
                  <a:pt x="193" y="220"/>
                </a:cubicBezTo>
                <a:cubicBezTo>
                  <a:pt x="103" y="198"/>
                  <a:pt x="195" y="228"/>
                  <a:pt x="138" y="192"/>
                </a:cubicBezTo>
                <a:cubicBezTo>
                  <a:pt x="130" y="187"/>
                  <a:pt x="120" y="187"/>
                  <a:pt x="111" y="183"/>
                </a:cubicBezTo>
                <a:cubicBezTo>
                  <a:pt x="101" y="178"/>
                  <a:pt x="92" y="171"/>
                  <a:pt x="83" y="165"/>
                </a:cubicBezTo>
                <a:cubicBezTo>
                  <a:pt x="71" y="168"/>
                  <a:pt x="56" y="165"/>
                  <a:pt x="47" y="174"/>
                </a:cubicBezTo>
                <a:cubicBezTo>
                  <a:pt x="0" y="221"/>
                  <a:pt x="51" y="270"/>
                  <a:pt x="83" y="302"/>
                </a:cubicBezTo>
                <a:cubicBezTo>
                  <a:pt x="96" y="341"/>
                  <a:pt x="142" y="377"/>
                  <a:pt x="83" y="339"/>
                </a:cubicBezTo>
                <a:close/>
              </a:path>
            </a:pathLst>
          </a:custGeom>
          <a:solidFill>
            <a:srgbClr val="00FF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anchor="b">
            <a:spAutoFit/>
          </a:bodyPr>
          <a:lstStyle/>
          <a:p>
            <a:endParaRPr lang="ru-RU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6572" name="Freeform 12"/>
          <p:cNvSpPr>
            <a:spLocks/>
          </p:cNvSpPr>
          <p:nvPr/>
        </p:nvSpPr>
        <p:spPr bwMode="auto">
          <a:xfrm>
            <a:off x="4340225" y="4275138"/>
            <a:ext cx="468313" cy="293687"/>
          </a:xfrm>
          <a:custGeom>
            <a:avLst/>
            <a:gdLst>
              <a:gd name="T0" fmla="*/ 0 w 545"/>
              <a:gd name="T1" fmla="*/ 2147483647 h 417"/>
              <a:gd name="T2" fmla="*/ 2147483647 w 545"/>
              <a:gd name="T3" fmla="*/ 2147483647 h 417"/>
              <a:gd name="T4" fmla="*/ 2147483647 w 545"/>
              <a:gd name="T5" fmla="*/ 2147483647 h 417"/>
              <a:gd name="T6" fmla="*/ 2147483647 w 545"/>
              <a:gd name="T7" fmla="*/ 2147483647 h 417"/>
              <a:gd name="T8" fmla="*/ 2147483647 w 545"/>
              <a:gd name="T9" fmla="*/ 2147483647 h 417"/>
              <a:gd name="T10" fmla="*/ 2147483647 w 545"/>
              <a:gd name="T11" fmla="*/ 2147483647 h 417"/>
              <a:gd name="T12" fmla="*/ 2147483647 w 545"/>
              <a:gd name="T13" fmla="*/ 2147483647 h 417"/>
              <a:gd name="T14" fmla="*/ 2147483647 w 545"/>
              <a:gd name="T15" fmla="*/ 2147483647 h 417"/>
              <a:gd name="T16" fmla="*/ 2147483647 w 545"/>
              <a:gd name="T17" fmla="*/ 2147483647 h 417"/>
              <a:gd name="T18" fmla="*/ 2147483647 w 545"/>
              <a:gd name="T19" fmla="*/ 2147483647 h 417"/>
              <a:gd name="T20" fmla="*/ 2147483647 w 545"/>
              <a:gd name="T21" fmla="*/ 2147483647 h 417"/>
              <a:gd name="T22" fmla="*/ 2147483647 w 545"/>
              <a:gd name="T23" fmla="*/ 2147483647 h 417"/>
              <a:gd name="T24" fmla="*/ 2147483647 w 545"/>
              <a:gd name="T25" fmla="*/ 2147483647 h 417"/>
              <a:gd name="T26" fmla="*/ 2147483647 w 545"/>
              <a:gd name="T27" fmla="*/ 2147483647 h 417"/>
              <a:gd name="T28" fmla="*/ 2147483647 w 545"/>
              <a:gd name="T29" fmla="*/ 2147483647 h 417"/>
              <a:gd name="T30" fmla="*/ 2147483647 w 545"/>
              <a:gd name="T31" fmla="*/ 2147483647 h 417"/>
              <a:gd name="T32" fmla="*/ 0 w 545"/>
              <a:gd name="T33" fmla="*/ 2147483647 h 41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45"/>
              <a:gd name="T52" fmla="*/ 0 h 417"/>
              <a:gd name="T53" fmla="*/ 545 w 545"/>
              <a:gd name="T54" fmla="*/ 417 h 41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45" h="417">
                <a:moveTo>
                  <a:pt x="0" y="11"/>
                </a:moveTo>
                <a:cubicBezTo>
                  <a:pt x="23" y="82"/>
                  <a:pt x="11" y="48"/>
                  <a:pt x="37" y="112"/>
                </a:cubicBezTo>
                <a:cubicBezTo>
                  <a:pt x="29" y="196"/>
                  <a:pt x="16" y="268"/>
                  <a:pt x="64" y="340"/>
                </a:cubicBezTo>
                <a:cubicBezTo>
                  <a:pt x="78" y="383"/>
                  <a:pt x="84" y="392"/>
                  <a:pt x="128" y="377"/>
                </a:cubicBezTo>
                <a:cubicBezTo>
                  <a:pt x="146" y="349"/>
                  <a:pt x="155" y="322"/>
                  <a:pt x="174" y="295"/>
                </a:cubicBezTo>
                <a:cubicBezTo>
                  <a:pt x="178" y="296"/>
                  <a:pt x="231" y="308"/>
                  <a:pt x="238" y="313"/>
                </a:cubicBezTo>
                <a:cubicBezTo>
                  <a:pt x="249" y="320"/>
                  <a:pt x="254" y="333"/>
                  <a:pt x="265" y="340"/>
                </a:cubicBezTo>
                <a:cubicBezTo>
                  <a:pt x="280" y="349"/>
                  <a:pt x="318" y="361"/>
                  <a:pt x="338" y="368"/>
                </a:cubicBezTo>
                <a:cubicBezTo>
                  <a:pt x="389" y="417"/>
                  <a:pt x="400" y="413"/>
                  <a:pt x="475" y="404"/>
                </a:cubicBezTo>
                <a:cubicBezTo>
                  <a:pt x="528" y="370"/>
                  <a:pt x="530" y="362"/>
                  <a:pt x="539" y="295"/>
                </a:cubicBezTo>
                <a:cubicBezTo>
                  <a:pt x="535" y="261"/>
                  <a:pt x="545" y="218"/>
                  <a:pt x="521" y="194"/>
                </a:cubicBezTo>
                <a:cubicBezTo>
                  <a:pt x="514" y="187"/>
                  <a:pt x="502" y="190"/>
                  <a:pt x="494" y="185"/>
                </a:cubicBezTo>
                <a:cubicBezTo>
                  <a:pt x="384" y="125"/>
                  <a:pt x="458" y="151"/>
                  <a:pt x="393" y="130"/>
                </a:cubicBezTo>
                <a:cubicBezTo>
                  <a:pt x="341" y="95"/>
                  <a:pt x="280" y="105"/>
                  <a:pt x="229" y="139"/>
                </a:cubicBezTo>
                <a:cubicBezTo>
                  <a:pt x="140" y="126"/>
                  <a:pt x="183" y="124"/>
                  <a:pt x="119" y="103"/>
                </a:cubicBezTo>
                <a:cubicBezTo>
                  <a:pt x="112" y="80"/>
                  <a:pt x="82" y="5"/>
                  <a:pt x="55" y="2"/>
                </a:cubicBezTo>
                <a:cubicBezTo>
                  <a:pt x="37" y="0"/>
                  <a:pt x="18" y="8"/>
                  <a:pt x="0" y="11"/>
                </a:cubicBezTo>
                <a:close/>
              </a:path>
            </a:pathLst>
          </a:custGeom>
          <a:solidFill>
            <a:srgbClr val="00FF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anchor="b">
            <a:spAutoFit/>
          </a:bodyPr>
          <a:lstStyle/>
          <a:p>
            <a:endParaRPr lang="ru-RU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6573" name="Freeform 13"/>
          <p:cNvSpPr>
            <a:spLocks/>
          </p:cNvSpPr>
          <p:nvPr/>
        </p:nvSpPr>
        <p:spPr bwMode="auto">
          <a:xfrm>
            <a:off x="4887913" y="4667250"/>
            <a:ext cx="352425" cy="473075"/>
          </a:xfrm>
          <a:custGeom>
            <a:avLst/>
            <a:gdLst>
              <a:gd name="T0" fmla="*/ 2147483647 w 453"/>
              <a:gd name="T1" fmla="*/ 2147483647 h 694"/>
              <a:gd name="T2" fmla="*/ 2147483647 w 453"/>
              <a:gd name="T3" fmla="*/ 2147483647 h 694"/>
              <a:gd name="T4" fmla="*/ 2147483647 w 453"/>
              <a:gd name="T5" fmla="*/ 2147483647 h 694"/>
              <a:gd name="T6" fmla="*/ 2147483647 w 453"/>
              <a:gd name="T7" fmla="*/ 2147483647 h 694"/>
              <a:gd name="T8" fmla="*/ 2147483647 w 453"/>
              <a:gd name="T9" fmla="*/ 2147483647 h 694"/>
              <a:gd name="T10" fmla="*/ 2147483647 w 453"/>
              <a:gd name="T11" fmla="*/ 2147483647 h 694"/>
              <a:gd name="T12" fmla="*/ 2147483647 w 453"/>
              <a:gd name="T13" fmla="*/ 2147483647 h 694"/>
              <a:gd name="T14" fmla="*/ 2147483647 w 453"/>
              <a:gd name="T15" fmla="*/ 2147483647 h 694"/>
              <a:gd name="T16" fmla="*/ 2147483647 w 453"/>
              <a:gd name="T17" fmla="*/ 2147483647 h 694"/>
              <a:gd name="T18" fmla="*/ 2147483647 w 453"/>
              <a:gd name="T19" fmla="*/ 2147483647 h 694"/>
              <a:gd name="T20" fmla="*/ 2147483647 w 453"/>
              <a:gd name="T21" fmla="*/ 2147483647 h 694"/>
              <a:gd name="T22" fmla="*/ 2147483647 w 453"/>
              <a:gd name="T23" fmla="*/ 2147483647 h 694"/>
              <a:gd name="T24" fmla="*/ 2147483647 w 453"/>
              <a:gd name="T25" fmla="*/ 0 h 694"/>
              <a:gd name="T26" fmla="*/ 2147483647 w 453"/>
              <a:gd name="T27" fmla="*/ 2147483647 h 694"/>
              <a:gd name="T28" fmla="*/ 2147483647 w 453"/>
              <a:gd name="T29" fmla="*/ 2147483647 h 69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53"/>
              <a:gd name="T46" fmla="*/ 0 h 694"/>
              <a:gd name="T47" fmla="*/ 453 w 453"/>
              <a:gd name="T48" fmla="*/ 694 h 69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53" h="694">
                <a:moveTo>
                  <a:pt x="69" y="36"/>
                </a:moveTo>
                <a:cubicBezTo>
                  <a:pt x="88" y="96"/>
                  <a:pt x="62" y="39"/>
                  <a:pt x="105" y="73"/>
                </a:cubicBezTo>
                <a:cubicBezTo>
                  <a:pt x="114" y="80"/>
                  <a:pt x="116" y="92"/>
                  <a:pt x="124" y="100"/>
                </a:cubicBezTo>
                <a:cubicBezTo>
                  <a:pt x="132" y="108"/>
                  <a:pt x="142" y="112"/>
                  <a:pt x="151" y="118"/>
                </a:cubicBezTo>
                <a:cubicBezTo>
                  <a:pt x="192" y="245"/>
                  <a:pt x="161" y="337"/>
                  <a:pt x="233" y="448"/>
                </a:cubicBezTo>
                <a:cubicBezTo>
                  <a:pt x="236" y="497"/>
                  <a:pt x="234" y="546"/>
                  <a:pt x="242" y="594"/>
                </a:cubicBezTo>
                <a:cubicBezTo>
                  <a:pt x="243" y="603"/>
                  <a:pt x="257" y="604"/>
                  <a:pt x="261" y="612"/>
                </a:cubicBezTo>
                <a:cubicBezTo>
                  <a:pt x="293" y="676"/>
                  <a:pt x="265" y="663"/>
                  <a:pt x="343" y="694"/>
                </a:cubicBezTo>
                <a:cubicBezTo>
                  <a:pt x="404" y="685"/>
                  <a:pt x="419" y="688"/>
                  <a:pt x="453" y="640"/>
                </a:cubicBezTo>
                <a:cubicBezTo>
                  <a:pt x="442" y="574"/>
                  <a:pt x="409" y="495"/>
                  <a:pt x="370" y="438"/>
                </a:cubicBezTo>
                <a:cubicBezTo>
                  <a:pt x="354" y="391"/>
                  <a:pt x="343" y="384"/>
                  <a:pt x="334" y="329"/>
                </a:cubicBezTo>
                <a:cubicBezTo>
                  <a:pt x="337" y="277"/>
                  <a:pt x="343" y="225"/>
                  <a:pt x="343" y="173"/>
                </a:cubicBezTo>
                <a:cubicBezTo>
                  <a:pt x="343" y="53"/>
                  <a:pt x="285" y="17"/>
                  <a:pt x="178" y="0"/>
                </a:cubicBezTo>
                <a:cubicBezTo>
                  <a:pt x="157" y="5"/>
                  <a:pt x="136" y="13"/>
                  <a:pt x="114" y="18"/>
                </a:cubicBezTo>
                <a:cubicBezTo>
                  <a:pt x="30" y="39"/>
                  <a:pt x="0" y="36"/>
                  <a:pt x="69" y="36"/>
                </a:cubicBezTo>
                <a:close/>
              </a:path>
            </a:pathLst>
          </a:custGeom>
          <a:solidFill>
            <a:srgbClr val="00FF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anchor="b">
            <a:spAutoFit/>
          </a:bodyPr>
          <a:lstStyle/>
          <a:p>
            <a:endParaRPr lang="ru-RU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7598" name="Line 14"/>
          <p:cNvSpPr>
            <a:spLocks noChangeShapeType="1"/>
          </p:cNvSpPr>
          <p:nvPr/>
        </p:nvSpPr>
        <p:spPr bwMode="auto">
          <a:xfrm flipH="1">
            <a:off x="4787900" y="2420938"/>
            <a:ext cx="1458913" cy="1808162"/>
          </a:xfrm>
          <a:prstGeom prst="line">
            <a:avLst/>
          </a:prstGeom>
          <a:noFill/>
          <a:ln w="22225">
            <a:solidFill>
              <a:srgbClr val="8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6575" name="Line 15"/>
          <p:cNvSpPr>
            <a:spLocks noChangeShapeType="1"/>
          </p:cNvSpPr>
          <p:nvPr/>
        </p:nvSpPr>
        <p:spPr bwMode="auto">
          <a:xfrm flipV="1">
            <a:off x="2811463" y="3949700"/>
            <a:ext cx="1203325" cy="14605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/>
          </a:p>
        </p:txBody>
      </p:sp>
      <p:sp>
        <p:nvSpPr>
          <p:cNvPr id="66576" name="Oval 16"/>
          <p:cNvSpPr>
            <a:spLocks noChangeArrowheads="1"/>
          </p:cNvSpPr>
          <p:nvPr/>
        </p:nvSpPr>
        <p:spPr bwMode="auto">
          <a:xfrm>
            <a:off x="6894513" y="4140200"/>
            <a:ext cx="1657350" cy="1223963"/>
          </a:xfrm>
          <a:prstGeom prst="ellipse">
            <a:avLst/>
          </a:prstGeom>
          <a:solidFill>
            <a:srgbClr val="FFFF99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ru-RU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6577" name="Freeform 17"/>
          <p:cNvSpPr>
            <a:spLocks/>
          </p:cNvSpPr>
          <p:nvPr/>
        </p:nvSpPr>
        <p:spPr bwMode="auto">
          <a:xfrm>
            <a:off x="6896100" y="4572000"/>
            <a:ext cx="1439863" cy="792163"/>
          </a:xfrm>
          <a:custGeom>
            <a:avLst/>
            <a:gdLst>
              <a:gd name="T0" fmla="*/ 2147483647 w 1542"/>
              <a:gd name="T1" fmla="*/ 2147483647 h 1260"/>
              <a:gd name="T2" fmla="*/ 2147483647 w 1542"/>
              <a:gd name="T3" fmla="*/ 2147483647 h 1260"/>
              <a:gd name="T4" fmla="*/ 2147483647 w 1542"/>
              <a:gd name="T5" fmla="*/ 2147483647 h 1260"/>
              <a:gd name="T6" fmla="*/ 2147483647 w 1542"/>
              <a:gd name="T7" fmla="*/ 2147483647 h 1260"/>
              <a:gd name="T8" fmla="*/ 2147483647 w 1542"/>
              <a:gd name="T9" fmla="*/ 2147483647 h 1260"/>
              <a:gd name="T10" fmla="*/ 2147483647 w 1542"/>
              <a:gd name="T11" fmla="*/ 2147483647 h 1260"/>
              <a:gd name="T12" fmla="*/ 2147483647 w 1542"/>
              <a:gd name="T13" fmla="*/ 2147483647 h 1260"/>
              <a:gd name="T14" fmla="*/ 2147483647 w 1542"/>
              <a:gd name="T15" fmla="*/ 2147483647 h 1260"/>
              <a:gd name="T16" fmla="*/ 2147483647 w 1542"/>
              <a:gd name="T17" fmla="*/ 2147483647 h 1260"/>
              <a:gd name="T18" fmla="*/ 2147483647 w 1542"/>
              <a:gd name="T19" fmla="*/ 2147483647 h 1260"/>
              <a:gd name="T20" fmla="*/ 2147483647 w 1542"/>
              <a:gd name="T21" fmla="*/ 2147483647 h 1260"/>
              <a:gd name="T22" fmla="*/ 2147483647 w 1542"/>
              <a:gd name="T23" fmla="*/ 2147483647 h 1260"/>
              <a:gd name="T24" fmla="*/ 2147483647 w 1542"/>
              <a:gd name="T25" fmla="*/ 2147483647 h 1260"/>
              <a:gd name="T26" fmla="*/ 2147483647 w 1542"/>
              <a:gd name="T27" fmla="*/ 2147483647 h 1260"/>
              <a:gd name="T28" fmla="*/ 2147483647 w 1542"/>
              <a:gd name="T29" fmla="*/ 2147483647 h 1260"/>
              <a:gd name="T30" fmla="*/ 2147483647 w 1542"/>
              <a:gd name="T31" fmla="*/ 2147483647 h 1260"/>
              <a:gd name="T32" fmla="*/ 2147483647 w 1542"/>
              <a:gd name="T33" fmla="*/ 2147483647 h 1260"/>
              <a:gd name="T34" fmla="*/ 2147483647 w 1542"/>
              <a:gd name="T35" fmla="*/ 2147483647 h 1260"/>
              <a:gd name="T36" fmla="*/ 2147483647 w 1542"/>
              <a:gd name="T37" fmla="*/ 2147483647 h 1260"/>
              <a:gd name="T38" fmla="*/ 2147483647 w 1542"/>
              <a:gd name="T39" fmla="*/ 2147483647 h 1260"/>
              <a:gd name="T40" fmla="*/ 2147483647 w 1542"/>
              <a:gd name="T41" fmla="*/ 2147483647 h 1260"/>
              <a:gd name="T42" fmla="*/ 2147483647 w 1542"/>
              <a:gd name="T43" fmla="*/ 2147483647 h 1260"/>
              <a:gd name="T44" fmla="*/ 2147483647 w 1542"/>
              <a:gd name="T45" fmla="*/ 2147483647 h 1260"/>
              <a:gd name="T46" fmla="*/ 2147483647 w 1542"/>
              <a:gd name="T47" fmla="*/ 2147483647 h 1260"/>
              <a:gd name="T48" fmla="*/ 2147483647 w 1542"/>
              <a:gd name="T49" fmla="*/ 2147483647 h 1260"/>
              <a:gd name="T50" fmla="*/ 2147483647 w 1542"/>
              <a:gd name="T51" fmla="*/ 2147483647 h 1260"/>
              <a:gd name="T52" fmla="*/ 2147483647 w 1542"/>
              <a:gd name="T53" fmla="*/ 2147483647 h 1260"/>
              <a:gd name="T54" fmla="*/ 2147483647 w 1542"/>
              <a:gd name="T55" fmla="*/ 2147483647 h 1260"/>
              <a:gd name="T56" fmla="*/ 2147483647 w 1542"/>
              <a:gd name="T57" fmla="*/ 2147483647 h 1260"/>
              <a:gd name="T58" fmla="*/ 2147483647 w 1542"/>
              <a:gd name="T59" fmla="*/ 2147483647 h 1260"/>
              <a:gd name="T60" fmla="*/ 2147483647 w 1542"/>
              <a:gd name="T61" fmla="*/ 2147483647 h 1260"/>
              <a:gd name="T62" fmla="*/ 2147483647 w 1542"/>
              <a:gd name="T63" fmla="*/ 2147483647 h 1260"/>
              <a:gd name="T64" fmla="*/ 2147483647 w 1542"/>
              <a:gd name="T65" fmla="*/ 2147483647 h 1260"/>
              <a:gd name="T66" fmla="*/ 2147483647 w 1542"/>
              <a:gd name="T67" fmla="*/ 2147483647 h 1260"/>
              <a:gd name="T68" fmla="*/ 2147483647 w 1542"/>
              <a:gd name="T69" fmla="*/ 2147483647 h 1260"/>
              <a:gd name="T70" fmla="*/ 2147483647 w 1542"/>
              <a:gd name="T71" fmla="*/ 2147483647 h 1260"/>
              <a:gd name="T72" fmla="*/ 0 w 1542"/>
              <a:gd name="T73" fmla="*/ 2147483647 h 1260"/>
              <a:gd name="T74" fmla="*/ 2147483647 w 1542"/>
              <a:gd name="T75" fmla="*/ 2147483647 h 1260"/>
              <a:gd name="T76" fmla="*/ 2147483647 w 1542"/>
              <a:gd name="T77" fmla="*/ 2147483647 h 126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542"/>
              <a:gd name="T118" fmla="*/ 0 h 1260"/>
              <a:gd name="T119" fmla="*/ 1542 w 1542"/>
              <a:gd name="T120" fmla="*/ 1260 h 126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542" h="1260">
                <a:moveTo>
                  <a:pt x="210" y="356"/>
                </a:moveTo>
                <a:cubicBezTo>
                  <a:pt x="189" y="378"/>
                  <a:pt x="182" y="403"/>
                  <a:pt x="165" y="429"/>
                </a:cubicBezTo>
                <a:cubicBezTo>
                  <a:pt x="150" y="506"/>
                  <a:pt x="151" y="480"/>
                  <a:pt x="165" y="594"/>
                </a:cubicBezTo>
                <a:cubicBezTo>
                  <a:pt x="169" y="624"/>
                  <a:pt x="220" y="667"/>
                  <a:pt x="220" y="667"/>
                </a:cubicBezTo>
                <a:cubicBezTo>
                  <a:pt x="239" y="728"/>
                  <a:pt x="212" y="669"/>
                  <a:pt x="256" y="704"/>
                </a:cubicBezTo>
                <a:cubicBezTo>
                  <a:pt x="284" y="726"/>
                  <a:pt x="266" y="733"/>
                  <a:pt x="284" y="759"/>
                </a:cubicBezTo>
                <a:cubicBezTo>
                  <a:pt x="302" y="786"/>
                  <a:pt x="330" y="814"/>
                  <a:pt x="357" y="832"/>
                </a:cubicBezTo>
                <a:cubicBezTo>
                  <a:pt x="369" y="868"/>
                  <a:pt x="375" y="884"/>
                  <a:pt x="412" y="896"/>
                </a:cubicBezTo>
                <a:cubicBezTo>
                  <a:pt x="429" y="946"/>
                  <a:pt x="408" y="914"/>
                  <a:pt x="476" y="914"/>
                </a:cubicBezTo>
                <a:cubicBezTo>
                  <a:pt x="491" y="914"/>
                  <a:pt x="506" y="920"/>
                  <a:pt x="521" y="923"/>
                </a:cubicBezTo>
                <a:cubicBezTo>
                  <a:pt x="570" y="955"/>
                  <a:pt x="561" y="990"/>
                  <a:pt x="576" y="1051"/>
                </a:cubicBezTo>
                <a:cubicBezTo>
                  <a:pt x="578" y="1061"/>
                  <a:pt x="578" y="1072"/>
                  <a:pt x="585" y="1079"/>
                </a:cubicBezTo>
                <a:cubicBezTo>
                  <a:pt x="592" y="1086"/>
                  <a:pt x="604" y="1085"/>
                  <a:pt x="613" y="1088"/>
                </a:cubicBezTo>
                <a:cubicBezTo>
                  <a:pt x="622" y="1094"/>
                  <a:pt x="630" y="1103"/>
                  <a:pt x="640" y="1106"/>
                </a:cubicBezTo>
                <a:cubicBezTo>
                  <a:pt x="667" y="1113"/>
                  <a:pt x="697" y="1104"/>
                  <a:pt x="722" y="1115"/>
                </a:cubicBezTo>
                <a:cubicBezTo>
                  <a:pt x="742" y="1124"/>
                  <a:pt x="768" y="1161"/>
                  <a:pt x="768" y="1161"/>
                </a:cubicBezTo>
                <a:cubicBezTo>
                  <a:pt x="771" y="1170"/>
                  <a:pt x="770" y="1181"/>
                  <a:pt x="777" y="1188"/>
                </a:cubicBezTo>
                <a:cubicBezTo>
                  <a:pt x="793" y="1204"/>
                  <a:pt x="869" y="1222"/>
                  <a:pt x="887" y="1225"/>
                </a:cubicBezTo>
                <a:cubicBezTo>
                  <a:pt x="939" y="1260"/>
                  <a:pt x="887" y="1234"/>
                  <a:pt x="969" y="1234"/>
                </a:cubicBezTo>
                <a:cubicBezTo>
                  <a:pt x="988" y="1234"/>
                  <a:pt x="1006" y="1240"/>
                  <a:pt x="1024" y="1243"/>
                </a:cubicBezTo>
                <a:cubicBezTo>
                  <a:pt x="1082" y="1236"/>
                  <a:pt x="1109" y="1224"/>
                  <a:pt x="1161" y="1207"/>
                </a:cubicBezTo>
                <a:cubicBezTo>
                  <a:pt x="1232" y="1136"/>
                  <a:pt x="1138" y="1038"/>
                  <a:pt x="1070" y="1015"/>
                </a:cubicBezTo>
                <a:cubicBezTo>
                  <a:pt x="1003" y="970"/>
                  <a:pt x="919" y="969"/>
                  <a:pt x="841" y="960"/>
                </a:cubicBezTo>
                <a:cubicBezTo>
                  <a:pt x="812" y="929"/>
                  <a:pt x="773" y="919"/>
                  <a:pt x="741" y="887"/>
                </a:cubicBezTo>
                <a:cubicBezTo>
                  <a:pt x="727" y="843"/>
                  <a:pt x="676" y="783"/>
                  <a:pt x="631" y="768"/>
                </a:cubicBezTo>
                <a:cubicBezTo>
                  <a:pt x="604" y="749"/>
                  <a:pt x="577" y="740"/>
                  <a:pt x="549" y="722"/>
                </a:cubicBezTo>
                <a:cubicBezTo>
                  <a:pt x="497" y="730"/>
                  <a:pt x="477" y="729"/>
                  <a:pt x="430" y="713"/>
                </a:cubicBezTo>
                <a:cubicBezTo>
                  <a:pt x="390" y="651"/>
                  <a:pt x="397" y="592"/>
                  <a:pt x="421" y="521"/>
                </a:cubicBezTo>
                <a:cubicBezTo>
                  <a:pt x="480" y="528"/>
                  <a:pt x="503" y="527"/>
                  <a:pt x="549" y="557"/>
                </a:cubicBezTo>
                <a:cubicBezTo>
                  <a:pt x="568" y="617"/>
                  <a:pt x="542" y="560"/>
                  <a:pt x="585" y="594"/>
                </a:cubicBezTo>
                <a:cubicBezTo>
                  <a:pt x="611" y="615"/>
                  <a:pt x="621" y="656"/>
                  <a:pt x="658" y="667"/>
                </a:cubicBezTo>
                <a:cubicBezTo>
                  <a:pt x="679" y="673"/>
                  <a:pt x="701" y="673"/>
                  <a:pt x="722" y="676"/>
                </a:cubicBezTo>
                <a:cubicBezTo>
                  <a:pt x="776" y="695"/>
                  <a:pt x="792" y="703"/>
                  <a:pt x="823" y="749"/>
                </a:cubicBezTo>
                <a:cubicBezTo>
                  <a:pt x="835" y="786"/>
                  <a:pt x="850" y="801"/>
                  <a:pt x="887" y="813"/>
                </a:cubicBezTo>
                <a:cubicBezTo>
                  <a:pt x="921" y="810"/>
                  <a:pt x="956" y="815"/>
                  <a:pt x="988" y="804"/>
                </a:cubicBezTo>
                <a:cubicBezTo>
                  <a:pt x="997" y="801"/>
                  <a:pt x="993" y="786"/>
                  <a:pt x="997" y="777"/>
                </a:cubicBezTo>
                <a:cubicBezTo>
                  <a:pt x="1032" y="706"/>
                  <a:pt x="1002" y="789"/>
                  <a:pt x="1024" y="722"/>
                </a:cubicBezTo>
                <a:cubicBezTo>
                  <a:pt x="1015" y="636"/>
                  <a:pt x="1031" y="626"/>
                  <a:pt x="960" y="603"/>
                </a:cubicBezTo>
                <a:cubicBezTo>
                  <a:pt x="950" y="574"/>
                  <a:pt x="934" y="559"/>
                  <a:pt x="924" y="530"/>
                </a:cubicBezTo>
                <a:cubicBezTo>
                  <a:pt x="944" y="447"/>
                  <a:pt x="919" y="464"/>
                  <a:pt x="1024" y="475"/>
                </a:cubicBezTo>
                <a:cubicBezTo>
                  <a:pt x="1077" y="492"/>
                  <a:pt x="1069" y="515"/>
                  <a:pt x="1097" y="557"/>
                </a:cubicBezTo>
                <a:cubicBezTo>
                  <a:pt x="1109" y="595"/>
                  <a:pt x="1130" y="634"/>
                  <a:pt x="1152" y="667"/>
                </a:cubicBezTo>
                <a:cubicBezTo>
                  <a:pt x="1158" y="687"/>
                  <a:pt x="1177" y="702"/>
                  <a:pt x="1180" y="722"/>
                </a:cubicBezTo>
                <a:cubicBezTo>
                  <a:pt x="1208" y="896"/>
                  <a:pt x="1152" y="829"/>
                  <a:pt x="1207" y="887"/>
                </a:cubicBezTo>
                <a:cubicBezTo>
                  <a:pt x="1225" y="940"/>
                  <a:pt x="1201" y="894"/>
                  <a:pt x="1244" y="923"/>
                </a:cubicBezTo>
                <a:cubicBezTo>
                  <a:pt x="1255" y="930"/>
                  <a:pt x="1260" y="944"/>
                  <a:pt x="1271" y="951"/>
                </a:cubicBezTo>
                <a:cubicBezTo>
                  <a:pt x="1292" y="964"/>
                  <a:pt x="1328" y="972"/>
                  <a:pt x="1353" y="978"/>
                </a:cubicBezTo>
                <a:cubicBezTo>
                  <a:pt x="1429" y="971"/>
                  <a:pt x="1454" y="978"/>
                  <a:pt x="1509" y="941"/>
                </a:cubicBezTo>
                <a:cubicBezTo>
                  <a:pt x="1515" y="922"/>
                  <a:pt x="1534" y="907"/>
                  <a:pt x="1536" y="887"/>
                </a:cubicBezTo>
                <a:cubicBezTo>
                  <a:pt x="1542" y="816"/>
                  <a:pt x="1533" y="783"/>
                  <a:pt x="1472" y="768"/>
                </a:cubicBezTo>
                <a:cubicBezTo>
                  <a:pt x="1441" y="746"/>
                  <a:pt x="1429" y="731"/>
                  <a:pt x="1417" y="695"/>
                </a:cubicBezTo>
                <a:cubicBezTo>
                  <a:pt x="1407" y="578"/>
                  <a:pt x="1445" y="476"/>
                  <a:pt x="1335" y="439"/>
                </a:cubicBezTo>
                <a:cubicBezTo>
                  <a:pt x="1329" y="433"/>
                  <a:pt x="1324" y="425"/>
                  <a:pt x="1317" y="420"/>
                </a:cubicBezTo>
                <a:cubicBezTo>
                  <a:pt x="1309" y="415"/>
                  <a:pt x="1296" y="418"/>
                  <a:pt x="1289" y="411"/>
                </a:cubicBezTo>
                <a:cubicBezTo>
                  <a:pt x="1282" y="404"/>
                  <a:pt x="1286" y="391"/>
                  <a:pt x="1280" y="384"/>
                </a:cubicBezTo>
                <a:cubicBezTo>
                  <a:pt x="1273" y="375"/>
                  <a:pt x="1262" y="371"/>
                  <a:pt x="1253" y="365"/>
                </a:cubicBezTo>
                <a:cubicBezTo>
                  <a:pt x="1231" y="333"/>
                  <a:pt x="1212" y="332"/>
                  <a:pt x="1180" y="311"/>
                </a:cubicBezTo>
                <a:cubicBezTo>
                  <a:pt x="1155" y="240"/>
                  <a:pt x="1048" y="251"/>
                  <a:pt x="988" y="247"/>
                </a:cubicBezTo>
                <a:cubicBezTo>
                  <a:pt x="928" y="253"/>
                  <a:pt x="891" y="244"/>
                  <a:pt x="850" y="283"/>
                </a:cubicBezTo>
                <a:cubicBezTo>
                  <a:pt x="847" y="292"/>
                  <a:pt x="848" y="304"/>
                  <a:pt x="841" y="311"/>
                </a:cubicBezTo>
                <a:cubicBezTo>
                  <a:pt x="834" y="318"/>
                  <a:pt x="823" y="316"/>
                  <a:pt x="814" y="320"/>
                </a:cubicBezTo>
                <a:cubicBezTo>
                  <a:pt x="743" y="355"/>
                  <a:pt x="826" y="325"/>
                  <a:pt x="759" y="347"/>
                </a:cubicBezTo>
                <a:cubicBezTo>
                  <a:pt x="684" y="340"/>
                  <a:pt x="658" y="347"/>
                  <a:pt x="604" y="311"/>
                </a:cubicBezTo>
                <a:cubicBezTo>
                  <a:pt x="601" y="299"/>
                  <a:pt x="599" y="286"/>
                  <a:pt x="594" y="274"/>
                </a:cubicBezTo>
                <a:cubicBezTo>
                  <a:pt x="590" y="264"/>
                  <a:pt x="579" y="257"/>
                  <a:pt x="576" y="247"/>
                </a:cubicBezTo>
                <a:cubicBezTo>
                  <a:pt x="570" y="229"/>
                  <a:pt x="573" y="210"/>
                  <a:pt x="567" y="192"/>
                </a:cubicBezTo>
                <a:cubicBezTo>
                  <a:pt x="561" y="173"/>
                  <a:pt x="546" y="156"/>
                  <a:pt x="540" y="137"/>
                </a:cubicBezTo>
                <a:cubicBezTo>
                  <a:pt x="462" y="143"/>
                  <a:pt x="422" y="154"/>
                  <a:pt x="348" y="137"/>
                </a:cubicBezTo>
                <a:cubicBezTo>
                  <a:pt x="287" y="123"/>
                  <a:pt x="263" y="99"/>
                  <a:pt x="210" y="82"/>
                </a:cubicBezTo>
                <a:cubicBezTo>
                  <a:pt x="201" y="76"/>
                  <a:pt x="193" y="69"/>
                  <a:pt x="183" y="64"/>
                </a:cubicBezTo>
                <a:cubicBezTo>
                  <a:pt x="175" y="60"/>
                  <a:pt x="164" y="60"/>
                  <a:pt x="156" y="55"/>
                </a:cubicBezTo>
                <a:cubicBezTo>
                  <a:pt x="148" y="50"/>
                  <a:pt x="145" y="41"/>
                  <a:pt x="137" y="36"/>
                </a:cubicBezTo>
                <a:cubicBezTo>
                  <a:pt x="114" y="22"/>
                  <a:pt x="81" y="9"/>
                  <a:pt x="55" y="0"/>
                </a:cubicBezTo>
                <a:cubicBezTo>
                  <a:pt x="9" y="15"/>
                  <a:pt x="16" y="43"/>
                  <a:pt x="0" y="91"/>
                </a:cubicBezTo>
                <a:cubicBezTo>
                  <a:pt x="6" y="143"/>
                  <a:pt x="7" y="218"/>
                  <a:pt x="64" y="237"/>
                </a:cubicBezTo>
                <a:cubicBezTo>
                  <a:pt x="93" y="267"/>
                  <a:pt x="77" y="278"/>
                  <a:pt x="119" y="292"/>
                </a:cubicBezTo>
                <a:cubicBezTo>
                  <a:pt x="139" y="313"/>
                  <a:pt x="166" y="325"/>
                  <a:pt x="192" y="338"/>
                </a:cubicBezTo>
                <a:cubicBezTo>
                  <a:pt x="201" y="342"/>
                  <a:pt x="213" y="340"/>
                  <a:pt x="220" y="347"/>
                </a:cubicBezTo>
                <a:cubicBezTo>
                  <a:pt x="223" y="350"/>
                  <a:pt x="213" y="353"/>
                  <a:pt x="210" y="356"/>
                </a:cubicBezTo>
                <a:close/>
              </a:path>
            </a:pathLst>
          </a:custGeom>
          <a:solidFill>
            <a:srgbClr val="00FF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anchor="b">
            <a:spAutoFit/>
          </a:bodyPr>
          <a:lstStyle/>
          <a:p>
            <a:endParaRPr lang="ru-RU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6578" name="Freeform 18"/>
          <p:cNvSpPr>
            <a:spLocks/>
          </p:cNvSpPr>
          <p:nvPr/>
        </p:nvSpPr>
        <p:spPr bwMode="auto">
          <a:xfrm>
            <a:off x="7256463" y="4211638"/>
            <a:ext cx="1223962" cy="792162"/>
          </a:xfrm>
          <a:custGeom>
            <a:avLst/>
            <a:gdLst>
              <a:gd name="T0" fmla="*/ 0 w 1399"/>
              <a:gd name="T1" fmla="*/ 2147483647 h 981"/>
              <a:gd name="T2" fmla="*/ 2147483647 w 1399"/>
              <a:gd name="T3" fmla="*/ 2147483647 h 981"/>
              <a:gd name="T4" fmla="*/ 2147483647 w 1399"/>
              <a:gd name="T5" fmla="*/ 2147483647 h 981"/>
              <a:gd name="T6" fmla="*/ 2147483647 w 1399"/>
              <a:gd name="T7" fmla="*/ 2147483647 h 981"/>
              <a:gd name="T8" fmla="*/ 2147483647 w 1399"/>
              <a:gd name="T9" fmla="*/ 2147483647 h 981"/>
              <a:gd name="T10" fmla="*/ 2147483647 w 1399"/>
              <a:gd name="T11" fmla="*/ 2147483647 h 981"/>
              <a:gd name="T12" fmla="*/ 2147483647 w 1399"/>
              <a:gd name="T13" fmla="*/ 2147483647 h 981"/>
              <a:gd name="T14" fmla="*/ 2147483647 w 1399"/>
              <a:gd name="T15" fmla="*/ 2147483647 h 981"/>
              <a:gd name="T16" fmla="*/ 2147483647 w 1399"/>
              <a:gd name="T17" fmla="*/ 2147483647 h 981"/>
              <a:gd name="T18" fmla="*/ 2147483647 w 1399"/>
              <a:gd name="T19" fmla="*/ 2147483647 h 981"/>
              <a:gd name="T20" fmla="*/ 2147483647 w 1399"/>
              <a:gd name="T21" fmla="*/ 2147483647 h 981"/>
              <a:gd name="T22" fmla="*/ 2147483647 w 1399"/>
              <a:gd name="T23" fmla="*/ 2147483647 h 981"/>
              <a:gd name="T24" fmla="*/ 2147483647 w 1399"/>
              <a:gd name="T25" fmla="*/ 2147483647 h 981"/>
              <a:gd name="T26" fmla="*/ 2147483647 w 1399"/>
              <a:gd name="T27" fmla="*/ 2147483647 h 981"/>
              <a:gd name="T28" fmla="*/ 2147483647 w 1399"/>
              <a:gd name="T29" fmla="*/ 2147483647 h 981"/>
              <a:gd name="T30" fmla="*/ 2147483647 w 1399"/>
              <a:gd name="T31" fmla="*/ 2147483647 h 981"/>
              <a:gd name="T32" fmla="*/ 2147483647 w 1399"/>
              <a:gd name="T33" fmla="*/ 2147483647 h 981"/>
              <a:gd name="T34" fmla="*/ 2147483647 w 1399"/>
              <a:gd name="T35" fmla="*/ 2147483647 h 981"/>
              <a:gd name="T36" fmla="*/ 2147483647 w 1399"/>
              <a:gd name="T37" fmla="*/ 2147483647 h 981"/>
              <a:gd name="T38" fmla="*/ 2147483647 w 1399"/>
              <a:gd name="T39" fmla="*/ 2147483647 h 981"/>
              <a:gd name="T40" fmla="*/ 2147483647 w 1399"/>
              <a:gd name="T41" fmla="*/ 2147483647 h 981"/>
              <a:gd name="T42" fmla="*/ 2147483647 w 1399"/>
              <a:gd name="T43" fmla="*/ 2147483647 h 981"/>
              <a:gd name="T44" fmla="*/ 2147483647 w 1399"/>
              <a:gd name="T45" fmla="*/ 2147483647 h 981"/>
              <a:gd name="T46" fmla="*/ 2147483647 w 1399"/>
              <a:gd name="T47" fmla="*/ 2147483647 h 981"/>
              <a:gd name="T48" fmla="*/ 2147483647 w 1399"/>
              <a:gd name="T49" fmla="*/ 2147483647 h 981"/>
              <a:gd name="T50" fmla="*/ 2147483647 w 1399"/>
              <a:gd name="T51" fmla="*/ 2147483647 h 981"/>
              <a:gd name="T52" fmla="*/ 2147483647 w 1399"/>
              <a:gd name="T53" fmla="*/ 2147483647 h 981"/>
              <a:gd name="T54" fmla="*/ 2147483647 w 1399"/>
              <a:gd name="T55" fmla="*/ 2147483647 h 981"/>
              <a:gd name="T56" fmla="*/ 2147483647 w 1399"/>
              <a:gd name="T57" fmla="*/ 2147483647 h 981"/>
              <a:gd name="T58" fmla="*/ 2147483647 w 1399"/>
              <a:gd name="T59" fmla="*/ 2147483647 h 981"/>
              <a:gd name="T60" fmla="*/ 2147483647 w 1399"/>
              <a:gd name="T61" fmla="*/ 2147483647 h 981"/>
              <a:gd name="T62" fmla="*/ 2147483647 w 1399"/>
              <a:gd name="T63" fmla="*/ 2147483647 h 981"/>
              <a:gd name="T64" fmla="*/ 2147483647 w 1399"/>
              <a:gd name="T65" fmla="*/ 2147483647 h 981"/>
              <a:gd name="T66" fmla="*/ 2147483647 w 1399"/>
              <a:gd name="T67" fmla="*/ 2147483647 h 981"/>
              <a:gd name="T68" fmla="*/ 2147483647 w 1399"/>
              <a:gd name="T69" fmla="*/ 2147483647 h 981"/>
              <a:gd name="T70" fmla="*/ 2147483647 w 1399"/>
              <a:gd name="T71" fmla="*/ 2147483647 h 981"/>
              <a:gd name="T72" fmla="*/ 2147483647 w 1399"/>
              <a:gd name="T73" fmla="*/ 2147483647 h 981"/>
              <a:gd name="T74" fmla="*/ 2147483647 w 1399"/>
              <a:gd name="T75" fmla="*/ 2147483647 h 981"/>
              <a:gd name="T76" fmla="*/ 2147483647 w 1399"/>
              <a:gd name="T77" fmla="*/ 2147483647 h 981"/>
              <a:gd name="T78" fmla="*/ 2147483647 w 1399"/>
              <a:gd name="T79" fmla="*/ 2147483647 h 981"/>
              <a:gd name="T80" fmla="*/ 2147483647 w 1399"/>
              <a:gd name="T81" fmla="*/ 2147483647 h 981"/>
              <a:gd name="T82" fmla="*/ 2147483647 w 1399"/>
              <a:gd name="T83" fmla="*/ 2147483647 h 981"/>
              <a:gd name="T84" fmla="*/ 2147483647 w 1399"/>
              <a:gd name="T85" fmla="*/ 2147483647 h 981"/>
              <a:gd name="T86" fmla="*/ 2147483647 w 1399"/>
              <a:gd name="T87" fmla="*/ 2147483647 h 981"/>
              <a:gd name="T88" fmla="*/ 2147483647 w 1399"/>
              <a:gd name="T89" fmla="*/ 2147483647 h 981"/>
              <a:gd name="T90" fmla="*/ 2147483647 w 1399"/>
              <a:gd name="T91" fmla="*/ 2147483647 h 981"/>
              <a:gd name="T92" fmla="*/ 2147483647 w 1399"/>
              <a:gd name="T93" fmla="*/ 2147483647 h 981"/>
              <a:gd name="T94" fmla="*/ 2147483647 w 1399"/>
              <a:gd name="T95" fmla="*/ 2147483647 h 981"/>
              <a:gd name="T96" fmla="*/ 2147483647 w 1399"/>
              <a:gd name="T97" fmla="*/ 2147483647 h 981"/>
              <a:gd name="T98" fmla="*/ 2147483647 w 1399"/>
              <a:gd name="T99" fmla="*/ 2147483647 h 981"/>
              <a:gd name="T100" fmla="*/ 0 w 1399"/>
              <a:gd name="T101" fmla="*/ 2147483647 h 98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399"/>
              <a:gd name="T154" fmla="*/ 0 h 981"/>
              <a:gd name="T155" fmla="*/ 1399 w 1399"/>
              <a:gd name="T156" fmla="*/ 981 h 98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399" h="981">
                <a:moveTo>
                  <a:pt x="0" y="41"/>
                </a:moveTo>
                <a:cubicBezTo>
                  <a:pt x="17" y="92"/>
                  <a:pt x="44" y="140"/>
                  <a:pt x="82" y="178"/>
                </a:cubicBezTo>
                <a:cubicBezTo>
                  <a:pt x="104" y="237"/>
                  <a:pt x="74" y="178"/>
                  <a:pt x="119" y="215"/>
                </a:cubicBezTo>
                <a:cubicBezTo>
                  <a:pt x="127" y="222"/>
                  <a:pt x="129" y="234"/>
                  <a:pt x="137" y="242"/>
                </a:cubicBezTo>
                <a:cubicBezTo>
                  <a:pt x="145" y="250"/>
                  <a:pt x="156" y="254"/>
                  <a:pt x="165" y="260"/>
                </a:cubicBezTo>
                <a:cubicBezTo>
                  <a:pt x="177" y="297"/>
                  <a:pt x="182" y="312"/>
                  <a:pt x="220" y="324"/>
                </a:cubicBezTo>
                <a:cubicBezTo>
                  <a:pt x="234" y="369"/>
                  <a:pt x="256" y="401"/>
                  <a:pt x="302" y="416"/>
                </a:cubicBezTo>
                <a:cubicBezTo>
                  <a:pt x="319" y="362"/>
                  <a:pt x="341" y="301"/>
                  <a:pt x="274" y="279"/>
                </a:cubicBezTo>
                <a:cubicBezTo>
                  <a:pt x="283" y="273"/>
                  <a:pt x="291" y="258"/>
                  <a:pt x="302" y="260"/>
                </a:cubicBezTo>
                <a:cubicBezTo>
                  <a:pt x="315" y="262"/>
                  <a:pt x="318" y="281"/>
                  <a:pt x="329" y="288"/>
                </a:cubicBezTo>
                <a:cubicBezTo>
                  <a:pt x="337" y="293"/>
                  <a:pt x="348" y="294"/>
                  <a:pt x="357" y="297"/>
                </a:cubicBezTo>
                <a:cubicBezTo>
                  <a:pt x="382" y="372"/>
                  <a:pt x="347" y="280"/>
                  <a:pt x="384" y="343"/>
                </a:cubicBezTo>
                <a:cubicBezTo>
                  <a:pt x="389" y="351"/>
                  <a:pt x="386" y="363"/>
                  <a:pt x="393" y="370"/>
                </a:cubicBezTo>
                <a:cubicBezTo>
                  <a:pt x="400" y="377"/>
                  <a:pt x="412" y="376"/>
                  <a:pt x="421" y="379"/>
                </a:cubicBezTo>
                <a:cubicBezTo>
                  <a:pt x="491" y="426"/>
                  <a:pt x="519" y="380"/>
                  <a:pt x="576" y="361"/>
                </a:cubicBezTo>
                <a:cubicBezTo>
                  <a:pt x="642" y="372"/>
                  <a:pt x="691" y="396"/>
                  <a:pt x="750" y="425"/>
                </a:cubicBezTo>
                <a:cubicBezTo>
                  <a:pt x="783" y="422"/>
                  <a:pt x="823" y="435"/>
                  <a:pt x="850" y="416"/>
                </a:cubicBezTo>
                <a:cubicBezTo>
                  <a:pt x="865" y="405"/>
                  <a:pt x="841" y="380"/>
                  <a:pt x="841" y="361"/>
                </a:cubicBezTo>
                <a:cubicBezTo>
                  <a:pt x="841" y="342"/>
                  <a:pt x="847" y="324"/>
                  <a:pt x="850" y="306"/>
                </a:cubicBezTo>
                <a:cubicBezTo>
                  <a:pt x="868" y="312"/>
                  <a:pt x="887" y="318"/>
                  <a:pt x="905" y="324"/>
                </a:cubicBezTo>
                <a:cubicBezTo>
                  <a:pt x="930" y="332"/>
                  <a:pt x="942" y="361"/>
                  <a:pt x="960" y="379"/>
                </a:cubicBezTo>
                <a:cubicBezTo>
                  <a:pt x="968" y="387"/>
                  <a:pt x="1010" y="402"/>
                  <a:pt x="1024" y="407"/>
                </a:cubicBezTo>
                <a:cubicBezTo>
                  <a:pt x="1030" y="416"/>
                  <a:pt x="1034" y="426"/>
                  <a:pt x="1042" y="434"/>
                </a:cubicBezTo>
                <a:cubicBezTo>
                  <a:pt x="1050" y="442"/>
                  <a:pt x="1064" y="443"/>
                  <a:pt x="1070" y="452"/>
                </a:cubicBezTo>
                <a:cubicBezTo>
                  <a:pt x="1077" y="463"/>
                  <a:pt x="1074" y="477"/>
                  <a:pt x="1079" y="489"/>
                </a:cubicBezTo>
                <a:cubicBezTo>
                  <a:pt x="1083" y="499"/>
                  <a:pt x="1091" y="507"/>
                  <a:pt x="1097" y="516"/>
                </a:cubicBezTo>
                <a:cubicBezTo>
                  <a:pt x="1107" y="576"/>
                  <a:pt x="1128" y="636"/>
                  <a:pt x="1180" y="672"/>
                </a:cubicBezTo>
                <a:cubicBezTo>
                  <a:pt x="1186" y="691"/>
                  <a:pt x="1202" y="707"/>
                  <a:pt x="1207" y="727"/>
                </a:cubicBezTo>
                <a:cubicBezTo>
                  <a:pt x="1222" y="786"/>
                  <a:pt x="1225" y="931"/>
                  <a:pt x="1298" y="955"/>
                </a:cubicBezTo>
                <a:cubicBezTo>
                  <a:pt x="1304" y="961"/>
                  <a:pt x="1308" y="972"/>
                  <a:pt x="1317" y="973"/>
                </a:cubicBezTo>
                <a:cubicBezTo>
                  <a:pt x="1382" y="981"/>
                  <a:pt x="1373" y="949"/>
                  <a:pt x="1399" y="909"/>
                </a:cubicBezTo>
                <a:cubicBezTo>
                  <a:pt x="1396" y="873"/>
                  <a:pt x="1397" y="836"/>
                  <a:pt x="1390" y="800"/>
                </a:cubicBezTo>
                <a:cubicBezTo>
                  <a:pt x="1388" y="789"/>
                  <a:pt x="1377" y="782"/>
                  <a:pt x="1372" y="772"/>
                </a:cubicBezTo>
                <a:cubicBezTo>
                  <a:pt x="1353" y="735"/>
                  <a:pt x="1340" y="697"/>
                  <a:pt x="1317" y="663"/>
                </a:cubicBezTo>
                <a:cubicBezTo>
                  <a:pt x="1294" y="592"/>
                  <a:pt x="1315" y="508"/>
                  <a:pt x="1262" y="452"/>
                </a:cubicBezTo>
                <a:cubicBezTo>
                  <a:pt x="1256" y="433"/>
                  <a:pt x="1251" y="411"/>
                  <a:pt x="1234" y="397"/>
                </a:cubicBezTo>
                <a:cubicBezTo>
                  <a:pt x="1227" y="391"/>
                  <a:pt x="1215" y="392"/>
                  <a:pt x="1207" y="388"/>
                </a:cubicBezTo>
                <a:cubicBezTo>
                  <a:pt x="1197" y="383"/>
                  <a:pt x="1188" y="377"/>
                  <a:pt x="1180" y="370"/>
                </a:cubicBezTo>
                <a:cubicBezTo>
                  <a:pt x="1133" y="331"/>
                  <a:pt x="1074" y="299"/>
                  <a:pt x="1015" y="279"/>
                </a:cubicBezTo>
                <a:cubicBezTo>
                  <a:pt x="982" y="256"/>
                  <a:pt x="943" y="236"/>
                  <a:pt x="905" y="224"/>
                </a:cubicBezTo>
                <a:cubicBezTo>
                  <a:pt x="861" y="193"/>
                  <a:pt x="852" y="196"/>
                  <a:pt x="796" y="205"/>
                </a:cubicBezTo>
                <a:cubicBezTo>
                  <a:pt x="779" y="211"/>
                  <a:pt x="753" y="218"/>
                  <a:pt x="741" y="233"/>
                </a:cubicBezTo>
                <a:cubicBezTo>
                  <a:pt x="706" y="277"/>
                  <a:pt x="765" y="250"/>
                  <a:pt x="704" y="269"/>
                </a:cubicBezTo>
                <a:cubicBezTo>
                  <a:pt x="627" y="256"/>
                  <a:pt x="653" y="255"/>
                  <a:pt x="604" y="205"/>
                </a:cubicBezTo>
                <a:cubicBezTo>
                  <a:pt x="583" y="147"/>
                  <a:pt x="569" y="154"/>
                  <a:pt x="521" y="123"/>
                </a:cubicBezTo>
                <a:cubicBezTo>
                  <a:pt x="509" y="126"/>
                  <a:pt x="496" y="127"/>
                  <a:pt x="485" y="132"/>
                </a:cubicBezTo>
                <a:cubicBezTo>
                  <a:pt x="475" y="137"/>
                  <a:pt x="468" y="147"/>
                  <a:pt x="457" y="151"/>
                </a:cubicBezTo>
                <a:cubicBezTo>
                  <a:pt x="425" y="163"/>
                  <a:pt x="390" y="167"/>
                  <a:pt x="357" y="178"/>
                </a:cubicBezTo>
                <a:cubicBezTo>
                  <a:pt x="304" y="169"/>
                  <a:pt x="263" y="151"/>
                  <a:pt x="210" y="141"/>
                </a:cubicBezTo>
                <a:cubicBezTo>
                  <a:pt x="193" y="115"/>
                  <a:pt x="186" y="90"/>
                  <a:pt x="165" y="68"/>
                </a:cubicBezTo>
                <a:cubicBezTo>
                  <a:pt x="142" y="0"/>
                  <a:pt x="62" y="37"/>
                  <a:pt x="0" y="41"/>
                </a:cubicBezTo>
                <a:close/>
              </a:path>
            </a:pathLst>
          </a:custGeom>
          <a:solidFill>
            <a:srgbClr val="00FF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anchor="b">
            <a:spAutoFit/>
          </a:bodyPr>
          <a:lstStyle/>
          <a:p>
            <a:endParaRPr lang="ru-RU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7603" name="Line 19"/>
          <p:cNvSpPr>
            <a:spLocks noChangeShapeType="1"/>
          </p:cNvSpPr>
          <p:nvPr/>
        </p:nvSpPr>
        <p:spPr bwMode="auto">
          <a:xfrm>
            <a:off x="6588125" y="2997200"/>
            <a:ext cx="576263" cy="1296988"/>
          </a:xfrm>
          <a:prstGeom prst="line">
            <a:avLst/>
          </a:prstGeom>
          <a:noFill/>
          <a:ln w="22225">
            <a:solidFill>
              <a:srgbClr val="8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6899275" y="5445125"/>
            <a:ext cx="1999202" cy="55399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Metallic state. Infinite </a:t>
            </a:r>
          </a:p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ferromagnetic clusters.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3873500" y="5445125"/>
            <a:ext cx="2278188" cy="52322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Insulating state. Separated </a:t>
            </a:r>
          </a:p>
          <a:p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ferromagnetic clusters</a:t>
            </a:r>
            <a:r>
              <a:rPr lang="en-US" sz="1400" dirty="0"/>
              <a:t>. </a:t>
            </a:r>
            <a:endParaRPr lang="ru-RU" sz="1400" dirty="0"/>
          </a:p>
        </p:txBody>
      </p:sp>
      <p:sp>
        <p:nvSpPr>
          <p:cNvPr id="66582" name="Text Box 22"/>
          <p:cNvSpPr txBox="1">
            <a:spLocks noChangeArrowheads="1"/>
          </p:cNvSpPr>
          <p:nvPr/>
        </p:nvSpPr>
        <p:spPr bwMode="auto">
          <a:xfrm>
            <a:off x="5651500" y="4076700"/>
            <a:ext cx="1079500" cy="523220"/>
          </a:xfrm>
          <a:prstGeom prst="rect">
            <a:avLst/>
          </a:prstGeom>
          <a:solidFill>
            <a:srgbClr val="FFFF99">
              <a:alpha val="7607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Insulating </a:t>
            </a:r>
          </a:p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matrix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607" name="Line 23"/>
          <p:cNvSpPr>
            <a:spLocks noChangeShapeType="1"/>
          </p:cNvSpPr>
          <p:nvPr/>
        </p:nvSpPr>
        <p:spPr bwMode="auto">
          <a:xfrm flipH="1">
            <a:off x="5003800" y="4364038"/>
            <a:ext cx="647700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7608" name="Line 24"/>
          <p:cNvSpPr>
            <a:spLocks noChangeShapeType="1"/>
          </p:cNvSpPr>
          <p:nvPr/>
        </p:nvSpPr>
        <p:spPr bwMode="auto">
          <a:xfrm>
            <a:off x="6659563" y="4364038"/>
            <a:ext cx="576262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6586" name="Text Box 26"/>
          <p:cNvSpPr txBox="1">
            <a:spLocks noChangeArrowheads="1"/>
          </p:cNvSpPr>
          <p:nvPr/>
        </p:nvSpPr>
        <p:spPr bwMode="auto">
          <a:xfrm>
            <a:off x="5651500" y="4856163"/>
            <a:ext cx="1079500" cy="523220"/>
          </a:xfrm>
          <a:prstGeom prst="rect">
            <a:avLst/>
          </a:prstGeom>
          <a:solidFill>
            <a:srgbClr val="00FFFF">
              <a:alpha val="3215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Metallic </a:t>
            </a:r>
          </a:p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clusters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610" name="Line 27"/>
          <p:cNvSpPr>
            <a:spLocks noChangeShapeType="1"/>
          </p:cNvSpPr>
          <p:nvPr/>
        </p:nvSpPr>
        <p:spPr bwMode="auto">
          <a:xfrm flipV="1">
            <a:off x="6732588" y="4797425"/>
            <a:ext cx="503237" cy="2873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7611" name="Line 28"/>
          <p:cNvSpPr>
            <a:spLocks noChangeShapeType="1"/>
          </p:cNvSpPr>
          <p:nvPr/>
        </p:nvSpPr>
        <p:spPr bwMode="auto">
          <a:xfrm flipH="1" flipV="1">
            <a:off x="5076825" y="4868863"/>
            <a:ext cx="574675" cy="215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7612" name="Rectangle 35"/>
          <p:cNvSpPr>
            <a:spLocks noChangeArrowheads="1"/>
          </p:cNvSpPr>
          <p:nvPr/>
        </p:nvSpPr>
        <p:spPr bwMode="auto">
          <a:xfrm>
            <a:off x="857250" y="323850"/>
            <a:ext cx="7572375" cy="461963"/>
          </a:xfrm>
          <a:prstGeom prst="rect">
            <a:avLst/>
          </a:prstGeom>
          <a:solidFill>
            <a:schemeClr val="bg2">
              <a:alpha val="50980"/>
            </a:scheme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Гигантский изотопический эффект в манганитах</a:t>
            </a:r>
          </a:p>
        </p:txBody>
      </p:sp>
      <p:pic>
        <p:nvPicPr>
          <p:cNvPr id="67613" name="Picture 1033"/>
          <p:cNvPicPr>
            <a:picLocks noChangeAspect="1" noChangeArrowheads="1"/>
          </p:cNvPicPr>
          <p:nvPr/>
        </p:nvPicPr>
        <p:blipFill>
          <a:blip r:embed="rId5"/>
          <a:srcRect l="13358" t="-1357" r="-1091" b="23410"/>
          <a:stretch>
            <a:fillRect/>
          </a:stretch>
        </p:blipFill>
        <p:spPr bwMode="auto">
          <a:xfrm>
            <a:off x="260350" y="3924300"/>
            <a:ext cx="3455988" cy="2468563"/>
          </a:xfrm>
          <a:prstGeom prst="rect">
            <a:avLst/>
          </a:prstGeom>
          <a:solidFill>
            <a:schemeClr val="bg1">
              <a:alpha val="78822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7614" name="Text Box 6"/>
          <p:cNvSpPr txBox="1">
            <a:spLocks noChangeArrowheads="1"/>
          </p:cNvSpPr>
          <p:nvPr/>
        </p:nvSpPr>
        <p:spPr bwMode="auto">
          <a:xfrm>
            <a:off x="63500" y="6410325"/>
            <a:ext cx="3802644" cy="307777"/>
          </a:xfrm>
          <a:prstGeom prst="rect">
            <a:avLst/>
          </a:prstGeom>
          <a:solidFill>
            <a:schemeClr val="bg1">
              <a:alpha val="7803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Diffraction pattern of (La</a:t>
            </a:r>
            <a:r>
              <a:rPr lang="en-US" sz="14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0.25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</a:t>
            </a:r>
            <a:r>
              <a:rPr lang="en-US" sz="14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0.75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4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0.7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4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0.3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1400" b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7615" name="TextBox 30"/>
          <p:cNvSpPr txBox="1">
            <a:spLocks noChangeArrowheads="1"/>
          </p:cNvSpPr>
          <p:nvPr/>
        </p:nvSpPr>
        <p:spPr bwMode="auto">
          <a:xfrm>
            <a:off x="4572000" y="6129338"/>
            <a:ext cx="3341620" cy="369332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Percolation effect in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manganites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66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6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6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6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6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6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66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 animBg="1"/>
      <p:bldP spid="66568" grpId="0" animBg="1"/>
      <p:bldP spid="66569" grpId="0" animBg="1"/>
      <p:bldP spid="66570" grpId="0" animBg="1"/>
      <p:bldP spid="66571" grpId="0" animBg="1"/>
      <p:bldP spid="66572" grpId="0" animBg="1"/>
      <p:bldP spid="66573" grpId="0" animBg="1"/>
      <p:bldP spid="66575" grpId="0" animBg="1"/>
      <p:bldP spid="66576" grpId="0" animBg="1"/>
      <p:bldP spid="66577" grpId="0" animBg="1"/>
      <p:bldP spid="66578" grpId="0" animBg="1"/>
      <p:bldP spid="66580" grpId="0" animBg="1"/>
      <p:bldP spid="66581" grpId="0" animBg="1"/>
      <p:bldP spid="66582" grpId="0" animBg="1"/>
      <p:bldP spid="6658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6" name="Line 8"/>
          <p:cNvSpPr>
            <a:spLocks noChangeShapeType="1"/>
          </p:cNvSpPr>
          <p:nvPr/>
        </p:nvSpPr>
        <p:spPr bwMode="auto">
          <a:xfrm flipV="1">
            <a:off x="5324475" y="1844675"/>
            <a:ext cx="720725" cy="2160588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ru-RU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017" name="Line 9"/>
          <p:cNvSpPr>
            <a:spLocks noChangeShapeType="1"/>
          </p:cNvSpPr>
          <p:nvPr/>
        </p:nvSpPr>
        <p:spPr bwMode="auto">
          <a:xfrm flipH="1">
            <a:off x="5613400" y="2060575"/>
            <a:ext cx="503238" cy="1944688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ru-RU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5651500" y="4014788"/>
            <a:ext cx="393700" cy="1862137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ru-RU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324475" y="4005263"/>
            <a:ext cx="719138" cy="2160587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ru-RU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8" name="Text Box 12"/>
          <p:cNvSpPr txBox="1">
            <a:spLocks noChangeArrowheads="1"/>
          </p:cNvSpPr>
          <p:nvPr/>
        </p:nvSpPr>
        <p:spPr bwMode="auto">
          <a:xfrm>
            <a:off x="5973763" y="1196975"/>
            <a:ext cx="6463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Mn</a:t>
            </a:r>
            <a:endParaRPr lang="ru-RU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39" name="Text Box 13"/>
          <p:cNvSpPr txBox="1">
            <a:spLocks noChangeArrowheads="1"/>
          </p:cNvSpPr>
          <p:nvPr/>
        </p:nvSpPr>
        <p:spPr bwMode="auto">
          <a:xfrm>
            <a:off x="5973763" y="6237288"/>
            <a:ext cx="6463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Mn</a:t>
            </a:r>
            <a:endParaRPr lang="ru-RU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40" name="Text Box 14"/>
          <p:cNvSpPr txBox="1">
            <a:spLocks noChangeArrowheads="1"/>
          </p:cNvSpPr>
          <p:nvPr/>
        </p:nvSpPr>
        <p:spPr bwMode="auto">
          <a:xfrm>
            <a:off x="3997325" y="3654425"/>
            <a:ext cx="133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Oxygen, O1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41" name="Text Box 15"/>
          <p:cNvSpPr txBox="1">
            <a:spLocks noChangeArrowheads="1"/>
          </p:cNvSpPr>
          <p:nvPr/>
        </p:nvSpPr>
        <p:spPr bwMode="auto">
          <a:xfrm>
            <a:off x="4751388" y="2792413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1.966 Å</a:t>
            </a:r>
          </a:p>
        </p:txBody>
      </p:sp>
      <p:sp>
        <p:nvSpPr>
          <p:cNvPr id="69642" name="Text Box 17"/>
          <p:cNvSpPr txBox="1">
            <a:spLocks noChangeArrowheads="1"/>
          </p:cNvSpPr>
          <p:nvPr/>
        </p:nvSpPr>
        <p:spPr bwMode="auto">
          <a:xfrm>
            <a:off x="5856288" y="2701925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1.960 Å</a:t>
            </a:r>
          </a:p>
        </p:txBody>
      </p:sp>
      <p:sp>
        <p:nvSpPr>
          <p:cNvPr id="69643" name="Text Box 29"/>
          <p:cNvSpPr txBox="1">
            <a:spLocks noChangeArrowheads="1"/>
          </p:cNvSpPr>
          <p:nvPr/>
        </p:nvSpPr>
        <p:spPr bwMode="auto">
          <a:xfrm>
            <a:off x="611188" y="266700"/>
            <a:ext cx="7921625" cy="830263"/>
          </a:xfrm>
          <a:prstGeom prst="rect">
            <a:avLst/>
          </a:prstGeom>
          <a:solidFill>
            <a:schemeClr val="bg2">
              <a:alpha val="49019"/>
            </a:scheme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Структурные изменения в ходе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FM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фазового перехода 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(La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0.25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Pr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0.75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0.7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0.3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r>
              <a:rPr lang="ru-RU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400" b="1" baseline="30000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sz="2400" b="1" dirty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О</a:t>
            </a:r>
          </a:p>
        </p:txBody>
      </p:sp>
      <p:pic>
        <p:nvPicPr>
          <p:cNvPr id="69644" name="Picture 30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 l="13443" t="9009" r="11523" b="7507"/>
          <a:stretch>
            <a:fillRect/>
          </a:stretch>
        </p:blipFill>
        <p:spPr>
          <a:xfrm>
            <a:off x="6686550" y="1943100"/>
            <a:ext cx="2319338" cy="2967038"/>
          </a:xfrm>
          <a:noFill/>
        </p:spPr>
      </p:pic>
      <p:sp>
        <p:nvSpPr>
          <p:cNvPr id="171042" name="Line 34"/>
          <p:cNvSpPr>
            <a:spLocks noChangeShapeType="1"/>
          </p:cNvSpPr>
          <p:nvPr/>
        </p:nvSpPr>
        <p:spPr bwMode="auto">
          <a:xfrm flipV="1">
            <a:off x="5786438" y="3068638"/>
            <a:ext cx="1260475" cy="765175"/>
          </a:xfrm>
          <a:prstGeom prst="line">
            <a:avLst/>
          </a:prstGeom>
          <a:noFill/>
          <a:ln w="19050">
            <a:solidFill>
              <a:srgbClr val="177515"/>
            </a:solidFill>
            <a:round/>
            <a:headEnd/>
            <a:tailEnd type="triangle" w="med" len="med"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ru-RU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46" name="Line 35"/>
          <p:cNvSpPr>
            <a:spLocks noChangeShapeType="1"/>
          </p:cNvSpPr>
          <p:nvPr/>
        </p:nvSpPr>
        <p:spPr bwMode="auto">
          <a:xfrm flipV="1">
            <a:off x="5786438" y="3833813"/>
            <a:ext cx="1125537" cy="180975"/>
          </a:xfrm>
          <a:prstGeom prst="line">
            <a:avLst/>
          </a:prstGeom>
          <a:noFill/>
          <a:ln w="19050">
            <a:solidFill>
              <a:srgbClr val="177515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47" name="Text Box 36"/>
          <p:cNvSpPr txBox="1">
            <a:spLocks noChangeArrowheads="1"/>
          </p:cNvSpPr>
          <p:nvPr/>
        </p:nvSpPr>
        <p:spPr bwMode="auto">
          <a:xfrm>
            <a:off x="4776788" y="4824413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1.966 Å</a:t>
            </a:r>
          </a:p>
        </p:txBody>
      </p:sp>
      <p:sp>
        <p:nvSpPr>
          <p:cNvPr id="69648" name="Text Box 37"/>
          <p:cNvSpPr txBox="1">
            <a:spLocks noChangeArrowheads="1"/>
          </p:cNvSpPr>
          <p:nvPr/>
        </p:nvSpPr>
        <p:spPr bwMode="auto">
          <a:xfrm>
            <a:off x="5876925" y="4933950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1.960 Å</a:t>
            </a:r>
            <a:endParaRPr lang="ru-RU" b="1">
              <a:solidFill>
                <a:srgbClr val="DB1D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5" name="Text Box 35"/>
          <p:cNvSpPr txBox="1">
            <a:spLocks noChangeArrowheads="1"/>
          </p:cNvSpPr>
          <p:nvPr/>
        </p:nvSpPr>
        <p:spPr bwMode="auto">
          <a:xfrm>
            <a:off x="5838825" y="1514475"/>
            <a:ext cx="3984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●</a:t>
            </a:r>
          </a:p>
        </p:txBody>
      </p:sp>
      <p:sp>
        <p:nvSpPr>
          <p:cNvPr id="122916" name="Text Box 36"/>
          <p:cNvSpPr txBox="1">
            <a:spLocks noChangeArrowheads="1"/>
          </p:cNvSpPr>
          <p:nvPr/>
        </p:nvSpPr>
        <p:spPr bwMode="auto">
          <a:xfrm>
            <a:off x="5929313" y="1693863"/>
            <a:ext cx="3984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●</a:t>
            </a:r>
          </a:p>
        </p:txBody>
      </p:sp>
      <p:sp>
        <p:nvSpPr>
          <p:cNvPr id="122917" name="Text Box 37"/>
          <p:cNvSpPr txBox="1">
            <a:spLocks noChangeArrowheads="1"/>
          </p:cNvSpPr>
          <p:nvPr/>
        </p:nvSpPr>
        <p:spPr bwMode="auto">
          <a:xfrm>
            <a:off x="5876925" y="5924550"/>
            <a:ext cx="3984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●</a:t>
            </a:r>
          </a:p>
        </p:txBody>
      </p:sp>
      <p:sp>
        <p:nvSpPr>
          <p:cNvPr id="122918" name="Text Box 38"/>
          <p:cNvSpPr txBox="1">
            <a:spLocks noChangeArrowheads="1"/>
          </p:cNvSpPr>
          <p:nvPr/>
        </p:nvSpPr>
        <p:spPr bwMode="auto">
          <a:xfrm>
            <a:off x="5876925" y="5654675"/>
            <a:ext cx="3984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●</a:t>
            </a:r>
          </a:p>
        </p:txBody>
      </p:sp>
      <p:sp>
        <p:nvSpPr>
          <p:cNvPr id="122919" name="Text Box 39"/>
          <p:cNvSpPr txBox="1">
            <a:spLocks noChangeArrowheads="1"/>
          </p:cNvSpPr>
          <p:nvPr/>
        </p:nvSpPr>
        <p:spPr bwMode="auto">
          <a:xfrm>
            <a:off x="5427663" y="3675063"/>
            <a:ext cx="3984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●</a:t>
            </a:r>
          </a:p>
        </p:txBody>
      </p:sp>
      <p:sp>
        <p:nvSpPr>
          <p:cNvPr id="122920" name="Text Box 40"/>
          <p:cNvSpPr txBox="1">
            <a:spLocks noChangeArrowheads="1"/>
          </p:cNvSpPr>
          <p:nvPr/>
        </p:nvSpPr>
        <p:spPr bwMode="auto">
          <a:xfrm>
            <a:off x="5118100" y="3698875"/>
            <a:ext cx="3984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●</a:t>
            </a:r>
          </a:p>
        </p:txBody>
      </p:sp>
      <p:sp>
        <p:nvSpPr>
          <p:cNvPr id="122921" name="Text Box 41"/>
          <p:cNvSpPr txBox="1">
            <a:spLocks noChangeArrowheads="1"/>
          </p:cNvSpPr>
          <p:nvPr/>
        </p:nvSpPr>
        <p:spPr bwMode="auto">
          <a:xfrm>
            <a:off x="7024688" y="2762250"/>
            <a:ext cx="324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</a:t>
            </a:r>
          </a:p>
        </p:txBody>
      </p:sp>
      <p:sp>
        <p:nvSpPr>
          <p:cNvPr id="122922" name="Text Box 42"/>
          <p:cNvSpPr txBox="1">
            <a:spLocks noChangeArrowheads="1"/>
          </p:cNvSpPr>
          <p:nvPr/>
        </p:nvSpPr>
        <p:spPr bwMode="auto">
          <a:xfrm>
            <a:off x="6889750" y="3617913"/>
            <a:ext cx="324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</a:t>
            </a:r>
          </a:p>
        </p:txBody>
      </p:sp>
      <p:sp>
        <p:nvSpPr>
          <p:cNvPr id="122923" name="Text Box 43"/>
          <p:cNvSpPr txBox="1">
            <a:spLocks noChangeArrowheads="1"/>
          </p:cNvSpPr>
          <p:nvPr/>
        </p:nvSpPr>
        <p:spPr bwMode="auto">
          <a:xfrm>
            <a:off x="7092950" y="4471988"/>
            <a:ext cx="324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</a:t>
            </a:r>
          </a:p>
        </p:txBody>
      </p:sp>
      <p:sp>
        <p:nvSpPr>
          <p:cNvPr id="122924" name="Text Box 44"/>
          <p:cNvSpPr txBox="1">
            <a:spLocks noChangeArrowheads="1"/>
          </p:cNvSpPr>
          <p:nvPr/>
        </p:nvSpPr>
        <p:spPr bwMode="auto">
          <a:xfrm>
            <a:off x="6843713" y="1898650"/>
            <a:ext cx="324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</a:t>
            </a:r>
          </a:p>
        </p:txBody>
      </p:sp>
      <p:pic>
        <p:nvPicPr>
          <p:cNvPr id="69659" name="Picture 7"/>
          <p:cNvPicPr>
            <a:picLocks noChangeAspect="1" noChangeArrowheads="1"/>
          </p:cNvPicPr>
          <p:nvPr/>
        </p:nvPicPr>
        <p:blipFill>
          <a:blip r:embed="rId4"/>
          <a:srcRect l="-1114" t="-1564" r="-1114" b="-1564"/>
          <a:stretch>
            <a:fillRect/>
          </a:stretch>
        </p:blipFill>
        <p:spPr bwMode="auto">
          <a:xfrm>
            <a:off x="185738" y="4046538"/>
            <a:ext cx="3529012" cy="2536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69660" name="Picture 8"/>
          <p:cNvPicPr>
            <a:picLocks noChangeAspect="1" noChangeArrowheads="1"/>
          </p:cNvPicPr>
          <p:nvPr/>
        </p:nvPicPr>
        <p:blipFill>
          <a:blip r:embed="rId5"/>
          <a:srcRect l="-1114" t="-1564" r="-1114" b="-1564"/>
          <a:stretch>
            <a:fillRect/>
          </a:stretch>
        </p:blipFill>
        <p:spPr bwMode="auto">
          <a:xfrm>
            <a:off x="187325" y="1493838"/>
            <a:ext cx="3529013" cy="2535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9661" name="Text Box 15"/>
          <p:cNvSpPr txBox="1">
            <a:spLocks noChangeArrowheads="1"/>
          </p:cNvSpPr>
          <p:nvPr/>
        </p:nvSpPr>
        <p:spPr bwMode="auto">
          <a:xfrm>
            <a:off x="1122363" y="1223963"/>
            <a:ext cx="17427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Mn-O distances</a:t>
            </a:r>
            <a:endParaRPr lang="ru-RU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62" name="Text Box 25"/>
          <p:cNvSpPr txBox="1">
            <a:spLocks noChangeArrowheads="1"/>
          </p:cNvSpPr>
          <p:nvPr/>
        </p:nvSpPr>
        <p:spPr bwMode="auto">
          <a:xfrm>
            <a:off x="7413625" y="5224463"/>
            <a:ext cx="12016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in AFM</a:t>
            </a:r>
            <a:endParaRPr lang="ru-RU" sz="2400" b="1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63" name="Text Box 27"/>
          <p:cNvSpPr txBox="1">
            <a:spLocks noChangeArrowheads="1"/>
          </p:cNvSpPr>
          <p:nvPr/>
        </p:nvSpPr>
        <p:spPr bwMode="auto">
          <a:xfrm>
            <a:off x="7440613" y="5892800"/>
            <a:ext cx="9957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4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in FM</a:t>
            </a:r>
            <a:endParaRPr lang="ru-RU" sz="2400" b="1" baseline="-25000">
              <a:solidFill>
                <a:srgbClr val="DB1D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32" name="Text Box 52"/>
          <p:cNvSpPr txBox="1">
            <a:spLocks noChangeArrowheads="1"/>
          </p:cNvSpPr>
          <p:nvPr/>
        </p:nvSpPr>
        <p:spPr bwMode="auto">
          <a:xfrm>
            <a:off x="7053263" y="5205413"/>
            <a:ext cx="3984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ru-RU" sz="2800" b="1">
                <a:latin typeface="Times New Roman" pitchFamily="18" charset="0"/>
                <a:cs typeface="Times New Roman" pitchFamily="18" charset="0"/>
              </a:rPr>
              <a:t>●</a:t>
            </a:r>
          </a:p>
        </p:txBody>
      </p:sp>
      <p:sp>
        <p:nvSpPr>
          <p:cNvPr id="122933" name="Text Box 53"/>
          <p:cNvSpPr txBox="1">
            <a:spLocks noChangeArrowheads="1"/>
          </p:cNvSpPr>
          <p:nvPr/>
        </p:nvSpPr>
        <p:spPr bwMode="auto">
          <a:xfrm>
            <a:off x="7053263" y="5859463"/>
            <a:ext cx="3984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 altLang="ru-RU" sz="25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09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914400"/>
            <a:ext cx="4587875" cy="25209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7010400" y="914400"/>
            <a:ext cx="2087563" cy="143116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ru-RU" sz="19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Terfenol</a:t>
            </a:r>
            <a:r>
              <a:rPr lang="en-GB" alt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intermetallic compound: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GB" altLang="ru-RU" sz="1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Tb</a:t>
            </a:r>
            <a:r>
              <a:rPr lang="en-GB" altLang="ru-RU" sz="2000" b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  <a:r>
              <a:rPr lang="en-GB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GB" altLang="ru-RU" sz="2000" b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07</a:t>
            </a:r>
            <a:r>
              <a:rPr lang="en-GB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GB" altLang="ru-RU" sz="2000" b="1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1.92</a:t>
            </a:r>
          </a:p>
        </p:txBody>
      </p:sp>
      <p:sp>
        <p:nvSpPr>
          <p:cNvPr id="7173" name="TextBox 1"/>
          <p:cNvSpPr txBox="1">
            <a:spLocks noChangeArrowheads="1"/>
          </p:cNvSpPr>
          <p:nvPr/>
        </p:nvSpPr>
        <p:spPr bwMode="auto">
          <a:xfrm>
            <a:off x="152400" y="3657600"/>
            <a:ext cx="4419600" cy="18158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FF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Magnetostriction</a:t>
            </a:r>
            <a:r>
              <a:rPr lang="en-US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James Joule, 1842</a:t>
            </a:r>
            <a:r>
              <a:rPr lang="en-US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converts magnetic energy into mechanical one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ru-RU" sz="1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Inverse </a:t>
            </a:r>
            <a:r>
              <a:rPr lang="en-US" alt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magnetostrictive</a:t>
            </a:r>
            <a:r>
              <a:rPr lang="en-US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effect is known as </a:t>
            </a:r>
            <a:r>
              <a:rPr lang="en-US" alt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Villari</a:t>
            </a:r>
            <a:r>
              <a:rPr lang="en-US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effect (</a:t>
            </a:r>
            <a:r>
              <a:rPr lang="en-US" alt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Emilio </a:t>
            </a:r>
            <a:r>
              <a:rPr lang="en-US" altLang="ru-RU" sz="1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Villari</a:t>
            </a:r>
            <a:r>
              <a:rPr lang="en-US" alt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1865</a:t>
            </a:r>
            <a:r>
              <a:rPr lang="en-US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ru-RU" sz="1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Change in shape is elastic (no fatigue)</a:t>
            </a:r>
            <a:endParaRPr lang="ru-RU" altLang="ru-RU" sz="1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115888" y="838200"/>
            <a:ext cx="2289175" cy="31083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 - Pt, Fe - </a:t>
            </a:r>
            <a:r>
              <a:rPr lang="en-GB" altLang="ru-RU" sz="19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Pd</a:t>
            </a:r>
            <a:r>
              <a:rPr lang="en-GB" alt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 - </a:t>
            </a:r>
            <a:r>
              <a:rPr lang="ru-RU" alt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Со, </a:t>
            </a:r>
            <a:r>
              <a:rPr lang="en-GB" altLang="ru-RU" sz="19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GB" alt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Sb,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ru-RU" sz="19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GB" alt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Cu - Bi,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 - Rh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GB" altLang="ru-RU" sz="19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l-GR" alt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GB" alt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l/l = </a:t>
            </a:r>
            <a:r>
              <a:rPr lang="en-GB" alt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</a:t>
            </a:r>
            <a:endParaRPr lang="en-GB" altLang="ru-RU" sz="19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  5</a:t>
            </a:r>
            <a:r>
              <a:rPr lang="en-GB" alt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×10</a:t>
            </a:r>
            <a:r>
              <a:rPr lang="en-GB" altLang="ru-RU" sz="19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-6</a:t>
            </a:r>
            <a:r>
              <a:rPr lang="en-GB" alt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Fe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&lt; 30×10</a:t>
            </a:r>
            <a:r>
              <a:rPr lang="en-GB" altLang="ru-RU" sz="19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-6</a:t>
            </a:r>
            <a:r>
              <a:rPr lang="en-GB" alt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Fe-Cr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&lt; 60×10</a:t>
            </a:r>
            <a:r>
              <a:rPr lang="en-GB" altLang="ru-RU" sz="19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-6</a:t>
            </a:r>
            <a:r>
              <a:rPr lang="en-GB" alt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Fe-Al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GB" altLang="ru-RU" sz="19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3576" y="3657600"/>
            <a:ext cx="3966761" cy="30876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295400" y="304800"/>
            <a:ext cx="6781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2400" b="1" dirty="0" smtClean="0">
                <a:latin typeface="Times New Roman" pitchFamily="18" charset="0"/>
                <a:cs typeface="Times New Roman" pitchFamily="18" charset="0"/>
              </a:rPr>
              <a:t>Fe-</a:t>
            </a:r>
            <a:r>
              <a:rPr lang="en-US" altLang="ru-RU" sz="2400" b="1" i="1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ru-RU" sz="2400" b="1" dirty="0" err="1" smtClean="0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altLang="ru-RU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ru-RU" sz="2400" b="1" dirty="0" err="1" smtClean="0">
                <a:latin typeface="Times New Roman" pitchFamily="18" charset="0"/>
                <a:cs typeface="Times New Roman" pitchFamily="18" charset="0"/>
              </a:rPr>
              <a:t>Galfenol</a:t>
            </a:r>
            <a:r>
              <a:rPr lang="en-US" altLang="ru-RU" sz="2400" b="1" dirty="0" smtClean="0">
                <a:latin typeface="Times New Roman" pitchFamily="18" charset="0"/>
                <a:cs typeface="Times New Roman" pitchFamily="18" charset="0"/>
              </a:rPr>
              <a:t>) with Giant </a:t>
            </a:r>
            <a:r>
              <a:rPr lang="en-US" altLang="ru-RU" sz="2400" b="1" dirty="0" err="1" smtClean="0">
                <a:latin typeface="Times New Roman" pitchFamily="18" charset="0"/>
                <a:cs typeface="Times New Roman" pitchFamily="18" charset="0"/>
              </a:rPr>
              <a:t>Magnetostriction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34400" y="6477000"/>
            <a:ext cx="457200" cy="304800"/>
          </a:xfrm>
          <a:noFill/>
        </p:spPr>
        <p:txBody>
          <a:bodyPr/>
          <a:lstStyle/>
          <a:p>
            <a:fld id="{BA65271F-31C7-4D23-AA16-960477425FC3}" type="slidenum">
              <a:rPr lang="ru-RU" sz="1600" b="1" smtClean="0">
                <a:latin typeface="Times New Roman" pitchFamily="18" charset="0"/>
                <a:cs typeface="Times New Roman" pitchFamily="18" charset="0"/>
              </a:rPr>
              <a:pPr/>
              <a:t>4</a:t>
            </a:fld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142844" y="428604"/>
            <a:ext cx="8858312" cy="523220"/>
          </a:xfrm>
          <a:prstGeom prst="rect">
            <a:avLst/>
          </a:prstGeom>
          <a:solidFill>
            <a:srgbClr val="4F81BD">
              <a:alpha val="16863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Research neutron sources for condensed matter studies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755" name="Text Box 3"/>
          <p:cNvSpPr txBox="1">
            <a:spLocks noChangeArrowheads="1"/>
          </p:cNvSpPr>
          <p:nvPr/>
        </p:nvSpPr>
        <p:spPr bwMode="auto">
          <a:xfrm>
            <a:off x="69850" y="1398588"/>
            <a:ext cx="4144148" cy="461665"/>
          </a:xfrm>
          <a:prstGeom prst="rect">
            <a:avLst/>
          </a:prstGeom>
          <a:solidFill>
            <a:srgbClr val="FFFF99">
              <a:alpha val="49019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Continuous neutron sources</a:t>
            </a:r>
            <a:endParaRPr lang="ru-RU" sz="2400" b="1">
              <a:solidFill>
                <a:srgbClr val="DB1D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756" name="Text Box 4"/>
          <p:cNvSpPr txBox="1">
            <a:spLocks noChangeArrowheads="1"/>
          </p:cNvSpPr>
          <p:nvPr/>
        </p:nvSpPr>
        <p:spPr bwMode="auto">
          <a:xfrm>
            <a:off x="4859338" y="1420813"/>
            <a:ext cx="3611951" cy="461665"/>
          </a:xfrm>
          <a:prstGeom prst="rect">
            <a:avLst/>
          </a:prstGeom>
          <a:solidFill>
            <a:srgbClr val="FFFF99">
              <a:alpha val="49019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Pulsed neutron sources</a:t>
            </a:r>
            <a:endParaRPr lang="ru-RU" sz="2400" b="1">
              <a:solidFill>
                <a:srgbClr val="DB1D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759" name="Text Box 7"/>
          <p:cNvSpPr txBox="1">
            <a:spLocks noChangeArrowheads="1"/>
          </p:cNvSpPr>
          <p:nvPr/>
        </p:nvSpPr>
        <p:spPr bwMode="auto">
          <a:xfrm>
            <a:off x="4500563" y="2787650"/>
            <a:ext cx="1366080" cy="461665"/>
          </a:xfrm>
          <a:prstGeom prst="rect">
            <a:avLst/>
          </a:prstGeom>
          <a:solidFill>
            <a:srgbClr val="FFFF99">
              <a:alpha val="49019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II-</a:t>
            </a:r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. SPS</a:t>
            </a:r>
            <a:endParaRPr lang="ru-RU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760" name="Text Box 8"/>
          <p:cNvSpPr txBox="1">
            <a:spLocks noChangeArrowheads="1"/>
          </p:cNvSpPr>
          <p:nvPr/>
        </p:nvSpPr>
        <p:spPr bwMode="auto">
          <a:xfrm>
            <a:off x="1057275" y="1981200"/>
            <a:ext cx="2219325" cy="701675"/>
          </a:xfrm>
          <a:prstGeom prst="rect">
            <a:avLst/>
          </a:prstGeom>
          <a:solidFill>
            <a:srgbClr val="4F81BD">
              <a:alpha val="18824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000" b="1">
                <a:solidFill>
                  <a:srgbClr val="0E470D"/>
                </a:solidFill>
                <a:latin typeface="Times New Roman" pitchFamily="18" charset="0"/>
                <a:cs typeface="Times New Roman" pitchFamily="18" charset="0"/>
              </a:rPr>
              <a:t>W = 10 – 100 MW </a:t>
            </a:r>
          </a:p>
          <a:p>
            <a:r>
              <a:rPr lang="en-US" sz="2000" b="1">
                <a:solidFill>
                  <a:srgbClr val="0E470D"/>
                </a:solidFill>
                <a:latin typeface="Times New Roman" pitchFamily="18" charset="0"/>
                <a:cs typeface="Times New Roman" pitchFamily="18" charset="0"/>
              </a:rPr>
              <a:t>Const in time</a:t>
            </a:r>
            <a:r>
              <a:rPr lang="en-US" sz="20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761" name="Text Box 9"/>
          <p:cNvSpPr txBox="1">
            <a:spLocks noChangeArrowheads="1"/>
          </p:cNvSpPr>
          <p:nvPr/>
        </p:nvSpPr>
        <p:spPr bwMode="auto">
          <a:xfrm>
            <a:off x="1042988" y="2819400"/>
            <a:ext cx="2249334" cy="3785652"/>
          </a:xfrm>
          <a:prstGeom prst="rect">
            <a:avLst/>
          </a:prstGeom>
          <a:solidFill>
            <a:srgbClr val="FFFF99">
              <a:alpha val="49019"/>
            </a:srgbClr>
          </a:solidFill>
          <a:ln w="22225">
            <a:solidFill>
              <a:srgbClr val="00CCFF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VVR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-M, Russia</a:t>
            </a:r>
          </a:p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IR-8, Russia,</a:t>
            </a:r>
          </a:p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ILL, France</a:t>
            </a:r>
          </a:p>
          <a:p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LLB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France</a:t>
            </a:r>
          </a:p>
          <a:p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BENSC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Germany</a:t>
            </a:r>
          </a:p>
          <a:p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FRM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II, Germany</a:t>
            </a:r>
          </a:p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BNC, Hungary</a:t>
            </a:r>
          </a:p>
          <a:p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NIST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USA</a:t>
            </a:r>
          </a:p>
          <a:p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ORNL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USA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SINQ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Switzerland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--------------</a:t>
            </a:r>
          </a:p>
          <a:p>
            <a:r>
              <a:rPr lang="en-US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PIK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Russia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762" name="Text Box 10"/>
          <p:cNvSpPr txBox="1">
            <a:spLocks noChangeArrowheads="1"/>
          </p:cNvSpPr>
          <p:nvPr/>
        </p:nvSpPr>
        <p:spPr bwMode="auto">
          <a:xfrm>
            <a:off x="3924300" y="3489325"/>
            <a:ext cx="2225289" cy="1015663"/>
          </a:xfrm>
          <a:prstGeom prst="rect">
            <a:avLst/>
          </a:prstGeom>
          <a:solidFill>
            <a:srgbClr val="4F81BD">
              <a:alpha val="18824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000" b="1">
                <a:solidFill>
                  <a:srgbClr val="0E470D"/>
                </a:solidFill>
                <a:latin typeface="Times New Roman" pitchFamily="18" charset="0"/>
                <a:cs typeface="Times New Roman" pitchFamily="18" charset="0"/>
              </a:rPr>
              <a:t>W = 0.01 – 1 MW </a:t>
            </a:r>
          </a:p>
          <a:p>
            <a:r>
              <a:rPr lang="en-US" sz="2000" b="1">
                <a:solidFill>
                  <a:srgbClr val="0E470D"/>
                </a:solidFill>
                <a:latin typeface="Times New Roman" pitchFamily="18" charset="0"/>
                <a:cs typeface="Times New Roman" pitchFamily="18" charset="0"/>
              </a:rPr>
              <a:t>Pulsed in time</a:t>
            </a:r>
          </a:p>
          <a:p>
            <a:r>
              <a:rPr lang="el-GR" sz="20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0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baseline="-2500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≈</a:t>
            </a:r>
            <a:r>
              <a:rPr lang="en-US" sz="20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 (15 – 100) </a:t>
            </a:r>
            <a:r>
              <a:rPr lang="el-GR" sz="20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0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>
                <a:solidFill>
                  <a:srgbClr val="506BC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>
              <a:solidFill>
                <a:srgbClr val="506BC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763" name="Text Box 11"/>
          <p:cNvSpPr txBox="1">
            <a:spLocks noChangeArrowheads="1"/>
          </p:cNvSpPr>
          <p:nvPr/>
        </p:nvSpPr>
        <p:spPr bwMode="auto">
          <a:xfrm>
            <a:off x="7258050" y="2787650"/>
            <a:ext cx="1399742" cy="461665"/>
          </a:xfrm>
          <a:prstGeom prst="rect">
            <a:avLst/>
          </a:prstGeom>
          <a:solidFill>
            <a:srgbClr val="FFFF99">
              <a:alpha val="49019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II-</a:t>
            </a:r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. LPS</a:t>
            </a:r>
            <a:endParaRPr lang="ru-RU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765" name="Text Box 13"/>
          <p:cNvSpPr txBox="1">
            <a:spLocks noChangeArrowheads="1"/>
          </p:cNvSpPr>
          <p:nvPr/>
        </p:nvSpPr>
        <p:spPr bwMode="auto">
          <a:xfrm>
            <a:off x="6588125" y="3489325"/>
            <a:ext cx="2481770" cy="1015663"/>
          </a:xfrm>
          <a:prstGeom prst="rect">
            <a:avLst/>
          </a:prstGeom>
          <a:solidFill>
            <a:srgbClr val="4F81BD">
              <a:alpha val="18824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000" b="1">
                <a:solidFill>
                  <a:srgbClr val="0E470D"/>
                </a:solidFill>
                <a:latin typeface="Times New Roman" pitchFamily="18" charset="0"/>
                <a:cs typeface="Times New Roman" pitchFamily="18" charset="0"/>
              </a:rPr>
              <a:t>W = 2 – 5 MW </a:t>
            </a:r>
          </a:p>
          <a:p>
            <a:r>
              <a:rPr lang="en-US" sz="2000" b="1">
                <a:solidFill>
                  <a:srgbClr val="0E470D"/>
                </a:solidFill>
                <a:latin typeface="Times New Roman" pitchFamily="18" charset="0"/>
                <a:cs typeface="Times New Roman" pitchFamily="18" charset="0"/>
              </a:rPr>
              <a:t>Pulsed in time</a:t>
            </a:r>
          </a:p>
          <a:p>
            <a:r>
              <a:rPr lang="el-GR" sz="20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0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baseline="-2500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0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≈</a:t>
            </a:r>
            <a:r>
              <a:rPr lang="en-US" sz="20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 (300 – </a:t>
            </a:r>
            <a:r>
              <a:rPr lang="en-US" sz="2000" b="1" smtClean="0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3000</a:t>
            </a:r>
            <a:r>
              <a:rPr lang="en-US" sz="20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sz="20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sz="2000" b="1">
                <a:solidFill>
                  <a:srgbClr val="DB1D09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endParaRPr lang="ru-RU" sz="2000" b="1">
              <a:solidFill>
                <a:srgbClr val="DB1D0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766" name="Text Box 14"/>
          <p:cNvSpPr txBox="1">
            <a:spLocks noChangeArrowheads="1"/>
          </p:cNvSpPr>
          <p:nvPr/>
        </p:nvSpPr>
        <p:spPr bwMode="auto">
          <a:xfrm>
            <a:off x="4157663" y="4713288"/>
            <a:ext cx="1685077" cy="1323439"/>
          </a:xfrm>
          <a:prstGeom prst="rect">
            <a:avLst/>
          </a:prstGeom>
          <a:solidFill>
            <a:srgbClr val="FFFF99">
              <a:alpha val="49019"/>
            </a:srgbClr>
          </a:solidFill>
          <a:ln w="22225">
            <a:solidFill>
              <a:srgbClr val="00CCFF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ISIS, UK</a:t>
            </a:r>
          </a:p>
          <a:p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LNSC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USA</a:t>
            </a:r>
          </a:p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SNS, USA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J-SNS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Japan</a:t>
            </a:r>
          </a:p>
        </p:txBody>
      </p:sp>
      <p:sp>
        <p:nvSpPr>
          <p:cNvPr id="330767" name="Text Box 15"/>
          <p:cNvSpPr txBox="1">
            <a:spLocks noChangeArrowheads="1"/>
          </p:cNvSpPr>
          <p:nvPr/>
        </p:nvSpPr>
        <p:spPr bwMode="auto">
          <a:xfrm>
            <a:off x="6877050" y="4713288"/>
            <a:ext cx="1709122" cy="1631216"/>
          </a:xfrm>
          <a:prstGeom prst="rect">
            <a:avLst/>
          </a:prstGeom>
          <a:solidFill>
            <a:srgbClr val="FFFF99">
              <a:alpha val="49019"/>
            </a:srgbClr>
          </a:solidFill>
          <a:ln w="22225">
            <a:solidFill>
              <a:srgbClr val="00CCFF"/>
            </a:solidFill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sz="2000" b="1" dirty="0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IBR-2, Russia</a:t>
            </a:r>
          </a:p>
          <a:p>
            <a:r>
              <a:rPr lang="en-US" sz="2000" b="1" dirty="0" smtClean="0">
                <a:solidFill>
                  <a:srgbClr val="1903BD"/>
                </a:solidFill>
                <a:latin typeface="Times New Roman" pitchFamily="18" charset="0"/>
                <a:cs typeface="Times New Roman" pitchFamily="18" charset="0"/>
              </a:rPr>
              <a:t>----------------</a:t>
            </a:r>
            <a:endParaRPr lang="en-US" sz="2000" b="1" dirty="0">
              <a:solidFill>
                <a:srgbClr val="1903BD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ESS, Europe</a:t>
            </a:r>
          </a:p>
          <a:p>
            <a:r>
              <a:rPr lang="en-US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LNSC</a:t>
            </a:r>
            <a:r>
              <a:rPr lang="en-US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(new)</a:t>
            </a:r>
          </a:p>
          <a:p>
            <a:r>
              <a:rPr lang="en-US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???</a:t>
            </a:r>
          </a:p>
        </p:txBody>
      </p:sp>
      <p:sp>
        <p:nvSpPr>
          <p:cNvPr id="330768" name="Line 16"/>
          <p:cNvSpPr>
            <a:spLocks noChangeShapeType="1"/>
          </p:cNvSpPr>
          <p:nvPr/>
        </p:nvSpPr>
        <p:spPr bwMode="auto">
          <a:xfrm flipH="1">
            <a:off x="5148263" y="2049463"/>
            <a:ext cx="863600" cy="6477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0769" name="Line 17"/>
          <p:cNvSpPr>
            <a:spLocks noChangeShapeType="1"/>
          </p:cNvSpPr>
          <p:nvPr/>
        </p:nvSpPr>
        <p:spPr bwMode="auto">
          <a:xfrm>
            <a:off x="6877050" y="2049463"/>
            <a:ext cx="790575" cy="6477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4782" y="152400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Fe-2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HRFD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типичные дифракционные спектры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00" y="3962400"/>
            <a:ext cx="4343400" cy="3385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Высокое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разрешение, </a:t>
            </a:r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≈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0.0015,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600" b="1" baseline="-25000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= 1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час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S9-135a.jpg"/>
          <p:cNvPicPr>
            <a:picLocks noChangeAspect="1"/>
          </p:cNvPicPr>
          <p:nvPr/>
        </p:nvPicPr>
        <p:blipFill>
          <a:blip r:embed="rId3" cstate="print"/>
          <a:srcRect l="3636"/>
          <a:stretch>
            <a:fillRect/>
          </a:stretch>
        </p:blipFill>
        <p:spPr>
          <a:xfrm>
            <a:off x="228600" y="838200"/>
            <a:ext cx="4038600" cy="3000963"/>
          </a:xfrm>
          <a:prstGeom prst="rect">
            <a:avLst/>
          </a:prstGeom>
        </p:spPr>
      </p:pic>
      <p:pic>
        <p:nvPicPr>
          <p:cNvPr id="10" name="Рисунок 9" descr="FeAl-001-up.jpg"/>
          <p:cNvPicPr>
            <a:picLocks noChangeAspect="1"/>
          </p:cNvPicPr>
          <p:nvPr/>
        </p:nvPicPr>
        <p:blipFill>
          <a:blip r:embed="rId4" cstate="print"/>
          <a:srcRect l="7500"/>
          <a:stretch>
            <a:fillRect/>
          </a:stretch>
        </p:blipFill>
        <p:spPr>
          <a:xfrm>
            <a:off x="4616390" y="838200"/>
            <a:ext cx="4146610" cy="304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0" y="3962400"/>
            <a:ext cx="4267200" cy="3385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Среднее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разрешение, </a:t>
            </a:r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 smtClean="0">
                <a:latin typeface="Times New Roman" pitchFamily="18" charset="0"/>
                <a:cs typeface="Times New Roman" pitchFamily="18" charset="0"/>
              </a:rPr>
              <a:t>≈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0.015, </a:t>
            </a:r>
            <a:r>
              <a:rPr lang="en-US" sz="1600" b="1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600" b="1" baseline="-25000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= 1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мин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4495800"/>
            <a:ext cx="6858000" cy="18158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Структурные фазы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D0</a:t>
            </a:r>
            <a:r>
              <a:rPr lang="en-US" sz="1600" b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упоряд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B2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частично </a:t>
            </a:r>
            <a:r>
              <a:rPr lang="ru-RU" sz="1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упоряд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A2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неупоряд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Основные пики (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A2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		    </a:t>
            </a:r>
            <a:r>
              <a:rPr lang="en-US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4n</a:t>
            </a:r>
          </a:p>
          <a:p>
            <a:endParaRPr lang="en-US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Основные пики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при Т &gt; 550</a:t>
            </a:r>
            <a:r>
              <a:rPr lang="en-GB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º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B2, A2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n-US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2n</a:t>
            </a:r>
          </a:p>
          <a:p>
            <a:endParaRPr lang="en-US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Сверхструктурные пики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D0</a:t>
            </a:r>
            <a:r>
              <a:rPr lang="en-US" sz="1600" b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B2, A2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	   </a:t>
            </a:r>
            <a:r>
              <a:rPr lang="en-US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1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2n + 1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5450" y="990600"/>
            <a:ext cx="5391150" cy="564107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304800" y="1524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Internal friction and 3D visualization of neutron diffraction pattern evolution for Fe-Al, Fe-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and Fe-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samples at continuous heating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524000"/>
            <a:ext cx="96693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Fe-27Al</a:t>
            </a:r>
            <a:endParaRPr lang="ru-RU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3440668"/>
            <a:ext cx="1031051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Fe-27Ga</a:t>
            </a:r>
            <a:endParaRPr lang="ru-RU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5421868"/>
            <a:ext cx="1018227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Fe-27Ge</a:t>
            </a:r>
            <a:endParaRPr lang="ru-RU" b="1" baseline="-25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142875" y="105833"/>
            <a:ext cx="8858250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 algn="ctr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Основные и сверхструктурные пики в составах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Fe-Al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3505200"/>
            <a:ext cx="1661032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Перед нагревом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S9-130.jpg"/>
          <p:cNvPicPr/>
          <p:nvPr/>
        </p:nvPicPr>
        <p:blipFill>
          <a:blip r:embed="rId3" cstate="print"/>
          <a:srcRect l="4236"/>
          <a:stretch>
            <a:fillRect/>
          </a:stretch>
        </p:blipFill>
        <p:spPr>
          <a:xfrm>
            <a:off x="304800" y="914400"/>
            <a:ext cx="3962400" cy="2514600"/>
          </a:xfrm>
          <a:prstGeom prst="rect">
            <a:avLst/>
          </a:prstGeom>
        </p:spPr>
      </p:pic>
      <p:pic>
        <p:nvPicPr>
          <p:cNvPr id="7" name="Рисунок 6" descr="S9-135a.jpg"/>
          <p:cNvPicPr/>
          <p:nvPr/>
        </p:nvPicPr>
        <p:blipFill>
          <a:blip r:embed="rId4" cstate="print"/>
          <a:srcRect l="4606"/>
          <a:stretch>
            <a:fillRect/>
          </a:stretch>
        </p:blipFill>
        <p:spPr>
          <a:xfrm>
            <a:off x="5105400" y="914400"/>
            <a:ext cx="3790950" cy="2514600"/>
          </a:xfrm>
          <a:prstGeom prst="rect">
            <a:avLst/>
          </a:prstGeom>
        </p:spPr>
      </p:pic>
      <p:pic>
        <p:nvPicPr>
          <p:cNvPr id="8" name="Рисунок 7" descr="FeAl-130-1-d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200" y="3886200"/>
            <a:ext cx="3657600" cy="2667000"/>
          </a:xfrm>
          <a:prstGeom prst="rect">
            <a:avLst/>
          </a:prstGeom>
        </p:spPr>
      </p:pic>
      <p:pic>
        <p:nvPicPr>
          <p:cNvPr id="9" name="Рисунок 8" descr="FeAl-135-1-d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57800" y="3886200"/>
            <a:ext cx="3505200" cy="26585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11368" y="3505200"/>
            <a:ext cx="1907573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После охлаждения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Номер слайда 6"/>
          <p:cNvSpPr txBox="1">
            <a:spLocks noGrp="1"/>
          </p:cNvSpPr>
          <p:nvPr/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37C1F63-51DB-4E5A-9085-B3705B6B438D}" type="slidenum">
              <a:rPr lang="ru-RU" sz="2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pPr algn="r"/>
              <a:t>43</a:t>
            </a:fld>
            <a:endParaRPr lang="ru-RU" sz="14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1476" name="Rectangle 4"/>
          <p:cNvSpPr>
            <a:spLocks noChangeArrowheads="1"/>
          </p:cNvSpPr>
          <p:nvPr/>
        </p:nvSpPr>
        <p:spPr bwMode="auto">
          <a:xfrm>
            <a:off x="114300" y="1550969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3" name="Text Box 8"/>
          <p:cNvSpPr txBox="1">
            <a:spLocks noChangeArrowheads="1"/>
          </p:cNvSpPr>
          <p:nvPr/>
        </p:nvSpPr>
        <p:spPr bwMode="auto">
          <a:xfrm>
            <a:off x="1327150" y="214290"/>
            <a:ext cx="6534150" cy="461962"/>
          </a:xfrm>
          <a:prstGeom prst="rect">
            <a:avLst/>
          </a:prstGeom>
          <a:solidFill>
            <a:srgbClr val="4F81BD">
              <a:alpha val="29020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TOF component of peak shape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950913" y="164145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99727" name="Object 2"/>
          <p:cNvGraphicFramePr>
            <a:graphicFrameLocks noChangeAspect="1"/>
          </p:cNvGraphicFramePr>
          <p:nvPr/>
        </p:nvGraphicFramePr>
        <p:xfrm>
          <a:off x="4071934" y="714356"/>
          <a:ext cx="574675" cy="1365250"/>
        </p:xfrm>
        <a:graphic>
          <a:graphicData uri="http://schemas.openxmlformats.org/presentationml/2006/ole">
            <p:oleObj spid="_x0000_s36866" name="Формула" r:id="rId3" imgW="203040" imgH="482400" progId="Equation.3">
              <p:embed/>
            </p:oleObj>
          </a:graphicData>
        </a:graphic>
      </p:graphicFrame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482600" y="1046144"/>
            <a:ext cx="6178550" cy="57996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u="sng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Idealized formula</a:t>
            </a:r>
            <a:r>
              <a:rPr lang="en-US" sz="24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:	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R(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≈   g(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)cos(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ωτ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927100" y="2270106"/>
          <a:ext cx="7634288" cy="968375"/>
        </p:xfrm>
        <a:graphic>
          <a:graphicData uri="http://schemas.openxmlformats.org/presentationml/2006/ole">
            <p:oleObj spid="_x0000_s36867" name="Формула" r:id="rId4" imgW="3429000" imgH="431800" progId="Equation.3">
              <p:embed/>
            </p:oleObj>
          </a:graphicData>
        </a:graphic>
      </p:graphicFrame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196" name="Object 5"/>
          <p:cNvGraphicFramePr>
            <a:graphicFrameLocks noChangeAspect="1"/>
          </p:cNvGraphicFramePr>
          <p:nvPr/>
        </p:nvGraphicFramePr>
        <p:xfrm>
          <a:off x="615950" y="4537056"/>
          <a:ext cx="3455988" cy="933450"/>
        </p:xfrm>
        <a:graphic>
          <a:graphicData uri="http://schemas.openxmlformats.org/presentationml/2006/ole">
            <p:oleObj spid="_x0000_s36868" name="Формула" r:id="rId5" imgW="1777229" imgH="482391" progId="Equation.3">
              <p:embed/>
            </p:oleObj>
          </a:graphicData>
        </a:graphic>
      </p:graphicFrame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197" name="Object 7"/>
          <p:cNvGraphicFramePr>
            <a:graphicFrameLocks noChangeAspect="1"/>
          </p:cNvGraphicFramePr>
          <p:nvPr/>
        </p:nvGraphicFramePr>
        <p:xfrm>
          <a:off x="4794250" y="4492606"/>
          <a:ext cx="3703638" cy="1022350"/>
        </p:xfrm>
        <a:graphic>
          <a:graphicData uri="http://schemas.openxmlformats.org/presentationml/2006/ole">
            <p:oleObj spid="_x0000_s36869" name="Формула" r:id="rId6" imgW="1739900" imgH="482600" progId="Equation.3">
              <p:embed/>
            </p:oleObj>
          </a:graphicData>
        </a:graphic>
      </p:graphicFrame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198" name="Object 9"/>
          <p:cNvGraphicFramePr>
            <a:graphicFrameLocks noChangeAspect="1"/>
          </p:cNvGraphicFramePr>
          <p:nvPr/>
        </p:nvGraphicFramePr>
        <p:xfrm>
          <a:off x="4633913" y="3114656"/>
          <a:ext cx="2249487" cy="755650"/>
        </p:xfrm>
        <a:graphic>
          <a:graphicData uri="http://schemas.openxmlformats.org/presentationml/2006/ole">
            <p:oleObj spid="_x0000_s36870" name="Формула" r:id="rId7" imgW="1180588" imgH="393529" progId="Equation.3">
              <p:embed/>
            </p:oleObj>
          </a:graphicData>
        </a:graphic>
      </p:graphicFrame>
      <p:graphicFrame>
        <p:nvGraphicFramePr>
          <p:cNvPr id="8199" name="Object 11"/>
          <p:cNvGraphicFramePr>
            <a:graphicFrameLocks noChangeAspect="1"/>
          </p:cNvGraphicFramePr>
          <p:nvPr/>
        </p:nvGraphicFramePr>
        <p:xfrm>
          <a:off x="4660900" y="3781406"/>
          <a:ext cx="2503488" cy="800100"/>
        </p:xfrm>
        <a:graphic>
          <a:graphicData uri="http://schemas.openxmlformats.org/presentationml/2006/ole">
            <p:oleObj spid="_x0000_s36871" name="Формула" r:id="rId8" imgW="1244600" imgH="393700" progId="Equation.3">
              <p:embed/>
            </p:oleObj>
          </a:graphicData>
        </a:graphic>
      </p:graphicFrame>
      <p:sp>
        <p:nvSpPr>
          <p:cNvPr id="8211" name="TextBox 28"/>
          <p:cNvSpPr txBox="1">
            <a:spLocks noChangeArrowheads="1"/>
          </p:cNvSpPr>
          <p:nvPr/>
        </p:nvSpPr>
        <p:spPr bwMode="auto">
          <a:xfrm>
            <a:off x="482600" y="1897044"/>
            <a:ext cx="2442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Correct formula</a:t>
            </a:r>
            <a:r>
              <a:rPr lang="en-US" sz="24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2" name="TextBox 29"/>
          <p:cNvSpPr txBox="1">
            <a:spLocks noChangeArrowheads="1"/>
          </p:cNvSpPr>
          <p:nvPr/>
        </p:nvSpPr>
        <p:spPr bwMode="auto">
          <a:xfrm>
            <a:off x="527050" y="3292456"/>
            <a:ext cx="36365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For triangle transmission function:</a:t>
            </a:r>
            <a:endParaRPr lang="ru-RU" b="1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3" name="TextBox 30"/>
          <p:cNvSpPr txBox="1">
            <a:spLocks noChangeArrowheads="1"/>
          </p:cNvSpPr>
          <p:nvPr/>
        </p:nvSpPr>
        <p:spPr bwMode="auto">
          <a:xfrm>
            <a:off x="527050" y="4003656"/>
            <a:ext cx="33502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For square-form pick-up signal:</a:t>
            </a:r>
            <a:endParaRPr lang="ru-RU" b="1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4" name="TextBox 31"/>
          <p:cNvSpPr txBox="1">
            <a:spLocks noChangeArrowheads="1"/>
          </p:cNvSpPr>
          <p:nvPr/>
        </p:nvSpPr>
        <p:spPr bwMode="auto">
          <a:xfrm>
            <a:off x="527050" y="5489572"/>
            <a:ext cx="7669728" cy="646331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b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is phase mismatch between transmission function and pick-up signal.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angle position of the pick-up transducer must be stable within 2´´ limit.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15" name="TextBox 31"/>
          <p:cNvSpPr txBox="1">
            <a:spLocks noChangeArrowheads="1"/>
          </p:cNvSpPr>
          <p:nvPr/>
        </p:nvSpPr>
        <p:spPr bwMode="auto">
          <a:xfrm>
            <a:off x="6484938" y="1203306"/>
            <a:ext cx="23262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 symmetric Gaussian</a:t>
            </a:r>
            <a:endParaRPr lang="ru-RU" b="1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0878" y="6357958"/>
            <a:ext cx="308308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V.A.Kudryashev</a:t>
            </a:r>
            <a:r>
              <a:rPr lang="en-US" dirty="0" smtClean="0"/>
              <a:t>, </a:t>
            </a:r>
            <a:r>
              <a:rPr lang="en-US" dirty="0" err="1" smtClean="0"/>
              <a:t>ICANS</a:t>
            </a:r>
            <a:r>
              <a:rPr lang="en-US" dirty="0" smtClean="0"/>
              <a:t>-XIX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5"/>
          <p:cNvSpPr txBox="1">
            <a:spLocks noChangeArrowheads="1"/>
          </p:cNvSpPr>
          <p:nvPr/>
        </p:nvSpPr>
        <p:spPr bwMode="auto">
          <a:xfrm>
            <a:off x="349250" y="6140450"/>
            <a:ext cx="4578350" cy="369888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sz="1800" b="1" u="sng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Gaussian window</a:t>
            </a:r>
            <a:r>
              <a:rPr lang="en-US" sz="18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(u=</a:t>
            </a:r>
            <a:r>
              <a:rPr lang="el-GR" sz="18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8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l-GR" sz="18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800" b="1" baseline="-250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8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):   g(u) ~ exp(-u</a:t>
            </a:r>
            <a:r>
              <a:rPr lang="en-US" sz="1800" b="1" baseline="300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223" name="Text Box 5"/>
          <p:cNvSpPr txBox="1">
            <a:spLocks noChangeArrowheads="1"/>
          </p:cNvSpPr>
          <p:nvPr/>
        </p:nvSpPr>
        <p:spPr bwMode="auto">
          <a:xfrm>
            <a:off x="6127750" y="1595438"/>
            <a:ext cx="29337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Peak shape distortion owing to phase  mismatch. The phase error parameter  </a:t>
            </a:r>
            <a:r>
              <a:rPr lang="el-GR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is equal to:</a:t>
            </a:r>
          </a:p>
          <a:p>
            <a:r>
              <a:rPr lang="en-US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0, 0.25, and -0.25.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327150" y="388938"/>
            <a:ext cx="6534150" cy="461962"/>
          </a:xfrm>
          <a:prstGeom prst="rect">
            <a:avLst/>
          </a:prstGeom>
          <a:solidFill>
            <a:srgbClr val="4F81BD">
              <a:alpha val="29020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TOF component of peak shape</a:t>
            </a:r>
          </a:p>
        </p:txBody>
      </p:sp>
      <p:graphicFrame>
        <p:nvGraphicFramePr>
          <p:cNvPr id="9218" name="Object 5"/>
          <p:cNvGraphicFramePr>
            <a:graphicFrameLocks/>
          </p:cNvGraphicFramePr>
          <p:nvPr/>
        </p:nvGraphicFramePr>
        <p:xfrm>
          <a:off x="215900" y="1028700"/>
          <a:ext cx="1644650" cy="2489200"/>
        </p:xfrm>
        <a:graphic>
          <a:graphicData uri="http://schemas.openxmlformats.org/presentationml/2006/ole">
            <p:oleObj spid="_x0000_s37890" r:id="rId3" imgW="2186026" imgH="3219907" progId="Origin50.Graph">
              <p:embed/>
            </p:oleObj>
          </a:graphicData>
        </a:graphic>
      </p:graphicFrame>
      <p:graphicFrame>
        <p:nvGraphicFramePr>
          <p:cNvPr id="9219" name="Object 4"/>
          <p:cNvGraphicFramePr>
            <a:graphicFrameLocks/>
          </p:cNvGraphicFramePr>
          <p:nvPr/>
        </p:nvGraphicFramePr>
        <p:xfrm>
          <a:off x="2216150" y="1028700"/>
          <a:ext cx="1689100" cy="2533650"/>
        </p:xfrm>
        <a:graphic>
          <a:graphicData uri="http://schemas.openxmlformats.org/presentationml/2006/ole">
            <p:oleObj spid="_x0000_s37891" r:id="rId4" imgW="2206752" imgH="3268675" progId="Origin50.Graph">
              <p:embed/>
            </p:oleObj>
          </a:graphicData>
        </a:graphic>
      </p:graphicFrame>
      <p:graphicFrame>
        <p:nvGraphicFramePr>
          <p:cNvPr id="9220" name="Object 3"/>
          <p:cNvGraphicFramePr>
            <a:graphicFrameLocks/>
          </p:cNvGraphicFramePr>
          <p:nvPr/>
        </p:nvGraphicFramePr>
        <p:xfrm>
          <a:off x="4260850" y="1028700"/>
          <a:ext cx="1689100" cy="2533650"/>
        </p:xfrm>
        <a:graphic>
          <a:graphicData uri="http://schemas.openxmlformats.org/presentationml/2006/ole">
            <p:oleObj spid="_x0000_s37892" r:id="rId5" imgW="2214067" imgH="3262579" progId="Origin50.Graph">
              <p:embed/>
            </p:oleObj>
          </a:graphicData>
        </a:graphic>
      </p:graphicFrame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0" y="8401050"/>
            <a:ext cx="184731" cy="36933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73" name="Rectangle 9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0" hangingPunct="0">
              <a:defRPr/>
            </a:pP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50" y="3562350"/>
            <a:ext cx="5856288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Text Box 5"/>
          <p:cNvSpPr txBox="1">
            <a:spLocks noChangeArrowheads="1"/>
          </p:cNvSpPr>
          <p:nvPr/>
        </p:nvSpPr>
        <p:spPr bwMode="auto">
          <a:xfrm>
            <a:off x="6127750" y="4040188"/>
            <a:ext cx="29337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en-US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Peak shape distortion owing to low frequency deviation of g(</a:t>
            </a:r>
            <a:r>
              <a:rPr lang="el-GR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) and phase  mismatch. The phase error parameter  </a:t>
            </a:r>
            <a:r>
              <a:rPr lang="el-GR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600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is equal to: 0, 0.135, and -0.135.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75192" y="6357958"/>
            <a:ext cx="308308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V.A.Kudryashev</a:t>
            </a:r>
            <a:r>
              <a:rPr lang="en-US" dirty="0" smtClean="0"/>
              <a:t>, </a:t>
            </a:r>
            <a:r>
              <a:rPr lang="en-US" dirty="0" err="1" smtClean="0"/>
              <a:t>ICANS</a:t>
            </a:r>
            <a:r>
              <a:rPr lang="en-US" dirty="0" smtClean="0"/>
              <a:t>-XIX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CF3015-0AF2-44E0-8E0B-4DB70BF3D361}" type="slidenum">
              <a:rPr lang="ru-RU" b="1" smtClean="0">
                <a:latin typeface="Times New Roman" pitchFamily="18" charset="0"/>
                <a:cs typeface="Times New Roman" pitchFamily="18" charset="0"/>
              </a:rPr>
              <a:pPr/>
              <a:t>45</a:t>
            </a:fld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9" name="Rectangle 7"/>
          <p:cNvSpPr>
            <a:spLocks noChangeArrowheads="1"/>
          </p:cNvSpPr>
          <p:nvPr/>
        </p:nvSpPr>
        <p:spPr bwMode="auto">
          <a:xfrm>
            <a:off x="0" y="173831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8150" y="139700"/>
            <a:ext cx="800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List-mode electronics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Grafik 3" descr="fig0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2447" y="857232"/>
            <a:ext cx="6079605" cy="314327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7" name="Рисунок 26" descr="012138_raw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4143380"/>
            <a:ext cx="5093544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C5FF677-1220-43CD-B677-11CA2A186CD7}" type="slidenum">
              <a:rPr lang="ru-RU" b="1" smtClean="0">
                <a:latin typeface="Times New Roman" pitchFamily="18" charset="0"/>
                <a:cs typeface="Times New Roman" pitchFamily="18" charset="0"/>
              </a:rPr>
              <a:pPr/>
              <a:t>46</a:t>
            </a:fld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3" name="Text Box 2062"/>
          <p:cNvSpPr txBox="1">
            <a:spLocks noChangeArrowheads="1"/>
          </p:cNvSpPr>
          <p:nvPr/>
        </p:nvSpPr>
        <p:spPr bwMode="auto">
          <a:xfrm>
            <a:off x="749300" y="450850"/>
            <a:ext cx="7775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RTOF Fourier technique for diffraction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99" name="Rectangle 2063"/>
          <p:cNvSpPr>
            <a:spLocks noChangeArrowheads="1"/>
          </p:cNvSpPr>
          <p:nvPr/>
        </p:nvSpPr>
        <p:spPr bwMode="auto">
          <a:xfrm>
            <a:off x="1238250" y="1028700"/>
            <a:ext cx="6400800" cy="2036763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Good news:</a:t>
            </a:r>
            <a:endParaRPr lang="ru-RU" sz="2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9263" lvl="1" indent="-449263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Ø"/>
            </a:pPr>
            <a:r>
              <a:rPr lang="en-US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All positive features of TOF diffractometer</a:t>
            </a:r>
          </a:p>
          <a:p>
            <a:pPr marL="449263" lvl="1" indent="-449263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Ø"/>
            </a:pPr>
            <a:r>
              <a:rPr lang="en-US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Highest resolution at shortest flight path</a:t>
            </a:r>
          </a:p>
          <a:p>
            <a:pPr marL="449263" lvl="1" indent="-449263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Ø"/>
            </a:pPr>
            <a:r>
              <a:rPr lang="en-US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Resolution is only slightly depends on </a:t>
            </a:r>
            <a:r>
              <a:rPr lang="en-US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b="1" baseline="-2500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hkl</a:t>
            </a:r>
            <a:endParaRPr lang="ru-RU" b="1" baseline="-2500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9263" lvl="1" indent="-449263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Ø"/>
            </a:pPr>
            <a:r>
              <a:rPr lang="en-US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Large </a:t>
            </a:r>
            <a:r>
              <a:rPr lang="en-US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b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-spacing range, no overlapping problem</a:t>
            </a:r>
            <a:endParaRPr lang="en-US" b="1">
              <a:solidFill>
                <a:srgbClr val="33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93200" name="Text Box 2064"/>
          <p:cNvSpPr txBox="1">
            <a:spLocks noChangeArrowheads="1"/>
          </p:cNvSpPr>
          <p:nvPr/>
        </p:nvSpPr>
        <p:spPr bwMode="auto">
          <a:xfrm>
            <a:off x="1238250" y="3073400"/>
            <a:ext cx="6400800" cy="319087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lnSpc>
                <a:spcPct val="120000"/>
              </a:lnSpc>
              <a:buSzPct val="60000"/>
              <a:buFont typeface="Wingdings" pitchFamily="2" charset="2"/>
              <a:buNone/>
              <a:defRPr/>
            </a:pPr>
            <a:r>
              <a:rPr lang="en-US" sz="22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Bad news:</a:t>
            </a:r>
            <a:endParaRPr lang="ru-RU" sz="2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marL="457200" indent="-457200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Small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spacings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(&lt;0.6 Å) can not be measured</a:t>
            </a:r>
          </a:p>
          <a:p>
            <a:pPr marL="457200" indent="-457200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TOF component of the resolution function is ~1/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d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Correlation background can not be excluded</a:t>
            </a:r>
          </a:p>
          <a:p>
            <a:pPr marL="457200" indent="-457200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Peak shape can be hardly modeled analytically</a:t>
            </a:r>
          </a:p>
          <a:p>
            <a:pPr marL="457200" indent="-457200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Long-term mechanical stability is a problem </a:t>
            </a:r>
          </a:p>
          <a:p>
            <a:pPr lvl="1" indent="-457200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All units (except detector) are very cheap </a:t>
            </a:r>
          </a:p>
          <a:p>
            <a:pPr marL="457200" indent="-457200">
              <a:lnSpc>
                <a:spcPts val="3000"/>
              </a:lnSpc>
              <a:buClr>
                <a:srgbClr val="DB1D09"/>
              </a:buClr>
              <a:buSzPct val="75000"/>
              <a:buFont typeface="Wingdings" pitchFamily="2" charset="2"/>
              <a:buChar char="v"/>
              <a:defRPr/>
            </a:pPr>
            <a:r>
              <a:rPr lang="en-US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Complicated for understanding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3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9" grpId="0" animBg="1"/>
      <p:bldP spid="9320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3BABC80-F6D2-40CE-976F-367F7569DB86}" type="slidenum">
              <a:rPr lang="ru-RU" b="1" smtClean="0">
                <a:latin typeface="Times New Roman" pitchFamily="18" charset="0"/>
                <a:cs typeface="Times New Roman" pitchFamily="18" charset="0"/>
              </a:rPr>
              <a:pPr/>
              <a:t>47</a:t>
            </a:fld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857224" y="642918"/>
            <a:ext cx="7378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Перспективы 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785786" y="1643050"/>
            <a:ext cx="7867650" cy="27959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Безусловные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– на источниках нейтронов с длинным импульсом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</a:pP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</a:pP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Не исключаются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– на мощных стационарных источниках нейтронов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28625" y="142852"/>
            <a:ext cx="8135938" cy="10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ru-RU" altLang="ja-JP" sz="2400" b="1" u="sng" dirty="0" smtClean="0">
                <a:latin typeface="Times New Roman" pitchFamily="18" charset="0"/>
                <a:cs typeface="Times New Roman" pitchFamily="18" charset="0"/>
              </a:rPr>
              <a:t>2012, </a:t>
            </a:r>
            <a:r>
              <a:rPr lang="en-GB" altLang="ja-JP" sz="2400" b="1" u="sng" dirty="0" smtClean="0">
                <a:latin typeface="Times New Roman" pitchFamily="18" charset="0"/>
                <a:cs typeface="Times New Roman" pitchFamily="18" charset="0"/>
              </a:rPr>
              <a:t>Laue centennial</a:t>
            </a:r>
            <a:r>
              <a:rPr lang="en-US" altLang="ja-JP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ja-JP" sz="2400" b="1" dirty="0" smtClean="0">
                <a:latin typeface="Times New Roman" pitchFamily="18" charset="0"/>
                <a:cs typeface="Times New Roman" pitchFamily="18" charset="0"/>
              </a:rPr>
              <a:t>100-летие открытия дифракции в кристаллах в 1912 году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1868" y="5286388"/>
            <a:ext cx="5429288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observation of X-ray diffraction by Friedrich,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Knipping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&amp;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Laue (1912) is one of the most important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discoveries in the history of science, with monumental</a:t>
            </a: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consequences.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1285860"/>
            <a:ext cx="331062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4" cstate="print"/>
          <a:srcRect t="2029"/>
          <a:stretch>
            <a:fillRect/>
          </a:stretch>
        </p:blipFill>
        <p:spPr bwMode="auto">
          <a:xfrm>
            <a:off x="3581400" y="1350459"/>
            <a:ext cx="2643206" cy="367874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85720" y="5929330"/>
            <a:ext cx="27889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Max von 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Laue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Germany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09.10.1879  - 24.04.1960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027.gif"/>
          <p:cNvPicPr>
            <a:picLocks noChangeAspect="1"/>
          </p:cNvPicPr>
          <p:nvPr/>
        </p:nvPicPr>
        <p:blipFill>
          <a:blip r:embed="rId5" cstate="print"/>
          <a:srcRect l="22184" t="5473" r="22183" b="18831"/>
          <a:stretch>
            <a:fillRect/>
          </a:stretch>
        </p:blipFill>
        <p:spPr>
          <a:xfrm>
            <a:off x="6527800" y="1371600"/>
            <a:ext cx="2540000" cy="2590800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73825"/>
            <a:ext cx="381000" cy="307975"/>
          </a:xfrm>
          <a:noFill/>
        </p:spPr>
        <p:txBody>
          <a:bodyPr/>
          <a:lstStyle/>
          <a:p>
            <a:fld id="{78E369B4-00A0-4878-8C2F-D8E80AB3F770}" type="slidenum">
              <a:rPr lang="ru-RU" b="1" smtClean="0">
                <a:latin typeface="Times New Roman" pitchFamily="18" charset="0"/>
                <a:cs typeface="Times New Roman" pitchFamily="18" charset="0"/>
              </a:rPr>
              <a:pPr/>
              <a:t>49</a:t>
            </a:fld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4282" y="1316070"/>
            <a:ext cx="8786874" cy="4554708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???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Технология получения железа, приблизительно 3500 год до н.э., Древний Египет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Изобретение транзистора, 1948 г., Дж.Бардин и др., США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Получение стекла, приблизительно 2200 год до н.э., северо-западный Иран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Изобретение оптического микроскопа, 1668 год, А.Левенгук, Нидерланды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Создание современного бетона, 1775 год,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Дж.Смитон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Англия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Получение стали в тиглях, приблизительно 300 год до н.э., южная Индия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Получение жидкой меди и медных отливок, приблизительно в 5000 году до н.э. на территории современной Турции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Открытие дифракции рентгеновских лучей кристаллическими телами, важнейший метод изучения строения вещества, 1912 год,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М.Лауэ</a:t>
            </a:r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Бессемеровский процесс получения низкоуглеродистого железа, 1856 год,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Г.Бессемер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Англия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0113" y="260350"/>
            <a:ext cx="7620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10 наиболее выдающихся открытий в истории человечества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6215082"/>
            <a:ext cx="655217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Американское общество материаловедов и технологов (2007)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6286500" y="3929063"/>
            <a:ext cx="2786063" cy="1987550"/>
          </a:xfrm>
          <a:prstGeom prst="rect">
            <a:avLst/>
          </a:prstGeom>
          <a:solidFill>
            <a:schemeClr val="bg1">
              <a:alpha val="69019"/>
            </a:scheme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Схема комплекса нейтронных спектрометров вокруг реактора </a:t>
            </a:r>
            <a:r>
              <a:rPr lang="en-US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ILL (</a:t>
            </a:r>
            <a:r>
              <a:rPr lang="ru-RU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Гренобль, Франция).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Комплекс включает спектрометры на горячем, тепловом и холодных источниках нейтронов.</a:t>
            </a:r>
          </a:p>
        </p:txBody>
      </p:sp>
      <p:pic>
        <p:nvPicPr>
          <p:cNvPr id="39939" name="Рисунок 8" descr="ILL_Instru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43250"/>
            <a:ext cx="610711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Рисунок 9" descr="FRM-I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4563" y="714375"/>
            <a:ext cx="55880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2"/>
          <p:cNvSpPr txBox="1">
            <a:spLocks noChangeArrowheads="1"/>
          </p:cNvSpPr>
          <p:nvPr/>
        </p:nvSpPr>
        <p:spPr bwMode="auto">
          <a:xfrm>
            <a:off x="755650" y="142875"/>
            <a:ext cx="7632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Стационарный исследовательский реактор</a:t>
            </a:r>
          </a:p>
        </p:txBody>
      </p:sp>
      <p:sp>
        <p:nvSpPr>
          <p:cNvPr id="39942" name="Text Box 3"/>
          <p:cNvSpPr txBox="1">
            <a:spLocks noChangeArrowheads="1"/>
          </p:cNvSpPr>
          <p:nvPr/>
        </p:nvSpPr>
        <p:spPr bwMode="auto">
          <a:xfrm>
            <a:off x="5929344" y="714356"/>
            <a:ext cx="3143250" cy="757237"/>
          </a:xfrm>
          <a:prstGeom prst="rect">
            <a:avLst/>
          </a:prstGeom>
          <a:solidFill>
            <a:srgbClr val="FFFFFF">
              <a:alpha val="69019"/>
            </a:srgb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Комплекс </a:t>
            </a:r>
            <a:r>
              <a:rPr lang="en-US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FRM</a:t>
            </a: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-II,</a:t>
            </a:r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(Мюнхен, Германия) включает 2 реактора и экспериментальные залы.</a:t>
            </a:r>
          </a:p>
        </p:txBody>
      </p:sp>
      <p:pic>
        <p:nvPicPr>
          <p:cNvPr id="7" name="Рисунок 15" descr="300px-Kernspaltung.svg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80" y="857232"/>
            <a:ext cx="3208336" cy="195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473825"/>
            <a:ext cx="381000" cy="307975"/>
          </a:xfrm>
          <a:noFill/>
        </p:spPr>
        <p:txBody>
          <a:bodyPr/>
          <a:lstStyle/>
          <a:p>
            <a:fld id="{78E369B4-00A0-4878-8C2F-D8E80AB3F770}" type="slidenum">
              <a:rPr lang="ru-RU" b="1" smtClean="0">
                <a:latin typeface="Times New Roman" pitchFamily="18" charset="0"/>
                <a:cs typeface="Times New Roman" pitchFamily="18" charset="0"/>
              </a:rPr>
              <a:pPr/>
              <a:t>50</a:t>
            </a:fld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4282" y="1316070"/>
            <a:ext cx="8786874" cy="4554708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Таблиц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Менделеева, 1869 г.,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Д.И.Менделеев, Россия</a:t>
            </a:r>
            <a:endParaRPr lang="en-US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Технология получения железа, приблизительно 3500 год до н.э., Древний Египет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Изобретение транзистора, 1948 г., Дж.Бардин и др., США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Получение стекла, приблизительно 2200 год до н.э., северо-западный Иран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Изобретение оптического микроскопа, 1668 год, А.Левенгук, Нидерланды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Создание современного бетона, 1775 год,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Дж.Смитон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Англия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Получение стали в тиглях, приблизительно 300 год до н.э., южная Индия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Получение жидкой меди и медных отливок, приблизительно в 5000 году до н.э. на территории современной Турции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Открытие дифракции рентгеновских лучей кристаллическими телами, важнейший метод изучения строения вещества, 1912 год,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М.Лауэ</a:t>
            </a:r>
            <a:endParaRPr lang="en-US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ts val="2500"/>
              </a:lnSpc>
              <a:buAutoNum type="arabicParenBoth"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Бессемеровский процесс получения низкоуглеродистого железа, 1856 год,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Г.Бессемер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Англия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00113" y="260350"/>
            <a:ext cx="7620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10 наиболее выдающихся открытий в истории человечества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6215082"/>
            <a:ext cx="655217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Американское общество материаловедов и технологов (2007)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BFF7B0C-5FB1-41B5-8F18-D404E4C6BB6E}" type="slidenum">
              <a:rPr lang="ru-RU" smtClean="0"/>
              <a:pPr/>
              <a:t>51</a:t>
            </a:fld>
            <a:endParaRPr lang="ru-RU" sz="1400" smtClean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28596" y="1357298"/>
            <a:ext cx="835824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Спасибо за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внимание,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желаю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успехов в нелегкой, но очень интересной жизни молодого научного работника!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9"/>
          <p:cNvSpPr txBox="1">
            <a:spLocks noChangeArrowheads="1"/>
          </p:cNvSpPr>
          <p:nvPr/>
        </p:nvSpPr>
        <p:spPr bwMode="auto">
          <a:xfrm>
            <a:off x="571472" y="324129"/>
            <a:ext cx="80724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Корреляционные дифрактометры</a:t>
            </a:r>
            <a:endParaRPr lang="ru-RU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357188" y="985140"/>
            <a:ext cx="8501062" cy="563231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hangingPunct="0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		1968	pseudo- random 	FR-2, Karlsruhe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	closed		</a:t>
            </a:r>
          </a:p>
          <a:p>
            <a:pPr marL="342900" indent="-342900" hangingPunct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hangingPunct="0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	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1975	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Fourier		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BNL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USA		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closed</a:t>
            </a:r>
          </a:p>
          <a:p>
            <a:pPr hangingPunct="0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hangingPunct="0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	1975	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RTOF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Fourier	Espoo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Finland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closed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	1984	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RTOF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Fourier 	m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SFINKS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PNPI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closed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	1984	pseudo-random	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KORA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IBR-2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	closed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6. 	1988	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RTOF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Fourier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FSS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GKSS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closed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7. 	1992 	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RTOF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Fourier 	HRFD, IBR-2	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operational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8. 	2002	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RTOF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Fourier 	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FSD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IBR-2		operational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895350" indent="-895350">
              <a:buAutoNum type="arabicPeriod" startAt="9"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2003	pseudo-random	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POLDI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PSI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operational</a:t>
            </a:r>
          </a:p>
          <a:p>
            <a:pPr marL="342900" indent="-342900">
              <a:buAutoNum type="arabicPeriod" startAt="9"/>
            </a:pPr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895350" indent="-895350">
              <a:buAutoNum type="arabicPeriod" startAt="9"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2014	 pseudo-random 	Corelli, SNS		under construction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2510EE2-2A15-4FA7-8F47-C3A54D8141EB}" type="slidenum"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53</a:t>
            </a:fld>
            <a:endParaRPr lang="ru-RU" sz="1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15900" y="184150"/>
            <a:ext cx="87495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High-resolution neutron diffraction in the late 1980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D2B (1986)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2btyp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806450"/>
            <a:ext cx="3378200" cy="2902651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798620"/>
            <a:ext cx="3111500" cy="286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428992" y="5500702"/>
            <a:ext cx="1282704" cy="4154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1600" b="1" dirty="0" smtClean="0">
                <a:latin typeface="Times New Roman"/>
                <a:cs typeface="Times New Roman"/>
              </a:rPr>
              <a:t>Δ</a:t>
            </a:r>
            <a:r>
              <a:rPr lang="en-US" sz="1600" b="1" i="1" dirty="0" smtClean="0">
                <a:latin typeface="Times New Roman"/>
                <a:cs typeface="Times New Roman"/>
              </a:rPr>
              <a:t>d</a:t>
            </a:r>
            <a:r>
              <a:rPr lang="en-US" sz="1600" b="1" dirty="0" smtClean="0">
                <a:latin typeface="Times New Roman"/>
                <a:cs typeface="Times New Roman"/>
              </a:rPr>
              <a:t>/</a:t>
            </a:r>
            <a:r>
              <a:rPr lang="en-US" sz="1600" b="1" i="1" dirty="0" smtClean="0">
                <a:latin typeface="Times New Roman"/>
                <a:cs typeface="Times New Roman"/>
              </a:rPr>
              <a:t>d</a:t>
            </a:r>
            <a:r>
              <a:rPr lang="en-US" sz="1600" b="1" dirty="0" smtClean="0">
                <a:latin typeface="Times New Roman"/>
                <a:cs typeface="Times New Roman"/>
              </a:rPr>
              <a:t> ≈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0.001</a:t>
            </a:r>
            <a:endParaRPr lang="it-IT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683500" y="2895600"/>
            <a:ext cx="1289050" cy="70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Alan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Hewat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at D2B</a:t>
            </a:r>
            <a:endParaRPr lang="it-IT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838200" y="3740150"/>
            <a:ext cx="1289050" cy="873572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D2B, ILL</a:t>
            </a:r>
          </a:p>
          <a:p>
            <a:pPr algn="ctr">
              <a:lnSpc>
                <a:spcPct val="150000"/>
              </a:lnSpc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(France)  </a:t>
            </a:r>
            <a:endParaRPr lang="it-IT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nac-hrpt.jpg"/>
          <p:cNvPicPr>
            <a:picLocks noChangeAspect="1"/>
          </p:cNvPicPr>
          <p:nvPr/>
        </p:nvPicPr>
        <p:blipFill>
          <a:blip r:embed="rId6" cstate="print"/>
          <a:srcRect l="10937"/>
          <a:stretch>
            <a:fillRect/>
          </a:stretch>
        </p:blipFill>
        <p:spPr>
          <a:xfrm>
            <a:off x="4572000" y="3793511"/>
            <a:ext cx="3692273" cy="2778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2510EE2-2A15-4FA7-8F47-C3A54D8141EB}" type="slidenum"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54</a:t>
            </a:fld>
            <a:endParaRPr lang="ru-RU" sz="1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50103" y="184150"/>
            <a:ext cx="90397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High-resolution neutron diffraction in the late 1980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HRPD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(1986)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0" y="939800"/>
            <a:ext cx="3810000" cy="43719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49" y="939800"/>
            <a:ext cx="5032887" cy="2311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7" name="Рисунок 6" descr="RESHRPD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6701" y="3829050"/>
            <a:ext cx="4149799" cy="2889250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2550" y="2895600"/>
            <a:ext cx="1289050" cy="873572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HRPD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, ISIS (UK)  </a:t>
            </a:r>
            <a:endParaRPr lang="it-IT" sz="1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571500" y="230188"/>
            <a:ext cx="8001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Импульсный нейтронный источник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spallation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source)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3" y="1397000"/>
            <a:ext cx="7572375" cy="5318125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40964" name="TextBox 2"/>
          <p:cNvSpPr txBox="1">
            <a:spLocks noChangeArrowheads="1"/>
          </p:cNvSpPr>
          <p:nvPr/>
        </p:nvSpPr>
        <p:spPr bwMode="auto">
          <a:xfrm>
            <a:off x="571500" y="6273800"/>
            <a:ext cx="3357563" cy="33813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Линейный ускоритель протонов</a:t>
            </a:r>
          </a:p>
        </p:txBody>
      </p:sp>
      <p:sp>
        <p:nvSpPr>
          <p:cNvPr id="40965" name="TextBox 2"/>
          <p:cNvSpPr txBox="1">
            <a:spLocks noChangeArrowheads="1"/>
          </p:cNvSpPr>
          <p:nvPr/>
        </p:nvSpPr>
        <p:spPr bwMode="auto">
          <a:xfrm>
            <a:off x="642938" y="2916238"/>
            <a:ext cx="2500312" cy="338137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Накопительное кольцо</a:t>
            </a:r>
          </a:p>
        </p:txBody>
      </p:sp>
      <p:sp>
        <p:nvSpPr>
          <p:cNvPr id="40966" name="TextBox 2"/>
          <p:cNvSpPr txBox="1">
            <a:spLocks noChangeArrowheads="1"/>
          </p:cNvSpPr>
          <p:nvPr/>
        </p:nvSpPr>
        <p:spPr bwMode="auto">
          <a:xfrm>
            <a:off x="5286375" y="5111750"/>
            <a:ext cx="3062288" cy="584200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Мишень из тяжелого металла </a:t>
            </a:r>
          </a:p>
          <a:p>
            <a:r>
              <a:rPr lang="ru-RU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спектрометры вокруг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955675"/>
            <a:ext cx="3214687" cy="168751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40968" name="TextBox 9"/>
          <p:cNvSpPr txBox="1">
            <a:spLocks noChangeArrowheads="1"/>
          </p:cNvSpPr>
          <p:nvPr/>
        </p:nvSpPr>
        <p:spPr bwMode="auto">
          <a:xfrm>
            <a:off x="3643313" y="857250"/>
            <a:ext cx="4714875" cy="458074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Spallation –</a:t>
            </a:r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реакция</a:t>
            </a: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(реакция испарения)</a:t>
            </a:r>
          </a:p>
        </p:txBody>
      </p:sp>
      <p:sp>
        <p:nvSpPr>
          <p:cNvPr id="40969" name="TextBox 10"/>
          <p:cNvSpPr txBox="1">
            <a:spLocks noChangeArrowheads="1"/>
          </p:cNvSpPr>
          <p:nvPr/>
        </p:nvSpPr>
        <p:spPr bwMode="auto">
          <a:xfrm>
            <a:off x="71438" y="2052638"/>
            <a:ext cx="857250" cy="376834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протон</a:t>
            </a:r>
          </a:p>
        </p:txBody>
      </p:sp>
      <p:sp>
        <p:nvSpPr>
          <p:cNvPr id="40970" name="TextBox 11"/>
          <p:cNvSpPr txBox="1">
            <a:spLocks noChangeArrowheads="1"/>
          </p:cNvSpPr>
          <p:nvPr/>
        </p:nvSpPr>
        <p:spPr bwMode="auto">
          <a:xfrm>
            <a:off x="2500313" y="1143000"/>
            <a:ext cx="1357312" cy="41742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нейтроны</a:t>
            </a:r>
          </a:p>
        </p:txBody>
      </p:sp>
      <p:sp>
        <p:nvSpPr>
          <p:cNvPr id="40971" name="TextBox 12"/>
          <p:cNvSpPr txBox="1">
            <a:spLocks noChangeArrowheads="1"/>
          </p:cNvSpPr>
          <p:nvPr/>
        </p:nvSpPr>
        <p:spPr bwMode="auto">
          <a:xfrm>
            <a:off x="142875" y="1406525"/>
            <a:ext cx="357188" cy="458074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ru-RU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омер слайда 6"/>
          <p:cNvSpPr txBox="1">
            <a:spLocks noGrp="1"/>
          </p:cNvSpPr>
          <p:nvPr/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E263AF0-74D3-4AA5-B1C1-CB32C951158C}" type="slidenum">
              <a:rPr lang="ru-RU" sz="2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pPr algn="r"/>
              <a:t>7</a:t>
            </a:fld>
            <a:endParaRPr lang="ru-RU" sz="14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950913" y="333375"/>
            <a:ext cx="7335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Импульсный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spallation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-источник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ISIS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RAL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UK)</a:t>
            </a:r>
            <a:endParaRPr lang="el-GR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8" name="Text Box 7"/>
          <p:cNvSpPr txBox="1">
            <a:spLocks noChangeArrowheads="1"/>
          </p:cNvSpPr>
          <p:nvPr/>
        </p:nvSpPr>
        <p:spPr bwMode="auto">
          <a:xfrm>
            <a:off x="296863" y="2079625"/>
            <a:ext cx="45085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9" name="Text Box 9"/>
          <p:cNvSpPr txBox="1">
            <a:spLocks noChangeArrowheads="1"/>
          </p:cNvSpPr>
          <p:nvPr/>
        </p:nvSpPr>
        <p:spPr bwMode="auto">
          <a:xfrm>
            <a:off x="6357938" y="3929063"/>
            <a:ext cx="2714625" cy="1098634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HRPD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High Resolution </a:t>
            </a:r>
          </a:p>
          <a:p>
            <a:pPr algn="just">
              <a:lnSpc>
                <a:spcPct val="125000"/>
              </a:lnSpc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Powder Diffractometer, </a:t>
            </a:r>
          </a:p>
          <a:p>
            <a:pPr algn="just">
              <a:lnSpc>
                <a:spcPct val="125000"/>
              </a:lnSpc>
            </a:pPr>
            <a:r>
              <a:rPr lang="en-US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100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90" name="Picture 9" descr="R55andR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706563"/>
            <a:ext cx="6103938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Line 11"/>
          <p:cNvSpPr>
            <a:spLocks noChangeShapeType="1"/>
          </p:cNvSpPr>
          <p:nvPr/>
        </p:nvSpPr>
        <p:spPr bwMode="auto">
          <a:xfrm flipH="1" flipV="1">
            <a:off x="4714875" y="3571875"/>
            <a:ext cx="1727200" cy="72072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92" name="Прямоугольник 9"/>
          <p:cNvSpPr>
            <a:spLocks noChangeArrowheads="1"/>
          </p:cNvSpPr>
          <p:nvPr/>
        </p:nvSpPr>
        <p:spPr bwMode="auto">
          <a:xfrm>
            <a:off x="4857750" y="928688"/>
            <a:ext cx="4143375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RAL: Rutherford Appleton Laboratory </a:t>
            </a:r>
          </a:p>
          <a:p>
            <a:pPr algn="r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near Oxford, United Kingdom</a:t>
            </a:r>
          </a:p>
          <a:p>
            <a:pPr algn="r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http://www.isis.stfc.ac.uk/</a:t>
            </a:r>
            <a:endParaRPr lang="ru-RU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ChangeArrowheads="1"/>
          </p:cNvSpPr>
          <p:nvPr/>
        </p:nvSpPr>
        <p:spPr bwMode="auto">
          <a:xfrm>
            <a:off x="71438" y="1306513"/>
            <a:ext cx="4681537" cy="4247317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lnSpc>
                <a:spcPct val="125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61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19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68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ИБР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-1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(1 – 6 kW)</a:t>
            </a:r>
          </a:p>
          <a:p>
            <a:pPr>
              <a:lnSpc>
                <a:spcPct val="125000"/>
              </a:lnSpc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1969 – 1980 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ИБР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-30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(15 kW)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81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19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83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ИБР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-2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(100 – 1000 kW)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84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2006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ИБР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-2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(1500 – 2000 kW)</a:t>
            </a:r>
          </a:p>
          <a:p>
            <a:pPr>
              <a:lnSpc>
                <a:spcPct val="125000"/>
              </a:lnSpc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2007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2010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ИБР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-2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реконструкция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2011 –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0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ИБР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-2 (2000 kW)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5" name="Text Box 7"/>
          <p:cNvSpPr txBox="1">
            <a:spLocks noChangeArrowheads="1"/>
          </p:cNvSpPr>
          <p:nvPr/>
        </p:nvSpPr>
        <p:spPr bwMode="auto">
          <a:xfrm>
            <a:off x="4173538" y="5724525"/>
            <a:ext cx="1184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W = 1 kW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6" name="Рисунок 9" descr="Pow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2325" y="1285875"/>
            <a:ext cx="4440238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Line 8"/>
          <p:cNvSpPr>
            <a:spLocks noChangeShapeType="1"/>
          </p:cNvSpPr>
          <p:nvPr/>
        </p:nvSpPr>
        <p:spPr bwMode="auto">
          <a:xfrm flipH="1">
            <a:off x="5000625" y="4805363"/>
            <a:ext cx="714375" cy="10001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>
            <a:spAutoFit/>
          </a:bodyPr>
          <a:lstStyle/>
          <a:p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468313" y="404813"/>
            <a:ext cx="7993062" cy="51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>
              <a:lnSpc>
                <a:spcPct val="125000"/>
              </a:lnSpc>
            </a:pPr>
            <a:r>
              <a:rPr lang="ru-RU" sz="2400" b="1">
                <a:latin typeface="Times New Roman" pitchFamily="18" charset="0"/>
                <a:cs typeface="Times New Roman" pitchFamily="18" charset="0"/>
              </a:rPr>
              <a:t>Импульсные реакторы в ЛНФ ОИЯИ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Grp="1" noChangeAspect="1"/>
          </p:cNvGraphicFramePr>
          <p:nvPr/>
        </p:nvGraphicFramePr>
        <p:xfrm>
          <a:off x="285750" y="1830388"/>
          <a:ext cx="4071938" cy="4098925"/>
        </p:xfrm>
        <a:graphic>
          <a:graphicData uri="http://schemas.openxmlformats.org/presentationml/2006/ole">
            <p:oleObj spid="_x0000_s55298" name="CorelDRAW" r:id="rId4" imgW="4635000" imgH="4666680" progId="CorelDraw.Graphic.12">
              <p:embed/>
            </p:oleObj>
          </a:graphicData>
        </a:graphic>
      </p:graphicFrame>
      <p:sp>
        <p:nvSpPr>
          <p:cNvPr id="307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8C1D1BD-67D7-4918-916B-1E1F2B56FA3C}" type="slidenum"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/>
              <a:t>9</a:t>
            </a:fld>
            <a:endParaRPr lang="ru-RU" sz="1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2921000" y="4143375"/>
            <a:ext cx="14366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Активная зона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1476375" y="415925"/>
            <a:ext cx="6337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Импульсный реактор ИБР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-2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(1984 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2035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4716463" y="1460500"/>
            <a:ext cx="3744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Параметры ИБР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-2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4572000" y="1924050"/>
            <a:ext cx="4321175" cy="35548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lnSpc>
                <a:spcPct val="125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Топливо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PuO</a:t>
            </a:r>
            <a:r>
              <a:rPr lang="en-US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b="1" baseline="-25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зоны	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	22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Охлаждение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жидкий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Na</a:t>
            </a:r>
          </a:p>
          <a:p>
            <a:pPr>
              <a:lnSpc>
                <a:spcPct val="125000"/>
              </a:lnSpc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Средняя мощность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2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МВт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Импульсная мощность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1500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МВт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Частота импульсов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	5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ru-RU" b="1" baseline="30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Средний поток нейтронов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	8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b="1" baseline="30000" dirty="0"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/см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/с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Импульсный поток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	5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b="1" baseline="30000" dirty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/см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/с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Ширина импульса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	215 / 320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мкс</a:t>
            </a:r>
            <a:endParaRPr lang="el-GR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Число каналов	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	14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1" name="Text Box 8"/>
          <p:cNvSpPr txBox="1">
            <a:spLocks noChangeArrowheads="1"/>
          </p:cNvSpPr>
          <p:nvPr/>
        </p:nvSpPr>
        <p:spPr bwMode="auto">
          <a:xfrm>
            <a:off x="2000250" y="5149850"/>
            <a:ext cx="17144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Подвижный отражатель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8297" name="Line 9"/>
          <p:cNvSpPr>
            <a:spLocks noChangeShapeType="1"/>
          </p:cNvSpPr>
          <p:nvPr/>
        </p:nvSpPr>
        <p:spPr bwMode="auto">
          <a:xfrm flipH="1" flipV="1">
            <a:off x="1785938" y="3857625"/>
            <a:ext cx="1066800" cy="5715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8298" name="Line 10"/>
          <p:cNvSpPr>
            <a:spLocks noChangeShapeType="1"/>
          </p:cNvSpPr>
          <p:nvPr/>
        </p:nvSpPr>
        <p:spPr bwMode="auto">
          <a:xfrm flipH="1" flipV="1">
            <a:off x="785813" y="4643438"/>
            <a:ext cx="1219200" cy="78581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anchor="b">
            <a:spAutoFit/>
          </a:bodyPr>
          <a:lstStyle/>
          <a:p>
            <a:pPr>
              <a:defRPr/>
            </a:pP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3277</TotalTime>
  <Words>2831</Words>
  <Application>Microsoft Office PowerPoint</Application>
  <PresentationFormat>Экран (4:3)</PresentationFormat>
  <Paragraphs>601</Paragraphs>
  <Slides>54</Slides>
  <Notes>18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54</vt:i4>
      </vt:variant>
    </vt:vector>
  </HeadingPairs>
  <TitlesOfParts>
    <vt:vector size="59" baseType="lpstr">
      <vt:lpstr>Тема Office</vt:lpstr>
      <vt:lpstr>CorelDRAW X3 Graphic</vt:lpstr>
      <vt:lpstr>CorelDRAW</vt:lpstr>
      <vt:lpstr>Формула</vt:lpstr>
      <vt:lpstr>Origin Graph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bala</dc:creator>
  <cp:lastModifiedBy>bala</cp:lastModifiedBy>
  <cp:revision>71</cp:revision>
  <dcterms:created xsi:type="dcterms:W3CDTF">2012-09-19T06:09:02Z</dcterms:created>
  <dcterms:modified xsi:type="dcterms:W3CDTF">2017-07-14T08:17:11Z</dcterms:modified>
</cp:coreProperties>
</file>