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8"/>
  </p:notesMasterIdLst>
  <p:sldIdLst>
    <p:sldId id="256" r:id="rId2"/>
    <p:sldId id="257" r:id="rId3"/>
    <p:sldId id="264" r:id="rId4"/>
    <p:sldId id="261" r:id="rId5"/>
    <p:sldId id="263" r:id="rId6"/>
    <p:sldId id="258"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5A349-52E5-4B2A-BA79-540943E8BB5E}" type="datetimeFigureOut">
              <a:rPr lang="ru-RU" smtClean="0"/>
              <a:t>19.01.2022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03E4F-67E1-4AEA-BDE5-5FE52509F016}" type="slidenum">
              <a:rPr lang="ru-RU" smtClean="0"/>
              <a:t>‹#›</a:t>
            </a:fld>
            <a:endParaRPr lang="ru-RU"/>
          </a:p>
        </p:txBody>
      </p:sp>
    </p:spTree>
    <p:extLst>
      <p:ext uri="{BB962C8B-B14F-4D97-AF65-F5344CB8AC3E}">
        <p14:creationId xmlns:p14="http://schemas.microsoft.com/office/powerpoint/2010/main" val="107718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3003E4F-67E1-4AEA-BDE5-5FE52509F016}" type="slidenum">
              <a:rPr lang="ru-RU" smtClean="0"/>
              <a:t>3</a:t>
            </a:fld>
            <a:endParaRPr lang="ru-RU"/>
          </a:p>
        </p:txBody>
      </p:sp>
    </p:spTree>
    <p:extLst>
      <p:ext uri="{BB962C8B-B14F-4D97-AF65-F5344CB8AC3E}">
        <p14:creationId xmlns:p14="http://schemas.microsoft.com/office/powerpoint/2010/main" val="244626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2CD2AF-65E7-479F-8CA5-48AD2AF1DEE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8D0D919-059A-4AB8-89C5-3B285D17D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044B589-DF55-4B5E-89BE-6FEC241DD72D}"/>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5" name="Нижний колонтитул 4">
            <a:extLst>
              <a:ext uri="{FF2B5EF4-FFF2-40B4-BE49-F238E27FC236}">
                <a16:creationId xmlns:a16="http://schemas.microsoft.com/office/drawing/2014/main" id="{4D75E402-3D9A-4773-AB7D-02A84430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8891D0-6AC5-43A8-B285-9A38EBC5DE1F}"/>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124218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BBE0B8-8F4B-4F22-84AB-300561636EC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0751EA6-77C1-4201-9608-93F6CCFD015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3F2223-C876-4F27-BA27-BC6F8CFF28B6}"/>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5" name="Нижний колонтитул 4">
            <a:extLst>
              <a:ext uri="{FF2B5EF4-FFF2-40B4-BE49-F238E27FC236}">
                <a16:creationId xmlns:a16="http://schemas.microsoft.com/office/drawing/2014/main" id="{2C7E872B-CC56-4851-89C1-28F149C080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7E9744D-3DDA-4FD7-8FCE-E28804B43CED}"/>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81583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B02D620-D4CA-48A5-B8CD-B177C459A6B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4569F77-F145-43BD-927D-3284CAD2DC3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B9FC852-C799-44EF-B2A0-B27D44D4183F}"/>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5" name="Нижний колонтитул 4">
            <a:extLst>
              <a:ext uri="{FF2B5EF4-FFF2-40B4-BE49-F238E27FC236}">
                <a16:creationId xmlns:a16="http://schemas.microsoft.com/office/drawing/2014/main" id="{C5E65E39-9F6A-48C2-ACAD-34E9D5FDA9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335D3EF-CFC1-4384-A547-C165537985DE}"/>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141488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5360F-8DA6-4C8F-804C-BB2D3BEB2D1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90D7F86-758E-4694-B293-2BF1FECBC6E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257FDF-C891-4B3A-A682-78F896290530}"/>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5" name="Нижний колонтитул 4">
            <a:extLst>
              <a:ext uri="{FF2B5EF4-FFF2-40B4-BE49-F238E27FC236}">
                <a16:creationId xmlns:a16="http://schemas.microsoft.com/office/drawing/2014/main" id="{450EB90A-F357-4EC5-A111-F619FB541E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96A5AAF-5C58-4365-BDE9-98353C102613}"/>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253366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613F6-3BE9-4A4A-9DF7-E9F7C48F05E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A130BA9-31CE-4BB7-ABCB-982B7D5A6B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A4C55FE-6DE2-49C1-8E47-CA7D83B258C8}"/>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5" name="Нижний колонтитул 4">
            <a:extLst>
              <a:ext uri="{FF2B5EF4-FFF2-40B4-BE49-F238E27FC236}">
                <a16:creationId xmlns:a16="http://schemas.microsoft.com/office/drawing/2014/main" id="{2DBE201D-A026-4257-AF10-BB14F93902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63A679-7ABC-4530-A589-74BF0091BB24}"/>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22738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F22B74-C5D7-4944-9036-381B9B15FF8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97D5062-3509-4ED2-A056-09D29F9D5CF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5425502-0B01-4E5D-B9F4-B87CF826C5A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A50AC34-A623-4F21-99BF-0FBED43F55D0}"/>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6" name="Нижний колонтитул 5">
            <a:extLst>
              <a:ext uri="{FF2B5EF4-FFF2-40B4-BE49-F238E27FC236}">
                <a16:creationId xmlns:a16="http://schemas.microsoft.com/office/drawing/2014/main" id="{4CD72AA4-CC09-4B73-B951-431ACD47BF5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9F2A1EF-7441-4EC3-B200-9C42CBE9E730}"/>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30673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BC41CE-5FA6-4966-BD1E-9D083AEC189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898AC4D-89BE-4537-954B-A092909D8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467948D-35CE-4615-A560-20592DBB012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F7E57F1-9DD7-4682-B699-F33395626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F1AFDF5-6655-46F5-8547-EFD7A33B87E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3D0FF64-948C-452D-B6E6-667E9E08FC7E}"/>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8" name="Нижний колонтитул 7">
            <a:extLst>
              <a:ext uri="{FF2B5EF4-FFF2-40B4-BE49-F238E27FC236}">
                <a16:creationId xmlns:a16="http://schemas.microsoft.com/office/drawing/2014/main" id="{058F87A3-8292-4B53-A587-87DEC5688ED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814208E-04AB-4771-9303-D57A7DBBF73D}"/>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7356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A3007B-81C3-4294-93E1-F80C26077AB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ED24542-4134-4B88-A669-ACCFDBDF6FCB}"/>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4" name="Нижний колонтитул 3">
            <a:extLst>
              <a:ext uri="{FF2B5EF4-FFF2-40B4-BE49-F238E27FC236}">
                <a16:creationId xmlns:a16="http://schemas.microsoft.com/office/drawing/2014/main" id="{5C1B228F-E8EF-47DE-AFFE-632F6F928D8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F112B79-BF7D-4080-9023-6DE77E810C58}"/>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48655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59B7FC9-849F-4E16-98C4-DBB2824CE7B1}"/>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3" name="Нижний колонтитул 2">
            <a:extLst>
              <a:ext uri="{FF2B5EF4-FFF2-40B4-BE49-F238E27FC236}">
                <a16:creationId xmlns:a16="http://schemas.microsoft.com/office/drawing/2014/main" id="{5E69DA49-87E3-4803-BC71-F5413B1C7C7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29ECB00-7A43-4A48-8A84-907F23659274}"/>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24393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F2EE5D-2816-4BD0-87FD-1F4E4F32A6E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0576601-65FB-442D-BAC4-98AE6D8EE5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36B6CDE-B55E-4CBE-93F0-4A387B70B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C2D56B3-C1EE-4FFA-A26E-1896C29A7A4E}"/>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6" name="Нижний колонтитул 5">
            <a:extLst>
              <a:ext uri="{FF2B5EF4-FFF2-40B4-BE49-F238E27FC236}">
                <a16:creationId xmlns:a16="http://schemas.microsoft.com/office/drawing/2014/main" id="{6233A468-6D14-44EF-8B08-FDE5781A35E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D1CCA7-822D-4893-A83C-B932A122FE5E}"/>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342234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BACD91-A7AB-4B34-A33E-D886C157577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2731E55-0266-46E7-9DFF-9CBD08AFD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730D50E-0AE9-4FB5-B854-631B3987C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0AC906-D134-4C90-B4DD-C476CAD4EAE9}"/>
              </a:ext>
            </a:extLst>
          </p:cNvPr>
          <p:cNvSpPr>
            <a:spLocks noGrp="1"/>
          </p:cNvSpPr>
          <p:nvPr>
            <p:ph type="dt" sz="half" idx="10"/>
          </p:nvPr>
        </p:nvSpPr>
        <p:spPr/>
        <p:txBody>
          <a:bodyPr/>
          <a:lstStyle/>
          <a:p>
            <a:fld id="{C9B637E3-B6EB-49CA-9BBE-B206EF63B3C7}" type="datetimeFigureOut">
              <a:rPr lang="ru-RU" smtClean="0"/>
              <a:t>19.01.2022</a:t>
            </a:fld>
            <a:endParaRPr lang="ru-RU"/>
          </a:p>
        </p:txBody>
      </p:sp>
      <p:sp>
        <p:nvSpPr>
          <p:cNvPr id="6" name="Нижний колонтитул 5">
            <a:extLst>
              <a:ext uri="{FF2B5EF4-FFF2-40B4-BE49-F238E27FC236}">
                <a16:creationId xmlns:a16="http://schemas.microsoft.com/office/drawing/2014/main" id="{BCB92E89-CA11-42AB-9923-589206B1A57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449D8EC-6480-4AA1-B628-40AF98D9B5C9}"/>
              </a:ext>
            </a:extLst>
          </p:cNvPr>
          <p:cNvSpPr>
            <a:spLocks noGrp="1"/>
          </p:cNvSpPr>
          <p:nvPr>
            <p:ph type="sldNum" sz="quarter" idx="12"/>
          </p:nvPr>
        </p:nvSpPr>
        <p:spPr/>
        <p:txBody>
          <a:bodyPr/>
          <a:lstStyle/>
          <a:p>
            <a:fld id="{F5CE5EE1-B295-4503-8350-CEDB5BFB666E}" type="slidenum">
              <a:rPr lang="ru-RU" smtClean="0"/>
              <a:t>‹#›</a:t>
            </a:fld>
            <a:endParaRPr lang="ru-RU"/>
          </a:p>
        </p:txBody>
      </p:sp>
    </p:spTree>
    <p:extLst>
      <p:ext uri="{BB962C8B-B14F-4D97-AF65-F5344CB8AC3E}">
        <p14:creationId xmlns:p14="http://schemas.microsoft.com/office/powerpoint/2010/main" val="371234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E0E977-6D38-4686-9380-5697D8EAB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C9A781C-9B5D-4255-9777-CC99270CC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1F6202-91A9-4FED-8F0A-27443A520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637E3-B6EB-49CA-9BBE-B206EF63B3C7}" type="datetimeFigureOut">
              <a:rPr lang="ru-RU" smtClean="0"/>
              <a:t>19.01.2022</a:t>
            </a:fld>
            <a:endParaRPr lang="ru-RU"/>
          </a:p>
        </p:txBody>
      </p:sp>
      <p:sp>
        <p:nvSpPr>
          <p:cNvPr id="5" name="Нижний колонтитул 4">
            <a:extLst>
              <a:ext uri="{FF2B5EF4-FFF2-40B4-BE49-F238E27FC236}">
                <a16:creationId xmlns:a16="http://schemas.microsoft.com/office/drawing/2014/main" id="{AFA5890C-A8B5-4A4E-BE0E-B61351A4D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07FE1C1-40B4-42FA-B8F1-A0212C529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5EE1-B295-4503-8350-CEDB5BFB666E}" type="slidenum">
              <a:rPr lang="ru-RU" smtClean="0"/>
              <a:t>‹#›</a:t>
            </a:fld>
            <a:endParaRPr lang="ru-RU"/>
          </a:p>
        </p:txBody>
      </p:sp>
    </p:spTree>
    <p:extLst>
      <p:ext uri="{BB962C8B-B14F-4D97-AF65-F5344CB8AC3E}">
        <p14:creationId xmlns:p14="http://schemas.microsoft.com/office/powerpoint/2010/main" val="29363789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CB9CE-6119-4DEC-BCA5-C11CC78A5CE1}"/>
              </a:ext>
            </a:extLst>
          </p:cNvPr>
          <p:cNvSpPr>
            <a:spLocks noGrp="1"/>
          </p:cNvSpPr>
          <p:nvPr>
            <p:ph type="ctrTitle"/>
          </p:nvPr>
        </p:nvSpPr>
        <p:spPr>
          <a:xfrm>
            <a:off x="831273" y="1122363"/>
            <a:ext cx="10569039" cy="2387600"/>
          </a:xfrm>
        </p:spPr>
        <p:txBody>
          <a:bodyPr>
            <a:normAutofit/>
          </a:bodyPr>
          <a:lstStyle/>
          <a:p>
            <a:r>
              <a:rPr lang="en-US" sz="4000" dirty="0">
                <a:latin typeface="Times New Roman" panose="02020603050405020304" pitchFamily="18" charset="0"/>
                <a:cs typeface="Times New Roman" panose="02020603050405020304" pitchFamily="18" charset="0"/>
              </a:rPr>
              <a:t>Vacuum system of the LINAC-200 accelerator.</a:t>
            </a:r>
            <a:endParaRPr lang="ru-RU" sz="40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2B693A61-83B7-47B5-A960-6091CF931398}"/>
              </a:ext>
            </a:extLst>
          </p:cNvPr>
          <p:cNvSpPr>
            <a:spLocks noGrp="1"/>
          </p:cNvSpPr>
          <p:nvPr>
            <p:ph type="subTitle" idx="1"/>
          </p:nvPr>
        </p:nvSpPr>
        <p:spPr/>
        <p:txBody>
          <a:bodyPr/>
          <a:lstStyle/>
          <a:p>
            <a:r>
              <a:rPr lang="en-US" dirty="0" err="1"/>
              <a:t>D.Shokin</a:t>
            </a:r>
            <a:endParaRPr lang="ru-RU" dirty="0"/>
          </a:p>
        </p:txBody>
      </p:sp>
      <p:pic>
        <p:nvPicPr>
          <p:cNvPr id="5" name="Рисунок 4">
            <a:extLst>
              <a:ext uri="{FF2B5EF4-FFF2-40B4-BE49-F238E27FC236}">
                <a16:creationId xmlns:a16="http://schemas.microsoft.com/office/drawing/2014/main" id="{04256B6E-7BE8-414D-9A48-68646B9A425B}"/>
              </a:ext>
            </a:extLst>
          </p:cNvPr>
          <p:cNvPicPr>
            <a:picLocks noChangeAspect="1"/>
          </p:cNvPicPr>
          <p:nvPr/>
        </p:nvPicPr>
        <p:blipFill>
          <a:blip r:embed="rId2"/>
          <a:stretch>
            <a:fillRect/>
          </a:stretch>
        </p:blipFill>
        <p:spPr>
          <a:xfrm>
            <a:off x="96875" y="122098"/>
            <a:ext cx="1524213" cy="1000265"/>
          </a:xfrm>
          <a:prstGeom prst="rect">
            <a:avLst/>
          </a:prstGeom>
        </p:spPr>
      </p:pic>
      <p:pic>
        <p:nvPicPr>
          <p:cNvPr id="7" name="Рисунок 6">
            <a:extLst>
              <a:ext uri="{FF2B5EF4-FFF2-40B4-BE49-F238E27FC236}">
                <a16:creationId xmlns:a16="http://schemas.microsoft.com/office/drawing/2014/main" id="{4EF37550-4B36-42F5-B05E-51EEB51D827F}"/>
              </a:ext>
            </a:extLst>
          </p:cNvPr>
          <p:cNvPicPr>
            <a:picLocks noChangeAspect="1"/>
          </p:cNvPicPr>
          <p:nvPr/>
        </p:nvPicPr>
        <p:blipFill>
          <a:blip r:embed="rId3"/>
          <a:stretch>
            <a:fillRect/>
          </a:stretch>
        </p:blipFill>
        <p:spPr>
          <a:xfrm>
            <a:off x="9742122" y="64844"/>
            <a:ext cx="2353003" cy="952633"/>
          </a:xfrm>
          <a:prstGeom prst="rect">
            <a:avLst/>
          </a:prstGeom>
        </p:spPr>
      </p:pic>
      <p:sp>
        <p:nvSpPr>
          <p:cNvPr id="9" name="TextBox 8">
            <a:extLst>
              <a:ext uri="{FF2B5EF4-FFF2-40B4-BE49-F238E27FC236}">
                <a16:creationId xmlns:a16="http://schemas.microsoft.com/office/drawing/2014/main" id="{490D065C-4DC1-48F2-8361-6BCA9C644EEB}"/>
              </a:ext>
            </a:extLst>
          </p:cNvPr>
          <p:cNvSpPr txBox="1"/>
          <p:nvPr/>
        </p:nvSpPr>
        <p:spPr>
          <a:xfrm>
            <a:off x="3380536" y="360621"/>
            <a:ext cx="543092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J</a:t>
            </a:r>
            <a:r>
              <a:rPr lang="ru-RU" sz="2800" dirty="0" err="1">
                <a:latin typeface="Times New Roman" panose="02020603050405020304" pitchFamily="18" charset="0"/>
                <a:cs typeface="Times New Roman" panose="02020603050405020304" pitchFamily="18" charset="0"/>
              </a:rPr>
              <a:t>oint</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a:t>
            </a:r>
            <a:r>
              <a:rPr lang="ru-RU" sz="2800" dirty="0" err="1">
                <a:latin typeface="Times New Roman" panose="02020603050405020304" pitchFamily="18" charset="0"/>
                <a:cs typeface="Times New Roman" panose="02020603050405020304" pitchFamily="18" charset="0"/>
              </a:rPr>
              <a:t>nstitute</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a:t>
            </a:r>
            <a:r>
              <a:rPr lang="ru-RU" sz="2800" dirty="0" err="1">
                <a:latin typeface="Times New Roman" panose="02020603050405020304" pitchFamily="18" charset="0"/>
                <a:cs typeface="Times New Roman" panose="02020603050405020304" pitchFamily="18" charset="0"/>
              </a:rPr>
              <a:t>or</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a:t>
            </a:r>
            <a:r>
              <a:rPr lang="ru-RU" sz="2800" dirty="0" err="1">
                <a:latin typeface="Times New Roman" panose="02020603050405020304" pitchFamily="18" charset="0"/>
                <a:cs typeface="Times New Roman" panose="02020603050405020304" pitchFamily="18" charset="0"/>
              </a:rPr>
              <a:t>uclear</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a:t>
            </a:r>
            <a:r>
              <a:rPr lang="ru-RU" sz="2800" dirty="0" err="1">
                <a:latin typeface="Times New Roman" panose="02020603050405020304" pitchFamily="18" charset="0"/>
                <a:cs typeface="Times New Roman" panose="02020603050405020304" pitchFamily="18" charset="0"/>
              </a:rPr>
              <a:t>esearch</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97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F2BE13-0B43-4DA0-85B9-C5B4F9EECCCD}"/>
              </a:ext>
            </a:extLst>
          </p:cNvPr>
          <p:cNvSpPr>
            <a:spLocks noGrp="1"/>
          </p:cNvSpPr>
          <p:nvPr>
            <p:ph type="title"/>
          </p:nvPr>
        </p:nvSpPr>
        <p:spPr>
          <a:xfrm>
            <a:off x="838200" y="0"/>
            <a:ext cx="10515600" cy="86995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Diagram of the vacuum system of the LINAC-200 accelerator</a:t>
            </a:r>
            <a:endParaRPr lang="ru-RU"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B7D1B8-DD16-4A95-A69E-41631DA05E3B}"/>
              </a:ext>
            </a:extLst>
          </p:cNvPr>
          <p:cNvSpPr txBox="1"/>
          <p:nvPr/>
        </p:nvSpPr>
        <p:spPr>
          <a:xfrm>
            <a:off x="709550" y="791380"/>
            <a:ext cx="11284527" cy="1128450"/>
          </a:xfrm>
          <a:prstGeom prst="rect">
            <a:avLst/>
          </a:prstGeom>
          <a:noFill/>
        </p:spPr>
        <p:txBody>
          <a:bodyPr wrap="square">
            <a:spAutoFit/>
          </a:bodyPr>
          <a:lstStyle/>
          <a:p>
            <a:pPr indent="449580" algn="just">
              <a:lnSpc>
                <a:spcPct val="107000"/>
              </a:lnSpc>
              <a:spcAft>
                <a:spcPts val="800"/>
              </a:spcAft>
            </a:pPr>
            <a:r>
              <a:rPr lang="en-US"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linear accelerator LINAC-200 at JINR is constructed to provide electron test beams with energy up to 200 MeV to carry out particle detector R&amp;D, to perform studies of advanced methods of beam diagnostics, and to work as an irradiation facility for applied research. While the accelerator largely reuses refurbished parts of the MEA accelerator from NIKHEF, the accelerator vacuum system is renovated. In this report, the design and status of new vacuum system will be</a:t>
            </a:r>
            <a:r>
              <a:rPr lang="ru-RU"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presented.</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0B66A53-8D54-4121-98F3-6FD4B7A67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7" y="1919830"/>
            <a:ext cx="11580420" cy="4694726"/>
          </a:xfrm>
          <a:prstGeom prst="rect">
            <a:avLst/>
          </a:prstGeom>
        </p:spPr>
      </p:pic>
      <p:sp>
        <p:nvSpPr>
          <p:cNvPr id="10" name="TextBox 9">
            <a:extLst>
              <a:ext uri="{FF2B5EF4-FFF2-40B4-BE49-F238E27FC236}">
                <a16:creationId xmlns:a16="http://schemas.microsoft.com/office/drawing/2014/main" id="{8C196112-BA90-410F-9E6D-A539CA5A1C3E}"/>
              </a:ext>
            </a:extLst>
          </p:cNvPr>
          <p:cNvSpPr txBox="1"/>
          <p:nvPr/>
        </p:nvSpPr>
        <p:spPr>
          <a:xfrm>
            <a:off x="1973281" y="2164304"/>
            <a:ext cx="1840675" cy="338041"/>
          </a:xfrm>
          <a:prstGeom prst="rect">
            <a:avLst/>
          </a:prstGeom>
          <a:noFill/>
        </p:spPr>
        <p:txBody>
          <a:bodyPr wrap="square">
            <a:spAutoFit/>
          </a:bodyPr>
          <a:lstStyle/>
          <a:p>
            <a:pPr indent="449580" algn="just">
              <a:lnSpc>
                <a:spcPct val="107000"/>
              </a:lnSpc>
              <a:spcAft>
                <a:spcPts val="800"/>
              </a:spcAft>
            </a:pPr>
            <a:r>
              <a:rPr lang="en-US" sz="1600" dirty="0">
                <a:solidFill>
                  <a:srgbClr val="222222"/>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Station   A02</a:t>
            </a:r>
            <a:endParaRPr lang="ru-RU" sz="16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A260E9C-3D50-46CA-91AA-6A3B9B7F1C3D}"/>
              </a:ext>
            </a:extLst>
          </p:cNvPr>
          <p:cNvSpPr txBox="1"/>
          <p:nvPr/>
        </p:nvSpPr>
        <p:spPr>
          <a:xfrm>
            <a:off x="5100205" y="2164304"/>
            <a:ext cx="1991589" cy="338041"/>
          </a:xfrm>
          <a:prstGeom prst="rect">
            <a:avLst/>
          </a:prstGeom>
          <a:noFill/>
        </p:spPr>
        <p:txBody>
          <a:bodyPr wrap="square">
            <a:spAutoFit/>
          </a:bodyPr>
          <a:lstStyle/>
          <a:p>
            <a:pPr indent="449580" algn="just">
              <a:lnSpc>
                <a:spcPct val="107000"/>
              </a:lnSpc>
              <a:spcAft>
                <a:spcPts val="800"/>
              </a:spcAft>
            </a:pPr>
            <a:r>
              <a:rPr lang="en-US" sz="1600" dirty="0">
                <a:solidFill>
                  <a:srgbClr val="222222"/>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Station A01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E1B3FC7-9A4B-4242-9FF3-2D417015B7CD}"/>
              </a:ext>
            </a:extLst>
          </p:cNvPr>
          <p:cNvSpPr txBox="1"/>
          <p:nvPr/>
        </p:nvSpPr>
        <p:spPr>
          <a:xfrm>
            <a:off x="8559261" y="2167061"/>
            <a:ext cx="1840675" cy="338041"/>
          </a:xfrm>
          <a:prstGeom prst="rect">
            <a:avLst/>
          </a:prstGeom>
          <a:noFill/>
        </p:spPr>
        <p:txBody>
          <a:bodyPr wrap="square">
            <a:spAutoFit/>
          </a:bodyPr>
          <a:lstStyle/>
          <a:p>
            <a:pPr indent="449580" algn="just">
              <a:lnSpc>
                <a:spcPct val="107000"/>
              </a:lnSpc>
              <a:spcAft>
                <a:spcPts val="800"/>
              </a:spcAft>
            </a:pPr>
            <a:r>
              <a:rPr lang="en-US" sz="1600" dirty="0">
                <a:solidFill>
                  <a:srgbClr val="222222"/>
                </a:solidFill>
                <a:effectLst/>
                <a:highlight>
                  <a:srgbClr val="808080"/>
                </a:highlight>
                <a:latin typeface="Times New Roman" panose="02020603050405020304" pitchFamily="18" charset="0"/>
                <a:ea typeface="Calibri" panose="020F0502020204030204" pitchFamily="34" charset="0"/>
                <a:cs typeface="Times New Roman" panose="02020603050405020304" pitchFamily="18" charset="0"/>
              </a:rPr>
              <a:t> Station  A00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11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ACA9-FFD3-4655-96BA-3B78DFA7F246}"/>
              </a:ext>
            </a:extLst>
          </p:cNvPr>
          <p:cNvSpPr txBox="1"/>
          <p:nvPr/>
        </p:nvSpPr>
        <p:spPr>
          <a:xfrm>
            <a:off x="748147" y="5837669"/>
            <a:ext cx="10842170" cy="369332"/>
          </a:xfrm>
          <a:prstGeom prst="rect">
            <a:avLst/>
          </a:prstGeom>
          <a:noFill/>
        </p:spPr>
        <p:txBody>
          <a:bodyPr wrap="square">
            <a:spAutoFit/>
          </a:bodyPr>
          <a:lstStyle/>
          <a:p>
            <a:pPr algn="just">
              <a:spcAft>
                <a:spcPts val="600"/>
              </a:spcAft>
            </a:pPr>
            <a:r>
              <a:rPr lang="en-US" sz="1800" dirty="0">
                <a:effectLst/>
                <a:latin typeface="Times New Roman" panose="02020603050405020304" pitchFamily="18" charset="0"/>
                <a:ea typeface="Times New Roman" panose="02020603050405020304" pitchFamily="18" charset="0"/>
              </a:rPr>
              <a:t>The operating level of the vacuum in various parts of the accelerator must be considered the level of</a:t>
            </a:r>
            <a:r>
              <a:rPr lang="ru-RU" sz="1800" dirty="0">
                <a:effectLst/>
                <a:latin typeface="Times New Roman" panose="02020603050405020304" pitchFamily="18" charset="0"/>
                <a:ea typeface="Times New Roman" panose="02020603050405020304" pitchFamily="18" charset="0"/>
              </a:rPr>
              <a:t> Р</a:t>
            </a:r>
            <a:r>
              <a:rPr lang="ru-RU"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Times New Roman" panose="02020603050405020304" pitchFamily="18" charset="0"/>
              </a:rPr>
              <a:t>5</a:t>
            </a:r>
            <a:r>
              <a:rPr lang="ru-RU"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ru-RU" sz="1800" dirty="0">
                <a:effectLst/>
                <a:latin typeface="Times New Roman" panose="02020603050405020304" pitchFamily="18" charset="0"/>
                <a:ea typeface="Times New Roman" panose="02020603050405020304" pitchFamily="18" charset="0"/>
              </a:rPr>
              <a:t>10</a:t>
            </a:r>
            <a:r>
              <a:rPr lang="ru-RU" sz="1800" baseline="30000" dirty="0">
                <a:effectLst/>
                <a:latin typeface="Times New Roman" panose="02020603050405020304" pitchFamily="18" charset="0"/>
                <a:ea typeface="Times New Roman" panose="02020603050405020304" pitchFamily="18" charset="0"/>
              </a:rPr>
              <a:t>-8</a:t>
            </a:r>
            <a:r>
              <a:rPr lang="ru-RU" sz="1800"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torr</a:t>
            </a:r>
            <a:r>
              <a:rPr lang="ru-RU" sz="18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p:txBody>
      </p:sp>
      <p:pic>
        <p:nvPicPr>
          <p:cNvPr id="3" name="Рисунок 2">
            <a:extLst>
              <a:ext uri="{FF2B5EF4-FFF2-40B4-BE49-F238E27FC236}">
                <a16:creationId xmlns:a16="http://schemas.microsoft.com/office/drawing/2014/main" id="{AE0DB95D-191E-43C8-BF4E-BBEFA98CA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11" y="650999"/>
            <a:ext cx="10695706" cy="4601688"/>
          </a:xfrm>
          <a:prstGeom prst="rect">
            <a:avLst/>
          </a:prstGeom>
        </p:spPr>
      </p:pic>
      <p:sp>
        <p:nvSpPr>
          <p:cNvPr id="9" name="TextBox 8">
            <a:extLst>
              <a:ext uri="{FF2B5EF4-FFF2-40B4-BE49-F238E27FC236}">
                <a16:creationId xmlns:a16="http://schemas.microsoft.com/office/drawing/2014/main" id="{92AEBB10-0361-4A2E-88AB-14D8692F62D4}"/>
              </a:ext>
            </a:extLst>
          </p:cNvPr>
          <p:cNvSpPr txBox="1"/>
          <p:nvPr/>
        </p:nvSpPr>
        <p:spPr>
          <a:xfrm>
            <a:off x="3028951" y="900544"/>
            <a:ext cx="1892631" cy="368755"/>
          </a:xfrm>
          <a:prstGeom prst="rect">
            <a:avLst/>
          </a:prstGeom>
          <a:noFill/>
        </p:spPr>
        <p:txBody>
          <a:bodyPr wrap="square">
            <a:spAutoFit/>
          </a:bodyPr>
          <a:lstStyle/>
          <a:p>
            <a:pPr indent="449580" algn="just">
              <a:lnSpc>
                <a:spcPct val="107000"/>
              </a:lnSpc>
              <a:spcAft>
                <a:spcPts val="800"/>
              </a:spcAft>
            </a:pPr>
            <a:r>
              <a:rPr lang="en-US" dirty="0">
                <a:solidFill>
                  <a:srgbClr val="222222"/>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Station A04</a:t>
            </a:r>
            <a:endParaRPr lang="ru-RU"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558572D-5B7A-4D3D-AE79-7295C8F94022}"/>
              </a:ext>
            </a:extLst>
          </p:cNvPr>
          <p:cNvSpPr txBox="1"/>
          <p:nvPr/>
        </p:nvSpPr>
        <p:spPr>
          <a:xfrm>
            <a:off x="8315200" y="900544"/>
            <a:ext cx="1892631" cy="373757"/>
          </a:xfrm>
          <a:prstGeom prst="rect">
            <a:avLst/>
          </a:prstGeom>
          <a:noFill/>
        </p:spPr>
        <p:txBody>
          <a:bodyPr wrap="square">
            <a:spAutoFit/>
          </a:bodyPr>
          <a:lstStyle/>
          <a:p>
            <a:pPr indent="449580" algn="just">
              <a:lnSpc>
                <a:spcPct val="107000"/>
              </a:lnSpc>
              <a:spcAft>
                <a:spcPts val="800"/>
              </a:spcAft>
            </a:pPr>
            <a:r>
              <a:rPr lang="en-US" sz="1800" dirty="0">
                <a:solidFill>
                  <a:srgbClr val="222222"/>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Station A03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579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8E42ED-4EEA-4CAF-B0EC-56A02939CFA7}"/>
              </a:ext>
            </a:extLst>
          </p:cNvPr>
          <p:cNvSpPr>
            <a:spLocks noGrp="1"/>
          </p:cNvSpPr>
          <p:nvPr>
            <p:ph type="title"/>
          </p:nvPr>
        </p:nvSpPr>
        <p:spPr>
          <a:xfrm>
            <a:off x="2893028" y="29371"/>
            <a:ext cx="4608616" cy="980599"/>
          </a:xfrm>
        </p:spPr>
        <p:txBody>
          <a:bodyPr>
            <a:normAutofit/>
          </a:bodyPr>
          <a:lstStyle/>
          <a:p>
            <a:pPr algn="ctr"/>
            <a:r>
              <a:rPr lang="en-US" sz="4000" dirty="0">
                <a:latin typeface="Times New Roman" panose="02020603050405020304" pitchFamily="18" charset="0"/>
                <a:cs typeface="Times New Roman" panose="02020603050405020304" pitchFamily="18" charset="0"/>
              </a:rPr>
              <a:t>Obtaining a vacuum</a:t>
            </a:r>
            <a:endParaRPr lang="ru-RU" sz="4000" dirty="0">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a16="http://schemas.microsoft.com/office/drawing/2014/main" id="{24A814D5-2210-41A2-B85A-0E7E1F975289}"/>
              </a:ext>
            </a:extLst>
          </p:cNvPr>
          <p:cNvGraphicFramePr>
            <a:graphicFrameLocks noGrp="1"/>
          </p:cNvGraphicFramePr>
          <p:nvPr>
            <p:ph idx="1"/>
            <p:extLst>
              <p:ext uri="{D42A27DB-BD31-4B8C-83A1-F6EECF244321}">
                <p14:modId xmlns:p14="http://schemas.microsoft.com/office/powerpoint/2010/main" val="3311596899"/>
              </p:ext>
            </p:extLst>
          </p:nvPr>
        </p:nvGraphicFramePr>
        <p:xfrm>
          <a:off x="374823" y="1286969"/>
          <a:ext cx="4887098" cy="1763712"/>
        </p:xfrm>
        <a:graphic>
          <a:graphicData uri="http://schemas.openxmlformats.org/drawingml/2006/table">
            <a:tbl>
              <a:tblPr>
                <a:tableStyleId>{5C22544A-7EE6-4342-B048-85BDC9FD1C3A}</a:tableStyleId>
              </a:tblPr>
              <a:tblGrid>
                <a:gridCol w="620568">
                  <a:extLst>
                    <a:ext uri="{9D8B030D-6E8A-4147-A177-3AD203B41FA5}">
                      <a16:colId xmlns:a16="http://schemas.microsoft.com/office/drawing/2014/main" val="2896392340"/>
                    </a:ext>
                  </a:extLst>
                </a:gridCol>
                <a:gridCol w="4266530">
                  <a:extLst>
                    <a:ext uri="{9D8B030D-6E8A-4147-A177-3AD203B41FA5}">
                      <a16:colId xmlns:a16="http://schemas.microsoft.com/office/drawing/2014/main" val="2133789506"/>
                    </a:ext>
                  </a:extLst>
                </a:gridCol>
              </a:tblGrid>
              <a:tr h="791254">
                <a:tc>
                  <a:txBody>
                    <a:bodyPr/>
                    <a:lstStyle/>
                    <a:p>
                      <a:pPr algn="just">
                        <a:lnSpc>
                          <a:spcPct val="107000"/>
                        </a:lnSpc>
                      </a:pPr>
                      <a:r>
                        <a:rPr lang="en-US" sz="1200" dirty="0">
                          <a:effectLst/>
                          <a:latin typeface="Times New Roman" panose="02020603050405020304" pitchFamily="18" charset="0"/>
                          <a:cs typeface="Times New Roman" panose="02020603050405020304" pitchFamily="18" charset="0"/>
                        </a:rPr>
                        <a:t>The first stage</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07000"/>
                        </a:lnSpc>
                      </a:pPr>
                      <a:r>
                        <a:rPr lang="en-US" sz="1200" dirty="0">
                          <a:effectLst/>
                          <a:latin typeface="Times New Roman" panose="02020603050405020304" pitchFamily="18" charset="0"/>
                          <a:cs typeface="Times New Roman" panose="02020603050405020304" pitchFamily="18" charset="0"/>
                        </a:rPr>
                        <a:t>Pumping of the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LINAC-200</a:t>
                      </a:r>
                      <a:r>
                        <a:rPr lang="en-US" sz="1200" dirty="0">
                          <a:effectLst/>
                          <a:latin typeface="Times New Roman" panose="02020603050405020304" pitchFamily="18" charset="0"/>
                          <a:cs typeface="Times New Roman" panose="02020603050405020304" pitchFamily="18" charset="0"/>
                        </a:rPr>
                        <a:t> accelerator chamber (or </a:t>
                      </a:r>
                      <a:r>
                        <a:rPr lang="en-US" sz="1200" dirty="0" err="1">
                          <a:effectLst/>
                          <a:latin typeface="Times New Roman" panose="02020603050405020304" pitchFamily="18" charset="0"/>
                          <a:cs typeface="Times New Roman" panose="02020603050405020304" pitchFamily="18" charset="0"/>
                        </a:rPr>
                        <a:t>individualsections</a:t>
                      </a:r>
                      <a:r>
                        <a:rPr lang="en-US" sz="1200" dirty="0">
                          <a:effectLst/>
                          <a:latin typeface="Times New Roman" panose="02020603050405020304" pitchFamily="18" charset="0"/>
                          <a:cs typeface="Times New Roman" panose="02020603050405020304" pitchFamily="18" charset="0"/>
                        </a:rPr>
                        <a:t>) "from the atmosphere" using a mobile vacuum station:</a:t>
                      </a:r>
                      <a:endParaRPr lang="ru-RU" sz="1200" dirty="0">
                        <a:effectLst/>
                        <a:latin typeface="Times New Roman" panose="02020603050405020304" pitchFamily="18" charset="0"/>
                        <a:cs typeface="Times New Roman" panose="02020603050405020304" pitchFamily="18" charset="0"/>
                      </a:endParaRPr>
                    </a:p>
                    <a:p>
                      <a:pPr algn="just">
                        <a:lnSpc>
                          <a:spcPct val="107000"/>
                        </a:lnSpc>
                      </a:pPr>
                      <a:r>
                        <a:rPr lang="ru-RU"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Pre-vacuum pumping of the chamber to pressure</a:t>
                      </a:r>
                      <a:r>
                        <a:rPr lang="ru-RU" sz="1200" dirty="0">
                          <a:effectLst/>
                          <a:latin typeface="Times New Roman" panose="02020603050405020304" pitchFamily="18" charset="0"/>
                          <a:cs typeface="Times New Roman" panose="02020603050405020304" pitchFamily="18" charset="0"/>
                        </a:rPr>
                        <a:t> Р ~ 5</a:t>
                      </a:r>
                      <a:r>
                        <a:rPr lang="ru-RU"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cs typeface="Times New Roman" panose="02020603050405020304" pitchFamily="18" charset="0"/>
                        </a:rPr>
                        <a:t>10</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torr</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00944884"/>
                  </a:ext>
                </a:extLst>
              </a:tr>
              <a:tr h="261257">
                <a:tc>
                  <a:txBody>
                    <a:bodyPr/>
                    <a:lstStyle/>
                    <a:p>
                      <a:pPr algn="just">
                        <a:lnSpc>
                          <a:spcPct val="107000"/>
                        </a:lnSpc>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07000"/>
                        </a:lnSpc>
                      </a:pPr>
                      <a:r>
                        <a:rPr lang="ru-RU"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Turbopump pumping to pressure</a:t>
                      </a:r>
                      <a:r>
                        <a:rPr lang="ru-RU" sz="1200" dirty="0">
                          <a:effectLst/>
                          <a:latin typeface="Times New Roman" panose="02020603050405020304" pitchFamily="18" charset="0"/>
                          <a:cs typeface="Times New Roman" panose="02020603050405020304" pitchFamily="18" charset="0"/>
                        </a:rPr>
                        <a:t>Р ~ 5</a:t>
                      </a:r>
                      <a:r>
                        <a:rPr lang="ru-RU"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cs typeface="Times New Roman" panose="02020603050405020304" pitchFamily="18" charset="0"/>
                        </a:rPr>
                        <a:t>10</a:t>
                      </a:r>
                      <a:r>
                        <a:rPr lang="ru-RU" sz="1200" baseline="30000" dirty="0">
                          <a:effectLst/>
                          <a:latin typeface="Times New Roman" panose="02020603050405020304" pitchFamily="18" charset="0"/>
                          <a:cs typeface="Times New Roman" panose="02020603050405020304" pitchFamily="18" charset="0"/>
                        </a:rPr>
                        <a:t>-7</a:t>
                      </a:r>
                      <a:r>
                        <a:rPr lang="ru-RU"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torr</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627423"/>
                  </a:ext>
                </a:extLst>
              </a:tr>
              <a:tr h="711201">
                <a:tc>
                  <a:txBody>
                    <a:bodyPr/>
                    <a:lstStyle/>
                    <a:p>
                      <a:pPr algn="just">
                        <a:lnSpc>
                          <a:spcPct val="107000"/>
                        </a:lnSpc>
                      </a:pPr>
                      <a:r>
                        <a:rPr lang="en-US" sz="1200" dirty="0">
                          <a:effectLst/>
                          <a:latin typeface="Times New Roman" panose="02020603050405020304" pitchFamily="18" charset="0"/>
                          <a:cs typeface="Times New Roman" panose="02020603050405020304" pitchFamily="18" charset="0"/>
                        </a:rPr>
                        <a:t>The second stage</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07000"/>
                        </a:lnSpc>
                      </a:pPr>
                      <a:r>
                        <a:rPr lang="en-US" sz="1200" dirty="0">
                          <a:effectLst/>
                          <a:latin typeface="Times New Roman" panose="02020603050405020304" pitchFamily="18" charset="0"/>
                          <a:cs typeface="Times New Roman" panose="02020603050405020304" pitchFamily="18" charset="0"/>
                        </a:rPr>
                        <a:t>Switching on and further constant pumping of the accelerator chamber, ion magnetic discharge pumps up to pressure</a:t>
                      </a:r>
                      <a:r>
                        <a:rPr lang="ru-RU" sz="1200" dirty="0">
                          <a:effectLst/>
                          <a:latin typeface="Times New Roman" panose="02020603050405020304" pitchFamily="18" charset="0"/>
                          <a:cs typeface="Times New Roman" panose="02020603050405020304" pitchFamily="18" charset="0"/>
                        </a:rPr>
                        <a:t>Р </a:t>
                      </a:r>
                      <a:r>
                        <a:rPr lang="ru-RU"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cs typeface="Times New Roman" panose="02020603050405020304" pitchFamily="18" charset="0"/>
                        </a:rPr>
                        <a:t> 5</a:t>
                      </a:r>
                      <a:r>
                        <a:rPr lang="ru-RU" sz="1200" dirty="0">
                          <a:effectLst/>
                          <a:latin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cs typeface="Times New Roman" panose="02020603050405020304" pitchFamily="18" charset="0"/>
                        </a:rPr>
                        <a:t>10</a:t>
                      </a:r>
                      <a:r>
                        <a:rPr lang="ru-RU" sz="1200" baseline="30000" dirty="0">
                          <a:effectLst/>
                          <a:latin typeface="Times New Roman" panose="02020603050405020304" pitchFamily="18" charset="0"/>
                          <a:cs typeface="Times New Roman" panose="02020603050405020304" pitchFamily="18" charset="0"/>
                        </a:rPr>
                        <a:t>-8</a:t>
                      </a:r>
                      <a:r>
                        <a:rPr lang="ru-RU"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torr</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00191109"/>
                  </a:ext>
                </a:extLst>
              </a:tr>
            </a:tbl>
          </a:graphicData>
        </a:graphic>
      </p:graphicFrame>
      <p:pic>
        <p:nvPicPr>
          <p:cNvPr id="7" name="Рисунок 6" descr="ВАК7">
            <a:extLst>
              <a:ext uri="{FF2B5EF4-FFF2-40B4-BE49-F238E27FC236}">
                <a16:creationId xmlns:a16="http://schemas.microsoft.com/office/drawing/2014/main" id="{2D9D2745-3BF5-43E8-AA5C-68ECCAF24D27}"/>
              </a:ext>
            </a:extLst>
          </p:cNvPr>
          <p:cNvPicPr/>
          <p:nvPr/>
        </p:nvPicPr>
        <p:blipFill>
          <a:blip r:embed="rId2" cstate="print"/>
          <a:srcRect/>
          <a:stretch>
            <a:fillRect/>
          </a:stretch>
        </p:blipFill>
        <p:spPr bwMode="auto">
          <a:xfrm>
            <a:off x="6032447" y="1286969"/>
            <a:ext cx="1533782" cy="2605212"/>
          </a:xfrm>
          <a:prstGeom prst="rect">
            <a:avLst/>
          </a:prstGeom>
          <a:noFill/>
          <a:ln w="9525">
            <a:noFill/>
            <a:miter lim="800000"/>
            <a:headEnd/>
            <a:tailEnd/>
          </a:ln>
        </p:spPr>
      </p:pic>
      <p:sp>
        <p:nvSpPr>
          <p:cNvPr id="9" name="TextBox 8">
            <a:extLst>
              <a:ext uri="{FF2B5EF4-FFF2-40B4-BE49-F238E27FC236}">
                <a16:creationId xmlns:a16="http://schemas.microsoft.com/office/drawing/2014/main" id="{3AD22F08-DF3B-43C1-B29E-51A9DB24761F}"/>
              </a:ext>
            </a:extLst>
          </p:cNvPr>
          <p:cNvSpPr txBox="1"/>
          <p:nvPr/>
        </p:nvSpPr>
        <p:spPr>
          <a:xfrm>
            <a:off x="5724941" y="3892181"/>
            <a:ext cx="2148793" cy="276999"/>
          </a:xfrm>
          <a:prstGeom prst="rect">
            <a:avLst/>
          </a:prstGeom>
          <a:noFill/>
        </p:spPr>
        <p:txBody>
          <a:bodyPr wrap="square">
            <a:spAutoFit/>
          </a:bodyPr>
          <a:lstStyle/>
          <a:p>
            <a:pPr algn="ctr"/>
            <a:r>
              <a:rPr lang="en-US" sz="1200" dirty="0">
                <a:solidFill>
                  <a:srgbClr val="000000"/>
                </a:solidFill>
                <a:effectLst/>
                <a:latin typeface="Times New Roman" panose="02020603050405020304" pitchFamily="18" charset="0"/>
                <a:ea typeface="Times New Roman" panose="02020603050405020304" pitchFamily="18" charset="0"/>
              </a:rPr>
              <a:t>Mobile vacuum post</a:t>
            </a:r>
            <a:endParaRPr lang="ru-RU" sz="1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E474C40-918B-44C0-BCC8-47F33F4FE057}"/>
              </a:ext>
            </a:extLst>
          </p:cNvPr>
          <p:cNvSpPr txBox="1"/>
          <p:nvPr/>
        </p:nvSpPr>
        <p:spPr>
          <a:xfrm>
            <a:off x="8336755" y="1204580"/>
            <a:ext cx="2955303" cy="1384995"/>
          </a:xfrm>
          <a:prstGeom prst="rect">
            <a:avLst/>
          </a:prstGeom>
          <a:noFill/>
        </p:spPr>
        <p:txBody>
          <a:bodyPr wrap="square">
            <a:spAutoFit/>
          </a:bodyPr>
          <a:lstStyle/>
          <a:p>
            <a:pPr algn="just"/>
            <a:r>
              <a:rPr lang="en-US" sz="1400" dirty="0">
                <a:solidFill>
                  <a:srgbClr val="000000"/>
                </a:solidFill>
                <a:effectLst/>
                <a:latin typeface="Times New Roman" panose="02020603050405020304" pitchFamily="18" charset="0"/>
                <a:ea typeface="Times New Roman" panose="02020603050405020304" pitchFamily="18" charset="0"/>
              </a:rPr>
              <a:t>The mobile vacuum post consists of the following elements:</a:t>
            </a:r>
            <a:endParaRPr lang="ru-RU" sz="1400" dirty="0">
              <a:solidFill>
                <a:srgbClr val="000000"/>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US" sz="1400" dirty="0">
                <a:solidFill>
                  <a:srgbClr val="000000"/>
                </a:solidFill>
                <a:effectLst/>
                <a:latin typeface="Times New Roman" panose="02020603050405020304" pitchFamily="18" charset="0"/>
                <a:ea typeface="Times New Roman" panose="02020603050405020304" pitchFamily="18" charset="0"/>
              </a:rPr>
              <a:t>Turbomolecular pump</a:t>
            </a:r>
            <a:endParaRPr lang="ru-RU" sz="1400" dirty="0">
              <a:solidFill>
                <a:srgbClr val="000000"/>
              </a:solidFill>
              <a:latin typeface="Times New Roman" panose="02020603050405020304" pitchFamily="18" charset="0"/>
              <a:ea typeface="Times New Roman" panose="02020603050405020304" pitchFamily="18" charset="0"/>
            </a:endParaRPr>
          </a:p>
          <a:p>
            <a:pPr marL="285750" indent="-285750" algn="just">
              <a:buFontTx/>
              <a:buChar char="-"/>
            </a:pPr>
            <a:r>
              <a:rPr lang="en-US" sz="1400" dirty="0" err="1">
                <a:solidFill>
                  <a:srgbClr val="000000"/>
                </a:solidFill>
                <a:effectLst/>
                <a:latin typeface="Times New Roman" panose="02020603050405020304" pitchFamily="18" charset="0"/>
                <a:ea typeface="Times New Roman" panose="02020603050405020304" pitchFamily="18" charset="0"/>
              </a:rPr>
              <a:t>Forevacuum</a:t>
            </a:r>
            <a:r>
              <a:rPr lang="en-US" sz="1400" dirty="0">
                <a:solidFill>
                  <a:srgbClr val="000000"/>
                </a:solidFill>
                <a:effectLst/>
                <a:latin typeface="Times New Roman" panose="02020603050405020304" pitchFamily="18" charset="0"/>
                <a:ea typeface="Times New Roman" panose="02020603050405020304" pitchFamily="18" charset="0"/>
              </a:rPr>
              <a:t> spiral pump;</a:t>
            </a:r>
            <a:endParaRPr lang="ru-RU" sz="1400" dirty="0">
              <a:solidFill>
                <a:srgbClr val="000000"/>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US" sz="1400" dirty="0" err="1">
                <a:solidFill>
                  <a:srgbClr val="000000"/>
                </a:solidFill>
                <a:latin typeface="Times New Roman" panose="02020603050405020304" pitchFamily="18" charset="0"/>
                <a:ea typeface="Times New Roman" panose="02020603050405020304" pitchFamily="18" charset="0"/>
              </a:rPr>
              <a:t>V</a:t>
            </a:r>
            <a:r>
              <a:rPr lang="en-US" sz="1400" dirty="0" err="1">
                <a:solidFill>
                  <a:srgbClr val="000000"/>
                </a:solidFill>
                <a:effectLst/>
                <a:latin typeface="Times New Roman" panose="02020603050405020304" pitchFamily="18" charset="0"/>
                <a:ea typeface="Times New Roman" panose="02020603050405020304" pitchFamily="18" charset="0"/>
              </a:rPr>
              <a:t>acuometer</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1400" dirty="0">
              <a:solidFill>
                <a:srgbClr val="000000"/>
              </a:solidFill>
              <a:effectLst/>
              <a:latin typeface="Times New Roman" panose="02020603050405020304" pitchFamily="18" charset="0"/>
              <a:ea typeface="Times New Roman" panose="02020603050405020304" pitchFamily="18" charset="0"/>
            </a:endParaRPr>
          </a:p>
          <a:p>
            <a:pPr marL="285750" indent="-285750" algn="just">
              <a:buFontTx/>
              <a:buChar char="-"/>
            </a:pPr>
            <a:r>
              <a:rPr lang="en-US" sz="1400" dirty="0">
                <a:solidFill>
                  <a:srgbClr val="000000"/>
                </a:solidFill>
                <a:effectLst/>
                <a:latin typeface="Times New Roman" panose="02020603050405020304" pitchFamily="18" charset="0"/>
                <a:ea typeface="Times New Roman" panose="02020603050405020304" pitchFamily="18" charset="0"/>
              </a:rPr>
              <a:t>Electric shutter (valve).</a:t>
            </a:r>
            <a:endParaRPr lang="ru-RU" sz="1400" dirty="0">
              <a:effectLst/>
              <a:latin typeface="Times New Roman" panose="02020603050405020304" pitchFamily="18" charset="0"/>
              <a:ea typeface="Times New Roman" panose="02020603050405020304" pitchFamily="18" charset="0"/>
            </a:endParaRPr>
          </a:p>
        </p:txBody>
      </p:sp>
      <p:pic>
        <p:nvPicPr>
          <p:cNvPr id="16" name="Рисунок 15" descr="ВАК8">
            <a:extLst>
              <a:ext uri="{FF2B5EF4-FFF2-40B4-BE49-F238E27FC236}">
                <a16:creationId xmlns:a16="http://schemas.microsoft.com/office/drawing/2014/main" id="{86C3C751-1380-4ED6-9EAE-A451D8B5B8EE}"/>
              </a:ext>
            </a:extLst>
          </p:cNvPr>
          <p:cNvPicPr/>
          <p:nvPr/>
        </p:nvPicPr>
        <p:blipFill>
          <a:blip r:embed="rId3" cstate="print"/>
          <a:srcRect/>
          <a:stretch>
            <a:fillRect/>
          </a:stretch>
        </p:blipFill>
        <p:spPr bwMode="auto">
          <a:xfrm>
            <a:off x="374823" y="3948589"/>
            <a:ext cx="1905000" cy="1819275"/>
          </a:xfrm>
          <a:prstGeom prst="rect">
            <a:avLst/>
          </a:prstGeom>
          <a:noFill/>
          <a:ln w="9525">
            <a:noFill/>
            <a:miter lim="800000"/>
            <a:headEnd/>
            <a:tailEnd/>
          </a:ln>
        </p:spPr>
      </p:pic>
      <p:sp>
        <p:nvSpPr>
          <p:cNvPr id="18" name="TextBox 17">
            <a:extLst>
              <a:ext uri="{FF2B5EF4-FFF2-40B4-BE49-F238E27FC236}">
                <a16:creationId xmlns:a16="http://schemas.microsoft.com/office/drawing/2014/main" id="{0BD9E1EF-D79B-49D3-A58A-7ED6629C6975}"/>
              </a:ext>
            </a:extLst>
          </p:cNvPr>
          <p:cNvSpPr txBox="1"/>
          <p:nvPr/>
        </p:nvSpPr>
        <p:spPr>
          <a:xfrm>
            <a:off x="659730" y="5877401"/>
            <a:ext cx="1658919" cy="461665"/>
          </a:xfrm>
          <a:prstGeom prst="rect">
            <a:avLst/>
          </a:prstGeom>
          <a:noFill/>
        </p:spPr>
        <p:txBody>
          <a:bodyPr wrap="square">
            <a:spAutoFit/>
          </a:bodyPr>
          <a:lstStyle/>
          <a:p>
            <a:pPr algn="ctr"/>
            <a:r>
              <a:rPr lang="en-US" sz="1200" dirty="0">
                <a:solidFill>
                  <a:srgbClr val="000000"/>
                </a:solidFill>
                <a:effectLst/>
                <a:latin typeface="Times New Roman" panose="02020603050405020304" pitchFamily="18" charset="0"/>
                <a:ea typeface="Times New Roman" panose="02020603050405020304" pitchFamily="18" charset="0"/>
              </a:rPr>
              <a:t>Turbomolecular pump</a:t>
            </a:r>
          </a:p>
          <a:p>
            <a:pPr algn="ctr"/>
            <a:r>
              <a:rPr lang="ru-RU" sz="1200" dirty="0">
                <a:effectLst/>
                <a:latin typeface="Times New Roman" panose="02020603050405020304" pitchFamily="18" charset="0"/>
                <a:ea typeface="Times New Roman" panose="02020603050405020304" pitchFamily="18" charset="0"/>
              </a:rPr>
              <a:t> </a:t>
            </a:r>
            <a:r>
              <a:rPr lang="ru-RU" sz="1200" dirty="0" err="1">
                <a:effectLst/>
                <a:latin typeface="Times New Roman" panose="02020603050405020304" pitchFamily="18" charset="0"/>
                <a:ea typeface="Times New Roman" panose="02020603050405020304" pitchFamily="18" charset="0"/>
              </a:rPr>
              <a:t>HiPace</a:t>
            </a:r>
            <a:r>
              <a:rPr lang="ru-RU" sz="1200" dirty="0">
                <a:effectLst/>
                <a:latin typeface="Times New Roman" panose="02020603050405020304" pitchFamily="18" charset="0"/>
                <a:ea typeface="Times New Roman" panose="02020603050405020304" pitchFamily="18" charset="0"/>
              </a:rPr>
              <a:t> 300</a:t>
            </a:r>
          </a:p>
        </p:txBody>
      </p:sp>
      <p:pic>
        <p:nvPicPr>
          <p:cNvPr id="19" name="Рисунок 18" descr="ВАК11">
            <a:extLst>
              <a:ext uri="{FF2B5EF4-FFF2-40B4-BE49-F238E27FC236}">
                <a16:creationId xmlns:a16="http://schemas.microsoft.com/office/drawing/2014/main" id="{8792EE4A-0F5F-4445-B7BF-46BAF920F65A}"/>
              </a:ext>
            </a:extLst>
          </p:cNvPr>
          <p:cNvPicPr/>
          <p:nvPr/>
        </p:nvPicPr>
        <p:blipFill>
          <a:blip r:embed="rId4" cstate="print"/>
          <a:srcRect/>
          <a:stretch>
            <a:fillRect/>
          </a:stretch>
        </p:blipFill>
        <p:spPr bwMode="auto">
          <a:xfrm>
            <a:off x="2949869" y="3839051"/>
            <a:ext cx="2105025" cy="2038350"/>
          </a:xfrm>
          <a:prstGeom prst="rect">
            <a:avLst/>
          </a:prstGeom>
          <a:noFill/>
          <a:ln w="9525">
            <a:noFill/>
            <a:miter lim="800000"/>
            <a:headEnd/>
            <a:tailEnd/>
          </a:ln>
        </p:spPr>
      </p:pic>
      <p:sp>
        <p:nvSpPr>
          <p:cNvPr id="21" name="TextBox 20">
            <a:extLst>
              <a:ext uri="{FF2B5EF4-FFF2-40B4-BE49-F238E27FC236}">
                <a16:creationId xmlns:a16="http://schemas.microsoft.com/office/drawing/2014/main" id="{81BEB614-2143-4059-A59E-BC6141A4288F}"/>
              </a:ext>
            </a:extLst>
          </p:cNvPr>
          <p:cNvSpPr txBox="1"/>
          <p:nvPr/>
        </p:nvSpPr>
        <p:spPr>
          <a:xfrm>
            <a:off x="2807426" y="6020870"/>
            <a:ext cx="2389910" cy="461665"/>
          </a:xfrm>
          <a:prstGeom prst="rect">
            <a:avLst/>
          </a:prstGeom>
          <a:noFill/>
        </p:spPr>
        <p:txBody>
          <a:bodyPr wrap="square">
            <a:spAutoFit/>
          </a:bodyPr>
          <a:lstStyle/>
          <a:p>
            <a:pPr algn="ctr"/>
            <a:r>
              <a:rPr lang="en-US" sz="1200" dirty="0" err="1">
                <a:solidFill>
                  <a:srgbClr val="000000"/>
                </a:solidFill>
                <a:effectLst/>
                <a:latin typeface="Times New Roman" panose="02020603050405020304" pitchFamily="18" charset="0"/>
                <a:ea typeface="Times New Roman" panose="02020603050405020304" pitchFamily="18" charset="0"/>
              </a:rPr>
              <a:t>Forevacuum</a:t>
            </a:r>
            <a:r>
              <a:rPr lang="en-US" sz="1200" dirty="0">
                <a:solidFill>
                  <a:srgbClr val="000000"/>
                </a:solidFill>
                <a:effectLst/>
                <a:latin typeface="Times New Roman" panose="02020603050405020304" pitchFamily="18" charset="0"/>
                <a:ea typeface="Times New Roman" panose="02020603050405020304" pitchFamily="18" charset="0"/>
              </a:rPr>
              <a:t> spiral pump </a:t>
            </a:r>
          </a:p>
          <a:p>
            <a:pPr algn="ctr"/>
            <a:r>
              <a:rPr lang="ru-RU" sz="1200" dirty="0" err="1">
                <a:effectLst/>
                <a:latin typeface="Times New Roman" panose="02020603050405020304" pitchFamily="18" charset="0"/>
                <a:ea typeface="Times New Roman" panose="02020603050405020304" pitchFamily="18" charset="0"/>
              </a:rPr>
              <a:t>Triscroll</a:t>
            </a:r>
            <a:r>
              <a:rPr lang="ru-RU" sz="1200" dirty="0">
                <a:effectLst/>
                <a:latin typeface="Times New Roman" panose="02020603050405020304" pitchFamily="18" charset="0"/>
                <a:ea typeface="Times New Roman" panose="02020603050405020304" pitchFamily="18" charset="0"/>
              </a:rPr>
              <a:t> 300</a:t>
            </a:r>
            <a:endParaRPr lang="ru-RU" sz="1200" dirty="0"/>
          </a:p>
        </p:txBody>
      </p:sp>
      <p:pic>
        <p:nvPicPr>
          <p:cNvPr id="22" name="Рисунок 21" descr="ВАК14">
            <a:extLst>
              <a:ext uri="{FF2B5EF4-FFF2-40B4-BE49-F238E27FC236}">
                <a16:creationId xmlns:a16="http://schemas.microsoft.com/office/drawing/2014/main" id="{F905D951-AB06-44FC-84A7-0CCED5357E04}"/>
              </a:ext>
            </a:extLst>
          </p:cNvPr>
          <p:cNvPicPr/>
          <p:nvPr/>
        </p:nvPicPr>
        <p:blipFill>
          <a:blip r:embed="rId5" cstate="print"/>
          <a:srcRect/>
          <a:stretch>
            <a:fillRect/>
          </a:stretch>
        </p:blipFill>
        <p:spPr bwMode="auto">
          <a:xfrm>
            <a:off x="8851287" y="3811070"/>
            <a:ext cx="1343025" cy="2209800"/>
          </a:xfrm>
          <a:prstGeom prst="rect">
            <a:avLst/>
          </a:prstGeom>
          <a:noFill/>
          <a:ln w="9525">
            <a:noFill/>
            <a:miter lim="800000"/>
            <a:headEnd/>
            <a:tailEnd/>
          </a:ln>
        </p:spPr>
      </p:pic>
      <p:sp>
        <p:nvSpPr>
          <p:cNvPr id="27" name="TextBox 26">
            <a:extLst>
              <a:ext uri="{FF2B5EF4-FFF2-40B4-BE49-F238E27FC236}">
                <a16:creationId xmlns:a16="http://schemas.microsoft.com/office/drawing/2014/main" id="{45BD0934-3978-4F1C-B5AA-0F75666ABD16}"/>
              </a:ext>
            </a:extLst>
          </p:cNvPr>
          <p:cNvSpPr txBox="1"/>
          <p:nvPr/>
        </p:nvSpPr>
        <p:spPr>
          <a:xfrm>
            <a:off x="8140634" y="6096596"/>
            <a:ext cx="2986545" cy="461665"/>
          </a:xfrm>
          <a:prstGeom prst="rect">
            <a:avLst/>
          </a:prstGeom>
          <a:noFill/>
        </p:spPr>
        <p:txBody>
          <a:bodyPr wrap="square">
            <a:spAutoFit/>
          </a:bodyPr>
          <a:lstStyle/>
          <a:p>
            <a:pPr algn="ctr"/>
            <a:r>
              <a:rPr lang="en-US" sz="1200" dirty="0" err="1">
                <a:solidFill>
                  <a:srgbClr val="000000"/>
                </a:solidFill>
                <a:effectLst/>
                <a:latin typeface="Times New Roman" panose="02020603050405020304" pitchFamily="18" charset="0"/>
                <a:ea typeface="Times New Roman" panose="02020603050405020304" pitchFamily="18" charset="0"/>
              </a:rPr>
              <a:t>Vacuometer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Pfeiffer Vacuum</a:t>
            </a:r>
            <a:endParaRPr lang="ru-RU"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ActiveLine</a:t>
            </a:r>
            <a:r>
              <a:rPr lang="en-US" sz="1200" dirty="0">
                <a:latin typeface="Times New Roman" panose="02020603050405020304" pitchFamily="18" charset="0"/>
                <a:cs typeface="Times New Roman" panose="02020603050405020304" pitchFamily="18" charset="0"/>
              </a:rPr>
              <a:t> IKR 270</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5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858011-E29E-4F8C-9162-1C24A72C87D0}"/>
              </a:ext>
            </a:extLst>
          </p:cNvPr>
          <p:cNvSpPr>
            <a:spLocks noGrp="1"/>
          </p:cNvSpPr>
          <p:nvPr>
            <p:ph type="title"/>
          </p:nvPr>
        </p:nvSpPr>
        <p:spPr>
          <a:xfrm>
            <a:off x="559773" y="-32120"/>
            <a:ext cx="5608269" cy="1519747"/>
          </a:xfrm>
        </p:spPr>
        <p:txBody>
          <a:bodyPr>
            <a:normAutofit/>
          </a:bodyPr>
          <a:lstStyle/>
          <a:p>
            <a:pPr algn="ctr"/>
            <a:r>
              <a:rPr lang="en-US" sz="4400" dirty="0">
                <a:latin typeface="Times New Roman" panose="02020603050405020304" pitchFamily="18" charset="0"/>
                <a:cs typeface="Times New Roman" panose="02020603050405020304" pitchFamily="18" charset="0"/>
              </a:rPr>
              <a:t>Vacuum measuring instruments</a:t>
            </a:r>
            <a:endParaRPr lang="ru-RU" dirty="0"/>
          </a:p>
        </p:txBody>
      </p:sp>
      <p:pic>
        <p:nvPicPr>
          <p:cNvPr id="4" name="Объект 6" descr="ВАК1">
            <a:extLst>
              <a:ext uri="{FF2B5EF4-FFF2-40B4-BE49-F238E27FC236}">
                <a16:creationId xmlns:a16="http://schemas.microsoft.com/office/drawing/2014/main" id="{1CE76670-1BEB-430A-9AC5-08679FD081F7}"/>
              </a:ext>
            </a:extLst>
          </p:cNvPr>
          <p:cNvPicPr>
            <a:picLocks noGrp="1"/>
          </p:cNvPicPr>
          <p:nvPr>
            <p:ph idx="1"/>
          </p:nvPr>
        </p:nvPicPr>
        <p:blipFill>
          <a:blip r:embed="rId3" cstate="print"/>
          <a:srcRect/>
          <a:stretch>
            <a:fillRect/>
          </a:stretch>
        </p:blipFill>
        <p:spPr bwMode="auto">
          <a:xfrm>
            <a:off x="444648" y="3129984"/>
            <a:ext cx="874204" cy="2499211"/>
          </a:xfrm>
          <a:prstGeom prst="rect">
            <a:avLst/>
          </a:prstGeom>
          <a:noFill/>
          <a:ln w="9525">
            <a:noFill/>
            <a:miter lim="800000"/>
            <a:headEnd/>
            <a:tailEnd/>
          </a:ln>
        </p:spPr>
      </p:pic>
      <p:pic>
        <p:nvPicPr>
          <p:cNvPr id="5" name="Рисунок 4" descr="ВАК2">
            <a:extLst>
              <a:ext uri="{FF2B5EF4-FFF2-40B4-BE49-F238E27FC236}">
                <a16:creationId xmlns:a16="http://schemas.microsoft.com/office/drawing/2014/main" id="{E78DFA7C-D400-496D-B931-7E720E533948}"/>
              </a:ext>
            </a:extLst>
          </p:cNvPr>
          <p:cNvPicPr/>
          <p:nvPr/>
        </p:nvPicPr>
        <p:blipFill>
          <a:blip r:embed="rId4" cstate="print"/>
          <a:srcRect/>
          <a:stretch>
            <a:fillRect/>
          </a:stretch>
        </p:blipFill>
        <p:spPr bwMode="auto">
          <a:xfrm>
            <a:off x="2081567" y="3653544"/>
            <a:ext cx="1267770" cy="1452090"/>
          </a:xfrm>
          <a:prstGeom prst="rect">
            <a:avLst/>
          </a:prstGeom>
          <a:noFill/>
          <a:ln w="9525">
            <a:noFill/>
            <a:miter lim="800000"/>
            <a:headEnd/>
            <a:tailEnd/>
          </a:ln>
        </p:spPr>
      </p:pic>
      <p:pic>
        <p:nvPicPr>
          <p:cNvPr id="6" name="Рисунок 5" descr="ВАК3">
            <a:extLst>
              <a:ext uri="{FF2B5EF4-FFF2-40B4-BE49-F238E27FC236}">
                <a16:creationId xmlns:a16="http://schemas.microsoft.com/office/drawing/2014/main" id="{74BBB1D0-BC53-4C28-B11F-176624C28E16}"/>
              </a:ext>
            </a:extLst>
          </p:cNvPr>
          <p:cNvPicPr/>
          <p:nvPr/>
        </p:nvPicPr>
        <p:blipFill>
          <a:blip r:embed="rId5" cstate="print"/>
          <a:srcRect/>
          <a:stretch>
            <a:fillRect/>
          </a:stretch>
        </p:blipFill>
        <p:spPr bwMode="auto">
          <a:xfrm>
            <a:off x="4112052" y="3782318"/>
            <a:ext cx="1170274" cy="1485201"/>
          </a:xfrm>
          <a:prstGeom prst="rect">
            <a:avLst/>
          </a:prstGeom>
          <a:noFill/>
          <a:ln w="9525">
            <a:noFill/>
            <a:miter lim="800000"/>
            <a:headEnd/>
            <a:tailEnd/>
          </a:ln>
        </p:spPr>
      </p:pic>
      <p:sp>
        <p:nvSpPr>
          <p:cNvPr id="8" name="TextBox 7">
            <a:extLst>
              <a:ext uri="{FF2B5EF4-FFF2-40B4-BE49-F238E27FC236}">
                <a16:creationId xmlns:a16="http://schemas.microsoft.com/office/drawing/2014/main" id="{AE4B1A8C-3BB7-421B-8582-CAC830FAA1BF}"/>
              </a:ext>
            </a:extLst>
          </p:cNvPr>
          <p:cNvSpPr txBox="1"/>
          <p:nvPr/>
        </p:nvSpPr>
        <p:spPr>
          <a:xfrm>
            <a:off x="33386" y="5716019"/>
            <a:ext cx="1696727" cy="646331"/>
          </a:xfrm>
          <a:prstGeom prst="rect">
            <a:avLst/>
          </a:prstGeom>
          <a:noFill/>
        </p:spPr>
        <p:txBody>
          <a:bodyPr wrap="square">
            <a:spAutoFit/>
          </a:bodyPr>
          <a:lstStyle/>
          <a:p>
            <a:pPr algn="ctr"/>
            <a:r>
              <a:rPr lang="ru-RU" sz="1200" dirty="0">
                <a:effectLst/>
                <a:latin typeface="Times New Roman" panose="02020603050405020304" pitchFamily="18" charset="0"/>
                <a:ea typeface="Times New Roman" panose="02020603050405020304" pitchFamily="18" charset="0"/>
              </a:rPr>
              <a:t>TPR018 </a:t>
            </a:r>
          </a:p>
          <a:p>
            <a:pPr algn="ctr"/>
            <a:r>
              <a:rPr lang="en-US" sz="1200" dirty="0">
                <a:effectLst/>
                <a:latin typeface="Times New Roman" panose="02020603050405020304" pitchFamily="18" charset="0"/>
                <a:ea typeface="Times New Roman" panose="02020603050405020304" pitchFamily="18" charset="0"/>
              </a:rPr>
              <a:t>Measuring range</a:t>
            </a:r>
          </a:p>
          <a:p>
            <a:pPr algn="ctr"/>
            <a:r>
              <a:rPr lang="ru-RU" sz="1200" dirty="0">
                <a:effectLst/>
                <a:latin typeface="Times New Roman" panose="02020603050405020304" pitchFamily="18" charset="0"/>
                <a:ea typeface="Times New Roman" panose="02020603050405020304" pitchFamily="18" charset="0"/>
              </a:rPr>
              <a:t>10</a:t>
            </a:r>
            <a:r>
              <a:rPr lang="ru-RU" sz="1200" baseline="30000" dirty="0">
                <a:effectLst/>
                <a:latin typeface="Times New Roman" panose="02020603050405020304" pitchFamily="18" charset="0"/>
                <a:ea typeface="Times New Roman" panose="02020603050405020304" pitchFamily="18" charset="0"/>
              </a:rPr>
              <a:t>3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ea typeface="Times New Roman" panose="02020603050405020304" pitchFamily="18" charset="0"/>
              </a:rPr>
              <a:t>8</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ea typeface="Times New Roman" panose="02020603050405020304" pitchFamily="18" charset="0"/>
              </a:rPr>
              <a:t>10</a:t>
            </a:r>
            <a:r>
              <a:rPr lang="ru-RU" sz="1200" baseline="30000" dirty="0">
                <a:effectLst/>
                <a:latin typeface="Times New Roman" panose="02020603050405020304" pitchFamily="18" charset="0"/>
                <a:ea typeface="Times New Roman" panose="02020603050405020304" pitchFamily="18" charset="0"/>
              </a:rPr>
              <a:t>-4</a:t>
            </a:r>
            <a:r>
              <a:rPr lang="ru-RU" sz="12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torr</a:t>
            </a:r>
            <a:r>
              <a:rPr lang="ru-RU" sz="1200" dirty="0">
                <a:effectLst/>
                <a:latin typeface="Times New Roman" panose="02020603050405020304" pitchFamily="18" charset="0"/>
                <a:ea typeface="Times New Roman" panose="02020603050405020304" pitchFamily="18" charset="0"/>
              </a:rPr>
              <a:t> </a:t>
            </a:r>
            <a:endParaRPr lang="ru-RU" sz="1200" dirty="0"/>
          </a:p>
        </p:txBody>
      </p:sp>
      <p:sp>
        <p:nvSpPr>
          <p:cNvPr id="10" name="TextBox 9">
            <a:extLst>
              <a:ext uri="{FF2B5EF4-FFF2-40B4-BE49-F238E27FC236}">
                <a16:creationId xmlns:a16="http://schemas.microsoft.com/office/drawing/2014/main" id="{2AA81C3A-18D7-4AAC-87B2-50BD21A78110}"/>
              </a:ext>
            </a:extLst>
          </p:cNvPr>
          <p:cNvSpPr txBox="1"/>
          <p:nvPr/>
        </p:nvSpPr>
        <p:spPr>
          <a:xfrm>
            <a:off x="1783575" y="5716019"/>
            <a:ext cx="1580333" cy="646331"/>
          </a:xfrm>
          <a:prstGeom prst="rect">
            <a:avLst/>
          </a:prstGeom>
          <a:noFill/>
        </p:spPr>
        <p:txBody>
          <a:bodyPr wrap="square">
            <a:spAutoFit/>
          </a:bodyPr>
          <a:lstStyle/>
          <a:p>
            <a:pPr algn="ctr"/>
            <a:r>
              <a:rPr lang="ru-RU" sz="1200" dirty="0">
                <a:effectLst/>
                <a:latin typeface="Times New Roman" panose="02020603050405020304" pitchFamily="18" charset="0"/>
                <a:ea typeface="Times New Roman" panose="02020603050405020304" pitchFamily="18" charset="0"/>
              </a:rPr>
              <a:t>IKR060 </a:t>
            </a:r>
          </a:p>
          <a:p>
            <a:pPr algn="ctr"/>
            <a:r>
              <a:rPr lang="en-US" sz="1200" dirty="0">
                <a:effectLst/>
                <a:latin typeface="Times New Roman" panose="02020603050405020304" pitchFamily="18" charset="0"/>
                <a:ea typeface="Times New Roman" panose="02020603050405020304" pitchFamily="18" charset="0"/>
              </a:rPr>
              <a:t>Measuring range</a:t>
            </a:r>
          </a:p>
          <a:p>
            <a:pPr algn="ctr"/>
            <a:r>
              <a:rPr lang="ru-RU" sz="1200" dirty="0">
                <a:effectLst/>
                <a:latin typeface="Times New Roman" panose="02020603050405020304" pitchFamily="18" charset="0"/>
                <a:ea typeface="Times New Roman" panose="02020603050405020304" pitchFamily="18" charset="0"/>
              </a:rPr>
              <a:t>7,5</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ea typeface="Times New Roman" panose="02020603050405020304" pitchFamily="18" charset="0"/>
              </a:rPr>
              <a:t>10</a:t>
            </a:r>
            <a:r>
              <a:rPr lang="ru-RU" sz="1200" baseline="30000" dirty="0">
                <a:effectLst/>
                <a:latin typeface="Times New Roman" panose="02020603050405020304" pitchFamily="18" charset="0"/>
                <a:ea typeface="Times New Roman" panose="02020603050405020304" pitchFamily="18" charset="0"/>
              </a:rPr>
              <a:t>-3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ea typeface="Times New Roman" panose="02020603050405020304" pitchFamily="18" charset="0"/>
              </a:rPr>
              <a:t>1,5</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1200" dirty="0">
                <a:effectLst/>
                <a:latin typeface="Times New Roman" panose="02020603050405020304" pitchFamily="18" charset="0"/>
                <a:ea typeface="Times New Roman" panose="02020603050405020304" pitchFamily="18" charset="0"/>
              </a:rPr>
              <a:t>10</a:t>
            </a:r>
            <a:r>
              <a:rPr lang="ru-RU" sz="1200" baseline="30000" dirty="0">
                <a:effectLst/>
                <a:latin typeface="Times New Roman" panose="02020603050405020304" pitchFamily="18" charset="0"/>
                <a:ea typeface="Times New Roman" panose="02020603050405020304" pitchFamily="18" charset="0"/>
              </a:rPr>
              <a:t>-9</a:t>
            </a:r>
            <a:r>
              <a:rPr lang="ru-RU" sz="12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torr</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5601296-3864-40B3-A714-562A1045BEC6}"/>
              </a:ext>
            </a:extLst>
          </p:cNvPr>
          <p:cNvSpPr txBox="1"/>
          <p:nvPr/>
        </p:nvSpPr>
        <p:spPr>
          <a:xfrm>
            <a:off x="3907022" y="5716019"/>
            <a:ext cx="1580334" cy="646331"/>
          </a:xfrm>
          <a:prstGeom prst="rect">
            <a:avLst/>
          </a:prstGeom>
          <a:noFill/>
        </p:spPr>
        <p:txBody>
          <a:bodyPr wrap="square">
            <a:spAutoFit/>
          </a:bodyPr>
          <a:lstStyle/>
          <a:p>
            <a:pPr algn="ctr"/>
            <a:r>
              <a:rPr lang="ru-RU" sz="1200" dirty="0">
                <a:effectLst/>
                <a:latin typeface="Times New Roman" panose="02020603050405020304" pitchFamily="18" charset="0"/>
                <a:ea typeface="Times New Roman" panose="02020603050405020304" pitchFamily="18" charset="0"/>
              </a:rPr>
              <a:t>IKR070 </a:t>
            </a:r>
          </a:p>
          <a:p>
            <a:pPr algn="ctr"/>
            <a:r>
              <a:rPr lang="en-US" sz="1200" dirty="0">
                <a:effectLst/>
                <a:latin typeface="Times New Roman" panose="02020603050405020304" pitchFamily="18" charset="0"/>
                <a:ea typeface="Times New Roman" panose="02020603050405020304" pitchFamily="18" charset="0"/>
              </a:rPr>
              <a:t>Measuring range</a:t>
            </a:r>
          </a:p>
          <a:p>
            <a:pPr algn="ctr"/>
            <a:r>
              <a:rPr lang="ru-RU" sz="1200" dirty="0">
                <a:effectLst/>
                <a:latin typeface="Times New Roman" panose="02020603050405020304" pitchFamily="18" charset="0"/>
                <a:ea typeface="Times New Roman" panose="02020603050405020304" pitchFamily="18" charset="0"/>
              </a:rPr>
              <a:t>5×10</a:t>
            </a:r>
            <a:r>
              <a:rPr lang="ru-RU" sz="1200" baseline="30000" dirty="0">
                <a:effectLst/>
                <a:latin typeface="Times New Roman" panose="02020603050405020304" pitchFamily="18" charset="0"/>
                <a:ea typeface="Times New Roman" panose="02020603050405020304" pitchFamily="18" charset="0"/>
              </a:rPr>
              <a:t>-3</a:t>
            </a:r>
            <a:r>
              <a:rPr lang="ru-RU" sz="1200" dirty="0">
                <a:effectLst/>
                <a:latin typeface="Times New Roman" panose="02020603050405020304" pitchFamily="18" charset="0"/>
                <a:ea typeface="Times New Roman" panose="02020603050405020304" pitchFamily="18" charset="0"/>
              </a:rPr>
              <a:t> - 1×10</a:t>
            </a:r>
            <a:r>
              <a:rPr lang="ru-RU" sz="1200" baseline="30000" dirty="0">
                <a:effectLst/>
                <a:latin typeface="Times New Roman" panose="02020603050405020304" pitchFamily="18" charset="0"/>
                <a:ea typeface="Times New Roman" panose="02020603050405020304" pitchFamily="18" charset="0"/>
              </a:rPr>
              <a:t>-11</a:t>
            </a:r>
            <a:r>
              <a:rPr lang="en-US" sz="1200" baseline="300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torr</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9B0629-3725-4FC6-8738-3F2DFC877A64}"/>
              </a:ext>
            </a:extLst>
          </p:cNvPr>
          <p:cNvSpPr txBox="1"/>
          <p:nvPr/>
        </p:nvSpPr>
        <p:spPr>
          <a:xfrm>
            <a:off x="463256" y="1381224"/>
            <a:ext cx="5771289" cy="1384995"/>
          </a:xfrm>
          <a:prstGeom prst="rect">
            <a:avLst/>
          </a:prstGeom>
          <a:noFill/>
        </p:spPr>
        <p:txBody>
          <a:bodyPr wrap="square">
            <a:spAutoFit/>
          </a:bodyPr>
          <a:lstStyle/>
          <a:p>
            <a:pPr algn="just">
              <a:tabLst>
                <a:tab pos="449580" algn="l"/>
              </a:tabLs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General requirements for vacuum measurement sensors</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fontAlgn="base" hangingPunct="0">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High reliability of operation</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fontAlgn="base" hangingPunct="0">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High radiation resistance</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fontAlgn="base" hangingPunct="0">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Insensitivity to vacuum degradation (up to the atmosphere)</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fontAlgn="base" hangingPunct="0">
              <a:buFont typeface="+mj-lt"/>
              <a:buAutoNum type="arabicPeriod"/>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Providing vacuum measurement within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5</a:t>
            </a:r>
            <a:r>
              <a:rPr lang="ru-RU" sz="1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r>
              <a:rPr lang="ru-RU" sz="1400" baseline="30000" dirty="0">
                <a:effectLst/>
                <a:latin typeface="Times New Roman" panose="02020603050405020304" pitchFamily="18" charset="0"/>
                <a:ea typeface="Calibri" panose="020F0502020204030204" pitchFamily="34" charset="0"/>
                <a:cs typeface="Times New Roman" panose="02020603050405020304" pitchFamily="18" charset="0"/>
              </a:rPr>
              <a:t>-9</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torr</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fontAlgn="base" hangingPunct="0"/>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(for high-vacuum sensors).</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CD4FA51-D52A-4CB8-A1B1-E44F8EF3EE2F}"/>
              </a:ext>
            </a:extLst>
          </p:cNvPr>
          <p:cNvSpPr txBox="1"/>
          <p:nvPr/>
        </p:nvSpPr>
        <p:spPr>
          <a:xfrm>
            <a:off x="6461407" y="1378796"/>
            <a:ext cx="5538915" cy="1815882"/>
          </a:xfrm>
          <a:prstGeom prst="rect">
            <a:avLst/>
          </a:prstGeom>
          <a:noFill/>
        </p:spPr>
        <p:txBody>
          <a:bodyPr wrap="square">
            <a:spAutoFit/>
          </a:bodyPr>
          <a:lstStyle/>
          <a:p>
            <a:pPr algn="just">
              <a:tabLst>
                <a:tab pos="449580" algn="l"/>
              </a:tabLs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General requirements</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80340" indent="-179705"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High throughput, allowing maximum use of pumping characteristics of pumps</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80340" indent="-179705"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speed of operation of emergency automatic gate valves to protect the operating high-vacuum equipment in cases of deterioration of the vacuum or other emergency situations</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80340" indent="-179705"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Possibility of remote control via the automated control system</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80340" indent="-179705"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Relatively light weight</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4" name="Объект 3" descr="ВАК41">
            <a:extLst>
              <a:ext uri="{FF2B5EF4-FFF2-40B4-BE49-F238E27FC236}">
                <a16:creationId xmlns:a16="http://schemas.microsoft.com/office/drawing/2014/main" id="{870A0D49-BFA0-4903-B6D9-1078C73A3BC4}"/>
              </a:ext>
            </a:extLst>
          </p:cNvPr>
          <p:cNvPicPr>
            <a:picLocks/>
          </p:cNvPicPr>
          <p:nvPr/>
        </p:nvPicPr>
        <p:blipFill>
          <a:blip r:embed="rId6" cstate="print"/>
          <a:srcRect/>
          <a:stretch>
            <a:fillRect/>
          </a:stretch>
        </p:blipFill>
        <p:spPr bwMode="auto">
          <a:xfrm>
            <a:off x="6917268" y="3491635"/>
            <a:ext cx="678656" cy="1885093"/>
          </a:xfrm>
          <a:prstGeom prst="rect">
            <a:avLst/>
          </a:prstGeom>
          <a:noFill/>
          <a:ln w="9525">
            <a:noFill/>
            <a:miter lim="800000"/>
            <a:headEnd/>
            <a:tailEnd/>
          </a:ln>
        </p:spPr>
      </p:pic>
      <p:sp>
        <p:nvSpPr>
          <p:cNvPr id="15" name="TextBox 14">
            <a:extLst>
              <a:ext uri="{FF2B5EF4-FFF2-40B4-BE49-F238E27FC236}">
                <a16:creationId xmlns:a16="http://schemas.microsoft.com/office/drawing/2014/main" id="{963D4A15-1C06-49CE-BF16-2A8F439F055D}"/>
              </a:ext>
            </a:extLst>
          </p:cNvPr>
          <p:cNvSpPr txBox="1"/>
          <p:nvPr/>
        </p:nvSpPr>
        <p:spPr>
          <a:xfrm>
            <a:off x="6120494" y="5439018"/>
            <a:ext cx="2254502" cy="1015663"/>
          </a:xfrm>
          <a:prstGeom prst="rect">
            <a:avLst/>
          </a:prstGeom>
          <a:noFill/>
        </p:spPr>
        <p:txBody>
          <a:bodyPr wrap="square">
            <a:spAutoFit/>
          </a:bodyPr>
          <a:lstStyle/>
          <a:p>
            <a:pPr lvl="0" algn="ctr" fontAlgn="base" hangingPunct="0"/>
            <a:r>
              <a:rPr lang="en-US" sz="1200" dirty="0">
                <a:effectLst/>
                <a:latin typeface="Times New Roman" panose="02020603050405020304" pitchFamily="18" charset="0"/>
                <a:ea typeface="Times New Roman" panose="02020603050405020304" pitchFamily="18" charset="0"/>
              </a:rPr>
              <a:t>Separation gate valves of stations and valves for connecting a vacuum mobile </a:t>
            </a:r>
            <a:r>
              <a:rPr lang="en-US" sz="1200" dirty="0" err="1">
                <a:effectLst/>
                <a:latin typeface="Times New Roman" panose="02020603050405020304" pitchFamily="18" charset="0"/>
                <a:ea typeface="Times New Roman" panose="02020603050405020304" pitchFamily="18" charset="0"/>
              </a:rPr>
              <a:t>postmanual</a:t>
            </a:r>
            <a:r>
              <a:rPr lang="en-US" sz="1200" dirty="0">
                <a:effectLst/>
                <a:latin typeface="Times New Roman" panose="02020603050405020304" pitchFamily="18" charset="0"/>
                <a:ea typeface="Times New Roman" panose="02020603050405020304" pitchFamily="18" charset="0"/>
              </a:rPr>
              <a:t> gate valves </a:t>
            </a:r>
            <a:r>
              <a:rPr lang="ru-RU" sz="1200" dirty="0">
                <a:effectLst/>
                <a:latin typeface="Times New Roman" panose="02020603050405020304" pitchFamily="18" charset="0"/>
                <a:ea typeface="Times New Roman" panose="02020603050405020304" pitchFamily="18" charset="0"/>
              </a:rPr>
              <a:t>VAT Series 01 </a:t>
            </a:r>
            <a:r>
              <a:rPr lang="en-US" sz="1200" dirty="0">
                <a:effectLst/>
                <a:latin typeface="Times New Roman" panose="02020603050405020304" pitchFamily="18" charset="0"/>
                <a:ea typeface="Times New Roman" panose="02020603050405020304" pitchFamily="18" charset="0"/>
              </a:rPr>
              <a:t>Mini UHV gate valve</a:t>
            </a:r>
            <a:endParaRPr lang="ru-RU" sz="12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6D5EC609-F723-49A0-9E56-6C75EBC22834}"/>
              </a:ext>
            </a:extLst>
          </p:cNvPr>
          <p:cNvSpPr txBox="1"/>
          <p:nvPr/>
        </p:nvSpPr>
        <p:spPr>
          <a:xfrm>
            <a:off x="8314002" y="5435512"/>
            <a:ext cx="1907547" cy="830997"/>
          </a:xfrm>
          <a:prstGeom prst="rect">
            <a:avLst/>
          </a:prstGeom>
          <a:noFill/>
        </p:spPr>
        <p:txBody>
          <a:bodyPr wrap="square">
            <a:spAutoFit/>
          </a:bodyPr>
          <a:lstStyle/>
          <a:p>
            <a:pPr algn="ctr"/>
            <a:r>
              <a:rPr lang="en-US" sz="1200" dirty="0">
                <a:effectLst/>
                <a:latin typeface="Times New Roman" panose="02020603050405020304" pitchFamily="18" charset="0"/>
                <a:ea typeface="Times New Roman" panose="02020603050405020304" pitchFamily="18" charset="0"/>
              </a:rPr>
              <a:t>Separation gates of stations - electropneumatic drives </a:t>
            </a:r>
            <a:r>
              <a:rPr lang="ru-RU" sz="1200" dirty="0">
                <a:effectLst/>
                <a:latin typeface="Times New Roman" panose="02020603050405020304" pitchFamily="18" charset="0"/>
                <a:ea typeface="Times New Roman" panose="02020603050405020304" pitchFamily="18" charset="0"/>
              </a:rPr>
              <a:t>VAT Series 01 </a:t>
            </a:r>
            <a:r>
              <a:rPr lang="en-US" sz="1200" dirty="0">
                <a:effectLst/>
                <a:latin typeface="Times New Roman" panose="02020603050405020304" pitchFamily="18" charset="0"/>
                <a:ea typeface="Times New Roman" panose="02020603050405020304" pitchFamily="18" charset="0"/>
              </a:rPr>
              <a:t>Mini UHV gate valve</a:t>
            </a:r>
            <a:r>
              <a:rPr lang="ru-RU" sz="1200" dirty="0">
                <a:effectLst/>
                <a:latin typeface="Times New Roman" panose="02020603050405020304" pitchFamily="18" charset="0"/>
                <a:ea typeface="Times New Roman" panose="02020603050405020304" pitchFamily="18" charset="0"/>
              </a:rPr>
              <a:t>. </a:t>
            </a:r>
            <a:endParaRPr lang="ru-RU" sz="1200" dirty="0"/>
          </a:p>
        </p:txBody>
      </p:sp>
      <p:sp>
        <p:nvSpPr>
          <p:cNvPr id="17" name="TextBox 16">
            <a:extLst>
              <a:ext uri="{FF2B5EF4-FFF2-40B4-BE49-F238E27FC236}">
                <a16:creationId xmlns:a16="http://schemas.microsoft.com/office/drawing/2014/main" id="{2B61CD22-1ECB-4291-8AFB-24587664B640}"/>
              </a:ext>
            </a:extLst>
          </p:cNvPr>
          <p:cNvSpPr txBox="1"/>
          <p:nvPr/>
        </p:nvSpPr>
        <p:spPr>
          <a:xfrm>
            <a:off x="10160555" y="5346684"/>
            <a:ext cx="1820704" cy="1015663"/>
          </a:xfrm>
          <a:prstGeom prst="rect">
            <a:avLst/>
          </a:prstGeom>
          <a:noFill/>
        </p:spPr>
        <p:txBody>
          <a:bodyPr wrap="square">
            <a:spAutoFit/>
          </a:bodyPr>
          <a:lstStyle/>
          <a:p>
            <a:pPr algn="ct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LINAC-200</a:t>
            </a:r>
            <a:r>
              <a:rPr lang="en-US" sz="1200" dirty="0">
                <a:effectLst/>
                <a:latin typeface="Times New Roman" panose="02020603050405020304" pitchFamily="18" charset="0"/>
                <a:ea typeface="Times New Roman" panose="02020603050405020304" pitchFamily="18" charset="0"/>
              </a:rPr>
              <a:t> gun gate - electropneumatic fast gate VAT Fast Closing Valve Series</a:t>
            </a:r>
            <a:r>
              <a:rPr lang="ru-RU" sz="1200" dirty="0">
                <a:effectLst/>
                <a:latin typeface="Times New Roman" panose="02020603050405020304" pitchFamily="18" charset="0"/>
                <a:ea typeface="Times New Roman" panose="02020603050405020304" pitchFamily="18" charset="0"/>
              </a:rPr>
              <a:t> 75 (</a:t>
            </a:r>
            <a:r>
              <a:rPr lang="en-US" sz="1200" dirty="0">
                <a:effectLst/>
                <a:latin typeface="Times New Roman" panose="02020603050405020304" pitchFamily="18" charset="0"/>
                <a:ea typeface="Times New Roman" panose="02020603050405020304" pitchFamily="18" charset="0"/>
              </a:rPr>
              <a:t>Part No</a:t>
            </a:r>
            <a:r>
              <a:rPr lang="ru-RU" sz="1200" dirty="0">
                <a:effectLst/>
                <a:latin typeface="Times New Roman" panose="02020603050405020304" pitchFamily="18" charset="0"/>
                <a:ea typeface="Times New Roman" panose="02020603050405020304" pitchFamily="18" charset="0"/>
              </a:rPr>
              <a:t>: 75232-</a:t>
            </a:r>
            <a:r>
              <a:rPr lang="en-US" sz="1200" dirty="0">
                <a:effectLst/>
                <a:latin typeface="Times New Roman" panose="02020603050405020304" pitchFamily="18" charset="0"/>
                <a:ea typeface="Times New Roman" panose="02020603050405020304" pitchFamily="18" charset="0"/>
              </a:rPr>
              <a:t>CE</a:t>
            </a:r>
            <a:r>
              <a:rPr lang="ru-RU" sz="1200" dirty="0">
                <a:effectLst/>
                <a:latin typeface="Times New Roman" panose="02020603050405020304" pitchFamily="18" charset="0"/>
                <a:ea typeface="Times New Roman" panose="02020603050405020304" pitchFamily="18" charset="0"/>
              </a:rPr>
              <a:t>44-0006/0184)</a:t>
            </a:r>
            <a:endParaRPr lang="ru-RU" sz="1200" dirty="0"/>
          </a:p>
        </p:txBody>
      </p:sp>
      <p:pic>
        <p:nvPicPr>
          <p:cNvPr id="18" name="Рисунок 17" descr="ВАК44">
            <a:extLst>
              <a:ext uri="{FF2B5EF4-FFF2-40B4-BE49-F238E27FC236}">
                <a16:creationId xmlns:a16="http://schemas.microsoft.com/office/drawing/2014/main" id="{BB37A469-DC36-495D-BD27-7D2F5681BE14}"/>
              </a:ext>
            </a:extLst>
          </p:cNvPr>
          <p:cNvPicPr/>
          <p:nvPr/>
        </p:nvPicPr>
        <p:blipFill>
          <a:blip r:embed="rId7" cstate="print"/>
          <a:srcRect/>
          <a:stretch>
            <a:fillRect/>
          </a:stretch>
        </p:blipFill>
        <p:spPr bwMode="auto">
          <a:xfrm>
            <a:off x="8760562" y="3582372"/>
            <a:ext cx="940607" cy="1885092"/>
          </a:xfrm>
          <a:prstGeom prst="rect">
            <a:avLst/>
          </a:prstGeom>
          <a:noFill/>
          <a:ln w="9525">
            <a:noFill/>
            <a:miter lim="800000"/>
            <a:headEnd/>
            <a:tailEnd/>
          </a:ln>
        </p:spPr>
      </p:pic>
      <p:graphicFrame>
        <p:nvGraphicFramePr>
          <p:cNvPr id="19" name="Объект 18">
            <a:extLst>
              <a:ext uri="{FF2B5EF4-FFF2-40B4-BE49-F238E27FC236}">
                <a16:creationId xmlns:a16="http://schemas.microsoft.com/office/drawing/2014/main" id="{E92143D0-D226-40A1-8095-AD898A1502A2}"/>
              </a:ext>
            </a:extLst>
          </p:cNvPr>
          <p:cNvGraphicFramePr>
            <a:graphicFrameLocks noChangeAspect="1"/>
          </p:cNvGraphicFramePr>
          <p:nvPr>
            <p:extLst>
              <p:ext uri="{D42A27DB-BD31-4B8C-83A1-F6EECF244321}">
                <p14:modId xmlns:p14="http://schemas.microsoft.com/office/powerpoint/2010/main" val="3241410733"/>
              </p:ext>
            </p:extLst>
          </p:nvPr>
        </p:nvGraphicFramePr>
        <p:xfrm>
          <a:off x="10720717" y="3467679"/>
          <a:ext cx="771496" cy="1879005"/>
        </p:xfrm>
        <a:graphic>
          <a:graphicData uri="http://schemas.openxmlformats.org/presentationml/2006/ole">
            <mc:AlternateContent xmlns:mc="http://schemas.openxmlformats.org/markup-compatibility/2006">
              <mc:Choice xmlns:v="urn:schemas-microsoft-com:vml" Requires="v">
                <p:oleObj spid="_x0000_s4120" name="Точечный рисунок" r:id="rId8" imgW="2467080" imgH="8467560" progId="Paint.Picture">
                  <p:embed/>
                </p:oleObj>
              </mc:Choice>
              <mc:Fallback>
                <p:oleObj name="Точечный рисунок" r:id="rId8" imgW="2467080" imgH="8467560" progId="Paint.Picture">
                  <p:embed/>
                  <p:pic>
                    <p:nvPicPr>
                      <p:cNvPr id="6" name="Объект 5">
                        <a:extLst>
                          <a:ext uri="{FF2B5EF4-FFF2-40B4-BE49-F238E27FC236}">
                            <a16:creationId xmlns:a16="http://schemas.microsoft.com/office/drawing/2014/main" id="{ED79A86E-863B-4D94-8755-8CD9F8D3B6EA}"/>
                          </a:ext>
                        </a:extLst>
                      </p:cNvPr>
                      <p:cNvPicPr>
                        <a:picLocks noChangeAspect="1" noChangeArrowheads="1"/>
                      </p:cNvPicPr>
                      <p:nvPr/>
                    </p:nvPicPr>
                    <p:blipFill>
                      <a:blip r:embed="rId9"/>
                      <a:srcRect/>
                      <a:stretch>
                        <a:fillRect/>
                      </a:stretch>
                    </p:blipFill>
                    <p:spPr bwMode="auto">
                      <a:xfrm>
                        <a:off x="10720717" y="3467679"/>
                        <a:ext cx="771496" cy="1879005"/>
                      </a:xfrm>
                      <a:prstGeom prst="rect">
                        <a:avLst/>
                      </a:prstGeom>
                      <a:noFill/>
                    </p:spPr>
                  </p:pic>
                </p:oleObj>
              </mc:Fallback>
            </mc:AlternateContent>
          </a:graphicData>
        </a:graphic>
      </p:graphicFrame>
      <p:sp>
        <p:nvSpPr>
          <p:cNvPr id="20" name="Заголовок 1">
            <a:extLst>
              <a:ext uri="{FF2B5EF4-FFF2-40B4-BE49-F238E27FC236}">
                <a16:creationId xmlns:a16="http://schemas.microsoft.com/office/drawing/2014/main" id="{DE75EA37-2011-4BD5-9B8B-F9CB61E38EB2}"/>
              </a:ext>
            </a:extLst>
          </p:cNvPr>
          <p:cNvSpPr txBox="1">
            <a:spLocks/>
          </p:cNvSpPr>
          <p:nvPr/>
        </p:nvSpPr>
        <p:spPr>
          <a:xfrm>
            <a:off x="6638875" y="64973"/>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Selection of vacuum fittings</a:t>
            </a:r>
            <a:endParaRPr lang="ru-RU" dirty="0"/>
          </a:p>
        </p:txBody>
      </p:sp>
    </p:spTree>
    <p:extLst>
      <p:ext uri="{BB962C8B-B14F-4D97-AF65-F5344CB8AC3E}">
        <p14:creationId xmlns:p14="http://schemas.microsoft.com/office/powerpoint/2010/main" val="100573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368B8D-581B-4DCB-97A7-E87638ACA00A}"/>
              </a:ext>
            </a:extLst>
          </p:cNvPr>
          <p:cNvSpPr>
            <a:spLocks noGrp="1"/>
          </p:cNvSpPr>
          <p:nvPr>
            <p:ph type="title"/>
          </p:nvPr>
        </p:nvSpPr>
        <p:spPr>
          <a:xfrm>
            <a:off x="838200" y="83127"/>
            <a:ext cx="10515600" cy="1056903"/>
          </a:xfrm>
        </p:spPr>
        <p:txBody>
          <a:bodyPr>
            <a:normAutofit/>
          </a:bodyPr>
          <a:lstStyle/>
          <a:p>
            <a:pPr algn="ctr"/>
            <a:r>
              <a:rPr lang="en-US" sz="4000" dirty="0">
                <a:latin typeface="Times New Roman" panose="02020603050405020304" pitchFamily="18" charset="0"/>
                <a:cs typeface="Times New Roman" panose="02020603050405020304" pitchFamily="18" charset="0"/>
              </a:rPr>
              <a:t>Design calculation of the vacuum system</a:t>
            </a:r>
            <a:endParaRPr lang="ru-RU" sz="4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C03D1B1-A5A7-4469-85D4-5D9A5EF9D71C}"/>
              </a:ext>
            </a:extLst>
          </p:cNvPr>
          <p:cNvPicPr>
            <a:picLocks noChangeAspect="1"/>
          </p:cNvPicPr>
          <p:nvPr/>
        </p:nvPicPr>
        <p:blipFill>
          <a:blip r:embed="rId2"/>
          <a:stretch>
            <a:fillRect/>
          </a:stretch>
        </p:blipFill>
        <p:spPr>
          <a:xfrm>
            <a:off x="116388" y="921745"/>
            <a:ext cx="4740620" cy="5022718"/>
          </a:xfrm>
          <a:prstGeom prst="rect">
            <a:avLst/>
          </a:prstGeom>
        </p:spPr>
      </p:pic>
      <p:pic>
        <p:nvPicPr>
          <p:cNvPr id="9" name="Рисунок 8">
            <a:extLst>
              <a:ext uri="{FF2B5EF4-FFF2-40B4-BE49-F238E27FC236}">
                <a16:creationId xmlns:a16="http://schemas.microsoft.com/office/drawing/2014/main" id="{8BF0F1B3-E92E-4356-B72F-5FDD2246068C}"/>
              </a:ext>
            </a:extLst>
          </p:cNvPr>
          <p:cNvPicPr>
            <a:picLocks noChangeAspect="1"/>
          </p:cNvPicPr>
          <p:nvPr/>
        </p:nvPicPr>
        <p:blipFill>
          <a:blip r:embed="rId3"/>
          <a:stretch>
            <a:fillRect/>
          </a:stretch>
        </p:blipFill>
        <p:spPr>
          <a:xfrm>
            <a:off x="5985163" y="862759"/>
            <a:ext cx="5130141" cy="5108825"/>
          </a:xfrm>
          <a:prstGeom prst="rect">
            <a:avLst/>
          </a:prstGeom>
        </p:spPr>
      </p:pic>
      <p:sp>
        <p:nvSpPr>
          <p:cNvPr id="7" name="TextBox 6">
            <a:extLst>
              <a:ext uri="{FF2B5EF4-FFF2-40B4-BE49-F238E27FC236}">
                <a16:creationId xmlns:a16="http://schemas.microsoft.com/office/drawing/2014/main" id="{03F1ACF0-F6BF-49C4-99C9-3BFE5B617A4D}"/>
              </a:ext>
            </a:extLst>
          </p:cNvPr>
          <p:cNvSpPr txBox="1"/>
          <p:nvPr/>
        </p:nvSpPr>
        <p:spPr>
          <a:xfrm>
            <a:off x="116388" y="5995241"/>
            <a:ext cx="11366663" cy="605422"/>
          </a:xfrm>
          <a:prstGeom prst="rect">
            <a:avLst/>
          </a:prstGeom>
          <a:noFill/>
        </p:spPr>
        <p:txBody>
          <a:bodyPr wrap="square">
            <a:spAutoFit/>
          </a:bodyPr>
          <a:lstStyle/>
          <a:p>
            <a:pPr indent="449580" algn="just">
              <a:lnSpc>
                <a:spcPct val="107000"/>
              </a:lnSpc>
              <a:spcAft>
                <a:spcPts val="800"/>
              </a:spcAft>
            </a:pPr>
            <a:r>
              <a:rPr lang="en-US"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As a result of the work carried out, the vacuum system of </a:t>
            </a:r>
            <a:r>
              <a:rPr lang="en-US" sz="16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LINA</a:t>
            </a:r>
            <a:r>
              <a:rPr lang="en-US" sz="1600">
                <a:solidFill>
                  <a:srgbClr val="222222"/>
                </a:solidFill>
                <a:latin typeface="Times New Roman" panose="02020603050405020304" pitchFamily="18" charset="0"/>
                <a:ea typeface="Calibri" panose="020F0502020204030204" pitchFamily="34" charset="0"/>
                <a:cs typeface="Times New Roman" panose="02020603050405020304" pitchFamily="18" charset="0"/>
              </a:rPr>
              <a:t>C</a:t>
            </a:r>
            <a:r>
              <a:rPr lang="en-US" sz="160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-200 </a:t>
            </a:r>
            <a:r>
              <a:rPr lang="en-US"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linear accelerator was upgraded, which now allows to obtain a vacuum in the chamber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a:t>
            </a:r>
            <a:r>
              <a:rPr lang="ru-RU" sz="16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a:t>
            </a:r>
            <a:r>
              <a:rPr lang="ru-RU" sz="16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1600" baseline="30000"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torr</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8905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383</TotalTime>
  <Words>525</Words>
  <Application>Microsoft Office PowerPoint</Application>
  <PresentationFormat>Widescreen</PresentationFormat>
  <Paragraphs>59</Paragraphs>
  <Slides>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Тема Office</vt:lpstr>
      <vt:lpstr>Точечный рисунок</vt:lpstr>
      <vt:lpstr>Vacuum system of the LINAC-200 accelerator.</vt:lpstr>
      <vt:lpstr>Diagram of the vacuum system of the LINAC-200 accelerator</vt:lpstr>
      <vt:lpstr>PowerPoint Presentation</vt:lpstr>
      <vt:lpstr>Obtaining a vacuum</vt:lpstr>
      <vt:lpstr>Vacuum measuring instruments</vt:lpstr>
      <vt:lpstr>Design calculation of the vacuum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 Шокин</dc:creator>
  <cp:lastModifiedBy>Alexander Cheplakov</cp:lastModifiedBy>
  <cp:revision>36</cp:revision>
  <dcterms:created xsi:type="dcterms:W3CDTF">2022-01-13T08:36:25Z</dcterms:created>
  <dcterms:modified xsi:type="dcterms:W3CDTF">2022-01-19T06:36:18Z</dcterms:modified>
</cp:coreProperties>
</file>