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5"/>
  </p:notesMasterIdLst>
  <p:sldIdLst>
    <p:sldId id="256" r:id="rId2"/>
    <p:sldId id="257" r:id="rId3"/>
    <p:sldId id="261" r:id="rId4"/>
    <p:sldId id="273" r:id="rId5"/>
    <p:sldId id="262" r:id="rId6"/>
    <p:sldId id="258" r:id="rId7"/>
    <p:sldId id="259" r:id="rId8"/>
    <p:sldId id="275" r:id="rId9"/>
    <p:sldId id="272" r:id="rId10"/>
    <p:sldId id="276" r:id="rId11"/>
    <p:sldId id="277" r:id="rId12"/>
    <p:sldId id="260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AE04-3604-454B-B6DE-9858622E204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0FC88-06D2-4495-A304-5F2E5243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FC88-06D2-4495-A304-5F2E5243DD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8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A608DA-1796-45C2-9D8A-9AAFA75D9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2F89F5-0F8B-4230-BFAF-FB89383B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56E022-3A6F-432A-B354-D4A902BF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D0C397-2D4A-4B36-8AB4-BAC243C8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D62F29-212E-43B6-8AA0-84CA015E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3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0CA66-7AC1-43D9-B75A-6E5122E2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8CA8195-F381-4578-9349-90B4DF51F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061DCF-4F6E-48A8-AE95-ADAF88FF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CC0E84-6E06-4FC2-85F6-108E5F69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0A7E27-1422-41DB-90FE-3AE41D32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820587-A0FD-4D54-894E-D000A638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823E5AA-F532-485E-8BDA-6FF3AC257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3BBC24-9D11-45DF-8D5D-01205162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DE6FA0-8DFD-453A-9296-A151E07D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9811F4-FC59-4188-8899-33506C3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3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6A28-67F4-4DB3-ABA2-D724EB60F235}" type="datetime1">
              <a:rPr lang="ru-RU" smtClean="0"/>
              <a:pPr>
                <a:defRPr/>
              </a:pPr>
              <a:t>15.01.2022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142A-0CEA-4E0D-9DF4-5E1C3D248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69A284-DD35-48BC-A36A-6C1E559B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A9E58D-C844-4F14-A6EF-54A3807D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764D98-C331-45E4-A973-72FE0872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3B2BC1-45D2-45E2-9074-559D205B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57B9EB-CB1C-4343-B6DB-D418C688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7677A5-EEB6-4AC8-8897-F828782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EC3533-038C-407D-BCA9-1A72F6BA4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809252-5E33-4547-836A-76629102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CAB9B2-3FA1-4D5B-8262-B45C7C14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C7FC1-42E0-4149-98FC-3DC4D952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3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32D57-584B-4F13-BEA3-E8217243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687D47-7108-436C-954C-D110D5303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91B861-3791-4655-8F02-42593685C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00A695-A436-4DA2-9F7D-F658602D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5D2A92-2215-43DA-860A-32CD0254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7EBCE9-76BE-468B-B4AB-91ED8063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E949F-4124-4F20-B2E7-14B81FE4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8BB471-125A-4794-A9EA-F52A97E5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9C32A7-7C2E-4901-8A62-FFB56446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6AD68C-B2FC-43F5-9750-3EEF800B0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F282B3-DCAF-481F-9861-22914A46A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7688046-F7A2-4305-B37C-B46EEC73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065181E-BF65-4575-878A-818CBB2D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451177E-D6F8-4D1D-8346-D0005543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62FD81-B90A-4B5A-84AB-1D670249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C9FDC3-A0F9-45B3-AC43-12856673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6F9A84-DB74-4C15-A000-5421A08B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76353A1-5B93-467C-9651-D33AE6C1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0A766A-1728-4E45-BF6F-EE6A003A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AACC9D-AB14-4451-82AC-7DCC9601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B576F9F-4E0B-4DFA-A4B9-79B1D2EF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72A384-1A8D-4695-B8B5-7ADC49B5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6A719D-E6A8-4B87-B6CA-02B79848A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8016834-1B3A-451D-916B-26A386F1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307880-67B1-4439-84FE-30A90AC1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5C58C0-2D07-4F06-9750-A7AC110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8B9D27-B71B-4481-A577-1CAD1043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E4C8CD-FC05-448A-8462-02141FF8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AC5735-3959-41BC-BF59-7FB6C33F8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95AE1E-918F-44F1-832C-6BA61038E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BC4130-373C-457B-9275-195E7C4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BA5130-D2E3-44FC-8FA3-90138C67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C42729-CE5E-43CA-A759-1C66AF12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43D5E4-700A-4660-A9CB-24E63DCA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69908D-253A-4BA7-8278-9FC0A3B9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94666A-C9FB-4EF4-98BC-89A29663E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F2AC-D018-4E55-81A2-946E50190654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1DB31B-45EA-4808-9E9C-39D2C39D3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5AFA71-1372-4591-9ABA-60276598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CEC5-03D0-4295-9F54-3EB4B28E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400">
              <a:schemeClr val="bg1"/>
            </a:gs>
            <a:gs pos="0">
              <a:schemeClr val="accent5">
                <a:lumMod val="5000"/>
                <a:lumOff val="95000"/>
              </a:schemeClr>
            </a:gs>
            <a:gs pos="87845">
              <a:schemeClr val="bg1"/>
            </a:gs>
            <a:gs pos="60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FC0D1A1-C8C2-44DE-8248-CC952B924D99}"/>
              </a:ext>
            </a:extLst>
          </p:cNvPr>
          <p:cNvSpPr/>
          <p:nvPr/>
        </p:nvSpPr>
        <p:spPr>
          <a:xfrm>
            <a:off x="990600" y="715060"/>
            <a:ext cx="1070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Producing high intensity beams ions </a:t>
            </a:r>
            <a:r>
              <a:rPr lang="en-US" sz="4000" baseline="30000" dirty="0"/>
              <a:t>48</a:t>
            </a:r>
            <a:r>
              <a:rPr lang="en-US" sz="4000" dirty="0"/>
              <a:t>Ca, </a:t>
            </a:r>
            <a:r>
              <a:rPr lang="en-US" sz="4000" baseline="30000" dirty="0"/>
              <a:t>48</a:t>
            </a:r>
            <a:r>
              <a:rPr lang="en-US" sz="4000" dirty="0"/>
              <a:t>Ti, </a:t>
            </a:r>
            <a:r>
              <a:rPr lang="en-US" sz="4000" baseline="30000" dirty="0"/>
              <a:t>52</a:t>
            </a:r>
            <a:r>
              <a:rPr lang="en-US" sz="4000" dirty="0"/>
              <a:t>Cr, </a:t>
            </a:r>
            <a:r>
              <a:rPr lang="en-US" sz="4000" baseline="30000" dirty="0"/>
              <a:t>54</a:t>
            </a:r>
            <a:r>
              <a:rPr lang="en-US" sz="4000" dirty="0"/>
              <a:t>Cr at the DC-280 cyclotron</a:t>
            </a:r>
            <a:endParaRPr lang="ru-RU" sz="4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8B13FE4-39D8-4B6B-806D-54148786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38499"/>
            <a:ext cx="8010526" cy="44386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5AC41B1-9176-4452-95B9-47F09EE013B5}"/>
              </a:ext>
            </a:extLst>
          </p:cNvPr>
          <p:cNvSpPr/>
          <p:nvPr/>
        </p:nvSpPr>
        <p:spPr>
          <a:xfrm>
            <a:off x="9820275" y="6067425"/>
            <a:ext cx="208597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Andrey Protasov, Head of the Cyclotron DC-280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ions </a:t>
            </a:r>
            <a:r>
              <a:rPr lang="ru-RU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1" y="4415531"/>
            <a:ext cx="7164835" cy="205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2" y="879198"/>
            <a:ext cx="7084936" cy="3426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1337" y="4806782"/>
            <a:ext cx="3765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spectrum, optimized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466" y="1677880"/>
            <a:ext cx="4823534" cy="32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87" t="1176" r="13086" b="4326"/>
          <a:stretch/>
        </p:blipFill>
        <p:spPr>
          <a:xfrm>
            <a:off x="-180512" y="142042"/>
            <a:ext cx="11026066" cy="63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08D1B7-9CE3-426F-ACE4-004BA1C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7" y="1820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Obtaining high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intensities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1D9C2F3-C95A-4077-A20C-3124C688C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9461"/>
              </p:ext>
            </p:extLst>
          </p:nvPr>
        </p:nvGraphicFramePr>
        <p:xfrm>
          <a:off x="182564" y="3475568"/>
          <a:ext cx="65627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81">
                  <a:extLst>
                    <a:ext uri="{9D8B030D-6E8A-4147-A177-3AD203B41FA5}">
                      <a16:colId xmlns="" xmlns:a16="http://schemas.microsoft.com/office/drawing/2014/main" val="3180129169"/>
                    </a:ext>
                  </a:extLst>
                </a:gridCol>
                <a:gridCol w="1047416">
                  <a:extLst>
                    <a:ext uri="{9D8B030D-6E8A-4147-A177-3AD203B41FA5}">
                      <a16:colId xmlns="" xmlns:a16="http://schemas.microsoft.com/office/drawing/2014/main" val="1116629688"/>
                    </a:ext>
                  </a:extLst>
                </a:gridCol>
                <a:gridCol w="1264323">
                  <a:extLst>
                    <a:ext uri="{9D8B030D-6E8A-4147-A177-3AD203B41FA5}">
                      <a16:colId xmlns="" xmlns:a16="http://schemas.microsoft.com/office/drawing/2014/main" val="3022555747"/>
                    </a:ext>
                  </a:extLst>
                </a:gridCol>
                <a:gridCol w="1092713">
                  <a:extLst>
                    <a:ext uri="{9D8B030D-6E8A-4147-A177-3AD203B41FA5}">
                      <a16:colId xmlns="" xmlns:a16="http://schemas.microsoft.com/office/drawing/2014/main" val="3577869324"/>
                    </a:ext>
                  </a:extLst>
                </a:gridCol>
                <a:gridCol w="1113454">
                  <a:extLst>
                    <a:ext uri="{9D8B030D-6E8A-4147-A177-3AD203B41FA5}">
                      <a16:colId xmlns="" xmlns:a16="http://schemas.microsoft.com/office/drawing/2014/main" val="2677106297"/>
                    </a:ext>
                  </a:extLst>
                </a:gridCol>
                <a:gridCol w="1024807">
                  <a:extLst>
                    <a:ext uri="{9D8B030D-6E8A-4147-A177-3AD203B41FA5}">
                      <a16:colId xmlns="" xmlns:a16="http://schemas.microsoft.com/office/drawing/2014/main" val="3370392373"/>
                    </a:ext>
                  </a:extLst>
                </a:gridCol>
              </a:tblGrid>
              <a:tr h="33566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Axial injection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channel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171806"/>
                  </a:ext>
                </a:extLst>
              </a:tr>
              <a:tr h="9230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from the ECR source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µA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after the high voltage platform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µA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in the vertical part of the injection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µA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at a radius of 400 mm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µA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at the output radius of 1770 mm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µA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on the Faraday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µA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52575"/>
                  </a:ext>
                </a:extLst>
              </a:tr>
              <a:tr h="2797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59,277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50,193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36,734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93295562"/>
                  </a:ext>
                </a:extLst>
              </a:tr>
              <a:tr h="2797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84,68 %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6191"/>
                  </a:ext>
                </a:extLst>
              </a:tr>
              <a:tr h="279724"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71,19 %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443865"/>
                  </a:ext>
                </a:extLst>
              </a:tr>
              <a:tr h="279724"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86,87 %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429221"/>
                  </a:ext>
                </a:extLst>
              </a:tr>
              <a:tr h="279724"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0617667"/>
                  </a:ext>
                </a:extLst>
              </a:tr>
              <a:tr h="27972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42,79 %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8552027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9D9EB08-86CC-422C-AB4B-D1F51B1F1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3737181"/>
            <a:ext cx="4336443" cy="26771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57E13B6-A5E7-40DE-89C5-1C9E4F14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" y="915049"/>
            <a:ext cx="2534150" cy="21385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5008BC3-1D1C-4673-9C66-D6FCB017DC7F}"/>
              </a:ext>
            </a:extLst>
          </p:cNvPr>
          <p:cNvSpPr/>
          <p:nvPr/>
        </p:nvSpPr>
        <p:spPr>
          <a:xfrm>
            <a:off x="7181444" y="6414355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ion spectrum, optimized for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70CABC3-EEAA-4F1D-9F34-AC38DC1F8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18" y="936214"/>
            <a:ext cx="2473037" cy="213712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24536" y="3065180"/>
            <a:ext cx="203392996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6" y="860158"/>
            <a:ext cx="6130799" cy="21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for the first half of 2022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January: obtaining maximum intensities of </a:t>
            </a:r>
            <a:r>
              <a:rPr lang="en-US" baseline="30000" dirty="0" smtClean="0"/>
              <a:t>48</a:t>
            </a:r>
            <a:r>
              <a:rPr lang="en-US" dirty="0" smtClean="0"/>
              <a:t>Ca 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March: obtaining high intensities of </a:t>
            </a:r>
            <a:r>
              <a:rPr lang="en-US" baseline="30000" dirty="0" smtClean="0"/>
              <a:t>50</a:t>
            </a:r>
            <a:r>
              <a:rPr lang="en-US" dirty="0" smtClean="0"/>
              <a:t>Ti, </a:t>
            </a:r>
            <a:r>
              <a:rPr lang="en-US" baseline="30000" dirty="0" smtClean="0"/>
              <a:t>52</a:t>
            </a:r>
            <a:r>
              <a:rPr lang="en-US" dirty="0" smtClean="0"/>
              <a:t>Cr and </a:t>
            </a:r>
            <a:r>
              <a:rPr lang="en-US" baseline="30000" dirty="0" smtClean="0"/>
              <a:t>54</a:t>
            </a:r>
            <a:r>
              <a:rPr lang="en-US" dirty="0" smtClean="0"/>
              <a:t>Cr 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2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0DA54-E6B7-44B0-AE72-C2D44DAD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6250"/>
            <a:ext cx="8534400" cy="885825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Report concert: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C6EBAC-674B-498E-8112-509919C3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362075"/>
            <a:ext cx="10452361" cy="293899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high ion intensities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ions 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ions 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the first half of 2022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F51DA-4B47-42DC-9C14-8E925935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2" y="-265643"/>
            <a:ext cx="8534400" cy="1507067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		</a:t>
            </a:r>
            <a:r>
              <a:rPr lang="en-US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Cyclotron DC-280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1A73B1B-66F7-4619-B5E8-3277BCE66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661" y="1427552"/>
            <a:ext cx="7780831" cy="44629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D5FF18-B5F1-4D11-98B7-99CE4D59A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88" t="5901" r="10625" b="5901"/>
          <a:stretch/>
        </p:blipFill>
        <p:spPr>
          <a:xfrm>
            <a:off x="269211" y="4507173"/>
            <a:ext cx="4396451" cy="2331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B65784-293E-4087-BE62-E7F17D55D9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031" t="5900" r="5376" b="7315"/>
          <a:stretch/>
        </p:blipFill>
        <p:spPr>
          <a:xfrm>
            <a:off x="1" y="967511"/>
            <a:ext cx="5036024" cy="35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17E22D-7005-4900-87AD-BC635B21420F}"/>
              </a:ext>
            </a:extLst>
          </p:cNvPr>
          <p:cNvSpPr/>
          <p:nvPr/>
        </p:nvSpPr>
        <p:spPr>
          <a:xfrm>
            <a:off x="1641388" y="496371"/>
            <a:ext cx="749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US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Elements (SHE) Factory – the Goals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39AAB5E-5A05-403C-BDBF-E961DFB488DC}"/>
              </a:ext>
            </a:extLst>
          </p:cNvPr>
          <p:cNvSpPr/>
          <p:nvPr/>
        </p:nvSpPr>
        <p:spPr>
          <a:xfrm>
            <a:off x="801949" y="1043797"/>
            <a:ext cx="105259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at the extremely low (</a:t>
            </a:r>
            <a:r>
              <a:rPr lang="el-GR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&lt;100 fb) cross sections:</a:t>
            </a:r>
          </a:p>
          <a:p>
            <a:pPr marL="597694" indent="-254794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new SHE in reactions with </a:t>
            </a:r>
            <a:r>
              <a:rPr lang="en-US" alt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 </a:t>
            </a:r>
            <a:r>
              <a:rPr lang="en-US" alt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...;</a:t>
            </a:r>
          </a:p>
          <a:p>
            <a:pPr marL="597694" indent="-254794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new isotopes of SHE;</a:t>
            </a:r>
          </a:p>
          <a:p>
            <a:pPr marL="597694" indent="-254794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decay properties of SHE;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requiring high statistics:</a:t>
            </a:r>
          </a:p>
          <a:p>
            <a:pPr marL="597694" indent="-254794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spectroscopy of SHE;</a:t>
            </a:r>
          </a:p>
          <a:p>
            <a:pPr marL="597694" indent="-254794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chemical properties of SHE.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DEDEC6-78C4-48FE-8166-715C2A38E821}"/>
              </a:ext>
            </a:extLst>
          </p:cNvPr>
          <p:cNvSpPr/>
          <p:nvPr/>
        </p:nvSpPr>
        <p:spPr>
          <a:xfrm>
            <a:off x="730927" y="3961525"/>
            <a:ext cx="9956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the scientific program, the DC-280 has to provide the following parameters of ion beams</a:t>
            </a:r>
            <a:r>
              <a:rPr lang="ru-RU" alt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A8AB1EDA-8960-4768-8351-384BF0D18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06008"/>
              </p:ext>
            </p:extLst>
          </p:nvPr>
        </p:nvGraphicFramePr>
        <p:xfrm>
          <a:off x="801949" y="4792522"/>
          <a:ext cx="988501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ru-RU" sz="1800" b="1" dirty="0">
                          <a:latin typeface="Times New Roman" pitchFamily="18" charset="0"/>
                        </a:rPr>
                        <a:t>Ion energies </a:t>
                      </a:r>
                      <a:r>
                        <a:rPr lang="en-US" alt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(smooth variation)</a:t>
                      </a:r>
                      <a:endParaRPr lang="ru-RU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>
                          <a:latin typeface="Times New Roman" pitchFamily="18" charset="0"/>
                        </a:rPr>
                        <a:t>4 - 8 </a:t>
                      </a:r>
                      <a:r>
                        <a:rPr lang="en-US" altLang="ru-RU" sz="1800" b="1" dirty="0" err="1">
                          <a:latin typeface="Times New Roman" pitchFamily="18" charset="0"/>
                        </a:rPr>
                        <a:t>MeV</a:t>
                      </a:r>
                      <a:r>
                        <a:rPr lang="en-US" altLang="ru-RU" sz="1800" b="1" dirty="0">
                          <a:latin typeface="Times New Roman" pitchFamily="18" charset="0"/>
                        </a:rPr>
                        <a:t>/n</a:t>
                      </a:r>
                      <a:endParaRPr lang="ru-RU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ru-RU" sz="1800" b="1" dirty="0">
                          <a:latin typeface="Times New Roman" pitchFamily="18" charset="0"/>
                        </a:rPr>
                        <a:t>Ion masses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>
                          <a:latin typeface="Times New Roman" pitchFamily="18" charset="0"/>
                        </a:rPr>
                        <a:t>10 - 238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ru-RU" sz="1800" b="1" dirty="0">
                          <a:latin typeface="Times New Roman" pitchFamily="18" charset="0"/>
                        </a:rPr>
                        <a:t>Intensities (A~50)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>
                          <a:latin typeface="Times New Roman" pitchFamily="18" charset="0"/>
                        </a:rPr>
                        <a:t>&gt;10 </a:t>
                      </a:r>
                      <a:r>
                        <a:rPr lang="en-US" altLang="ru-RU" sz="1800" b="1" dirty="0" err="1">
                          <a:latin typeface="Times New Roman" pitchFamily="18" charset="0"/>
                        </a:rPr>
                        <a:t>pµA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>
                          <a:latin typeface="Times New Roman" pitchFamily="18" charset="0"/>
                        </a:rPr>
                        <a:t>Efficiency of beam transfer from ion source to physical facility         </a:t>
                      </a:r>
                      <a:endParaRPr lang="ru-RU" altLang="ru-RU" sz="180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>
                          <a:latin typeface="Times New Roman" pitchFamily="18" charset="0"/>
                        </a:rPr>
                        <a:t>&gt;50%</a:t>
                      </a:r>
                      <a:r>
                        <a:rPr lang="ru-RU" altLang="ru-RU" sz="1800" b="1" dirty="0">
                          <a:latin typeface="Times New Roman" pitchFamily="18" charset="0"/>
                        </a:rPr>
                        <a:t>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AFDCF392-1F9E-4D38-B710-71A30941F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16736"/>
              </p:ext>
            </p:extLst>
          </p:nvPr>
        </p:nvGraphicFramePr>
        <p:xfrm>
          <a:off x="133918" y="1176345"/>
          <a:ext cx="11764365" cy="538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004">
                  <a:extLst>
                    <a:ext uri="{9D8B030D-6E8A-4147-A177-3AD203B41FA5}">
                      <a16:colId xmlns="" xmlns:a16="http://schemas.microsoft.com/office/drawing/2014/main" val="2348625142"/>
                    </a:ext>
                  </a:extLst>
                </a:gridCol>
                <a:gridCol w="859809">
                  <a:extLst>
                    <a:ext uri="{9D8B030D-6E8A-4147-A177-3AD203B41FA5}">
                      <a16:colId xmlns="" xmlns:a16="http://schemas.microsoft.com/office/drawing/2014/main" val="1480832805"/>
                    </a:ext>
                  </a:extLst>
                </a:gridCol>
                <a:gridCol w="1105469">
                  <a:extLst>
                    <a:ext uri="{9D8B030D-6E8A-4147-A177-3AD203B41FA5}">
                      <a16:colId xmlns="" xmlns:a16="http://schemas.microsoft.com/office/drawing/2014/main" val="4045652755"/>
                    </a:ext>
                  </a:extLst>
                </a:gridCol>
                <a:gridCol w="982638">
                  <a:extLst>
                    <a:ext uri="{9D8B030D-6E8A-4147-A177-3AD203B41FA5}">
                      <a16:colId xmlns="" xmlns:a16="http://schemas.microsoft.com/office/drawing/2014/main" val="3338035924"/>
                    </a:ext>
                  </a:extLst>
                </a:gridCol>
                <a:gridCol w="955344">
                  <a:extLst>
                    <a:ext uri="{9D8B030D-6E8A-4147-A177-3AD203B41FA5}">
                      <a16:colId xmlns="" xmlns:a16="http://schemas.microsoft.com/office/drawing/2014/main" val="402273786"/>
                    </a:ext>
                  </a:extLst>
                </a:gridCol>
                <a:gridCol w="805218">
                  <a:extLst>
                    <a:ext uri="{9D8B030D-6E8A-4147-A177-3AD203B41FA5}">
                      <a16:colId xmlns="" xmlns:a16="http://schemas.microsoft.com/office/drawing/2014/main" val="3692601176"/>
                    </a:ext>
                  </a:extLst>
                </a:gridCol>
                <a:gridCol w="1187355">
                  <a:extLst>
                    <a:ext uri="{9D8B030D-6E8A-4147-A177-3AD203B41FA5}">
                      <a16:colId xmlns="" xmlns:a16="http://schemas.microsoft.com/office/drawing/2014/main" val="2515507145"/>
                    </a:ext>
                  </a:extLst>
                </a:gridCol>
                <a:gridCol w="1037230">
                  <a:extLst>
                    <a:ext uri="{9D8B030D-6E8A-4147-A177-3AD203B41FA5}">
                      <a16:colId xmlns="" xmlns:a16="http://schemas.microsoft.com/office/drawing/2014/main" val="167521644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834829981"/>
                    </a:ext>
                  </a:extLst>
                </a:gridCol>
                <a:gridCol w="1105468">
                  <a:extLst>
                    <a:ext uri="{9D8B030D-6E8A-4147-A177-3AD203B41FA5}">
                      <a16:colId xmlns="" xmlns:a16="http://schemas.microsoft.com/office/drawing/2014/main" val="882416745"/>
                    </a:ext>
                  </a:extLst>
                </a:gridCol>
                <a:gridCol w="1214651">
                  <a:extLst>
                    <a:ext uri="{9D8B030D-6E8A-4147-A177-3AD203B41FA5}">
                      <a16:colId xmlns="" xmlns:a16="http://schemas.microsoft.com/office/drawing/2014/main" val="1327617915"/>
                    </a:ext>
                  </a:extLst>
                </a:gridCol>
                <a:gridCol w="718779">
                  <a:extLst>
                    <a:ext uri="{9D8B030D-6E8A-4147-A177-3AD203B41FA5}">
                      <a16:colId xmlns="" xmlns:a16="http://schemas.microsoft.com/office/drawing/2014/main" val="2968019543"/>
                    </a:ext>
                  </a:extLst>
                </a:gridCol>
              </a:tblGrid>
              <a:tr h="34594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(MeV)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 (pmkA)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(%)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2324988"/>
                  </a:ext>
                </a:extLst>
              </a:tr>
              <a:tr h="345949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Axial injection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Cyclotron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channel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5618789"/>
                  </a:ext>
                </a:extLst>
              </a:tr>
              <a:tr h="1383795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separation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part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R=400 mm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 1770 mm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Axial injection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Capture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Cyclotron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Extraction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5517072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7579932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305889"/>
                  </a:ext>
                </a:extLst>
              </a:tr>
              <a:tr h="605410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9759675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6216131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2227120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630422"/>
                  </a:ext>
                </a:extLst>
              </a:tr>
              <a:tr h="345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ru-RU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173730"/>
                  </a:ext>
                </a:extLst>
              </a:tr>
              <a:tr h="605410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77561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1BE3AD-463D-4751-BB04-692CD5B0314C}"/>
              </a:ext>
            </a:extLst>
          </p:cNvPr>
          <p:cNvSpPr txBox="1"/>
          <p:nvPr/>
        </p:nvSpPr>
        <p:spPr>
          <a:xfrm>
            <a:off x="986684" y="0"/>
            <a:ext cx="9876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Efficiency of acceleration in cyclotron DC-280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8BAD1-17B5-45B8-A516-B97137B9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14326"/>
            <a:ext cx="9563099" cy="138112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Obtaining high ion intensities 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2021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75EDA174-A37E-4BFE-93D0-9825440FD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" y="1998593"/>
            <a:ext cx="7030431" cy="2228850"/>
          </a:xfrm>
        </p:spPr>
      </p:pic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44C08ACD-742B-4F39-BC94-75997D0E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04762"/>
              </p:ext>
            </p:extLst>
          </p:nvPr>
        </p:nvGraphicFramePr>
        <p:xfrm>
          <a:off x="508725" y="862913"/>
          <a:ext cx="4145344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4000"/>
                    </a:prstClr>
                  </a:outerShdw>
                </a:effectLst>
                <a:tableStyleId>{5C22544A-7EE6-4342-B048-85BDC9FD1C3A}</a:tableStyleId>
              </a:tblPr>
              <a:tblGrid>
                <a:gridCol w="2072672">
                  <a:extLst>
                    <a:ext uri="{9D8B030D-6E8A-4147-A177-3AD203B41FA5}">
                      <a16:colId xmlns="" xmlns:a16="http://schemas.microsoft.com/office/drawing/2014/main" val="1805599799"/>
                    </a:ext>
                  </a:extLst>
                </a:gridCol>
                <a:gridCol w="2072672">
                  <a:extLst>
                    <a:ext uri="{9D8B030D-6E8A-4147-A177-3AD203B41FA5}">
                      <a16:colId xmlns="" xmlns:a16="http://schemas.microsoft.com/office/drawing/2014/main" val="274111824"/>
                    </a:ext>
                  </a:extLst>
                </a:gridCol>
              </a:tblGrid>
              <a:tr h="328718">
                <a:tc>
                  <a:txBody>
                    <a:bodyPr/>
                    <a:lstStyle/>
                    <a:p>
                      <a:pPr algn="ctr"/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b="0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b="0" cap="non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.17 pmkA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6684641"/>
                  </a:ext>
                </a:extLst>
              </a:tr>
              <a:tr h="328718">
                <a:tc>
                  <a:txBody>
                    <a:bodyPr/>
                    <a:lstStyle/>
                    <a:p>
                      <a:pPr algn="ctr"/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b="0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pmkA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4586734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6D0D661-EC9C-4736-8A06-7448BC0D7B3B}"/>
              </a:ext>
            </a:extLst>
          </p:cNvPr>
          <p:cNvSpPr/>
          <p:nvPr/>
        </p:nvSpPr>
        <p:spPr>
          <a:xfrm>
            <a:off x="7537932" y="3429000"/>
            <a:ext cx="4255261" cy="399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hueMod val="94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Объект 7">
            <a:extLst>
              <a:ext uri="{FF2B5EF4-FFF2-40B4-BE49-F238E27FC236}">
                <a16:creationId xmlns="" xmlns:a16="http://schemas.microsoft.com/office/drawing/2014/main" id="{41C039FA-8CF8-4C79-90C2-EDD0714D9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" y="4502053"/>
            <a:ext cx="7030431" cy="17909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BB4F37-3C4E-4DDA-B972-EC152FB730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69" y="4227443"/>
            <a:ext cx="4521548" cy="234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1A0F45-6814-4548-9940-4D1358FA40FC}"/>
              </a:ext>
            </a:extLst>
          </p:cNvPr>
          <p:cNvSpPr txBox="1"/>
          <p:nvPr/>
        </p:nvSpPr>
        <p:spPr>
          <a:xfrm>
            <a:off x="5652052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B81E89-2177-4116-915B-2B0D4CE0859A}"/>
              </a:ext>
            </a:extLst>
          </p:cNvPr>
          <p:cNvSpPr txBox="1"/>
          <p:nvPr/>
        </p:nvSpPr>
        <p:spPr>
          <a:xfrm>
            <a:off x="345799" y="6525012"/>
            <a:ext cx="10813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Efficiency of beam transmission </a:t>
            </a:r>
            <a:r>
              <a:rPr lang="en-US" sz="1000" baseline="30000" dirty="0">
                <a:solidFill>
                  <a:schemeClr val="bg1"/>
                </a:solidFill>
              </a:rPr>
              <a:t>48</a:t>
            </a:r>
            <a:r>
              <a:rPr lang="en-US" sz="1000" dirty="0">
                <a:solidFill>
                  <a:schemeClr val="bg1"/>
                </a:solidFill>
              </a:rPr>
              <a:t>Ca</a:t>
            </a:r>
            <a:r>
              <a:rPr lang="en-US" sz="1000" baseline="30000" dirty="0">
                <a:solidFill>
                  <a:schemeClr val="bg1"/>
                </a:solidFill>
              </a:rPr>
              <a:t>10+</a:t>
            </a:r>
            <a:r>
              <a:rPr lang="en-US" sz="1000" dirty="0">
                <a:solidFill>
                  <a:schemeClr val="bg1"/>
                </a:solidFill>
              </a:rPr>
              <a:t> at different initial currents from the DECRIS-PM ion source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8C6835-523F-4124-819B-6A5530144FBF}"/>
              </a:ext>
            </a:extLst>
          </p:cNvPr>
          <p:cNvSpPr txBox="1"/>
          <p:nvPr/>
        </p:nvSpPr>
        <p:spPr>
          <a:xfrm>
            <a:off x="7453373" y="3729102"/>
            <a:ext cx="39004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3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ion spectrum, optimized for Ca</a:t>
            </a:r>
            <a:r>
              <a:rPr lang="en-US" sz="13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spectrum, optimized for Ca</a:t>
            </a:r>
            <a:r>
              <a:rPr lang="en-US" sz="13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B1653FE-0826-40A7-B22C-1D0516189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86" y="862914"/>
            <a:ext cx="4574023" cy="29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4265571"/>
            <a:ext cx="7492760" cy="2138048"/>
          </a:xfrm>
        </p:spPr>
      </p:pic>
      <p:sp>
        <p:nvSpPr>
          <p:cNvPr id="4" name="Прямоугольник 3"/>
          <p:cNvSpPr/>
          <p:nvPr/>
        </p:nvSpPr>
        <p:spPr>
          <a:xfrm>
            <a:off x="1602753" y="171388"/>
            <a:ext cx="9685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Obtaining high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intensities </a:t>
            </a:r>
            <a:r>
              <a:rPr lang="ru-RU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74"/>
            <a:ext cx="5295006" cy="2678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43" y="4053959"/>
            <a:ext cx="4337486" cy="23496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557685"/>
            <a:ext cx="51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ion spectrum, optimized for Ca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83" y="1260959"/>
            <a:ext cx="6375446" cy="22930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81814"/>
              </p:ext>
            </p:extLst>
          </p:nvPr>
        </p:nvGraphicFramePr>
        <p:xfrm>
          <a:off x="6219040" y="763476"/>
          <a:ext cx="4145344" cy="36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4000"/>
                    </a:prstClr>
                  </a:outerShdw>
                </a:effectLst>
                <a:tableStyleId>{5C22544A-7EE6-4342-B048-85BDC9FD1C3A}</a:tableStyleId>
              </a:tblPr>
              <a:tblGrid>
                <a:gridCol w="2072672"/>
                <a:gridCol w="2072672"/>
              </a:tblGrid>
              <a:tr h="328718">
                <a:tc>
                  <a:txBody>
                    <a:bodyPr/>
                    <a:lstStyle/>
                    <a:p>
                      <a:pPr algn="ctr"/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b="0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7.73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pmkA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-2132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Obtaining ions 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5" y="4543233"/>
            <a:ext cx="9282113" cy="206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2" y="816206"/>
            <a:ext cx="3545411" cy="32396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43927" y="4035402"/>
            <a:ext cx="37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spectrum, optimized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900" y="4059856"/>
            <a:ext cx="3305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6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011" y="755768"/>
            <a:ext cx="4525299" cy="3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91" t="1701" r="13086" b="4850"/>
          <a:stretch/>
        </p:blipFill>
        <p:spPr>
          <a:xfrm>
            <a:off x="532662" y="0"/>
            <a:ext cx="10386874" cy="64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622</Words>
  <Application>Microsoft Office PowerPoint</Application>
  <PresentationFormat>Широкоэкранный</PresentationFormat>
  <Paragraphs>182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Report concert:</vt:lpstr>
      <vt:lpstr>    Cyclotron DC-280</vt:lpstr>
      <vt:lpstr>Презентация PowerPoint</vt:lpstr>
      <vt:lpstr>Презентация PowerPoint</vt:lpstr>
      <vt:lpstr>Obtaining high ion intensities 48Сa10+ in 2021  </vt:lpstr>
      <vt:lpstr>Презентация PowerPoint</vt:lpstr>
      <vt:lpstr>Obtaining ions 48Ti10+</vt:lpstr>
      <vt:lpstr>Презентация PowerPoint</vt:lpstr>
      <vt:lpstr>Презентация PowerPoint</vt:lpstr>
      <vt:lpstr>Презентация PowerPoint</vt:lpstr>
      <vt:lpstr>Obtaining high ions intensities 54Сr10+ </vt:lpstr>
      <vt:lpstr>Plans for the first half of 2022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Producing high-intensity beams on the DC-280 cyclotron </dc:title>
  <dc:creator>Andrey</dc:creator>
  <cp:lastModifiedBy>user</cp:lastModifiedBy>
  <cp:revision>54</cp:revision>
  <dcterms:created xsi:type="dcterms:W3CDTF">2022-01-08T08:05:52Z</dcterms:created>
  <dcterms:modified xsi:type="dcterms:W3CDTF">2022-01-15T16:56:30Z</dcterms:modified>
</cp:coreProperties>
</file>