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9" r:id="rId4"/>
    <p:sldId id="256" r:id="rId5"/>
    <p:sldId id="257" r:id="rId6"/>
    <p:sldId id="264" r:id="rId7"/>
    <p:sldId id="263" r:id="rId8"/>
    <p:sldId id="265" r:id="rId9"/>
    <p:sldId id="266" r:id="rId10"/>
    <p:sldId id="26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111" d="100"/>
          <a:sy n="111" d="100"/>
        </p:scale>
        <p:origin x="15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C18767D-030A-4830-946C-75CA1D567704}"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3C1299-03FE-4F73-AE1B-E47243E66202}" type="slidenum">
              <a:rPr lang="ru-RU" smtClean="0"/>
              <a:t>‹#›</a:t>
            </a:fld>
            <a:endParaRPr lang="ru-RU"/>
          </a:p>
        </p:txBody>
      </p:sp>
    </p:spTree>
    <p:extLst>
      <p:ext uri="{BB962C8B-B14F-4D97-AF65-F5344CB8AC3E}">
        <p14:creationId xmlns:p14="http://schemas.microsoft.com/office/powerpoint/2010/main" val="259107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C18767D-030A-4830-946C-75CA1D567704}"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3C1299-03FE-4F73-AE1B-E47243E66202}" type="slidenum">
              <a:rPr lang="ru-RU" smtClean="0"/>
              <a:t>‹#›</a:t>
            </a:fld>
            <a:endParaRPr lang="ru-RU"/>
          </a:p>
        </p:txBody>
      </p:sp>
    </p:spTree>
    <p:extLst>
      <p:ext uri="{BB962C8B-B14F-4D97-AF65-F5344CB8AC3E}">
        <p14:creationId xmlns:p14="http://schemas.microsoft.com/office/powerpoint/2010/main" val="377990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C18767D-030A-4830-946C-75CA1D567704}"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3C1299-03FE-4F73-AE1B-E47243E66202}" type="slidenum">
              <a:rPr lang="ru-RU" smtClean="0"/>
              <a:t>‹#›</a:t>
            </a:fld>
            <a:endParaRPr lang="ru-RU"/>
          </a:p>
        </p:txBody>
      </p:sp>
    </p:spTree>
    <p:extLst>
      <p:ext uri="{BB962C8B-B14F-4D97-AF65-F5344CB8AC3E}">
        <p14:creationId xmlns:p14="http://schemas.microsoft.com/office/powerpoint/2010/main" val="195126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C18767D-030A-4830-946C-75CA1D567704}"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3C1299-03FE-4F73-AE1B-E47243E66202}" type="slidenum">
              <a:rPr lang="ru-RU" smtClean="0"/>
              <a:t>‹#›</a:t>
            </a:fld>
            <a:endParaRPr lang="ru-RU"/>
          </a:p>
        </p:txBody>
      </p:sp>
    </p:spTree>
    <p:extLst>
      <p:ext uri="{BB962C8B-B14F-4D97-AF65-F5344CB8AC3E}">
        <p14:creationId xmlns:p14="http://schemas.microsoft.com/office/powerpoint/2010/main" val="391918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C18767D-030A-4830-946C-75CA1D567704}"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3C1299-03FE-4F73-AE1B-E47243E66202}" type="slidenum">
              <a:rPr lang="ru-RU" smtClean="0"/>
              <a:t>‹#›</a:t>
            </a:fld>
            <a:endParaRPr lang="ru-RU"/>
          </a:p>
        </p:txBody>
      </p:sp>
    </p:spTree>
    <p:extLst>
      <p:ext uri="{BB962C8B-B14F-4D97-AF65-F5344CB8AC3E}">
        <p14:creationId xmlns:p14="http://schemas.microsoft.com/office/powerpoint/2010/main" val="342353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C18767D-030A-4830-946C-75CA1D567704}"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3C1299-03FE-4F73-AE1B-E47243E66202}" type="slidenum">
              <a:rPr lang="ru-RU" smtClean="0"/>
              <a:t>‹#›</a:t>
            </a:fld>
            <a:endParaRPr lang="ru-RU"/>
          </a:p>
        </p:txBody>
      </p:sp>
    </p:spTree>
    <p:extLst>
      <p:ext uri="{BB962C8B-B14F-4D97-AF65-F5344CB8AC3E}">
        <p14:creationId xmlns:p14="http://schemas.microsoft.com/office/powerpoint/2010/main" val="47576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C18767D-030A-4830-946C-75CA1D567704}" type="datetimeFigureOut">
              <a:rPr lang="ru-RU" smtClean="0"/>
              <a:t>17.01.2022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F3C1299-03FE-4F73-AE1B-E47243E66202}" type="slidenum">
              <a:rPr lang="ru-RU" smtClean="0"/>
              <a:t>‹#›</a:t>
            </a:fld>
            <a:endParaRPr lang="ru-RU"/>
          </a:p>
        </p:txBody>
      </p:sp>
    </p:spTree>
    <p:extLst>
      <p:ext uri="{BB962C8B-B14F-4D97-AF65-F5344CB8AC3E}">
        <p14:creationId xmlns:p14="http://schemas.microsoft.com/office/powerpoint/2010/main" val="315562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C18767D-030A-4830-946C-75CA1D567704}" type="datetimeFigureOut">
              <a:rPr lang="ru-RU" smtClean="0"/>
              <a:t>17.01.2022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F3C1299-03FE-4F73-AE1B-E47243E66202}" type="slidenum">
              <a:rPr lang="ru-RU" smtClean="0"/>
              <a:t>‹#›</a:t>
            </a:fld>
            <a:endParaRPr lang="ru-RU"/>
          </a:p>
        </p:txBody>
      </p:sp>
    </p:spTree>
    <p:extLst>
      <p:ext uri="{BB962C8B-B14F-4D97-AF65-F5344CB8AC3E}">
        <p14:creationId xmlns:p14="http://schemas.microsoft.com/office/powerpoint/2010/main" val="113459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8767D-030A-4830-946C-75CA1D567704}" type="datetimeFigureOut">
              <a:rPr lang="ru-RU" smtClean="0"/>
              <a:t>17.01.2022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F3C1299-03FE-4F73-AE1B-E47243E66202}" type="slidenum">
              <a:rPr lang="ru-RU" smtClean="0"/>
              <a:t>‹#›</a:t>
            </a:fld>
            <a:endParaRPr lang="ru-RU"/>
          </a:p>
        </p:txBody>
      </p:sp>
    </p:spTree>
    <p:extLst>
      <p:ext uri="{BB962C8B-B14F-4D97-AF65-F5344CB8AC3E}">
        <p14:creationId xmlns:p14="http://schemas.microsoft.com/office/powerpoint/2010/main" val="352187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C18767D-030A-4830-946C-75CA1D567704}"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3C1299-03FE-4F73-AE1B-E47243E66202}" type="slidenum">
              <a:rPr lang="ru-RU" smtClean="0"/>
              <a:t>‹#›</a:t>
            </a:fld>
            <a:endParaRPr lang="ru-RU"/>
          </a:p>
        </p:txBody>
      </p:sp>
    </p:spTree>
    <p:extLst>
      <p:ext uri="{BB962C8B-B14F-4D97-AF65-F5344CB8AC3E}">
        <p14:creationId xmlns:p14="http://schemas.microsoft.com/office/powerpoint/2010/main" val="157479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C18767D-030A-4830-946C-75CA1D567704}"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3C1299-03FE-4F73-AE1B-E47243E66202}" type="slidenum">
              <a:rPr lang="ru-RU" smtClean="0"/>
              <a:t>‹#›</a:t>
            </a:fld>
            <a:endParaRPr lang="ru-RU"/>
          </a:p>
        </p:txBody>
      </p:sp>
    </p:spTree>
    <p:extLst>
      <p:ext uri="{BB962C8B-B14F-4D97-AF65-F5344CB8AC3E}">
        <p14:creationId xmlns:p14="http://schemas.microsoft.com/office/powerpoint/2010/main" val="164078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8767D-030A-4830-946C-75CA1D567704}" type="datetimeFigureOut">
              <a:rPr lang="ru-RU" smtClean="0"/>
              <a:t>17.01.2022</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C1299-03FE-4F73-AE1B-E47243E66202}" type="slidenum">
              <a:rPr lang="ru-RU" smtClean="0"/>
              <a:t>‹#›</a:t>
            </a:fld>
            <a:endParaRPr lang="ru-RU"/>
          </a:p>
        </p:txBody>
      </p:sp>
    </p:spTree>
    <p:extLst>
      <p:ext uri="{BB962C8B-B14F-4D97-AF65-F5344CB8AC3E}">
        <p14:creationId xmlns:p14="http://schemas.microsoft.com/office/powerpoint/2010/main" val="1383839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26B57D76-F6F3-4690-A19A-66EBE4BE8B81}"/>
              </a:ext>
            </a:extLst>
          </p:cNvPr>
          <p:cNvSpPr>
            <a:spLocks noGrp="1"/>
          </p:cNvSpPr>
          <p:nvPr>
            <p:ph type="ctrTitle"/>
          </p:nvPr>
        </p:nvSpPr>
        <p:spPr>
          <a:xfrm>
            <a:off x="685800" y="1733909"/>
            <a:ext cx="7772400" cy="1880559"/>
          </a:xfrm>
        </p:spPr>
        <p:txBody>
          <a:bodyPr/>
          <a:lstStyle/>
          <a:p>
            <a:r>
              <a:rPr lang="en-US" b="1" dirty="0">
                <a:solidFill>
                  <a:srgbClr val="002060"/>
                </a:solidFill>
              </a:rPr>
              <a:t>Ion guide system for GALS setup</a:t>
            </a:r>
            <a:endParaRPr lang="ru-RU" b="1" dirty="0">
              <a:solidFill>
                <a:srgbClr val="002060"/>
              </a:solidFill>
            </a:endParaRPr>
          </a:p>
        </p:txBody>
      </p:sp>
      <p:sp>
        <p:nvSpPr>
          <p:cNvPr id="4" name="Подзаголовок 3">
            <a:extLst>
              <a:ext uri="{FF2B5EF4-FFF2-40B4-BE49-F238E27FC236}">
                <a16:creationId xmlns:a16="http://schemas.microsoft.com/office/drawing/2014/main" id="{416D1733-779A-445C-BA90-0810D7D2F5BB}"/>
              </a:ext>
            </a:extLst>
          </p:cNvPr>
          <p:cNvSpPr>
            <a:spLocks noGrp="1"/>
          </p:cNvSpPr>
          <p:nvPr>
            <p:ph type="subTitle" idx="1"/>
          </p:nvPr>
        </p:nvSpPr>
        <p:spPr>
          <a:xfrm>
            <a:off x="4287324" y="3972974"/>
            <a:ext cx="4369277" cy="1254637"/>
          </a:xfrm>
        </p:spPr>
        <p:txBody>
          <a:bodyPr>
            <a:normAutofit fontScale="85000" lnSpcReduction="20000"/>
          </a:bodyPr>
          <a:lstStyle/>
          <a:p>
            <a:pPr algn="r"/>
            <a:r>
              <a:rPr lang="en-US" u="sng" dirty="0"/>
              <a:t>K.A. </a:t>
            </a:r>
            <a:r>
              <a:rPr lang="en-US" u="sng" dirty="0" err="1"/>
              <a:t>Avvakumov</a:t>
            </a:r>
            <a:r>
              <a:rPr lang="en-US" dirty="0"/>
              <a:t>, S.G. </a:t>
            </a:r>
            <a:r>
              <a:rPr lang="en-US" dirty="0" err="1"/>
              <a:t>Zemlyanoy</a:t>
            </a:r>
            <a:endParaRPr lang="en-US" dirty="0"/>
          </a:p>
          <a:p>
            <a:pPr algn="r"/>
            <a:br>
              <a:rPr lang="en-US" dirty="0"/>
            </a:br>
            <a:r>
              <a:rPr lang="en-US" dirty="0" err="1"/>
              <a:t>Flerov</a:t>
            </a:r>
            <a:r>
              <a:rPr lang="en-US" dirty="0"/>
              <a:t> Laboratory of Nuclear Reactions</a:t>
            </a:r>
          </a:p>
          <a:p>
            <a:pPr algn="r"/>
            <a:r>
              <a:rPr lang="en-US" dirty="0"/>
              <a:t>GALS group</a:t>
            </a:r>
            <a:endParaRPr lang="ru-RU" dirty="0"/>
          </a:p>
        </p:txBody>
      </p:sp>
      <p:pic>
        <p:nvPicPr>
          <p:cNvPr id="12" name="Picture 10" descr="http://flerovlab.jinr.ru/flnr/dimg/FLNR_new_logotype_2012_07_04.gif">
            <a:extLst>
              <a:ext uri="{FF2B5EF4-FFF2-40B4-BE49-F238E27FC236}">
                <a16:creationId xmlns:a16="http://schemas.microsoft.com/office/drawing/2014/main" id="{14931D73-D541-403E-B586-74C4E4D2D0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6021" y="346972"/>
            <a:ext cx="1604514" cy="1307240"/>
          </a:xfrm>
          <a:prstGeom prst="rect">
            <a:avLst/>
          </a:prstGeom>
          <a:noFill/>
          <a:effectLst>
            <a:glow rad="381000">
              <a:schemeClr val="bg1">
                <a:alpha val="95000"/>
              </a:schemeClr>
            </a:glow>
          </a:effectLst>
          <a:extLst>
            <a:ext uri="{909E8E84-426E-40DD-AFC4-6F175D3DCCD1}">
              <a14:hiddenFill xmlns:a14="http://schemas.microsoft.com/office/drawing/2010/main">
                <a:solidFill>
                  <a:srgbClr val="FFFFFF"/>
                </a:solidFill>
              </a14:hiddenFill>
            </a:ext>
          </a:extLst>
        </p:spPr>
      </p:pic>
      <p:pic>
        <p:nvPicPr>
          <p:cNvPr id="14" name="Рисунок 13">
            <a:extLst>
              <a:ext uri="{FF2B5EF4-FFF2-40B4-BE49-F238E27FC236}">
                <a16:creationId xmlns:a16="http://schemas.microsoft.com/office/drawing/2014/main" id="{BF5B0516-8395-4AF5-8367-142B1148B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574" y="346971"/>
            <a:ext cx="1604514" cy="1063971"/>
          </a:xfrm>
          <a:prstGeom prst="rect">
            <a:avLst/>
          </a:prstGeom>
          <a:effectLst>
            <a:glow rad="381000">
              <a:schemeClr val="bg1">
                <a:alpha val="95000"/>
              </a:schemeClr>
            </a:glow>
          </a:effectLst>
        </p:spPr>
      </p:pic>
      <p:sp>
        <p:nvSpPr>
          <p:cNvPr id="16" name="TextBox 15">
            <a:extLst>
              <a:ext uri="{FF2B5EF4-FFF2-40B4-BE49-F238E27FC236}">
                <a16:creationId xmlns:a16="http://schemas.microsoft.com/office/drawing/2014/main" id="{494FB913-1EFC-4F94-A082-494FF8B2E830}"/>
              </a:ext>
            </a:extLst>
          </p:cNvPr>
          <p:cNvSpPr txBox="1"/>
          <p:nvPr/>
        </p:nvSpPr>
        <p:spPr>
          <a:xfrm>
            <a:off x="2165230" y="6018799"/>
            <a:ext cx="4813540" cy="707886"/>
          </a:xfrm>
          <a:prstGeom prst="rect">
            <a:avLst/>
          </a:prstGeom>
          <a:noFill/>
        </p:spPr>
        <p:txBody>
          <a:bodyPr wrap="square">
            <a:spAutoFit/>
          </a:bodyPr>
          <a:lstStyle/>
          <a:p>
            <a:pPr algn="ctr"/>
            <a:r>
              <a:rPr lang="en-US" sz="2000" dirty="0">
                <a:solidFill>
                  <a:schemeClr val="tx1">
                    <a:lumMod val="85000"/>
                    <a:lumOff val="15000"/>
                  </a:schemeClr>
                </a:solidFill>
                <a:latin typeface="+mn-lt"/>
              </a:rPr>
              <a:t>55th meeting of the PAC for Nuclear Physics</a:t>
            </a:r>
          </a:p>
          <a:p>
            <a:pPr algn="ctr"/>
            <a:r>
              <a:rPr lang="en-US" sz="2000" dirty="0">
                <a:solidFill>
                  <a:schemeClr val="tx1">
                    <a:lumMod val="85000"/>
                    <a:lumOff val="15000"/>
                  </a:schemeClr>
                </a:solidFill>
                <a:latin typeface="+mn-lt"/>
              </a:rPr>
              <a:t>27 January 2022</a:t>
            </a:r>
            <a:endParaRPr lang="ru-RU" sz="2000" dirty="0">
              <a:solidFill>
                <a:schemeClr val="tx1">
                  <a:lumMod val="85000"/>
                  <a:lumOff val="15000"/>
                </a:schemeClr>
              </a:solidFill>
              <a:latin typeface="+mn-lt"/>
            </a:endParaRPr>
          </a:p>
        </p:txBody>
      </p:sp>
    </p:spTree>
    <p:extLst>
      <p:ext uri="{BB962C8B-B14F-4D97-AF65-F5344CB8AC3E}">
        <p14:creationId xmlns:p14="http://schemas.microsoft.com/office/powerpoint/2010/main" val="1028002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319BFC-D53A-4737-8907-368456A9A441}"/>
              </a:ext>
            </a:extLst>
          </p:cNvPr>
          <p:cNvSpPr>
            <a:spLocks noGrp="1"/>
          </p:cNvSpPr>
          <p:nvPr>
            <p:ph type="title"/>
          </p:nvPr>
        </p:nvSpPr>
        <p:spPr>
          <a:xfrm>
            <a:off x="628650" y="2375081"/>
            <a:ext cx="7886700" cy="1325563"/>
          </a:xfrm>
        </p:spPr>
        <p:txBody>
          <a:bodyPr/>
          <a:lstStyle/>
          <a:p>
            <a:pPr algn="ctr"/>
            <a:r>
              <a:rPr lang="en-US" b="1" dirty="0">
                <a:solidFill>
                  <a:srgbClr val="002060"/>
                </a:solidFill>
              </a:rPr>
              <a:t>Thank you for your attention!</a:t>
            </a:r>
            <a:endParaRPr lang="ru-RU" b="1" dirty="0">
              <a:solidFill>
                <a:srgbClr val="002060"/>
              </a:solidFill>
            </a:endParaRPr>
          </a:p>
        </p:txBody>
      </p:sp>
    </p:spTree>
    <p:extLst>
      <p:ext uri="{BB962C8B-B14F-4D97-AF65-F5344CB8AC3E}">
        <p14:creationId xmlns:p14="http://schemas.microsoft.com/office/powerpoint/2010/main" val="400978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DE0755-A80A-47BD-AB42-9B3F95C6B6A6}"/>
              </a:ext>
            </a:extLst>
          </p:cNvPr>
          <p:cNvSpPr>
            <a:spLocks noGrp="1"/>
          </p:cNvSpPr>
          <p:nvPr>
            <p:ph type="title"/>
          </p:nvPr>
        </p:nvSpPr>
        <p:spPr>
          <a:xfrm>
            <a:off x="628650" y="311441"/>
            <a:ext cx="7618203" cy="483644"/>
          </a:xfrm>
        </p:spPr>
        <p:txBody>
          <a:bodyPr>
            <a:normAutofit fontScale="90000"/>
          </a:bodyPr>
          <a:lstStyle/>
          <a:p>
            <a:pPr algn="ctr"/>
            <a:r>
              <a:rPr lang="en-US" b="1" dirty="0">
                <a:solidFill>
                  <a:srgbClr val="002060"/>
                </a:solidFill>
              </a:rPr>
              <a:t>GALS setup</a:t>
            </a:r>
            <a:endParaRPr lang="ru-RU" b="1" dirty="0">
              <a:solidFill>
                <a:srgbClr val="002060"/>
              </a:solidFill>
            </a:endParaRPr>
          </a:p>
        </p:txBody>
      </p:sp>
      <p:sp>
        <p:nvSpPr>
          <p:cNvPr id="7" name="TextBox 6">
            <a:extLst>
              <a:ext uri="{FF2B5EF4-FFF2-40B4-BE49-F238E27FC236}">
                <a16:creationId xmlns:a16="http://schemas.microsoft.com/office/drawing/2014/main" id="{B8CD486F-1A8D-4C40-830E-624580EE8BCE}"/>
              </a:ext>
            </a:extLst>
          </p:cNvPr>
          <p:cNvSpPr txBox="1"/>
          <p:nvPr/>
        </p:nvSpPr>
        <p:spPr>
          <a:xfrm>
            <a:off x="3709359" y="5411744"/>
            <a:ext cx="5231381" cy="954107"/>
          </a:xfrm>
          <a:prstGeom prst="rect">
            <a:avLst/>
          </a:prstGeom>
          <a:noFill/>
        </p:spPr>
        <p:txBody>
          <a:bodyPr wrap="square" rtlCol="0">
            <a:spAutoFit/>
          </a:bodyPr>
          <a:lstStyle/>
          <a:p>
            <a:pPr algn="just"/>
            <a:r>
              <a:rPr lang="en-ZA" sz="1400" dirty="0">
                <a:solidFill>
                  <a:srgbClr val="002060"/>
                </a:solidFill>
              </a:rPr>
              <a:t>Landscape of the cross sections for the production of isotopes around </a:t>
            </a:r>
            <a:r>
              <a:rPr lang="en-ZA" sz="1400" i="1" dirty="0">
                <a:solidFill>
                  <a:srgbClr val="002060"/>
                </a:solidFill>
              </a:rPr>
              <a:t>N</a:t>
            </a:r>
            <a:r>
              <a:rPr lang="en-ZA" sz="1400" dirty="0">
                <a:solidFill>
                  <a:srgbClr val="002060"/>
                </a:solidFill>
              </a:rPr>
              <a:t> = 126 in collisions of </a:t>
            </a:r>
            <a:r>
              <a:rPr lang="en-ZA" sz="1400" b="1" baseline="30000" dirty="0">
                <a:solidFill>
                  <a:srgbClr val="002060"/>
                </a:solidFill>
              </a:rPr>
              <a:t>198</a:t>
            </a:r>
            <a:r>
              <a:rPr lang="en-ZA" sz="1400" b="1" dirty="0">
                <a:solidFill>
                  <a:srgbClr val="002060"/>
                </a:solidFill>
              </a:rPr>
              <a:t>Pt</a:t>
            </a:r>
            <a:r>
              <a:rPr lang="en-ZA" sz="1400" dirty="0">
                <a:solidFill>
                  <a:srgbClr val="002060"/>
                </a:solidFill>
              </a:rPr>
              <a:t> with </a:t>
            </a:r>
            <a:r>
              <a:rPr lang="en-ZA" sz="1400" b="1" baseline="30000" dirty="0">
                <a:solidFill>
                  <a:srgbClr val="002060"/>
                </a:solidFill>
              </a:rPr>
              <a:t>136</a:t>
            </a:r>
            <a:r>
              <a:rPr lang="en-ZA" sz="1400" b="1" dirty="0">
                <a:solidFill>
                  <a:srgbClr val="002060"/>
                </a:solidFill>
              </a:rPr>
              <a:t>Xe</a:t>
            </a:r>
            <a:r>
              <a:rPr lang="en-ZA" sz="1400" dirty="0">
                <a:solidFill>
                  <a:srgbClr val="002060"/>
                </a:solidFill>
              </a:rPr>
              <a:t> at </a:t>
            </a:r>
            <a:r>
              <a:rPr lang="en-ZA" sz="1400" i="1" dirty="0" err="1">
                <a:solidFill>
                  <a:srgbClr val="002060"/>
                </a:solidFill>
              </a:rPr>
              <a:t>E</a:t>
            </a:r>
            <a:r>
              <a:rPr lang="en-ZA" sz="1400" baseline="-25000" dirty="0" err="1">
                <a:solidFill>
                  <a:srgbClr val="002060"/>
                </a:solidFill>
              </a:rPr>
              <a:t>c.m</a:t>
            </a:r>
            <a:r>
              <a:rPr lang="en-ZA" sz="1400" baseline="-25000" dirty="0">
                <a:solidFill>
                  <a:srgbClr val="002060"/>
                </a:solidFill>
              </a:rPr>
              <a:t>. </a:t>
            </a:r>
            <a:r>
              <a:rPr lang="en-ZA" sz="1400" dirty="0">
                <a:solidFill>
                  <a:srgbClr val="002060"/>
                </a:solidFill>
              </a:rPr>
              <a:t>= 643 MeV.</a:t>
            </a:r>
          </a:p>
          <a:p>
            <a:pPr algn="just"/>
            <a:r>
              <a:rPr lang="en-US" sz="1400" dirty="0">
                <a:solidFill>
                  <a:srgbClr val="002060"/>
                </a:solidFill>
              </a:rPr>
              <a:t>Contour lines are drawn over an order of magnitude of the cross section down to 100 </a:t>
            </a:r>
            <a:r>
              <a:rPr lang="en-US" sz="1400" dirty="0" err="1">
                <a:solidFill>
                  <a:srgbClr val="002060"/>
                </a:solidFill>
              </a:rPr>
              <a:t>nb</a:t>
            </a:r>
            <a:endParaRPr lang="en-ZA" sz="1400" dirty="0">
              <a:solidFill>
                <a:srgbClr val="002060"/>
              </a:solidFill>
            </a:endParaRPr>
          </a:p>
        </p:txBody>
      </p:sp>
      <p:pic>
        <p:nvPicPr>
          <p:cNvPr id="2050" name="Рисунок 1">
            <a:extLst>
              <a:ext uri="{FF2B5EF4-FFF2-40B4-BE49-F238E27FC236}">
                <a16:creationId xmlns:a16="http://schemas.microsoft.com/office/drawing/2014/main" id="{3C166E95-C7FA-4231-B924-99C10D20F8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953" y="4714617"/>
            <a:ext cx="2997486" cy="203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8E8C7145-5A01-441C-804F-93B594ABEC34}"/>
              </a:ext>
            </a:extLst>
          </p:cNvPr>
          <p:cNvSpPr>
            <a:spLocks noChangeArrowheads="1"/>
          </p:cNvSpPr>
          <p:nvPr/>
        </p:nvSpPr>
        <p:spPr bwMode="auto">
          <a:xfrm>
            <a:off x="5142594" y="4373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4" name="TextBox 13">
            <a:extLst>
              <a:ext uri="{FF2B5EF4-FFF2-40B4-BE49-F238E27FC236}">
                <a16:creationId xmlns:a16="http://schemas.microsoft.com/office/drawing/2014/main" id="{153834BE-DA95-4A31-AB2A-E5F75AF0EB88}"/>
              </a:ext>
            </a:extLst>
          </p:cNvPr>
          <p:cNvSpPr txBox="1"/>
          <p:nvPr/>
        </p:nvSpPr>
        <p:spPr>
          <a:xfrm>
            <a:off x="4908043" y="6436883"/>
            <a:ext cx="4181349" cy="307777"/>
          </a:xfrm>
          <a:prstGeom prst="rect">
            <a:avLst/>
          </a:prstGeom>
          <a:noFill/>
        </p:spPr>
        <p:txBody>
          <a:bodyPr wrap="square">
            <a:spAutoFit/>
          </a:bodyPr>
          <a:lstStyle/>
          <a:p>
            <a:pPr algn="just"/>
            <a:r>
              <a:rPr lang="en-US" sz="1400" dirty="0" err="1"/>
              <a:t>Karpov</a:t>
            </a:r>
            <a:r>
              <a:rPr lang="en-US" sz="1400" dirty="0"/>
              <a:t>, A.V., </a:t>
            </a:r>
            <a:r>
              <a:rPr lang="en-US" sz="1400" dirty="0" err="1"/>
              <a:t>Saiko</a:t>
            </a:r>
            <a:r>
              <a:rPr lang="en-US" sz="1400" dirty="0"/>
              <a:t>, V.V. Phys. Rev. C. 96, 024618 (2017)</a:t>
            </a:r>
            <a:endParaRPr lang="ru-RU" sz="1400" dirty="0" err="1"/>
          </a:p>
        </p:txBody>
      </p:sp>
      <p:sp>
        <p:nvSpPr>
          <p:cNvPr id="10" name="TextBox 9">
            <a:extLst>
              <a:ext uri="{FF2B5EF4-FFF2-40B4-BE49-F238E27FC236}">
                <a16:creationId xmlns:a16="http://schemas.microsoft.com/office/drawing/2014/main" id="{092405F9-B907-4F0A-A274-9DF4A7B51086}"/>
              </a:ext>
            </a:extLst>
          </p:cNvPr>
          <p:cNvSpPr txBox="1"/>
          <p:nvPr/>
        </p:nvSpPr>
        <p:spPr>
          <a:xfrm>
            <a:off x="2064368" y="772308"/>
            <a:ext cx="5687349" cy="677108"/>
          </a:xfrm>
          <a:prstGeom prst="rect">
            <a:avLst/>
          </a:prstGeom>
          <a:noFill/>
        </p:spPr>
        <p:txBody>
          <a:bodyPr wrap="square">
            <a:spAutoFit/>
          </a:bodyPr>
          <a:lstStyle/>
          <a:p>
            <a:r>
              <a:rPr lang="en-US" sz="2000" dirty="0">
                <a:solidFill>
                  <a:srgbClr val="FF0000"/>
                </a:solidFill>
              </a:rPr>
              <a:t>Ga</a:t>
            </a:r>
            <a:r>
              <a:rPr lang="en-US" sz="2000" dirty="0"/>
              <a:t>s Cell Based </a:t>
            </a:r>
            <a:r>
              <a:rPr lang="en-US" sz="2000" dirty="0">
                <a:solidFill>
                  <a:srgbClr val="FF0000"/>
                </a:solidFill>
              </a:rPr>
              <a:t>L</a:t>
            </a:r>
            <a:r>
              <a:rPr lang="en-US" sz="2000" dirty="0"/>
              <a:t>aser Ionization &amp; </a:t>
            </a:r>
            <a:r>
              <a:rPr lang="en-US" sz="2000" dirty="0">
                <a:solidFill>
                  <a:srgbClr val="FF0000"/>
                </a:solidFill>
              </a:rPr>
              <a:t>S</a:t>
            </a:r>
            <a:r>
              <a:rPr lang="en-US" sz="2000" dirty="0"/>
              <a:t>eparation Setup </a:t>
            </a:r>
          </a:p>
          <a:p>
            <a:endParaRPr lang="ru-RU" dirty="0"/>
          </a:p>
        </p:txBody>
      </p:sp>
      <p:pic>
        <p:nvPicPr>
          <p:cNvPr id="12" name="Рисунок 3">
            <a:extLst>
              <a:ext uri="{FF2B5EF4-FFF2-40B4-BE49-F238E27FC236}">
                <a16:creationId xmlns:a16="http://schemas.microsoft.com/office/drawing/2014/main" id="{46638863-DC52-47D0-8166-6822D04D82E8}"/>
              </a:ext>
            </a:extLst>
          </p:cNvPr>
          <p:cNvPicPr>
            <a:picLocks noChangeAspect="1"/>
          </p:cNvPicPr>
          <p:nvPr/>
        </p:nvPicPr>
        <p:blipFill>
          <a:blip r:embed="rId3" cstate="print"/>
          <a:srcRect/>
          <a:stretch>
            <a:fillRect/>
          </a:stretch>
        </p:blipFill>
        <p:spPr bwMode="auto">
          <a:xfrm>
            <a:off x="1809696" y="1255952"/>
            <a:ext cx="5457671" cy="3427134"/>
          </a:xfrm>
          <a:prstGeom prst="rect">
            <a:avLst/>
          </a:prstGeom>
          <a:noFill/>
          <a:ln w="9525">
            <a:noFill/>
            <a:miter lim="800000"/>
            <a:headEnd/>
            <a:tailEnd/>
          </a:ln>
        </p:spPr>
      </p:pic>
    </p:spTree>
    <p:extLst>
      <p:ext uri="{BB962C8B-B14F-4D97-AF65-F5344CB8AC3E}">
        <p14:creationId xmlns:p14="http://schemas.microsoft.com/office/powerpoint/2010/main" val="98882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DE0755-A80A-47BD-AB42-9B3F95C6B6A6}"/>
              </a:ext>
            </a:extLst>
          </p:cNvPr>
          <p:cNvSpPr>
            <a:spLocks noGrp="1"/>
          </p:cNvSpPr>
          <p:nvPr>
            <p:ph type="title"/>
          </p:nvPr>
        </p:nvSpPr>
        <p:spPr>
          <a:xfrm>
            <a:off x="628650" y="421117"/>
            <a:ext cx="7618203" cy="483644"/>
          </a:xfrm>
        </p:spPr>
        <p:txBody>
          <a:bodyPr>
            <a:normAutofit fontScale="90000"/>
          </a:bodyPr>
          <a:lstStyle/>
          <a:p>
            <a:pPr algn="ctr"/>
            <a:r>
              <a:rPr lang="en-US" b="1" dirty="0">
                <a:solidFill>
                  <a:srgbClr val="002060"/>
                </a:solidFill>
              </a:rPr>
              <a:t>GALS setup</a:t>
            </a:r>
            <a:endParaRPr lang="ru-RU" b="1" dirty="0">
              <a:solidFill>
                <a:srgbClr val="002060"/>
              </a:solidFill>
            </a:endParaRPr>
          </a:p>
        </p:txBody>
      </p:sp>
      <p:sp>
        <p:nvSpPr>
          <p:cNvPr id="9" name="Rectangle 4">
            <a:extLst>
              <a:ext uri="{FF2B5EF4-FFF2-40B4-BE49-F238E27FC236}">
                <a16:creationId xmlns:a16="http://schemas.microsoft.com/office/drawing/2014/main" id="{8E8C7145-5A01-441C-804F-93B594ABEC34}"/>
              </a:ext>
            </a:extLst>
          </p:cNvPr>
          <p:cNvSpPr>
            <a:spLocks noChangeArrowheads="1"/>
          </p:cNvSpPr>
          <p:nvPr/>
        </p:nvSpPr>
        <p:spPr bwMode="auto">
          <a:xfrm>
            <a:off x="5142594" y="4373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TextBox 9">
            <a:extLst>
              <a:ext uri="{FF2B5EF4-FFF2-40B4-BE49-F238E27FC236}">
                <a16:creationId xmlns:a16="http://schemas.microsoft.com/office/drawing/2014/main" id="{092405F9-B907-4F0A-A274-9DF4A7B51086}"/>
              </a:ext>
            </a:extLst>
          </p:cNvPr>
          <p:cNvSpPr txBox="1"/>
          <p:nvPr/>
        </p:nvSpPr>
        <p:spPr>
          <a:xfrm>
            <a:off x="174991" y="890781"/>
            <a:ext cx="5397673" cy="646331"/>
          </a:xfrm>
          <a:prstGeom prst="rect">
            <a:avLst/>
          </a:prstGeom>
          <a:noFill/>
        </p:spPr>
        <p:txBody>
          <a:bodyPr wrap="square">
            <a:spAutoFit/>
          </a:bodyPr>
          <a:lstStyle/>
          <a:p>
            <a:r>
              <a:rPr lang="en-US" dirty="0">
                <a:solidFill>
                  <a:srgbClr val="FF0000"/>
                </a:solidFill>
              </a:rPr>
              <a:t>Ga</a:t>
            </a:r>
            <a:r>
              <a:rPr lang="en-US" dirty="0"/>
              <a:t>s Cell Based </a:t>
            </a:r>
            <a:r>
              <a:rPr lang="en-US" dirty="0">
                <a:solidFill>
                  <a:srgbClr val="FF0000"/>
                </a:solidFill>
              </a:rPr>
              <a:t>L</a:t>
            </a:r>
            <a:r>
              <a:rPr lang="en-US" dirty="0"/>
              <a:t>aser Ionization &amp; </a:t>
            </a:r>
            <a:r>
              <a:rPr lang="en-US" dirty="0">
                <a:solidFill>
                  <a:srgbClr val="FF0000"/>
                </a:solidFill>
              </a:rPr>
              <a:t>S</a:t>
            </a:r>
            <a:r>
              <a:rPr lang="en-US" dirty="0"/>
              <a:t>eparation Setup </a:t>
            </a:r>
          </a:p>
          <a:p>
            <a:endParaRPr lang="ru-RU" dirty="0"/>
          </a:p>
        </p:txBody>
      </p:sp>
      <p:pic>
        <p:nvPicPr>
          <p:cNvPr id="15" name="Picture 16">
            <a:extLst>
              <a:ext uri="{FF2B5EF4-FFF2-40B4-BE49-F238E27FC236}">
                <a16:creationId xmlns:a16="http://schemas.microsoft.com/office/drawing/2014/main" id="{EC500EFE-64DA-4262-888D-3B35ED94D108}"/>
              </a:ext>
            </a:extLst>
          </p:cNvPr>
          <p:cNvPicPr>
            <a:picLocks noChangeAspect="1" noChangeArrowheads="1"/>
          </p:cNvPicPr>
          <p:nvPr/>
        </p:nvPicPr>
        <p:blipFill>
          <a:blip r:embed="rId2" cstate="print"/>
          <a:srcRect/>
          <a:stretch>
            <a:fillRect/>
          </a:stretch>
        </p:blipFill>
        <p:spPr bwMode="auto">
          <a:xfrm>
            <a:off x="313013" y="2595888"/>
            <a:ext cx="5475311" cy="4106483"/>
          </a:xfrm>
          <a:prstGeom prst="rect">
            <a:avLst/>
          </a:prstGeom>
          <a:noFill/>
          <a:ln w="9525">
            <a:noFill/>
            <a:miter lim="800000"/>
            <a:headEnd/>
            <a:tailEnd/>
          </a:ln>
        </p:spPr>
      </p:pic>
      <p:pic>
        <p:nvPicPr>
          <p:cNvPr id="2051" name="Picture 3">
            <a:extLst>
              <a:ext uri="{FF2B5EF4-FFF2-40B4-BE49-F238E27FC236}">
                <a16:creationId xmlns:a16="http://schemas.microsoft.com/office/drawing/2014/main" id="{6770D9D7-F902-4156-B16D-17D2040A1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594" y="1296787"/>
            <a:ext cx="4001406" cy="341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a:xfrm>
            <a:off x="628650" y="365126"/>
            <a:ext cx="7886700" cy="506545"/>
          </a:xfrm>
        </p:spPr>
        <p:txBody>
          <a:bodyPr>
            <a:noAutofit/>
          </a:bodyPr>
          <a:lstStyle/>
          <a:p>
            <a:pPr algn="ctr"/>
            <a:r>
              <a:rPr lang="en-US" sz="3200" b="1" dirty="0">
                <a:solidFill>
                  <a:srgbClr val="002060"/>
                </a:solidFill>
                <a:cs typeface="Arial" panose="020B0604020202020204" pitchFamily="34" charset="0"/>
              </a:rPr>
              <a:t>SIMION simulations of ion guide system: SPIG</a:t>
            </a:r>
            <a:endParaRPr lang="ru-RU" sz="3200" b="1" dirty="0">
              <a:solidFill>
                <a:srgbClr val="002060"/>
              </a:solidFill>
              <a:cs typeface="Arial" panose="020B0604020202020204" pitchFamily="34" charset="0"/>
            </a:endParaRPr>
          </a:p>
        </p:txBody>
      </p: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49" y="3625524"/>
            <a:ext cx="2276920" cy="2297557"/>
          </a:xfrm>
          <a:prstGeom prst="rect">
            <a:avLst/>
          </a:prstGeom>
        </p:spPr>
      </p:pic>
      <p:sp>
        <p:nvSpPr>
          <p:cNvPr id="17" name="TextBox 16"/>
          <p:cNvSpPr txBox="1"/>
          <p:nvPr/>
        </p:nvSpPr>
        <p:spPr>
          <a:xfrm>
            <a:off x="5247834" y="2897659"/>
            <a:ext cx="3673466" cy="3046988"/>
          </a:xfrm>
          <a:prstGeom prst="rect">
            <a:avLst/>
          </a:prstGeom>
          <a:noFill/>
        </p:spPr>
        <p:txBody>
          <a:bodyPr wrap="square" rtlCol="0">
            <a:spAutoFit/>
          </a:bodyPr>
          <a:lstStyle/>
          <a:p>
            <a:r>
              <a:rPr lang="en-US" sz="1600" dirty="0"/>
              <a:t>Parameters at the end of SPIG:</a:t>
            </a:r>
          </a:p>
          <a:p>
            <a:r>
              <a:rPr lang="en-US" sz="1600" dirty="0"/>
              <a:t>Mean time of flight ≈ </a:t>
            </a:r>
            <a:r>
              <a:rPr lang="en-US" sz="1600" dirty="0">
                <a:solidFill>
                  <a:srgbClr val="FF0000"/>
                </a:solidFill>
              </a:rPr>
              <a:t>3000 </a:t>
            </a:r>
            <a:r>
              <a:rPr lang="en-US" sz="1600" dirty="0" err="1">
                <a:solidFill>
                  <a:srgbClr val="FF0000"/>
                </a:solidFill>
              </a:rPr>
              <a:t>μs</a:t>
            </a:r>
            <a:endParaRPr lang="en-US" sz="1600" dirty="0">
              <a:solidFill>
                <a:srgbClr val="FF0000"/>
              </a:solidFill>
            </a:endParaRPr>
          </a:p>
          <a:p>
            <a:r>
              <a:rPr lang="en-US" sz="1600" dirty="0"/>
              <a:t>Mean longitudinal kinetic energy ≈ 0.2 eV</a:t>
            </a:r>
          </a:p>
          <a:p>
            <a:r>
              <a:rPr lang="en-US" sz="1600" dirty="0"/>
              <a:t>Efficiency ≈ 95 %</a:t>
            </a:r>
          </a:p>
          <a:p>
            <a:endParaRPr lang="en-US" sz="1600" dirty="0"/>
          </a:p>
          <a:p>
            <a:r>
              <a:rPr lang="en-US" sz="1600" u="sng" dirty="0"/>
              <a:t>Advantage</a:t>
            </a:r>
            <a:r>
              <a:rPr lang="en-US" sz="1600" dirty="0"/>
              <a:t>: a single 6-rod structure ion guide through the whole front end vacuum chamber</a:t>
            </a:r>
          </a:p>
          <a:p>
            <a:endParaRPr lang="en-US" sz="1600" dirty="0"/>
          </a:p>
          <a:p>
            <a:r>
              <a:rPr lang="en-US" sz="1600" u="sng" dirty="0"/>
              <a:t>Disadvantage</a:t>
            </a:r>
            <a:r>
              <a:rPr lang="en-US" sz="1600" dirty="0"/>
              <a:t>: high risk that the ions get stuck inside long SPIG due to kinetic energy losses</a:t>
            </a:r>
            <a:endParaRPr lang="ru-RU" sz="1600" dirty="0"/>
          </a:p>
        </p:txBody>
      </p:sp>
      <p:sp>
        <p:nvSpPr>
          <p:cNvPr id="6" name="TextBox 5"/>
          <p:cNvSpPr txBox="1"/>
          <p:nvPr/>
        </p:nvSpPr>
        <p:spPr>
          <a:xfrm>
            <a:off x="5359637" y="1775451"/>
            <a:ext cx="3268587" cy="923330"/>
          </a:xfrm>
          <a:prstGeom prst="rect">
            <a:avLst/>
          </a:prstGeom>
          <a:noFill/>
        </p:spPr>
        <p:txBody>
          <a:bodyPr wrap="none" rtlCol="0">
            <a:spAutoFit/>
          </a:bodyPr>
          <a:lstStyle/>
          <a:p>
            <a:r>
              <a:rPr lang="en-US" dirty="0"/>
              <a:t>The length of the SPIG ≈ </a:t>
            </a:r>
            <a:r>
              <a:rPr lang="en-US" u="sng" dirty="0"/>
              <a:t>630 mm</a:t>
            </a:r>
          </a:p>
          <a:p>
            <a:r>
              <a:rPr lang="en-US" i="1" dirty="0" err="1"/>
              <a:t>U</a:t>
            </a:r>
            <a:r>
              <a:rPr lang="en-US" baseline="-25000" dirty="0" err="1"/>
              <a:t>rf</a:t>
            </a:r>
            <a:r>
              <a:rPr lang="en-US" baseline="-25000" dirty="0"/>
              <a:t> (peak-to-peak)</a:t>
            </a:r>
            <a:r>
              <a:rPr lang="en-US" dirty="0"/>
              <a:t> up to 500 V</a:t>
            </a:r>
          </a:p>
          <a:p>
            <a:r>
              <a:rPr lang="en-US" dirty="0"/>
              <a:t>Frequency = 4.7 MHz</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9" y="1286333"/>
            <a:ext cx="4531858" cy="2287456"/>
          </a:xfrm>
          <a:prstGeom prst="rect">
            <a:avLst/>
          </a:prstGeom>
        </p:spPr>
      </p:pic>
      <p:sp>
        <p:nvSpPr>
          <p:cNvPr id="4" name="TextBox 3"/>
          <p:cNvSpPr txBox="1"/>
          <p:nvPr/>
        </p:nvSpPr>
        <p:spPr>
          <a:xfrm>
            <a:off x="1855448" y="942900"/>
            <a:ext cx="2078261" cy="369332"/>
          </a:xfrm>
          <a:prstGeom prst="rect">
            <a:avLst/>
          </a:prstGeom>
          <a:noFill/>
        </p:spPr>
        <p:txBody>
          <a:bodyPr wrap="none" rtlCol="0">
            <a:spAutoFit/>
          </a:bodyPr>
          <a:lstStyle/>
          <a:p>
            <a:r>
              <a:rPr lang="en-US" b="1" dirty="0" err="1">
                <a:solidFill>
                  <a:srgbClr val="FF0000"/>
                </a:solidFill>
              </a:rPr>
              <a:t>S</a:t>
            </a:r>
            <a:r>
              <a:rPr lang="en-US" dirty="0" err="1"/>
              <a:t>extu</a:t>
            </a:r>
            <a:r>
              <a:rPr lang="en-US" b="1" dirty="0" err="1">
                <a:solidFill>
                  <a:srgbClr val="FF0000"/>
                </a:solidFill>
              </a:rPr>
              <a:t>P</a:t>
            </a:r>
            <a:r>
              <a:rPr lang="en-US" dirty="0" err="1"/>
              <a:t>ole</a:t>
            </a:r>
            <a:r>
              <a:rPr lang="en-US" dirty="0"/>
              <a:t> </a:t>
            </a:r>
            <a:r>
              <a:rPr lang="en-US" b="1" dirty="0">
                <a:solidFill>
                  <a:srgbClr val="FF0000"/>
                </a:solidFill>
              </a:rPr>
              <a:t>I</a:t>
            </a:r>
            <a:r>
              <a:rPr lang="en-US" dirty="0"/>
              <a:t>on </a:t>
            </a:r>
            <a:r>
              <a:rPr lang="en-US" b="1" dirty="0">
                <a:solidFill>
                  <a:srgbClr val="FF0000"/>
                </a:solidFill>
              </a:rPr>
              <a:t>G</a:t>
            </a:r>
            <a:r>
              <a:rPr lang="en-US" dirty="0"/>
              <a:t>uide</a:t>
            </a:r>
            <a:endParaRPr lang="ru-RU" dirty="0"/>
          </a:p>
        </p:txBody>
      </p:sp>
      <p:pic>
        <p:nvPicPr>
          <p:cNvPr id="10" name="Рисунок 9">
            <a:extLst>
              <a:ext uri="{FF2B5EF4-FFF2-40B4-BE49-F238E27FC236}">
                <a16:creationId xmlns:a16="http://schemas.microsoft.com/office/drawing/2014/main" id="{8314BA96-F0F2-4131-BCE8-67C4A533BE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5929" y="6040860"/>
            <a:ext cx="3673466" cy="584728"/>
          </a:xfrm>
          <a:prstGeom prst="rect">
            <a:avLst/>
          </a:prstGeom>
        </p:spPr>
      </p:pic>
      <p:pic>
        <p:nvPicPr>
          <p:cNvPr id="5" name="Рисунок 4">
            <a:extLst>
              <a:ext uri="{FF2B5EF4-FFF2-40B4-BE49-F238E27FC236}">
                <a16:creationId xmlns:a16="http://schemas.microsoft.com/office/drawing/2014/main" id="{3B86562D-0F6B-4C2E-8103-6CD3E65F451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3394014" y="4421664"/>
            <a:ext cx="953698" cy="916231"/>
          </a:xfrm>
          <a:prstGeom prst="rect">
            <a:avLst/>
          </a:prstGeom>
        </p:spPr>
      </p:pic>
    </p:spTree>
    <p:extLst>
      <p:ext uri="{BB962C8B-B14F-4D97-AF65-F5344CB8AC3E}">
        <p14:creationId xmlns:p14="http://schemas.microsoft.com/office/powerpoint/2010/main" val="172034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3"/>
          <p:cNvSpPr>
            <a:spLocks noGrp="1"/>
          </p:cNvSpPr>
          <p:nvPr>
            <p:ph type="title"/>
          </p:nvPr>
        </p:nvSpPr>
        <p:spPr>
          <a:xfrm>
            <a:off x="365963" y="329474"/>
            <a:ext cx="8364982" cy="506545"/>
          </a:xfrm>
        </p:spPr>
        <p:txBody>
          <a:bodyPr>
            <a:noAutofit/>
          </a:bodyPr>
          <a:lstStyle/>
          <a:p>
            <a:pPr algn="ctr"/>
            <a:r>
              <a:rPr lang="en-US" b="1" dirty="0">
                <a:solidFill>
                  <a:srgbClr val="002060"/>
                </a:solidFill>
                <a:cs typeface="Arial" panose="020B0604020202020204" pitchFamily="34" charset="0"/>
              </a:rPr>
              <a:t>SIMION simulations of ion guide system: SRFQ</a:t>
            </a:r>
            <a:endParaRPr lang="ru-RU" b="1" dirty="0">
              <a:solidFill>
                <a:srgbClr val="002060"/>
              </a:solidFill>
              <a:cs typeface="Arial" panose="020B0604020202020204" pitchFamily="34" charset="0"/>
            </a:endParaRPr>
          </a:p>
        </p:txBody>
      </p:sp>
      <p:pic>
        <p:nvPicPr>
          <p:cNvPr id="9" name="Рисунок 8" descr="E:\! ЛЯР\GALS setup\SIMION simulations GAS JET\S-shaped-RFQ-v2.0\Imgs\07-1000i-300mm-32-150V-0.47MHz-0.03mbar.png"/>
          <p:cNvPicPr>
            <a:picLocks noChangeAspect="1"/>
          </p:cNvPicPr>
          <p:nvPr/>
        </p:nvPicPr>
        <p:blipFill rotWithShape="1">
          <a:blip r:embed="rId2" cstate="print">
            <a:extLst>
              <a:ext uri="{28A0092B-C50C-407E-A947-70E740481C1C}">
                <a14:useLocalDpi xmlns:a14="http://schemas.microsoft.com/office/drawing/2010/main" val="0"/>
              </a:ext>
            </a:extLst>
          </a:blip>
          <a:srcRect l="5052" t="32005" r="2224" b="20085"/>
          <a:stretch/>
        </p:blipFill>
        <p:spPr bwMode="auto">
          <a:xfrm>
            <a:off x="140758" y="3830128"/>
            <a:ext cx="4777521" cy="1483743"/>
          </a:xfrm>
          <a:prstGeom prst="rect">
            <a:avLst/>
          </a:prstGeom>
          <a:noFill/>
          <a:ln>
            <a:noFill/>
          </a:ln>
          <a:extLst>
            <a:ext uri="{53640926-AAD7-44D8-BBD7-CCE9431645EC}">
              <a14:shadowObscured xmlns:a14="http://schemas.microsoft.com/office/drawing/2010/main"/>
            </a:ext>
          </a:extLst>
        </p:spPr>
      </p:pic>
      <p:pic>
        <p:nvPicPr>
          <p:cNvPr id="10" name="Рисунок 9" descr="E:\! ЛЯР\GALS setup\SIMION simulations GAS JET\Wedge-type_mRFQ_v0.5_better_wedge\Images\03-fly.pn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4429" b="71739" l="15176" r="97581">
                        <a14:foregroundMark x1="18182" y1="50408" x2="18182" y2="50408"/>
                        <a14:foregroundMark x1="17669" y1="68207" x2="17669" y2="68207"/>
                        <a14:foregroundMark x1="60191" y1="53261" x2="60191" y2="53261"/>
                        <a14:foregroundMark x1="64516" y1="53261" x2="64516" y2="53261"/>
                        <a14:foregroundMark x1="65469" y1="53125" x2="65469" y2="53125"/>
                        <a14:foregroundMark x1="66129" y1="53125" x2="66129" y2="53125"/>
                        <a14:foregroundMark x1="58944" y1="53125" x2="58944" y2="53125"/>
                        <a14:foregroundMark x1="59531" y1="53125" x2="59531" y2="53125"/>
                        <a14:foregroundMark x1="61217" y1="53125" x2="61217" y2="53125"/>
                        <a14:foregroundMark x1="62170" y1="53125" x2="62170" y2="53125"/>
                        <a14:foregroundMark x1="62757" y1="53125" x2="62757" y2="53125"/>
                        <a14:foregroundMark x1="63490" y1="53125" x2="63490" y2="53125"/>
                      </a14:backgroundRemoval>
                    </a14:imgEffect>
                  </a14:imgLayer>
                </a14:imgProps>
              </a:ext>
              <a:ext uri="{28A0092B-C50C-407E-A947-70E740481C1C}">
                <a14:useLocalDpi xmlns:a14="http://schemas.microsoft.com/office/drawing/2010/main" val="0"/>
              </a:ext>
            </a:extLst>
          </a:blip>
          <a:srcRect l="6094" t="41015" r="2491" b="24805"/>
          <a:stretch/>
        </p:blipFill>
        <p:spPr bwMode="auto">
          <a:xfrm>
            <a:off x="-234730" y="5470677"/>
            <a:ext cx="4552316" cy="918338"/>
          </a:xfrm>
          <a:prstGeom prst="rect">
            <a:avLst/>
          </a:prstGeom>
          <a:noFill/>
          <a:ln>
            <a:noFill/>
          </a:ln>
          <a:extLst>
            <a:ext uri="{53640926-AAD7-44D8-BBD7-CCE9431645EC}">
              <a14:shadowObscured xmlns:a14="http://schemas.microsoft.com/office/drawing/2010/main"/>
            </a:ext>
          </a:extLst>
        </p:spPr>
      </p:pic>
      <p:sp>
        <p:nvSpPr>
          <p:cNvPr id="11" name="TextBox 10"/>
          <p:cNvSpPr txBox="1"/>
          <p:nvPr/>
        </p:nvSpPr>
        <p:spPr>
          <a:xfrm>
            <a:off x="2650733" y="4734250"/>
            <a:ext cx="1531620" cy="369332"/>
          </a:xfrm>
          <a:prstGeom prst="rect">
            <a:avLst/>
          </a:prstGeom>
          <a:noFill/>
        </p:spPr>
        <p:txBody>
          <a:bodyPr wrap="square" rtlCol="0">
            <a:spAutoFit/>
          </a:bodyPr>
          <a:lstStyle/>
          <a:p>
            <a:r>
              <a:rPr lang="en-US" dirty="0"/>
              <a:t>S-shaped RFQ</a:t>
            </a:r>
            <a:endParaRPr lang="ru-RU" dirty="0"/>
          </a:p>
        </p:txBody>
      </p:sp>
      <p:sp>
        <p:nvSpPr>
          <p:cNvPr id="12" name="TextBox 11"/>
          <p:cNvSpPr txBox="1"/>
          <p:nvPr/>
        </p:nvSpPr>
        <p:spPr>
          <a:xfrm>
            <a:off x="1473417" y="6075083"/>
            <a:ext cx="1102225" cy="369332"/>
          </a:xfrm>
          <a:prstGeom prst="rect">
            <a:avLst/>
          </a:prstGeom>
          <a:noFill/>
        </p:spPr>
        <p:txBody>
          <a:bodyPr wrap="none" rtlCol="0">
            <a:spAutoFit/>
          </a:bodyPr>
          <a:lstStyle/>
          <a:p>
            <a:r>
              <a:rPr lang="en-US" dirty="0" err="1"/>
              <a:t>microRFQ</a:t>
            </a:r>
            <a:endParaRPr lang="ru-RU" dirty="0"/>
          </a:p>
        </p:txBody>
      </p:sp>
      <p:pic>
        <p:nvPicPr>
          <p:cNvPr id="13" name="Рисунок 12" descr="E:\! ЛЯР\GALS setup\SIMION simulations GAS JET\Wedge-type_mRFQ_v0.5_better_wedge\Images\03-fly-zy.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9755" b="86549" l="35704" r="68842">
                        <a14:foregroundMark x1="43548" y1="43071" x2="43548" y2="43071"/>
                        <a14:foregroundMark x1="46114" y1="36277" x2="46114" y2="36277"/>
                        <a14:foregroundMark x1="46114" y1="33152" x2="46114" y2="33152"/>
                        <a14:foregroundMark x1="37830" y1="43342" x2="37830" y2="43342"/>
                        <a14:foregroundMark x1="65249" y1="33560" x2="65249" y2="33560"/>
                        <a14:foregroundMark x1="61804" y1="31250" x2="61804" y2="31250"/>
                        <a14:backgroundMark x1="39956" y1="59239" x2="39956" y2="59239"/>
                        <a14:backgroundMark x1="40543" y1="56114" x2="40543" y2="56114"/>
                        <a14:backgroundMark x1="38196" y1="55163" x2="38196" y2="55163"/>
                        <a14:backgroundMark x1="38270" y1="62092" x2="38270" y2="62092"/>
                        <a14:backgroundMark x1="41129" y1="61277" x2="41129" y2="61277"/>
                        <a14:backgroundMark x1="52053" y1="36957" x2="52053" y2="36957"/>
                        <a14:backgroundMark x1="50587" y1="34239" x2="50587" y2="34239"/>
                        <a14:backgroundMark x1="53666" y1="32473" x2="53666" y2="32473"/>
                        <a14:backgroundMark x1="63710" y1="55163" x2="63710" y2="55163"/>
                        <a14:backgroundMark x1="65982" y1="54484" x2="65982" y2="54484"/>
                        <a14:backgroundMark x1="66202" y1="61685" x2="66202" y2="61685"/>
                        <a14:backgroundMark x1="50220" y1="79348" x2="50220" y2="79348"/>
                        <a14:backgroundMark x1="52713" y1="83016" x2="52713" y2="83016"/>
                        <a14:backgroundMark x1="54839" y1="83424" x2="54839" y2="83424"/>
                        <a14:backgroundMark x1="50367" y1="83424" x2="50367" y2="83424"/>
                        <a14:backgroundMark x1="52933" y1="78668" x2="52933" y2="78668"/>
                        <a14:backgroundMark x1="62610" y1="61413" x2="62610" y2="61413"/>
                        <a14:backgroundMark x1="66276" y1="63995" x2="66276" y2="63995"/>
                        <a14:backgroundMark x1="63856" y1="63587" x2="63856" y2="63587"/>
                        <a14:backgroundMark x1="61437" y1="63995" x2="61437" y2="63995"/>
                        <a14:backgroundMark x1="48974" y1="75815" x2="48974" y2="75815"/>
                        <a14:backgroundMark x1="37243" y1="64402" x2="37243" y2="64402"/>
                        <a14:backgroundMark x1="42522" y1="63995" x2="42522" y2="63995"/>
                        <a14:backgroundMark x1="50000" y1="39674" x2="50000" y2="39674"/>
                        <a14:backgroundMark x1="54912" y1="40217" x2="54912" y2="40217"/>
                        <a14:backgroundMark x1="55205" y1="32337" x2="55205" y2="32337"/>
                        <a14:backgroundMark x1="48827" y1="31929" x2="48827" y2="31929"/>
                        <a14:backgroundMark x1="61730" y1="56386" x2="61730" y2="56386"/>
                        <a14:backgroundMark x1="61657" y1="56793" x2="61657" y2="56793"/>
                        <a14:backgroundMark x1="61804" y1="56386" x2="61804" y2="56386"/>
                        <a14:backgroundMark x1="77933" y1="63315" x2="77933" y2="63315"/>
                        <a14:backgroundMark x1="74413" y1="79348" x2="74413" y2="79348"/>
                      </a14:backgroundRemoval>
                    </a14:imgEffect>
                    <a14:imgEffect>
                      <a14:sharpenSoften amount="25000"/>
                    </a14:imgEffect>
                  </a14:imgLayer>
                </a14:imgProps>
              </a:ext>
              <a:ext uri="{28A0092B-C50C-407E-A947-70E740481C1C}">
                <a14:useLocalDpi xmlns:a14="http://schemas.microsoft.com/office/drawing/2010/main" val="0"/>
              </a:ext>
            </a:extLst>
          </a:blip>
          <a:srcRect l="37487" t="31994" r="33664" b="15448"/>
          <a:stretch/>
        </p:blipFill>
        <p:spPr bwMode="auto">
          <a:xfrm>
            <a:off x="4400035" y="5638333"/>
            <a:ext cx="570000" cy="560257"/>
          </a:xfrm>
          <a:prstGeom prst="rect">
            <a:avLst/>
          </a:prstGeom>
          <a:noFill/>
          <a:ln>
            <a:noFill/>
          </a:ln>
          <a:extLst>
            <a:ext uri="{53640926-AAD7-44D8-BBD7-CCE9431645EC}">
              <a14:shadowObscured xmlns:a14="http://schemas.microsoft.com/office/drawing/2010/main"/>
            </a:ext>
          </a:extLst>
        </p:spPr>
      </p:pic>
      <p:sp>
        <p:nvSpPr>
          <p:cNvPr id="14" name="TextBox 13"/>
          <p:cNvSpPr txBox="1"/>
          <p:nvPr/>
        </p:nvSpPr>
        <p:spPr>
          <a:xfrm>
            <a:off x="5066404" y="3769224"/>
            <a:ext cx="4068887" cy="2862322"/>
          </a:xfrm>
          <a:prstGeom prst="rect">
            <a:avLst/>
          </a:prstGeom>
          <a:noFill/>
        </p:spPr>
        <p:txBody>
          <a:bodyPr wrap="square" rtlCol="0">
            <a:spAutoFit/>
          </a:bodyPr>
          <a:lstStyle/>
          <a:p>
            <a:r>
              <a:rPr lang="en-US" dirty="0"/>
              <a:t>Parameters at the end of LRFQ:</a:t>
            </a:r>
          </a:p>
          <a:p>
            <a:r>
              <a:rPr lang="en-US" dirty="0"/>
              <a:t>Mean time of flight ≈ </a:t>
            </a:r>
            <a:r>
              <a:rPr lang="en-US" dirty="0">
                <a:solidFill>
                  <a:srgbClr val="00B050"/>
                </a:solidFill>
              </a:rPr>
              <a:t>484,8 </a:t>
            </a:r>
            <a:r>
              <a:rPr lang="en-US" dirty="0" err="1">
                <a:solidFill>
                  <a:srgbClr val="00B050"/>
                </a:solidFill>
              </a:rPr>
              <a:t>μs</a:t>
            </a:r>
            <a:endParaRPr lang="en-US" dirty="0">
              <a:solidFill>
                <a:srgbClr val="00B050"/>
              </a:solidFill>
            </a:endParaRPr>
          </a:p>
          <a:p>
            <a:r>
              <a:rPr lang="en-US" dirty="0"/>
              <a:t>Mean longitudinal kinetic energy ≈ 12 eV</a:t>
            </a:r>
          </a:p>
          <a:p>
            <a:r>
              <a:rPr lang="en-US" dirty="0"/>
              <a:t>Efficiency ≈ 95-98 %</a:t>
            </a:r>
          </a:p>
          <a:p>
            <a:endParaRPr lang="en-US" dirty="0"/>
          </a:p>
          <a:p>
            <a:r>
              <a:rPr lang="en-US" u="sng" dirty="0"/>
              <a:t>Advantage</a:t>
            </a:r>
            <a:r>
              <a:rPr lang="en-US" dirty="0"/>
              <a:t>: much better TOF and efficiency</a:t>
            </a:r>
          </a:p>
          <a:p>
            <a:endParaRPr lang="en-US" dirty="0"/>
          </a:p>
          <a:p>
            <a:r>
              <a:rPr lang="en-US" u="sng" dirty="0"/>
              <a:t>Disadvantage</a:t>
            </a:r>
            <a:r>
              <a:rPr lang="en-US" dirty="0"/>
              <a:t>: much more complicated system</a:t>
            </a:r>
            <a:endParaRPr lang="ru-RU" dirty="0"/>
          </a:p>
        </p:txBody>
      </p:sp>
      <p:pic>
        <p:nvPicPr>
          <p:cNvPr id="1026" name="Picture 2" descr="00-geom02"/>
          <p:cNvPicPr>
            <a:picLocks noChangeAspect="1" noChangeArrowheads="1"/>
          </p:cNvPicPr>
          <p:nvPr/>
        </p:nvPicPr>
        <p:blipFill>
          <a:blip r:embed="rId7" cstate="print">
            <a:extLst>
              <a:ext uri="{28A0092B-C50C-407E-A947-70E740481C1C}">
                <a14:useLocalDpi xmlns:a14="http://schemas.microsoft.com/office/drawing/2010/main" val="0"/>
              </a:ext>
            </a:extLst>
          </a:blip>
          <a:srcRect l="14867" t="20990" r="534" b="27129"/>
          <a:stretch>
            <a:fillRect/>
          </a:stretch>
        </p:blipFill>
        <p:spPr bwMode="auto">
          <a:xfrm>
            <a:off x="5614377" y="1396270"/>
            <a:ext cx="3116568" cy="102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4" descr="E:\! ЛЯР\GALS setup\SIMION simulations GAS JET\Wedge-type_mRFQ_v0.5_better_wedge\Images\01-geom-3degrees-wedge.png"/>
          <p:cNvPicPr>
            <a:picLocks noChangeAspect="1"/>
          </p:cNvPicPr>
          <p:nvPr/>
        </p:nvPicPr>
        <p:blipFill rotWithShape="1">
          <a:blip r:embed="rId8" cstate="print">
            <a:extLst>
              <a:ext uri="{28A0092B-C50C-407E-A947-70E740481C1C}">
                <a14:useLocalDpi xmlns:a14="http://schemas.microsoft.com/office/drawing/2010/main" val="0"/>
              </a:ext>
            </a:extLst>
          </a:blip>
          <a:srcRect l="25339" t="21250" r="14840" b="26308"/>
          <a:stretch/>
        </p:blipFill>
        <p:spPr bwMode="auto">
          <a:xfrm>
            <a:off x="5920917" y="2451826"/>
            <a:ext cx="2679395" cy="1267584"/>
          </a:xfrm>
          <a:prstGeom prst="rect">
            <a:avLst/>
          </a:prstGeom>
          <a:noFill/>
          <a:ln>
            <a:noFill/>
          </a:ln>
          <a:extLst>
            <a:ext uri="{53640926-AAD7-44D8-BBD7-CCE9431645EC}">
              <a14:shadowObscured xmlns:a14="http://schemas.microsoft.com/office/drawing/2010/main"/>
            </a:ext>
          </a:extLst>
        </p:spPr>
      </p:pic>
      <p:pic>
        <p:nvPicPr>
          <p:cNvPr id="3" name="Рисунок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650" y="1348836"/>
            <a:ext cx="4548053" cy="2317932"/>
          </a:xfrm>
          <a:prstGeom prst="rect">
            <a:avLst/>
          </a:prstGeom>
        </p:spPr>
      </p:pic>
      <p:sp>
        <p:nvSpPr>
          <p:cNvPr id="17" name="TextBox 16"/>
          <p:cNvSpPr txBox="1"/>
          <p:nvPr/>
        </p:nvSpPr>
        <p:spPr>
          <a:xfrm>
            <a:off x="609808" y="977262"/>
            <a:ext cx="6139335" cy="369332"/>
          </a:xfrm>
          <a:prstGeom prst="rect">
            <a:avLst/>
          </a:prstGeom>
          <a:noFill/>
        </p:spPr>
        <p:txBody>
          <a:bodyPr wrap="square" rtlCol="0">
            <a:spAutoFit/>
          </a:bodyPr>
          <a:lstStyle/>
          <a:p>
            <a:r>
              <a:rPr lang="en-US" b="1" dirty="0">
                <a:solidFill>
                  <a:srgbClr val="FF0000"/>
                </a:solidFill>
              </a:rPr>
              <a:t>S</a:t>
            </a:r>
            <a:r>
              <a:rPr lang="en-US" dirty="0"/>
              <a:t>-shaped </a:t>
            </a:r>
            <a:r>
              <a:rPr lang="en-US" b="1" dirty="0" err="1">
                <a:solidFill>
                  <a:srgbClr val="FF0000"/>
                </a:solidFill>
              </a:rPr>
              <a:t>R</a:t>
            </a:r>
            <a:r>
              <a:rPr lang="en-US" dirty="0" err="1"/>
              <a:t>adio</a:t>
            </a:r>
            <a:r>
              <a:rPr lang="en-US" b="1" dirty="0" err="1">
                <a:solidFill>
                  <a:srgbClr val="FF0000"/>
                </a:solidFill>
              </a:rPr>
              <a:t>F</a:t>
            </a:r>
            <a:r>
              <a:rPr lang="en-US" dirty="0" err="1"/>
              <a:t>requency</a:t>
            </a:r>
            <a:r>
              <a:rPr lang="en-US" dirty="0"/>
              <a:t> </a:t>
            </a:r>
            <a:r>
              <a:rPr lang="en-US" b="1" dirty="0" err="1">
                <a:solidFill>
                  <a:srgbClr val="FF0000"/>
                </a:solidFill>
              </a:rPr>
              <a:t>Q</a:t>
            </a:r>
            <a:r>
              <a:rPr lang="en-US" dirty="0" err="1"/>
              <a:t>uadrupole</a:t>
            </a:r>
            <a:r>
              <a:rPr lang="en-US" dirty="0"/>
              <a:t> + </a:t>
            </a:r>
            <a:r>
              <a:rPr lang="en-US" dirty="0" err="1"/>
              <a:t>microRFQ</a:t>
            </a:r>
            <a:r>
              <a:rPr lang="en-US" dirty="0"/>
              <a:t> + Linear RFQ</a:t>
            </a:r>
            <a:endParaRPr lang="ru-RU" dirty="0"/>
          </a:p>
        </p:txBody>
      </p:sp>
    </p:spTree>
    <p:extLst>
      <p:ext uri="{BB962C8B-B14F-4D97-AF65-F5344CB8AC3E}">
        <p14:creationId xmlns:p14="http://schemas.microsoft.com/office/powerpoint/2010/main" val="4196888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80D816-8CAE-4F95-83CC-D3E6AFD206FC}"/>
              </a:ext>
            </a:extLst>
          </p:cNvPr>
          <p:cNvSpPr>
            <a:spLocks noGrp="1"/>
          </p:cNvSpPr>
          <p:nvPr>
            <p:ph type="title"/>
          </p:nvPr>
        </p:nvSpPr>
        <p:spPr>
          <a:xfrm>
            <a:off x="628650" y="313371"/>
            <a:ext cx="7886700" cy="713176"/>
          </a:xfrm>
        </p:spPr>
        <p:txBody>
          <a:bodyPr/>
          <a:lstStyle/>
          <a:p>
            <a:pPr algn="ctr"/>
            <a:r>
              <a:rPr lang="en-US" b="1" dirty="0">
                <a:solidFill>
                  <a:srgbClr val="002060"/>
                </a:solidFill>
              </a:rPr>
              <a:t>Output Ions Parameters </a:t>
            </a:r>
            <a:endParaRPr lang="ru-RU" b="1" dirty="0">
              <a:solidFill>
                <a:srgbClr val="002060"/>
              </a:solidFill>
            </a:endParaRPr>
          </a:p>
        </p:txBody>
      </p:sp>
      <p:pic>
        <p:nvPicPr>
          <p:cNvPr id="4" name="Рисунок 3">
            <a:extLst>
              <a:ext uri="{FF2B5EF4-FFF2-40B4-BE49-F238E27FC236}">
                <a16:creationId xmlns:a16="http://schemas.microsoft.com/office/drawing/2014/main" id="{956982C5-B6E0-42D4-8854-7A9DFF2F4F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3841" y="3914169"/>
            <a:ext cx="3077196" cy="2355450"/>
          </a:xfrm>
          <a:prstGeom prst="rect">
            <a:avLst/>
          </a:prstGeom>
        </p:spPr>
      </p:pic>
      <p:pic>
        <p:nvPicPr>
          <p:cNvPr id="5" name="Рисунок 4">
            <a:extLst>
              <a:ext uri="{FF2B5EF4-FFF2-40B4-BE49-F238E27FC236}">
                <a16:creationId xmlns:a16="http://schemas.microsoft.com/office/drawing/2014/main" id="{E4B94CBF-FAAE-4A92-9B55-0CC03C4565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152" y="3914169"/>
            <a:ext cx="3077198" cy="2355450"/>
          </a:xfrm>
          <a:prstGeom prst="rect">
            <a:avLst/>
          </a:prstGeom>
        </p:spPr>
      </p:pic>
      <p:pic>
        <p:nvPicPr>
          <p:cNvPr id="6" name="Рисунок 5">
            <a:extLst>
              <a:ext uri="{FF2B5EF4-FFF2-40B4-BE49-F238E27FC236}">
                <a16:creationId xmlns:a16="http://schemas.microsoft.com/office/drawing/2014/main" id="{599C0898-5630-4F71-A6D8-9D867FCC53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646" y="3907204"/>
            <a:ext cx="2562880" cy="2369379"/>
          </a:xfrm>
          <a:prstGeom prst="rect">
            <a:avLst/>
          </a:prstGeom>
        </p:spPr>
      </p:pic>
      <p:sp>
        <p:nvSpPr>
          <p:cNvPr id="9" name="TextBox 8">
            <a:extLst>
              <a:ext uri="{FF2B5EF4-FFF2-40B4-BE49-F238E27FC236}">
                <a16:creationId xmlns:a16="http://schemas.microsoft.com/office/drawing/2014/main" id="{2EF6151B-42BD-455C-91F2-BB22828C76D0}"/>
              </a:ext>
            </a:extLst>
          </p:cNvPr>
          <p:cNvSpPr txBox="1">
            <a:spLocks noChangeAspect="1"/>
          </p:cNvSpPr>
          <p:nvPr/>
        </p:nvSpPr>
        <p:spPr>
          <a:xfrm>
            <a:off x="2941526" y="6203312"/>
            <a:ext cx="5541389" cy="523220"/>
          </a:xfrm>
          <a:prstGeom prst="rect">
            <a:avLst/>
          </a:prstGeom>
          <a:noFill/>
        </p:spPr>
        <p:txBody>
          <a:bodyPr wrap="square" rtlCol="0">
            <a:spAutoFit/>
          </a:bodyPr>
          <a:lstStyle/>
          <a:p>
            <a:pPr algn="ctr"/>
            <a:r>
              <a:rPr lang="en-US" sz="1400" dirty="0"/>
              <a:t>Kinetic energy and time of flight distributions of the resulting ion beam at analyzing magnet entry</a:t>
            </a:r>
            <a:endParaRPr lang="ru-RU" sz="1400" dirty="0" err="1"/>
          </a:p>
        </p:txBody>
      </p:sp>
      <p:sp>
        <p:nvSpPr>
          <p:cNvPr id="10" name="TextBox 9">
            <a:extLst>
              <a:ext uri="{FF2B5EF4-FFF2-40B4-BE49-F238E27FC236}">
                <a16:creationId xmlns:a16="http://schemas.microsoft.com/office/drawing/2014/main" id="{28160597-B685-4101-B937-52A48C16BD66}"/>
              </a:ext>
            </a:extLst>
          </p:cNvPr>
          <p:cNvSpPr txBox="1">
            <a:spLocks noChangeAspect="1"/>
          </p:cNvSpPr>
          <p:nvPr/>
        </p:nvSpPr>
        <p:spPr>
          <a:xfrm>
            <a:off x="550931" y="6203312"/>
            <a:ext cx="2209441" cy="523220"/>
          </a:xfrm>
          <a:prstGeom prst="rect">
            <a:avLst/>
          </a:prstGeom>
          <a:noFill/>
        </p:spPr>
        <p:txBody>
          <a:bodyPr wrap="square" rtlCol="0">
            <a:spAutoFit/>
          </a:bodyPr>
          <a:lstStyle/>
          <a:p>
            <a:pPr algn="ctr"/>
            <a:r>
              <a:rPr lang="en-US" sz="1400" dirty="0"/>
              <a:t>Beam profile at analyzing magnet entry</a:t>
            </a:r>
            <a:endParaRPr lang="ru-RU" sz="1400" dirty="0" err="1"/>
          </a:p>
        </p:txBody>
      </p:sp>
      <p:graphicFrame>
        <p:nvGraphicFramePr>
          <p:cNvPr id="12" name="Таблица 11">
            <a:extLst>
              <a:ext uri="{FF2B5EF4-FFF2-40B4-BE49-F238E27FC236}">
                <a16:creationId xmlns:a16="http://schemas.microsoft.com/office/drawing/2014/main" id="{3C862DB3-289D-4CA7-9586-07B18DF980A1}"/>
              </a:ext>
            </a:extLst>
          </p:cNvPr>
          <p:cNvGraphicFramePr>
            <a:graphicFrameLocks noGrp="1"/>
          </p:cNvGraphicFramePr>
          <p:nvPr>
            <p:extLst>
              <p:ext uri="{D42A27DB-BD31-4B8C-83A1-F6EECF244321}">
                <p14:modId xmlns:p14="http://schemas.microsoft.com/office/powerpoint/2010/main" val="367237061"/>
              </p:ext>
            </p:extLst>
          </p:nvPr>
        </p:nvGraphicFramePr>
        <p:xfrm>
          <a:off x="826473" y="1061462"/>
          <a:ext cx="6255815" cy="2975700"/>
        </p:xfrm>
        <a:graphic>
          <a:graphicData uri="http://schemas.openxmlformats.org/drawingml/2006/table">
            <a:tbl>
              <a:tblPr firstRow="1" firstCol="1" bandRow="1">
                <a:tableStyleId>{5C22544A-7EE6-4342-B048-85BDC9FD1C3A}</a:tableStyleId>
              </a:tblPr>
              <a:tblGrid>
                <a:gridCol w="2860132">
                  <a:extLst>
                    <a:ext uri="{9D8B030D-6E8A-4147-A177-3AD203B41FA5}">
                      <a16:colId xmlns:a16="http://schemas.microsoft.com/office/drawing/2014/main" val="1830849578"/>
                    </a:ext>
                  </a:extLst>
                </a:gridCol>
                <a:gridCol w="1533235">
                  <a:extLst>
                    <a:ext uri="{9D8B030D-6E8A-4147-A177-3AD203B41FA5}">
                      <a16:colId xmlns:a16="http://schemas.microsoft.com/office/drawing/2014/main" val="550018838"/>
                    </a:ext>
                  </a:extLst>
                </a:gridCol>
                <a:gridCol w="1862448">
                  <a:extLst>
                    <a:ext uri="{9D8B030D-6E8A-4147-A177-3AD203B41FA5}">
                      <a16:colId xmlns:a16="http://schemas.microsoft.com/office/drawing/2014/main" val="2875812517"/>
                    </a:ext>
                  </a:extLst>
                </a:gridCol>
              </a:tblGrid>
              <a:tr h="212550">
                <a:tc>
                  <a:txBody>
                    <a:bodyPr/>
                    <a:lstStyle/>
                    <a:p>
                      <a:pPr>
                        <a:lnSpc>
                          <a:spcPct val="115000"/>
                        </a:lnSpc>
                        <a:spcAft>
                          <a:spcPts val="1000"/>
                        </a:spcAft>
                      </a:pPr>
                      <a:r>
                        <a:rPr lang="en-US" sz="10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SPIG</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SRFQ + mRFQ + LRFQ</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9482418"/>
                  </a:ext>
                </a:extLst>
              </a:tr>
              <a:tr h="212550">
                <a:tc>
                  <a:txBody>
                    <a:bodyPr/>
                    <a:lstStyle/>
                    <a:p>
                      <a:pPr>
                        <a:lnSpc>
                          <a:spcPct val="115000"/>
                        </a:lnSpc>
                        <a:spcAft>
                          <a:spcPts val="1000"/>
                        </a:spcAft>
                      </a:pPr>
                      <a:r>
                        <a:rPr lang="en-US" sz="1000">
                          <a:effectLst/>
                        </a:rPr>
                        <a:t>Before the End Plate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ru-RU" sz="10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ru-RU" sz="10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7196474"/>
                  </a:ext>
                </a:extLst>
              </a:tr>
              <a:tr h="212550">
                <a:tc>
                  <a:txBody>
                    <a:bodyPr/>
                    <a:lstStyle/>
                    <a:p>
                      <a:pPr>
                        <a:lnSpc>
                          <a:spcPct val="115000"/>
                        </a:lnSpc>
                        <a:spcAft>
                          <a:spcPts val="1000"/>
                        </a:spcAft>
                      </a:pPr>
                      <a:r>
                        <a:rPr lang="en-US" sz="1000">
                          <a:effectLst/>
                        </a:rPr>
                        <a:t>Mean longitudinal kinetic K</a:t>
                      </a:r>
                      <a:r>
                        <a:rPr lang="en-US" sz="1000" baseline="-25000">
                          <a:effectLst/>
                        </a:rPr>
                        <a:t>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dirty="0">
                          <a:effectLst/>
                        </a:rPr>
                        <a:t>0.2 eV</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12 eV</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333427"/>
                  </a:ext>
                </a:extLst>
              </a:tr>
              <a:tr h="212550">
                <a:tc>
                  <a:txBody>
                    <a:bodyPr/>
                    <a:lstStyle/>
                    <a:p>
                      <a:pPr>
                        <a:lnSpc>
                          <a:spcPct val="115000"/>
                        </a:lnSpc>
                        <a:spcAft>
                          <a:spcPts val="1000"/>
                        </a:spcAft>
                      </a:pPr>
                      <a:r>
                        <a:rPr lang="en-US" sz="1000">
                          <a:effectLst/>
                        </a:rPr>
                        <a:t>Mean time of flight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3138.5 μs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484.8 μs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6673573"/>
                  </a:ext>
                </a:extLst>
              </a:tr>
              <a:tr h="212550">
                <a:tc>
                  <a:txBody>
                    <a:bodyPr/>
                    <a:lstStyle/>
                    <a:p>
                      <a:pPr>
                        <a:lnSpc>
                          <a:spcPct val="115000"/>
                        </a:lnSpc>
                        <a:spcAft>
                          <a:spcPts val="1000"/>
                        </a:spcAft>
                      </a:pPr>
                      <a:r>
                        <a:rPr lang="ru-RU" sz="1000">
                          <a:effectLst/>
                        </a:rPr>
                        <a:t>Efficiency</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98.8 %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99.4 %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65844"/>
                  </a:ext>
                </a:extLst>
              </a:tr>
              <a:tr h="212550">
                <a:tc>
                  <a:txBody>
                    <a:bodyPr/>
                    <a:lstStyle/>
                    <a:p>
                      <a:pPr>
                        <a:lnSpc>
                          <a:spcPct val="115000"/>
                        </a:lnSpc>
                        <a:spcAft>
                          <a:spcPts val="1000"/>
                        </a:spcAft>
                      </a:pPr>
                      <a:r>
                        <a:rPr lang="en-US" sz="10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0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0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7092513"/>
                  </a:ext>
                </a:extLst>
              </a:tr>
              <a:tr h="212550">
                <a:tc>
                  <a:txBody>
                    <a:bodyPr/>
                    <a:lstStyle/>
                    <a:p>
                      <a:pPr>
                        <a:lnSpc>
                          <a:spcPct val="115000"/>
                        </a:lnSpc>
                        <a:spcAft>
                          <a:spcPts val="1000"/>
                        </a:spcAft>
                      </a:pPr>
                      <a:r>
                        <a:rPr lang="en-US" sz="1000">
                          <a:effectLst/>
                        </a:rPr>
                        <a:t>At analyzing magnet entry</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ru-RU" sz="10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ru-RU" sz="10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8255304"/>
                  </a:ext>
                </a:extLst>
              </a:tr>
              <a:tr h="212550">
                <a:tc>
                  <a:txBody>
                    <a:bodyPr/>
                    <a:lstStyle/>
                    <a:p>
                      <a:pPr>
                        <a:lnSpc>
                          <a:spcPct val="115000"/>
                        </a:lnSpc>
                        <a:spcAft>
                          <a:spcPts val="1000"/>
                        </a:spcAft>
                      </a:pPr>
                      <a:r>
                        <a:rPr lang="en-US" sz="1000">
                          <a:effectLst/>
                        </a:rPr>
                        <a:t>Mean longitudinal kinetic energy K</a:t>
                      </a:r>
                      <a:r>
                        <a:rPr lang="en-US" sz="1000" baseline="-25000">
                          <a:effectLst/>
                        </a:rPr>
                        <a:t>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dirty="0">
                          <a:effectLst/>
                        </a:rPr>
                        <a:t>39783.7 eV</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39766.4 eV</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1152211"/>
                  </a:ext>
                </a:extLst>
              </a:tr>
              <a:tr h="212550">
                <a:tc>
                  <a:txBody>
                    <a:bodyPr/>
                    <a:lstStyle/>
                    <a:p>
                      <a:pPr>
                        <a:lnSpc>
                          <a:spcPct val="115000"/>
                        </a:lnSpc>
                        <a:spcAft>
                          <a:spcPts val="1000"/>
                        </a:spcAft>
                      </a:pPr>
                      <a:r>
                        <a:rPr lang="en-US" sz="1000">
                          <a:effectLst/>
                        </a:rPr>
                        <a:t>Standard deviation of kinetic energy σ</a:t>
                      </a:r>
                      <a:r>
                        <a:rPr lang="en-US" sz="1000" baseline="-25000">
                          <a:effectLst/>
                        </a:rPr>
                        <a:t>KE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183.8 eV</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2.7 eV</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9528795"/>
                  </a:ext>
                </a:extLst>
              </a:tr>
              <a:tr h="212550">
                <a:tc>
                  <a:txBody>
                    <a:bodyPr/>
                    <a:lstStyle/>
                    <a:p>
                      <a:pPr>
                        <a:lnSpc>
                          <a:spcPct val="115000"/>
                        </a:lnSpc>
                        <a:spcAft>
                          <a:spcPts val="1000"/>
                        </a:spcAft>
                      </a:pPr>
                      <a:r>
                        <a:rPr lang="en-US" sz="1000">
                          <a:effectLst/>
                        </a:rPr>
                        <a:t>Mean time of flight 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3154.1 μs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487.2 µs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5274186"/>
                  </a:ext>
                </a:extLst>
              </a:tr>
              <a:tr h="212550">
                <a:tc>
                  <a:txBody>
                    <a:bodyPr/>
                    <a:lstStyle/>
                    <a:p>
                      <a:pPr>
                        <a:lnSpc>
                          <a:spcPct val="115000"/>
                        </a:lnSpc>
                        <a:spcAft>
                          <a:spcPts val="1000"/>
                        </a:spcAft>
                      </a:pPr>
                      <a:r>
                        <a:rPr lang="en-US" sz="1000">
                          <a:effectLst/>
                        </a:rPr>
                        <a:t>Standard deviation of time of flight σ</a:t>
                      </a:r>
                      <a:r>
                        <a:rPr lang="en-US" sz="1000" baseline="-25000">
                          <a:effectLst/>
                        </a:rPr>
                        <a:t>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3409.5 μs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58.6 µs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2344169"/>
                  </a:ext>
                </a:extLst>
              </a:tr>
              <a:tr h="212550">
                <a:tc>
                  <a:txBody>
                    <a:bodyPr/>
                    <a:lstStyle/>
                    <a:p>
                      <a:pPr>
                        <a:lnSpc>
                          <a:spcPct val="115000"/>
                        </a:lnSpc>
                        <a:spcAft>
                          <a:spcPts val="1000"/>
                        </a:spcAft>
                      </a:pPr>
                      <a:r>
                        <a:rPr lang="en-US" sz="1000">
                          <a:effectLst/>
                        </a:rPr>
                        <a:t>Horizontal emittance component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1 </a:t>
                      </a:r>
                      <a:r>
                        <a:rPr lang="el-GR" sz="1000">
                          <a:effectLst/>
                        </a:rPr>
                        <a:t>π</a:t>
                      </a:r>
                      <a:r>
                        <a:rPr lang="en-US" sz="1000">
                          <a:effectLst/>
                        </a:rPr>
                        <a:t> ∙ mm ∙ mrad</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6.3 </a:t>
                      </a:r>
                      <a:r>
                        <a:rPr lang="el-GR" sz="1000">
                          <a:effectLst/>
                        </a:rPr>
                        <a:t>π</a:t>
                      </a:r>
                      <a:r>
                        <a:rPr lang="en-US" sz="1000">
                          <a:effectLst/>
                        </a:rPr>
                        <a:t> ∙ mm ∙ mrad</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5380071"/>
                  </a:ext>
                </a:extLst>
              </a:tr>
              <a:tr h="212550">
                <a:tc>
                  <a:txBody>
                    <a:bodyPr/>
                    <a:lstStyle/>
                    <a:p>
                      <a:pPr>
                        <a:lnSpc>
                          <a:spcPct val="115000"/>
                        </a:lnSpc>
                        <a:spcAft>
                          <a:spcPts val="1000"/>
                        </a:spcAft>
                      </a:pPr>
                      <a:r>
                        <a:rPr lang="en-US" sz="1000">
                          <a:effectLst/>
                        </a:rPr>
                        <a:t>Vertical emittance component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1 </a:t>
                      </a:r>
                      <a:r>
                        <a:rPr lang="el-GR" sz="1000">
                          <a:effectLst/>
                        </a:rPr>
                        <a:t>π</a:t>
                      </a:r>
                      <a:r>
                        <a:rPr lang="en-US" sz="1000">
                          <a:effectLst/>
                        </a:rPr>
                        <a:t> ∙ mm ∙ mrad</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6.4 </a:t>
                      </a:r>
                      <a:r>
                        <a:rPr lang="el-GR" sz="1000">
                          <a:effectLst/>
                        </a:rPr>
                        <a:t>π</a:t>
                      </a:r>
                      <a:r>
                        <a:rPr lang="en-US" sz="1000">
                          <a:effectLst/>
                        </a:rPr>
                        <a:t> ∙ mm ∙ mrad</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9289879"/>
                  </a:ext>
                </a:extLst>
              </a:tr>
              <a:tr h="212550">
                <a:tc>
                  <a:txBody>
                    <a:bodyPr/>
                    <a:lstStyle/>
                    <a:p>
                      <a:pPr>
                        <a:lnSpc>
                          <a:spcPct val="115000"/>
                        </a:lnSpc>
                        <a:spcAft>
                          <a:spcPts val="1000"/>
                        </a:spcAft>
                      </a:pPr>
                      <a:r>
                        <a:rPr lang="ru-RU" sz="1000">
                          <a:effectLst/>
                        </a:rPr>
                        <a:t>Efficiency</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a:effectLst/>
                        </a:rPr>
                        <a:t>97 %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000" dirty="0">
                          <a:effectLst/>
                        </a:rPr>
                        <a:t>97 %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9318774"/>
                  </a:ext>
                </a:extLst>
              </a:tr>
            </a:tbl>
          </a:graphicData>
        </a:graphic>
      </p:graphicFrame>
    </p:spTree>
    <p:extLst>
      <p:ext uri="{BB962C8B-B14F-4D97-AF65-F5344CB8AC3E}">
        <p14:creationId xmlns:p14="http://schemas.microsoft.com/office/powerpoint/2010/main" val="1073239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0AFE67-39BF-4F80-816B-2D5FBA164B53}"/>
              </a:ext>
            </a:extLst>
          </p:cNvPr>
          <p:cNvSpPr>
            <a:spLocks noGrp="1"/>
          </p:cNvSpPr>
          <p:nvPr>
            <p:ph type="title"/>
          </p:nvPr>
        </p:nvSpPr>
        <p:spPr>
          <a:xfrm>
            <a:off x="628650" y="365127"/>
            <a:ext cx="7886700" cy="756308"/>
          </a:xfrm>
        </p:spPr>
        <p:txBody>
          <a:bodyPr/>
          <a:lstStyle/>
          <a:p>
            <a:pPr algn="ctr"/>
            <a:r>
              <a:rPr lang="en-US" b="1" dirty="0">
                <a:solidFill>
                  <a:srgbClr val="002060"/>
                </a:solidFill>
              </a:rPr>
              <a:t>Final Ion Guide design</a:t>
            </a:r>
            <a:endParaRPr lang="ru-RU" b="1" dirty="0">
              <a:solidFill>
                <a:srgbClr val="002060"/>
              </a:solidFill>
            </a:endParaRPr>
          </a:p>
        </p:txBody>
      </p:sp>
      <p:sp>
        <p:nvSpPr>
          <p:cNvPr id="13" name="Прямоугольник 12">
            <a:extLst>
              <a:ext uri="{FF2B5EF4-FFF2-40B4-BE49-F238E27FC236}">
                <a16:creationId xmlns:a16="http://schemas.microsoft.com/office/drawing/2014/main" id="{2E403632-7040-4663-AD11-522A5395AC3C}"/>
              </a:ext>
            </a:extLst>
          </p:cNvPr>
          <p:cNvSpPr/>
          <p:nvPr/>
        </p:nvSpPr>
        <p:spPr>
          <a:xfrm>
            <a:off x="5055079" y="5115854"/>
            <a:ext cx="3838253" cy="1600438"/>
          </a:xfrm>
          <a:prstGeom prst="rect">
            <a:avLst/>
          </a:prstGeom>
        </p:spPr>
        <p:txBody>
          <a:bodyPr wrap="square">
            <a:spAutoFit/>
          </a:bodyPr>
          <a:lstStyle/>
          <a:p>
            <a:pPr algn="just"/>
            <a:r>
              <a:rPr lang="en-US" sz="1400" dirty="0"/>
              <a:t>Simulations of the system were performed in SIMION software package using the hard sphere collision model and the additional code describing the gas jet. Initial ion parameters were the same as in the previous SPIG simulations (mass = 204 amu, charge = +1, speeds corresponding to thermal energy at 300 K).</a:t>
            </a:r>
          </a:p>
        </p:txBody>
      </p:sp>
      <p:pic>
        <p:nvPicPr>
          <p:cNvPr id="3075" name="Picture 3">
            <a:extLst>
              <a:ext uri="{FF2B5EF4-FFF2-40B4-BE49-F238E27FC236}">
                <a16:creationId xmlns:a16="http://schemas.microsoft.com/office/drawing/2014/main" id="{64F5A6AF-E579-4701-884D-3A17ADB4F6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60" y="1739730"/>
            <a:ext cx="8943229" cy="317253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90DE5822-1A7A-4A82-AAA2-BB409195524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104760" y="5261570"/>
            <a:ext cx="4751912" cy="1103905"/>
          </a:xfrm>
          <a:prstGeom prst="rect">
            <a:avLst/>
          </a:prstGeom>
        </p:spPr>
      </p:pic>
    </p:spTree>
    <p:extLst>
      <p:ext uri="{BB962C8B-B14F-4D97-AF65-F5344CB8AC3E}">
        <p14:creationId xmlns:p14="http://schemas.microsoft.com/office/powerpoint/2010/main" val="380224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Рисунок 2">
            <a:extLst>
              <a:ext uri="{FF2B5EF4-FFF2-40B4-BE49-F238E27FC236}">
                <a16:creationId xmlns:a16="http://schemas.microsoft.com/office/drawing/2014/main" id="{97163CF5-7BE0-4117-B03D-A2033B6E3B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04" y="1591879"/>
            <a:ext cx="9097592" cy="32090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2263A824-EDF0-4610-850E-071A592F35CB}"/>
              </a:ext>
            </a:extLst>
          </p:cNvPr>
          <p:cNvSpPr>
            <a:spLocks noChangeArrowheads="1"/>
          </p:cNvSpPr>
          <p:nvPr/>
        </p:nvSpPr>
        <p:spPr bwMode="auto">
          <a:xfrm>
            <a:off x="1228725" y="5025193"/>
            <a:ext cx="66865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u="none" strike="noStrike" cap="none" normalizeH="0" baseline="0" dirty="0">
                <a:ln>
                  <a:noFill/>
                </a:ln>
                <a:solidFill>
                  <a:schemeClr val="tx1"/>
                </a:solidFill>
                <a:effectLst/>
                <a:ea typeface="MS Mincho" panose="02020609040205080304" pitchFamily="49" charset="-128"/>
                <a:cs typeface="Arial" panose="020B0604020202020204" pitchFamily="34" charset="0"/>
              </a:rPr>
              <a:t>The SRFQ, </a:t>
            </a:r>
            <a:r>
              <a:rPr kumimoji="0" lang="en-US" altLang="ja-JP" sz="1600" b="0" u="none" strike="noStrike" cap="none" normalizeH="0" baseline="0" dirty="0" err="1">
                <a:ln>
                  <a:noFill/>
                </a:ln>
                <a:solidFill>
                  <a:schemeClr val="tx1"/>
                </a:solidFill>
                <a:effectLst/>
                <a:ea typeface="MS Mincho" panose="02020609040205080304" pitchFamily="49" charset="-128"/>
                <a:cs typeface="Arial" panose="020B0604020202020204" pitchFamily="34" charset="0"/>
              </a:rPr>
              <a:t>microRFQ</a:t>
            </a:r>
            <a:r>
              <a:rPr kumimoji="0" lang="en-US" altLang="ja-JP" sz="1600" b="0" u="none" strike="noStrike" cap="none" normalizeH="0" baseline="0" dirty="0">
                <a:ln>
                  <a:noFill/>
                </a:ln>
                <a:solidFill>
                  <a:schemeClr val="tx1"/>
                </a:solidFill>
                <a:effectLst/>
                <a:ea typeface="MS Mincho" panose="02020609040205080304" pitchFamily="49" charset="-128"/>
                <a:cs typeface="Arial" panose="020B0604020202020204" pitchFamily="34" charset="0"/>
              </a:rPr>
              <a:t> and LRFQ parts of the GALS ion guide system.</a:t>
            </a:r>
            <a:endParaRPr kumimoji="0" lang="en-US" altLang="ja-JP" sz="1600" b="0" u="none" strike="noStrike" cap="none" normalizeH="0" baseline="0" dirty="0">
              <a:ln>
                <a:noFill/>
              </a:ln>
              <a:solidFill>
                <a:schemeClr val="tx1"/>
              </a:solidFill>
              <a:effectLst/>
            </a:endParaRPr>
          </a:p>
        </p:txBody>
      </p:sp>
      <p:sp>
        <p:nvSpPr>
          <p:cNvPr id="9" name="Заголовок 1">
            <a:extLst>
              <a:ext uri="{FF2B5EF4-FFF2-40B4-BE49-F238E27FC236}">
                <a16:creationId xmlns:a16="http://schemas.microsoft.com/office/drawing/2014/main" id="{52736C85-BC2E-4450-A4B4-18B24C81C43F}"/>
              </a:ext>
            </a:extLst>
          </p:cNvPr>
          <p:cNvSpPr>
            <a:spLocks noGrp="1"/>
          </p:cNvSpPr>
          <p:nvPr>
            <p:ph type="title"/>
          </p:nvPr>
        </p:nvSpPr>
        <p:spPr>
          <a:xfrm>
            <a:off x="628650" y="365127"/>
            <a:ext cx="7886700" cy="756308"/>
          </a:xfrm>
        </p:spPr>
        <p:txBody>
          <a:bodyPr/>
          <a:lstStyle/>
          <a:p>
            <a:pPr algn="ctr"/>
            <a:r>
              <a:rPr lang="en-US" b="1" dirty="0">
                <a:solidFill>
                  <a:srgbClr val="002060"/>
                </a:solidFill>
              </a:rPr>
              <a:t>Final Ion Guide design</a:t>
            </a:r>
            <a:endParaRPr lang="ru-RU" b="1" dirty="0">
              <a:solidFill>
                <a:srgbClr val="002060"/>
              </a:solidFill>
            </a:endParaRPr>
          </a:p>
        </p:txBody>
      </p:sp>
    </p:spTree>
    <p:extLst>
      <p:ext uri="{BB962C8B-B14F-4D97-AF65-F5344CB8AC3E}">
        <p14:creationId xmlns:p14="http://schemas.microsoft.com/office/powerpoint/2010/main" val="3161178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448152-798C-44CB-BDBE-1EFF082CBB39}"/>
              </a:ext>
            </a:extLst>
          </p:cNvPr>
          <p:cNvSpPr>
            <a:spLocks noGrp="1"/>
          </p:cNvSpPr>
          <p:nvPr>
            <p:ph type="title"/>
          </p:nvPr>
        </p:nvSpPr>
        <p:spPr>
          <a:xfrm>
            <a:off x="628650" y="365127"/>
            <a:ext cx="7886700" cy="601032"/>
          </a:xfrm>
        </p:spPr>
        <p:txBody>
          <a:bodyPr>
            <a:normAutofit fontScale="90000"/>
          </a:bodyPr>
          <a:lstStyle/>
          <a:p>
            <a:pPr algn="ctr"/>
            <a:r>
              <a:rPr lang="en-US" b="1" dirty="0">
                <a:solidFill>
                  <a:srgbClr val="002060"/>
                </a:solidFill>
              </a:rPr>
              <a:t>Conclusion</a:t>
            </a:r>
            <a:endParaRPr lang="ru-RU" b="1" dirty="0">
              <a:solidFill>
                <a:srgbClr val="002060"/>
              </a:solidFill>
            </a:endParaRPr>
          </a:p>
        </p:txBody>
      </p:sp>
      <p:sp>
        <p:nvSpPr>
          <p:cNvPr id="3" name="Объект 2">
            <a:extLst>
              <a:ext uri="{FF2B5EF4-FFF2-40B4-BE49-F238E27FC236}">
                <a16:creationId xmlns:a16="http://schemas.microsoft.com/office/drawing/2014/main" id="{0CD5D393-FBD5-4D0A-B82F-1B0639ADDEF7}"/>
              </a:ext>
            </a:extLst>
          </p:cNvPr>
          <p:cNvSpPr>
            <a:spLocks noGrp="1"/>
          </p:cNvSpPr>
          <p:nvPr>
            <p:ph idx="1"/>
          </p:nvPr>
        </p:nvSpPr>
        <p:spPr>
          <a:xfrm>
            <a:off x="628650" y="1273534"/>
            <a:ext cx="7886700" cy="4351338"/>
          </a:xfrm>
        </p:spPr>
        <p:txBody>
          <a:bodyPr/>
          <a:lstStyle/>
          <a:p>
            <a:r>
              <a:rPr lang="en-US" dirty="0"/>
              <a:t>Two general options for GALS ion guide system were simulated and compared</a:t>
            </a:r>
          </a:p>
          <a:p>
            <a:r>
              <a:rPr lang="en-US" dirty="0"/>
              <a:t>The chosen SRFQ ion guide system was optimized for effective ion guiding through the apertures between the differential pumping volumes</a:t>
            </a:r>
          </a:p>
          <a:p>
            <a:r>
              <a:rPr lang="en-US" dirty="0"/>
              <a:t>The ion guide was produced and delivered to the laboratory. Distributed power supply systems for the electrodes were developed and now are being installed and tested with electrical and radio frequency power systems.</a:t>
            </a:r>
          </a:p>
          <a:p>
            <a:endParaRPr lang="ru-RU" dirty="0"/>
          </a:p>
        </p:txBody>
      </p:sp>
    </p:spTree>
    <p:extLst>
      <p:ext uri="{BB962C8B-B14F-4D97-AF65-F5344CB8AC3E}">
        <p14:creationId xmlns:p14="http://schemas.microsoft.com/office/powerpoint/2010/main" val="530177152"/>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694</TotalTime>
  <Words>566</Words>
  <Application>Microsoft Office PowerPoint</Application>
  <PresentationFormat>Экран (4:3)</PresentationFormat>
  <Paragraphs>92</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Calibri Light</vt:lpstr>
      <vt:lpstr>Тема Office</vt:lpstr>
      <vt:lpstr>Ion guide system for GALS setup</vt:lpstr>
      <vt:lpstr>GALS setup</vt:lpstr>
      <vt:lpstr>GALS setup</vt:lpstr>
      <vt:lpstr>SIMION simulations of ion guide system: SPIG</vt:lpstr>
      <vt:lpstr>SIMION simulations of ion guide system: SRFQ</vt:lpstr>
      <vt:lpstr>Output Ions Parameters </vt:lpstr>
      <vt:lpstr>Final Ion Guide design</vt:lpstr>
      <vt:lpstr>Final Ion Guide design</vt:lpstr>
      <vt:lpstr>Conclusion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Konstantin</dc:creator>
  <cp:lastModifiedBy>const</cp:lastModifiedBy>
  <cp:revision>29</cp:revision>
  <dcterms:created xsi:type="dcterms:W3CDTF">2019-01-21T12:53:02Z</dcterms:created>
  <dcterms:modified xsi:type="dcterms:W3CDTF">2022-01-17T17:05:57Z</dcterms:modified>
</cp:coreProperties>
</file>