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sldIdLst>
    <p:sldId id="258" r:id="rId2"/>
    <p:sldId id="257" r:id="rId3"/>
    <p:sldId id="656" r:id="rId4"/>
    <p:sldId id="683" r:id="rId5"/>
    <p:sldId id="826" r:id="rId6"/>
    <p:sldId id="684" r:id="rId7"/>
    <p:sldId id="685" r:id="rId8"/>
    <p:sldId id="686" r:id="rId9"/>
    <p:sldId id="687" r:id="rId10"/>
    <p:sldId id="688" r:id="rId11"/>
    <p:sldId id="832" r:id="rId12"/>
    <p:sldId id="648" r:id="rId13"/>
    <p:sldId id="834" r:id="rId14"/>
    <p:sldId id="824" r:id="rId15"/>
    <p:sldId id="681" r:id="rId16"/>
    <p:sldId id="836" r:id="rId17"/>
    <p:sldId id="290" r:id="rId18"/>
    <p:sldId id="831" r:id="rId19"/>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CA527AD-1E32-47AE-8607-FE4C15C7DDEE}">
          <p14:sldIdLst>
            <p14:sldId id="258"/>
            <p14:sldId id="257"/>
            <p14:sldId id="656"/>
            <p14:sldId id="683"/>
            <p14:sldId id="826"/>
            <p14:sldId id="684"/>
            <p14:sldId id="685"/>
            <p14:sldId id="686"/>
            <p14:sldId id="687"/>
            <p14:sldId id="688"/>
            <p14:sldId id="832"/>
            <p14:sldId id="648"/>
            <p14:sldId id="834"/>
            <p14:sldId id="824"/>
            <p14:sldId id="681"/>
            <p14:sldId id="836"/>
            <p14:sldId id="290"/>
            <p14:sldId id="831"/>
          </p14:sldIdLst>
        </p14:section>
        <p14:section name="Раздел без заголовка" id="{A12D0B18-41E4-45BE-ADDF-32871FF9A7F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FF5"/>
    <a:srgbClr val="002060"/>
    <a:srgbClr val="0033CC"/>
    <a:srgbClr val="0218EE"/>
    <a:srgbClr val="00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5" autoAdjust="0"/>
    <p:restoredTop sz="94934" autoAdjust="0"/>
  </p:normalViewPr>
  <p:slideViewPr>
    <p:cSldViewPr>
      <p:cViewPr varScale="1">
        <p:scale>
          <a:sx n="128" d="100"/>
          <a:sy n="128" d="100"/>
        </p:scale>
        <p:origin x="473" y="58"/>
      </p:cViewPr>
      <p:guideLst>
        <p:guide orient="horz" pos="2160"/>
        <p:guide pos="3840"/>
      </p:guideLst>
    </p:cSldViewPr>
  </p:slideViewPr>
  <p:notesTextViewPr>
    <p:cViewPr>
      <p:scale>
        <a:sx n="100" d="100"/>
        <a:sy n="100" d="100"/>
      </p:scale>
      <p:origin x="0" y="0"/>
    </p:cViewPr>
  </p:notesTextViewPr>
  <p:sorterViewPr>
    <p:cViewPr>
      <p:scale>
        <a:sx n="49" d="100"/>
        <a:sy n="49" d="100"/>
      </p:scale>
      <p:origin x="0" y="16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25.01.2022</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a:t>
            </a:fld>
            <a:endParaRPr lang="ru-RU"/>
          </a:p>
        </p:txBody>
      </p:sp>
    </p:spTree>
    <p:extLst>
      <p:ext uri="{BB962C8B-B14F-4D97-AF65-F5344CB8AC3E}">
        <p14:creationId xmlns:p14="http://schemas.microsoft.com/office/powerpoint/2010/main" val="385366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4</a:t>
            </a:fld>
            <a:endParaRPr lang="ru-RU"/>
          </a:p>
        </p:txBody>
      </p:sp>
    </p:spTree>
    <p:extLst>
      <p:ext uri="{BB962C8B-B14F-4D97-AF65-F5344CB8AC3E}">
        <p14:creationId xmlns:p14="http://schemas.microsoft.com/office/powerpoint/2010/main" val="409590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5</a:t>
            </a:fld>
            <a:endParaRPr lang="ru-RU"/>
          </a:p>
        </p:txBody>
      </p:sp>
    </p:spTree>
    <p:extLst>
      <p:ext uri="{BB962C8B-B14F-4D97-AF65-F5344CB8AC3E}">
        <p14:creationId xmlns:p14="http://schemas.microsoft.com/office/powerpoint/2010/main" val="383406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8</a:t>
            </a:fld>
            <a:endParaRPr lang="ru-RU"/>
          </a:p>
        </p:txBody>
      </p:sp>
    </p:spTree>
    <p:extLst>
      <p:ext uri="{BB962C8B-B14F-4D97-AF65-F5344CB8AC3E}">
        <p14:creationId xmlns:p14="http://schemas.microsoft.com/office/powerpoint/2010/main" val="116029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13</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16</a:t>
            </a:fld>
            <a:endParaRPr lang="ru-RU"/>
          </a:p>
        </p:txBody>
      </p:sp>
    </p:spTree>
    <p:extLst>
      <p:ext uri="{BB962C8B-B14F-4D97-AF65-F5344CB8AC3E}">
        <p14:creationId xmlns:p14="http://schemas.microsoft.com/office/powerpoint/2010/main" val="138080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18</a:t>
            </a:fld>
            <a:endParaRPr lang="ru-RU"/>
          </a:p>
        </p:txBody>
      </p:sp>
    </p:spTree>
    <p:extLst>
      <p:ext uri="{BB962C8B-B14F-4D97-AF65-F5344CB8AC3E}">
        <p14:creationId xmlns:p14="http://schemas.microsoft.com/office/powerpoint/2010/main" val="126895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42"/>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6E60885-56F5-4AF1-A60B-77BB4D807CBE}" type="datetime1">
              <a:rPr lang="ru-RU" smtClean="0"/>
              <a:pPr/>
              <a:t>25.01.2022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40E7FC-720B-4713-89D6-46F0C21E5F94}" type="datetime1">
              <a:rPr lang="ru-RU" smtClean="0"/>
              <a:pPr/>
              <a:t>25.01.2022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7"/>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7"/>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4D20B9-5E24-4769-8D63-B05F560F2B53}" type="datetime1">
              <a:rPr lang="ru-RU" smtClean="0"/>
              <a:pPr/>
              <a:t>25.01.2022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3A63EF-89C5-4CBD-B742-A640AFCD09EA}" type="datetime1">
              <a:rPr lang="ru-RU" smtClean="0"/>
              <a:pPr/>
              <a:t>25.01.2022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7"/>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21BD48-8EAE-4D41-9615-CA15994C9277}" type="datetime1">
              <a:rPr lang="ru-RU" smtClean="0"/>
              <a:pPr/>
              <a:t>25.01.2022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452CC4-28AF-450B-BF33-C7574F0D2378}" type="datetime1">
              <a:rPr lang="ru-RU" smtClean="0"/>
              <a:pPr/>
              <a:t>25.01.2022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FBD710-99C5-4467-90D3-66F7E1E392EE}" type="datetime1">
              <a:rPr lang="ru-RU" smtClean="0"/>
              <a:pPr/>
              <a:t>25.01.2022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A5B461B-BFFE-4458-B3C2-44A2D3BD66F3}" type="datetime1">
              <a:rPr lang="ru-RU" smtClean="0"/>
              <a:pPr/>
              <a:t>25.01.2022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5D0EB9-BA38-4EAC-A300-EE98BC40F99C}" type="datetime1">
              <a:rPr lang="ru-RU" smtClean="0"/>
              <a:pPr/>
              <a:t>25.01.2022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6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DD64E0-98FF-49B5-870F-6C01F8B743F4}" type="datetime1">
              <a:rPr lang="ru-RU" smtClean="0"/>
              <a:pPr/>
              <a:t>25.01.2022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4E22FDF-4304-473A-9AD7-D72FB2DBABA1}" type="datetime1">
              <a:rPr lang="ru-RU" smtClean="0"/>
              <a:pPr/>
              <a:t>25.01.2022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DDEA-FE2F-4326-9542-0318210150F7}" type="datetime1">
              <a:rPr lang="ru-RU" smtClean="0"/>
              <a:pPr/>
              <a:t>25.01.2022</a:t>
            </a:fld>
            <a:endParaRPr lang="ru-RU"/>
          </a:p>
        </p:txBody>
      </p:sp>
      <p:sp>
        <p:nvSpPr>
          <p:cNvPr id="5" name="Нижний колонтитул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0" y="423863"/>
            <a:ext cx="9144000" cy="3581400"/>
          </a:xfrm>
          <a:prstGeom prst="rect">
            <a:avLst/>
          </a:prstGeom>
          <a:noFill/>
          <a:ln w="9525">
            <a:noFill/>
            <a:miter lim="800000"/>
            <a:headEnd/>
            <a:tailEnd/>
          </a:ln>
        </p:spPr>
        <p:txBody>
          <a:bodyPr anchor="b"/>
          <a:lstStyle/>
          <a:p>
            <a:pPr algn="ctr"/>
            <a:r>
              <a:rPr lang="en-GB" sz="4400" b="1" dirty="0">
                <a:solidFill>
                  <a:srgbClr val="C00000"/>
                </a:solidFill>
                <a:effectLst>
                  <a:outerShdw blurRad="38100" dist="38100" dir="2700000" algn="tl">
                    <a:srgbClr val="000000">
                      <a:alpha val="43137"/>
                    </a:srgbClr>
                  </a:outerShdw>
                </a:effectLst>
              </a:rPr>
              <a:t>Programme Advisory Committee for Nuclear Physics</a:t>
            </a:r>
            <a:endParaRPr lang="en-GB" sz="2000" b="1" dirty="0">
              <a:solidFill>
                <a:srgbClr val="C00000"/>
              </a:solidFill>
              <a:effectLst>
                <a:outerShdw blurRad="38100" dist="38100" dir="2700000" algn="tl">
                  <a:srgbClr val="000000">
                    <a:alpha val="43137"/>
                  </a:srgbClr>
                </a:outerShdw>
              </a:effectLst>
            </a:endParaRPr>
          </a:p>
          <a:p>
            <a:pPr algn="ctr"/>
            <a:endParaRPr lang="en-GB" sz="2000" b="1" dirty="0">
              <a:solidFill>
                <a:srgbClr val="0033CC"/>
              </a:solidFill>
              <a:effectLst>
                <a:outerShdw blurRad="38100" dist="38100" dir="2700000" algn="tl">
                  <a:srgbClr val="000000">
                    <a:alpha val="43137"/>
                  </a:srgbClr>
                </a:outerShdw>
              </a:effectLst>
              <a:cs typeface="Times New Roman" pitchFamily="18" charset="0"/>
            </a:endParaRPr>
          </a:p>
          <a:p>
            <a:pPr algn="ctr"/>
            <a:r>
              <a:rPr lang="ru-RU" sz="3600" b="1" dirty="0">
                <a:solidFill>
                  <a:srgbClr val="C00000"/>
                </a:solidFill>
                <a:effectLst>
                  <a:outerShdw blurRad="38100" dist="38100" dir="2700000" algn="tl">
                    <a:srgbClr val="000000">
                      <a:alpha val="43137"/>
                    </a:srgbClr>
                  </a:outerShdw>
                </a:effectLst>
                <a:cs typeface="Times New Roman" pitchFamily="18" charset="0"/>
              </a:rPr>
              <a:t>5</a:t>
            </a:r>
            <a:r>
              <a:rPr lang="en-US" sz="3600" b="1" dirty="0">
                <a:solidFill>
                  <a:srgbClr val="C00000"/>
                </a:solidFill>
                <a:effectLst>
                  <a:outerShdw blurRad="38100" dist="38100" dir="2700000" algn="tl">
                    <a:srgbClr val="000000">
                      <a:alpha val="43137"/>
                    </a:srgbClr>
                  </a:outerShdw>
                </a:effectLst>
                <a:cs typeface="Times New Roman" pitchFamily="18" charset="0"/>
              </a:rPr>
              <a:t>5th</a:t>
            </a:r>
            <a:r>
              <a:rPr lang="en-GB" sz="3600" b="1" dirty="0">
                <a:solidFill>
                  <a:srgbClr val="C00000"/>
                </a:solidFill>
                <a:effectLst>
                  <a:outerShdw blurRad="38100" dist="38100" dir="2700000" algn="tl">
                    <a:srgbClr val="000000">
                      <a:alpha val="43137"/>
                    </a:srgbClr>
                  </a:outerShdw>
                </a:effectLst>
                <a:cs typeface="Times New Roman" pitchFamily="18" charset="0"/>
              </a:rPr>
              <a:t> meeting </a:t>
            </a:r>
            <a:endParaRPr lang="en-GB" sz="2000" b="1" dirty="0">
              <a:solidFill>
                <a:srgbClr val="C00000"/>
              </a:solidFill>
              <a:effectLst>
                <a:outerShdw blurRad="38100" dist="38100" dir="2700000" algn="tl">
                  <a:srgbClr val="000000">
                    <a:alpha val="43137"/>
                  </a:srgbClr>
                </a:outerShdw>
              </a:effectLst>
              <a:cs typeface="Times New Roman" pitchFamily="18" charset="0"/>
            </a:endParaRPr>
          </a:p>
          <a:p>
            <a:pPr algn="ctr"/>
            <a:endParaRPr lang="en-GB" sz="2000" b="1" dirty="0">
              <a:solidFill>
                <a:srgbClr val="C00000"/>
              </a:solidFill>
            </a:endParaRPr>
          </a:p>
          <a:p>
            <a:pPr algn="ctr"/>
            <a:r>
              <a:rPr lang="en-US" b="1" dirty="0">
                <a:solidFill>
                  <a:srgbClr val="C00000"/>
                </a:solidFill>
              </a:rPr>
              <a:t>27 January</a:t>
            </a:r>
            <a:r>
              <a:rPr lang="en-GB" b="1" dirty="0">
                <a:solidFill>
                  <a:srgbClr val="C00000"/>
                </a:solidFill>
              </a:rPr>
              <a:t> 2022</a:t>
            </a:r>
            <a:endParaRPr lang="en-GB" sz="2800" b="1" i="1" dirty="0">
              <a:solidFill>
                <a:srgbClr val="C00000"/>
              </a:solidFill>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a:latin typeface="Arial" charset="0"/>
            </a:endParaRPr>
          </a:p>
        </p:txBody>
      </p:sp>
      <p:sp>
        <p:nvSpPr>
          <p:cNvPr id="2052" name="Прямоугольник 4"/>
          <p:cNvSpPr>
            <a:spLocks noChangeArrowheads="1"/>
          </p:cNvSpPr>
          <p:nvPr/>
        </p:nvSpPr>
        <p:spPr bwMode="auto">
          <a:xfrm>
            <a:off x="3143253" y="4868863"/>
            <a:ext cx="6049963" cy="646112"/>
          </a:xfrm>
          <a:prstGeom prst="rect">
            <a:avLst/>
          </a:prstGeom>
          <a:noFill/>
          <a:ln w="9525">
            <a:noFill/>
            <a:miter lim="800000"/>
            <a:headEnd/>
            <a:tailEnd/>
          </a:ln>
        </p:spPr>
        <p:txBody>
          <a:bodyPr>
            <a:spAutoFit/>
          </a:bodyPr>
          <a:lstStyle/>
          <a:p>
            <a:pPr algn="ctr"/>
            <a:r>
              <a:rPr lang="en-GB" sz="3600" b="1" dirty="0">
                <a:solidFill>
                  <a:srgbClr val="0033CC"/>
                </a:solidFill>
              </a:rPr>
              <a:t>Marek  Lewitowicz</a:t>
            </a:r>
            <a:r>
              <a:rPr lang="en-GB" dirty="0">
                <a:solidFill>
                  <a:srgbClr val="0033CC"/>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861774"/>
          </a:xfrm>
          <a:prstGeom prst="rect">
            <a:avLst/>
          </a:prstGeom>
        </p:spPr>
        <p:txBody>
          <a:bodyPr wrap="square">
            <a:spAutoFit/>
          </a:bodyPr>
          <a:lstStyle/>
          <a:p>
            <a:pPr algn="ctr"/>
            <a:r>
              <a:rPr lang="en-US" altLang="ru-RU" sz="2500" b="1" kern="0" dirty="0">
                <a:solidFill>
                  <a:srgbClr val="C00000"/>
                </a:solidFill>
              </a:rPr>
              <a:t>Extension of the themes “Synthesis and properties of superheavy elements, the structure of nuclei at the limits of nucleon stability”</a:t>
            </a:r>
            <a:endParaRPr lang="ru-RU" sz="2500" dirty="0">
              <a:solidFill>
                <a:srgbClr val="C00000"/>
              </a:solidFill>
            </a:endParaRPr>
          </a:p>
        </p:txBody>
      </p:sp>
      <p:sp>
        <p:nvSpPr>
          <p:cNvPr id="16" name="Прямоугольник 15">
            <a:extLst>
              <a:ext uri="{FF2B5EF4-FFF2-40B4-BE49-F238E27FC236}">
                <a16:creationId xmlns:a16="http://schemas.microsoft.com/office/drawing/2014/main" id="{E1F35D3B-8357-43D6-A1E4-789EFE6A9ED3}"/>
              </a:ext>
            </a:extLst>
          </p:cNvPr>
          <p:cNvSpPr/>
          <p:nvPr/>
        </p:nvSpPr>
        <p:spPr>
          <a:xfrm>
            <a:off x="0" y="1052736"/>
            <a:ext cx="11744555" cy="4801314"/>
          </a:xfrm>
          <a:prstGeom prst="rect">
            <a:avLst/>
          </a:prstGeom>
        </p:spPr>
        <p:txBody>
          <a:bodyPr wrap="square">
            <a:spAutoFit/>
          </a:bodyPr>
          <a:lstStyle/>
          <a:p>
            <a:pPr marL="268288" indent="-268288" algn="just">
              <a:buFont typeface="Arial" pitchFamily="34" charset="0"/>
              <a:buChar char="•"/>
            </a:pPr>
            <a:r>
              <a:rPr lang="en-US" b="1" dirty="0">
                <a:solidFill>
                  <a:srgbClr val="002060"/>
                </a:solidFill>
              </a:rPr>
              <a:t>the experiments for the synthesis of</a:t>
            </a:r>
            <a:r>
              <a:rPr lang="ru-RU" b="1" dirty="0">
                <a:solidFill>
                  <a:srgbClr val="002060"/>
                </a:solidFill>
              </a:rPr>
              <a:t> </a:t>
            </a:r>
            <a:r>
              <a:rPr lang="en-US" b="1" dirty="0">
                <a:solidFill>
                  <a:srgbClr val="002060"/>
                </a:solidFill>
              </a:rPr>
              <a:t>isotopes of elements 114 (Fl) and 115 (Mc) in reactions of </a:t>
            </a:r>
            <a:r>
              <a:rPr lang="en-US" b="1" baseline="30000" dirty="0">
                <a:solidFill>
                  <a:srgbClr val="002060"/>
                </a:solidFill>
              </a:rPr>
              <a:t>48</a:t>
            </a:r>
            <a:r>
              <a:rPr lang="en-US" b="1" dirty="0">
                <a:solidFill>
                  <a:srgbClr val="002060"/>
                </a:solidFill>
              </a:rPr>
              <a:t>Ca ions beam with </a:t>
            </a:r>
            <a:r>
              <a:rPr lang="en-US" b="1" baseline="30000" dirty="0">
                <a:solidFill>
                  <a:srgbClr val="002060"/>
                </a:solidFill>
              </a:rPr>
              <a:t>242</a:t>
            </a:r>
            <a:r>
              <a:rPr lang="en-US" b="1" dirty="0">
                <a:solidFill>
                  <a:srgbClr val="002060"/>
                </a:solidFill>
              </a:rPr>
              <a:t>Pu and</a:t>
            </a:r>
            <a:r>
              <a:rPr lang="ru-RU" b="1" dirty="0">
                <a:solidFill>
                  <a:srgbClr val="002060"/>
                </a:solidFill>
              </a:rPr>
              <a:t> </a:t>
            </a:r>
            <a:r>
              <a:rPr lang="en-US" b="1" baseline="30000" dirty="0">
                <a:solidFill>
                  <a:srgbClr val="002060"/>
                </a:solidFill>
              </a:rPr>
              <a:t>243</a:t>
            </a:r>
            <a:r>
              <a:rPr lang="en-US" b="1" dirty="0">
                <a:solidFill>
                  <a:srgbClr val="002060"/>
                </a:solidFill>
              </a:rPr>
              <a:t>Am targets will be continued at SHE Factory. The aim of the experiments is to thoroughly</a:t>
            </a:r>
            <a:r>
              <a:rPr lang="ru-RU" b="1" dirty="0">
                <a:solidFill>
                  <a:srgbClr val="002060"/>
                </a:solidFill>
              </a:rPr>
              <a:t> </a:t>
            </a:r>
            <a:r>
              <a:rPr lang="en-US" b="1" dirty="0">
                <a:solidFill>
                  <a:srgbClr val="002060"/>
                </a:solidFill>
              </a:rPr>
              <a:t>study decay properties of Lr to Mc isotopes;</a:t>
            </a:r>
            <a:endParaRPr lang="ru-RU" b="1" dirty="0">
              <a:solidFill>
                <a:srgbClr val="002060"/>
              </a:solidFill>
            </a:endParaRPr>
          </a:p>
          <a:p>
            <a:pPr marL="268288" indent="-268288" algn="just">
              <a:buFont typeface="Arial" pitchFamily="34" charset="0"/>
              <a:buChar char="•"/>
            </a:pPr>
            <a:endParaRPr lang="ru-RU" b="1" dirty="0">
              <a:solidFill>
                <a:srgbClr val="002060"/>
              </a:solidFill>
            </a:endParaRPr>
          </a:p>
          <a:p>
            <a:pPr marL="268288" indent="-268288" algn="just">
              <a:buFont typeface="Arial" pitchFamily="34" charset="0"/>
              <a:buChar char="•"/>
            </a:pPr>
            <a:r>
              <a:rPr lang="en-US" b="1" dirty="0">
                <a:solidFill>
                  <a:srgbClr val="002060"/>
                </a:solidFill>
              </a:rPr>
              <a:t>a series of experiments</a:t>
            </a:r>
            <a:r>
              <a:rPr lang="ru-RU" b="1" dirty="0">
                <a:solidFill>
                  <a:srgbClr val="002060"/>
                </a:solidFill>
              </a:rPr>
              <a:t> </a:t>
            </a:r>
            <a:r>
              <a:rPr lang="en-US" b="1" dirty="0">
                <a:solidFill>
                  <a:srgbClr val="002060"/>
                </a:solidFill>
              </a:rPr>
              <a:t>aimed at measuring production cross sections for SHE isotopes in reactions of actinides</a:t>
            </a:r>
            <a:r>
              <a:rPr lang="ru-RU" b="1" dirty="0">
                <a:solidFill>
                  <a:srgbClr val="002060"/>
                </a:solidFill>
              </a:rPr>
              <a:t> </a:t>
            </a:r>
            <a:r>
              <a:rPr lang="en-US" b="1" dirty="0">
                <a:solidFill>
                  <a:srgbClr val="002060"/>
                </a:solidFill>
              </a:rPr>
              <a:t>with </a:t>
            </a:r>
            <a:r>
              <a:rPr lang="en-US" b="1" baseline="30000" dirty="0">
                <a:solidFill>
                  <a:srgbClr val="002060"/>
                </a:solidFill>
              </a:rPr>
              <a:t>50</a:t>
            </a:r>
            <a:r>
              <a:rPr lang="en-US" b="1" dirty="0">
                <a:solidFill>
                  <a:srgbClr val="002060"/>
                </a:solidFill>
              </a:rPr>
              <a:t>Ti and </a:t>
            </a:r>
            <a:r>
              <a:rPr lang="en-US" b="1" baseline="30000" dirty="0">
                <a:solidFill>
                  <a:srgbClr val="002060"/>
                </a:solidFill>
              </a:rPr>
              <a:t>54</a:t>
            </a:r>
            <a:r>
              <a:rPr lang="en-US" b="1" dirty="0">
                <a:solidFill>
                  <a:srgbClr val="002060"/>
                </a:solidFill>
              </a:rPr>
              <a:t>Cr will be conducted allowing researchers to determine the prospects of</a:t>
            </a:r>
            <a:r>
              <a:rPr lang="ru-RU" b="1" dirty="0">
                <a:solidFill>
                  <a:srgbClr val="002060"/>
                </a:solidFill>
              </a:rPr>
              <a:t> </a:t>
            </a:r>
            <a:r>
              <a:rPr lang="en-US" b="1" dirty="0">
                <a:solidFill>
                  <a:srgbClr val="002060"/>
                </a:solidFill>
              </a:rPr>
              <a:t>synthesizing new elements 119 and 120 and to launch the first dedicated experiments;</a:t>
            </a:r>
            <a:endParaRPr lang="ru-RU" b="1" dirty="0">
              <a:solidFill>
                <a:srgbClr val="002060"/>
              </a:solidFill>
            </a:endParaRPr>
          </a:p>
          <a:p>
            <a:pPr marL="268288" indent="-268288" algn="just">
              <a:buFont typeface="Arial" pitchFamily="34" charset="0"/>
              <a:buChar char="•"/>
            </a:pPr>
            <a:endParaRPr lang="ru-RU" b="1" dirty="0">
              <a:solidFill>
                <a:srgbClr val="002060"/>
              </a:solidFill>
            </a:endParaRPr>
          </a:p>
          <a:p>
            <a:pPr marL="268288" indent="-268288" algn="just">
              <a:buFont typeface="Arial" pitchFamily="34" charset="0"/>
              <a:buChar char="•"/>
            </a:pPr>
            <a:r>
              <a:rPr lang="en-US" b="1" dirty="0">
                <a:solidFill>
                  <a:srgbClr val="002060"/>
                </a:solidFill>
              </a:rPr>
              <a:t>the experiments on α-, β-, and γ-spectroscopy of the isotopes of </a:t>
            </a:r>
            <a:r>
              <a:rPr lang="en-US" b="1" dirty="0" err="1">
                <a:solidFill>
                  <a:srgbClr val="002060"/>
                </a:solidFill>
              </a:rPr>
              <a:t>transfermium</a:t>
            </a:r>
            <a:r>
              <a:rPr lang="ru-RU" b="1" dirty="0">
                <a:solidFill>
                  <a:srgbClr val="002060"/>
                </a:solidFill>
              </a:rPr>
              <a:t> </a:t>
            </a:r>
            <a:r>
              <a:rPr lang="en-US" b="1" dirty="0">
                <a:solidFill>
                  <a:srgbClr val="002060"/>
                </a:solidFill>
              </a:rPr>
              <a:t>elements</a:t>
            </a:r>
            <a:r>
              <a:rPr lang="ru-RU" b="1" dirty="0">
                <a:solidFill>
                  <a:srgbClr val="002060"/>
                </a:solidFill>
              </a:rPr>
              <a:t> </a:t>
            </a:r>
            <a:r>
              <a:rPr lang="en-US" b="1" dirty="0">
                <a:solidFill>
                  <a:srgbClr val="002060"/>
                </a:solidFill>
              </a:rPr>
              <a:t>will be</a:t>
            </a:r>
            <a:r>
              <a:rPr lang="ru-RU" b="1" dirty="0">
                <a:solidFill>
                  <a:srgbClr val="002060"/>
                </a:solidFill>
              </a:rPr>
              <a:t> </a:t>
            </a:r>
            <a:r>
              <a:rPr lang="en-US" b="1" dirty="0">
                <a:solidFill>
                  <a:srgbClr val="002060"/>
                </a:solidFill>
              </a:rPr>
              <a:t>continued using SHELS and DGFRS-III separators and GABRIELA and </a:t>
            </a:r>
            <a:r>
              <a:rPr lang="en-US" b="1" dirty="0" err="1">
                <a:solidFill>
                  <a:srgbClr val="002060"/>
                </a:solidFill>
              </a:rPr>
              <a:t>SFiNX</a:t>
            </a:r>
            <a:r>
              <a:rPr lang="en-US" b="1" dirty="0">
                <a:solidFill>
                  <a:srgbClr val="002060"/>
                </a:solidFill>
              </a:rPr>
              <a:t> detecting</a:t>
            </a:r>
            <a:r>
              <a:rPr lang="ru-RU" b="1" dirty="0">
                <a:solidFill>
                  <a:srgbClr val="002060"/>
                </a:solidFill>
              </a:rPr>
              <a:t> </a:t>
            </a:r>
            <a:r>
              <a:rPr lang="en-US" b="1" dirty="0">
                <a:solidFill>
                  <a:srgbClr val="002060"/>
                </a:solidFill>
              </a:rPr>
              <a:t>systems;</a:t>
            </a:r>
            <a:endParaRPr lang="ru-RU" b="1" dirty="0">
              <a:solidFill>
                <a:srgbClr val="002060"/>
              </a:solidFill>
            </a:endParaRPr>
          </a:p>
          <a:p>
            <a:pPr marL="268288" indent="-268288" algn="just">
              <a:buFont typeface="Arial" pitchFamily="34" charset="0"/>
              <a:buChar char="•"/>
            </a:pPr>
            <a:endParaRPr lang="ru-RU" b="1" dirty="0">
              <a:solidFill>
                <a:srgbClr val="002060"/>
              </a:solidFill>
            </a:endParaRPr>
          </a:p>
          <a:p>
            <a:pPr marL="268288" indent="-268288" algn="just">
              <a:buFont typeface="Arial" pitchFamily="34" charset="0"/>
              <a:buChar char="•"/>
            </a:pPr>
            <a:r>
              <a:rPr lang="en-US" b="1" dirty="0">
                <a:solidFill>
                  <a:srgbClr val="002060"/>
                </a:solidFill>
              </a:rPr>
              <a:t>the first experiments on the spectroscopy of </a:t>
            </a:r>
            <a:r>
              <a:rPr lang="en-US" b="1" dirty="0" err="1">
                <a:solidFill>
                  <a:srgbClr val="002060"/>
                </a:solidFill>
              </a:rPr>
              <a:t>moscovium</a:t>
            </a:r>
            <a:r>
              <a:rPr lang="en-US" b="1" dirty="0">
                <a:solidFill>
                  <a:srgbClr val="002060"/>
                </a:solidFill>
              </a:rPr>
              <a:t> nuclei are planned;</a:t>
            </a:r>
            <a:endParaRPr lang="ru-RU" b="1" dirty="0">
              <a:solidFill>
                <a:srgbClr val="002060"/>
              </a:solidFill>
            </a:endParaRPr>
          </a:p>
          <a:p>
            <a:pPr marL="268288" indent="-268288" algn="just">
              <a:buFont typeface="Arial" pitchFamily="34" charset="0"/>
              <a:buChar char="•"/>
            </a:pPr>
            <a:endParaRPr lang="ru-RU" b="1" dirty="0">
              <a:solidFill>
                <a:srgbClr val="002060"/>
              </a:solidFill>
            </a:endParaRPr>
          </a:p>
          <a:p>
            <a:pPr marL="268288" indent="-268288" algn="just">
              <a:buFont typeface="Arial" pitchFamily="34" charset="0"/>
              <a:buChar char="•"/>
            </a:pPr>
            <a:r>
              <a:rPr lang="en-US" b="1" dirty="0">
                <a:solidFill>
                  <a:srgbClr val="002060"/>
                </a:solidFill>
              </a:rPr>
              <a:t>the experiments for studying properties of SHE 112 and 114 will</a:t>
            </a:r>
            <a:r>
              <a:rPr lang="ru-RU" b="1" dirty="0">
                <a:solidFill>
                  <a:srgbClr val="002060"/>
                </a:solidFill>
              </a:rPr>
              <a:t> </a:t>
            </a:r>
            <a:r>
              <a:rPr lang="en-US" b="1" dirty="0">
                <a:solidFill>
                  <a:srgbClr val="002060"/>
                </a:solidFill>
              </a:rPr>
              <a:t>be conducted using DGFRS-III;</a:t>
            </a:r>
            <a:endParaRPr lang="ru-RU" b="1" dirty="0">
              <a:solidFill>
                <a:srgbClr val="002060"/>
              </a:solidFill>
            </a:endParaRPr>
          </a:p>
          <a:p>
            <a:pPr marL="268288" indent="-268288" algn="just">
              <a:buFont typeface="Arial" pitchFamily="34" charset="0"/>
              <a:buChar char="•"/>
            </a:pPr>
            <a:endParaRPr lang="ru-RU" b="1" dirty="0">
              <a:solidFill>
                <a:srgbClr val="002060"/>
              </a:solidFill>
            </a:endParaRPr>
          </a:p>
          <a:p>
            <a:pPr marL="268288" indent="-268288" algn="just">
              <a:buFont typeface="Arial" pitchFamily="34" charset="0"/>
              <a:buChar char="•"/>
            </a:pPr>
            <a:r>
              <a:rPr lang="en-US" b="1" dirty="0">
                <a:solidFill>
                  <a:srgbClr val="002060"/>
                </a:solidFill>
              </a:rPr>
              <a:t>after launching the U-400M cyclotron in 2022,</a:t>
            </a:r>
            <a:r>
              <a:rPr lang="ru-RU" b="1" dirty="0">
                <a:solidFill>
                  <a:srgbClr val="002060"/>
                </a:solidFill>
              </a:rPr>
              <a:t> </a:t>
            </a:r>
            <a:r>
              <a:rPr lang="en-US" b="1" dirty="0">
                <a:solidFill>
                  <a:srgbClr val="002060"/>
                </a:solidFill>
              </a:rPr>
              <a:t>an evaluation of experimental capabilities will be carried on to improve the efficiency of</a:t>
            </a:r>
            <a:r>
              <a:rPr lang="ru-RU" b="1" dirty="0">
                <a:solidFill>
                  <a:srgbClr val="002060"/>
                </a:solidFill>
              </a:rPr>
              <a:t> </a:t>
            </a:r>
            <a:r>
              <a:rPr lang="en-US" b="1" dirty="0">
                <a:solidFill>
                  <a:srgbClr val="002060"/>
                </a:solidFill>
              </a:rPr>
              <a:t>experiments aimed at investigating the </a:t>
            </a:r>
            <a:r>
              <a:rPr lang="en-US" b="1" baseline="30000" dirty="0">
                <a:solidFill>
                  <a:srgbClr val="002060"/>
                </a:solidFill>
              </a:rPr>
              <a:t>7</a:t>
            </a:r>
            <a:r>
              <a:rPr lang="en-US" b="1" dirty="0">
                <a:solidFill>
                  <a:srgbClr val="002060"/>
                </a:solidFill>
              </a:rPr>
              <a:t>H structure</a:t>
            </a:r>
            <a:r>
              <a:rPr lang="ru-RU" b="1" dirty="0">
                <a:solidFill>
                  <a:srgbClr val="002060"/>
                </a:solidFill>
              </a:rPr>
              <a:t> </a:t>
            </a:r>
            <a:r>
              <a:rPr lang="en-US" b="1" dirty="0">
                <a:solidFill>
                  <a:srgbClr val="002060"/>
                </a:solidFill>
              </a:rPr>
              <a:t>using ACCULINNA-2.</a:t>
            </a:r>
          </a:p>
        </p:txBody>
      </p:sp>
    </p:spTree>
    <p:extLst>
      <p:ext uri="{BB962C8B-B14F-4D97-AF65-F5344CB8AC3E}">
        <p14:creationId xmlns:p14="http://schemas.microsoft.com/office/powerpoint/2010/main" val="193523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11</a:t>
            </a:fld>
            <a:endParaRPr lang="ru-RU"/>
          </a:p>
        </p:txBody>
      </p:sp>
      <p:graphicFrame>
        <p:nvGraphicFramePr>
          <p:cNvPr id="5" name="Таблица 3">
            <a:extLst>
              <a:ext uri="{FF2B5EF4-FFF2-40B4-BE49-F238E27FC236}">
                <a16:creationId xmlns:a16="http://schemas.microsoft.com/office/drawing/2014/main" id="{2A0F2200-D4AE-4C0E-958A-E26D118BB72D}"/>
              </a:ext>
            </a:extLst>
          </p:cNvPr>
          <p:cNvGraphicFramePr>
            <a:graphicFrameLocks noGrp="1"/>
          </p:cNvGraphicFramePr>
          <p:nvPr>
            <p:extLst>
              <p:ext uri="{D42A27DB-BD31-4B8C-83A1-F6EECF244321}">
                <p14:modId xmlns:p14="http://schemas.microsoft.com/office/powerpoint/2010/main" val="3066976341"/>
              </p:ext>
            </p:extLst>
          </p:nvPr>
        </p:nvGraphicFramePr>
        <p:xfrm>
          <a:off x="144662" y="1124744"/>
          <a:ext cx="11855994" cy="1234440"/>
        </p:xfrm>
        <a:graphic>
          <a:graphicData uri="http://schemas.openxmlformats.org/drawingml/2006/table">
            <a:tbl>
              <a:tblPr firstRow="1" bandRow="1">
                <a:tableStyleId>{5FD0F851-EC5A-4D38-B0AD-8093EC10F338}</a:tableStyleId>
              </a:tblPr>
              <a:tblGrid>
                <a:gridCol w="11855994">
                  <a:extLst>
                    <a:ext uri="{9D8B030D-6E8A-4147-A177-3AD203B41FA5}">
                      <a16:colId xmlns:a16="http://schemas.microsoft.com/office/drawing/2014/main" val="3192711942"/>
                    </a:ext>
                  </a:extLst>
                </a:gridCol>
              </a:tblGrid>
              <a:tr h="297180">
                <a:tc>
                  <a:txBody>
                    <a:bodyPr/>
                    <a:lstStyle/>
                    <a:p>
                      <a:pPr algn="ctr"/>
                      <a:r>
                        <a:rPr lang="en-US" sz="1800" u="sng" dirty="0">
                          <a:solidFill>
                            <a:srgbClr val="C00000"/>
                          </a:solidFill>
                        </a:rPr>
                        <a:t>PAC Recommendation:</a:t>
                      </a:r>
                      <a:endParaRPr lang="ru-RU" sz="1800" u="sng" dirty="0">
                        <a:solidFill>
                          <a:srgbClr val="C00000"/>
                        </a:solidFill>
                      </a:endParaRPr>
                    </a:p>
                  </a:txBody>
                  <a:tcPr marL="68580" marR="68580" marT="34290" marB="34290"/>
                </a:tc>
                <a:extLst>
                  <a:ext uri="{0D108BD9-81ED-4DB2-BD59-A6C34878D82A}">
                    <a16:rowId xmlns:a16="http://schemas.microsoft.com/office/drawing/2014/main" val="703916049"/>
                  </a:ext>
                </a:extLst>
              </a:tr>
              <a:tr h="7543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 The PAC recommends that the themes “Development of the FLNR accelerator complex and experimental setups (DRIBS-III)” and “Synthesis and properties of superheavy elements, the structure of nuclei at the limits of nucleon stability” be extended to 2022–2023 with the highest priority.</a:t>
                      </a:r>
                      <a:endParaRPr lang="en-US" sz="1800" b="1" dirty="0"/>
                    </a:p>
                  </a:txBody>
                  <a:tcPr marL="68580" marR="68580" marT="34290" marB="34290"/>
                </a:tc>
                <a:extLst>
                  <a:ext uri="{0D108BD9-81ED-4DB2-BD59-A6C34878D82A}">
                    <a16:rowId xmlns:a16="http://schemas.microsoft.com/office/drawing/2014/main" val="3556968414"/>
                  </a:ext>
                </a:extLst>
              </a:tr>
            </a:tbl>
          </a:graphicData>
        </a:graphic>
      </p:graphicFrame>
      <p:sp>
        <p:nvSpPr>
          <p:cNvPr id="7" name="Прямоугольник 12">
            <a:extLst>
              <a:ext uri="{FF2B5EF4-FFF2-40B4-BE49-F238E27FC236}">
                <a16:creationId xmlns:a16="http://schemas.microsoft.com/office/drawing/2014/main" id="{9781D521-C7F7-42E2-A293-F10740B7C40F}"/>
              </a:ext>
            </a:extLst>
          </p:cNvPr>
          <p:cNvSpPr/>
          <p:nvPr/>
        </p:nvSpPr>
        <p:spPr>
          <a:xfrm>
            <a:off x="1415480" y="2411231"/>
            <a:ext cx="9144000" cy="369332"/>
          </a:xfrm>
          <a:prstGeom prst="rect">
            <a:avLst/>
          </a:prstGeom>
        </p:spPr>
        <p:txBody>
          <a:bodyPr wrap="square">
            <a:spAutoFit/>
          </a:bodyPr>
          <a:lstStyle/>
          <a:p>
            <a:pPr algn="ctr"/>
            <a:r>
              <a:rPr lang="en-US" altLang="ko-KR" b="1" u="sng" dirty="0">
                <a:solidFill>
                  <a:srgbClr val="C00000"/>
                </a:solidFill>
                <a:ea typeface="Batang" pitchFamily="18" charset="-127"/>
                <a:cs typeface="Arial" pitchFamily="34" charset="0"/>
              </a:rPr>
              <a:t>SC recommendation:</a:t>
            </a:r>
            <a:endParaRPr lang="ru-RU" u="sng" dirty="0">
              <a:solidFill>
                <a:srgbClr val="C00000"/>
              </a:solidFill>
            </a:endParaRPr>
          </a:p>
        </p:txBody>
      </p:sp>
      <p:sp>
        <p:nvSpPr>
          <p:cNvPr id="8" name="Прямоугольник 7">
            <a:extLst>
              <a:ext uri="{FF2B5EF4-FFF2-40B4-BE49-F238E27FC236}">
                <a16:creationId xmlns:a16="http://schemas.microsoft.com/office/drawing/2014/main" id="{10C203C7-E283-4B35-9E38-59D277ED1983}"/>
              </a:ext>
            </a:extLst>
          </p:cNvPr>
          <p:cNvSpPr/>
          <p:nvPr/>
        </p:nvSpPr>
        <p:spPr>
          <a:xfrm>
            <a:off x="119336" y="-18369"/>
            <a:ext cx="11881320" cy="1015663"/>
          </a:xfrm>
          <a:prstGeom prst="rect">
            <a:avLst/>
          </a:prstGeom>
        </p:spPr>
        <p:txBody>
          <a:bodyPr wrap="square">
            <a:spAutoFit/>
          </a:bodyPr>
          <a:lstStyle/>
          <a:p>
            <a:pPr algn="ctr"/>
            <a:r>
              <a:rPr lang="en-GB" altLang="ru-RU" sz="2000" b="1" kern="0" dirty="0">
                <a:solidFill>
                  <a:srgbClr val="C00000"/>
                </a:solidFill>
              </a:rPr>
              <a:t>Extension of the themes “Development of the FLNR accelerator complex and experimental setups (DRIBs-III)” and “Synthesis and properties of superheavy elements, the structure of nuclei at the limits of nucleon stability”</a:t>
            </a:r>
            <a:endParaRPr lang="en-GB" sz="2000" dirty="0">
              <a:solidFill>
                <a:srgbClr val="C00000"/>
              </a:solidFill>
            </a:endParaRPr>
          </a:p>
        </p:txBody>
      </p:sp>
      <p:graphicFrame>
        <p:nvGraphicFramePr>
          <p:cNvPr id="9" name="Таблица 5">
            <a:extLst>
              <a:ext uri="{FF2B5EF4-FFF2-40B4-BE49-F238E27FC236}">
                <a16:creationId xmlns:a16="http://schemas.microsoft.com/office/drawing/2014/main" id="{330AC2AA-9843-4DE3-9191-14CCA3A04236}"/>
              </a:ext>
            </a:extLst>
          </p:cNvPr>
          <p:cNvGraphicFramePr>
            <a:graphicFrameLocks noGrp="1"/>
          </p:cNvGraphicFramePr>
          <p:nvPr>
            <p:extLst>
              <p:ext uri="{D42A27DB-BD31-4B8C-83A1-F6EECF244321}">
                <p14:modId xmlns:p14="http://schemas.microsoft.com/office/powerpoint/2010/main" val="425181695"/>
              </p:ext>
            </p:extLst>
          </p:nvPr>
        </p:nvGraphicFramePr>
        <p:xfrm>
          <a:off x="144662" y="2766810"/>
          <a:ext cx="11881320" cy="4051931"/>
        </p:xfrm>
        <a:graphic>
          <a:graphicData uri="http://schemas.openxmlformats.org/drawingml/2006/table">
            <a:tbl>
              <a:tblPr firstRow="1" bandRow="1">
                <a:tableStyleId>{5FD0F851-EC5A-4D38-B0AD-8093EC10F338}</a:tableStyleId>
              </a:tblPr>
              <a:tblGrid>
                <a:gridCol w="11881320">
                  <a:extLst>
                    <a:ext uri="{9D8B030D-6E8A-4147-A177-3AD203B41FA5}">
                      <a16:colId xmlns:a16="http://schemas.microsoft.com/office/drawing/2014/main" val="3192711942"/>
                    </a:ext>
                  </a:extLst>
                </a:gridCol>
              </a:tblGrid>
              <a:tr h="374158">
                <a:tc>
                  <a:txBody>
                    <a:bodyPr/>
                    <a:lstStyle/>
                    <a:p>
                      <a:pPr algn="just"/>
                      <a:r>
                        <a:rPr lang="en-US" sz="1800" b="1" i="0" dirty="0">
                          <a:solidFill>
                            <a:srgbClr val="000000"/>
                          </a:solidFill>
                          <a:effectLst/>
                          <a:latin typeface="+mj-lt"/>
                        </a:rPr>
                        <a:t>The SC noted that the start of experiments at the SHE Factory at FLNR was an important event for JINR.</a:t>
                      </a:r>
                    </a:p>
                  </a:txBody>
                  <a:tcPr marL="68580" marR="68580" marT="34290" marB="34290"/>
                </a:tc>
                <a:extLst>
                  <a:ext uri="{0D108BD9-81ED-4DB2-BD59-A6C34878D82A}">
                    <a16:rowId xmlns:a16="http://schemas.microsoft.com/office/drawing/2014/main" val="3556968414"/>
                  </a:ext>
                </a:extLst>
              </a:tr>
              <a:tr h="728833">
                <a:tc>
                  <a:txBody>
                    <a:bodyPr/>
                    <a:lstStyle/>
                    <a:p>
                      <a:pPr algn="just"/>
                      <a:r>
                        <a:rPr lang="en-US" sz="1800" b="1" i="0" dirty="0">
                          <a:solidFill>
                            <a:srgbClr val="000000"/>
                          </a:solidFill>
                          <a:effectLst/>
                          <a:latin typeface="+mj-lt"/>
                        </a:rPr>
                        <a:t>The SC noted that the commissioning of the SHE Factory, the upgrade of the U-400M cyclotron, as well as the creation of new generation experimental setups for operation at the FLNR accelerators scale up JINR's capacities for carrying out fundamental nuclear physics and applied research to the highest level in wide collaboration with scientific centers of the JINR Member States and other countries interested in conducting research in Dubna. </a:t>
                      </a:r>
                    </a:p>
                  </a:txBody>
                  <a:tcPr marL="68580" marR="68580" marT="34290" marB="34290"/>
                </a:tc>
                <a:extLst>
                  <a:ext uri="{0D108BD9-81ED-4DB2-BD59-A6C34878D82A}">
                    <a16:rowId xmlns:a16="http://schemas.microsoft.com/office/drawing/2014/main" val="3962220087"/>
                  </a:ext>
                </a:extLst>
              </a:tr>
              <a:tr h="728833">
                <a:tc>
                  <a:txBody>
                    <a:bodyPr/>
                    <a:lstStyle/>
                    <a:p>
                      <a:pPr algn="just"/>
                      <a:r>
                        <a:rPr lang="en-US" sz="1800" b="1" i="0" dirty="0">
                          <a:solidFill>
                            <a:srgbClr val="000000"/>
                          </a:solidFill>
                          <a:effectLst/>
                          <a:latin typeface="+mj-lt"/>
                        </a:rPr>
                        <a:t>The SC particularly highlighted the results of the first experiments at the SHE Factory in production of Fl and Mc isotopes in fusion reactions </a:t>
                      </a:r>
                      <a:r>
                        <a:rPr lang="en-US" sz="1800" b="1" i="0" baseline="30000" dirty="0">
                          <a:solidFill>
                            <a:srgbClr val="000000"/>
                          </a:solidFill>
                          <a:effectLst/>
                          <a:latin typeface="+mj-lt"/>
                        </a:rPr>
                        <a:t>48</a:t>
                      </a:r>
                      <a:r>
                        <a:rPr lang="en-US" sz="1800" b="1" i="0" dirty="0">
                          <a:solidFill>
                            <a:srgbClr val="000000"/>
                          </a:solidFill>
                          <a:effectLst/>
                          <a:latin typeface="+mj-lt"/>
                        </a:rPr>
                        <a:t>Ca + </a:t>
                      </a:r>
                      <a:r>
                        <a:rPr lang="en-US" sz="1800" b="1" i="0" baseline="30000" dirty="0">
                          <a:solidFill>
                            <a:srgbClr val="000000"/>
                          </a:solidFill>
                          <a:effectLst/>
                          <a:latin typeface="+mj-lt"/>
                        </a:rPr>
                        <a:t>242</a:t>
                      </a:r>
                      <a:r>
                        <a:rPr lang="en-US" sz="1800" b="1" i="0" dirty="0">
                          <a:solidFill>
                            <a:srgbClr val="000000"/>
                          </a:solidFill>
                          <a:effectLst/>
                          <a:latin typeface="+mj-lt"/>
                        </a:rPr>
                        <a:t>Pu,</a:t>
                      </a:r>
                      <a:r>
                        <a:rPr lang="en-US" sz="1800" b="1" i="0" baseline="30000" dirty="0">
                          <a:solidFill>
                            <a:srgbClr val="000000"/>
                          </a:solidFill>
                          <a:effectLst/>
                          <a:latin typeface="+mj-lt"/>
                        </a:rPr>
                        <a:t>243</a:t>
                      </a:r>
                      <a:r>
                        <a:rPr lang="en-US" sz="1800" b="1" i="0" dirty="0">
                          <a:solidFill>
                            <a:srgbClr val="000000"/>
                          </a:solidFill>
                          <a:effectLst/>
                          <a:latin typeface="+mj-lt"/>
                        </a:rPr>
                        <a:t>Am, respectively, and supports the </a:t>
                      </a:r>
                      <a:r>
                        <a:rPr lang="en-US" sz="1800" b="1" i="0" dirty="0" err="1">
                          <a:solidFill>
                            <a:srgbClr val="000000"/>
                          </a:solidFill>
                          <a:effectLst/>
                          <a:latin typeface="+mj-lt"/>
                        </a:rPr>
                        <a:t>programme</a:t>
                      </a:r>
                      <a:r>
                        <a:rPr lang="en-US" sz="1800" b="1" i="0" dirty="0">
                          <a:solidFill>
                            <a:srgbClr val="000000"/>
                          </a:solidFill>
                          <a:effectLst/>
                          <a:latin typeface="+mj-lt"/>
                        </a:rPr>
                        <a:t> for a detailed study of radioactive properties of isotopes from Lr to Mc in 2022–2023. </a:t>
                      </a:r>
                    </a:p>
                  </a:txBody>
                  <a:tcPr marL="68580" marR="68580" marT="34290" marB="34290"/>
                </a:tc>
                <a:extLst>
                  <a:ext uri="{0D108BD9-81ED-4DB2-BD59-A6C34878D82A}">
                    <a16:rowId xmlns:a16="http://schemas.microsoft.com/office/drawing/2014/main" val="2733804446"/>
                  </a:ext>
                </a:extLst>
              </a:tr>
              <a:tr h="72883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kern="1200" dirty="0">
                          <a:solidFill>
                            <a:srgbClr val="000000"/>
                          </a:solidFill>
                          <a:effectLst/>
                          <a:latin typeface="+mn-lt"/>
                          <a:ea typeface="+mn-ea"/>
                          <a:cs typeface="+mn-cs"/>
                        </a:rPr>
                        <a:t>The SC a supported the continuation of the experiments with α-, β- and γ spectroscopy of isotopes of </a:t>
                      </a:r>
                      <a:r>
                        <a:rPr lang="en-US" sz="1800" b="1" i="0" kern="1200" dirty="0" err="1">
                          <a:solidFill>
                            <a:srgbClr val="000000"/>
                          </a:solidFill>
                          <a:effectLst/>
                          <a:latin typeface="+mn-lt"/>
                          <a:ea typeface="+mn-ea"/>
                          <a:cs typeface="+mn-cs"/>
                        </a:rPr>
                        <a:t>transfermium</a:t>
                      </a:r>
                      <a:r>
                        <a:rPr lang="en-US" sz="1800" b="1" i="0" kern="1200" dirty="0">
                          <a:solidFill>
                            <a:srgbClr val="000000"/>
                          </a:solidFill>
                          <a:effectLst/>
                          <a:latin typeface="+mn-lt"/>
                          <a:ea typeface="+mn-ea"/>
                          <a:cs typeface="+mn-cs"/>
                        </a:rPr>
                        <a:t> elements using the SHELS and DGFRS-II separators, which are to obtain data about their nuclear levels. </a:t>
                      </a:r>
                    </a:p>
                  </a:txBody>
                  <a:tcPr marL="68580" marR="68580" marT="34290" marB="34290"/>
                </a:tc>
                <a:extLst>
                  <a:ext uri="{0D108BD9-81ED-4DB2-BD59-A6C34878D82A}">
                    <a16:rowId xmlns:a16="http://schemas.microsoft.com/office/drawing/2014/main" val="2098876563"/>
                  </a:ext>
                </a:extLst>
              </a:tr>
              <a:tr h="72883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kern="1200" dirty="0">
                          <a:solidFill>
                            <a:srgbClr val="000000"/>
                          </a:solidFill>
                          <a:effectLst/>
                          <a:latin typeface="+mn-lt"/>
                          <a:ea typeface="+mn-ea"/>
                          <a:cs typeface="+mn-cs"/>
                        </a:rPr>
                        <a:t>The SC endorsed the PAC's recommendations for extending the themes “Synthesis and properties of superheavy elements, the structure of nuclei at the limits of nucleon stability” and “Development of the FLNR accelerator complex and experimental setups (DRIBs-III)” for 2022–2023 with first priority.</a:t>
                      </a:r>
                    </a:p>
                  </a:txBody>
                  <a:tcPr marL="68580" marR="68580" marT="34290" marB="34290"/>
                </a:tc>
                <a:extLst>
                  <a:ext uri="{0D108BD9-81ED-4DB2-BD59-A6C34878D82A}">
                    <a16:rowId xmlns:a16="http://schemas.microsoft.com/office/drawing/2014/main" val="226657536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12</a:t>
            </a:fld>
            <a:endParaRPr lang="ru-RU"/>
          </a:p>
        </p:txBody>
      </p:sp>
      <p:sp>
        <p:nvSpPr>
          <p:cNvPr id="4" name="Прямоугольник 3">
            <a:extLst>
              <a:ext uri="{FF2B5EF4-FFF2-40B4-BE49-F238E27FC236}">
                <a16:creationId xmlns:a16="http://schemas.microsoft.com/office/drawing/2014/main" id="{7D9BD3C3-6E1D-415A-B2F2-9B7435CAE668}"/>
              </a:ext>
            </a:extLst>
          </p:cNvPr>
          <p:cNvSpPr/>
          <p:nvPr/>
        </p:nvSpPr>
        <p:spPr>
          <a:xfrm>
            <a:off x="0" y="18959"/>
            <a:ext cx="12192000" cy="400110"/>
          </a:xfrm>
          <a:prstGeom prst="rect">
            <a:avLst/>
          </a:prstGeom>
        </p:spPr>
        <p:txBody>
          <a:bodyPr wrap="square">
            <a:spAutoFit/>
          </a:bodyPr>
          <a:lstStyle/>
          <a:p>
            <a:pPr algn="ctr"/>
            <a:r>
              <a:rPr lang="en-US" altLang="ko-KR" sz="2000" b="1" dirty="0">
                <a:solidFill>
                  <a:srgbClr val="C00000"/>
                </a:solidFill>
                <a:latin typeface="Arial" pitchFamily="34" charset="0"/>
                <a:ea typeface="Batang" pitchFamily="18" charset="-127"/>
                <a:cs typeface="Arial" pitchFamily="34" charset="0"/>
              </a:rPr>
              <a:t>Project ENGRIN</a:t>
            </a:r>
          </a:p>
        </p:txBody>
      </p:sp>
      <p:sp>
        <p:nvSpPr>
          <p:cNvPr id="6" name="Прямоугольник 5">
            <a:extLst>
              <a:ext uri="{FF2B5EF4-FFF2-40B4-BE49-F238E27FC236}">
                <a16:creationId xmlns:a16="http://schemas.microsoft.com/office/drawing/2014/main" id="{2BFDF310-E227-461C-9F12-74E1F4A18256}"/>
              </a:ext>
            </a:extLst>
          </p:cNvPr>
          <p:cNvSpPr/>
          <p:nvPr/>
        </p:nvSpPr>
        <p:spPr>
          <a:xfrm>
            <a:off x="26475" y="620688"/>
            <a:ext cx="9000999" cy="1831271"/>
          </a:xfrm>
          <a:prstGeom prst="rect">
            <a:avLst/>
          </a:prstGeom>
        </p:spPr>
        <p:txBody>
          <a:bodyPr wrap="square">
            <a:spAutoFit/>
          </a:bodyPr>
          <a:lstStyle/>
          <a:p>
            <a:pPr marL="268288" indent="-268288" algn="just">
              <a:spcAft>
                <a:spcPts val="600"/>
              </a:spcAft>
              <a:buFont typeface="Arial" pitchFamily="34" charset="0"/>
              <a:buChar char="•"/>
            </a:pPr>
            <a:r>
              <a:rPr lang="en-US" b="1" dirty="0">
                <a:solidFill>
                  <a:srgbClr val="002060"/>
                </a:solidFill>
              </a:rPr>
              <a:t>The PAC heard a proposal to open a new project “Investigation of prompt fission neutron emission in fission” (project ENGRIN) presented by Shakir Zeynalov.</a:t>
            </a:r>
          </a:p>
          <a:p>
            <a:pPr marL="268288" indent="-268288" algn="just">
              <a:spcAft>
                <a:spcPts val="600"/>
              </a:spcAft>
              <a:buFont typeface="Arial" pitchFamily="34" charset="0"/>
              <a:buChar char="•"/>
            </a:pPr>
            <a:r>
              <a:rPr lang="en-US" b="1" dirty="0">
                <a:solidFill>
                  <a:srgbClr val="002060"/>
                </a:solidFill>
              </a:rPr>
              <a:t>The experiments suggested by the authors of ENGRIN project and to be carried out with the use of resonance neutrons will study the correlation between the multiplicity and angular distributions for the prompt fission neutrons and the fragment energy and mass spectra. </a:t>
            </a:r>
          </a:p>
        </p:txBody>
      </p:sp>
      <p:pic>
        <p:nvPicPr>
          <p:cNvPr id="9" name="Рисунок 6" descr="ДМН.PNG">
            <a:extLst>
              <a:ext uri="{FF2B5EF4-FFF2-40B4-BE49-F238E27FC236}">
                <a16:creationId xmlns:a16="http://schemas.microsoft.com/office/drawing/2014/main" id="{E7721A9B-56A7-4CED-A3D7-57B0326209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2780928"/>
            <a:ext cx="3652472" cy="27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a:extLst>
              <a:ext uri="{FF2B5EF4-FFF2-40B4-BE49-F238E27FC236}">
                <a16:creationId xmlns:a16="http://schemas.microsoft.com/office/drawing/2014/main" id="{208F9E4A-9DF5-4034-89C7-39ADD17FB780}"/>
              </a:ext>
            </a:extLst>
          </p:cNvPr>
          <p:cNvSpPr txBox="1">
            <a:spLocks noChangeArrowheads="1"/>
          </p:cNvSpPr>
          <p:nvPr/>
        </p:nvSpPr>
        <p:spPr bwMode="auto">
          <a:xfrm>
            <a:off x="4003188" y="2789108"/>
            <a:ext cx="79235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ru-RU" sz="1600" b="0" dirty="0">
                <a:solidFill>
                  <a:srgbClr val="002060"/>
                </a:solidFill>
              </a:rPr>
              <a:t>A new setup for investigations of correlation between variations of TKE and PFN emission was developed in Dubna. Setup consists of 32 scintillators as neutron detectors and  position sensitive double gridded ionization chamber. </a:t>
            </a:r>
          </a:p>
        </p:txBody>
      </p:sp>
      <p:pic>
        <p:nvPicPr>
          <p:cNvPr id="12" name="Рисунок 11" descr="Изображение выглядит как стол, человек, сидит, внутренний&#10;&#10;Автоматически созданное описание">
            <a:extLst>
              <a:ext uri="{FF2B5EF4-FFF2-40B4-BE49-F238E27FC236}">
                <a16:creationId xmlns:a16="http://schemas.microsoft.com/office/drawing/2014/main" id="{9C3FBD1A-72D7-4E34-8678-2845A466D2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772" y="416907"/>
            <a:ext cx="2879608" cy="2160316"/>
          </a:xfrm>
          <a:prstGeom prst="rect">
            <a:avLst/>
          </a:prstGeom>
        </p:spPr>
      </p:pic>
      <p:graphicFrame>
        <p:nvGraphicFramePr>
          <p:cNvPr id="13" name="Таблица 12">
            <a:extLst>
              <a:ext uri="{FF2B5EF4-FFF2-40B4-BE49-F238E27FC236}">
                <a16:creationId xmlns:a16="http://schemas.microsoft.com/office/drawing/2014/main" id="{935D297A-FC7C-4B3C-9AB4-1393904C1561}"/>
              </a:ext>
            </a:extLst>
          </p:cNvPr>
          <p:cNvGraphicFramePr>
            <a:graphicFrameLocks noGrp="1"/>
          </p:cNvGraphicFramePr>
          <p:nvPr>
            <p:extLst>
              <p:ext uri="{D42A27DB-BD31-4B8C-83A1-F6EECF244321}">
                <p14:modId xmlns:p14="http://schemas.microsoft.com/office/powerpoint/2010/main" val="886127647"/>
              </p:ext>
            </p:extLst>
          </p:nvPr>
        </p:nvGraphicFramePr>
        <p:xfrm>
          <a:off x="3997567" y="3717032"/>
          <a:ext cx="7848872" cy="2773680"/>
        </p:xfrm>
        <a:graphic>
          <a:graphicData uri="http://schemas.openxmlformats.org/drawingml/2006/table">
            <a:tbl>
              <a:tblPr firstRow="1" bandRow="1">
                <a:tableStyleId>{5FD0F851-EC5A-4D38-B0AD-8093EC10F338}</a:tableStyleId>
              </a:tblPr>
              <a:tblGrid>
                <a:gridCol w="7848872">
                  <a:extLst>
                    <a:ext uri="{9D8B030D-6E8A-4147-A177-3AD203B41FA5}">
                      <a16:colId xmlns:a16="http://schemas.microsoft.com/office/drawing/2014/main" val="324291902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sng" dirty="0"/>
                        <a:t>Recommendation:</a:t>
                      </a:r>
                      <a:endParaRPr lang="ru-RU" sz="1800" u="sng" dirty="0"/>
                    </a:p>
                  </a:txBody>
                  <a:tcPr/>
                </a:tc>
                <a:extLst>
                  <a:ext uri="{0D108BD9-81ED-4DB2-BD59-A6C34878D82A}">
                    <a16:rowId xmlns:a16="http://schemas.microsoft.com/office/drawing/2014/main" val="694199313"/>
                  </a:ext>
                </a:extLst>
              </a:tr>
              <a:tr h="46444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The PAC recommends opening this project for a year starting 2022 with its subsequent extension in case the work on its implementation is successful and the theme financing is approved. The PAC proposes the authors to reconsider the processes of the scattering of fission neutrons in the materials of ionization chamber and neutron detectors, which might lead to a false identification of the neutron emission angles and energy.</a:t>
                      </a:r>
                      <a:r>
                        <a:rPr lang="fr-FR" sz="2000" dirty="0">
                          <a:effectLst/>
                        </a:rPr>
                        <a:t> </a:t>
                      </a:r>
                      <a:endParaRPr lang="ru-RU" sz="2000" u="sng" dirty="0"/>
                    </a:p>
                  </a:txBody>
                  <a:tcPr/>
                </a:tc>
                <a:extLst>
                  <a:ext uri="{0D108BD9-81ED-4DB2-BD59-A6C34878D82A}">
                    <a16:rowId xmlns:a16="http://schemas.microsoft.com/office/drawing/2014/main" val="1511716458"/>
                  </a:ext>
                </a:extLst>
              </a:tr>
              <a:tr h="46444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a:t>The PAC ranked the project in category "B".</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dirty="0"/>
                    </a:p>
                  </a:txBody>
                  <a:tcPr/>
                </a:tc>
                <a:extLst>
                  <a:ext uri="{0D108BD9-81ED-4DB2-BD59-A6C34878D82A}">
                    <a16:rowId xmlns:a16="http://schemas.microsoft.com/office/drawing/2014/main" val="224446009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13</a:t>
            </a:fld>
            <a:endParaRPr lang="ru-RU"/>
          </a:p>
        </p:txBody>
      </p:sp>
      <p:sp>
        <p:nvSpPr>
          <p:cNvPr id="3" name="Прямоугольник 2"/>
          <p:cNvSpPr/>
          <p:nvPr/>
        </p:nvSpPr>
        <p:spPr>
          <a:xfrm>
            <a:off x="2927648" y="1268760"/>
            <a:ext cx="6096000" cy="1754326"/>
          </a:xfrm>
          <a:prstGeom prst="rect">
            <a:avLst/>
          </a:prstGeom>
        </p:spPr>
        <p:txBody>
          <a:bodyPr>
            <a:spAutoFit/>
          </a:bodyPr>
          <a:lstStyle/>
          <a:p>
            <a:pPr lvl="0" algn="just">
              <a:defRPr/>
            </a:pPr>
            <a:endParaRPr lang="en-US" dirty="0"/>
          </a:p>
          <a:p>
            <a:pPr lvl="0" algn="just">
              <a:defRPr/>
            </a:pPr>
            <a:endParaRPr lang="en-US" b="1" dirty="0"/>
          </a:p>
          <a:p>
            <a:pPr lvl="0" algn="just">
              <a:defRPr/>
            </a:pPr>
            <a:endParaRPr lang="en-US" b="1" dirty="0"/>
          </a:p>
          <a:p>
            <a:pPr lvl="0" algn="just">
              <a:defRPr/>
            </a:pPr>
            <a:endParaRPr lang="en-US" b="1" dirty="0"/>
          </a:p>
          <a:p>
            <a:pPr lvl="0" algn="just">
              <a:defRPr/>
            </a:pPr>
            <a:endParaRPr lang="en-US" b="1" dirty="0"/>
          </a:p>
          <a:p>
            <a:pPr lvl="0" algn="just">
              <a:defRPr/>
            </a:pPr>
            <a:endParaRPr lang="en-US" b="1" dirty="0"/>
          </a:p>
        </p:txBody>
      </p:sp>
      <p:graphicFrame>
        <p:nvGraphicFramePr>
          <p:cNvPr id="6" name="Таблица 5">
            <a:extLst>
              <a:ext uri="{FF2B5EF4-FFF2-40B4-BE49-F238E27FC236}">
                <a16:creationId xmlns:a16="http://schemas.microsoft.com/office/drawing/2014/main" id="{CCD3DA3F-B96A-41BA-87BB-7D9DFC23FB52}"/>
              </a:ext>
            </a:extLst>
          </p:cNvPr>
          <p:cNvGraphicFramePr>
            <a:graphicFrameLocks noGrp="1"/>
          </p:cNvGraphicFramePr>
          <p:nvPr>
            <p:extLst>
              <p:ext uri="{D42A27DB-BD31-4B8C-83A1-F6EECF244321}">
                <p14:modId xmlns:p14="http://schemas.microsoft.com/office/powerpoint/2010/main" val="4272543226"/>
              </p:ext>
            </p:extLst>
          </p:nvPr>
        </p:nvGraphicFramePr>
        <p:xfrm>
          <a:off x="731404" y="2731503"/>
          <a:ext cx="10729192" cy="891540"/>
        </p:xfrm>
        <a:graphic>
          <a:graphicData uri="http://schemas.openxmlformats.org/drawingml/2006/table">
            <a:tbl>
              <a:tblPr firstRow="1" bandRow="1">
                <a:tableStyleId>{5FD0F851-EC5A-4D38-B0AD-8093EC10F338}</a:tableStyleId>
              </a:tblPr>
              <a:tblGrid>
                <a:gridCol w="10729192">
                  <a:extLst>
                    <a:ext uri="{9D8B030D-6E8A-4147-A177-3AD203B41FA5}">
                      <a16:colId xmlns:a16="http://schemas.microsoft.com/office/drawing/2014/main" val="3192711942"/>
                    </a:ext>
                  </a:extLst>
                </a:gridCol>
              </a:tblGrid>
              <a:tr h="728833">
                <a:tc>
                  <a:txBody>
                    <a:bodyPr/>
                    <a:lstStyle/>
                    <a:p>
                      <a:pPr algn="ctr"/>
                      <a:r>
                        <a:rPr lang="en-US" sz="1800" b="1" dirty="0"/>
                        <a:t>The SC endorsed the PAC's recommendation for launching “Investigation of prompt fission neutron emission in fission” (project ENGRIN) in 2022 as B-ranked project for one-year period and considering its possible further extension</a:t>
                      </a:r>
                    </a:p>
                  </a:txBody>
                  <a:tcPr marL="68580" marR="68580" marT="34290" marB="34290"/>
                </a:tc>
                <a:extLst>
                  <a:ext uri="{0D108BD9-81ED-4DB2-BD59-A6C34878D82A}">
                    <a16:rowId xmlns:a16="http://schemas.microsoft.com/office/drawing/2014/main" val="3556968414"/>
                  </a:ext>
                </a:extLst>
              </a:tr>
            </a:tbl>
          </a:graphicData>
        </a:graphic>
      </p:graphicFrame>
      <p:sp>
        <p:nvSpPr>
          <p:cNvPr id="7" name="Прямоугольник 12">
            <a:extLst>
              <a:ext uri="{FF2B5EF4-FFF2-40B4-BE49-F238E27FC236}">
                <a16:creationId xmlns:a16="http://schemas.microsoft.com/office/drawing/2014/main" id="{B1C6D05C-1433-424F-9B8D-244DE65002F3}"/>
              </a:ext>
            </a:extLst>
          </p:cNvPr>
          <p:cNvSpPr/>
          <p:nvPr/>
        </p:nvSpPr>
        <p:spPr>
          <a:xfrm>
            <a:off x="1315094" y="1992184"/>
            <a:ext cx="9144000" cy="461665"/>
          </a:xfrm>
          <a:prstGeom prst="rect">
            <a:avLst/>
          </a:prstGeom>
        </p:spPr>
        <p:txBody>
          <a:bodyPr wrap="square">
            <a:spAutoFit/>
          </a:bodyPr>
          <a:lstStyle/>
          <a:p>
            <a:pPr algn="ctr"/>
            <a:r>
              <a:rPr lang="en-US" altLang="ko-KR" sz="2400" b="1" i="1" dirty="0">
                <a:solidFill>
                  <a:srgbClr val="C00000"/>
                </a:solidFill>
                <a:latin typeface="Arial" pitchFamily="34" charset="0"/>
                <a:ea typeface="Batang" pitchFamily="18" charset="-127"/>
                <a:cs typeface="Arial" pitchFamily="34" charset="0"/>
              </a:rPr>
              <a:t>SC recommendation</a:t>
            </a:r>
            <a:endParaRPr lang="ru-RU" sz="2400"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14</a:t>
            </a:fld>
            <a:endParaRPr lang="ru-RU"/>
          </a:p>
        </p:txBody>
      </p:sp>
      <p:sp>
        <p:nvSpPr>
          <p:cNvPr id="4" name="Прямоугольник 3">
            <a:extLst>
              <a:ext uri="{FF2B5EF4-FFF2-40B4-BE49-F238E27FC236}">
                <a16:creationId xmlns:a16="http://schemas.microsoft.com/office/drawing/2014/main" id="{7D9BD3C3-6E1D-415A-B2F2-9B7435CAE668}"/>
              </a:ext>
            </a:extLst>
          </p:cNvPr>
          <p:cNvSpPr/>
          <p:nvPr/>
        </p:nvSpPr>
        <p:spPr>
          <a:xfrm>
            <a:off x="0" y="18959"/>
            <a:ext cx="12192000" cy="400110"/>
          </a:xfrm>
          <a:prstGeom prst="rect">
            <a:avLst/>
          </a:prstGeom>
        </p:spPr>
        <p:txBody>
          <a:bodyPr wrap="square">
            <a:spAutoFit/>
          </a:bodyPr>
          <a:lstStyle/>
          <a:p>
            <a:pPr algn="ctr"/>
            <a:r>
              <a:rPr lang="en-US" altLang="ko-KR" sz="2000" b="1" dirty="0">
                <a:solidFill>
                  <a:srgbClr val="C00000"/>
                </a:solidFill>
                <a:latin typeface="Arial" pitchFamily="34" charset="0"/>
                <a:ea typeface="Batang" pitchFamily="18" charset="-127"/>
                <a:cs typeface="Arial" pitchFamily="34" charset="0"/>
              </a:rPr>
              <a:t>Project MONUMENT</a:t>
            </a:r>
          </a:p>
        </p:txBody>
      </p:sp>
      <p:sp>
        <p:nvSpPr>
          <p:cNvPr id="23" name="Title 1">
            <a:extLst>
              <a:ext uri="{FF2B5EF4-FFF2-40B4-BE49-F238E27FC236}">
                <a16:creationId xmlns:a16="http://schemas.microsoft.com/office/drawing/2014/main" id="{9B98C33B-114C-4AE5-BE9C-9965CB09A87A}"/>
              </a:ext>
            </a:extLst>
          </p:cNvPr>
          <p:cNvSpPr txBox="1">
            <a:spLocks/>
          </p:cNvSpPr>
          <p:nvPr/>
        </p:nvSpPr>
        <p:spPr bwMode="auto">
          <a:xfrm>
            <a:off x="54296" y="3344135"/>
            <a:ext cx="4807035" cy="763308"/>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800" b="1" dirty="0">
              <a:solidFill>
                <a:srgbClr val="002060"/>
              </a:solidFill>
              <a:latin typeface="Book Antiqua" panose="02040602050305030304" pitchFamily="18" charset="0"/>
              <a:cs typeface="Corbel"/>
            </a:endParaRPr>
          </a:p>
        </p:txBody>
      </p:sp>
      <p:graphicFrame>
        <p:nvGraphicFramePr>
          <p:cNvPr id="19" name="Таблица 18">
            <a:extLst>
              <a:ext uri="{FF2B5EF4-FFF2-40B4-BE49-F238E27FC236}">
                <a16:creationId xmlns:a16="http://schemas.microsoft.com/office/drawing/2014/main" id="{7227C186-E09E-40B3-AE7B-293F1F0AA189}"/>
              </a:ext>
            </a:extLst>
          </p:cNvPr>
          <p:cNvGraphicFramePr>
            <a:graphicFrameLocks noGrp="1"/>
          </p:cNvGraphicFramePr>
          <p:nvPr>
            <p:extLst>
              <p:ext uri="{D42A27DB-BD31-4B8C-83A1-F6EECF244321}">
                <p14:modId xmlns:p14="http://schemas.microsoft.com/office/powerpoint/2010/main" val="1365698337"/>
              </p:ext>
            </p:extLst>
          </p:nvPr>
        </p:nvGraphicFramePr>
        <p:xfrm>
          <a:off x="191344" y="4725144"/>
          <a:ext cx="11593288" cy="1493520"/>
        </p:xfrm>
        <a:graphic>
          <a:graphicData uri="http://schemas.openxmlformats.org/drawingml/2006/table">
            <a:tbl>
              <a:tblPr firstRow="1" bandRow="1">
                <a:tableStyleId>{5FD0F851-EC5A-4D38-B0AD-8093EC10F338}</a:tableStyleId>
              </a:tblPr>
              <a:tblGrid>
                <a:gridCol w="11593288">
                  <a:extLst>
                    <a:ext uri="{9D8B030D-6E8A-4147-A177-3AD203B41FA5}">
                      <a16:colId xmlns:a16="http://schemas.microsoft.com/office/drawing/2014/main" val="3242919026"/>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69419931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recognizes the potential of project MONUMENT and recommends that this project be continued as previously recommended until the end of 2023.</a:t>
                      </a:r>
                    </a:p>
                  </a:txBody>
                  <a:tcPr/>
                </a:tc>
                <a:extLst>
                  <a:ext uri="{0D108BD9-81ED-4DB2-BD59-A6C34878D82A}">
                    <a16:rowId xmlns:a16="http://schemas.microsoft.com/office/drawing/2014/main" val="1511716458"/>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ranked the project in category “A".</a:t>
                      </a:r>
                    </a:p>
                  </a:txBody>
                  <a:tcPr/>
                </a:tc>
                <a:extLst>
                  <a:ext uri="{0D108BD9-81ED-4DB2-BD59-A6C34878D82A}">
                    <a16:rowId xmlns:a16="http://schemas.microsoft.com/office/drawing/2014/main" val="3239145702"/>
                  </a:ext>
                </a:extLst>
              </a:tr>
            </a:tbl>
          </a:graphicData>
        </a:graphic>
      </p:graphicFrame>
      <p:sp>
        <p:nvSpPr>
          <p:cNvPr id="20" name="Прямоугольник 19">
            <a:extLst>
              <a:ext uri="{FF2B5EF4-FFF2-40B4-BE49-F238E27FC236}">
                <a16:creationId xmlns:a16="http://schemas.microsoft.com/office/drawing/2014/main" id="{C0CFD3E7-A6EA-4A99-A97F-A3E65E23E921}"/>
              </a:ext>
            </a:extLst>
          </p:cNvPr>
          <p:cNvSpPr/>
          <p:nvPr/>
        </p:nvSpPr>
        <p:spPr>
          <a:xfrm>
            <a:off x="26475" y="422413"/>
            <a:ext cx="9000999" cy="1200329"/>
          </a:xfrm>
          <a:prstGeom prst="rect">
            <a:avLst/>
          </a:prstGeom>
        </p:spPr>
        <p:txBody>
          <a:bodyPr wrap="square">
            <a:spAutoFit/>
          </a:bodyPr>
          <a:lstStyle/>
          <a:p>
            <a:pPr marL="268288" indent="-268288" algn="just">
              <a:buFont typeface="Arial" pitchFamily="34" charset="0"/>
              <a:buChar char="•"/>
            </a:pPr>
            <a:r>
              <a:rPr lang="en-US" b="1" dirty="0">
                <a:solidFill>
                  <a:srgbClr val="002060"/>
                </a:solidFill>
              </a:rPr>
              <a:t>In order to rank the </a:t>
            </a:r>
            <a:r>
              <a:rPr lang="ru-RU" b="1" dirty="0">
                <a:solidFill>
                  <a:srgbClr val="002060"/>
                </a:solidFill>
              </a:rPr>
              <a:t> </a:t>
            </a:r>
            <a:r>
              <a:rPr lang="en-US" b="1" dirty="0">
                <a:solidFill>
                  <a:srgbClr val="002060"/>
                </a:solidFill>
              </a:rPr>
              <a:t>project “Measurement of ordinary muon capture for testing nuclear matrix elements of 2β decays”</a:t>
            </a:r>
            <a:r>
              <a:rPr lang="ru-RU" b="1" dirty="0">
                <a:solidFill>
                  <a:srgbClr val="002060"/>
                </a:solidFill>
              </a:rPr>
              <a:t> </a:t>
            </a:r>
            <a:r>
              <a:rPr lang="en-US" b="1" dirty="0">
                <a:solidFill>
                  <a:srgbClr val="002060"/>
                </a:solidFill>
              </a:rPr>
              <a:t>the PAC heard a report presented by Mark </a:t>
            </a:r>
            <a:r>
              <a:rPr lang="en-US" b="1" dirty="0" err="1">
                <a:solidFill>
                  <a:srgbClr val="002060"/>
                </a:solidFill>
              </a:rPr>
              <a:t>Shirchenko</a:t>
            </a:r>
            <a:r>
              <a:rPr lang="en-US" b="1" dirty="0">
                <a:solidFill>
                  <a:srgbClr val="0033CC"/>
                </a:solidFill>
              </a:rPr>
              <a:t>.</a:t>
            </a:r>
            <a:endParaRPr lang="en-US" b="1" dirty="0">
              <a:solidFill>
                <a:srgbClr val="FF0000"/>
              </a:solidFill>
            </a:endParaRPr>
          </a:p>
          <a:p>
            <a:pPr marL="268288" indent="-268288" algn="just">
              <a:buFont typeface="Arial" pitchFamily="34" charset="0"/>
              <a:buChar char="•"/>
            </a:pPr>
            <a:endParaRPr lang="en-US" b="1" dirty="0">
              <a:solidFill>
                <a:srgbClr val="002060"/>
              </a:solidFill>
            </a:endParaRPr>
          </a:p>
          <a:p>
            <a:pPr marL="268288" indent="-268288" algn="just">
              <a:buFont typeface="Arial" pitchFamily="34" charset="0"/>
              <a:buChar char="•"/>
            </a:pPr>
            <a:endParaRPr lang="en-US" b="1" dirty="0">
              <a:solidFill>
                <a:srgbClr val="002060"/>
              </a:solidFill>
            </a:endParaRPr>
          </a:p>
        </p:txBody>
      </p:sp>
      <p:pic>
        <p:nvPicPr>
          <p:cNvPr id="21" name="Рисунок 20" descr="Изображение выглядит как текст, стол, человек, сидит&#10;&#10;Автоматически созданное описание">
            <a:extLst>
              <a:ext uri="{FF2B5EF4-FFF2-40B4-BE49-F238E27FC236}">
                <a16:creationId xmlns:a16="http://schemas.microsoft.com/office/drawing/2014/main" id="{808933A8-05AD-4583-933A-CA0F2A66A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2" y="476672"/>
            <a:ext cx="2735592" cy="2184304"/>
          </a:xfrm>
          <a:prstGeom prst="rect">
            <a:avLst/>
          </a:prstGeom>
        </p:spPr>
      </p:pic>
      <p:sp>
        <p:nvSpPr>
          <p:cNvPr id="25" name="Rectangle 1">
            <a:extLst>
              <a:ext uri="{FF2B5EF4-FFF2-40B4-BE49-F238E27FC236}">
                <a16:creationId xmlns:a16="http://schemas.microsoft.com/office/drawing/2014/main" id="{977EB0CA-CE7D-4C1E-A763-7DA72EDDF5B8}"/>
              </a:ext>
            </a:extLst>
          </p:cNvPr>
          <p:cNvSpPr>
            <a:spLocks noChangeArrowheads="1"/>
          </p:cNvSpPr>
          <p:nvPr/>
        </p:nvSpPr>
        <p:spPr bwMode="auto">
          <a:xfrm>
            <a:off x="217819" y="1140343"/>
            <a:ext cx="8836130" cy="344709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b="0" i="0" u="sng" strike="noStrike" cap="none" normalizeH="0" baseline="0" dirty="0">
                <a:ln>
                  <a:noFill/>
                </a:ln>
                <a:solidFill>
                  <a:srgbClr val="002060"/>
                </a:solidFill>
                <a:effectLst/>
                <a:latin typeface="Arial" pitchFamily="34" charset="0"/>
                <a:ea typeface="Times New Roman" pitchFamily="18" charset="0"/>
                <a:cs typeface="Arial" pitchFamily="34" charset="0"/>
              </a:rPr>
              <a:t>52nd meeting PAC Recommendation.</a:t>
            </a:r>
            <a:r>
              <a:rPr kumimoji="0" lang="en-GB"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measurements of muon capture will be carried out at the meson factory of the Paul Scherrer Institute (PSI) in Switzerland. This application was reviewed and approved by the PSI User committee; the beam time was officially granted in 2020 for a preliminary study of </a:t>
            </a:r>
            <a:r>
              <a:rPr kumimoji="0" lang="en-GB" b="0" i="0" u="none" strike="noStrike" cap="none" normalizeH="0" baseline="30000" dirty="0">
                <a:ln>
                  <a:noFill/>
                </a:ln>
                <a:solidFill>
                  <a:srgbClr val="002060"/>
                </a:solidFill>
                <a:effectLst/>
                <a:latin typeface="Arial" pitchFamily="34" charset="0"/>
                <a:ea typeface="Times New Roman" pitchFamily="18" charset="0"/>
                <a:cs typeface="Arial" pitchFamily="34" charset="0"/>
              </a:rPr>
              <a:t>136</a:t>
            </a:r>
            <a:r>
              <a:rPr kumimoji="0" lang="en-GB" b="0" i="0" u="none" strike="noStrike" cap="none" normalizeH="0" baseline="0" dirty="0">
                <a:ln>
                  <a:noFill/>
                </a:ln>
                <a:solidFill>
                  <a:srgbClr val="002060"/>
                </a:solidFill>
                <a:effectLst/>
                <a:latin typeface="Arial" pitchFamily="34" charset="0"/>
                <a:ea typeface="Times New Roman" pitchFamily="18" charset="0"/>
                <a:cs typeface="Arial" pitchFamily="34" charset="0"/>
              </a:rPr>
              <a:t>Ba with a further experimental programme for at least three years.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10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participants of the MONUMENT project have required expertise and experience in the field of high-precision nuclear spectroscopy and its implementation for studying not only rare processes but also muon capture.</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1000" dirty="0">
              <a:solidFill>
                <a:srgbClr val="002060"/>
              </a:solidFill>
              <a:latin typeface="Arial" pitchFamily="34" charset="0"/>
              <a:ea typeface="Times New Roman" pitchFamily="18" charset="0"/>
              <a:cs typeface="Arial" pitchFamily="34"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recommends opening the project MONUMENT for </a:t>
            </a:r>
            <a:br>
              <a:rPr kumimoji="0" lang="en-GB" b="0" i="0" u="none" strike="noStrike" cap="none" normalizeH="0" baseline="0" dirty="0">
                <a:ln>
                  <a:noFill/>
                </a:ln>
                <a:solidFill>
                  <a:srgbClr val="002060"/>
                </a:solidFill>
                <a:effectLst/>
                <a:latin typeface="Arial" pitchFamily="34" charset="0"/>
                <a:ea typeface="Times New Roman" pitchFamily="18" charset="0"/>
                <a:cs typeface="Arial" pitchFamily="34" charset="0"/>
              </a:rPr>
            </a:br>
            <a:r>
              <a:rPr kumimoji="0" lang="en-GB" b="0" i="0" u="none" strike="noStrike" cap="none" normalizeH="0" baseline="0" dirty="0">
                <a:ln>
                  <a:noFill/>
                </a:ln>
                <a:solidFill>
                  <a:srgbClr val="002060"/>
                </a:solidFill>
                <a:effectLst/>
                <a:latin typeface="Arial" pitchFamily="34" charset="0"/>
                <a:ea typeface="Times New Roman" pitchFamily="18" charset="0"/>
                <a:cs typeface="Arial" pitchFamily="34" charset="0"/>
              </a:rPr>
              <a:t>2021–2023 with first priority and providing the project with full requested funding.</a:t>
            </a:r>
            <a:endParaRPr kumimoji="0" lang="en-GB" b="0" i="0" u="none" strike="noStrike" cap="none" normalizeH="0" baseline="0" dirty="0">
              <a:ln>
                <a:noFill/>
              </a:ln>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1082645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15</a:t>
            </a:fld>
            <a:endParaRPr lang="ru-RU"/>
          </a:p>
        </p:txBody>
      </p:sp>
      <p:sp>
        <p:nvSpPr>
          <p:cNvPr id="4" name="Прямоугольник 3">
            <a:extLst>
              <a:ext uri="{FF2B5EF4-FFF2-40B4-BE49-F238E27FC236}">
                <a16:creationId xmlns:a16="http://schemas.microsoft.com/office/drawing/2014/main" id="{7D9BD3C3-6E1D-415A-B2F2-9B7435CAE668}"/>
              </a:ext>
            </a:extLst>
          </p:cNvPr>
          <p:cNvSpPr/>
          <p:nvPr/>
        </p:nvSpPr>
        <p:spPr>
          <a:xfrm>
            <a:off x="0" y="18959"/>
            <a:ext cx="12192000"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Project E&amp;T&amp;RM</a:t>
            </a:r>
          </a:p>
        </p:txBody>
      </p:sp>
      <p:sp>
        <p:nvSpPr>
          <p:cNvPr id="5" name="Прямоугольник 4">
            <a:extLst>
              <a:ext uri="{FF2B5EF4-FFF2-40B4-BE49-F238E27FC236}">
                <a16:creationId xmlns:a16="http://schemas.microsoft.com/office/drawing/2014/main" id="{47CE9BC5-0757-4D98-80AC-BE1B99757332}"/>
              </a:ext>
            </a:extLst>
          </p:cNvPr>
          <p:cNvSpPr/>
          <p:nvPr/>
        </p:nvSpPr>
        <p:spPr>
          <a:xfrm>
            <a:off x="119336" y="476672"/>
            <a:ext cx="8568952" cy="2031325"/>
          </a:xfrm>
          <a:prstGeom prst="rect">
            <a:avLst/>
          </a:prstGeom>
        </p:spPr>
        <p:txBody>
          <a:bodyPr wrap="square">
            <a:spAutoFit/>
          </a:bodyPr>
          <a:lstStyle/>
          <a:p>
            <a:pPr marL="268288" indent="-268288" algn="just">
              <a:buFont typeface="Arial" pitchFamily="34" charset="0"/>
              <a:buChar char="•"/>
            </a:pPr>
            <a:r>
              <a:rPr lang="en-US" b="1" dirty="0">
                <a:solidFill>
                  <a:srgbClr val="002060"/>
                </a:solidFill>
              </a:rPr>
              <a:t>The PAC heard a report on the project “Study of deep subcritical electronuclear systems and possibilities of their application for energy production, transmutation of radioactive waste and research in the field of radiation material science (E&amp;T&amp;RM)” presented by Anton </a:t>
            </a:r>
            <a:r>
              <a:rPr lang="en-US" b="1" dirty="0" err="1">
                <a:solidFill>
                  <a:srgbClr val="002060"/>
                </a:solidFill>
              </a:rPr>
              <a:t>Baldin</a:t>
            </a:r>
            <a:r>
              <a:rPr lang="en-US" b="1" dirty="0">
                <a:solidFill>
                  <a:srgbClr val="002060"/>
                </a:solidFill>
              </a:rPr>
              <a:t>.</a:t>
            </a:r>
          </a:p>
          <a:p>
            <a:pPr marL="268288" indent="-268288" algn="just">
              <a:buFont typeface="Arial" pitchFamily="34" charset="0"/>
              <a:buChar char="•"/>
            </a:pPr>
            <a:endParaRPr lang="en-US" b="1" dirty="0">
              <a:solidFill>
                <a:srgbClr val="002060"/>
              </a:solidFill>
            </a:endParaRPr>
          </a:p>
          <a:p>
            <a:pPr marL="268288" indent="-268288" algn="just">
              <a:buFont typeface="Arial" pitchFamily="34" charset="0"/>
              <a:buChar char="•"/>
            </a:pPr>
            <a:r>
              <a:rPr lang="en-US" b="1" dirty="0">
                <a:solidFill>
                  <a:srgbClr val="002060"/>
                </a:solidFill>
              </a:rPr>
              <a:t>The proposed project presents a workplan for two years and a detailed estimate of the required funds and employed workforce.</a:t>
            </a:r>
          </a:p>
        </p:txBody>
      </p:sp>
      <p:pic>
        <p:nvPicPr>
          <p:cNvPr id="9" name="Рисунок 8" descr="Изображение выглядит как стол, человек, сидит, мужчина&#10;&#10;Автоматически созданное описание">
            <a:extLst>
              <a:ext uri="{FF2B5EF4-FFF2-40B4-BE49-F238E27FC236}">
                <a16:creationId xmlns:a16="http://schemas.microsoft.com/office/drawing/2014/main" id="{DF6EC103-C93F-4887-916B-0C5B4D67C8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7624" y="219014"/>
            <a:ext cx="3150360" cy="2243398"/>
          </a:xfrm>
          <a:prstGeom prst="rect">
            <a:avLst/>
          </a:prstGeom>
        </p:spPr>
      </p:pic>
      <p:sp>
        <p:nvSpPr>
          <p:cNvPr id="10" name="Объект 4">
            <a:extLst>
              <a:ext uri="{FF2B5EF4-FFF2-40B4-BE49-F238E27FC236}">
                <a16:creationId xmlns:a16="http://schemas.microsoft.com/office/drawing/2014/main" id="{DA4254D1-CEA3-452C-9FC3-99B8008BD759}"/>
              </a:ext>
            </a:extLst>
          </p:cNvPr>
          <p:cNvSpPr txBox="1">
            <a:spLocks/>
          </p:cNvSpPr>
          <p:nvPr/>
        </p:nvSpPr>
        <p:spPr>
          <a:xfrm>
            <a:off x="479376" y="2564904"/>
            <a:ext cx="7344816" cy="14943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ru-RU" dirty="0">
              <a:solidFill>
                <a:srgbClr val="002060"/>
              </a:solidFill>
            </a:endParaRPr>
          </a:p>
        </p:txBody>
      </p:sp>
      <p:sp>
        <p:nvSpPr>
          <p:cNvPr id="19" name="Прямоугольник 18">
            <a:extLst>
              <a:ext uri="{FF2B5EF4-FFF2-40B4-BE49-F238E27FC236}">
                <a16:creationId xmlns:a16="http://schemas.microsoft.com/office/drawing/2014/main" id="{16E5AB49-D625-4AFA-989E-7953E8280431}"/>
              </a:ext>
            </a:extLst>
          </p:cNvPr>
          <p:cNvSpPr/>
          <p:nvPr/>
        </p:nvSpPr>
        <p:spPr>
          <a:xfrm>
            <a:off x="384672" y="2528792"/>
            <a:ext cx="11327952" cy="1354217"/>
          </a:xfrm>
          <a:prstGeom prst="rect">
            <a:avLst/>
          </a:prstGeom>
        </p:spPr>
        <p:txBody>
          <a:bodyPr wrap="square">
            <a:spAutoFit/>
          </a:bodyPr>
          <a:lstStyle/>
          <a:p>
            <a:pPr algn="just"/>
            <a:r>
              <a:rPr lang="en-US" sz="1800" b="1" dirty="0">
                <a:effectLst>
                  <a:outerShdw blurRad="38100" dist="38100" dir="2700000" algn="tl">
                    <a:srgbClr val="000000">
                      <a:alpha val="43137"/>
                    </a:srgbClr>
                  </a:outerShdw>
                </a:effectLst>
                <a:latin typeface="Clarendon Lt BT" panose="02040604040505020204" pitchFamily="18" charset="0"/>
                <a:cs typeface="Arial" charset="0"/>
              </a:rPr>
              <a:t>The presentation also included a short reference to two new branches of the project:</a:t>
            </a:r>
          </a:p>
          <a:p>
            <a:pPr algn="just"/>
            <a:endParaRPr lang="en-US" sz="1000" b="1" dirty="0">
              <a:solidFill>
                <a:srgbClr val="002060"/>
              </a:solidFill>
            </a:endParaRPr>
          </a:p>
          <a:p>
            <a:pPr marL="725488" lvl="1" indent="-268288" algn="just">
              <a:buFont typeface="Arial" pitchFamily="34" charset="0"/>
              <a:buChar char="•"/>
            </a:pPr>
            <a:r>
              <a:rPr lang="en-US" b="1" dirty="0">
                <a:solidFill>
                  <a:srgbClr val="002060"/>
                </a:solidFill>
              </a:rPr>
              <a:t>SINET (Station for Investigation of Nuclear Energy Technologies) and Development;</a:t>
            </a:r>
          </a:p>
          <a:p>
            <a:pPr marL="725488" lvl="1" indent="-268288" algn="just">
              <a:buFont typeface="Arial" pitchFamily="34" charset="0"/>
              <a:buChar char="•"/>
            </a:pPr>
            <a:r>
              <a:rPr lang="en-US" b="1" dirty="0">
                <a:solidFill>
                  <a:srgbClr val="002060"/>
                </a:solidFill>
              </a:rPr>
              <a:t>Construction of the Prototype of a Complex for Radiotherapy and Applied Research with Heavy-Ion Beams at the </a:t>
            </a:r>
            <a:r>
              <a:rPr lang="en-US" b="1" dirty="0" err="1">
                <a:solidFill>
                  <a:srgbClr val="002060"/>
                </a:solidFill>
              </a:rPr>
              <a:t>Nuclotron</a:t>
            </a:r>
            <a:r>
              <a:rPr lang="en-US" b="1" dirty="0">
                <a:solidFill>
                  <a:srgbClr val="002060"/>
                </a:solidFill>
              </a:rPr>
              <a:t>-M.</a:t>
            </a:r>
          </a:p>
        </p:txBody>
      </p:sp>
      <p:graphicFrame>
        <p:nvGraphicFramePr>
          <p:cNvPr id="22" name="Таблица 21">
            <a:extLst>
              <a:ext uri="{FF2B5EF4-FFF2-40B4-BE49-F238E27FC236}">
                <a16:creationId xmlns:a16="http://schemas.microsoft.com/office/drawing/2014/main" id="{7BA1CB7A-42AD-4836-A073-1B37E02D7923}"/>
              </a:ext>
            </a:extLst>
          </p:cNvPr>
          <p:cNvGraphicFramePr>
            <a:graphicFrameLocks noGrp="1"/>
          </p:cNvGraphicFramePr>
          <p:nvPr>
            <p:extLst>
              <p:ext uri="{D42A27DB-BD31-4B8C-83A1-F6EECF244321}">
                <p14:modId xmlns:p14="http://schemas.microsoft.com/office/powerpoint/2010/main" val="3061905432"/>
              </p:ext>
            </p:extLst>
          </p:nvPr>
        </p:nvGraphicFramePr>
        <p:xfrm>
          <a:off x="119336" y="3949389"/>
          <a:ext cx="11737304" cy="2661920"/>
        </p:xfrm>
        <a:graphic>
          <a:graphicData uri="http://schemas.openxmlformats.org/drawingml/2006/table">
            <a:tbl>
              <a:tblPr firstRow="1" bandRow="1">
                <a:tableStyleId>{5FD0F851-EC5A-4D38-B0AD-8093EC10F338}</a:tableStyleId>
              </a:tblPr>
              <a:tblGrid>
                <a:gridCol w="11737304">
                  <a:extLst>
                    <a:ext uri="{9D8B030D-6E8A-4147-A177-3AD203B41FA5}">
                      <a16:colId xmlns:a16="http://schemas.microsoft.com/office/drawing/2014/main" val="3242919026"/>
                    </a:ext>
                  </a:extLst>
                </a:gridCol>
              </a:tblGrid>
              <a:tr h="0">
                <a:tc>
                  <a:txBody>
                    <a:bodyPr/>
                    <a:lstStyle/>
                    <a:p>
                      <a:pPr algn="ctr"/>
                      <a:r>
                        <a:rPr lang="en-US" sz="1800" u="sng" dirty="0"/>
                        <a:t>Recommendation:</a:t>
                      </a:r>
                      <a:endParaRPr lang="ru-RU" sz="1800" u="sng" dirty="0"/>
                    </a:p>
                  </a:txBody>
                  <a:tcPr/>
                </a:tc>
                <a:extLst>
                  <a:ext uri="{0D108BD9-81ED-4DB2-BD59-A6C34878D82A}">
                    <a16:rowId xmlns:a16="http://schemas.microsoft.com/office/drawing/2014/main" val="69419931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a:t>The PAC recommends extending project E&amp;T&amp;RM until the end of 2023. </a:t>
                      </a:r>
                    </a:p>
                  </a:txBody>
                  <a:tcPr/>
                </a:tc>
                <a:extLst>
                  <a:ext uri="{0D108BD9-81ED-4DB2-BD59-A6C34878D82A}">
                    <a16:rowId xmlns:a16="http://schemas.microsoft.com/office/drawing/2014/main" val="1511716458"/>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Furthermore, the PAC considers the two additional branches of extreme interest considering the future availability of high energy beams at the NICA complex. However, a plan concerning the two new branches is missing and it is not clear if they both are thought as part of the same E&amp;T&amp;RM project. Given the wide potential extension of the two new branches,</a:t>
                      </a:r>
                    </a:p>
                  </a:txBody>
                  <a:tcPr/>
                </a:tc>
                <a:extLst>
                  <a:ext uri="{0D108BD9-81ED-4DB2-BD59-A6C34878D82A}">
                    <a16:rowId xmlns:a16="http://schemas.microsoft.com/office/drawing/2014/main" val="201208013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a:t>the PAC recommends dividing the project in three branches, and for each it is advisable to present at the next PAC meetings the current status and, if possible, a detailed plan including budget, man-power and institution involvement.</a:t>
                      </a:r>
                    </a:p>
                  </a:txBody>
                  <a:tcPr/>
                </a:tc>
                <a:extLst>
                  <a:ext uri="{0D108BD9-81ED-4DB2-BD59-A6C34878D82A}">
                    <a16:rowId xmlns:a16="http://schemas.microsoft.com/office/drawing/2014/main" val="224446009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a:t>The PAC ranks the project E&amp;T&amp;RM in category “B”.</a:t>
                      </a:r>
                    </a:p>
                  </a:txBody>
                  <a:tcPr/>
                </a:tc>
                <a:extLst>
                  <a:ext uri="{0D108BD9-81ED-4DB2-BD59-A6C34878D82A}">
                    <a16:rowId xmlns:a16="http://schemas.microsoft.com/office/drawing/2014/main" val="3624154410"/>
                  </a:ext>
                </a:extLst>
              </a:tr>
            </a:tbl>
          </a:graphicData>
        </a:graphic>
      </p:graphicFrame>
    </p:spTree>
    <p:extLst>
      <p:ext uri="{BB962C8B-B14F-4D97-AF65-F5344CB8AC3E}">
        <p14:creationId xmlns:p14="http://schemas.microsoft.com/office/powerpoint/2010/main" val="139877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16</a:t>
            </a:fld>
            <a:endParaRPr lang="ru-RU"/>
          </a:p>
        </p:txBody>
      </p:sp>
      <p:sp>
        <p:nvSpPr>
          <p:cNvPr id="3" name="Прямоугольник 2"/>
          <p:cNvSpPr/>
          <p:nvPr/>
        </p:nvSpPr>
        <p:spPr>
          <a:xfrm>
            <a:off x="2927648" y="1268760"/>
            <a:ext cx="6096000" cy="1754326"/>
          </a:xfrm>
          <a:prstGeom prst="rect">
            <a:avLst/>
          </a:prstGeom>
        </p:spPr>
        <p:txBody>
          <a:bodyPr>
            <a:spAutoFit/>
          </a:bodyPr>
          <a:lstStyle/>
          <a:p>
            <a:pPr lvl="0" algn="just">
              <a:defRPr/>
            </a:pPr>
            <a:endParaRPr lang="en-US" dirty="0"/>
          </a:p>
          <a:p>
            <a:pPr lvl="0" algn="just">
              <a:defRPr/>
            </a:pPr>
            <a:endParaRPr lang="en-US" b="1" dirty="0"/>
          </a:p>
          <a:p>
            <a:pPr lvl="0" algn="just">
              <a:defRPr/>
            </a:pPr>
            <a:endParaRPr lang="en-US" b="1" dirty="0"/>
          </a:p>
          <a:p>
            <a:pPr lvl="0" algn="just">
              <a:defRPr/>
            </a:pPr>
            <a:endParaRPr lang="en-US" b="1" dirty="0"/>
          </a:p>
          <a:p>
            <a:pPr lvl="0" algn="just">
              <a:defRPr/>
            </a:pPr>
            <a:endParaRPr lang="en-US" b="1" dirty="0"/>
          </a:p>
          <a:p>
            <a:pPr lvl="0" algn="just">
              <a:defRPr/>
            </a:pPr>
            <a:endParaRPr lang="en-US" b="1" dirty="0"/>
          </a:p>
        </p:txBody>
      </p:sp>
      <p:graphicFrame>
        <p:nvGraphicFramePr>
          <p:cNvPr id="6" name="Таблица 5">
            <a:extLst>
              <a:ext uri="{FF2B5EF4-FFF2-40B4-BE49-F238E27FC236}">
                <a16:creationId xmlns:a16="http://schemas.microsoft.com/office/drawing/2014/main" id="{CCD3DA3F-B96A-41BA-87BB-7D9DFC23FB52}"/>
              </a:ext>
            </a:extLst>
          </p:cNvPr>
          <p:cNvGraphicFramePr>
            <a:graphicFrameLocks noGrp="1"/>
          </p:cNvGraphicFramePr>
          <p:nvPr>
            <p:extLst>
              <p:ext uri="{D42A27DB-BD31-4B8C-83A1-F6EECF244321}">
                <p14:modId xmlns:p14="http://schemas.microsoft.com/office/powerpoint/2010/main" val="1583547672"/>
              </p:ext>
            </p:extLst>
          </p:nvPr>
        </p:nvGraphicFramePr>
        <p:xfrm>
          <a:off x="731404" y="2731503"/>
          <a:ext cx="10729192" cy="891540"/>
        </p:xfrm>
        <a:graphic>
          <a:graphicData uri="http://schemas.openxmlformats.org/drawingml/2006/table">
            <a:tbl>
              <a:tblPr firstRow="1" bandRow="1">
                <a:tableStyleId>{5FD0F851-EC5A-4D38-B0AD-8093EC10F338}</a:tableStyleId>
              </a:tblPr>
              <a:tblGrid>
                <a:gridCol w="10729192">
                  <a:extLst>
                    <a:ext uri="{9D8B030D-6E8A-4147-A177-3AD203B41FA5}">
                      <a16:colId xmlns:a16="http://schemas.microsoft.com/office/drawing/2014/main" val="3192711942"/>
                    </a:ext>
                  </a:extLst>
                </a:gridCol>
              </a:tblGrid>
              <a:tr h="728833">
                <a:tc>
                  <a:txBody>
                    <a:bodyPr/>
                    <a:lstStyle/>
                    <a:p>
                      <a:pPr algn="ctr"/>
                      <a:r>
                        <a:rPr lang="en-US" sz="1800" b="1" dirty="0"/>
                        <a:t>The SC endorsed the PAC's recommendation for extending the B-ranked project “Study of deep subcritical electronuclear systems and possibilities of their application for energy production, transmutation of radioactive waste and research in the field of radiation material science (E&amp;T&amp;RM)” through the end of 2023.</a:t>
                      </a:r>
                    </a:p>
                  </a:txBody>
                  <a:tcPr marL="68580" marR="68580" marT="34290" marB="34290"/>
                </a:tc>
                <a:extLst>
                  <a:ext uri="{0D108BD9-81ED-4DB2-BD59-A6C34878D82A}">
                    <a16:rowId xmlns:a16="http://schemas.microsoft.com/office/drawing/2014/main" val="3556968414"/>
                  </a:ext>
                </a:extLst>
              </a:tr>
            </a:tbl>
          </a:graphicData>
        </a:graphic>
      </p:graphicFrame>
      <p:sp>
        <p:nvSpPr>
          <p:cNvPr id="7" name="Прямоугольник 12">
            <a:extLst>
              <a:ext uri="{FF2B5EF4-FFF2-40B4-BE49-F238E27FC236}">
                <a16:creationId xmlns:a16="http://schemas.microsoft.com/office/drawing/2014/main" id="{B1C6D05C-1433-424F-9B8D-244DE65002F3}"/>
              </a:ext>
            </a:extLst>
          </p:cNvPr>
          <p:cNvSpPr/>
          <p:nvPr/>
        </p:nvSpPr>
        <p:spPr>
          <a:xfrm>
            <a:off x="1315094" y="1992184"/>
            <a:ext cx="9144000" cy="461665"/>
          </a:xfrm>
          <a:prstGeom prst="rect">
            <a:avLst/>
          </a:prstGeom>
        </p:spPr>
        <p:txBody>
          <a:bodyPr wrap="square">
            <a:spAutoFit/>
          </a:bodyPr>
          <a:lstStyle/>
          <a:p>
            <a:pPr algn="ctr"/>
            <a:r>
              <a:rPr lang="en-US" altLang="ko-KR" sz="2400" b="1" i="1" dirty="0">
                <a:solidFill>
                  <a:srgbClr val="C00000"/>
                </a:solidFill>
                <a:latin typeface="Arial" pitchFamily="34" charset="0"/>
                <a:ea typeface="Batang" pitchFamily="18" charset="-127"/>
                <a:cs typeface="Arial" pitchFamily="34" charset="0"/>
              </a:rPr>
              <a:t>SC recommendation</a:t>
            </a:r>
            <a:endParaRPr lang="ru-RU" sz="2400" dirty="0">
              <a:solidFill>
                <a:srgbClr val="C00000"/>
              </a:solidFill>
            </a:endParaRPr>
          </a:p>
        </p:txBody>
      </p:sp>
    </p:spTree>
    <p:extLst>
      <p:ext uri="{BB962C8B-B14F-4D97-AF65-F5344CB8AC3E}">
        <p14:creationId xmlns:p14="http://schemas.microsoft.com/office/powerpoint/2010/main" val="21925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9" y="2786075"/>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3F6530C1-B4ED-420F-84B6-90429AD4C03F}"/>
              </a:ext>
            </a:extLst>
          </p:cNvPr>
          <p:cNvSpPr/>
          <p:nvPr/>
        </p:nvSpPr>
        <p:spPr>
          <a:xfrm>
            <a:off x="2579948" y="23829"/>
            <a:ext cx="7260468" cy="553998"/>
          </a:xfrm>
          <a:prstGeom prst="rect">
            <a:avLst/>
          </a:prstGeom>
        </p:spPr>
        <p:txBody>
          <a:bodyPr wrap="square">
            <a:spAutoFit/>
          </a:bodyPr>
          <a:lstStyle/>
          <a:p>
            <a:pPr algn="ctr"/>
            <a:r>
              <a:rPr lang="en-US" altLang="ru-RU" sz="3000" b="1" kern="0" dirty="0">
                <a:solidFill>
                  <a:srgbClr val="C00000"/>
                </a:solidFill>
              </a:rPr>
              <a:t>Synthesis of new elements  at SHE Factory</a:t>
            </a:r>
          </a:p>
        </p:txBody>
      </p:sp>
      <p:grpSp>
        <p:nvGrpSpPr>
          <p:cNvPr id="10" name="Группа 9">
            <a:extLst>
              <a:ext uri="{FF2B5EF4-FFF2-40B4-BE49-F238E27FC236}">
                <a16:creationId xmlns:a16="http://schemas.microsoft.com/office/drawing/2014/main" id="{500BC7B7-71F5-4C72-9A4C-544F4EAB6461}"/>
              </a:ext>
            </a:extLst>
          </p:cNvPr>
          <p:cNvGrpSpPr/>
          <p:nvPr/>
        </p:nvGrpSpPr>
        <p:grpSpPr>
          <a:xfrm>
            <a:off x="4272243" y="2068008"/>
            <a:ext cx="5237163" cy="4670425"/>
            <a:chOff x="906792" y="1981632"/>
            <a:chExt cx="5237163" cy="4670425"/>
          </a:xfrm>
        </p:grpSpPr>
        <p:grpSp>
          <p:nvGrpSpPr>
            <p:cNvPr id="11" name="Группа 10">
              <a:extLst>
                <a:ext uri="{FF2B5EF4-FFF2-40B4-BE49-F238E27FC236}">
                  <a16:creationId xmlns:a16="http://schemas.microsoft.com/office/drawing/2014/main" id="{192B4600-778E-4094-AC42-DA08FB480641}"/>
                </a:ext>
              </a:extLst>
            </p:cNvPr>
            <p:cNvGrpSpPr/>
            <p:nvPr/>
          </p:nvGrpSpPr>
          <p:grpSpPr>
            <a:xfrm>
              <a:off x="906792" y="1981632"/>
              <a:ext cx="5237163" cy="4670425"/>
              <a:chOff x="2502945" y="1710903"/>
              <a:chExt cx="5237163" cy="4670425"/>
            </a:xfrm>
          </p:grpSpPr>
          <p:graphicFrame>
            <p:nvGraphicFramePr>
              <p:cNvPr id="13" name="Объект 12">
                <a:extLst>
                  <a:ext uri="{FF2B5EF4-FFF2-40B4-BE49-F238E27FC236}">
                    <a16:creationId xmlns:a16="http://schemas.microsoft.com/office/drawing/2014/main" id="{2D402452-69E6-48B9-8C12-5DABF2A8C6FF}"/>
                  </a:ext>
                </a:extLst>
              </p:cNvPr>
              <p:cNvGraphicFramePr>
                <a:graphicFrameLocks noChangeAspect="1"/>
              </p:cNvGraphicFramePr>
              <p:nvPr/>
            </p:nvGraphicFramePr>
            <p:xfrm>
              <a:off x="2502945" y="1710903"/>
              <a:ext cx="5237163" cy="4670425"/>
            </p:xfrm>
            <a:graphic>
              <a:graphicData uri="http://schemas.openxmlformats.org/presentationml/2006/ole">
                <mc:AlternateContent xmlns:mc="http://schemas.openxmlformats.org/markup-compatibility/2006">
                  <mc:Choice xmlns:v="urn:schemas-microsoft-com:vml" Requires="v">
                    <p:oleObj spid="_x0000_s1095" name="CorelDRAW" r:id="rId4" imgW="14935200" imgH="13335000" progId="">
                      <p:embed/>
                    </p:oleObj>
                  </mc:Choice>
                  <mc:Fallback>
                    <p:oleObj name="CorelDRAW" r:id="rId4" imgW="14935200" imgH="13335000" progId="">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2945" y="1710903"/>
                            <a:ext cx="5237163" cy="467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a:extLst>
                  <a:ext uri="{FF2B5EF4-FFF2-40B4-BE49-F238E27FC236}">
                    <a16:creationId xmlns:a16="http://schemas.microsoft.com/office/drawing/2014/main" id="{9603B465-7C47-4BB5-95F1-196D57FCF06C}"/>
                  </a:ext>
                </a:extLst>
              </p:cNvPr>
              <p:cNvSpPr txBox="1"/>
              <p:nvPr/>
            </p:nvSpPr>
            <p:spPr>
              <a:xfrm>
                <a:off x="4982440" y="3409500"/>
                <a:ext cx="1513107" cy="369332"/>
              </a:xfrm>
              <a:prstGeom prst="rect">
                <a:avLst/>
              </a:prstGeom>
              <a:noFill/>
            </p:spPr>
            <p:txBody>
              <a:bodyPr wrap="none" rtlCol="0">
                <a:spAutoFit/>
              </a:bodyPr>
              <a:lstStyle/>
              <a:p>
                <a:r>
                  <a:rPr lang="en-US" b="1" dirty="0"/>
                  <a:t>known  nuclei</a:t>
                </a:r>
                <a:endParaRPr lang="ru-RU" b="1" dirty="0"/>
              </a:p>
            </p:txBody>
          </p:sp>
        </p:grpSp>
        <p:sp>
          <p:nvSpPr>
            <p:cNvPr id="12" name="TextBox 11">
              <a:extLst>
                <a:ext uri="{FF2B5EF4-FFF2-40B4-BE49-F238E27FC236}">
                  <a16:creationId xmlns:a16="http://schemas.microsoft.com/office/drawing/2014/main" id="{5F17CD7C-869B-4E1F-93CA-596D370452BA}"/>
                </a:ext>
              </a:extLst>
            </p:cNvPr>
            <p:cNvSpPr txBox="1"/>
            <p:nvPr/>
          </p:nvSpPr>
          <p:spPr>
            <a:xfrm>
              <a:off x="1039647" y="2346516"/>
              <a:ext cx="3894656" cy="1446550"/>
            </a:xfrm>
            <a:prstGeom prst="rect">
              <a:avLst/>
            </a:prstGeom>
            <a:noFill/>
          </p:spPr>
          <p:txBody>
            <a:bodyPr wrap="none" rtlCol="0">
              <a:spAutoFit/>
            </a:bodyPr>
            <a:lstStyle/>
            <a:p>
              <a:r>
                <a:rPr lang="en-US" sz="2200" dirty="0">
                  <a:solidFill>
                    <a:schemeClr val="tx1">
                      <a:lumMod val="95000"/>
                      <a:lumOff val="5000"/>
                    </a:schemeClr>
                  </a:solidFill>
                  <a:effectLst>
                    <a:outerShdw blurRad="38100" dist="38100" dir="2700000" algn="tl">
                      <a:srgbClr val="000000">
                        <a:alpha val="43137"/>
                      </a:srgbClr>
                    </a:outerShdw>
                  </a:effectLst>
                </a:rPr>
                <a:t>Alpha decay of new nuclei leads </a:t>
              </a:r>
              <a:endParaRPr lang="ru-RU" sz="2200" dirty="0">
                <a:solidFill>
                  <a:schemeClr val="tx1">
                    <a:lumMod val="95000"/>
                    <a:lumOff val="5000"/>
                  </a:schemeClr>
                </a:solidFill>
                <a:effectLst>
                  <a:outerShdw blurRad="38100" dist="38100" dir="2700000" algn="tl">
                    <a:srgbClr val="000000">
                      <a:alpha val="43137"/>
                    </a:srgbClr>
                  </a:outerShdw>
                </a:effectLst>
              </a:endParaRPr>
            </a:p>
            <a:p>
              <a:r>
                <a:rPr lang="en-US" sz="2200" dirty="0">
                  <a:solidFill>
                    <a:schemeClr val="tx1">
                      <a:lumMod val="95000"/>
                      <a:lumOff val="5000"/>
                    </a:schemeClr>
                  </a:solidFill>
                  <a:effectLst>
                    <a:outerShdw blurRad="38100" dist="38100" dir="2700000" algn="tl">
                      <a:srgbClr val="000000">
                        <a:alpha val="43137"/>
                      </a:srgbClr>
                    </a:outerShdw>
                  </a:effectLst>
                </a:rPr>
                <a:t>to the known decay chains.</a:t>
              </a:r>
              <a:endParaRPr lang="ru-RU" sz="2200" dirty="0">
                <a:solidFill>
                  <a:schemeClr val="tx1">
                    <a:lumMod val="95000"/>
                    <a:lumOff val="5000"/>
                  </a:schemeClr>
                </a:solidFill>
                <a:effectLst>
                  <a:outerShdw blurRad="38100" dist="38100" dir="2700000" algn="tl">
                    <a:srgbClr val="000000">
                      <a:alpha val="43137"/>
                    </a:srgbClr>
                  </a:outerShdw>
                </a:effectLst>
              </a:endParaRPr>
            </a:p>
            <a:p>
              <a:endParaRPr lang="ru-RU" sz="2200" dirty="0">
                <a:solidFill>
                  <a:schemeClr val="tx1">
                    <a:lumMod val="95000"/>
                    <a:lumOff val="5000"/>
                  </a:schemeClr>
                </a:solidFill>
                <a:effectLst>
                  <a:outerShdw blurRad="38100" dist="38100" dir="2700000" algn="tl">
                    <a:srgbClr val="000000">
                      <a:alpha val="43137"/>
                    </a:srgbClr>
                  </a:outerShdw>
                </a:effectLst>
              </a:endParaRPr>
            </a:p>
            <a:p>
              <a:r>
                <a:rPr lang="en-US" sz="2200" dirty="0">
                  <a:solidFill>
                    <a:schemeClr val="tx1">
                      <a:lumMod val="95000"/>
                      <a:lumOff val="5000"/>
                    </a:schemeClr>
                  </a:solidFill>
                  <a:effectLst>
                    <a:outerShdw blurRad="38100" dist="38100" dir="2700000" algn="tl">
                      <a:srgbClr val="000000">
                        <a:alpha val="43137"/>
                      </a:srgbClr>
                    </a:outerShdw>
                  </a:effectLst>
                </a:rPr>
                <a:t> </a:t>
              </a:r>
              <a:endParaRPr lang="ru-RU" sz="2200" dirty="0">
                <a:solidFill>
                  <a:schemeClr val="tx1">
                    <a:lumMod val="95000"/>
                    <a:lumOff val="5000"/>
                  </a:schemeClr>
                </a:solidFill>
                <a:effectLst>
                  <a:outerShdw blurRad="38100" dist="38100" dir="2700000" algn="tl">
                    <a:srgbClr val="000000">
                      <a:alpha val="43137"/>
                    </a:srgbClr>
                  </a:outerShdw>
                </a:effectLst>
              </a:endParaRPr>
            </a:p>
          </p:txBody>
        </p:sp>
      </p:grpSp>
      <p:graphicFrame>
        <p:nvGraphicFramePr>
          <p:cNvPr id="15" name="Объект 14">
            <a:extLst>
              <a:ext uri="{FF2B5EF4-FFF2-40B4-BE49-F238E27FC236}">
                <a16:creationId xmlns:a16="http://schemas.microsoft.com/office/drawing/2014/main" id="{F89472DF-F37E-487B-948E-D171EE6A2A6D}"/>
              </a:ext>
            </a:extLst>
          </p:cNvPr>
          <p:cNvGraphicFramePr>
            <a:graphicFrameLocks noChangeAspect="1"/>
          </p:cNvGraphicFramePr>
          <p:nvPr/>
        </p:nvGraphicFramePr>
        <p:xfrm>
          <a:off x="7896200" y="1484784"/>
          <a:ext cx="2227263" cy="1900237"/>
        </p:xfrm>
        <a:graphic>
          <a:graphicData uri="http://schemas.openxmlformats.org/presentationml/2006/ole">
            <mc:AlternateContent xmlns:mc="http://schemas.openxmlformats.org/markup-compatibility/2006">
              <mc:Choice xmlns:v="urn:schemas-microsoft-com:vml" Requires="v">
                <p:oleObj spid="_x0000_s1096" name="CorelDRAW" r:id="rId6" imgW="2031480" imgH="1735560" progId="">
                  <p:embed/>
                </p:oleObj>
              </mc:Choice>
              <mc:Fallback>
                <p:oleObj name="CorelDRAW" r:id="rId6" imgW="2031480" imgH="173556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00" y="1484784"/>
                        <a:ext cx="2227263" cy="190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a:extLst>
              <a:ext uri="{FF2B5EF4-FFF2-40B4-BE49-F238E27FC236}">
                <a16:creationId xmlns:a16="http://schemas.microsoft.com/office/drawing/2014/main" id="{47AA3205-ED30-48F1-846B-1D6FE381082C}"/>
              </a:ext>
            </a:extLst>
          </p:cNvPr>
          <p:cNvSpPr txBox="1"/>
          <p:nvPr/>
        </p:nvSpPr>
        <p:spPr>
          <a:xfrm>
            <a:off x="5115872" y="1454809"/>
            <a:ext cx="2972289" cy="400110"/>
          </a:xfrm>
          <a:prstGeom prst="rect">
            <a:avLst/>
          </a:prstGeom>
          <a:noFill/>
        </p:spPr>
        <p:txBody>
          <a:bodyPr wrap="none" rtlCol="0">
            <a:spAutoFit/>
          </a:bodyPr>
          <a:lstStyle/>
          <a:p>
            <a:r>
              <a:rPr lang="en-US" sz="2400" baseline="30000" dirty="0">
                <a:solidFill>
                  <a:schemeClr val="bg2">
                    <a:lumMod val="25000"/>
                  </a:schemeClr>
                </a:solidFill>
                <a:effectLst>
                  <a:outerShdw blurRad="38100" dist="38100" dir="2700000" algn="tl">
                    <a:srgbClr val="000000">
                      <a:alpha val="43137"/>
                    </a:srgbClr>
                  </a:outerShdw>
                </a:effectLst>
              </a:rPr>
              <a:t>50</a:t>
            </a:r>
            <a:r>
              <a:rPr lang="en-US" sz="2000" dirty="0">
                <a:solidFill>
                  <a:schemeClr val="bg2">
                    <a:lumMod val="25000"/>
                  </a:schemeClr>
                </a:solidFill>
                <a:effectLst>
                  <a:outerShdw blurRad="38100" dist="38100" dir="2700000" algn="tl">
                    <a:srgbClr val="000000">
                      <a:alpha val="43137"/>
                    </a:srgbClr>
                  </a:outerShdw>
                </a:effectLst>
              </a:rPr>
              <a:t>Ti + </a:t>
            </a:r>
            <a:r>
              <a:rPr lang="en-US" sz="2400" baseline="30000" dirty="0">
                <a:solidFill>
                  <a:schemeClr val="bg2">
                    <a:lumMod val="25000"/>
                  </a:schemeClr>
                </a:solidFill>
                <a:effectLst>
                  <a:outerShdw blurRad="38100" dist="38100" dir="2700000" algn="tl">
                    <a:srgbClr val="000000">
                      <a:alpha val="43137"/>
                    </a:srgbClr>
                  </a:outerShdw>
                </a:effectLst>
              </a:rPr>
              <a:t>249</a:t>
            </a:r>
            <a:r>
              <a:rPr lang="en-US" sz="2000" dirty="0">
                <a:solidFill>
                  <a:schemeClr val="bg2">
                    <a:lumMod val="25000"/>
                  </a:schemeClr>
                </a:solidFill>
                <a:effectLst>
                  <a:outerShdw blurRad="38100" dist="38100" dir="2700000" algn="tl">
                    <a:srgbClr val="000000">
                      <a:alpha val="43137"/>
                    </a:srgbClr>
                  </a:outerShdw>
                </a:effectLst>
              </a:rPr>
              <a:t>Bk </a:t>
            </a:r>
            <a:r>
              <a:rPr lang="en-US" sz="2000" dirty="0">
                <a:solidFill>
                  <a:schemeClr val="bg2">
                    <a:lumMod val="25000"/>
                  </a:schemeClr>
                </a:solidFill>
                <a:effectLst>
                  <a:outerShdw blurRad="38100" dist="38100" dir="2700000" algn="tl">
                    <a:srgbClr val="000000">
                      <a:alpha val="43137"/>
                    </a:srgbClr>
                  </a:outerShdw>
                </a:effectLst>
                <a:latin typeface="Times New Roman"/>
                <a:cs typeface="Times New Roman"/>
              </a:rPr>
              <a:t>→</a:t>
            </a:r>
            <a:r>
              <a:rPr lang="en-US" sz="2000" dirty="0">
                <a:solidFill>
                  <a:schemeClr val="bg2">
                    <a:lumMod val="25000"/>
                  </a:schemeClr>
                </a:solidFill>
                <a:effectLst>
                  <a:outerShdw blurRad="38100" dist="38100" dir="2700000" algn="tl">
                    <a:srgbClr val="000000">
                      <a:alpha val="43137"/>
                    </a:srgbClr>
                  </a:outerShdw>
                </a:effectLst>
              </a:rPr>
              <a:t> 3n + </a:t>
            </a:r>
            <a:r>
              <a:rPr lang="en-US" sz="2400" b="1" baseline="30000" dirty="0">
                <a:solidFill>
                  <a:schemeClr val="bg2">
                    <a:lumMod val="25000"/>
                  </a:schemeClr>
                </a:solidFill>
                <a:effectLst>
                  <a:outerShdw blurRad="38100" dist="38100" dir="2700000" algn="tl">
                    <a:srgbClr val="000000">
                      <a:alpha val="43137"/>
                    </a:srgbClr>
                  </a:outerShdw>
                </a:effectLst>
              </a:rPr>
              <a:t>296</a:t>
            </a:r>
            <a:r>
              <a:rPr lang="en-US" sz="2000" b="1" dirty="0">
                <a:solidFill>
                  <a:schemeClr val="bg2">
                    <a:lumMod val="25000"/>
                  </a:schemeClr>
                </a:solidFill>
                <a:effectLst>
                  <a:outerShdw blurRad="38100" dist="38100" dir="2700000" algn="tl">
                    <a:srgbClr val="000000">
                      <a:alpha val="43137"/>
                    </a:srgbClr>
                  </a:outerShdw>
                </a:effectLst>
              </a:rPr>
              <a:t>119</a:t>
            </a:r>
            <a:endParaRPr lang="ru-RU" sz="2000" b="1" dirty="0">
              <a:solidFill>
                <a:schemeClr val="bg2">
                  <a:lumMod val="25000"/>
                </a:schemeClr>
              </a:solidFill>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6B7ADFE7-97B9-4427-AD49-5BECC549FC78}"/>
              </a:ext>
            </a:extLst>
          </p:cNvPr>
          <p:cNvSpPr txBox="1"/>
          <p:nvPr/>
        </p:nvSpPr>
        <p:spPr>
          <a:xfrm>
            <a:off x="5795857" y="1006792"/>
            <a:ext cx="3098925" cy="400110"/>
          </a:xfrm>
          <a:prstGeom prst="rect">
            <a:avLst/>
          </a:prstGeom>
          <a:noFill/>
        </p:spPr>
        <p:txBody>
          <a:bodyPr wrap="none" rtlCol="0">
            <a:spAutoFit/>
          </a:bodyPr>
          <a:lstStyle/>
          <a:p>
            <a:r>
              <a:rPr lang="en-US" sz="2400" baseline="30000" dirty="0">
                <a:solidFill>
                  <a:schemeClr val="bg2">
                    <a:lumMod val="25000"/>
                  </a:schemeClr>
                </a:solidFill>
                <a:effectLst>
                  <a:outerShdw blurRad="38100" dist="38100" dir="2700000" algn="tl">
                    <a:srgbClr val="000000">
                      <a:alpha val="43137"/>
                    </a:srgbClr>
                  </a:outerShdw>
                </a:effectLst>
              </a:rPr>
              <a:t>54</a:t>
            </a:r>
            <a:r>
              <a:rPr lang="en-US" sz="2000" dirty="0">
                <a:solidFill>
                  <a:schemeClr val="bg2">
                    <a:lumMod val="25000"/>
                  </a:schemeClr>
                </a:solidFill>
                <a:effectLst>
                  <a:outerShdw blurRad="38100" dist="38100" dir="2700000" algn="tl">
                    <a:srgbClr val="000000">
                      <a:alpha val="43137"/>
                    </a:srgbClr>
                  </a:outerShdw>
                </a:effectLst>
              </a:rPr>
              <a:t>Cr + </a:t>
            </a:r>
            <a:r>
              <a:rPr lang="en-US" sz="2400" baseline="30000" dirty="0">
                <a:solidFill>
                  <a:schemeClr val="bg2">
                    <a:lumMod val="25000"/>
                  </a:schemeClr>
                </a:solidFill>
                <a:effectLst>
                  <a:outerShdw blurRad="38100" dist="38100" dir="2700000" algn="tl">
                    <a:srgbClr val="000000">
                      <a:alpha val="43137"/>
                    </a:srgbClr>
                  </a:outerShdw>
                </a:effectLst>
              </a:rPr>
              <a:t>248</a:t>
            </a:r>
            <a:r>
              <a:rPr lang="en-US" sz="2000" dirty="0">
                <a:solidFill>
                  <a:schemeClr val="bg2">
                    <a:lumMod val="25000"/>
                  </a:schemeClr>
                </a:solidFill>
                <a:effectLst>
                  <a:outerShdw blurRad="38100" dist="38100" dir="2700000" algn="tl">
                    <a:srgbClr val="000000">
                      <a:alpha val="43137"/>
                    </a:srgbClr>
                  </a:outerShdw>
                </a:effectLst>
              </a:rPr>
              <a:t>Cm </a:t>
            </a:r>
            <a:r>
              <a:rPr lang="en-US" sz="2000" dirty="0">
                <a:solidFill>
                  <a:schemeClr val="bg2">
                    <a:lumMod val="25000"/>
                  </a:schemeClr>
                </a:solidFill>
                <a:effectLst>
                  <a:outerShdw blurRad="38100" dist="38100" dir="2700000" algn="tl">
                    <a:srgbClr val="000000">
                      <a:alpha val="43137"/>
                    </a:srgbClr>
                  </a:outerShdw>
                </a:effectLst>
                <a:latin typeface="Times New Roman"/>
                <a:cs typeface="Times New Roman"/>
              </a:rPr>
              <a:t>→</a:t>
            </a:r>
            <a:r>
              <a:rPr lang="en-US" sz="2000" dirty="0">
                <a:solidFill>
                  <a:schemeClr val="bg2">
                    <a:lumMod val="25000"/>
                  </a:schemeClr>
                </a:solidFill>
                <a:effectLst>
                  <a:outerShdw blurRad="38100" dist="38100" dir="2700000" algn="tl">
                    <a:srgbClr val="000000">
                      <a:alpha val="43137"/>
                    </a:srgbClr>
                  </a:outerShdw>
                </a:effectLst>
              </a:rPr>
              <a:t> 3n + </a:t>
            </a:r>
            <a:r>
              <a:rPr lang="en-US" sz="2400" b="1" baseline="30000" dirty="0">
                <a:solidFill>
                  <a:schemeClr val="bg2">
                    <a:lumMod val="25000"/>
                  </a:schemeClr>
                </a:solidFill>
                <a:effectLst>
                  <a:outerShdw blurRad="38100" dist="38100" dir="2700000" algn="tl">
                    <a:srgbClr val="000000">
                      <a:alpha val="43137"/>
                    </a:srgbClr>
                  </a:outerShdw>
                </a:effectLst>
              </a:rPr>
              <a:t>299</a:t>
            </a:r>
            <a:r>
              <a:rPr lang="en-US" sz="2000" b="1" dirty="0">
                <a:solidFill>
                  <a:schemeClr val="bg2">
                    <a:lumMod val="25000"/>
                  </a:schemeClr>
                </a:solidFill>
                <a:effectLst>
                  <a:outerShdw blurRad="38100" dist="38100" dir="2700000" algn="tl">
                    <a:srgbClr val="000000">
                      <a:alpha val="43137"/>
                    </a:srgbClr>
                  </a:outerShdw>
                </a:effectLst>
              </a:rPr>
              <a:t>120</a:t>
            </a:r>
            <a:endParaRPr lang="ru-RU" sz="2000" b="1" dirty="0">
              <a:solidFill>
                <a:schemeClr val="bg2">
                  <a:lumMod val="25000"/>
                </a:schemeClr>
              </a:solidFill>
              <a:effectLst>
                <a:outerShdw blurRad="38100" dist="38100" dir="2700000" algn="tl">
                  <a:srgbClr val="000000">
                    <a:alpha val="43137"/>
                  </a:srgbClr>
                </a:outerShdw>
              </a:effectLst>
            </a:endParaRPr>
          </a:p>
        </p:txBody>
      </p:sp>
      <p:cxnSp>
        <p:nvCxnSpPr>
          <p:cNvPr id="18" name="Соединительная линия уступом 15">
            <a:extLst>
              <a:ext uri="{FF2B5EF4-FFF2-40B4-BE49-F238E27FC236}">
                <a16:creationId xmlns:a16="http://schemas.microsoft.com/office/drawing/2014/main" id="{F66362BC-5DF8-4A1F-A96C-E9B804307525}"/>
              </a:ext>
            </a:extLst>
          </p:cNvPr>
          <p:cNvCxnSpPr/>
          <p:nvPr/>
        </p:nvCxnSpPr>
        <p:spPr>
          <a:xfrm>
            <a:off x="8818147" y="1211603"/>
            <a:ext cx="1130424" cy="457200"/>
          </a:xfrm>
          <a:prstGeom prst="bentConnector3">
            <a:avLst>
              <a:gd name="adj1" fmla="val 50211"/>
            </a:avLst>
          </a:prstGeom>
          <a:ln w="19050"/>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9">
            <a:extLst>
              <a:ext uri="{FF2B5EF4-FFF2-40B4-BE49-F238E27FC236}">
                <a16:creationId xmlns:a16="http://schemas.microsoft.com/office/drawing/2014/main" id="{00D1ED5F-D7C4-4B78-93BE-719352A5B2E9}"/>
              </a:ext>
            </a:extLst>
          </p:cNvPr>
          <p:cNvCxnSpPr/>
          <p:nvPr/>
        </p:nvCxnSpPr>
        <p:spPr>
          <a:xfrm>
            <a:off x="8192832" y="1668615"/>
            <a:ext cx="1130424" cy="30060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20" name="Овал 19">
            <a:extLst>
              <a:ext uri="{FF2B5EF4-FFF2-40B4-BE49-F238E27FC236}">
                <a16:creationId xmlns:a16="http://schemas.microsoft.com/office/drawing/2014/main" id="{E316EFF7-8AAA-4613-844A-CF312CCAF2FE}"/>
              </a:ext>
            </a:extLst>
          </p:cNvPr>
          <p:cNvSpPr/>
          <p:nvPr/>
        </p:nvSpPr>
        <p:spPr>
          <a:xfrm>
            <a:off x="9928324" y="1642056"/>
            <a:ext cx="45720" cy="4572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DD94E944-F336-414C-B809-0E9B8525687E}"/>
              </a:ext>
            </a:extLst>
          </p:cNvPr>
          <p:cNvSpPr/>
          <p:nvPr/>
        </p:nvSpPr>
        <p:spPr>
          <a:xfrm>
            <a:off x="9296476" y="1945172"/>
            <a:ext cx="45720" cy="4572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a:extLst>
              <a:ext uri="{FF2B5EF4-FFF2-40B4-BE49-F238E27FC236}">
                <a16:creationId xmlns:a16="http://schemas.microsoft.com/office/drawing/2014/main" id="{22237E90-ACC2-4E68-818A-467DE1AECE87}"/>
              </a:ext>
            </a:extLst>
          </p:cNvPr>
          <p:cNvGrpSpPr/>
          <p:nvPr/>
        </p:nvGrpSpPr>
        <p:grpSpPr>
          <a:xfrm>
            <a:off x="8350091" y="4091440"/>
            <a:ext cx="3619808" cy="2015936"/>
            <a:chOff x="5488696" y="4005064"/>
            <a:chExt cx="3619808" cy="2015936"/>
          </a:xfrm>
        </p:grpSpPr>
        <p:sp>
          <p:nvSpPr>
            <p:cNvPr id="29" name="TextBox 28">
              <a:extLst>
                <a:ext uri="{FF2B5EF4-FFF2-40B4-BE49-F238E27FC236}">
                  <a16:creationId xmlns:a16="http://schemas.microsoft.com/office/drawing/2014/main" id="{630F7562-F6EE-4A93-BEAA-75AE36238A9F}"/>
                </a:ext>
              </a:extLst>
            </p:cNvPr>
            <p:cNvSpPr txBox="1"/>
            <p:nvPr/>
          </p:nvSpPr>
          <p:spPr>
            <a:xfrm>
              <a:off x="5498220" y="4005064"/>
              <a:ext cx="3610284" cy="2015936"/>
            </a:xfrm>
            <a:prstGeom prst="rect">
              <a:avLst/>
            </a:prstGeom>
            <a:noFill/>
            <a:ln>
              <a:noFill/>
            </a:ln>
          </p:spPr>
          <p:txBody>
            <a:bodyPr wrap="none" rtlCol="0">
              <a:spAutoFit/>
            </a:bodyPr>
            <a:lstStyle/>
            <a:p>
              <a:r>
                <a:rPr lang="en-US" sz="2000" b="1" dirty="0"/>
                <a:t>Test reactions:</a:t>
              </a:r>
            </a:p>
            <a:p>
              <a:pPr>
                <a:spcBef>
                  <a:spcPts val="1200"/>
                </a:spcBef>
              </a:pPr>
              <a:r>
                <a:rPr lang="en-US" sz="2400" baseline="30000" dirty="0">
                  <a:solidFill>
                    <a:schemeClr val="tx1">
                      <a:lumMod val="95000"/>
                      <a:lumOff val="5000"/>
                    </a:schemeClr>
                  </a:solidFill>
                  <a:effectLst>
                    <a:outerShdw blurRad="38100" dist="38100" dir="2700000" algn="tl">
                      <a:srgbClr val="000000">
                        <a:alpha val="43137"/>
                      </a:srgbClr>
                    </a:outerShdw>
                  </a:effectLst>
                </a:rPr>
                <a:t>238</a:t>
              </a:r>
              <a:r>
                <a:rPr lang="en-US" sz="2200" dirty="0">
                  <a:solidFill>
                    <a:schemeClr val="tx1">
                      <a:lumMod val="95000"/>
                      <a:lumOff val="5000"/>
                    </a:schemeClr>
                  </a:solidFill>
                  <a:effectLst>
                    <a:outerShdw blurRad="38100" dist="38100" dir="2700000" algn="tl">
                      <a:srgbClr val="000000">
                        <a:alpha val="43137"/>
                      </a:srgbClr>
                    </a:outerShdw>
                  </a:effectLst>
                </a:rPr>
                <a:t>U + </a:t>
              </a:r>
              <a:r>
                <a:rPr lang="en-US" sz="2400" baseline="30000" dirty="0">
                  <a:solidFill>
                    <a:schemeClr val="tx1">
                      <a:lumMod val="95000"/>
                      <a:lumOff val="5000"/>
                    </a:schemeClr>
                  </a:solidFill>
                  <a:effectLst>
                    <a:outerShdw blurRad="38100" dist="38100" dir="2700000" algn="tl">
                      <a:srgbClr val="000000">
                        <a:alpha val="43137"/>
                      </a:srgbClr>
                    </a:outerShdw>
                  </a:effectLst>
                </a:rPr>
                <a:t>54</a:t>
              </a:r>
              <a:r>
                <a:rPr lang="en-US" sz="2200" dirty="0">
                  <a:solidFill>
                    <a:schemeClr val="tx1">
                      <a:lumMod val="95000"/>
                      <a:lumOff val="5000"/>
                    </a:schemeClr>
                  </a:solidFill>
                  <a:effectLst>
                    <a:outerShdw blurRad="38100" dist="38100" dir="2700000" algn="tl">
                      <a:srgbClr val="000000">
                        <a:alpha val="43137"/>
                      </a:srgbClr>
                    </a:outerShdw>
                  </a:effectLst>
                </a:rPr>
                <a:t>Cr   </a:t>
              </a:r>
              <a:r>
                <a:rPr lang="en-US" sz="2200" dirty="0">
                  <a:solidFill>
                    <a:schemeClr val="tx1">
                      <a:lumMod val="95000"/>
                      <a:lumOff val="5000"/>
                    </a:schemeClr>
                  </a:solidFill>
                  <a:effectLst>
                    <a:outerShdw blurRad="38100" dist="38100" dir="2700000" algn="tl">
                      <a:srgbClr val="000000">
                        <a:alpha val="43137"/>
                      </a:srgbClr>
                    </a:outerShdw>
                  </a:effectLst>
                  <a:latin typeface="Times New Roman"/>
                  <a:cs typeface="Times New Roman"/>
                </a:rPr>
                <a:t>→ </a:t>
              </a:r>
              <a:r>
                <a:rPr lang="en-US" sz="2400" baseline="30000" dirty="0">
                  <a:solidFill>
                    <a:schemeClr val="tx1">
                      <a:lumMod val="95000"/>
                      <a:lumOff val="5000"/>
                    </a:schemeClr>
                  </a:solidFill>
                  <a:effectLst>
                    <a:outerShdw blurRad="38100" dist="38100" dir="2700000" algn="tl">
                      <a:srgbClr val="000000">
                        <a:alpha val="43137"/>
                      </a:srgbClr>
                    </a:outerShdw>
                  </a:effectLst>
                  <a:cs typeface="Times New Roman"/>
                </a:rPr>
                <a:t>292</a:t>
              </a:r>
              <a:r>
                <a:rPr lang="en-US" sz="2200" dirty="0">
                  <a:solidFill>
                    <a:schemeClr val="tx1">
                      <a:lumMod val="95000"/>
                      <a:lumOff val="5000"/>
                    </a:schemeClr>
                  </a:solidFill>
                  <a:effectLst>
                    <a:outerShdw blurRad="38100" dist="38100" dir="2700000" algn="tl">
                      <a:srgbClr val="000000">
                        <a:alpha val="43137"/>
                      </a:srgbClr>
                    </a:outerShdw>
                  </a:effectLst>
                  <a:cs typeface="Times New Roman"/>
                </a:rPr>
                <a:t>Lv*</a:t>
              </a:r>
            </a:p>
            <a:p>
              <a:pPr>
                <a:spcBef>
                  <a:spcPts val="600"/>
                </a:spcBef>
              </a:pPr>
              <a:r>
                <a:rPr lang="en-US" sz="2400" baseline="30000" dirty="0">
                  <a:solidFill>
                    <a:schemeClr val="tx1">
                      <a:lumMod val="95000"/>
                      <a:lumOff val="5000"/>
                    </a:schemeClr>
                  </a:solidFill>
                  <a:effectLst>
                    <a:outerShdw blurRad="38100" dist="38100" dir="2700000" algn="tl">
                      <a:srgbClr val="000000">
                        <a:alpha val="43137"/>
                      </a:srgbClr>
                    </a:outerShdw>
                  </a:effectLst>
                </a:rPr>
                <a:t>242</a:t>
              </a:r>
              <a:r>
                <a:rPr lang="en-US" sz="2200" dirty="0">
                  <a:solidFill>
                    <a:schemeClr val="tx1">
                      <a:lumMod val="95000"/>
                      <a:lumOff val="5000"/>
                    </a:schemeClr>
                  </a:solidFill>
                  <a:effectLst>
                    <a:outerShdw blurRad="38100" dist="38100" dir="2700000" algn="tl">
                      <a:srgbClr val="000000">
                        <a:alpha val="43137"/>
                      </a:srgbClr>
                    </a:outerShdw>
                  </a:effectLst>
                </a:rPr>
                <a:t>Pu + </a:t>
              </a:r>
              <a:r>
                <a:rPr lang="en-US" sz="2400" baseline="30000" dirty="0">
                  <a:solidFill>
                    <a:schemeClr val="tx1">
                      <a:lumMod val="95000"/>
                      <a:lumOff val="5000"/>
                    </a:schemeClr>
                  </a:solidFill>
                  <a:effectLst>
                    <a:outerShdw blurRad="38100" dist="38100" dir="2700000" algn="tl">
                      <a:srgbClr val="000000">
                        <a:alpha val="43137"/>
                      </a:srgbClr>
                    </a:outerShdw>
                  </a:effectLst>
                </a:rPr>
                <a:t>50</a:t>
              </a:r>
              <a:r>
                <a:rPr lang="en-US" sz="2200" dirty="0">
                  <a:solidFill>
                    <a:schemeClr val="tx1">
                      <a:lumMod val="95000"/>
                      <a:lumOff val="5000"/>
                    </a:schemeClr>
                  </a:solidFill>
                  <a:effectLst>
                    <a:outerShdw blurRad="38100" dist="38100" dir="2700000" algn="tl">
                      <a:srgbClr val="000000">
                        <a:alpha val="43137"/>
                      </a:srgbClr>
                    </a:outerShdw>
                  </a:effectLst>
                </a:rPr>
                <a:t>Ti  </a:t>
              </a:r>
              <a:r>
                <a:rPr lang="en-US" sz="2200" dirty="0">
                  <a:solidFill>
                    <a:schemeClr val="tx1">
                      <a:lumMod val="95000"/>
                      <a:lumOff val="5000"/>
                    </a:schemeClr>
                  </a:solidFill>
                  <a:effectLst>
                    <a:outerShdw blurRad="38100" dist="38100" dir="2700000" algn="tl">
                      <a:srgbClr val="000000">
                        <a:alpha val="43137"/>
                      </a:srgbClr>
                    </a:outerShdw>
                  </a:effectLst>
                  <a:latin typeface="Times New Roman"/>
                  <a:cs typeface="Times New Roman"/>
                </a:rPr>
                <a:t>→ </a:t>
              </a:r>
              <a:r>
                <a:rPr lang="en-US" sz="2400" baseline="30000" dirty="0">
                  <a:solidFill>
                    <a:schemeClr val="tx1">
                      <a:lumMod val="95000"/>
                      <a:lumOff val="5000"/>
                    </a:schemeClr>
                  </a:solidFill>
                  <a:effectLst>
                    <a:outerShdw blurRad="38100" dist="38100" dir="2700000" algn="tl">
                      <a:srgbClr val="000000">
                        <a:alpha val="43137"/>
                      </a:srgbClr>
                    </a:outerShdw>
                  </a:effectLst>
                  <a:cs typeface="Times New Roman"/>
                </a:rPr>
                <a:t>292</a:t>
              </a:r>
              <a:r>
                <a:rPr lang="en-US" sz="2200" dirty="0">
                  <a:solidFill>
                    <a:schemeClr val="tx1">
                      <a:lumMod val="95000"/>
                      <a:lumOff val="5000"/>
                    </a:schemeClr>
                  </a:solidFill>
                  <a:effectLst>
                    <a:outerShdw blurRad="38100" dist="38100" dir="2700000" algn="tl">
                      <a:srgbClr val="000000">
                        <a:alpha val="43137"/>
                      </a:srgbClr>
                    </a:outerShdw>
                  </a:effectLst>
                  <a:cs typeface="Times New Roman"/>
                </a:rPr>
                <a:t>Lv*</a:t>
              </a:r>
            </a:p>
            <a:p>
              <a:r>
                <a:rPr lang="en-US" sz="2400" baseline="30000" dirty="0">
                  <a:solidFill>
                    <a:srgbClr val="C00000"/>
                  </a:solidFill>
                  <a:effectLst>
                    <a:outerShdw blurRad="38100" dist="38100" dir="2700000" algn="tl">
                      <a:srgbClr val="000000">
                        <a:alpha val="43137"/>
                      </a:srgbClr>
                    </a:outerShdw>
                  </a:effectLst>
                </a:rPr>
                <a:t>245</a:t>
              </a:r>
              <a:r>
                <a:rPr lang="en-US" sz="2200" dirty="0">
                  <a:solidFill>
                    <a:srgbClr val="C00000"/>
                  </a:solidFill>
                  <a:effectLst>
                    <a:outerShdw blurRad="38100" dist="38100" dir="2700000" algn="tl">
                      <a:srgbClr val="000000">
                        <a:alpha val="43137"/>
                      </a:srgbClr>
                    </a:outerShdw>
                  </a:effectLst>
                </a:rPr>
                <a:t>Cm + </a:t>
              </a:r>
              <a:r>
                <a:rPr lang="en-US" sz="2400" baseline="30000" dirty="0">
                  <a:solidFill>
                    <a:srgbClr val="C00000"/>
                  </a:solidFill>
                  <a:effectLst>
                    <a:outerShdw blurRad="38100" dist="38100" dir="2700000" algn="tl">
                      <a:srgbClr val="000000">
                        <a:alpha val="43137"/>
                      </a:srgbClr>
                    </a:outerShdw>
                  </a:effectLst>
                </a:rPr>
                <a:t>48</a:t>
              </a:r>
              <a:r>
                <a:rPr lang="en-US" sz="2200" dirty="0">
                  <a:solidFill>
                    <a:srgbClr val="C00000"/>
                  </a:solidFill>
                  <a:effectLst>
                    <a:outerShdw blurRad="38100" dist="38100" dir="2700000" algn="tl">
                      <a:srgbClr val="000000">
                        <a:alpha val="43137"/>
                      </a:srgbClr>
                    </a:outerShdw>
                  </a:effectLst>
                </a:rPr>
                <a:t>Ca</a:t>
              </a:r>
              <a:r>
                <a:rPr lang="en-US" sz="2200" dirty="0">
                  <a:solidFill>
                    <a:srgbClr val="C00000"/>
                  </a:solidFill>
                  <a:effectLst>
                    <a:outerShdw blurRad="38100" dist="38100" dir="2700000" algn="tl">
                      <a:srgbClr val="000000">
                        <a:alpha val="43137"/>
                      </a:srgbClr>
                    </a:outerShdw>
                  </a:effectLst>
                  <a:latin typeface="Times New Roman"/>
                  <a:cs typeface="Times New Roman"/>
                </a:rPr>
                <a:t>→ </a:t>
              </a:r>
              <a:r>
                <a:rPr lang="en-US" sz="2400" baseline="30000" dirty="0">
                  <a:solidFill>
                    <a:srgbClr val="C00000"/>
                  </a:solidFill>
                  <a:effectLst>
                    <a:outerShdw blurRad="38100" dist="38100" dir="2700000" algn="tl">
                      <a:srgbClr val="000000">
                        <a:alpha val="43137"/>
                      </a:srgbClr>
                    </a:outerShdw>
                  </a:effectLst>
                  <a:cs typeface="Times New Roman"/>
                </a:rPr>
                <a:t>293</a:t>
              </a:r>
              <a:r>
                <a:rPr lang="en-US" sz="2200" dirty="0">
                  <a:solidFill>
                    <a:srgbClr val="C00000"/>
                  </a:solidFill>
                  <a:effectLst>
                    <a:outerShdw blurRad="38100" dist="38100" dir="2700000" algn="tl">
                      <a:srgbClr val="000000">
                        <a:alpha val="43137"/>
                      </a:srgbClr>
                    </a:outerShdw>
                  </a:effectLst>
                  <a:cs typeface="Times New Roman"/>
                </a:rPr>
                <a:t>Lv* </a:t>
              </a:r>
            </a:p>
            <a:p>
              <a:r>
                <a:rPr lang="en-US" sz="2400" dirty="0">
                  <a:solidFill>
                    <a:srgbClr val="C00000"/>
                  </a:solidFill>
                  <a:effectLst>
                    <a:outerShdw blurRad="38100" dist="38100" dir="2700000" algn="tl">
                      <a:srgbClr val="000000">
                        <a:alpha val="43137"/>
                      </a:srgbClr>
                    </a:outerShdw>
                  </a:effectLst>
                  <a:cs typeface="Times New Roman"/>
                </a:rPr>
                <a:t>                                  </a:t>
              </a:r>
              <a:r>
                <a:rPr lang="el-GR" sz="2400" dirty="0">
                  <a:solidFill>
                    <a:srgbClr val="C00000"/>
                  </a:solidFill>
                  <a:effectLst>
                    <a:outerShdw blurRad="38100" dist="38100" dir="2700000" algn="tl">
                      <a:srgbClr val="000000">
                        <a:alpha val="43137"/>
                      </a:srgbClr>
                    </a:outerShdw>
                  </a:effectLst>
                  <a:cs typeface="Times New Roman"/>
                </a:rPr>
                <a:t>σ</a:t>
              </a:r>
              <a:r>
                <a:rPr lang="en-US" sz="2400" baseline="-25000" dirty="0">
                  <a:solidFill>
                    <a:srgbClr val="C00000"/>
                  </a:solidFill>
                  <a:effectLst>
                    <a:outerShdw blurRad="38100" dist="38100" dir="2700000" algn="tl">
                      <a:srgbClr val="000000">
                        <a:alpha val="43137"/>
                      </a:srgbClr>
                    </a:outerShdw>
                  </a:effectLst>
                  <a:cs typeface="Times New Roman"/>
                </a:rPr>
                <a:t>3n</a:t>
              </a:r>
              <a:r>
                <a:rPr lang="en-US" sz="2200" dirty="0">
                  <a:solidFill>
                    <a:srgbClr val="C00000"/>
                  </a:solidFill>
                  <a:effectLst>
                    <a:outerShdw blurRad="38100" dist="38100" dir="2700000" algn="tl">
                      <a:srgbClr val="000000">
                        <a:alpha val="43137"/>
                      </a:srgbClr>
                    </a:outerShdw>
                  </a:effectLst>
                  <a:cs typeface="Times New Roman"/>
                </a:rPr>
                <a:t>= 4pb </a:t>
              </a:r>
              <a:endParaRPr lang="ru-RU" sz="2200" dirty="0">
                <a:solidFill>
                  <a:srgbClr val="C00000"/>
                </a:solidFill>
                <a:effectLst>
                  <a:outerShdw blurRad="38100" dist="38100" dir="2700000" algn="tl">
                    <a:srgbClr val="000000">
                      <a:alpha val="43137"/>
                    </a:srgbClr>
                  </a:outerShdw>
                </a:effectLst>
              </a:endParaRPr>
            </a:p>
          </p:txBody>
        </p:sp>
        <p:sp>
          <p:nvSpPr>
            <p:cNvPr id="30" name="Прямоугольник 29">
              <a:extLst>
                <a:ext uri="{FF2B5EF4-FFF2-40B4-BE49-F238E27FC236}">
                  <a16:creationId xmlns:a16="http://schemas.microsoft.com/office/drawing/2014/main" id="{63BC399E-B524-43B6-8100-57D6DB707FD2}"/>
                </a:ext>
              </a:extLst>
            </p:cNvPr>
            <p:cNvSpPr/>
            <p:nvPr/>
          </p:nvSpPr>
          <p:spPr>
            <a:xfrm>
              <a:off x="5488696" y="4446636"/>
              <a:ext cx="26741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3" name="TextBox 32">
            <a:extLst>
              <a:ext uri="{FF2B5EF4-FFF2-40B4-BE49-F238E27FC236}">
                <a16:creationId xmlns:a16="http://schemas.microsoft.com/office/drawing/2014/main" id="{BC5EE27F-BFDA-4B51-B2BF-3264095FC666}"/>
              </a:ext>
            </a:extLst>
          </p:cNvPr>
          <p:cNvSpPr txBox="1"/>
          <p:nvPr/>
        </p:nvSpPr>
        <p:spPr>
          <a:xfrm>
            <a:off x="68173" y="1149194"/>
            <a:ext cx="4055754" cy="4524315"/>
          </a:xfrm>
          <a:prstGeom prst="rect">
            <a:avLst/>
          </a:prstGeom>
          <a:noFill/>
        </p:spPr>
        <p:txBody>
          <a:bodyPr wrap="square">
            <a:spAutoFit/>
          </a:bodyPr>
          <a:lstStyle/>
          <a:p>
            <a:pPr marL="285750" indent="-285750">
              <a:buFont typeface="Arial" panose="020B0604020202020204" pitchFamily="34" charset="0"/>
              <a:buChar char="•"/>
            </a:pPr>
            <a:r>
              <a:rPr lang="en-US" sz="1800" b="0" i="0" dirty="0">
                <a:solidFill>
                  <a:srgbClr val="002060"/>
                </a:solidFill>
                <a:effectLst/>
                <a:latin typeface="ArialMT"/>
              </a:rPr>
              <a:t>A series of experiments were performed that aimed at studying mass-energy distributions of binary products formed in reactions with </a:t>
            </a:r>
            <a:r>
              <a:rPr lang="en-US" sz="1800" b="0" i="0" baseline="30000" dirty="0">
                <a:solidFill>
                  <a:srgbClr val="002060"/>
                </a:solidFill>
                <a:effectLst/>
                <a:latin typeface="ArialMT"/>
              </a:rPr>
              <a:t>52,54</a:t>
            </a:r>
            <a:r>
              <a:rPr lang="en-US" sz="1800" b="0" i="0" dirty="0">
                <a:solidFill>
                  <a:srgbClr val="002060"/>
                </a:solidFill>
                <a:effectLst/>
                <a:latin typeface="ArialMT"/>
              </a:rPr>
              <a:t>Cr, </a:t>
            </a:r>
            <a:r>
              <a:rPr lang="en-US" sz="1800" b="0" i="0" baseline="30000" dirty="0">
                <a:solidFill>
                  <a:srgbClr val="002060"/>
                </a:solidFill>
                <a:effectLst/>
                <a:latin typeface="ArialMT"/>
              </a:rPr>
              <a:t>48</a:t>
            </a:r>
            <a:r>
              <a:rPr lang="en-US" sz="1800" b="0" i="0" dirty="0">
                <a:solidFill>
                  <a:srgbClr val="002060"/>
                </a:solidFill>
                <a:effectLst/>
                <a:latin typeface="ArialMT"/>
              </a:rPr>
              <a:t>Ti, </a:t>
            </a:r>
            <a:r>
              <a:rPr lang="en-US" sz="1800" b="0" i="0" baseline="30000" dirty="0">
                <a:solidFill>
                  <a:srgbClr val="002060"/>
                </a:solidFill>
                <a:effectLst/>
                <a:latin typeface="ArialMT"/>
              </a:rPr>
              <a:t>86</a:t>
            </a:r>
            <a:r>
              <a:rPr lang="en-US" sz="1800" b="0" i="0" dirty="0">
                <a:solidFill>
                  <a:srgbClr val="002060"/>
                </a:solidFill>
                <a:effectLst/>
                <a:latin typeface="ArialMT"/>
              </a:rPr>
              <a:t>Kr, and </a:t>
            </a:r>
            <a:r>
              <a:rPr lang="en-US" sz="1800" b="0" i="0" baseline="30000" dirty="0">
                <a:solidFill>
                  <a:srgbClr val="002060"/>
                </a:solidFill>
                <a:effectLst/>
                <a:latin typeface="ArialMT"/>
              </a:rPr>
              <a:t>68</a:t>
            </a:r>
            <a:r>
              <a:rPr lang="en-US" sz="1800" b="0" i="0" dirty="0">
                <a:solidFill>
                  <a:srgbClr val="002060"/>
                </a:solidFill>
                <a:effectLst/>
                <a:latin typeface="ArialMT"/>
              </a:rPr>
              <a:t>Zn beams, leading to a composite system with Z = 114 and 120. </a:t>
            </a:r>
          </a:p>
          <a:p>
            <a:pPr marL="285750" indent="-285750">
              <a:buFont typeface="Arial" panose="020B0604020202020204" pitchFamily="34" charset="0"/>
              <a:buChar char="•"/>
            </a:pPr>
            <a:endParaRPr lang="en-US" sz="1800" b="0" i="0" dirty="0">
              <a:solidFill>
                <a:srgbClr val="002060"/>
              </a:solidFill>
              <a:effectLst/>
              <a:latin typeface="ArialMT"/>
            </a:endParaRPr>
          </a:p>
          <a:p>
            <a:pPr marL="285750" indent="-285750">
              <a:buFont typeface="Arial" panose="020B0604020202020204" pitchFamily="34" charset="0"/>
              <a:buChar char="•"/>
            </a:pPr>
            <a:r>
              <a:rPr lang="en-US" sz="1800" b="0" i="0" dirty="0">
                <a:solidFill>
                  <a:srgbClr val="002060"/>
                </a:solidFill>
                <a:effectLst/>
                <a:latin typeface="ArialMT"/>
              </a:rPr>
              <a:t>The experiments allow the evaluation of quasi-fission contribution to the capture cross section</a:t>
            </a:r>
            <a:r>
              <a:rPr lang="en-US" dirty="0">
                <a:solidFill>
                  <a:srgbClr val="002060"/>
                </a:solidFill>
                <a:latin typeface="ArialMT"/>
              </a:rPr>
              <a:t> </a:t>
            </a:r>
            <a:r>
              <a:rPr lang="en-US" sz="1800" b="0" i="0" dirty="0">
                <a:solidFill>
                  <a:srgbClr val="002060"/>
                </a:solidFill>
                <a:effectLst/>
                <a:latin typeface="ArialMT"/>
              </a:rPr>
              <a:t>which is of great importance </a:t>
            </a:r>
            <a:r>
              <a:rPr lang="en-US" dirty="0">
                <a:solidFill>
                  <a:srgbClr val="002060"/>
                </a:solidFill>
                <a:latin typeface="ArialMT"/>
              </a:rPr>
              <a:t>for</a:t>
            </a:r>
            <a:r>
              <a:rPr lang="en-US" sz="1800" b="0" i="0" dirty="0">
                <a:solidFill>
                  <a:srgbClr val="002060"/>
                </a:solidFill>
                <a:effectLst/>
                <a:latin typeface="ArialMT"/>
              </a:rPr>
              <a:t> the planned experiments for the synthesis of new superheavy elements with Z = 119 and 120.</a:t>
            </a:r>
            <a:endParaRPr lang="ru-RU" dirty="0">
              <a:solidFill>
                <a:srgbClr val="002060"/>
              </a:solidFill>
            </a:endParaRPr>
          </a:p>
        </p:txBody>
      </p:sp>
    </p:spTree>
    <p:extLst>
      <p:ext uri="{BB962C8B-B14F-4D97-AF65-F5344CB8AC3E}">
        <p14:creationId xmlns:p14="http://schemas.microsoft.com/office/powerpoint/2010/main" val="35643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50D494AD-FBFB-4E06-A78A-518429946B9B}"/>
              </a:ext>
            </a:extLst>
          </p:cNvPr>
          <p:cNvSpPr txBox="1">
            <a:spLocks noChangeArrowheads="1"/>
          </p:cNvSpPr>
          <p:nvPr/>
        </p:nvSpPr>
        <p:spPr bwMode="auto">
          <a:xfrm>
            <a:off x="1724028" y="210126"/>
            <a:ext cx="87439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dirty="0">
                <a:solidFill>
                  <a:srgbClr val="C00000"/>
                </a:solidFill>
              </a:rPr>
              <a:t>Programme Advisory Committee for Nuclear Physics, 5</a:t>
            </a:r>
            <a:r>
              <a:rPr lang="en-US" altLang="ru-RU" sz="1600" b="1" kern="0" dirty="0">
                <a:solidFill>
                  <a:srgbClr val="C00000"/>
                </a:solidFill>
              </a:rPr>
              <a:t>4th.</a:t>
            </a:r>
            <a:r>
              <a:rPr lang="en-GB" altLang="ru-RU" sz="1600" b="1" kern="0" dirty="0">
                <a:solidFill>
                  <a:srgbClr val="C00000"/>
                </a:solidFill>
              </a:rPr>
              <a:t> meeting, 23 </a:t>
            </a:r>
            <a:r>
              <a:rPr lang="en-US" altLang="ru-RU" sz="1600" b="1" kern="0" dirty="0">
                <a:solidFill>
                  <a:srgbClr val="C00000"/>
                </a:solidFill>
              </a:rPr>
              <a:t>June</a:t>
            </a:r>
            <a:r>
              <a:rPr lang="en-GB" altLang="ru-RU" sz="1600" b="1" kern="0" dirty="0">
                <a:solidFill>
                  <a:srgbClr val="C00000"/>
                </a:solidFill>
              </a:rPr>
              <a:t> 2021</a:t>
            </a:r>
            <a:endParaRPr lang="en-GB" altLang="ru-RU" sz="1600" kern="0" dirty="0">
              <a:solidFill>
                <a:srgbClr val="C00000"/>
              </a:solidFill>
            </a:endParaRPr>
          </a:p>
        </p:txBody>
      </p:sp>
      <p:sp>
        <p:nvSpPr>
          <p:cNvPr id="2" name="Номер слайда 1">
            <a:extLst>
              <a:ext uri="{FF2B5EF4-FFF2-40B4-BE49-F238E27FC236}">
                <a16:creationId xmlns:a16="http://schemas.microsoft.com/office/drawing/2014/main" id="{8D7AD651-D6C2-4AC9-99E0-4C2C4D3C7809}"/>
              </a:ext>
            </a:extLst>
          </p:cNvPr>
          <p:cNvSpPr>
            <a:spLocks noGrp="1"/>
          </p:cNvSpPr>
          <p:nvPr>
            <p:ph type="sldNum" sz="quarter" idx="12"/>
          </p:nvPr>
        </p:nvSpPr>
        <p:spPr/>
        <p:txBody>
          <a:bodyPr/>
          <a:lstStyle/>
          <a:p>
            <a:fld id="{017C60C2-FB95-4464-969C-DC460CD1CFD8}" type="slidenum">
              <a:rPr lang="ru-RU" smtClean="0"/>
              <a:pPr/>
              <a:t>2</a:t>
            </a:fld>
            <a:endParaRPr lang="ru-RU"/>
          </a:p>
        </p:txBody>
      </p:sp>
      <p:sp>
        <p:nvSpPr>
          <p:cNvPr id="5" name="ZoneTexte 3">
            <a:extLst>
              <a:ext uri="{FF2B5EF4-FFF2-40B4-BE49-F238E27FC236}">
                <a16:creationId xmlns:a16="http://schemas.microsoft.com/office/drawing/2014/main" id="{4BBD5046-2864-4D5E-93AC-3DB002AAA85A}"/>
              </a:ext>
            </a:extLst>
          </p:cNvPr>
          <p:cNvSpPr txBox="1">
            <a:spLocks noChangeArrowheads="1"/>
          </p:cNvSpPr>
          <p:nvPr/>
        </p:nvSpPr>
        <p:spPr bwMode="auto">
          <a:xfrm>
            <a:off x="83332" y="776456"/>
            <a:ext cx="12025336" cy="518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GB" altLang="ru-RU" sz="1200" kern="0" dirty="0">
                <a:solidFill>
                  <a:srgbClr val="002060"/>
                </a:solidFill>
              </a:rPr>
              <a:t>1. Opening of the meeting 																			</a:t>
            </a:r>
            <a:r>
              <a:rPr lang="en-GB" altLang="ru-RU" sz="1200" i="1" kern="0" dirty="0">
                <a:solidFill>
                  <a:srgbClr val="002060"/>
                </a:solidFill>
              </a:rPr>
              <a:t>M. </a:t>
            </a:r>
            <a:r>
              <a:rPr lang="en-GB" sz="1200" i="1" kern="0" dirty="0">
                <a:solidFill>
                  <a:srgbClr val="002060"/>
                </a:solidFill>
              </a:rPr>
              <a:t>Lewitowicz</a:t>
            </a:r>
            <a:r>
              <a:rPr lang="en-GB" altLang="ru-RU" sz="1200" kern="0" dirty="0">
                <a:solidFill>
                  <a:srgbClr val="002060"/>
                </a:solidFill>
              </a:rPr>
              <a:t>	</a:t>
            </a:r>
          </a:p>
          <a:p>
            <a:pPr defTabSz="457200" eaLnBrk="1" hangingPunct="1">
              <a:lnSpc>
                <a:spcPct val="130000"/>
              </a:lnSpc>
              <a:defRPr/>
            </a:pPr>
            <a:r>
              <a:rPr lang="en-GB" altLang="ru-RU" sz="1200" kern="0" dirty="0">
                <a:solidFill>
                  <a:srgbClr val="002060"/>
                </a:solidFill>
              </a:rPr>
              <a:t>2. Implementation of the recommendations of the previous PAC meeting 												</a:t>
            </a:r>
            <a:r>
              <a:rPr lang="en-GB" altLang="ru-RU" sz="1200" i="1" kern="0" dirty="0">
                <a:solidFill>
                  <a:srgbClr val="002060"/>
                </a:solidFill>
              </a:rPr>
              <a:t>M. </a:t>
            </a:r>
            <a:r>
              <a:rPr lang="en-GB" sz="1200" i="1" kern="0" dirty="0">
                <a:solidFill>
                  <a:srgbClr val="002060"/>
                </a:solidFill>
              </a:rPr>
              <a:t>Lewitowicz</a:t>
            </a:r>
          </a:p>
          <a:p>
            <a:pPr defTabSz="457200" eaLnBrk="1" hangingPunct="1">
              <a:lnSpc>
                <a:spcPct val="130000"/>
              </a:lnSpc>
              <a:defRPr/>
            </a:pPr>
            <a:r>
              <a:rPr lang="en-GB" altLang="ru-RU" sz="1200" kern="0" dirty="0">
                <a:solidFill>
                  <a:srgbClr val="002060"/>
                </a:solidFill>
              </a:rPr>
              <a:t>3. Information on the Resolution of the 129th session of the JINR Scientific Council (February 2021) and on the decisions 			   		</a:t>
            </a:r>
            <a:r>
              <a:rPr lang="en-GB" sz="1200" i="1" dirty="0">
                <a:solidFill>
                  <a:srgbClr val="002060"/>
                </a:solidFill>
              </a:rPr>
              <a:t>S. Dmitriev</a:t>
            </a:r>
          </a:p>
          <a:p>
            <a:pPr defTabSz="457200" eaLnBrk="1" hangingPunct="1">
              <a:lnSpc>
                <a:spcPct val="130000"/>
              </a:lnSpc>
              <a:defRPr/>
            </a:pPr>
            <a:r>
              <a:rPr lang="en-GB" altLang="ru-RU" sz="1200" kern="0" dirty="0">
                <a:solidFill>
                  <a:srgbClr val="002060"/>
                </a:solidFill>
              </a:rPr>
              <a:t>    of the JINR Committee of Plenipotentiaries (March 2021)	</a:t>
            </a:r>
          </a:p>
          <a:p>
            <a:pPr defTabSz="457200" eaLnBrk="1" hangingPunct="1">
              <a:lnSpc>
                <a:spcPct val="130000"/>
              </a:lnSpc>
              <a:defRPr/>
            </a:pPr>
            <a:r>
              <a:rPr lang="en-GB" altLang="ru-RU" sz="1200" kern="0" dirty="0">
                <a:solidFill>
                  <a:srgbClr val="002060"/>
                </a:solidFill>
              </a:rPr>
              <a:t>									</a:t>
            </a:r>
          </a:p>
          <a:p>
            <a:pPr defTabSz="457200" eaLnBrk="1" hangingPunct="1">
              <a:lnSpc>
                <a:spcPct val="130000"/>
              </a:lnSpc>
              <a:defRPr/>
            </a:pPr>
            <a:r>
              <a:rPr lang="en-GB" altLang="ru-RU" sz="1400" b="1" kern="0" dirty="0">
                <a:solidFill>
                  <a:srgbClr val="C00000"/>
                </a:solidFill>
              </a:rPr>
              <a:t>4. Reports on the expiring themes:</a:t>
            </a:r>
          </a:p>
          <a:p>
            <a:pPr defTabSz="457200" eaLnBrk="1" hangingPunct="1">
              <a:lnSpc>
                <a:spcPct val="130000"/>
              </a:lnSpc>
              <a:defRPr/>
            </a:pPr>
            <a:r>
              <a:rPr lang="en-GB" altLang="ru-RU" sz="1400" b="1" kern="0" dirty="0">
                <a:solidFill>
                  <a:srgbClr val="C00000"/>
                </a:solidFill>
              </a:rPr>
              <a:t>	"SHE at FLNR: research and development" (report on the theme 03-5-1130-2017/2021) 						Yu. Oganessian</a:t>
            </a:r>
          </a:p>
          <a:p>
            <a:pPr defTabSz="457200" eaLnBrk="1" hangingPunct="1">
              <a:lnSpc>
                <a:spcPct val="130000"/>
              </a:lnSpc>
              <a:defRPr/>
            </a:pPr>
            <a:r>
              <a:rPr lang="en-GB" altLang="ru-RU" sz="1400" b="1" kern="0" dirty="0">
                <a:solidFill>
                  <a:srgbClr val="C00000"/>
                </a:solidFill>
              </a:rPr>
              <a:t>	“Development of the FLNR accelerator complex and experimental setups (DRIBs-III)” – 03-0-1129-2017/2021		G. </a:t>
            </a:r>
            <a:r>
              <a:rPr lang="en-GB" altLang="ru-RU" sz="1400" b="1" kern="0" dirty="0" err="1">
                <a:solidFill>
                  <a:srgbClr val="C00000"/>
                </a:solidFill>
              </a:rPr>
              <a:t>Gulbekian</a:t>
            </a:r>
            <a:endParaRPr lang="en-GB" altLang="ru-RU" sz="1400" b="1" kern="0" dirty="0">
              <a:solidFill>
                <a:srgbClr val="C00000"/>
              </a:solidFill>
            </a:endParaRPr>
          </a:p>
          <a:p>
            <a:pPr defTabSz="457200" eaLnBrk="1" hangingPunct="1">
              <a:lnSpc>
                <a:spcPct val="130000"/>
              </a:lnSpc>
              <a:defRPr/>
            </a:pPr>
            <a:r>
              <a:rPr lang="en-GB" altLang="ru-RU" sz="1400" b="1" kern="0" dirty="0">
                <a:solidFill>
                  <a:srgbClr val="C00000"/>
                </a:solidFill>
              </a:rPr>
              <a:t>5. Development programme of the FLNR for 2022–2023. Proposal for the extension of themes  					S. Sidorchuk</a:t>
            </a:r>
          </a:p>
          <a:p>
            <a:pPr defTabSz="457200" eaLnBrk="1" hangingPunct="1">
              <a:lnSpc>
                <a:spcPct val="130000"/>
              </a:lnSpc>
              <a:defRPr/>
            </a:pPr>
            <a:r>
              <a:rPr lang="en-GB" altLang="ru-RU" sz="1400" b="1" kern="0" dirty="0">
                <a:solidFill>
                  <a:srgbClr val="C00000"/>
                </a:solidFill>
              </a:rPr>
              <a:t>    03-5-1130-2017/2021 and 03-0-1129-2017/2021</a:t>
            </a:r>
          </a:p>
          <a:p>
            <a:pPr defTabSz="457200" eaLnBrk="1" hangingPunct="1">
              <a:lnSpc>
                <a:spcPct val="130000"/>
              </a:lnSpc>
              <a:defRPr/>
            </a:pPr>
            <a:r>
              <a:rPr lang="en-GB" altLang="ru-RU" sz="1400" b="1" kern="0" dirty="0">
                <a:solidFill>
                  <a:srgbClr val="C00000"/>
                </a:solidFill>
              </a:rPr>
              <a:t>6. Proposal for opening project “Investigation of Prompt Fission Neutron Emission in Fission (“ЕNGRIN”)			Sh. Zeynalov </a:t>
            </a:r>
          </a:p>
          <a:p>
            <a:pPr defTabSz="457200" eaLnBrk="1" hangingPunct="1">
              <a:lnSpc>
                <a:spcPct val="130000"/>
              </a:lnSpc>
              <a:defRPr/>
            </a:pPr>
            <a:r>
              <a:rPr lang="en-GB" altLang="ru-RU" sz="1400" b="1" kern="0" dirty="0">
                <a:solidFill>
                  <a:srgbClr val="C00000"/>
                </a:solidFill>
              </a:rPr>
              <a:t>7. Status of the project: “MONUMENT” 															M. </a:t>
            </a:r>
            <a:r>
              <a:rPr lang="en-GB" altLang="ru-RU" sz="1400" b="1" kern="0" dirty="0" err="1">
                <a:solidFill>
                  <a:srgbClr val="C00000"/>
                </a:solidFill>
              </a:rPr>
              <a:t>Shirchenko</a:t>
            </a:r>
            <a:endParaRPr lang="en-GB" altLang="ru-RU" sz="1400" b="1" kern="0" dirty="0">
              <a:solidFill>
                <a:srgbClr val="C00000"/>
              </a:solidFill>
            </a:endParaRPr>
          </a:p>
          <a:p>
            <a:pPr defTabSz="457200" eaLnBrk="1" hangingPunct="1">
              <a:lnSpc>
                <a:spcPct val="130000"/>
              </a:lnSpc>
              <a:defRPr/>
            </a:pPr>
            <a:r>
              <a:rPr lang="en-GB" altLang="ru-RU" sz="1400" b="1" kern="0" dirty="0">
                <a:solidFill>
                  <a:srgbClr val="C00000"/>
                </a:solidFill>
              </a:rPr>
              <a:t>8. Proposal for extending the project “E&amp;T&amp;RM” 													A. </a:t>
            </a:r>
            <a:r>
              <a:rPr lang="en-GB" altLang="ru-RU" sz="1400" b="1" kern="0" dirty="0" err="1">
                <a:solidFill>
                  <a:srgbClr val="C00000"/>
                </a:solidFill>
              </a:rPr>
              <a:t>Baldin</a:t>
            </a:r>
            <a:endParaRPr lang="en-GB" altLang="ru-RU" sz="1400" b="1" kern="0" dirty="0">
              <a:solidFill>
                <a:srgbClr val="C00000"/>
              </a:solidFill>
            </a:endParaRPr>
          </a:p>
          <a:p>
            <a:pPr algn="ctr" defTabSz="457200" eaLnBrk="1" hangingPunct="1">
              <a:lnSpc>
                <a:spcPct val="130000"/>
              </a:lnSpc>
              <a:defRPr/>
            </a:pPr>
            <a:endParaRPr lang="en-GB" altLang="ru-RU" sz="1200" b="1" u="sng" kern="0" dirty="0">
              <a:solidFill>
                <a:srgbClr val="002060"/>
              </a:solidFill>
            </a:endParaRPr>
          </a:p>
          <a:p>
            <a:pPr algn="ctr" defTabSz="457200" eaLnBrk="1" hangingPunct="1">
              <a:lnSpc>
                <a:spcPct val="130000"/>
              </a:lnSpc>
              <a:defRPr/>
            </a:pPr>
            <a:r>
              <a:rPr lang="en-GB" altLang="ru-RU" sz="1200" b="1" u="sng" kern="0" dirty="0">
                <a:solidFill>
                  <a:srgbClr val="002060"/>
                </a:solidFill>
              </a:rPr>
              <a:t>Closed session:</a:t>
            </a:r>
          </a:p>
          <a:p>
            <a:pPr defTabSz="457200" eaLnBrk="1" hangingPunct="1">
              <a:lnSpc>
                <a:spcPct val="130000"/>
              </a:lnSpc>
              <a:defRPr/>
            </a:pPr>
            <a:r>
              <a:rPr lang="en-GB" altLang="ru-RU" sz="1200" kern="0" dirty="0">
                <a:solidFill>
                  <a:srgbClr val="002060"/>
                </a:solidFill>
              </a:rPr>
              <a:t> 9.</a:t>
            </a:r>
            <a:r>
              <a:rPr lang="en-GB" sz="1200" dirty="0">
                <a:solidFill>
                  <a:srgbClr val="002060"/>
                </a:solidFill>
              </a:rPr>
              <a:t> </a:t>
            </a:r>
            <a:r>
              <a:rPr lang="en-GB" sz="1200" dirty="0">
                <a:solidFill>
                  <a:srgbClr val="002060"/>
                </a:solidFill>
                <a:ea typeface="Times New Roman" panose="02020603050405020304" pitchFamily="18" charset="0"/>
              </a:rPr>
              <a:t>Meeting of the PAC members with the JINR Directorate </a:t>
            </a:r>
            <a:endParaRPr lang="en-GB" sz="1200" strike="sngStrike" dirty="0">
              <a:solidFill>
                <a:srgbClr val="002060"/>
              </a:solidFill>
              <a:ea typeface="Times New Roman" panose="02020603050405020304" pitchFamily="18" charset="0"/>
            </a:endParaRPr>
          </a:p>
          <a:p>
            <a:pPr defTabSz="457200" eaLnBrk="1" hangingPunct="1">
              <a:lnSpc>
                <a:spcPct val="130000"/>
              </a:lnSpc>
              <a:defRPr/>
            </a:pPr>
            <a:r>
              <a:rPr lang="en-GB" sz="1200" dirty="0">
                <a:solidFill>
                  <a:srgbClr val="002060"/>
                </a:solidFill>
                <a:ea typeface="Times New Roman" panose="02020603050405020304" pitchFamily="18" charset="0"/>
              </a:rPr>
              <a:t>10. Proposals for the agenda of the next PAC meeting</a:t>
            </a:r>
          </a:p>
          <a:p>
            <a:pPr defTabSz="457200" eaLnBrk="1" hangingPunct="1">
              <a:lnSpc>
                <a:spcPct val="130000"/>
              </a:lnSpc>
              <a:defRPr/>
            </a:pPr>
            <a:r>
              <a:rPr lang="en-GB" sz="1200" dirty="0">
                <a:solidFill>
                  <a:srgbClr val="002060"/>
                </a:solidFill>
                <a:ea typeface="Times New Roman" panose="02020603050405020304" pitchFamily="18" charset="0"/>
              </a:rPr>
              <a:t>11. Preparation of the PAC recommendations</a:t>
            </a:r>
          </a:p>
          <a:p>
            <a:pPr defTabSz="457200" eaLnBrk="1" hangingPunct="1">
              <a:lnSpc>
                <a:spcPct val="130000"/>
              </a:lnSpc>
              <a:defRPr/>
            </a:pPr>
            <a:r>
              <a:rPr lang="en-GB" sz="1200" dirty="0">
                <a:solidFill>
                  <a:srgbClr val="002060"/>
                </a:solidFill>
                <a:ea typeface="Times New Roman" panose="02020603050405020304" pitchFamily="18" charset="0"/>
              </a:rPr>
              <a:t>12. Presentation of the PAC recommendations to members of the Directorates of JINR and Laboratories</a:t>
            </a:r>
          </a:p>
          <a:p>
            <a:pPr defTabSz="457200" eaLnBrk="1" hangingPunct="1">
              <a:lnSpc>
                <a:spcPct val="130000"/>
              </a:lnSpc>
              <a:defRPr/>
            </a:pPr>
            <a:r>
              <a:rPr lang="en-GB" sz="1200" dirty="0">
                <a:solidFill>
                  <a:srgbClr val="002060"/>
                </a:solidFill>
                <a:ea typeface="Times New Roman" panose="02020603050405020304" pitchFamily="18" charset="0"/>
              </a:rPr>
              <a:t>13. Closing of the meeting</a:t>
            </a:r>
            <a:endParaRPr lang="en-GB" altLang="ru-RU" sz="1200" kern="0" dirty="0">
              <a:solidFill>
                <a:srgbClr val="002060"/>
              </a:solidFill>
            </a:endParaRPr>
          </a:p>
        </p:txBody>
      </p:sp>
    </p:spTree>
    <p:extLst>
      <p:ext uri="{BB962C8B-B14F-4D97-AF65-F5344CB8AC3E}">
        <p14:creationId xmlns:p14="http://schemas.microsoft.com/office/powerpoint/2010/main" val="284537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3276364" y="-18369"/>
            <a:ext cx="7032104" cy="553998"/>
          </a:xfrm>
          <a:prstGeom prst="rect">
            <a:avLst/>
          </a:prstGeom>
        </p:spPr>
        <p:txBody>
          <a:bodyPr wrap="square">
            <a:spAutoFit/>
          </a:bodyPr>
          <a:lstStyle/>
          <a:p>
            <a:pPr algn="ctr"/>
            <a:r>
              <a:rPr lang="en-GB" altLang="ru-RU" sz="3000" b="1" kern="0">
                <a:solidFill>
                  <a:srgbClr val="C00000"/>
                </a:solidFill>
              </a:rPr>
              <a:t>SHE at FLNR: research and development</a:t>
            </a:r>
            <a:endParaRPr lang="en-GB" sz="3000">
              <a:solidFill>
                <a:srgbClr val="C00000"/>
              </a:solidFill>
            </a:endParaRPr>
          </a:p>
        </p:txBody>
      </p:sp>
      <p:sp>
        <p:nvSpPr>
          <p:cNvPr id="14" name="Прямоугольник 13">
            <a:extLst>
              <a:ext uri="{FF2B5EF4-FFF2-40B4-BE49-F238E27FC236}">
                <a16:creationId xmlns:a16="http://schemas.microsoft.com/office/drawing/2014/main" id="{77218409-C54E-40A4-BF98-4235AF365BFA}"/>
              </a:ext>
            </a:extLst>
          </p:cNvPr>
          <p:cNvSpPr/>
          <p:nvPr/>
        </p:nvSpPr>
        <p:spPr>
          <a:xfrm>
            <a:off x="3071664" y="830069"/>
            <a:ext cx="5650501" cy="1200329"/>
          </a:xfrm>
          <a:prstGeom prst="rect">
            <a:avLst/>
          </a:prstGeom>
          <a:noFill/>
          <a:ln>
            <a:solidFill>
              <a:schemeClr val="accent1"/>
            </a:solidFill>
          </a:ln>
        </p:spPr>
        <p:txBody>
          <a:bodyPr wrap="square">
            <a:spAutoFit/>
          </a:bodyPr>
          <a:lstStyle/>
          <a:p>
            <a:pPr marL="268288" indent="-268288" algn="just">
              <a:buFont typeface="Arial" pitchFamily="34" charset="0"/>
              <a:buChar char="•"/>
            </a:pPr>
            <a:r>
              <a:rPr lang="en-GB" b="1">
                <a:solidFill>
                  <a:srgbClr val="002060"/>
                </a:solidFill>
              </a:rPr>
              <a:t>The PAC heard the report on “SHE at FLNR: research and development” presented by Yuri Oganessian. </a:t>
            </a:r>
          </a:p>
          <a:p>
            <a:pPr marL="268288" indent="-268288" algn="just">
              <a:buFont typeface="Arial" pitchFamily="34" charset="0"/>
              <a:buChar char="•"/>
            </a:pPr>
            <a:r>
              <a:rPr lang="en-GB" b="1">
                <a:solidFill>
                  <a:srgbClr val="002060"/>
                </a:solidFill>
              </a:rPr>
              <a:t>The report gave an overview on the work performed during the last four years.</a:t>
            </a:r>
          </a:p>
        </p:txBody>
      </p:sp>
      <p:sp>
        <p:nvSpPr>
          <p:cNvPr id="25" name="TextBox 24">
            <a:extLst>
              <a:ext uri="{FF2B5EF4-FFF2-40B4-BE49-F238E27FC236}">
                <a16:creationId xmlns:a16="http://schemas.microsoft.com/office/drawing/2014/main" id="{1294C479-FA50-4C69-806C-45F2069C68C7}"/>
              </a:ext>
            </a:extLst>
          </p:cNvPr>
          <p:cNvSpPr txBox="1"/>
          <p:nvPr/>
        </p:nvSpPr>
        <p:spPr>
          <a:xfrm>
            <a:off x="229996" y="2780928"/>
            <a:ext cx="8492168" cy="2985433"/>
          </a:xfrm>
          <a:prstGeom prst="rect">
            <a:avLst/>
          </a:prstGeom>
          <a:noFill/>
        </p:spPr>
        <p:txBody>
          <a:bodyPr wrap="square">
            <a:spAutoFit/>
          </a:bodyPr>
          <a:lstStyle/>
          <a:p>
            <a:pPr>
              <a:defRPr/>
            </a:pPr>
            <a:r>
              <a:rPr lang="en-GB" sz="2400" b="1" i="1" dirty="0">
                <a:solidFill>
                  <a:srgbClr val="C00000"/>
                </a:solidFill>
                <a:latin typeface="Arial" charset="0"/>
                <a:cs typeface="Arial" charset="0"/>
              </a:rPr>
              <a:t>First experiment (Nov.2020 – Jan.2021)</a:t>
            </a:r>
            <a:br>
              <a:rPr lang="en-GB" sz="2400" b="1" i="1" dirty="0">
                <a:solidFill>
                  <a:srgbClr val="C00000"/>
                </a:solidFill>
                <a:latin typeface="Arial" charset="0"/>
                <a:cs typeface="Arial" charset="0"/>
              </a:rPr>
            </a:br>
            <a:endParaRPr lang="en-GB" sz="2400" dirty="0">
              <a:solidFill>
                <a:srgbClr val="C00000"/>
              </a:solidFill>
              <a:latin typeface="Arial" charset="0"/>
              <a:cs typeface="Arial" charset="0"/>
            </a:endParaRPr>
          </a:p>
          <a:p>
            <a:pPr>
              <a:defRPr/>
            </a:pPr>
            <a:r>
              <a:rPr lang="en-GB" sz="2400" b="1" dirty="0">
                <a:effectLst>
                  <a:outerShdw blurRad="38100" dist="38100" dir="2700000" algn="tl">
                    <a:srgbClr val="000000">
                      <a:alpha val="43137"/>
                    </a:srgbClr>
                  </a:outerShdw>
                </a:effectLst>
                <a:latin typeface="Clarendon Lt BT" panose="02040604040505020204" pitchFamily="18" charset="0"/>
                <a:cs typeface="Arial" charset="0"/>
              </a:rPr>
              <a:t>Production of the isotope </a:t>
            </a:r>
            <a:r>
              <a:rPr lang="en-GB" sz="2400" b="1" baseline="30000" dirty="0">
                <a:effectLst>
                  <a:outerShdw blurRad="38100" dist="38100" dir="2700000" algn="tl">
                    <a:srgbClr val="000000">
                      <a:alpha val="43137"/>
                    </a:srgbClr>
                  </a:outerShdw>
                </a:effectLst>
                <a:latin typeface="Comic Sans MS" panose="030F0702030302020204" pitchFamily="66" charset="0"/>
                <a:cs typeface="Arial" charset="0"/>
              </a:rPr>
              <a:t>288</a:t>
            </a:r>
            <a:r>
              <a:rPr lang="en-GB" sz="2400" b="1" dirty="0">
                <a:effectLst>
                  <a:outerShdw blurRad="38100" dist="38100" dir="2700000" algn="tl">
                    <a:srgbClr val="000000">
                      <a:alpha val="43137"/>
                    </a:srgbClr>
                  </a:outerShdw>
                </a:effectLst>
                <a:latin typeface="Clarendon Lt BT" panose="02040604040505020204" pitchFamily="18" charset="0"/>
                <a:cs typeface="Arial" charset="0"/>
              </a:rPr>
              <a:t>Mc (Z=115) in reaction </a:t>
            </a:r>
            <a:r>
              <a:rPr lang="en-GB" sz="2400" b="1" baseline="30000" dirty="0">
                <a:effectLst>
                  <a:outerShdw blurRad="38100" dist="38100" dir="2700000" algn="tl">
                    <a:srgbClr val="000000">
                      <a:alpha val="43137"/>
                    </a:srgbClr>
                  </a:outerShdw>
                </a:effectLst>
                <a:latin typeface="Comic Sans MS" panose="030F0702030302020204" pitchFamily="66" charset="0"/>
                <a:cs typeface="Arial" charset="0"/>
              </a:rPr>
              <a:t>243</a:t>
            </a:r>
            <a:r>
              <a:rPr lang="en-GB" sz="2400" b="1" dirty="0">
                <a:effectLst>
                  <a:outerShdw blurRad="38100" dist="38100" dir="2700000" algn="tl">
                    <a:srgbClr val="000000">
                      <a:alpha val="43137"/>
                    </a:srgbClr>
                  </a:outerShdw>
                </a:effectLst>
                <a:latin typeface="Clarendon Lt BT" panose="02040604040505020204" pitchFamily="18" charset="0"/>
                <a:cs typeface="Arial" charset="0"/>
              </a:rPr>
              <a:t>Am</a:t>
            </a:r>
            <a:r>
              <a:rPr lang="en-GB" sz="2400" b="1" dirty="0">
                <a:effectLst>
                  <a:outerShdw blurRad="38100" dist="38100" dir="2700000" algn="tl">
                    <a:srgbClr val="000000">
                      <a:alpha val="43137"/>
                    </a:srgbClr>
                  </a:outerShdw>
                </a:effectLst>
                <a:latin typeface="Comic Sans MS" panose="030F0702030302020204" pitchFamily="66" charset="0"/>
                <a:cs typeface="Arial" charset="0"/>
              </a:rPr>
              <a:t>+</a:t>
            </a:r>
            <a:r>
              <a:rPr lang="en-GB" sz="2400" b="1" dirty="0">
                <a:effectLst>
                  <a:outerShdw blurRad="38100" dist="38100" dir="2700000" algn="tl">
                    <a:srgbClr val="000000">
                      <a:alpha val="43137"/>
                    </a:srgbClr>
                  </a:outerShdw>
                </a:effectLst>
                <a:latin typeface="Clarendon Lt BT" panose="02040604040505020204" pitchFamily="18" charset="0"/>
                <a:cs typeface="Arial" charset="0"/>
              </a:rPr>
              <a:t> </a:t>
            </a:r>
            <a:r>
              <a:rPr lang="en-GB" sz="2400" b="1" baseline="30000" dirty="0">
                <a:effectLst>
                  <a:outerShdw blurRad="38100" dist="38100" dir="2700000" algn="tl">
                    <a:srgbClr val="000000">
                      <a:alpha val="43137"/>
                    </a:srgbClr>
                  </a:outerShdw>
                </a:effectLst>
                <a:latin typeface="Comic Sans MS" panose="030F0702030302020204" pitchFamily="66" charset="0"/>
                <a:cs typeface="Arial" charset="0"/>
              </a:rPr>
              <a:t>48</a:t>
            </a:r>
            <a:r>
              <a:rPr lang="en-GB" sz="2400" b="1" dirty="0">
                <a:effectLst>
                  <a:outerShdw blurRad="38100" dist="38100" dir="2700000" algn="tl">
                    <a:srgbClr val="000000">
                      <a:alpha val="43137"/>
                    </a:srgbClr>
                  </a:outerShdw>
                </a:effectLst>
                <a:latin typeface="Clarendon Lt BT" panose="02040604040505020204" pitchFamily="18" charset="0"/>
                <a:cs typeface="Arial" charset="0"/>
              </a:rPr>
              <a:t>Ca</a:t>
            </a:r>
            <a:r>
              <a:rPr lang="en-GB" sz="2400" b="1" dirty="0">
                <a:effectLst>
                  <a:outerShdw blurRad="38100" dist="38100" dir="2700000" algn="tl">
                    <a:srgbClr val="000000">
                      <a:alpha val="43137"/>
                    </a:srgbClr>
                  </a:outerShdw>
                </a:effectLst>
                <a:latin typeface="Comic Sans MS" panose="030F0702030302020204" pitchFamily="66" charset="0"/>
                <a:cs typeface="Arial" charset="0"/>
              </a:rPr>
              <a:t> </a:t>
            </a:r>
            <a:endParaRPr lang="en-GB" sz="2800" b="1" i="1" baseline="30000" dirty="0">
              <a:effectLst>
                <a:outerShdw blurRad="38100" dist="38100" dir="2700000" algn="tl">
                  <a:srgbClr val="000000">
                    <a:alpha val="43137"/>
                  </a:srgbClr>
                </a:outerShdw>
              </a:effectLst>
              <a:latin typeface="Clarendon Lt BT" panose="02040604040505020204" pitchFamily="18" charset="0"/>
              <a:cs typeface="Arial" charset="0"/>
            </a:endParaRPr>
          </a:p>
          <a:p>
            <a:pPr>
              <a:defRPr/>
            </a:pPr>
            <a:endParaRPr lang="en-GB" sz="2400" b="1" i="1" baseline="30000" dirty="0">
              <a:latin typeface="Arial" charset="0"/>
              <a:cs typeface="Arial" charset="0"/>
            </a:endParaRPr>
          </a:p>
          <a:p>
            <a:pPr>
              <a:defRPr/>
            </a:pPr>
            <a:r>
              <a:rPr lang="en-GB" sz="2800" baseline="30000" dirty="0">
                <a:effectLst>
                  <a:outerShdw blurRad="38100" dist="38100" dir="2700000" algn="tl">
                    <a:srgbClr val="000000">
                      <a:alpha val="43137"/>
                    </a:srgbClr>
                  </a:outerShdw>
                </a:effectLst>
                <a:latin typeface="Arial" charset="0"/>
                <a:cs typeface="Arial" charset="0"/>
              </a:rPr>
              <a:t>       243</a:t>
            </a:r>
            <a:r>
              <a:rPr lang="en-GB" sz="2400" dirty="0">
                <a:effectLst>
                  <a:outerShdw blurRad="38100" dist="38100" dir="2700000" algn="tl">
                    <a:srgbClr val="000000">
                      <a:alpha val="43137"/>
                    </a:srgbClr>
                  </a:outerShdw>
                </a:effectLst>
                <a:latin typeface="Clarendon Lt BT" panose="02040604040505020204" pitchFamily="18" charset="0"/>
                <a:cs typeface="Arial" charset="0"/>
              </a:rPr>
              <a:t>Am</a:t>
            </a:r>
            <a:r>
              <a:rPr lang="en-GB" sz="2400" dirty="0">
                <a:effectLst>
                  <a:outerShdw blurRad="38100" dist="38100" dir="2700000" algn="tl">
                    <a:srgbClr val="000000">
                      <a:alpha val="43137"/>
                    </a:srgbClr>
                  </a:outerShdw>
                </a:effectLst>
                <a:latin typeface="Arial" charset="0"/>
                <a:cs typeface="Arial" charset="0"/>
              </a:rPr>
              <a:t> – </a:t>
            </a:r>
            <a:r>
              <a:rPr lang="en-GB" sz="2400" dirty="0">
                <a:effectLst>
                  <a:outerShdw blurRad="38100" dist="38100" dir="2700000" algn="tl">
                    <a:srgbClr val="000000">
                      <a:alpha val="43137"/>
                    </a:srgbClr>
                  </a:outerShdw>
                </a:effectLst>
                <a:latin typeface="Clarendon Lt BT" panose="02040604040505020204" pitchFamily="18" charset="0"/>
                <a:cs typeface="Arial" charset="0"/>
              </a:rPr>
              <a:t>target                  </a:t>
            </a:r>
            <a:r>
              <a:rPr lang="en-GB" sz="2400" dirty="0">
                <a:solidFill>
                  <a:srgbClr val="C00000"/>
                </a:solidFill>
                <a:effectLst>
                  <a:outerShdw blurRad="38100" dist="38100" dir="2700000" algn="tl">
                    <a:srgbClr val="000000">
                      <a:alpha val="43137"/>
                    </a:srgbClr>
                  </a:outerShdw>
                </a:effectLst>
                <a:latin typeface="Clarendon Lt BT" panose="02040604040505020204" pitchFamily="18" charset="0"/>
                <a:cs typeface="Arial" charset="0"/>
              </a:rPr>
              <a:t>18 mg</a:t>
            </a:r>
            <a:endParaRPr lang="en-GB" sz="2400" dirty="0">
              <a:solidFill>
                <a:srgbClr val="0070C0"/>
              </a:solidFill>
              <a:effectLst>
                <a:outerShdw blurRad="38100" dist="38100" dir="2700000" algn="tl">
                  <a:srgbClr val="000000">
                    <a:alpha val="43137"/>
                  </a:srgbClr>
                </a:outerShdw>
              </a:effectLst>
              <a:latin typeface="Clarendon Lt BT" panose="02040604040505020204" pitchFamily="18" charset="0"/>
              <a:cs typeface="Arial" charset="0"/>
            </a:endParaRPr>
          </a:p>
          <a:p>
            <a:pPr lvl="1">
              <a:defRPr/>
            </a:pPr>
            <a:r>
              <a:rPr lang="en-GB" sz="2800" baseline="30000" dirty="0">
                <a:effectLst>
                  <a:outerShdw blurRad="38100" dist="38100" dir="2700000" algn="tl">
                    <a:srgbClr val="000000">
                      <a:alpha val="43137"/>
                    </a:srgbClr>
                  </a:outerShdw>
                </a:effectLst>
                <a:latin typeface="Arial" charset="0"/>
                <a:cs typeface="Arial" charset="0"/>
              </a:rPr>
              <a:t>48</a:t>
            </a:r>
            <a:r>
              <a:rPr lang="en-GB" sz="2400" dirty="0">
                <a:effectLst>
                  <a:outerShdw blurRad="38100" dist="38100" dir="2700000" algn="tl">
                    <a:srgbClr val="000000">
                      <a:alpha val="43137"/>
                    </a:srgbClr>
                  </a:outerShdw>
                </a:effectLst>
                <a:latin typeface="Arial" charset="0"/>
                <a:cs typeface="Arial" charset="0"/>
              </a:rPr>
              <a:t>Са – </a:t>
            </a:r>
            <a:r>
              <a:rPr lang="en-GB" sz="2400" dirty="0">
                <a:effectLst>
                  <a:outerShdw blurRad="38100" dist="38100" dir="2700000" algn="tl">
                    <a:srgbClr val="000000">
                      <a:alpha val="43137"/>
                    </a:srgbClr>
                  </a:outerShdw>
                </a:effectLst>
                <a:latin typeface="Clarendon Lt BT" panose="02040604040505020204" pitchFamily="18" charset="0"/>
                <a:cs typeface="Arial" charset="0"/>
              </a:rPr>
              <a:t>beam intensity    </a:t>
            </a:r>
            <a:r>
              <a:rPr lang="en-GB" sz="2400" dirty="0">
                <a:solidFill>
                  <a:srgbClr val="C00000"/>
                </a:solidFill>
                <a:effectLst>
                  <a:outerShdw blurRad="38100" dist="38100" dir="2700000" algn="tl">
                    <a:srgbClr val="000000">
                      <a:alpha val="43137"/>
                    </a:srgbClr>
                  </a:outerShdw>
                </a:effectLst>
                <a:latin typeface="Clarendon Lt BT" panose="02040604040505020204" pitchFamily="18" charset="0"/>
                <a:cs typeface="Arial" charset="0"/>
              </a:rPr>
              <a:t>1.25 </a:t>
            </a:r>
            <a:r>
              <a:rPr lang="en-GB" sz="2400" dirty="0" err="1">
                <a:solidFill>
                  <a:srgbClr val="C00000"/>
                </a:solidFill>
                <a:effectLst>
                  <a:outerShdw blurRad="38100" dist="38100" dir="2700000" algn="tl">
                    <a:srgbClr val="000000">
                      <a:alpha val="43137"/>
                    </a:srgbClr>
                  </a:outerShdw>
                </a:effectLst>
                <a:latin typeface="Clarendon Lt BT" panose="02040604040505020204" pitchFamily="18" charset="0"/>
                <a:cs typeface="Arial" charset="0"/>
              </a:rPr>
              <a:t>p</a:t>
            </a:r>
            <a:r>
              <a:rPr lang="en-GB" sz="2800" dirty="0" err="1">
                <a:solidFill>
                  <a:srgbClr val="C00000"/>
                </a:solidFill>
                <a:effectLst>
                  <a:outerShdw blurRad="38100" dist="38100" dir="2700000" algn="tl">
                    <a:srgbClr val="000000">
                      <a:alpha val="43137"/>
                    </a:srgbClr>
                  </a:outerShdw>
                </a:effectLst>
                <a:latin typeface="Clarendon Lt BT" panose="02040604040505020204" pitchFamily="18" charset="0"/>
                <a:cs typeface="Arial" charset="0"/>
              </a:rPr>
              <a:t>µ</a:t>
            </a:r>
            <a:r>
              <a:rPr lang="en-GB" sz="2400" dirty="0" err="1">
                <a:solidFill>
                  <a:srgbClr val="C00000"/>
                </a:solidFill>
                <a:effectLst>
                  <a:outerShdw blurRad="38100" dist="38100" dir="2700000" algn="tl">
                    <a:srgbClr val="000000">
                      <a:alpha val="43137"/>
                    </a:srgbClr>
                  </a:outerShdw>
                </a:effectLst>
                <a:latin typeface="Clarendon Lt BT" panose="02040604040505020204" pitchFamily="18" charset="0"/>
                <a:cs typeface="Arial" charset="0"/>
              </a:rPr>
              <a:t>A</a:t>
            </a:r>
            <a:endParaRPr lang="en-GB" sz="2400" dirty="0">
              <a:solidFill>
                <a:srgbClr val="0070C0"/>
              </a:solidFill>
              <a:effectLst>
                <a:outerShdw blurRad="38100" dist="38100" dir="2700000" algn="tl">
                  <a:srgbClr val="000000">
                    <a:alpha val="43137"/>
                  </a:srgbClr>
                </a:outerShdw>
              </a:effectLst>
              <a:latin typeface="Clarendon Lt BT" panose="02040604040505020204" pitchFamily="18" charset="0"/>
              <a:cs typeface="Arial" charset="0"/>
            </a:endParaRPr>
          </a:p>
          <a:p>
            <a:pPr lvl="1">
              <a:defRPr/>
            </a:pPr>
            <a:r>
              <a:rPr lang="en-GB" sz="2400" dirty="0">
                <a:effectLst>
                  <a:outerShdw blurRad="38100" dist="38100" dir="2700000" algn="tl">
                    <a:srgbClr val="000000">
                      <a:alpha val="43137"/>
                    </a:srgbClr>
                  </a:outerShdw>
                </a:effectLst>
                <a:latin typeface="Clarendon Lt BT" panose="02040604040505020204" pitchFamily="18" charset="0"/>
                <a:cs typeface="Arial" charset="0"/>
              </a:rPr>
              <a:t>Beam time                          </a:t>
            </a:r>
            <a:r>
              <a:rPr lang="en-GB" sz="2400" dirty="0">
                <a:solidFill>
                  <a:srgbClr val="C00000"/>
                </a:solidFill>
                <a:effectLst>
                  <a:outerShdw blurRad="38100" dist="38100" dir="2700000" algn="tl">
                    <a:srgbClr val="000000">
                      <a:alpha val="43137"/>
                    </a:srgbClr>
                  </a:outerShdw>
                </a:effectLst>
                <a:latin typeface="Arial" charset="0"/>
                <a:cs typeface="Arial" charset="0"/>
              </a:rPr>
              <a:t>40 days</a:t>
            </a:r>
            <a:endParaRPr lang="en-GB" sz="2400" dirty="0">
              <a:latin typeface="Clarendon Lt BT" panose="02040604040505020204" pitchFamily="18" charset="0"/>
              <a:cs typeface="Arial" charset="0"/>
            </a:endParaRPr>
          </a:p>
          <a:p>
            <a:pPr lvl="1">
              <a:defRPr/>
            </a:pPr>
            <a:endParaRPr lang="en-GB" sz="2400" dirty="0">
              <a:latin typeface="+mn-lt"/>
              <a:cs typeface="Arial" charset="0"/>
            </a:endParaRPr>
          </a:p>
        </p:txBody>
      </p:sp>
      <p:pic>
        <p:nvPicPr>
          <p:cNvPr id="202" name="Рисунок 201">
            <a:extLst>
              <a:ext uri="{FF2B5EF4-FFF2-40B4-BE49-F238E27FC236}">
                <a16:creationId xmlns:a16="http://schemas.microsoft.com/office/drawing/2014/main" id="{01F59C51-ABC4-41CB-969C-612872AEB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1560" y="548329"/>
            <a:ext cx="3960440" cy="6309671"/>
          </a:xfrm>
          <a:prstGeom prst="rect">
            <a:avLst/>
          </a:prstGeom>
        </p:spPr>
      </p:pic>
      <p:pic>
        <p:nvPicPr>
          <p:cNvPr id="212" name="Рисунок 211">
            <a:extLst>
              <a:ext uri="{FF2B5EF4-FFF2-40B4-BE49-F238E27FC236}">
                <a16:creationId xmlns:a16="http://schemas.microsoft.com/office/drawing/2014/main" id="{51080036-552F-4AC9-916F-FDEA98DBDF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230" r="4573" b="33403"/>
          <a:stretch/>
        </p:blipFill>
        <p:spPr>
          <a:xfrm flipH="1">
            <a:off x="229996" y="332738"/>
            <a:ext cx="2722057" cy="23041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0" name="Рисунок 199">
            <a:extLst>
              <a:ext uri="{FF2B5EF4-FFF2-40B4-BE49-F238E27FC236}">
                <a16:creationId xmlns:a16="http://schemas.microsoft.com/office/drawing/2014/main" id="{14CFA73F-696A-4B1C-B249-1FDF07654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1473" y="866020"/>
            <a:ext cx="5723339" cy="3628580"/>
          </a:xfrm>
          <a:prstGeom prst="rect">
            <a:avLst/>
          </a:prstGeom>
        </p:spPr>
      </p:pic>
      <p:sp>
        <p:nvSpPr>
          <p:cNvPr id="7" name="Прямоугольник 6">
            <a:extLst>
              <a:ext uri="{FF2B5EF4-FFF2-40B4-BE49-F238E27FC236}">
                <a16:creationId xmlns:a16="http://schemas.microsoft.com/office/drawing/2014/main" id="{0528D8A9-819B-43C5-978D-A16249BBF09F}"/>
              </a:ext>
            </a:extLst>
          </p:cNvPr>
          <p:cNvSpPr/>
          <p:nvPr/>
        </p:nvSpPr>
        <p:spPr>
          <a:xfrm>
            <a:off x="119336" y="116632"/>
            <a:ext cx="11827195" cy="2246769"/>
          </a:xfrm>
          <a:prstGeom prst="rect">
            <a:avLst/>
          </a:prstGeom>
          <a:ln>
            <a:noFill/>
          </a:ln>
        </p:spPr>
        <p:txBody>
          <a:bodyPr wrap="square">
            <a:spAutoFit/>
          </a:bodyPr>
          <a:lstStyle/>
          <a:p>
            <a:pPr algn="ctr">
              <a:defRPr/>
            </a:pPr>
            <a:r>
              <a:rPr lang="en-GB" sz="2400" b="1" i="1" dirty="0">
                <a:solidFill>
                  <a:srgbClr val="C00000"/>
                </a:solidFill>
                <a:latin typeface="Arial" charset="0"/>
                <a:cs typeface="Arial" charset="0"/>
              </a:rPr>
              <a:t>Second experiment (May - June 2021): </a:t>
            </a:r>
            <a:r>
              <a:rPr lang="en-GB" sz="2400" b="1" dirty="0">
                <a:solidFill>
                  <a:srgbClr val="C00000"/>
                </a:solidFill>
                <a:effectLst>
                  <a:outerShdw blurRad="38100" dist="38100" dir="2700000" algn="tl">
                    <a:srgbClr val="000000">
                      <a:alpha val="43137"/>
                    </a:srgbClr>
                  </a:outerShdw>
                </a:effectLst>
                <a:cs typeface="Arial" charset="0"/>
              </a:rPr>
              <a:t>Production of the isotope </a:t>
            </a:r>
            <a:r>
              <a:rPr lang="en-GB" sz="2400" b="1" baseline="30000" dirty="0">
                <a:solidFill>
                  <a:srgbClr val="C00000"/>
                </a:solidFill>
                <a:effectLst>
                  <a:outerShdw blurRad="38100" dist="38100" dir="2700000" algn="tl">
                    <a:srgbClr val="000000">
                      <a:alpha val="43137"/>
                    </a:srgbClr>
                  </a:outerShdw>
                </a:effectLst>
                <a:cs typeface="Arial" charset="0"/>
              </a:rPr>
              <a:t>287</a:t>
            </a:r>
            <a:r>
              <a:rPr lang="en-GB" sz="2400" b="1" dirty="0">
                <a:solidFill>
                  <a:srgbClr val="C00000"/>
                </a:solidFill>
                <a:effectLst>
                  <a:outerShdw blurRad="38100" dist="38100" dir="2700000" algn="tl">
                    <a:srgbClr val="000000">
                      <a:alpha val="43137"/>
                    </a:srgbClr>
                  </a:outerShdw>
                </a:effectLst>
                <a:cs typeface="Arial" charset="0"/>
              </a:rPr>
              <a:t>Fl (Z=114) </a:t>
            </a:r>
          </a:p>
          <a:p>
            <a:pPr algn="ctr">
              <a:defRPr/>
            </a:pPr>
            <a:r>
              <a:rPr lang="en-GB" sz="2400" b="1" dirty="0">
                <a:solidFill>
                  <a:srgbClr val="C00000"/>
                </a:solidFill>
                <a:effectLst>
                  <a:outerShdw blurRad="38100" dist="38100" dir="2700000" algn="tl">
                    <a:srgbClr val="000000">
                      <a:alpha val="43137"/>
                    </a:srgbClr>
                  </a:outerShdw>
                </a:effectLst>
                <a:cs typeface="Arial" charset="0"/>
              </a:rPr>
              <a:t>in reaction </a:t>
            </a:r>
            <a:r>
              <a:rPr lang="en-GB" sz="2800" b="1" baseline="30000" dirty="0">
                <a:solidFill>
                  <a:srgbClr val="C00000"/>
                </a:solidFill>
                <a:effectLst>
                  <a:outerShdw blurRad="38100" dist="38100" dir="2700000" algn="tl">
                    <a:srgbClr val="000000">
                      <a:alpha val="43137"/>
                    </a:srgbClr>
                  </a:outerShdw>
                </a:effectLst>
                <a:cs typeface="Arial" charset="0"/>
              </a:rPr>
              <a:t>242</a:t>
            </a:r>
            <a:r>
              <a:rPr lang="en-GB" sz="2800" b="1" dirty="0">
                <a:solidFill>
                  <a:srgbClr val="C00000"/>
                </a:solidFill>
                <a:effectLst>
                  <a:outerShdw blurRad="38100" dist="38100" dir="2700000" algn="tl">
                    <a:srgbClr val="000000">
                      <a:alpha val="43137"/>
                    </a:srgbClr>
                  </a:outerShdw>
                </a:effectLst>
                <a:cs typeface="Arial" charset="0"/>
              </a:rPr>
              <a:t>Pu + </a:t>
            </a:r>
            <a:r>
              <a:rPr lang="en-GB" sz="2800" b="1" baseline="30000" dirty="0">
                <a:solidFill>
                  <a:srgbClr val="C00000"/>
                </a:solidFill>
                <a:effectLst>
                  <a:outerShdw blurRad="38100" dist="38100" dir="2700000" algn="tl">
                    <a:srgbClr val="000000">
                      <a:alpha val="43137"/>
                    </a:srgbClr>
                  </a:outerShdw>
                </a:effectLst>
                <a:cs typeface="Arial" charset="0"/>
              </a:rPr>
              <a:t>48</a:t>
            </a:r>
            <a:r>
              <a:rPr lang="en-GB" sz="2800" b="1" dirty="0">
                <a:solidFill>
                  <a:srgbClr val="C00000"/>
                </a:solidFill>
                <a:effectLst>
                  <a:outerShdw blurRad="38100" dist="38100" dir="2700000" algn="tl">
                    <a:srgbClr val="000000">
                      <a:alpha val="43137"/>
                    </a:srgbClr>
                  </a:outerShdw>
                </a:effectLst>
                <a:cs typeface="Arial" charset="0"/>
              </a:rPr>
              <a:t>Ca </a:t>
            </a:r>
            <a:endParaRPr lang="en-GB" sz="2800" b="1" i="1" baseline="30000" dirty="0">
              <a:solidFill>
                <a:srgbClr val="C00000"/>
              </a:solidFill>
              <a:effectLst>
                <a:outerShdw blurRad="38100" dist="38100" dir="2700000" algn="tl">
                  <a:srgbClr val="000000">
                    <a:alpha val="43137"/>
                  </a:srgbClr>
                </a:outerShdw>
              </a:effectLst>
              <a:cs typeface="Arial" charset="0"/>
            </a:endParaRPr>
          </a:p>
          <a:p>
            <a:pPr>
              <a:defRPr/>
            </a:pPr>
            <a:endParaRPr lang="en-GB" sz="2400" baseline="30000" dirty="0">
              <a:effectLst>
                <a:outerShdw blurRad="38100" dist="38100" dir="2700000" algn="tl">
                  <a:srgbClr val="000000">
                    <a:alpha val="43137"/>
                  </a:srgbClr>
                </a:outerShdw>
              </a:effectLst>
              <a:cs typeface="Arial" charset="0"/>
            </a:endParaRPr>
          </a:p>
          <a:p>
            <a:pPr>
              <a:defRPr/>
            </a:pPr>
            <a:r>
              <a:rPr lang="en-GB" sz="2400" baseline="30000" dirty="0">
                <a:effectLst>
                  <a:outerShdw blurRad="38100" dist="38100" dir="2700000" algn="tl">
                    <a:srgbClr val="000000">
                      <a:alpha val="43137"/>
                    </a:srgbClr>
                  </a:outerShdw>
                </a:effectLst>
                <a:cs typeface="Arial" charset="0"/>
              </a:rPr>
              <a:t>242</a:t>
            </a:r>
            <a:r>
              <a:rPr lang="en-GB" sz="2400" dirty="0">
                <a:effectLst>
                  <a:outerShdw blurRad="38100" dist="38100" dir="2700000" algn="tl">
                    <a:srgbClr val="000000">
                      <a:alpha val="43137"/>
                    </a:srgbClr>
                  </a:outerShdw>
                </a:effectLst>
                <a:cs typeface="Arial" charset="0"/>
              </a:rPr>
              <a:t>Pu – target                 </a:t>
            </a:r>
            <a:r>
              <a:rPr lang="en-GB" sz="2400" dirty="0">
                <a:solidFill>
                  <a:srgbClr val="C00000"/>
                </a:solidFill>
                <a:effectLst>
                  <a:outerShdw blurRad="38100" dist="38100" dir="2700000" algn="tl">
                    <a:srgbClr val="000000">
                      <a:alpha val="43137"/>
                    </a:srgbClr>
                  </a:outerShdw>
                </a:effectLst>
                <a:cs typeface="Arial" charset="0"/>
              </a:rPr>
              <a:t>40  mg</a:t>
            </a:r>
          </a:p>
          <a:p>
            <a:pPr>
              <a:defRPr/>
            </a:pPr>
            <a:r>
              <a:rPr lang="en-GB" sz="2400" baseline="30000" dirty="0">
                <a:effectLst>
                  <a:outerShdw blurRad="38100" dist="38100" dir="2700000" algn="tl">
                    <a:srgbClr val="000000">
                      <a:alpha val="43137"/>
                    </a:srgbClr>
                  </a:outerShdw>
                </a:effectLst>
                <a:cs typeface="Arial" charset="0"/>
              </a:rPr>
              <a:t>48</a:t>
            </a:r>
            <a:r>
              <a:rPr lang="en-GB" sz="2400" dirty="0">
                <a:effectLst>
                  <a:outerShdw blurRad="38100" dist="38100" dir="2700000" algn="tl">
                    <a:srgbClr val="000000">
                      <a:alpha val="43137"/>
                    </a:srgbClr>
                  </a:outerShdw>
                </a:effectLst>
                <a:cs typeface="Arial" charset="0"/>
              </a:rPr>
              <a:t>Са – beam intensity   </a:t>
            </a:r>
            <a:r>
              <a:rPr lang="en-GB" sz="2400" dirty="0">
                <a:solidFill>
                  <a:srgbClr val="C00000"/>
                </a:solidFill>
                <a:effectLst>
                  <a:outerShdw blurRad="38100" dist="38100" dir="2700000" algn="tl">
                    <a:srgbClr val="000000">
                      <a:alpha val="43137"/>
                    </a:srgbClr>
                  </a:outerShdw>
                </a:effectLst>
                <a:cs typeface="Arial" charset="0"/>
              </a:rPr>
              <a:t>1.5 -3.0 </a:t>
            </a:r>
            <a:r>
              <a:rPr lang="en-GB" sz="2400" dirty="0" err="1">
                <a:solidFill>
                  <a:srgbClr val="C00000"/>
                </a:solidFill>
                <a:effectLst>
                  <a:outerShdw blurRad="38100" dist="38100" dir="2700000" algn="tl">
                    <a:srgbClr val="000000">
                      <a:alpha val="43137"/>
                    </a:srgbClr>
                  </a:outerShdw>
                </a:effectLst>
                <a:cs typeface="Arial" charset="0"/>
              </a:rPr>
              <a:t>pµA</a:t>
            </a:r>
            <a:endParaRPr lang="en-GB" sz="2400" dirty="0">
              <a:solidFill>
                <a:srgbClr val="C00000"/>
              </a:solidFill>
              <a:effectLst>
                <a:outerShdw blurRad="38100" dist="38100" dir="2700000" algn="tl">
                  <a:srgbClr val="000000">
                    <a:alpha val="43137"/>
                  </a:srgbClr>
                </a:outerShdw>
              </a:effectLst>
              <a:cs typeface="Arial" charset="0"/>
            </a:endParaRPr>
          </a:p>
          <a:p>
            <a:pPr>
              <a:defRPr/>
            </a:pPr>
            <a:r>
              <a:rPr lang="en-GB" sz="2400" dirty="0">
                <a:effectLst>
                  <a:outerShdw blurRad="38100" dist="38100" dir="2700000" algn="tl">
                    <a:srgbClr val="000000">
                      <a:alpha val="43137"/>
                    </a:srgbClr>
                  </a:outerShdw>
                </a:effectLst>
                <a:cs typeface="Arial" charset="0"/>
              </a:rPr>
              <a:t>Beam time                      </a:t>
            </a:r>
            <a:r>
              <a:rPr lang="en-GB" sz="2400" dirty="0">
                <a:solidFill>
                  <a:srgbClr val="C00000"/>
                </a:solidFill>
                <a:effectLst>
                  <a:outerShdw blurRad="38100" dist="38100" dir="2700000" algn="tl">
                    <a:srgbClr val="000000">
                      <a:alpha val="43137"/>
                    </a:srgbClr>
                  </a:outerShdw>
                </a:effectLst>
                <a:cs typeface="Arial" charset="0"/>
              </a:rPr>
              <a:t>39 days</a:t>
            </a:r>
            <a:endParaRPr lang="en-GB" sz="2400" dirty="0">
              <a:latin typeface="Clarendon Lt BT" panose="02040604040505020204" pitchFamily="18" charset="0"/>
              <a:cs typeface="Arial" charset="0"/>
            </a:endParaRPr>
          </a:p>
        </p:txBody>
      </p:sp>
      <p:sp>
        <p:nvSpPr>
          <p:cNvPr id="205" name="TextBox 204">
            <a:extLst>
              <a:ext uri="{FF2B5EF4-FFF2-40B4-BE49-F238E27FC236}">
                <a16:creationId xmlns:a16="http://schemas.microsoft.com/office/drawing/2014/main" id="{BD3B2C50-BA32-4A84-83FB-1EBEF12B6DCF}"/>
              </a:ext>
            </a:extLst>
          </p:cNvPr>
          <p:cNvSpPr txBox="1"/>
          <p:nvPr/>
        </p:nvSpPr>
        <p:spPr>
          <a:xfrm>
            <a:off x="119336" y="2363401"/>
            <a:ext cx="5760640" cy="923330"/>
          </a:xfrm>
          <a:prstGeom prst="rect">
            <a:avLst/>
          </a:prstGeom>
          <a:noFill/>
        </p:spPr>
        <p:txBody>
          <a:bodyPr wrap="square">
            <a:spAutoFit/>
          </a:bodyPr>
          <a:lstStyle/>
          <a:p>
            <a:pPr marL="285750" indent="-285750">
              <a:buFont typeface="Arial" panose="020B0604020202020204" pitchFamily="34" charset="0"/>
              <a:buChar char="•"/>
            </a:pPr>
            <a:r>
              <a:rPr lang="en-GB" sz="1800" b="0" i="0" dirty="0">
                <a:solidFill>
                  <a:srgbClr val="002060"/>
                </a:solidFill>
                <a:effectLst/>
                <a:latin typeface="ArialMT"/>
              </a:rPr>
              <a:t>Ninety-nine </a:t>
            </a:r>
            <a:r>
              <a:rPr lang="en-GB" b="0" i="0" baseline="30000" dirty="0">
                <a:solidFill>
                  <a:srgbClr val="002060"/>
                </a:solidFill>
                <a:effectLst/>
                <a:latin typeface="ArialMT"/>
              </a:rPr>
              <a:t>286, 287</a:t>
            </a:r>
            <a:r>
              <a:rPr lang="en-GB" sz="1800" b="0" i="0" dirty="0">
                <a:solidFill>
                  <a:srgbClr val="002060"/>
                </a:solidFill>
                <a:effectLst/>
                <a:latin typeface="ArialMT"/>
              </a:rPr>
              <a:t>Fl decay chains (in comparison to twenty-five chains for all previous years) have been registered.</a:t>
            </a:r>
            <a:r>
              <a:rPr lang="en-GB" dirty="0">
                <a:solidFill>
                  <a:srgbClr val="002060"/>
                </a:solidFill>
              </a:rPr>
              <a:t> </a:t>
            </a:r>
          </a:p>
        </p:txBody>
      </p:sp>
      <p:sp>
        <p:nvSpPr>
          <p:cNvPr id="207" name="TextBox 206">
            <a:extLst>
              <a:ext uri="{FF2B5EF4-FFF2-40B4-BE49-F238E27FC236}">
                <a16:creationId xmlns:a16="http://schemas.microsoft.com/office/drawing/2014/main" id="{AB5C7893-068E-4FEE-B3E2-86CBE1EC2499}"/>
              </a:ext>
            </a:extLst>
          </p:cNvPr>
          <p:cNvSpPr txBox="1"/>
          <p:nvPr/>
        </p:nvSpPr>
        <p:spPr>
          <a:xfrm>
            <a:off x="5334784" y="4581128"/>
            <a:ext cx="6490027" cy="1754326"/>
          </a:xfrm>
          <a:prstGeom prst="rect">
            <a:avLst/>
          </a:prstGeom>
          <a:noFill/>
        </p:spPr>
        <p:txBody>
          <a:bodyPr wrap="square">
            <a:spAutoFit/>
          </a:bodyPr>
          <a:lstStyle/>
          <a:p>
            <a:pPr marL="285750" indent="-285750">
              <a:buFont typeface="Arial" panose="020B0604020202020204" pitchFamily="34" charset="0"/>
              <a:buChar char="•"/>
            </a:pPr>
            <a:r>
              <a:rPr lang="en-GB" sz="1800" b="0" i="0" dirty="0">
                <a:solidFill>
                  <a:srgbClr val="002060"/>
                </a:solidFill>
                <a:effectLst/>
                <a:latin typeface="ArialMT"/>
              </a:rPr>
              <a:t>The study of the chemical behaviour of the new elements and related relativistic effects is another goal of the experiments at FLNR.</a:t>
            </a:r>
            <a:br>
              <a:rPr lang="en-GB" sz="1800" b="0" i="0" dirty="0">
                <a:solidFill>
                  <a:srgbClr val="002060"/>
                </a:solidFill>
                <a:effectLst/>
                <a:latin typeface="ArialMT"/>
              </a:rPr>
            </a:br>
            <a:r>
              <a:rPr lang="en-GB" sz="1800" b="0" i="0" dirty="0">
                <a:solidFill>
                  <a:srgbClr val="002060"/>
                </a:solidFill>
                <a:effectLst/>
                <a:latin typeface="ArialMT"/>
              </a:rPr>
              <a:t> </a:t>
            </a:r>
          </a:p>
          <a:p>
            <a:pPr marL="285750" indent="-285750">
              <a:buFont typeface="Arial" panose="020B0604020202020204" pitchFamily="34" charset="0"/>
              <a:buChar char="•"/>
            </a:pPr>
            <a:r>
              <a:rPr lang="en-GB" sz="1800" b="0" i="0" dirty="0">
                <a:solidFill>
                  <a:srgbClr val="002060"/>
                </a:solidFill>
                <a:effectLst/>
                <a:latin typeface="ArialMT"/>
              </a:rPr>
              <a:t>For this purpose, a new gas-filled separator, DGFRS-III, is already mounted in the experimental hall at DC-280.</a:t>
            </a:r>
            <a:r>
              <a:rPr lang="en-GB" dirty="0">
                <a:solidFill>
                  <a:srgbClr val="002060"/>
                </a:solidFill>
              </a:rPr>
              <a:t> </a:t>
            </a:r>
          </a:p>
        </p:txBody>
      </p:sp>
      <p:pic>
        <p:nvPicPr>
          <p:cNvPr id="208" name="Picture 3">
            <a:extLst>
              <a:ext uri="{FF2B5EF4-FFF2-40B4-BE49-F238E27FC236}">
                <a16:creationId xmlns:a16="http://schemas.microsoft.com/office/drawing/2014/main" id="{A097184C-D29E-437A-9DDC-C1DCB3C8AF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529" y="3286731"/>
            <a:ext cx="4596680" cy="3390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9" name="Прямоугольник 208">
            <a:extLst>
              <a:ext uri="{FF2B5EF4-FFF2-40B4-BE49-F238E27FC236}">
                <a16:creationId xmlns:a16="http://schemas.microsoft.com/office/drawing/2014/main" id="{E8FD6101-A23C-41BB-8991-FFD9323510EB}"/>
              </a:ext>
            </a:extLst>
          </p:cNvPr>
          <p:cNvSpPr/>
          <p:nvPr/>
        </p:nvSpPr>
        <p:spPr>
          <a:xfrm>
            <a:off x="1415480" y="3343650"/>
            <a:ext cx="3600400" cy="461665"/>
          </a:xfrm>
          <a:prstGeom prst="rect">
            <a:avLst/>
          </a:prstGeom>
          <a:solidFill>
            <a:schemeClr val="bg2">
              <a:lumMod val="75000"/>
            </a:schemeClr>
          </a:solidFill>
        </p:spPr>
        <p:txBody>
          <a:bodyPr wrap="square">
            <a:spAutoFit/>
          </a:bodyPr>
          <a:lstStyle/>
          <a:p>
            <a:r>
              <a:rPr lang="en-GB" sz="2400" b="1">
                <a:effectLst>
                  <a:outerShdw blurRad="38100" dist="38100" dir="2700000" algn="tl">
                    <a:srgbClr val="000000">
                      <a:alpha val="43137"/>
                    </a:srgbClr>
                  </a:outerShdw>
                </a:effectLst>
                <a:latin typeface="Comic Sans MS" panose="030F0702030302020204" pitchFamily="66" charset="0"/>
              </a:rPr>
              <a:t>DGFRS-III separator</a:t>
            </a:r>
          </a:p>
        </p:txBody>
      </p:sp>
    </p:spTree>
    <p:extLst>
      <p:ext uri="{BB962C8B-B14F-4D97-AF65-F5344CB8AC3E}">
        <p14:creationId xmlns:p14="http://schemas.microsoft.com/office/powerpoint/2010/main" val="349582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3941334387"/>
              </p:ext>
            </p:extLst>
          </p:nvPr>
        </p:nvGraphicFramePr>
        <p:xfrm>
          <a:off x="695400" y="1340768"/>
          <a:ext cx="11089232" cy="2304256"/>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sng" dirty="0"/>
                        <a:t>Recommendation:</a:t>
                      </a:r>
                      <a:r>
                        <a:rPr lang="ru-RU" sz="2000" u="sng" noProof="0" dirty="0"/>
                        <a:t> </a:t>
                      </a:r>
                      <a:endParaRPr lang="en-GB" sz="2000" u="sng" noProof="0"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1" noProof="0" dirty="0"/>
                        <a:t>The PAC took note of the report on "SHE at FLNR: research and development".</a:t>
                      </a:r>
                    </a:p>
                  </a:txBody>
                  <a:tcPr/>
                </a:tc>
                <a:extLst>
                  <a:ext uri="{0D108BD9-81ED-4DB2-BD59-A6C34878D82A}">
                    <a16:rowId xmlns:a16="http://schemas.microsoft.com/office/drawing/2014/main" val="3556968414"/>
                  </a:ext>
                </a:extLst>
              </a:tr>
              <a:tr h="151177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1" noProof="0" dirty="0"/>
                        <a:t>The PAC fully supports the presented scientific programme on the synthesis and studies of</a:t>
                      </a:r>
                      <a:br>
                        <a:rPr lang="en-GB" sz="2000" b="1" noProof="0" dirty="0"/>
                      </a:br>
                      <a:r>
                        <a:rPr lang="en-GB" sz="2000" b="1" noProof="0" dirty="0"/>
                        <a:t>heavy and super-heavy nuclei and wishes the FLNR team every success in the ongoing and planned outstanding experiments.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000" b="1" noProof="0" dirty="0"/>
                    </a:p>
                  </a:txBody>
                  <a:tcPr/>
                </a:tc>
                <a:extLst>
                  <a:ext uri="{0D108BD9-81ED-4DB2-BD59-A6C34878D82A}">
                    <a16:rowId xmlns:a16="http://schemas.microsoft.com/office/drawing/2014/main" val="1826894689"/>
                  </a:ext>
                </a:extLst>
              </a:tr>
            </a:tbl>
          </a:graphicData>
        </a:graphic>
      </p:graphicFrame>
      <p:sp>
        <p:nvSpPr>
          <p:cNvPr id="3" name="ZoneTexte 5">
            <a:extLst>
              <a:ext uri="{FF2B5EF4-FFF2-40B4-BE49-F238E27FC236}">
                <a16:creationId xmlns:a16="http://schemas.microsoft.com/office/drawing/2014/main" id="{ED0CDEF1-CBA3-43DC-BD04-A3A719C64E66}"/>
              </a:ext>
            </a:extLst>
          </p:cNvPr>
          <p:cNvSpPr txBox="1"/>
          <p:nvPr/>
        </p:nvSpPr>
        <p:spPr>
          <a:xfrm>
            <a:off x="623392" y="4005064"/>
            <a:ext cx="11233248" cy="369332"/>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i="1" dirty="0">
                <a:solidFill>
                  <a:srgbClr val="002060"/>
                </a:solidFill>
              </a:rPr>
              <a:t>NB: Today the information about </a:t>
            </a:r>
            <a:r>
              <a:rPr lang="en-US" b="1" i="1" dirty="0">
                <a:solidFill>
                  <a:srgbClr val="002060"/>
                </a:solidFill>
              </a:rPr>
              <a:t>new data on experiments at the SHE Factory</a:t>
            </a:r>
            <a:r>
              <a:rPr lang="en-GB" b="1" i="1" dirty="0">
                <a:solidFill>
                  <a:srgbClr val="002060"/>
                </a:solidFill>
              </a:rPr>
              <a:t> will be presented by N. </a:t>
            </a:r>
            <a:r>
              <a:rPr lang="en-GB" b="1" i="1" dirty="0" err="1">
                <a:solidFill>
                  <a:srgbClr val="002060"/>
                </a:solidFill>
              </a:rPr>
              <a:t>Kovrizhnykh</a:t>
            </a:r>
            <a:endParaRPr lang="en-GB" sz="1050" b="1" i="1" dirty="0">
              <a:solidFill>
                <a:srgbClr val="C00000"/>
              </a:solidFill>
            </a:endParaRPr>
          </a:p>
        </p:txBody>
      </p:sp>
    </p:spTree>
    <p:extLst>
      <p:ext uri="{BB962C8B-B14F-4D97-AF65-F5344CB8AC3E}">
        <p14:creationId xmlns:p14="http://schemas.microsoft.com/office/powerpoint/2010/main" val="65038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1015663"/>
          </a:xfrm>
          <a:prstGeom prst="rect">
            <a:avLst/>
          </a:prstGeom>
        </p:spPr>
        <p:txBody>
          <a:bodyPr wrap="square">
            <a:spAutoFit/>
          </a:bodyPr>
          <a:lstStyle/>
          <a:p>
            <a:pPr algn="ctr"/>
            <a:r>
              <a:rPr lang="en-GB" altLang="ru-RU" sz="3000" b="1" kern="0">
                <a:solidFill>
                  <a:srgbClr val="C00000"/>
                </a:solidFill>
              </a:rPr>
              <a:t>Development of the FLNR accelerator complex and experimental setups (DRIBs-III)</a:t>
            </a:r>
            <a:endParaRPr lang="en-GB" sz="3000">
              <a:solidFill>
                <a:srgbClr val="C00000"/>
              </a:solidFill>
            </a:endParaRPr>
          </a:p>
        </p:txBody>
      </p:sp>
      <p:sp>
        <p:nvSpPr>
          <p:cNvPr id="14" name="Прямоугольник 13">
            <a:extLst>
              <a:ext uri="{FF2B5EF4-FFF2-40B4-BE49-F238E27FC236}">
                <a16:creationId xmlns:a16="http://schemas.microsoft.com/office/drawing/2014/main" id="{77218409-C54E-40A4-BF98-4235AF365BFA}"/>
              </a:ext>
            </a:extLst>
          </p:cNvPr>
          <p:cNvSpPr/>
          <p:nvPr/>
        </p:nvSpPr>
        <p:spPr>
          <a:xfrm>
            <a:off x="24778" y="1052736"/>
            <a:ext cx="8951541" cy="1354217"/>
          </a:xfrm>
          <a:prstGeom prst="rect">
            <a:avLst/>
          </a:prstGeom>
        </p:spPr>
        <p:txBody>
          <a:bodyPr wrap="square">
            <a:spAutoFit/>
          </a:bodyPr>
          <a:lstStyle/>
          <a:p>
            <a:pPr marL="268288" indent="-268288" algn="just">
              <a:buFont typeface="Arial" pitchFamily="34" charset="0"/>
              <a:buChar char="•"/>
            </a:pPr>
            <a:r>
              <a:rPr lang="en-GB" b="1">
                <a:solidFill>
                  <a:srgbClr val="002060"/>
                </a:solidFill>
              </a:rPr>
              <a:t>The PAC heard a report on the implementation of the theme for 2017–2021 presented by Georgy Gulbekyan.</a:t>
            </a:r>
          </a:p>
          <a:p>
            <a:pPr marL="268288" indent="-268288" algn="just">
              <a:buFont typeface="Arial" pitchFamily="34" charset="0"/>
              <a:buChar char="•"/>
            </a:pPr>
            <a:endParaRPr lang="en-GB" sz="500" b="1">
              <a:solidFill>
                <a:srgbClr val="002060"/>
              </a:solidFill>
            </a:endParaRPr>
          </a:p>
          <a:p>
            <a:pPr marL="268288" indent="-268288" algn="just">
              <a:buFont typeface="Arial" pitchFamily="34" charset="0"/>
              <a:buChar char="•"/>
            </a:pPr>
            <a:endParaRPr lang="en-GB" sz="500" b="1">
              <a:solidFill>
                <a:srgbClr val="002060"/>
              </a:solidFill>
            </a:endParaRPr>
          </a:p>
          <a:p>
            <a:pPr marL="268288" indent="-268288" algn="just">
              <a:buFont typeface="Arial" pitchFamily="34" charset="0"/>
              <a:buChar char="•"/>
            </a:pPr>
            <a:r>
              <a:rPr lang="en-GB" b="1">
                <a:solidFill>
                  <a:srgbClr val="002060"/>
                </a:solidFill>
              </a:rPr>
              <a:t>A major part of experimental efforts at U-400 was devoted to research with </a:t>
            </a:r>
            <a:r>
              <a:rPr lang="en-GB" b="1" baseline="30000">
                <a:solidFill>
                  <a:srgbClr val="002060"/>
                </a:solidFill>
              </a:rPr>
              <a:t>48</a:t>
            </a:r>
            <a:r>
              <a:rPr lang="en-GB" b="1">
                <a:solidFill>
                  <a:srgbClr val="002060"/>
                </a:solidFill>
              </a:rPr>
              <a:t>Ca (DGFRS and SHELS) and </a:t>
            </a:r>
            <a:r>
              <a:rPr lang="en-GB" b="1" baseline="30000">
                <a:solidFill>
                  <a:srgbClr val="002060"/>
                </a:solidFill>
              </a:rPr>
              <a:t>50</a:t>
            </a:r>
            <a:r>
              <a:rPr lang="en-GB" b="1">
                <a:solidFill>
                  <a:srgbClr val="002060"/>
                </a:solidFill>
              </a:rPr>
              <a:t>Ti beams (SHELS) and applied work (Roscosmos).</a:t>
            </a:r>
          </a:p>
        </p:txBody>
      </p:sp>
      <p:pic>
        <p:nvPicPr>
          <p:cNvPr id="3" name="Рисунок 2" descr="Изображение выглядит как стол, человек, сидит, внутренний&#10;&#10;Автоматически созданное описание">
            <a:extLst>
              <a:ext uri="{FF2B5EF4-FFF2-40B4-BE49-F238E27FC236}">
                <a16:creationId xmlns:a16="http://schemas.microsoft.com/office/drawing/2014/main" id="{BF59E278-C96F-4239-8634-055C2996FD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3056" y="514243"/>
            <a:ext cx="2807600" cy="2349968"/>
          </a:xfrm>
          <a:prstGeom prst="rect">
            <a:avLst/>
          </a:prstGeom>
        </p:spPr>
      </p:pic>
      <p:pic>
        <p:nvPicPr>
          <p:cNvPr id="10" name="Рисунок 9">
            <a:extLst>
              <a:ext uri="{FF2B5EF4-FFF2-40B4-BE49-F238E27FC236}">
                <a16:creationId xmlns:a16="http://schemas.microsoft.com/office/drawing/2014/main" id="{1FDD1845-295E-434E-B4B3-5B36B171B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3284984"/>
            <a:ext cx="4047902" cy="2736304"/>
          </a:xfrm>
          <a:prstGeom prst="rect">
            <a:avLst/>
          </a:prstGeom>
        </p:spPr>
      </p:pic>
      <p:sp>
        <p:nvSpPr>
          <p:cNvPr id="12" name="TextBox 11">
            <a:extLst>
              <a:ext uri="{FF2B5EF4-FFF2-40B4-BE49-F238E27FC236}">
                <a16:creationId xmlns:a16="http://schemas.microsoft.com/office/drawing/2014/main" id="{86DC491E-68E2-4679-B48D-E410B64CA050}"/>
              </a:ext>
            </a:extLst>
          </p:cNvPr>
          <p:cNvSpPr txBox="1"/>
          <p:nvPr/>
        </p:nvSpPr>
        <p:spPr>
          <a:xfrm>
            <a:off x="4295800" y="3140968"/>
            <a:ext cx="6102350" cy="369332"/>
          </a:xfrm>
          <a:prstGeom prst="rect">
            <a:avLst/>
          </a:prstGeom>
          <a:noFill/>
        </p:spPr>
        <p:txBody>
          <a:bodyPr wrap="square">
            <a:spAutoFit/>
          </a:bodyPr>
          <a:lstStyle/>
          <a:p>
            <a:r>
              <a:rPr lang="en-GB" sz="1800" b="1">
                <a:effectLst>
                  <a:outerShdw blurRad="38100" dist="38100" dir="2700000" algn="tl">
                    <a:srgbClr val="000000">
                      <a:alpha val="43137"/>
                    </a:srgbClr>
                  </a:outerShdw>
                </a:effectLst>
                <a:latin typeface="Clarendon Lt BT" panose="02040604040505020204" pitchFamily="18" charset="0"/>
                <a:cs typeface="Arial" charset="0"/>
              </a:rPr>
              <a:t>Modernization of cyclotron U-400M</a:t>
            </a:r>
            <a:endParaRPr lang="en-GB"/>
          </a:p>
        </p:txBody>
      </p:sp>
      <p:sp>
        <p:nvSpPr>
          <p:cNvPr id="15" name="Прямоугольник 14">
            <a:extLst>
              <a:ext uri="{FF2B5EF4-FFF2-40B4-BE49-F238E27FC236}">
                <a16:creationId xmlns:a16="http://schemas.microsoft.com/office/drawing/2014/main" id="{8A7D4BDC-98F5-41B3-B4AC-87EABB3977AF}"/>
              </a:ext>
            </a:extLst>
          </p:cNvPr>
          <p:cNvSpPr/>
          <p:nvPr/>
        </p:nvSpPr>
        <p:spPr>
          <a:xfrm>
            <a:off x="4295800" y="3510300"/>
            <a:ext cx="7776864" cy="3046988"/>
          </a:xfrm>
          <a:prstGeom prst="rect">
            <a:avLst/>
          </a:prstGeom>
        </p:spPr>
        <p:txBody>
          <a:bodyPr wrap="square">
            <a:spAutoFit/>
          </a:bodyPr>
          <a:lstStyle/>
          <a:p>
            <a:pPr marL="268288" indent="-268288" algn="just">
              <a:buFont typeface="Arial" pitchFamily="34" charset="0"/>
              <a:buChar char="•"/>
            </a:pPr>
            <a:r>
              <a:rPr lang="en-GB" b="1">
                <a:solidFill>
                  <a:srgbClr val="002060"/>
                </a:solidFill>
              </a:rPr>
              <a:t>upgrade was started in July 2020 </a:t>
            </a:r>
          </a:p>
          <a:p>
            <a:pPr marL="268288" indent="-268288" algn="just">
              <a:buFont typeface="Arial" pitchFamily="34" charset="0"/>
              <a:buChar char="•"/>
            </a:pPr>
            <a:endParaRPr lang="en-GB" sz="1000" b="1">
              <a:solidFill>
                <a:srgbClr val="002060"/>
              </a:solidFill>
            </a:endParaRPr>
          </a:p>
          <a:p>
            <a:pPr marL="268288" indent="-268288" algn="just">
              <a:buFont typeface="Arial" pitchFamily="34" charset="0"/>
              <a:buChar char="•"/>
            </a:pPr>
            <a:r>
              <a:rPr lang="en-GB" b="1">
                <a:solidFill>
                  <a:srgbClr val="002060"/>
                </a:solidFill>
              </a:rPr>
              <a:t>its commissioning being scheduled for the middle of 2022. </a:t>
            </a:r>
          </a:p>
          <a:p>
            <a:pPr marL="268288" indent="-268288" algn="just">
              <a:buFont typeface="Arial" pitchFamily="34" charset="0"/>
              <a:buChar char="•"/>
            </a:pPr>
            <a:endParaRPr lang="en-GB" sz="1000" b="1">
              <a:solidFill>
                <a:srgbClr val="002060"/>
              </a:solidFill>
            </a:endParaRPr>
          </a:p>
          <a:p>
            <a:pPr marL="268288" indent="-268288" algn="just">
              <a:buFont typeface="Arial" pitchFamily="34" charset="0"/>
              <a:buChar char="•"/>
            </a:pPr>
            <a:r>
              <a:rPr lang="en-GB" b="1">
                <a:solidFill>
                  <a:srgbClr val="002060"/>
                </a:solidFill>
              </a:rPr>
              <a:t>The modernization aims first and foremost at enhancing the reliability and stability of the accelerator and at increasing the intensity and energy of heavy-ion beams. </a:t>
            </a:r>
          </a:p>
          <a:p>
            <a:pPr marL="268288" indent="-268288" algn="just">
              <a:buFont typeface="Arial" pitchFamily="34" charset="0"/>
              <a:buChar char="•"/>
            </a:pPr>
            <a:endParaRPr lang="en-GB" sz="1000" b="1">
              <a:solidFill>
                <a:srgbClr val="002060"/>
              </a:solidFill>
            </a:endParaRPr>
          </a:p>
          <a:p>
            <a:pPr marL="268288" indent="-268288" algn="just">
              <a:buFont typeface="Arial" pitchFamily="34" charset="0"/>
              <a:buChar char="•"/>
            </a:pPr>
            <a:r>
              <a:rPr lang="en-GB" b="1">
                <a:solidFill>
                  <a:srgbClr val="002060"/>
                </a:solidFill>
              </a:rPr>
              <a:t>Before the upgrade was initiated, the U-400M cyclotron had ensured the implementation of the programme of experimental investigations with </a:t>
            </a:r>
            <a:r>
              <a:rPr lang="en-GB" b="1" baseline="30000">
                <a:solidFill>
                  <a:srgbClr val="002060"/>
                </a:solidFill>
              </a:rPr>
              <a:t>11</a:t>
            </a:r>
            <a:r>
              <a:rPr lang="en-GB" b="1">
                <a:solidFill>
                  <a:srgbClr val="002060"/>
                </a:solidFill>
              </a:rPr>
              <a:t>B, </a:t>
            </a:r>
            <a:r>
              <a:rPr lang="en-GB" b="1" baseline="30000">
                <a:solidFill>
                  <a:srgbClr val="002060"/>
                </a:solidFill>
              </a:rPr>
              <a:t>15</a:t>
            </a:r>
            <a:r>
              <a:rPr lang="en-GB" b="1">
                <a:solidFill>
                  <a:srgbClr val="002060"/>
                </a:solidFill>
              </a:rPr>
              <a:t>N, </a:t>
            </a:r>
            <a:r>
              <a:rPr lang="en-GB" b="1" baseline="30000">
                <a:solidFill>
                  <a:srgbClr val="002060"/>
                </a:solidFill>
              </a:rPr>
              <a:t>32</a:t>
            </a:r>
            <a:r>
              <a:rPr lang="en-GB" b="1">
                <a:solidFill>
                  <a:srgbClr val="002060"/>
                </a:solidFill>
              </a:rPr>
              <a:t>S (ACCULINNA-1 and ACCULINNA-2 separators), </a:t>
            </a:r>
            <a:r>
              <a:rPr lang="en-GB" b="1" baseline="30000">
                <a:solidFill>
                  <a:srgbClr val="002060"/>
                </a:solidFill>
              </a:rPr>
              <a:t>18</a:t>
            </a:r>
            <a:r>
              <a:rPr lang="en-GB" b="1">
                <a:solidFill>
                  <a:srgbClr val="002060"/>
                </a:solidFill>
              </a:rPr>
              <a:t>O, </a:t>
            </a:r>
            <a:r>
              <a:rPr lang="en-GB" b="1" baseline="30000">
                <a:solidFill>
                  <a:srgbClr val="002060"/>
                </a:solidFill>
              </a:rPr>
              <a:t>22</a:t>
            </a:r>
            <a:r>
              <a:rPr lang="en-GB" b="1">
                <a:solidFill>
                  <a:srgbClr val="002060"/>
                </a:solidFill>
              </a:rPr>
              <a:t>Ne (COMBAS setup), and </a:t>
            </a:r>
            <a:r>
              <a:rPr lang="en-GB" b="1" baseline="30000">
                <a:solidFill>
                  <a:srgbClr val="002060"/>
                </a:solidFill>
              </a:rPr>
              <a:t>40</a:t>
            </a:r>
            <a:r>
              <a:rPr lang="en-GB" b="1">
                <a:solidFill>
                  <a:srgbClr val="002060"/>
                </a:solidFill>
              </a:rPr>
              <a:t>Ar, </a:t>
            </a:r>
            <a:r>
              <a:rPr lang="en-GB" b="1" baseline="30000">
                <a:solidFill>
                  <a:srgbClr val="002060"/>
                </a:solidFill>
              </a:rPr>
              <a:t>48</a:t>
            </a:r>
            <a:r>
              <a:rPr lang="en-GB" b="1">
                <a:solidFill>
                  <a:srgbClr val="002060"/>
                </a:solidFill>
              </a:rPr>
              <a:t>Ca beams (MASHA mass spectrometer).</a:t>
            </a:r>
          </a:p>
        </p:txBody>
      </p:sp>
    </p:spTree>
    <p:extLst>
      <p:ext uri="{BB962C8B-B14F-4D97-AF65-F5344CB8AC3E}">
        <p14:creationId xmlns:p14="http://schemas.microsoft.com/office/powerpoint/2010/main" val="329061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1015663"/>
          </a:xfrm>
          <a:prstGeom prst="rect">
            <a:avLst/>
          </a:prstGeom>
        </p:spPr>
        <p:txBody>
          <a:bodyPr wrap="square">
            <a:spAutoFit/>
          </a:bodyPr>
          <a:lstStyle/>
          <a:p>
            <a:pPr algn="ctr"/>
            <a:r>
              <a:rPr lang="en-US" altLang="ru-RU" sz="3000" b="1" kern="0" dirty="0">
                <a:solidFill>
                  <a:srgbClr val="C00000"/>
                </a:solidFill>
              </a:rPr>
              <a:t>Development of the FLNR accelerator complex and experimental setups (DRIBs-III)</a:t>
            </a:r>
            <a:endParaRPr lang="ru-RU" sz="3000" dirty="0">
              <a:solidFill>
                <a:srgbClr val="C00000"/>
              </a:solidFill>
            </a:endParaRPr>
          </a:p>
        </p:txBody>
      </p:sp>
      <p:sp>
        <p:nvSpPr>
          <p:cNvPr id="12" name="TextBox 11">
            <a:extLst>
              <a:ext uri="{FF2B5EF4-FFF2-40B4-BE49-F238E27FC236}">
                <a16:creationId xmlns:a16="http://schemas.microsoft.com/office/drawing/2014/main" id="{86DC491E-68E2-4679-B48D-E410B64CA050}"/>
              </a:ext>
            </a:extLst>
          </p:cNvPr>
          <p:cNvSpPr txBox="1"/>
          <p:nvPr/>
        </p:nvSpPr>
        <p:spPr>
          <a:xfrm>
            <a:off x="4689788" y="1322935"/>
            <a:ext cx="7238859" cy="646331"/>
          </a:xfrm>
          <a:prstGeom prst="rect">
            <a:avLst/>
          </a:prstGeom>
          <a:noFill/>
        </p:spPr>
        <p:txBody>
          <a:bodyPr wrap="square">
            <a:spAutoFit/>
          </a:bodyPr>
          <a:lstStyle/>
          <a:p>
            <a:r>
              <a:rPr lang="en-US" sz="1800" b="1" dirty="0">
                <a:effectLst>
                  <a:outerShdw blurRad="38100" dist="38100" dir="2700000" algn="tl">
                    <a:srgbClr val="000000">
                      <a:alpha val="43137"/>
                    </a:srgbClr>
                  </a:outerShdw>
                </a:effectLst>
                <a:latin typeface="Clarendon Lt BT" panose="02040604040505020204" pitchFamily="18" charset="0"/>
                <a:cs typeface="Arial" charset="0"/>
              </a:rPr>
              <a:t>Reconstruction of the U-400 accelerator (→ U-400R) and the construction of the new experimental hall</a:t>
            </a:r>
            <a:endParaRPr lang="ru-RU" dirty="0"/>
          </a:p>
        </p:txBody>
      </p:sp>
      <p:sp>
        <p:nvSpPr>
          <p:cNvPr id="15" name="Прямоугольник 14">
            <a:extLst>
              <a:ext uri="{FF2B5EF4-FFF2-40B4-BE49-F238E27FC236}">
                <a16:creationId xmlns:a16="http://schemas.microsoft.com/office/drawing/2014/main" id="{8A7D4BDC-98F5-41B3-B4AC-87EABB3977AF}"/>
              </a:ext>
            </a:extLst>
          </p:cNvPr>
          <p:cNvSpPr/>
          <p:nvPr/>
        </p:nvSpPr>
        <p:spPr>
          <a:xfrm>
            <a:off x="4689788" y="2052717"/>
            <a:ext cx="7022836" cy="800219"/>
          </a:xfrm>
          <a:prstGeom prst="rect">
            <a:avLst/>
          </a:prstGeom>
        </p:spPr>
        <p:txBody>
          <a:bodyPr wrap="square">
            <a:spAutoFit/>
          </a:bodyPr>
          <a:lstStyle/>
          <a:p>
            <a:pPr marL="268288" indent="-268288" algn="just">
              <a:buFont typeface="Arial" pitchFamily="34" charset="0"/>
              <a:buChar char="•"/>
            </a:pPr>
            <a:endParaRPr lang="en-US" sz="1000" b="1" dirty="0">
              <a:solidFill>
                <a:srgbClr val="002060"/>
              </a:solidFill>
            </a:endParaRPr>
          </a:p>
          <a:p>
            <a:pPr marL="268288" indent="-268288" algn="just">
              <a:buFont typeface="Arial" pitchFamily="34" charset="0"/>
              <a:buChar char="•"/>
            </a:pPr>
            <a:r>
              <a:rPr lang="en-US" b="1" dirty="0">
                <a:solidFill>
                  <a:srgbClr val="002060"/>
                </a:solidFill>
              </a:rPr>
              <a:t>The scheduled period for the construction of the new experimental hall is 2.5 years (2022–2024)</a:t>
            </a:r>
          </a:p>
        </p:txBody>
      </p:sp>
      <p:pic>
        <p:nvPicPr>
          <p:cNvPr id="8" name="Рисунок 3">
            <a:extLst>
              <a:ext uri="{FF2B5EF4-FFF2-40B4-BE49-F238E27FC236}">
                <a16:creationId xmlns:a16="http://schemas.microsoft.com/office/drawing/2014/main" id="{51977030-8AE5-47D1-A3D8-F35A7F0E42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1052736"/>
            <a:ext cx="4248472" cy="229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descr="z2.bmp">
            <a:extLst>
              <a:ext uri="{FF2B5EF4-FFF2-40B4-BE49-F238E27FC236}">
                <a16:creationId xmlns:a16="http://schemas.microsoft.com/office/drawing/2014/main" id="{48208E17-850E-42D8-B164-1CC563C342E9}"/>
              </a:ext>
            </a:extLst>
          </p:cNvPr>
          <p:cNvPicPr>
            <a:picLocks noChangeAspect="1"/>
          </p:cNvPicPr>
          <p:nvPr/>
        </p:nvPicPr>
        <p:blipFill>
          <a:blip r:embed="rId3" cstate="print"/>
          <a:srcRect r="17179"/>
          <a:stretch>
            <a:fillRect/>
          </a:stretch>
        </p:blipFill>
        <p:spPr>
          <a:xfrm>
            <a:off x="191344" y="3645024"/>
            <a:ext cx="2755475" cy="1872208"/>
          </a:xfrm>
          <a:prstGeom prst="rect">
            <a:avLst/>
          </a:prstGeom>
        </p:spPr>
      </p:pic>
      <p:pic>
        <p:nvPicPr>
          <p:cNvPr id="17" name="Рисунок 16" descr="z1.bmp">
            <a:extLst>
              <a:ext uri="{FF2B5EF4-FFF2-40B4-BE49-F238E27FC236}">
                <a16:creationId xmlns:a16="http://schemas.microsoft.com/office/drawing/2014/main" id="{FE0A9D64-2F8D-4E48-8880-363CDB4495C1}"/>
              </a:ext>
            </a:extLst>
          </p:cNvPr>
          <p:cNvPicPr>
            <a:picLocks noChangeAspect="1"/>
          </p:cNvPicPr>
          <p:nvPr/>
        </p:nvPicPr>
        <p:blipFill>
          <a:blip r:embed="rId4" cstate="print"/>
          <a:stretch>
            <a:fillRect/>
          </a:stretch>
        </p:blipFill>
        <p:spPr>
          <a:xfrm>
            <a:off x="3143672" y="3645025"/>
            <a:ext cx="3373301" cy="1872207"/>
          </a:xfrm>
          <a:prstGeom prst="rect">
            <a:avLst/>
          </a:prstGeom>
        </p:spPr>
      </p:pic>
      <p:sp>
        <p:nvSpPr>
          <p:cNvPr id="18" name="TextBox 17">
            <a:extLst>
              <a:ext uri="{FF2B5EF4-FFF2-40B4-BE49-F238E27FC236}">
                <a16:creationId xmlns:a16="http://schemas.microsoft.com/office/drawing/2014/main" id="{8C3C1073-AAE5-456F-8111-1F1838106C93}"/>
              </a:ext>
            </a:extLst>
          </p:cNvPr>
          <p:cNvSpPr txBox="1"/>
          <p:nvPr/>
        </p:nvSpPr>
        <p:spPr>
          <a:xfrm>
            <a:off x="6691998" y="2996952"/>
            <a:ext cx="5040560" cy="369332"/>
          </a:xfrm>
          <a:prstGeom prst="rect">
            <a:avLst/>
          </a:prstGeom>
          <a:noFill/>
        </p:spPr>
        <p:txBody>
          <a:bodyPr wrap="square">
            <a:spAutoFit/>
          </a:bodyPr>
          <a:lstStyle/>
          <a:p>
            <a:r>
              <a:rPr lang="en-US" sz="1800" b="1" dirty="0">
                <a:effectLst>
                  <a:outerShdw blurRad="38100" dist="38100" dir="2700000" algn="tl">
                    <a:srgbClr val="000000">
                      <a:alpha val="43137"/>
                    </a:srgbClr>
                  </a:outerShdw>
                </a:effectLst>
                <a:latin typeface="Clarendon Lt BT" panose="02040604040505020204" pitchFamily="18" charset="0"/>
                <a:cs typeface="Arial" charset="0"/>
              </a:rPr>
              <a:t>Dubna gas-filled recoil separator DGFRS-2</a:t>
            </a:r>
          </a:p>
        </p:txBody>
      </p:sp>
      <p:sp>
        <p:nvSpPr>
          <p:cNvPr id="19" name="Прямоугольник 18">
            <a:extLst>
              <a:ext uri="{FF2B5EF4-FFF2-40B4-BE49-F238E27FC236}">
                <a16:creationId xmlns:a16="http://schemas.microsoft.com/office/drawing/2014/main" id="{08322D85-3415-4ADB-8C27-93405BC746DB}"/>
              </a:ext>
            </a:extLst>
          </p:cNvPr>
          <p:cNvSpPr/>
          <p:nvPr/>
        </p:nvSpPr>
        <p:spPr>
          <a:xfrm>
            <a:off x="6888088" y="3484001"/>
            <a:ext cx="4896543" cy="2769989"/>
          </a:xfrm>
          <a:prstGeom prst="rect">
            <a:avLst/>
          </a:prstGeom>
        </p:spPr>
        <p:txBody>
          <a:bodyPr wrap="square">
            <a:spAutoFit/>
          </a:bodyPr>
          <a:lstStyle/>
          <a:p>
            <a:pPr marL="268288" indent="-268288" algn="just">
              <a:buFont typeface="Arial" pitchFamily="34" charset="0"/>
              <a:buChar char="•"/>
            </a:pPr>
            <a:r>
              <a:rPr lang="en-US" b="1" dirty="0">
                <a:solidFill>
                  <a:srgbClr val="002060"/>
                </a:solidFill>
              </a:rPr>
              <a:t>was commissioned; </a:t>
            </a:r>
          </a:p>
          <a:p>
            <a:pPr marL="268288" indent="-268288" algn="just">
              <a:buFont typeface="Arial" pitchFamily="34" charset="0"/>
              <a:buChar char="•"/>
            </a:pPr>
            <a:endParaRPr lang="en-US" sz="1000" b="1" dirty="0">
              <a:solidFill>
                <a:srgbClr val="002060"/>
              </a:solidFill>
            </a:endParaRPr>
          </a:p>
          <a:p>
            <a:pPr marL="268288" indent="-268288" algn="just">
              <a:buFont typeface="Arial" pitchFamily="34" charset="0"/>
              <a:buChar char="•"/>
            </a:pPr>
            <a:r>
              <a:rPr lang="en-US" b="1" dirty="0">
                <a:solidFill>
                  <a:srgbClr val="002060"/>
                </a:solidFill>
              </a:rPr>
              <a:t>the new expanded system of detectors was manufactured and tested;</a:t>
            </a:r>
          </a:p>
          <a:p>
            <a:pPr marL="268288" indent="-268288" algn="just">
              <a:buFont typeface="Arial" pitchFamily="34" charset="0"/>
              <a:buChar char="•"/>
            </a:pPr>
            <a:endParaRPr lang="en-US" sz="1000" b="1" dirty="0">
              <a:solidFill>
                <a:srgbClr val="002060"/>
              </a:solidFill>
            </a:endParaRPr>
          </a:p>
          <a:p>
            <a:pPr marL="268288" indent="-268288" algn="just">
              <a:buFont typeface="Arial" pitchFamily="34" charset="0"/>
              <a:buChar char="•"/>
            </a:pPr>
            <a:r>
              <a:rPr lang="en-US" b="1" dirty="0">
                <a:solidFill>
                  <a:srgbClr val="002060"/>
                </a:solidFill>
              </a:rPr>
              <a:t>the system is located in the focal plane of DGFRS-II allowing for an increase in reaction product collection by factor 1.5;</a:t>
            </a:r>
          </a:p>
          <a:p>
            <a:pPr marL="268288" indent="-268288" algn="just">
              <a:buFont typeface="Arial" pitchFamily="34" charset="0"/>
              <a:buChar char="•"/>
            </a:pPr>
            <a:endParaRPr lang="en-US" sz="1000" b="1" dirty="0">
              <a:solidFill>
                <a:srgbClr val="002060"/>
              </a:solidFill>
            </a:endParaRPr>
          </a:p>
          <a:p>
            <a:pPr marL="268288" indent="-268288" algn="just">
              <a:buFont typeface="Arial" pitchFamily="34" charset="0"/>
              <a:buChar char="•"/>
            </a:pPr>
            <a:r>
              <a:rPr lang="en-US" b="1" dirty="0">
                <a:solidFill>
                  <a:srgbClr val="002060"/>
                </a:solidFill>
              </a:rPr>
              <a:t>this is of paramount importance to the long-run experiments for SHE synthesis.</a:t>
            </a:r>
          </a:p>
        </p:txBody>
      </p:sp>
      <p:pic>
        <p:nvPicPr>
          <p:cNvPr id="20" name="Рисунок 19" descr="IMG_2740.jpg">
            <a:extLst>
              <a:ext uri="{FF2B5EF4-FFF2-40B4-BE49-F238E27FC236}">
                <a16:creationId xmlns:a16="http://schemas.microsoft.com/office/drawing/2014/main" id="{B87ACFF2-2526-457C-A761-570CFB7356BB}"/>
              </a:ext>
            </a:extLst>
          </p:cNvPr>
          <p:cNvPicPr>
            <a:picLocks noChangeAspect="1"/>
          </p:cNvPicPr>
          <p:nvPr/>
        </p:nvPicPr>
        <p:blipFill>
          <a:blip r:embed="rId5" cstate="print"/>
          <a:srcRect l="12827" r="15353" b="5955"/>
          <a:stretch>
            <a:fillRect/>
          </a:stretch>
        </p:blipFill>
        <p:spPr>
          <a:xfrm rot="5400000">
            <a:off x="3339035" y="4938867"/>
            <a:ext cx="1520730" cy="2261506"/>
          </a:xfrm>
          <a:prstGeom prst="rect">
            <a:avLst/>
          </a:prstGeom>
        </p:spPr>
      </p:pic>
    </p:spTree>
    <p:extLst>
      <p:ext uri="{BB962C8B-B14F-4D97-AF65-F5344CB8AC3E}">
        <p14:creationId xmlns:p14="http://schemas.microsoft.com/office/powerpoint/2010/main" val="102065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Development of the FLNR accelerator complex and experimental setups (DRIBs-III)</a:t>
            </a:r>
            <a:endParaRPr lang="ru-RU" sz="2500" dirty="0">
              <a:solidFill>
                <a:srgbClr val="C00000"/>
              </a:solidFill>
            </a:endParaRPr>
          </a:p>
        </p:txBody>
      </p:sp>
      <p:sp>
        <p:nvSpPr>
          <p:cNvPr id="15" name="Прямоугольник 14">
            <a:extLst>
              <a:ext uri="{FF2B5EF4-FFF2-40B4-BE49-F238E27FC236}">
                <a16:creationId xmlns:a16="http://schemas.microsoft.com/office/drawing/2014/main" id="{8A7D4BDC-98F5-41B3-B4AC-87EABB3977AF}"/>
              </a:ext>
            </a:extLst>
          </p:cNvPr>
          <p:cNvSpPr/>
          <p:nvPr/>
        </p:nvSpPr>
        <p:spPr>
          <a:xfrm>
            <a:off x="5735960" y="817362"/>
            <a:ext cx="6192688" cy="1692771"/>
          </a:xfrm>
          <a:prstGeom prst="rect">
            <a:avLst/>
          </a:prstGeom>
        </p:spPr>
        <p:txBody>
          <a:bodyPr wrap="square">
            <a:spAutoFit/>
          </a:bodyPr>
          <a:lstStyle/>
          <a:p>
            <a:pPr marL="268288" indent="-268288" algn="just">
              <a:buFont typeface="Arial" pitchFamily="34" charset="0"/>
              <a:buChar char="•"/>
            </a:pPr>
            <a:r>
              <a:rPr lang="en-US" b="1" dirty="0">
                <a:solidFill>
                  <a:srgbClr val="002060"/>
                </a:solidFill>
              </a:rPr>
              <a:t>the commissioning of DGFRS-III begun in autumn 2021;</a:t>
            </a:r>
          </a:p>
          <a:p>
            <a:pPr marL="268288" indent="-268288" algn="just">
              <a:buFont typeface="Arial" pitchFamily="34" charset="0"/>
              <a:buChar char="•"/>
            </a:pPr>
            <a:endParaRPr lang="en-US" sz="700" b="1" dirty="0">
              <a:solidFill>
                <a:srgbClr val="002060"/>
              </a:solidFill>
            </a:endParaRPr>
          </a:p>
          <a:p>
            <a:pPr marL="268288" indent="-268288" algn="just">
              <a:buFont typeface="Arial" pitchFamily="34" charset="0"/>
              <a:buChar char="•"/>
            </a:pPr>
            <a:r>
              <a:rPr lang="en-US" b="1" dirty="0">
                <a:solidFill>
                  <a:srgbClr val="002060"/>
                </a:solidFill>
              </a:rPr>
              <a:t>the construction of the ion gas catcher is continued;</a:t>
            </a:r>
          </a:p>
          <a:p>
            <a:pPr marL="268288" indent="-268288" algn="just">
              <a:buFont typeface="Arial" pitchFamily="34" charset="0"/>
              <a:buChar char="•"/>
            </a:pPr>
            <a:endParaRPr lang="en-US" sz="700" b="1" dirty="0">
              <a:solidFill>
                <a:srgbClr val="002060"/>
              </a:solidFill>
            </a:endParaRPr>
          </a:p>
          <a:p>
            <a:pPr marL="268288" indent="-268288" algn="just">
              <a:buFont typeface="Arial" pitchFamily="34" charset="0"/>
              <a:buChar char="•"/>
            </a:pPr>
            <a:r>
              <a:rPr lang="en-US" b="1" dirty="0">
                <a:solidFill>
                  <a:srgbClr val="002060"/>
                </a:solidFill>
              </a:rPr>
              <a:t>the development of a multiple-reflection time-of-flight mass spectrometer for precision measurements of SHE mass has begun.</a:t>
            </a:r>
          </a:p>
        </p:txBody>
      </p:sp>
      <p:sp>
        <p:nvSpPr>
          <p:cNvPr id="18" name="TextBox 17">
            <a:extLst>
              <a:ext uri="{FF2B5EF4-FFF2-40B4-BE49-F238E27FC236}">
                <a16:creationId xmlns:a16="http://schemas.microsoft.com/office/drawing/2014/main" id="{8C3C1073-AAE5-456F-8111-1F1838106C93}"/>
              </a:ext>
            </a:extLst>
          </p:cNvPr>
          <p:cNvSpPr txBox="1"/>
          <p:nvPr/>
        </p:nvSpPr>
        <p:spPr>
          <a:xfrm>
            <a:off x="5879976" y="2732434"/>
            <a:ext cx="5040560" cy="369332"/>
          </a:xfrm>
          <a:prstGeom prst="rect">
            <a:avLst/>
          </a:prstGeom>
          <a:noFill/>
        </p:spPr>
        <p:txBody>
          <a:bodyPr wrap="square">
            <a:spAutoFit/>
          </a:bodyPr>
          <a:lstStyle/>
          <a:p>
            <a:r>
              <a:rPr lang="en-US" sz="1800" b="1" dirty="0">
                <a:effectLst>
                  <a:outerShdw blurRad="38100" dist="38100" dir="2700000" algn="tl">
                    <a:srgbClr val="000000">
                      <a:alpha val="43137"/>
                    </a:srgbClr>
                  </a:outerShdw>
                </a:effectLst>
                <a:latin typeface="Clarendon Lt BT" panose="02040604040505020204" pitchFamily="18" charset="0"/>
                <a:cs typeface="Arial" charset="0"/>
              </a:rPr>
              <a:t>ACCULINNA-2 separator </a:t>
            </a:r>
          </a:p>
        </p:txBody>
      </p:sp>
      <p:sp>
        <p:nvSpPr>
          <p:cNvPr id="19" name="Прямоугольник 18">
            <a:extLst>
              <a:ext uri="{FF2B5EF4-FFF2-40B4-BE49-F238E27FC236}">
                <a16:creationId xmlns:a16="http://schemas.microsoft.com/office/drawing/2014/main" id="{08322D85-3415-4ADB-8C27-93405BC746DB}"/>
              </a:ext>
            </a:extLst>
          </p:cNvPr>
          <p:cNvSpPr/>
          <p:nvPr/>
        </p:nvSpPr>
        <p:spPr>
          <a:xfrm>
            <a:off x="5735960" y="3029758"/>
            <a:ext cx="6264696" cy="2631490"/>
          </a:xfrm>
          <a:prstGeom prst="rect">
            <a:avLst/>
          </a:prstGeom>
        </p:spPr>
        <p:txBody>
          <a:bodyPr wrap="square">
            <a:spAutoFit/>
          </a:bodyPr>
          <a:lstStyle/>
          <a:p>
            <a:pPr marL="268288" indent="-268288" algn="just">
              <a:buFont typeface="Arial" pitchFamily="34" charset="0"/>
              <a:buChar char="•"/>
            </a:pPr>
            <a:r>
              <a:rPr lang="en-US" b="1" dirty="0">
                <a:solidFill>
                  <a:srgbClr val="002060"/>
                </a:solidFill>
              </a:rPr>
              <a:t>was developed and commissioned within the theme; </a:t>
            </a:r>
          </a:p>
          <a:p>
            <a:pPr marL="268288" indent="-268288" algn="just">
              <a:buFont typeface="Arial" pitchFamily="34" charset="0"/>
              <a:buChar char="•"/>
            </a:pPr>
            <a:endParaRPr lang="en-US" sz="700" b="1" dirty="0">
              <a:solidFill>
                <a:srgbClr val="002060"/>
              </a:solidFill>
            </a:endParaRPr>
          </a:p>
          <a:p>
            <a:pPr marL="268288" indent="-268288" algn="just">
              <a:buFont typeface="Arial" pitchFamily="34" charset="0"/>
              <a:buChar char="•"/>
            </a:pPr>
            <a:r>
              <a:rPr lang="en-US" b="1" dirty="0">
                <a:solidFill>
                  <a:srgbClr val="002060"/>
                </a:solidFill>
              </a:rPr>
              <a:t>series of methodological works to prepare experiments with </a:t>
            </a:r>
            <a:r>
              <a:rPr lang="en-US" b="1" baseline="30000" dirty="0">
                <a:solidFill>
                  <a:srgbClr val="002060"/>
                </a:solidFill>
              </a:rPr>
              <a:t>6</a:t>
            </a:r>
            <a:r>
              <a:rPr lang="en-US" b="1" dirty="0">
                <a:solidFill>
                  <a:srgbClr val="002060"/>
                </a:solidFill>
              </a:rPr>
              <a:t>Не, </a:t>
            </a:r>
            <a:r>
              <a:rPr lang="en-US" b="1" baseline="30000" dirty="0">
                <a:solidFill>
                  <a:srgbClr val="002060"/>
                </a:solidFill>
              </a:rPr>
              <a:t>8</a:t>
            </a:r>
            <a:r>
              <a:rPr lang="en-US" b="1" dirty="0">
                <a:solidFill>
                  <a:srgbClr val="002060"/>
                </a:solidFill>
              </a:rPr>
              <a:t>Не, </a:t>
            </a:r>
            <a:r>
              <a:rPr lang="en-US" b="1" baseline="30000" dirty="0">
                <a:solidFill>
                  <a:srgbClr val="002060"/>
                </a:solidFill>
              </a:rPr>
              <a:t>9</a:t>
            </a:r>
            <a:r>
              <a:rPr lang="en-US" b="1" dirty="0">
                <a:solidFill>
                  <a:srgbClr val="002060"/>
                </a:solidFill>
              </a:rPr>
              <a:t>Li, </a:t>
            </a:r>
            <a:r>
              <a:rPr lang="en-US" b="1" baseline="30000" dirty="0">
                <a:solidFill>
                  <a:srgbClr val="002060"/>
                </a:solidFill>
              </a:rPr>
              <a:t>10</a:t>
            </a:r>
            <a:r>
              <a:rPr lang="en-US" b="1" dirty="0">
                <a:solidFill>
                  <a:srgbClr val="002060"/>
                </a:solidFill>
              </a:rPr>
              <a:t>Ве, </a:t>
            </a:r>
            <a:r>
              <a:rPr lang="en-US" b="1" baseline="30000" dirty="0">
                <a:solidFill>
                  <a:srgbClr val="002060"/>
                </a:solidFill>
              </a:rPr>
              <a:t>27</a:t>
            </a:r>
            <a:r>
              <a:rPr lang="en-US" b="1" dirty="0">
                <a:solidFill>
                  <a:srgbClr val="002060"/>
                </a:solidFill>
              </a:rPr>
              <a:t>S, etc. beams were undertaken in 2017–2021;</a:t>
            </a:r>
          </a:p>
          <a:p>
            <a:pPr marL="268288" indent="-268288" algn="just">
              <a:buFont typeface="Arial" pitchFamily="34" charset="0"/>
              <a:buChar char="•"/>
            </a:pPr>
            <a:endParaRPr lang="en-US" sz="700" b="1" dirty="0">
              <a:solidFill>
                <a:srgbClr val="002060"/>
              </a:solidFill>
            </a:endParaRPr>
          </a:p>
          <a:p>
            <a:pPr marL="268288" indent="-268288" algn="just">
              <a:buFont typeface="Arial" pitchFamily="34" charset="0"/>
              <a:buChar char="•"/>
            </a:pPr>
            <a:r>
              <a:rPr lang="en-US" b="1" dirty="0">
                <a:solidFill>
                  <a:srgbClr val="002060"/>
                </a:solidFill>
              </a:rPr>
              <a:t>to prepare the new experiments aimed at studying light neutron-rich nuclei and scheduled for the end of 2023;</a:t>
            </a:r>
          </a:p>
          <a:p>
            <a:pPr marL="268288" indent="-268288" algn="just">
              <a:buFont typeface="Arial" pitchFamily="34" charset="0"/>
              <a:buChar char="•"/>
            </a:pPr>
            <a:endParaRPr lang="en-US" sz="700" b="1" dirty="0">
              <a:solidFill>
                <a:srgbClr val="002060"/>
              </a:solidFill>
            </a:endParaRPr>
          </a:p>
          <a:p>
            <a:pPr marL="268288" indent="-268288" algn="just">
              <a:buFont typeface="Arial" pitchFamily="34" charset="0"/>
              <a:buChar char="•"/>
            </a:pPr>
            <a:r>
              <a:rPr lang="en-US" b="1" dirty="0">
                <a:solidFill>
                  <a:srgbClr val="002060"/>
                </a:solidFill>
              </a:rPr>
              <a:t>a project for creation of a tritium target is under implementation.</a:t>
            </a:r>
            <a:endParaRPr lang="en-US" sz="1000" b="1" dirty="0">
              <a:solidFill>
                <a:srgbClr val="002060"/>
              </a:solidFill>
            </a:endParaRPr>
          </a:p>
        </p:txBody>
      </p:sp>
      <p:pic>
        <p:nvPicPr>
          <p:cNvPr id="11" name="Рисунок 10">
            <a:extLst>
              <a:ext uri="{FF2B5EF4-FFF2-40B4-BE49-F238E27FC236}">
                <a16:creationId xmlns:a16="http://schemas.microsoft.com/office/drawing/2014/main" id="{18265382-56E9-4632-BC7C-F57148F9B7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00" y="515015"/>
            <a:ext cx="5361756" cy="2086893"/>
          </a:xfrm>
          <a:prstGeom prst="rect">
            <a:avLst/>
          </a:prstGeom>
        </p:spPr>
      </p:pic>
      <p:sp>
        <p:nvSpPr>
          <p:cNvPr id="14" name="TextBox 13">
            <a:extLst>
              <a:ext uri="{FF2B5EF4-FFF2-40B4-BE49-F238E27FC236}">
                <a16:creationId xmlns:a16="http://schemas.microsoft.com/office/drawing/2014/main" id="{86661EB6-6500-49C3-ADED-94772096EF4B}"/>
              </a:ext>
            </a:extLst>
          </p:cNvPr>
          <p:cNvSpPr txBox="1"/>
          <p:nvPr/>
        </p:nvSpPr>
        <p:spPr>
          <a:xfrm>
            <a:off x="5807968" y="404664"/>
            <a:ext cx="5040560" cy="369332"/>
          </a:xfrm>
          <a:prstGeom prst="rect">
            <a:avLst/>
          </a:prstGeom>
          <a:noFill/>
        </p:spPr>
        <p:txBody>
          <a:bodyPr wrap="square">
            <a:spAutoFit/>
          </a:bodyPr>
          <a:lstStyle/>
          <a:p>
            <a:r>
              <a:rPr lang="en-US" sz="1800" b="1" dirty="0">
                <a:effectLst>
                  <a:outerShdw blurRad="38100" dist="38100" dir="2700000" algn="tl">
                    <a:srgbClr val="000000">
                      <a:alpha val="43137"/>
                    </a:srgbClr>
                  </a:outerShdw>
                </a:effectLst>
                <a:latin typeface="Clarendon Lt BT" panose="02040604040505020204" pitchFamily="18" charset="0"/>
                <a:cs typeface="Arial" charset="0"/>
              </a:rPr>
              <a:t>Dubna gas-filled recoil separator DGFRS-3</a:t>
            </a:r>
          </a:p>
        </p:txBody>
      </p:sp>
      <p:pic>
        <p:nvPicPr>
          <p:cNvPr id="28" name="Рисунок 27">
            <a:extLst>
              <a:ext uri="{FF2B5EF4-FFF2-40B4-BE49-F238E27FC236}">
                <a16:creationId xmlns:a16="http://schemas.microsoft.com/office/drawing/2014/main" id="{534FD19C-99A4-4E37-8F24-DA67678FB2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2780928"/>
            <a:ext cx="5361756" cy="2829022"/>
          </a:xfrm>
          <a:prstGeom prst="rect">
            <a:avLst/>
          </a:prstGeom>
        </p:spPr>
      </p:pic>
      <p:graphicFrame>
        <p:nvGraphicFramePr>
          <p:cNvPr id="10" name="Таблица 9">
            <a:extLst>
              <a:ext uri="{FF2B5EF4-FFF2-40B4-BE49-F238E27FC236}">
                <a16:creationId xmlns:a16="http://schemas.microsoft.com/office/drawing/2014/main" id="{2A55711F-00BD-4340-A154-0CC67E6593DE}"/>
              </a:ext>
            </a:extLst>
          </p:cNvPr>
          <p:cNvGraphicFramePr>
            <a:graphicFrameLocks noGrp="1"/>
          </p:cNvGraphicFramePr>
          <p:nvPr>
            <p:extLst>
              <p:ext uri="{D42A27DB-BD31-4B8C-83A1-F6EECF244321}">
                <p14:modId xmlns:p14="http://schemas.microsoft.com/office/powerpoint/2010/main" val="2327341832"/>
              </p:ext>
            </p:extLst>
          </p:nvPr>
        </p:nvGraphicFramePr>
        <p:xfrm>
          <a:off x="2063552" y="5734822"/>
          <a:ext cx="10009112" cy="1005840"/>
        </p:xfrm>
        <a:graphic>
          <a:graphicData uri="http://schemas.openxmlformats.org/drawingml/2006/table">
            <a:tbl>
              <a:tblPr firstRow="1" bandRow="1">
                <a:tableStyleId>{5FD0F851-EC5A-4D38-B0AD-8093EC10F338}</a:tableStyleId>
              </a:tblPr>
              <a:tblGrid>
                <a:gridCol w="10009112">
                  <a:extLst>
                    <a:ext uri="{9D8B030D-6E8A-4147-A177-3AD203B41FA5}">
                      <a16:colId xmlns:a16="http://schemas.microsoft.com/office/drawing/2014/main" val="3192711942"/>
                    </a:ext>
                  </a:extLst>
                </a:gridCol>
              </a:tblGrid>
              <a:tr h="0">
                <a:tc>
                  <a:txBody>
                    <a:bodyPr/>
                    <a:lstStyle/>
                    <a:p>
                      <a:pPr algn="ctr"/>
                      <a:r>
                        <a:rPr lang="en-US" sz="1800" u="sng" dirty="0"/>
                        <a:t>Recommendation:</a:t>
                      </a:r>
                      <a:endParaRPr lang="ru-RU" sz="18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a:t>The PAC took note of the report on the theme “Development of the FLNR accelerator complex and experimental setups (DRIBs-III)” for 2017–2021</a:t>
                      </a:r>
                    </a:p>
                  </a:txBody>
                  <a:tcPr/>
                </a:tc>
                <a:extLst>
                  <a:ext uri="{0D108BD9-81ED-4DB2-BD59-A6C34878D82A}">
                    <a16:rowId xmlns:a16="http://schemas.microsoft.com/office/drawing/2014/main" val="3556968414"/>
                  </a:ext>
                </a:extLst>
              </a:tr>
            </a:tbl>
          </a:graphicData>
        </a:graphic>
      </p:graphicFrame>
    </p:spTree>
    <p:extLst>
      <p:ext uri="{BB962C8B-B14F-4D97-AF65-F5344CB8AC3E}">
        <p14:creationId xmlns:p14="http://schemas.microsoft.com/office/powerpoint/2010/main" val="296702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1246495"/>
          </a:xfrm>
          <a:prstGeom prst="rect">
            <a:avLst/>
          </a:prstGeom>
        </p:spPr>
        <p:txBody>
          <a:bodyPr wrap="square">
            <a:spAutoFit/>
          </a:bodyPr>
          <a:lstStyle/>
          <a:p>
            <a:pPr algn="ctr"/>
            <a:r>
              <a:rPr lang="en-GB" altLang="ru-RU" sz="2500" b="1" kern="0" dirty="0">
                <a:solidFill>
                  <a:srgbClr val="C00000"/>
                </a:solidFill>
              </a:rPr>
              <a:t>Extension of the themes “Development of the FLNR accelerator complex and experimental setups (DRIBs-III)” and “Synthesis and properties of superheavy elements, the structure of nuclei at the limits of nucleon stability”</a:t>
            </a:r>
            <a:endParaRPr lang="en-GB" sz="2500" dirty="0">
              <a:solidFill>
                <a:srgbClr val="C00000"/>
              </a:solidFill>
            </a:endParaRPr>
          </a:p>
        </p:txBody>
      </p:sp>
      <p:sp>
        <p:nvSpPr>
          <p:cNvPr id="15" name="Прямоугольник 14">
            <a:extLst>
              <a:ext uri="{FF2B5EF4-FFF2-40B4-BE49-F238E27FC236}">
                <a16:creationId xmlns:a16="http://schemas.microsoft.com/office/drawing/2014/main" id="{8A7D4BDC-98F5-41B3-B4AC-87EABB3977AF}"/>
              </a:ext>
            </a:extLst>
          </p:cNvPr>
          <p:cNvSpPr/>
          <p:nvPr/>
        </p:nvSpPr>
        <p:spPr>
          <a:xfrm>
            <a:off x="119336" y="1815795"/>
            <a:ext cx="8990275" cy="800219"/>
          </a:xfrm>
          <a:prstGeom prst="rect">
            <a:avLst/>
          </a:prstGeom>
        </p:spPr>
        <p:txBody>
          <a:bodyPr wrap="square">
            <a:spAutoFit/>
          </a:bodyPr>
          <a:lstStyle/>
          <a:p>
            <a:pPr marL="268288" indent="-268288" algn="just">
              <a:buFont typeface="Arial" pitchFamily="34" charset="0"/>
              <a:buChar char="•"/>
            </a:pPr>
            <a:r>
              <a:rPr lang="en-GB" b="1" dirty="0">
                <a:solidFill>
                  <a:srgbClr val="002060"/>
                </a:solidFill>
              </a:rPr>
              <a:t>The PAC heard a proposal for prolongation of the themes for 2022–2023 presented by Sergey Sidorchuk.</a:t>
            </a:r>
          </a:p>
          <a:p>
            <a:pPr marL="268288" indent="-268288" algn="just">
              <a:buFont typeface="Arial" pitchFamily="34" charset="0"/>
              <a:buChar char="•"/>
            </a:pPr>
            <a:endParaRPr lang="en-GB" sz="1000" b="1" dirty="0">
              <a:solidFill>
                <a:srgbClr val="002060"/>
              </a:solidFill>
            </a:endParaRPr>
          </a:p>
        </p:txBody>
      </p:sp>
      <p:pic>
        <p:nvPicPr>
          <p:cNvPr id="4" name="Рисунок 3" descr="Изображение выглядит как стол, человек, сидит, внутренний&#10;&#10;Автоматически созданное описание">
            <a:extLst>
              <a:ext uri="{FF2B5EF4-FFF2-40B4-BE49-F238E27FC236}">
                <a16:creationId xmlns:a16="http://schemas.microsoft.com/office/drawing/2014/main" id="{C32C55D6-2177-42D3-8C73-9EC7EC655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6360" y="1399173"/>
            <a:ext cx="2663584" cy="2029827"/>
          </a:xfrm>
          <a:prstGeom prst="rect">
            <a:avLst/>
          </a:prstGeom>
        </p:spPr>
      </p:pic>
      <p:sp>
        <p:nvSpPr>
          <p:cNvPr id="16" name="Прямоугольник 15">
            <a:extLst>
              <a:ext uri="{FF2B5EF4-FFF2-40B4-BE49-F238E27FC236}">
                <a16:creationId xmlns:a16="http://schemas.microsoft.com/office/drawing/2014/main" id="{E1F35D3B-8357-43D6-A1E4-789EFE6A9ED3}"/>
              </a:ext>
            </a:extLst>
          </p:cNvPr>
          <p:cNvSpPr/>
          <p:nvPr/>
        </p:nvSpPr>
        <p:spPr>
          <a:xfrm>
            <a:off x="202068" y="3557915"/>
            <a:ext cx="11744555" cy="2339102"/>
          </a:xfrm>
          <a:prstGeom prst="rect">
            <a:avLst/>
          </a:prstGeom>
        </p:spPr>
        <p:txBody>
          <a:bodyPr wrap="square">
            <a:spAutoFit/>
          </a:bodyPr>
          <a:lstStyle/>
          <a:p>
            <a:pPr marL="268288" indent="-268288" algn="just">
              <a:spcAft>
                <a:spcPts val="600"/>
              </a:spcAft>
              <a:buFont typeface="Arial" pitchFamily="34" charset="0"/>
              <a:buChar char="•"/>
            </a:pPr>
            <a:r>
              <a:rPr lang="en-GB" b="1" dirty="0">
                <a:solidFill>
                  <a:srgbClr val="002060"/>
                </a:solidFill>
              </a:rPr>
              <a:t>to continue increasing intensities and acceleration efficiency of heavy ions (primarily </a:t>
            </a:r>
            <a:r>
              <a:rPr lang="en-GB" b="1" baseline="30000" dirty="0">
                <a:solidFill>
                  <a:srgbClr val="002060"/>
                </a:solidFill>
              </a:rPr>
              <a:t>48</a:t>
            </a:r>
            <a:r>
              <a:rPr lang="en-GB" b="1" dirty="0">
                <a:solidFill>
                  <a:srgbClr val="002060"/>
                </a:solidFill>
              </a:rPr>
              <a:t>Сa, </a:t>
            </a:r>
            <a:r>
              <a:rPr lang="en-GB" b="1" baseline="30000" dirty="0">
                <a:solidFill>
                  <a:srgbClr val="002060"/>
                </a:solidFill>
              </a:rPr>
              <a:t>50</a:t>
            </a:r>
            <a:r>
              <a:rPr lang="en-GB" b="1" dirty="0">
                <a:solidFill>
                  <a:srgbClr val="002060"/>
                </a:solidFill>
              </a:rPr>
              <a:t>Ti, and</a:t>
            </a:r>
            <a:r>
              <a:rPr lang="en-GB" b="1" baseline="30000" dirty="0">
                <a:solidFill>
                  <a:srgbClr val="002060"/>
                </a:solidFill>
              </a:rPr>
              <a:t> 54</a:t>
            </a:r>
            <a:r>
              <a:rPr lang="en-GB" b="1" dirty="0">
                <a:solidFill>
                  <a:srgbClr val="002060"/>
                </a:solidFill>
              </a:rPr>
              <a:t>Cr);</a:t>
            </a:r>
          </a:p>
          <a:p>
            <a:pPr marL="268288" indent="-268288" algn="just">
              <a:spcAft>
                <a:spcPts val="600"/>
              </a:spcAft>
              <a:buFont typeface="Arial" pitchFamily="34" charset="0"/>
              <a:buChar char="•"/>
            </a:pPr>
            <a:r>
              <a:rPr lang="en-GB" b="1" dirty="0">
                <a:solidFill>
                  <a:srgbClr val="002060"/>
                </a:solidFill>
              </a:rPr>
              <a:t>to complete the upgrade and to launch the U-400M accelerator;</a:t>
            </a:r>
          </a:p>
          <a:p>
            <a:pPr marL="268288" indent="-268288" algn="just">
              <a:spcAft>
                <a:spcPts val="600"/>
              </a:spcAft>
              <a:buFont typeface="Arial" pitchFamily="34" charset="0"/>
              <a:buChar char="•"/>
            </a:pPr>
            <a:r>
              <a:rPr lang="en-GB" b="1" dirty="0">
                <a:solidFill>
                  <a:srgbClr val="002060"/>
                </a:solidFill>
              </a:rPr>
              <a:t>to work out a methodology for producing uranium beams at U-400;</a:t>
            </a:r>
          </a:p>
          <a:p>
            <a:pPr marL="268288" indent="-268288" algn="just">
              <a:spcAft>
                <a:spcPts val="600"/>
              </a:spcAft>
              <a:buFont typeface="Arial" pitchFamily="34" charset="0"/>
              <a:buChar char="•"/>
            </a:pPr>
            <a:r>
              <a:rPr lang="en-GB" b="1" dirty="0">
                <a:solidFill>
                  <a:srgbClr val="002060"/>
                </a:solidFill>
              </a:rPr>
              <a:t>to commence the construction of the new U-400R experiment building;</a:t>
            </a:r>
          </a:p>
          <a:p>
            <a:pPr marL="268288" indent="-268288" algn="just">
              <a:spcAft>
                <a:spcPts val="600"/>
              </a:spcAft>
              <a:buFont typeface="Arial" pitchFamily="34" charset="0"/>
              <a:buChar char="•"/>
            </a:pPr>
            <a:r>
              <a:rPr lang="en-GB" b="1" dirty="0">
                <a:solidFill>
                  <a:srgbClr val="002060"/>
                </a:solidFill>
              </a:rPr>
              <a:t>to continue the construction and development of the physics setups including commissioning DGFRS-III separator, completing the development of the ion gas catcher, designing and starting production of the multiple-reflection time-of-flight mass spectrometer and the cryogenic gas target complex of ACCULINNA-2 separator;</a:t>
            </a:r>
          </a:p>
        </p:txBody>
      </p:sp>
      <p:sp>
        <p:nvSpPr>
          <p:cNvPr id="17" name="TextBox 16">
            <a:extLst>
              <a:ext uri="{FF2B5EF4-FFF2-40B4-BE49-F238E27FC236}">
                <a16:creationId xmlns:a16="http://schemas.microsoft.com/office/drawing/2014/main" id="{539BD506-9E16-4AE2-BB6F-3857514BB926}"/>
              </a:ext>
            </a:extLst>
          </p:cNvPr>
          <p:cNvSpPr txBox="1"/>
          <p:nvPr/>
        </p:nvSpPr>
        <p:spPr>
          <a:xfrm>
            <a:off x="479376" y="3203684"/>
            <a:ext cx="5040560" cy="369332"/>
          </a:xfrm>
          <a:prstGeom prst="rect">
            <a:avLst/>
          </a:prstGeom>
          <a:noFill/>
        </p:spPr>
        <p:txBody>
          <a:bodyPr wrap="square">
            <a:spAutoFit/>
          </a:bodyPr>
          <a:lstStyle/>
          <a:p>
            <a:r>
              <a:rPr lang="en-GB" sz="1800" b="1">
                <a:effectLst>
                  <a:outerShdw blurRad="38100" dist="38100" dir="2700000" algn="tl">
                    <a:srgbClr val="000000">
                      <a:alpha val="43137"/>
                    </a:srgbClr>
                  </a:outerShdw>
                </a:effectLst>
                <a:latin typeface="Clarendon Lt BT" panose="02040604040505020204" pitchFamily="18" charset="0"/>
                <a:cs typeface="Arial" charset="0"/>
              </a:rPr>
              <a:t>The plans for 2022–2023 are:</a:t>
            </a:r>
          </a:p>
        </p:txBody>
      </p:sp>
    </p:spTree>
    <p:extLst>
      <p:ext uri="{BB962C8B-B14F-4D97-AF65-F5344CB8AC3E}">
        <p14:creationId xmlns:p14="http://schemas.microsoft.com/office/powerpoint/2010/main" val="2156742357"/>
      </p:ext>
    </p:extLst>
  </p:cSld>
  <p:clrMapOvr>
    <a:masterClrMapping/>
  </p:clrMapOvr>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46923</TotalTime>
  <Words>2623</Words>
  <Application>Microsoft Office PowerPoint</Application>
  <PresentationFormat>Широкоэкранный</PresentationFormat>
  <Paragraphs>198</Paragraphs>
  <Slides>18</Slides>
  <Notes>8</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7" baseType="lpstr">
      <vt:lpstr>Arial</vt:lpstr>
      <vt:lpstr>ArialMT</vt:lpstr>
      <vt:lpstr>Book Antiqua</vt:lpstr>
      <vt:lpstr>Calibri</vt:lpstr>
      <vt:lpstr>Clarendon Lt BT</vt:lpstr>
      <vt:lpstr>Comic Sans MS</vt:lpstr>
      <vt:lpstr>Times New Roman</vt:lpstr>
      <vt:lpstr>Тема Office</vt:lpstr>
      <vt:lpstr>CorelDRAW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Владимир Рачков</cp:lastModifiedBy>
  <cp:revision>986</cp:revision>
  <cp:lastPrinted>2018-08-13T08:31:04Z</cp:lastPrinted>
  <dcterms:created xsi:type="dcterms:W3CDTF">2017-07-20T07:19:18Z</dcterms:created>
  <dcterms:modified xsi:type="dcterms:W3CDTF">2022-01-25T08:57:53Z</dcterms:modified>
</cp:coreProperties>
</file>