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258" r:id="rId3"/>
    <p:sldId id="259" r:id="rId4"/>
    <p:sldId id="260" r:id="rId5"/>
    <p:sldId id="269" r:id="rId6"/>
    <p:sldId id="262" r:id="rId7"/>
    <p:sldId id="263" r:id="rId8"/>
    <p:sldId id="264" r:id="rId9"/>
    <p:sldId id="265" r:id="rId10"/>
    <p:sldId id="272" r:id="rId11"/>
    <p:sldId id="266" r:id="rId12"/>
    <p:sldId id="273" r:id="rId13"/>
    <p:sldId id="267" r:id="rId14"/>
    <p:sldId id="268" r:id="rId15"/>
    <p:sldId id="270"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50" d="100"/>
          <a:sy n="50" d="100"/>
        </p:scale>
        <p:origin x="1278" y="9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0793-05D4-4EE4-AF2A-64FC3BDF3EEE}" type="datetimeFigureOut">
              <a:rPr lang="ru-RU" smtClean="0"/>
              <a:t>19.05.2017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E5575-5F2C-4ED5-B5D8-CD971D057D4F}" type="slidenum">
              <a:rPr lang="ru-RU" smtClean="0"/>
              <a:t>‹#›</a:t>
            </a:fld>
            <a:endParaRPr lang="ru-RU"/>
          </a:p>
        </p:txBody>
      </p:sp>
    </p:spTree>
    <p:extLst>
      <p:ext uri="{BB962C8B-B14F-4D97-AF65-F5344CB8AC3E}">
        <p14:creationId xmlns:p14="http://schemas.microsoft.com/office/powerpoint/2010/main" val="2842710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smtClean="0"/>
              <a:t>Dementev Dmitrii, CBM workgroup meeting at JINR 22.05.2017</a:t>
            </a:r>
            <a:endParaRPr lang="ru-RU"/>
          </a:p>
        </p:txBody>
      </p:sp>
      <p:sp>
        <p:nvSpPr>
          <p:cNvPr id="6" name="Номер слайда 5"/>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238185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smtClean="0"/>
              <a:t>Dementev Dmitrii, CBM workgroup meeting at JINR 22.05.2017</a:t>
            </a:r>
            <a:endParaRPr lang="ru-RU"/>
          </a:p>
        </p:txBody>
      </p:sp>
      <p:sp>
        <p:nvSpPr>
          <p:cNvPr id="6" name="Номер слайда 5"/>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395155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smtClean="0"/>
              <a:t>Dementev Dmitrii, CBM workgroup meeting at JINR 22.05.2017</a:t>
            </a:r>
            <a:endParaRPr lang="ru-RU"/>
          </a:p>
        </p:txBody>
      </p:sp>
      <p:sp>
        <p:nvSpPr>
          <p:cNvPr id="6" name="Номер слайда 5"/>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667703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userDrawn="1"/>
        </p:nvSpPr>
        <p:spPr>
          <a:xfrm>
            <a:off x="1937855" y="0"/>
            <a:ext cx="10254145" cy="853122"/>
          </a:xfrm>
          <a:prstGeom prst="rect">
            <a:avLst/>
          </a:prstGeom>
          <a:gradFill flip="none" rotWithShape="1">
            <a:gsLst>
              <a:gs pos="0">
                <a:schemeClr val="accent5">
                  <a:lumMod val="0"/>
                  <a:lumOff val="100000"/>
                </a:schemeClr>
              </a:gs>
              <a:gs pos="0">
                <a:schemeClr val="accent5">
                  <a:lumMod val="0"/>
                  <a:lumOff val="100000"/>
                </a:schemeClr>
              </a:gs>
              <a:gs pos="100000">
                <a:schemeClr val="accent5">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0" y="-252413"/>
            <a:ext cx="10515600" cy="1325563"/>
          </a:xfrm>
        </p:spPr>
        <p:txBody>
          <a:bodyPr/>
          <a:lstStyle>
            <a:lvl1pPr>
              <a:defRPr>
                <a:solidFill>
                  <a:schemeClr val="accent5">
                    <a:lumMod val="50000"/>
                  </a:schemeClr>
                </a:solidFill>
              </a:defRPr>
            </a:lvl1p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1"/>
          </p:nvPr>
        </p:nvSpPr>
        <p:spPr>
          <a:xfrm>
            <a:off x="1239253" y="6492875"/>
            <a:ext cx="6866021" cy="365125"/>
          </a:xfrm>
        </p:spPr>
        <p:txBody>
          <a:bodyPr/>
          <a:lstStyle>
            <a:lvl1pPr>
              <a:defRPr sz="1600">
                <a:solidFill>
                  <a:schemeClr val="accent5">
                    <a:lumMod val="50000"/>
                  </a:schemeClr>
                </a:solidFill>
              </a:defRPr>
            </a:lvl1pPr>
          </a:lstStyle>
          <a:p>
            <a:r>
              <a:rPr lang="en-US" dirty="0" smtClean="0"/>
              <a:t>Dementev </a:t>
            </a:r>
            <a:r>
              <a:rPr lang="en-US" dirty="0" err="1" smtClean="0"/>
              <a:t>Dmitrii</a:t>
            </a:r>
            <a:r>
              <a:rPr lang="en-US" dirty="0" smtClean="0"/>
              <a:t>, CBM workgroup meeting at JINR 22.05.2017</a:t>
            </a:r>
            <a:endParaRPr lang="ru-RU" dirty="0"/>
          </a:p>
        </p:txBody>
      </p:sp>
      <p:sp>
        <p:nvSpPr>
          <p:cNvPr id="6" name="Номер слайда 5"/>
          <p:cNvSpPr>
            <a:spLocks noGrp="1"/>
          </p:cNvSpPr>
          <p:nvPr>
            <p:ph type="sldNum" sz="quarter" idx="12"/>
          </p:nvPr>
        </p:nvSpPr>
        <p:spPr>
          <a:xfrm>
            <a:off x="9144000" y="6423153"/>
            <a:ext cx="2743200" cy="365125"/>
          </a:xfrm>
        </p:spPr>
        <p:txBody>
          <a:bodyPr/>
          <a:lstStyle>
            <a:lvl1pPr>
              <a:defRPr sz="3600"/>
            </a:lvl1pPr>
          </a:lstStyle>
          <a:p>
            <a:fld id="{0110F6D0-7903-4362-AD26-37E0580608EE}" type="slidenum">
              <a:rPr lang="ru-RU" smtClean="0"/>
              <a:pPr/>
              <a:t>‹#›</a:t>
            </a:fld>
            <a:endParaRPr lang="ru-RU" dirty="0"/>
          </a:p>
        </p:txBody>
      </p:sp>
      <p:pic>
        <p:nvPicPr>
          <p:cNvPr id="8" name="Picture 4" descr="http://www.fair-center.eu/typo3temp/pics/8eed0411a9.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3800" y="0"/>
            <a:ext cx="838200" cy="113995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я соединительная линия 9"/>
          <p:cNvCxnSpPr/>
          <p:nvPr userDrawn="1"/>
        </p:nvCxnSpPr>
        <p:spPr>
          <a:xfrm>
            <a:off x="-136478" y="6356350"/>
            <a:ext cx="1232847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21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smtClean="0"/>
              <a:t>Dementev Dmitrii, CBM workgroup meeting at JINR 22.05.2017</a:t>
            </a:r>
            <a:endParaRPr lang="ru-RU"/>
          </a:p>
        </p:txBody>
      </p:sp>
      <p:sp>
        <p:nvSpPr>
          <p:cNvPr id="6" name="Номер слайда 5"/>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2652683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smtClean="0"/>
              <a:t>Dementev Dmitrii, CBM workgroup meeting at JINR 22.05.2017</a:t>
            </a:r>
            <a:endParaRPr lang="ru-RU"/>
          </a:p>
        </p:txBody>
      </p:sp>
      <p:sp>
        <p:nvSpPr>
          <p:cNvPr id="7" name="Номер слайда 6"/>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219565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r>
              <a:rPr lang="en-US" smtClean="0"/>
              <a:t>Dementev Dmitrii, CBM workgroup meeting at JINR 22.05.2017</a:t>
            </a:r>
            <a:endParaRPr lang="ru-RU"/>
          </a:p>
        </p:txBody>
      </p:sp>
      <p:sp>
        <p:nvSpPr>
          <p:cNvPr id="9" name="Номер слайда 8"/>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340308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r>
              <a:rPr lang="en-US" smtClean="0"/>
              <a:t>Dementev Dmitrii, CBM workgroup meeting at JINR 22.05.2017</a:t>
            </a:r>
            <a:endParaRPr lang="ru-RU"/>
          </a:p>
        </p:txBody>
      </p:sp>
      <p:sp>
        <p:nvSpPr>
          <p:cNvPr id="5" name="Номер слайда 4"/>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406978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r>
              <a:rPr lang="en-US" smtClean="0"/>
              <a:t>Dementev Dmitrii, CBM workgroup meeting at JINR 22.05.2017</a:t>
            </a:r>
            <a:endParaRPr lang="ru-RU"/>
          </a:p>
        </p:txBody>
      </p:sp>
      <p:sp>
        <p:nvSpPr>
          <p:cNvPr id="4" name="Номер слайда 3"/>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312759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smtClean="0"/>
              <a:t>Dementev Dmitrii, CBM workgroup meeting at JINR 22.05.2017</a:t>
            </a:r>
            <a:endParaRPr lang="ru-RU"/>
          </a:p>
        </p:txBody>
      </p:sp>
      <p:sp>
        <p:nvSpPr>
          <p:cNvPr id="7" name="Номер слайда 6"/>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265009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smtClean="0"/>
              <a:t>Dementev Dmitrii, CBM workgroup meeting at JINR 22.05.2017</a:t>
            </a:r>
            <a:endParaRPr lang="ru-RU"/>
          </a:p>
        </p:txBody>
      </p:sp>
      <p:sp>
        <p:nvSpPr>
          <p:cNvPr id="7" name="Номер слайда 6"/>
          <p:cNvSpPr>
            <a:spLocks noGrp="1"/>
          </p:cNvSpPr>
          <p:nvPr>
            <p:ph type="sldNum" sz="quarter" idx="12"/>
          </p:nvPr>
        </p:nvSpPr>
        <p:spPr/>
        <p:txBody>
          <a:bodyPr/>
          <a:lstStyle/>
          <a:p>
            <a:fld id="{0110F6D0-7903-4362-AD26-37E0580608EE}" type="slidenum">
              <a:rPr lang="ru-RU" smtClean="0"/>
              <a:t>‹#›</a:t>
            </a:fld>
            <a:endParaRPr lang="ru-RU"/>
          </a:p>
        </p:txBody>
      </p:sp>
    </p:spTree>
    <p:extLst>
      <p:ext uri="{BB962C8B-B14F-4D97-AF65-F5344CB8AC3E}">
        <p14:creationId xmlns:p14="http://schemas.microsoft.com/office/powerpoint/2010/main" val="270822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Dementev Dmitrii, CBM workgroup meeting at JINR 22.05.2017</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F6D0-7903-4362-AD26-37E0580608EE}" type="slidenum">
              <a:rPr lang="ru-RU" smtClean="0"/>
              <a:t>‹#›</a:t>
            </a:fld>
            <a:endParaRPr lang="ru-RU"/>
          </a:p>
        </p:txBody>
      </p:sp>
    </p:spTree>
    <p:extLst>
      <p:ext uri="{BB962C8B-B14F-4D97-AF65-F5344CB8AC3E}">
        <p14:creationId xmlns:p14="http://schemas.microsoft.com/office/powerpoint/2010/main" val="93515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2.gif"/><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gif"/></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closerv.jinr.ru/text/2004/nuclotron_overview.files/lhea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11" y="2379484"/>
            <a:ext cx="6783212" cy="461929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641767" y="1535236"/>
            <a:ext cx="10254145" cy="2162360"/>
          </a:xfrm>
          <a:prstGeom prst="rect">
            <a:avLst/>
          </a:prstGeom>
          <a:gradFill flip="none" rotWithShape="1">
            <a:gsLst>
              <a:gs pos="0">
                <a:schemeClr val="accent5">
                  <a:lumMod val="0"/>
                  <a:lumOff val="100000"/>
                </a:schemeClr>
              </a:gs>
              <a:gs pos="0">
                <a:schemeClr val="accent5">
                  <a:lumMod val="0"/>
                  <a:lumOff val="100000"/>
                </a:schemeClr>
              </a:gs>
              <a:gs pos="100000">
                <a:schemeClr val="accent5">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3641767" y="2000166"/>
            <a:ext cx="8550233" cy="1232500"/>
          </a:xfrm>
        </p:spPr>
        <p:txBody>
          <a:bodyPr>
            <a:noAutofit/>
          </a:bodyPr>
          <a:lstStyle/>
          <a:p>
            <a:r>
              <a:rPr lang="en-US" sz="4000" dirty="0" smtClean="0">
                <a:solidFill>
                  <a:schemeClr val="accent5">
                    <a:lumMod val="50000"/>
                  </a:schemeClr>
                </a:solidFill>
                <a:latin typeface="+mn-lt"/>
              </a:rPr>
              <a:t>In-beam tests at Nuclotron in Feb 2017</a:t>
            </a:r>
            <a:br>
              <a:rPr lang="en-US" sz="4000" dirty="0" smtClean="0">
                <a:solidFill>
                  <a:schemeClr val="accent5">
                    <a:lumMod val="50000"/>
                  </a:schemeClr>
                </a:solidFill>
                <a:latin typeface="+mn-lt"/>
              </a:rPr>
            </a:br>
            <a:r>
              <a:rPr lang="en-US" sz="4000" dirty="0" smtClean="0">
                <a:solidFill>
                  <a:schemeClr val="accent5">
                    <a:lumMod val="50000"/>
                  </a:schemeClr>
                </a:solidFill>
                <a:latin typeface="+mn-lt"/>
              </a:rPr>
              <a:t>Plans for Oct-Nov 2017</a:t>
            </a:r>
            <a:endParaRPr lang="ru-RU" sz="4000" dirty="0">
              <a:solidFill>
                <a:schemeClr val="accent5">
                  <a:lumMod val="50000"/>
                </a:schemeClr>
              </a:solidFill>
              <a:latin typeface="+mn-lt"/>
            </a:endParaRPr>
          </a:p>
        </p:txBody>
      </p:sp>
      <p:sp>
        <p:nvSpPr>
          <p:cNvPr id="3" name="Подзаголовок 2"/>
          <p:cNvSpPr>
            <a:spLocks noGrp="1"/>
          </p:cNvSpPr>
          <p:nvPr>
            <p:ph type="subTitle" idx="1"/>
          </p:nvPr>
        </p:nvSpPr>
        <p:spPr>
          <a:xfrm>
            <a:off x="4969390" y="4541844"/>
            <a:ext cx="9144000" cy="1655762"/>
          </a:xfrm>
        </p:spPr>
        <p:txBody>
          <a:bodyPr>
            <a:normAutofit/>
          </a:bodyPr>
          <a:lstStyle/>
          <a:p>
            <a:r>
              <a:rPr lang="en-US" sz="2800" dirty="0" smtClean="0">
                <a:solidFill>
                  <a:schemeClr val="accent5">
                    <a:lumMod val="50000"/>
                  </a:schemeClr>
                </a:solidFill>
              </a:rPr>
              <a:t>Dementev </a:t>
            </a:r>
            <a:r>
              <a:rPr lang="en-US" sz="2800" dirty="0" err="1" smtClean="0">
                <a:solidFill>
                  <a:schemeClr val="accent5">
                    <a:lumMod val="50000"/>
                  </a:schemeClr>
                </a:solidFill>
              </a:rPr>
              <a:t>Dmitrii</a:t>
            </a:r>
            <a:endParaRPr lang="en-US" sz="2800" dirty="0" smtClean="0">
              <a:solidFill>
                <a:schemeClr val="accent5">
                  <a:lumMod val="50000"/>
                </a:schemeClr>
              </a:solidFill>
            </a:endParaRPr>
          </a:p>
          <a:p>
            <a:r>
              <a:rPr lang="en-US" sz="2800" dirty="0" smtClean="0">
                <a:solidFill>
                  <a:schemeClr val="accent5">
                    <a:lumMod val="50000"/>
                  </a:schemeClr>
                </a:solidFill>
              </a:rPr>
              <a:t>JINR LHEP</a:t>
            </a:r>
          </a:p>
          <a:p>
            <a:r>
              <a:rPr lang="en-US" sz="2800" dirty="0" smtClean="0">
                <a:solidFill>
                  <a:schemeClr val="accent5">
                    <a:lumMod val="50000"/>
                  </a:schemeClr>
                </a:solidFill>
              </a:rPr>
              <a:t>22 May 2017</a:t>
            </a:r>
            <a:endParaRPr lang="ru-RU" sz="2800" dirty="0">
              <a:solidFill>
                <a:schemeClr val="accent5">
                  <a:lumMod val="50000"/>
                </a:schemeClr>
              </a:solidFill>
            </a:endParaRPr>
          </a:p>
        </p:txBody>
      </p:sp>
      <p:pic>
        <p:nvPicPr>
          <p:cNvPr id="1028" name="Picture 4" descr="http://www.fair-center.eu/typo3temp/pics/8eed0411a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53" y="14259"/>
            <a:ext cx="95250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jinr lhe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1228" y="179852"/>
            <a:ext cx="2088350" cy="11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7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Readout chain for the Oct. </a:t>
            </a:r>
            <a:r>
              <a:rPr lang="en-US" dirty="0" err="1" smtClean="0"/>
              <a:t>beamtime</a:t>
            </a:r>
            <a:endParaRPr lang="ru-RU" dirty="0"/>
          </a:p>
        </p:txBody>
      </p:sp>
      <p:sp>
        <p:nvSpPr>
          <p:cNvPr id="4" name="Нижний колонтитул 3"/>
          <p:cNvSpPr>
            <a:spLocks noGrp="1"/>
          </p:cNvSpPr>
          <p:nvPr>
            <p:ph type="ftr" sz="quarter" idx="11"/>
          </p:nvPr>
        </p:nvSpPr>
        <p:spPr/>
        <p:txBody>
          <a:bodyPr/>
          <a:lstStyle/>
          <a:p>
            <a:r>
              <a:rPr lang="en-US" smtClean="0"/>
              <a:t>Dementev Dmitrii, CBM workgroup meeting at JINR 22.05.2017</a:t>
            </a:r>
            <a:endParaRPr lang="ru-RU" dirty="0"/>
          </a:p>
        </p:txBody>
      </p:sp>
      <p:sp>
        <p:nvSpPr>
          <p:cNvPr id="5" name="Номер слайда 4"/>
          <p:cNvSpPr>
            <a:spLocks noGrp="1"/>
          </p:cNvSpPr>
          <p:nvPr>
            <p:ph type="sldNum" sz="quarter" idx="12"/>
          </p:nvPr>
        </p:nvSpPr>
        <p:spPr/>
        <p:txBody>
          <a:bodyPr/>
          <a:lstStyle/>
          <a:p>
            <a:fld id="{0110F6D0-7903-4362-AD26-37E0580608EE}" type="slidenum">
              <a:rPr lang="ru-RU" smtClean="0"/>
              <a:pPr/>
              <a:t>10</a:t>
            </a:fld>
            <a:endParaRPr lang="ru-RU" dirty="0"/>
          </a:p>
        </p:txBody>
      </p:sp>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145180" y="1410034"/>
            <a:ext cx="3075470" cy="2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8494295" y="1828800"/>
            <a:ext cx="1756610" cy="1179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Media converter</a:t>
            </a:r>
            <a:endParaRPr lang="ru-RU" dirty="0"/>
          </a:p>
        </p:txBody>
      </p:sp>
      <p:sp>
        <p:nvSpPr>
          <p:cNvPr id="8" name="TextBox 7"/>
          <p:cNvSpPr txBox="1"/>
          <p:nvPr/>
        </p:nvSpPr>
        <p:spPr>
          <a:xfrm>
            <a:off x="4145180" y="3760616"/>
            <a:ext cx="3403176" cy="1477328"/>
          </a:xfrm>
          <a:prstGeom prst="rect">
            <a:avLst/>
          </a:prstGeom>
          <a:noFill/>
        </p:spPr>
        <p:txBody>
          <a:bodyPr wrap="none" rtlCol="0">
            <a:spAutoFit/>
          </a:bodyPr>
          <a:lstStyle/>
          <a:p>
            <a:r>
              <a:rPr lang="en-US" dirty="0" smtClean="0"/>
              <a:t>AFCK board with mezzanine cards:</a:t>
            </a:r>
          </a:p>
          <a:p>
            <a:r>
              <a:rPr lang="en-US" dirty="0" smtClean="0"/>
              <a:t>1 </a:t>
            </a:r>
            <a:r>
              <a:rPr lang="en-US" dirty="0" err="1" smtClean="0"/>
              <a:t>gDPB</a:t>
            </a:r>
            <a:r>
              <a:rPr lang="en-US" dirty="0" smtClean="0"/>
              <a:t> FMC</a:t>
            </a:r>
          </a:p>
          <a:p>
            <a:r>
              <a:rPr lang="en-US" dirty="0" smtClean="0"/>
              <a:t>1 </a:t>
            </a:r>
            <a:r>
              <a:rPr lang="en-US" dirty="0" err="1" smtClean="0"/>
              <a:t>tDPB</a:t>
            </a:r>
            <a:r>
              <a:rPr lang="en-US" dirty="0" smtClean="0"/>
              <a:t> FMC</a:t>
            </a:r>
          </a:p>
          <a:p>
            <a:endParaRPr lang="en-US" dirty="0" smtClean="0"/>
          </a:p>
          <a:p>
            <a:endParaRPr lang="ru-RU"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9545" y="1277352"/>
            <a:ext cx="2281990" cy="2281990"/>
          </a:xfrm>
          <a:prstGeom prst="rect">
            <a:avLst/>
          </a:prstGeom>
        </p:spPr>
      </p:pic>
      <p:cxnSp>
        <p:nvCxnSpPr>
          <p:cNvPr id="13" name="Прямая соединительная линия 12"/>
          <p:cNvCxnSpPr/>
          <p:nvPr/>
        </p:nvCxnSpPr>
        <p:spPr>
          <a:xfrm>
            <a:off x="2871535" y="2093495"/>
            <a:ext cx="127364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71535" y="1724163"/>
            <a:ext cx="1375377" cy="369332"/>
          </a:xfrm>
          <a:prstGeom prst="rect">
            <a:avLst/>
          </a:prstGeom>
          <a:noFill/>
        </p:spPr>
        <p:txBody>
          <a:bodyPr wrap="none" rtlCol="0">
            <a:spAutoFit/>
          </a:bodyPr>
          <a:lstStyle/>
          <a:p>
            <a:r>
              <a:rPr lang="en-US" dirty="0" smtClean="0"/>
              <a:t>Twisted pair </a:t>
            </a:r>
            <a:endParaRPr lang="ru-RU" dirty="0"/>
          </a:p>
        </p:txBody>
      </p:sp>
      <p:cxnSp>
        <p:nvCxnSpPr>
          <p:cNvPr id="16" name="Прямая соединительная линия 15"/>
          <p:cNvCxnSpPr>
            <a:stCxn id="6" idx="1"/>
          </p:cNvCxnSpPr>
          <p:nvPr/>
        </p:nvCxnSpPr>
        <p:spPr>
          <a:xfrm>
            <a:off x="7220650" y="2502902"/>
            <a:ext cx="1273645"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7" idx="3"/>
          </p:cNvCxnSpPr>
          <p:nvPr/>
        </p:nvCxnSpPr>
        <p:spPr>
          <a:xfrm flipV="1">
            <a:off x="10250905" y="2418347"/>
            <a:ext cx="108284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293302" y="2418347"/>
            <a:ext cx="1593898" cy="646331"/>
          </a:xfrm>
          <a:prstGeom prst="rect">
            <a:avLst/>
          </a:prstGeom>
          <a:noFill/>
        </p:spPr>
        <p:txBody>
          <a:bodyPr wrap="none" rtlCol="0">
            <a:spAutoFit/>
          </a:bodyPr>
          <a:lstStyle/>
          <a:p>
            <a:r>
              <a:rPr lang="en-US" dirty="0" smtClean="0"/>
              <a:t>Eth connection</a:t>
            </a:r>
          </a:p>
          <a:p>
            <a:r>
              <a:rPr lang="en-US" dirty="0"/>
              <a:t>t</a:t>
            </a:r>
            <a:r>
              <a:rPr lang="en-US" dirty="0" smtClean="0"/>
              <a:t>o the switch</a:t>
            </a:r>
            <a:endParaRPr lang="ru-RU" dirty="0"/>
          </a:p>
        </p:txBody>
      </p:sp>
      <p:sp>
        <p:nvSpPr>
          <p:cNvPr id="21" name="TextBox 20"/>
          <p:cNvSpPr txBox="1"/>
          <p:nvPr/>
        </p:nvSpPr>
        <p:spPr>
          <a:xfrm>
            <a:off x="950495" y="3717758"/>
            <a:ext cx="1741759" cy="369332"/>
          </a:xfrm>
          <a:prstGeom prst="rect">
            <a:avLst/>
          </a:prstGeom>
          <a:noFill/>
        </p:spPr>
        <p:txBody>
          <a:bodyPr wrap="none" rtlCol="0">
            <a:spAutoFit/>
          </a:bodyPr>
          <a:lstStyle/>
          <a:p>
            <a:r>
              <a:rPr lang="en-US" dirty="0" smtClean="0"/>
              <a:t>2 STSXYTER FEBs</a:t>
            </a:r>
            <a:endParaRPr lang="ru-RU" dirty="0"/>
          </a:p>
        </p:txBody>
      </p:sp>
      <p:sp>
        <p:nvSpPr>
          <p:cNvPr id="22" name="TextBox 21"/>
          <p:cNvSpPr txBox="1"/>
          <p:nvPr/>
        </p:nvSpPr>
        <p:spPr>
          <a:xfrm>
            <a:off x="8015281" y="3332836"/>
            <a:ext cx="3902241" cy="2585323"/>
          </a:xfrm>
          <a:prstGeom prst="rect">
            <a:avLst/>
          </a:prstGeom>
          <a:noFill/>
          <a:ln>
            <a:solidFill>
              <a:schemeClr val="bg2">
                <a:lumMod val="25000"/>
              </a:schemeClr>
            </a:solidFill>
          </a:ln>
        </p:spPr>
        <p:txBody>
          <a:bodyPr wrap="square" rtlCol="0">
            <a:spAutoFit/>
          </a:bodyPr>
          <a:lstStyle/>
          <a:p>
            <a:r>
              <a:rPr lang="en-US" sz="2400" dirty="0" smtClean="0"/>
              <a:t>List of hardware: </a:t>
            </a:r>
          </a:p>
          <a:p>
            <a:r>
              <a:rPr lang="en-US" sz="2000" u="sng" dirty="0" smtClean="0"/>
              <a:t>Needed</a:t>
            </a:r>
            <a:r>
              <a:rPr lang="en-US" sz="2400" u="sng" dirty="0" smtClean="0"/>
              <a:t>	</a:t>
            </a:r>
            <a:r>
              <a:rPr lang="en-US" sz="2400" dirty="0" smtClean="0"/>
              <a:t>		</a:t>
            </a:r>
            <a:r>
              <a:rPr lang="en-US" sz="2000" u="sng" dirty="0" smtClean="0"/>
              <a:t>in the lab</a:t>
            </a:r>
          </a:p>
          <a:p>
            <a:pPr marL="285750" indent="-285750">
              <a:buFont typeface="Wingdings" panose="05000000000000000000" pitchFamily="2" charset="2"/>
              <a:buChar char="Ø"/>
            </a:pPr>
            <a:r>
              <a:rPr lang="en-US" sz="2400" dirty="0" smtClean="0"/>
              <a:t>12 STSXYTER FEBs        3</a:t>
            </a:r>
          </a:p>
          <a:p>
            <a:pPr marL="285750" indent="-285750">
              <a:buFont typeface="Wingdings" panose="05000000000000000000" pitchFamily="2" charset="2"/>
              <a:buChar char="Ø"/>
            </a:pPr>
            <a:r>
              <a:rPr lang="en-US" sz="2400" dirty="0" smtClean="0"/>
              <a:t>7 AFCK boards              </a:t>
            </a:r>
            <a:r>
              <a:rPr lang="en-US" sz="2400" dirty="0" smtClean="0">
                <a:solidFill>
                  <a:srgbClr val="00B050"/>
                </a:solidFill>
              </a:rPr>
              <a:t>9</a:t>
            </a:r>
          </a:p>
          <a:p>
            <a:pPr marL="285750" indent="-285750">
              <a:buFont typeface="Wingdings" panose="05000000000000000000" pitchFamily="2" charset="2"/>
              <a:buChar char="Ø"/>
            </a:pPr>
            <a:r>
              <a:rPr lang="en-US" sz="2400" dirty="0"/>
              <a:t>6</a:t>
            </a:r>
            <a:r>
              <a:rPr lang="en-US" sz="2400" dirty="0" smtClean="0"/>
              <a:t> </a:t>
            </a:r>
            <a:r>
              <a:rPr lang="en-US" sz="2400" dirty="0" err="1" smtClean="0"/>
              <a:t>gDPB</a:t>
            </a:r>
            <a:r>
              <a:rPr lang="en-US" sz="2400" dirty="0" smtClean="0"/>
              <a:t> FMC                  3</a:t>
            </a:r>
          </a:p>
          <a:p>
            <a:pPr marL="285750" indent="-285750">
              <a:buFont typeface="Wingdings" panose="05000000000000000000" pitchFamily="2" charset="2"/>
              <a:buChar char="Ø"/>
            </a:pPr>
            <a:r>
              <a:rPr lang="en-US" sz="2400" dirty="0"/>
              <a:t>7</a:t>
            </a:r>
            <a:r>
              <a:rPr lang="en-US" sz="2400" dirty="0" smtClean="0"/>
              <a:t> </a:t>
            </a:r>
            <a:r>
              <a:rPr lang="en-US" sz="2400" dirty="0" err="1" smtClean="0"/>
              <a:t>tDPB</a:t>
            </a:r>
            <a:r>
              <a:rPr lang="en-US" sz="2400" dirty="0" smtClean="0"/>
              <a:t> FMC                   0  </a:t>
            </a:r>
          </a:p>
          <a:p>
            <a:endParaRPr lang="ru-RU" dirty="0"/>
          </a:p>
        </p:txBody>
      </p:sp>
      <p:sp>
        <p:nvSpPr>
          <p:cNvPr id="23" name="TextBox 22"/>
          <p:cNvSpPr txBox="1"/>
          <p:nvPr/>
        </p:nvSpPr>
        <p:spPr>
          <a:xfrm>
            <a:off x="7368064" y="2133570"/>
            <a:ext cx="764953" cy="369332"/>
          </a:xfrm>
          <a:prstGeom prst="rect">
            <a:avLst/>
          </a:prstGeom>
          <a:noFill/>
        </p:spPr>
        <p:txBody>
          <a:bodyPr wrap="none" rtlCol="0">
            <a:spAutoFit/>
          </a:bodyPr>
          <a:lstStyle/>
          <a:p>
            <a:r>
              <a:rPr lang="en-US" dirty="0" smtClean="0"/>
              <a:t>IP-bus</a:t>
            </a:r>
            <a:endParaRPr lang="ru-RU" dirty="0"/>
          </a:p>
        </p:txBody>
      </p:sp>
    </p:spTree>
    <p:extLst>
      <p:ext uri="{BB962C8B-B14F-4D97-AF65-F5344CB8AC3E}">
        <p14:creationId xmlns:p14="http://schemas.microsoft.com/office/powerpoint/2010/main" val="3167972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Characterization of STSXYTER ASIC</a:t>
            </a:r>
            <a:endParaRPr lang="ru-RU" dirty="0"/>
          </a:p>
        </p:txBody>
      </p:sp>
      <p:sp>
        <p:nvSpPr>
          <p:cNvPr id="4" name="TextBox 3"/>
          <p:cNvSpPr txBox="1"/>
          <p:nvPr/>
        </p:nvSpPr>
        <p:spPr>
          <a:xfrm>
            <a:off x="8326144" y="6352673"/>
            <a:ext cx="3030188" cy="400110"/>
          </a:xfrm>
          <a:prstGeom prst="rect">
            <a:avLst/>
          </a:prstGeom>
          <a:noFill/>
        </p:spPr>
        <p:txBody>
          <a:bodyPr wrap="none" rtlCol="0">
            <a:spAutoFit/>
          </a:bodyPr>
          <a:lstStyle/>
          <a:p>
            <a:r>
              <a:rPr lang="en-US" sz="2000" b="1" dirty="0" smtClean="0"/>
              <a:t>V. </a:t>
            </a:r>
            <a:r>
              <a:rPr lang="en-US" sz="2000" b="1" dirty="0" err="1" smtClean="0"/>
              <a:t>Sidorenko</a:t>
            </a:r>
            <a:r>
              <a:rPr lang="en-US" sz="2000" b="1" dirty="0" smtClean="0"/>
              <a:t>, M. </a:t>
            </a:r>
            <a:r>
              <a:rPr lang="en-US" sz="2000" b="1" dirty="0" err="1" smtClean="0"/>
              <a:t>Shitenkov</a:t>
            </a:r>
            <a:endParaRPr lang="ru-RU" sz="2000" b="1" dirty="0"/>
          </a:p>
        </p:txBody>
      </p:sp>
      <p:pic>
        <p:nvPicPr>
          <p:cNvPr id="5" name="Picture 2" descr="C:\Users\Михаил\Desktop\5 курс\Научная деятельность\NEC\изображения\IMG_20170505_1018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9743" y="908720"/>
            <a:ext cx="2622436" cy="19668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3208" y="2920241"/>
            <a:ext cx="1335505" cy="400110"/>
          </a:xfrm>
          <a:prstGeom prst="rect">
            <a:avLst/>
          </a:prstGeom>
          <a:noFill/>
        </p:spPr>
        <p:txBody>
          <a:bodyPr wrap="square" rtlCol="0">
            <a:spAutoFit/>
          </a:bodyPr>
          <a:lstStyle/>
          <a:p>
            <a:r>
              <a:rPr lang="en-US" sz="2000" dirty="0" smtClean="0"/>
              <a:t>Test bench</a:t>
            </a:r>
            <a:endParaRPr lang="ru-RU" sz="2000"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6683" y="1004692"/>
            <a:ext cx="3217206" cy="1878588"/>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4622" y="969444"/>
            <a:ext cx="3526949" cy="1845377"/>
          </a:xfrm>
          <a:prstGeom prst="rect">
            <a:avLst/>
          </a:prstGeom>
        </p:spPr>
      </p:pic>
      <p:sp>
        <p:nvSpPr>
          <p:cNvPr id="10" name="TextBox 9"/>
          <p:cNvSpPr txBox="1"/>
          <p:nvPr/>
        </p:nvSpPr>
        <p:spPr>
          <a:xfrm>
            <a:off x="3506683" y="2802221"/>
            <a:ext cx="7849649" cy="369332"/>
          </a:xfrm>
          <a:prstGeom prst="rect">
            <a:avLst/>
          </a:prstGeom>
          <a:noFill/>
        </p:spPr>
        <p:txBody>
          <a:bodyPr wrap="none" rtlCol="0">
            <a:spAutoFit/>
          </a:bodyPr>
          <a:lstStyle/>
          <a:p>
            <a:r>
              <a:rPr lang="en-US" dirty="0" smtClean="0"/>
              <a:t>Calibration and correction of non-linear effect of the internal test pulse generator</a:t>
            </a:r>
            <a:endParaRPr lang="ru-RU" dirty="0"/>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01553"/>
            <a:ext cx="3768859" cy="2406129"/>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5420" y="3328084"/>
            <a:ext cx="3859202" cy="2479598"/>
          </a:xfrm>
          <a:prstGeom prst="rect">
            <a:avLst/>
          </a:prstGeom>
        </p:spPr>
      </p:pic>
      <p:pic>
        <p:nvPicPr>
          <p:cNvPr id="13" name="Рисунок 12"/>
          <p:cNvPicPr>
            <a:picLocks noChangeAspect="1"/>
          </p:cNvPicPr>
          <p:nvPr/>
        </p:nvPicPr>
        <p:blipFill>
          <a:blip r:embed="rId7"/>
          <a:stretch>
            <a:fillRect/>
          </a:stretch>
        </p:blipFill>
        <p:spPr>
          <a:xfrm>
            <a:off x="7474278" y="3320351"/>
            <a:ext cx="4717721" cy="2487331"/>
          </a:xfrm>
          <a:prstGeom prst="rect">
            <a:avLst/>
          </a:prstGeom>
        </p:spPr>
      </p:pic>
      <p:sp>
        <p:nvSpPr>
          <p:cNvPr id="14" name="TextBox 13"/>
          <p:cNvSpPr txBox="1"/>
          <p:nvPr/>
        </p:nvSpPr>
        <p:spPr>
          <a:xfrm>
            <a:off x="4296510" y="5887642"/>
            <a:ext cx="4563172" cy="369332"/>
          </a:xfrm>
          <a:prstGeom prst="rect">
            <a:avLst/>
          </a:prstGeom>
          <a:noFill/>
        </p:spPr>
        <p:txBody>
          <a:bodyPr wrap="none" rtlCol="0">
            <a:spAutoFit/>
          </a:bodyPr>
          <a:lstStyle/>
          <a:p>
            <a:r>
              <a:rPr lang="en-US" dirty="0" smtClean="0"/>
              <a:t>Correction of ADC, calibration of Slow channel </a:t>
            </a:r>
            <a:endParaRPr lang="ru-RU" dirty="0"/>
          </a:p>
        </p:txBody>
      </p:sp>
      <p:sp>
        <p:nvSpPr>
          <p:cNvPr id="15" name="Нижний колонтитул 14"/>
          <p:cNvSpPr>
            <a:spLocks noGrp="1"/>
          </p:cNvSpPr>
          <p:nvPr>
            <p:ph type="ftr" sz="quarter" idx="11"/>
          </p:nvPr>
        </p:nvSpPr>
        <p:spPr/>
        <p:txBody>
          <a:bodyPr/>
          <a:lstStyle/>
          <a:p>
            <a:r>
              <a:rPr lang="en-US" smtClean="0"/>
              <a:t>Dementev Dmitrii, CBM workgroup meeting at JINR 22.05.2017</a:t>
            </a:r>
            <a:endParaRPr lang="ru-RU"/>
          </a:p>
        </p:txBody>
      </p:sp>
      <p:sp>
        <p:nvSpPr>
          <p:cNvPr id="16" name="Номер слайда 15"/>
          <p:cNvSpPr>
            <a:spLocks noGrp="1"/>
          </p:cNvSpPr>
          <p:nvPr>
            <p:ph type="sldNum" sz="quarter" idx="12"/>
          </p:nvPr>
        </p:nvSpPr>
        <p:spPr/>
        <p:txBody>
          <a:bodyPr/>
          <a:lstStyle/>
          <a:p>
            <a:fld id="{0110F6D0-7903-4362-AD26-37E0580608EE}" type="slidenum">
              <a:rPr lang="ru-RU" smtClean="0"/>
              <a:t>11</a:t>
            </a:fld>
            <a:endParaRPr lang="ru-RU"/>
          </a:p>
        </p:txBody>
      </p:sp>
    </p:spTree>
    <p:extLst>
      <p:ext uri="{BB962C8B-B14F-4D97-AF65-F5344CB8AC3E}">
        <p14:creationId xmlns:p14="http://schemas.microsoft.com/office/powerpoint/2010/main" val="2602536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Conclusion</a:t>
            </a:r>
            <a:endParaRPr lang="ru-RU" dirty="0"/>
          </a:p>
        </p:txBody>
      </p:sp>
      <p:sp>
        <p:nvSpPr>
          <p:cNvPr id="3" name="Объект 2"/>
          <p:cNvSpPr>
            <a:spLocks noGrp="1"/>
          </p:cNvSpPr>
          <p:nvPr>
            <p:ph idx="1"/>
          </p:nvPr>
        </p:nvSpPr>
        <p:spPr/>
        <p:txBody>
          <a:bodyPr/>
          <a:lstStyle/>
          <a:p>
            <a:pPr>
              <a:buFont typeface="Wingdings" panose="05000000000000000000" pitchFamily="2" charset="2"/>
              <a:buChar char="Ø"/>
            </a:pPr>
            <a:r>
              <a:rPr lang="en-US" dirty="0" smtClean="0"/>
              <a:t>Beam quality at first beam time at Nuclotron was low due to big distance between the beam pipe and the test setup. Should be much better for the next beam time</a:t>
            </a:r>
          </a:p>
          <a:p>
            <a:pPr>
              <a:buFont typeface="Wingdings" panose="05000000000000000000" pitchFamily="2" charset="2"/>
              <a:buChar char="Ø"/>
            </a:pPr>
            <a:r>
              <a:rPr lang="en-US" dirty="0" smtClean="0"/>
              <a:t>We ask GSI to provide the following components for the test setup:</a:t>
            </a:r>
          </a:p>
          <a:p>
            <a:pPr marL="0" indent="0">
              <a:buNone/>
            </a:pPr>
            <a:r>
              <a:rPr lang="en-US" dirty="0"/>
              <a:t> </a:t>
            </a:r>
            <a:r>
              <a:rPr lang="en-US" dirty="0" smtClean="0"/>
              <a:t>   9 STSXYTER FEBs </a:t>
            </a:r>
          </a:p>
          <a:p>
            <a:pPr marL="0" indent="0">
              <a:buNone/>
            </a:pPr>
            <a:r>
              <a:rPr lang="en-US" dirty="0"/>
              <a:t> </a:t>
            </a:r>
            <a:r>
              <a:rPr lang="en-US" dirty="0" smtClean="0"/>
              <a:t>   6 </a:t>
            </a:r>
            <a:r>
              <a:rPr lang="en-US" dirty="0" err="1" smtClean="0"/>
              <a:t>gDPB</a:t>
            </a:r>
            <a:r>
              <a:rPr lang="en-US" dirty="0" smtClean="0"/>
              <a:t> FMCs</a:t>
            </a:r>
          </a:p>
          <a:p>
            <a:pPr marL="0" indent="0">
              <a:buNone/>
            </a:pPr>
            <a:r>
              <a:rPr lang="en-US" dirty="0" smtClean="0"/>
              <a:t>    7 </a:t>
            </a:r>
            <a:r>
              <a:rPr lang="en-US" dirty="0" err="1" smtClean="0"/>
              <a:t>tDPB</a:t>
            </a:r>
            <a:r>
              <a:rPr lang="en-US" dirty="0" smtClean="0"/>
              <a:t> FMCs</a:t>
            </a:r>
            <a:r>
              <a:rPr lang="en-US" dirty="0"/>
              <a:t>	</a:t>
            </a:r>
            <a:endParaRPr lang="en-US" dirty="0" smtClean="0"/>
          </a:p>
          <a:p>
            <a:pPr marL="0" indent="0">
              <a:buNone/>
            </a:pPr>
            <a:r>
              <a:rPr lang="en-US" dirty="0"/>
              <a:t>	</a:t>
            </a:r>
            <a:endParaRPr lang="en-US" dirty="0" smtClean="0"/>
          </a:p>
          <a:p>
            <a:pPr marL="0" indent="0">
              <a:buNone/>
            </a:pPr>
            <a:r>
              <a:rPr lang="en-US" dirty="0"/>
              <a:t> </a:t>
            </a:r>
            <a:r>
              <a:rPr lang="en-US" dirty="0" smtClean="0"/>
              <a:t>  </a:t>
            </a:r>
            <a:endParaRPr lang="ru-RU" dirty="0"/>
          </a:p>
        </p:txBody>
      </p:sp>
      <p:sp>
        <p:nvSpPr>
          <p:cNvPr id="4" name="Нижний колонтитул 3"/>
          <p:cNvSpPr>
            <a:spLocks noGrp="1"/>
          </p:cNvSpPr>
          <p:nvPr>
            <p:ph type="ftr" sz="quarter" idx="11"/>
          </p:nvPr>
        </p:nvSpPr>
        <p:spPr/>
        <p:txBody>
          <a:bodyPr/>
          <a:lstStyle/>
          <a:p>
            <a:r>
              <a:rPr lang="en-US" smtClean="0"/>
              <a:t>Dementev Dmitrii, CBM workgroup meeting at JINR 22.05.2017</a:t>
            </a:r>
            <a:endParaRPr lang="ru-RU" dirty="0"/>
          </a:p>
        </p:txBody>
      </p:sp>
      <p:sp>
        <p:nvSpPr>
          <p:cNvPr id="5" name="Номер слайда 4"/>
          <p:cNvSpPr>
            <a:spLocks noGrp="1"/>
          </p:cNvSpPr>
          <p:nvPr>
            <p:ph type="sldNum" sz="quarter" idx="12"/>
          </p:nvPr>
        </p:nvSpPr>
        <p:spPr/>
        <p:txBody>
          <a:bodyPr/>
          <a:lstStyle/>
          <a:p>
            <a:fld id="{0110F6D0-7903-4362-AD26-37E0580608EE}" type="slidenum">
              <a:rPr lang="ru-RU" smtClean="0"/>
              <a:pPr/>
              <a:t>12</a:t>
            </a:fld>
            <a:endParaRPr lang="ru-RU" dirty="0"/>
          </a:p>
        </p:txBody>
      </p:sp>
    </p:spTree>
    <p:extLst>
      <p:ext uri="{BB962C8B-B14F-4D97-AF65-F5344CB8AC3E}">
        <p14:creationId xmlns:p14="http://schemas.microsoft.com/office/powerpoint/2010/main" val="4048504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235242" y="2764088"/>
            <a:ext cx="10515600" cy="1362743"/>
          </a:xfrm>
        </p:spPr>
        <p:txBody>
          <a:bodyPr>
            <a:normAutofit/>
          </a:bodyPr>
          <a:lstStyle/>
          <a:p>
            <a:pPr marL="0" indent="0">
              <a:buNone/>
            </a:pPr>
            <a:r>
              <a:rPr lang="en-US" sz="6000" dirty="0" smtClean="0">
                <a:solidFill>
                  <a:schemeClr val="accent1">
                    <a:lumMod val="75000"/>
                  </a:schemeClr>
                </a:solidFill>
              </a:rPr>
              <a:t>Thank you for your attention!</a:t>
            </a:r>
            <a:endParaRPr lang="ru-RU" sz="6000" dirty="0">
              <a:solidFill>
                <a:schemeClr val="accent1">
                  <a:lumMod val="75000"/>
                </a:schemeClr>
              </a:solidFill>
            </a:endParaRPr>
          </a:p>
        </p:txBody>
      </p:sp>
      <p:sp>
        <p:nvSpPr>
          <p:cNvPr id="4" name="Нижний колонтитул 3"/>
          <p:cNvSpPr>
            <a:spLocks noGrp="1"/>
          </p:cNvSpPr>
          <p:nvPr>
            <p:ph type="ftr" sz="quarter" idx="11"/>
          </p:nvPr>
        </p:nvSpPr>
        <p:spPr/>
        <p:txBody>
          <a:bodyPr/>
          <a:lstStyle/>
          <a:p>
            <a:r>
              <a:rPr lang="en-US" smtClean="0"/>
              <a:t>Dementev Dmitrii, CBM workgroup meeting at JINR 22.05.2017</a:t>
            </a:r>
            <a:endParaRPr lang="ru-RU"/>
          </a:p>
        </p:txBody>
      </p:sp>
      <p:sp>
        <p:nvSpPr>
          <p:cNvPr id="5" name="Номер слайда 4"/>
          <p:cNvSpPr>
            <a:spLocks noGrp="1"/>
          </p:cNvSpPr>
          <p:nvPr>
            <p:ph type="sldNum" sz="quarter" idx="12"/>
          </p:nvPr>
        </p:nvSpPr>
        <p:spPr/>
        <p:txBody>
          <a:bodyPr/>
          <a:lstStyle/>
          <a:p>
            <a:fld id="{0110F6D0-7903-4362-AD26-37E0580608EE}" type="slidenum">
              <a:rPr lang="ru-RU" smtClean="0"/>
              <a:t>13</a:t>
            </a:fld>
            <a:endParaRPr lang="ru-RU"/>
          </a:p>
        </p:txBody>
      </p:sp>
    </p:spTree>
    <p:extLst>
      <p:ext uri="{BB962C8B-B14F-4D97-AF65-F5344CB8AC3E}">
        <p14:creationId xmlns:p14="http://schemas.microsoft.com/office/powerpoint/2010/main" val="2183700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Cluster building</a:t>
            </a:r>
            <a:endParaRPr lang="ru-RU" dirty="0"/>
          </a:p>
        </p:txBody>
      </p:sp>
      <p:pic>
        <p:nvPicPr>
          <p:cNvPr id="5" name="Рисунок 4"/>
          <p:cNvPicPr>
            <a:picLocks noChangeAspect="1"/>
          </p:cNvPicPr>
          <p:nvPr/>
        </p:nvPicPr>
        <p:blipFill>
          <a:blip r:embed="rId2"/>
          <a:stretch>
            <a:fillRect/>
          </a:stretch>
        </p:blipFill>
        <p:spPr>
          <a:xfrm>
            <a:off x="443321" y="1073150"/>
            <a:ext cx="4814479" cy="4573755"/>
          </a:xfrm>
          <a:prstGeom prst="rect">
            <a:avLst/>
          </a:prstGeom>
        </p:spPr>
      </p:pic>
      <p:sp>
        <p:nvSpPr>
          <p:cNvPr id="6" name="TextBox 5"/>
          <p:cNvSpPr txBox="1"/>
          <p:nvPr/>
        </p:nvSpPr>
        <p:spPr>
          <a:xfrm>
            <a:off x="5414211" y="2057400"/>
            <a:ext cx="6364705" cy="2246769"/>
          </a:xfrm>
          <a:prstGeom prst="rect">
            <a:avLst/>
          </a:prstGeom>
          <a:noFill/>
          <a:ln>
            <a:solidFill>
              <a:schemeClr val="accent3">
                <a:lumMod val="50000"/>
              </a:schemeClr>
            </a:solidFill>
          </a:ln>
        </p:spPr>
        <p:txBody>
          <a:bodyPr wrap="square" rtlCol="0">
            <a:spAutoFit/>
          </a:bodyPr>
          <a:lstStyle/>
          <a:p>
            <a:r>
              <a:rPr lang="en-US" sz="2000" dirty="0" smtClean="0"/>
              <a:t>Typical time duration of the cluster was studied with Am241 source. </a:t>
            </a:r>
            <a:r>
              <a:rPr lang="en-US" sz="2000" dirty="0" err="1" smtClean="0"/>
              <a:t>Vbias</a:t>
            </a:r>
            <a:r>
              <a:rPr lang="en-US" sz="2000" dirty="0" smtClean="0"/>
              <a:t> = 90 V.</a:t>
            </a:r>
          </a:p>
          <a:p>
            <a:r>
              <a:rPr lang="en-US" sz="2000" dirty="0" smtClean="0"/>
              <a:t>Clusters were build for the neighbor fired strips with a maximum time of 100 ns between hits.</a:t>
            </a:r>
          </a:p>
          <a:p>
            <a:endParaRPr lang="en-US" sz="2000" dirty="0" smtClean="0"/>
          </a:p>
          <a:p>
            <a:r>
              <a:rPr lang="en-US" sz="2000" dirty="0" smtClean="0"/>
              <a:t>According to the results maximum time of 50 ns was taken for cluster analysis</a:t>
            </a:r>
            <a:endParaRPr lang="ru-RU" sz="2000" dirty="0"/>
          </a:p>
        </p:txBody>
      </p:sp>
      <p:sp>
        <p:nvSpPr>
          <p:cNvPr id="7" name="Нижний колонтитул 6"/>
          <p:cNvSpPr>
            <a:spLocks noGrp="1"/>
          </p:cNvSpPr>
          <p:nvPr>
            <p:ph type="ftr" sz="quarter" idx="11"/>
          </p:nvPr>
        </p:nvSpPr>
        <p:spPr/>
        <p:txBody>
          <a:bodyPr/>
          <a:lstStyle/>
          <a:p>
            <a:r>
              <a:rPr lang="en-US" smtClean="0"/>
              <a:t>Dementev Dmitrii, CBM workgroup meeting at JINR 22.05.2017</a:t>
            </a:r>
            <a:endParaRPr lang="ru-RU"/>
          </a:p>
        </p:txBody>
      </p:sp>
      <p:sp>
        <p:nvSpPr>
          <p:cNvPr id="8" name="Номер слайда 7"/>
          <p:cNvSpPr>
            <a:spLocks noGrp="1"/>
          </p:cNvSpPr>
          <p:nvPr>
            <p:ph type="sldNum" sz="quarter" idx="12"/>
          </p:nvPr>
        </p:nvSpPr>
        <p:spPr/>
        <p:txBody>
          <a:bodyPr/>
          <a:lstStyle/>
          <a:p>
            <a:fld id="{0110F6D0-7903-4362-AD26-37E0580608EE}" type="slidenum">
              <a:rPr lang="ru-RU" smtClean="0"/>
              <a:t>14</a:t>
            </a:fld>
            <a:endParaRPr lang="ru-RU"/>
          </a:p>
        </p:txBody>
      </p:sp>
    </p:spTree>
    <p:extLst>
      <p:ext uri="{BB962C8B-B14F-4D97-AF65-F5344CB8AC3E}">
        <p14:creationId xmlns:p14="http://schemas.microsoft.com/office/powerpoint/2010/main" val="3561303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Нижний колонтитул 3"/>
          <p:cNvSpPr>
            <a:spLocks noGrp="1"/>
          </p:cNvSpPr>
          <p:nvPr>
            <p:ph type="ftr" sz="quarter" idx="11"/>
          </p:nvPr>
        </p:nvSpPr>
        <p:spPr/>
        <p:txBody>
          <a:bodyPr/>
          <a:lstStyle/>
          <a:p>
            <a:r>
              <a:rPr lang="en-US" smtClean="0"/>
              <a:t>Dementev Dmitrii, CBM workgroup meeting at JINR 22.05.2017</a:t>
            </a:r>
            <a:endParaRPr lang="ru-RU" dirty="0"/>
          </a:p>
        </p:txBody>
      </p:sp>
      <p:sp>
        <p:nvSpPr>
          <p:cNvPr id="5" name="Номер слайда 4"/>
          <p:cNvSpPr>
            <a:spLocks noGrp="1"/>
          </p:cNvSpPr>
          <p:nvPr>
            <p:ph type="sldNum" sz="quarter" idx="12"/>
          </p:nvPr>
        </p:nvSpPr>
        <p:spPr/>
        <p:txBody>
          <a:bodyPr/>
          <a:lstStyle/>
          <a:p>
            <a:fld id="{0110F6D0-7903-4362-AD26-37E0580608EE}" type="slidenum">
              <a:rPr lang="ru-RU" smtClean="0"/>
              <a:pPr/>
              <a:t>15</a:t>
            </a:fld>
            <a:endParaRPr lang="ru-RU" dirty="0"/>
          </a:p>
        </p:txBody>
      </p:sp>
      <mc:AlternateContent xmlns:mc="http://schemas.openxmlformats.org/markup-compatibility/2006">
        <mc:Choice xmlns:a14="http://schemas.microsoft.com/office/drawing/2010/main" Requires="a14">
          <p:graphicFrame>
            <p:nvGraphicFramePr>
              <p:cNvPr id="6" name="Таблица 5"/>
              <p:cNvGraphicFramePr>
                <a:graphicFrameLocks noGrp="1"/>
              </p:cNvGraphicFramePr>
              <p:nvPr>
                <p:extLst>
                  <p:ext uri="{D42A27DB-BD31-4B8C-83A1-F6EECF244321}">
                    <p14:modId xmlns:p14="http://schemas.microsoft.com/office/powerpoint/2010/main" val="3803592047"/>
                  </p:ext>
                </p:extLst>
              </p:nvPr>
            </p:nvGraphicFramePr>
            <p:xfrm>
              <a:off x="2689726" y="1389062"/>
              <a:ext cx="6001084" cy="3169920"/>
            </p:xfrm>
            <a:graphic>
              <a:graphicData uri="http://schemas.openxmlformats.org/drawingml/2006/table">
                <a:tbl>
                  <a:tblPr firstRow="1" bandRow="1">
                    <a:tableStyleId>{5C22544A-7EE6-4342-B048-85BDC9FD1C3A}</a:tableStyleId>
                  </a:tblPr>
                  <a:tblGrid>
                    <a:gridCol w="1500271">
                      <a:extLst>
                        <a:ext uri="{9D8B030D-6E8A-4147-A177-3AD203B41FA5}">
                          <a16:colId xmlns:a16="http://schemas.microsoft.com/office/drawing/2014/main" val="3885617884"/>
                        </a:ext>
                      </a:extLst>
                    </a:gridCol>
                    <a:gridCol w="1500271">
                      <a:extLst>
                        <a:ext uri="{9D8B030D-6E8A-4147-A177-3AD203B41FA5}">
                          <a16:colId xmlns:a16="http://schemas.microsoft.com/office/drawing/2014/main" val="3104840399"/>
                        </a:ext>
                      </a:extLst>
                    </a:gridCol>
                    <a:gridCol w="1500271">
                      <a:extLst>
                        <a:ext uri="{9D8B030D-6E8A-4147-A177-3AD203B41FA5}">
                          <a16:colId xmlns:a16="http://schemas.microsoft.com/office/drawing/2014/main" val="1991622032"/>
                        </a:ext>
                      </a:extLst>
                    </a:gridCol>
                    <a:gridCol w="1500271">
                      <a:extLst>
                        <a:ext uri="{9D8B030D-6E8A-4147-A177-3AD203B41FA5}">
                          <a16:colId xmlns:a16="http://schemas.microsoft.com/office/drawing/2014/main" val="447845991"/>
                        </a:ext>
                      </a:extLst>
                    </a:gridCol>
                  </a:tblGrid>
                  <a:tr h="370840">
                    <a:tc>
                      <a:txBody>
                        <a:bodyPr/>
                        <a:lstStyle/>
                        <a:p>
                          <a:endParaRPr lang="ru-RU" sz="2000" dirty="0"/>
                        </a:p>
                      </a:txBody>
                      <a:tcPr/>
                    </a:tc>
                    <a:tc>
                      <a:txBody>
                        <a:bodyPr/>
                        <a:lstStyle/>
                        <a:p>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P side, </a:t>
                          </a:r>
                          <a14:m>
                            <m:oMath xmlns:m="http://schemas.openxmlformats.org/officeDocument/2006/math">
                              <m:sSup>
                                <m:sSupPr>
                                  <m:ctrlPr>
                                    <a:rPr lang="ru-RU" sz="2000" b="1" i="1" kern="1200" smtClean="0">
                                      <a:solidFill>
                                        <a:schemeClr val="lt1"/>
                                      </a:solidFill>
                                      <a:effectLst/>
                                      <a:latin typeface="+mn-lt"/>
                                      <a:ea typeface="+mn-ea"/>
                                      <a:cs typeface="+mn-cs"/>
                                    </a:rPr>
                                  </m:ctrlPr>
                                </m:sSupPr>
                                <m:e>
                                  <m:r>
                                    <a:rPr lang="en-US" sz="2000" b="1" i="1" kern="1200">
                                      <a:solidFill>
                                        <a:schemeClr val="lt1"/>
                                      </a:solidFill>
                                      <a:effectLst/>
                                      <a:latin typeface="+mn-lt"/>
                                      <a:ea typeface="+mn-ea"/>
                                      <a:cs typeface="+mn-cs"/>
                                    </a:rPr>
                                    <m:t>𝑘𝑒</m:t>
                                  </m:r>
                                </m:e>
                                <m:sup>
                                  <m:r>
                                    <a:rPr lang="ru-RU" sz="2000" b="1" i="1" kern="1200">
                                      <a:solidFill>
                                        <a:schemeClr val="lt1"/>
                                      </a:solidFill>
                                      <a:effectLst/>
                                      <a:latin typeface="+mn-lt"/>
                                      <a:ea typeface="+mn-ea"/>
                                      <a:cs typeface="+mn-cs"/>
                                    </a:rPr>
                                    <m:t>−</m:t>
                                  </m:r>
                                </m:sup>
                              </m:sSup>
                            </m:oMath>
                          </a14:m>
                          <a:endParaRPr lang="ru-RU" sz="2000" dirty="0"/>
                        </a:p>
                      </a:txBody>
                      <a:tcPr/>
                    </a:tc>
                    <a:tc>
                      <a:txBody>
                        <a:bodyPr/>
                        <a:lstStyle/>
                        <a:p>
                          <a:r>
                            <a:rPr lang="en-US" sz="2000" dirty="0" smtClean="0"/>
                            <a:t>N side, </a:t>
                          </a:r>
                          <a14:m>
                            <m:oMath xmlns:m="http://schemas.openxmlformats.org/officeDocument/2006/math">
                              <m:sSup>
                                <m:sSupPr>
                                  <m:ctrlPr>
                                    <a:rPr lang="ru-RU" sz="2000" b="1" i="1" kern="1200" smtClean="0">
                                      <a:solidFill>
                                        <a:schemeClr val="lt1"/>
                                      </a:solidFill>
                                      <a:effectLst/>
                                      <a:latin typeface="Cambria Math" panose="02040503050406030204" pitchFamily="18" charset="0"/>
                                      <a:ea typeface="+mn-ea"/>
                                      <a:cs typeface="+mn-cs"/>
                                    </a:rPr>
                                  </m:ctrlPr>
                                </m:sSupPr>
                                <m:e>
                                  <m:r>
                                    <a:rPr lang="en-US" sz="2000" b="1" i="1" kern="1200">
                                      <a:solidFill>
                                        <a:schemeClr val="lt1"/>
                                      </a:solidFill>
                                      <a:effectLst/>
                                      <a:latin typeface="Cambria Math" panose="02040503050406030204" pitchFamily="18" charset="0"/>
                                      <a:ea typeface="+mn-ea"/>
                                      <a:cs typeface="+mn-cs"/>
                                    </a:rPr>
                                    <m:t>𝑘𝑒</m:t>
                                  </m:r>
                                </m:e>
                                <m:sup>
                                  <m:r>
                                    <a:rPr lang="ru-RU" sz="2000" b="1" i="1" kern="1200">
                                      <a:solidFill>
                                        <a:schemeClr val="lt1"/>
                                      </a:solidFill>
                                      <a:effectLst/>
                                      <a:latin typeface="Cambria Math" panose="02040503050406030204" pitchFamily="18" charset="0"/>
                                      <a:ea typeface="+mn-ea"/>
                                      <a:cs typeface="+mn-cs"/>
                                    </a:rPr>
                                    <m:t>−</m:t>
                                  </m:r>
                                </m:sup>
                              </m:sSup>
                            </m:oMath>
                          </a14:m>
                          <a:endParaRPr lang="ru-RU" sz="2000" dirty="0"/>
                        </a:p>
                      </a:txBody>
                      <a:tcPr/>
                    </a:tc>
                    <a:extLst>
                      <a:ext uri="{0D108BD9-81ED-4DB2-BD59-A6C34878D82A}">
                        <a16:rowId xmlns:a16="http://schemas.microsoft.com/office/drawing/2014/main" val="2133261383"/>
                      </a:ext>
                    </a:extLst>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ru-RU" sz="2000" i="1" kern="1200" smtClean="0">
                                        <a:solidFill>
                                          <a:schemeClr val="dk1"/>
                                        </a:solidFill>
                                        <a:effectLst/>
                                        <a:latin typeface="Cambria Math" panose="02040503050406030204" pitchFamily="18" charset="0"/>
                                        <a:ea typeface="+mn-ea"/>
                                        <a:cs typeface="+mn-cs"/>
                                      </a:rPr>
                                    </m:ctrlPr>
                                  </m:sSupPr>
                                  <m:e>
                                    <m:r>
                                      <a:rPr lang="en-US" sz="2000" i="1" kern="1200">
                                        <a:solidFill>
                                          <a:schemeClr val="dk1"/>
                                        </a:solidFill>
                                        <a:effectLst/>
                                        <a:latin typeface="Cambria Math" panose="02040503050406030204" pitchFamily="18" charset="0"/>
                                        <a:ea typeface="+mn-ea"/>
                                        <a:cs typeface="+mn-cs"/>
                                      </a:rPr>
                                      <m:t>𝐴𝑚</m:t>
                                    </m:r>
                                  </m:e>
                                  <m:sup>
                                    <m:r>
                                      <a:rPr lang="ru-RU" sz="2000" i="1" kern="1200">
                                        <a:solidFill>
                                          <a:schemeClr val="dk1"/>
                                        </a:solidFill>
                                        <a:effectLst/>
                                        <a:latin typeface="Cambria Math" panose="02040503050406030204" pitchFamily="18" charset="0"/>
                                        <a:ea typeface="+mn-ea"/>
                                        <a:cs typeface="+mn-cs"/>
                                      </a:rPr>
                                      <m:t>241</m:t>
                                    </m:r>
                                  </m:sup>
                                </m:sSup>
                              </m:oMath>
                            </m:oMathPara>
                          </a14:m>
                          <a:endParaRPr lang="ru-RU" sz="2000" kern="1200" dirty="0">
                            <a:solidFill>
                              <a:schemeClr val="dk1"/>
                            </a:solidFill>
                            <a:effectLst/>
                            <a:latin typeface="+mn-lt"/>
                            <a:ea typeface="+mn-ea"/>
                            <a:cs typeface="+mn-cs"/>
                          </a:endParaRPr>
                        </a:p>
                      </a:txBody>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14.0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15.4</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692856406"/>
                      </a:ext>
                    </a:extLst>
                  </a:tr>
                  <a:tr h="370840">
                    <a:tc vMerge="1">
                      <a:txBody>
                        <a:bodyPr/>
                        <a:lstStyle/>
                        <a:p>
                          <a:endParaRPr lang="ru-RU" sz="2000" dirty="0"/>
                        </a:p>
                      </a:txBody>
                      <a:tcPr/>
                    </a:tc>
                    <a:tc>
                      <a:txBody>
                        <a:bodyPr/>
                        <a:lstStyle/>
                        <a:p>
                          <a:r>
                            <a:rPr lang="en-US" sz="2000" dirty="0" smtClean="0"/>
                            <a:t>1-strip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13.5</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15.7</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908800204"/>
                      </a:ext>
                    </a:extLst>
                  </a:tr>
                  <a:tr h="370840">
                    <a:tc vMerge="1">
                      <a:txBody>
                        <a:bodyPr/>
                        <a:lstStyle/>
                        <a:p>
                          <a:endParaRPr lang="ru-RU" sz="2000" dirty="0"/>
                        </a:p>
                      </a:txBody>
                      <a:tcPr/>
                    </a:tc>
                    <a:tc>
                      <a:txBody>
                        <a:bodyPr/>
                        <a:lstStyle/>
                        <a:p>
                          <a:r>
                            <a:rPr lang="en-US" sz="2000" dirty="0" smtClean="0"/>
                            <a:t>2-strip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13.1</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15.2</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1576308221"/>
                      </a:ext>
                    </a:extLst>
                  </a:tr>
                  <a:tr h="370840">
                    <a:tc rowSpan="4">
                      <a:txBody>
                        <a:bodyPr/>
                        <a:lstStyle/>
                        <a:p>
                          <a:r>
                            <a:rPr lang="en-US" sz="2000" dirty="0" smtClean="0"/>
                            <a:t>Deuteron</a:t>
                          </a:r>
                          <a:r>
                            <a:rPr lang="en-US" sz="2000" baseline="0" dirty="0" smtClean="0"/>
                            <a:t> </a:t>
                          </a:r>
                          <a:r>
                            <a:rPr lang="en-US" sz="2000" baseline="0" dirty="0" smtClean="0"/>
                            <a:t>beam</a:t>
                          </a:r>
                          <a:endParaRPr lang="ru-RU" sz="2000" dirty="0"/>
                        </a:p>
                      </a:txBody>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17.6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r>
                            <a:rPr lang="en-US" sz="2000" dirty="0" smtClean="0"/>
                            <a:t>18.1</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2266742096"/>
                      </a:ext>
                    </a:extLst>
                  </a:tr>
                  <a:tr h="370840">
                    <a:tc vMerge="1">
                      <a:txBody>
                        <a:bodyPr/>
                        <a:lstStyle/>
                        <a:p>
                          <a:endParaRPr lang="ru-RU" sz="2000"/>
                        </a:p>
                      </a:txBody>
                      <a:tcPr/>
                    </a:tc>
                    <a:tc>
                      <a:txBody>
                        <a:bodyPr/>
                        <a:lstStyle/>
                        <a:p>
                          <a:r>
                            <a:rPr lang="en-US" sz="2000" dirty="0" smtClean="0"/>
                            <a:t>1-strip</a:t>
                          </a:r>
                          <a:endParaRPr lang="ru-RU" sz="2000" dirty="0"/>
                        </a:p>
                      </a:txBody>
                      <a:tcPr/>
                    </a:tc>
                    <a:tc>
                      <a:txBody>
                        <a:bodyPr/>
                        <a:lstStyle/>
                        <a:p>
                          <a:r>
                            <a:rPr lang="en-US" sz="2000" dirty="0" smtClean="0"/>
                            <a:t>17.5</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r>
                            <a:rPr lang="en-US" sz="2000" dirty="0" smtClean="0"/>
                            <a:t>18.0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1301813433"/>
                      </a:ext>
                    </a:extLst>
                  </a:tr>
                  <a:tr h="370840">
                    <a:tc vMerge="1">
                      <a:txBody>
                        <a:bodyPr/>
                        <a:lstStyle/>
                        <a:p>
                          <a:endParaRPr lang="ru-RU" sz="2000"/>
                        </a:p>
                      </a:txBody>
                      <a:tcPr/>
                    </a:tc>
                    <a:tc>
                      <a:txBody>
                        <a:bodyPr/>
                        <a:lstStyle/>
                        <a:p>
                          <a:r>
                            <a:rPr lang="en-US" sz="2000" dirty="0" smtClean="0"/>
                            <a:t>2-strip</a:t>
                          </a:r>
                          <a:endParaRPr lang="ru-RU" sz="2000" dirty="0"/>
                        </a:p>
                      </a:txBody>
                      <a:tcPr/>
                    </a:tc>
                    <a:tc>
                      <a:txBody>
                        <a:bodyPr/>
                        <a:lstStyle/>
                        <a:p>
                          <a:r>
                            <a:rPr lang="en-US" sz="2000" dirty="0" smtClean="0"/>
                            <a:t>18.0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r>
                            <a:rPr lang="en-US" sz="2000" dirty="0" smtClean="0"/>
                            <a:t>18.6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3377085477"/>
                      </a:ext>
                    </a:extLst>
                  </a:tr>
                  <a:tr h="370840">
                    <a:tc vMerge="1">
                      <a:txBody>
                        <a:bodyPr/>
                        <a:lstStyle/>
                        <a:p>
                          <a:endParaRPr lang="ru-RU" sz="2000" dirty="0"/>
                        </a:p>
                      </a:txBody>
                      <a:tcPr/>
                    </a:tc>
                    <a:tc>
                      <a:txBody>
                        <a:bodyPr/>
                        <a:lstStyle/>
                        <a:p>
                          <a:r>
                            <a:rPr lang="en-US" sz="2000" dirty="0" smtClean="0"/>
                            <a:t>3-strip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17.9</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18.3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4188273863"/>
                      </a:ext>
                    </a:extLst>
                  </a:tr>
                </a:tbl>
              </a:graphicData>
            </a:graphic>
          </p:graphicFrame>
        </mc:Choice>
        <mc:Fallback>
          <p:graphicFrame>
            <p:nvGraphicFramePr>
              <p:cNvPr id="6" name="Таблица 5"/>
              <p:cNvGraphicFramePr>
                <a:graphicFrameLocks noGrp="1"/>
              </p:cNvGraphicFramePr>
              <p:nvPr>
                <p:extLst>
                  <p:ext uri="{D42A27DB-BD31-4B8C-83A1-F6EECF244321}">
                    <p14:modId xmlns:p14="http://schemas.microsoft.com/office/powerpoint/2010/main" val="3803592047"/>
                  </p:ext>
                </p:extLst>
              </p:nvPr>
            </p:nvGraphicFramePr>
            <p:xfrm>
              <a:off x="2689726" y="1389062"/>
              <a:ext cx="6001084" cy="3169920"/>
            </p:xfrm>
            <a:graphic>
              <a:graphicData uri="http://schemas.openxmlformats.org/drawingml/2006/table">
                <a:tbl>
                  <a:tblPr firstRow="1" bandRow="1">
                    <a:tableStyleId>{5C22544A-7EE6-4342-B048-85BDC9FD1C3A}</a:tableStyleId>
                  </a:tblPr>
                  <a:tblGrid>
                    <a:gridCol w="1500271">
                      <a:extLst>
                        <a:ext uri="{9D8B030D-6E8A-4147-A177-3AD203B41FA5}">
                          <a16:colId xmlns:a16="http://schemas.microsoft.com/office/drawing/2014/main" val="3885617884"/>
                        </a:ext>
                      </a:extLst>
                    </a:gridCol>
                    <a:gridCol w="1500271">
                      <a:extLst>
                        <a:ext uri="{9D8B030D-6E8A-4147-A177-3AD203B41FA5}">
                          <a16:colId xmlns:a16="http://schemas.microsoft.com/office/drawing/2014/main" val="3104840399"/>
                        </a:ext>
                      </a:extLst>
                    </a:gridCol>
                    <a:gridCol w="1500271">
                      <a:extLst>
                        <a:ext uri="{9D8B030D-6E8A-4147-A177-3AD203B41FA5}">
                          <a16:colId xmlns:a16="http://schemas.microsoft.com/office/drawing/2014/main" val="1991622032"/>
                        </a:ext>
                      </a:extLst>
                    </a:gridCol>
                    <a:gridCol w="1500271">
                      <a:extLst>
                        <a:ext uri="{9D8B030D-6E8A-4147-A177-3AD203B41FA5}">
                          <a16:colId xmlns:a16="http://schemas.microsoft.com/office/drawing/2014/main" val="447845991"/>
                        </a:ext>
                      </a:extLst>
                    </a:gridCol>
                  </a:tblGrid>
                  <a:tr h="396240">
                    <a:tc>
                      <a:txBody>
                        <a:bodyPr/>
                        <a:lstStyle/>
                        <a:p>
                          <a:endParaRPr lang="ru-RU" sz="2000" dirty="0"/>
                        </a:p>
                      </a:txBody>
                      <a:tcPr/>
                    </a:tc>
                    <a:tc>
                      <a:txBody>
                        <a:bodyPr/>
                        <a:lstStyle/>
                        <a:p>
                          <a:endParaRPr lang="ru-RU" sz="2000" dirty="0"/>
                        </a:p>
                      </a:txBody>
                      <a:tcPr/>
                    </a:tc>
                    <a:tc>
                      <a:txBody>
                        <a:bodyPr/>
                        <a:lstStyle/>
                        <a:p>
                          <a:endParaRPr lang="ru-RU"/>
                        </a:p>
                      </a:txBody>
                      <a:tcPr>
                        <a:blipFill>
                          <a:blip r:embed="rId2"/>
                          <a:stretch>
                            <a:fillRect l="-200813" t="-7692" r="-101626" b="-729231"/>
                          </a:stretch>
                        </a:blipFill>
                      </a:tcPr>
                    </a:tc>
                    <a:tc>
                      <a:txBody>
                        <a:bodyPr/>
                        <a:lstStyle/>
                        <a:p>
                          <a:endParaRPr lang="ru-RU"/>
                        </a:p>
                      </a:txBody>
                      <a:tcPr>
                        <a:blipFill>
                          <a:blip r:embed="rId2"/>
                          <a:stretch>
                            <a:fillRect l="-300813" t="-7692" r="-1626" b="-729231"/>
                          </a:stretch>
                        </a:blipFill>
                      </a:tcPr>
                    </a:tc>
                    <a:extLst>
                      <a:ext uri="{0D108BD9-81ED-4DB2-BD59-A6C34878D82A}">
                        <a16:rowId xmlns:a16="http://schemas.microsoft.com/office/drawing/2014/main" val="2133261383"/>
                      </a:ext>
                    </a:extLst>
                  </a:tr>
                  <a:tr h="396240">
                    <a:tc rowSpan="3">
                      <a:txBody>
                        <a:bodyPr/>
                        <a:lstStyle/>
                        <a:p>
                          <a:endParaRPr lang="ru-RU"/>
                        </a:p>
                      </a:txBody>
                      <a:tcPr>
                        <a:blipFill>
                          <a:blip r:embed="rId2"/>
                          <a:stretch>
                            <a:fillRect l="-407" t="-35714" r="-302033" b="-141837"/>
                          </a:stretch>
                        </a:blipFill>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14.0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15.4</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692856406"/>
                      </a:ext>
                    </a:extLst>
                  </a:tr>
                  <a:tr h="396240">
                    <a:tc vMerge="1">
                      <a:txBody>
                        <a:bodyPr/>
                        <a:lstStyle/>
                        <a:p>
                          <a:endParaRPr lang="ru-RU" sz="2000" dirty="0"/>
                        </a:p>
                      </a:txBody>
                      <a:tcPr/>
                    </a:tc>
                    <a:tc>
                      <a:txBody>
                        <a:bodyPr/>
                        <a:lstStyle/>
                        <a:p>
                          <a:r>
                            <a:rPr lang="en-US" sz="2000" dirty="0" smtClean="0"/>
                            <a:t>1-strip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13.5</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15.7</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908800204"/>
                      </a:ext>
                    </a:extLst>
                  </a:tr>
                  <a:tr h="396240">
                    <a:tc vMerge="1">
                      <a:txBody>
                        <a:bodyPr/>
                        <a:lstStyle/>
                        <a:p>
                          <a:endParaRPr lang="ru-RU" sz="2000" dirty="0"/>
                        </a:p>
                      </a:txBody>
                      <a:tcPr/>
                    </a:tc>
                    <a:tc>
                      <a:txBody>
                        <a:bodyPr/>
                        <a:lstStyle/>
                        <a:p>
                          <a:r>
                            <a:rPr lang="en-US" sz="2000" dirty="0" smtClean="0"/>
                            <a:t>2-strip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13.1</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15.2</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1576308221"/>
                      </a:ext>
                    </a:extLst>
                  </a:tr>
                  <a:tr h="396240">
                    <a:tc rowSpan="4">
                      <a:txBody>
                        <a:bodyPr/>
                        <a:lstStyle/>
                        <a:p>
                          <a:r>
                            <a:rPr lang="en-US" sz="2000" dirty="0" smtClean="0"/>
                            <a:t>Deuteron</a:t>
                          </a:r>
                          <a:r>
                            <a:rPr lang="en-US" sz="2000" baseline="0" dirty="0" smtClean="0"/>
                            <a:t> </a:t>
                          </a:r>
                          <a:r>
                            <a:rPr lang="en-US" sz="2000" baseline="0" dirty="0" smtClean="0"/>
                            <a:t>beam</a:t>
                          </a:r>
                          <a:endParaRPr lang="ru-RU" sz="2000" dirty="0"/>
                        </a:p>
                      </a:txBody>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17.6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r>
                            <a:rPr lang="en-US" sz="2000" dirty="0" smtClean="0"/>
                            <a:t>18.1</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2266742096"/>
                      </a:ext>
                    </a:extLst>
                  </a:tr>
                  <a:tr h="396240">
                    <a:tc vMerge="1">
                      <a:txBody>
                        <a:bodyPr/>
                        <a:lstStyle/>
                        <a:p>
                          <a:endParaRPr lang="ru-RU" sz="2000"/>
                        </a:p>
                      </a:txBody>
                      <a:tcPr/>
                    </a:tc>
                    <a:tc>
                      <a:txBody>
                        <a:bodyPr/>
                        <a:lstStyle/>
                        <a:p>
                          <a:r>
                            <a:rPr lang="en-US" sz="2000" dirty="0" smtClean="0"/>
                            <a:t>1-strip</a:t>
                          </a:r>
                          <a:endParaRPr lang="ru-RU" sz="2000" dirty="0"/>
                        </a:p>
                      </a:txBody>
                      <a:tcPr/>
                    </a:tc>
                    <a:tc>
                      <a:txBody>
                        <a:bodyPr/>
                        <a:lstStyle/>
                        <a:p>
                          <a:r>
                            <a:rPr lang="en-US" sz="2000" dirty="0" smtClean="0"/>
                            <a:t>17.5</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r>
                            <a:rPr lang="en-US" sz="2000" dirty="0" smtClean="0"/>
                            <a:t>18.0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1301813433"/>
                      </a:ext>
                    </a:extLst>
                  </a:tr>
                  <a:tr h="396240">
                    <a:tc vMerge="1">
                      <a:txBody>
                        <a:bodyPr/>
                        <a:lstStyle/>
                        <a:p>
                          <a:endParaRPr lang="ru-RU" sz="2000"/>
                        </a:p>
                      </a:txBody>
                      <a:tcPr/>
                    </a:tc>
                    <a:tc>
                      <a:txBody>
                        <a:bodyPr/>
                        <a:lstStyle/>
                        <a:p>
                          <a:r>
                            <a:rPr lang="en-US" sz="2000" dirty="0" smtClean="0"/>
                            <a:t>2-strip</a:t>
                          </a:r>
                          <a:endParaRPr lang="ru-RU" sz="2000" dirty="0"/>
                        </a:p>
                      </a:txBody>
                      <a:tcPr/>
                    </a:tc>
                    <a:tc>
                      <a:txBody>
                        <a:bodyPr/>
                        <a:lstStyle/>
                        <a:p>
                          <a:r>
                            <a:rPr lang="en-US" sz="2000" dirty="0" smtClean="0"/>
                            <a:t>18.0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r>
                            <a:rPr lang="en-US" sz="2000" dirty="0" smtClean="0"/>
                            <a:t>18.6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3377085477"/>
                      </a:ext>
                    </a:extLst>
                  </a:tr>
                  <a:tr h="396240">
                    <a:tc vMerge="1">
                      <a:txBody>
                        <a:bodyPr/>
                        <a:lstStyle/>
                        <a:p>
                          <a:endParaRPr lang="ru-RU" sz="2000" dirty="0"/>
                        </a:p>
                      </a:txBody>
                      <a:tcPr/>
                    </a:tc>
                    <a:tc>
                      <a:txBody>
                        <a:bodyPr/>
                        <a:lstStyle/>
                        <a:p>
                          <a:r>
                            <a:rPr lang="en-US" sz="2000" dirty="0" smtClean="0"/>
                            <a:t>3-strip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17.9</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18.3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4188273863"/>
                      </a:ext>
                    </a:extLst>
                  </a:tr>
                </a:tbl>
              </a:graphicData>
            </a:graphic>
          </p:graphicFrame>
        </mc:Fallback>
      </mc:AlternateContent>
      <p:sp>
        <p:nvSpPr>
          <p:cNvPr id="7" name="TextBox 6"/>
          <p:cNvSpPr txBox="1"/>
          <p:nvPr/>
        </p:nvSpPr>
        <p:spPr>
          <a:xfrm>
            <a:off x="2894263" y="4705364"/>
            <a:ext cx="5900821" cy="461665"/>
          </a:xfrm>
          <a:prstGeom prst="rect">
            <a:avLst/>
          </a:prstGeom>
          <a:noFill/>
        </p:spPr>
        <p:txBody>
          <a:bodyPr wrap="square" rtlCol="0">
            <a:spAutoFit/>
          </a:bodyPr>
          <a:lstStyle/>
          <a:p>
            <a:r>
              <a:rPr lang="en-US" sz="2400" i="1" dirty="0" smtClean="0"/>
              <a:t>Cluster amplitudes for </a:t>
            </a:r>
            <a:r>
              <a:rPr lang="en-US" sz="2400" dirty="0" smtClean="0"/>
              <a:t>CBM06C4-DM</a:t>
            </a:r>
            <a:r>
              <a:rPr lang="en-US" sz="2400" i="1" dirty="0" smtClean="0"/>
              <a:t> sensor</a:t>
            </a:r>
            <a:endParaRPr lang="ru-RU" sz="2400" i="1" dirty="0"/>
          </a:p>
        </p:txBody>
      </p:sp>
    </p:spTree>
    <p:extLst>
      <p:ext uri="{BB962C8B-B14F-4D97-AF65-F5344CB8AC3E}">
        <p14:creationId xmlns:p14="http://schemas.microsoft.com/office/powerpoint/2010/main" val="1185697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Test zone</a:t>
            </a:r>
            <a:endParaRPr lang="ru-RU" dirty="0"/>
          </a:p>
        </p:txBody>
      </p:sp>
      <p:grpSp>
        <p:nvGrpSpPr>
          <p:cNvPr id="19" name="Группа 18"/>
          <p:cNvGrpSpPr/>
          <p:nvPr/>
        </p:nvGrpSpPr>
        <p:grpSpPr>
          <a:xfrm>
            <a:off x="-305836" y="3126787"/>
            <a:ext cx="8256337" cy="3686898"/>
            <a:chOff x="2259263" y="2883102"/>
            <a:chExt cx="8256337" cy="3686898"/>
          </a:xfrm>
        </p:grpSpPr>
        <p:pic>
          <p:nvPicPr>
            <p:cNvPr id="2050" name="Picture 2" descr="http://nucloweb.jinr.ru/nucloserv/inform/205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87" t="26465" r="9624" b="25120"/>
            <a:stretch/>
          </p:blipFill>
          <p:spPr bwMode="auto">
            <a:xfrm>
              <a:off x="2259263" y="2883102"/>
              <a:ext cx="8256337" cy="346509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1128827">
              <a:off x="7303176" y="4320351"/>
              <a:ext cx="1050877" cy="436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MPD</a:t>
              </a:r>
              <a:endParaRPr lang="ru-RU" dirty="0"/>
            </a:p>
          </p:txBody>
        </p:sp>
        <p:sp>
          <p:nvSpPr>
            <p:cNvPr id="5" name="Прямоугольник 4"/>
            <p:cNvSpPr/>
            <p:nvPr/>
          </p:nvSpPr>
          <p:spPr>
            <a:xfrm>
              <a:off x="8761863" y="3657600"/>
              <a:ext cx="1119116" cy="504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BM@N</a:t>
              </a:r>
              <a:endParaRPr lang="ru-RU" dirty="0"/>
            </a:p>
          </p:txBody>
        </p:sp>
        <p:sp>
          <p:nvSpPr>
            <p:cNvPr id="7" name="Прямоугольник 6"/>
            <p:cNvSpPr/>
            <p:nvPr/>
          </p:nvSpPr>
          <p:spPr>
            <a:xfrm rot="1130821">
              <a:off x="8447964" y="4750414"/>
              <a:ext cx="1119116" cy="504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Hyp</a:t>
              </a:r>
              <a:r>
                <a:rPr lang="en-US" dirty="0" smtClean="0"/>
                <a:t> NIS</a:t>
              </a:r>
              <a:endParaRPr lang="ru-RU" dirty="0"/>
            </a:p>
          </p:txBody>
        </p:sp>
        <p:sp>
          <p:nvSpPr>
            <p:cNvPr id="6" name="Прямоугольник 5"/>
            <p:cNvSpPr/>
            <p:nvPr/>
          </p:nvSpPr>
          <p:spPr>
            <a:xfrm rot="1063217">
              <a:off x="9547300" y="5105291"/>
              <a:ext cx="914400" cy="5049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STS</a:t>
              </a:r>
              <a:endParaRPr lang="ru-RU" dirty="0"/>
            </a:p>
          </p:txBody>
        </p:sp>
        <p:sp>
          <p:nvSpPr>
            <p:cNvPr id="8" name="Прямоугольник 7"/>
            <p:cNvSpPr/>
            <p:nvPr/>
          </p:nvSpPr>
          <p:spPr>
            <a:xfrm>
              <a:off x="7507462" y="5798276"/>
              <a:ext cx="876907" cy="771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Control room</a:t>
              </a:r>
              <a:endParaRPr lang="ru-RU" dirty="0"/>
            </a:p>
          </p:txBody>
        </p:sp>
        <p:grpSp>
          <p:nvGrpSpPr>
            <p:cNvPr id="18" name="Группа 17"/>
            <p:cNvGrpSpPr/>
            <p:nvPr/>
          </p:nvGrpSpPr>
          <p:grpSpPr>
            <a:xfrm>
              <a:off x="9218218" y="5999472"/>
              <a:ext cx="800847" cy="369332"/>
              <a:chOff x="10858066" y="5141293"/>
              <a:chExt cx="800847" cy="369332"/>
            </a:xfrm>
          </p:grpSpPr>
          <p:cxnSp>
            <p:nvCxnSpPr>
              <p:cNvPr id="10" name="Прямая соединительная линия 9"/>
              <p:cNvCxnSpPr/>
              <p:nvPr/>
            </p:nvCxnSpPr>
            <p:spPr>
              <a:xfrm>
                <a:off x="10858066" y="5141293"/>
                <a:ext cx="80084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955392" y="5141293"/>
                <a:ext cx="655949" cy="369332"/>
              </a:xfrm>
              <a:prstGeom prst="rect">
                <a:avLst/>
              </a:prstGeom>
              <a:noFill/>
            </p:spPr>
            <p:txBody>
              <a:bodyPr wrap="none" rtlCol="0">
                <a:spAutoFit/>
              </a:bodyPr>
              <a:lstStyle/>
              <a:p>
                <a:r>
                  <a:rPr lang="en-US" dirty="0" smtClean="0"/>
                  <a:t>10 m</a:t>
                </a:r>
                <a:endParaRPr lang="ru-RU" dirty="0"/>
              </a:p>
            </p:txBody>
          </p:sp>
        </p:grpSp>
      </p:grpSp>
      <p:pic>
        <p:nvPicPr>
          <p:cNvPr id="20" name="Рисунок 19"/>
          <p:cNvPicPr>
            <a:picLocks noChangeAspect="1"/>
          </p:cNvPicPr>
          <p:nvPr/>
        </p:nvPicPr>
        <p:blipFill>
          <a:blip r:embed="rId3"/>
          <a:stretch>
            <a:fillRect/>
          </a:stretch>
        </p:blipFill>
        <p:spPr>
          <a:xfrm>
            <a:off x="8160783" y="881776"/>
            <a:ext cx="3769338" cy="2827003"/>
          </a:xfrm>
          <a:prstGeom prst="rect">
            <a:avLst/>
          </a:prstGeom>
        </p:spPr>
      </p:pic>
      <p:sp>
        <p:nvSpPr>
          <p:cNvPr id="21" name="Стрелка вправо 20"/>
          <p:cNvSpPr/>
          <p:nvPr/>
        </p:nvSpPr>
        <p:spPr>
          <a:xfrm rot="8988157">
            <a:off x="6935043" y="3892416"/>
            <a:ext cx="2015987" cy="8542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a14="http://schemas.microsoft.com/office/drawing/2010/main" Requires="a14">
          <p:sp>
            <p:nvSpPr>
              <p:cNvPr id="22" name="TextBox 21"/>
              <p:cNvSpPr txBox="1"/>
              <p:nvPr/>
            </p:nvSpPr>
            <p:spPr>
              <a:xfrm>
                <a:off x="1806423" y="717900"/>
                <a:ext cx="5509457" cy="2229778"/>
              </a:xfrm>
              <a:prstGeom prst="rect">
                <a:avLst/>
              </a:prstGeom>
              <a:noFill/>
              <a:ln w="12700">
                <a:solidFill>
                  <a:schemeClr val="accent3">
                    <a:lumMod val="75000"/>
                  </a:schemeClr>
                </a:solidFill>
              </a:ln>
            </p:spPr>
            <p:txBody>
              <a:bodyPr wrap="square" rtlCol="0">
                <a:spAutoFit/>
              </a:bodyPr>
              <a:lstStyle/>
              <a:p>
                <a:r>
                  <a:rPr lang="en-US" sz="2400" b="1" dirty="0" smtClean="0"/>
                  <a:t>Beam properties:</a:t>
                </a:r>
                <a:endParaRPr lang="en-US" sz="2400" b="1" dirty="0"/>
              </a:p>
              <a:p>
                <a:pPr marL="285750" indent="-285750">
                  <a:buFont typeface="Wingdings" panose="05000000000000000000" pitchFamily="2" charset="2"/>
                  <a:buChar char="Ø"/>
                </a:pPr>
                <a:r>
                  <a:rPr lang="en-US" sz="2400" dirty="0" smtClean="0"/>
                  <a:t>Deuteron beam with </a:t>
                </a:r>
                <a:r>
                  <a:rPr lang="en-US" sz="2400" dirty="0" err="1" smtClean="0"/>
                  <a:t>Ekin</a:t>
                </a:r>
                <a:r>
                  <a:rPr lang="en-US" sz="2400" dirty="0" smtClean="0"/>
                  <a:t> = 2.95 GeV/n</a:t>
                </a:r>
              </a:p>
              <a:p>
                <a:pPr marL="285750" indent="-285750">
                  <a:buFont typeface="Wingdings" panose="05000000000000000000" pitchFamily="2" charset="2"/>
                  <a:buChar char="Ø"/>
                </a:pPr>
                <a:r>
                  <a:rPr lang="en-US" sz="2400" dirty="0" smtClean="0"/>
                  <a:t>Intensity:  </a:t>
                </a:r>
                <a14:m>
                  <m:oMath xmlns:m="http://schemas.openxmlformats.org/officeDocument/2006/math">
                    <m:r>
                      <a:rPr lang="ru-RU" sz="2400" i="1"/>
                      <m:t>2∗</m:t>
                    </m:r>
                    <m:sSup>
                      <m:sSupPr>
                        <m:ctrlPr>
                          <a:rPr lang="ru-RU" sz="2400" i="1"/>
                        </m:ctrlPr>
                      </m:sSupPr>
                      <m:e>
                        <m:r>
                          <a:rPr lang="ru-RU" sz="2400" i="1"/>
                          <m:t>10</m:t>
                        </m:r>
                      </m:e>
                      <m:sup>
                        <m:r>
                          <a:rPr lang="ru-RU" sz="2400" i="1"/>
                          <m:t>5</m:t>
                        </m:r>
                      </m:sup>
                    </m:sSup>
                  </m:oMath>
                </a14:m>
                <a:r>
                  <a:rPr lang="en-US" sz="2400" dirty="0" smtClean="0"/>
                  <a:t> p/s</a:t>
                </a:r>
              </a:p>
              <a:p>
                <a:pPr marL="285750" indent="-285750">
                  <a:buFont typeface="Wingdings" panose="05000000000000000000" pitchFamily="2" charset="2"/>
                  <a:buChar char="Ø"/>
                </a:pPr>
                <a:r>
                  <a:rPr lang="en-US" sz="2400" dirty="0" smtClean="0"/>
                  <a:t>48h at Dec 2016</a:t>
                </a:r>
              </a:p>
              <a:p>
                <a:pPr marL="285750" indent="-285750">
                  <a:buFont typeface="Wingdings" panose="05000000000000000000" pitchFamily="2" charset="2"/>
                  <a:buChar char="Ø"/>
                </a:pPr>
                <a:r>
                  <a:rPr lang="en-US" sz="2400" dirty="0" smtClean="0"/>
                  <a:t>24h at Feb 2017 </a:t>
                </a:r>
                <a:endParaRPr lang="ru-RU" sz="2400" dirty="0"/>
              </a:p>
              <a:p>
                <a:endParaRPr lang="ru-RU" dirty="0"/>
              </a:p>
            </p:txBody>
          </p:sp>
        </mc:Choice>
        <mc:Fallback>
          <p:sp>
            <p:nvSpPr>
              <p:cNvPr id="22" name="TextBox 21"/>
              <p:cNvSpPr txBox="1">
                <a:spLocks noRot="1" noChangeAspect="1" noMove="1" noResize="1" noEditPoints="1" noAdjustHandles="1" noChangeArrowheads="1" noChangeShapeType="1" noTextEdit="1"/>
              </p:cNvSpPr>
              <p:nvPr/>
            </p:nvSpPr>
            <p:spPr>
              <a:xfrm>
                <a:off x="1806423" y="717900"/>
                <a:ext cx="5509457" cy="2229778"/>
              </a:xfrm>
              <a:prstGeom prst="rect">
                <a:avLst/>
              </a:prstGeom>
              <a:blipFill>
                <a:blip r:embed="rId4"/>
                <a:stretch>
                  <a:fillRect l="-1545" t="-1902"/>
                </a:stretch>
              </a:blipFill>
              <a:ln w="12700">
                <a:solidFill>
                  <a:schemeClr val="accent3">
                    <a:lumMod val="75000"/>
                  </a:schemeClr>
                </a:solidFill>
              </a:ln>
            </p:spPr>
            <p:txBody>
              <a:bodyPr/>
              <a:lstStyle/>
              <a:p>
                <a:r>
                  <a:rPr lang="ru-RU">
                    <a:noFill/>
                  </a:rPr>
                  <a:t> </a:t>
                </a:r>
              </a:p>
            </p:txBody>
          </p:sp>
        </mc:Fallback>
      </mc:AlternateContent>
      <p:sp>
        <p:nvSpPr>
          <p:cNvPr id="23" name="Нижний колонтитул 22"/>
          <p:cNvSpPr>
            <a:spLocks noGrp="1"/>
          </p:cNvSpPr>
          <p:nvPr>
            <p:ph type="ftr" sz="quarter" idx="11"/>
          </p:nvPr>
        </p:nvSpPr>
        <p:spPr/>
        <p:txBody>
          <a:bodyPr/>
          <a:lstStyle/>
          <a:p>
            <a:r>
              <a:rPr lang="en-US" smtClean="0"/>
              <a:t>Dementev Dmitrii, CBM workgroup meeting at JINR 22.05.2017</a:t>
            </a:r>
            <a:endParaRPr lang="ru-RU"/>
          </a:p>
        </p:txBody>
      </p:sp>
      <p:sp>
        <p:nvSpPr>
          <p:cNvPr id="24" name="Номер слайда 23"/>
          <p:cNvSpPr>
            <a:spLocks noGrp="1"/>
          </p:cNvSpPr>
          <p:nvPr>
            <p:ph type="sldNum" sz="quarter" idx="12"/>
          </p:nvPr>
        </p:nvSpPr>
        <p:spPr/>
        <p:txBody>
          <a:bodyPr/>
          <a:lstStyle/>
          <a:p>
            <a:fld id="{0110F6D0-7903-4362-AD26-37E0580608EE}" type="slidenum">
              <a:rPr lang="ru-RU" smtClean="0"/>
              <a:t>2</a:t>
            </a:fld>
            <a:endParaRPr lang="ru-RU"/>
          </a:p>
        </p:txBody>
      </p:sp>
    </p:spTree>
    <p:extLst>
      <p:ext uri="{BB962C8B-B14F-4D97-AF65-F5344CB8AC3E}">
        <p14:creationId xmlns:p14="http://schemas.microsoft.com/office/powerpoint/2010/main" val="2000039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Test setup</a:t>
            </a:r>
            <a:endParaRPr lang="ru-RU" dirty="0"/>
          </a:p>
        </p:txBody>
      </p:sp>
      <p:pic>
        <p:nvPicPr>
          <p:cNvPr id="4" name="Рисунок 3"/>
          <p:cNvPicPr>
            <a:picLocks noChangeAspect="1"/>
          </p:cNvPicPr>
          <p:nvPr/>
        </p:nvPicPr>
        <p:blipFill>
          <a:blip r:embed="rId2"/>
          <a:stretch>
            <a:fillRect/>
          </a:stretch>
        </p:blipFill>
        <p:spPr>
          <a:xfrm flipH="1">
            <a:off x="6078757" y="988213"/>
            <a:ext cx="2317102" cy="173782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03" y="2732948"/>
            <a:ext cx="4852492" cy="3493294"/>
          </a:xfrm>
          <a:prstGeom prst="rect">
            <a:avLst/>
          </a:prstGeom>
        </p:spPr>
      </p:pic>
      <p:cxnSp>
        <p:nvCxnSpPr>
          <p:cNvPr id="8" name="Прямая со стрелкой 7"/>
          <p:cNvCxnSpPr/>
          <p:nvPr/>
        </p:nvCxnSpPr>
        <p:spPr>
          <a:xfrm flipH="1" flipV="1">
            <a:off x="2430380" y="3850105"/>
            <a:ext cx="2634915"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585471">
            <a:off x="4129264" y="3878650"/>
            <a:ext cx="845103" cy="400110"/>
          </a:xfrm>
          <a:prstGeom prst="rect">
            <a:avLst/>
          </a:prstGeom>
          <a:noFill/>
        </p:spPr>
        <p:txBody>
          <a:bodyPr wrap="none" rtlCol="0">
            <a:spAutoFit/>
          </a:bodyPr>
          <a:lstStyle/>
          <a:p>
            <a:r>
              <a:rPr lang="en-US" sz="2000" b="1" dirty="0">
                <a:solidFill>
                  <a:srgbClr val="FF0000"/>
                </a:solidFill>
              </a:rPr>
              <a:t>b</a:t>
            </a:r>
            <a:r>
              <a:rPr lang="en-US" sz="2000" b="1" dirty="0" smtClean="0">
                <a:solidFill>
                  <a:srgbClr val="FF0000"/>
                </a:solidFill>
              </a:rPr>
              <a:t>eam</a:t>
            </a:r>
            <a:r>
              <a:rPr lang="en-US" sz="2000" dirty="0" smtClean="0"/>
              <a:t> </a:t>
            </a:r>
            <a:endParaRPr lang="ru-RU" sz="2000" dirty="0"/>
          </a:p>
        </p:txBody>
      </p:sp>
      <p:sp>
        <p:nvSpPr>
          <p:cNvPr id="13" name="TextBox 12"/>
          <p:cNvSpPr txBox="1"/>
          <p:nvPr/>
        </p:nvSpPr>
        <p:spPr>
          <a:xfrm rot="16200000">
            <a:off x="2625959" y="4738918"/>
            <a:ext cx="1782091" cy="461665"/>
          </a:xfrm>
          <a:prstGeom prst="rect">
            <a:avLst/>
          </a:prstGeom>
          <a:noFill/>
        </p:spPr>
        <p:txBody>
          <a:bodyPr wrap="none" rtlCol="0">
            <a:spAutoFit/>
          </a:bodyPr>
          <a:lstStyle/>
          <a:p>
            <a:r>
              <a:rPr lang="en-US" sz="2400" b="1" dirty="0" smtClean="0"/>
              <a:t>Scintillator 1</a:t>
            </a:r>
            <a:endParaRPr lang="ru-RU" sz="2400" b="1" dirty="0"/>
          </a:p>
        </p:txBody>
      </p:sp>
      <p:sp>
        <p:nvSpPr>
          <p:cNvPr id="14" name="TextBox 13"/>
          <p:cNvSpPr txBox="1"/>
          <p:nvPr/>
        </p:nvSpPr>
        <p:spPr>
          <a:xfrm rot="16200000">
            <a:off x="1725860" y="4546412"/>
            <a:ext cx="1782091" cy="461665"/>
          </a:xfrm>
          <a:prstGeom prst="rect">
            <a:avLst/>
          </a:prstGeom>
          <a:noFill/>
        </p:spPr>
        <p:txBody>
          <a:bodyPr wrap="none" rtlCol="0">
            <a:spAutoFit/>
          </a:bodyPr>
          <a:lstStyle/>
          <a:p>
            <a:r>
              <a:rPr lang="en-US" sz="2400" b="1" dirty="0" smtClean="0"/>
              <a:t>Scintillator 2</a:t>
            </a:r>
            <a:endParaRPr lang="ru-RU" sz="2400" b="1" dirty="0"/>
          </a:p>
        </p:txBody>
      </p:sp>
      <p:sp>
        <p:nvSpPr>
          <p:cNvPr id="15" name="TextBox 14"/>
          <p:cNvSpPr txBox="1"/>
          <p:nvPr/>
        </p:nvSpPr>
        <p:spPr>
          <a:xfrm>
            <a:off x="212803" y="988501"/>
            <a:ext cx="5653151" cy="1631216"/>
          </a:xfrm>
          <a:prstGeom prst="rect">
            <a:avLst/>
          </a:prstGeom>
          <a:noFill/>
          <a:ln>
            <a:solidFill>
              <a:schemeClr val="accent3">
                <a:lumMod val="75000"/>
              </a:schemeClr>
            </a:solidFill>
          </a:ln>
        </p:spPr>
        <p:txBody>
          <a:bodyPr wrap="none" rtlCol="0">
            <a:spAutoFit/>
          </a:bodyPr>
          <a:lstStyle/>
          <a:p>
            <a:pPr marL="285750" indent="-285750">
              <a:buFont typeface="Wingdings" panose="05000000000000000000" pitchFamily="2" charset="2"/>
              <a:buChar char="Ø"/>
            </a:pPr>
            <a:r>
              <a:rPr lang="en-US" sz="2000" dirty="0" smtClean="0"/>
              <a:t>One STS test station</a:t>
            </a:r>
          </a:p>
          <a:p>
            <a:pPr marL="285750" indent="-285750">
              <a:buFont typeface="Wingdings" panose="05000000000000000000" pitchFamily="2" charset="2"/>
              <a:buChar char="Ø"/>
            </a:pPr>
            <a:r>
              <a:rPr lang="en-US" sz="2000" dirty="0" smtClean="0"/>
              <a:t>Trigger system based on two scintillators counters</a:t>
            </a:r>
          </a:p>
          <a:p>
            <a:pPr marL="285750" indent="-285750">
              <a:buFont typeface="Wingdings" panose="05000000000000000000" pitchFamily="2" charset="2"/>
              <a:buChar char="Ø"/>
            </a:pPr>
            <a:r>
              <a:rPr lang="en-US" sz="2000" dirty="0" smtClean="0"/>
              <a:t>3 FEBs with </a:t>
            </a:r>
            <a:r>
              <a:rPr lang="en-US" sz="2000" dirty="0" err="1" smtClean="0"/>
              <a:t>nXYTER</a:t>
            </a:r>
            <a:r>
              <a:rPr lang="en-US" sz="2000" dirty="0" smtClean="0"/>
              <a:t> v.2.0 ASIC</a:t>
            </a:r>
          </a:p>
          <a:p>
            <a:pPr marL="285750" indent="-285750">
              <a:buFont typeface="Wingdings" panose="05000000000000000000" pitchFamily="2" charset="2"/>
              <a:buChar char="Ø"/>
            </a:pPr>
            <a:r>
              <a:rPr lang="en-US" sz="2000" dirty="0" smtClean="0"/>
              <a:t>SysCore v.2 based readout</a:t>
            </a:r>
          </a:p>
          <a:p>
            <a:pPr marL="285750" indent="-285750">
              <a:buFont typeface="Wingdings" panose="05000000000000000000" pitchFamily="2" charset="2"/>
              <a:buChar char="Ø"/>
            </a:pPr>
            <a:r>
              <a:rPr lang="en-US" sz="2000" dirty="0" smtClean="0"/>
              <a:t>Online Analysis  based on DABC &amp; Go4</a:t>
            </a:r>
          </a:p>
        </p:txBody>
      </p:sp>
      <p:sp>
        <p:nvSpPr>
          <p:cNvPr id="16" name="TextBox 15"/>
          <p:cNvSpPr txBox="1"/>
          <p:nvPr/>
        </p:nvSpPr>
        <p:spPr>
          <a:xfrm>
            <a:off x="5590843" y="2865579"/>
            <a:ext cx="3103029" cy="369332"/>
          </a:xfrm>
          <a:prstGeom prst="rect">
            <a:avLst/>
          </a:prstGeom>
          <a:noFill/>
        </p:spPr>
        <p:txBody>
          <a:bodyPr wrap="none" rtlCol="0">
            <a:spAutoFit/>
          </a:bodyPr>
          <a:lstStyle/>
          <a:p>
            <a:r>
              <a:rPr lang="en-US" dirty="0" smtClean="0"/>
              <a:t>Test station with “baby” sensor</a:t>
            </a:r>
            <a:endParaRPr lang="ru-RU" dirty="0"/>
          </a:p>
        </p:txBody>
      </p:sp>
      <p:sp>
        <p:nvSpPr>
          <p:cNvPr id="17" name="TextBox 16"/>
          <p:cNvSpPr txBox="1"/>
          <p:nvPr/>
        </p:nvSpPr>
        <p:spPr>
          <a:xfrm>
            <a:off x="5662333" y="3798885"/>
            <a:ext cx="4035079" cy="1200329"/>
          </a:xfrm>
          <a:prstGeom prst="rect">
            <a:avLst/>
          </a:prstGeom>
          <a:noFill/>
        </p:spPr>
        <p:txBody>
          <a:bodyPr wrap="none" rtlCol="0">
            <a:spAutoFit/>
          </a:bodyPr>
          <a:lstStyle/>
          <a:p>
            <a:r>
              <a:rPr lang="en-US" dirty="0" smtClean="0"/>
              <a:t>Two types of demonstrators were tested:</a:t>
            </a:r>
          </a:p>
          <a:p>
            <a:endParaRPr lang="en-US" dirty="0"/>
          </a:p>
          <a:p>
            <a:pPr marL="285750" indent="-285750">
              <a:buFont typeface="Wingdings" panose="05000000000000000000" pitchFamily="2" charset="2"/>
              <a:buChar char="Ø"/>
            </a:pPr>
            <a:r>
              <a:rPr lang="en-US" dirty="0" smtClean="0"/>
              <a:t>With “baby” sensor Hamamatsu</a:t>
            </a:r>
          </a:p>
          <a:p>
            <a:pPr marL="285750" indent="-285750">
              <a:buFont typeface="Wingdings" panose="05000000000000000000" pitchFamily="2" charset="2"/>
              <a:buChar char="Ø"/>
            </a:pPr>
            <a:r>
              <a:rPr lang="en-US" dirty="0" smtClean="0"/>
              <a:t>With CBM06C4-DM by </a:t>
            </a:r>
            <a:r>
              <a:rPr lang="en-US" dirty="0" err="1" smtClean="0"/>
              <a:t>CiS</a:t>
            </a:r>
            <a:endParaRPr lang="en-US" dirty="0" smtClean="0"/>
          </a:p>
        </p:txBody>
      </p:sp>
      <p:pic>
        <p:nvPicPr>
          <p:cNvPr id="18" name="Рисунок 17"/>
          <p:cNvPicPr>
            <a:picLocks noChangeAspect="1"/>
          </p:cNvPicPr>
          <p:nvPr/>
        </p:nvPicPr>
        <p:blipFill rotWithShape="1">
          <a:blip r:embed="rId4"/>
          <a:srcRect l="1493" t="18992" r="68746" b="6796"/>
          <a:stretch/>
        </p:blipFill>
        <p:spPr>
          <a:xfrm>
            <a:off x="10515599" y="3479964"/>
            <a:ext cx="1414269" cy="2068446"/>
          </a:xfrm>
          <a:prstGeom prst="rect">
            <a:avLst/>
          </a:prstGeom>
        </p:spPr>
      </p:pic>
      <p:pic>
        <p:nvPicPr>
          <p:cNvPr id="19" name="Рисунок 18"/>
          <p:cNvPicPr>
            <a:picLocks noChangeAspect="1"/>
          </p:cNvPicPr>
          <p:nvPr/>
        </p:nvPicPr>
        <p:blipFill rotWithShape="1">
          <a:blip r:embed="rId5" cstate="print">
            <a:extLst>
              <a:ext uri="{28A0092B-C50C-407E-A947-70E740481C1C}">
                <a14:useLocalDpi xmlns:a14="http://schemas.microsoft.com/office/drawing/2010/main" val="0"/>
              </a:ext>
            </a:extLst>
          </a:blip>
          <a:srcRect l="21172" t="7425" r="18872" b="2734"/>
          <a:stretch/>
        </p:blipFill>
        <p:spPr>
          <a:xfrm>
            <a:off x="9354615" y="988213"/>
            <a:ext cx="2003196" cy="2121611"/>
          </a:xfrm>
          <a:prstGeom prst="rect">
            <a:avLst/>
          </a:prstGeom>
        </p:spPr>
      </p:pic>
      <p:sp>
        <p:nvSpPr>
          <p:cNvPr id="20" name="TextBox 19"/>
          <p:cNvSpPr txBox="1"/>
          <p:nvPr/>
        </p:nvSpPr>
        <p:spPr>
          <a:xfrm>
            <a:off x="8964085" y="3110632"/>
            <a:ext cx="3103029" cy="369332"/>
          </a:xfrm>
          <a:prstGeom prst="rect">
            <a:avLst/>
          </a:prstGeom>
          <a:noFill/>
        </p:spPr>
        <p:txBody>
          <a:bodyPr wrap="none" rtlCol="0">
            <a:spAutoFit/>
          </a:bodyPr>
          <a:lstStyle/>
          <a:p>
            <a:r>
              <a:rPr lang="en-US" dirty="0" smtClean="0"/>
              <a:t>Test station with </a:t>
            </a:r>
            <a:r>
              <a:rPr lang="en-US" dirty="0" smtClean="0"/>
              <a:t>CBM06C4-DM</a:t>
            </a:r>
            <a:endParaRPr lang="ru-RU" dirty="0"/>
          </a:p>
        </p:txBody>
      </p:sp>
      <p:sp>
        <p:nvSpPr>
          <p:cNvPr id="21" name="Нижний колонтитул 20"/>
          <p:cNvSpPr>
            <a:spLocks noGrp="1"/>
          </p:cNvSpPr>
          <p:nvPr>
            <p:ph type="ftr" sz="quarter" idx="11"/>
          </p:nvPr>
        </p:nvSpPr>
        <p:spPr/>
        <p:txBody>
          <a:bodyPr/>
          <a:lstStyle/>
          <a:p>
            <a:r>
              <a:rPr lang="en-US" smtClean="0"/>
              <a:t>Dementev Dmitrii, CBM workgroup meeting at JINR 22.05.2017</a:t>
            </a:r>
            <a:endParaRPr lang="ru-RU"/>
          </a:p>
        </p:txBody>
      </p:sp>
      <p:sp>
        <p:nvSpPr>
          <p:cNvPr id="22" name="Номер слайда 21"/>
          <p:cNvSpPr>
            <a:spLocks noGrp="1"/>
          </p:cNvSpPr>
          <p:nvPr>
            <p:ph type="sldNum" sz="quarter" idx="12"/>
          </p:nvPr>
        </p:nvSpPr>
        <p:spPr/>
        <p:txBody>
          <a:bodyPr/>
          <a:lstStyle/>
          <a:p>
            <a:fld id="{0110F6D0-7903-4362-AD26-37E0580608EE}" type="slidenum">
              <a:rPr lang="ru-RU" smtClean="0"/>
              <a:t>3</a:t>
            </a:fld>
            <a:endParaRPr lang="ru-RU"/>
          </a:p>
        </p:txBody>
      </p:sp>
    </p:spTree>
    <p:extLst>
      <p:ext uri="{BB962C8B-B14F-4D97-AF65-F5344CB8AC3E}">
        <p14:creationId xmlns:p14="http://schemas.microsoft.com/office/powerpoint/2010/main" val="515849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Beam structure</a:t>
            </a: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947" y="1242328"/>
            <a:ext cx="5859379" cy="2511526"/>
          </a:xfrm>
          <a:prstGeom prst="rect">
            <a:avLst/>
          </a:prstGeom>
        </p:spPr>
      </p:pic>
      <p:sp>
        <p:nvSpPr>
          <p:cNvPr id="7" name="TextBox 6"/>
          <p:cNvSpPr txBox="1"/>
          <p:nvPr/>
        </p:nvSpPr>
        <p:spPr>
          <a:xfrm>
            <a:off x="601386" y="3923032"/>
            <a:ext cx="3158365" cy="1015663"/>
          </a:xfrm>
          <a:prstGeom prst="rect">
            <a:avLst/>
          </a:prstGeom>
          <a:noFill/>
        </p:spPr>
        <p:txBody>
          <a:bodyPr wrap="none" rtlCol="0">
            <a:spAutoFit/>
          </a:bodyPr>
          <a:lstStyle/>
          <a:p>
            <a:r>
              <a:rPr lang="en-US" sz="2000" dirty="0" smtClean="0"/>
              <a:t>Time structure of the beam:</a:t>
            </a:r>
          </a:p>
          <a:p>
            <a:r>
              <a:rPr lang="en-US" sz="2000" dirty="0" smtClean="0"/>
              <a:t>One spill is approx. 5s</a:t>
            </a:r>
          </a:p>
          <a:p>
            <a:r>
              <a:rPr lang="en-US" sz="2000" dirty="0" smtClean="0"/>
              <a:t>Slow extraction at Nuclotron</a:t>
            </a:r>
            <a:endParaRPr lang="ru-RU" sz="2000" dirty="0"/>
          </a:p>
        </p:txBody>
      </p:sp>
      <p:cxnSp>
        <p:nvCxnSpPr>
          <p:cNvPr id="9" name="Прямая со стрелкой 8"/>
          <p:cNvCxnSpPr/>
          <p:nvPr/>
        </p:nvCxnSpPr>
        <p:spPr>
          <a:xfrm>
            <a:off x="2883306" y="2257831"/>
            <a:ext cx="33140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2775045" y="2257831"/>
            <a:ext cx="39364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764472" y="1862425"/>
            <a:ext cx="444352" cy="369332"/>
          </a:xfrm>
          <a:prstGeom prst="rect">
            <a:avLst/>
          </a:prstGeom>
          <a:noFill/>
        </p:spPr>
        <p:txBody>
          <a:bodyPr wrap="none" rtlCol="0">
            <a:spAutoFit/>
          </a:bodyPr>
          <a:lstStyle/>
          <a:p>
            <a:r>
              <a:rPr lang="en-US" dirty="0" smtClean="0"/>
              <a:t>5 s</a:t>
            </a:r>
            <a:endParaRPr lang="ru-RU" dirty="0"/>
          </a:p>
        </p:txBody>
      </p:sp>
      <p:sp>
        <p:nvSpPr>
          <p:cNvPr id="17" name="TextBox 16"/>
          <p:cNvSpPr txBox="1"/>
          <p:nvPr/>
        </p:nvSpPr>
        <p:spPr>
          <a:xfrm>
            <a:off x="8979243" y="3176528"/>
            <a:ext cx="3154710" cy="369332"/>
          </a:xfrm>
          <a:prstGeom prst="rect">
            <a:avLst/>
          </a:prstGeom>
          <a:noFill/>
        </p:spPr>
        <p:txBody>
          <a:bodyPr wrap="none" rtlCol="0">
            <a:spAutoFit/>
          </a:bodyPr>
          <a:lstStyle/>
          <a:p>
            <a:r>
              <a:rPr lang="en-US" dirty="0" smtClean="0"/>
              <a:t>XY beam structure: baby sensor</a:t>
            </a:r>
            <a:endParaRPr lang="ru-RU" dirty="0"/>
          </a:p>
        </p:txBody>
      </p:sp>
      <p:sp>
        <p:nvSpPr>
          <p:cNvPr id="18" name="TextBox 17"/>
          <p:cNvSpPr txBox="1"/>
          <p:nvPr/>
        </p:nvSpPr>
        <p:spPr>
          <a:xfrm>
            <a:off x="8842507" y="5657266"/>
            <a:ext cx="3356240" cy="369332"/>
          </a:xfrm>
          <a:prstGeom prst="rect">
            <a:avLst/>
          </a:prstGeom>
          <a:noFill/>
        </p:spPr>
        <p:txBody>
          <a:bodyPr wrap="none" rtlCol="0">
            <a:spAutoFit/>
          </a:bodyPr>
          <a:lstStyle/>
          <a:p>
            <a:r>
              <a:rPr lang="en-US" dirty="0" smtClean="0"/>
              <a:t>XY beam structure: </a:t>
            </a:r>
            <a:r>
              <a:rPr lang="en-US" dirty="0" smtClean="0"/>
              <a:t>CBM06C4-DM</a:t>
            </a:r>
            <a:endParaRPr lang="ru-RU" dirty="0"/>
          </a:p>
        </p:txBody>
      </p:sp>
      <p:sp>
        <p:nvSpPr>
          <p:cNvPr id="19" name="TextBox 18"/>
          <p:cNvSpPr txBox="1"/>
          <p:nvPr/>
        </p:nvSpPr>
        <p:spPr>
          <a:xfrm>
            <a:off x="654337" y="5334101"/>
            <a:ext cx="5718232" cy="1015663"/>
          </a:xfrm>
          <a:prstGeom prst="rect">
            <a:avLst/>
          </a:prstGeom>
          <a:noFill/>
        </p:spPr>
        <p:txBody>
          <a:bodyPr wrap="none" rtlCol="0">
            <a:spAutoFit/>
          </a:bodyPr>
          <a:lstStyle/>
          <a:p>
            <a:r>
              <a:rPr lang="en-US" sz="2000" i="1" dirty="0" smtClean="0"/>
              <a:t>Beam had ~15cm diameter  at the sensor location</a:t>
            </a:r>
          </a:p>
          <a:p>
            <a:r>
              <a:rPr lang="en-US" sz="2000" i="1" dirty="0" smtClean="0"/>
              <a:t>Since the sensitive area of the sensor is much smaller </a:t>
            </a:r>
          </a:p>
          <a:p>
            <a:r>
              <a:rPr lang="en-US" sz="2000" i="1" dirty="0" smtClean="0"/>
              <a:t>It is seen as homogeneous</a:t>
            </a:r>
            <a:endParaRPr lang="ru-RU" sz="2000" i="1" dirty="0"/>
          </a:p>
        </p:txBody>
      </p:sp>
      <p:sp>
        <p:nvSpPr>
          <p:cNvPr id="20" name="Нижний колонтитул 19"/>
          <p:cNvSpPr>
            <a:spLocks noGrp="1"/>
          </p:cNvSpPr>
          <p:nvPr>
            <p:ph type="ftr" sz="quarter" idx="11"/>
          </p:nvPr>
        </p:nvSpPr>
        <p:spPr/>
        <p:txBody>
          <a:bodyPr/>
          <a:lstStyle/>
          <a:p>
            <a:r>
              <a:rPr lang="en-US" smtClean="0"/>
              <a:t>Dementev Dmitrii, CBM workgroup meeting at JINR 22.05.2017</a:t>
            </a:r>
            <a:endParaRPr lang="ru-RU"/>
          </a:p>
        </p:txBody>
      </p:sp>
      <p:sp>
        <p:nvSpPr>
          <p:cNvPr id="21" name="Номер слайда 20"/>
          <p:cNvSpPr>
            <a:spLocks noGrp="1"/>
          </p:cNvSpPr>
          <p:nvPr>
            <p:ph type="sldNum" sz="quarter" idx="12"/>
          </p:nvPr>
        </p:nvSpPr>
        <p:spPr/>
        <p:txBody>
          <a:bodyPr/>
          <a:lstStyle/>
          <a:p>
            <a:fld id="{0110F6D0-7903-4362-AD26-37E0580608EE}" type="slidenum">
              <a:rPr lang="ru-RU" smtClean="0"/>
              <a:t>4</a:t>
            </a:fld>
            <a:endParaRPr lang="ru-RU"/>
          </a:p>
        </p:txBody>
      </p:sp>
      <p:pic>
        <p:nvPicPr>
          <p:cNvPr id="23" name="Рисунок 22"/>
          <p:cNvPicPr>
            <a:picLocks noChangeAspect="1"/>
          </p:cNvPicPr>
          <p:nvPr/>
        </p:nvPicPr>
        <p:blipFill>
          <a:blip r:embed="rId4"/>
          <a:stretch>
            <a:fillRect/>
          </a:stretch>
        </p:blipFill>
        <p:spPr>
          <a:xfrm>
            <a:off x="9114652" y="3864521"/>
            <a:ext cx="2801896" cy="1723964"/>
          </a:xfrm>
          <a:prstGeom prst="rect">
            <a:avLst/>
          </a:prstGeom>
        </p:spPr>
      </p:pic>
      <mc:AlternateContent xmlns:mc="http://schemas.openxmlformats.org/markup-compatibility/2006">
        <mc:Choice xmlns:a14="http://schemas.microsoft.com/office/drawing/2010/main" Requires="a14">
          <p:sp>
            <p:nvSpPr>
              <p:cNvPr id="24" name="TextBox 23"/>
              <p:cNvSpPr txBox="1"/>
              <p:nvPr/>
            </p:nvSpPr>
            <p:spPr>
              <a:xfrm>
                <a:off x="6518668" y="3418103"/>
                <a:ext cx="2305439" cy="734240"/>
              </a:xfrm>
              <a:prstGeom prst="rect">
                <a:avLst/>
              </a:prstGeom>
              <a:noFill/>
            </p:spPr>
            <p:txBody>
              <a:bodyPr wrap="none" rtlCol="0">
                <a:spAutoFit/>
              </a:bodyPr>
              <a:lstStyle/>
              <a:p>
                <a:r>
                  <a:rPr lang="en-US" sz="2000" dirty="0" smtClean="0"/>
                  <a:t>Test of the mapping </a:t>
                </a:r>
              </a:p>
              <a:p>
                <a:r>
                  <a:rPr lang="en-US" sz="2000" dirty="0" smtClean="0"/>
                  <a:t>with </a:t>
                </a:r>
                <a14:m>
                  <m:oMath xmlns:m="http://schemas.openxmlformats.org/officeDocument/2006/math">
                    <m:sSup>
                      <m:sSupPr>
                        <m:ctrlPr>
                          <a:rPr lang="ru-RU" sz="2000" i="1">
                            <a:solidFill>
                              <a:schemeClr val="dk1"/>
                            </a:solidFill>
                            <a:latin typeface="Cambria Math" panose="02040503050406030204" pitchFamily="18" charset="0"/>
                          </a:rPr>
                        </m:ctrlPr>
                      </m:sSupPr>
                      <m:e>
                        <m:r>
                          <a:rPr lang="en-US" sz="2000" b="0" i="1" smtClean="0">
                            <a:solidFill>
                              <a:schemeClr val="dk1"/>
                            </a:solidFill>
                            <a:latin typeface="Cambria Math" panose="02040503050406030204" pitchFamily="18" charset="0"/>
                          </a:rPr>
                          <m:t>𝑆𝑟</m:t>
                        </m:r>
                      </m:e>
                      <m:sup>
                        <m:r>
                          <a:rPr lang="en-US" sz="2000" b="0" i="1" smtClean="0">
                            <a:solidFill>
                              <a:schemeClr val="dk1"/>
                            </a:solidFill>
                            <a:latin typeface="Cambria Math" panose="02040503050406030204" pitchFamily="18" charset="0"/>
                          </a:rPr>
                          <m:t>90</m:t>
                        </m:r>
                      </m:sup>
                    </m:sSup>
                  </m:oMath>
                </a14:m>
                <a:r>
                  <a:rPr lang="en-US" sz="2000" dirty="0" smtClean="0"/>
                  <a:t> source</a:t>
                </a:r>
                <a:endParaRPr lang="ru-RU" sz="2000" dirty="0"/>
              </a:p>
            </p:txBody>
          </p:sp>
        </mc:Choice>
        <mc:Fallback>
          <p:sp>
            <p:nvSpPr>
              <p:cNvPr id="24" name="TextBox 23"/>
              <p:cNvSpPr txBox="1">
                <a:spLocks noRot="1" noChangeAspect="1" noMove="1" noResize="1" noEditPoints="1" noAdjustHandles="1" noChangeArrowheads="1" noChangeShapeType="1" noTextEdit="1"/>
              </p:cNvSpPr>
              <p:nvPr/>
            </p:nvSpPr>
            <p:spPr>
              <a:xfrm>
                <a:off x="6518668" y="3418103"/>
                <a:ext cx="2305439" cy="734240"/>
              </a:xfrm>
              <a:prstGeom prst="rect">
                <a:avLst/>
              </a:prstGeom>
              <a:blipFill>
                <a:blip r:embed="rId5"/>
                <a:stretch>
                  <a:fillRect l="-2639" t="-5000" r="-1847" b="-10833"/>
                </a:stretch>
              </a:blipFill>
            </p:spPr>
            <p:txBody>
              <a:bodyPr/>
              <a:lstStyle/>
              <a:p>
                <a:r>
                  <a:rPr lang="ru-RU">
                    <a:noFill/>
                  </a:rPr>
                  <a:t> </a:t>
                </a:r>
              </a:p>
            </p:txBody>
          </p:sp>
        </mc:Fallback>
      </mc:AlternateContent>
      <p:sp>
        <p:nvSpPr>
          <p:cNvPr id="25" name="Rectangle 2"/>
          <p:cNvSpPr>
            <a:spLocks noChangeArrowheads="1"/>
          </p:cNvSpPr>
          <p:nvPr/>
        </p:nvSpPr>
        <p:spPr bwMode="auto">
          <a:xfrm>
            <a:off x="6271801" y="10957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6" name="Объект 25"/>
          <p:cNvGraphicFramePr>
            <a:graphicFrameLocks noChangeAspect="1"/>
          </p:cNvGraphicFramePr>
          <p:nvPr>
            <p:extLst>
              <p:ext uri="{D42A27DB-BD31-4B8C-83A1-F6EECF244321}">
                <p14:modId xmlns:p14="http://schemas.microsoft.com/office/powerpoint/2010/main" val="1215048427"/>
              </p:ext>
            </p:extLst>
          </p:nvPr>
        </p:nvGraphicFramePr>
        <p:xfrm>
          <a:off x="6285501" y="1104448"/>
          <a:ext cx="2771775" cy="2324100"/>
        </p:xfrm>
        <a:graphic>
          <a:graphicData uri="http://schemas.openxmlformats.org/presentationml/2006/ole">
            <mc:AlternateContent xmlns:mc="http://schemas.openxmlformats.org/markup-compatibility/2006">
              <mc:Choice xmlns:v="urn:schemas-microsoft-com:vml" Requires="v">
                <p:oleObj spid="_x0000_s7180" name="Точечный рисунок" r:id="rId6" imgW="7323810" imgH="6125430" progId="Paint.Picture">
                  <p:embed/>
                </p:oleObj>
              </mc:Choice>
              <mc:Fallback>
                <p:oleObj name="Точечный рисунок" r:id="rId6" imgW="7323810" imgH="6125430"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5501" y="1104448"/>
                        <a:ext cx="2771775" cy="232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Рисунок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8206" y="945469"/>
            <a:ext cx="2550695" cy="2231059"/>
          </a:xfrm>
          <a:prstGeom prst="rect">
            <a:avLst/>
          </a:prstGeom>
        </p:spPr>
      </p:pic>
    </p:spTree>
    <p:extLst>
      <p:ext uri="{BB962C8B-B14F-4D97-AF65-F5344CB8AC3E}">
        <p14:creationId xmlns:p14="http://schemas.microsoft.com/office/powerpoint/2010/main" val="2118715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Noise</a:t>
            </a:r>
            <a:endParaRPr lang="ru-RU" dirty="0"/>
          </a:p>
        </p:txBody>
      </p:sp>
      <p:sp>
        <p:nvSpPr>
          <p:cNvPr id="4" name="Нижний колонтитул 3"/>
          <p:cNvSpPr>
            <a:spLocks noGrp="1"/>
          </p:cNvSpPr>
          <p:nvPr>
            <p:ph type="ftr" sz="quarter" idx="11"/>
          </p:nvPr>
        </p:nvSpPr>
        <p:spPr/>
        <p:txBody>
          <a:bodyPr/>
          <a:lstStyle/>
          <a:p>
            <a:r>
              <a:rPr lang="en-US" smtClean="0"/>
              <a:t>Dementev Dmitrii, CBM workgroup meeting at JINR 22.05.2017</a:t>
            </a:r>
            <a:endParaRPr lang="ru-RU" dirty="0"/>
          </a:p>
        </p:txBody>
      </p:sp>
      <p:sp>
        <p:nvSpPr>
          <p:cNvPr id="5" name="Номер слайда 4"/>
          <p:cNvSpPr>
            <a:spLocks noGrp="1"/>
          </p:cNvSpPr>
          <p:nvPr>
            <p:ph type="sldNum" sz="quarter" idx="12"/>
          </p:nvPr>
        </p:nvSpPr>
        <p:spPr/>
        <p:txBody>
          <a:bodyPr/>
          <a:lstStyle/>
          <a:p>
            <a:fld id="{0110F6D0-7903-4362-AD26-37E0580608EE}" type="slidenum">
              <a:rPr lang="ru-RU" smtClean="0"/>
              <a:pPr/>
              <a:t>5</a:t>
            </a:fld>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61" y="899009"/>
            <a:ext cx="5177666" cy="3095478"/>
          </a:xfrm>
          <a:prstGeom prst="rect">
            <a:avLst/>
          </a:prstGeom>
        </p:spPr>
      </p:pic>
      <p:sp>
        <p:nvSpPr>
          <p:cNvPr id="8" name="TextBox 7"/>
          <p:cNvSpPr txBox="1"/>
          <p:nvPr/>
        </p:nvSpPr>
        <p:spPr>
          <a:xfrm>
            <a:off x="974558" y="3994487"/>
            <a:ext cx="4502643" cy="369332"/>
          </a:xfrm>
          <a:prstGeom prst="rect">
            <a:avLst/>
          </a:prstGeom>
          <a:noFill/>
        </p:spPr>
        <p:txBody>
          <a:bodyPr wrap="none" rtlCol="0">
            <a:spAutoFit/>
          </a:bodyPr>
          <a:lstStyle/>
          <a:p>
            <a:r>
              <a:rPr lang="en-US" dirty="0" smtClean="0"/>
              <a:t>Noise per channel distribution on Baby sensor</a:t>
            </a:r>
            <a:endParaRPr lang="ru-RU" dirty="0"/>
          </a:p>
        </p:txBody>
      </p:sp>
      <p:sp>
        <p:nvSpPr>
          <p:cNvPr id="9" name="TextBox 8"/>
          <p:cNvSpPr txBox="1"/>
          <p:nvPr/>
        </p:nvSpPr>
        <p:spPr>
          <a:xfrm>
            <a:off x="6541174" y="4026567"/>
            <a:ext cx="4962256" cy="369332"/>
          </a:xfrm>
          <a:prstGeom prst="rect">
            <a:avLst/>
          </a:prstGeom>
          <a:noFill/>
        </p:spPr>
        <p:txBody>
          <a:bodyPr wrap="none" rtlCol="0">
            <a:spAutoFit/>
          </a:bodyPr>
          <a:lstStyle/>
          <a:p>
            <a:r>
              <a:rPr lang="en-US" dirty="0" smtClean="0"/>
              <a:t>Noise per channel distribution on CBM06C4 sensor</a:t>
            </a:r>
            <a:endParaRPr lang="ru-RU" dirty="0"/>
          </a:p>
        </p:txBody>
      </p:sp>
      <p:graphicFrame>
        <p:nvGraphicFramePr>
          <p:cNvPr id="12" name="Таблица 11"/>
          <p:cNvGraphicFramePr>
            <a:graphicFrameLocks noGrp="1"/>
          </p:cNvGraphicFramePr>
          <p:nvPr>
            <p:extLst>
              <p:ext uri="{D42A27DB-BD31-4B8C-83A1-F6EECF244321}">
                <p14:modId xmlns:p14="http://schemas.microsoft.com/office/powerpoint/2010/main" val="3398440223"/>
              </p:ext>
            </p:extLst>
          </p:nvPr>
        </p:nvGraphicFramePr>
        <p:xfrm>
          <a:off x="951989" y="4539302"/>
          <a:ext cx="4525212" cy="1010920"/>
        </p:xfrm>
        <a:graphic>
          <a:graphicData uri="http://schemas.openxmlformats.org/drawingml/2006/table">
            <a:tbl>
              <a:tblPr firstRow="1" bandRow="1">
                <a:tableStyleId>{5C22544A-7EE6-4342-B048-85BDC9FD1C3A}</a:tableStyleId>
              </a:tblPr>
              <a:tblGrid>
                <a:gridCol w="2262606">
                  <a:extLst>
                    <a:ext uri="{9D8B030D-6E8A-4147-A177-3AD203B41FA5}">
                      <a16:colId xmlns:a16="http://schemas.microsoft.com/office/drawing/2014/main" val="968811526"/>
                    </a:ext>
                  </a:extLst>
                </a:gridCol>
                <a:gridCol w="2262606">
                  <a:extLst>
                    <a:ext uri="{9D8B030D-6E8A-4147-A177-3AD203B41FA5}">
                      <a16:colId xmlns:a16="http://schemas.microsoft.com/office/drawing/2014/main" val="2060141286"/>
                    </a:ext>
                  </a:extLst>
                </a:gridCol>
              </a:tblGrid>
              <a:tr h="370840">
                <a:tc>
                  <a:txBody>
                    <a:bodyPr/>
                    <a:lstStyle/>
                    <a:p>
                      <a:r>
                        <a:rPr lang="en-US" dirty="0" smtClean="0"/>
                        <a:t>N side,</a:t>
                      </a:r>
                      <a:r>
                        <a:rPr lang="en-US" baseline="0" dirty="0" smtClean="0"/>
                        <a:t> av. noise</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5.5 </a:t>
                      </a:r>
                      <a:r>
                        <a:rPr lang="ru-RU" dirty="0" smtClean="0">
                          <a:solidFill>
                            <a:schemeClr val="bg1"/>
                          </a:solidFill>
                        </a:rPr>
                        <a:t>±</a:t>
                      </a:r>
                      <a:r>
                        <a:rPr lang="en-US" dirty="0" smtClean="0">
                          <a:solidFill>
                            <a:schemeClr val="bg1"/>
                          </a:solidFill>
                        </a:rPr>
                        <a:t> 0.2 ADC</a:t>
                      </a:r>
                      <a:endParaRPr lang="ru-RU" dirty="0" smtClean="0">
                        <a:solidFill>
                          <a:schemeClr val="bg1"/>
                        </a:solidFill>
                      </a:endParaRPr>
                    </a:p>
                    <a:p>
                      <a:endParaRPr lang="ru-RU" dirty="0"/>
                    </a:p>
                  </a:txBody>
                  <a:tcPr/>
                </a:tc>
                <a:extLst>
                  <a:ext uri="{0D108BD9-81ED-4DB2-BD59-A6C34878D82A}">
                    <a16:rowId xmlns:a16="http://schemas.microsoft.com/office/drawing/2014/main" val="730959988"/>
                  </a:ext>
                </a:extLst>
              </a:tr>
              <a:tr h="370840">
                <a:tc>
                  <a:txBody>
                    <a:bodyPr/>
                    <a:lstStyle/>
                    <a:p>
                      <a:r>
                        <a:rPr lang="en-US" dirty="0" smtClean="0"/>
                        <a:t>P side,</a:t>
                      </a:r>
                      <a:r>
                        <a:rPr lang="en-US" baseline="0" dirty="0" smtClean="0"/>
                        <a:t> </a:t>
                      </a:r>
                      <a:r>
                        <a:rPr lang="en-US" baseline="0" dirty="0" smtClean="0"/>
                        <a:t>av. noise</a:t>
                      </a:r>
                      <a:endParaRPr lang="ru-RU" dirty="0"/>
                    </a:p>
                  </a:txBody>
                  <a:tcPr/>
                </a:tc>
                <a:tc>
                  <a:txBody>
                    <a:bodyPr/>
                    <a:lstStyle/>
                    <a:p>
                      <a:r>
                        <a:rPr lang="en-US" dirty="0" smtClean="0"/>
                        <a:t>4.7 </a:t>
                      </a:r>
                      <a:r>
                        <a:rPr lang="ru-RU" sz="1800" kern="1200" dirty="0" smtClean="0">
                          <a:solidFill>
                            <a:schemeClr val="dk1"/>
                          </a:solidFill>
                          <a:effectLst/>
                          <a:latin typeface="+mn-lt"/>
                          <a:ea typeface="+mn-ea"/>
                          <a:cs typeface="+mn-cs"/>
                        </a:rPr>
                        <a:t>±</a:t>
                      </a:r>
                      <a:r>
                        <a:rPr lang="en-US" sz="1800" kern="1200" dirty="0" smtClean="0">
                          <a:solidFill>
                            <a:schemeClr val="dk1"/>
                          </a:solidFill>
                          <a:effectLst/>
                          <a:latin typeface="+mn-lt"/>
                          <a:ea typeface="+mn-ea"/>
                          <a:cs typeface="+mn-cs"/>
                        </a:rPr>
                        <a:t> 0.2 ADC</a:t>
                      </a:r>
                      <a:endParaRPr lang="ru-RU" dirty="0"/>
                    </a:p>
                  </a:txBody>
                  <a:tcPr/>
                </a:tc>
                <a:extLst>
                  <a:ext uri="{0D108BD9-81ED-4DB2-BD59-A6C34878D82A}">
                    <a16:rowId xmlns:a16="http://schemas.microsoft.com/office/drawing/2014/main" val="2945444985"/>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103641372"/>
              </p:ext>
            </p:extLst>
          </p:nvPr>
        </p:nvGraphicFramePr>
        <p:xfrm>
          <a:off x="6749043" y="4539302"/>
          <a:ext cx="4525212" cy="1010920"/>
        </p:xfrm>
        <a:graphic>
          <a:graphicData uri="http://schemas.openxmlformats.org/drawingml/2006/table">
            <a:tbl>
              <a:tblPr firstRow="1" bandRow="1">
                <a:tableStyleId>{5C22544A-7EE6-4342-B048-85BDC9FD1C3A}</a:tableStyleId>
              </a:tblPr>
              <a:tblGrid>
                <a:gridCol w="2262606">
                  <a:extLst>
                    <a:ext uri="{9D8B030D-6E8A-4147-A177-3AD203B41FA5}">
                      <a16:colId xmlns:a16="http://schemas.microsoft.com/office/drawing/2014/main" val="968811526"/>
                    </a:ext>
                  </a:extLst>
                </a:gridCol>
                <a:gridCol w="2262606">
                  <a:extLst>
                    <a:ext uri="{9D8B030D-6E8A-4147-A177-3AD203B41FA5}">
                      <a16:colId xmlns:a16="http://schemas.microsoft.com/office/drawing/2014/main" val="2060141286"/>
                    </a:ext>
                  </a:extLst>
                </a:gridCol>
              </a:tblGrid>
              <a:tr h="370840">
                <a:tc>
                  <a:txBody>
                    <a:bodyPr/>
                    <a:lstStyle/>
                    <a:p>
                      <a:r>
                        <a:rPr lang="en-US" dirty="0" smtClean="0"/>
                        <a:t>N side,</a:t>
                      </a:r>
                      <a:r>
                        <a:rPr lang="en-US" baseline="0" dirty="0" smtClean="0"/>
                        <a:t> av. noise</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7.7 </a:t>
                      </a:r>
                      <a:r>
                        <a:rPr lang="ru-RU" dirty="0" smtClean="0">
                          <a:solidFill>
                            <a:schemeClr val="bg1"/>
                          </a:solidFill>
                        </a:rPr>
                        <a:t>±</a:t>
                      </a:r>
                      <a:r>
                        <a:rPr lang="en-US" dirty="0" smtClean="0">
                          <a:solidFill>
                            <a:schemeClr val="bg1"/>
                          </a:solidFill>
                        </a:rPr>
                        <a:t> 0.53 ADC</a:t>
                      </a:r>
                      <a:endParaRPr lang="ru-RU" dirty="0" smtClean="0">
                        <a:solidFill>
                          <a:schemeClr val="bg1"/>
                        </a:solidFill>
                      </a:endParaRPr>
                    </a:p>
                    <a:p>
                      <a:endParaRPr lang="ru-RU" dirty="0"/>
                    </a:p>
                  </a:txBody>
                  <a:tcPr/>
                </a:tc>
                <a:extLst>
                  <a:ext uri="{0D108BD9-81ED-4DB2-BD59-A6C34878D82A}">
                    <a16:rowId xmlns:a16="http://schemas.microsoft.com/office/drawing/2014/main" val="730959988"/>
                  </a:ext>
                </a:extLst>
              </a:tr>
              <a:tr h="370840">
                <a:tc>
                  <a:txBody>
                    <a:bodyPr/>
                    <a:lstStyle/>
                    <a:p>
                      <a:r>
                        <a:rPr lang="en-US" dirty="0" smtClean="0"/>
                        <a:t>P side,</a:t>
                      </a:r>
                      <a:r>
                        <a:rPr lang="en-US" baseline="0" dirty="0" smtClean="0"/>
                        <a:t> </a:t>
                      </a:r>
                      <a:r>
                        <a:rPr lang="en-US" baseline="0" dirty="0" smtClean="0"/>
                        <a:t>av. noise</a:t>
                      </a:r>
                      <a:endParaRPr lang="ru-RU" dirty="0"/>
                    </a:p>
                  </a:txBody>
                  <a:tcPr/>
                </a:tc>
                <a:tc>
                  <a:txBody>
                    <a:bodyPr/>
                    <a:lstStyle/>
                    <a:p>
                      <a:r>
                        <a:rPr lang="en-US" dirty="0" smtClean="0"/>
                        <a:t>8.1 </a:t>
                      </a:r>
                      <a:r>
                        <a:rPr lang="ru-RU" sz="1800" kern="1200" dirty="0" smtClean="0">
                          <a:solidFill>
                            <a:schemeClr val="dk1"/>
                          </a:solidFill>
                          <a:effectLst/>
                          <a:latin typeface="+mn-lt"/>
                          <a:ea typeface="+mn-ea"/>
                          <a:cs typeface="+mn-cs"/>
                        </a:rPr>
                        <a:t>±</a:t>
                      </a:r>
                      <a:r>
                        <a:rPr lang="en-US" sz="1800" kern="1200" dirty="0" smtClean="0">
                          <a:solidFill>
                            <a:schemeClr val="dk1"/>
                          </a:solidFill>
                          <a:effectLst/>
                          <a:latin typeface="+mn-lt"/>
                          <a:ea typeface="+mn-ea"/>
                          <a:cs typeface="+mn-cs"/>
                        </a:rPr>
                        <a:t> 0.41 ADC</a:t>
                      </a:r>
                      <a:endParaRPr lang="ru-RU" dirty="0"/>
                    </a:p>
                  </a:txBody>
                  <a:tcPr/>
                </a:tc>
                <a:extLst>
                  <a:ext uri="{0D108BD9-81ED-4DB2-BD59-A6C34878D82A}">
                    <a16:rowId xmlns:a16="http://schemas.microsoft.com/office/drawing/2014/main" val="2945444985"/>
                  </a:ext>
                </a:extLst>
              </a:tr>
            </a:tbl>
          </a:graphicData>
        </a:graphic>
      </p:graphicFrame>
      <p:sp>
        <p:nvSpPr>
          <p:cNvPr id="15" name="TextBox 14"/>
          <p:cNvSpPr txBox="1"/>
          <p:nvPr/>
        </p:nvSpPr>
        <p:spPr>
          <a:xfrm>
            <a:off x="1624264" y="5652216"/>
            <a:ext cx="2021644" cy="646331"/>
          </a:xfrm>
          <a:prstGeom prst="rect">
            <a:avLst/>
          </a:prstGeom>
          <a:noFill/>
        </p:spPr>
        <p:txBody>
          <a:bodyPr wrap="none" rtlCol="0">
            <a:spAutoFit/>
          </a:bodyPr>
          <a:lstStyle/>
          <a:p>
            <a:r>
              <a:rPr lang="en-US" i="1" dirty="0" smtClean="0"/>
              <a:t>S/N for N side  23.4</a:t>
            </a:r>
          </a:p>
          <a:p>
            <a:r>
              <a:rPr lang="en-US" i="1" dirty="0" smtClean="0"/>
              <a:t>S/N for P side   24.5</a:t>
            </a:r>
            <a:endParaRPr lang="ru-RU" i="1" dirty="0"/>
          </a:p>
        </p:txBody>
      </p:sp>
      <p:sp>
        <p:nvSpPr>
          <p:cNvPr id="16" name="TextBox 15"/>
          <p:cNvSpPr txBox="1"/>
          <p:nvPr/>
        </p:nvSpPr>
        <p:spPr>
          <a:xfrm>
            <a:off x="8000827" y="5744550"/>
            <a:ext cx="2021644" cy="646331"/>
          </a:xfrm>
          <a:prstGeom prst="rect">
            <a:avLst/>
          </a:prstGeom>
          <a:noFill/>
        </p:spPr>
        <p:txBody>
          <a:bodyPr wrap="none" rtlCol="0">
            <a:spAutoFit/>
          </a:bodyPr>
          <a:lstStyle/>
          <a:p>
            <a:r>
              <a:rPr lang="en-US" i="1" dirty="0" smtClean="0"/>
              <a:t>S/N for N side  17.1</a:t>
            </a:r>
          </a:p>
          <a:p>
            <a:r>
              <a:rPr lang="en-US" i="1" dirty="0" smtClean="0"/>
              <a:t>S/N for P side   16.8</a:t>
            </a:r>
            <a:endParaRPr lang="ru-RU" i="1" dirty="0"/>
          </a:p>
        </p:txBody>
      </p:sp>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032" y="899009"/>
            <a:ext cx="5178539" cy="3096000"/>
          </a:xfrm>
          <a:prstGeom prst="rect">
            <a:avLst/>
          </a:prstGeom>
        </p:spPr>
      </p:pic>
    </p:spTree>
    <p:extLst>
      <p:ext uri="{BB962C8B-B14F-4D97-AF65-F5344CB8AC3E}">
        <p14:creationId xmlns:p14="http://schemas.microsoft.com/office/powerpoint/2010/main" val="361280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Clusters amplitude measured with d beam</a:t>
            </a:r>
            <a:endParaRPr lang="ru-RU" dirty="0"/>
          </a:p>
        </p:txBody>
      </p:sp>
      <p:pic>
        <p:nvPicPr>
          <p:cNvPr id="4" name="Рисунок 3"/>
          <p:cNvPicPr>
            <a:picLocks noChangeAspect="1"/>
          </p:cNvPicPr>
          <p:nvPr/>
        </p:nvPicPr>
        <p:blipFill>
          <a:blip r:embed="rId2"/>
          <a:stretch>
            <a:fillRect/>
          </a:stretch>
        </p:blipFill>
        <p:spPr>
          <a:xfrm>
            <a:off x="174437" y="932647"/>
            <a:ext cx="4165347" cy="2628701"/>
          </a:xfrm>
          <a:prstGeom prst="rect">
            <a:avLst/>
          </a:prstGeom>
        </p:spPr>
      </p:pic>
      <p:sp>
        <p:nvSpPr>
          <p:cNvPr id="5" name="TextBox 4"/>
          <p:cNvSpPr txBox="1"/>
          <p:nvPr/>
        </p:nvSpPr>
        <p:spPr>
          <a:xfrm>
            <a:off x="547417" y="3730745"/>
            <a:ext cx="3904268" cy="1323439"/>
          </a:xfrm>
          <a:prstGeom prst="rect">
            <a:avLst/>
          </a:prstGeom>
          <a:noFill/>
        </p:spPr>
        <p:txBody>
          <a:bodyPr wrap="square" rtlCol="0">
            <a:spAutoFit/>
          </a:bodyPr>
          <a:lstStyle/>
          <a:p>
            <a:r>
              <a:rPr lang="en-US" sz="2000" dirty="0" smtClean="0"/>
              <a:t>Clusters amplitudes on the </a:t>
            </a:r>
            <a:r>
              <a:rPr lang="en-US" sz="2000" b="1" dirty="0" smtClean="0"/>
              <a:t>P side </a:t>
            </a:r>
            <a:r>
              <a:rPr lang="en-US" sz="2000" dirty="0" smtClean="0"/>
              <a:t>of baby sensor</a:t>
            </a:r>
          </a:p>
          <a:p>
            <a:endParaRPr lang="en-US" sz="2000" dirty="0" smtClean="0"/>
          </a:p>
          <a:p>
            <a:endParaRPr lang="ru-RU" sz="2000" dirty="0"/>
          </a:p>
        </p:txBody>
      </p:sp>
      <p:pic>
        <p:nvPicPr>
          <p:cNvPr id="6" name="Рисунок 5"/>
          <p:cNvPicPr>
            <a:picLocks noChangeAspect="1"/>
          </p:cNvPicPr>
          <p:nvPr/>
        </p:nvPicPr>
        <p:blipFill>
          <a:blip r:embed="rId3"/>
          <a:stretch>
            <a:fillRect/>
          </a:stretch>
        </p:blipFill>
        <p:spPr>
          <a:xfrm>
            <a:off x="4339784" y="1047533"/>
            <a:ext cx="4159764" cy="2539432"/>
          </a:xfrm>
          <a:prstGeom prst="rect">
            <a:avLst/>
          </a:prstGeom>
        </p:spPr>
      </p:pic>
      <p:sp>
        <p:nvSpPr>
          <p:cNvPr id="8" name="TextBox 7"/>
          <p:cNvSpPr txBox="1"/>
          <p:nvPr/>
        </p:nvSpPr>
        <p:spPr>
          <a:xfrm>
            <a:off x="4788569" y="3701851"/>
            <a:ext cx="3922294" cy="1323439"/>
          </a:xfrm>
          <a:prstGeom prst="rect">
            <a:avLst/>
          </a:prstGeom>
          <a:noFill/>
        </p:spPr>
        <p:txBody>
          <a:bodyPr wrap="square" rtlCol="0">
            <a:spAutoFit/>
          </a:bodyPr>
          <a:lstStyle/>
          <a:p>
            <a:r>
              <a:rPr lang="en-US" sz="2000" dirty="0" smtClean="0"/>
              <a:t>Clusters amplitudes on the </a:t>
            </a:r>
            <a:r>
              <a:rPr lang="en-US" sz="2000" b="1" dirty="0"/>
              <a:t>N</a:t>
            </a:r>
            <a:r>
              <a:rPr lang="en-US" sz="2000" b="1" dirty="0" smtClean="0"/>
              <a:t> side </a:t>
            </a:r>
            <a:r>
              <a:rPr lang="en-US" sz="2000" dirty="0" smtClean="0"/>
              <a:t>of baby sensor</a:t>
            </a:r>
          </a:p>
          <a:p>
            <a:endParaRPr lang="en-US" sz="2000" dirty="0" smtClean="0"/>
          </a:p>
          <a:p>
            <a:endParaRPr lang="ru-RU" sz="2000" dirty="0"/>
          </a:p>
        </p:txBody>
      </p:sp>
      <p:pic>
        <p:nvPicPr>
          <p:cNvPr id="9" name="Рисунок 8"/>
          <p:cNvPicPr>
            <a:picLocks noChangeAspect="1"/>
          </p:cNvPicPr>
          <p:nvPr/>
        </p:nvPicPr>
        <p:blipFill>
          <a:blip r:embed="rId4"/>
          <a:stretch>
            <a:fillRect/>
          </a:stretch>
        </p:blipFill>
        <p:spPr>
          <a:xfrm>
            <a:off x="8507250" y="976803"/>
            <a:ext cx="3243263" cy="2706510"/>
          </a:xfrm>
          <a:prstGeom prst="rect">
            <a:avLst/>
          </a:prstGeom>
        </p:spPr>
      </p:pic>
      <p:sp>
        <p:nvSpPr>
          <p:cNvPr id="10" name="TextBox 9"/>
          <p:cNvSpPr txBox="1"/>
          <p:nvPr/>
        </p:nvSpPr>
        <p:spPr>
          <a:xfrm>
            <a:off x="9067801" y="3667501"/>
            <a:ext cx="3023936" cy="1631216"/>
          </a:xfrm>
          <a:prstGeom prst="rect">
            <a:avLst/>
          </a:prstGeom>
          <a:noFill/>
        </p:spPr>
        <p:txBody>
          <a:bodyPr wrap="square" rtlCol="0">
            <a:spAutoFit/>
          </a:bodyPr>
          <a:lstStyle/>
          <a:p>
            <a:r>
              <a:rPr lang="en-US" sz="2000" dirty="0" smtClean="0"/>
              <a:t>Clusters amplitudes on the </a:t>
            </a:r>
            <a:r>
              <a:rPr lang="en-US" sz="2000" b="1" dirty="0" smtClean="0"/>
              <a:t>P side </a:t>
            </a:r>
            <a:r>
              <a:rPr lang="en-US" sz="2000" dirty="0" smtClean="0"/>
              <a:t>of </a:t>
            </a:r>
            <a:r>
              <a:rPr lang="en-US" sz="2000" dirty="0" smtClean="0"/>
              <a:t>CBM06C4-DM</a:t>
            </a:r>
            <a:endParaRPr lang="ru-RU" sz="2000" dirty="0" smtClean="0"/>
          </a:p>
          <a:p>
            <a:r>
              <a:rPr lang="en-US" sz="2000" dirty="0" smtClean="0"/>
              <a:t> sensor</a:t>
            </a:r>
          </a:p>
          <a:p>
            <a:endParaRPr lang="en-US" sz="2000" dirty="0" smtClean="0"/>
          </a:p>
          <a:p>
            <a:endParaRPr lang="ru-RU" sz="2000" dirty="0"/>
          </a:p>
        </p:txBody>
      </p:sp>
      <p:sp>
        <p:nvSpPr>
          <p:cNvPr id="11" name="TextBox 10"/>
          <p:cNvSpPr txBox="1"/>
          <p:nvPr/>
        </p:nvSpPr>
        <p:spPr>
          <a:xfrm>
            <a:off x="2028630" y="4483109"/>
            <a:ext cx="5967211" cy="1015663"/>
          </a:xfrm>
          <a:prstGeom prst="rect">
            <a:avLst/>
          </a:prstGeom>
          <a:noFill/>
        </p:spPr>
        <p:txBody>
          <a:bodyPr wrap="none" rtlCol="0">
            <a:spAutoFit/>
          </a:bodyPr>
          <a:lstStyle/>
          <a:p>
            <a:r>
              <a:rPr lang="en-US" sz="2000" dirty="0" smtClean="0"/>
              <a:t>Areas with no masked and noisy channels was selected.</a:t>
            </a:r>
          </a:p>
          <a:p>
            <a:r>
              <a:rPr lang="en-US" sz="2000" dirty="0" smtClean="0"/>
              <a:t>Coincidence with trigger was applied</a:t>
            </a:r>
          </a:p>
          <a:p>
            <a:endParaRPr lang="ru-RU" sz="2000" dirty="0"/>
          </a:p>
        </p:txBody>
      </p:sp>
      <p:sp>
        <p:nvSpPr>
          <p:cNvPr id="12" name="TextBox 11"/>
          <p:cNvSpPr txBox="1"/>
          <p:nvPr/>
        </p:nvSpPr>
        <p:spPr>
          <a:xfrm>
            <a:off x="547417" y="5697138"/>
            <a:ext cx="11117724" cy="707886"/>
          </a:xfrm>
          <a:prstGeom prst="rect">
            <a:avLst/>
          </a:prstGeom>
          <a:noFill/>
        </p:spPr>
        <p:txBody>
          <a:bodyPr wrap="none" rtlCol="0">
            <a:spAutoFit/>
          </a:bodyPr>
          <a:lstStyle/>
          <a:p>
            <a:r>
              <a:rPr lang="en-US" sz="2000" i="1" dirty="0" smtClean="0"/>
              <a:t>Deficiency</a:t>
            </a:r>
            <a:r>
              <a:rPr lang="en-US" sz="2000" i="1" dirty="0"/>
              <a:t> </a:t>
            </a:r>
            <a:r>
              <a:rPr lang="en-US" sz="2000" i="1" dirty="0" smtClean="0"/>
              <a:t>of 2-strip clusters for the CBM06C4-DM is due to high value of comp. threshold (</a:t>
            </a:r>
            <a:r>
              <a:rPr lang="en-US" sz="2000" i="1" dirty="0" err="1" smtClean="0"/>
              <a:t>reg</a:t>
            </a:r>
            <a:r>
              <a:rPr lang="en-US" sz="2000" i="1" dirty="0" smtClean="0"/>
              <a:t> 18 </a:t>
            </a:r>
            <a:r>
              <a:rPr lang="en-US" sz="2000" i="1" dirty="0" err="1" smtClean="0"/>
              <a:t>val</a:t>
            </a:r>
            <a:r>
              <a:rPr lang="en-US" sz="2000" i="1" dirty="0" smtClean="0"/>
              <a:t> 42 )</a:t>
            </a:r>
            <a:endParaRPr lang="ru-RU" sz="2000" i="1" dirty="0"/>
          </a:p>
          <a:p>
            <a:r>
              <a:rPr lang="en-US" sz="2000" i="1" dirty="0" smtClean="0"/>
              <a:t> </a:t>
            </a:r>
            <a:endParaRPr lang="ru-RU" sz="2000" i="1" dirty="0"/>
          </a:p>
        </p:txBody>
      </p:sp>
      <p:sp>
        <p:nvSpPr>
          <p:cNvPr id="13" name="Нижний колонтитул 12"/>
          <p:cNvSpPr>
            <a:spLocks noGrp="1"/>
          </p:cNvSpPr>
          <p:nvPr>
            <p:ph type="ftr" sz="quarter" idx="11"/>
          </p:nvPr>
        </p:nvSpPr>
        <p:spPr/>
        <p:txBody>
          <a:bodyPr/>
          <a:lstStyle/>
          <a:p>
            <a:r>
              <a:rPr lang="en-US" smtClean="0"/>
              <a:t>Dementev Dmitrii, CBM workgroup meeting at JINR 22.05.2017</a:t>
            </a:r>
            <a:endParaRPr lang="ru-RU"/>
          </a:p>
        </p:txBody>
      </p:sp>
      <p:sp>
        <p:nvSpPr>
          <p:cNvPr id="14" name="Номер слайда 13"/>
          <p:cNvSpPr>
            <a:spLocks noGrp="1"/>
          </p:cNvSpPr>
          <p:nvPr>
            <p:ph type="sldNum" sz="quarter" idx="12"/>
          </p:nvPr>
        </p:nvSpPr>
        <p:spPr/>
        <p:txBody>
          <a:bodyPr/>
          <a:lstStyle/>
          <a:p>
            <a:fld id="{0110F6D0-7903-4362-AD26-37E0580608EE}" type="slidenum">
              <a:rPr lang="ru-RU" smtClean="0"/>
              <a:t>6</a:t>
            </a:fld>
            <a:endParaRPr lang="ru-RU"/>
          </a:p>
        </p:txBody>
      </p:sp>
    </p:spTree>
    <p:extLst>
      <p:ext uri="{BB962C8B-B14F-4D97-AF65-F5344CB8AC3E}">
        <p14:creationId xmlns:p14="http://schemas.microsoft.com/office/powerpoint/2010/main" val="2572700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Cluster amplitudes</a:t>
            </a:r>
            <a:endParaRPr lang="ru-RU" dirty="0"/>
          </a:p>
        </p:txBody>
      </p:sp>
      <mc:AlternateContent xmlns:mc="http://schemas.openxmlformats.org/markup-compatibility/2006">
        <mc:Choice xmlns:a14="http://schemas.microsoft.com/office/drawing/2010/main" Requires="a14">
          <p:graphicFrame>
            <p:nvGraphicFramePr>
              <p:cNvPr id="6" name="Таблица 5"/>
              <p:cNvGraphicFramePr>
                <a:graphicFrameLocks noGrp="1"/>
              </p:cNvGraphicFramePr>
              <p:nvPr>
                <p:extLst>
                  <p:ext uri="{D42A27DB-BD31-4B8C-83A1-F6EECF244321}">
                    <p14:modId xmlns:p14="http://schemas.microsoft.com/office/powerpoint/2010/main" val="3657281268"/>
                  </p:ext>
                </p:extLst>
              </p:nvPr>
            </p:nvGraphicFramePr>
            <p:xfrm>
              <a:off x="2502568" y="1476388"/>
              <a:ext cx="6001084" cy="3169920"/>
            </p:xfrm>
            <a:graphic>
              <a:graphicData uri="http://schemas.openxmlformats.org/drawingml/2006/table">
                <a:tbl>
                  <a:tblPr firstRow="1" bandRow="1">
                    <a:tableStyleId>{5C22544A-7EE6-4342-B048-85BDC9FD1C3A}</a:tableStyleId>
                  </a:tblPr>
                  <a:tblGrid>
                    <a:gridCol w="1500271">
                      <a:extLst>
                        <a:ext uri="{9D8B030D-6E8A-4147-A177-3AD203B41FA5}">
                          <a16:colId xmlns:a16="http://schemas.microsoft.com/office/drawing/2014/main" val="3885617884"/>
                        </a:ext>
                      </a:extLst>
                    </a:gridCol>
                    <a:gridCol w="1500271">
                      <a:extLst>
                        <a:ext uri="{9D8B030D-6E8A-4147-A177-3AD203B41FA5}">
                          <a16:colId xmlns:a16="http://schemas.microsoft.com/office/drawing/2014/main" val="3104840399"/>
                        </a:ext>
                      </a:extLst>
                    </a:gridCol>
                    <a:gridCol w="1500271">
                      <a:extLst>
                        <a:ext uri="{9D8B030D-6E8A-4147-A177-3AD203B41FA5}">
                          <a16:colId xmlns:a16="http://schemas.microsoft.com/office/drawing/2014/main" val="1991622032"/>
                        </a:ext>
                      </a:extLst>
                    </a:gridCol>
                    <a:gridCol w="1500271">
                      <a:extLst>
                        <a:ext uri="{9D8B030D-6E8A-4147-A177-3AD203B41FA5}">
                          <a16:colId xmlns:a16="http://schemas.microsoft.com/office/drawing/2014/main" val="447845991"/>
                        </a:ext>
                      </a:extLst>
                    </a:gridCol>
                  </a:tblGrid>
                  <a:tr h="370840">
                    <a:tc>
                      <a:txBody>
                        <a:bodyPr/>
                        <a:lstStyle/>
                        <a:p>
                          <a:endParaRPr lang="ru-RU" sz="2000" dirty="0"/>
                        </a:p>
                      </a:txBody>
                      <a:tcPr/>
                    </a:tc>
                    <a:tc>
                      <a:txBody>
                        <a:bodyPr/>
                        <a:lstStyle/>
                        <a:p>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P side, </a:t>
                          </a:r>
                          <a14:m>
                            <m:oMath xmlns:m="http://schemas.openxmlformats.org/officeDocument/2006/math">
                              <m:sSup>
                                <m:sSupPr>
                                  <m:ctrlPr>
                                    <a:rPr lang="ru-RU" sz="2000" b="1" i="1" kern="1200" smtClean="0">
                                      <a:solidFill>
                                        <a:schemeClr val="lt1"/>
                                      </a:solidFill>
                                      <a:effectLst/>
                                      <a:latin typeface="+mn-lt"/>
                                      <a:ea typeface="+mn-ea"/>
                                      <a:cs typeface="+mn-cs"/>
                                    </a:rPr>
                                  </m:ctrlPr>
                                </m:sSupPr>
                                <m:e>
                                  <m:r>
                                    <a:rPr lang="en-US" sz="2000" b="1" i="1" kern="1200">
                                      <a:solidFill>
                                        <a:schemeClr val="lt1"/>
                                      </a:solidFill>
                                      <a:effectLst/>
                                      <a:latin typeface="+mn-lt"/>
                                      <a:ea typeface="+mn-ea"/>
                                      <a:cs typeface="+mn-cs"/>
                                    </a:rPr>
                                    <m:t>𝑘𝑒</m:t>
                                  </m:r>
                                </m:e>
                                <m:sup>
                                  <m:r>
                                    <a:rPr lang="ru-RU" sz="2000" b="1" i="1" kern="1200">
                                      <a:solidFill>
                                        <a:schemeClr val="lt1"/>
                                      </a:solidFill>
                                      <a:effectLst/>
                                      <a:latin typeface="+mn-lt"/>
                                      <a:ea typeface="+mn-ea"/>
                                      <a:cs typeface="+mn-cs"/>
                                    </a:rPr>
                                    <m:t>−</m:t>
                                  </m:r>
                                </m:sup>
                              </m:sSup>
                            </m:oMath>
                          </a14:m>
                          <a:endParaRPr lang="ru-RU" sz="2000" dirty="0"/>
                        </a:p>
                      </a:txBody>
                      <a:tcPr/>
                    </a:tc>
                    <a:tc>
                      <a:txBody>
                        <a:bodyPr/>
                        <a:lstStyle/>
                        <a:p>
                          <a:r>
                            <a:rPr lang="en-US" sz="2000" dirty="0" smtClean="0"/>
                            <a:t>N side, </a:t>
                          </a:r>
                          <a14:m>
                            <m:oMath xmlns:m="http://schemas.openxmlformats.org/officeDocument/2006/math">
                              <m:sSup>
                                <m:sSupPr>
                                  <m:ctrlPr>
                                    <a:rPr lang="ru-RU" sz="2000" b="1" i="1" kern="1200" smtClean="0">
                                      <a:solidFill>
                                        <a:schemeClr val="lt1"/>
                                      </a:solidFill>
                                      <a:effectLst/>
                                      <a:latin typeface="Cambria Math" panose="02040503050406030204" pitchFamily="18" charset="0"/>
                                      <a:ea typeface="+mn-ea"/>
                                      <a:cs typeface="+mn-cs"/>
                                    </a:rPr>
                                  </m:ctrlPr>
                                </m:sSupPr>
                                <m:e>
                                  <m:r>
                                    <a:rPr lang="en-US" sz="2000" b="1" i="1" kern="1200">
                                      <a:solidFill>
                                        <a:schemeClr val="lt1"/>
                                      </a:solidFill>
                                      <a:effectLst/>
                                      <a:latin typeface="Cambria Math" panose="02040503050406030204" pitchFamily="18" charset="0"/>
                                      <a:ea typeface="+mn-ea"/>
                                      <a:cs typeface="+mn-cs"/>
                                    </a:rPr>
                                    <m:t>𝑘𝑒</m:t>
                                  </m:r>
                                </m:e>
                                <m:sup>
                                  <m:r>
                                    <a:rPr lang="ru-RU" sz="2000" b="1" i="1" kern="1200">
                                      <a:solidFill>
                                        <a:schemeClr val="lt1"/>
                                      </a:solidFill>
                                      <a:effectLst/>
                                      <a:latin typeface="Cambria Math" panose="02040503050406030204" pitchFamily="18" charset="0"/>
                                      <a:ea typeface="+mn-ea"/>
                                      <a:cs typeface="+mn-cs"/>
                                    </a:rPr>
                                    <m:t>−</m:t>
                                  </m:r>
                                </m:sup>
                              </m:sSup>
                            </m:oMath>
                          </a14:m>
                          <a:endParaRPr lang="ru-RU" sz="2000" dirty="0"/>
                        </a:p>
                      </a:txBody>
                      <a:tcPr/>
                    </a:tc>
                    <a:extLst>
                      <a:ext uri="{0D108BD9-81ED-4DB2-BD59-A6C34878D82A}">
                        <a16:rowId xmlns:a16="http://schemas.microsoft.com/office/drawing/2014/main" val="2133261383"/>
                      </a:ext>
                    </a:extLst>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ru-RU" sz="2000" i="1" kern="1200" smtClean="0">
                                        <a:solidFill>
                                          <a:schemeClr val="dk1"/>
                                        </a:solidFill>
                                        <a:effectLst/>
                                        <a:latin typeface="Cambria Math" panose="02040503050406030204" pitchFamily="18" charset="0"/>
                                        <a:ea typeface="+mn-ea"/>
                                        <a:cs typeface="+mn-cs"/>
                                      </a:rPr>
                                    </m:ctrlPr>
                                  </m:sSupPr>
                                  <m:e>
                                    <m:r>
                                      <a:rPr lang="en-US" sz="2000" i="1" kern="1200">
                                        <a:solidFill>
                                          <a:schemeClr val="dk1"/>
                                        </a:solidFill>
                                        <a:effectLst/>
                                        <a:latin typeface="Cambria Math" panose="02040503050406030204" pitchFamily="18" charset="0"/>
                                        <a:ea typeface="+mn-ea"/>
                                        <a:cs typeface="+mn-cs"/>
                                      </a:rPr>
                                      <m:t>𝐴𝑚</m:t>
                                    </m:r>
                                  </m:e>
                                  <m:sup>
                                    <m:r>
                                      <a:rPr lang="ru-RU" sz="2000" i="1" kern="1200">
                                        <a:solidFill>
                                          <a:schemeClr val="dk1"/>
                                        </a:solidFill>
                                        <a:effectLst/>
                                        <a:latin typeface="Cambria Math" panose="02040503050406030204" pitchFamily="18" charset="0"/>
                                        <a:ea typeface="+mn-ea"/>
                                        <a:cs typeface="+mn-cs"/>
                                      </a:rPr>
                                      <m:t>241</m:t>
                                    </m:r>
                                  </m:sup>
                                </m:sSup>
                              </m:oMath>
                            </m:oMathPara>
                          </a14:m>
                          <a:endParaRPr lang="ru-RU" sz="2000" kern="1200" dirty="0">
                            <a:solidFill>
                              <a:schemeClr val="dk1"/>
                            </a:solidFill>
                            <a:effectLst/>
                            <a:latin typeface="+mn-lt"/>
                            <a:ea typeface="+mn-ea"/>
                            <a:cs typeface="+mn-cs"/>
                          </a:endParaRPr>
                        </a:p>
                      </a:txBody>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14.6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692856406"/>
                      </a:ext>
                    </a:extLst>
                  </a:tr>
                  <a:tr h="370840">
                    <a:tc vMerge="1">
                      <a:txBody>
                        <a:bodyPr/>
                        <a:lstStyle/>
                        <a:p>
                          <a:endParaRPr lang="ru-RU" sz="2000" dirty="0"/>
                        </a:p>
                      </a:txBody>
                      <a:tcPr/>
                    </a:tc>
                    <a:tc>
                      <a:txBody>
                        <a:bodyPr/>
                        <a:lstStyle/>
                        <a:p>
                          <a:r>
                            <a:rPr lang="en-US" sz="2000" dirty="0" smtClean="0"/>
                            <a:t>1-strip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13.4</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14.7</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908800204"/>
                      </a:ext>
                    </a:extLst>
                  </a:tr>
                  <a:tr h="370840">
                    <a:tc vMerge="1">
                      <a:txBody>
                        <a:bodyPr/>
                        <a:lstStyle/>
                        <a:p>
                          <a:endParaRPr lang="ru-RU" sz="2000" dirty="0"/>
                        </a:p>
                      </a:txBody>
                      <a:tcPr/>
                    </a:tc>
                    <a:tc>
                      <a:txBody>
                        <a:bodyPr/>
                        <a:lstStyle/>
                        <a:p>
                          <a:r>
                            <a:rPr lang="en-US" sz="2000" dirty="0" smtClean="0"/>
                            <a:t>2-strip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13.1</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15.2</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1576308221"/>
                      </a:ext>
                    </a:extLst>
                  </a:tr>
                  <a:tr h="370840">
                    <a:tc rowSpan="4">
                      <a:txBody>
                        <a:bodyPr/>
                        <a:lstStyle/>
                        <a:p>
                          <a:r>
                            <a:rPr lang="en-US" sz="2000" dirty="0" smtClean="0"/>
                            <a:t>Deuteron</a:t>
                          </a:r>
                          <a:r>
                            <a:rPr lang="en-US" sz="2000" baseline="0" dirty="0" smtClean="0"/>
                            <a:t> </a:t>
                          </a:r>
                          <a:r>
                            <a:rPr lang="en-US" sz="2000" baseline="0" dirty="0" smtClean="0"/>
                            <a:t>beam</a:t>
                          </a:r>
                          <a:endParaRPr lang="ru-RU" sz="2000" dirty="0"/>
                        </a:p>
                      </a:txBody>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16.9</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r>
                            <a:rPr lang="en-US" sz="2000" dirty="0" smtClean="0"/>
                            <a:t>18.</a:t>
                          </a:r>
                          <a:r>
                            <a:rPr lang="en-US" sz="2000" dirty="0" smtClean="0"/>
                            <a:t>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2266742096"/>
                      </a:ext>
                    </a:extLst>
                  </a:tr>
                  <a:tr h="370840">
                    <a:tc vMerge="1">
                      <a:txBody>
                        <a:bodyPr/>
                        <a:lstStyle/>
                        <a:p>
                          <a:endParaRPr lang="ru-RU" sz="2000"/>
                        </a:p>
                      </a:txBody>
                      <a:tcPr/>
                    </a:tc>
                    <a:tc>
                      <a:txBody>
                        <a:bodyPr/>
                        <a:lstStyle/>
                        <a:p>
                          <a:r>
                            <a:rPr lang="en-US" sz="2000" dirty="0" smtClean="0"/>
                            <a:t>1-strip</a:t>
                          </a:r>
                          <a:endParaRPr lang="ru-RU" sz="2000" dirty="0"/>
                        </a:p>
                      </a:txBody>
                      <a:tcPr/>
                    </a:tc>
                    <a:tc>
                      <a:txBody>
                        <a:bodyPr/>
                        <a:lstStyle/>
                        <a:p>
                          <a:r>
                            <a:rPr lang="en-US" sz="2000" dirty="0" smtClean="0"/>
                            <a:t>17.0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r>
                            <a:rPr lang="en-US" sz="2000" dirty="0" smtClean="0"/>
                            <a:t>18.0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1301813433"/>
                      </a:ext>
                    </a:extLst>
                  </a:tr>
                  <a:tr h="370840">
                    <a:tc vMerge="1">
                      <a:txBody>
                        <a:bodyPr/>
                        <a:lstStyle/>
                        <a:p>
                          <a:endParaRPr lang="ru-RU" sz="2000"/>
                        </a:p>
                      </a:txBody>
                      <a:tcPr/>
                    </a:tc>
                    <a:tc>
                      <a:txBody>
                        <a:bodyPr/>
                        <a:lstStyle/>
                        <a:p>
                          <a:r>
                            <a:rPr lang="en-US" sz="2000" dirty="0" smtClean="0"/>
                            <a:t>2-strip</a:t>
                          </a:r>
                          <a:endParaRPr lang="ru-RU" sz="2000" dirty="0"/>
                        </a:p>
                      </a:txBody>
                      <a:tcPr/>
                    </a:tc>
                    <a:tc>
                      <a:txBody>
                        <a:bodyPr/>
                        <a:lstStyle/>
                        <a:p>
                          <a:r>
                            <a:rPr lang="en-US" sz="2000" dirty="0" smtClean="0"/>
                            <a:t>16.3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r>
                            <a:rPr lang="en-US" sz="2000" dirty="0" smtClean="0"/>
                            <a:t>18.6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3377085477"/>
                      </a:ext>
                    </a:extLst>
                  </a:tr>
                  <a:tr h="370840">
                    <a:tc vMerge="1">
                      <a:txBody>
                        <a:bodyPr/>
                        <a:lstStyle/>
                        <a:p>
                          <a:endParaRPr lang="ru-RU" sz="2000" dirty="0"/>
                        </a:p>
                      </a:txBody>
                      <a:tcPr/>
                    </a:tc>
                    <a:tc>
                      <a:txBody>
                        <a:bodyPr/>
                        <a:lstStyle/>
                        <a:p>
                          <a:r>
                            <a:rPr lang="en-US" sz="2000" dirty="0" smtClean="0"/>
                            <a:t>3-strip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17.5</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18.3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4188273863"/>
                      </a:ext>
                    </a:extLst>
                  </a:tr>
                </a:tbl>
              </a:graphicData>
            </a:graphic>
          </p:graphicFrame>
        </mc:Choice>
        <mc:Fallback>
          <p:graphicFrame>
            <p:nvGraphicFramePr>
              <p:cNvPr id="6" name="Таблица 5"/>
              <p:cNvGraphicFramePr>
                <a:graphicFrameLocks noGrp="1"/>
              </p:cNvGraphicFramePr>
              <p:nvPr>
                <p:extLst>
                  <p:ext uri="{D42A27DB-BD31-4B8C-83A1-F6EECF244321}">
                    <p14:modId xmlns:p14="http://schemas.microsoft.com/office/powerpoint/2010/main" val="3657281268"/>
                  </p:ext>
                </p:extLst>
              </p:nvPr>
            </p:nvGraphicFramePr>
            <p:xfrm>
              <a:off x="2502568" y="1476388"/>
              <a:ext cx="6001084" cy="3169920"/>
            </p:xfrm>
            <a:graphic>
              <a:graphicData uri="http://schemas.openxmlformats.org/drawingml/2006/table">
                <a:tbl>
                  <a:tblPr firstRow="1" bandRow="1">
                    <a:tableStyleId>{5C22544A-7EE6-4342-B048-85BDC9FD1C3A}</a:tableStyleId>
                  </a:tblPr>
                  <a:tblGrid>
                    <a:gridCol w="1500271">
                      <a:extLst>
                        <a:ext uri="{9D8B030D-6E8A-4147-A177-3AD203B41FA5}">
                          <a16:colId xmlns:a16="http://schemas.microsoft.com/office/drawing/2014/main" val="3885617884"/>
                        </a:ext>
                      </a:extLst>
                    </a:gridCol>
                    <a:gridCol w="1500271">
                      <a:extLst>
                        <a:ext uri="{9D8B030D-6E8A-4147-A177-3AD203B41FA5}">
                          <a16:colId xmlns:a16="http://schemas.microsoft.com/office/drawing/2014/main" val="3104840399"/>
                        </a:ext>
                      </a:extLst>
                    </a:gridCol>
                    <a:gridCol w="1500271">
                      <a:extLst>
                        <a:ext uri="{9D8B030D-6E8A-4147-A177-3AD203B41FA5}">
                          <a16:colId xmlns:a16="http://schemas.microsoft.com/office/drawing/2014/main" val="1991622032"/>
                        </a:ext>
                      </a:extLst>
                    </a:gridCol>
                    <a:gridCol w="1500271">
                      <a:extLst>
                        <a:ext uri="{9D8B030D-6E8A-4147-A177-3AD203B41FA5}">
                          <a16:colId xmlns:a16="http://schemas.microsoft.com/office/drawing/2014/main" val="447845991"/>
                        </a:ext>
                      </a:extLst>
                    </a:gridCol>
                  </a:tblGrid>
                  <a:tr h="396240">
                    <a:tc>
                      <a:txBody>
                        <a:bodyPr/>
                        <a:lstStyle/>
                        <a:p>
                          <a:endParaRPr lang="ru-RU" sz="2000" dirty="0"/>
                        </a:p>
                      </a:txBody>
                      <a:tcPr/>
                    </a:tc>
                    <a:tc>
                      <a:txBody>
                        <a:bodyPr/>
                        <a:lstStyle/>
                        <a:p>
                          <a:endParaRPr lang="ru-RU" sz="2000" dirty="0"/>
                        </a:p>
                      </a:txBody>
                      <a:tcPr/>
                    </a:tc>
                    <a:tc>
                      <a:txBody>
                        <a:bodyPr/>
                        <a:lstStyle/>
                        <a:p>
                          <a:endParaRPr lang="ru-RU"/>
                        </a:p>
                      </a:txBody>
                      <a:tcPr>
                        <a:blipFill>
                          <a:blip r:embed="rId2"/>
                          <a:stretch>
                            <a:fillRect l="-200813" t="-7692" r="-102033" b="-727692"/>
                          </a:stretch>
                        </a:blipFill>
                      </a:tcPr>
                    </a:tc>
                    <a:tc>
                      <a:txBody>
                        <a:bodyPr/>
                        <a:lstStyle/>
                        <a:p>
                          <a:endParaRPr lang="ru-RU"/>
                        </a:p>
                      </a:txBody>
                      <a:tcPr>
                        <a:blipFill>
                          <a:blip r:embed="rId2"/>
                          <a:stretch>
                            <a:fillRect l="-300813" t="-7692" r="-2033" b="-727692"/>
                          </a:stretch>
                        </a:blipFill>
                      </a:tcPr>
                    </a:tc>
                    <a:extLst>
                      <a:ext uri="{0D108BD9-81ED-4DB2-BD59-A6C34878D82A}">
                        <a16:rowId xmlns:a16="http://schemas.microsoft.com/office/drawing/2014/main" val="2133261383"/>
                      </a:ext>
                    </a:extLst>
                  </a:tr>
                  <a:tr h="396240">
                    <a:tc rowSpan="3">
                      <a:txBody>
                        <a:bodyPr/>
                        <a:lstStyle/>
                        <a:p>
                          <a:endParaRPr lang="ru-RU"/>
                        </a:p>
                      </a:txBody>
                      <a:tcPr>
                        <a:blipFill>
                          <a:blip r:embed="rId2"/>
                          <a:stretch>
                            <a:fillRect l="-407" t="-35714" r="-302439" b="-141327"/>
                          </a:stretch>
                        </a:blipFill>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14.6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692856406"/>
                      </a:ext>
                    </a:extLst>
                  </a:tr>
                  <a:tr h="396240">
                    <a:tc vMerge="1">
                      <a:txBody>
                        <a:bodyPr/>
                        <a:lstStyle/>
                        <a:p>
                          <a:endParaRPr lang="ru-RU" sz="2000" dirty="0"/>
                        </a:p>
                      </a:txBody>
                      <a:tcPr/>
                    </a:tc>
                    <a:tc>
                      <a:txBody>
                        <a:bodyPr/>
                        <a:lstStyle/>
                        <a:p>
                          <a:r>
                            <a:rPr lang="en-US" sz="2000" dirty="0" smtClean="0"/>
                            <a:t>1-strip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13.4</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14.7</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908800204"/>
                      </a:ext>
                    </a:extLst>
                  </a:tr>
                  <a:tr h="396240">
                    <a:tc vMerge="1">
                      <a:txBody>
                        <a:bodyPr/>
                        <a:lstStyle/>
                        <a:p>
                          <a:endParaRPr lang="ru-RU" sz="2000" dirty="0"/>
                        </a:p>
                      </a:txBody>
                      <a:tcPr/>
                    </a:tc>
                    <a:tc>
                      <a:txBody>
                        <a:bodyPr/>
                        <a:lstStyle/>
                        <a:p>
                          <a:r>
                            <a:rPr lang="en-US" sz="2000" dirty="0" smtClean="0"/>
                            <a:t>2-strip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13.1</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15.2</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0.6</a:t>
                          </a:r>
                          <a:endParaRPr lang="ru-RU" sz="2000" dirty="0"/>
                        </a:p>
                      </a:txBody>
                      <a:tcPr/>
                    </a:tc>
                    <a:extLst>
                      <a:ext uri="{0D108BD9-81ED-4DB2-BD59-A6C34878D82A}">
                        <a16:rowId xmlns:a16="http://schemas.microsoft.com/office/drawing/2014/main" val="1576308221"/>
                      </a:ext>
                    </a:extLst>
                  </a:tr>
                  <a:tr h="396240">
                    <a:tc rowSpan="4">
                      <a:txBody>
                        <a:bodyPr/>
                        <a:lstStyle/>
                        <a:p>
                          <a:r>
                            <a:rPr lang="en-US" sz="2000" dirty="0" smtClean="0"/>
                            <a:t>Deuteron</a:t>
                          </a:r>
                          <a:r>
                            <a:rPr lang="en-US" sz="2000" baseline="0" dirty="0" smtClean="0"/>
                            <a:t> </a:t>
                          </a:r>
                          <a:r>
                            <a:rPr lang="en-US" sz="2000" baseline="0" dirty="0" smtClean="0"/>
                            <a:t>beam</a:t>
                          </a:r>
                          <a:endParaRPr lang="ru-RU" sz="2000" dirty="0"/>
                        </a:p>
                      </a:txBody>
                      <a:tcPr/>
                    </a:tc>
                    <a:tc>
                      <a:txBody>
                        <a:bodyPr/>
                        <a:lstStyle/>
                        <a:p>
                          <a:r>
                            <a:rPr lang="en-US" sz="2000" dirty="0" smtClean="0"/>
                            <a:t>All clusters</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16.9</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r>
                            <a:rPr lang="en-US" sz="2000" dirty="0" smtClean="0"/>
                            <a:t>18.</a:t>
                          </a:r>
                          <a:r>
                            <a:rPr lang="en-US" sz="2000" dirty="0" smtClean="0"/>
                            <a:t>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2266742096"/>
                      </a:ext>
                    </a:extLst>
                  </a:tr>
                  <a:tr h="396240">
                    <a:tc vMerge="1">
                      <a:txBody>
                        <a:bodyPr/>
                        <a:lstStyle/>
                        <a:p>
                          <a:endParaRPr lang="ru-RU" sz="2000"/>
                        </a:p>
                      </a:txBody>
                      <a:tcPr/>
                    </a:tc>
                    <a:tc>
                      <a:txBody>
                        <a:bodyPr/>
                        <a:lstStyle/>
                        <a:p>
                          <a:r>
                            <a:rPr lang="en-US" sz="2000" dirty="0" smtClean="0"/>
                            <a:t>1-strip</a:t>
                          </a:r>
                          <a:endParaRPr lang="ru-RU" sz="2000" dirty="0"/>
                        </a:p>
                      </a:txBody>
                      <a:tcPr/>
                    </a:tc>
                    <a:tc>
                      <a:txBody>
                        <a:bodyPr/>
                        <a:lstStyle/>
                        <a:p>
                          <a:r>
                            <a:rPr lang="en-US" sz="2000" dirty="0" smtClean="0"/>
                            <a:t>17.0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r>
                            <a:rPr lang="en-US" sz="2000" dirty="0" smtClean="0"/>
                            <a:t>18.0</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1301813433"/>
                      </a:ext>
                    </a:extLst>
                  </a:tr>
                  <a:tr h="396240">
                    <a:tc vMerge="1">
                      <a:txBody>
                        <a:bodyPr/>
                        <a:lstStyle/>
                        <a:p>
                          <a:endParaRPr lang="ru-RU" sz="2000"/>
                        </a:p>
                      </a:txBody>
                      <a:tcPr/>
                    </a:tc>
                    <a:tc>
                      <a:txBody>
                        <a:bodyPr/>
                        <a:lstStyle/>
                        <a:p>
                          <a:r>
                            <a:rPr lang="en-US" sz="2000" dirty="0" smtClean="0"/>
                            <a:t>2-strip</a:t>
                          </a:r>
                          <a:endParaRPr lang="ru-RU" sz="2000" dirty="0"/>
                        </a:p>
                      </a:txBody>
                      <a:tcPr/>
                    </a:tc>
                    <a:tc>
                      <a:txBody>
                        <a:bodyPr/>
                        <a:lstStyle/>
                        <a:p>
                          <a:r>
                            <a:rPr lang="en-US" sz="2000" dirty="0" smtClean="0"/>
                            <a:t>16.3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r>
                            <a:rPr lang="en-US" sz="2000" dirty="0" smtClean="0"/>
                            <a:t>18.6</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3377085477"/>
                      </a:ext>
                    </a:extLst>
                  </a:tr>
                  <a:tr h="396240">
                    <a:tc vMerge="1">
                      <a:txBody>
                        <a:bodyPr/>
                        <a:lstStyle/>
                        <a:p>
                          <a:endParaRPr lang="ru-RU" sz="2000" dirty="0"/>
                        </a:p>
                      </a:txBody>
                      <a:tcPr/>
                    </a:tc>
                    <a:tc>
                      <a:txBody>
                        <a:bodyPr/>
                        <a:lstStyle/>
                        <a:p>
                          <a:r>
                            <a:rPr lang="en-US" sz="2000" dirty="0" smtClean="0"/>
                            <a:t>3-strip</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17.5</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18.3</a:t>
                          </a:r>
                          <a:r>
                            <a:rPr lang="ru-RU" sz="2000" kern="1200" dirty="0" smtClean="0">
                              <a:solidFill>
                                <a:schemeClr val="dk1"/>
                              </a:solidFill>
                              <a:effectLst/>
                              <a:latin typeface="+mn-lt"/>
                              <a:ea typeface="+mn-ea"/>
                              <a:cs typeface="+mn-cs"/>
                            </a:rPr>
                            <a:t>±</a:t>
                          </a:r>
                          <a:r>
                            <a:rPr lang="en-US" sz="2000" kern="1200" dirty="0" smtClean="0">
                              <a:solidFill>
                                <a:schemeClr val="dk1"/>
                              </a:solidFill>
                              <a:effectLst/>
                              <a:latin typeface="+mn-lt"/>
                              <a:ea typeface="+mn-ea"/>
                              <a:cs typeface="+mn-cs"/>
                            </a:rPr>
                            <a:t> 0.5</a:t>
                          </a:r>
                          <a:endParaRPr lang="ru-RU" sz="2000" dirty="0"/>
                        </a:p>
                      </a:txBody>
                      <a:tcPr/>
                    </a:tc>
                    <a:extLst>
                      <a:ext uri="{0D108BD9-81ED-4DB2-BD59-A6C34878D82A}">
                        <a16:rowId xmlns:a16="http://schemas.microsoft.com/office/drawing/2014/main" val="4188273863"/>
                      </a:ext>
                    </a:extLst>
                  </a:tr>
                </a:tbl>
              </a:graphicData>
            </a:graphic>
          </p:graphicFrame>
        </mc:Fallback>
      </mc:AlternateContent>
      <p:sp>
        <p:nvSpPr>
          <p:cNvPr id="7" name="TextBox 6"/>
          <p:cNvSpPr txBox="1"/>
          <p:nvPr/>
        </p:nvSpPr>
        <p:spPr>
          <a:xfrm>
            <a:off x="3477127" y="4792690"/>
            <a:ext cx="4487895" cy="461665"/>
          </a:xfrm>
          <a:prstGeom prst="rect">
            <a:avLst/>
          </a:prstGeom>
          <a:noFill/>
        </p:spPr>
        <p:txBody>
          <a:bodyPr wrap="none" rtlCol="0">
            <a:spAutoFit/>
          </a:bodyPr>
          <a:lstStyle/>
          <a:p>
            <a:pPr algn="ctr"/>
            <a:r>
              <a:rPr lang="en-US" sz="2400" i="1" dirty="0" smtClean="0"/>
              <a:t>Cluster amplitudes for baby sensor</a:t>
            </a:r>
            <a:endParaRPr lang="ru-RU" sz="2400" i="1" dirty="0"/>
          </a:p>
        </p:txBody>
      </p:sp>
      <p:sp>
        <p:nvSpPr>
          <p:cNvPr id="10" name="Нижний колонтитул 9"/>
          <p:cNvSpPr>
            <a:spLocks noGrp="1"/>
          </p:cNvSpPr>
          <p:nvPr>
            <p:ph type="ftr" sz="quarter" idx="11"/>
          </p:nvPr>
        </p:nvSpPr>
        <p:spPr/>
        <p:txBody>
          <a:bodyPr/>
          <a:lstStyle/>
          <a:p>
            <a:r>
              <a:rPr lang="en-US" smtClean="0"/>
              <a:t>Dementev Dmitrii, CBM workgroup meeting at JINR 22.05.2017</a:t>
            </a:r>
            <a:endParaRPr lang="ru-RU"/>
          </a:p>
        </p:txBody>
      </p:sp>
      <p:sp>
        <p:nvSpPr>
          <p:cNvPr id="11" name="Номер слайда 10"/>
          <p:cNvSpPr>
            <a:spLocks noGrp="1"/>
          </p:cNvSpPr>
          <p:nvPr>
            <p:ph type="sldNum" sz="quarter" idx="12"/>
          </p:nvPr>
        </p:nvSpPr>
        <p:spPr/>
        <p:txBody>
          <a:bodyPr/>
          <a:lstStyle/>
          <a:p>
            <a:fld id="{0110F6D0-7903-4362-AD26-37E0580608EE}" type="slidenum">
              <a:rPr lang="ru-RU" smtClean="0"/>
              <a:t>7</a:t>
            </a:fld>
            <a:endParaRPr lang="ru-RU" dirty="0"/>
          </a:p>
        </p:txBody>
      </p:sp>
    </p:spTree>
    <p:extLst>
      <p:ext uri="{BB962C8B-B14F-4D97-AF65-F5344CB8AC3E}">
        <p14:creationId xmlns:p14="http://schemas.microsoft.com/office/powerpoint/2010/main" val="2256344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Cluster size dependence on the angle</a:t>
            </a:r>
            <a:endParaRPr lang="ru-RU" dirty="0"/>
          </a:p>
        </p:txBody>
      </p:sp>
      <p:grpSp>
        <p:nvGrpSpPr>
          <p:cNvPr id="17" name="Группа 16"/>
          <p:cNvGrpSpPr/>
          <p:nvPr/>
        </p:nvGrpSpPr>
        <p:grpSpPr>
          <a:xfrm>
            <a:off x="184022" y="1036669"/>
            <a:ext cx="1541015" cy="2043029"/>
            <a:chOff x="184022" y="1036669"/>
            <a:chExt cx="1541015" cy="2043029"/>
          </a:xfrm>
        </p:grpSpPr>
        <p:sp>
          <p:nvSpPr>
            <p:cNvPr id="4" name="Прямоугольник 3"/>
            <p:cNvSpPr/>
            <p:nvPr/>
          </p:nvSpPr>
          <p:spPr>
            <a:xfrm rot="842371">
              <a:off x="1640787" y="1036669"/>
              <a:ext cx="84250" cy="2043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 стрелкой 5"/>
            <p:cNvCxnSpPr>
              <a:endCxn id="4" idx="1"/>
            </p:cNvCxnSpPr>
            <p:nvPr/>
          </p:nvCxnSpPr>
          <p:spPr>
            <a:xfrm>
              <a:off x="300789" y="2045368"/>
              <a:ext cx="1341256" cy="2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4022" y="2058183"/>
              <a:ext cx="787395" cy="400110"/>
            </a:xfrm>
            <a:prstGeom prst="rect">
              <a:avLst/>
            </a:prstGeom>
            <a:noFill/>
          </p:spPr>
          <p:txBody>
            <a:bodyPr wrap="none" rtlCol="0">
              <a:spAutoFit/>
            </a:bodyPr>
            <a:lstStyle/>
            <a:p>
              <a:r>
                <a:rPr lang="en-US" sz="2000" b="1" i="1" dirty="0" smtClean="0">
                  <a:solidFill>
                    <a:srgbClr val="FF0000"/>
                  </a:solidFill>
                </a:rPr>
                <a:t>beam</a:t>
              </a:r>
              <a:endParaRPr lang="ru-RU" sz="2000" b="1" i="1" dirty="0">
                <a:solidFill>
                  <a:srgbClr val="FF0000"/>
                </a:solidFill>
              </a:endParaRPr>
            </a:p>
          </p:txBody>
        </p:sp>
        <p:cxnSp>
          <p:nvCxnSpPr>
            <p:cNvPr id="10" name="Прямая соединительная линия 9"/>
            <p:cNvCxnSpPr/>
            <p:nvPr/>
          </p:nvCxnSpPr>
          <p:spPr>
            <a:xfrm flipH="1" flipV="1">
              <a:off x="300789" y="1680754"/>
              <a:ext cx="1341256" cy="33862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rot="865192">
              <a:off x="1316081" y="1581594"/>
              <a:ext cx="379524" cy="3967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Дуга 14"/>
            <p:cNvSpPr/>
            <p:nvPr/>
          </p:nvSpPr>
          <p:spPr>
            <a:xfrm flipH="1">
              <a:off x="722809" y="1846218"/>
              <a:ext cx="220301" cy="313328"/>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TextBox 15"/>
            <p:cNvSpPr txBox="1"/>
            <p:nvPr/>
          </p:nvSpPr>
          <p:spPr>
            <a:xfrm>
              <a:off x="334691" y="1619269"/>
              <a:ext cx="388248" cy="800219"/>
            </a:xfrm>
            <a:prstGeom prst="rect">
              <a:avLst/>
            </a:prstGeom>
            <a:noFill/>
            <a:ln>
              <a:noFill/>
            </a:ln>
          </p:spPr>
          <p:txBody>
            <a:bodyPr wrap="none" rtlCol="0">
              <a:spAutoFit/>
            </a:bodyPr>
            <a:lstStyle/>
            <a:p>
              <a:r>
                <a:rPr lang="ru-RU" sz="2800" dirty="0">
                  <a:solidFill>
                    <a:srgbClr val="0070C0"/>
                  </a:solidFill>
                </a:rPr>
                <a:t>α</a:t>
              </a:r>
            </a:p>
            <a:p>
              <a:endParaRPr lang="ru-RU" dirty="0"/>
            </a:p>
          </p:txBody>
        </p:sp>
      </p:grpSp>
      <mc:AlternateContent xmlns:mc="http://schemas.openxmlformats.org/markup-compatibility/2006">
        <mc:Choice xmlns:a14="http://schemas.microsoft.com/office/drawing/2010/main" Requires="a14">
          <p:sp>
            <p:nvSpPr>
              <p:cNvPr id="19" name="TextBox 18"/>
              <p:cNvSpPr txBox="1"/>
              <p:nvPr/>
            </p:nvSpPr>
            <p:spPr>
              <a:xfrm>
                <a:off x="3560509" y="2799005"/>
                <a:ext cx="2594621" cy="65255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𝐶𝑙𝑢𝑠𝑡𝑒𝑟</m:t>
                      </m:r>
                      <m:r>
                        <a:rPr lang="en-US" b="0" i="1" smtClean="0">
                          <a:latin typeface="Cambria Math" panose="02040503050406030204" pitchFamily="18" charset="0"/>
                        </a:rPr>
                        <m:t> </m:t>
                      </m:r>
                      <m:r>
                        <a:rPr lang="en-US" b="0" i="1" smtClean="0">
                          <a:latin typeface="Cambria Math" panose="02040503050406030204" pitchFamily="18" charset="0"/>
                        </a:rPr>
                        <m:t>𝑠𝑖𝑧𝑒</m:t>
                      </m:r>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i="1"/>
                        <m:t>𝛼</m:t>
                      </m:r>
                      <m:r>
                        <a:rPr lang="en-US" i="1"/>
                        <m:t>=</m:t>
                      </m:r>
                      <m:sSup>
                        <m:sSupPr>
                          <m:ctrlPr>
                            <a:rPr lang="ru-RU" i="1"/>
                          </m:ctrlPr>
                        </m:sSupPr>
                        <m:e>
                          <m:r>
                            <a:rPr lang="en-US" i="1"/>
                            <m:t>0</m:t>
                          </m:r>
                        </m:e>
                        <m:sup>
                          <m:r>
                            <a:rPr lang="en-US" i="1"/>
                            <m:t>°</m:t>
                          </m:r>
                        </m:sup>
                      </m:sSup>
                    </m:oMath>
                  </m:oMathPara>
                </a14:m>
                <a:endParaRPr lang="ru-RU" dirty="0"/>
              </a:p>
              <a:p>
                <a:endParaRPr lang="ru-RU" dirty="0"/>
              </a:p>
            </p:txBody>
          </p:sp>
        </mc:Choice>
        <mc:Fallback>
          <p:sp>
            <p:nvSpPr>
              <p:cNvPr id="19" name="TextBox 18"/>
              <p:cNvSpPr txBox="1">
                <a:spLocks noRot="1" noChangeAspect="1" noMove="1" noResize="1" noEditPoints="1" noAdjustHandles="1" noChangeArrowheads="1" noChangeShapeType="1" noTextEdit="1"/>
              </p:cNvSpPr>
              <p:nvPr/>
            </p:nvSpPr>
            <p:spPr>
              <a:xfrm>
                <a:off x="3560509" y="2799005"/>
                <a:ext cx="2594621" cy="652551"/>
              </a:xfrm>
              <a:prstGeom prst="rect">
                <a:avLst/>
              </a:prstGeom>
              <a:blipFill>
                <a:blip r:embed="rId2"/>
                <a:stretch>
                  <a:fillRect/>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8318783" y="2799004"/>
                <a:ext cx="2584041" cy="65255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𝐶𝑙𝑢𝑠𝑡𝑒𝑟</m:t>
                      </m:r>
                      <m:r>
                        <a:rPr lang="en-US" b="0" i="1" smtClean="0">
                          <a:latin typeface="Cambria Math" panose="02040503050406030204" pitchFamily="18" charset="0"/>
                        </a:rPr>
                        <m:t> </m:t>
                      </m:r>
                      <m:r>
                        <a:rPr lang="en-US" b="0" i="1" smtClean="0">
                          <a:latin typeface="Cambria Math" panose="02040503050406030204" pitchFamily="18" charset="0"/>
                        </a:rPr>
                        <m:t>𝑠𝑖𝑧𝑒</m:t>
                      </m:r>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i="1" smtClean="0"/>
                        <m:t>𝛼</m:t>
                      </m:r>
                      <m:r>
                        <a:rPr lang="en-US" i="1" smtClean="0"/>
                        <m:t>=</m:t>
                      </m:r>
                      <m:sSup>
                        <m:sSupPr>
                          <m:ctrlPr>
                            <a:rPr lang="ru-RU" i="1" smtClean="0"/>
                          </m:ctrlPr>
                        </m:sSupPr>
                        <m:e>
                          <m:r>
                            <a:rPr lang="en-US" b="0" i="1" smtClean="0">
                              <a:latin typeface="Cambria Math" panose="02040503050406030204" pitchFamily="18" charset="0"/>
                            </a:rPr>
                            <m:t>9</m:t>
                          </m:r>
                        </m:e>
                        <m:sup>
                          <m:r>
                            <a:rPr lang="en-US" i="1"/>
                            <m:t>°</m:t>
                          </m:r>
                        </m:sup>
                      </m:sSup>
                    </m:oMath>
                  </m:oMathPara>
                </a14:m>
                <a:endParaRPr lang="ru-RU" dirty="0"/>
              </a:p>
              <a:p>
                <a:endParaRPr lang="ru-RU" dirty="0"/>
              </a:p>
            </p:txBody>
          </p:sp>
        </mc:Choice>
        <mc:Fallback>
          <p:sp>
            <p:nvSpPr>
              <p:cNvPr id="21" name="TextBox 20"/>
              <p:cNvSpPr txBox="1">
                <a:spLocks noRot="1" noChangeAspect="1" noMove="1" noResize="1" noEditPoints="1" noAdjustHandles="1" noChangeArrowheads="1" noChangeShapeType="1" noTextEdit="1"/>
              </p:cNvSpPr>
              <p:nvPr/>
            </p:nvSpPr>
            <p:spPr>
              <a:xfrm>
                <a:off x="8318783" y="2799004"/>
                <a:ext cx="2584041" cy="652551"/>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23" name="TextBox 22"/>
              <p:cNvSpPr txBox="1"/>
              <p:nvPr/>
            </p:nvSpPr>
            <p:spPr>
              <a:xfrm>
                <a:off x="3560509" y="5474142"/>
                <a:ext cx="2712281" cy="65255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𝐶𝑙𝑢𝑠𝑡𝑒𝑟</m:t>
                      </m:r>
                      <m:r>
                        <a:rPr lang="en-US" b="0" i="1" smtClean="0">
                          <a:latin typeface="Cambria Math" panose="02040503050406030204" pitchFamily="18" charset="0"/>
                        </a:rPr>
                        <m:t> </m:t>
                      </m:r>
                      <m:r>
                        <a:rPr lang="en-US" b="0" i="1" smtClean="0">
                          <a:latin typeface="Cambria Math" panose="02040503050406030204" pitchFamily="18" charset="0"/>
                        </a:rPr>
                        <m:t>𝑠𝑖𝑧𝑒</m:t>
                      </m:r>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i="1" smtClean="0"/>
                        <m:t>𝛼</m:t>
                      </m:r>
                      <m:r>
                        <a:rPr lang="en-US" i="1" smtClean="0"/>
                        <m:t>=</m:t>
                      </m:r>
                      <m:sSup>
                        <m:sSupPr>
                          <m:ctrlPr>
                            <a:rPr lang="ru-RU" i="1"/>
                          </m:ctrlPr>
                        </m:sSupPr>
                        <m:e>
                          <m:r>
                            <a:rPr lang="en-US" b="0" i="1" smtClean="0">
                              <a:latin typeface="Cambria Math" panose="02040503050406030204" pitchFamily="18" charset="0"/>
                            </a:rPr>
                            <m:t>19</m:t>
                          </m:r>
                        </m:e>
                        <m:sup>
                          <m:r>
                            <a:rPr lang="en-US" i="1"/>
                            <m:t>°</m:t>
                          </m:r>
                        </m:sup>
                      </m:sSup>
                    </m:oMath>
                  </m:oMathPara>
                </a14:m>
                <a:endParaRPr lang="ru-RU" dirty="0"/>
              </a:p>
              <a:p>
                <a:endParaRPr lang="ru-RU" dirty="0"/>
              </a:p>
            </p:txBody>
          </p:sp>
        </mc:Choice>
        <mc:Fallback>
          <p:sp>
            <p:nvSpPr>
              <p:cNvPr id="23" name="TextBox 22"/>
              <p:cNvSpPr txBox="1">
                <a:spLocks noRot="1" noChangeAspect="1" noMove="1" noResize="1" noEditPoints="1" noAdjustHandles="1" noChangeArrowheads="1" noChangeShapeType="1" noTextEdit="1"/>
              </p:cNvSpPr>
              <p:nvPr/>
            </p:nvSpPr>
            <p:spPr>
              <a:xfrm>
                <a:off x="3560509" y="5474142"/>
                <a:ext cx="2712281" cy="652551"/>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25" name="TextBox 24"/>
              <p:cNvSpPr txBox="1"/>
              <p:nvPr/>
            </p:nvSpPr>
            <p:spPr>
              <a:xfrm>
                <a:off x="8318783" y="5474142"/>
                <a:ext cx="2722861" cy="65255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𝐶𝑙𝑢𝑠𝑡𝑒𝑟</m:t>
                      </m:r>
                      <m:r>
                        <a:rPr lang="en-US" b="0" i="1" smtClean="0">
                          <a:latin typeface="Cambria Math" panose="02040503050406030204" pitchFamily="18" charset="0"/>
                        </a:rPr>
                        <m:t> </m:t>
                      </m:r>
                      <m:r>
                        <a:rPr lang="en-US" b="0" i="1" smtClean="0">
                          <a:latin typeface="Cambria Math" panose="02040503050406030204" pitchFamily="18" charset="0"/>
                        </a:rPr>
                        <m:t>𝑠𝑖𝑧𝑒</m:t>
                      </m:r>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i="1" smtClean="0"/>
                        <m:t>𝛼</m:t>
                      </m:r>
                      <m:r>
                        <a:rPr lang="en-US" i="1" smtClean="0"/>
                        <m:t>=</m:t>
                      </m:r>
                      <m:sSup>
                        <m:sSupPr>
                          <m:ctrlPr>
                            <a:rPr lang="ru-RU" i="1"/>
                          </m:ctrlPr>
                        </m:sSupPr>
                        <m:e>
                          <m:r>
                            <a:rPr lang="en-US" b="0" i="1" smtClean="0">
                              <a:latin typeface="Cambria Math" panose="02040503050406030204" pitchFamily="18" charset="0"/>
                            </a:rPr>
                            <m:t>27</m:t>
                          </m:r>
                        </m:e>
                        <m:sup>
                          <m:r>
                            <a:rPr lang="en-US" i="1"/>
                            <m:t>°</m:t>
                          </m:r>
                        </m:sup>
                      </m:sSup>
                    </m:oMath>
                  </m:oMathPara>
                </a14:m>
                <a:endParaRPr lang="ru-RU" dirty="0"/>
              </a:p>
              <a:p>
                <a:endParaRPr lang="ru-RU" dirty="0"/>
              </a:p>
            </p:txBody>
          </p:sp>
        </mc:Choice>
        <mc:Fallback>
          <p:sp>
            <p:nvSpPr>
              <p:cNvPr id="25" name="TextBox 24"/>
              <p:cNvSpPr txBox="1">
                <a:spLocks noRot="1" noChangeAspect="1" noMove="1" noResize="1" noEditPoints="1" noAdjustHandles="1" noChangeArrowheads="1" noChangeShapeType="1" noTextEdit="1"/>
              </p:cNvSpPr>
              <p:nvPr/>
            </p:nvSpPr>
            <p:spPr>
              <a:xfrm>
                <a:off x="8318783" y="5474142"/>
                <a:ext cx="2722861" cy="652551"/>
              </a:xfrm>
              <a:prstGeom prst="rect">
                <a:avLst/>
              </a:prstGeom>
              <a:blipFill>
                <a:blip r:embed="rId5"/>
                <a:stretch>
                  <a:fillRect/>
                </a:stretch>
              </a:blipFill>
            </p:spPr>
            <p:txBody>
              <a:bodyPr/>
              <a:lstStyle/>
              <a:p>
                <a:r>
                  <a:rPr lang="ru-RU">
                    <a:noFill/>
                  </a:rPr>
                  <a:t> </a:t>
                </a:r>
              </a:p>
            </p:txBody>
          </p:sp>
        </mc:Fallback>
      </mc:AlternateContent>
      <p:sp>
        <p:nvSpPr>
          <p:cNvPr id="27" name="TextBox 26"/>
          <p:cNvSpPr txBox="1"/>
          <p:nvPr/>
        </p:nvSpPr>
        <p:spPr>
          <a:xfrm rot="17144442">
            <a:off x="1432344" y="1896314"/>
            <a:ext cx="811441" cy="369332"/>
          </a:xfrm>
          <a:prstGeom prst="rect">
            <a:avLst/>
          </a:prstGeom>
          <a:noFill/>
        </p:spPr>
        <p:txBody>
          <a:bodyPr wrap="none" rtlCol="0">
            <a:spAutoFit/>
          </a:bodyPr>
          <a:lstStyle/>
          <a:p>
            <a:r>
              <a:rPr lang="en-US" b="1" dirty="0" smtClean="0"/>
              <a:t>sensor</a:t>
            </a:r>
            <a:endParaRPr lang="ru-RU" b="1" dirty="0"/>
          </a:p>
        </p:txBody>
      </p:sp>
      <p:sp>
        <p:nvSpPr>
          <p:cNvPr id="28" name="Нижний колонтитул 27"/>
          <p:cNvSpPr>
            <a:spLocks noGrp="1"/>
          </p:cNvSpPr>
          <p:nvPr>
            <p:ph type="ftr" sz="quarter" idx="11"/>
          </p:nvPr>
        </p:nvSpPr>
        <p:spPr/>
        <p:txBody>
          <a:bodyPr/>
          <a:lstStyle/>
          <a:p>
            <a:r>
              <a:rPr lang="en-US" smtClean="0"/>
              <a:t>Dementev Dmitrii, CBM workgroup meeting at JINR 22.05.2017</a:t>
            </a:r>
            <a:endParaRPr lang="ru-RU"/>
          </a:p>
        </p:txBody>
      </p:sp>
      <p:sp>
        <p:nvSpPr>
          <p:cNvPr id="29" name="Номер слайда 28"/>
          <p:cNvSpPr>
            <a:spLocks noGrp="1"/>
          </p:cNvSpPr>
          <p:nvPr>
            <p:ph type="sldNum" sz="quarter" idx="12"/>
          </p:nvPr>
        </p:nvSpPr>
        <p:spPr/>
        <p:txBody>
          <a:bodyPr/>
          <a:lstStyle/>
          <a:p>
            <a:fld id="{0110F6D0-7903-4362-AD26-37E0580608EE}" type="slidenum">
              <a:rPr lang="ru-RU" smtClean="0"/>
              <a:t>8</a:t>
            </a:fld>
            <a:endParaRPr lang="ru-RU"/>
          </a:p>
        </p:txBody>
      </p:sp>
      <p:pic>
        <p:nvPicPr>
          <p:cNvPr id="30" name="Рисунок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1803" y="3450893"/>
            <a:ext cx="4657999" cy="1828800"/>
          </a:xfrm>
          <a:prstGeom prst="rect">
            <a:avLst/>
          </a:prstGeom>
        </p:spPr>
      </p:pic>
      <p:pic>
        <p:nvPicPr>
          <p:cNvPr id="31" name="Рисунок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5685" y="3467254"/>
            <a:ext cx="4657999" cy="1828800"/>
          </a:xfrm>
          <a:prstGeom prst="rect">
            <a:avLst/>
          </a:prstGeom>
        </p:spPr>
      </p:pic>
      <p:pic>
        <p:nvPicPr>
          <p:cNvPr id="32" name="Рисунок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1803" y="970866"/>
            <a:ext cx="4657999" cy="1828800"/>
          </a:xfrm>
          <a:prstGeom prst="rect">
            <a:avLst/>
          </a:prstGeom>
        </p:spPr>
      </p:pic>
      <p:pic>
        <p:nvPicPr>
          <p:cNvPr id="33" name="Рисунок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0033" y="891447"/>
            <a:ext cx="4657999" cy="1828800"/>
          </a:xfrm>
          <a:prstGeom prst="rect">
            <a:avLst/>
          </a:prstGeom>
        </p:spPr>
      </p:pic>
    </p:spTree>
    <p:extLst>
      <p:ext uri="{BB962C8B-B14F-4D97-AF65-F5344CB8AC3E}">
        <p14:creationId xmlns:p14="http://schemas.microsoft.com/office/powerpoint/2010/main" val="829900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Plan for Oct-Nov</a:t>
            </a:r>
            <a:endParaRPr lang="ru-RU" dirty="0"/>
          </a:p>
        </p:txBody>
      </p:sp>
      <mc:AlternateContent xmlns:mc="http://schemas.openxmlformats.org/markup-compatibility/2006">
        <mc:Choice xmlns:a14="http://schemas.microsoft.com/office/drawing/2010/main" Requires="a14">
          <p:sp>
            <p:nvSpPr>
              <p:cNvPr id="3" name="Объект 2"/>
              <p:cNvSpPr>
                <a:spLocks noGrp="1"/>
              </p:cNvSpPr>
              <p:nvPr>
                <p:ph idx="1"/>
              </p:nvPr>
            </p:nvSpPr>
            <p:spPr>
              <a:xfrm>
                <a:off x="441158" y="1187951"/>
                <a:ext cx="2915653" cy="2277143"/>
              </a:xfrm>
              <a:ln>
                <a:solidFill>
                  <a:schemeClr val="accent3">
                    <a:lumMod val="50000"/>
                  </a:schemeClr>
                </a:solidFill>
              </a:ln>
            </p:spPr>
            <p:txBody>
              <a:bodyPr/>
              <a:lstStyle/>
              <a:p>
                <a:pPr marL="0" indent="0">
                  <a:buNone/>
                </a:pPr>
                <a:r>
                  <a:rPr lang="en-US" dirty="0" smtClean="0"/>
                  <a:t>Presumably:</a:t>
                </a:r>
                <a:r>
                  <a:rPr lang="en-US" i="1" dirty="0" smtClean="0"/>
                  <a:t> </a:t>
                </a:r>
              </a:p>
              <a:p>
                <a14:m>
                  <m:oMath xmlns:m="http://schemas.openxmlformats.org/officeDocument/2006/math">
                    <m:sSup>
                      <m:sSupPr>
                        <m:ctrlPr>
                          <a:rPr lang="ru-RU" i="1" smtClean="0"/>
                        </m:ctrlPr>
                      </m:sSupPr>
                      <m:e>
                        <m:r>
                          <a:rPr lang="en-US" i="1"/>
                          <m:t>𝐶</m:t>
                        </m:r>
                      </m:e>
                      <m:sup>
                        <m:r>
                          <a:rPr lang="en-US" i="1"/>
                          <m:t>12</m:t>
                        </m:r>
                      </m:sup>
                    </m:sSup>
                  </m:oMath>
                </a14:m>
                <a:r>
                  <a:rPr lang="en-US" dirty="0" smtClean="0"/>
                  <a:t> beam </a:t>
                </a:r>
              </a:p>
              <a:p>
                <a:r>
                  <a:rPr lang="x-none" dirty="0" smtClean="0"/>
                  <a:t>E</a:t>
                </a:r>
                <a:r>
                  <a:rPr lang="en-US" dirty="0" smtClean="0"/>
                  <a:t>kin</a:t>
                </a:r>
                <a:r>
                  <a:rPr lang="x-none" dirty="0"/>
                  <a:t> =3,</a:t>
                </a:r>
                <a:r>
                  <a:rPr lang="ru-RU" dirty="0"/>
                  <a:t>8</a:t>
                </a:r>
                <a:r>
                  <a:rPr lang="x-none" dirty="0"/>
                  <a:t> </a:t>
                </a:r>
                <a:r>
                  <a:rPr lang="en-US" dirty="0" err="1" smtClean="0"/>
                  <a:t>AGev</a:t>
                </a:r>
                <a:r>
                  <a:rPr lang="ru-RU" dirty="0" smtClean="0"/>
                  <a:t>,</a:t>
                </a:r>
                <a:endParaRPr lang="ru-RU" dirty="0"/>
              </a:p>
              <a:p>
                <a:r>
                  <a:rPr lang="x-none" dirty="0"/>
                  <a:t> 10</a:t>
                </a:r>
                <a:r>
                  <a:rPr lang="x-none" baseline="30000" dirty="0"/>
                  <a:t>4</a:t>
                </a:r>
                <a:r>
                  <a:rPr lang="x-none" dirty="0"/>
                  <a:t> -10</a:t>
                </a:r>
                <a:r>
                  <a:rPr lang="x-none" baseline="30000" dirty="0"/>
                  <a:t>7</a:t>
                </a:r>
                <a:r>
                  <a:rPr lang="x-none" dirty="0"/>
                  <a:t> </a:t>
                </a:r>
                <a:r>
                  <a:rPr lang="en-US" dirty="0" smtClean="0"/>
                  <a:t>part</a:t>
                </a:r>
                <a:r>
                  <a:rPr lang="x-none" dirty="0" smtClean="0"/>
                  <a:t>/</a:t>
                </a:r>
                <a:r>
                  <a:rPr lang="en-US" dirty="0" smtClean="0"/>
                  <a:t>s</a:t>
                </a:r>
                <a:endParaRPr lang="ru-RU" dirty="0"/>
              </a:p>
              <a:p>
                <a:pPr marL="0" indent="0">
                  <a:buNone/>
                </a:pPr>
                <a:endParaRPr lang="ru-RU" dirty="0"/>
              </a:p>
            </p:txBody>
          </p:sp>
        </mc:Choice>
        <mc:Fallback>
          <p:sp>
            <p:nvSpPr>
              <p:cNvPr id="3" name="Объект 2"/>
              <p:cNvSpPr>
                <a:spLocks noGrp="1" noRot="1" noChangeAspect="1" noMove="1" noResize="1" noEditPoints="1" noAdjustHandles="1" noChangeArrowheads="1" noChangeShapeType="1" noTextEdit="1"/>
              </p:cNvSpPr>
              <p:nvPr>
                <p:ph idx="1"/>
              </p:nvPr>
            </p:nvSpPr>
            <p:spPr>
              <a:xfrm>
                <a:off x="441158" y="1187951"/>
                <a:ext cx="2915653" cy="2277143"/>
              </a:xfrm>
              <a:blipFill>
                <a:blip r:embed="rId2"/>
                <a:stretch>
                  <a:fillRect l="-3950" t="-4267"/>
                </a:stretch>
              </a:blipFill>
              <a:ln>
                <a:solidFill>
                  <a:schemeClr val="accent3">
                    <a:lumMod val="50000"/>
                  </a:schemeClr>
                </a:solidFill>
              </a:ln>
            </p:spPr>
            <p:txBody>
              <a:bodyPr/>
              <a:lstStyle/>
              <a:p>
                <a:r>
                  <a:rPr lang="ru-RU">
                    <a:noFill/>
                  </a:rPr>
                  <a:t> </a:t>
                </a:r>
              </a:p>
            </p:txBody>
          </p:sp>
        </mc:Fallback>
      </mc:AlternateContent>
      <p:sp>
        <p:nvSpPr>
          <p:cNvPr id="4" name="AutoShape 2" descr="Отображается файл &quot;IMG_20170519_085356.jpg&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Отображается файл &quot;IMG_20170519_085356.jpg&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9" name="Группа 18"/>
          <p:cNvGrpSpPr/>
          <p:nvPr/>
        </p:nvGrpSpPr>
        <p:grpSpPr>
          <a:xfrm>
            <a:off x="6232358" y="916404"/>
            <a:ext cx="6060807" cy="5097379"/>
            <a:chOff x="4944979" y="916404"/>
            <a:chExt cx="6060807" cy="5097379"/>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452" y="916404"/>
              <a:ext cx="5097379" cy="5097379"/>
            </a:xfrm>
            <a:prstGeom prst="rect">
              <a:avLst/>
            </a:prstGeom>
          </p:spPr>
        </p:pic>
        <p:grpSp>
          <p:nvGrpSpPr>
            <p:cNvPr id="18" name="Группа 17"/>
            <p:cNvGrpSpPr/>
            <p:nvPr/>
          </p:nvGrpSpPr>
          <p:grpSpPr>
            <a:xfrm>
              <a:off x="4944979" y="1850040"/>
              <a:ext cx="6060807" cy="2344045"/>
              <a:chOff x="4944979" y="1850040"/>
              <a:chExt cx="6060807" cy="2344045"/>
            </a:xfrm>
          </p:grpSpPr>
          <p:sp>
            <p:nvSpPr>
              <p:cNvPr id="8" name="TextBox 7"/>
              <p:cNvSpPr txBox="1"/>
              <p:nvPr/>
            </p:nvSpPr>
            <p:spPr>
              <a:xfrm>
                <a:off x="4944979" y="2041912"/>
                <a:ext cx="1313180" cy="400110"/>
              </a:xfrm>
              <a:prstGeom prst="rect">
                <a:avLst/>
              </a:prstGeom>
              <a:noFill/>
            </p:spPr>
            <p:txBody>
              <a:bodyPr wrap="none" rtlCol="0">
                <a:spAutoFit/>
              </a:bodyPr>
              <a:lstStyle/>
              <a:p>
                <a:r>
                  <a:rPr lang="en-US" sz="2000" b="1" dirty="0"/>
                  <a:t>b</a:t>
                </a:r>
                <a:r>
                  <a:rPr lang="en-US" sz="2000" b="1" dirty="0" smtClean="0"/>
                  <a:t>eam pipe</a:t>
                </a:r>
                <a:endParaRPr lang="ru-RU" sz="2000" b="1" dirty="0"/>
              </a:p>
            </p:txBody>
          </p:sp>
          <p:sp>
            <p:nvSpPr>
              <p:cNvPr id="9" name="TextBox 8"/>
              <p:cNvSpPr txBox="1"/>
              <p:nvPr/>
            </p:nvSpPr>
            <p:spPr>
              <a:xfrm rot="597499">
                <a:off x="10021221" y="3498637"/>
                <a:ext cx="984565" cy="369332"/>
              </a:xfrm>
              <a:prstGeom prst="rect">
                <a:avLst/>
              </a:prstGeom>
              <a:noFill/>
            </p:spPr>
            <p:txBody>
              <a:bodyPr wrap="none" rtlCol="0">
                <a:spAutoFit/>
              </a:bodyPr>
              <a:lstStyle/>
              <a:p>
                <a:r>
                  <a:rPr lang="en-US" dirty="0" smtClean="0"/>
                  <a:t>NIS GIBS</a:t>
                </a:r>
                <a:endParaRPr lang="ru-RU" dirty="0"/>
              </a:p>
            </p:txBody>
          </p:sp>
          <p:cxnSp>
            <p:nvCxnSpPr>
              <p:cNvPr id="11" name="Прямая со стрелкой 10"/>
              <p:cNvCxnSpPr/>
              <p:nvPr/>
            </p:nvCxnSpPr>
            <p:spPr>
              <a:xfrm>
                <a:off x="9412705" y="3683303"/>
                <a:ext cx="1491916" cy="248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6502521" y="1850040"/>
                <a:ext cx="613611" cy="1892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STS 1</a:t>
                </a:r>
                <a:endParaRPr lang="ru-RU" dirty="0"/>
              </a:p>
            </p:txBody>
          </p:sp>
          <p:sp>
            <p:nvSpPr>
              <p:cNvPr id="15" name="Прямоугольник 14"/>
              <p:cNvSpPr/>
              <p:nvPr/>
            </p:nvSpPr>
            <p:spPr>
              <a:xfrm>
                <a:off x="7603411" y="2041912"/>
                <a:ext cx="613611" cy="1892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STS 2</a:t>
                </a:r>
                <a:endParaRPr lang="ru-RU" dirty="0"/>
              </a:p>
            </p:txBody>
          </p:sp>
          <p:sp>
            <p:nvSpPr>
              <p:cNvPr id="16" name="Прямоугольник 15"/>
              <p:cNvSpPr/>
              <p:nvPr/>
            </p:nvSpPr>
            <p:spPr>
              <a:xfrm>
                <a:off x="9011106" y="2302070"/>
                <a:ext cx="613611" cy="1892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STS 3</a:t>
                </a:r>
                <a:endParaRPr lang="ru-RU" dirty="0"/>
              </a:p>
            </p:txBody>
          </p:sp>
        </p:grpSp>
      </p:grpSp>
      <p:sp>
        <p:nvSpPr>
          <p:cNvPr id="17" name="TextBox 16"/>
          <p:cNvSpPr txBox="1"/>
          <p:nvPr/>
        </p:nvSpPr>
        <p:spPr>
          <a:xfrm>
            <a:off x="155574" y="3591926"/>
            <a:ext cx="4861593" cy="2492990"/>
          </a:xfrm>
          <a:prstGeom prst="rect">
            <a:avLst/>
          </a:prstGeom>
          <a:noFill/>
          <a:ln>
            <a:solidFill>
              <a:schemeClr val="accent3">
                <a:lumMod val="50000"/>
              </a:schemeClr>
            </a:solidFill>
          </a:ln>
        </p:spPr>
        <p:txBody>
          <a:bodyPr wrap="square" rtlCol="0">
            <a:spAutoFit/>
          </a:bodyPr>
          <a:lstStyle/>
          <a:p>
            <a:r>
              <a:rPr lang="en-US" sz="2000" dirty="0" smtClean="0"/>
              <a:t>Setup:</a:t>
            </a:r>
            <a:endParaRPr lang="en-US" sz="2000" dirty="0"/>
          </a:p>
          <a:p>
            <a:pPr marL="285750" indent="-285750">
              <a:buFont typeface="Wingdings" panose="05000000000000000000" pitchFamily="2" charset="2"/>
              <a:buChar char="Ø"/>
            </a:pPr>
            <a:r>
              <a:rPr lang="en-US" sz="2000" dirty="0"/>
              <a:t>2</a:t>
            </a:r>
            <a:r>
              <a:rPr lang="en-US" sz="2000" dirty="0" smtClean="0"/>
              <a:t> stations with baby sensors</a:t>
            </a:r>
          </a:p>
          <a:p>
            <a:pPr marL="285750" indent="-285750">
              <a:buFont typeface="Wingdings" panose="05000000000000000000" pitchFamily="2" charset="2"/>
              <a:buChar char="Ø"/>
            </a:pPr>
            <a:r>
              <a:rPr lang="en-US" sz="2000" dirty="0" smtClean="0"/>
              <a:t>1 station with CBM06C4-DM sensor</a:t>
            </a:r>
          </a:p>
          <a:p>
            <a:pPr marL="285750" indent="-285750">
              <a:buFont typeface="Wingdings" panose="05000000000000000000" pitchFamily="2" charset="2"/>
              <a:buChar char="Ø"/>
            </a:pPr>
            <a:r>
              <a:rPr lang="en-US" sz="2000" dirty="0" smtClean="0"/>
              <a:t>Front-end boards with STSXYTER</a:t>
            </a:r>
          </a:p>
          <a:p>
            <a:pPr marL="285750" indent="-285750">
              <a:buFont typeface="Wingdings" panose="05000000000000000000" pitchFamily="2" charset="2"/>
              <a:buChar char="Ø"/>
            </a:pPr>
            <a:r>
              <a:rPr lang="en-US" sz="2000" dirty="0" smtClean="0"/>
              <a:t>AFCK based readout with IP-bus</a:t>
            </a:r>
          </a:p>
          <a:p>
            <a:pPr marL="285750" indent="-285750">
              <a:buFont typeface="Wingdings" panose="05000000000000000000" pitchFamily="2" charset="2"/>
              <a:buChar char="Ø"/>
            </a:pPr>
            <a:r>
              <a:rPr lang="en-US" sz="2000" dirty="0" smtClean="0"/>
              <a:t>Stand alone analysis </a:t>
            </a:r>
          </a:p>
          <a:p>
            <a:endParaRPr lang="ru-RU" dirty="0"/>
          </a:p>
          <a:p>
            <a:endParaRPr lang="ru-RU" dirty="0"/>
          </a:p>
        </p:txBody>
      </p:sp>
      <p:sp>
        <p:nvSpPr>
          <p:cNvPr id="20" name="Нижний колонтитул 19"/>
          <p:cNvSpPr>
            <a:spLocks noGrp="1"/>
          </p:cNvSpPr>
          <p:nvPr>
            <p:ph type="ftr" sz="quarter" idx="11"/>
          </p:nvPr>
        </p:nvSpPr>
        <p:spPr/>
        <p:txBody>
          <a:bodyPr/>
          <a:lstStyle/>
          <a:p>
            <a:r>
              <a:rPr lang="en-US" smtClean="0"/>
              <a:t>Dementev Dmitrii, CBM workgroup meeting at JINR 22.05.2017</a:t>
            </a:r>
            <a:endParaRPr lang="ru-RU"/>
          </a:p>
        </p:txBody>
      </p:sp>
      <p:sp>
        <p:nvSpPr>
          <p:cNvPr id="21" name="Номер слайда 20"/>
          <p:cNvSpPr>
            <a:spLocks noGrp="1"/>
          </p:cNvSpPr>
          <p:nvPr>
            <p:ph type="sldNum" sz="quarter" idx="12"/>
          </p:nvPr>
        </p:nvSpPr>
        <p:spPr/>
        <p:txBody>
          <a:bodyPr/>
          <a:lstStyle/>
          <a:p>
            <a:fld id="{0110F6D0-7903-4362-AD26-37E0580608EE}" type="slidenum">
              <a:rPr lang="ru-RU" smtClean="0"/>
              <a:t>9</a:t>
            </a:fld>
            <a:endParaRPr lang="ru-RU"/>
          </a:p>
        </p:txBody>
      </p:sp>
    </p:spTree>
    <p:extLst>
      <p:ext uri="{BB962C8B-B14F-4D97-AF65-F5344CB8AC3E}">
        <p14:creationId xmlns:p14="http://schemas.microsoft.com/office/powerpoint/2010/main" val="3119577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6707</TotalTime>
  <Words>832</Words>
  <Application>Microsoft Office PowerPoint</Application>
  <PresentationFormat>Широкоэкранный</PresentationFormat>
  <Paragraphs>207</Paragraphs>
  <Slides>15</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22" baseType="lpstr">
      <vt:lpstr>Arial</vt:lpstr>
      <vt:lpstr>Calibri</vt:lpstr>
      <vt:lpstr>Calibri Light</vt:lpstr>
      <vt:lpstr>Cambria Math</vt:lpstr>
      <vt:lpstr>Wingdings</vt:lpstr>
      <vt:lpstr>Тема Office</vt:lpstr>
      <vt:lpstr>Изображение Paintbrush</vt:lpstr>
      <vt:lpstr>In-beam tests at Nuclotron in Feb 2017 Plans for Oct-Nov 2017</vt:lpstr>
      <vt:lpstr>Test zone</vt:lpstr>
      <vt:lpstr>Test setup</vt:lpstr>
      <vt:lpstr>Beam structure</vt:lpstr>
      <vt:lpstr>Noise</vt:lpstr>
      <vt:lpstr>Clusters amplitude measured with d beam</vt:lpstr>
      <vt:lpstr>Cluster amplitudes</vt:lpstr>
      <vt:lpstr>Cluster size dependence on the angle</vt:lpstr>
      <vt:lpstr>Plan for Oct-Nov</vt:lpstr>
      <vt:lpstr>Readout chain for the Oct. beamtime</vt:lpstr>
      <vt:lpstr>Characterization of STSXYTER ASIC</vt:lpstr>
      <vt:lpstr>Conclusion</vt:lpstr>
      <vt:lpstr>Презентация PowerPoint</vt:lpstr>
      <vt:lpstr>Cluster building</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 from the first in-beam tests with extracted beam of Nuclotron and a plan for the fall tests in October-November 2017</dc:title>
  <dc:creator>Dmitry</dc:creator>
  <cp:lastModifiedBy>Dmitry</cp:lastModifiedBy>
  <cp:revision>55</cp:revision>
  <dcterms:created xsi:type="dcterms:W3CDTF">2017-05-18T14:36:53Z</dcterms:created>
  <dcterms:modified xsi:type="dcterms:W3CDTF">2017-05-23T06:24:27Z</dcterms:modified>
</cp:coreProperties>
</file>