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3"/>
  </p:notesMasterIdLst>
  <p:sldIdLst>
    <p:sldId id="256" r:id="rId3"/>
    <p:sldId id="312" r:id="rId4"/>
    <p:sldId id="437" r:id="rId5"/>
    <p:sldId id="441" r:id="rId6"/>
    <p:sldId id="351" r:id="rId7"/>
    <p:sldId id="438" r:id="rId8"/>
    <p:sldId id="440" r:id="rId9"/>
    <p:sldId id="405" r:id="rId10"/>
    <p:sldId id="439" r:id="rId11"/>
    <p:sldId id="360" r:id="rId12"/>
    <p:sldId id="442" r:id="rId13"/>
    <p:sldId id="455" r:id="rId14"/>
    <p:sldId id="443" r:id="rId15"/>
    <p:sldId id="316" r:id="rId16"/>
    <p:sldId id="458" r:id="rId17"/>
    <p:sldId id="460" r:id="rId18"/>
    <p:sldId id="457" r:id="rId19"/>
    <p:sldId id="450" r:id="rId20"/>
    <p:sldId id="451" r:id="rId21"/>
    <p:sldId id="452" r:id="rId22"/>
    <p:sldId id="453" r:id="rId23"/>
    <p:sldId id="456" r:id="rId24"/>
    <p:sldId id="371" r:id="rId25"/>
    <p:sldId id="423" r:id="rId26"/>
    <p:sldId id="424" r:id="rId27"/>
    <p:sldId id="426" r:id="rId28"/>
    <p:sldId id="325" r:id="rId29"/>
    <p:sldId id="383" r:id="rId30"/>
    <p:sldId id="326" r:id="rId31"/>
    <p:sldId id="416" r:id="rId32"/>
    <p:sldId id="348" r:id="rId33"/>
    <p:sldId id="331" r:id="rId34"/>
    <p:sldId id="329" r:id="rId35"/>
    <p:sldId id="462" r:id="rId36"/>
    <p:sldId id="327" r:id="rId37"/>
    <p:sldId id="470" r:id="rId38"/>
    <p:sldId id="467" r:id="rId39"/>
    <p:sldId id="471" r:id="rId40"/>
    <p:sldId id="472" r:id="rId41"/>
    <p:sldId id="468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8000"/>
    <a:srgbClr val="4B7DE1"/>
    <a:srgbClr val="00CC00"/>
    <a:srgbClr val="304E8A"/>
    <a:srgbClr val="A5D6E1"/>
    <a:srgbClr val="B1D5E4"/>
    <a:srgbClr val="EBF0FB"/>
    <a:srgbClr val="E6F0FB"/>
    <a:srgbClr val="4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514" autoAdjust="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01E66-8822-4C94-B0F5-D34A208D4296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DB2CA-D18B-4600-A3D4-3CB56DE45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74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18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AC3EAA-3BBC-45F2-B846-00A37963C176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818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52D617-CA34-4C47-B242-91D167DF5E27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898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20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D1345D-F6FE-4854-8FA5-770C6EDF89EC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84153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492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91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509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55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09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68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723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73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175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991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52D617-CA34-4C47-B242-91D167DF5E27}" type="slidenum">
              <a:rPr lang="en-US" altLang="ru-RU"/>
              <a:pPr/>
              <a:t>23</a:t>
            </a:fld>
            <a:endParaRPr lang="en-US" altLang="ru-RU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7943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407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8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163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78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43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30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7031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9579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117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1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107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58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interaction rate and particle multiplicity lead to the need of parallel event processing in the NICA experiments. Two methods were implemented: using PROOF to parallel data processing in BmnRoot macros on the parallel architectures and developed scheduling system for distribution of user jobs on the cluster nodes.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881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9032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4F66"/>
              </a:solidFill>
              <a:latin typeface="SFBX100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DB2CA-D18B-4600-A3D4-3CB56DE451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5538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4F66"/>
              </a:solidFill>
              <a:latin typeface="SFBX100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DB2CA-D18B-4600-A3D4-3CB56DE451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133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4F66"/>
              </a:solidFill>
              <a:latin typeface="SFBX100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DB2CA-D18B-4600-A3D4-3CB56DE451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13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F88A6B-7214-D54C-B590-F5030142D045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9937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4F66"/>
              </a:solidFill>
              <a:latin typeface="SFBX100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DB2CA-D18B-4600-A3D4-3CB56DE451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3F5406-F542-4A1B-8E4A-4F84C6E3CE83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9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9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409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DB2CA-D18B-4600-A3D4-3CB56DE4518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55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FB49DC-856F-4C23-AF5F-19711B6B7F08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057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Freeform 17"/>
          <p:cNvSpPr>
            <a:spLocks/>
          </p:cNvSpPr>
          <p:nvPr/>
        </p:nvSpPr>
        <p:spPr bwMode="gray">
          <a:xfrm>
            <a:off x="0" y="0"/>
            <a:ext cx="7677150" cy="6858000"/>
          </a:xfrm>
          <a:custGeom>
            <a:avLst/>
            <a:gdLst>
              <a:gd name="T0" fmla="*/ 0 w 4272"/>
              <a:gd name="T1" fmla="*/ 0 h 4320"/>
              <a:gd name="T2" fmla="*/ 4272 w 4272"/>
              <a:gd name="T3" fmla="*/ 0 h 4320"/>
              <a:gd name="T4" fmla="*/ 2832 w 4272"/>
              <a:gd name="T5" fmla="*/ 4320 h 4320"/>
              <a:gd name="T6" fmla="*/ 0 w 4272"/>
              <a:gd name="T7" fmla="*/ 4320 h 4320"/>
              <a:gd name="T8" fmla="*/ 0 w 4272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2" h="4320">
                <a:moveTo>
                  <a:pt x="0" y="0"/>
                </a:moveTo>
                <a:lnTo>
                  <a:pt x="4272" y="0"/>
                </a:lnTo>
                <a:lnTo>
                  <a:pt x="2832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19216"/>
                  <a:invGamma/>
                </a:schemeClr>
              </a:gs>
              <a:gs pos="100000">
                <a:schemeClr val="folHlink">
                  <a:alpha val="23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0" y="762000"/>
            <a:ext cx="9144000" cy="2386013"/>
          </a:xfrm>
          <a:prstGeom prst="rect">
            <a:avLst/>
          </a:prstGeom>
          <a:solidFill>
            <a:schemeClr val="hlink">
              <a:alpha val="96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gray">
          <a:xfrm>
            <a:off x="0" y="6477000"/>
            <a:ext cx="9144000" cy="381000"/>
          </a:xfrm>
          <a:prstGeom prst="rect">
            <a:avLst/>
          </a:prstGeom>
          <a:solidFill>
            <a:srgbClr val="969696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2" name="Freeform 20" descr="gbc_1"/>
          <p:cNvSpPr>
            <a:spLocks/>
          </p:cNvSpPr>
          <p:nvPr/>
        </p:nvSpPr>
        <p:spPr bwMode="gray">
          <a:xfrm>
            <a:off x="0" y="914400"/>
            <a:ext cx="7326313" cy="2233613"/>
          </a:xfrm>
          <a:custGeom>
            <a:avLst/>
            <a:gdLst>
              <a:gd name="T0" fmla="*/ 0 w 4615"/>
              <a:gd name="T1" fmla="*/ 0 h 1407"/>
              <a:gd name="T2" fmla="*/ 4615 w 4615"/>
              <a:gd name="T3" fmla="*/ 0 h 1407"/>
              <a:gd name="T4" fmla="*/ 4092 w 4615"/>
              <a:gd name="T5" fmla="*/ 1386 h 1407"/>
              <a:gd name="T6" fmla="*/ 0 w 4615"/>
              <a:gd name="T7" fmla="*/ 1407 h 1407"/>
              <a:gd name="T8" fmla="*/ 0 w 4615"/>
              <a:gd name="T9" fmla="*/ 0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15" h="1407">
                <a:moveTo>
                  <a:pt x="0" y="0"/>
                </a:moveTo>
                <a:lnTo>
                  <a:pt x="4615" y="0"/>
                </a:lnTo>
                <a:lnTo>
                  <a:pt x="4092" y="1386"/>
                </a:lnTo>
                <a:lnTo>
                  <a:pt x="0" y="140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gray">
          <a:xfrm>
            <a:off x="0" y="3124200"/>
            <a:ext cx="9144000" cy="76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200400"/>
            <a:ext cx="7239000" cy="609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5334000" y="6038850"/>
            <a:ext cx="35814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556375"/>
            <a:ext cx="2133600" cy="134938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alt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578600"/>
            <a:ext cx="2895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58200" y="6588125"/>
            <a:ext cx="457200" cy="168275"/>
          </a:xfrm>
        </p:spPr>
        <p:txBody>
          <a:bodyPr/>
          <a:lstStyle>
            <a:lvl1pPr algn="r">
              <a:defRPr>
                <a:latin typeface="Arial" charset="0"/>
              </a:defRPr>
            </a:lvl1pPr>
          </a:lstStyle>
          <a:p>
            <a:fld id="{28F800CE-29D5-4305-B89D-767B17F70336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04800" y="176213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ru-RU" sz="2400" b="1">
                <a:solidFill>
                  <a:schemeClr val="tx2"/>
                </a:solidFill>
                <a:latin typeface="Verdana" pitchFamily="34" charset="0"/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5C4947-1871-4476-9D1A-2003606D201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04425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6550" y="412750"/>
            <a:ext cx="2076450" cy="59118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2750"/>
            <a:ext cx="6076950" cy="59118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EA9F00-71C0-427C-9125-F6F9FDD6BC9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4010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12750"/>
            <a:ext cx="82296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70663"/>
            <a:ext cx="2133600" cy="192087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962400" y="6553200"/>
            <a:ext cx="1219200" cy="227013"/>
          </a:xfrm>
        </p:spPr>
        <p:txBody>
          <a:bodyPr/>
          <a:lstStyle>
            <a:lvl1pPr>
              <a:defRPr/>
            </a:lvl1pPr>
          </a:lstStyle>
          <a:p>
            <a:fld id="{025A32CB-2A14-4718-860B-1FE587491ED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97066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30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5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74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49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04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49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2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11306F-F464-4C6D-B228-DC2E2473EC4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64553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25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00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20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4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FE9CA9-4EB3-4ACD-8FBA-8F2EB939940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1207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04C010-6F0D-49BB-834B-8CF73B1DCA7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43064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D65BED-F269-4EA3-8768-EBF0F10E020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156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2811BF-54E1-4D00-A030-A70C39912CE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8164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F60EB4-1912-4FF0-82DF-54E8718E5CE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7982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3F4ACE-3BF6-4C9C-8698-A52401ED0C1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783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C5B5A8-11D4-4BAD-A911-867491BD2E7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0671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6477000"/>
            <a:ext cx="9144000" cy="381000"/>
          </a:xfrm>
          <a:prstGeom prst="rect">
            <a:avLst/>
          </a:prstGeom>
          <a:solidFill>
            <a:srgbClr val="969696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4" name="Freeform 20" descr="gbc_3"/>
          <p:cNvSpPr>
            <a:spLocks/>
          </p:cNvSpPr>
          <p:nvPr/>
        </p:nvSpPr>
        <p:spPr bwMode="gray">
          <a:xfrm>
            <a:off x="0" y="0"/>
            <a:ext cx="8915400" cy="1014413"/>
          </a:xfrm>
          <a:custGeom>
            <a:avLst/>
            <a:gdLst>
              <a:gd name="T0" fmla="*/ 0 w 5616"/>
              <a:gd name="T1" fmla="*/ 576 h 576"/>
              <a:gd name="T2" fmla="*/ 5465 w 5616"/>
              <a:gd name="T3" fmla="*/ 563 h 576"/>
              <a:gd name="T4" fmla="*/ 5616 w 5616"/>
              <a:gd name="T5" fmla="*/ 0 h 576"/>
              <a:gd name="T6" fmla="*/ 0 w 5616"/>
              <a:gd name="T7" fmla="*/ 0 h 576"/>
              <a:gd name="T8" fmla="*/ 0 w 5616"/>
              <a:gd name="T9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16" h="576">
                <a:moveTo>
                  <a:pt x="0" y="576"/>
                </a:moveTo>
                <a:lnTo>
                  <a:pt x="5465" y="563"/>
                </a:lnTo>
                <a:lnTo>
                  <a:pt x="5616" y="0"/>
                </a:lnTo>
                <a:lnTo>
                  <a:pt x="0" y="0"/>
                </a:lnTo>
                <a:lnTo>
                  <a:pt x="0" y="576"/>
                </a:lnTo>
                <a:close/>
              </a:path>
            </a:pathLst>
          </a:cu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3" name="Freeform 19"/>
          <p:cNvSpPr>
            <a:spLocks/>
          </p:cNvSpPr>
          <p:nvPr/>
        </p:nvSpPr>
        <p:spPr bwMode="gray">
          <a:xfrm>
            <a:off x="0" y="0"/>
            <a:ext cx="8924925" cy="6858000"/>
          </a:xfrm>
          <a:custGeom>
            <a:avLst/>
            <a:gdLst>
              <a:gd name="T0" fmla="*/ 0 w 5622"/>
              <a:gd name="T1" fmla="*/ 0 h 4320"/>
              <a:gd name="T2" fmla="*/ 5622 w 5622"/>
              <a:gd name="T3" fmla="*/ 0 h 4320"/>
              <a:gd name="T4" fmla="*/ 4457 w 5622"/>
              <a:gd name="T5" fmla="*/ 4313 h 4320"/>
              <a:gd name="T6" fmla="*/ 0 w 5622"/>
              <a:gd name="T7" fmla="*/ 4320 h 4320"/>
              <a:gd name="T8" fmla="*/ 0 w 5622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22" h="4320">
                <a:moveTo>
                  <a:pt x="0" y="0"/>
                </a:moveTo>
                <a:lnTo>
                  <a:pt x="5622" y="0"/>
                </a:lnTo>
                <a:lnTo>
                  <a:pt x="4457" y="4313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>
              <a:alpha val="1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403225"/>
            <a:ext cx="9144000" cy="609600"/>
          </a:xfrm>
          <a:prstGeom prst="rect">
            <a:avLst/>
          </a:prstGeom>
          <a:solidFill>
            <a:srgbClr val="173D89">
              <a:alpha val="7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70663"/>
            <a:ext cx="2133600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553200"/>
            <a:ext cx="12192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fld id="{7AE44480-58B0-4A19-A255-537698359FA7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42" name="Freeform 18"/>
          <p:cNvSpPr>
            <a:spLocks/>
          </p:cNvSpPr>
          <p:nvPr/>
        </p:nvSpPr>
        <p:spPr bwMode="gray">
          <a:xfrm>
            <a:off x="8664575" y="403225"/>
            <a:ext cx="477838" cy="609600"/>
          </a:xfrm>
          <a:custGeom>
            <a:avLst/>
            <a:gdLst>
              <a:gd name="T0" fmla="*/ 96 w 288"/>
              <a:gd name="T1" fmla="*/ 0 h 384"/>
              <a:gd name="T2" fmla="*/ 0 w 288"/>
              <a:gd name="T3" fmla="*/ 384 h 384"/>
              <a:gd name="T4" fmla="*/ 288 w 288"/>
              <a:gd name="T5" fmla="*/ 384 h 384"/>
              <a:gd name="T6" fmla="*/ 288 w 288"/>
              <a:gd name="T7" fmla="*/ 0 h 384"/>
              <a:gd name="T8" fmla="*/ 96 w 288"/>
              <a:gd name="T9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384">
                <a:moveTo>
                  <a:pt x="96" y="0"/>
                </a:moveTo>
                <a:lnTo>
                  <a:pt x="0" y="384"/>
                </a:lnTo>
                <a:lnTo>
                  <a:pt x="288" y="384"/>
                </a:lnTo>
                <a:lnTo>
                  <a:pt x="288" y="0"/>
                </a:lnTo>
                <a:lnTo>
                  <a:pt x="9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533400" y="412750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7543800" y="6489700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b="1">
                <a:solidFill>
                  <a:schemeClr val="tx2"/>
                </a:solidFill>
                <a:latin typeface="Verdana" pitchFamily="34" charset="0"/>
              </a:rPr>
              <a:t>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60305-FB4B-4D79-995A-7478D1CCD8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424D8-3448-48EB-9604-BD7B0676DE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jpeg"/><Relationship Id="rId4" Type="http://schemas.openxmlformats.org/officeDocument/2006/relationships/image" Target="../media/image5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140968"/>
            <a:ext cx="9324528" cy="720080"/>
          </a:xfrm>
        </p:spPr>
        <p:txBody>
          <a:bodyPr/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BM@N Simulation Status</a:t>
            </a:r>
            <a:endParaRPr lang="en-US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white">
          <a:xfrm>
            <a:off x="1716" y="4271961"/>
            <a:ext cx="9142283" cy="59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kern="0" dirty="0"/>
              <a:t>K. Gertsenberger</a:t>
            </a:r>
            <a:endParaRPr lang="ru-RU" sz="1400" kern="0" dirty="0"/>
          </a:p>
          <a:p>
            <a:r>
              <a:rPr lang="en-US" sz="1400" kern="0" dirty="0"/>
              <a:t>VBLHEP</a:t>
            </a:r>
            <a:r>
              <a:rPr lang="ru-RU" sz="1400" kern="0" dirty="0"/>
              <a:t>, </a:t>
            </a:r>
            <a:r>
              <a:rPr lang="en-US" sz="1400" kern="0" dirty="0"/>
              <a:t>JINR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black">
          <a:xfrm>
            <a:off x="1" y="6525344"/>
            <a:ext cx="9144000" cy="33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23 May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744" y="65563"/>
            <a:ext cx="1402002" cy="66301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white">
          <a:xfrm>
            <a:off x="1716" y="5070483"/>
            <a:ext cx="9142283" cy="30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dirty="0"/>
              <a:t>on behalf of the BM@N collaboration</a:t>
            </a:r>
            <a:endParaRPr lang="en-US" sz="1400" kern="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white">
          <a:xfrm>
            <a:off x="2123728" y="116632"/>
            <a:ext cx="4824536" cy="53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Mini-Work Meeting “Towards Large Area Fast STS for the NICA/BM@N setup”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60648"/>
            <a:ext cx="1008112" cy="272846"/>
          </a:xfrm>
          <a:prstGeom prst="rect">
            <a:avLst/>
          </a:prstGeom>
          <a:solidFill>
            <a:srgbClr val="EB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23620"/>
            <a:ext cx="779370" cy="72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8202"/>
            <a:ext cx="9144000" cy="596950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tIns="7373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MC Generators for physics in BmnRoot</a:t>
            </a: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115616" y="1943207"/>
            <a:ext cx="6696744" cy="343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marL="219075" indent="-2190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08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latin typeface="Century Schoolbook L" pitchFamily="16" charset="0"/>
              </a:rPr>
              <a:t>Simple: Box, ION, PART</a:t>
            </a:r>
          </a:p>
          <a:p>
            <a:pPr>
              <a:lnSpc>
                <a:spcPct val="108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solidFill>
                  <a:srgbClr val="C00000"/>
                </a:solidFill>
                <a:latin typeface="Century Schoolbook L" pitchFamily="16" charset="0"/>
              </a:rPr>
              <a:t>Ultrarelativistic Quantum Molecular Dynamics (UrQMD)</a:t>
            </a:r>
          </a:p>
          <a:p>
            <a:pPr>
              <a:lnSpc>
                <a:spcPct val="108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solidFill>
                  <a:srgbClr val="C00000"/>
                </a:solidFill>
                <a:latin typeface="Century Schoolbook L" pitchFamily="16" charset="0"/>
              </a:rPr>
              <a:t>Quark Gluon String Model (QGSM, LAQGSM)</a:t>
            </a:r>
          </a:p>
          <a:p>
            <a:pPr>
              <a:lnSpc>
                <a:spcPct val="108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latin typeface="Century Schoolbook L" pitchFamily="16" charset="0"/>
              </a:rPr>
              <a:t>Shield</a:t>
            </a:r>
          </a:p>
          <a:p>
            <a:pPr>
              <a:lnSpc>
                <a:spcPct val="108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latin typeface="Century Schoolbook L" pitchFamily="16" charset="0"/>
              </a:rPr>
              <a:t>Parton Hadron String Dynamics</a:t>
            </a:r>
          </a:p>
          <a:p>
            <a:pPr>
              <a:lnSpc>
                <a:spcPct val="108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solidFill>
                  <a:srgbClr val="C00000"/>
                </a:solidFill>
                <a:latin typeface="Century Schoolbook L" pitchFamily="16" charset="0"/>
              </a:rPr>
              <a:t>Pluto</a:t>
            </a:r>
          </a:p>
          <a:p>
            <a:pPr>
              <a:lnSpc>
                <a:spcPct val="108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solidFill>
                  <a:schemeClr val="tx1"/>
                </a:solidFill>
                <a:latin typeface="Century Schoolbook L" pitchFamily="16" charset="0"/>
              </a:rPr>
              <a:t>Hybrid UrQMD</a:t>
            </a:r>
          </a:p>
          <a:p>
            <a:pPr>
              <a:lnSpc>
                <a:spcPct val="108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solidFill>
                  <a:schemeClr val="tx1"/>
                </a:solidFill>
                <a:latin typeface="Century Schoolbook L" pitchFamily="16" charset="0"/>
              </a:rPr>
              <a:t>EPOS</a:t>
            </a:r>
          </a:p>
          <a:p>
            <a:pPr>
              <a:lnSpc>
                <a:spcPct val="108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solidFill>
                  <a:schemeClr val="tx1"/>
                </a:solidFill>
                <a:latin typeface="Century Schoolbook L" pitchFamily="16" charset="0"/>
              </a:rPr>
              <a:t>vHLLE UrQMD  </a:t>
            </a:r>
          </a:p>
          <a:p>
            <a:pPr>
              <a:lnSpc>
                <a:spcPct val="108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solidFill>
                  <a:schemeClr val="tx1"/>
                </a:solidFill>
                <a:latin typeface="Century Schoolbook L" pitchFamily="16" charset="0"/>
              </a:rPr>
              <a:t>3 Fluid Dynamics model</a:t>
            </a:r>
            <a:endParaRPr lang="en-US" altLang="ru-RU" sz="15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10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259632" y="1202210"/>
            <a:ext cx="6435386" cy="498598"/>
          </a:xfrm>
          <a:prstGeom prst="rect">
            <a:avLst/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n-US" sz="2400" i="1" dirty="0">
                <a:solidFill>
                  <a:srgbClr val="12199A"/>
                </a:solidFill>
                <a:latin typeface="Arial" charset="0"/>
                <a:ea typeface="ＭＳ Ｐゴシック" charset="0"/>
                <a:cs typeface="Arial" pitchFamily="34" charset="0"/>
              </a:rPr>
              <a:t>extended set of event generators for collisions</a:t>
            </a:r>
          </a:p>
        </p:txBody>
      </p:sp>
      <p:sp>
        <p:nvSpPr>
          <p:cNvPr id="8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896193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3909"/>
            <a:ext cx="9144000" cy="575936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tIns="9216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BM@N Geometry and Material definition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11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506772" y="1079112"/>
            <a:ext cx="3619643" cy="223474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en-US" altLang="ru-RU" sz="1300" b="1" kern="0" dirty="0"/>
              <a:t>ASCII .GEO format</a:t>
            </a:r>
          </a:p>
          <a:p>
            <a:r>
              <a:rPr lang="en-US" altLang="ru-RU" sz="1200" b="1" kern="0" dirty="0"/>
              <a:t>Creation of a volume </a:t>
            </a:r>
          </a:p>
          <a:p>
            <a:pPr marL="360363" lvl="1" indent="-184150">
              <a:tabLst>
                <a:tab pos="360363" algn="l"/>
              </a:tabLst>
            </a:pPr>
            <a:r>
              <a:rPr lang="en-US" altLang="ru-RU" sz="1200" kern="0" dirty="0"/>
              <a:t>Volume name</a:t>
            </a:r>
          </a:p>
          <a:p>
            <a:pPr marL="360363" lvl="1" indent="-184150">
              <a:tabLst>
                <a:tab pos="360363" algn="l"/>
              </a:tabLst>
            </a:pPr>
            <a:r>
              <a:rPr lang="en-US" altLang="ru-RU" sz="1200" kern="0" dirty="0"/>
              <a:t>Shape</a:t>
            </a:r>
          </a:p>
          <a:p>
            <a:pPr marL="360363" lvl="1" indent="-184150">
              <a:tabLst>
                <a:tab pos="360363" algn="l"/>
              </a:tabLst>
            </a:pPr>
            <a:r>
              <a:rPr lang="en-US" altLang="ru-RU" sz="1200" kern="0" dirty="0"/>
              <a:t>Shape parameters</a:t>
            </a:r>
          </a:p>
          <a:p>
            <a:pPr marL="360363" lvl="1" indent="-184150">
              <a:tabLst>
                <a:tab pos="360363" algn="l"/>
              </a:tabLst>
            </a:pPr>
            <a:r>
              <a:rPr lang="en-US" altLang="ru-RU" sz="1200" kern="0" dirty="0"/>
              <a:t>Medium</a:t>
            </a:r>
          </a:p>
          <a:p>
            <a:r>
              <a:rPr lang="en-US" altLang="ru-RU" sz="1200" b="1" kern="0" dirty="0"/>
              <a:t>Positioning of the volume in a mother (Node)</a:t>
            </a:r>
          </a:p>
          <a:p>
            <a:pPr marL="360363" lvl="1" indent="-184150"/>
            <a:r>
              <a:rPr lang="en-US" altLang="ru-RU" sz="1200" kern="0" dirty="0"/>
              <a:t>Mother</a:t>
            </a:r>
          </a:p>
          <a:p>
            <a:pPr marL="360363" lvl="1" indent="-184150"/>
            <a:r>
              <a:rPr lang="en-US" altLang="ru-RU" sz="1200" kern="0" dirty="0"/>
              <a:t>Transformation (position and rotation matrix)</a:t>
            </a:r>
          </a:p>
        </p:txBody>
      </p:sp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5942682" y="5396706"/>
            <a:ext cx="717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600" dirty="0">
                <a:latin typeface="Times New Roman" panose="02020603050405020304" pitchFamily="18" charset="0"/>
              </a:rPr>
              <a:t>TUBE</a:t>
            </a:r>
          </a:p>
        </p:txBody>
      </p:sp>
      <p:pic>
        <p:nvPicPr>
          <p:cNvPr id="9" name="Picture 51" descr="tub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18" y="3429000"/>
            <a:ext cx="302736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3" descr="tub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29" y="4941168"/>
            <a:ext cx="2174751" cy="148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Rectangle 30"/>
          <p:cNvSpPr txBox="1">
            <a:spLocks noChangeArrowheads="1"/>
          </p:cNvSpPr>
          <p:nvPr/>
        </p:nvSpPr>
        <p:spPr bwMode="auto">
          <a:xfrm>
            <a:off x="-90936" y="5255939"/>
            <a:ext cx="1416025" cy="6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en-US" altLang="ru-RU" sz="1400" kern="0" dirty="0"/>
              <a:t>input formats</a:t>
            </a:r>
          </a:p>
          <a:p>
            <a:pPr marL="0" indent="0" algn="ctr">
              <a:buNone/>
            </a:pPr>
            <a:r>
              <a:rPr lang="en-US" altLang="ru-RU" sz="1400" kern="0" dirty="0"/>
              <a:t>for geometry</a:t>
            </a:r>
          </a:p>
          <a:p>
            <a:pPr lvl="1" algn="ctr"/>
            <a:endParaRPr lang="en-US" altLang="ru-RU" sz="1400" kern="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208436" y="1652510"/>
            <a:ext cx="5158606" cy="3463758"/>
            <a:chOff x="165754" y="1075235"/>
            <a:chExt cx="5158606" cy="3463758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165754" y="1662131"/>
              <a:ext cx="5158606" cy="2876862"/>
              <a:chOff x="136528" y="1828800"/>
              <a:chExt cx="8804467" cy="3702552"/>
            </a:xfrm>
          </p:grpSpPr>
          <p:sp>
            <p:nvSpPr>
              <p:cNvPr id="82" name="AutoShape 5"/>
              <p:cNvSpPr>
                <a:spLocks noChangeArrowheads="1"/>
              </p:cNvSpPr>
              <p:nvPr/>
            </p:nvSpPr>
            <p:spPr bwMode="auto">
              <a:xfrm>
                <a:off x="268293" y="2692852"/>
                <a:ext cx="1062037" cy="1066800"/>
              </a:xfrm>
              <a:prstGeom prst="flowChartMultidocumen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ts val="600"/>
                  </a:spcBef>
                </a:pPr>
                <a:endParaRPr lang="en-US" altLang="ru-RU" sz="400" b="1" dirty="0"/>
              </a:p>
              <a:p>
                <a:pPr algn="ctr" eaLnBrk="1" hangingPunct="1"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en-US" altLang="ru-RU" sz="1400" b="1" dirty="0"/>
                  <a:t>ASCII</a:t>
                </a:r>
              </a:p>
              <a:p>
                <a:pPr algn="ctr" eaLnBrk="1" hangingPunct="1">
                  <a:lnSpc>
                    <a:spcPct val="90000"/>
                  </a:lnSpc>
                  <a:spcBef>
                    <a:spcPts val="300"/>
                  </a:spcBef>
                </a:pPr>
                <a:r>
                  <a:rPr lang="en-US" altLang="ru-RU" sz="1400" b="1" dirty="0"/>
                  <a:t>.GEO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endParaRPr lang="en-US" altLang="ru-RU" sz="1400" dirty="0"/>
              </a:p>
            </p:txBody>
          </p:sp>
          <p:sp>
            <p:nvSpPr>
              <p:cNvPr id="83" name="Rectangle 6"/>
              <p:cNvSpPr>
                <a:spLocks noChangeArrowheads="1"/>
              </p:cNvSpPr>
              <p:nvPr/>
            </p:nvSpPr>
            <p:spPr bwMode="auto">
              <a:xfrm>
                <a:off x="2863682" y="2989221"/>
                <a:ext cx="2741950" cy="368384"/>
              </a:xfrm>
              <a:prstGeom prst="rect">
                <a:avLst/>
              </a:prstGeom>
              <a:solidFill>
                <a:srgbClr val="99CC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b="1" dirty="0" err="1"/>
                  <a:t>FairGeoInterface</a:t>
                </a:r>
                <a:endParaRPr lang="en-US" altLang="ru-RU" sz="1400" b="1" dirty="0"/>
              </a:p>
            </p:txBody>
          </p:sp>
          <p:sp>
            <p:nvSpPr>
              <p:cNvPr id="84" name="Rectangle 10"/>
              <p:cNvSpPr>
                <a:spLocks noChangeArrowheads="1"/>
              </p:cNvSpPr>
              <p:nvPr/>
            </p:nvSpPr>
            <p:spPr bwMode="auto">
              <a:xfrm>
                <a:off x="6502594" y="1828800"/>
                <a:ext cx="2438401" cy="1528805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b="1" dirty="0" err="1"/>
                  <a:t>TGeo</a:t>
                </a:r>
                <a:r>
                  <a:rPr lang="en-US" altLang="ru-RU" sz="1400" b="1" dirty="0"/>
                  <a:t> Geometry</a:t>
                </a:r>
              </a:p>
              <a:p>
                <a:pPr algn="ctr" eaLnBrk="1" hangingPunct="1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altLang="ru-RU" sz="1400" b="1" dirty="0"/>
                  <a:t>&amp; Material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dirty="0" err="1"/>
                  <a:t>TGeoVolume</a:t>
                </a:r>
                <a:endParaRPr lang="en-US" altLang="ru-RU" sz="1400" dirty="0"/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dirty="0" err="1"/>
                  <a:t>TGeoNode</a:t>
                </a:r>
                <a:endParaRPr lang="en-US" altLang="ru-RU" sz="1400" dirty="0"/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dirty="0" err="1"/>
                  <a:t>TGeoMaterial</a:t>
                </a:r>
                <a:endParaRPr lang="en-US" altLang="ru-RU" sz="1400" dirty="0"/>
              </a:p>
            </p:txBody>
          </p:sp>
          <p:cxnSp>
            <p:nvCxnSpPr>
              <p:cNvPr id="86" name="AutoShape 15"/>
              <p:cNvCxnSpPr>
                <a:cxnSpLocks noChangeShapeType="1"/>
                <a:stCxn id="83" idx="1"/>
                <a:endCxn id="82" idx="3"/>
              </p:cNvCxnSpPr>
              <p:nvPr/>
            </p:nvCxnSpPr>
            <p:spPr bwMode="auto">
              <a:xfrm rot="10800000" flipV="1">
                <a:off x="1330332" y="3173413"/>
                <a:ext cx="1533352" cy="52840"/>
              </a:xfrm>
              <a:prstGeom prst="curved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AutoShape 17"/>
              <p:cNvCxnSpPr>
                <a:cxnSpLocks noChangeShapeType="1"/>
                <a:stCxn id="84" idx="1"/>
                <a:endCxn id="83" idx="3"/>
              </p:cNvCxnSpPr>
              <p:nvPr/>
            </p:nvCxnSpPr>
            <p:spPr bwMode="auto">
              <a:xfrm rot="10800000" flipV="1">
                <a:off x="5605634" y="2593203"/>
                <a:ext cx="896962" cy="580210"/>
              </a:xfrm>
              <a:prstGeom prst="curved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8" name="Rectangle 18"/>
              <p:cNvSpPr>
                <a:spLocks noChangeArrowheads="1"/>
              </p:cNvSpPr>
              <p:nvPr/>
            </p:nvSpPr>
            <p:spPr bwMode="auto">
              <a:xfrm>
                <a:off x="4192208" y="4208420"/>
                <a:ext cx="2063439" cy="368384"/>
              </a:xfrm>
              <a:prstGeom prst="rect">
                <a:avLst/>
              </a:prstGeom>
              <a:solidFill>
                <a:srgbClr val="99CC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b="1" dirty="0" err="1"/>
                  <a:t>RootBuilder</a:t>
                </a:r>
                <a:endParaRPr lang="en-US" altLang="ru-RU" sz="1400" b="1" dirty="0"/>
              </a:p>
            </p:txBody>
          </p:sp>
          <p:cxnSp>
            <p:nvCxnSpPr>
              <p:cNvPr id="89" name="AutoShape 19"/>
              <p:cNvCxnSpPr>
                <a:cxnSpLocks noChangeShapeType="1"/>
                <a:stCxn id="88" idx="0"/>
                <a:endCxn id="83" idx="2"/>
              </p:cNvCxnSpPr>
              <p:nvPr/>
            </p:nvCxnSpPr>
            <p:spPr bwMode="auto">
              <a:xfrm rot="16200000" flipV="1">
                <a:off x="4303885" y="3288377"/>
                <a:ext cx="850816" cy="989272"/>
              </a:xfrm>
              <a:prstGeom prst="curved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0" name="Rectangle 20"/>
              <p:cNvSpPr>
                <a:spLocks noChangeArrowheads="1"/>
              </p:cNvSpPr>
              <p:nvPr/>
            </p:nvSpPr>
            <p:spPr bwMode="auto">
              <a:xfrm>
                <a:off x="2315491" y="4208420"/>
                <a:ext cx="1776167" cy="368384"/>
              </a:xfrm>
              <a:prstGeom prst="rect">
                <a:avLst/>
              </a:prstGeom>
              <a:solidFill>
                <a:srgbClr val="99CC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b="1" dirty="0"/>
                  <a:t>G3Builder</a:t>
                </a:r>
              </a:p>
            </p:txBody>
          </p:sp>
          <p:cxnSp>
            <p:nvCxnSpPr>
              <p:cNvPr id="91" name="AutoShape 21"/>
              <p:cNvCxnSpPr>
                <a:cxnSpLocks noChangeShapeType="1"/>
                <a:stCxn id="90" idx="0"/>
                <a:endCxn id="83" idx="2"/>
              </p:cNvCxnSpPr>
              <p:nvPr/>
            </p:nvCxnSpPr>
            <p:spPr bwMode="auto">
              <a:xfrm rot="5400000" flipH="1" flipV="1">
                <a:off x="3293708" y="3267473"/>
                <a:ext cx="850816" cy="1031082"/>
              </a:xfrm>
              <a:prstGeom prst="curved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" name="Rectangle 22"/>
              <p:cNvSpPr>
                <a:spLocks noChangeArrowheads="1"/>
              </p:cNvSpPr>
              <p:nvPr/>
            </p:nvSpPr>
            <p:spPr bwMode="auto">
              <a:xfrm>
                <a:off x="6482997" y="3581400"/>
                <a:ext cx="2438402" cy="533400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b="1" dirty="0"/>
                  <a:t>G3 Geometry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b="1" dirty="0"/>
                  <a:t>&amp; Material</a:t>
                </a:r>
              </a:p>
            </p:txBody>
          </p:sp>
          <p:cxnSp>
            <p:nvCxnSpPr>
              <p:cNvPr id="93" name="AutoShape 23"/>
              <p:cNvCxnSpPr>
                <a:cxnSpLocks noChangeShapeType="1"/>
                <a:stCxn id="92" idx="1"/>
                <a:endCxn id="83" idx="3"/>
              </p:cNvCxnSpPr>
              <p:nvPr/>
            </p:nvCxnSpPr>
            <p:spPr bwMode="auto">
              <a:xfrm rot="10800000">
                <a:off x="5605633" y="3173414"/>
                <a:ext cx="877365" cy="674688"/>
              </a:xfrm>
              <a:prstGeom prst="curved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4" name="AutoShape 28"/>
              <p:cNvSpPr>
                <a:spLocks noChangeArrowheads="1"/>
              </p:cNvSpPr>
              <p:nvPr/>
            </p:nvSpPr>
            <p:spPr bwMode="auto">
              <a:xfrm>
                <a:off x="136528" y="4339243"/>
                <a:ext cx="1325567" cy="1192109"/>
              </a:xfrm>
              <a:prstGeom prst="flowChartMultidocumen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endParaRPr lang="en-US" altLang="ru-RU" sz="1400" b="1" dirty="0"/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b="1" dirty="0"/>
                  <a:t>ROOT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b="1" dirty="0"/>
                  <a:t>files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endParaRPr lang="en-US" altLang="ru-RU" sz="1400" dirty="0"/>
              </a:p>
            </p:txBody>
          </p:sp>
          <p:cxnSp>
            <p:nvCxnSpPr>
              <p:cNvPr id="95" name="AutoShape 29"/>
              <p:cNvCxnSpPr>
                <a:cxnSpLocks noChangeShapeType="1"/>
                <a:stCxn id="83" idx="1"/>
                <a:endCxn id="94" idx="3"/>
              </p:cNvCxnSpPr>
              <p:nvPr/>
            </p:nvCxnSpPr>
            <p:spPr bwMode="auto">
              <a:xfrm rot="10800000" flipV="1">
                <a:off x="1462097" y="3173413"/>
                <a:ext cx="1401587" cy="1761884"/>
              </a:xfrm>
              <a:prstGeom prst="curvedConnector3">
                <a:avLst>
                  <a:gd name="adj1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4" name="AutoShape 28"/>
            <p:cNvSpPr>
              <a:spLocks noChangeArrowheads="1"/>
            </p:cNvSpPr>
            <p:nvPr/>
          </p:nvSpPr>
          <p:spPr bwMode="auto">
            <a:xfrm>
              <a:off x="242956" y="1075235"/>
              <a:ext cx="776660" cy="926262"/>
            </a:xfrm>
            <a:prstGeom prst="flowChartMultidocumen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endParaRPr lang="en-US" altLang="ru-RU" sz="1400" b="1" dirty="0"/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ru-RU" sz="1400" b="1" dirty="0" err="1"/>
                <a:t>GDML</a:t>
              </a:r>
              <a:r>
                <a:rPr lang="en-US" altLang="ru-RU" sz="1400" b="1" dirty="0"/>
                <a:t>*</a:t>
              </a:r>
            </a:p>
            <a:p>
              <a:pPr algn="ctr" eaLnBrk="1" hangingPunct="1">
                <a:lnSpc>
                  <a:spcPct val="90000"/>
                </a:lnSpc>
              </a:pPr>
              <a:endParaRPr lang="en-US" altLang="ru-RU" sz="1400" dirty="0"/>
            </a:p>
          </p:txBody>
        </p:sp>
        <p:cxnSp>
          <p:nvCxnSpPr>
            <p:cNvPr id="25" name="AutoShape 29"/>
            <p:cNvCxnSpPr>
              <a:cxnSpLocks noChangeShapeType="1"/>
              <a:stCxn id="83" idx="1"/>
              <a:endCxn id="24" idx="3"/>
            </p:cNvCxnSpPr>
            <p:nvPr/>
          </p:nvCxnSpPr>
          <p:spPr bwMode="auto">
            <a:xfrm rot="10800000">
              <a:off x="1019617" y="1538366"/>
              <a:ext cx="743999" cy="1168522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1913452" y="1444941"/>
              <a:ext cx="1329210" cy="2862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altLang="ru-RU" sz="1400" b="1" dirty="0" err="1"/>
                <a:t>GDMLBuilder</a:t>
              </a:r>
              <a:endParaRPr lang="en-US" altLang="ru-RU" sz="1400" b="1" dirty="0"/>
            </a:p>
          </p:txBody>
        </p:sp>
        <p:cxnSp>
          <p:nvCxnSpPr>
            <p:cNvPr id="30" name="AutoShape 19"/>
            <p:cNvCxnSpPr>
              <a:cxnSpLocks noChangeShapeType="1"/>
              <a:stCxn id="29" idx="2"/>
              <a:endCxn id="83" idx="0"/>
            </p:cNvCxnSpPr>
            <p:nvPr/>
          </p:nvCxnSpPr>
          <p:spPr bwMode="auto">
            <a:xfrm rot="5400000">
              <a:off x="2156170" y="2141884"/>
              <a:ext cx="832599" cy="11177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1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sp>
        <p:nvSpPr>
          <p:cNvPr id="32" name="Rectangle 30"/>
          <p:cNvSpPr txBox="1">
            <a:spLocks noChangeArrowheads="1"/>
          </p:cNvSpPr>
          <p:nvPr/>
        </p:nvSpPr>
        <p:spPr bwMode="auto">
          <a:xfrm>
            <a:off x="-28163" y="1421568"/>
            <a:ext cx="1575828" cy="20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en-US" altLang="ru-RU" sz="1000" kern="0" dirty="0"/>
              <a:t>*supported but not used</a:t>
            </a:r>
          </a:p>
        </p:txBody>
      </p:sp>
    </p:spTree>
    <p:extLst>
      <p:ext uri="{BB962C8B-B14F-4D97-AF65-F5344CB8AC3E}">
        <p14:creationId xmlns:p14="http://schemas.microsoft.com/office/powerpoint/2010/main" val="8636432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BM@N composition &amp; geometry: </a:t>
            </a:r>
            <a:r>
              <a:rPr lang="en-US" sz="3000" b="1" kern="0" dirty="0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Magnet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rgbClr val="4B7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12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844" r="5835" b="2517"/>
          <a:stretch/>
        </p:blipFill>
        <p:spPr bwMode="auto">
          <a:xfrm>
            <a:off x="4139952" y="2912555"/>
            <a:ext cx="5006053" cy="355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" y="1044872"/>
            <a:ext cx="4191636" cy="2672841"/>
          </a:xfrm>
          <a:prstGeom prst="rect">
            <a:avLst/>
          </a:prstGeom>
        </p:spPr>
      </p:pic>
      <p:sp>
        <p:nvSpPr>
          <p:cNvPr id="10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2221314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22248"/>
            <a:ext cx="9144000" cy="591961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tIns="9216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BM@N magnetic field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8" b="1347"/>
          <a:stretch/>
        </p:blipFill>
        <p:spPr bwMode="auto">
          <a:xfrm>
            <a:off x="179512" y="4149080"/>
            <a:ext cx="876902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13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9" descr="PHOTO_20160628_1612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5544"/>
            <a:ext cx="3944770" cy="236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36512" y="1158225"/>
            <a:ext cx="4968552" cy="207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marL="417513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indent="-327025">
              <a:lnSpc>
                <a:spcPct val="114000"/>
              </a:lnSpc>
              <a:spcAft>
                <a:spcPts val="900"/>
              </a:spcAft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Transition from a constant magnetic field to the real field map.</a:t>
            </a:r>
          </a:p>
          <a:p>
            <a:pPr indent="-327025">
              <a:lnSpc>
                <a:spcPct val="114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Interpolation of the field between the map nodes.</a:t>
            </a:r>
          </a:p>
          <a:p>
            <a:pPr indent="-327025">
              <a:lnSpc>
                <a:spcPct val="114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Extrapolation of the field map to out-of-magnet region.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35496" y="3072373"/>
                <a:ext cx="4572000" cy="93269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90488" lvl="0">
                  <a:lnSpc>
                    <a:spcPct val="114000"/>
                  </a:lnSpc>
                  <a:buClr>
                    <a:srgbClr val="0000FF"/>
                  </a:buClr>
                  <a:buSzPct val="12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𝑐𝑜𝑚𝑝</m:t>
                          </m:r>
                        </m:sub>
                      </m:sSub>
                      <m:r>
                        <a:rPr lang="en-US" altLang="ru-RU" sz="14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altLang="ru-RU" sz="1400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altLang="ru-RU" sz="1400" i="1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altLang="ru-RU" sz="1400" i="1">
                          <a:solidFill>
                            <a:srgbClr val="000000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altLang="ru-RU" sz="1400" i="1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altLang="ru-RU" sz="1400" i="1">
                          <a:solidFill>
                            <a:srgbClr val="000000"/>
                          </a:solidFill>
                          <a:latin typeface="Cambria Math"/>
                        </a:rPr>
                        <m:t>𝑧</m:t>
                      </m:r>
                      <m:r>
                        <a:rPr lang="en-US" altLang="ru-RU" sz="1400" i="1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sSup>
                        <m:sSupPr>
                          <m:ctrlP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𝐶</m:t>
                          </m:r>
                          <m:d>
                            <m:dPr>
                              <m:ctrlP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∗</m:t>
                          </m:r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ru-RU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ru-RU" sz="1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ru-RU" sz="1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  <m:r>
                                        <a:rPr lang="en-US" altLang="ru-RU" sz="1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altLang="ru-RU" sz="1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𝜇</m:t>
                                      </m:r>
                                      <m:d>
                                        <m:dPr>
                                          <m:ctrlPr>
                                            <a:rPr lang="en-US" altLang="ru-RU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ru-RU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ru-RU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ru-RU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ru-RU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sSup>
                                <m:sSupPr>
                                  <m:ctrlPr>
                                    <a:rPr lang="en-US" altLang="ru-RU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ru-RU" sz="1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ru-RU" sz="1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altLang="ru-RU" sz="1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ru-RU" sz="1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ru-RU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altLang="ru-RU" sz="1400" dirty="0">
                  <a:solidFill>
                    <a:srgbClr val="000000"/>
                  </a:solidFill>
                </a:endParaRPr>
              </a:p>
              <a:p>
                <a:pPr marL="90488" lvl="0">
                  <a:lnSpc>
                    <a:spcPct val="114000"/>
                  </a:lnSpc>
                  <a:buClr>
                    <a:srgbClr val="0000FF"/>
                  </a:buClr>
                  <a:buSzPct val="12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ru-RU" sz="140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𝑐𝑜𝑚𝑝</m:t>
                              </m:r>
                            </m:sub>
                          </m:sSub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altLang="ru-RU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func>
                      <m:r>
                        <a:rPr lang="en-US" altLang="ru-RU" sz="1400" i="1">
                          <a:solidFill>
                            <a:srgbClr val="000000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altLang="ru-RU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072373"/>
                <a:ext cx="4572000" cy="9326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Нижний колонтитул 2"/>
          <p:cNvSpPr txBox="1">
            <a:spLocks/>
          </p:cNvSpPr>
          <p:nvPr/>
        </p:nvSpPr>
        <p:spPr bwMode="auto">
          <a:xfrm>
            <a:off x="3124200" y="65246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P. </a:t>
            </a:r>
            <a:r>
              <a:rPr lang="en-US" sz="1200" i="1" dirty="0" err="1"/>
              <a:t>Batyuk</a:t>
            </a:r>
            <a:r>
              <a:rPr lang="en-US" sz="1200" i="1" dirty="0"/>
              <a:t> from software group</a:t>
            </a:r>
          </a:p>
        </p:txBody>
      </p:sp>
      <p:sp>
        <p:nvSpPr>
          <p:cNvPr id="12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3368665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251" y="3882846"/>
            <a:ext cx="3145939" cy="233620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76748"/>
            <a:ext cx="3650773" cy="256827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Gas Electron Multipliers geometry: </a:t>
            </a:r>
            <a:r>
              <a:rPr lang="en-US" sz="3000" b="1" kern="0" dirty="0" err="1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GEMs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14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6" name="Штриховая стрелка вправо 1"/>
          <p:cNvSpPr/>
          <p:nvPr/>
        </p:nvSpPr>
        <p:spPr>
          <a:xfrm>
            <a:off x="3203079" y="4991899"/>
            <a:ext cx="449288" cy="141456"/>
          </a:xfrm>
          <a:prstGeom prst="striped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5127" t="2778" r="1411" b="2723"/>
          <a:stretch/>
        </p:blipFill>
        <p:spPr>
          <a:xfrm>
            <a:off x="107504" y="3861048"/>
            <a:ext cx="3059856" cy="229489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71103" y="6073551"/>
            <a:ext cx="2877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+mn-lt"/>
              </a:rPr>
              <a:t>GEMS_geometry.root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for all runs</a:t>
            </a:r>
            <a:endParaRPr lang="ru-RU" sz="1400" dirty="0">
              <a:latin typeface="+mn-lt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037938" y="6073550"/>
            <a:ext cx="1449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+mn-lt"/>
              </a:rPr>
              <a:t>GEMS_full.root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</a:t>
            </a:r>
            <a:endParaRPr lang="ru-RU" sz="1400" dirty="0"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22" y="1460478"/>
            <a:ext cx="5106358" cy="175249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0946" y="4183717"/>
            <a:ext cx="1801534" cy="137088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 rot="1194202">
            <a:off x="1528876" y="4076844"/>
            <a:ext cx="1204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Summer 2016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224139" y="3568370"/>
            <a:ext cx="244470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Calibri" panose="020F0502020204030204" pitchFamily="34" charset="0"/>
              </a:rPr>
              <a:t>e.g. big GEM composition</a:t>
            </a:r>
            <a:endParaRPr lang="ru-RU" sz="17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853952" y="5509681"/>
            <a:ext cx="3254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 err="1"/>
              <a:t>The</a:t>
            </a:r>
            <a:r>
              <a:rPr lang="ru-RU" sz="1100" dirty="0"/>
              <a:t> </a:t>
            </a:r>
            <a:r>
              <a:rPr lang="ru-RU" sz="1100" dirty="0" err="1"/>
              <a:t>concept</a:t>
            </a:r>
            <a:r>
              <a:rPr lang="ru-RU" sz="1100" dirty="0"/>
              <a:t> </a:t>
            </a:r>
            <a:r>
              <a:rPr lang="ru-RU" sz="1100" dirty="0" err="1"/>
              <a:t>of</a:t>
            </a:r>
            <a:r>
              <a:rPr lang="ru-RU" sz="1100" dirty="0"/>
              <a:t> "</a:t>
            </a:r>
            <a:r>
              <a:rPr lang="ru-RU" sz="1100" dirty="0" err="1"/>
              <a:t>dead</a:t>
            </a:r>
            <a:r>
              <a:rPr lang="ru-RU" sz="1100" dirty="0"/>
              <a:t>" </a:t>
            </a:r>
            <a:r>
              <a:rPr lang="ru-RU" sz="1100" dirty="0" err="1"/>
              <a:t>zones</a:t>
            </a:r>
            <a:r>
              <a:rPr lang="ru-RU" sz="1100" dirty="0"/>
              <a:t> </a:t>
            </a:r>
            <a:r>
              <a:rPr lang="ru-RU" sz="1100" dirty="0" err="1"/>
              <a:t>allows</a:t>
            </a:r>
            <a:r>
              <a:rPr lang="ru-RU" sz="1100" dirty="0"/>
              <a:t> </a:t>
            </a:r>
            <a:r>
              <a:rPr lang="ru-RU" sz="1100" dirty="0" err="1"/>
              <a:t>to</a:t>
            </a:r>
            <a:r>
              <a:rPr lang="ru-RU" sz="1100" dirty="0"/>
              <a:t> </a:t>
            </a:r>
            <a:r>
              <a:rPr lang="ru-RU" sz="1100" dirty="0" err="1"/>
              <a:t>designate</a:t>
            </a:r>
            <a:r>
              <a:rPr lang="ru-RU" sz="1100" dirty="0"/>
              <a:t> </a:t>
            </a:r>
            <a:r>
              <a:rPr lang="ru-RU" sz="1100" dirty="0" err="1"/>
              <a:t>passive</a:t>
            </a:r>
            <a:r>
              <a:rPr lang="ru-RU" sz="1100" dirty="0"/>
              <a:t> </a:t>
            </a:r>
            <a:r>
              <a:rPr lang="ru-RU" sz="1100" dirty="0" err="1"/>
              <a:t>GEM</a:t>
            </a:r>
            <a:r>
              <a:rPr lang="ru-RU" sz="1100" dirty="0"/>
              <a:t> </a:t>
            </a:r>
            <a:r>
              <a:rPr lang="ru-RU" sz="1100" dirty="0" err="1"/>
              <a:t>zones</a:t>
            </a:r>
            <a:r>
              <a:rPr lang="ru-RU" sz="1100" dirty="0"/>
              <a:t>, </a:t>
            </a:r>
            <a:r>
              <a:rPr lang="ru-RU" sz="1100" dirty="0" err="1"/>
              <a:t>such</a:t>
            </a:r>
            <a:r>
              <a:rPr lang="ru-RU" sz="1100" dirty="0"/>
              <a:t> </a:t>
            </a:r>
            <a:r>
              <a:rPr lang="ru-RU" sz="1100" dirty="0" err="1"/>
              <a:t>as</a:t>
            </a:r>
            <a:r>
              <a:rPr lang="ru-RU" sz="1100" dirty="0"/>
              <a:t> a </a:t>
            </a:r>
            <a:r>
              <a:rPr lang="ru-RU" sz="1100" dirty="0" err="1"/>
              <a:t>hole</a:t>
            </a:r>
            <a:r>
              <a:rPr lang="ru-RU" sz="1100" dirty="0"/>
              <a:t> </a:t>
            </a:r>
            <a:r>
              <a:rPr lang="ru-RU" sz="1100" dirty="0" err="1"/>
              <a:t>for</a:t>
            </a:r>
            <a:r>
              <a:rPr lang="ru-RU" sz="1100" dirty="0"/>
              <a:t> </a:t>
            </a:r>
            <a:r>
              <a:rPr lang="ru-RU" sz="1100" dirty="0" err="1"/>
              <a:t>the</a:t>
            </a:r>
            <a:r>
              <a:rPr lang="ru-RU" sz="1100" dirty="0"/>
              <a:t> </a:t>
            </a:r>
            <a:r>
              <a:rPr lang="ru-RU" sz="1100" dirty="0" err="1"/>
              <a:t>beam</a:t>
            </a:r>
            <a:r>
              <a:rPr lang="ru-RU" sz="1100" dirty="0"/>
              <a:t> </a:t>
            </a:r>
            <a:r>
              <a:rPr lang="ru-RU" sz="1100" dirty="0" err="1"/>
              <a:t>and</a:t>
            </a:r>
            <a:r>
              <a:rPr lang="ru-RU" sz="1100" dirty="0"/>
              <a:t> </a:t>
            </a:r>
            <a:r>
              <a:rPr lang="ru-RU" sz="1100" dirty="0" err="1"/>
              <a:t>the</a:t>
            </a:r>
            <a:r>
              <a:rPr lang="ru-RU" sz="1100" dirty="0"/>
              <a:t> </a:t>
            </a:r>
            <a:r>
              <a:rPr lang="ru-RU" sz="1100" dirty="0" err="1"/>
              <a:t>region</a:t>
            </a:r>
            <a:r>
              <a:rPr lang="ru-RU" sz="1100" dirty="0"/>
              <a:t> </a:t>
            </a:r>
            <a:r>
              <a:rPr lang="ru-RU" sz="1100" dirty="0" err="1"/>
              <a:t>of</a:t>
            </a:r>
            <a:r>
              <a:rPr lang="ru-RU" sz="1100" dirty="0"/>
              <a:t> </a:t>
            </a:r>
            <a:r>
              <a:rPr lang="ru-RU" sz="1100" dirty="0" err="1"/>
              <a:t>the</a:t>
            </a:r>
            <a:r>
              <a:rPr lang="ru-RU" sz="1100" dirty="0"/>
              <a:t> </a:t>
            </a:r>
            <a:r>
              <a:rPr lang="ru-RU" sz="1100" dirty="0" err="1"/>
              <a:t>strip</a:t>
            </a:r>
            <a:r>
              <a:rPr lang="ru-RU" sz="1100" dirty="0"/>
              <a:t> </a:t>
            </a:r>
            <a:r>
              <a:rPr lang="ru-RU" sz="1100" dirty="0" err="1"/>
              <a:t>location</a:t>
            </a:r>
            <a:r>
              <a:rPr lang="ru-RU" sz="1100" dirty="0"/>
              <a:t> </a:t>
            </a:r>
            <a:r>
              <a:rPr lang="ru-RU" sz="1100" dirty="0" err="1"/>
              <a:t>of</a:t>
            </a:r>
            <a:r>
              <a:rPr lang="ru-RU" sz="1100" dirty="0"/>
              <a:t> </a:t>
            </a:r>
            <a:r>
              <a:rPr lang="ru-RU" sz="1100" dirty="0" err="1"/>
              <a:t>the</a:t>
            </a:r>
            <a:r>
              <a:rPr lang="ru-RU" sz="1100" dirty="0"/>
              <a:t> "</a:t>
            </a:r>
            <a:r>
              <a:rPr lang="ru-RU" sz="1100" dirty="0" err="1"/>
              <a:t>hot</a:t>
            </a:r>
            <a:r>
              <a:rPr lang="ru-RU" sz="1100" dirty="0"/>
              <a:t>" </a:t>
            </a:r>
            <a:r>
              <a:rPr lang="ru-RU" sz="1100" dirty="0" err="1"/>
              <a:t>zone</a:t>
            </a:r>
            <a:r>
              <a:rPr lang="ru-RU" sz="1100" dirty="0"/>
              <a:t> </a:t>
            </a:r>
            <a:r>
              <a:rPr lang="ru-RU" sz="1100" dirty="0" err="1"/>
              <a:t>in</a:t>
            </a:r>
            <a:r>
              <a:rPr lang="ru-RU" sz="1100" dirty="0"/>
              <a:t> </a:t>
            </a:r>
            <a:r>
              <a:rPr lang="ru-RU" sz="1100" dirty="0" err="1"/>
              <a:t>the</a:t>
            </a:r>
            <a:r>
              <a:rPr lang="ru-RU" sz="1100" dirty="0"/>
              <a:t> </a:t>
            </a:r>
            <a:r>
              <a:rPr lang="ru-RU" sz="1100" dirty="0" err="1"/>
              <a:t>area</a:t>
            </a:r>
            <a:r>
              <a:rPr lang="ru-RU" sz="1100" dirty="0"/>
              <a:t> </a:t>
            </a:r>
            <a:r>
              <a:rPr lang="ru-RU" sz="1100" dirty="0" err="1"/>
              <a:t>of</a:t>
            </a:r>
            <a:r>
              <a:rPr lang="ru-RU" sz="1100" dirty="0"/>
              <a:t> </a:t>
            </a:r>
            <a:r>
              <a:rPr lang="ru-RU" sz="1100" dirty="0" err="1"/>
              <a:t>the</a:t>
            </a:r>
            <a:r>
              <a:rPr lang="ru-RU" sz="1100" dirty="0"/>
              <a:t> </a:t>
            </a:r>
            <a:r>
              <a:rPr lang="ru-RU" sz="1100" dirty="0" err="1"/>
              <a:t>main</a:t>
            </a:r>
            <a:r>
              <a:rPr lang="ru-RU" sz="1100" dirty="0"/>
              <a:t> </a:t>
            </a:r>
            <a:r>
              <a:rPr lang="ru-RU" sz="1100" dirty="0" err="1"/>
              <a:t>zone</a:t>
            </a:r>
            <a:r>
              <a:rPr lang="ru-RU" sz="1100" dirty="0"/>
              <a:t> </a:t>
            </a:r>
            <a:r>
              <a:rPr lang="ru-RU" sz="1100" dirty="0" err="1"/>
              <a:t>strips</a:t>
            </a:r>
            <a:r>
              <a:rPr lang="ru-RU" sz="1100" dirty="0"/>
              <a:t>.</a:t>
            </a:r>
          </a:p>
        </p:txBody>
      </p:sp>
      <p:sp>
        <p:nvSpPr>
          <p:cNvPr id="21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sp>
        <p:nvSpPr>
          <p:cNvPr id="26" name="Нижний колонтитул 2"/>
          <p:cNvSpPr txBox="1">
            <a:spLocks/>
          </p:cNvSpPr>
          <p:nvPr/>
        </p:nvSpPr>
        <p:spPr bwMode="auto">
          <a:xfrm>
            <a:off x="3124200" y="65246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D. Baranov from software group</a:t>
            </a:r>
          </a:p>
        </p:txBody>
      </p:sp>
    </p:spTree>
    <p:extLst>
      <p:ext uri="{BB962C8B-B14F-4D97-AF65-F5344CB8AC3E}">
        <p14:creationId xmlns:p14="http://schemas.microsoft.com/office/powerpoint/2010/main" val="213265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Realistic simulation of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GEMs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 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15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973" y="1155556"/>
            <a:ext cx="5737028" cy="39972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80112" y="1318729"/>
            <a:ext cx="34339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structure</a:t>
            </a:r>
            <a:r>
              <a:rPr lang="ru-RU" sz="1300" dirty="0"/>
              <a:t> </a:t>
            </a:r>
            <a:r>
              <a:rPr lang="ru-RU" sz="1300" dirty="0" err="1"/>
              <a:t>of</a:t>
            </a:r>
            <a:r>
              <a:rPr lang="ru-RU" sz="1300" dirty="0"/>
              <a:t> </a:t>
            </a:r>
            <a:r>
              <a:rPr lang="ru-RU" sz="1300" dirty="0" err="1"/>
              <a:t>GEM</a:t>
            </a:r>
            <a:r>
              <a:rPr lang="en-US" sz="1300" dirty="0"/>
              <a:t>s</a:t>
            </a:r>
            <a:r>
              <a:rPr lang="ru-RU" sz="1300" dirty="0"/>
              <a:t> </a:t>
            </a:r>
            <a:r>
              <a:rPr lang="ru-RU" sz="1300" dirty="0" err="1"/>
              <a:t>and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electron</a:t>
            </a:r>
            <a:r>
              <a:rPr lang="ru-RU" sz="1300" dirty="0"/>
              <a:t> </a:t>
            </a:r>
            <a:r>
              <a:rPr lang="ru-RU" sz="1300" dirty="0" err="1"/>
              <a:t>avalanche</a:t>
            </a:r>
            <a:r>
              <a:rPr lang="ru-RU" sz="1300" dirty="0"/>
              <a:t> </a:t>
            </a:r>
            <a:r>
              <a:rPr lang="ru-RU" sz="1300" dirty="0" err="1"/>
              <a:t>formation</a:t>
            </a:r>
            <a:r>
              <a:rPr lang="ru-RU" sz="1300" dirty="0"/>
              <a:t> </a:t>
            </a:r>
            <a:r>
              <a:rPr lang="ru-RU" sz="1300" dirty="0" err="1"/>
              <a:t>obtained</a:t>
            </a:r>
            <a:r>
              <a:rPr lang="ru-RU" sz="1300" dirty="0"/>
              <a:t> </a:t>
            </a:r>
            <a:r>
              <a:rPr lang="ru-RU" sz="1300" dirty="0" err="1"/>
              <a:t>in</a:t>
            </a:r>
            <a:r>
              <a:rPr lang="ru-RU" sz="1300" dirty="0"/>
              <a:t> </a:t>
            </a:r>
            <a:r>
              <a:rPr lang="ru-RU" sz="1300" dirty="0" err="1"/>
              <a:t>Garfield</a:t>
            </a:r>
            <a:r>
              <a:rPr lang="ru-RU" sz="1300" dirty="0"/>
              <a:t> ++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5152836"/>
            <a:ext cx="3672407" cy="7416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60032" y="5805264"/>
            <a:ext cx="37401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The</a:t>
            </a:r>
            <a:r>
              <a:rPr lang="ru-RU" sz="1100" dirty="0"/>
              <a:t> </a:t>
            </a:r>
            <a:r>
              <a:rPr lang="ru-RU" sz="1100" dirty="0" err="1"/>
              <a:t>projection</a:t>
            </a:r>
            <a:r>
              <a:rPr lang="ru-RU" sz="1100" dirty="0"/>
              <a:t> </a:t>
            </a:r>
            <a:r>
              <a:rPr lang="ru-RU" sz="1100" dirty="0" err="1"/>
              <a:t>of</a:t>
            </a:r>
            <a:r>
              <a:rPr lang="ru-RU" sz="1100" dirty="0"/>
              <a:t> </a:t>
            </a:r>
            <a:r>
              <a:rPr lang="ru-RU" sz="1100" dirty="0" err="1"/>
              <a:t>electrons</a:t>
            </a:r>
            <a:r>
              <a:rPr lang="ru-RU" sz="1100" dirty="0"/>
              <a:t> </a:t>
            </a:r>
            <a:r>
              <a:rPr lang="ru-RU" sz="1100" dirty="0" err="1"/>
              <a:t>on</a:t>
            </a:r>
            <a:r>
              <a:rPr lang="ru-RU" sz="1100" dirty="0"/>
              <a:t> </a:t>
            </a:r>
            <a:r>
              <a:rPr lang="ru-RU" sz="1100" dirty="0" err="1"/>
              <a:t>the</a:t>
            </a:r>
            <a:r>
              <a:rPr lang="ru-RU" sz="1100" dirty="0"/>
              <a:t> </a:t>
            </a:r>
            <a:r>
              <a:rPr lang="ru-RU" sz="1100" dirty="0" err="1"/>
              <a:t>readout</a:t>
            </a:r>
            <a:r>
              <a:rPr lang="ru-RU" sz="1100" dirty="0"/>
              <a:t> </a:t>
            </a:r>
            <a:r>
              <a:rPr lang="ru-RU" sz="1100" dirty="0" err="1"/>
              <a:t>plane</a:t>
            </a:r>
            <a:r>
              <a:rPr lang="ru-RU" sz="1100" dirty="0"/>
              <a:t> (</a:t>
            </a:r>
            <a:r>
              <a:rPr lang="ru-RU" sz="1100" dirty="0" err="1"/>
              <a:t>cluster</a:t>
            </a:r>
            <a:r>
              <a:rPr lang="ru-RU" sz="1100" dirty="0"/>
              <a:t>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496" y="1199813"/>
            <a:ext cx="33843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/>
              <a:t>A </a:t>
            </a:r>
            <a:r>
              <a:rPr lang="ru-RU" sz="1300" dirty="0" err="1"/>
              <a:t>particle</a:t>
            </a:r>
            <a:r>
              <a:rPr lang="ru-RU" sz="1300" dirty="0"/>
              <a:t> </a:t>
            </a:r>
            <a:r>
              <a:rPr lang="ru-RU" sz="1300" dirty="0" err="1"/>
              <a:t>passing</a:t>
            </a:r>
            <a:r>
              <a:rPr lang="ru-RU" sz="1300" dirty="0"/>
              <a:t> </a:t>
            </a:r>
            <a:r>
              <a:rPr lang="ru-RU" sz="1300" dirty="0" err="1"/>
              <a:t>through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detecting</a:t>
            </a:r>
            <a:r>
              <a:rPr lang="ru-RU" sz="1300" dirty="0"/>
              <a:t> </a:t>
            </a:r>
            <a:r>
              <a:rPr lang="ru-RU" sz="1300" dirty="0" err="1"/>
              <a:t>volume</a:t>
            </a:r>
            <a:r>
              <a:rPr lang="ru-RU" sz="1300" dirty="0"/>
              <a:t> </a:t>
            </a:r>
            <a:r>
              <a:rPr lang="ru-RU" sz="1300" dirty="0" err="1"/>
              <a:t>of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GEM</a:t>
            </a:r>
            <a:r>
              <a:rPr lang="ru-RU" sz="1300" dirty="0"/>
              <a:t> </a:t>
            </a:r>
            <a:r>
              <a:rPr lang="ru-RU" sz="1300" dirty="0" err="1"/>
              <a:t>chamber</a:t>
            </a:r>
            <a:r>
              <a:rPr lang="en-US" sz="1300" dirty="0"/>
              <a:t>s</a:t>
            </a:r>
            <a:r>
              <a:rPr lang="ru-RU" sz="1300" dirty="0"/>
              <a:t> </a:t>
            </a:r>
            <a:r>
              <a:rPr lang="ru-RU" sz="1300" dirty="0" err="1"/>
              <a:t>interacts</a:t>
            </a:r>
            <a:r>
              <a:rPr lang="ru-RU" sz="1300" dirty="0"/>
              <a:t> </a:t>
            </a:r>
            <a:r>
              <a:rPr lang="ru-RU" sz="1300" dirty="0" err="1"/>
              <a:t>with</a:t>
            </a:r>
            <a:r>
              <a:rPr lang="ru-RU" sz="1300" dirty="0"/>
              <a:t> </a:t>
            </a:r>
            <a:r>
              <a:rPr lang="ru-RU" sz="1300" dirty="0" err="1"/>
              <a:t>atoms</a:t>
            </a:r>
            <a:r>
              <a:rPr lang="ru-RU" sz="1300" dirty="0"/>
              <a:t> </a:t>
            </a:r>
            <a:r>
              <a:rPr lang="ru-RU" sz="1300" dirty="0" err="1"/>
              <a:t>of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matter</a:t>
            </a:r>
            <a:r>
              <a:rPr lang="ru-RU" sz="1300" dirty="0"/>
              <a:t>, </a:t>
            </a:r>
            <a:r>
              <a:rPr lang="ru-RU" sz="1300" dirty="0" err="1"/>
              <a:t>forming</a:t>
            </a:r>
            <a:r>
              <a:rPr lang="ru-RU" sz="1300" dirty="0"/>
              <a:t> </a:t>
            </a:r>
            <a:r>
              <a:rPr lang="ru-RU" sz="1300" dirty="0" err="1"/>
              <a:t>electron</a:t>
            </a:r>
            <a:r>
              <a:rPr lang="ru-RU" sz="1300" dirty="0"/>
              <a:t> </a:t>
            </a:r>
            <a:r>
              <a:rPr lang="ru-RU" sz="1300" dirty="0" err="1"/>
              <a:t>clusters</a:t>
            </a:r>
            <a:r>
              <a:rPr lang="ru-RU" sz="1300" dirty="0"/>
              <a:t>.</a:t>
            </a:r>
            <a:endParaRPr lang="en-US" sz="1300" dirty="0"/>
          </a:p>
          <a:p>
            <a:endParaRPr lang="en-US" sz="1300" dirty="0"/>
          </a:p>
          <a:p>
            <a:r>
              <a:rPr lang="ru-RU" sz="1300" dirty="0" err="1"/>
              <a:t>Electrons</a:t>
            </a:r>
            <a:r>
              <a:rPr lang="ru-RU" sz="1300" dirty="0"/>
              <a:t> </a:t>
            </a:r>
            <a:r>
              <a:rPr lang="ru-RU" sz="1300" dirty="0" err="1"/>
              <a:t>passing</a:t>
            </a:r>
            <a:r>
              <a:rPr lang="ru-RU" sz="1300" dirty="0"/>
              <a:t> </a:t>
            </a:r>
            <a:r>
              <a:rPr lang="ru-RU" sz="1300" dirty="0" err="1"/>
              <a:t>through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amplifying</a:t>
            </a:r>
            <a:r>
              <a:rPr lang="ru-RU" sz="1300" dirty="0"/>
              <a:t> </a:t>
            </a:r>
            <a:r>
              <a:rPr lang="ru-RU" sz="1300" dirty="0" err="1"/>
              <a:t>GEM</a:t>
            </a:r>
            <a:r>
              <a:rPr lang="ru-RU" sz="1300" dirty="0"/>
              <a:t> </a:t>
            </a:r>
            <a:r>
              <a:rPr lang="ru-RU" sz="1300" dirty="0" err="1"/>
              <a:t>cascades</a:t>
            </a:r>
            <a:r>
              <a:rPr lang="ru-RU" sz="1300" dirty="0"/>
              <a:t> </a:t>
            </a:r>
            <a:r>
              <a:rPr lang="ru-RU" sz="1300" dirty="0" err="1"/>
              <a:t>generate</a:t>
            </a:r>
            <a:r>
              <a:rPr lang="ru-RU" sz="1300" dirty="0"/>
              <a:t> </a:t>
            </a:r>
            <a:r>
              <a:rPr lang="ru-RU" sz="1300" dirty="0" err="1"/>
              <a:t>avalanches</a:t>
            </a:r>
            <a:r>
              <a:rPr lang="ru-RU" sz="1300" dirty="0"/>
              <a:t> </a:t>
            </a:r>
            <a:r>
              <a:rPr lang="en-US" sz="1300" dirty="0"/>
              <a:t>which</a:t>
            </a:r>
            <a:r>
              <a:rPr lang="ru-RU" sz="1300" dirty="0"/>
              <a:t> </a:t>
            </a:r>
            <a:r>
              <a:rPr lang="ru-RU" sz="1300" dirty="0" err="1"/>
              <a:t>drift</a:t>
            </a:r>
            <a:r>
              <a:rPr lang="ru-RU" sz="1300" dirty="0"/>
              <a:t> </a:t>
            </a:r>
            <a:r>
              <a:rPr lang="ru-RU" sz="1300" dirty="0" err="1"/>
              <a:t>to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readout</a:t>
            </a:r>
            <a:r>
              <a:rPr lang="ru-RU" sz="1300" dirty="0"/>
              <a:t> </a:t>
            </a:r>
            <a:r>
              <a:rPr lang="ru-RU" sz="1300" dirty="0" err="1"/>
              <a:t>plane</a:t>
            </a:r>
            <a:r>
              <a:rPr lang="ru-RU" sz="1300" dirty="0"/>
              <a:t> </a:t>
            </a:r>
            <a:r>
              <a:rPr lang="ru-RU" sz="1300" dirty="0" err="1"/>
              <a:t>and</a:t>
            </a:r>
            <a:r>
              <a:rPr lang="ru-RU" sz="1300" dirty="0"/>
              <a:t> </a:t>
            </a:r>
            <a:r>
              <a:rPr lang="en-US" sz="1300" dirty="0"/>
              <a:t>form</a:t>
            </a:r>
            <a:r>
              <a:rPr lang="ru-RU" sz="1300" dirty="0"/>
              <a:t> </a:t>
            </a:r>
            <a:r>
              <a:rPr lang="ru-RU" sz="1300" dirty="0" err="1"/>
              <a:t>certain</a:t>
            </a:r>
            <a:r>
              <a:rPr lang="ru-RU" sz="1300" dirty="0"/>
              <a:t> </a:t>
            </a:r>
            <a:r>
              <a:rPr lang="ru-RU" sz="1300" dirty="0" err="1"/>
              <a:t>areas</a:t>
            </a:r>
            <a:r>
              <a:rPr lang="ru-RU" sz="1300" dirty="0"/>
              <a:t> </a:t>
            </a:r>
            <a:r>
              <a:rPr lang="ru-RU" sz="1300" dirty="0" err="1"/>
              <a:t>on</a:t>
            </a:r>
            <a:r>
              <a:rPr lang="ru-RU" sz="1300" dirty="0"/>
              <a:t> </a:t>
            </a:r>
            <a:r>
              <a:rPr lang="ru-RU" sz="1300" dirty="0" err="1"/>
              <a:t>it</a:t>
            </a:r>
            <a:r>
              <a:rPr lang="ru-RU" sz="1300" dirty="0"/>
              <a:t>.</a:t>
            </a:r>
            <a:endParaRPr lang="en-US" sz="1300" dirty="0"/>
          </a:p>
          <a:p>
            <a:endParaRPr lang="en-US" sz="13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3752" y="3144450"/>
            <a:ext cx="33843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err="1"/>
              <a:t>Since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vector</a:t>
            </a:r>
            <a:r>
              <a:rPr lang="ru-RU" sz="1300" dirty="0"/>
              <a:t> </a:t>
            </a:r>
            <a:r>
              <a:rPr lang="ru-RU" sz="1300" dirty="0" err="1"/>
              <a:t>of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magnetic</a:t>
            </a:r>
            <a:r>
              <a:rPr lang="ru-RU" sz="1300" dirty="0"/>
              <a:t> </a:t>
            </a:r>
            <a:r>
              <a:rPr lang="ru-RU" sz="1300" dirty="0" err="1"/>
              <a:t>field</a:t>
            </a:r>
            <a:r>
              <a:rPr lang="ru-RU" sz="1300" dirty="0"/>
              <a:t> </a:t>
            </a:r>
            <a:r>
              <a:rPr lang="ru-RU" sz="1300" dirty="0" err="1"/>
              <a:t>formed</a:t>
            </a:r>
            <a:r>
              <a:rPr lang="ru-RU" sz="1300" dirty="0"/>
              <a:t> </a:t>
            </a:r>
            <a:r>
              <a:rPr lang="ru-RU" sz="1300" dirty="0" err="1"/>
              <a:t>by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magnet</a:t>
            </a:r>
            <a:r>
              <a:rPr lang="ru-RU" sz="1300" dirty="0"/>
              <a:t> </a:t>
            </a:r>
            <a:r>
              <a:rPr lang="ru-RU" sz="1300" dirty="0" err="1"/>
              <a:t>is</a:t>
            </a:r>
            <a:r>
              <a:rPr lang="ru-RU" sz="1300" dirty="0"/>
              <a:t> </a:t>
            </a:r>
            <a:r>
              <a:rPr lang="ru-RU" sz="1300" dirty="0" err="1"/>
              <a:t>directed</a:t>
            </a:r>
            <a:r>
              <a:rPr lang="ru-RU" sz="1300" dirty="0"/>
              <a:t> </a:t>
            </a:r>
            <a:r>
              <a:rPr lang="ru-RU" sz="1300" dirty="0" err="1"/>
              <a:t>perpendicular</a:t>
            </a:r>
            <a:r>
              <a:rPr lang="ru-RU" sz="1300" dirty="0"/>
              <a:t> </a:t>
            </a:r>
            <a:r>
              <a:rPr lang="ru-RU" sz="1300" dirty="0" err="1"/>
              <a:t>to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electric</a:t>
            </a:r>
            <a:r>
              <a:rPr lang="ru-RU" sz="1300" dirty="0"/>
              <a:t> </a:t>
            </a:r>
            <a:r>
              <a:rPr lang="ru-RU" sz="1300" dirty="0" err="1"/>
              <a:t>field</a:t>
            </a:r>
            <a:r>
              <a:rPr lang="ru-RU" sz="1300" dirty="0"/>
              <a:t> </a:t>
            </a:r>
            <a:r>
              <a:rPr lang="ru-RU" sz="1300" dirty="0" err="1"/>
              <a:t>vector</a:t>
            </a:r>
            <a:r>
              <a:rPr lang="ru-RU" sz="1300" dirty="0"/>
              <a:t> </a:t>
            </a:r>
            <a:r>
              <a:rPr lang="ru-RU" sz="1300" dirty="0" err="1"/>
              <a:t>in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GEM</a:t>
            </a:r>
            <a:r>
              <a:rPr lang="ru-RU" sz="1300" dirty="0"/>
              <a:t>,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electrons</a:t>
            </a:r>
            <a:r>
              <a:rPr lang="ru-RU" sz="1300" dirty="0"/>
              <a:t> </a:t>
            </a:r>
            <a:r>
              <a:rPr lang="ru-RU" sz="1300" dirty="0" err="1"/>
              <a:t>are</a:t>
            </a:r>
            <a:r>
              <a:rPr lang="ru-RU" sz="1300" dirty="0"/>
              <a:t> </a:t>
            </a:r>
            <a:r>
              <a:rPr lang="ru-RU" sz="1300" dirty="0" err="1"/>
              <a:t>shifted</a:t>
            </a:r>
            <a:r>
              <a:rPr lang="ru-RU" sz="1300" dirty="0"/>
              <a:t> </a:t>
            </a:r>
            <a:r>
              <a:rPr lang="ru-RU" sz="1300" dirty="0" err="1"/>
              <a:t>to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side</a:t>
            </a:r>
            <a:r>
              <a:rPr lang="ru-RU" sz="1300" dirty="0"/>
              <a:t> </a:t>
            </a:r>
            <a:r>
              <a:rPr lang="ru-RU" sz="1300" dirty="0" err="1"/>
              <a:t>relative</a:t>
            </a:r>
            <a:r>
              <a:rPr lang="ru-RU" sz="1300" dirty="0"/>
              <a:t> </a:t>
            </a:r>
            <a:r>
              <a:rPr lang="ru-RU" sz="1300" dirty="0" err="1"/>
              <a:t>to</a:t>
            </a:r>
            <a:r>
              <a:rPr lang="ru-RU" sz="1300" dirty="0"/>
              <a:t> </a:t>
            </a:r>
            <a:r>
              <a:rPr lang="ru-RU" sz="1300" dirty="0" err="1"/>
              <a:t>their</a:t>
            </a:r>
            <a:r>
              <a:rPr lang="ru-RU" sz="1300" dirty="0"/>
              <a:t> </a:t>
            </a:r>
            <a:r>
              <a:rPr lang="ru-RU" sz="1300" dirty="0" err="1"/>
              <a:t>initial</a:t>
            </a:r>
            <a:r>
              <a:rPr lang="ru-RU" sz="1300" dirty="0"/>
              <a:t> </a:t>
            </a:r>
            <a:r>
              <a:rPr lang="ru-RU" sz="1300" dirty="0" err="1"/>
              <a:t>position</a:t>
            </a:r>
            <a:r>
              <a:rPr lang="ru-RU" sz="1300" dirty="0"/>
              <a:t> </a:t>
            </a:r>
            <a:r>
              <a:rPr lang="ru-RU" sz="1300" dirty="0" err="1"/>
              <a:t>under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action</a:t>
            </a:r>
            <a:r>
              <a:rPr lang="ru-RU" sz="1300" dirty="0"/>
              <a:t> </a:t>
            </a:r>
            <a:r>
              <a:rPr lang="ru-RU" sz="1300" dirty="0" err="1"/>
              <a:t>of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Lorentz</a:t>
            </a:r>
            <a:r>
              <a:rPr lang="ru-RU" sz="1300" dirty="0"/>
              <a:t> </a:t>
            </a:r>
            <a:r>
              <a:rPr lang="ru-RU" sz="1300" dirty="0" err="1"/>
              <a:t>force</a:t>
            </a:r>
            <a:r>
              <a:rPr lang="ru-RU" sz="1300" dirty="0"/>
              <a:t>.</a:t>
            </a:r>
          </a:p>
        </p:txBody>
      </p:sp>
      <p:cxnSp>
        <p:nvCxnSpPr>
          <p:cNvPr id="20" name="Прямая со стрелкой 19"/>
          <p:cNvCxnSpPr>
            <a:cxnSpLocks/>
          </p:cNvCxnSpPr>
          <p:nvPr/>
        </p:nvCxnSpPr>
        <p:spPr>
          <a:xfrm>
            <a:off x="2457128" y="4293096"/>
            <a:ext cx="3050976" cy="432048"/>
          </a:xfrm>
          <a:prstGeom prst="straightConnector1">
            <a:avLst/>
          </a:prstGeom>
          <a:ln w="22225">
            <a:solidFill>
              <a:srgbClr val="A5D6E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3190" y="4536703"/>
            <a:ext cx="337147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cloud</a:t>
            </a:r>
            <a:r>
              <a:rPr lang="ru-RU" sz="1300" dirty="0"/>
              <a:t> </a:t>
            </a:r>
            <a:r>
              <a:rPr lang="ru-RU" sz="1300" dirty="0" err="1"/>
              <a:t>of</a:t>
            </a:r>
            <a:r>
              <a:rPr lang="ru-RU" sz="1300" dirty="0"/>
              <a:t> </a:t>
            </a:r>
            <a:r>
              <a:rPr lang="ru-RU" sz="1300" dirty="0" err="1"/>
              <a:t>electrons</a:t>
            </a:r>
            <a:r>
              <a:rPr lang="ru-RU" sz="1300" dirty="0"/>
              <a:t> </a:t>
            </a:r>
            <a:r>
              <a:rPr lang="ru-RU" sz="1300" dirty="0" err="1"/>
              <a:t>drifting</a:t>
            </a:r>
            <a:r>
              <a:rPr lang="ru-RU" sz="1300" dirty="0"/>
              <a:t> </a:t>
            </a:r>
            <a:r>
              <a:rPr lang="ru-RU" sz="1300" dirty="0" err="1"/>
              <a:t>toward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readout</a:t>
            </a:r>
            <a:r>
              <a:rPr lang="ru-RU" sz="1300" dirty="0"/>
              <a:t> </a:t>
            </a:r>
            <a:r>
              <a:rPr lang="ru-RU" sz="1300" dirty="0" err="1"/>
              <a:t>plane</a:t>
            </a:r>
            <a:r>
              <a:rPr lang="ru-RU" sz="1300" dirty="0"/>
              <a:t> </a:t>
            </a:r>
            <a:r>
              <a:rPr lang="ru-RU" sz="1300" dirty="0" err="1"/>
              <a:t>along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lines</a:t>
            </a:r>
            <a:r>
              <a:rPr lang="ru-RU" sz="1300" dirty="0"/>
              <a:t> </a:t>
            </a:r>
            <a:r>
              <a:rPr lang="ru-RU" sz="1300" dirty="0" err="1"/>
              <a:t>of</a:t>
            </a:r>
            <a:r>
              <a:rPr lang="ru-RU" sz="1300" dirty="0"/>
              <a:t> </a:t>
            </a:r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electric</a:t>
            </a:r>
            <a:r>
              <a:rPr lang="ru-RU" sz="1300" dirty="0"/>
              <a:t> </a:t>
            </a:r>
            <a:r>
              <a:rPr lang="ru-RU" sz="1300" dirty="0" err="1"/>
              <a:t>field</a:t>
            </a:r>
            <a:r>
              <a:rPr lang="ru-RU" sz="1300" dirty="0"/>
              <a:t> </a:t>
            </a:r>
            <a:r>
              <a:rPr lang="ru-RU" sz="1300" dirty="0" err="1"/>
              <a:t>is</a:t>
            </a:r>
            <a:r>
              <a:rPr lang="ru-RU" sz="1300" dirty="0"/>
              <a:t> "</a:t>
            </a:r>
            <a:r>
              <a:rPr lang="ru-RU" sz="1300" dirty="0" err="1"/>
              <a:t>dissipated</a:t>
            </a:r>
            <a:r>
              <a:rPr lang="ru-RU" sz="1300" dirty="0"/>
              <a:t>" </a:t>
            </a:r>
            <a:r>
              <a:rPr lang="ru-RU" sz="1300" dirty="0" err="1"/>
              <a:t>due</a:t>
            </a:r>
            <a:r>
              <a:rPr lang="ru-RU" sz="1300" dirty="0"/>
              <a:t> </a:t>
            </a:r>
            <a:r>
              <a:rPr lang="ru-RU" sz="1300" dirty="0" err="1"/>
              <a:t>to</a:t>
            </a:r>
            <a:r>
              <a:rPr lang="ru-RU" sz="1300" dirty="0"/>
              <a:t> </a:t>
            </a:r>
            <a:r>
              <a:rPr lang="ru-RU" sz="1300" dirty="0" err="1"/>
              <a:t>diffusion</a:t>
            </a:r>
            <a:r>
              <a:rPr lang="ru-RU" sz="1300" dirty="0"/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5496" y="5456837"/>
            <a:ext cx="34563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b="1" dirty="0" err="1">
                <a:solidFill>
                  <a:srgbClr val="000000"/>
                </a:solidFill>
              </a:rPr>
              <a:t>Result</a:t>
            </a:r>
            <a:r>
              <a:rPr lang="ru-RU" sz="1300" b="1" dirty="0">
                <a:solidFill>
                  <a:srgbClr val="000000"/>
                </a:solidFill>
              </a:rPr>
              <a:t>:</a:t>
            </a:r>
            <a:r>
              <a:rPr lang="ru-RU" sz="1300" dirty="0">
                <a:solidFill>
                  <a:srgbClr val="000000"/>
                </a:solidFill>
              </a:rPr>
              <a:t> </a:t>
            </a:r>
            <a:r>
              <a:rPr lang="ru-RU" sz="1300" dirty="0" err="1">
                <a:solidFill>
                  <a:srgbClr val="000000"/>
                </a:solidFill>
              </a:rPr>
              <a:t>the</a:t>
            </a:r>
            <a:r>
              <a:rPr lang="ru-RU" sz="1300" dirty="0">
                <a:solidFill>
                  <a:srgbClr val="000000"/>
                </a:solidFill>
              </a:rPr>
              <a:t> </a:t>
            </a:r>
            <a:r>
              <a:rPr lang="ru-RU" sz="1300" dirty="0" err="1">
                <a:solidFill>
                  <a:srgbClr val="000000"/>
                </a:solidFill>
              </a:rPr>
              <a:t>avalanche</a:t>
            </a:r>
            <a:r>
              <a:rPr lang="ru-RU" sz="1300" dirty="0">
                <a:solidFill>
                  <a:srgbClr val="000000"/>
                </a:solidFill>
              </a:rPr>
              <a:t> </a:t>
            </a:r>
            <a:r>
              <a:rPr lang="ru-RU" sz="1300" dirty="0" err="1">
                <a:solidFill>
                  <a:srgbClr val="000000"/>
                </a:solidFill>
              </a:rPr>
              <a:t>of</a:t>
            </a:r>
            <a:r>
              <a:rPr lang="ru-RU" sz="1300" dirty="0">
                <a:solidFill>
                  <a:srgbClr val="000000"/>
                </a:solidFill>
              </a:rPr>
              <a:t> </a:t>
            </a:r>
            <a:r>
              <a:rPr lang="ru-RU" sz="1300" dirty="0" err="1">
                <a:solidFill>
                  <a:srgbClr val="000000"/>
                </a:solidFill>
              </a:rPr>
              <a:t>electrons</a:t>
            </a:r>
            <a:r>
              <a:rPr lang="ru-RU" sz="1300" dirty="0">
                <a:solidFill>
                  <a:srgbClr val="000000"/>
                </a:solidFill>
              </a:rPr>
              <a:t> </a:t>
            </a:r>
            <a:r>
              <a:rPr lang="ru-RU" sz="1300" dirty="0" err="1">
                <a:solidFill>
                  <a:srgbClr val="000000"/>
                </a:solidFill>
              </a:rPr>
              <a:t>projected</a:t>
            </a:r>
            <a:r>
              <a:rPr lang="ru-RU" sz="1300" dirty="0">
                <a:solidFill>
                  <a:srgbClr val="000000"/>
                </a:solidFill>
              </a:rPr>
              <a:t> </a:t>
            </a:r>
            <a:r>
              <a:rPr lang="ru-RU" sz="1300" dirty="0" err="1">
                <a:solidFill>
                  <a:srgbClr val="000000"/>
                </a:solidFill>
              </a:rPr>
              <a:t>onto</a:t>
            </a:r>
            <a:r>
              <a:rPr lang="ru-RU" sz="1300" dirty="0">
                <a:solidFill>
                  <a:srgbClr val="000000"/>
                </a:solidFill>
              </a:rPr>
              <a:t> </a:t>
            </a:r>
            <a:r>
              <a:rPr lang="ru-RU" sz="1300" dirty="0" err="1">
                <a:solidFill>
                  <a:srgbClr val="000000"/>
                </a:solidFill>
              </a:rPr>
              <a:t>the</a:t>
            </a:r>
            <a:r>
              <a:rPr lang="ru-RU" sz="1300" dirty="0">
                <a:solidFill>
                  <a:srgbClr val="000000"/>
                </a:solidFill>
              </a:rPr>
              <a:t> </a:t>
            </a:r>
            <a:r>
              <a:rPr lang="ru-RU" sz="1300" dirty="0" err="1">
                <a:solidFill>
                  <a:srgbClr val="000000"/>
                </a:solidFill>
              </a:rPr>
              <a:t>readout-plane</a:t>
            </a:r>
            <a:r>
              <a:rPr lang="ru-RU" sz="1300" dirty="0">
                <a:solidFill>
                  <a:srgbClr val="000000"/>
                </a:solidFill>
              </a:rPr>
              <a:t> </a:t>
            </a:r>
            <a:r>
              <a:rPr lang="ru-RU" sz="1300" dirty="0" err="1">
                <a:solidFill>
                  <a:srgbClr val="000000"/>
                </a:solidFill>
              </a:rPr>
              <a:t>form</a:t>
            </a:r>
            <a:r>
              <a:rPr lang="ru-RU" sz="1300" dirty="0">
                <a:solidFill>
                  <a:srgbClr val="000000"/>
                </a:solidFill>
              </a:rPr>
              <a:t> a </a:t>
            </a:r>
            <a:r>
              <a:rPr lang="ru-RU" sz="1300" dirty="0" err="1">
                <a:solidFill>
                  <a:srgbClr val="000000"/>
                </a:solidFill>
              </a:rPr>
              <a:t>cluster</a:t>
            </a:r>
            <a:r>
              <a:rPr lang="ru-RU" sz="13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sp>
        <p:nvSpPr>
          <p:cNvPr id="22" name="Нижний колонтитул 2"/>
          <p:cNvSpPr txBox="1">
            <a:spLocks/>
          </p:cNvSpPr>
          <p:nvPr/>
        </p:nvSpPr>
        <p:spPr bwMode="auto">
          <a:xfrm>
            <a:off x="3124200" y="65246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D. Baranov from software group</a:t>
            </a:r>
          </a:p>
        </p:txBody>
      </p:sp>
    </p:spTree>
    <p:extLst>
      <p:ext uri="{BB962C8B-B14F-4D97-AF65-F5344CB8AC3E}">
        <p14:creationId xmlns:p14="http://schemas.microsoft.com/office/powerpoint/2010/main" val="2709406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Realistic simulation of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GEMs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 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16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992" y="1015896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/>
              <a:t>The</a:t>
            </a:r>
            <a:r>
              <a:rPr lang="ru-RU" sz="1200" dirty="0"/>
              <a:t> </a:t>
            </a:r>
            <a:r>
              <a:rPr lang="ru-RU" sz="1200" dirty="0" err="1"/>
              <a:t>distribution</a:t>
            </a:r>
            <a:r>
              <a:rPr lang="ru-RU" sz="1200" dirty="0"/>
              <a:t> </a:t>
            </a:r>
            <a:r>
              <a:rPr lang="ru-RU" sz="1200" dirty="0" err="1"/>
              <a:t>of</a:t>
            </a:r>
            <a:r>
              <a:rPr lang="ru-RU" sz="1200" dirty="0"/>
              <a:t> </a:t>
            </a:r>
            <a:r>
              <a:rPr lang="ru-RU" sz="1200" dirty="0" err="1"/>
              <a:t>electrons</a:t>
            </a:r>
            <a:r>
              <a:rPr lang="ru-RU" sz="1200" dirty="0"/>
              <a:t> </a:t>
            </a:r>
            <a:r>
              <a:rPr lang="ru-RU" sz="1200" dirty="0" err="1"/>
              <a:t>on</a:t>
            </a:r>
            <a:r>
              <a:rPr lang="ru-RU" sz="1200" dirty="0"/>
              <a:t> </a:t>
            </a:r>
            <a:r>
              <a:rPr lang="ru-RU" sz="1200" dirty="0" err="1"/>
              <a:t>the</a:t>
            </a:r>
            <a:r>
              <a:rPr lang="ru-RU" sz="1200" dirty="0"/>
              <a:t> </a:t>
            </a:r>
            <a:r>
              <a:rPr lang="ru-RU" sz="1200" dirty="0" err="1"/>
              <a:t>readout</a:t>
            </a:r>
            <a:r>
              <a:rPr lang="ru-RU" sz="1200" dirty="0"/>
              <a:t> </a:t>
            </a:r>
            <a:r>
              <a:rPr lang="ru-RU" sz="1200" dirty="0" err="1"/>
              <a:t>plane</a:t>
            </a:r>
            <a:r>
              <a:rPr lang="ru-RU" sz="1200" dirty="0"/>
              <a:t>, </a:t>
            </a:r>
            <a:r>
              <a:rPr lang="ru-RU" sz="1200" dirty="0" err="1"/>
              <a:t>with</a:t>
            </a:r>
            <a:r>
              <a:rPr lang="ru-RU" sz="1200" dirty="0"/>
              <a:t> </a:t>
            </a:r>
            <a:r>
              <a:rPr lang="ru-RU" sz="1200" dirty="0" err="1"/>
              <a:t>the</a:t>
            </a:r>
            <a:r>
              <a:rPr lang="ru-RU" sz="1200" dirty="0"/>
              <a:t> </a:t>
            </a:r>
            <a:r>
              <a:rPr lang="ru-RU" sz="1200" dirty="0" err="1"/>
              <a:t>passage</a:t>
            </a:r>
            <a:r>
              <a:rPr lang="ru-RU" sz="1200" dirty="0"/>
              <a:t> </a:t>
            </a:r>
            <a:r>
              <a:rPr lang="ru-RU" sz="1200" dirty="0" err="1"/>
              <a:t>of</a:t>
            </a:r>
            <a:r>
              <a:rPr lang="ru-RU" sz="1200" dirty="0"/>
              <a:t> </a:t>
            </a:r>
            <a:r>
              <a:rPr lang="ru-RU" sz="1200" dirty="0" err="1"/>
              <a:t>the</a:t>
            </a:r>
            <a:r>
              <a:rPr lang="ru-RU" sz="1200" dirty="0"/>
              <a:t> </a:t>
            </a:r>
            <a:r>
              <a:rPr lang="ru-RU" sz="1200" dirty="0" err="1"/>
              <a:t>entire</a:t>
            </a:r>
            <a:r>
              <a:rPr lang="ru-RU" sz="1200" dirty="0"/>
              <a:t> </a:t>
            </a:r>
            <a:r>
              <a:rPr lang="en-US" sz="1200" dirty="0"/>
              <a:t>GEM t</a:t>
            </a:r>
            <a:r>
              <a:rPr lang="ru-RU" sz="1200" dirty="0" err="1"/>
              <a:t>hickness</a:t>
            </a:r>
            <a:r>
              <a:rPr lang="ru-RU" sz="1200" dirty="0"/>
              <a:t> (0.9 </a:t>
            </a:r>
            <a:r>
              <a:rPr lang="ru-RU" sz="1200" dirty="0" err="1"/>
              <a:t>cm</a:t>
            </a:r>
            <a:r>
              <a:rPr lang="ru-RU" sz="1200" dirty="0"/>
              <a:t>)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5004048" y="1124745"/>
            <a:ext cx="3816424" cy="2592288"/>
            <a:chOff x="5076056" y="1124744"/>
            <a:chExt cx="4000760" cy="273187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6056" y="1124744"/>
              <a:ext cx="4000760" cy="27318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рямоугольник 8"/>
                <p:cNvSpPr/>
                <p:nvPr/>
              </p:nvSpPr>
              <p:spPr>
                <a:xfrm>
                  <a:off x="5940152" y="2190307"/>
                  <a:ext cx="2448272" cy="5280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 i="1" dirty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Mean number of clusters per cm ≈ 29  (pi+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a14:m>
                  <a:r>
                    <a:rPr lang="en-US" sz="1400" b="1" i="1" dirty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 = 1GeV/c)</a:t>
                  </a:r>
                  <a:endParaRPr lang="ru-RU" sz="1400" dirty="0"/>
                </a:p>
              </p:txBody>
            </p:sp>
          </mc:Choice>
          <mc:Fallback xmlns="">
            <p:sp>
              <p:nvSpPr>
                <p:cNvPr id="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0152" y="2190307"/>
                  <a:ext cx="2448272" cy="528030"/>
                </a:xfrm>
                <a:prstGeom prst="rect">
                  <a:avLst/>
                </a:prstGeom>
                <a:blipFill>
                  <a:blip r:embed="rId5"/>
                  <a:stretch>
                    <a:fillRect t="-1205" r="-1567" b="-168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Прямоугольник 9"/>
            <p:cNvSpPr/>
            <p:nvPr/>
          </p:nvSpPr>
          <p:spPr>
            <a:xfrm>
              <a:off x="6660232" y="1196752"/>
              <a:ext cx="113364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ArCO2</a:t>
              </a:r>
              <a:r>
                <a:rPr lang="en-US" sz="1300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(70/30)</a:t>
              </a:r>
              <a:endParaRPr lang="ru-RU" sz="1300" dirty="0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4221088"/>
            <a:ext cx="3379017" cy="20162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3820928"/>
            <a:ext cx="3312368" cy="2654402"/>
          </a:xfrm>
          <a:prstGeom prst="rect">
            <a:avLst/>
          </a:prstGeom>
        </p:spPr>
      </p:pic>
      <p:sp>
        <p:nvSpPr>
          <p:cNvPr id="18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sp>
        <p:nvSpPr>
          <p:cNvPr id="22" name="Нижний колонтитул 2"/>
          <p:cNvSpPr txBox="1">
            <a:spLocks/>
          </p:cNvSpPr>
          <p:nvPr/>
        </p:nvSpPr>
        <p:spPr bwMode="auto">
          <a:xfrm>
            <a:off x="3124200" y="65246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D. Baranov from software group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4" y="1486007"/>
            <a:ext cx="41513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058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Time-of-Flight simulation: </a:t>
            </a:r>
            <a:r>
              <a:rPr lang="en-US" sz="3000" b="1" kern="0" dirty="0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TOF-400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17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6" y="1046271"/>
            <a:ext cx="2608070" cy="274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61" y="3745825"/>
            <a:ext cx="3418979" cy="2639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85" y="1140594"/>
            <a:ext cx="3309832" cy="2432422"/>
          </a:xfrm>
          <a:prstGeom prst="rect">
            <a:avLst/>
          </a:prstGeom>
        </p:spPr>
      </p:pic>
      <p:sp>
        <p:nvSpPr>
          <p:cNvPr id="13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sp>
        <p:nvSpPr>
          <p:cNvPr id="14" name="Нижний колонтитул 2"/>
          <p:cNvSpPr txBox="1">
            <a:spLocks/>
          </p:cNvSpPr>
          <p:nvPr/>
        </p:nvSpPr>
        <p:spPr bwMode="auto">
          <a:xfrm>
            <a:off x="2915816" y="6524625"/>
            <a:ext cx="3744416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M. </a:t>
            </a:r>
            <a:r>
              <a:rPr lang="en-US" sz="1200" i="1" dirty="0" err="1"/>
              <a:t>Rumyantsev</a:t>
            </a:r>
            <a:r>
              <a:rPr lang="en-US" sz="1200" i="1" dirty="0"/>
              <a:t> from TOF-400 group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1" y="3792756"/>
            <a:ext cx="3528613" cy="25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12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9" y="1044653"/>
            <a:ext cx="2951457" cy="226171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Time-of-Flight simulation: </a:t>
            </a:r>
            <a:r>
              <a:rPr lang="en-US" sz="3000" b="1" kern="0" dirty="0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TOF-700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18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7504" y="3374920"/>
            <a:ext cx="4608000" cy="3096000"/>
            <a:chOff x="540000" y="1349584"/>
            <a:chExt cx="4608000" cy="3096000"/>
          </a:xfrm>
        </p:grpSpPr>
        <p:pic>
          <p:nvPicPr>
            <p:cNvPr id="8" name="Picture 40" descr="Stena0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1" t="16" r="9176" b="3911"/>
            <a:stretch/>
          </p:blipFill>
          <p:spPr bwMode="auto">
            <a:xfrm>
              <a:off x="540000" y="1349584"/>
              <a:ext cx="4608000" cy="3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591679" y="1353142"/>
              <a:ext cx="190064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1600" dirty="0"/>
                <a:t>Design of ToF-700l</a:t>
              </a:r>
              <a:endParaRPr lang="ru-RU" altLang="ru-RU" sz="1600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91" y="1345729"/>
            <a:ext cx="2834737" cy="208327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759232" y="1041500"/>
            <a:ext cx="1981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600" dirty="0"/>
              <a:t>TOF-700 simulation</a:t>
            </a:r>
            <a:endParaRPr lang="ru-RU" altLang="ru-RU" sz="1600" dirty="0"/>
          </a:p>
        </p:txBody>
      </p:sp>
      <p:sp>
        <p:nvSpPr>
          <p:cNvPr id="18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sp>
        <p:nvSpPr>
          <p:cNvPr id="20" name="Нижний колонтитул 2"/>
          <p:cNvSpPr txBox="1">
            <a:spLocks/>
          </p:cNvSpPr>
          <p:nvPr/>
        </p:nvSpPr>
        <p:spPr bwMode="auto">
          <a:xfrm>
            <a:off x="2915816" y="6524625"/>
            <a:ext cx="3744416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Y. </a:t>
            </a:r>
            <a:r>
              <a:rPr lang="en-US" sz="1200" i="1" dirty="0" err="1"/>
              <a:t>Petuhov</a:t>
            </a:r>
            <a:r>
              <a:rPr lang="en-US" sz="1200" i="1" dirty="0"/>
              <a:t> from TOF-700 group </a:t>
            </a:r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29" y="3645024"/>
            <a:ext cx="368146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752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Drift Chambers simulation: </a:t>
            </a:r>
            <a:r>
              <a:rPr lang="en-US" sz="3000" b="1" kern="0" dirty="0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DCH-1,2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19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16" descr="BILD01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6" y="1094248"/>
            <a:ext cx="3225666" cy="24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3458792" y="2134965"/>
            <a:ext cx="474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600" b="1" dirty="0">
                <a:solidFill>
                  <a:srgbClr val="CC3300"/>
                </a:solidFill>
              </a:rPr>
              <a:t>1m</a:t>
            </a:r>
            <a:endParaRPr lang="ru-RU" altLang="ru-RU" sz="1600" b="1" dirty="0">
              <a:solidFill>
                <a:srgbClr val="CC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78" y="3746203"/>
            <a:ext cx="3485074" cy="2732684"/>
          </a:xfrm>
          <a:prstGeom prst="rect">
            <a:avLst/>
          </a:prstGeom>
        </p:spPr>
      </p:pic>
      <p:pic>
        <p:nvPicPr>
          <p:cNvPr id="12" name="Picture 3" descr="DCHXYaver_z2_CuCu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9" b="48531"/>
          <a:stretch/>
        </p:blipFill>
        <p:spPr bwMode="auto">
          <a:xfrm>
            <a:off x="4718375" y="1449532"/>
            <a:ext cx="3958081" cy="229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074966" y="1025895"/>
            <a:ext cx="3357418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300" dirty="0" err="1"/>
              <a:t>Cu+Cu</a:t>
            </a:r>
            <a:r>
              <a:rPr lang="en-US" altLang="ru-RU" sz="1300" dirty="0"/>
              <a:t>, 4.5 GeV/n, QGSM, 7 m from IP: Number of tracks per X wire &lt;</a:t>
            </a:r>
            <a:r>
              <a:rPr lang="en-US" altLang="ru-RU" sz="1300" dirty="0" err="1"/>
              <a:t>N</a:t>
            </a:r>
            <a:r>
              <a:rPr lang="en-US" altLang="ru-RU" sz="1300" baseline="-25000" dirty="0" err="1"/>
              <a:t>tr</a:t>
            </a:r>
            <a:r>
              <a:rPr lang="en-US" altLang="ru-RU" sz="1300" dirty="0"/>
              <a:t>&gt;~ 1/</a:t>
            </a:r>
            <a:r>
              <a:rPr lang="el-GR" altLang="ru-RU" sz="1300" dirty="0"/>
              <a:t>ε</a:t>
            </a:r>
            <a:r>
              <a:rPr lang="en-US" altLang="ru-RU" sz="1300" dirty="0"/>
              <a:t>          </a:t>
            </a:r>
            <a:r>
              <a:rPr lang="el-GR" altLang="ru-RU" sz="1300" dirty="0"/>
              <a:t>ε</a:t>
            </a:r>
            <a:r>
              <a:rPr lang="en-US" altLang="ru-RU" sz="1300" dirty="0"/>
              <a:t> &gt; 0.91</a:t>
            </a:r>
            <a:endParaRPr lang="el-GR" altLang="ru-RU" sz="1300" dirty="0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5796136" y="1628800"/>
            <a:ext cx="791915" cy="2880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364088" y="2003438"/>
            <a:ext cx="100811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500" dirty="0"/>
              <a:t>256 wires per plane</a:t>
            </a:r>
            <a:endParaRPr lang="ru-RU" altLang="ru-RU" sz="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46203"/>
            <a:ext cx="3394133" cy="2494376"/>
          </a:xfrm>
          <a:prstGeom prst="rect">
            <a:avLst/>
          </a:prstGeom>
        </p:spPr>
      </p:pic>
      <p:sp>
        <p:nvSpPr>
          <p:cNvPr id="20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sp>
        <p:nvSpPr>
          <p:cNvPr id="22" name="Нижний колонтитул 2"/>
          <p:cNvSpPr txBox="1">
            <a:spLocks/>
          </p:cNvSpPr>
          <p:nvPr/>
        </p:nvSpPr>
        <p:spPr bwMode="auto">
          <a:xfrm>
            <a:off x="2915816" y="6524625"/>
            <a:ext cx="3744416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S. Merts &amp; J. </a:t>
            </a:r>
            <a:r>
              <a:rPr lang="en-US" sz="1200" i="1" dirty="0" err="1"/>
              <a:t>Fedorishin</a:t>
            </a:r>
            <a:r>
              <a:rPr lang="en-US" sz="1200" i="1" dirty="0"/>
              <a:t> from software group </a:t>
            </a:r>
          </a:p>
        </p:txBody>
      </p:sp>
    </p:spTree>
    <p:extLst>
      <p:ext uri="{BB962C8B-B14F-4D97-AF65-F5344CB8AC3E}">
        <p14:creationId xmlns:p14="http://schemas.microsoft.com/office/powerpoint/2010/main" val="359836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422420"/>
            <a:ext cx="91706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N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uclotron based </a:t>
            </a:r>
            <a:r>
              <a:rPr lang="en-US" sz="30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on </a:t>
            </a:r>
            <a:r>
              <a:rPr lang="en-US" sz="30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C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ollider f</a:t>
            </a:r>
            <a:r>
              <a:rPr lang="en-US" sz="30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A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cility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737377" y="1291465"/>
                <a:ext cx="2376265" cy="369226"/>
              </a:xfrm>
            </p:spPr>
            <p:txBody>
              <a:bodyPr/>
              <a:lstStyle/>
              <a:p>
                <a:pPr marL="266700" indent="-266700" algn="just">
                  <a:spcBef>
                    <a:spcPts val="1200"/>
                  </a:spcBef>
                  <a:spcAft>
                    <a:spcPts val="600"/>
                  </a:spcAft>
                  <a:buClr>
                    <a:srgbClr val="000090"/>
                  </a:buClr>
                  <a:buBlip>
                    <a:blip r:embed="rId3"/>
                  </a:buBlip>
                  <a:defRPr/>
                </a:pPr>
                <a:r>
                  <a:rPr lang="en-US" sz="1300" dirty="0">
                    <a:solidFill>
                      <a:srgbClr val="000000"/>
                    </a:solidFill>
                    <a:effectLst/>
                  </a:rPr>
                  <a:t>Beams: from </a:t>
                </a:r>
                <a:r>
                  <a:rPr lang="en-US" sz="1300" i="1" dirty="0">
                    <a:solidFill>
                      <a:srgbClr val="008000"/>
                    </a:solidFill>
                  </a:rPr>
                  <a:t>d</a:t>
                </a:r>
                <a:r>
                  <a:rPr lang="en-US" sz="1300" i="1" dirty="0">
                    <a:solidFill>
                      <a:srgbClr val="008000"/>
                    </a:solidFill>
                    <a:effectLst/>
                  </a:rPr>
                  <a:t> </a:t>
                </a:r>
                <a:r>
                  <a:rPr lang="en-US" sz="1300" dirty="0">
                    <a:effectLst/>
                  </a:rPr>
                  <a:t>to</a:t>
                </a:r>
                <a14:m>
                  <m:oMath xmlns:m="http://schemas.openxmlformats.org/officeDocument/2006/math">
                    <m:r>
                      <a:rPr lang="en-US" sz="1300" b="0" i="1" smtClean="0">
                        <a:solidFill>
                          <a:srgbClr val="008000"/>
                        </a:solidFill>
                        <a:effectLst/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300" i="1">
                            <a:solidFill>
                              <a:srgbClr val="008000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1300" b="0" i="1" smtClean="0">
                            <a:solidFill>
                              <a:srgbClr val="008000"/>
                            </a:solidFill>
                            <a:effectLst/>
                            <a:latin typeface="Cambria Math"/>
                          </a:rPr>
                          <m:t>𝐴𝑢</m:t>
                        </m:r>
                      </m:e>
                      <m:sup>
                        <m:r>
                          <a:rPr lang="en-US" sz="1300" b="0" i="1" smtClean="0">
                            <a:solidFill>
                              <a:srgbClr val="008000"/>
                            </a:solidFill>
                            <a:effectLst/>
                            <a:latin typeface="Cambria Math"/>
                          </a:rPr>
                          <m:t>79+</m:t>
                        </m:r>
                      </m:sup>
                    </m:sSup>
                    <m:r>
                      <a:rPr lang="en-US" sz="1300" b="0" i="1">
                        <a:solidFill>
                          <a:srgbClr val="008000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endParaRPr lang="en-US" sz="1300" i="1" dirty="0">
                  <a:solidFill>
                    <a:srgbClr val="008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0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37377" y="1291465"/>
                <a:ext cx="2376265" cy="369226"/>
              </a:xfrm>
              <a:blipFill>
                <a:blip r:embed="rId4"/>
                <a:stretch>
                  <a:fillRect t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Объект 2"/>
              <p:cNvSpPr txBox="1">
                <a:spLocks/>
              </p:cNvSpPr>
              <p:nvPr/>
            </p:nvSpPr>
            <p:spPr bwMode="auto">
              <a:xfrm>
                <a:off x="4737377" y="1547778"/>
                <a:ext cx="3176246" cy="351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266700" indent="-266700" algn="just">
                  <a:spcBef>
                    <a:spcPts val="1200"/>
                  </a:spcBef>
                  <a:spcAft>
                    <a:spcPts val="0"/>
                  </a:spcAft>
                  <a:buClr>
                    <a:srgbClr val="000090"/>
                  </a:buClr>
                  <a:buBlip>
                    <a:blip r:embed="rId3"/>
                  </a:buBlip>
                  <a:defRPr/>
                </a:pPr>
                <a:r>
                  <a:rPr lang="en-US" sz="1300" kern="0" dirty="0">
                    <a:solidFill>
                      <a:srgbClr val="000000"/>
                    </a:solidFill>
                    <a:effectLst/>
                  </a:rPr>
                  <a:t>Collision energy: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 kern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1300" b="0" i="1" kern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300" b="0" i="1" kern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  <m:t>𝑙𝑎𝑏</m:t>
                        </m:r>
                      </m:sub>
                    </m:sSub>
                  </m:oMath>
                </a14:m>
                <a:r>
                  <a:rPr lang="en-US" sz="1300" i="1" kern="0" dirty="0">
                    <a:solidFill>
                      <a:srgbClr val="008000"/>
                    </a:solidFill>
                    <a:effectLst/>
                  </a:rPr>
                  <a:t> </a:t>
                </a:r>
                <a:r>
                  <a:rPr lang="en-US" sz="1300" i="1" kern="0" dirty="0">
                    <a:effectLst/>
                  </a:rPr>
                  <a:t>= </a:t>
                </a:r>
                <a:r>
                  <a:rPr lang="en-US" sz="1300" i="1" kern="0" dirty="0">
                    <a:solidFill>
                      <a:srgbClr val="008000"/>
                    </a:solidFill>
                    <a:effectLst/>
                  </a:rPr>
                  <a:t>1 – 6 </a:t>
                </a:r>
                <a:r>
                  <a:rPr lang="en-US" sz="1300" i="1" kern="0" dirty="0" err="1">
                    <a:effectLst/>
                  </a:rPr>
                  <a:t>AGev</a:t>
                </a:r>
                <a:endParaRPr lang="en-US" sz="1300" i="1" kern="0" dirty="0">
                  <a:effectLst/>
                </a:endParaRPr>
              </a:p>
            </p:txBody>
          </p:sp>
        </mc:Choice>
        <mc:Fallback xmlns="">
          <p:sp>
            <p:nvSpPr>
              <p:cNvPr id="11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7377" y="1547778"/>
                <a:ext cx="3176246" cy="351470"/>
              </a:xfrm>
              <a:prstGeom prst="rect">
                <a:avLst/>
              </a:prstGeom>
              <a:blipFill>
                <a:blip r:embed="rId5"/>
                <a:stretch>
                  <a:fillRect t="-17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Объект 2"/>
          <p:cNvSpPr txBox="1">
            <a:spLocks/>
          </p:cNvSpPr>
          <p:nvPr/>
        </p:nvSpPr>
        <p:spPr bwMode="auto">
          <a:xfrm>
            <a:off x="4742955" y="1053153"/>
            <a:ext cx="3384376" cy="34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indent="-266700" algn="just">
              <a:spcBef>
                <a:spcPts val="1200"/>
              </a:spcBef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1300" kern="0" dirty="0">
                <a:solidFill>
                  <a:srgbClr val="000000"/>
                </a:solidFill>
              </a:rPr>
              <a:t>Fixed target experiment: BM@N (2017)</a:t>
            </a:r>
          </a:p>
        </p:txBody>
      </p:sp>
      <p:sp>
        <p:nvSpPr>
          <p:cNvPr id="9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May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201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Изображение 4" descr="NICA_new.jpg"/>
          <p:cNvPicPr/>
          <p:nvPr/>
        </p:nvPicPr>
        <p:blipFill>
          <a:blip r:embed="rId6"/>
          <a:stretch/>
        </p:blipFill>
        <p:spPr>
          <a:xfrm>
            <a:off x="683568" y="1844824"/>
            <a:ext cx="8424936" cy="4608512"/>
          </a:xfrm>
          <a:prstGeom prst="rect">
            <a:avLst/>
          </a:prstGeom>
          <a:ln>
            <a:noFill/>
          </a:ln>
        </p:spPr>
      </p:pic>
      <p:grpSp>
        <p:nvGrpSpPr>
          <p:cNvPr id="27" name="Group 17"/>
          <p:cNvGrpSpPr/>
          <p:nvPr/>
        </p:nvGrpSpPr>
        <p:grpSpPr>
          <a:xfrm>
            <a:off x="406798" y="1340768"/>
            <a:ext cx="3013074" cy="2088232"/>
            <a:chOff x="200026" y="1177908"/>
            <a:chExt cx="3013074" cy="2088232"/>
          </a:xfrm>
        </p:grpSpPr>
        <p:pic>
          <p:nvPicPr>
            <p:cNvPr id="30" name="Picture 12" descr="C:\Users\Yury\Documents\Suzdal\BMN.jpg"/>
            <p:cNvPicPr>
              <a:picLocks noChangeAspect="1" noChangeArrowheads="1"/>
            </p:cNvPicPr>
            <p:nvPr/>
          </p:nvPicPr>
          <p:blipFill rotWithShape="1">
            <a:blip r:embed="rId7"/>
            <a:srcRect t="1" b="6141"/>
            <a:stretch/>
          </p:blipFill>
          <p:spPr bwMode="auto">
            <a:xfrm>
              <a:off x="200026" y="1177908"/>
              <a:ext cx="3013074" cy="17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3"/>
            <p:cNvCxnSpPr>
              <a:cxnSpLocks noChangeShapeType="1"/>
            </p:cNvCxnSpPr>
            <p:nvPr/>
          </p:nvCxnSpPr>
          <p:spPr bwMode="auto">
            <a:xfrm>
              <a:off x="1700932" y="2919499"/>
              <a:ext cx="470861" cy="346641"/>
            </a:xfrm>
            <a:prstGeom prst="straightConnector1">
              <a:avLst/>
            </a:prstGeom>
            <a:noFill/>
            <a:ln w="76200" cmpd="sng">
              <a:solidFill>
                <a:srgbClr val="00009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" name="Прямоугольник 2"/>
          <p:cNvSpPr/>
          <p:nvPr/>
        </p:nvSpPr>
        <p:spPr>
          <a:xfrm>
            <a:off x="17912" y="1003099"/>
            <a:ext cx="409278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00" b="1" dirty="0">
                <a:solidFill>
                  <a:srgbClr val="008000"/>
                </a:solidFill>
                <a:latin typeface="Arial"/>
                <a:cs typeface="Arial"/>
              </a:rPr>
              <a:t>B</a:t>
            </a:r>
            <a:r>
              <a:rPr lang="en-US" sz="1700" b="1" dirty="0">
                <a:solidFill>
                  <a:srgbClr val="000090"/>
                </a:solidFill>
                <a:latin typeface="Arial"/>
                <a:cs typeface="Arial"/>
              </a:rPr>
              <a:t>aryonic </a:t>
            </a:r>
            <a:r>
              <a:rPr lang="en-US" sz="1700" b="1" dirty="0">
                <a:solidFill>
                  <a:srgbClr val="008000"/>
                </a:solidFill>
                <a:latin typeface="Arial"/>
                <a:cs typeface="Arial"/>
              </a:rPr>
              <a:t>M</a:t>
            </a:r>
            <a:r>
              <a:rPr lang="en-US" sz="1700" b="1" dirty="0">
                <a:solidFill>
                  <a:srgbClr val="000090"/>
                </a:solidFill>
                <a:latin typeface="Arial"/>
                <a:cs typeface="Arial"/>
              </a:rPr>
              <a:t>atter at </a:t>
            </a:r>
            <a:r>
              <a:rPr lang="en-US" sz="1700" b="1" dirty="0">
                <a:solidFill>
                  <a:srgbClr val="008000"/>
                </a:solidFill>
                <a:latin typeface="Arial"/>
                <a:cs typeface="Arial"/>
              </a:rPr>
              <a:t>N</a:t>
            </a:r>
            <a:r>
              <a:rPr lang="en-US" sz="1700" b="1" dirty="0">
                <a:solidFill>
                  <a:srgbClr val="000090"/>
                </a:solidFill>
                <a:latin typeface="Arial"/>
                <a:cs typeface="Arial"/>
              </a:rPr>
              <a:t>uclotron (</a:t>
            </a:r>
            <a:r>
              <a:rPr lang="en-US" sz="1700" b="1" dirty="0">
                <a:solidFill>
                  <a:srgbClr val="008000"/>
                </a:solidFill>
                <a:latin typeface="Arial"/>
                <a:cs typeface="Arial"/>
              </a:rPr>
              <a:t>BM@N</a:t>
            </a:r>
            <a:r>
              <a:rPr lang="en-US" sz="1700" b="1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en-US" sz="17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7284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Electromagnetic Calorimeter simulation: </a:t>
            </a:r>
            <a:r>
              <a:rPr lang="en-US" sz="3000" b="1" kern="0" dirty="0" err="1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ECAL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20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6" y="1026360"/>
            <a:ext cx="4086416" cy="27085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6" y="3717032"/>
            <a:ext cx="3887866" cy="251351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228456" y="6176337"/>
            <a:ext cx="3520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Clustering: UrQMD 3.5 </a:t>
            </a:r>
            <a:r>
              <a:rPr lang="en-US" sz="1200" dirty="0" err="1"/>
              <a:t>AGeV</a:t>
            </a:r>
            <a:r>
              <a:rPr lang="en-US" sz="1200" dirty="0"/>
              <a:t>, threshold 10 MeV</a:t>
            </a:r>
            <a:endParaRPr lang="ru-RU" sz="1200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142434" y="3597340"/>
            <a:ext cx="4501574" cy="2330415"/>
            <a:chOff x="94462" y="1818666"/>
            <a:chExt cx="4501574" cy="233041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62" y="1818666"/>
              <a:ext cx="4501574" cy="1140658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62" y="2940709"/>
              <a:ext cx="4495012" cy="1208372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107504" y="5940569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>
                <a:solidFill>
                  <a:srgbClr val="33339B"/>
                </a:solidFill>
                <a:latin typeface="+mn-lt"/>
              </a:rPr>
              <a:t>2 sets of 10 x 8 </a:t>
            </a:r>
            <a:r>
              <a:rPr lang="en-US" sz="1500" dirty="0" err="1">
                <a:solidFill>
                  <a:srgbClr val="33339B"/>
                </a:solidFill>
                <a:latin typeface="+mn-lt"/>
              </a:rPr>
              <a:t>ECAL</a:t>
            </a:r>
            <a:r>
              <a:rPr lang="en-US" sz="1500" dirty="0">
                <a:solidFill>
                  <a:srgbClr val="33339B"/>
                </a:solidFill>
                <a:latin typeface="+mn-lt"/>
              </a:rPr>
              <a:t> MPD modules ‘</a:t>
            </a:r>
            <a:r>
              <a:rPr lang="en-US" sz="1500" dirty="0" err="1">
                <a:solidFill>
                  <a:srgbClr val="33339B"/>
                </a:solidFill>
                <a:latin typeface="+mn-lt"/>
              </a:rPr>
              <a:t>shashlyk</a:t>
            </a:r>
            <a:r>
              <a:rPr lang="en-US" sz="1500" dirty="0">
                <a:solidFill>
                  <a:srgbClr val="33339B"/>
                </a:solidFill>
                <a:latin typeface="+mn-lt"/>
              </a:rPr>
              <a:t>’ module: 9 channels x 4 x 4 cm</a:t>
            </a:r>
            <a:endParaRPr lang="ru-RU" sz="1500" dirty="0">
              <a:latin typeface="+mn-lt"/>
            </a:endParaRPr>
          </a:p>
        </p:txBody>
      </p:sp>
      <p:cxnSp>
        <p:nvCxnSpPr>
          <p:cNvPr id="18" name="Прямая со стрелкой 17"/>
          <p:cNvCxnSpPr>
            <a:cxnSpLocks/>
          </p:cNvCxnSpPr>
          <p:nvPr/>
        </p:nvCxnSpPr>
        <p:spPr>
          <a:xfrm flipV="1">
            <a:off x="2236489" y="5229200"/>
            <a:ext cx="535311" cy="764118"/>
          </a:xfrm>
          <a:prstGeom prst="straightConnector1">
            <a:avLst/>
          </a:prstGeom>
          <a:ln w="28575">
            <a:solidFill>
              <a:srgbClr val="304E8A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0" y="1132903"/>
            <a:ext cx="3374878" cy="2368105"/>
          </a:xfrm>
          <a:prstGeom prst="rect">
            <a:avLst/>
          </a:prstGeom>
        </p:spPr>
      </p:pic>
      <p:sp>
        <p:nvSpPr>
          <p:cNvPr id="25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sp>
        <p:nvSpPr>
          <p:cNvPr id="28" name="Нижний колонтитул 2"/>
          <p:cNvSpPr txBox="1">
            <a:spLocks/>
          </p:cNvSpPr>
          <p:nvPr/>
        </p:nvSpPr>
        <p:spPr bwMode="auto">
          <a:xfrm>
            <a:off x="2915816" y="6524625"/>
            <a:ext cx="3744416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G. </a:t>
            </a:r>
            <a:r>
              <a:rPr lang="en-US" sz="1200" i="1" dirty="0" err="1"/>
              <a:t>Pokatashkin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60667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Zero-Degree Calorimeter simulation: </a:t>
            </a:r>
            <a:r>
              <a:rPr lang="en-US" sz="3000" b="1" kern="0" dirty="0" err="1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ZDC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21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7" descr="PHOTO_20160628_1613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24744"/>
            <a:ext cx="3888432" cy="233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1" y="4293096"/>
            <a:ext cx="3577030" cy="212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07744" y="3883114"/>
            <a:ext cx="36004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ru-RU" sz="1500" dirty="0"/>
              <a:t>Sci-</a:t>
            </a:r>
            <a:r>
              <a:rPr lang="en-US" altLang="ru-RU" sz="1500" dirty="0" err="1"/>
              <a:t>Pb</a:t>
            </a:r>
            <a:r>
              <a:rPr lang="en-US" altLang="ru-RU" sz="1500" dirty="0"/>
              <a:t> sandwich calorimeter with PMT readout, 104 modules</a:t>
            </a:r>
            <a:endParaRPr lang="ru-RU" altLang="ru-RU" sz="1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89890"/>
            <a:ext cx="4041142" cy="30634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92685"/>
            <a:ext cx="2505027" cy="184096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796224" y="1041500"/>
            <a:ext cx="15840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600" dirty="0" err="1"/>
              <a:t>ZDC</a:t>
            </a:r>
            <a:r>
              <a:rPr lang="en-US" altLang="ru-RU" sz="1600" dirty="0"/>
              <a:t> simulation</a:t>
            </a:r>
            <a:endParaRPr lang="ru-RU" altLang="ru-RU" sz="1600" dirty="0"/>
          </a:p>
        </p:txBody>
      </p:sp>
      <p:sp>
        <p:nvSpPr>
          <p:cNvPr id="16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sp>
        <p:nvSpPr>
          <p:cNvPr id="17" name="Нижний колонтитул 2"/>
          <p:cNvSpPr txBox="1">
            <a:spLocks/>
          </p:cNvSpPr>
          <p:nvPr/>
        </p:nvSpPr>
        <p:spPr bwMode="auto">
          <a:xfrm>
            <a:off x="2915816" y="6524625"/>
            <a:ext cx="3744416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Y. </a:t>
            </a:r>
            <a:r>
              <a:rPr lang="en-US" sz="1200" i="1" dirty="0" err="1"/>
              <a:t>Petuhov</a:t>
            </a:r>
            <a:r>
              <a:rPr lang="en-US" sz="1200" i="1" dirty="0"/>
              <a:t> from TOF-700 group </a:t>
            </a:r>
          </a:p>
        </p:txBody>
      </p:sp>
    </p:spTree>
    <p:extLst>
      <p:ext uri="{BB962C8B-B14F-4D97-AF65-F5344CB8AC3E}">
        <p14:creationId xmlns:p14="http://schemas.microsoft.com/office/powerpoint/2010/main" val="2216887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4461" b="5818"/>
          <a:stretch/>
        </p:blipFill>
        <p:spPr>
          <a:xfrm>
            <a:off x="1041247" y="1053896"/>
            <a:ext cx="2167638" cy="265024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Silicone detector: </a:t>
            </a:r>
            <a:r>
              <a:rPr lang="en-US" sz="3000" b="1" kern="0" dirty="0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Si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22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3501008"/>
            <a:ext cx="24376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err="1"/>
              <a:t>The</a:t>
            </a:r>
            <a:r>
              <a:rPr lang="ru-RU" sz="1300" dirty="0"/>
              <a:t> </a:t>
            </a:r>
            <a:r>
              <a:rPr lang="ru-RU" sz="1300" dirty="0" err="1"/>
              <a:t>coordinate</a:t>
            </a:r>
            <a:r>
              <a:rPr lang="ru-RU" sz="1300" dirty="0"/>
              <a:t> </a:t>
            </a:r>
            <a:r>
              <a:rPr lang="ru-RU" sz="1300" dirty="0" err="1"/>
              <a:t>plane</a:t>
            </a:r>
            <a:r>
              <a:rPr lang="ru-RU" sz="1300" dirty="0"/>
              <a:t> </a:t>
            </a:r>
            <a:r>
              <a:rPr lang="ru-RU" sz="1300" dirty="0" err="1"/>
              <a:t>based</a:t>
            </a:r>
            <a:r>
              <a:rPr lang="ru-RU" sz="1300" dirty="0"/>
              <a:t> </a:t>
            </a:r>
            <a:r>
              <a:rPr lang="ru-RU" sz="1300" dirty="0" err="1"/>
              <a:t>on</a:t>
            </a:r>
            <a:r>
              <a:rPr lang="ru-RU" sz="1300" dirty="0"/>
              <a:t> </a:t>
            </a:r>
            <a:r>
              <a:rPr lang="ru-RU" sz="1300" dirty="0" err="1"/>
              <a:t>DS-Si</a:t>
            </a:r>
            <a:r>
              <a:rPr lang="ru-RU" sz="1300" dirty="0"/>
              <a:t> </a:t>
            </a:r>
            <a:r>
              <a:rPr lang="ru-RU" sz="1300" dirty="0" err="1"/>
              <a:t>strip</a:t>
            </a:r>
            <a:r>
              <a:rPr lang="ru-RU" sz="1300" dirty="0"/>
              <a:t> </a:t>
            </a:r>
            <a:r>
              <a:rPr lang="ru-RU" sz="1300" dirty="0" err="1"/>
              <a:t>detectors</a:t>
            </a:r>
            <a:endParaRPr lang="ru-RU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635896" y="3501007"/>
                <a:ext cx="497856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00" dirty="0"/>
                  <a:t>2 coordinate Si detector X-X’(±2.5</a:t>
                </a:r>
                <a14:m>
                  <m:oMath xmlns:m="http://schemas.openxmlformats.org/officeDocument/2006/math">
                    <m:r>
                      <a:rPr lang="en-US" sz="1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300" dirty="0"/>
                  <a:t>) with strip pitch of 95/103 </a:t>
                </a:r>
                <a:r>
                  <a:rPr lang="en-US" sz="1300" dirty="0" err="1"/>
                  <a:t>μm</a:t>
                </a:r>
                <a:r>
                  <a:rPr lang="en-US" sz="1300" dirty="0"/>
                  <a:t>, full size of 25 x 25 cm, 10240 strips</a:t>
                </a:r>
                <a:endParaRPr lang="ru-RU" sz="1300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3501007"/>
                <a:ext cx="4978560" cy="492443"/>
              </a:xfrm>
              <a:prstGeom prst="rect">
                <a:avLst/>
              </a:prstGeom>
              <a:blipFill>
                <a:blip r:embed="rId4"/>
                <a:stretch>
                  <a:fillRect t="-1235" r="-612" b="-98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0" descr="IMG_35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39" y="1196751"/>
            <a:ext cx="3098705" cy="232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-9" r="59816"/>
          <a:stretch/>
        </p:blipFill>
        <p:spPr>
          <a:xfrm>
            <a:off x="2275643" y="4082323"/>
            <a:ext cx="3398413" cy="23798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-1" r="58667"/>
          <a:stretch/>
        </p:blipFill>
        <p:spPr>
          <a:xfrm>
            <a:off x="5719688" y="4140572"/>
            <a:ext cx="3388816" cy="229518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" y="4211503"/>
            <a:ext cx="226774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Left:</a:t>
            </a:r>
            <a:r>
              <a:rPr lang="en-US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Reconstruction </a:t>
            </a:r>
            <a:r>
              <a:rPr lang="en-US" sz="13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effciency</a:t>
            </a:r>
            <a:r>
              <a:rPr lang="en-US" sz="13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in 12 GEM stations (red) and in 12 GEM + 2 two coordinate silicon planes with the stereo angle of 2.5 degree (blue).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3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Right: occupancy of 100 </a:t>
            </a:r>
            <a:r>
              <a:rPr lang="en-US" sz="13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μm</a:t>
            </a:r>
            <a:r>
              <a:rPr lang="en-US" sz="13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strips in two coordinates of the silicon plane in Au+Au collisions at the beam kinetic energy of 4.5 </a:t>
            </a:r>
            <a:r>
              <a:rPr lang="en-US" sz="13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AGeV</a:t>
            </a:r>
            <a:r>
              <a:rPr lang="en-US" sz="13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</a:t>
            </a:r>
            <a:endParaRPr lang="ru-RU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sp>
        <p:nvSpPr>
          <p:cNvPr id="20" name="Нижний колонтитул 2"/>
          <p:cNvSpPr txBox="1">
            <a:spLocks/>
          </p:cNvSpPr>
          <p:nvPr/>
        </p:nvSpPr>
        <p:spPr bwMode="auto">
          <a:xfrm>
            <a:off x="2915816" y="6524625"/>
            <a:ext cx="3744416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no person responsible for simulation</a:t>
            </a:r>
          </a:p>
        </p:txBody>
      </p:sp>
    </p:spTree>
    <p:extLst>
      <p:ext uri="{BB962C8B-B14F-4D97-AF65-F5344CB8AC3E}">
        <p14:creationId xmlns:p14="http://schemas.microsoft.com/office/powerpoint/2010/main" val="3340980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0296"/>
            <a:ext cx="9144000" cy="576064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tIns="9216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BM@N simulation summary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23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6" name="Group 1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338016"/>
              </p:ext>
            </p:extLst>
          </p:nvPr>
        </p:nvGraphicFramePr>
        <p:xfrm>
          <a:off x="1053988" y="1556792"/>
          <a:ext cx="7010400" cy="4253375"/>
        </p:xfrm>
        <a:graphic>
          <a:graphicData uri="http://schemas.openxmlformats.org/drawingml/2006/table">
            <a:tbl>
              <a:tblPr/>
              <a:tblGrid>
                <a:gridCol w="2336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4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41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2403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Detector</a:t>
                      </a:r>
                      <a:endParaRPr kumimoji="0" lang="de-DE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MC </a:t>
                      </a:r>
                      <a:r>
                        <a:rPr kumimoji="0" lang="de-DE" alt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Geometry</a:t>
                      </a:r>
                      <a:endParaRPr kumimoji="0" lang="de-DE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Digitization</a:t>
                      </a:r>
                      <a:endParaRPr kumimoji="0" lang="de-DE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1907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GEM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.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root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realistic</a:t>
                      </a: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hitproducer</a:t>
                      </a: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avalanche+diffusion+Lorentz</a:t>
                      </a: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shifts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2817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TOF-400</a:t>
                      </a: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.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root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simple 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hitproducer</a:t>
                      </a:r>
                      <a:endParaRPr kumimoji="0" lang="de-DE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8427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TOF-700</a:t>
                      </a: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.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root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simple 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hitproducer</a:t>
                      </a:r>
                      <a:endParaRPr kumimoji="0" lang="de-DE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478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DCH</a:t>
                      </a: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1&amp;2</a:t>
                      </a: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yes, .root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simple 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hitproducer</a:t>
                      </a:r>
                      <a:endParaRPr kumimoji="0" lang="de-DE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8427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ECAL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.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geo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8427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ZDC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old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simple 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hitproducer</a:t>
                      </a:r>
                      <a:endParaRPr kumimoji="0" lang="de-DE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8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</a:t>
                      </a: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yes</a:t>
                      </a:r>
                      <a:r>
                        <a:rPr kumimoji="0" lang="de-DE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.</a:t>
                      </a: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root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  <a:endParaRPr kumimoji="0" lang="de-DE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2964821"/>
                  </a:ext>
                </a:extLst>
              </a:tr>
            </a:tbl>
          </a:graphicData>
        </a:graphic>
      </p:graphicFrame>
      <p:sp>
        <p:nvSpPr>
          <p:cNvPr id="7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1962089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BM@N Unified Database</a:t>
            </a:r>
            <a:endParaRPr lang="en-US" alt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24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/>
          <p:cNvSpPr txBox="1">
            <a:spLocks/>
          </p:cNvSpPr>
          <p:nvPr/>
        </p:nvSpPr>
        <p:spPr bwMode="auto">
          <a:xfrm>
            <a:off x="85374" y="1124744"/>
            <a:ext cx="89289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400" kern="0" dirty="0">
                <a:solidFill>
                  <a:srgbClr val="000000"/>
                </a:solidFill>
              </a:rPr>
              <a:t>central data storage for offline data processing in the high-energy physics experiments</a:t>
            </a: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400" kern="0" dirty="0">
                <a:solidFill>
                  <a:srgbClr val="000000"/>
                </a:solidFill>
              </a:rPr>
              <a:t>unified access and data management for all BM@N members</a:t>
            </a: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400" dirty="0"/>
              <a:t>correct multi-user data processing</a:t>
            </a:r>
            <a:endParaRPr lang="en-US" sz="2400" kern="0" dirty="0">
              <a:solidFill>
                <a:srgbClr val="000000"/>
              </a:solidFill>
            </a:endParaRP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400" kern="0" dirty="0">
                <a:solidFill>
                  <a:srgbClr val="000000"/>
                </a:solidFill>
              </a:rPr>
              <a:t>ensuring the actuality of the information being accessed (</a:t>
            </a:r>
            <a:r>
              <a:rPr lang="en-US" sz="2400" dirty="0"/>
              <a:t>run parameters, detector geometries and positions, technical and calibration data, etc.</a:t>
            </a:r>
            <a:r>
              <a:rPr lang="en-US" sz="2400" kern="0" dirty="0">
                <a:solidFill>
                  <a:srgbClr val="000000"/>
                </a:solidFill>
              </a:rPr>
              <a:t>), </a:t>
            </a:r>
            <a:r>
              <a:rPr lang="en-US" sz="2400" dirty="0"/>
              <a:t>data consistency and integrity</a:t>
            </a:r>
            <a:endParaRPr lang="en-US" sz="2400" kern="0" dirty="0">
              <a:solidFill>
                <a:srgbClr val="000000"/>
              </a:solidFill>
            </a:endParaRP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400" dirty="0"/>
              <a:t>excluding the multiple duplication and use of outdated data</a:t>
            </a: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400" kern="0" dirty="0">
                <a:solidFill>
                  <a:srgbClr val="000000"/>
                </a:solidFill>
              </a:rPr>
              <a:t>automatic backup of the stored data</a:t>
            </a:r>
          </a:p>
          <a:p>
            <a:pPr lvl="0" algn="just" eaLnBrk="1" hangingPunct="1"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400" kern="0" dirty="0">
                <a:solidFill>
                  <a:srgbClr val="000000"/>
                </a:solidFill>
              </a:rPr>
              <a:t>merging the existing databases to simplify access and administration</a:t>
            </a:r>
          </a:p>
        </p:txBody>
      </p:sp>
      <p:sp>
        <p:nvSpPr>
          <p:cNvPr id="10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4005654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38811"/>
            <a:ext cx="6458595" cy="5405734"/>
          </a:xfrm>
          <a:prstGeom prst="rect">
            <a:avLst/>
          </a:prstGeom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Unified Database diagram</a:t>
            </a:r>
            <a:endParaRPr lang="en-US" alt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25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63952" y="6084004"/>
            <a:ext cx="3588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</a:rPr>
              <a:t>PostgreSQL DBMS</a:t>
            </a:r>
            <a:endParaRPr lang="ru-RU" dirty="0">
              <a:solidFill>
                <a:srgbClr val="000000"/>
              </a:solidFill>
            </a:endParaRPr>
          </a:p>
        </p:txBody>
      </p:sp>
      <p:cxnSp>
        <p:nvCxnSpPr>
          <p:cNvPr id="16" name="Прямая со стрелкой 15"/>
          <p:cNvCxnSpPr>
            <a:cxnSpLocks/>
            <a:stCxn id="17" idx="0"/>
          </p:cNvCxnSpPr>
          <p:nvPr/>
        </p:nvCxnSpPr>
        <p:spPr>
          <a:xfrm flipH="1" flipV="1">
            <a:off x="7812361" y="2273000"/>
            <a:ext cx="621514" cy="795960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59"/>
          <p:cNvSpPr txBox="1">
            <a:spLocks noChangeArrowheads="1"/>
          </p:cNvSpPr>
          <p:nvPr/>
        </p:nvSpPr>
        <p:spPr bwMode="gray">
          <a:xfrm>
            <a:off x="7696333" y="3068960"/>
            <a:ext cx="147508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300" dirty="0">
                <a:solidFill>
                  <a:srgbClr val="000000"/>
                </a:solidFill>
              </a:rPr>
              <a:t>pointer to</a:t>
            </a:r>
          </a:p>
          <a:p>
            <a:pPr algn="ctr" eaLnBrk="1" hangingPunct="1"/>
            <a:r>
              <a:rPr lang="en-US" sz="1300" dirty="0">
                <a:solidFill>
                  <a:srgbClr val="000000"/>
                </a:solidFill>
              </a:rPr>
              <a:t>SIM storage level</a:t>
            </a:r>
            <a:endParaRPr lang="ru-RU" sz="1300" dirty="0">
              <a:solidFill>
                <a:srgbClr val="000000"/>
              </a:solidFill>
            </a:endParaRPr>
          </a:p>
        </p:txBody>
      </p:sp>
      <p:cxnSp>
        <p:nvCxnSpPr>
          <p:cNvPr id="18" name="Прямая со стрелкой 17"/>
          <p:cNvCxnSpPr>
            <a:cxnSpLocks/>
          </p:cNvCxnSpPr>
          <p:nvPr/>
        </p:nvCxnSpPr>
        <p:spPr>
          <a:xfrm flipH="1" flipV="1">
            <a:off x="5508104" y="2512917"/>
            <a:ext cx="2448272" cy="1420140"/>
          </a:xfrm>
          <a:prstGeom prst="straightConnector1">
            <a:avLst/>
          </a:prstGeom>
          <a:ln w="158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59"/>
          <p:cNvSpPr txBox="1">
            <a:spLocks noChangeArrowheads="1"/>
          </p:cNvSpPr>
          <p:nvPr/>
        </p:nvSpPr>
        <p:spPr bwMode="gray">
          <a:xfrm>
            <a:off x="7611118" y="3809604"/>
            <a:ext cx="156029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300" dirty="0">
                <a:solidFill>
                  <a:srgbClr val="000000"/>
                </a:solidFill>
              </a:rPr>
              <a:t>pointer to</a:t>
            </a:r>
          </a:p>
          <a:p>
            <a:pPr algn="ctr" eaLnBrk="1" hangingPunct="1"/>
            <a:r>
              <a:rPr lang="en-US" sz="1300" dirty="0">
                <a:solidFill>
                  <a:srgbClr val="000000"/>
                </a:solidFill>
              </a:rPr>
              <a:t>RAW storage level</a:t>
            </a:r>
            <a:endParaRPr lang="ru-RU" sz="1300" dirty="0">
              <a:solidFill>
                <a:srgbClr val="000000"/>
              </a:solidFill>
            </a:endParaRPr>
          </a:p>
        </p:txBody>
      </p:sp>
      <p:sp>
        <p:nvSpPr>
          <p:cNvPr id="15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3931727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C++ database interface</a:t>
            </a:r>
            <a:endParaRPr lang="en-US" alt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26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7504" y="105273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/>
              <a:t>Class wrappers for all database tables with many specific functions allow to access and manage the data without SQL statements in the BmnRoot software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1080" y="1692341"/>
            <a:ext cx="8863408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u="sng" dirty="0" err="1"/>
              <a:t>UniDbRunPeriod</a:t>
            </a:r>
            <a:r>
              <a:rPr lang="en-US" sz="1600" dirty="0"/>
              <a:t> – describes run periods (a set of runs) of the BM@N experiment</a:t>
            </a:r>
          </a:p>
          <a:p>
            <a:pPr>
              <a:lnSpc>
                <a:spcPct val="140000"/>
              </a:lnSpc>
            </a:pPr>
            <a:r>
              <a:rPr lang="en-US" sz="1600" u="sng" dirty="0" err="1"/>
              <a:t>UniDbRun</a:t>
            </a:r>
            <a:r>
              <a:rPr lang="en-US" sz="1600" dirty="0"/>
              <a:t> – run parameters (number, time, energy, beam, target, magnet field, file path, etc.)</a:t>
            </a:r>
          </a:p>
          <a:p>
            <a:pPr>
              <a:lnSpc>
                <a:spcPct val="140000"/>
              </a:lnSpc>
            </a:pPr>
            <a:r>
              <a:rPr lang="en-US" sz="1600" u="sng" dirty="0" err="1"/>
              <a:t>UniDbRunGeometry</a:t>
            </a:r>
            <a:r>
              <a:rPr lang="en-US" sz="1600" dirty="0"/>
              <a:t> – contains BM@N geometry in the ROOT format</a:t>
            </a:r>
          </a:p>
          <a:p>
            <a:pPr>
              <a:lnSpc>
                <a:spcPct val="140000"/>
              </a:lnSpc>
            </a:pPr>
            <a:r>
              <a:rPr lang="en-US" sz="1600" u="sng" dirty="0" err="1"/>
              <a:t>UniDbDetector</a:t>
            </a:r>
            <a:r>
              <a:rPr lang="en-US" sz="1600" dirty="0"/>
              <a:t> – detectors of the BM@N experiment (detector dictionary)</a:t>
            </a:r>
          </a:p>
          <a:p>
            <a:pPr>
              <a:lnSpc>
                <a:spcPct val="140000"/>
              </a:lnSpc>
            </a:pPr>
            <a:r>
              <a:rPr lang="en-US" sz="1600" u="sng" dirty="0" err="1"/>
              <a:t>UniDbParameter</a:t>
            </a:r>
            <a:r>
              <a:rPr lang="en-US" sz="1600" dirty="0"/>
              <a:t> – common information about detectors’ parameters presented on the previous slides and stored in the database (parameter dictionary)</a:t>
            </a:r>
          </a:p>
          <a:p>
            <a:pPr>
              <a:lnSpc>
                <a:spcPct val="140000"/>
              </a:lnSpc>
            </a:pPr>
            <a:r>
              <a:rPr lang="en-US" sz="1600" u="sng" dirty="0" err="1"/>
              <a:t>UniDbDetectorParameter</a:t>
            </a:r>
            <a:r>
              <a:rPr lang="en-US" sz="1600" dirty="0"/>
              <a:t> – values of detector parameters for experiment runs</a:t>
            </a:r>
          </a:p>
          <a:p>
            <a:pPr>
              <a:lnSpc>
                <a:spcPct val="140000"/>
              </a:lnSpc>
            </a:pPr>
            <a:r>
              <a:rPr lang="en-US" sz="1600" u="sng" dirty="0" err="1"/>
              <a:t>UniDbShift</a:t>
            </a:r>
            <a:r>
              <a:rPr lang="en-US" sz="1600" dirty="0"/>
              <a:t> – contains information about shifts of the experiment</a:t>
            </a:r>
          </a:p>
          <a:p>
            <a:pPr>
              <a:lnSpc>
                <a:spcPct val="140000"/>
              </a:lnSpc>
            </a:pPr>
            <a:r>
              <a:rPr lang="en-US" sz="1600" u="sng" dirty="0" err="1"/>
              <a:t>UniDbSimulationFile</a:t>
            </a:r>
            <a:r>
              <a:rPr lang="en-US" sz="1600" dirty="0"/>
              <a:t> – describes a set of generated simulation files</a:t>
            </a:r>
            <a:endParaRPr lang="ru-RU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07504" y="5088086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/>
              <a:t>The main functions:</a:t>
            </a:r>
          </a:p>
          <a:p>
            <a:pPr algn="just">
              <a:spcBef>
                <a:spcPts val="600"/>
              </a:spcBef>
            </a:pPr>
            <a:r>
              <a:rPr lang="en-US" u="sng" dirty="0"/>
              <a:t>for data objects (static)</a:t>
            </a:r>
            <a:r>
              <a:rPr lang="en-US" dirty="0"/>
              <a:t>: </a:t>
            </a:r>
            <a:r>
              <a:rPr lang="en-US" i="1" dirty="0"/>
              <a:t>Create</a:t>
            </a:r>
            <a:r>
              <a:rPr lang="en-US" dirty="0"/>
              <a:t>, </a:t>
            </a:r>
            <a:r>
              <a:rPr lang="en-US" i="1" dirty="0"/>
              <a:t>Delete, Get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b="1" i="1" dirty="0"/>
              <a:t>Search</a:t>
            </a:r>
            <a:r>
              <a:rPr lang="en-US" dirty="0"/>
              <a:t>, </a:t>
            </a:r>
            <a:r>
              <a:rPr lang="en-US" i="1" dirty="0" err="1"/>
              <a:t>PrintAll</a:t>
            </a:r>
            <a:r>
              <a:rPr lang="en-US" i="1" dirty="0"/>
              <a:t>.</a:t>
            </a:r>
          </a:p>
          <a:p>
            <a:pPr algn="just">
              <a:spcBef>
                <a:spcPts val="600"/>
              </a:spcBef>
            </a:pPr>
            <a:r>
              <a:rPr lang="en-US" u="sng" dirty="0"/>
              <a:t>for attributes (non-static)</a:t>
            </a:r>
            <a:r>
              <a:rPr lang="en-US" i="1" dirty="0"/>
              <a:t>: Getters</a:t>
            </a:r>
            <a:r>
              <a:rPr lang="en-US" dirty="0"/>
              <a:t> and </a:t>
            </a:r>
            <a:r>
              <a:rPr lang="en-US" i="1" dirty="0"/>
              <a:t>Setters</a:t>
            </a:r>
            <a:r>
              <a:rPr lang="en-US" dirty="0"/>
              <a:t> functions, </a:t>
            </a:r>
            <a:r>
              <a:rPr lang="en-US" i="1" dirty="0"/>
              <a:t>Print</a:t>
            </a:r>
            <a:r>
              <a:rPr lang="en-US" dirty="0"/>
              <a:t>.</a:t>
            </a:r>
          </a:p>
        </p:txBody>
      </p:sp>
      <p:sp>
        <p:nvSpPr>
          <p:cNvPr id="30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3488813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83" y="2481573"/>
            <a:ext cx="2046940" cy="1667507"/>
          </a:xfrm>
          <a:prstGeom prst="rect">
            <a:avLst/>
          </a:prstGeom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5816"/>
            <a:ext cx="9144000" cy="639987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Unified Database for offline processing</a:t>
            </a:r>
            <a:endParaRPr lang="en-US" altLang="ru-RU"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851920" y="2643516"/>
            <a:ext cx="1368152" cy="1477011"/>
            <a:chOff x="4932040" y="1774187"/>
            <a:chExt cx="1697360" cy="169736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1774187"/>
              <a:ext cx="1697360" cy="169736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5056688" y="1916832"/>
              <a:ext cx="1459528" cy="672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Unified</a:t>
              </a:r>
            </a:p>
            <a:p>
              <a:pPr algn="ctr"/>
              <a:r>
                <a:rPr lang="en-US" sz="1600" b="1" dirty="0"/>
                <a:t>Database</a:t>
              </a:r>
              <a:endParaRPr lang="ru-RU" sz="1600" dirty="0"/>
            </a:p>
          </p:txBody>
        </p:sp>
      </p:grpSp>
      <p:sp>
        <p:nvSpPr>
          <p:cNvPr id="70" name="Прямоугольник 69"/>
          <p:cNvSpPr/>
          <p:nvPr/>
        </p:nvSpPr>
        <p:spPr>
          <a:xfrm rot="1060803">
            <a:off x="2849101" y="3041453"/>
            <a:ext cx="120816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</a:rPr>
              <a:t>ROOT</a:t>
            </a:r>
            <a:endParaRPr lang="en-US" sz="1300" dirty="0"/>
          </a:p>
        </p:txBody>
      </p:sp>
      <p:grpSp>
        <p:nvGrpSpPr>
          <p:cNvPr id="107" name="Группа 106"/>
          <p:cNvGrpSpPr/>
          <p:nvPr/>
        </p:nvGrpSpPr>
        <p:grpSpPr>
          <a:xfrm>
            <a:off x="971600" y="2375719"/>
            <a:ext cx="1971987" cy="981273"/>
            <a:chOff x="2126843" y="2483114"/>
            <a:chExt cx="2013109" cy="690327"/>
          </a:xfrm>
        </p:grpSpPr>
        <p:sp>
          <p:nvSpPr>
            <p:cNvPr id="104" name="Прямоугольник 103"/>
            <p:cNvSpPr/>
            <p:nvPr/>
          </p:nvSpPr>
          <p:spPr>
            <a:xfrm>
              <a:off x="2161938" y="2483114"/>
              <a:ext cx="1978014" cy="690327"/>
            </a:xfrm>
            <a:prstGeom prst="rect">
              <a:avLst/>
            </a:prstGeom>
            <a:gradFill>
              <a:gsLst>
                <a:gs pos="0">
                  <a:srgbClr val="FBF1D9"/>
                </a:gs>
                <a:gs pos="100000">
                  <a:srgbClr val="F8DCBE"/>
                </a:gs>
              </a:gsLst>
              <a:lin ang="5400000" scaled="1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2126843" y="2557188"/>
              <a:ext cx="20131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C++ database interface w/o SQL</a:t>
              </a:r>
            </a:p>
            <a:p>
              <a:pPr algn="ctr"/>
              <a:r>
                <a:rPr lang="en-US" sz="1500" dirty="0"/>
                <a:t>(connect, SQL I/O)</a:t>
              </a:r>
              <a:endParaRPr lang="ru-RU" sz="1500" dirty="0"/>
            </a:p>
          </p:txBody>
        </p:sp>
      </p:grpSp>
      <p:sp>
        <p:nvSpPr>
          <p:cNvPr id="79" name="Прямоугольник 78"/>
          <p:cNvSpPr/>
          <p:nvPr/>
        </p:nvSpPr>
        <p:spPr>
          <a:xfrm>
            <a:off x="6012160" y="3882534"/>
            <a:ext cx="309634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Web-interface</a:t>
            </a:r>
          </a:p>
        </p:txBody>
      </p:sp>
      <p:sp>
        <p:nvSpPr>
          <p:cNvPr id="82" name="Прямоугольник 81"/>
          <p:cNvSpPr/>
          <p:nvPr/>
        </p:nvSpPr>
        <p:spPr>
          <a:xfrm rot="20347029">
            <a:off x="5106637" y="3054988"/>
            <a:ext cx="108012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PHP</a:t>
            </a:r>
            <a:endParaRPr lang="ru-RU" sz="1300" dirty="0">
              <a:solidFill>
                <a:srgbClr val="0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-146584" y="5857527"/>
            <a:ext cx="1994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Slow Control System</a:t>
            </a:r>
            <a:endParaRPr lang="ru-RU" sz="1400" dirty="0">
              <a:solidFill>
                <a:srgbClr val="000000"/>
              </a:solidFill>
            </a:endParaRPr>
          </a:p>
        </p:txBody>
      </p:sp>
      <p:grpSp>
        <p:nvGrpSpPr>
          <p:cNvPr id="86" name="Группа 85"/>
          <p:cNvGrpSpPr/>
          <p:nvPr/>
        </p:nvGrpSpPr>
        <p:grpSpPr>
          <a:xfrm>
            <a:off x="323528" y="4943274"/>
            <a:ext cx="936104" cy="993727"/>
            <a:chOff x="5026338" y="2249459"/>
            <a:chExt cx="1697360" cy="1697359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338" y="2249459"/>
              <a:ext cx="1697360" cy="1697359"/>
            </a:xfrm>
            <a:prstGeom prst="rect">
              <a:avLst/>
            </a:prstGeom>
          </p:spPr>
        </p:pic>
        <p:sp>
          <p:nvSpPr>
            <p:cNvPr id="88" name="Прямоугольник 87"/>
            <p:cNvSpPr/>
            <p:nvPr/>
          </p:nvSpPr>
          <p:spPr>
            <a:xfrm>
              <a:off x="5154799" y="2468808"/>
              <a:ext cx="1459528" cy="551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Tango</a:t>
              </a:r>
            </a:p>
          </p:txBody>
        </p:sp>
      </p:grpSp>
      <p:sp>
        <p:nvSpPr>
          <p:cNvPr id="98" name="Стрелка вниз 97"/>
          <p:cNvSpPr/>
          <p:nvPr/>
        </p:nvSpPr>
        <p:spPr>
          <a:xfrm rot="10800000">
            <a:off x="4283968" y="4365104"/>
            <a:ext cx="432048" cy="936104"/>
          </a:xfrm>
          <a:prstGeom prst="downArrow">
            <a:avLst>
              <a:gd name="adj1" fmla="val 50000"/>
              <a:gd name="adj2" fmla="val 60920"/>
            </a:avLst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74" y="2326218"/>
            <a:ext cx="2901314" cy="1534753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cxnSp>
        <p:nvCxnSpPr>
          <p:cNvPr id="101" name="Прямая со стрелкой 100"/>
          <p:cNvCxnSpPr/>
          <p:nvPr/>
        </p:nvCxnSpPr>
        <p:spPr>
          <a:xfrm flipH="1">
            <a:off x="5162159" y="2881510"/>
            <a:ext cx="901615" cy="317347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>
            <a:stCxn id="104" idx="3"/>
          </p:cNvCxnSpPr>
          <p:nvPr/>
        </p:nvCxnSpPr>
        <p:spPr>
          <a:xfrm>
            <a:off x="2943587" y="2866356"/>
            <a:ext cx="1008805" cy="340438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1691680" y="4781864"/>
            <a:ext cx="0" cy="134605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H="1">
            <a:off x="35496" y="6125850"/>
            <a:ext cx="1656184" cy="247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>
            <a:stCxn id="104" idx="2"/>
          </p:cNvCxnSpPr>
          <p:nvPr/>
        </p:nvCxnSpPr>
        <p:spPr>
          <a:xfrm flipH="1">
            <a:off x="971600" y="3356992"/>
            <a:ext cx="1003183" cy="1415377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Прямоугольник 123"/>
          <p:cNvSpPr/>
          <p:nvPr/>
        </p:nvSpPr>
        <p:spPr>
          <a:xfrm rot="18331951">
            <a:off x="889625" y="3961005"/>
            <a:ext cx="147920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solidFill>
                  <a:srgbClr val="000000"/>
                </a:solidFill>
              </a:rPr>
              <a:t>UniDbTango</a:t>
            </a:r>
            <a:r>
              <a:rPr lang="en-US" sz="1300" dirty="0">
                <a:solidFill>
                  <a:srgbClr val="000000"/>
                </a:solidFill>
              </a:rPr>
              <a:t> class</a:t>
            </a:r>
            <a:endParaRPr lang="en-US" sz="1300" dirty="0"/>
          </a:p>
        </p:txBody>
      </p:sp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9" y="1064283"/>
            <a:ext cx="682323" cy="682323"/>
          </a:xfrm>
          <a:prstGeom prst="rect">
            <a:avLst/>
          </a:prstGeom>
        </p:spPr>
      </p:pic>
      <p:sp>
        <p:nvSpPr>
          <p:cNvPr id="129" name="Прямоугольник 128"/>
          <p:cNvSpPr/>
          <p:nvPr/>
        </p:nvSpPr>
        <p:spPr>
          <a:xfrm>
            <a:off x="7020272" y="1667556"/>
            <a:ext cx="787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users</a:t>
            </a:r>
            <a:endParaRPr lang="ru-RU" sz="1600" dirty="0"/>
          </a:p>
        </p:txBody>
      </p:sp>
      <p:cxnSp>
        <p:nvCxnSpPr>
          <p:cNvPr id="130" name="Прямая со стрелкой 129"/>
          <p:cNvCxnSpPr/>
          <p:nvPr/>
        </p:nvCxnSpPr>
        <p:spPr>
          <a:xfrm>
            <a:off x="7412296" y="1916832"/>
            <a:ext cx="1" cy="413809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Рисунок 1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54" y="1052737"/>
            <a:ext cx="728298" cy="789982"/>
          </a:xfrm>
          <a:prstGeom prst="rect">
            <a:avLst/>
          </a:prstGeom>
          <a:effectLst>
            <a:innerShdw blurRad="114300">
              <a:schemeClr val="bg1">
                <a:lumMod val="65000"/>
              </a:schemeClr>
            </a:innerShdw>
          </a:effectLst>
        </p:spPr>
      </p:pic>
      <p:cxnSp>
        <p:nvCxnSpPr>
          <p:cNvPr id="136" name="Прямая со стрелкой 135"/>
          <p:cNvCxnSpPr>
            <a:endCxn id="104" idx="0"/>
          </p:cNvCxnSpPr>
          <p:nvPr/>
        </p:nvCxnSpPr>
        <p:spPr>
          <a:xfrm>
            <a:off x="1974783" y="1988840"/>
            <a:ext cx="0" cy="386879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Прямоугольник 142"/>
          <p:cNvSpPr/>
          <p:nvPr/>
        </p:nvSpPr>
        <p:spPr>
          <a:xfrm>
            <a:off x="3707904" y="4090472"/>
            <a:ext cx="163158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PostgreSQL</a:t>
            </a:r>
          </a:p>
        </p:txBody>
      </p:sp>
      <p:cxnSp>
        <p:nvCxnSpPr>
          <p:cNvPr id="149" name="Прямая соединительная линия 148"/>
          <p:cNvCxnSpPr/>
          <p:nvPr/>
        </p:nvCxnSpPr>
        <p:spPr>
          <a:xfrm flipH="1">
            <a:off x="35496" y="4772369"/>
            <a:ext cx="1656184" cy="247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Прямоугольник 179"/>
          <p:cNvSpPr/>
          <p:nvPr/>
        </p:nvSpPr>
        <p:spPr>
          <a:xfrm>
            <a:off x="2139719" y="1070492"/>
            <a:ext cx="1784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BM@N simulation</a:t>
            </a:r>
          </a:p>
          <a:p>
            <a:pPr algn="ctr"/>
            <a:r>
              <a:rPr lang="en-US" sz="1200" dirty="0"/>
              <a:t>raw data processing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event reconstruction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physical analysis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5940152" y="1178996"/>
            <a:ext cx="1280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reading and changing data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99592" y="1712282"/>
            <a:ext cx="21750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BmnRoot</a:t>
            </a:r>
            <a:endParaRPr lang="ru-RU" sz="15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15" y="5172869"/>
            <a:ext cx="2188781" cy="142448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121338" y="4641105"/>
            <a:ext cx="1190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configuration</a:t>
            </a:r>
          </a:p>
          <a:p>
            <a:pPr algn="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calibration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711077" y="4641104"/>
            <a:ext cx="1256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parameter and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algorithm data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27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00" y="4418739"/>
            <a:ext cx="3156728" cy="1812295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6696236" y="6115318"/>
            <a:ext cx="13681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ZDC tower number</a:t>
            </a:r>
          </a:p>
        </p:txBody>
      </p:sp>
      <p:sp>
        <p:nvSpPr>
          <p:cNvPr id="49" name="Прямоугольник 48"/>
          <p:cNvSpPr/>
          <p:nvPr/>
        </p:nvSpPr>
        <p:spPr>
          <a:xfrm rot="16200000">
            <a:off x="5726169" y="5394928"/>
            <a:ext cx="6088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voltage</a:t>
            </a:r>
          </a:p>
        </p:txBody>
      </p:sp>
      <p:sp>
        <p:nvSpPr>
          <p:cNvPr id="50" name="Прямоугольник 49"/>
          <p:cNvSpPr/>
          <p:nvPr/>
        </p:nvSpPr>
        <p:spPr>
          <a:xfrm rot="19276606">
            <a:off x="8365160" y="5850970"/>
            <a:ext cx="10387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time counter</a:t>
            </a:r>
          </a:p>
        </p:txBody>
      </p:sp>
      <p:sp>
        <p:nvSpPr>
          <p:cNvPr id="51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3001909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/>
          <p:nvPr/>
        </p:nvPicPr>
        <p:blipFill rotWithShape="1">
          <a:blip r:embed="rId3"/>
          <a:srcRect l="3325" t="9181" r="458" b="1034"/>
          <a:stretch/>
        </p:blipFill>
        <p:spPr>
          <a:xfrm>
            <a:off x="-8792" y="1035152"/>
            <a:ext cx="5516896" cy="3689992"/>
          </a:xfrm>
          <a:prstGeom prst="rect">
            <a:avLst/>
          </a:prstGeom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28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Shape 2"/>
              <p:cNvSpPr txBox="1"/>
              <p:nvPr/>
            </p:nvSpPr>
            <p:spPr>
              <a:xfrm>
                <a:off x="5292080" y="1108832"/>
                <a:ext cx="1800200" cy="1726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r>
                  <a:rPr lang="en-US" sz="1400" b="0" strike="noStrike" spc="-1" dirty="0">
                    <a:solidFill>
                      <a:srgbClr val="99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event generators:</a:t>
                </a:r>
              </a:p>
              <a:p>
                <a:r>
                  <a:rPr lang="en-US" sz="1400" b="0" strike="noStrike" spc="-1" dirty="0">
                    <a:solidFill>
                      <a:srgbClr val="99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UrQMD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r>
                  <a:rPr lang="en-US" sz="1400" b="0" strike="noStrike" spc="-1" dirty="0">
                    <a:solidFill>
                      <a:srgbClr val="99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QGSM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r>
                  <a:rPr lang="en-US" sz="1400" spc="-1" dirty="0">
                    <a:solidFill>
                      <a:srgbClr val="99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…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76213" indent="-176213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ru-RU" sz="1400" dirty="0">
                    <a:solidFill>
                      <a:srgbClr val="C00000"/>
                    </a:solidFill>
                  </a:rPr>
                  <a:t>1,2TB </a:t>
                </a:r>
              </a:p>
              <a:p>
                <a:pPr marL="176213" indent="-176213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ru-RU" sz="1400" dirty="0">
                    <a:solidFill>
                      <a:srgbClr val="C00000"/>
                    </a:solidFill>
                  </a:rPr>
                  <a:t>~ </a:t>
                </a:r>
                <a:r>
                  <a:rPr lang="en-US" sz="1400" b="0" strike="noStrike" spc="-1" dirty="0">
                    <a:solidFill>
                      <a:srgbClr val="99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34 000 files</a:t>
                </a:r>
              </a:p>
              <a:p>
                <a:pPr marL="176213" indent="-176213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en-US" sz="1400" b="0" strike="noStrike" spc="-1" dirty="0">
                    <a:solidFill>
                      <a:srgbClr val="99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trike="noStrike" spc="-1" smtClean="0">
                            <a:solidFill>
                              <a:srgbClr val="99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0" strike="noStrike" spc="-1" smtClean="0">
                            <a:solidFill>
                              <a:srgbClr val="99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0" strike="noStrike" spc="-1" smtClean="0">
                            <a:solidFill>
                              <a:srgbClr val="99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400" b="0" strike="noStrike" spc="-1" dirty="0">
                    <a:solidFill>
                      <a:srgbClr val="99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</a:t>
                </a:r>
                <a:r>
                  <a:rPr lang="en-US" sz="1400" b="0" strike="noStrike" spc="-1" dirty="0" err="1">
                    <a:solidFill>
                      <a:srgbClr val="99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ev</a:t>
                </a:r>
                <a:r>
                  <a:rPr lang="en-US" sz="1400" b="0" strike="noStrike" spc="-1" dirty="0">
                    <a:solidFill>
                      <a:srgbClr val="99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./file</a:t>
                </a:r>
                <a:endParaRPr lang="en-US" sz="1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5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108832"/>
                <a:ext cx="1800200" cy="1726520"/>
              </a:xfrm>
              <a:prstGeom prst="rect">
                <a:avLst/>
              </a:prstGeom>
              <a:blipFill>
                <a:blip r:embed="rId4"/>
                <a:stretch>
                  <a:fillRect l="-1017" t="-707" b="-53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pic>
        <p:nvPicPr>
          <p:cNvPr id="9" name="Picture 6" descr="C:\Users\speloff\Dropbox\DOCUMENTS\DAPSY\BMN_DB_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0643" y="3284984"/>
            <a:ext cx="5371349" cy="302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684558" y="5661248"/>
            <a:ext cx="2016224" cy="754447"/>
          </a:xfrm>
        </p:spPr>
        <p:txBody>
          <a:bodyPr/>
          <a:lstStyle/>
          <a:p>
            <a:pPr marL="0" indent="0" algn="r">
              <a:spcAft>
                <a:spcPts val="1200"/>
              </a:spcAft>
              <a:buNone/>
            </a:pPr>
            <a:r>
              <a:rPr lang="en-US" altLang="ru-RU" sz="1400" dirty="0">
                <a:solidFill>
                  <a:srgbClr val="C00000"/>
                </a:solidFill>
              </a:rPr>
              <a:t>for exp. data ~ 3TB</a:t>
            </a:r>
            <a:endParaRPr lang="ru-RU" altLang="ru-RU" sz="1400" dirty="0">
              <a:solidFill>
                <a:srgbClr val="C00000"/>
              </a:solidFill>
            </a:endParaRPr>
          </a:p>
          <a:p>
            <a:pPr marL="0" indent="0" algn="r">
              <a:spcAft>
                <a:spcPts val="1200"/>
              </a:spcAft>
              <a:buNone/>
            </a:pPr>
            <a:r>
              <a:rPr lang="en-US" altLang="ru-RU" sz="1400" dirty="0">
                <a:solidFill>
                  <a:srgbClr val="C00000"/>
                </a:solidFill>
              </a:rPr>
              <a:t>count of rows ~ </a:t>
            </a:r>
            <a:r>
              <a:rPr lang="ru-RU" altLang="ru-RU" sz="1400" dirty="0">
                <a:solidFill>
                  <a:srgbClr val="C00000"/>
                </a:solidFill>
              </a:rPr>
              <a:t>100</a:t>
            </a:r>
            <a:r>
              <a:rPr lang="en-US" altLang="ru-RU" sz="1400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2248"/>
            <a:ext cx="9144000" cy="576411"/>
          </a:xfrm>
        </p:spPr>
        <p:txBody>
          <a:bodyPr/>
          <a:lstStyle/>
          <a:p>
            <a:pPr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interface of the BM@N database</a:t>
            </a:r>
            <a:endParaRPr lang="en-US" alt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6993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89" y="3504908"/>
            <a:ext cx="4836015" cy="2967684"/>
          </a:xfrm>
          <a:prstGeom prst="rect">
            <a:avLst/>
          </a:prstGeom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5816"/>
            <a:ext cx="9144000" cy="639986"/>
          </a:xfrm>
        </p:spPr>
        <p:txBody>
          <a:bodyPr/>
          <a:lstStyle/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Display for the BM@N experiment</a:t>
            </a:r>
            <a:endParaRPr lang="en-US" altLang="ru-RU"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5593028" y="2895318"/>
            <a:ext cx="35509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Event Display for </a:t>
            </a:r>
            <a:r>
              <a:rPr lang="en-US" sz="1600" dirty="0">
                <a:solidFill>
                  <a:srgbClr val="008000"/>
                </a:solidFill>
              </a:rPr>
              <a:t>reconstructed</a:t>
            </a:r>
            <a:r>
              <a:rPr lang="en-US" sz="1600" dirty="0"/>
              <a:t> data:</a:t>
            </a:r>
          </a:p>
          <a:p>
            <a:pPr algn="ctr"/>
            <a:r>
              <a:rPr lang="en-US" sz="1400" dirty="0"/>
              <a:t>hits and tracks </a:t>
            </a:r>
            <a:endParaRPr lang="ru-RU" sz="14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5846088" y="1115452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u="sng" dirty="0"/>
              <a:t>based on EVE package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6"/>
          <a:stretch/>
        </p:blipFill>
        <p:spPr bwMode="auto">
          <a:xfrm>
            <a:off x="29791" y="980728"/>
            <a:ext cx="5090655" cy="325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04665" y="3673878"/>
            <a:ext cx="1643399" cy="241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8000"/>
              </a:lnSpc>
            </a:pPr>
            <a:r>
              <a:rPr lang="en-US" altLang="ru-RU" sz="900" dirty="0">
                <a:solidFill>
                  <a:srgbClr val="111111"/>
                </a:solidFill>
                <a:latin typeface="Century Schoolbook L" pitchFamily="16" charset="0"/>
              </a:rPr>
              <a:t>BM@N: Au+Au </a:t>
            </a:r>
            <a:r>
              <a:rPr lang="en-US" altLang="ru-RU" sz="900" dirty="0" err="1">
                <a:solidFill>
                  <a:srgbClr val="111111"/>
                </a:solidFill>
                <a:latin typeface="Century Schoolbook L" pitchFamily="16" charset="0"/>
              </a:rPr>
              <a:t>E</a:t>
            </a:r>
            <a:r>
              <a:rPr lang="en-US" altLang="ru-RU" sz="900" baseline="-33000" dirty="0" err="1">
                <a:solidFill>
                  <a:srgbClr val="111111"/>
                </a:solidFill>
                <a:latin typeface="Century Schoolbook L" pitchFamily="16" charset="0"/>
              </a:rPr>
              <a:t>lab</a:t>
            </a:r>
            <a:r>
              <a:rPr lang="en-US" altLang="ru-RU" sz="900" dirty="0">
                <a:solidFill>
                  <a:srgbClr val="111111"/>
                </a:solidFill>
                <a:latin typeface="Century Schoolbook L" pitchFamily="16" charset="0"/>
              </a:rPr>
              <a:t> = 4 GeV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29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8408" y="4243154"/>
            <a:ext cx="31838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Event Display for </a:t>
            </a:r>
            <a:r>
              <a:rPr lang="en-US" sz="1600" dirty="0">
                <a:solidFill>
                  <a:srgbClr val="008000"/>
                </a:solidFill>
              </a:rPr>
              <a:t>simulated</a:t>
            </a:r>
            <a:r>
              <a:rPr lang="en-US" sz="1600" dirty="0"/>
              <a:t> data:</a:t>
            </a:r>
          </a:p>
          <a:p>
            <a:pPr algn="ctr"/>
            <a:r>
              <a:rPr lang="en-US" sz="1400" dirty="0"/>
              <a:t>MC points and tracks </a:t>
            </a:r>
            <a:endParaRPr lang="ru-RU" sz="1400" dirty="0"/>
          </a:p>
        </p:txBody>
      </p:sp>
      <p:sp>
        <p:nvSpPr>
          <p:cNvPr id="17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2729254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LHEAC"/>
          <p:cNvPicPr>
            <a:picLocks noChangeAspect="1" noChangeArrowheads="1"/>
          </p:cNvPicPr>
          <p:nvPr/>
        </p:nvPicPr>
        <p:blipFill>
          <a:blip r:embed="rId3"/>
          <a:srcRect l="2283" r="2283"/>
          <a:stretch>
            <a:fillRect/>
          </a:stretch>
        </p:blipFill>
        <p:spPr bwMode="auto">
          <a:xfrm>
            <a:off x="0" y="1025035"/>
            <a:ext cx="8990013" cy="543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5" descr="zone_report_2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1900" y="3284538"/>
            <a:ext cx="410210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"/>
          <a:stretch/>
        </p:blipFill>
        <p:spPr>
          <a:xfrm>
            <a:off x="4995256" y="1017568"/>
            <a:ext cx="4068000" cy="240962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aryonic </a:t>
            </a:r>
            <a:r>
              <a:rPr lang="en-US" sz="3000" b="1" dirty="0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atter </a:t>
            </a:r>
            <a:r>
              <a:rPr lang="en-US" sz="3000" b="1" dirty="0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solidFill>
                  <a:srgbClr val="4B7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uclotron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3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136775" y="3395663"/>
            <a:ext cx="1260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hlink"/>
                </a:solidFill>
                <a:latin typeface="Arial" charset="0"/>
                <a:ea typeface="ＭＳ Ｐゴシック" charset="0"/>
                <a:cs typeface="Arial" charset="0"/>
              </a:rPr>
              <a:t>Nuclotron</a:t>
            </a:r>
            <a:endParaRPr lang="ru-RU" b="1" dirty="0">
              <a:solidFill>
                <a:schemeClr val="hlin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4005263" y="4860925"/>
            <a:ext cx="96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hlink"/>
                </a:solidFill>
                <a:latin typeface="Arial" charset="0"/>
                <a:ea typeface="ＭＳ Ｐゴシック" charset="0"/>
                <a:cs typeface="Arial" charset="0"/>
              </a:rPr>
              <a:t>~160 m</a:t>
            </a:r>
            <a:endParaRPr lang="ru-RU" b="1" dirty="0">
              <a:solidFill>
                <a:schemeClr val="hlin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79512" y="2294870"/>
            <a:ext cx="4615557" cy="2862322"/>
          </a:xfrm>
          <a:prstGeom prst="rect">
            <a:avLst/>
          </a:prstGeom>
          <a:solidFill>
            <a:schemeClr val="accent5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b="1" u="sng" dirty="0">
                <a:solidFill>
                  <a:srgbClr val="000090"/>
                </a:solidFill>
              </a:rPr>
              <a:t>BM@N physics program: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00090"/>
                </a:solidFill>
              </a:rPr>
              <a:t> strange / multi-strange hyperon and hypernuclei production at the threshold 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00090"/>
                </a:solidFill>
              </a:rPr>
              <a:t> hadron femtoscopy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00090"/>
                </a:solidFill>
              </a:rPr>
              <a:t> short range correlations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90"/>
                </a:solidFill>
              </a:rPr>
              <a:t> </a:t>
            </a:r>
            <a:r>
              <a:rPr lang="en-US" i="1" dirty="0">
                <a:solidFill>
                  <a:srgbClr val="000090"/>
                </a:solidFill>
              </a:rPr>
              <a:t>event-by event fluctuations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i="1" dirty="0">
                <a:solidFill>
                  <a:srgbClr val="000090"/>
                </a:solidFill>
              </a:rPr>
              <a:t>in-medium modifications of strange  &amp; vector mesons in dense nuclear matter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00090"/>
                </a:solidFill>
              </a:rPr>
              <a:t> electromagnetic probes, states decaying into  </a:t>
            </a:r>
            <a:r>
              <a:rPr lang="el-GR" i="1" dirty="0">
                <a:solidFill>
                  <a:srgbClr val="000090"/>
                </a:solidFill>
              </a:rPr>
              <a:t>γ</a:t>
            </a:r>
            <a:r>
              <a:rPr lang="en-US" i="1" dirty="0">
                <a:solidFill>
                  <a:srgbClr val="000090"/>
                </a:solidFill>
              </a:rPr>
              <a:t>, e (with ECAL)</a:t>
            </a:r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>
            <a:off x="6300192" y="2996952"/>
            <a:ext cx="1940521" cy="1394073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May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201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575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5816"/>
            <a:ext cx="9144000" cy="639986"/>
          </a:xfrm>
        </p:spPr>
        <p:txBody>
          <a:bodyPr/>
          <a:lstStyle/>
          <a:p>
            <a:r>
              <a:rPr lang="ru-RU" sz="3000" b="1" dirty="0"/>
              <a:t> </a:t>
            </a:r>
            <a:r>
              <a:rPr lang="en-US" sz="3000" b="1" dirty="0"/>
              <a:t>Input data for BM@N event display</a:t>
            </a:r>
            <a:endParaRPr lang="en-US" altLang="ru-RU" sz="3000" b="1" dirty="0">
              <a:solidFill>
                <a:schemeClr val="accent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30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7504" y="1412776"/>
            <a:ext cx="5768280" cy="4464496"/>
            <a:chOff x="971600" y="1340768"/>
            <a:chExt cx="6552728" cy="4739427"/>
          </a:xfrm>
        </p:grpSpPr>
        <p:grpSp>
          <p:nvGrpSpPr>
            <p:cNvPr id="16" name="Группа 1"/>
            <p:cNvGrpSpPr>
              <a:grpSpLocks/>
            </p:cNvGrpSpPr>
            <p:nvPr/>
          </p:nvGrpSpPr>
          <p:grpSpPr bwMode="auto">
            <a:xfrm>
              <a:off x="1407635" y="1340768"/>
              <a:ext cx="6116693" cy="4739427"/>
              <a:chOff x="1447802" y="1280373"/>
              <a:chExt cx="5943600" cy="4739427"/>
            </a:xfrm>
          </p:grpSpPr>
          <p:sp>
            <p:nvSpPr>
              <p:cNvPr id="17" name="Freeform 3"/>
              <p:cNvSpPr>
                <a:spLocks noEditPoints="1"/>
              </p:cNvSpPr>
              <p:nvPr/>
            </p:nvSpPr>
            <p:spPr bwMode="gray">
              <a:xfrm>
                <a:off x="1447802" y="1981200"/>
                <a:ext cx="5943600" cy="4038600"/>
              </a:xfrm>
              <a:custGeom>
                <a:avLst/>
                <a:gdLst>
                  <a:gd name="T0" fmla="*/ 2147483647 w 2820"/>
                  <a:gd name="T1" fmla="*/ 2147483647 h 2912"/>
                  <a:gd name="T2" fmla="*/ 2147483647 w 2820"/>
                  <a:gd name="T3" fmla="*/ 2147483647 h 2912"/>
                  <a:gd name="T4" fmla="*/ 2147483647 w 2820"/>
                  <a:gd name="T5" fmla="*/ 2147483647 h 2912"/>
                  <a:gd name="T6" fmla="*/ 2147483647 w 2820"/>
                  <a:gd name="T7" fmla="*/ 2147483647 h 2912"/>
                  <a:gd name="T8" fmla="*/ 2147483647 w 2820"/>
                  <a:gd name="T9" fmla="*/ 2147483647 h 2912"/>
                  <a:gd name="T10" fmla="*/ 2147483647 w 2820"/>
                  <a:gd name="T11" fmla="*/ 2147483647 h 2912"/>
                  <a:gd name="T12" fmla="*/ 2147483647 w 2820"/>
                  <a:gd name="T13" fmla="*/ 2147483647 h 2912"/>
                  <a:gd name="T14" fmla="*/ 2147483647 w 2820"/>
                  <a:gd name="T15" fmla="*/ 2147483647 h 2912"/>
                  <a:gd name="T16" fmla="*/ 0 w 2820"/>
                  <a:gd name="T17" fmla="*/ 2147483647 h 2912"/>
                  <a:gd name="T18" fmla="*/ 2147483647 w 2820"/>
                  <a:gd name="T19" fmla="*/ 2147483647 h 2912"/>
                  <a:gd name="T20" fmla="*/ 2147483647 w 2820"/>
                  <a:gd name="T21" fmla="*/ 2147483647 h 2912"/>
                  <a:gd name="T22" fmla="*/ 2147483647 w 2820"/>
                  <a:gd name="T23" fmla="*/ 2147483647 h 2912"/>
                  <a:gd name="T24" fmla="*/ 2147483647 w 2820"/>
                  <a:gd name="T25" fmla="*/ 2147483647 h 2912"/>
                  <a:gd name="T26" fmla="*/ 2147483647 w 2820"/>
                  <a:gd name="T27" fmla="*/ 2147483647 h 2912"/>
                  <a:gd name="T28" fmla="*/ 2147483647 w 2820"/>
                  <a:gd name="T29" fmla="*/ 2147483647 h 2912"/>
                  <a:gd name="T30" fmla="*/ 2147483647 w 2820"/>
                  <a:gd name="T31" fmla="*/ 2147483647 h 2912"/>
                  <a:gd name="T32" fmla="*/ 2147483647 w 2820"/>
                  <a:gd name="T33" fmla="*/ 2147483647 h 2912"/>
                  <a:gd name="T34" fmla="*/ 2147483647 w 2820"/>
                  <a:gd name="T35" fmla="*/ 2147483647 h 2912"/>
                  <a:gd name="T36" fmla="*/ 2147483647 w 2820"/>
                  <a:gd name="T37" fmla="*/ 2147483647 h 2912"/>
                  <a:gd name="T38" fmla="*/ 2147483647 w 2820"/>
                  <a:gd name="T39" fmla="*/ 2147483647 h 2912"/>
                  <a:gd name="T40" fmla="*/ 2147483647 w 2820"/>
                  <a:gd name="T41" fmla="*/ 2147483647 h 2912"/>
                  <a:gd name="T42" fmla="*/ 2147483647 w 2820"/>
                  <a:gd name="T43" fmla="*/ 2147483647 h 2912"/>
                  <a:gd name="T44" fmla="*/ 2147483647 w 2820"/>
                  <a:gd name="T45" fmla="*/ 2147483647 h 2912"/>
                  <a:gd name="T46" fmla="*/ 2147483647 w 2820"/>
                  <a:gd name="T47" fmla="*/ 2147483647 h 2912"/>
                  <a:gd name="T48" fmla="*/ 2147483647 w 2820"/>
                  <a:gd name="T49" fmla="*/ 2147483647 h 2912"/>
                  <a:gd name="T50" fmla="*/ 2147483647 w 2820"/>
                  <a:gd name="T51" fmla="*/ 2147483647 h 2912"/>
                  <a:gd name="T52" fmla="*/ 2147483647 w 2820"/>
                  <a:gd name="T53" fmla="*/ 2147483647 h 2912"/>
                  <a:gd name="T54" fmla="*/ 2147483647 w 2820"/>
                  <a:gd name="T55" fmla="*/ 2147483647 h 2912"/>
                  <a:gd name="T56" fmla="*/ 2147483647 w 2820"/>
                  <a:gd name="T57" fmla="*/ 2147483647 h 2912"/>
                  <a:gd name="T58" fmla="*/ 2147483647 w 2820"/>
                  <a:gd name="T59" fmla="*/ 2147483647 h 2912"/>
                  <a:gd name="T60" fmla="*/ 2147483647 w 2820"/>
                  <a:gd name="T61" fmla="*/ 2147483647 h 2912"/>
                  <a:gd name="T62" fmla="*/ 2147483647 w 2820"/>
                  <a:gd name="T63" fmla="*/ 2147483647 h 2912"/>
                  <a:gd name="T64" fmla="*/ 2147483647 w 2820"/>
                  <a:gd name="T65" fmla="*/ 2147483647 h 2912"/>
                  <a:gd name="T66" fmla="*/ 2147483647 w 2820"/>
                  <a:gd name="T67" fmla="*/ 2147483647 h 2912"/>
                  <a:gd name="T68" fmla="*/ 2147483647 w 2820"/>
                  <a:gd name="T69" fmla="*/ 2147483647 h 2912"/>
                  <a:gd name="T70" fmla="*/ 2147483647 w 2820"/>
                  <a:gd name="T71" fmla="*/ 2147483647 h 2912"/>
                  <a:gd name="T72" fmla="*/ 2147483647 w 2820"/>
                  <a:gd name="T73" fmla="*/ 2147483647 h 2912"/>
                  <a:gd name="T74" fmla="*/ 2147483647 w 2820"/>
                  <a:gd name="T75" fmla="*/ 2147483647 h 2912"/>
                  <a:gd name="T76" fmla="*/ 2147483647 w 2820"/>
                  <a:gd name="T77" fmla="*/ 2147483647 h 2912"/>
                  <a:gd name="T78" fmla="*/ 2147483647 w 2820"/>
                  <a:gd name="T79" fmla="*/ 2147483647 h 2912"/>
                  <a:gd name="T80" fmla="*/ 2147483647 w 2820"/>
                  <a:gd name="T81" fmla="*/ 2147483647 h 2912"/>
                  <a:gd name="T82" fmla="*/ 2147483647 w 2820"/>
                  <a:gd name="T83" fmla="*/ 2147483647 h 2912"/>
                  <a:gd name="T84" fmla="*/ 2147483647 w 2820"/>
                  <a:gd name="T85" fmla="*/ 2147483647 h 2912"/>
                  <a:gd name="T86" fmla="*/ 2147483647 w 2820"/>
                  <a:gd name="T87" fmla="*/ 2147483647 h 2912"/>
                  <a:gd name="T88" fmla="*/ 2147483647 w 2820"/>
                  <a:gd name="T89" fmla="*/ 2147483647 h 2912"/>
                  <a:gd name="T90" fmla="*/ 2147483647 w 2820"/>
                  <a:gd name="T91" fmla="*/ 0 h 2912"/>
                  <a:gd name="T92" fmla="*/ 2147483647 w 2820"/>
                  <a:gd name="T93" fmla="*/ 2147483647 h 2912"/>
                  <a:gd name="T94" fmla="*/ 2147483647 w 2820"/>
                  <a:gd name="T95" fmla="*/ 2147483647 h 29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820" h="2912">
                    <a:moveTo>
                      <a:pt x="1244" y="0"/>
                    </a:moveTo>
                    <a:lnTo>
                      <a:pt x="1092" y="50"/>
                    </a:lnTo>
                    <a:lnTo>
                      <a:pt x="952" y="106"/>
                    </a:lnTo>
                    <a:lnTo>
                      <a:pt x="822" y="168"/>
                    </a:lnTo>
                    <a:lnTo>
                      <a:pt x="704" y="232"/>
                    </a:lnTo>
                    <a:lnTo>
                      <a:pt x="594" y="300"/>
                    </a:lnTo>
                    <a:lnTo>
                      <a:pt x="494" y="372"/>
                    </a:lnTo>
                    <a:lnTo>
                      <a:pt x="406" y="446"/>
                    </a:lnTo>
                    <a:lnTo>
                      <a:pt x="324" y="524"/>
                    </a:lnTo>
                    <a:lnTo>
                      <a:pt x="254" y="604"/>
                    </a:lnTo>
                    <a:lnTo>
                      <a:pt x="192" y="686"/>
                    </a:lnTo>
                    <a:lnTo>
                      <a:pt x="140" y="772"/>
                    </a:lnTo>
                    <a:lnTo>
                      <a:pt x="96" y="856"/>
                    </a:lnTo>
                    <a:lnTo>
                      <a:pt x="60" y="944"/>
                    </a:lnTo>
                    <a:lnTo>
                      <a:pt x="32" y="1032"/>
                    </a:lnTo>
                    <a:lnTo>
                      <a:pt x="14" y="1122"/>
                    </a:lnTo>
                    <a:lnTo>
                      <a:pt x="2" y="1210"/>
                    </a:lnTo>
                    <a:lnTo>
                      <a:pt x="0" y="1300"/>
                    </a:lnTo>
                    <a:lnTo>
                      <a:pt x="4" y="1388"/>
                    </a:lnTo>
                    <a:lnTo>
                      <a:pt x="18" y="1476"/>
                    </a:lnTo>
                    <a:lnTo>
                      <a:pt x="36" y="1564"/>
                    </a:lnTo>
                    <a:lnTo>
                      <a:pt x="64" y="1650"/>
                    </a:lnTo>
                    <a:lnTo>
                      <a:pt x="96" y="1736"/>
                    </a:lnTo>
                    <a:lnTo>
                      <a:pt x="138" y="1818"/>
                    </a:lnTo>
                    <a:lnTo>
                      <a:pt x="184" y="1900"/>
                    </a:lnTo>
                    <a:lnTo>
                      <a:pt x="238" y="1978"/>
                    </a:lnTo>
                    <a:lnTo>
                      <a:pt x="298" y="2054"/>
                    </a:lnTo>
                    <a:lnTo>
                      <a:pt x="364" y="2126"/>
                    </a:lnTo>
                    <a:lnTo>
                      <a:pt x="434" y="2196"/>
                    </a:lnTo>
                    <a:lnTo>
                      <a:pt x="512" y="2262"/>
                    </a:lnTo>
                    <a:lnTo>
                      <a:pt x="596" y="2324"/>
                    </a:lnTo>
                    <a:lnTo>
                      <a:pt x="684" y="2382"/>
                    </a:lnTo>
                    <a:lnTo>
                      <a:pt x="776" y="2436"/>
                    </a:lnTo>
                    <a:lnTo>
                      <a:pt x="874" y="2484"/>
                    </a:lnTo>
                    <a:lnTo>
                      <a:pt x="978" y="2526"/>
                    </a:lnTo>
                    <a:lnTo>
                      <a:pt x="1086" y="2564"/>
                    </a:lnTo>
                    <a:lnTo>
                      <a:pt x="1198" y="2596"/>
                    </a:lnTo>
                    <a:lnTo>
                      <a:pt x="1314" y="2622"/>
                    </a:lnTo>
                    <a:lnTo>
                      <a:pt x="1434" y="2642"/>
                    </a:lnTo>
                    <a:lnTo>
                      <a:pt x="1558" y="2654"/>
                    </a:lnTo>
                    <a:lnTo>
                      <a:pt x="1686" y="2660"/>
                    </a:lnTo>
                    <a:lnTo>
                      <a:pt x="1818" y="2658"/>
                    </a:lnTo>
                    <a:lnTo>
                      <a:pt x="1952" y="2650"/>
                    </a:lnTo>
                    <a:lnTo>
                      <a:pt x="2090" y="2632"/>
                    </a:lnTo>
                    <a:lnTo>
                      <a:pt x="2230" y="2608"/>
                    </a:lnTo>
                    <a:lnTo>
                      <a:pt x="2374" y="2574"/>
                    </a:lnTo>
                    <a:lnTo>
                      <a:pt x="2542" y="2912"/>
                    </a:lnTo>
                    <a:lnTo>
                      <a:pt x="2544" y="2912"/>
                    </a:lnTo>
                    <a:lnTo>
                      <a:pt x="2820" y="1934"/>
                    </a:lnTo>
                    <a:lnTo>
                      <a:pt x="1868" y="1552"/>
                    </a:lnTo>
                    <a:lnTo>
                      <a:pt x="2036" y="1894"/>
                    </a:lnTo>
                    <a:lnTo>
                      <a:pt x="1956" y="1914"/>
                    </a:lnTo>
                    <a:lnTo>
                      <a:pt x="1872" y="1928"/>
                    </a:lnTo>
                    <a:lnTo>
                      <a:pt x="1788" y="1936"/>
                    </a:lnTo>
                    <a:lnTo>
                      <a:pt x="1702" y="1938"/>
                    </a:lnTo>
                    <a:lnTo>
                      <a:pt x="1616" y="1934"/>
                    </a:lnTo>
                    <a:lnTo>
                      <a:pt x="1528" y="1926"/>
                    </a:lnTo>
                    <a:lnTo>
                      <a:pt x="1442" y="1912"/>
                    </a:lnTo>
                    <a:lnTo>
                      <a:pt x="1356" y="1894"/>
                    </a:lnTo>
                    <a:lnTo>
                      <a:pt x="1272" y="1872"/>
                    </a:lnTo>
                    <a:lnTo>
                      <a:pt x="1188" y="1844"/>
                    </a:lnTo>
                    <a:lnTo>
                      <a:pt x="1108" y="1812"/>
                    </a:lnTo>
                    <a:lnTo>
                      <a:pt x="1028" y="1776"/>
                    </a:lnTo>
                    <a:lnTo>
                      <a:pt x="952" y="1736"/>
                    </a:lnTo>
                    <a:lnTo>
                      <a:pt x="880" y="1692"/>
                    </a:lnTo>
                    <a:lnTo>
                      <a:pt x="810" y="1646"/>
                    </a:lnTo>
                    <a:lnTo>
                      <a:pt x="744" y="1596"/>
                    </a:lnTo>
                    <a:lnTo>
                      <a:pt x="684" y="1542"/>
                    </a:lnTo>
                    <a:lnTo>
                      <a:pt x="628" y="1486"/>
                    </a:lnTo>
                    <a:lnTo>
                      <a:pt x="578" y="1428"/>
                    </a:lnTo>
                    <a:lnTo>
                      <a:pt x="532" y="1366"/>
                    </a:lnTo>
                    <a:lnTo>
                      <a:pt x="494" y="1304"/>
                    </a:lnTo>
                    <a:lnTo>
                      <a:pt x="462" y="1238"/>
                    </a:lnTo>
                    <a:lnTo>
                      <a:pt x="438" y="1170"/>
                    </a:lnTo>
                    <a:lnTo>
                      <a:pt x="420" y="1102"/>
                    </a:lnTo>
                    <a:lnTo>
                      <a:pt x="410" y="1032"/>
                    </a:lnTo>
                    <a:lnTo>
                      <a:pt x="410" y="960"/>
                    </a:lnTo>
                    <a:lnTo>
                      <a:pt x="416" y="888"/>
                    </a:lnTo>
                    <a:lnTo>
                      <a:pt x="434" y="816"/>
                    </a:lnTo>
                    <a:lnTo>
                      <a:pt x="460" y="742"/>
                    </a:lnTo>
                    <a:lnTo>
                      <a:pt x="496" y="668"/>
                    </a:lnTo>
                    <a:lnTo>
                      <a:pt x="544" y="592"/>
                    </a:lnTo>
                    <a:lnTo>
                      <a:pt x="602" y="518"/>
                    </a:lnTo>
                    <a:lnTo>
                      <a:pt x="670" y="444"/>
                    </a:lnTo>
                    <a:lnTo>
                      <a:pt x="752" y="370"/>
                    </a:lnTo>
                    <a:lnTo>
                      <a:pt x="844" y="298"/>
                    </a:lnTo>
                    <a:lnTo>
                      <a:pt x="950" y="226"/>
                    </a:lnTo>
                    <a:lnTo>
                      <a:pt x="1070" y="154"/>
                    </a:lnTo>
                    <a:lnTo>
                      <a:pt x="1202" y="84"/>
                    </a:lnTo>
                    <a:lnTo>
                      <a:pt x="1348" y="16"/>
                    </a:lnTo>
                    <a:lnTo>
                      <a:pt x="1244" y="0"/>
                    </a:lnTo>
                    <a:close/>
                    <a:moveTo>
                      <a:pt x="2820" y="1934"/>
                    </a:moveTo>
                    <a:lnTo>
                      <a:pt x="2820" y="193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FCAD3"/>
                  </a:gs>
                  <a:gs pos="100000">
                    <a:srgbClr val="26728A"/>
                  </a:gs>
                </a:gsLst>
                <a:lin ang="5400000" scaled="1"/>
              </a:gradFill>
              <a:ln>
                <a:noFill/>
              </a:ln>
              <a:effectLst>
                <a:outerShdw dist="206741" dir="8249373" algn="ctr" rotWithShape="0">
                  <a:srgbClr val="C1D1D3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Oval 35"/>
              <p:cNvSpPr>
                <a:spLocks noChangeArrowheads="1"/>
              </p:cNvSpPr>
              <p:nvPr/>
            </p:nvSpPr>
            <p:spPr bwMode="gray">
              <a:xfrm rot="20876594">
                <a:off x="3875089" y="5035550"/>
                <a:ext cx="1438276" cy="666750"/>
              </a:xfrm>
              <a:prstGeom prst="ellipse">
                <a:avLst/>
              </a:prstGeom>
              <a:solidFill>
                <a:srgbClr val="0F2145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Oval 36"/>
              <p:cNvSpPr>
                <a:spLocks noChangeArrowheads="1"/>
              </p:cNvSpPr>
              <p:nvPr/>
            </p:nvSpPr>
            <p:spPr bwMode="gray">
              <a:xfrm>
                <a:off x="3806827" y="3816350"/>
                <a:ext cx="1704976" cy="170656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Oval 37"/>
              <p:cNvSpPr>
                <a:spLocks noChangeArrowheads="1"/>
              </p:cNvSpPr>
              <p:nvPr/>
            </p:nvSpPr>
            <p:spPr bwMode="gray">
              <a:xfrm>
                <a:off x="3827464" y="3825875"/>
                <a:ext cx="1665287" cy="166370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Oval 38"/>
              <p:cNvSpPr>
                <a:spLocks noChangeArrowheads="1"/>
              </p:cNvSpPr>
              <p:nvPr/>
            </p:nvSpPr>
            <p:spPr bwMode="gray">
              <a:xfrm>
                <a:off x="3844927" y="3841750"/>
                <a:ext cx="1584325" cy="1555750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Oval 39"/>
              <p:cNvSpPr>
                <a:spLocks noChangeArrowheads="1"/>
              </p:cNvSpPr>
              <p:nvPr/>
            </p:nvSpPr>
            <p:spPr bwMode="gray">
              <a:xfrm>
                <a:off x="3937001" y="3886200"/>
                <a:ext cx="1409700" cy="12620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Text Box 40"/>
              <p:cNvSpPr txBox="1">
                <a:spLocks noChangeArrowheads="1"/>
              </p:cNvSpPr>
              <p:nvPr/>
            </p:nvSpPr>
            <p:spPr bwMode="gray">
              <a:xfrm>
                <a:off x="3996289" y="4221088"/>
                <a:ext cx="1329226" cy="8440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physical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analysis</a:t>
                </a:r>
              </a:p>
            </p:txBody>
          </p:sp>
          <p:sp>
            <p:nvSpPr>
              <p:cNvPr id="26" name="Oval 41"/>
              <p:cNvSpPr>
                <a:spLocks noChangeArrowheads="1"/>
              </p:cNvSpPr>
              <p:nvPr/>
            </p:nvSpPr>
            <p:spPr bwMode="gray">
              <a:xfrm rot="20827004">
                <a:off x="1673227" y="4213225"/>
                <a:ext cx="1133475" cy="609600"/>
              </a:xfrm>
              <a:prstGeom prst="ellipse">
                <a:avLst/>
              </a:prstGeom>
              <a:solidFill>
                <a:srgbClr val="0F2145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27" name="Group 42"/>
              <p:cNvGrpSpPr>
                <a:grpSpLocks/>
              </p:cNvGrpSpPr>
              <p:nvPr/>
            </p:nvGrpSpPr>
            <p:grpSpPr bwMode="auto">
              <a:xfrm>
                <a:off x="1454889" y="3222625"/>
                <a:ext cx="1625959" cy="1441450"/>
                <a:chOff x="644" y="2112"/>
                <a:chExt cx="998" cy="860"/>
              </a:xfrm>
            </p:grpSpPr>
            <p:sp>
              <p:nvSpPr>
                <p:cNvPr id="43" name="Oval 43"/>
                <p:cNvSpPr>
                  <a:spLocks noChangeArrowheads="1"/>
                </p:cNvSpPr>
                <p:nvPr/>
              </p:nvSpPr>
              <p:spPr bwMode="gray">
                <a:xfrm>
                  <a:off x="732" y="2112"/>
                  <a:ext cx="842" cy="8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" name="Oval 44"/>
                <p:cNvSpPr>
                  <a:spLocks noChangeArrowheads="1"/>
                </p:cNvSpPr>
                <p:nvPr/>
              </p:nvSpPr>
              <p:spPr bwMode="gray">
                <a:xfrm>
                  <a:off x="743" y="2117"/>
                  <a:ext cx="821" cy="83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" name="Oval 45"/>
                <p:cNvSpPr>
                  <a:spLocks noChangeArrowheads="1"/>
                </p:cNvSpPr>
                <p:nvPr/>
              </p:nvSpPr>
              <p:spPr bwMode="gray">
                <a:xfrm>
                  <a:off x="751" y="2125"/>
                  <a:ext cx="781" cy="7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" name="Oval 46"/>
                <p:cNvSpPr>
                  <a:spLocks noChangeArrowheads="1"/>
                </p:cNvSpPr>
                <p:nvPr/>
              </p:nvSpPr>
              <p:spPr bwMode="gray">
                <a:xfrm>
                  <a:off x="795" y="2142"/>
                  <a:ext cx="695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" name="Text Box 47"/>
                <p:cNvSpPr txBox="1">
                  <a:spLocks noChangeArrowheads="1"/>
                </p:cNvSpPr>
                <p:nvPr/>
              </p:nvSpPr>
              <p:spPr bwMode="gray">
                <a:xfrm>
                  <a:off x="644" y="2442"/>
                  <a:ext cx="998" cy="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cs typeface="Arial" charset="0"/>
                    </a:rPr>
                    <a:t>reconstruction</a:t>
                  </a: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ru-RU" sz="1100" kern="0" dirty="0" err="1">
                      <a:solidFill>
                        <a:srgbClr val="000000"/>
                      </a:solidFill>
                      <a:cs typeface="Arial" charset="0"/>
                    </a:rPr>
                    <a:t>run_reco_bmn.C</a:t>
                  </a:r>
                  <a:endParaRPr kumimoji="0" lang="en-US" altLang="ru-RU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8" name="Oval 48"/>
              <p:cNvSpPr>
                <a:spLocks noChangeArrowheads="1"/>
              </p:cNvSpPr>
              <p:nvPr/>
            </p:nvSpPr>
            <p:spPr bwMode="gray">
              <a:xfrm>
                <a:off x="1498601" y="2670175"/>
                <a:ext cx="914400" cy="533400"/>
              </a:xfrm>
              <a:prstGeom prst="ellipse">
                <a:avLst/>
              </a:prstGeom>
              <a:solidFill>
                <a:srgbClr val="0F2145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Oval 49"/>
              <p:cNvSpPr>
                <a:spLocks noChangeArrowheads="1"/>
              </p:cNvSpPr>
              <p:nvPr/>
            </p:nvSpPr>
            <p:spPr bwMode="gray">
              <a:xfrm>
                <a:off x="1574801" y="2063750"/>
                <a:ext cx="1023938" cy="102393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Oval 50"/>
              <p:cNvSpPr>
                <a:spLocks noChangeArrowheads="1"/>
              </p:cNvSpPr>
              <p:nvPr/>
            </p:nvSpPr>
            <p:spPr bwMode="gray">
              <a:xfrm>
                <a:off x="1587501" y="2068513"/>
                <a:ext cx="1000125" cy="1000125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Oval 51"/>
              <p:cNvSpPr>
                <a:spLocks noChangeArrowheads="1"/>
              </p:cNvSpPr>
              <p:nvPr/>
            </p:nvSpPr>
            <p:spPr bwMode="gray">
              <a:xfrm>
                <a:off x="1598615" y="2079625"/>
                <a:ext cx="950912" cy="933450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Oval 52"/>
              <p:cNvSpPr>
                <a:spLocks noChangeArrowheads="1"/>
              </p:cNvSpPr>
              <p:nvPr/>
            </p:nvSpPr>
            <p:spPr bwMode="gray">
              <a:xfrm>
                <a:off x="1652590" y="2096558"/>
                <a:ext cx="847725" cy="7572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Text Box 53"/>
              <p:cNvSpPr txBox="1">
                <a:spLocks noChangeArrowheads="1"/>
              </p:cNvSpPr>
              <p:nvPr/>
            </p:nvSpPr>
            <p:spPr bwMode="gray">
              <a:xfrm>
                <a:off x="1486445" y="2360493"/>
                <a:ext cx="1221288" cy="540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simulation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ru-RU" sz="1000" kern="0" dirty="0">
                    <a:solidFill>
                      <a:srgbClr val="000000"/>
                    </a:solidFill>
                    <a:cs typeface="Arial" charset="0"/>
                  </a:rPr>
                  <a:t>run_sim_bmn.C</a:t>
                </a:r>
                <a:endParaRPr kumimoji="0" lang="en-US" alt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Oval 54"/>
              <p:cNvSpPr>
                <a:spLocks noChangeArrowheads="1"/>
              </p:cNvSpPr>
              <p:nvPr/>
            </p:nvSpPr>
            <p:spPr bwMode="gray">
              <a:xfrm>
                <a:off x="2953772" y="2089151"/>
                <a:ext cx="641919" cy="230187"/>
              </a:xfrm>
              <a:prstGeom prst="ellipse">
                <a:avLst/>
              </a:prstGeom>
              <a:solidFill>
                <a:srgbClr val="0F2145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Oval 55"/>
              <p:cNvSpPr>
                <a:spLocks noChangeArrowheads="1"/>
              </p:cNvSpPr>
              <p:nvPr/>
            </p:nvSpPr>
            <p:spPr bwMode="gray">
              <a:xfrm>
                <a:off x="3032127" y="1557338"/>
                <a:ext cx="682625" cy="682625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Oval 56"/>
              <p:cNvSpPr>
                <a:spLocks noChangeArrowheads="1"/>
              </p:cNvSpPr>
              <p:nvPr/>
            </p:nvSpPr>
            <p:spPr bwMode="gray">
              <a:xfrm>
                <a:off x="3041652" y="1560513"/>
                <a:ext cx="665163" cy="6667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Oval 57"/>
              <p:cNvSpPr>
                <a:spLocks noChangeArrowheads="1"/>
              </p:cNvSpPr>
              <p:nvPr/>
            </p:nvSpPr>
            <p:spPr bwMode="gray">
              <a:xfrm>
                <a:off x="2970063" y="1557338"/>
                <a:ext cx="711352" cy="6826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Oval 58"/>
              <p:cNvSpPr>
                <a:spLocks noChangeArrowheads="1"/>
              </p:cNvSpPr>
              <p:nvPr/>
            </p:nvSpPr>
            <p:spPr bwMode="gray">
              <a:xfrm>
                <a:off x="3032127" y="1557339"/>
                <a:ext cx="615950" cy="53181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Text Box 59"/>
              <p:cNvSpPr txBox="1">
                <a:spLocks noChangeArrowheads="1"/>
              </p:cNvSpPr>
              <p:nvPr/>
            </p:nvSpPr>
            <p:spPr bwMode="gray">
              <a:xfrm>
                <a:off x="2955690" y="1628800"/>
                <a:ext cx="84026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event 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generator</a:t>
                </a:r>
              </a:p>
            </p:txBody>
          </p:sp>
          <p:sp>
            <p:nvSpPr>
              <p:cNvPr id="40" name="Text Box 59"/>
              <p:cNvSpPr txBox="1">
                <a:spLocks noChangeArrowheads="1"/>
              </p:cNvSpPr>
              <p:nvPr/>
            </p:nvSpPr>
            <p:spPr bwMode="gray">
              <a:xfrm>
                <a:off x="2343930" y="2879649"/>
                <a:ext cx="1090347" cy="3038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evetest.root</a:t>
                </a:r>
                <a:endParaRPr kumimoji="0" lang="en-US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Text Box 59"/>
              <p:cNvSpPr txBox="1">
                <a:spLocks noChangeArrowheads="1"/>
              </p:cNvSpPr>
              <p:nvPr/>
            </p:nvSpPr>
            <p:spPr bwMode="gray">
              <a:xfrm>
                <a:off x="3403096" y="1280373"/>
                <a:ext cx="1476955" cy="292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UrQMD, QGSM…</a:t>
                </a:r>
              </a:p>
            </p:txBody>
          </p:sp>
          <p:sp>
            <p:nvSpPr>
              <p:cNvPr id="42" name="Text Box 59"/>
              <p:cNvSpPr txBox="1">
                <a:spLocks noChangeArrowheads="1"/>
              </p:cNvSpPr>
              <p:nvPr/>
            </p:nvSpPr>
            <p:spPr bwMode="gray">
              <a:xfrm>
                <a:off x="2942736" y="3891659"/>
                <a:ext cx="1099194" cy="3038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bmndst.root</a:t>
                </a:r>
                <a:endParaRPr kumimoji="0" lang="en-US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8" name="Text Box 59"/>
            <p:cNvSpPr txBox="1">
              <a:spLocks noChangeArrowheads="1"/>
            </p:cNvSpPr>
            <p:nvPr/>
          </p:nvSpPr>
          <p:spPr bwMode="gray">
            <a:xfrm>
              <a:off x="971600" y="1850967"/>
              <a:ext cx="1606530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Geant3(4), </a:t>
              </a:r>
              <a:r>
                <a:rPr kumimoji="0" lang="ru-RU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Fluka</a:t>
              </a:r>
              <a:r>
                <a:rPr kumimoji="0" lang="ru-RU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…</a:t>
              </a:r>
            </a:p>
          </p:txBody>
        </p:sp>
        <p:sp>
          <p:nvSpPr>
            <p:cNvPr id="49" name="Oval 36"/>
            <p:cNvSpPr>
              <a:spLocks noChangeArrowheads="1"/>
            </p:cNvSpPr>
            <p:nvPr/>
          </p:nvSpPr>
          <p:spPr bwMode="gray">
            <a:xfrm>
              <a:off x="5796136" y="2194777"/>
              <a:ext cx="1224624" cy="121747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50" name="Oval 39"/>
            <p:cNvSpPr>
              <a:spLocks noChangeArrowheads="1"/>
            </p:cNvSpPr>
            <p:nvPr/>
          </p:nvSpPr>
          <p:spPr bwMode="gray">
            <a:xfrm>
              <a:off x="5801594" y="2204864"/>
              <a:ext cx="1227633" cy="107580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 dirty="0"/>
            </a:p>
          </p:txBody>
        </p:sp>
        <p:sp>
          <p:nvSpPr>
            <p:cNvPr id="51" name="Text Box 40"/>
            <p:cNvSpPr txBox="1">
              <a:spLocks noChangeArrowheads="1"/>
            </p:cNvSpPr>
            <p:nvPr/>
          </p:nvSpPr>
          <p:spPr bwMode="gray">
            <a:xfrm>
              <a:off x="5804196" y="2553291"/>
              <a:ext cx="1236236" cy="530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500" dirty="0">
                  <a:solidFill>
                    <a:srgbClr val="000000"/>
                  </a:solidFill>
                </a:rPr>
                <a:t>visualization</a:t>
              </a:r>
            </a:p>
            <a:p>
              <a:pPr algn="ctr" eaLnBrk="1" hangingPunct="1">
                <a:spcBef>
                  <a:spcPts val="300"/>
                </a:spcBef>
              </a:pPr>
              <a:r>
                <a:rPr lang="en-US" sz="1100" dirty="0">
                  <a:solidFill>
                    <a:srgbClr val="000000"/>
                  </a:solidFill>
                </a:rPr>
                <a:t>eventdisplay.C</a:t>
              </a:r>
              <a:endParaRPr lang="ru-RU" sz="1100" dirty="0"/>
            </a:p>
          </p:txBody>
        </p:sp>
        <p:sp>
          <p:nvSpPr>
            <p:cNvPr id="52" name="Text Box 59"/>
            <p:cNvSpPr txBox="1">
              <a:spLocks noChangeArrowheads="1"/>
            </p:cNvSpPr>
            <p:nvPr/>
          </p:nvSpPr>
          <p:spPr bwMode="gray">
            <a:xfrm rot="21307940">
              <a:off x="3565252" y="2741631"/>
              <a:ext cx="1954298" cy="270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000" dirty="0">
                  <a:solidFill>
                    <a:srgbClr val="000000"/>
                  </a:solidFill>
                </a:rPr>
                <a:t>BM@N geometry, MC data</a:t>
              </a:r>
              <a:endParaRPr lang="ru-RU" sz="1000" dirty="0">
                <a:solidFill>
                  <a:srgbClr val="000000"/>
                </a:solidFill>
              </a:endParaRPr>
            </a:p>
          </p:txBody>
        </p:sp>
        <p:cxnSp>
          <p:nvCxnSpPr>
            <p:cNvPr id="53" name="Прямая со стрелкой 52"/>
            <p:cNvCxnSpPr/>
            <p:nvPr/>
          </p:nvCxnSpPr>
          <p:spPr>
            <a:xfrm flipV="1">
              <a:off x="3551264" y="2913332"/>
              <a:ext cx="2038726" cy="17087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 Box 59"/>
            <p:cNvSpPr txBox="1">
              <a:spLocks noChangeArrowheads="1"/>
            </p:cNvSpPr>
            <p:nvPr/>
          </p:nvSpPr>
          <p:spPr bwMode="gray">
            <a:xfrm rot="20185628">
              <a:off x="3992327" y="3260686"/>
              <a:ext cx="1239443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000" dirty="0">
                  <a:solidFill>
                    <a:srgbClr val="000000"/>
                  </a:solidFill>
                </a:rPr>
                <a:t>reconstructed data</a:t>
              </a:r>
            </a:p>
          </p:txBody>
        </p:sp>
        <p:cxnSp>
          <p:nvCxnSpPr>
            <p:cNvPr id="55" name="Прямая со стрелкой 54"/>
            <p:cNvCxnSpPr/>
            <p:nvPr/>
          </p:nvCxnSpPr>
          <p:spPr>
            <a:xfrm flipV="1">
              <a:off x="3740604" y="3090167"/>
              <a:ext cx="1849386" cy="77613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24" y="1996751"/>
            <a:ext cx="3470176" cy="22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1088162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0" y="413542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000" b="1" spc="-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Official Web-site</a:t>
            </a:r>
            <a:r>
              <a:rPr lang="en-US" sz="3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: http://mpd.jinr.ru</a:t>
            </a:r>
          </a:p>
        </p:txBody>
      </p:sp>
      <p:pic>
        <p:nvPicPr>
          <p:cNvPr id="93" name="Рисунок 9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6408712" cy="5184576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76256" y="2132856"/>
            <a:ext cx="2016224" cy="329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spcBef>
                <a:spcPts val="1013"/>
              </a:spcBef>
              <a:buClr>
                <a:srgbClr val="0D228C"/>
              </a:buClr>
              <a:buFont typeface="Wingdings" charset="2"/>
              <a:buChar char=""/>
            </a:pPr>
            <a:r>
              <a:rPr lang="en-US" altLang="ru-RU" sz="1600" b="1" i="1" dirty="0">
                <a:solidFill>
                  <a:srgbClr val="0D228C"/>
                </a:solidFill>
                <a:latin typeface="Georgia" pitchFamily="16" charset="0"/>
              </a:rPr>
              <a:t>Information </a:t>
            </a:r>
          </a:p>
          <a:p>
            <a:pPr hangingPunct="1">
              <a:lnSpc>
                <a:spcPct val="100000"/>
              </a:lnSpc>
              <a:spcBef>
                <a:spcPts val="1013"/>
              </a:spcBef>
              <a:buClr>
                <a:srgbClr val="0D228C"/>
              </a:buClr>
              <a:buFont typeface="Wingdings" charset="2"/>
              <a:buChar char=""/>
            </a:pPr>
            <a:r>
              <a:rPr lang="en-US" altLang="ru-RU" sz="1600" b="1" i="1" dirty="0">
                <a:solidFill>
                  <a:srgbClr val="0D228C"/>
                </a:solidFill>
                <a:latin typeface="Georgia" pitchFamily="16" charset="0"/>
              </a:rPr>
              <a:t>News</a:t>
            </a:r>
          </a:p>
          <a:p>
            <a:pPr>
              <a:spcBef>
                <a:spcPts val="1013"/>
              </a:spcBef>
              <a:buClr>
                <a:srgbClr val="0D228C"/>
              </a:buClr>
              <a:buFont typeface="Wingdings" charset="2"/>
              <a:buChar char=""/>
            </a:pPr>
            <a:r>
              <a:rPr lang="en-US" altLang="ru-RU" sz="1600" b="1" i="1" dirty="0">
                <a:solidFill>
                  <a:srgbClr val="0D228C"/>
                </a:solidFill>
                <a:latin typeface="Georgia" pitchFamily="16" charset="0"/>
              </a:rPr>
              <a:t>Forum</a:t>
            </a:r>
          </a:p>
          <a:p>
            <a:pPr>
              <a:spcBef>
                <a:spcPts val="1013"/>
              </a:spcBef>
              <a:buClr>
                <a:srgbClr val="0D228C"/>
              </a:buClr>
              <a:buFont typeface="Wingdings" charset="2"/>
              <a:buChar char=""/>
            </a:pPr>
            <a:r>
              <a:rPr lang="en-US" altLang="ru-RU" sz="1600" b="1" i="1" dirty="0">
                <a:solidFill>
                  <a:srgbClr val="0D228C"/>
                </a:solidFill>
                <a:latin typeface="Georgia" pitchFamily="16" charset="0"/>
              </a:rPr>
              <a:t>Mail-lists </a:t>
            </a:r>
            <a:r>
              <a:rPr lang="en-US" altLang="ru-RU" sz="1400" b="1" i="1" dirty="0">
                <a:solidFill>
                  <a:srgbClr val="0D228C"/>
                </a:solidFill>
                <a:latin typeface="Georgia" pitchFamily="16" charset="0"/>
              </a:rPr>
              <a:t>(updates, errors…)</a:t>
            </a:r>
          </a:p>
          <a:p>
            <a:pPr hangingPunct="1">
              <a:lnSpc>
                <a:spcPct val="100000"/>
              </a:lnSpc>
              <a:spcBef>
                <a:spcPts val="1013"/>
              </a:spcBef>
              <a:buClr>
                <a:srgbClr val="0D228C"/>
              </a:buClr>
              <a:buFont typeface="Wingdings" charset="2"/>
              <a:buChar char=""/>
            </a:pPr>
            <a:r>
              <a:rPr lang="en-US" altLang="ru-RU" sz="1600" b="1" i="1" dirty="0">
                <a:solidFill>
                  <a:srgbClr val="0D228C"/>
                </a:solidFill>
                <a:latin typeface="Georgia" pitchFamily="16" charset="0"/>
              </a:rPr>
              <a:t>Software repository</a:t>
            </a:r>
          </a:p>
          <a:p>
            <a:pPr hangingPunct="1">
              <a:lnSpc>
                <a:spcPct val="100000"/>
              </a:lnSpc>
              <a:spcBef>
                <a:spcPts val="1013"/>
              </a:spcBef>
              <a:buClr>
                <a:srgbClr val="0D228C"/>
              </a:buClr>
              <a:buFont typeface="Wingdings" charset="2"/>
              <a:buChar char=""/>
            </a:pPr>
            <a:r>
              <a:rPr lang="en-US" altLang="ru-RU" sz="1600" b="1" i="1" dirty="0">
                <a:solidFill>
                  <a:srgbClr val="0D228C"/>
                </a:solidFill>
                <a:latin typeface="Georgia" pitchFamily="16" charset="0"/>
              </a:rPr>
              <a:t>Software tests dashboard</a:t>
            </a:r>
          </a:p>
          <a:p>
            <a:pPr hangingPunct="1">
              <a:lnSpc>
                <a:spcPct val="100000"/>
              </a:lnSpc>
              <a:spcBef>
                <a:spcPts val="1013"/>
              </a:spcBef>
              <a:buClr>
                <a:srgbClr val="0D228C"/>
              </a:buClr>
              <a:buFont typeface="Wingdings" charset="2"/>
              <a:buChar char=""/>
            </a:pPr>
            <a:r>
              <a:rPr lang="en-US" altLang="ru-RU" sz="1600" b="1" i="1" dirty="0">
                <a:solidFill>
                  <a:srgbClr val="0D228C"/>
                </a:solidFill>
                <a:latin typeface="Georgia" pitchFamily="16" charset="0"/>
              </a:rPr>
              <a:t>etc.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31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2525923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107504" y="1036110"/>
            <a:ext cx="8856984" cy="5400600"/>
          </a:xfrm>
        </p:spPr>
        <p:txBody>
          <a:bodyPr/>
          <a:lstStyle/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000" dirty="0"/>
              <a:t>The software framework for the BM@N experiment provide to users all necessary tools to simulate any kind of detectors and study its properties.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000" dirty="0"/>
              <a:t>The user can describe geometry of the detector in details and visualize the geometry and detector response for the considered particles.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000" dirty="0"/>
              <a:t>Users are able to make the proposed physics analysis by the available Monte Carlo generators to study its feasibilities with BM@N experiment.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000" dirty="0"/>
              <a:t>Usually one member of detector group is responsible for </a:t>
            </a:r>
            <a:r>
              <a:rPr lang="en-US" sz="2000"/>
              <a:t>the corresponding detector </a:t>
            </a:r>
            <a:r>
              <a:rPr lang="en-US" sz="2000" dirty="0"/>
              <a:t>geometry and simulation.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000" dirty="0"/>
              <a:t>The BM@N database also stores detector geometries, information about simulation data and some simulation parameters.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2000" dirty="0"/>
              <a:t>The event display can help to check the correctness of developed geometries and digitization algorithms.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2750"/>
            <a:ext cx="9144000" cy="563563"/>
          </a:xfrm>
        </p:spPr>
        <p:txBody>
          <a:bodyPr/>
          <a:lstStyle/>
          <a:p>
            <a:r>
              <a:rPr lang="en-US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altLang="ru-RU"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32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2071510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012160" y="1107160"/>
            <a:ext cx="3011934" cy="102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643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r"/>
            <a:r>
              <a:rPr lang="en-US" altLang="ru-RU" sz="1600" dirty="0">
                <a:solidFill>
                  <a:schemeClr val="tx1"/>
                </a:solidFill>
              </a:rPr>
              <a:t>More information:  </a:t>
            </a:r>
            <a:r>
              <a:rPr lang="en-US" altLang="ru-RU" sz="1600" dirty="0">
                <a:solidFill>
                  <a:srgbClr val="008000"/>
                </a:solidFill>
              </a:rPr>
              <a:t>nica.jinr.ru</a:t>
            </a:r>
          </a:p>
          <a:p>
            <a:pPr algn="r"/>
            <a:r>
              <a:rPr lang="en-US" altLang="ru-RU" sz="1600" dirty="0">
                <a:solidFill>
                  <a:schemeClr val="tx1"/>
                </a:solidFill>
              </a:rPr>
              <a:t>                              </a:t>
            </a:r>
            <a:r>
              <a:rPr lang="en-US" altLang="ru-RU" sz="1600" dirty="0">
                <a:solidFill>
                  <a:srgbClr val="008000"/>
                </a:solidFill>
              </a:rPr>
              <a:t>mpd.jinr.ru</a:t>
            </a:r>
          </a:p>
          <a:p>
            <a:pPr algn="r">
              <a:spcBef>
                <a:spcPts val="900"/>
              </a:spcBef>
            </a:pPr>
            <a:r>
              <a:rPr lang="en-US" altLang="ru-RU" sz="1600" dirty="0">
                <a:solidFill>
                  <a:schemeClr val="tx1"/>
                </a:solidFill>
              </a:rPr>
              <a:t>Email: </a:t>
            </a:r>
            <a:r>
              <a:rPr lang="en-US" altLang="ru-RU" sz="1600" i="1" dirty="0">
                <a:solidFill>
                  <a:srgbClr val="008000"/>
                </a:solidFill>
              </a:rPr>
              <a:t>gertsen@jinr.ru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60455"/>
            <a:ext cx="91519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Thank you for your attention!</a:t>
            </a:r>
            <a:endParaRPr lang="ru-RU" sz="3000" i="1" dirty="0"/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/>
        </p:blipFill>
        <p:spPr>
          <a:xfrm>
            <a:off x="0" y="2492896"/>
            <a:ext cx="9151938" cy="43651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017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-36512" y="2564904"/>
            <a:ext cx="91519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Backup slides</a:t>
            </a:r>
            <a:endParaRPr lang="ru-RU" sz="3000" i="1" dirty="0"/>
          </a:p>
        </p:txBody>
      </p:sp>
    </p:spTree>
    <p:extLst>
      <p:ext uri="{BB962C8B-B14F-4D97-AF65-F5344CB8AC3E}">
        <p14:creationId xmlns:p14="http://schemas.microsoft.com/office/powerpoint/2010/main" val="1665279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131"/>
            <a:ext cx="9144000" cy="576064"/>
          </a:xfrm>
        </p:spPr>
        <p:txBody>
          <a:bodyPr/>
          <a:lstStyle/>
          <a:p>
            <a:pPr eaLnBrk="1" hangingPunct="1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 event processing in BmnRoot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08488" y="1023063"/>
            <a:ext cx="4364870" cy="3198025"/>
            <a:chOff x="0" y="980728"/>
            <a:chExt cx="5049027" cy="3543996"/>
          </a:xfrm>
        </p:grpSpPr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0728"/>
              <a:ext cx="5049027" cy="354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Прямоугольник 74"/>
            <p:cNvSpPr/>
            <p:nvPr/>
          </p:nvSpPr>
          <p:spPr>
            <a:xfrm>
              <a:off x="998398" y="1093047"/>
              <a:ext cx="2998608" cy="6423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500" dirty="0"/>
                <a:t>2000 event processing</a:t>
              </a:r>
            </a:p>
            <a:p>
              <a:pPr algn="ctr"/>
              <a:r>
                <a:rPr lang="en-US" sz="1500" dirty="0"/>
                <a:t>with PROOF server in LHEP </a:t>
              </a:r>
              <a:endParaRPr lang="ru-RU" sz="15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4536488" y="1085069"/>
            <a:ext cx="4176464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1500" dirty="0">
                <a:solidFill>
                  <a:srgbClr val="008000"/>
                </a:solidFill>
              </a:rPr>
              <a:t>PROOF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ru-RU" sz="1500" dirty="0">
                <a:solidFill>
                  <a:srgbClr val="000000"/>
                </a:solidFill>
              </a:rPr>
              <a:t>(</a:t>
            </a:r>
            <a:r>
              <a:rPr lang="en-US" sz="1500" b="1" dirty="0">
                <a:solidFill>
                  <a:srgbClr val="000000"/>
                </a:solidFill>
              </a:rPr>
              <a:t>P</a:t>
            </a:r>
            <a:r>
              <a:rPr lang="en-US" sz="1500" dirty="0">
                <a:solidFill>
                  <a:srgbClr val="000000"/>
                </a:solidFill>
              </a:rPr>
              <a:t>arallel </a:t>
            </a:r>
            <a:r>
              <a:rPr lang="en-US" sz="1500" b="1" dirty="0">
                <a:solidFill>
                  <a:srgbClr val="000000"/>
                </a:solidFill>
              </a:rPr>
              <a:t>ROO</a:t>
            </a:r>
            <a:r>
              <a:rPr lang="en-US" sz="1500" dirty="0">
                <a:solidFill>
                  <a:srgbClr val="000000"/>
                </a:solidFill>
              </a:rPr>
              <a:t>T </a:t>
            </a:r>
            <a:r>
              <a:rPr lang="en-US" sz="1500" b="1" dirty="0">
                <a:solidFill>
                  <a:srgbClr val="000000"/>
                </a:solidFill>
              </a:rPr>
              <a:t>F</a:t>
            </a:r>
            <a:r>
              <a:rPr lang="en-US" sz="1500" dirty="0">
                <a:solidFill>
                  <a:srgbClr val="000000"/>
                </a:solidFill>
              </a:rPr>
              <a:t>acility</a:t>
            </a:r>
            <a:r>
              <a:rPr lang="ru-RU" sz="1500" dirty="0">
                <a:solidFill>
                  <a:srgbClr val="000000"/>
                </a:solidFill>
              </a:rPr>
              <a:t>) </a:t>
            </a:r>
            <a:r>
              <a:rPr lang="en-US" sz="1500" dirty="0">
                <a:solidFill>
                  <a:srgbClr val="000000"/>
                </a:solidFill>
              </a:rPr>
              <a:t>is a part of</a:t>
            </a:r>
            <a:r>
              <a:rPr lang="ru-RU" sz="1500" dirty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the ROOT software</a:t>
            </a:r>
            <a:endParaRPr lang="ru-RU" sz="1500" dirty="0">
              <a:solidFill>
                <a:srgbClr val="000000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1500" dirty="0"/>
              <a:t>Parallel event data processing in ROOT macros on the parallel architectures: user multicore machines, heterogeneous distributed clusters and GRID system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4688398" y="3140968"/>
            <a:ext cx="4368731" cy="3330124"/>
            <a:chOff x="4499992" y="3068959"/>
            <a:chExt cx="4608512" cy="3402133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068959"/>
              <a:ext cx="4608512" cy="340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Прямоугольник 76"/>
            <p:cNvSpPr/>
            <p:nvPr/>
          </p:nvSpPr>
          <p:spPr>
            <a:xfrm>
              <a:off x="5014472" y="3094655"/>
              <a:ext cx="4047657" cy="5921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500" dirty="0"/>
                <a:t>processing of 72 sim. files with</a:t>
              </a:r>
            </a:p>
            <a:p>
              <a:pPr algn="ctr">
                <a:spcAft>
                  <a:spcPts val="200"/>
                </a:spcAft>
              </a:pPr>
              <a:r>
                <a:rPr lang="en-US" sz="1500" dirty="0"/>
                <a:t>MPD-Scheduler on LHEP cluster</a:t>
              </a:r>
              <a:endParaRPr lang="ru-RU" sz="1500" dirty="0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457682" y="4958924"/>
            <a:ext cx="417646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1500" dirty="0">
                <a:solidFill>
                  <a:srgbClr val="000000"/>
                </a:solidFill>
              </a:rPr>
              <a:t>Scheduling system (</a:t>
            </a:r>
            <a:r>
              <a:rPr lang="en-US" sz="1500" dirty="0">
                <a:solidFill>
                  <a:srgbClr val="008000"/>
                </a:solidFill>
              </a:rPr>
              <a:t>MPD-Scheduler</a:t>
            </a:r>
            <a:r>
              <a:rPr lang="en-US" sz="1500" dirty="0">
                <a:solidFill>
                  <a:srgbClr val="000000"/>
                </a:solidFill>
              </a:rPr>
              <a:t>) for task distribution to parallelize data processing on the multicore machines and cluster nodes</a:t>
            </a:r>
          </a:p>
          <a:p>
            <a:pPr lvl="0">
              <a:spcAft>
                <a:spcPts val="800"/>
              </a:spcAft>
            </a:pPr>
            <a:r>
              <a:rPr lang="en-US" sz="1500" dirty="0"/>
              <a:t>Supports SGE,</a:t>
            </a:r>
            <a:r>
              <a:rPr lang="ru-RU" sz="1500" dirty="0"/>
              <a:t> </a:t>
            </a:r>
            <a:r>
              <a:rPr lang="en-US" sz="1500" dirty="0"/>
              <a:t>Torque and </a:t>
            </a:r>
            <a:r>
              <a:rPr lang="en-US" sz="1500" dirty="0" err="1"/>
              <a:t>SLURM</a:t>
            </a:r>
            <a:r>
              <a:rPr lang="en-US" sz="1500" dirty="0"/>
              <a:t> system</a:t>
            </a:r>
          </a:p>
          <a:p>
            <a:pPr lvl="0">
              <a:spcAft>
                <a:spcPts val="800"/>
              </a:spcAft>
            </a:pPr>
            <a:r>
              <a:rPr lang="en-US" sz="1500" dirty="0"/>
              <a:t>Jobs are described and passed as XML file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35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0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-639763"/>
            <a:ext cx="9144000" cy="206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94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8000"/>
              </a:lnSpc>
              <a:buClr>
                <a:srgbClr val="FF3399"/>
              </a:buClr>
              <a:buSzPct val="100000"/>
              <a:buFont typeface="Luxi Sans" pitchFamily="32" charset="0"/>
              <a:buNone/>
            </a:pPr>
            <a:r>
              <a:rPr lang="en-GB" altLang="ru-RU" sz="4400">
                <a:solidFill>
                  <a:srgbClr val="FF3399"/>
                </a:solidFill>
                <a:latin typeface="Luxi Sans" pitchFamily="32" charset="0"/>
              </a:rPr>
              <a:t/>
            </a:r>
            <a:br>
              <a:rPr lang="en-GB" altLang="ru-RU" sz="4400">
                <a:solidFill>
                  <a:srgbClr val="FF3399"/>
                </a:solidFill>
                <a:latin typeface="Luxi Sans" pitchFamily="32" charset="0"/>
              </a:rPr>
            </a:br>
            <a:r>
              <a:rPr lang="en-GB" altLang="ru-RU" sz="440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altLang="ru-RU" sz="440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ru-RU" sz="4400">
                <a:solidFill>
                  <a:srgbClr val="FF3399"/>
                </a:solidFill>
                <a:latin typeface="Luxi Sans" pitchFamily="32" charset="0"/>
              </a:rPr>
              <a:t> 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1052513"/>
            <a:ext cx="8688388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601663" indent="-600075" defTabSz="457200" eaLnBrk="0" hangingPunct="0">
              <a:tabLst>
                <a:tab pos="601663" algn="l"/>
                <a:tab pos="1058863" algn="l"/>
                <a:tab pos="1516063" algn="l"/>
                <a:tab pos="1973263" algn="l"/>
                <a:tab pos="2430463" algn="l"/>
                <a:tab pos="2887663" algn="l"/>
                <a:tab pos="3344863" algn="l"/>
                <a:tab pos="3802063" algn="l"/>
                <a:tab pos="4259263" algn="l"/>
                <a:tab pos="4716463" algn="l"/>
                <a:tab pos="5173663" algn="l"/>
                <a:tab pos="5630863" algn="l"/>
                <a:tab pos="6088063" algn="l"/>
                <a:tab pos="6545263" algn="l"/>
                <a:tab pos="7002463" algn="l"/>
                <a:tab pos="7459663" algn="l"/>
                <a:tab pos="7916863" algn="l"/>
                <a:tab pos="8374063" algn="l"/>
                <a:tab pos="8831263" algn="l"/>
                <a:tab pos="9288463" algn="l"/>
                <a:tab pos="9745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9400" defTabSz="457200" eaLnBrk="0" hangingPunct="0">
              <a:tabLst>
                <a:tab pos="601663" algn="l"/>
                <a:tab pos="1058863" algn="l"/>
                <a:tab pos="1516063" algn="l"/>
                <a:tab pos="1973263" algn="l"/>
                <a:tab pos="2430463" algn="l"/>
                <a:tab pos="2887663" algn="l"/>
                <a:tab pos="3344863" algn="l"/>
                <a:tab pos="3802063" algn="l"/>
                <a:tab pos="4259263" algn="l"/>
                <a:tab pos="4716463" algn="l"/>
                <a:tab pos="5173663" algn="l"/>
                <a:tab pos="5630863" algn="l"/>
                <a:tab pos="6088063" algn="l"/>
                <a:tab pos="6545263" algn="l"/>
                <a:tab pos="7002463" algn="l"/>
                <a:tab pos="7459663" algn="l"/>
                <a:tab pos="7916863" algn="l"/>
                <a:tab pos="8374063" algn="l"/>
                <a:tab pos="8831263" algn="l"/>
                <a:tab pos="9288463" algn="l"/>
                <a:tab pos="9745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601663" algn="l"/>
                <a:tab pos="1058863" algn="l"/>
                <a:tab pos="1516063" algn="l"/>
                <a:tab pos="1973263" algn="l"/>
                <a:tab pos="2430463" algn="l"/>
                <a:tab pos="2887663" algn="l"/>
                <a:tab pos="3344863" algn="l"/>
                <a:tab pos="3802063" algn="l"/>
                <a:tab pos="4259263" algn="l"/>
                <a:tab pos="4716463" algn="l"/>
                <a:tab pos="5173663" algn="l"/>
                <a:tab pos="5630863" algn="l"/>
                <a:tab pos="6088063" algn="l"/>
                <a:tab pos="6545263" algn="l"/>
                <a:tab pos="7002463" algn="l"/>
                <a:tab pos="7459663" algn="l"/>
                <a:tab pos="7916863" algn="l"/>
                <a:tab pos="8374063" algn="l"/>
                <a:tab pos="8831263" algn="l"/>
                <a:tab pos="9288463" algn="l"/>
                <a:tab pos="9745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601663" algn="l"/>
                <a:tab pos="1058863" algn="l"/>
                <a:tab pos="1516063" algn="l"/>
                <a:tab pos="1973263" algn="l"/>
                <a:tab pos="2430463" algn="l"/>
                <a:tab pos="2887663" algn="l"/>
                <a:tab pos="3344863" algn="l"/>
                <a:tab pos="3802063" algn="l"/>
                <a:tab pos="4259263" algn="l"/>
                <a:tab pos="4716463" algn="l"/>
                <a:tab pos="5173663" algn="l"/>
                <a:tab pos="5630863" algn="l"/>
                <a:tab pos="6088063" algn="l"/>
                <a:tab pos="6545263" algn="l"/>
                <a:tab pos="7002463" algn="l"/>
                <a:tab pos="7459663" algn="l"/>
                <a:tab pos="7916863" algn="l"/>
                <a:tab pos="8374063" algn="l"/>
                <a:tab pos="8831263" algn="l"/>
                <a:tab pos="9288463" algn="l"/>
                <a:tab pos="9745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601663" algn="l"/>
                <a:tab pos="1058863" algn="l"/>
                <a:tab pos="1516063" algn="l"/>
                <a:tab pos="1973263" algn="l"/>
                <a:tab pos="2430463" algn="l"/>
                <a:tab pos="2887663" algn="l"/>
                <a:tab pos="3344863" algn="l"/>
                <a:tab pos="3802063" algn="l"/>
                <a:tab pos="4259263" algn="l"/>
                <a:tab pos="4716463" algn="l"/>
                <a:tab pos="5173663" algn="l"/>
                <a:tab pos="5630863" algn="l"/>
                <a:tab pos="6088063" algn="l"/>
                <a:tab pos="6545263" algn="l"/>
                <a:tab pos="7002463" algn="l"/>
                <a:tab pos="7459663" algn="l"/>
                <a:tab pos="7916863" algn="l"/>
                <a:tab pos="8374063" algn="l"/>
                <a:tab pos="8831263" algn="l"/>
                <a:tab pos="9288463" algn="l"/>
                <a:tab pos="9745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01663" algn="l"/>
                <a:tab pos="1058863" algn="l"/>
                <a:tab pos="1516063" algn="l"/>
                <a:tab pos="1973263" algn="l"/>
                <a:tab pos="2430463" algn="l"/>
                <a:tab pos="2887663" algn="l"/>
                <a:tab pos="3344863" algn="l"/>
                <a:tab pos="3802063" algn="l"/>
                <a:tab pos="4259263" algn="l"/>
                <a:tab pos="4716463" algn="l"/>
                <a:tab pos="5173663" algn="l"/>
                <a:tab pos="5630863" algn="l"/>
                <a:tab pos="6088063" algn="l"/>
                <a:tab pos="6545263" algn="l"/>
                <a:tab pos="7002463" algn="l"/>
                <a:tab pos="7459663" algn="l"/>
                <a:tab pos="7916863" algn="l"/>
                <a:tab pos="8374063" algn="l"/>
                <a:tab pos="8831263" algn="l"/>
                <a:tab pos="9288463" algn="l"/>
                <a:tab pos="9745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01663" algn="l"/>
                <a:tab pos="1058863" algn="l"/>
                <a:tab pos="1516063" algn="l"/>
                <a:tab pos="1973263" algn="l"/>
                <a:tab pos="2430463" algn="l"/>
                <a:tab pos="2887663" algn="l"/>
                <a:tab pos="3344863" algn="l"/>
                <a:tab pos="3802063" algn="l"/>
                <a:tab pos="4259263" algn="l"/>
                <a:tab pos="4716463" algn="l"/>
                <a:tab pos="5173663" algn="l"/>
                <a:tab pos="5630863" algn="l"/>
                <a:tab pos="6088063" algn="l"/>
                <a:tab pos="6545263" algn="l"/>
                <a:tab pos="7002463" algn="l"/>
                <a:tab pos="7459663" algn="l"/>
                <a:tab pos="7916863" algn="l"/>
                <a:tab pos="8374063" algn="l"/>
                <a:tab pos="8831263" algn="l"/>
                <a:tab pos="9288463" algn="l"/>
                <a:tab pos="9745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01663" algn="l"/>
                <a:tab pos="1058863" algn="l"/>
                <a:tab pos="1516063" algn="l"/>
                <a:tab pos="1973263" algn="l"/>
                <a:tab pos="2430463" algn="l"/>
                <a:tab pos="2887663" algn="l"/>
                <a:tab pos="3344863" algn="l"/>
                <a:tab pos="3802063" algn="l"/>
                <a:tab pos="4259263" algn="l"/>
                <a:tab pos="4716463" algn="l"/>
                <a:tab pos="5173663" algn="l"/>
                <a:tab pos="5630863" algn="l"/>
                <a:tab pos="6088063" algn="l"/>
                <a:tab pos="6545263" algn="l"/>
                <a:tab pos="7002463" algn="l"/>
                <a:tab pos="7459663" algn="l"/>
                <a:tab pos="7916863" algn="l"/>
                <a:tab pos="8374063" algn="l"/>
                <a:tab pos="8831263" algn="l"/>
                <a:tab pos="9288463" algn="l"/>
                <a:tab pos="9745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01663" algn="l"/>
                <a:tab pos="1058863" algn="l"/>
                <a:tab pos="1516063" algn="l"/>
                <a:tab pos="1973263" algn="l"/>
                <a:tab pos="2430463" algn="l"/>
                <a:tab pos="2887663" algn="l"/>
                <a:tab pos="3344863" algn="l"/>
                <a:tab pos="3802063" algn="l"/>
                <a:tab pos="4259263" algn="l"/>
                <a:tab pos="4716463" algn="l"/>
                <a:tab pos="5173663" algn="l"/>
                <a:tab pos="5630863" algn="l"/>
                <a:tab pos="6088063" algn="l"/>
                <a:tab pos="6545263" algn="l"/>
                <a:tab pos="7002463" algn="l"/>
                <a:tab pos="7459663" algn="l"/>
                <a:tab pos="7916863" algn="l"/>
                <a:tab pos="8374063" algn="l"/>
                <a:tab pos="8831263" algn="l"/>
                <a:tab pos="9288463" algn="l"/>
                <a:tab pos="9745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CC6633"/>
              </a:buClr>
              <a:buSzPct val="100000"/>
              <a:buFont typeface="Luxi Sans" pitchFamily="32" charset="0"/>
              <a:buNone/>
            </a:pPr>
            <a:endParaRPr lang="en-GB" altLang="ru-RU" sz="2800">
              <a:solidFill>
                <a:srgbClr val="CC6633"/>
              </a:solidFill>
              <a:latin typeface="Luxi Sans" pitchFamily="32" charset="0"/>
            </a:endParaRPr>
          </a:p>
          <a:p>
            <a:pPr eaLnBrk="1" hangingPunct="1">
              <a:spcBef>
                <a:spcPts val="700"/>
              </a:spcBef>
              <a:buClr>
                <a:srgbClr val="CC6633"/>
              </a:buClr>
              <a:buSzPct val="100000"/>
              <a:buFont typeface="Luxi Sans" pitchFamily="32" charset="0"/>
              <a:buNone/>
            </a:pPr>
            <a:endParaRPr lang="en-GB" altLang="ru-RU" sz="2800">
              <a:solidFill>
                <a:srgbClr val="CC6633"/>
              </a:solidFill>
              <a:latin typeface="Luxi Sans" pitchFamily="32" charset="0"/>
            </a:endParaRPr>
          </a:p>
        </p:txBody>
      </p:sp>
      <p:graphicFrame>
        <p:nvGraphicFramePr>
          <p:cNvPr id="47108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4" imgW="73080" imgH="169200" progId="">
                  <p:embed/>
                </p:oleObj>
              </mc:Choice>
              <mc:Fallback>
                <p:oleObj r:id="rId4" imgW="73080" imgH="169200" progId="">
                  <p:embed/>
                  <p:pic>
                    <p:nvPicPr>
                      <p:cNvPr id="471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011738" y="5443538"/>
            <a:ext cx="4762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295525" y="295275"/>
            <a:ext cx="4214813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94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898989"/>
              </a:buClr>
              <a:buSzPct val="100000"/>
              <a:buFont typeface="Arial" panose="020B0604020202020204" pitchFamily="34" charset="0"/>
              <a:buNone/>
            </a:pPr>
            <a:endParaRPr lang="en-GB" altLang="ru-RU" sz="1200">
              <a:solidFill>
                <a:srgbClr val="898989"/>
              </a:solidFill>
            </a:endParaRPr>
          </a:p>
        </p:txBody>
      </p:sp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4195762" cy="267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1075"/>
            <a:ext cx="4192587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4192588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r="20065"/>
          <a:stretch>
            <a:fillRect/>
          </a:stretch>
        </p:blipFill>
        <p:spPr bwMode="auto">
          <a:xfrm>
            <a:off x="5257800" y="3429000"/>
            <a:ext cx="34099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048" r="200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5738813" y="4464050"/>
            <a:ext cx="89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94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6633"/>
              </a:buClr>
              <a:buSzPct val="100000"/>
              <a:buFont typeface="Arial" panose="020B0604020202020204" pitchFamily="34" charset="0"/>
              <a:buNone/>
            </a:pPr>
            <a:r>
              <a:rPr lang="en-GB" altLang="ru-RU">
                <a:solidFill>
                  <a:srgbClr val="FF6633"/>
                </a:solidFill>
              </a:rPr>
              <a:t>Zone 4</a:t>
            </a: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7086600" y="4464050"/>
            <a:ext cx="89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94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6633"/>
              </a:buClr>
              <a:buSzPct val="100000"/>
              <a:buFont typeface="Arial" panose="020B0604020202020204" pitchFamily="34" charset="0"/>
              <a:buNone/>
            </a:pPr>
            <a:r>
              <a:rPr lang="en-GB" altLang="ru-RU">
                <a:solidFill>
                  <a:srgbClr val="FF6633"/>
                </a:solidFill>
              </a:rPr>
              <a:t>Zone 3</a:t>
            </a: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5738813" y="5607050"/>
            <a:ext cx="89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94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6633"/>
              </a:buClr>
              <a:buSzPct val="100000"/>
              <a:buFont typeface="Arial" panose="020B0604020202020204" pitchFamily="34" charset="0"/>
              <a:buNone/>
            </a:pPr>
            <a:r>
              <a:rPr lang="en-GB" altLang="ru-RU">
                <a:solidFill>
                  <a:srgbClr val="FF6633"/>
                </a:solidFill>
              </a:rPr>
              <a:t>Zone 1</a:t>
            </a:r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7086600" y="5607050"/>
            <a:ext cx="89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94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6633"/>
              </a:buClr>
              <a:buSzPct val="100000"/>
              <a:buFont typeface="Arial" panose="020B0604020202020204" pitchFamily="34" charset="0"/>
              <a:buNone/>
            </a:pPr>
            <a:r>
              <a:rPr lang="en-GB" altLang="ru-RU">
                <a:solidFill>
                  <a:srgbClr val="FF6633"/>
                </a:solidFill>
              </a:rPr>
              <a:t>Zone 2</a:t>
            </a:r>
          </a:p>
        </p:txBody>
      </p:sp>
      <p:sp>
        <p:nvSpPr>
          <p:cNvPr id="47122" name="Rectangle 2"/>
          <p:cNvSpPr>
            <a:spLocks noChangeArrowheads="1"/>
          </p:cNvSpPr>
          <p:nvPr/>
        </p:nvSpPr>
        <p:spPr bwMode="auto">
          <a:xfrm>
            <a:off x="250825" y="0"/>
            <a:ext cx="8697913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ru-RU" sz="3600">
                <a:solidFill>
                  <a:srgbClr val="FF0066"/>
                </a:solidFill>
              </a:rPr>
              <a:t> </a:t>
            </a:r>
            <a:r>
              <a:rPr lang="en-GB" altLang="ru-RU" sz="3200">
                <a:solidFill>
                  <a:srgbClr val="FF0066"/>
                </a:solidFill>
              </a:rPr>
              <a:t>GEM detector occupancy </a:t>
            </a: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323850" y="765175"/>
            <a:ext cx="5019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ru-RU"/>
              <a:t>UrQMD Au+Au @ Elab = 4 GeV/nucl, b= 0-3 fm</a:t>
            </a:r>
            <a:endParaRPr lang="el-GR" altLang="ru-RU"/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2268538" y="1484313"/>
            <a:ext cx="2016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/>
              <a:t>30 cm from IP</a:t>
            </a:r>
            <a:endParaRPr lang="ru-RU" altLang="ru-RU"/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7092950" y="1196975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/>
              <a:t>60 cm from IP</a:t>
            </a:r>
            <a:endParaRPr lang="ru-RU" altLang="ru-RU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971550" y="5661025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/>
              <a:t>90 cm from IP</a:t>
            </a:r>
            <a:endParaRPr lang="ru-RU" altLang="ru-RU"/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7380288" y="333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47130" name="Text Box 26"/>
          <p:cNvSpPr txBox="1">
            <a:spLocks noChangeArrowheads="1"/>
          </p:cNvSpPr>
          <p:nvPr/>
        </p:nvSpPr>
        <p:spPr bwMode="auto">
          <a:xfrm>
            <a:off x="5219700" y="609282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/>
              <a:t>beam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0094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496" y="476672"/>
            <a:ext cx="9069387" cy="521639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tIns="10160"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tracker properties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844860" cy="536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899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496" y="476672"/>
            <a:ext cx="9069387" cy="521639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tIns="10160"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aperture STS silicon detectors</a:t>
            </a:r>
          </a:p>
        </p:txBody>
      </p:sp>
      <p:sp>
        <p:nvSpPr>
          <p:cNvPr id="7" name="Нижний колонтитул 2"/>
          <p:cNvSpPr txBox="1">
            <a:spLocks/>
          </p:cNvSpPr>
          <p:nvPr/>
        </p:nvSpPr>
        <p:spPr bwMode="auto">
          <a:xfrm>
            <a:off x="2555776" y="6524625"/>
            <a:ext cx="453650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A. Zinchenko &amp; V. </a:t>
            </a:r>
            <a:r>
              <a:rPr lang="en-US" sz="1200" i="1" dirty="0" err="1"/>
              <a:t>Vasendina</a:t>
            </a:r>
            <a:r>
              <a:rPr lang="en-US" sz="1200" i="1" dirty="0"/>
              <a:t> from physics analysis group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516" t="17706" r="3015" b="9716"/>
          <a:stretch/>
        </p:blipFill>
        <p:spPr>
          <a:xfrm>
            <a:off x="5460569" y="1016126"/>
            <a:ext cx="2967255" cy="25568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6400" t="8572" r="5917" b="11496"/>
          <a:stretch/>
        </p:blipFill>
        <p:spPr>
          <a:xfrm>
            <a:off x="680873" y="1027415"/>
            <a:ext cx="2764882" cy="28270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40152" y="3626755"/>
            <a:ext cx="22976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449F"/>
                </a:solidFill>
                <a:latin typeface="ArialMT"/>
              </a:rPr>
              <a:t>BM@N: STS + GEM</a:t>
            </a:r>
            <a:endParaRPr lang="ru-RU" sz="15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99592" y="3699052"/>
            <a:ext cx="262764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449F"/>
                </a:solidFill>
                <a:latin typeface="ArialMT"/>
              </a:rPr>
              <a:t>CBM STS stations: 1+1+2+2</a:t>
            </a:r>
            <a:endParaRPr lang="ru-RU" sz="1500" dirty="0"/>
          </a:p>
        </p:txBody>
      </p:sp>
      <p:pic>
        <p:nvPicPr>
          <p:cNvPr id="13" name="Рисунок 12" descr="all_STS_GE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097563"/>
            <a:ext cx="3240360" cy="2372406"/>
          </a:xfrm>
          <a:prstGeom prst="rect">
            <a:avLst/>
          </a:prstGeom>
        </p:spPr>
      </p:pic>
      <p:pic>
        <p:nvPicPr>
          <p:cNvPr id="16" name="Рисунок 15" descr="rec_STS_GE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4098420"/>
            <a:ext cx="3244375" cy="237534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15816" y="1077439"/>
            <a:ext cx="25447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c</a:t>
            </a:r>
            <a:r>
              <a:rPr lang="ru-RU" sz="1300" dirty="0" err="1"/>
              <a:t>ollaborat</a:t>
            </a:r>
            <a:r>
              <a:rPr lang="en-US" sz="1300" dirty="0"/>
              <a:t>ion</a:t>
            </a:r>
            <a:r>
              <a:rPr lang="ru-RU" sz="1300" dirty="0"/>
              <a:t> </a:t>
            </a:r>
            <a:r>
              <a:rPr lang="ru-RU" sz="1300" dirty="0" err="1"/>
              <a:t>with</a:t>
            </a:r>
            <a:r>
              <a:rPr lang="ru-RU" sz="1300" dirty="0"/>
              <a:t> </a:t>
            </a:r>
            <a:r>
              <a:rPr lang="ru-RU" sz="1300" dirty="0" err="1"/>
              <a:t>CBM</a:t>
            </a:r>
            <a:r>
              <a:rPr lang="ru-RU" sz="1300" dirty="0"/>
              <a:t> </a:t>
            </a:r>
            <a:r>
              <a:rPr lang="ru-RU" sz="1300" dirty="0" err="1"/>
              <a:t>to</a:t>
            </a:r>
            <a:r>
              <a:rPr lang="ru-RU" sz="1300" dirty="0"/>
              <a:t> </a:t>
            </a:r>
            <a:r>
              <a:rPr lang="ru-RU" sz="1300" dirty="0" err="1"/>
              <a:t>produce</a:t>
            </a:r>
            <a:r>
              <a:rPr lang="ru-RU" sz="1300" dirty="0"/>
              <a:t> </a:t>
            </a:r>
            <a:r>
              <a:rPr lang="ru-RU" sz="1300" dirty="0" err="1"/>
              <a:t>and</a:t>
            </a:r>
            <a:r>
              <a:rPr lang="ru-RU" sz="1300" dirty="0"/>
              <a:t> </a:t>
            </a:r>
            <a:r>
              <a:rPr lang="ru-RU" sz="1300" dirty="0" err="1"/>
              <a:t>install</a:t>
            </a:r>
            <a:r>
              <a:rPr lang="ru-RU" sz="1300" dirty="0"/>
              <a:t> </a:t>
            </a:r>
            <a:r>
              <a:rPr lang="ru-RU" sz="1300" dirty="0" err="1"/>
              <a:t>large</a:t>
            </a:r>
            <a:r>
              <a:rPr lang="ru-RU" sz="1300" dirty="0"/>
              <a:t> </a:t>
            </a:r>
            <a:r>
              <a:rPr lang="ru-RU" sz="1300" dirty="0" err="1"/>
              <a:t>aperture</a:t>
            </a:r>
            <a:r>
              <a:rPr lang="ru-RU" sz="1300" dirty="0"/>
              <a:t> </a:t>
            </a:r>
            <a:r>
              <a:rPr lang="ru-RU" sz="1300" dirty="0" err="1"/>
              <a:t>STS</a:t>
            </a:r>
            <a:r>
              <a:rPr lang="ru-RU" sz="1300" dirty="0"/>
              <a:t> </a:t>
            </a:r>
            <a:r>
              <a:rPr lang="ru-RU" sz="1300" dirty="0" err="1"/>
              <a:t>silicon</a:t>
            </a:r>
            <a:r>
              <a:rPr lang="ru-RU" sz="1300" dirty="0"/>
              <a:t> </a:t>
            </a:r>
            <a:r>
              <a:rPr lang="ru-RU" sz="1300" dirty="0" err="1"/>
              <a:t>detectors</a:t>
            </a:r>
            <a:r>
              <a:rPr lang="ru-RU" sz="1300" dirty="0"/>
              <a:t> </a:t>
            </a:r>
            <a:r>
              <a:rPr lang="ru-RU" sz="1300" dirty="0" err="1"/>
              <a:t>in</a:t>
            </a:r>
            <a:r>
              <a:rPr lang="ru-RU" sz="1300" dirty="0"/>
              <a:t> </a:t>
            </a:r>
            <a:r>
              <a:rPr lang="ru-RU" sz="1300" dirty="0" err="1"/>
              <a:t>front</a:t>
            </a:r>
            <a:r>
              <a:rPr lang="ru-RU" sz="1300" dirty="0"/>
              <a:t> </a:t>
            </a:r>
            <a:r>
              <a:rPr lang="ru-RU" sz="1300" dirty="0" err="1"/>
              <a:t>of</a:t>
            </a:r>
            <a:r>
              <a:rPr lang="ru-RU" sz="1300" dirty="0"/>
              <a:t> </a:t>
            </a:r>
            <a:r>
              <a:rPr lang="ru-RU" sz="1300" dirty="0" err="1"/>
              <a:t>GEM</a:t>
            </a:r>
            <a:r>
              <a:rPr lang="ru-RU" sz="1300" dirty="0"/>
              <a:t> </a:t>
            </a:r>
            <a:r>
              <a:rPr lang="ru-RU" sz="1300" dirty="0" err="1"/>
              <a:t>setup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238547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496" y="476672"/>
            <a:ext cx="9069387" cy="521639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tIns="10160"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l-GR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 </a:t>
            </a:r>
            <a:r>
              <a:rPr lang="en-US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reconstruction (Au+Au)</a:t>
            </a:r>
          </a:p>
        </p:txBody>
      </p:sp>
      <p:sp>
        <p:nvSpPr>
          <p:cNvPr id="7" name="Нижний колонтитул 2"/>
          <p:cNvSpPr txBox="1">
            <a:spLocks/>
          </p:cNvSpPr>
          <p:nvPr/>
        </p:nvSpPr>
        <p:spPr bwMode="auto">
          <a:xfrm>
            <a:off x="2555776" y="6524625"/>
            <a:ext cx="4536504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200" i="1" dirty="0"/>
              <a:t>A. Zinchenko &amp; V. </a:t>
            </a:r>
            <a:r>
              <a:rPr lang="en-US" sz="1200" i="1" dirty="0" err="1"/>
              <a:t>Vasendina</a:t>
            </a:r>
            <a:r>
              <a:rPr lang="en-US" sz="1200" i="1" dirty="0"/>
              <a:t> from physics analysis group </a:t>
            </a:r>
          </a:p>
        </p:txBody>
      </p:sp>
      <p:pic>
        <p:nvPicPr>
          <p:cNvPr id="15" name="Рисунок 14" descr="L0_ge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32199"/>
            <a:ext cx="3672440" cy="2277121"/>
          </a:xfrm>
          <a:prstGeom prst="rect">
            <a:avLst/>
          </a:prstGeom>
        </p:spPr>
      </p:pic>
      <p:pic>
        <p:nvPicPr>
          <p:cNvPr id="18" name="Рисунок 17" descr="L0_s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340768"/>
            <a:ext cx="3600432" cy="2232472"/>
          </a:xfrm>
          <a:prstGeom prst="rect">
            <a:avLst/>
          </a:prstGeom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508104" y="3744167"/>
            <a:ext cx="2808312" cy="288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33FF"/>
              </a:buCl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GEM (12 stations)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4932040" y="1052736"/>
            <a:ext cx="3744416" cy="288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STS (4 stations) + GEM (8 stations)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           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1196752"/>
            <a:ext cx="4896544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Generator: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400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UrQMD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Au+Au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            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= 4.5 GeV, b = 0 - 3 fm,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                   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kevents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5BD3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Geometry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1: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E400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E400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mincho" charset="0"/>
                <a:cs typeface="Arial" pitchFamily="34" charset="0"/>
              </a:rPr>
              <a:t>STS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msmincho" charset="0"/>
                <a:cs typeface="Arial" pitchFamily="34" charset="0"/>
              </a:rPr>
              <a:t>(4 stations) +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msmincho" charset="0"/>
                <a:cs typeface="Arial" pitchFamily="34" charset="0"/>
              </a:rPr>
              <a:t>GEM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75000"/>
                  </a:srgbClr>
                </a:solidFill>
                <a:effectLst/>
                <a:uLnTx/>
                <a:uFillTx/>
                <a:latin typeface="Calibri"/>
                <a:ea typeface="msmincho" charset="0"/>
                <a:cs typeface="Arial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msmincho" charset="0"/>
                <a:cs typeface="Arial" pitchFamily="34" charset="0"/>
              </a:rPr>
              <a:t>(8 thick stations)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msmincho" charset="0"/>
                <a:cs typeface="Arial" pitchFamily="34" charset="0"/>
              </a:rPr>
              <a:t>Z (cm) 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msmincho" charset="0"/>
                <a:cs typeface="Arial" pitchFamily="34" charset="0"/>
              </a:rPr>
              <a:t>30, 40, 50, 60, 90, 120, 150, 180, 220, 260, 305, 350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Geometry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2: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E400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GEM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(12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thick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stations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Z (cm) :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30, 45, 60, 80, 100, 130, 160, 190, 230, 270, 315, 360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Magnetic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field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: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E400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 = 0.44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5BD3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No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PID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4B7DE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Size: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388C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GEM-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60, 60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60, 80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80, 80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cm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STS -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40, 48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40, 72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40, 72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BD3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cm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BD3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620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20068"/>
            <a:ext cx="8566150" cy="21209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Run – 51 (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d,C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ru-RU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		             </a:t>
            </a:r>
            <a:r>
              <a:rPr lang="en-US" sz="2000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22 Feb. -  15 Mar., </a:t>
            </a:r>
            <a:r>
              <a:rPr lang="en-US" sz="2000" b="1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2015</a:t>
            </a:r>
          </a:p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Run – </a:t>
            </a:r>
            <a:r>
              <a:rPr lang="ru-RU" sz="20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52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d)                            		</a:t>
            </a:r>
            <a:r>
              <a:rPr lang="en-US" sz="2000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June 29 –June 30, </a:t>
            </a:r>
            <a:r>
              <a:rPr lang="en-US" sz="2000" b="1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  <a:endParaRPr lang="en-US" sz="2000" i="1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Run – 5</a:t>
            </a:r>
            <a:r>
              <a:rPr lang="ru-RU" sz="20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d)	 		        </a:t>
            </a:r>
            <a:r>
              <a:rPr lang="en-US" sz="2000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Dec. 9 – Dec. 23 , </a:t>
            </a:r>
            <a:r>
              <a:rPr lang="en-US" sz="2000" b="1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</a:p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Run – 54 (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C)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			                           </a:t>
            </a:r>
            <a:r>
              <a:rPr lang="en-US" sz="2000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Mar. 7 – Mar. 18 , </a:t>
            </a:r>
            <a:r>
              <a:rPr lang="en-US" sz="2000" b="1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2017</a:t>
            </a:r>
          </a:p>
          <a:p>
            <a:pPr eaLnBrk="1" hangingPunct="1">
              <a:lnSpc>
                <a:spcPct val="150000"/>
              </a:lnSpc>
            </a:pPr>
            <a:endParaRPr lang="en-US" sz="2000" b="1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AutoShape 4"/>
          <p:cNvSpPr>
            <a:spLocks noChangeAspect="1" noChangeArrowheads="1"/>
          </p:cNvSpPr>
          <p:nvPr/>
        </p:nvSpPr>
        <p:spPr bwMode="auto">
          <a:xfrm>
            <a:off x="0" y="401515"/>
            <a:ext cx="9144000" cy="63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BM@N in Nuclotron runs (201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- 2017)</a:t>
            </a:r>
            <a:endParaRPr lang="en-US" sz="3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Прямая со стрелкой 50"/>
          <p:cNvCxnSpPr/>
          <p:nvPr/>
        </p:nvCxnSpPr>
        <p:spPr>
          <a:xfrm flipV="1">
            <a:off x="-221500" y="6138907"/>
            <a:ext cx="176815" cy="5836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4742392" y="3717032"/>
                <a:ext cx="4320480" cy="1979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66700" lvl="0" indent="-266700" algn="just">
                  <a:spcBef>
                    <a:spcPts val="800"/>
                  </a:spcBef>
                  <a:spcAft>
                    <a:spcPts val="0"/>
                  </a:spcAft>
                  <a:buClr>
                    <a:srgbClr val="000090"/>
                  </a:buClr>
                  <a:buBlip>
                    <a:blip r:embed="rId3"/>
                  </a:buBlip>
                  <a:defRPr/>
                </a:pPr>
                <a:r>
                  <a:rPr lang="en-US" sz="1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deutron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1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</a:rPr>
                          <m:t>𝐂</m:t>
                        </m:r>
                      </m:e>
                      <m:sup>
                        <m:r>
                          <a:rPr lang="en-US" sz="1400" b="1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US" sz="1400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+mj-lt"/>
                  </a:rPr>
                  <a:t> </a:t>
                </a:r>
                <a:r>
                  <a:rPr lang="en-US" sz="1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beams with T = 3.5 – 5.14 </a:t>
                </a:r>
                <a:r>
                  <a:rPr lang="en-US" sz="1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AGeV</a:t>
                </a:r>
                <a:r>
                  <a:rPr lang="en-US" sz="1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targets: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1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  <m:sup>
                        <m:r>
                          <a:rPr lang="en-US" sz="1400" b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US" sz="1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 Cu, </a:t>
                </a:r>
                <a:r>
                  <a:rPr lang="en-US" sz="1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Pb</a:t>
                </a:r>
                <a:r>
                  <a:rPr lang="en-US" sz="1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 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5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500" b="0" i="0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or none</a:t>
                </a:r>
              </a:p>
              <a:p>
                <a:pPr marL="266700" lvl="0" indent="-266700" algn="just">
                  <a:spcBef>
                    <a:spcPts val="400"/>
                  </a:spcBef>
                  <a:spcAft>
                    <a:spcPts val="0"/>
                  </a:spcAft>
                  <a:buClr>
                    <a:srgbClr val="000090"/>
                  </a:buClr>
                  <a:buBlip>
                    <a:blip r:embed="rId3"/>
                  </a:buBlip>
                  <a:defRPr/>
                </a:pPr>
                <a:r>
                  <a:rPr lang="en-US" sz="1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Trace beams, measure beam profile and time structure</a:t>
                </a:r>
              </a:p>
              <a:p>
                <a:pPr marL="266700" lvl="0" indent="-266700" algn="just">
                  <a:spcBef>
                    <a:spcPts val="400"/>
                  </a:spcBef>
                  <a:spcAft>
                    <a:spcPts val="0"/>
                  </a:spcAft>
                  <a:buClr>
                    <a:srgbClr val="000090"/>
                  </a:buClr>
                  <a:buBlip>
                    <a:blip r:embed="rId3"/>
                  </a:buBlip>
                  <a:defRPr/>
                </a:pPr>
                <a:r>
                  <a:rPr lang="en-US" sz="1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Test detector response T0+Trigger, MWPC, Si, GEM, ToF-400, DCH-1, DCH-2, ToF-700 and ZDC, ECAL modules, beam monitors</a:t>
                </a:r>
              </a:p>
              <a:p>
                <a:pPr marL="266700" lvl="0" indent="-266700" algn="just">
                  <a:spcBef>
                    <a:spcPts val="400"/>
                  </a:spcBef>
                  <a:spcAft>
                    <a:spcPts val="600"/>
                  </a:spcAft>
                  <a:buClr>
                    <a:srgbClr val="000090"/>
                  </a:buClr>
                  <a:buBlip>
                    <a:blip r:embed="rId3"/>
                  </a:buBlip>
                  <a:defRPr/>
                </a:pPr>
                <a:r>
                  <a:rPr lang="en-US" sz="1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Test integrated DAQ and trigger system </a:t>
                </a: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392" y="3717032"/>
                <a:ext cx="4320480" cy="1979388"/>
              </a:xfrm>
              <a:prstGeom prst="rect">
                <a:avLst/>
              </a:prstGeom>
              <a:blipFill>
                <a:blip r:embed="rId4"/>
                <a:stretch>
                  <a:fillRect t="-309" r="-423" b="-2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/>
          <p:cNvPicPr/>
          <p:nvPr/>
        </p:nvPicPr>
        <p:blipFill>
          <a:blip r:embed="rId5"/>
          <a:stretch/>
        </p:blipFill>
        <p:spPr>
          <a:xfrm>
            <a:off x="86831" y="3201426"/>
            <a:ext cx="4624869" cy="2963878"/>
          </a:xfrm>
          <a:prstGeom prst="rect">
            <a:avLst/>
          </a:prstGeom>
          <a:ln>
            <a:noFill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059832" y="1783134"/>
            <a:ext cx="1512168" cy="59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i="1" kern="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Technical</a:t>
            </a:r>
            <a:endParaRPr lang="en-US" sz="2000" b="1" kern="0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4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May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</a:rPr>
              <a:t> 201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55775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BmnRoot. Physics at BM@N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7977"/>
            <a:ext cx="7848872" cy="532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13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0" y="408991"/>
            <a:ext cx="9144000" cy="61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216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lnSpc>
                <a:spcPct val="98000"/>
              </a:lnSpc>
            </a:pPr>
            <a:r>
              <a:rPr lang="en-US" alt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Sketch and data flow of HEP experiments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5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" y="1592304"/>
            <a:ext cx="4329421" cy="43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39" y="1628800"/>
            <a:ext cx="4778162" cy="414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615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BmnRoot software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6114782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ru-RU" dirty="0">
                <a:latin typeface="Calibri" panose="020F0502020204030204" pitchFamily="34" charset="0"/>
                <a:cs typeface="Calibri" panose="020F0502020204030204" pitchFamily="34" charset="0"/>
              </a:rPr>
              <a:t>The BmnRoot software is available in the GitLab </a:t>
            </a:r>
            <a:r>
              <a:rPr lang="en-US" altLang="ru-RU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https://git.jinr.ru/nica/bmnroot</a:t>
            </a:r>
            <a:endParaRPr lang="ru-RU" altLang="ru-RU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3456384" cy="3672408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buNone/>
              <a:defRPr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The software</a:t>
            </a: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BmnRoot</a:t>
            </a:r>
            <a:r>
              <a:rPr lang="ru-RU" sz="1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is developed for the BM@N event simulation, reconstruction of experimental or simulated data and following physical analysis of collisions of elementary particles and ions with a fixed target at the NICA collider</a:t>
            </a: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lnSpc>
                <a:spcPct val="130000"/>
              </a:lnSpc>
              <a:spcBef>
                <a:spcPts val="0"/>
              </a:spcBef>
              <a:buClr>
                <a:srgbClr val="26728A"/>
              </a:buClr>
              <a:buNone/>
              <a:defRPr/>
            </a:pPr>
            <a:r>
              <a:rPr lang="en-US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C++ classes, Linux OS support,</a:t>
            </a:r>
          </a:p>
          <a:p>
            <a:pPr marL="0" lvl="0" indent="0" algn="ctr">
              <a:lnSpc>
                <a:spcPct val="130000"/>
              </a:lnSpc>
              <a:spcBef>
                <a:spcPts val="0"/>
              </a:spcBef>
              <a:buClr>
                <a:srgbClr val="26728A"/>
              </a:buClr>
              <a:buNone/>
              <a:defRPr/>
            </a:pPr>
            <a:r>
              <a:rPr lang="en-US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ROOT and FairRoot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6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5113" y="1628800"/>
            <a:ext cx="583740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3617893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4356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anose="020B0604020202020204" pitchFamily="34" charset="0"/>
              </a:rPr>
              <a:t>BmnRoot framework</a:t>
            </a: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6870" y="1026102"/>
            <a:ext cx="3248986" cy="5427234"/>
          </a:xfrm>
        </p:spPr>
        <p:txBody>
          <a:bodyPr/>
          <a:lstStyle/>
          <a:p>
            <a:pPr marL="177800" lvl="0" indent="-177800" algn="just">
              <a:spcAft>
                <a:spcPts val="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</a:rPr>
              <a:t>Use </a:t>
            </a:r>
            <a:r>
              <a:rPr lang="en-US" sz="1600" dirty="0">
                <a:solidFill>
                  <a:srgbClr val="008000"/>
                </a:solidFill>
              </a:rPr>
              <a:t>FairSoft </a:t>
            </a:r>
            <a:r>
              <a:rPr lang="en-US" sz="1600" dirty="0"/>
              <a:t>external packages</a:t>
            </a:r>
          </a:p>
          <a:p>
            <a:pPr marL="0" lvl="0" indent="0" algn="just">
              <a:spcAft>
                <a:spcPts val="600"/>
              </a:spcAft>
              <a:buClr>
                <a:srgbClr val="000090"/>
              </a:buClr>
              <a:buNone/>
              <a:defRPr/>
            </a:pPr>
            <a:r>
              <a:rPr lang="en-US" sz="1300" dirty="0"/>
              <a:t>ROOT, XRootD, Pythia, PLUTO, </a:t>
            </a:r>
            <a:r>
              <a:rPr lang="en-US" sz="1300" dirty="0" err="1"/>
              <a:t>HepMC</a:t>
            </a:r>
            <a:r>
              <a:rPr lang="en-US" sz="1300" dirty="0"/>
              <a:t>, </a:t>
            </a:r>
            <a:r>
              <a:rPr lang="en-US" sz="1300" dirty="0" err="1"/>
              <a:t>MillePede</a:t>
            </a:r>
            <a:r>
              <a:rPr lang="en-US" sz="1300" dirty="0"/>
              <a:t>, Geant3/4, VGM, GSL, boost…</a:t>
            </a:r>
          </a:p>
          <a:p>
            <a:pPr marL="177800" lvl="0" indent="-177800" algn="just">
              <a:spcBef>
                <a:spcPts val="600"/>
              </a:spcBef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</a:rPr>
              <a:t>There is a common class part inherited from </a:t>
            </a:r>
            <a:r>
              <a:rPr lang="en-US" sz="1600" dirty="0">
                <a:solidFill>
                  <a:srgbClr val="008000"/>
                </a:solidFill>
              </a:rPr>
              <a:t>FairRoot </a:t>
            </a:r>
            <a:r>
              <a:rPr lang="en-US" sz="1600" dirty="0"/>
              <a:t>(GSI)</a:t>
            </a:r>
          </a:p>
          <a:p>
            <a:pPr marL="177800" lvl="0" indent="-177800" algn="just">
              <a:spcBef>
                <a:spcPts val="600"/>
              </a:spcBef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</a:rPr>
              <a:t>Extended set of </a:t>
            </a:r>
            <a:r>
              <a:rPr lang="en-US" sz="1600" dirty="0">
                <a:solidFill>
                  <a:srgbClr val="008000"/>
                </a:solidFill>
              </a:rPr>
              <a:t>event generators</a:t>
            </a:r>
            <a:r>
              <a:rPr lang="en-US" sz="1600" dirty="0">
                <a:solidFill>
                  <a:srgbClr val="000000"/>
                </a:solidFill>
              </a:rPr>
              <a:t> for collisions:</a:t>
            </a:r>
          </a:p>
          <a:p>
            <a:pPr marL="0" lvl="0" indent="0" algn="just">
              <a:spcBef>
                <a:spcPct val="0"/>
              </a:spcBef>
              <a:spcAft>
                <a:spcPts val="0"/>
              </a:spcAft>
              <a:buClr>
                <a:srgbClr val="000090"/>
              </a:buClr>
              <a:buNone/>
              <a:defRPr/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UrQMD, Hybrid UrQMD, vHLLE + UrQMD, QGSM/LAQGSM, HSD/</a:t>
            </a:r>
            <a:r>
              <a:rPr lang="en-US" sz="1300" dirty="0" err="1">
                <a:solidFill>
                  <a:srgbClr val="000000"/>
                </a:solidFill>
                <a:latin typeface="Arial" charset="0"/>
              </a:rPr>
              <a:t>pHSD</a:t>
            </a:r>
            <a:r>
              <a:rPr lang="en-US" sz="13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Arial" charset="0"/>
              </a:rPr>
              <a:t>HADGEN</a:t>
            </a:r>
            <a:r>
              <a:rPr lang="en-US" sz="1300" dirty="0">
                <a:solidFill>
                  <a:srgbClr val="000000"/>
                </a:solidFill>
                <a:latin typeface="Arial" charset="0"/>
              </a:rPr>
              <a:t>, 3 Fluid Dynamics, PLUTO</a:t>
            </a:r>
          </a:p>
          <a:p>
            <a:pPr marL="177800" lvl="0" indent="-177800" algn="just">
              <a:spcBef>
                <a:spcPts val="300"/>
              </a:spcBef>
              <a:spcAft>
                <a:spcPts val="600"/>
              </a:spcAft>
              <a:buClr>
                <a:srgbClr val="000090"/>
              </a:buClr>
              <a:buNone/>
              <a:defRPr/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simple (for testing) - BOX, ION, PART</a:t>
            </a:r>
            <a:endParaRPr lang="en-US" sz="1600" dirty="0">
              <a:solidFill>
                <a:srgbClr val="008000"/>
              </a:solidFill>
            </a:endParaRPr>
          </a:p>
          <a:p>
            <a:pPr marL="177800" lvl="0" indent="-177800" algn="just">
              <a:spcBef>
                <a:spcPts val="600"/>
              </a:spcBef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1600">
                <a:solidFill>
                  <a:srgbClr val="008000"/>
                </a:solidFill>
              </a:rPr>
              <a:t>Experiment-specific part</a:t>
            </a:r>
            <a:r>
              <a:rPr lang="en-US" sz="1600"/>
              <a:t> </a:t>
            </a:r>
            <a:r>
              <a:rPr lang="en-US" sz="1600" dirty="0"/>
              <a:t>and </a:t>
            </a:r>
            <a:r>
              <a:rPr lang="en-US" sz="1600" dirty="0">
                <a:solidFill>
                  <a:srgbClr val="008000"/>
                </a:solidFill>
              </a:rPr>
              <a:t>geometry</a:t>
            </a:r>
            <a:r>
              <a:rPr lang="en-US" sz="1600" dirty="0"/>
              <a:t> are developed for each detector independently</a:t>
            </a:r>
          </a:p>
          <a:p>
            <a:pPr marL="177800" lvl="0" indent="-177800" algn="just">
              <a:spcBef>
                <a:spcPts val="600"/>
              </a:spcBef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8000"/>
                </a:solidFill>
              </a:rPr>
              <a:t>Particle propagation</a:t>
            </a:r>
            <a:r>
              <a:rPr lang="en-US" sz="1600" dirty="0"/>
              <a:t> by GEANT3/4</a:t>
            </a:r>
          </a:p>
          <a:p>
            <a:pPr marL="177800" lvl="0" indent="-177800" algn="just">
              <a:spcBef>
                <a:spcPts val="600"/>
              </a:spcBef>
              <a:spcAft>
                <a:spcPts val="600"/>
              </a:spcAft>
              <a:buClr>
                <a:srgbClr val="000090"/>
              </a:buClr>
              <a:buBlip>
                <a:blip r:embed="rId3"/>
              </a:buBlip>
              <a:defRPr/>
            </a:pPr>
            <a:r>
              <a:rPr lang="en-US" sz="1600" dirty="0"/>
              <a:t>Advanced </a:t>
            </a:r>
            <a:r>
              <a:rPr lang="en-US" sz="1600" dirty="0">
                <a:solidFill>
                  <a:srgbClr val="008000"/>
                </a:solidFill>
              </a:rPr>
              <a:t>detector response</a:t>
            </a:r>
            <a:r>
              <a:rPr lang="en-US" sz="1600" dirty="0"/>
              <a:t> functions, </a:t>
            </a:r>
            <a:r>
              <a:rPr lang="en-US" sz="1600" dirty="0">
                <a:solidFill>
                  <a:srgbClr val="008000"/>
                </a:solidFill>
              </a:rPr>
              <a:t>realistic tracking</a:t>
            </a:r>
            <a:r>
              <a:rPr lang="en-US" sz="1600" dirty="0"/>
              <a:t> and </a:t>
            </a:r>
            <a:r>
              <a:rPr lang="en-US" sz="1600" dirty="0">
                <a:solidFill>
                  <a:srgbClr val="008000"/>
                </a:solidFill>
              </a:rPr>
              <a:t>PID</a:t>
            </a:r>
            <a:r>
              <a:rPr lang="en-US" sz="1600" dirty="0"/>
              <a:t> were included</a:t>
            </a:r>
          </a:p>
          <a:p>
            <a:pPr marL="266700" lvl="0" indent="-266700" algn="just">
              <a:spcBef>
                <a:spcPts val="800"/>
              </a:spcBef>
              <a:spcAft>
                <a:spcPts val="0"/>
              </a:spcAft>
              <a:buClr>
                <a:srgbClr val="000090"/>
              </a:buClr>
              <a:buBlip>
                <a:blip r:embed="rId3"/>
              </a:buBlip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1146230"/>
            <a:ext cx="460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600" dirty="0">
                <a:solidFill>
                  <a:srgbClr val="000000"/>
                </a:solidFill>
                <a:cs typeface="Arial" charset="0"/>
              </a:rPr>
              <a:t>BM@N homepage: </a:t>
            </a:r>
            <a:r>
              <a:rPr lang="en-US" altLang="ru-RU" sz="1600" dirty="0">
                <a:solidFill>
                  <a:srgbClr val="008000"/>
                </a:solidFill>
                <a:cs typeface="Arial" charset="0"/>
              </a:rPr>
              <a:t>http://mpd.jinr.ru</a:t>
            </a:r>
            <a:endParaRPr lang="ru-RU" altLang="ru-RU" sz="1600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7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017" y="1602424"/>
            <a:ext cx="5720903" cy="4451888"/>
          </a:xfrm>
          <a:prstGeom prst="rect">
            <a:avLst/>
          </a:prstGeom>
        </p:spPr>
      </p:pic>
      <p:sp>
        <p:nvSpPr>
          <p:cNvPr id="9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270936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28"/>
          <p:cNvSpPr txBox="1"/>
          <p:nvPr/>
        </p:nvSpPr>
        <p:spPr>
          <a:xfrm>
            <a:off x="0" y="404664"/>
            <a:ext cx="9143999" cy="5947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Simulation and analysis steps of the experiment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8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Скругленная прямоугольная выноска 10"/>
          <p:cNvSpPr/>
          <p:nvPr/>
        </p:nvSpPr>
        <p:spPr>
          <a:xfrm rot="5400000">
            <a:off x="4871018" y="-1296563"/>
            <a:ext cx="1463618" cy="6977485"/>
          </a:xfrm>
          <a:prstGeom prst="wedgeRoundRectCallout">
            <a:avLst>
              <a:gd name="adj1" fmla="val -55484"/>
              <a:gd name="adj2" fmla="val 18572"/>
              <a:gd name="adj3" fmla="val 16667"/>
            </a:avLst>
          </a:prstGeom>
          <a:gradFill>
            <a:gsLst>
              <a:gs pos="0">
                <a:srgbClr val="26728A">
                  <a:lumMod val="60000"/>
                  <a:lumOff val="40000"/>
                </a:srgbClr>
              </a:gs>
              <a:gs pos="74000">
                <a:srgbClr val="9FCAD3">
                  <a:lumMod val="45000"/>
                  <a:lumOff val="55000"/>
                </a:srgbClr>
              </a:gs>
              <a:gs pos="83000">
                <a:srgbClr val="9FCAD3">
                  <a:lumMod val="45000"/>
                  <a:lumOff val="55000"/>
                </a:srgbClr>
              </a:gs>
              <a:gs pos="100000">
                <a:srgbClr val="26728A">
                  <a:lumMod val="60000"/>
                  <a:lumOff val="40000"/>
                </a:srgbClr>
              </a:gs>
            </a:gsLst>
            <a:lin ang="5400000" scaled="1"/>
          </a:gradFill>
          <a:ln w="25400" cap="flat" cmpd="sng" algn="ctr">
            <a:gradFill>
              <a:gsLst>
                <a:gs pos="0">
                  <a:srgbClr val="9FCAD3">
                    <a:lumMod val="5000"/>
                    <a:lumOff val="95000"/>
                  </a:srgbClr>
                </a:gs>
                <a:gs pos="74000">
                  <a:srgbClr val="9FCAD3">
                    <a:lumMod val="45000"/>
                    <a:lumOff val="55000"/>
                  </a:srgbClr>
                </a:gs>
                <a:gs pos="83000">
                  <a:srgbClr val="9FCAD3">
                    <a:lumMod val="45000"/>
                    <a:lumOff val="55000"/>
                  </a:srgbClr>
                </a:gs>
                <a:gs pos="100000">
                  <a:srgbClr val="9FCAD3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Скругленный прямоугольник 11"/>
          <p:cNvSpPr/>
          <p:nvPr/>
        </p:nvSpPr>
        <p:spPr>
          <a:xfrm>
            <a:off x="7618117" y="1617371"/>
            <a:ext cx="1454436" cy="1089314"/>
          </a:xfrm>
          <a:prstGeom prst="roundRect">
            <a:avLst/>
          </a:prstGeom>
          <a:solidFill>
            <a:srgbClr val="FFCC66"/>
          </a:solidFill>
          <a:ln w="25400" cap="flat" cmpd="sng" algn="ctr">
            <a:solidFill>
              <a:srgbClr val="FFCC66"/>
            </a:solidFill>
            <a:prstDash val="solid"/>
          </a:ln>
          <a:effectLst>
            <a:outerShdw blurRad="50800" dist="50800" dir="5400000" algn="ctr" rotWithShape="0">
              <a:srgbClr val="FFFFFF">
                <a:lumMod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for experimental data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373" y="1054477"/>
            <a:ext cx="972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cs typeface="Arial" charset="0"/>
              </a:rPr>
              <a:t>UrQMD</a:t>
            </a:r>
          </a:p>
          <a:p>
            <a:r>
              <a:rPr lang="en-US" sz="1200" dirty="0">
                <a:solidFill>
                  <a:srgbClr val="000000"/>
                </a:solidFill>
                <a:cs typeface="Arial" charset="0"/>
              </a:rPr>
              <a:t>LAQGSM</a:t>
            </a:r>
          </a:p>
          <a:p>
            <a:r>
              <a:rPr lang="en-US" sz="1200" dirty="0">
                <a:solidFill>
                  <a:srgbClr val="000000"/>
                </a:solidFill>
                <a:cs typeface="Arial" charset="0"/>
              </a:rPr>
              <a:t>…</a:t>
            </a:r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Скругленный прямоугольник 13"/>
          <p:cNvSpPr/>
          <p:nvPr/>
        </p:nvSpPr>
        <p:spPr>
          <a:xfrm>
            <a:off x="73636" y="1659327"/>
            <a:ext cx="1985706" cy="1048638"/>
          </a:xfrm>
          <a:prstGeom prst="roundRect">
            <a:avLst/>
          </a:prstGeom>
          <a:solidFill>
            <a:srgbClr val="FF8669"/>
          </a:solidFill>
          <a:ln w="25400" cap="flat" cmpd="sng" algn="ctr">
            <a:solidFill>
              <a:srgbClr val="FF8669"/>
            </a:solidFill>
            <a:prstDash val="solid"/>
          </a:ln>
          <a:effectLst>
            <a:outerShdw blurRad="50800" dist="50800" dir="5400000" algn="ctr" rotWithShape="0">
              <a:srgbClr val="FFFFFF">
                <a:lumMod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 generator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 physics process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(quantum mechanics and probabilities)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49558" y="1015046"/>
            <a:ext cx="92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cs typeface="Arial" charset="0"/>
              </a:rPr>
              <a:t>Geant3</a:t>
            </a:r>
          </a:p>
          <a:p>
            <a:r>
              <a:rPr lang="en-US" sz="1200" dirty="0">
                <a:solidFill>
                  <a:srgbClr val="000000"/>
                </a:solidFill>
                <a:cs typeface="Arial" charset="0"/>
              </a:rPr>
              <a:t>Geant4</a:t>
            </a:r>
          </a:p>
          <a:p>
            <a:r>
              <a:rPr lang="en-US" sz="1200" dirty="0">
                <a:solidFill>
                  <a:srgbClr val="000000"/>
                </a:solidFill>
                <a:cs typeface="Arial" charset="0"/>
              </a:rPr>
              <a:t>…</a:t>
            </a:r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Скругленный прямоугольник 15"/>
          <p:cNvSpPr/>
          <p:nvPr/>
        </p:nvSpPr>
        <p:spPr>
          <a:xfrm>
            <a:off x="2156112" y="1652795"/>
            <a:ext cx="1608179" cy="1045577"/>
          </a:xfrm>
          <a:prstGeom prst="roundRect">
            <a:avLst/>
          </a:prstGeom>
          <a:solidFill>
            <a:srgbClr val="ABE565"/>
          </a:solidFill>
          <a:ln w="25400" cap="flat" cmpd="sng" algn="ctr">
            <a:solidFill>
              <a:srgbClr val="ABE565"/>
            </a:solidFill>
            <a:prstDash val="solid"/>
          </a:ln>
          <a:effectLst>
            <a:outerShdw blurRad="50800" dist="50800" dir="5400000" algn="ctr" rotWithShape="0">
              <a:srgbClr val="FFFFFF">
                <a:lumMod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 interaction with media and detector materials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Скругленный прямоугольник 16"/>
          <p:cNvSpPr/>
          <p:nvPr/>
        </p:nvSpPr>
        <p:spPr>
          <a:xfrm>
            <a:off x="3876859" y="1640752"/>
            <a:ext cx="1702229" cy="1057620"/>
          </a:xfrm>
          <a:prstGeom prst="roundRect">
            <a:avLst/>
          </a:prstGeom>
          <a:solidFill>
            <a:srgbClr val="6197D9"/>
          </a:solidFill>
          <a:ln w="25400" cap="flat" cmpd="sng" algn="ctr">
            <a:solidFill>
              <a:srgbClr val="6197D9"/>
            </a:solidFill>
            <a:prstDash val="solid"/>
          </a:ln>
          <a:effectLst>
            <a:outerShdw blurRad="50800" dist="50800" dir="5400000" algn="ctr" rotWithShape="0">
              <a:srgbClr val="FFFFFF">
                <a:lumMod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Digitization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translate interactions with detectors into clusters of signals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Скругленный прямоугольник 17"/>
          <p:cNvSpPr/>
          <p:nvPr/>
        </p:nvSpPr>
        <p:spPr>
          <a:xfrm>
            <a:off x="5738677" y="1644927"/>
            <a:ext cx="1684139" cy="1053445"/>
          </a:xfrm>
          <a:prstGeom prst="roundRect">
            <a:avLst/>
          </a:prstGeom>
          <a:solidFill>
            <a:srgbClr val="6197D9"/>
          </a:solidFill>
          <a:ln w="25400" cap="flat" cmpd="sng" algn="ctr">
            <a:solidFill>
              <a:srgbClr val="6197D9"/>
            </a:solidFill>
            <a:prstDash val="solid"/>
          </a:ln>
          <a:effectLst>
            <a:outerShdw blurRad="50800" dist="50800" dir="5400000" algn="ctr" rotWithShape="0">
              <a:srgbClr val="FFFFFF">
                <a:lumMod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Reconstruction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for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Стрелка вниз 18"/>
          <p:cNvSpPr/>
          <p:nvPr/>
        </p:nvSpPr>
        <p:spPr>
          <a:xfrm rot="16200000">
            <a:off x="2030282" y="1588799"/>
            <a:ext cx="218948" cy="556005"/>
          </a:xfrm>
          <a:prstGeom prst="downArrow">
            <a:avLst>
              <a:gd name="adj1" fmla="val 50000"/>
              <a:gd name="adj2" fmla="val 108790"/>
            </a:avLst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723206" y="1177007"/>
            <a:ext cx="4737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Software of the experiment: BmnRoot</a:t>
            </a:r>
            <a:endParaRPr lang="ru-RU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" name="Стрелка вниз 20"/>
          <p:cNvSpPr/>
          <p:nvPr/>
        </p:nvSpPr>
        <p:spPr>
          <a:xfrm rot="16200000">
            <a:off x="3767385" y="1589675"/>
            <a:ext cx="218948" cy="556005"/>
          </a:xfrm>
          <a:prstGeom prst="downArrow">
            <a:avLst>
              <a:gd name="adj1" fmla="val 50000"/>
              <a:gd name="adj2" fmla="val 108790"/>
            </a:avLst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Стрелка вниз 21"/>
          <p:cNvSpPr/>
          <p:nvPr/>
        </p:nvSpPr>
        <p:spPr>
          <a:xfrm rot="16200000">
            <a:off x="5468312" y="1589675"/>
            <a:ext cx="218948" cy="556005"/>
          </a:xfrm>
          <a:prstGeom prst="downArrow">
            <a:avLst>
              <a:gd name="adj1" fmla="val 50000"/>
              <a:gd name="adj2" fmla="val 108790"/>
            </a:avLst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Стрелка вниз 22"/>
          <p:cNvSpPr/>
          <p:nvPr/>
        </p:nvSpPr>
        <p:spPr>
          <a:xfrm rot="16200000">
            <a:off x="7484274" y="1589674"/>
            <a:ext cx="218948" cy="556005"/>
          </a:xfrm>
          <a:prstGeom prst="downArrow">
            <a:avLst>
              <a:gd name="adj1" fmla="val 50000"/>
              <a:gd name="adj2" fmla="val 108790"/>
            </a:avLst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Молния 38"/>
          <p:cNvSpPr/>
          <p:nvPr/>
        </p:nvSpPr>
        <p:spPr>
          <a:xfrm>
            <a:off x="1474242" y="1460371"/>
            <a:ext cx="217437" cy="161296"/>
          </a:xfrm>
          <a:prstGeom prst="lightningBolt">
            <a:avLst/>
          </a:prstGeom>
          <a:solidFill>
            <a:srgbClr val="FF8669"/>
          </a:solidFill>
          <a:ln w="25400" cap="flat" cmpd="sng" algn="ctr">
            <a:solidFill>
              <a:srgbClr val="FF8669"/>
            </a:solidFill>
            <a:prstDash val="solid"/>
          </a:ln>
          <a:effectLst>
            <a:outerShdw blurRad="50800" dist="50800" dir="5400000" algn="ctr" rotWithShape="0">
              <a:srgbClr val="FFFFFF">
                <a:lumMod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Молния 39"/>
          <p:cNvSpPr/>
          <p:nvPr/>
        </p:nvSpPr>
        <p:spPr>
          <a:xfrm>
            <a:off x="3203848" y="1458719"/>
            <a:ext cx="260556" cy="128502"/>
          </a:xfrm>
          <a:prstGeom prst="lightningBolt">
            <a:avLst/>
          </a:prstGeom>
          <a:solidFill>
            <a:srgbClr val="ABE565"/>
          </a:solidFill>
          <a:ln w="25400" cap="flat" cmpd="sng" algn="ctr">
            <a:solidFill>
              <a:srgbClr val="ABE565"/>
            </a:solidFill>
            <a:prstDash val="solid"/>
          </a:ln>
          <a:effectLst>
            <a:outerShdw blurRad="50800" dist="50800" dir="5400000" algn="ctr" rotWithShape="0">
              <a:srgbClr val="FFFFFF">
                <a:lumMod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1474243" y="2892448"/>
            <a:ext cx="2808312" cy="3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17513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marL="417513" marR="0" lvl="0" indent="-215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Interaction of interest 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Geometry of the system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Materials used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Particles of interest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Generation of test events of particles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Interactions of particles with matter and EM fields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Response to detectors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Records of energies and tracks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Analysis of the full simulation at whatever detail you like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Visualization of the detector system and tracks</a:t>
            </a: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4030035" y="2897527"/>
            <a:ext cx="2808311" cy="355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17513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Clustering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Hits reconstruction in subdetectors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Tracks reconstruction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Searching for track candidates in main tracker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Track propagation using Kalman filter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Matching with other detectors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Vertex finding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Particles identification</a:t>
            </a: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6575607" y="2837729"/>
            <a:ext cx="2592288" cy="360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17513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Phases of QCD matter at high baryon density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Hydrodynamics and hadronic observables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Femtoscopy, correlations and fluctuations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Local P and CP violation in hot QCD matter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Cumulative processes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Polarization effects and spin physics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Hypernuclei production in heavy ion collisions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and many others…</a:t>
            </a:r>
          </a:p>
        </p:txBody>
      </p:sp>
      <p:sp>
        <p:nvSpPr>
          <p:cNvPr id="23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31707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8579"/>
            <a:ext cx="9144000" cy="588526"/>
          </a:xfrm>
          <a:ln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tIns="9216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BM@N detector simulation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11560" y="1502368"/>
            <a:ext cx="553728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marL="417513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  Interaction of interest </a:t>
            </a:r>
          </a:p>
          <a:p>
            <a:pPr>
              <a:lnSpc>
                <a:spcPct val="141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  Particles of interest  </a:t>
            </a:r>
          </a:p>
          <a:p>
            <a:pPr>
              <a:lnSpc>
                <a:spcPct val="141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  Geometry of the system</a:t>
            </a:r>
          </a:p>
          <a:p>
            <a:pPr>
              <a:lnSpc>
                <a:spcPct val="141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  Materials used</a:t>
            </a:r>
          </a:p>
          <a:p>
            <a:pPr>
              <a:lnSpc>
                <a:spcPct val="141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  Generation of test events of particles</a:t>
            </a:r>
          </a:p>
          <a:p>
            <a:pPr>
              <a:lnSpc>
                <a:spcPct val="141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  Interactions of particles with matter and electromagnetic fields</a:t>
            </a:r>
          </a:p>
          <a:p>
            <a:pPr>
              <a:lnSpc>
                <a:spcPct val="141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  Response to detectors</a:t>
            </a:r>
          </a:p>
          <a:p>
            <a:pPr>
              <a:lnSpc>
                <a:spcPct val="141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  Records of energies and tracks</a:t>
            </a:r>
          </a:p>
          <a:p>
            <a:pPr>
              <a:lnSpc>
                <a:spcPct val="141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  Analysis of the full simulation at </a:t>
            </a:r>
            <a:r>
              <a:rPr lang="en-US" dirty="0"/>
              <a:t>different details</a:t>
            </a:r>
            <a:endParaRPr lang="en-US" altLang="ru-RU" dirty="0"/>
          </a:p>
          <a:p>
            <a:pPr>
              <a:lnSpc>
                <a:spcPct val="141000"/>
              </a:lnSpc>
              <a:buClr>
                <a:srgbClr val="0000FF"/>
              </a:buClr>
              <a:buSzPct val="125000"/>
              <a:buFont typeface="Wingdings" charset="2"/>
              <a:buChar char=""/>
            </a:pPr>
            <a:r>
              <a:rPr lang="en-US" altLang="ru-RU" dirty="0"/>
              <a:t>  Visualization of the detector system and events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868144" y="1833968"/>
            <a:ext cx="658655" cy="2243103"/>
            <a:chOff x="5820949" y="1628800"/>
            <a:chExt cx="658655" cy="2265368"/>
          </a:xfrm>
        </p:grpSpPr>
        <p:sp>
          <p:nvSpPr>
            <p:cNvPr id="16387" name="Text Box 3"/>
            <p:cNvSpPr txBox="1">
              <a:spLocks noChangeArrowheads="1"/>
            </p:cNvSpPr>
            <p:nvPr/>
          </p:nvSpPr>
          <p:spPr bwMode="auto">
            <a:xfrm rot="5400000">
              <a:off x="5883428" y="2532499"/>
              <a:ext cx="878400" cy="313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53261" rIns="81639" bIns="4082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r>
                <a:rPr lang="en-US" altLang="ru-RU" dirty="0"/>
                <a:t>GEANT</a:t>
              </a:r>
            </a:p>
          </p:txBody>
        </p:sp>
        <p:sp>
          <p:nvSpPr>
            <p:cNvPr id="16390" name="AutoShape 6"/>
            <p:cNvSpPr>
              <a:spLocks/>
            </p:cNvSpPr>
            <p:nvPr/>
          </p:nvSpPr>
          <p:spPr bwMode="auto">
            <a:xfrm>
              <a:off x="5820949" y="1628800"/>
              <a:ext cx="254411" cy="2265368"/>
            </a:xfrm>
            <a:prstGeom prst="rightBrace">
              <a:avLst>
                <a:gd name="adj1" fmla="val 70131"/>
                <a:gd name="adj2" fmla="val 49981"/>
              </a:avLst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68344" y="6516158"/>
            <a:ext cx="792088" cy="320675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32440" y="6524625"/>
            <a:ext cx="432048" cy="3206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9E7E646-5D21-45DE-BD89-AF687DFE642D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 eaLnBrk="1" hangingPunct="1">
                <a:defRPr/>
              </a:pPr>
              <a:t>9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732240" y="1833968"/>
            <a:ext cx="1227813" cy="3755272"/>
            <a:chOff x="6511755" y="1484783"/>
            <a:chExt cx="1227813" cy="4032449"/>
          </a:xfrm>
        </p:grpSpPr>
        <p:sp>
          <p:nvSpPr>
            <p:cNvPr id="16388" name="Text Box 4"/>
            <p:cNvSpPr txBox="1">
              <a:spLocks noChangeArrowheads="1"/>
            </p:cNvSpPr>
            <p:nvPr/>
          </p:nvSpPr>
          <p:spPr bwMode="auto">
            <a:xfrm rot="5400000">
              <a:off x="6700580" y="3160498"/>
              <a:ext cx="1532160" cy="545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53261" rIns="81639" bIns="4082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/>
              <a:r>
                <a:rPr lang="en-US" altLang="ru-RU" dirty="0"/>
                <a:t>Experiment</a:t>
              </a:r>
            </a:p>
            <a:p>
              <a:pPr algn="ctr"/>
              <a:r>
                <a:rPr lang="en-US" altLang="ru-RU" dirty="0"/>
                <a:t>framework</a:t>
              </a:r>
            </a:p>
          </p:txBody>
        </p:sp>
        <p:sp>
          <p:nvSpPr>
            <p:cNvPr id="16389" name="AutoShape 5"/>
            <p:cNvSpPr>
              <a:spLocks/>
            </p:cNvSpPr>
            <p:nvPr/>
          </p:nvSpPr>
          <p:spPr bwMode="auto">
            <a:xfrm>
              <a:off x="6511755" y="1484783"/>
              <a:ext cx="476640" cy="4032449"/>
            </a:xfrm>
            <a:prstGeom prst="rightBrace">
              <a:avLst>
                <a:gd name="adj1" fmla="val 74169"/>
                <a:gd name="adj2" fmla="val 49981"/>
              </a:avLst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935087" y="1457889"/>
            <a:ext cx="2427506" cy="404225"/>
            <a:chOff x="5820949" y="1210774"/>
            <a:chExt cx="3773954" cy="2683394"/>
          </a:xfrm>
        </p:grpSpPr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6156794" y="1210774"/>
              <a:ext cx="3438109" cy="184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53261" rIns="81639" bIns="4082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r>
                <a:rPr lang="en-US" altLang="ru-RU" dirty="0"/>
                <a:t>MC event generators</a:t>
              </a:r>
            </a:p>
          </p:txBody>
        </p:sp>
        <p:sp>
          <p:nvSpPr>
            <p:cNvPr id="14" name="AutoShape 6"/>
            <p:cNvSpPr>
              <a:spLocks/>
            </p:cNvSpPr>
            <p:nvPr/>
          </p:nvSpPr>
          <p:spPr bwMode="auto">
            <a:xfrm>
              <a:off x="5820949" y="1628800"/>
              <a:ext cx="335845" cy="2265368"/>
            </a:xfrm>
            <a:prstGeom prst="rightBrace">
              <a:avLst>
                <a:gd name="adj1" fmla="val 70131"/>
                <a:gd name="adj2" fmla="val 47491"/>
              </a:avLst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ru-RU"/>
            </a:p>
          </p:txBody>
        </p:sp>
      </p:grpSp>
      <p:sp>
        <p:nvSpPr>
          <p:cNvPr id="15" name="Дата 1"/>
          <p:cNvSpPr>
            <a:spLocks noGrp="1"/>
          </p:cNvSpPr>
          <p:nvPr>
            <p:ph type="dt" sz="quarter" idx="10"/>
          </p:nvPr>
        </p:nvSpPr>
        <p:spPr>
          <a:xfrm>
            <a:off x="323528" y="6524625"/>
            <a:ext cx="2133600" cy="3206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23 May 2016</a:t>
            </a:r>
          </a:p>
        </p:txBody>
      </p:sp>
    </p:spTree>
    <p:extLst>
      <p:ext uri="{BB962C8B-B14F-4D97-AF65-F5344CB8AC3E}">
        <p14:creationId xmlns:p14="http://schemas.microsoft.com/office/powerpoint/2010/main" val="1608591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db2004156gl">
  <a:themeElements>
    <a:clrScheme name="sample 3">
      <a:dk1>
        <a:srgbClr val="000000"/>
      </a:dk1>
      <a:lt1>
        <a:srgbClr val="FFFFFF"/>
      </a:lt1>
      <a:dk2>
        <a:srgbClr val="173D89"/>
      </a:dk2>
      <a:lt2>
        <a:srgbClr val="969696"/>
      </a:lt2>
      <a:accent1>
        <a:srgbClr val="9181E1"/>
      </a:accent1>
      <a:accent2>
        <a:srgbClr val="4CD2AF"/>
      </a:accent2>
      <a:accent3>
        <a:srgbClr val="FFFFFF"/>
      </a:accent3>
      <a:accent4>
        <a:srgbClr val="000000"/>
      </a:accent4>
      <a:accent5>
        <a:srgbClr val="C7C1EE"/>
      </a:accent5>
      <a:accent6>
        <a:srgbClr val="44BE9E"/>
      </a:accent6>
      <a:hlink>
        <a:srgbClr val="5FB6F1"/>
      </a:hlink>
      <a:folHlink>
        <a:srgbClr val="94B1EC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00"/>
        </a:dk1>
        <a:lt1>
          <a:srgbClr val="FFFFFF"/>
        </a:lt1>
        <a:dk2>
          <a:srgbClr val="7E6256"/>
        </a:dk2>
        <a:lt2>
          <a:srgbClr val="969696"/>
        </a:lt2>
        <a:accent1>
          <a:srgbClr val="E4CF84"/>
        </a:accent1>
        <a:accent2>
          <a:srgbClr val="92A5E0"/>
        </a:accent2>
        <a:accent3>
          <a:srgbClr val="FFFFFF"/>
        </a:accent3>
        <a:accent4>
          <a:srgbClr val="000000"/>
        </a:accent4>
        <a:accent5>
          <a:srgbClr val="EFE4C2"/>
        </a:accent5>
        <a:accent6>
          <a:srgbClr val="8495CB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8DB1F3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7FA0DC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73D89"/>
        </a:dk2>
        <a:lt2>
          <a:srgbClr val="969696"/>
        </a:lt2>
        <a:accent1>
          <a:srgbClr val="9181E1"/>
        </a:accent1>
        <a:accent2>
          <a:srgbClr val="4CD2AF"/>
        </a:accent2>
        <a:accent3>
          <a:srgbClr val="FFFFFF"/>
        </a:accent3>
        <a:accent4>
          <a:srgbClr val="000000"/>
        </a:accent4>
        <a:accent5>
          <a:srgbClr val="C7C1EE"/>
        </a:accent5>
        <a:accent6>
          <a:srgbClr val="44BE9E"/>
        </a:accent6>
        <a:hlink>
          <a:srgbClr val="5FB6F1"/>
        </a:hlink>
        <a:folHlink>
          <a:srgbClr val="94B1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cdb2004156gl</Template>
  <TotalTime>10466</TotalTime>
  <Words>2613</Words>
  <Application>Microsoft Office PowerPoint</Application>
  <PresentationFormat>Экран (4:3)</PresentationFormat>
  <Paragraphs>490</Paragraphs>
  <Slides>40</Slides>
  <Notes>40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cdb2004156gl</vt:lpstr>
      <vt:lpstr>1_Тема Office</vt:lpstr>
      <vt:lpstr>BM@N Simulation Status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BM@N detector simulation</vt:lpstr>
      <vt:lpstr>MC Generators for physics in BmnRoot</vt:lpstr>
      <vt:lpstr>BM@N Geometry and Material definition</vt:lpstr>
      <vt:lpstr>Презентация PowerPoint</vt:lpstr>
      <vt:lpstr>BM@N magnetic field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BM@N simulation summary</vt:lpstr>
      <vt:lpstr> BM@N Unified Database</vt:lpstr>
      <vt:lpstr>The Unified Database diagram</vt:lpstr>
      <vt:lpstr>C++ database interface</vt:lpstr>
      <vt:lpstr> The Unified Database for offline processing</vt:lpstr>
      <vt:lpstr>Web interface of the BM@N database</vt:lpstr>
      <vt:lpstr> Event Display for the BM@N experiment</vt:lpstr>
      <vt:lpstr> Input data for BM@N event display</vt:lpstr>
      <vt:lpstr>Презентация PowerPoint</vt:lpstr>
      <vt:lpstr>Summary</vt:lpstr>
      <vt:lpstr>Презентация PowerPoint</vt:lpstr>
      <vt:lpstr>Презентация PowerPoint</vt:lpstr>
      <vt:lpstr>Parallel event processing in BmnRoot</vt:lpstr>
      <vt:lpstr>Презентация PowerPoint</vt:lpstr>
      <vt:lpstr>GEM tracker properties</vt:lpstr>
      <vt:lpstr>Large aperture STS silicon detectors</vt:lpstr>
      <vt:lpstr>Λ reconstruction (Au+Au)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Soul</dc:creator>
  <cp:lastModifiedBy>SoulKeeper</cp:lastModifiedBy>
  <cp:revision>1032</cp:revision>
  <dcterms:created xsi:type="dcterms:W3CDTF">2015-02-14T20:56:55Z</dcterms:created>
  <dcterms:modified xsi:type="dcterms:W3CDTF">2017-05-23T12:32:34Z</dcterms:modified>
</cp:coreProperties>
</file>