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2" r:id="rId2"/>
  </p:sldMasterIdLst>
  <p:notesMasterIdLst>
    <p:notesMasterId r:id="rId15"/>
  </p:notesMasterIdLst>
  <p:sldIdLst>
    <p:sldId id="456" r:id="rId3"/>
    <p:sldId id="582" r:id="rId4"/>
    <p:sldId id="583" r:id="rId5"/>
    <p:sldId id="588" r:id="rId6"/>
    <p:sldId id="587" r:id="rId7"/>
    <p:sldId id="593" r:id="rId8"/>
    <p:sldId id="589" r:id="rId9"/>
    <p:sldId id="596" r:id="rId10"/>
    <p:sldId id="600" r:id="rId11"/>
    <p:sldId id="591" r:id="rId12"/>
    <p:sldId id="599" r:id="rId13"/>
    <p:sldId id="601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9832" autoAdjust="0"/>
  </p:normalViewPr>
  <p:slideViewPr>
    <p:cSldViewPr>
      <p:cViewPr varScale="1">
        <p:scale>
          <a:sx n="68" d="100"/>
          <a:sy n="68" d="100"/>
        </p:scale>
        <p:origin x="-73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20-May-17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0"/>
            <a:ext cx="305752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66667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3092450" y="0"/>
            <a:ext cx="29527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3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3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6364288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-54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46" name="Picture 18" descr="CBMelectro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117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7" name="Group 29"/>
          <p:cNvGrpSpPr>
            <a:grpSpLocks/>
          </p:cNvGrpSpPr>
          <p:nvPr userDrawn="1"/>
        </p:nvGrpSpPr>
        <p:grpSpPr bwMode="auto">
          <a:xfrm>
            <a:off x="571500" y="6237288"/>
            <a:ext cx="1323975" cy="442912"/>
            <a:chOff x="360" y="3929"/>
            <a:chExt cx="834" cy="279"/>
          </a:xfrm>
        </p:grpSpPr>
        <p:pic>
          <p:nvPicPr>
            <p:cNvPr id="48149" name="Picture 21" descr="9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6"/>
            <a:stretch>
              <a:fillRect/>
            </a:stretch>
          </p:blipFill>
          <p:spPr bwMode="auto">
            <a:xfrm>
              <a:off x="360" y="3929"/>
              <a:ext cx="278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5" name="Picture 27" descr="9_2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9"/>
            <a:stretch>
              <a:fillRect/>
            </a:stretch>
          </p:blipFill>
          <p:spPr bwMode="auto">
            <a:xfrm>
              <a:off x="642" y="3929"/>
              <a:ext cx="552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6113463" y="6257925"/>
          <a:ext cx="6699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Acrobat Document" r:id="rId9" imgW="5668166" imgH="8019048" progId="AcroExch.Document.7">
                  <p:embed/>
                </p:oleObj>
              </mc:Choice>
              <mc:Fallback>
                <p:oleObj name="Acrobat Document" r:id="rId9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6113463" y="6257925"/>
                        <a:ext cx="6699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1943100"/>
          </a:xfrm>
          <a:prstGeom prst="rect">
            <a:avLst/>
          </a:prstGeom>
          <a:solidFill>
            <a:schemeClr val="bg1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16D608-34ED-4CFF-84BF-02067398AA3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4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F0BB8-716A-466C-8758-386022D3B54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93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4B4BF9-9CCF-4B48-99B0-F8A0F53E87F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05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1FB28-CE83-4B5A-B2E0-20C0026E96A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9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D598C-D208-40BF-9F50-1C62B90C5D1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5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B9F9B-6197-4F77-A07D-9CDB921B43D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96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0" cy="365125"/>
          </a:xfrm>
        </p:spPr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419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47374-E9C4-4CA3-8141-90E11A6D190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3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549571-01BF-46AC-87A2-668041CEE4C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48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C39B60-922F-40F9-8B10-CCDF5FFB686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0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CA5C7-3848-445B-B6F1-5D9FA521527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662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3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133600" cy="365125"/>
          </a:xfrm>
        </p:spPr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STS Work Meeting on CBM and BM@N, 22+23 May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J. Heuser - CBM-STS Milestones for Sensor Purchasing</a:t>
            </a: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B1F1-296B-45A0-A36A-AE02A4E1E56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gsi.de/conferenceDisplay.py?confId=580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mamatsu.com/" TargetMode="External"/><Relationship Id="rId2" Type="http://schemas.openxmlformats.org/officeDocument/2006/relationships/hyperlink" Target="http://www.cisms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48944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277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CBM-STS Milestones </a:t>
            </a:r>
            <a:r>
              <a:rPr lang="en-US" sz="4000" dirty="0"/>
              <a:t>and </a:t>
            </a:r>
            <a:r>
              <a:rPr lang="en-US" sz="4000" dirty="0" smtClean="0"/>
              <a:t>Work Packages: </a:t>
            </a:r>
            <a:br>
              <a:rPr lang="en-US" sz="4000" dirty="0" smtClean="0"/>
            </a:br>
            <a:r>
              <a:rPr lang="en-US" sz="4000" i="1" dirty="0" smtClean="0"/>
              <a:t>Sensor Production Readiness and Purchasing  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19600"/>
            <a:ext cx="9144000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Johann M. Heuser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STS Work Meeting on CBM and BM@N,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JINR VB-LHEP, 22-23 May 2017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24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Two-step EU tendering procedure  (“</a:t>
            </a:r>
            <a:r>
              <a:rPr lang="en-US" sz="2000" dirty="0" err="1" smtClean="0"/>
              <a:t>zweistufiges</a:t>
            </a:r>
            <a:r>
              <a:rPr lang="en-US" sz="2000" dirty="0" smtClean="0"/>
              <a:t> </a:t>
            </a:r>
            <a:r>
              <a:rPr lang="en-US" sz="2000" dirty="0" err="1" smtClean="0"/>
              <a:t>Verhandlungsverfahren</a:t>
            </a:r>
            <a:r>
              <a:rPr lang="en-US" sz="2000" dirty="0" smtClean="0"/>
              <a:t>”)</a:t>
            </a:r>
            <a:br>
              <a:rPr lang="en-US" sz="2000" dirty="0" smtClean="0"/>
            </a:br>
            <a:endParaRPr lang="en-US" sz="2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sz="1800" dirty="0" smtClean="0"/>
              <a:t>publication of the tender with request for participation of bidders.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/>
              <a:t>Selection of the bidders according </a:t>
            </a:r>
            <a:r>
              <a:rPr lang="en-US" sz="1800" dirty="0"/>
              <a:t>to suitability and </a:t>
            </a:r>
            <a:r>
              <a:rPr lang="en-US" sz="1800" dirty="0" smtClean="0"/>
              <a:t>several  </a:t>
            </a:r>
            <a:br>
              <a:rPr lang="en-US" sz="1800" dirty="0" smtClean="0"/>
            </a:br>
            <a:r>
              <a:rPr lang="en-US" sz="1800" dirty="0" smtClean="0"/>
              <a:t>     qualitative/quantitative criteria  </a:t>
            </a:r>
          </a:p>
          <a:p>
            <a:pPr marL="914400" lvl="1" indent="-514350">
              <a:buFont typeface="+mj-lt"/>
              <a:buAutoNum type="arabicPeriod"/>
            </a:pPr>
            <a:r>
              <a:rPr lang="de-DE" sz="1800" dirty="0" err="1" smtClean="0"/>
              <a:t>request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offers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selected</a:t>
            </a:r>
            <a:r>
              <a:rPr lang="de-DE" sz="1800" dirty="0" smtClean="0"/>
              <a:t> </a:t>
            </a:r>
            <a:r>
              <a:rPr lang="de-DE" sz="1800" dirty="0" err="1" smtClean="0"/>
              <a:t>bidders</a:t>
            </a:r>
            <a:r>
              <a:rPr lang="de-DE" sz="1800" dirty="0" smtClean="0"/>
              <a:t> </a:t>
            </a:r>
            <a:br>
              <a:rPr lang="de-DE" sz="1800" dirty="0" smtClean="0"/>
            </a:br>
            <a:r>
              <a:rPr lang="de-DE" sz="1800" dirty="0" smtClean="0">
                <a:sym typeface="Wingdings" panose="05000000000000000000" pitchFamily="2" charset="2"/>
              </a:rPr>
              <a:t> </a:t>
            </a:r>
            <a:r>
              <a:rPr lang="de-DE" sz="1800" dirty="0" err="1" smtClean="0">
                <a:sym typeface="Wingdings" panose="05000000000000000000" pitchFamily="2" charset="2"/>
              </a:rPr>
              <a:t>screening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of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offers</a:t>
            </a:r>
            <a:r>
              <a:rPr lang="de-DE" sz="1800" dirty="0" smtClean="0">
                <a:sym typeface="Wingdings" panose="05000000000000000000" pitchFamily="2" charset="2"/>
              </a:rPr>
              <a:t>, </a:t>
            </a:r>
            <a:r>
              <a:rPr lang="de-DE" sz="1800" dirty="0" err="1" smtClean="0">
                <a:sym typeface="Wingdings" panose="05000000000000000000" pitchFamily="2" charset="2"/>
              </a:rPr>
              <a:t>renegotiation</a:t>
            </a:r>
            <a:r>
              <a:rPr lang="de-DE" sz="1800" dirty="0" smtClean="0">
                <a:sym typeface="Wingdings" panose="05000000000000000000" pitchFamily="2" charset="2"/>
              </a:rPr>
              <a:t>, </a:t>
            </a:r>
            <a:r>
              <a:rPr lang="de-DE" sz="1800" dirty="0" err="1" smtClean="0">
                <a:sym typeface="Wingdings" panose="05000000000000000000" pitchFamily="2" charset="2"/>
              </a:rPr>
              <a:t>award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of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contract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to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bidder</a:t>
            </a:r>
            <a:r>
              <a:rPr lang="de-DE" sz="1800" dirty="0" smtClean="0">
                <a:sym typeface="Wingdings" panose="05000000000000000000" pitchFamily="2" charset="2"/>
              </a:rPr>
              <a:t>(s) </a:t>
            </a:r>
          </a:p>
          <a:p>
            <a:pPr marL="400050" lvl="1" indent="0">
              <a:buNone/>
            </a:pPr>
            <a:r>
              <a:rPr lang="de-DE" sz="1100" dirty="0" smtClean="0">
                <a:sym typeface="Wingdings" panose="05000000000000000000" pitchFamily="2" charset="2"/>
              </a:rPr>
              <a:t/>
            </a:r>
            <a:br>
              <a:rPr lang="de-DE" sz="1100" dirty="0" smtClean="0">
                <a:sym typeface="Wingdings" panose="05000000000000000000" pitchFamily="2" charset="2"/>
              </a:rPr>
            </a:br>
            <a:r>
              <a:rPr lang="de-DE" sz="1800" dirty="0" smtClean="0">
                <a:sym typeface="Wingdings" panose="05000000000000000000" pitchFamily="2" charset="2"/>
              </a:rPr>
              <a:t>The </a:t>
            </a:r>
            <a:r>
              <a:rPr lang="de-DE" sz="1800" dirty="0" err="1" smtClean="0">
                <a:sym typeface="Wingdings" panose="05000000000000000000" pitchFamily="2" charset="2"/>
              </a:rPr>
              <a:t>call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for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tender</a:t>
            </a:r>
            <a:r>
              <a:rPr lang="de-DE" sz="1800" dirty="0" smtClean="0">
                <a:sym typeface="Wingdings" panose="05000000000000000000" pitchFamily="2" charset="2"/>
              </a:rPr>
              <a:t> will </a:t>
            </a:r>
            <a:r>
              <a:rPr lang="de-DE" sz="1800" dirty="0" err="1" smtClean="0">
                <a:sym typeface="Wingdings" panose="05000000000000000000" pitchFamily="2" charset="2"/>
              </a:rPr>
              <a:t>be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issued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by</a:t>
            </a:r>
            <a:r>
              <a:rPr lang="de-DE" sz="1800" dirty="0" smtClean="0">
                <a:sym typeface="Wingdings" panose="05000000000000000000" pitchFamily="2" charset="2"/>
              </a:rPr>
              <a:t> FAIR. Input </a:t>
            </a:r>
            <a:r>
              <a:rPr lang="de-DE" sz="1800" dirty="0" err="1" smtClean="0">
                <a:sym typeface="Wingdings" panose="05000000000000000000" pitchFamily="2" charset="2"/>
              </a:rPr>
              <a:t>from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us</a:t>
            </a:r>
            <a:r>
              <a:rPr lang="de-DE" sz="1800" dirty="0" smtClean="0">
                <a:sym typeface="Wingdings" panose="05000000000000000000" pitchFamily="2" charset="2"/>
              </a:rPr>
              <a:t>: </a:t>
            </a:r>
            <a:br>
              <a:rPr lang="de-DE" sz="1800" dirty="0" smtClean="0">
                <a:sym typeface="Wingdings" panose="05000000000000000000" pitchFamily="2" charset="2"/>
              </a:rPr>
            </a:br>
            <a:endParaRPr lang="de-DE" sz="1100" dirty="0" smtClean="0">
              <a:sym typeface="Wingdings" panose="05000000000000000000" pitchFamily="2" charset="2"/>
            </a:endParaRPr>
          </a:p>
          <a:p>
            <a:pPr marL="1314450" lvl="2" indent="-514350">
              <a:buFont typeface="+mj-lt"/>
              <a:buAutoNum type="alphaLcParenR"/>
            </a:pPr>
            <a:r>
              <a:rPr lang="de-DE" sz="1800" dirty="0" err="1" smtClean="0">
                <a:sym typeface="Wingdings" panose="05000000000000000000" pitchFamily="2" charset="2"/>
              </a:rPr>
              <a:t>Accurate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description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of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the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tendered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objects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and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conditions</a:t>
            </a:r>
            <a:endParaRPr lang="de-DE" sz="1800" dirty="0" smtClean="0">
              <a:sym typeface="Wingdings" panose="05000000000000000000" pitchFamily="2" charset="2"/>
            </a:endParaRPr>
          </a:p>
          <a:p>
            <a:pPr marL="1314450" lvl="2" indent="-514350">
              <a:buFont typeface="+mj-lt"/>
              <a:buAutoNum type="alphaLcParenR"/>
            </a:pPr>
            <a:r>
              <a:rPr lang="de-DE" sz="1800" dirty="0" err="1" smtClean="0">
                <a:sym typeface="Wingdings" panose="05000000000000000000" pitchFamily="2" charset="2"/>
              </a:rPr>
              <a:t>Precise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list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of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technical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and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other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specifications</a:t>
            </a:r>
            <a:endParaRPr lang="de-DE" sz="1800" dirty="0" smtClean="0"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r>
              <a:rPr lang="de-DE" sz="1000" dirty="0" smtClean="0">
                <a:sym typeface="Wingdings" panose="05000000000000000000" pitchFamily="2" charset="2"/>
              </a:rPr>
              <a:t/>
            </a:r>
            <a:br>
              <a:rPr lang="de-DE" sz="1000" dirty="0" smtClean="0">
                <a:sym typeface="Wingdings" panose="05000000000000000000" pitchFamily="2" charset="2"/>
              </a:rPr>
            </a:br>
            <a:r>
              <a:rPr lang="de-DE" sz="1800" dirty="0" smtClean="0">
                <a:sym typeface="Wingdings" panose="05000000000000000000" pitchFamily="2" charset="2"/>
              </a:rPr>
              <a:t>The </a:t>
            </a:r>
            <a:r>
              <a:rPr lang="de-DE" sz="1800" dirty="0" err="1" smtClean="0">
                <a:sym typeface="Wingdings" panose="05000000000000000000" pitchFamily="2" charset="2"/>
              </a:rPr>
              <a:t>tendering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procedure</a:t>
            </a:r>
            <a:r>
              <a:rPr lang="de-DE" sz="1800" dirty="0" smtClean="0">
                <a:sym typeface="Wingdings" panose="05000000000000000000" pitchFamily="2" charset="2"/>
              </a:rPr>
              <a:t> will </a:t>
            </a:r>
            <a:r>
              <a:rPr lang="de-DE" sz="1800" dirty="0" err="1" smtClean="0">
                <a:sym typeface="Wingdings" panose="05000000000000000000" pitchFamily="2" charset="2"/>
              </a:rPr>
              <a:t>take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about</a:t>
            </a:r>
            <a:r>
              <a:rPr lang="de-DE" sz="1800" dirty="0" smtClean="0">
                <a:sym typeface="Wingdings" panose="05000000000000000000" pitchFamily="2" charset="2"/>
              </a:rPr>
              <a:t> 6 </a:t>
            </a:r>
            <a:r>
              <a:rPr lang="de-DE" sz="1800" dirty="0" err="1" smtClean="0">
                <a:sym typeface="Wingdings" panose="05000000000000000000" pitchFamily="2" charset="2"/>
              </a:rPr>
              <a:t>months</a:t>
            </a:r>
            <a:r>
              <a:rPr lang="de-DE" sz="1800" dirty="0" smtClean="0">
                <a:sym typeface="Wingdings" panose="05000000000000000000" pitchFamily="2" charset="2"/>
              </a:rPr>
              <a:t>. Also, </a:t>
            </a:r>
            <a:r>
              <a:rPr lang="de-DE" sz="1800" dirty="0" err="1" smtClean="0">
                <a:sym typeface="Wingdings" panose="05000000000000000000" pitchFamily="2" charset="2"/>
              </a:rPr>
              <a:t>the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sensor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producers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need</a:t>
            </a:r>
            <a:r>
              <a:rPr lang="de-DE" sz="1800" dirty="0" smtClean="0">
                <a:sym typeface="Wingdings" panose="05000000000000000000" pitchFamily="2" charset="2"/>
              </a:rPr>
              <a:t> an </a:t>
            </a:r>
            <a:r>
              <a:rPr lang="de-DE" sz="1800" dirty="0" err="1" smtClean="0">
                <a:sym typeface="Wingdings" panose="05000000000000000000" pitchFamily="2" charset="2"/>
              </a:rPr>
              <a:t>advance</a:t>
            </a:r>
            <a:r>
              <a:rPr lang="de-DE" sz="1800" dirty="0" smtClean="0">
                <a:sym typeface="Wingdings" panose="05000000000000000000" pitchFamily="2" charset="2"/>
              </a:rPr>
              <a:t> time </a:t>
            </a:r>
            <a:r>
              <a:rPr lang="de-DE" sz="1800" dirty="0" err="1" smtClean="0">
                <a:sym typeface="Wingdings" panose="05000000000000000000" pitchFamily="2" charset="2"/>
              </a:rPr>
              <a:t>to</a:t>
            </a:r>
            <a:r>
              <a:rPr lang="de-DE" sz="1800" dirty="0" smtClean="0">
                <a:sym typeface="Wingdings" panose="05000000000000000000" pitchFamily="2" charset="2"/>
              </a:rPr>
              <a:t> plan in </a:t>
            </a:r>
            <a:r>
              <a:rPr lang="de-DE" sz="1800" dirty="0" err="1" smtClean="0">
                <a:sym typeface="Wingdings" panose="05000000000000000000" pitchFamily="2" charset="2"/>
              </a:rPr>
              <a:t>the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production</a:t>
            </a:r>
            <a:r>
              <a:rPr lang="de-DE" sz="1800" dirty="0" smtClean="0">
                <a:sym typeface="Wingdings" panose="05000000000000000000" pitchFamily="2" charset="2"/>
              </a:rPr>
              <a:t>. </a:t>
            </a:r>
          </a:p>
          <a:p>
            <a:pPr marL="400050" lvl="1" indent="0">
              <a:buNone/>
            </a:pPr>
            <a:r>
              <a:rPr lang="de-DE" sz="1800" dirty="0" err="1" smtClean="0">
                <a:sym typeface="Wingdings" panose="05000000000000000000" pitchFamily="2" charset="2"/>
              </a:rPr>
              <a:t>To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start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sensor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production</a:t>
            </a:r>
            <a:r>
              <a:rPr lang="de-DE" sz="1800" dirty="0" smtClean="0">
                <a:sym typeface="Wingdings" panose="05000000000000000000" pitchFamily="2" charset="2"/>
              </a:rPr>
              <a:t> at </a:t>
            </a:r>
            <a:r>
              <a:rPr lang="de-DE" sz="1800" dirty="0" err="1" smtClean="0">
                <a:sym typeface="Wingdings" panose="05000000000000000000" pitchFamily="2" charset="2"/>
              </a:rPr>
              <a:t>the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beginning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of</a:t>
            </a:r>
            <a:r>
              <a:rPr lang="de-DE" sz="1800" dirty="0" smtClean="0">
                <a:sym typeface="Wingdings" panose="05000000000000000000" pitchFamily="2" charset="2"/>
              </a:rPr>
              <a:t> 2018, </a:t>
            </a:r>
            <a:r>
              <a:rPr lang="de-DE" sz="1800" dirty="0" err="1" smtClean="0">
                <a:sym typeface="Wingdings" panose="05000000000000000000" pitchFamily="2" charset="2"/>
              </a:rPr>
              <a:t>tendering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has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to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commence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br>
              <a:rPr lang="de-DE" sz="1800" dirty="0" smtClean="0">
                <a:sym typeface="Wingdings" panose="05000000000000000000" pitchFamily="2" charset="2"/>
              </a:rPr>
            </a:br>
            <a:r>
              <a:rPr lang="de-DE" sz="1800" dirty="0" smtClean="0">
                <a:sym typeface="Wingdings" panose="05000000000000000000" pitchFamily="2" charset="2"/>
              </a:rPr>
              <a:t>in Summer 2017. 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Preparation</a:t>
            </a:r>
            <a:r>
              <a:rPr lang="de-DE" sz="1800" dirty="0" smtClean="0">
                <a:sym typeface="Wingdings" panose="05000000000000000000" pitchFamily="2" charset="2"/>
              </a:rPr>
              <a:t> in </a:t>
            </a:r>
            <a:r>
              <a:rPr lang="de-DE" sz="1800" dirty="0" err="1" smtClean="0">
                <a:sym typeface="Wingdings" panose="05000000000000000000" pitchFamily="2" charset="2"/>
              </a:rPr>
              <a:t>detailed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progress</a:t>
            </a:r>
            <a:r>
              <a:rPr lang="de-DE" sz="1800" dirty="0" smtClean="0">
                <a:sym typeface="Wingdings" panose="05000000000000000000" pitchFamily="2" charset="2"/>
              </a:rPr>
              <a:t> at GSI/FAIR!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for Tender 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0" cy="365125"/>
          </a:xfrm>
        </p:spPr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19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52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To-do list on sensors for PR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114800" cy="4939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u="sng" dirty="0" smtClean="0"/>
              <a:t>must have:</a:t>
            </a:r>
            <a:br>
              <a:rPr lang="en-US" sz="1400" u="sng" dirty="0" smtClean="0"/>
            </a:br>
            <a:endParaRPr lang="en-US" sz="1400" u="sng" dirty="0"/>
          </a:p>
          <a:p>
            <a:r>
              <a:rPr lang="en-US" sz="1400" dirty="0">
                <a:solidFill>
                  <a:srgbClr val="FF0000"/>
                </a:solidFill>
              </a:rPr>
              <a:t>S/N measurement with minimum configuration: </a:t>
            </a:r>
            <a:r>
              <a:rPr lang="en-US" sz="1400" dirty="0" smtClean="0">
                <a:solidFill>
                  <a:srgbClr val="FF0000"/>
                </a:solidFill>
              </a:rPr>
              <a:t>sensor+ </a:t>
            </a:r>
            <a:r>
              <a:rPr lang="en-US" sz="1400" dirty="0" err="1" smtClean="0">
                <a:solidFill>
                  <a:srgbClr val="FF0000"/>
                </a:solidFill>
              </a:rPr>
              <a:t>microcable</a:t>
            </a:r>
            <a:r>
              <a:rPr lang="en-US" sz="1400" dirty="0" smtClean="0">
                <a:solidFill>
                  <a:srgbClr val="FF0000"/>
                </a:solidFill>
              </a:rPr>
              <a:t> + STS-XYTER</a:t>
            </a:r>
            <a:endParaRPr lang="en-US" sz="1400" dirty="0">
              <a:solidFill>
                <a:srgbClr val="FF0000"/>
              </a:solidFill>
            </a:endParaRP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sensor thickness; what is the optimum under which boundary condition (study)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full set of tests for 12cm sensor</a:t>
            </a:r>
          </a:p>
          <a:p>
            <a:r>
              <a:rPr lang="en-US" sz="1400" dirty="0">
                <a:solidFill>
                  <a:srgbClr val="FF0000"/>
                </a:solidFill>
              </a:rPr>
              <a:t>establish production plan to ensure correct proportion of sensor sizes for smooth module assembly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acceptance criteria for sensors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needs measurements on large  sample of sensors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test effect (dark current, breakdown voltage)  of glue applied onto different areas of sensor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map out “active” areas of sensors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iterate location of alignment marks on sensors; they will be partly obscured after assembly.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marks for position of L-legs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finalize shape of innermost sensors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beam pipe design is needed to do </a:t>
            </a:r>
            <a:r>
              <a:rPr lang="en-US" sz="1200" dirty="0" smtClean="0">
                <a:solidFill>
                  <a:srgbClr val="FF0000"/>
                </a:solidFill>
              </a:rPr>
              <a:t>so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charge </a:t>
            </a:r>
            <a:r>
              <a:rPr lang="en-US" sz="1400" dirty="0">
                <a:solidFill>
                  <a:srgbClr val="FF0000"/>
                </a:solidFill>
              </a:rPr>
              <a:t>collection efficiency of </a:t>
            </a:r>
            <a:r>
              <a:rPr lang="en-US" sz="1400" dirty="0" smtClean="0">
                <a:solidFill>
                  <a:srgbClr val="FF0000"/>
                </a:solidFill>
              </a:rPr>
              <a:t>irradiated sensors </a:t>
            </a:r>
            <a:endParaRPr lang="en-US" sz="1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4400" y="1371598"/>
            <a:ext cx="3962400" cy="5364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u="sng" dirty="0" smtClean="0"/>
              <a:t>nice to have:</a:t>
            </a:r>
          </a:p>
          <a:p>
            <a:pPr marL="0" indent="0">
              <a:buFont typeface="Arial" pitchFamily="34" charset="0"/>
              <a:buNone/>
            </a:pPr>
            <a:endParaRPr lang="en-US" sz="1400" u="sng" dirty="0" smtClean="0"/>
          </a:p>
          <a:p>
            <a:r>
              <a:rPr lang="en-US" sz="1400" dirty="0" smtClean="0">
                <a:solidFill>
                  <a:schemeClr val="accent1"/>
                </a:solidFill>
              </a:rPr>
              <a:t>measure capacitance and </a:t>
            </a:r>
            <a:r>
              <a:rPr lang="en-US" sz="1400" dirty="0" err="1" smtClean="0">
                <a:solidFill>
                  <a:schemeClr val="accent1"/>
                </a:solidFill>
              </a:rPr>
              <a:t>interstrip</a:t>
            </a:r>
            <a:r>
              <a:rPr lang="en-US" sz="1400" dirty="0" smtClean="0">
                <a:solidFill>
                  <a:schemeClr val="accent1"/>
                </a:solidFill>
              </a:rPr>
              <a:t> resistance of irradiated sensors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check bonding quality with “real” sensor; also: long term test of bonding, e.g., by thermal cycling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dark currents: check path (through bulk vs. surface) with thermal camera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more test of latest version of CBM06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what is the impact of the doping concentration onto the sensors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improve on cable mask (not multiple of 58 µm)</a:t>
            </a:r>
          </a:p>
          <a:p>
            <a:pPr marL="0" indent="0">
              <a:buFont typeface="Arial" pitchFamily="34" charset="0"/>
              <a:buNone/>
            </a:pPr>
            <a:endParaRPr lang="en-US" sz="1400" dirty="0" smtClean="0"/>
          </a:p>
          <a:p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257800" y="5217082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summary of CBM-STS Sensor Internal Review, 10 March 2017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74298" y="5819001"/>
            <a:ext cx="38411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https://indico.gsi.de/conferenceDisplay.py?confId=5808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81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Invitation to join the work team for sensor PR!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58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CBM-STS: Production Readiness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17120"/>
              </p:ext>
            </p:extLst>
          </p:nvPr>
        </p:nvGraphicFramePr>
        <p:xfrm>
          <a:off x="457200" y="1397000"/>
          <a:ext cx="38862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99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(Major)</a:t>
                      </a:r>
                      <a:r>
                        <a:rPr lang="en-US" baseline="0" dirty="0" smtClean="0"/>
                        <a:t> Milestone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Sensors PRR accepted [M8]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7/2017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ASIC PRR accepted [M8]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11/2017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400" i="1" dirty="0" smtClean="0"/>
                        <a:t>  FEB ready for production</a:t>
                      </a:r>
                      <a:endParaRPr lang="en-US" sz="1400" i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12/2017</a:t>
                      </a:r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400" i="1" dirty="0" smtClean="0"/>
                        <a:t>  Module assembly procedure ready</a:t>
                      </a:r>
                      <a:endParaRPr lang="en-US" sz="1400" i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2/2018</a:t>
                      </a:r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400" i="1" dirty="0" smtClean="0"/>
                        <a:t>  Ladder assembly procedure ready</a:t>
                      </a:r>
                      <a:endParaRPr lang="en-US" sz="1400" i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2/2018</a:t>
                      </a:r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400" i="1" dirty="0" smtClean="0"/>
                        <a:t>  Powering</a:t>
                      </a:r>
                      <a:r>
                        <a:rPr lang="en-US" sz="1400" i="1" baseline="0" dirty="0" smtClean="0"/>
                        <a:t> concept ready</a:t>
                      </a:r>
                      <a:endParaRPr lang="en-US" sz="1400" i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3/2018</a:t>
                      </a:r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400" i="1" dirty="0" smtClean="0"/>
                        <a:t>  Cooling concept ready</a:t>
                      </a:r>
                      <a:endParaRPr lang="en-US" sz="1400" i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3/2018</a:t>
                      </a:r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400" i="1" dirty="0" smtClean="0"/>
                        <a:t>  System assembly procedure ready</a:t>
                      </a:r>
                      <a:endParaRPr lang="en-US" sz="1400" i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3/2018</a:t>
                      </a:r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STS Core PRR accepted [M8]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3/2018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  ROB ready for production</a:t>
                      </a:r>
                      <a:endParaRPr lang="en-US" sz="1400" i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7/2018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  POB ready for production</a:t>
                      </a:r>
                      <a:endParaRPr lang="en-US" sz="1400" i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7/2018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ROB/POB</a:t>
                      </a:r>
                      <a:r>
                        <a:rPr lang="en-US" sz="1800" baseline="0" dirty="0" smtClean="0"/>
                        <a:t> PRR accepted [M8]</a:t>
                      </a:r>
                      <a:endParaRPr lang="en-US" sz="18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7/2018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00600" y="1676400"/>
            <a:ext cx="3962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CBM-STS PR is separated into 4 major milestones (M8)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ome are </a:t>
            </a:r>
            <a:r>
              <a:rPr lang="en-US" dirty="0"/>
              <a:t>a</a:t>
            </a:r>
            <a:r>
              <a:rPr lang="en-US" dirty="0" smtClean="0"/>
              <a:t>n envelope for PR of sub-components or procedures</a:t>
            </a:r>
          </a:p>
          <a:p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ur task: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ow do we get to PR for the different components/procedures? 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stablish milestones and timelines to their </a:t>
            </a:r>
            <a:r>
              <a:rPr lang="en-US" dirty="0"/>
              <a:t>PR, at the different </a:t>
            </a:r>
            <a:r>
              <a:rPr lang="en-US" dirty="0" smtClean="0"/>
              <a:t>sites/teams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 smtClean="0"/>
              <a:t>add this to the official STS Project Plan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here: for sensors</a:t>
            </a:r>
          </a:p>
        </p:txBody>
      </p:sp>
    </p:spTree>
    <p:extLst>
      <p:ext uri="{BB962C8B-B14F-4D97-AF65-F5344CB8AC3E}">
        <p14:creationId xmlns:p14="http://schemas.microsoft.com/office/powerpoint/2010/main" val="7817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390443"/>
              </p:ext>
            </p:extLst>
          </p:nvPr>
        </p:nvGraphicFramePr>
        <p:xfrm>
          <a:off x="457200" y="1397000"/>
          <a:ext cx="8229600" cy="486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990600"/>
                <a:gridCol w="1981200"/>
                <a:gridCol w="914400"/>
                <a:gridCol w="144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Major</a:t>
                      </a:r>
                      <a:r>
                        <a:rPr lang="en-US" baseline="0" dirty="0" smtClean="0"/>
                        <a:t> Milestone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Milestones to PR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Team(s)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Sensors PRR accepted [M8]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7/2017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!!! 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All </a:t>
                      </a:r>
                      <a:r>
                        <a:rPr lang="de-DE" sz="1400" dirty="0" err="1" smtClean="0"/>
                        <a:t>sensor</a:t>
                      </a:r>
                      <a:r>
                        <a:rPr lang="de-DE" sz="1400" dirty="0" smtClean="0"/>
                        <a:t> t</a:t>
                      </a:r>
                      <a:r>
                        <a:rPr lang="en-US" sz="1400" dirty="0" smtClean="0"/>
                        <a:t>y</a:t>
                      </a:r>
                      <a:r>
                        <a:rPr lang="de-DE" sz="1400" dirty="0" err="1" smtClean="0"/>
                        <a:t>pes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produced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with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two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vendors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3/2017</a:t>
                      </a:r>
                      <a:br>
                        <a:rPr lang="en-US" sz="1400" dirty="0" smtClean="0"/>
                      </a:br>
                      <a:r>
                        <a:rPr lang="en-US" sz="1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400" dirty="0" smtClean="0"/>
                        <a:t>5/2017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GSI, JINR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QA prepared and documented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1/2017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GSI, T</a:t>
                      </a:r>
                      <a:r>
                        <a:rPr lang="de-DE" sz="1400" dirty="0" err="1" smtClean="0"/>
                        <a:t>übingen</a:t>
                      </a:r>
                      <a:r>
                        <a:rPr lang="de-DE" sz="1400" dirty="0" smtClean="0"/>
                        <a:t>, JINR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Internal</a:t>
                      </a:r>
                      <a:r>
                        <a:rPr lang="en-US" sz="1400" baseline="0" dirty="0" smtClean="0"/>
                        <a:t> review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3/2017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GSI, T</a:t>
                      </a:r>
                      <a:r>
                        <a:rPr lang="de-DE" sz="1400" dirty="0" err="1" smtClean="0"/>
                        <a:t>übingen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Irradiated sensors checked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5/2017</a:t>
                      </a:r>
                      <a:br>
                        <a:rPr lang="en-US" sz="1400" dirty="0" smtClean="0"/>
                      </a:br>
                      <a:r>
                        <a:rPr lang="en-US" sz="1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400" dirty="0" smtClean="0"/>
                        <a:t>7/2017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GSI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Technical specs and production timeline agreed with</a:t>
                      </a:r>
                      <a:r>
                        <a:rPr lang="en-US" sz="1400" baseline="0" dirty="0" smtClean="0"/>
                        <a:t> vendors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5/2017</a:t>
                      </a:r>
                      <a:br>
                        <a:rPr lang="en-US" sz="1400" dirty="0" smtClean="0"/>
                      </a:br>
                      <a:r>
                        <a:rPr lang="en-US" sz="1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400" dirty="0" smtClean="0"/>
                        <a:t>6/2017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GSI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endParaRPr lang="en-US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Sensors with </a:t>
                      </a:r>
                      <a:r>
                        <a:rPr lang="en-US" sz="1400" dirty="0" err="1" smtClean="0"/>
                        <a:t>microcables</a:t>
                      </a:r>
                      <a:r>
                        <a:rPr lang="en-US" sz="1400" baseline="0" dirty="0" smtClean="0"/>
                        <a:t> and STS-XYTER read-out verified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6/2017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GSI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endParaRPr lang="en-US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PRR documentation</a:t>
                      </a:r>
                      <a:r>
                        <a:rPr lang="en-US" sz="1400" baseline="0" dirty="0" smtClean="0"/>
                        <a:t> prepared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6/2017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GSI, T</a:t>
                      </a:r>
                      <a:r>
                        <a:rPr lang="de-DE" sz="1400" dirty="0" smtClean="0"/>
                        <a:t>ü</a:t>
                      </a:r>
                      <a:r>
                        <a:rPr lang="en-US" sz="1400" dirty="0" err="1" smtClean="0"/>
                        <a:t>bingen</a:t>
                      </a:r>
                      <a:r>
                        <a:rPr lang="en-US" sz="1400" dirty="0" smtClean="0"/>
                        <a:t>, JINR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Readiness: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79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4648199"/>
          </a:xfrm>
        </p:spPr>
        <p:txBody>
          <a:bodyPr>
            <a:normAutofit fontScale="55000" lnSpcReduction="20000"/>
          </a:bodyPr>
          <a:lstStyle/>
          <a:p>
            <a:pPr marL="177800" indent="-177800"/>
            <a:r>
              <a:rPr lang="en-US" dirty="0" smtClean="0"/>
              <a:t>started in 2007 	</a:t>
            </a:r>
            <a:r>
              <a:rPr lang="en-US" dirty="0"/>
              <a:t>	</a:t>
            </a:r>
            <a:r>
              <a:rPr lang="en-US" dirty="0" err="1" smtClean="0"/>
              <a:t>CiS</a:t>
            </a:r>
            <a:r>
              <a:rPr lang="en-US" dirty="0" smtClean="0"/>
              <a:t> </a:t>
            </a:r>
            <a:r>
              <a:rPr lang="en-US" dirty="0" err="1" smtClean="0"/>
              <a:t>Forschungsinstitut</a:t>
            </a:r>
            <a:r>
              <a:rPr lang="en-US" dirty="0" smtClean="0"/>
              <a:t> f</a:t>
            </a:r>
            <a:r>
              <a:rPr lang="de-DE" dirty="0" err="1" smtClean="0"/>
              <a:t>ür</a:t>
            </a:r>
            <a:r>
              <a:rPr lang="de-DE" dirty="0" smtClean="0"/>
              <a:t> </a:t>
            </a:r>
            <a:r>
              <a:rPr lang="de-DE" dirty="0" err="1" smtClean="0"/>
              <a:t>Mikrosensorik</a:t>
            </a:r>
            <a:r>
              <a:rPr lang="de-DE" dirty="0" smtClean="0"/>
              <a:t>, Erfurt, German</a:t>
            </a:r>
            <a:r>
              <a:rPr lang="en-US" dirty="0" smtClean="0"/>
              <a:t>y</a:t>
            </a:r>
          </a:p>
          <a:p>
            <a:pPr marL="177800" indent="-177800"/>
            <a:r>
              <a:rPr lang="en-US" dirty="0" smtClean="0"/>
              <a:t>CBM01 			full-size sensor, double-sided, double metal            </a:t>
            </a:r>
          </a:p>
          <a:p>
            <a:pPr marL="1255712" lvl="1" indent="0">
              <a:buNone/>
            </a:pPr>
            <a:r>
              <a:rPr lang="en-US" dirty="0" smtClean="0"/>
              <a:t>		</a:t>
            </a:r>
            <a:r>
              <a:rPr lang="en-US" sz="3300" dirty="0" smtClean="0"/>
              <a:t>small budget only </a:t>
            </a:r>
            <a:r>
              <a:rPr lang="en-US" sz="3300" dirty="0" smtClean="0">
                <a:sym typeface="Wingdings" panose="05000000000000000000" pitchFamily="2" charset="2"/>
              </a:rPr>
              <a:t> </a:t>
            </a:r>
            <a:r>
              <a:rPr lang="en-US" sz="3300" dirty="0" smtClean="0"/>
              <a:t>low priority at vendor</a:t>
            </a:r>
          </a:p>
          <a:p>
            <a:pPr marL="177800" indent="-177800"/>
            <a:r>
              <a:rPr lang="en-US" dirty="0" smtClean="0"/>
              <a:t>CBM02 (FSD, SPID) 	baby sensors, from a </a:t>
            </a:r>
            <a:r>
              <a:rPr lang="en-US" dirty="0" err="1" smtClean="0"/>
              <a:t>CiS</a:t>
            </a:r>
            <a:r>
              <a:rPr lang="en-US" dirty="0" smtClean="0"/>
              <a:t> research project</a:t>
            </a:r>
          </a:p>
          <a:p>
            <a:pPr marL="177800" indent="-177800"/>
            <a:r>
              <a:rPr lang="en-US" dirty="0"/>
              <a:t>CBM03, CBM03’ </a:t>
            </a:r>
            <a:r>
              <a:rPr lang="en-US" dirty="0" smtClean="0"/>
              <a:t>		technological wafers to address quality/performance issues</a:t>
            </a:r>
          </a:p>
          <a:p>
            <a:pPr marL="177800" indent="-177800"/>
            <a:r>
              <a:rPr lang="en-US" dirty="0" smtClean="0"/>
              <a:t>CBM04 (2010)  </a:t>
            </a:r>
            <a:r>
              <a:rPr lang="en-US" dirty="0"/>
              <a:t>	</a:t>
            </a:r>
            <a:r>
              <a:rPr lang="en-US" dirty="0" smtClean="0"/>
              <a:t>	next full-size sensor – still low priority</a:t>
            </a:r>
          </a:p>
          <a:p>
            <a:pPr marL="177800" indent="-177800"/>
            <a:r>
              <a:rPr lang="en-US" dirty="0" smtClean="0"/>
              <a:t>CBM05 (2012/13)     	started prototyping using additional funding (“3M”), </a:t>
            </a:r>
            <a:br>
              <a:rPr lang="en-US" dirty="0" smtClean="0"/>
            </a:br>
            <a:r>
              <a:rPr lang="en-US" dirty="0" smtClean="0"/>
              <a:t>                                        	including single-metal sensors </a:t>
            </a:r>
          </a:p>
          <a:p>
            <a:pPr marL="177800" indent="-177800"/>
            <a:r>
              <a:rPr lang="en-US" dirty="0" smtClean="0"/>
              <a:t>in 2012: 		second vendor – Hamamatsu, Japan </a:t>
            </a:r>
          </a:p>
          <a:p>
            <a:pPr marL="177800" indent="-177800"/>
            <a:r>
              <a:rPr lang="en-US" dirty="0" smtClean="0"/>
              <a:t>CBM05 (2013) 		first sensor from Hamamatsu  – special BMBF budget</a:t>
            </a:r>
          </a:p>
          <a:p>
            <a:pPr marL="177800" indent="-177800"/>
            <a:r>
              <a:rPr lang="en-US" dirty="0" smtClean="0"/>
              <a:t>CBM06 (2014-2016</a:t>
            </a:r>
            <a:r>
              <a:rPr lang="en-US" dirty="0"/>
              <a:t>)    	</a:t>
            </a:r>
            <a:r>
              <a:rPr lang="en-US" dirty="0" smtClean="0"/>
              <a:t>in </a:t>
            </a:r>
            <a:r>
              <a:rPr lang="en-US" dirty="0"/>
              <a:t>several </a:t>
            </a:r>
            <a:r>
              <a:rPr lang="en-US" dirty="0" smtClean="0"/>
              <a:t>sizes and iterations; </a:t>
            </a:r>
          </a:p>
          <a:p>
            <a:pPr marL="0" indent="0">
              <a:buNone/>
            </a:pPr>
            <a:r>
              <a:rPr lang="en-US" dirty="0" smtClean="0"/>
              <a:t>			start using STS </a:t>
            </a:r>
            <a:r>
              <a:rPr lang="en-US" dirty="0"/>
              <a:t>project </a:t>
            </a:r>
            <a:r>
              <a:rPr lang="en-US" dirty="0" smtClean="0"/>
              <a:t>funds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larger </a:t>
            </a:r>
            <a:r>
              <a:rPr lang="en-US" dirty="0"/>
              <a:t>orders, higher </a:t>
            </a:r>
            <a:r>
              <a:rPr lang="en-US" dirty="0" smtClean="0"/>
              <a:t>priority </a:t>
            </a:r>
            <a:endParaRPr lang="en-US" dirty="0"/>
          </a:p>
          <a:p>
            <a:pPr marL="177800" indent="-177800"/>
            <a:r>
              <a:rPr lang="en-US" dirty="0" smtClean="0"/>
              <a:t>12 cm sensor (2014)	6.2 x 12.4 cm sensor replacing two daisy chained 6.2 x 6.2 </a:t>
            </a:r>
          </a:p>
          <a:p>
            <a:pPr marL="177800" indent="-177800"/>
            <a:r>
              <a:rPr lang="en-US" dirty="0" smtClean="0"/>
              <a:t>CBM06 (</a:t>
            </a:r>
            <a:r>
              <a:rPr lang="en-US" dirty="0" smtClean="0"/>
              <a:t>2014-2017) </a:t>
            </a:r>
            <a:r>
              <a:rPr lang="en-US" dirty="0" smtClean="0"/>
              <a:t>	sensors of all sizes produced at </a:t>
            </a:r>
            <a:r>
              <a:rPr lang="en-US" dirty="0" err="1" smtClean="0"/>
              <a:t>CiS</a:t>
            </a:r>
            <a:r>
              <a:rPr lang="en-US" dirty="0" smtClean="0"/>
              <a:t> and Hamamatsu, 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double-sided, double metal   (GSI/FAIR and JINR funds)</a:t>
            </a:r>
            <a:endParaRPr lang="en-US" dirty="0"/>
          </a:p>
          <a:p>
            <a:pPr marL="177800" indent="-177800"/>
            <a:endParaRPr lang="en-US" dirty="0" smtClean="0"/>
          </a:p>
          <a:p>
            <a:pPr marL="400050" lvl="1" indent="0"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Brief recollection of sensor development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0" cy="365125"/>
          </a:xfrm>
        </p:spPr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19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9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4525963"/>
          </a:xfrm>
        </p:spPr>
        <p:txBody>
          <a:bodyPr>
            <a:normAutofit fontScale="47500" lnSpcReduction="20000"/>
          </a:bodyPr>
          <a:lstStyle/>
          <a:p>
            <a:pPr marL="177800" indent="-177800"/>
            <a:r>
              <a:rPr lang="en-US" sz="3800" dirty="0"/>
              <a:t>F</a:t>
            </a:r>
            <a:r>
              <a:rPr lang="en-US" sz="3800" dirty="0" smtClean="0"/>
              <a:t>ull family of sensors developed with </a:t>
            </a:r>
            <a:r>
              <a:rPr lang="en-US" sz="3800" dirty="0" err="1" smtClean="0"/>
              <a:t>CiS</a:t>
            </a:r>
            <a:r>
              <a:rPr lang="en-US" sz="3800" dirty="0" smtClean="0"/>
              <a:t> and Hamamatsu: </a:t>
            </a:r>
          </a:p>
          <a:p>
            <a:pPr marL="395288" lvl="1" indent="-217488"/>
            <a:r>
              <a:rPr lang="en-US" dirty="0" smtClean="0"/>
              <a:t>double-sided, double metal</a:t>
            </a:r>
          </a:p>
          <a:p>
            <a:pPr marL="395288" lvl="1" indent="-217488"/>
            <a:r>
              <a:rPr lang="en-US" dirty="0" smtClean="0"/>
              <a:t>layouts established with identical features (within the design rules of the vendors)</a:t>
            </a:r>
          </a:p>
          <a:p>
            <a:pPr marL="395288" lvl="1" indent="-217488"/>
            <a:r>
              <a:rPr lang="en-US" dirty="0" smtClean="0"/>
              <a:t>mask sets produced</a:t>
            </a:r>
            <a:endParaRPr lang="en-US" dirty="0"/>
          </a:p>
          <a:p>
            <a:pPr marL="395288" lvl="1" indent="-217488"/>
            <a:r>
              <a:rPr lang="en-US" dirty="0" smtClean="0"/>
              <a:t>sensors in all four sizes produced at both vendors</a:t>
            </a:r>
          </a:p>
          <a:p>
            <a:endParaRPr lang="en-US" dirty="0" smtClean="0"/>
          </a:p>
          <a:p>
            <a:pPr marL="177800" indent="-177800"/>
            <a:r>
              <a:rPr lang="en-US" sz="3500" dirty="0" err="1" smtClean="0"/>
              <a:t>CiS</a:t>
            </a:r>
            <a:r>
              <a:rPr lang="en-US" sz="3500" dirty="0" smtClean="0"/>
              <a:t>: </a:t>
            </a:r>
          </a:p>
          <a:p>
            <a:pPr marL="395288" lvl="1" indent="-217488"/>
            <a:r>
              <a:rPr lang="en-US" dirty="0" smtClean="0"/>
              <a:t>4” technology:      </a:t>
            </a:r>
            <a:r>
              <a:rPr lang="en-US" i="1" dirty="0" smtClean="0"/>
              <a:t>established </a:t>
            </a:r>
          </a:p>
          <a:p>
            <a:pPr marL="627063" lvl="2" indent="-231775"/>
            <a:r>
              <a:rPr lang="en-US" sz="2900" dirty="0" smtClean="0"/>
              <a:t>6.2 cm x 2.2 cm 	 – 3 sensors per wafer                          			</a:t>
            </a:r>
            <a:r>
              <a:rPr lang="en-US" sz="2900" b="1" dirty="0" smtClean="0"/>
              <a:t>small series produced</a:t>
            </a:r>
          </a:p>
          <a:p>
            <a:pPr marL="627063" lvl="2" indent="-231775"/>
            <a:r>
              <a:rPr lang="en-US" sz="2900" dirty="0"/>
              <a:t>6.2 cm x </a:t>
            </a:r>
            <a:r>
              <a:rPr lang="en-US" sz="2900" dirty="0" smtClean="0"/>
              <a:t>4.2 </a:t>
            </a:r>
            <a:r>
              <a:rPr lang="en-US" sz="2900" dirty="0"/>
              <a:t>cm </a:t>
            </a:r>
            <a:r>
              <a:rPr lang="en-US" sz="2900" dirty="0" smtClean="0"/>
              <a:t>	 – 1 </a:t>
            </a:r>
            <a:r>
              <a:rPr lang="en-US" sz="2900" dirty="0"/>
              <a:t>sensors </a:t>
            </a:r>
            <a:r>
              <a:rPr lang="en-US" sz="2900" dirty="0" smtClean="0"/>
              <a:t>per wafer 				</a:t>
            </a:r>
            <a:r>
              <a:rPr lang="en-US" sz="2900" b="1" dirty="0" smtClean="0"/>
              <a:t>small </a:t>
            </a:r>
            <a:r>
              <a:rPr lang="en-US" sz="2900" b="1" dirty="0"/>
              <a:t>series produced</a:t>
            </a:r>
          </a:p>
          <a:p>
            <a:pPr marL="627063" lvl="2" indent="-231775"/>
            <a:r>
              <a:rPr lang="en-US" sz="2900" dirty="0"/>
              <a:t>6.2 cm x </a:t>
            </a:r>
            <a:r>
              <a:rPr lang="en-US" sz="2900" dirty="0" smtClean="0"/>
              <a:t>6.2 </a:t>
            </a:r>
            <a:r>
              <a:rPr lang="en-US" sz="2900" dirty="0"/>
              <a:t>cm </a:t>
            </a:r>
            <a:r>
              <a:rPr lang="en-US" sz="2900" dirty="0" smtClean="0"/>
              <a:t>	 – 1 </a:t>
            </a:r>
            <a:r>
              <a:rPr lang="en-US" sz="2900" dirty="0"/>
              <a:t>sensors </a:t>
            </a:r>
            <a:r>
              <a:rPr lang="en-US" sz="2900" dirty="0" smtClean="0"/>
              <a:t>per wafer 				</a:t>
            </a:r>
            <a:r>
              <a:rPr lang="en-US" sz="2900" b="1" dirty="0" smtClean="0"/>
              <a:t>small </a:t>
            </a:r>
            <a:r>
              <a:rPr lang="en-US" sz="2900" b="1" dirty="0"/>
              <a:t>series produced</a:t>
            </a:r>
            <a:endParaRPr lang="en-US" sz="2900" b="1" dirty="0" smtClean="0"/>
          </a:p>
          <a:p>
            <a:pPr marL="395288" lvl="1" indent="-217488"/>
            <a:r>
              <a:rPr lang="en-US" dirty="0" smtClean="0"/>
              <a:t>6” technology:       </a:t>
            </a:r>
            <a:r>
              <a:rPr lang="en-US" i="1" dirty="0" smtClean="0"/>
              <a:t>being established</a:t>
            </a:r>
          </a:p>
          <a:p>
            <a:pPr marL="627063" lvl="2" indent="-231775"/>
            <a:r>
              <a:rPr lang="en-US" sz="2900" dirty="0"/>
              <a:t>6.2 cm x </a:t>
            </a:r>
            <a:r>
              <a:rPr lang="en-US" sz="2900" dirty="0" smtClean="0"/>
              <a:t>12.4 </a:t>
            </a:r>
            <a:r>
              <a:rPr lang="en-US" sz="2900" dirty="0"/>
              <a:t>cm – </a:t>
            </a:r>
            <a:r>
              <a:rPr lang="en-US" sz="2900" dirty="0" smtClean="0"/>
              <a:t>1 </a:t>
            </a:r>
            <a:r>
              <a:rPr lang="en-US" sz="2900" dirty="0"/>
              <a:t>sensors  </a:t>
            </a:r>
            <a:r>
              <a:rPr lang="en-US" sz="2900" dirty="0" smtClean="0"/>
              <a:t>per wafer, space free for “gap” sensors       	</a:t>
            </a:r>
            <a:r>
              <a:rPr lang="en-US" sz="2900" b="1" dirty="0" smtClean="0"/>
              <a:t>small series produced</a:t>
            </a:r>
            <a:br>
              <a:rPr lang="en-US" sz="2900" b="1" dirty="0" smtClean="0"/>
            </a:br>
            <a:endParaRPr lang="en-US" dirty="0"/>
          </a:p>
          <a:p>
            <a:pPr marL="177800" indent="-177800"/>
            <a:r>
              <a:rPr lang="en-US" sz="3600" dirty="0" smtClean="0"/>
              <a:t>Hamamatsu: </a:t>
            </a:r>
          </a:p>
          <a:p>
            <a:pPr marL="395288" lvl="1" indent="-217488"/>
            <a:r>
              <a:rPr lang="en-US" dirty="0" smtClean="0"/>
              <a:t>6” technology:        </a:t>
            </a:r>
            <a:r>
              <a:rPr lang="en-US" i="1" dirty="0" smtClean="0"/>
              <a:t>established</a:t>
            </a:r>
          </a:p>
          <a:p>
            <a:pPr marL="627063" lvl="2" indent="-231775"/>
            <a:r>
              <a:rPr lang="en-US" sz="2900" dirty="0" smtClean="0"/>
              <a:t>6.2 cm x 6.2 cm  + 6.2 cm x 4.2 cm   – 1 sensor of each per wafer 		</a:t>
            </a:r>
            <a:r>
              <a:rPr lang="en-US" sz="2900" b="1" dirty="0" smtClean="0"/>
              <a:t>small </a:t>
            </a:r>
            <a:r>
              <a:rPr lang="en-US" sz="2900" b="1" dirty="0"/>
              <a:t>series produced</a:t>
            </a:r>
            <a:endParaRPr lang="en-US" sz="2900" b="1" dirty="0" smtClean="0"/>
          </a:p>
          <a:p>
            <a:pPr marL="627063" lvl="2" indent="-231775"/>
            <a:r>
              <a:rPr lang="en-US" sz="2900" dirty="0" smtClean="0"/>
              <a:t>6.2 cm x 12.4 cm  + 6.2 cm x 2.2 cm – 1 sensor of each per wafer 		</a:t>
            </a:r>
            <a:r>
              <a:rPr lang="en-US" sz="2900" b="1" dirty="0" smtClean="0"/>
              <a:t>small </a:t>
            </a:r>
            <a:r>
              <a:rPr lang="en-US" sz="2900" b="1" dirty="0"/>
              <a:t>series produced</a:t>
            </a: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-US" sz="2900" dirty="0" smtClean="0"/>
              <a:t>                                                                    + one “gap” sensor  4.0 cm x 2.2 cm </a:t>
            </a:r>
            <a:endParaRPr lang="en-US" sz="29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hose could be the masks for the series production, if no further changes are identified.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0" cy="365125"/>
          </a:xfrm>
        </p:spPr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19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8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recent sensors</a:t>
            </a:r>
            <a:endParaRPr lang="en-US" dirty="0"/>
          </a:p>
        </p:txBody>
      </p:sp>
      <p:pic>
        <p:nvPicPr>
          <p:cNvPr id="7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914400" y="1422774"/>
            <a:ext cx="6934200" cy="497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200" y="4971871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6.2 x </a:t>
            </a:r>
            <a:r>
              <a:rPr lang="de-DE" dirty="0" smtClean="0"/>
              <a:t>2.2 </a:t>
            </a:r>
            <a:r>
              <a:rPr lang="de-DE" dirty="0"/>
              <a:t>cm</a:t>
            </a:r>
            <a:r>
              <a:rPr lang="de-DE" baseline="30000" dirty="0"/>
              <a:t>2</a:t>
            </a:r>
            <a:endParaRPr lang="en-US" baseline="30000" dirty="0"/>
          </a:p>
          <a:p>
            <a:r>
              <a:rPr lang="de-DE" dirty="0"/>
              <a:t>6.2 x </a:t>
            </a:r>
            <a:r>
              <a:rPr lang="de-DE" dirty="0" smtClean="0"/>
              <a:t>4.2 </a:t>
            </a:r>
            <a:r>
              <a:rPr lang="de-DE" dirty="0"/>
              <a:t>cm</a:t>
            </a:r>
            <a:r>
              <a:rPr lang="de-DE" baseline="30000" dirty="0"/>
              <a:t>2</a:t>
            </a:r>
            <a:endParaRPr lang="en-US" baseline="30000" dirty="0"/>
          </a:p>
          <a:p>
            <a:r>
              <a:rPr lang="de-DE" dirty="0"/>
              <a:t>6.2 x 6.2 </a:t>
            </a:r>
            <a:r>
              <a:rPr lang="de-DE" dirty="0" smtClean="0"/>
              <a:t>cm</a:t>
            </a:r>
            <a:r>
              <a:rPr lang="de-DE" baseline="30000" dirty="0" smtClean="0"/>
              <a:t>2</a:t>
            </a:r>
            <a:endParaRPr lang="de-DE" dirty="0" smtClean="0"/>
          </a:p>
          <a:p>
            <a:r>
              <a:rPr lang="de-DE" dirty="0" smtClean="0"/>
              <a:t>6.2 x 12.4 cm</a:t>
            </a:r>
            <a:r>
              <a:rPr lang="de-DE" baseline="30000" dirty="0" smtClean="0"/>
              <a:t>2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665596" y="20574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CiS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45720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Hamamatsu</a:t>
            </a:r>
            <a:endParaRPr lang="en-US" sz="32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0" cy="365125"/>
          </a:xfrm>
        </p:spPr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19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0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CiS</a:t>
            </a:r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www.cismst.org</a:t>
            </a:r>
            <a:endParaRPr lang="en-US" dirty="0" smtClean="0"/>
          </a:p>
          <a:p>
            <a:pPr lvl="1"/>
            <a:r>
              <a:rPr lang="en-US" dirty="0" smtClean="0"/>
              <a:t>main business: MEMS, radiation sensors </a:t>
            </a:r>
          </a:p>
          <a:p>
            <a:pPr lvl="1"/>
            <a:r>
              <a:rPr lang="en-US" dirty="0" smtClean="0"/>
              <a:t>established </a:t>
            </a:r>
            <a:r>
              <a:rPr lang="en-US" dirty="0"/>
              <a:t>sensor </a:t>
            </a:r>
            <a:r>
              <a:rPr lang="en-US" dirty="0" smtClean="0"/>
              <a:t>provider, e.g. at CERN (ATLAS, CMS) </a:t>
            </a:r>
          </a:p>
          <a:p>
            <a:pPr lvl="1"/>
            <a:r>
              <a:rPr lang="en-US" dirty="0" smtClean="0"/>
              <a:t>double-sided </a:t>
            </a:r>
            <a:r>
              <a:rPr lang="en-US" dirty="0" err="1" smtClean="0"/>
              <a:t>microstrip</a:t>
            </a:r>
            <a:r>
              <a:rPr lang="en-US" dirty="0" smtClean="0"/>
              <a:t> sensor technology</a:t>
            </a:r>
            <a:endParaRPr lang="en-US" dirty="0"/>
          </a:p>
          <a:p>
            <a:pPr lvl="1"/>
            <a:r>
              <a:rPr lang="en-US" dirty="0" smtClean="0"/>
              <a:t>we have direct contact to managers, project leaders of radiation detector division, are well informed about technology, equipment, procedures; </a:t>
            </a:r>
            <a:r>
              <a:rPr lang="en-US" dirty="0" err="1" smtClean="0"/>
              <a:t>CiS</a:t>
            </a:r>
            <a:r>
              <a:rPr lang="en-US" dirty="0" smtClean="0"/>
              <a:t> investment in DSSD production process </a:t>
            </a:r>
          </a:p>
          <a:p>
            <a:pPr lvl="1"/>
            <a:r>
              <a:rPr lang="en-US" dirty="0" smtClean="0"/>
              <a:t>project meetings at GSI and </a:t>
            </a:r>
            <a:r>
              <a:rPr lang="en-US" dirty="0" err="1" smtClean="0"/>
              <a:t>CiS</a:t>
            </a:r>
            <a:r>
              <a:rPr lang="en-US" dirty="0" smtClean="0"/>
              <a:t> in regular intervals + phone meetings </a:t>
            </a:r>
          </a:p>
          <a:p>
            <a:pPr lvl="1"/>
            <a:r>
              <a:rPr lang="en-US" dirty="0" smtClean="0"/>
              <a:t>most recent major meeting on 01 March 2017, including director from </a:t>
            </a:r>
            <a:r>
              <a:rPr lang="en-US" dirty="0" err="1" smtClean="0"/>
              <a:t>CiS</a:t>
            </a:r>
            <a:r>
              <a:rPr lang="en-US" dirty="0" smtClean="0"/>
              <a:t> [and GSI/FAIR]</a:t>
            </a:r>
          </a:p>
          <a:p>
            <a:r>
              <a:rPr lang="en-US" dirty="0" smtClean="0"/>
              <a:t>Hamamatsu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www.hamamatsu.com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main business: photon detectors</a:t>
            </a:r>
          </a:p>
          <a:p>
            <a:pPr lvl="1"/>
            <a:r>
              <a:rPr lang="en-US" dirty="0" smtClean="0"/>
              <a:t>established </a:t>
            </a:r>
            <a:r>
              <a:rPr lang="en-US" dirty="0" err="1" smtClean="0"/>
              <a:t>microstrip</a:t>
            </a:r>
            <a:r>
              <a:rPr lang="en-US" dirty="0" smtClean="0"/>
              <a:t> sensor provider, in particular CMS tracker </a:t>
            </a:r>
          </a:p>
          <a:p>
            <a:pPr lvl="1"/>
            <a:r>
              <a:rPr lang="en-US" dirty="0" smtClean="0"/>
              <a:t>large factory for single-sided sensors</a:t>
            </a:r>
          </a:p>
          <a:p>
            <a:pPr lvl="1"/>
            <a:r>
              <a:rPr lang="en-US" dirty="0" smtClean="0"/>
              <a:t>double-sided sensor technology offered </a:t>
            </a:r>
            <a:r>
              <a:rPr lang="en-US" dirty="0"/>
              <a:t>since </a:t>
            </a:r>
            <a:r>
              <a:rPr lang="en-US" dirty="0" smtClean="0"/>
              <a:t>ca. 2010 </a:t>
            </a:r>
            <a:r>
              <a:rPr lang="en-US" dirty="0"/>
              <a:t>on 6” </a:t>
            </a:r>
            <a:br>
              <a:rPr lang="en-US" dirty="0"/>
            </a:br>
            <a:r>
              <a:rPr lang="en-US" dirty="0" smtClean="0"/>
              <a:t>   </a:t>
            </a:r>
            <a:r>
              <a:rPr lang="en-US" dirty="0" smtClean="0">
                <a:sym typeface="Wingdings" panose="05000000000000000000" pitchFamily="2" charset="2"/>
              </a:rPr>
              <a:t>  K. Yamamura, CERN Workshop Nov. 2011,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://indico.cern.ch/event/148944/ </a:t>
            </a:r>
            <a:endParaRPr lang="en-US" dirty="0" smtClean="0"/>
          </a:p>
          <a:p>
            <a:pPr lvl="1"/>
            <a:r>
              <a:rPr lang="en-US" dirty="0" smtClean="0"/>
              <a:t>good and direct contact to sales office in Germany (</a:t>
            </a:r>
            <a:r>
              <a:rPr lang="en-US" dirty="0" err="1" smtClean="0"/>
              <a:t>Herrsching</a:t>
            </a:r>
            <a:r>
              <a:rPr lang="en-US" dirty="0" smtClean="0"/>
              <a:t>), good relaying of communication to and from Sensor Division in Japan; regular meetings. </a:t>
            </a:r>
          </a:p>
          <a:p>
            <a:pPr lvl="1"/>
            <a:r>
              <a:rPr lang="en-US" dirty="0" smtClean="0"/>
              <a:t>technical meeting with Hamamatsu engineers and managers in Frankfurt (May 2012), </a:t>
            </a:r>
            <a:br>
              <a:rPr lang="en-US" dirty="0" smtClean="0"/>
            </a:br>
            <a:r>
              <a:rPr lang="en-US" dirty="0" smtClean="0"/>
              <a:t>project meeting at Hamamatsu, Hamamatsu City, Japan (Nov. 2013), next:</a:t>
            </a:r>
            <a:r>
              <a:rPr lang="en-US" dirty="0" smtClean="0">
                <a:sym typeface="Wingdings" panose="05000000000000000000" pitchFamily="2" charset="2"/>
              </a:rPr>
              <a:t> June</a:t>
            </a:r>
            <a:r>
              <a:rPr lang="en-US" dirty="0" smtClean="0"/>
              <a:t> 2017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with vendors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0" cy="365125"/>
          </a:xfrm>
        </p:spPr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19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47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production timeline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09432" y="1270089"/>
            <a:ext cx="8229600" cy="685800"/>
          </a:xfrm>
        </p:spPr>
        <p:txBody>
          <a:bodyPr>
            <a:normAutofit/>
          </a:bodyPr>
          <a:lstStyle/>
          <a:p>
            <a:r>
              <a:rPr lang="en-US" sz="2400" dirty="0"/>
              <a:t>official STS Project Plan: 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09432" y="4343401"/>
            <a:ext cx="8505967" cy="2209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Possible production at </a:t>
            </a:r>
            <a:r>
              <a:rPr lang="en-US" sz="2400" dirty="0" err="1"/>
              <a:t>CiS</a:t>
            </a:r>
            <a:r>
              <a:rPr lang="en-US" sz="2400" dirty="0"/>
              <a:t>: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dirty="0"/>
              <a:t>       </a:t>
            </a:r>
            <a:r>
              <a:rPr lang="en-US" sz="1800" dirty="0" err="1"/>
              <a:t>CiS</a:t>
            </a:r>
            <a:r>
              <a:rPr lang="en-US" sz="1800" dirty="0"/>
              <a:t> has worked out a plausible timeline for a 2-year production, both 4” and 6” </a:t>
            </a:r>
            <a:br>
              <a:rPr lang="en-US" sz="1800" dirty="0"/>
            </a:br>
            <a:r>
              <a:rPr lang="en-US" sz="1800" dirty="0"/>
              <a:t>       processing, for all STS sensors (896) + spares.  </a:t>
            </a:r>
            <a:br>
              <a:rPr lang="en-US" sz="1800" dirty="0"/>
            </a:br>
            <a:endParaRPr lang="en-US" sz="800" dirty="0"/>
          </a:p>
          <a:p>
            <a:r>
              <a:rPr lang="en-US" sz="2400" dirty="0"/>
              <a:t>Possible production at Hamamatsu: </a:t>
            </a:r>
          </a:p>
          <a:p>
            <a:pPr marL="0" indent="0">
              <a:buNone/>
            </a:pPr>
            <a:r>
              <a:rPr lang="en-US" sz="2000" dirty="0"/>
              <a:t>     </a:t>
            </a:r>
            <a:r>
              <a:rPr lang="en-US" sz="1800" dirty="0"/>
              <a:t>  3-year old rough estimate:   max. 35-40 sensors/month  (420-480 sensors/year)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0" y="1161871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production readiness: 7/2017</a:t>
            </a:r>
          </a:p>
          <a:p>
            <a:r>
              <a:rPr lang="en-US" dirty="0"/>
              <a:t>tendering: 7/2017 </a:t>
            </a:r>
            <a:r>
              <a:rPr lang="en-US" dirty="0">
                <a:solidFill>
                  <a:srgbClr val="FF0000"/>
                </a:solidFill>
              </a:rPr>
              <a:t>(takes &gt; ½ year)</a:t>
            </a:r>
          </a:p>
          <a:p>
            <a:r>
              <a:rPr lang="en-US" dirty="0"/>
              <a:t>production: 10/2017 – 10/2019</a:t>
            </a: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39505" y="2149370"/>
            <a:ext cx="6607790" cy="1345441"/>
            <a:chOff x="872320" y="2258704"/>
            <a:chExt cx="6607790" cy="1345441"/>
          </a:xfrm>
        </p:grpSpPr>
        <p:pic>
          <p:nvPicPr>
            <p:cNvPr id="5122" name="Picture 2" descr="Q:\Eigene Dateien\Work\CBM\STS\STS-Project\STS-project-plan\Project-Plan-2016\2016-11-24-01_01_01_02_STS_construction_Seite_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7" t="35923" r="42976" b="46392"/>
            <a:stretch/>
          </p:blipFill>
          <p:spPr bwMode="auto">
            <a:xfrm>
              <a:off x="872320" y="2258704"/>
              <a:ext cx="4395716" cy="13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Q:\Eigene Dateien\Work\CBM\STS\STS-Project\STS-project-plan\Project-Plan-2016\2016-11-24-01_01_01_02_STS_construction_Seite_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95" t="35923" r="11718" b="46392"/>
            <a:stretch/>
          </p:blipFill>
          <p:spPr bwMode="auto">
            <a:xfrm>
              <a:off x="5268036" y="2266665"/>
              <a:ext cx="2212074" cy="13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feld 11"/>
          <p:cNvSpPr txBox="1"/>
          <p:nvPr/>
        </p:nvSpPr>
        <p:spPr>
          <a:xfrm>
            <a:off x="1127671" y="3689109"/>
            <a:ext cx="6568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probably </a:t>
            </a:r>
            <a:r>
              <a:rPr lang="en-US" dirty="0">
                <a:sym typeface="Wingdings" panose="05000000000000000000" pitchFamily="2" charset="2"/>
              </a:rPr>
              <a:t>needs adjustment: sensor production 1/2018 – 1/2020.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    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Delivery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due:   STS ready for installation 12/2021!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0" cy="365125"/>
          </a:xfrm>
        </p:spPr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19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28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Joint Purchase of sensors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1600200"/>
            <a:ext cx="8458200" cy="47243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ym typeface="Wingdings" panose="05000000000000000000" pitchFamily="2" charset="2"/>
              </a:rPr>
              <a:t>Tendering procedure is being prepared at FAIR GmbH</a:t>
            </a:r>
          </a:p>
          <a:p>
            <a:r>
              <a:rPr lang="en-US" sz="2000" dirty="0" smtClean="0"/>
              <a:t>with the combined funds of GSI, JINR, JU </a:t>
            </a:r>
          </a:p>
          <a:p>
            <a:r>
              <a:rPr lang="en-US" sz="2000" dirty="0">
                <a:sym typeface="Wingdings" panose="05000000000000000000" pitchFamily="2" charset="2"/>
              </a:rPr>
              <a:t>advantages:</a:t>
            </a:r>
          </a:p>
          <a:p>
            <a:pPr lvl="1"/>
            <a:r>
              <a:rPr lang="en-US" sz="1600" dirty="0"/>
              <a:t>all sensors will be produced with the same technical specifications</a:t>
            </a:r>
          </a:p>
          <a:p>
            <a:pPr lvl="1"/>
            <a:r>
              <a:rPr lang="en-US" sz="1600" dirty="0"/>
              <a:t>production within one consistent time plan</a:t>
            </a:r>
          </a:p>
          <a:p>
            <a:pPr lvl="1"/>
            <a:r>
              <a:rPr lang="en-US" sz="1600" dirty="0"/>
              <a:t>better price due to the larger amount of sensors ordered as compared with split orders</a:t>
            </a:r>
            <a:endParaRPr lang="en-US" sz="1600" dirty="0">
              <a:sym typeface="Wingdings" panose="05000000000000000000" pitchFamily="2" charset="2"/>
            </a:endParaRP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one point of contact for the companies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tendering </a:t>
            </a:r>
            <a:r>
              <a:rPr lang="en-US" sz="2000" dirty="0" smtClean="0">
                <a:sym typeface="Wingdings" panose="05000000000000000000" pitchFamily="2" charset="2"/>
              </a:rPr>
              <a:t>can </a:t>
            </a:r>
            <a:r>
              <a:rPr lang="en-US" sz="2000" dirty="0">
                <a:sym typeface="Wingdings" panose="05000000000000000000" pitchFamily="2" charset="2"/>
              </a:rPr>
              <a:t>only start with the </a:t>
            </a:r>
            <a:r>
              <a:rPr lang="en-US" sz="2000" dirty="0" smtClean="0">
                <a:sym typeface="Wingdings" panose="05000000000000000000" pitchFamily="2" charset="2"/>
              </a:rPr>
              <a:t>FAIR-JINR CBM-STS Collaboration </a:t>
            </a:r>
            <a:r>
              <a:rPr lang="en-US" sz="2000" dirty="0">
                <a:sym typeface="Wingdings" panose="05000000000000000000" pitchFamily="2" charset="2"/>
              </a:rPr>
              <a:t>Contract Addendum signed. 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Status</a:t>
            </a:r>
            <a:r>
              <a:rPr lang="en-US" sz="2000" dirty="0">
                <a:sym typeface="Wingdings" panose="05000000000000000000" pitchFamily="2" charset="2"/>
              </a:rPr>
              <a:t>:  GSI –  lawyer agreed, ready for signature at GSI/FAIR</a:t>
            </a:r>
            <a:r>
              <a:rPr lang="en-US" sz="2000" dirty="0" smtClean="0">
                <a:sym typeface="Wingdings" panose="05000000000000000000" pitchFamily="2" charset="2"/>
              </a:rPr>
              <a:t>. 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              JINR – accepted by VB-LHEP director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              JU – accepted by work package leader</a:t>
            </a:r>
            <a:endParaRPr lang="en-US" sz="2000" dirty="0" smtClean="0"/>
          </a:p>
          <a:p>
            <a:r>
              <a:rPr lang="en-US" sz="2000" i="1" dirty="0" smtClean="0">
                <a:sym typeface="Wingdings" panose="05000000000000000000" pitchFamily="2" charset="2"/>
              </a:rPr>
              <a:t>valid </a:t>
            </a:r>
            <a:r>
              <a:rPr lang="en-US" sz="2000" i="1" dirty="0" smtClean="0">
                <a:sym typeface="Wingdings" panose="05000000000000000000" pitchFamily="2" charset="2"/>
              </a:rPr>
              <a:t>also for </a:t>
            </a:r>
            <a:r>
              <a:rPr lang="en-US" sz="2000" i="1" dirty="0" err="1" smtClean="0">
                <a:sym typeface="Wingdings" panose="05000000000000000000" pitchFamily="2" charset="2"/>
              </a:rPr>
              <a:t>microcables</a:t>
            </a:r>
            <a:endParaRPr lang="en-US" sz="2000" i="1" dirty="0">
              <a:sym typeface="Wingdings" panose="05000000000000000000" pitchFamily="2" charset="2"/>
            </a:endParaRPr>
          </a:p>
          <a:p>
            <a:endParaRPr lang="de-DE" sz="1800" dirty="0" smtClean="0">
              <a:sym typeface="Wingdings" panose="05000000000000000000" pitchFamily="2" charset="2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0" cy="365125"/>
          </a:xfrm>
        </p:spPr>
        <p:txBody>
          <a:bodyPr/>
          <a:lstStyle/>
          <a:p>
            <a:r>
              <a:rPr lang="en-US" smtClean="0"/>
              <a:t>STS Work Meeting on CBM and BM@N, 22+23 May 2017</a:t>
            </a:r>
            <a:endParaRPr lang="de-DE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19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CBM-STS Milestones for Sensor Purchasing</a:t>
            </a:r>
            <a:endParaRPr lang="de-DE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7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959</Words>
  <Application>Microsoft Office PowerPoint</Application>
  <PresentationFormat>On-screen Show (4:3)</PresentationFormat>
  <Paragraphs>219</Paragraphs>
  <Slides>12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Wingdings</vt:lpstr>
      <vt:lpstr>Calibri</vt:lpstr>
      <vt:lpstr>Arial Narrow</vt:lpstr>
      <vt:lpstr>Larissa-Design</vt:lpstr>
      <vt:lpstr>1_Benutzerdefiniertes Design</vt:lpstr>
      <vt:lpstr>Acrobat Document</vt:lpstr>
      <vt:lpstr>CBM-STS Milestones and Work Packages:  Sensor Production Readiness and Purchasing  </vt:lpstr>
      <vt:lpstr>CBM-STS: Production Readiness</vt:lpstr>
      <vt:lpstr>Production Readiness: Sensors</vt:lpstr>
      <vt:lpstr>Brief recollection of sensor development</vt:lpstr>
      <vt:lpstr>Current status</vt:lpstr>
      <vt:lpstr>Most recent sensors</vt:lpstr>
      <vt:lpstr>Contact with vendors</vt:lpstr>
      <vt:lpstr>Sensor production timeline</vt:lpstr>
      <vt:lpstr>Joint Purchase of sensors</vt:lpstr>
      <vt:lpstr>Call for Tender </vt:lpstr>
      <vt:lpstr>To-do list on sensors for PR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Heuser, Johann Dr.</cp:lastModifiedBy>
  <cp:revision>1918</cp:revision>
  <dcterms:modified xsi:type="dcterms:W3CDTF">2017-05-20T12:14:21Z</dcterms:modified>
</cp:coreProperties>
</file>