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334" r:id="rId3"/>
    <p:sldId id="335" r:id="rId4"/>
    <p:sldId id="336" r:id="rId5"/>
    <p:sldId id="308" r:id="rId6"/>
    <p:sldId id="296" r:id="rId7"/>
    <p:sldId id="306" r:id="rId8"/>
    <p:sldId id="331" r:id="rId9"/>
    <p:sldId id="332" r:id="rId10"/>
    <p:sldId id="297" r:id="rId11"/>
    <p:sldId id="343" r:id="rId12"/>
    <p:sldId id="322" r:id="rId13"/>
    <p:sldId id="318" r:id="rId14"/>
    <p:sldId id="319" r:id="rId15"/>
    <p:sldId id="311" r:id="rId16"/>
    <p:sldId id="333" r:id="rId17"/>
    <p:sldId id="337" r:id="rId18"/>
    <p:sldId id="338" r:id="rId19"/>
    <p:sldId id="321" r:id="rId20"/>
    <p:sldId id="339" r:id="rId21"/>
    <p:sldId id="328" r:id="rId22"/>
    <p:sldId id="329" r:id="rId23"/>
    <p:sldId id="344" r:id="rId24"/>
    <p:sldId id="345" r:id="rId25"/>
    <p:sldId id="346" r:id="rId26"/>
    <p:sldId id="347" r:id="rId27"/>
    <p:sldId id="348" r:id="rId28"/>
    <p:sldId id="349" r:id="rId29"/>
    <p:sldId id="351" r:id="rId30"/>
    <p:sldId id="274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84" autoAdjust="0"/>
    <p:restoredTop sz="99145" autoAdjust="0"/>
  </p:normalViewPr>
  <p:slideViewPr>
    <p:cSldViewPr snapToGrid="0" snapToObjects="1">
      <p:cViewPr>
        <p:scale>
          <a:sx n="95" d="100"/>
          <a:sy n="95" d="100"/>
        </p:scale>
        <p:origin x="1728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549FF-C4D9-384C-968A-F5643FA0F1B4}" type="datetimeFigureOut">
              <a:rPr lang="en-US" smtClean="0"/>
              <a:t>5/22/17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D70EF-EF1A-EC41-B38D-0F1440C841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373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FE111-714A-894C-B1B4-2190BA341034}" type="datetimeFigureOut">
              <a:rPr lang="en-US" smtClean="0"/>
              <a:t>5/22/17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F66DB-A34F-2043-A39C-ADC594256A1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001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F66DB-A34F-2043-A39C-ADC594256A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2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F66DB-A34F-2043-A39C-ADC594256A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01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F66DB-A34F-2043-A39C-ADC594256A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4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F66DB-A34F-2043-A39C-ADC594256A1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37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85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50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38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45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46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19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30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03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8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88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22-23.05.2017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E.Lavrik. Optical QA for CBM STS. 1st Mini-Work Meeting “Towards Large Area Fast STS  for the NICA/BM@N setup”</a:t>
            </a:r>
            <a:endParaRPr lang="de-DE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B7222-124F-4D4A-A935-643508CCC97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6" Type="http://schemas.openxmlformats.org/officeDocument/2006/relationships/image" Target="../media/image39.jpg"/><Relationship Id="rId7" Type="http://schemas.openxmlformats.org/officeDocument/2006/relationships/image" Target="../media/image40.jpg"/><Relationship Id="rId8" Type="http://schemas.openxmlformats.org/officeDocument/2006/relationships/image" Target="../media/image41.jpg"/><Relationship Id="rId9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685800" y="1241006"/>
            <a:ext cx="7772400" cy="239543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3200" dirty="0"/>
          </a:p>
          <a:p>
            <a:r>
              <a:rPr lang="de-DE" sz="3200" dirty="0"/>
              <a:t>Optical </a:t>
            </a:r>
            <a:r>
              <a:rPr lang="de-DE" sz="3200" dirty="0" err="1"/>
              <a:t>quality</a:t>
            </a:r>
            <a:r>
              <a:rPr lang="de-DE" sz="3200" dirty="0"/>
              <a:t> </a:t>
            </a:r>
            <a:r>
              <a:rPr lang="de-DE" sz="3200" dirty="0" err="1"/>
              <a:t>assurance</a:t>
            </a:r>
            <a:r>
              <a:rPr lang="de-DE" sz="3200" dirty="0"/>
              <a:t> </a:t>
            </a:r>
            <a:r>
              <a:rPr lang="de-DE" sz="3200" dirty="0" err="1"/>
              <a:t>procedures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 smtClean="0"/>
              <a:t>components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the</a:t>
            </a:r>
            <a:r>
              <a:rPr lang="de-DE" sz="3200" dirty="0" smtClean="0"/>
              <a:t> </a:t>
            </a:r>
            <a:r>
              <a:rPr lang="de-DE" sz="3200" dirty="0"/>
              <a:t>CBM STS </a:t>
            </a:r>
            <a:r>
              <a:rPr lang="de-DE" sz="3200" dirty="0" err="1"/>
              <a:t>Detector</a:t>
            </a:r>
            <a:endParaRPr lang="en-US" sz="3200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371600" y="4473392"/>
            <a:ext cx="6400800" cy="116540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Evgeny Lavrik,</a:t>
            </a:r>
          </a:p>
          <a:p>
            <a:r>
              <a:rPr lang="en-US" sz="2400" dirty="0" err="1" smtClean="0"/>
              <a:t>Eberhard-Karls</a:t>
            </a:r>
            <a:r>
              <a:rPr lang="en-US" sz="2400" dirty="0" smtClean="0"/>
              <a:t> </a:t>
            </a:r>
            <a:r>
              <a:rPr lang="en-US" sz="2400" dirty="0" err="1" smtClean="0"/>
              <a:t>Universität</a:t>
            </a:r>
            <a:r>
              <a:rPr lang="en-US" sz="2400" dirty="0" smtClean="0"/>
              <a:t> </a:t>
            </a:r>
            <a:r>
              <a:rPr lang="en-US" sz="2400" dirty="0" err="1" smtClean="0"/>
              <a:t>Tübingen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for CBM Collaboration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812" y="5649258"/>
            <a:ext cx="2159000" cy="1066800"/>
          </a:xfrm>
          <a:prstGeom prst="rect">
            <a:avLst/>
          </a:prstGeom>
        </p:spPr>
      </p:pic>
      <p:pic>
        <p:nvPicPr>
          <p:cNvPr id="5" name="Picture 19" descr="http://www.uni-tuebingen.de/fileadmin/pics/logo-uni-tuebing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212" y="5747066"/>
            <a:ext cx="2265082" cy="8711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DOC-2010-Aug-45-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4190" y="5659717"/>
            <a:ext cx="774727" cy="104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25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</a:t>
            </a:r>
            <a:r>
              <a:rPr lang="de-DE" dirty="0" smtClean="0"/>
              <a:t>eight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5715000" cy="1922928"/>
          </a:xfrm>
        </p:spPr>
        <p:txBody>
          <a:bodyPr/>
          <a:lstStyle/>
          <a:p>
            <a:r>
              <a:rPr lang="de-DE" sz="2000" dirty="0" err="1" smtClean="0"/>
              <a:t>Contactless</a:t>
            </a:r>
            <a:r>
              <a:rPr lang="de-DE" sz="2000" dirty="0" smtClean="0"/>
              <a:t>, </a:t>
            </a:r>
            <a:r>
              <a:rPr lang="de-DE" sz="2000" dirty="0" err="1" smtClean="0"/>
              <a:t>thus</a:t>
            </a:r>
            <a:r>
              <a:rPr lang="de-DE" sz="2000" dirty="0" smtClean="0"/>
              <a:t> non-</a:t>
            </a:r>
            <a:r>
              <a:rPr lang="de-DE" sz="2000" dirty="0" err="1" smtClean="0"/>
              <a:t>damaging</a:t>
            </a:r>
            <a:r>
              <a:rPr lang="de-DE" sz="2000" dirty="0" smtClean="0"/>
              <a:t> </a:t>
            </a:r>
            <a:r>
              <a:rPr lang="de-DE" sz="2000" dirty="0" err="1" smtClean="0"/>
              <a:t>method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/>
              <a:t> </a:t>
            </a:r>
            <a:r>
              <a:rPr lang="de-DE" sz="2000" dirty="0" err="1"/>
              <a:t>measure</a:t>
            </a:r>
            <a:r>
              <a:rPr lang="de-DE" sz="2000" dirty="0"/>
              <a:t> </a:t>
            </a:r>
            <a:r>
              <a:rPr lang="de-DE" sz="2000" dirty="0" err="1"/>
              <a:t>object</a:t>
            </a:r>
            <a:r>
              <a:rPr lang="de-DE" sz="2000" dirty="0"/>
              <a:t> </a:t>
            </a:r>
            <a:r>
              <a:rPr lang="de-DE" sz="2000" dirty="0" err="1" smtClean="0"/>
              <a:t>heights</a:t>
            </a:r>
            <a:endParaRPr lang="de-DE" sz="2000" dirty="0" smtClean="0"/>
          </a:p>
          <a:p>
            <a:r>
              <a:rPr lang="de-DE" sz="2000" dirty="0" err="1" smtClean="0"/>
              <a:t>Uses</a:t>
            </a:r>
            <a:r>
              <a:rPr lang="de-DE" sz="2000" dirty="0" smtClean="0"/>
              <a:t> Z-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Focusing</a:t>
            </a:r>
            <a:r>
              <a:rPr lang="de-DE" sz="2000" dirty="0" smtClean="0"/>
              <a:t> Stage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inspection</a:t>
            </a:r>
            <a:r>
              <a:rPr lang="de-DE" sz="2000" dirty="0" smtClean="0"/>
              <a:t> </a:t>
            </a:r>
            <a:r>
              <a:rPr lang="de-DE" sz="2000" dirty="0" err="1" smtClean="0"/>
              <a:t>setup</a:t>
            </a:r>
            <a:r>
              <a:rPr lang="de-DE" sz="2000" dirty="0" smtClean="0"/>
              <a:t>, </a:t>
            </a:r>
            <a:r>
              <a:rPr lang="de-DE" sz="2000" dirty="0" err="1" smtClean="0"/>
              <a:t>depending</a:t>
            </a:r>
            <a:r>
              <a:rPr lang="de-DE" sz="2000" dirty="0" smtClean="0"/>
              <a:t> on </a:t>
            </a:r>
            <a:r>
              <a:rPr lang="de-DE" sz="2000" dirty="0" err="1" smtClean="0"/>
              <a:t>precision</a:t>
            </a:r>
            <a:endParaRPr lang="de-DE" sz="2000" dirty="0"/>
          </a:p>
          <a:p>
            <a:r>
              <a:rPr lang="de-DE" sz="2000" dirty="0"/>
              <a:t>M</a:t>
            </a:r>
            <a:r>
              <a:rPr lang="de-DE" sz="2000" dirty="0" smtClean="0"/>
              <a:t>ost </a:t>
            </a:r>
            <a:r>
              <a:rPr lang="de-DE" sz="2000" dirty="0" err="1" smtClean="0"/>
              <a:t>focused</a:t>
            </a:r>
            <a:r>
              <a:rPr lang="de-DE" sz="2000" dirty="0" smtClean="0"/>
              <a:t> </a:t>
            </a:r>
            <a:r>
              <a:rPr lang="de-DE" sz="2000" dirty="0" err="1" smtClean="0"/>
              <a:t>value</a:t>
            </a:r>
            <a:r>
              <a:rPr lang="de-DE" sz="2000" dirty="0" smtClean="0"/>
              <a:t> </a:t>
            </a:r>
            <a:r>
              <a:rPr lang="de-DE" sz="2000" dirty="0" err="1" smtClean="0"/>
              <a:t>extracted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</a:t>
            </a:r>
            <a:r>
              <a:rPr lang="de-DE" sz="2000" dirty="0" err="1" smtClean="0"/>
              <a:t>Lorentzian</a:t>
            </a:r>
            <a:r>
              <a:rPr lang="de-DE" sz="2000" dirty="0" smtClean="0"/>
              <a:t> fit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10</a:t>
            </a:fld>
            <a:endParaRPr lang="en-US"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7" b="6635"/>
          <a:stretch/>
        </p:blipFill>
        <p:spPr>
          <a:xfrm>
            <a:off x="457200" y="3543553"/>
            <a:ext cx="5499847" cy="2304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40" y="1807601"/>
            <a:ext cx="2712321" cy="901123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40" y="2708827"/>
            <a:ext cx="2712321" cy="901123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40" y="3609279"/>
            <a:ext cx="2712321" cy="901123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6270740" y="4510402"/>
            <a:ext cx="2712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Source, FFT-</a:t>
            </a:r>
            <a:r>
              <a:rPr lang="de-DE" sz="1200" dirty="0" err="1" smtClean="0"/>
              <a:t>transformed</a:t>
            </a:r>
            <a:r>
              <a:rPr lang="de-DE" sz="1200" dirty="0" smtClean="0"/>
              <a:t> </a:t>
            </a:r>
            <a:r>
              <a:rPr lang="de-DE" sz="1200" dirty="0" err="1" smtClean="0"/>
              <a:t>image</a:t>
            </a:r>
            <a:endParaRPr lang="de-DE" sz="1200" dirty="0" smtClean="0"/>
          </a:p>
          <a:p>
            <a:pPr algn="ctr"/>
            <a:r>
              <a:rPr lang="de-DE" sz="1200" dirty="0" err="1"/>
              <a:t>a</a:t>
            </a:r>
            <a:r>
              <a:rPr lang="de-DE" sz="1200" dirty="0" err="1" smtClean="0"/>
              <a:t>nd</a:t>
            </a:r>
            <a:r>
              <a:rPr lang="de-DE" sz="1200" dirty="0" smtClean="0"/>
              <a:t> </a:t>
            </a:r>
            <a:r>
              <a:rPr lang="de-DE" sz="1200" dirty="0" err="1" smtClean="0"/>
              <a:t>magniture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all </a:t>
            </a:r>
            <a:r>
              <a:rPr lang="de-DE" sz="1200" dirty="0" err="1" smtClean="0"/>
              <a:t>complex</a:t>
            </a:r>
            <a:r>
              <a:rPr lang="de-DE" sz="1200" dirty="0" smtClean="0"/>
              <a:t> </a:t>
            </a:r>
            <a:r>
              <a:rPr lang="de-DE" sz="1200" dirty="0" err="1" smtClean="0"/>
              <a:t>pixels</a:t>
            </a:r>
            <a:endParaRPr lang="de-DE" sz="1200" dirty="0" smtClean="0"/>
          </a:p>
          <a:p>
            <a:pPr algn="ctr"/>
            <a:r>
              <a:rPr lang="de-DE" sz="1200" dirty="0" smtClean="0"/>
              <a:t>at different </a:t>
            </a:r>
            <a:r>
              <a:rPr lang="de-DE" sz="1200" dirty="0" err="1" smtClean="0"/>
              <a:t>focus</a:t>
            </a:r>
            <a:r>
              <a:rPr lang="de-DE" sz="1200" dirty="0" smtClean="0"/>
              <a:t> </a:t>
            </a:r>
            <a:r>
              <a:rPr lang="de-DE" sz="1200" dirty="0" err="1" smtClean="0"/>
              <a:t>values</a:t>
            </a:r>
            <a:endParaRPr lang="de-DE" sz="1200" dirty="0"/>
          </a:p>
        </p:txBody>
      </p:sp>
      <p:sp>
        <p:nvSpPr>
          <p:cNvPr id="19" name="Textfeld 18"/>
          <p:cNvSpPr txBox="1"/>
          <p:nvPr/>
        </p:nvSpPr>
        <p:spPr>
          <a:xfrm>
            <a:off x="739588" y="5876364"/>
            <a:ext cx="1264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S</a:t>
            </a:r>
            <a:r>
              <a:rPr lang="de-DE" sz="1200" dirty="0" smtClean="0"/>
              <a:t>ource</a:t>
            </a:r>
            <a:endParaRPr lang="de-DE" sz="1200" dirty="0"/>
          </a:p>
        </p:txBody>
      </p:sp>
      <p:sp>
        <p:nvSpPr>
          <p:cNvPr id="21" name="Textfeld 20"/>
          <p:cNvSpPr txBox="1"/>
          <p:nvPr/>
        </p:nvSpPr>
        <p:spPr>
          <a:xfrm>
            <a:off x="2590800" y="5876364"/>
            <a:ext cx="1241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/>
              <a:t>Changing</a:t>
            </a:r>
            <a:r>
              <a:rPr lang="de-DE" sz="1200" dirty="0" smtClean="0"/>
              <a:t> </a:t>
            </a:r>
            <a:r>
              <a:rPr lang="de-DE" sz="1200" dirty="0" err="1" smtClean="0"/>
              <a:t>focus</a:t>
            </a:r>
            <a:endParaRPr lang="de-DE" sz="1200" dirty="0"/>
          </a:p>
        </p:txBody>
      </p:sp>
      <p:sp>
        <p:nvSpPr>
          <p:cNvPr id="22" name="Textfeld 21"/>
          <p:cNvSpPr txBox="1"/>
          <p:nvPr/>
        </p:nvSpPr>
        <p:spPr>
          <a:xfrm>
            <a:off x="4419600" y="5876364"/>
            <a:ext cx="124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/>
              <a:t>Changing</a:t>
            </a:r>
            <a:r>
              <a:rPr lang="de-DE" sz="1200" dirty="0" smtClean="0"/>
              <a:t> Z-position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27319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</a:t>
            </a:r>
            <a:r>
              <a:rPr lang="de-DE" dirty="0" smtClean="0"/>
              <a:t>eight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4643530" y="5031944"/>
            <a:ext cx="4548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Height </a:t>
            </a:r>
            <a:r>
              <a:rPr lang="de-DE" sz="1400" dirty="0" err="1" smtClean="0"/>
              <a:t>map</a:t>
            </a:r>
            <a:r>
              <a:rPr lang="de-DE" sz="1400" dirty="0" smtClean="0"/>
              <a:t> (warp) </a:t>
            </a:r>
            <a:r>
              <a:rPr lang="de-DE" sz="1400" dirty="0" err="1" smtClean="0"/>
              <a:t>of</a:t>
            </a:r>
            <a:r>
              <a:rPr lang="de-DE" sz="1400" dirty="0" smtClean="0"/>
              <a:t> a CBM06C6 </a:t>
            </a:r>
            <a:r>
              <a:rPr lang="de-DE" sz="1400" dirty="0" err="1" smtClean="0"/>
              <a:t>sensor</a:t>
            </a:r>
            <a:endParaRPr lang="de-DE" sz="1400" dirty="0"/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409739"/>
              </p:ext>
            </p:extLst>
          </p:nvPr>
        </p:nvGraphicFramePr>
        <p:xfrm>
          <a:off x="106275" y="3226271"/>
          <a:ext cx="4008524" cy="1673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131"/>
                <a:gridCol w="1002131"/>
                <a:gridCol w="1002131"/>
                <a:gridCol w="1002131"/>
              </a:tblGrid>
              <a:tr h="310122">
                <a:tc gridSpan="4">
                  <a:txBody>
                    <a:bodyPr/>
                    <a:lstStyle/>
                    <a:p>
                      <a:pPr algn="ctr"/>
                      <a:r>
                        <a:rPr lang="de-DE" sz="1600" dirty="0" err="1" smtClean="0"/>
                        <a:t>Measured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thickness</a:t>
                      </a:r>
                      <a:r>
                        <a:rPr lang="de-DE" sz="1600" dirty="0" smtClean="0"/>
                        <a:t>, µm</a:t>
                      </a:r>
                      <a:endParaRPr lang="de-DE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310122"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CIS</a:t>
                      </a:r>
                      <a:endParaRPr lang="de-DE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Hamamatsu</a:t>
                      </a:r>
                      <a:endParaRPr lang="de-DE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501462">
                <a:tc>
                  <a:txBody>
                    <a:bodyPr/>
                    <a:lstStyle/>
                    <a:p>
                      <a:pPr algn="ctr"/>
                      <a:r>
                        <a:rPr lang="de-DE" sz="1600" kern="1200" dirty="0" err="1" smtClean="0"/>
                        <a:t>bulk</a:t>
                      </a:r>
                      <a:endParaRPr lang="de-DE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kern="1200" dirty="0" err="1" smtClean="0"/>
                        <a:t>strips</a:t>
                      </a:r>
                      <a:endParaRPr lang="de-DE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kern="1200" dirty="0" err="1" smtClean="0"/>
                        <a:t>bulk</a:t>
                      </a:r>
                      <a:endParaRPr lang="de-DE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kern="1200" dirty="0" err="1" smtClean="0"/>
                        <a:t>strips</a:t>
                      </a:r>
                      <a:endParaRPr lang="de-DE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01462">
                <a:tc>
                  <a:txBody>
                    <a:bodyPr/>
                    <a:lstStyle/>
                    <a:p>
                      <a:pPr algn="ctr"/>
                      <a:r>
                        <a:rPr lang="de-DE" sz="1600" kern="1200" dirty="0" smtClean="0"/>
                        <a:t>303</a:t>
                      </a:r>
                      <a:endParaRPr lang="de-DE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kern="1200" dirty="0" smtClean="0"/>
                        <a:t>311</a:t>
                      </a:r>
                      <a:endParaRPr lang="de-DE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kern="1200" dirty="0" smtClean="0"/>
                        <a:t>331</a:t>
                      </a:r>
                      <a:endParaRPr lang="de-DE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kern="1200" dirty="0" smtClean="0"/>
                        <a:t>340</a:t>
                      </a:r>
                      <a:endParaRPr lang="de-DE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106276" y="5031944"/>
            <a:ext cx="40085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Every 10 µm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silicon</a:t>
            </a:r>
            <a:r>
              <a:rPr lang="de-DE" sz="1400" dirty="0" smtClean="0"/>
              <a:t> </a:t>
            </a:r>
            <a:r>
              <a:rPr lang="de-DE" sz="1400" dirty="0" err="1" smtClean="0"/>
              <a:t>generate</a:t>
            </a:r>
            <a:r>
              <a:rPr lang="de-DE" sz="1400" dirty="0" smtClean="0"/>
              <a:t> ~100 </a:t>
            </a:r>
            <a:r>
              <a:rPr lang="de-DE" sz="1400" dirty="0" err="1" smtClean="0"/>
              <a:t>e</a:t>
            </a:r>
            <a:r>
              <a:rPr lang="de-DE" sz="1400" baseline="30000" dirty="0" smtClean="0"/>
              <a:t>-</a:t>
            </a:r>
            <a:r>
              <a:rPr lang="de-DE" sz="1400" dirty="0" smtClean="0"/>
              <a:t> per MIP,</a:t>
            </a:r>
          </a:p>
          <a:p>
            <a:pPr algn="ctr"/>
            <a:r>
              <a:rPr lang="de-DE" sz="1400" dirty="0" smtClean="0"/>
              <a:t>The </a:t>
            </a:r>
            <a:r>
              <a:rPr lang="de-DE" sz="1400" dirty="0" err="1" smtClean="0"/>
              <a:t>expected</a:t>
            </a:r>
            <a:r>
              <a:rPr lang="de-DE" sz="1400" dirty="0" smtClean="0"/>
              <a:t> </a:t>
            </a:r>
            <a:r>
              <a:rPr lang="de-DE" sz="1400" dirty="0" err="1" smtClean="0"/>
              <a:t>read</a:t>
            </a:r>
            <a:r>
              <a:rPr lang="de-DE" sz="1400" dirty="0" smtClean="0"/>
              <a:t>-out </a:t>
            </a:r>
            <a:r>
              <a:rPr lang="de-DE" sz="1400" dirty="0" err="1" smtClean="0"/>
              <a:t>signals</a:t>
            </a:r>
            <a:r>
              <a:rPr lang="de-DE" sz="1400" dirty="0" smtClean="0"/>
              <a:t> </a:t>
            </a:r>
            <a:r>
              <a:rPr lang="de-DE" sz="1400" dirty="0" err="1" smtClean="0"/>
              <a:t>could</a:t>
            </a:r>
            <a:r>
              <a:rPr lang="de-DE" sz="1400" dirty="0" smtClean="0"/>
              <a:t> </a:t>
            </a:r>
            <a:r>
              <a:rPr lang="de-DE" sz="1400" dirty="0" err="1" smtClean="0"/>
              <a:t>be</a:t>
            </a:r>
            <a:r>
              <a:rPr lang="de-DE" sz="1400" dirty="0" smtClean="0"/>
              <a:t> </a:t>
            </a:r>
            <a:r>
              <a:rPr lang="de-DE" sz="1400" dirty="0" err="1" smtClean="0"/>
              <a:t>predicted</a:t>
            </a:r>
            <a:endParaRPr lang="de-DE" sz="1400" dirty="0" smtClean="0"/>
          </a:p>
          <a:p>
            <a:pPr algn="ctr"/>
            <a:r>
              <a:rPr lang="de-DE" sz="1400" dirty="0" smtClean="0"/>
              <a:t>Quality </a:t>
            </a:r>
            <a:r>
              <a:rPr lang="de-DE" sz="1400" dirty="0" err="1" smtClean="0"/>
              <a:t>criterion</a:t>
            </a:r>
            <a:endParaRPr lang="de-DE" sz="1400" dirty="0"/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457199" y="1417638"/>
            <a:ext cx="8229601" cy="192292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err="1" smtClean="0"/>
              <a:t>Measuring</a:t>
            </a:r>
            <a:r>
              <a:rPr lang="de-DE" sz="2000" dirty="0" smtClean="0"/>
              <a:t> </a:t>
            </a:r>
            <a:r>
              <a:rPr lang="de-DE" sz="2000" dirty="0" err="1" smtClean="0"/>
              <a:t>most</a:t>
            </a:r>
            <a:r>
              <a:rPr lang="de-DE" sz="2000" dirty="0" smtClean="0"/>
              <a:t> </a:t>
            </a:r>
            <a:r>
              <a:rPr lang="de-DE" sz="2000" dirty="0" err="1" smtClean="0"/>
              <a:t>focused</a:t>
            </a:r>
            <a:r>
              <a:rPr lang="de-DE" sz="2000" dirty="0" smtClean="0"/>
              <a:t> </a:t>
            </a:r>
            <a:r>
              <a:rPr lang="de-DE" sz="2000" dirty="0" err="1" smtClean="0"/>
              <a:t>values</a:t>
            </a:r>
            <a:r>
              <a:rPr lang="de-DE" sz="2000" dirty="0" smtClean="0"/>
              <a:t> at different </a:t>
            </a:r>
            <a:r>
              <a:rPr lang="de-DE" sz="2000" dirty="0" err="1" smtClean="0"/>
              <a:t>positions</a:t>
            </a:r>
            <a:r>
              <a:rPr lang="de-DE" sz="2000" dirty="0" smtClean="0"/>
              <a:t> </a:t>
            </a:r>
            <a:r>
              <a:rPr lang="de-DE" sz="2000" dirty="0" err="1" smtClean="0"/>
              <a:t>allows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:</a:t>
            </a:r>
          </a:p>
          <a:p>
            <a:pPr lvl="1"/>
            <a:r>
              <a:rPr lang="de-DE" sz="1600" dirty="0" smtClean="0"/>
              <a:t>Sensor warp </a:t>
            </a:r>
            <a:r>
              <a:rPr lang="de-DE" sz="1600" dirty="0" err="1" smtClean="0"/>
              <a:t>measurements</a:t>
            </a:r>
            <a:endParaRPr lang="de-DE" sz="1600" dirty="0" smtClean="0"/>
          </a:p>
          <a:p>
            <a:pPr lvl="1"/>
            <a:r>
              <a:rPr lang="de-DE" sz="1600" dirty="0" smtClean="0"/>
              <a:t>Sensor </a:t>
            </a:r>
            <a:r>
              <a:rPr lang="de-DE" sz="1600" dirty="0" err="1" smtClean="0"/>
              <a:t>thickness</a:t>
            </a:r>
            <a:r>
              <a:rPr lang="de-DE" sz="1600" dirty="0" smtClean="0"/>
              <a:t> </a:t>
            </a:r>
            <a:r>
              <a:rPr lang="de-DE" sz="1600" dirty="0" err="1" smtClean="0"/>
              <a:t>measurements</a:t>
            </a:r>
            <a:r>
              <a:rPr lang="de-DE" sz="1600" dirty="0" smtClean="0"/>
              <a:t> </a:t>
            </a:r>
          </a:p>
          <a:p>
            <a:pPr lvl="1"/>
            <a:r>
              <a:rPr lang="de-DE" sz="1600" dirty="0" smtClean="0"/>
              <a:t>Other </a:t>
            </a:r>
            <a:r>
              <a:rPr lang="de-DE" sz="1600" dirty="0" err="1" smtClean="0"/>
              <a:t>metrology</a:t>
            </a:r>
            <a:r>
              <a:rPr lang="de-DE" sz="1600" dirty="0" smtClean="0"/>
              <a:t> </a:t>
            </a:r>
            <a:r>
              <a:rPr lang="de-DE" sz="1600" dirty="0" err="1" smtClean="0"/>
              <a:t>procedures</a:t>
            </a:r>
            <a:endParaRPr lang="de-DE" sz="1600" dirty="0"/>
          </a:p>
        </p:txBody>
      </p:sp>
      <p:pic>
        <p:nvPicPr>
          <p:cNvPr id="17" name="Bild 1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22" y="2812758"/>
            <a:ext cx="4865234" cy="233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4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Sensor Warp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12</a:t>
            </a:fld>
            <a:endParaRPr lang="en-US"/>
          </a:p>
        </p:txBody>
      </p:sp>
      <p:pic>
        <p:nvPicPr>
          <p:cNvPr id="72" name="Bild 7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1" y="1914972"/>
            <a:ext cx="3829792" cy="303951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57200" y="1130122"/>
            <a:ext cx="402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Calibration</a:t>
            </a:r>
            <a:r>
              <a:rPr lang="de-DE" dirty="0" smtClean="0"/>
              <a:t> </a:t>
            </a:r>
            <a:r>
              <a:rPr lang="de-DE" dirty="0" err="1" smtClean="0"/>
              <a:t>against</a:t>
            </a:r>
            <a:r>
              <a:rPr lang="de-DE" dirty="0" smtClean="0"/>
              <a:t> a </a:t>
            </a:r>
            <a:r>
              <a:rPr lang="de-DE" dirty="0" err="1" smtClean="0"/>
              <a:t>certified</a:t>
            </a:r>
            <a:r>
              <a:rPr lang="de-DE" dirty="0" smtClean="0"/>
              <a:t> </a:t>
            </a:r>
            <a:r>
              <a:rPr lang="de-DE" dirty="0" err="1" smtClean="0"/>
              <a:t>Mitutoyo</a:t>
            </a:r>
            <a:r>
              <a:rPr lang="de-DE" dirty="0" smtClean="0"/>
              <a:t> </a:t>
            </a:r>
            <a:r>
              <a:rPr lang="de-DE" dirty="0" err="1" smtClean="0"/>
              <a:t>gauge</a:t>
            </a:r>
            <a:r>
              <a:rPr lang="de-DE" dirty="0" smtClean="0"/>
              <a:t> block </a:t>
            </a:r>
            <a:r>
              <a:rPr lang="de-DE" dirty="0" err="1" smtClean="0"/>
              <a:t>set</a:t>
            </a:r>
            <a:r>
              <a:rPr lang="de-DE" dirty="0"/>
              <a:t> </a:t>
            </a:r>
            <a:r>
              <a:rPr lang="de-DE" dirty="0" err="1" smtClean="0"/>
              <a:t>yields</a:t>
            </a:r>
            <a:r>
              <a:rPr lang="de-DE" dirty="0" smtClean="0"/>
              <a:t> </a:t>
            </a:r>
            <a:r>
              <a:rPr lang="de-DE" dirty="0" err="1" smtClean="0"/>
              <a:t>precision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~1µm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934" y="1914972"/>
            <a:ext cx="3829793" cy="3039518"/>
          </a:xfrm>
          <a:prstGeom prst="rect">
            <a:avLst/>
          </a:prstGeom>
        </p:spPr>
      </p:pic>
      <p:sp>
        <p:nvSpPr>
          <p:cNvPr id="76" name="Textfeld 75"/>
          <p:cNvSpPr txBox="1"/>
          <p:nvPr/>
        </p:nvSpPr>
        <p:spPr>
          <a:xfrm>
            <a:off x="4434132" y="1149071"/>
            <a:ext cx="402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Performance </a:t>
            </a:r>
            <a:r>
              <a:rPr lang="de-DE" dirty="0" err="1" smtClean="0"/>
              <a:t>optimizations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adaptive </a:t>
            </a:r>
            <a:r>
              <a:rPr lang="de-DE" dirty="0" err="1" smtClean="0"/>
              <a:t>method</a:t>
            </a:r>
            <a:r>
              <a:rPr lang="de-DE" dirty="0" smtClean="0"/>
              <a:t>, </a:t>
            </a:r>
            <a:r>
              <a:rPr lang="de-DE" dirty="0" err="1" smtClean="0"/>
              <a:t>speedup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8-20 </a:t>
            </a:r>
            <a:r>
              <a:rPr lang="de-DE" dirty="0" err="1" smtClean="0"/>
              <a:t>times</a:t>
            </a:r>
            <a:endParaRPr lang="de-DE" dirty="0"/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896671"/>
              </p:ext>
            </p:extLst>
          </p:nvPr>
        </p:nvGraphicFramePr>
        <p:xfrm>
          <a:off x="849502" y="4926672"/>
          <a:ext cx="4549395" cy="1457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6465"/>
                <a:gridCol w="1516465"/>
                <a:gridCol w="1516465"/>
              </a:tblGrid>
              <a:tr h="314496">
                <a:tc>
                  <a:txBody>
                    <a:bodyPr/>
                    <a:lstStyle/>
                    <a:p>
                      <a:pPr algn="ctr"/>
                      <a:r>
                        <a:rPr lang="de-DE" sz="1100" baseline="0" dirty="0" err="1" smtClean="0"/>
                        <a:t>Meas</a:t>
                      </a:r>
                      <a:r>
                        <a:rPr lang="de-DE" sz="1100" baseline="0" dirty="0" smtClean="0"/>
                        <a:t> </a:t>
                      </a:r>
                      <a:r>
                        <a:rPr lang="de-DE" sz="1100" baseline="0" dirty="0" err="1" smtClean="0"/>
                        <a:t>step</a:t>
                      </a:r>
                      <a:r>
                        <a:rPr lang="de-DE" sz="1100" baseline="0" dirty="0" smtClean="0"/>
                        <a:t>, mm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Adaptive </a:t>
                      </a:r>
                      <a:r>
                        <a:rPr lang="de-DE" sz="1100" dirty="0" err="1" smtClean="0"/>
                        <a:t>method</a:t>
                      </a:r>
                      <a:r>
                        <a:rPr lang="de-DE" sz="1100" dirty="0" smtClean="0"/>
                        <a:t>,</a:t>
                      </a:r>
                      <a:r>
                        <a:rPr lang="de-DE" sz="1100" baseline="0" dirty="0" smtClean="0"/>
                        <a:t> </a:t>
                      </a:r>
                      <a:r>
                        <a:rPr lang="de-DE" sz="1100" baseline="0" dirty="0" err="1" smtClean="0"/>
                        <a:t>hrs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err="1" smtClean="0"/>
                        <a:t>Straightforward</a:t>
                      </a:r>
                      <a:r>
                        <a:rPr lang="de-DE" sz="1100" dirty="0" smtClean="0"/>
                        <a:t>, </a:t>
                      </a:r>
                      <a:r>
                        <a:rPr lang="de-DE" sz="1100" dirty="0" err="1" smtClean="0"/>
                        <a:t>hrs</a:t>
                      </a:r>
                      <a:endParaRPr lang="de-DE" sz="1100" dirty="0"/>
                    </a:p>
                  </a:txBody>
                  <a:tcPr/>
                </a:tc>
              </a:tr>
              <a:tr h="190944"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1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13.75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106.12</a:t>
                      </a:r>
                      <a:endParaRPr lang="de-DE" sz="900" dirty="0"/>
                    </a:p>
                  </a:txBody>
                  <a:tcPr/>
                </a:tc>
              </a:tr>
              <a:tr h="190944"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2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3.43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26.53</a:t>
                      </a:r>
                      <a:endParaRPr lang="de-DE" sz="900" dirty="0"/>
                    </a:p>
                  </a:txBody>
                  <a:tcPr/>
                </a:tc>
              </a:tr>
              <a:tr h="190944"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3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1.5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11.8</a:t>
                      </a:r>
                      <a:endParaRPr lang="de-DE" sz="900" dirty="0"/>
                    </a:p>
                  </a:txBody>
                  <a:tcPr/>
                </a:tc>
              </a:tr>
              <a:tr h="190944"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4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52 min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6.63</a:t>
                      </a:r>
                      <a:endParaRPr lang="de-DE" sz="900" dirty="0"/>
                    </a:p>
                  </a:txBody>
                  <a:tcPr/>
                </a:tc>
              </a:tr>
              <a:tr h="190944"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5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33 min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4.2</a:t>
                      </a:r>
                      <a:endParaRPr lang="de-DE" sz="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feld 12"/>
          <p:cNvSpPr txBox="1"/>
          <p:nvPr/>
        </p:nvSpPr>
        <p:spPr>
          <a:xfrm>
            <a:off x="5521147" y="5424587"/>
            <a:ext cx="1753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Warp </a:t>
            </a:r>
            <a:r>
              <a:rPr lang="de-DE" sz="1200" dirty="0" err="1" smtClean="0"/>
              <a:t>measurement</a:t>
            </a:r>
            <a:r>
              <a:rPr lang="de-DE" sz="1200" dirty="0" smtClean="0"/>
              <a:t> time</a:t>
            </a:r>
          </a:p>
          <a:p>
            <a:r>
              <a:rPr lang="de-DE" sz="1200" dirty="0" err="1"/>
              <a:t>o</a:t>
            </a:r>
            <a:r>
              <a:rPr lang="de-DE" sz="1200" dirty="0" err="1" smtClean="0"/>
              <a:t>f</a:t>
            </a:r>
            <a:r>
              <a:rPr lang="de-DE" sz="1200" dirty="0" smtClean="0"/>
              <a:t> a 6x6 </a:t>
            </a:r>
            <a:r>
              <a:rPr lang="de-DE" sz="1200" dirty="0" err="1" smtClean="0"/>
              <a:t>sensor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97596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82" y="928682"/>
            <a:ext cx="6088158" cy="48318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Sensor Warp </a:t>
            </a:r>
            <a:r>
              <a:rPr lang="de-DE" dirty="0" err="1" smtClean="0"/>
              <a:t>for</a:t>
            </a:r>
            <a:r>
              <a:rPr lang="de-DE" dirty="0" smtClean="0"/>
              <a:t> 20 </a:t>
            </a:r>
            <a:r>
              <a:rPr lang="de-DE" dirty="0" err="1" smtClean="0"/>
              <a:t>sensors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429982" y="5760553"/>
            <a:ext cx="7158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Values </a:t>
            </a:r>
            <a:r>
              <a:rPr lang="de-DE" dirty="0" err="1" smtClean="0"/>
              <a:t>of</a:t>
            </a:r>
            <a:r>
              <a:rPr lang="de-DE" dirty="0" smtClean="0"/>
              <a:t> warp </a:t>
            </a:r>
            <a:r>
              <a:rPr lang="de-DE" dirty="0" err="1" smtClean="0"/>
              <a:t>observed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15 </a:t>
            </a:r>
            <a:r>
              <a:rPr lang="de-DE" dirty="0" err="1" smtClean="0"/>
              <a:t>and</a:t>
            </a:r>
            <a:r>
              <a:rPr lang="de-DE" dirty="0" smtClean="0"/>
              <a:t> 80 µm </a:t>
            </a:r>
            <a:r>
              <a:rPr lang="de-DE" dirty="0" err="1" smtClean="0"/>
              <a:t>across</a:t>
            </a:r>
            <a:r>
              <a:rPr lang="de-DE" dirty="0" smtClean="0"/>
              <a:t> prototype </a:t>
            </a:r>
            <a:r>
              <a:rPr lang="de-DE" dirty="0" err="1" smtClean="0"/>
              <a:t>sensors</a:t>
            </a:r>
            <a:r>
              <a:rPr lang="de-DE" dirty="0" smtClean="0"/>
              <a:t>,</a:t>
            </a:r>
          </a:p>
          <a:p>
            <a:pPr algn="ctr"/>
            <a:r>
              <a:rPr lang="de-DE" dirty="0" err="1" smtClean="0"/>
              <a:t>seemingly</a:t>
            </a:r>
            <a:r>
              <a:rPr lang="de-DE" dirty="0" smtClean="0"/>
              <a:t>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dependence</a:t>
            </a:r>
            <a:r>
              <a:rPr lang="de-DE" dirty="0" smtClean="0"/>
              <a:t> (</a:t>
            </a:r>
            <a:r>
              <a:rPr lang="de-DE" dirty="0" err="1" smtClean="0"/>
              <a:t>yet</a:t>
            </a:r>
            <a:r>
              <a:rPr lang="de-DE" dirty="0" smtClean="0"/>
              <a:t>?)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6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6"/>
          </a:xfrm>
        </p:spPr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D5B7222-124F-4D4A-A935-643508CCC97F}" type="slidenum">
              <a:rPr lang="en-US" smtClean="0"/>
              <a:t>14</a:t>
            </a:fld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Sensor </a:t>
            </a:r>
            <a:r>
              <a:rPr lang="de-DE" dirty="0" err="1" smtClean="0"/>
              <a:t>cutting</a:t>
            </a:r>
            <a:r>
              <a:rPr lang="de-DE" dirty="0" smtClean="0"/>
              <a:t> </a:t>
            </a:r>
            <a:r>
              <a:rPr lang="de-DE" dirty="0" err="1" smtClean="0"/>
              <a:t>edge</a:t>
            </a:r>
            <a:endParaRPr lang="de-DE" dirty="0"/>
          </a:p>
        </p:txBody>
      </p:sp>
      <p:pic>
        <p:nvPicPr>
          <p:cNvPr id="6" name="Inhaltsplatzhalt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06" y="1623136"/>
            <a:ext cx="3638051" cy="715315"/>
          </a:xfrm>
          <a:prstGeom prst="rect">
            <a:avLst/>
          </a:prstGeom>
        </p:spPr>
      </p:pic>
      <p:pic>
        <p:nvPicPr>
          <p:cNvPr id="7" name="Inhaltsplatzhalt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01" y="4017868"/>
            <a:ext cx="3516805" cy="25321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57200" y="1522971"/>
            <a:ext cx="47394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Cutting</a:t>
            </a:r>
            <a:r>
              <a:rPr lang="de-DE" dirty="0" smtClean="0"/>
              <a:t> </a:t>
            </a:r>
            <a:r>
              <a:rPr lang="de-DE" dirty="0" err="1" smtClean="0"/>
              <a:t>edge</a:t>
            </a:r>
            <a:r>
              <a:rPr lang="de-DE" dirty="0" smtClean="0"/>
              <a:t> </a:t>
            </a:r>
            <a:r>
              <a:rPr lang="de-DE" dirty="0" err="1" smtClean="0"/>
              <a:t>quality</a:t>
            </a:r>
            <a:r>
              <a:rPr lang="de-DE" dirty="0" smtClean="0"/>
              <a:t> </a:t>
            </a:r>
            <a:r>
              <a:rPr lang="de-DE" dirty="0" err="1" smtClean="0"/>
              <a:t>estimation</a:t>
            </a:r>
            <a:endParaRPr lang="de-DE" dirty="0" smtClean="0"/>
          </a:p>
          <a:p>
            <a:r>
              <a:rPr lang="de-DE" dirty="0" smtClean="0"/>
              <a:t>	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looking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deviation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fitted</a:t>
            </a:r>
            <a:r>
              <a:rPr lang="de-DE" dirty="0" smtClean="0"/>
              <a:t> </a:t>
            </a:r>
            <a:r>
              <a:rPr lang="de-DE" dirty="0" err="1" smtClean="0"/>
              <a:t>edge</a:t>
            </a:r>
            <a:endParaRPr lang="de-DE" dirty="0" smtClean="0"/>
          </a:p>
          <a:p>
            <a:r>
              <a:rPr lang="de-DE" dirty="0" smtClean="0"/>
              <a:t>	≤ 20µm</a:t>
            </a:r>
          </a:p>
          <a:p>
            <a:endParaRPr lang="de-DE" dirty="0" smtClean="0"/>
          </a:p>
          <a:p>
            <a:r>
              <a:rPr lang="de-DE" dirty="0" err="1" smtClean="0"/>
              <a:t>Cutting</a:t>
            </a:r>
            <a:r>
              <a:rPr lang="de-DE" dirty="0" smtClean="0"/>
              <a:t> </a:t>
            </a:r>
            <a:r>
              <a:rPr lang="de-DE" dirty="0" err="1" smtClean="0"/>
              <a:t>edge</a:t>
            </a:r>
            <a:r>
              <a:rPr lang="de-DE" dirty="0" smtClean="0"/>
              <a:t> </a:t>
            </a:r>
            <a:r>
              <a:rPr lang="de-DE" dirty="0" err="1" smtClean="0"/>
              <a:t>parallelity</a:t>
            </a:r>
            <a:endParaRPr lang="de-DE" dirty="0" smtClean="0"/>
          </a:p>
          <a:p>
            <a:r>
              <a:rPr lang="de-DE" dirty="0" smtClean="0"/>
              <a:t>	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looking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	</a:t>
            </a:r>
            <a:r>
              <a:rPr lang="de-DE" dirty="0" err="1" smtClean="0"/>
              <a:t>alignment</a:t>
            </a:r>
            <a:r>
              <a:rPr lang="de-DE" dirty="0" smtClean="0"/>
              <a:t> </a:t>
            </a:r>
            <a:r>
              <a:rPr lang="de-DE" dirty="0" err="1" smtClean="0"/>
              <a:t>mark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fitted</a:t>
            </a:r>
            <a:r>
              <a:rPr lang="de-DE" dirty="0" smtClean="0"/>
              <a:t> </a:t>
            </a:r>
            <a:r>
              <a:rPr lang="de-DE" dirty="0" err="1" smtClean="0"/>
              <a:t>edge</a:t>
            </a:r>
            <a:r>
              <a:rPr lang="de-DE" dirty="0" smtClean="0"/>
              <a:t> at all 4 	</a:t>
            </a:r>
            <a:r>
              <a:rPr lang="de-DE" dirty="0" err="1" smtClean="0"/>
              <a:t>corners</a:t>
            </a:r>
            <a:endParaRPr lang="de-DE" dirty="0" smtClean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888" y="3769022"/>
            <a:ext cx="3892112" cy="308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4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182880" y="5709341"/>
            <a:ext cx="860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Inspection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detected</a:t>
            </a:r>
            <a:r>
              <a:rPr lang="de-DE" dirty="0" smtClean="0"/>
              <a:t> </a:t>
            </a:r>
            <a:r>
              <a:rPr lang="de-DE" dirty="0" err="1" smtClean="0"/>
              <a:t>defects</a:t>
            </a:r>
            <a:r>
              <a:rPr lang="de-DE" dirty="0" smtClean="0"/>
              <a:t>, different </a:t>
            </a:r>
            <a:r>
              <a:rPr lang="de-DE" dirty="0" err="1" smtClean="0"/>
              <a:t>annotation</a:t>
            </a:r>
            <a:endParaRPr lang="de-DE" dirty="0" smtClean="0"/>
          </a:p>
          <a:p>
            <a:pPr algn="ctr"/>
            <a:r>
              <a:rPr lang="de-DE" dirty="0" err="1" smtClean="0"/>
              <a:t>Here</a:t>
            </a:r>
            <a:r>
              <a:rPr lang="de-DE" dirty="0" smtClean="0"/>
              <a:t> a </a:t>
            </a:r>
            <a:r>
              <a:rPr lang="de-DE" dirty="0" err="1" smtClean="0"/>
              <a:t>baby</a:t>
            </a:r>
            <a:r>
              <a:rPr lang="de-DE" dirty="0" smtClean="0"/>
              <a:t> </a:t>
            </a:r>
            <a:r>
              <a:rPr lang="de-DE" dirty="0" err="1" smtClean="0"/>
              <a:t>sensor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demonstration</a:t>
            </a:r>
            <a:r>
              <a:rPr lang="de-DE" dirty="0" smtClean="0"/>
              <a:t> </a:t>
            </a:r>
            <a:r>
              <a:rPr lang="de-DE" dirty="0" err="1" smtClean="0"/>
              <a:t>purposes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50" y="1057941"/>
            <a:ext cx="6407498" cy="46344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Inspection</a:t>
            </a:r>
            <a:r>
              <a:rPr lang="de-DE" dirty="0" smtClean="0"/>
              <a:t> </a:t>
            </a:r>
            <a:r>
              <a:rPr lang="de-DE" dirty="0" err="1" smtClean="0"/>
              <a:t>reports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92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Inspection</a:t>
            </a:r>
            <a:r>
              <a:rPr lang="de-DE" dirty="0" smtClean="0"/>
              <a:t> </a:t>
            </a:r>
            <a:r>
              <a:rPr lang="de-DE" dirty="0" err="1" smtClean="0"/>
              <a:t>reports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61" y="1069695"/>
            <a:ext cx="5883077" cy="461092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69239" y="5709341"/>
            <a:ext cx="860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Single ROI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defects</a:t>
            </a:r>
            <a:r>
              <a:rPr lang="de-DE" dirty="0"/>
              <a:t> </a:t>
            </a:r>
            <a:r>
              <a:rPr lang="de-DE" dirty="0" err="1"/>
              <a:t>detected</a:t>
            </a:r>
            <a:r>
              <a:rPr lang="de-DE" dirty="0"/>
              <a:t>, </a:t>
            </a:r>
            <a:r>
              <a:rPr lang="de-DE" dirty="0" err="1"/>
              <a:t>defect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(</a:t>
            </a:r>
            <a:r>
              <a:rPr lang="de-DE" dirty="0" err="1"/>
              <a:t>class</a:t>
            </a:r>
            <a:r>
              <a:rPr lang="de-DE" dirty="0"/>
              <a:t>, </a:t>
            </a:r>
            <a:r>
              <a:rPr lang="de-DE" dirty="0" err="1"/>
              <a:t>center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mass</a:t>
            </a:r>
            <a:r>
              <a:rPr lang="de-DE" dirty="0"/>
              <a:t>, </a:t>
            </a:r>
            <a:r>
              <a:rPr lang="de-DE" dirty="0" err="1"/>
              <a:t>area</a:t>
            </a:r>
            <a:r>
              <a:rPr lang="de-DE" dirty="0"/>
              <a:t>, etc</a:t>
            </a:r>
            <a:r>
              <a:rPr lang="de-DE" dirty="0" smtClean="0"/>
              <a:t>.)</a:t>
            </a:r>
          </a:p>
          <a:p>
            <a:pPr algn="ctr"/>
            <a:r>
              <a:rPr lang="de-DE" dirty="0" smtClean="0"/>
              <a:t>Operators </a:t>
            </a:r>
            <a:r>
              <a:rPr lang="de-DE" dirty="0" err="1" smtClean="0"/>
              <a:t>workplace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navigation</a:t>
            </a:r>
            <a:r>
              <a:rPr lang="de-DE" dirty="0" smtClean="0"/>
              <a:t>, </a:t>
            </a:r>
            <a:r>
              <a:rPr lang="de-DE" dirty="0" err="1" smtClean="0"/>
              <a:t>editing</a:t>
            </a:r>
            <a:r>
              <a:rPr lang="de-DE" dirty="0" smtClean="0"/>
              <a:t> etc. </a:t>
            </a:r>
            <a:r>
              <a:rPr lang="de-DE" dirty="0" err="1" smtClean="0"/>
              <a:t>functionality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62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Database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E.Lavrik</a:t>
            </a:r>
            <a:r>
              <a:rPr lang="en-US" dirty="0" smtClean="0"/>
              <a:t>. Optical QA for CBM STS. 1st Mini-Work Meeting “Towards Large Area Fast STS  for the NICA/BM@N setup”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17</a:t>
            </a:fld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457199" y="1423862"/>
            <a:ext cx="419979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smtClean="0"/>
              <a:t>Reports </a:t>
            </a:r>
            <a:r>
              <a:rPr lang="de-DE" dirty="0" err="1" smtClean="0"/>
              <a:t>formed</a:t>
            </a:r>
            <a:r>
              <a:rPr lang="de-DE" dirty="0"/>
              <a:t> </a:t>
            </a:r>
            <a:r>
              <a:rPr lang="de-DE" dirty="0" err="1" smtClean="0"/>
              <a:t>during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stored</a:t>
            </a:r>
            <a:r>
              <a:rPr lang="de-DE" dirty="0" smtClean="0"/>
              <a:t> in Database</a:t>
            </a:r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Centralised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CBM – </a:t>
            </a:r>
            <a:r>
              <a:rPr lang="de-DE" dirty="0" err="1" smtClean="0"/>
              <a:t>FairDB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1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inspection</a:t>
            </a:r>
            <a:r>
              <a:rPr lang="de-DE" dirty="0" smtClean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it-IT" dirty="0" smtClean="0"/>
              <a:t>25.8 GB </a:t>
            </a:r>
            <a:r>
              <a:rPr lang="it-IT" dirty="0"/>
              <a:t>per 6x6 </a:t>
            </a:r>
            <a:r>
              <a:rPr lang="it-IT" dirty="0" err="1" smtClean="0"/>
              <a:t>sensor</a:t>
            </a:r>
            <a:r>
              <a:rPr lang="it-IT" dirty="0" smtClean="0"/>
              <a:t> (</a:t>
            </a:r>
            <a:r>
              <a:rPr lang="it-IT" dirty="0" err="1" smtClean="0"/>
              <a:t>n</a:t>
            </a:r>
            <a:r>
              <a:rPr lang="it-IT" dirty="0" smtClean="0"/>
              <a:t> and </a:t>
            </a:r>
            <a:r>
              <a:rPr lang="it-IT" dirty="0" err="1" smtClean="0"/>
              <a:t>p</a:t>
            </a:r>
            <a:r>
              <a:rPr lang="it-IT" dirty="0" smtClean="0"/>
              <a:t> </a:t>
            </a:r>
            <a:r>
              <a:rPr lang="it-IT" dirty="0" err="1" smtClean="0"/>
              <a:t>sides</a:t>
            </a:r>
            <a:r>
              <a:rPr lang="it-IT" dirty="0" smtClean="0"/>
              <a:t>, </a:t>
            </a:r>
            <a:r>
              <a:rPr lang="it-IT" dirty="0" err="1" smtClean="0"/>
              <a:t>lossless</a:t>
            </a:r>
            <a:r>
              <a:rPr lang="it-IT" dirty="0" smtClean="0"/>
              <a:t> PNG)</a:t>
            </a:r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50 TB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images</a:t>
            </a:r>
            <a:r>
              <a:rPr lang="de-DE" dirty="0" smtClean="0"/>
              <a:t> </a:t>
            </a:r>
            <a:r>
              <a:rPr lang="de-DE" dirty="0" err="1" smtClean="0"/>
              <a:t>needs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stored</a:t>
            </a:r>
            <a:r>
              <a:rPr lang="de-DE" dirty="0" smtClean="0"/>
              <a:t>. </a:t>
            </a:r>
          </a:p>
          <a:p>
            <a:pPr marL="742950" lvl="1" indent="-285750">
              <a:buFont typeface="Arial"/>
              <a:buChar char="•"/>
            </a:pPr>
            <a:r>
              <a:rPr lang="de-DE" dirty="0" smtClean="0"/>
              <a:t>Tape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r>
              <a:rPr lang="de-DE" b="1" dirty="0" err="1" smtClean="0"/>
              <a:t>gStore</a:t>
            </a:r>
            <a:r>
              <a:rPr lang="de-DE" b="1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GSI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archiving</a:t>
            </a:r>
            <a:endParaRPr lang="de-DE" dirty="0" smtClean="0"/>
          </a:p>
          <a:p>
            <a:pPr marL="742950" lvl="1" indent="-285750">
              <a:buFont typeface="Arial"/>
              <a:buChar char="•"/>
            </a:pPr>
            <a:r>
              <a:rPr lang="de-DE" dirty="0" smtClean="0"/>
              <a:t>HPC </a:t>
            </a:r>
            <a:r>
              <a:rPr lang="de-DE" dirty="0" err="1" smtClean="0"/>
              <a:t>clusters</a:t>
            </a:r>
            <a:r>
              <a:rPr lang="de-DE" dirty="0" smtClean="0"/>
              <a:t> at GSI </a:t>
            </a:r>
            <a:r>
              <a:rPr lang="de-DE" dirty="0" err="1" smtClean="0"/>
              <a:t>for</a:t>
            </a:r>
            <a:r>
              <a:rPr lang="de-DE" dirty="0" smtClean="0"/>
              <a:t> “</a:t>
            </a:r>
            <a:r>
              <a:rPr lang="de-DE" dirty="0" err="1" smtClean="0"/>
              <a:t>hot</a:t>
            </a:r>
            <a:r>
              <a:rPr lang="de-DE" dirty="0" smtClean="0"/>
              <a:t>“ </a:t>
            </a:r>
            <a:r>
              <a:rPr lang="de-DE" dirty="0" err="1" smtClean="0"/>
              <a:t>storage</a:t>
            </a:r>
            <a:endParaRPr lang="de-DE" dirty="0" smtClean="0"/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Database </a:t>
            </a:r>
            <a:r>
              <a:rPr lang="de-DE" dirty="0" err="1" smtClean="0"/>
              <a:t>interfaces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developed</a:t>
            </a:r>
            <a:r>
              <a:rPr lang="de-DE" dirty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QA</a:t>
            </a:r>
            <a:endParaRPr lang="de-DE" dirty="0"/>
          </a:p>
          <a:p>
            <a:pPr marL="285750" indent="-285750">
              <a:buFont typeface="Arial"/>
              <a:buChar char="•"/>
            </a:pPr>
            <a:endParaRPr lang="de-DE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939" y="1417638"/>
            <a:ext cx="4329861" cy="358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" y="-215152"/>
            <a:ext cx="9144000" cy="685800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0" y="3704033"/>
            <a:ext cx="2510128" cy="230233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Defect detection in a context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5516549" y="51952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030" y="3734013"/>
            <a:ext cx="4689054" cy="227235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18700" y="1004689"/>
            <a:ext cx="739738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Problem: In </a:t>
            </a:r>
            <a:r>
              <a:rPr lang="de-DE" dirty="0" err="1" smtClean="0"/>
              <a:t>direct</a:t>
            </a:r>
            <a:r>
              <a:rPr lang="de-DE" dirty="0" smtClean="0"/>
              <a:t> light all </a:t>
            </a:r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 err="1" smtClean="0"/>
              <a:t>defects</a:t>
            </a:r>
            <a:r>
              <a:rPr lang="de-DE" dirty="0" smtClean="0"/>
              <a:t> </a:t>
            </a:r>
            <a:r>
              <a:rPr lang="de-DE" dirty="0" err="1" smtClean="0"/>
              <a:t>appear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dark</a:t>
            </a:r>
            <a:r>
              <a:rPr lang="de-DE" dirty="0" smtClean="0"/>
              <a:t> </a:t>
            </a:r>
            <a:r>
              <a:rPr lang="de-DE" sz="1600" dirty="0" err="1" smtClean="0"/>
              <a:t>objects</a:t>
            </a:r>
            <a:endParaRPr lang="de-DE" sz="1600" dirty="0" smtClean="0"/>
          </a:p>
          <a:p>
            <a:r>
              <a:rPr lang="de-DE" sz="1600" dirty="0" err="1" smtClean="0"/>
              <a:t>How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differentiate</a:t>
            </a:r>
            <a:r>
              <a:rPr lang="de-DE" sz="1600" dirty="0" smtClean="0"/>
              <a:t> </a:t>
            </a:r>
            <a:r>
              <a:rPr lang="de-DE" sz="1600" dirty="0" err="1" smtClean="0"/>
              <a:t>between</a:t>
            </a:r>
            <a:r>
              <a:rPr lang="de-DE" sz="1600" dirty="0" smtClean="0"/>
              <a:t> </a:t>
            </a:r>
            <a:r>
              <a:rPr lang="de-DE" sz="1600" dirty="0" err="1" smtClean="0"/>
              <a:t>them</a:t>
            </a:r>
            <a:r>
              <a:rPr lang="de-DE" sz="1600" dirty="0" smtClean="0"/>
              <a:t>?</a:t>
            </a:r>
          </a:p>
          <a:p>
            <a:endParaRPr lang="de-DE" sz="1600" dirty="0"/>
          </a:p>
          <a:p>
            <a:r>
              <a:rPr lang="de-DE" sz="1600" dirty="0" err="1" smtClean="0"/>
              <a:t>Example</a:t>
            </a:r>
            <a:r>
              <a:rPr lang="de-DE" sz="1600" dirty="0" smtClean="0"/>
              <a:t>: </a:t>
            </a:r>
            <a:r>
              <a:rPr lang="de-DE" sz="1600" dirty="0" err="1" smtClean="0"/>
              <a:t>Dust</a:t>
            </a:r>
            <a:r>
              <a:rPr lang="de-DE" sz="1600" dirty="0" smtClean="0"/>
              <a:t> </a:t>
            </a:r>
            <a:r>
              <a:rPr lang="de-DE" sz="1600" dirty="0" err="1" smtClean="0"/>
              <a:t>particles</a:t>
            </a:r>
            <a:r>
              <a:rPr lang="de-DE" sz="1600" dirty="0" smtClean="0"/>
              <a:t> </a:t>
            </a:r>
            <a:r>
              <a:rPr lang="de-DE" sz="1600" dirty="0" err="1" smtClean="0"/>
              <a:t>cover</a:t>
            </a:r>
            <a:r>
              <a:rPr lang="de-DE" sz="1600" dirty="0" smtClean="0"/>
              <a:t> </a:t>
            </a:r>
            <a:r>
              <a:rPr lang="de-DE" sz="1600" dirty="0" err="1" smtClean="0"/>
              <a:t>strips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interstrip</a:t>
            </a:r>
            <a:r>
              <a:rPr lang="de-DE" sz="1600" dirty="0" smtClean="0"/>
              <a:t> </a:t>
            </a:r>
            <a:r>
              <a:rPr lang="de-DE" sz="1600" dirty="0" err="1" smtClean="0"/>
              <a:t>area</a:t>
            </a:r>
            <a:r>
              <a:rPr lang="de-DE" sz="1600" dirty="0" smtClean="0"/>
              <a:t>,</a:t>
            </a:r>
          </a:p>
          <a:p>
            <a:r>
              <a:rPr lang="de-DE" sz="1600" dirty="0" smtClean="0"/>
              <a:t>Scratches </a:t>
            </a:r>
            <a:r>
              <a:rPr lang="de-DE" sz="1600" dirty="0" err="1" smtClean="0"/>
              <a:t>appear</a:t>
            </a:r>
            <a:r>
              <a:rPr lang="de-DE" sz="1600" dirty="0" smtClean="0"/>
              <a:t> </a:t>
            </a:r>
            <a:r>
              <a:rPr lang="de-DE" sz="1600" dirty="0" err="1" smtClean="0"/>
              <a:t>mostly</a:t>
            </a:r>
            <a:r>
              <a:rPr lang="de-DE" sz="1600" dirty="0" smtClean="0"/>
              <a:t> </a:t>
            </a:r>
            <a:r>
              <a:rPr lang="de-DE" sz="1600" dirty="0" err="1" smtClean="0"/>
              <a:t>only</a:t>
            </a:r>
            <a:r>
              <a:rPr lang="de-DE" sz="1600" dirty="0" smtClean="0"/>
              <a:t> on </a:t>
            </a:r>
            <a:r>
              <a:rPr lang="de-DE" sz="1600" dirty="0" err="1" smtClean="0"/>
              <a:t>strips</a:t>
            </a:r>
            <a:r>
              <a:rPr lang="de-DE" sz="1600" dirty="0" smtClean="0"/>
              <a:t>. </a:t>
            </a:r>
          </a:p>
          <a:p>
            <a:endParaRPr lang="de-DE" sz="1600" dirty="0"/>
          </a:p>
          <a:p>
            <a:r>
              <a:rPr lang="de-DE" sz="1600" dirty="0" err="1" smtClean="0"/>
              <a:t>Knowing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context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defect</a:t>
            </a:r>
            <a:r>
              <a:rPr lang="de-DE" sz="1600" dirty="0" smtClean="0"/>
              <a:t> </a:t>
            </a:r>
            <a:r>
              <a:rPr lang="de-DE" sz="1600" dirty="0" err="1" smtClean="0"/>
              <a:t>affects</a:t>
            </a:r>
            <a:r>
              <a:rPr lang="de-DE" sz="1600" dirty="0" smtClean="0"/>
              <a:t> </a:t>
            </a:r>
            <a:r>
              <a:rPr lang="de-DE" sz="1600" dirty="0" err="1" smtClean="0"/>
              <a:t>its</a:t>
            </a:r>
            <a:r>
              <a:rPr lang="de-DE" sz="1600" dirty="0" smtClean="0"/>
              <a:t> </a:t>
            </a:r>
            <a:r>
              <a:rPr lang="de-DE" sz="1600" dirty="0" err="1" smtClean="0"/>
              <a:t>severity</a:t>
            </a:r>
            <a:r>
              <a:rPr lang="de-DE" sz="1600" dirty="0" smtClean="0"/>
              <a:t> </a:t>
            </a:r>
            <a:r>
              <a:rPr lang="de-DE" sz="1600" dirty="0" err="1" smtClean="0"/>
              <a:t>weightin</a:t>
            </a:r>
            <a:r>
              <a:rPr lang="de-DE" dirty="0" err="1" smtClean="0"/>
              <a:t>g</a:t>
            </a:r>
            <a:endParaRPr lang="de-DE" dirty="0" smtClean="0"/>
          </a:p>
          <a:p>
            <a:endParaRPr lang="de-DE" dirty="0"/>
          </a:p>
          <a:p>
            <a:r>
              <a:rPr lang="de-DE" sz="1600" dirty="0" err="1" smtClean="0"/>
              <a:t>Currently</a:t>
            </a:r>
            <a:r>
              <a:rPr lang="de-DE" sz="1600" dirty="0" smtClean="0"/>
              <a:t> </a:t>
            </a:r>
            <a:r>
              <a:rPr lang="de-DE" sz="1600" dirty="0" err="1" smtClean="0"/>
              <a:t>identified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</a:t>
            </a:r>
            <a:r>
              <a:rPr lang="de-DE" sz="1600" dirty="0" err="1" smtClean="0"/>
              <a:t>pattern</a:t>
            </a:r>
            <a:r>
              <a:rPr lang="de-DE" sz="1600" dirty="0" smtClean="0"/>
              <a:t> </a:t>
            </a:r>
            <a:r>
              <a:rPr lang="de-DE" sz="1600" dirty="0" err="1" smtClean="0"/>
              <a:t>matching</a:t>
            </a:r>
            <a:r>
              <a:rPr lang="de-DE" sz="1600" dirty="0" smtClean="0"/>
              <a:t>. Not universal.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5328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Optical inspection setup</a:t>
            </a:r>
          </a:p>
          <a:p>
            <a:pPr lvl="1"/>
            <a:r>
              <a:rPr lang="en-US" sz="2000" dirty="0" smtClean="0"/>
              <a:t>Overview</a:t>
            </a:r>
          </a:p>
          <a:p>
            <a:pPr lvl="1"/>
            <a:r>
              <a:rPr lang="en-US" sz="2000" dirty="0" smtClean="0"/>
              <a:t>STS Sensors</a:t>
            </a:r>
          </a:p>
          <a:p>
            <a:pPr lvl="1"/>
            <a:r>
              <a:rPr lang="en-US" sz="2000" dirty="0" smtClean="0"/>
              <a:t>Inspection setup and inspection principles</a:t>
            </a:r>
          </a:p>
          <a:p>
            <a:pPr lvl="1"/>
            <a:r>
              <a:rPr lang="en-US" sz="2000" dirty="0" smtClean="0"/>
              <a:t>Capabilities</a:t>
            </a:r>
          </a:p>
          <a:p>
            <a:pPr lvl="1"/>
            <a:r>
              <a:rPr lang="en-US" sz="2000" dirty="0" smtClean="0"/>
              <a:t>QA software</a:t>
            </a:r>
          </a:p>
          <a:p>
            <a:pPr lvl="1"/>
            <a:r>
              <a:rPr lang="en-US" sz="2400" dirty="0"/>
              <a:t>QA Database</a:t>
            </a:r>
          </a:p>
          <a:p>
            <a:pPr lvl="1"/>
            <a:r>
              <a:rPr lang="en-US" sz="2400" dirty="0"/>
              <a:t>Machine learning approach for </a:t>
            </a:r>
            <a:r>
              <a:rPr lang="en-US" sz="2400" dirty="0" smtClean="0"/>
              <a:t>QA</a:t>
            </a:r>
          </a:p>
          <a:p>
            <a:r>
              <a:rPr lang="en-US" sz="2400" dirty="0" smtClean="0"/>
              <a:t>Inspection of cables</a:t>
            </a:r>
          </a:p>
          <a:p>
            <a:r>
              <a:rPr lang="en-US" sz="2400" dirty="0" smtClean="0"/>
              <a:t>Inspection and metrology of sensors on the ladder</a:t>
            </a:r>
          </a:p>
          <a:p>
            <a:r>
              <a:rPr lang="en-US" sz="2400" dirty="0" smtClean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1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the context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20</a:t>
            </a:fld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1021278" y="1662545"/>
            <a:ext cx="533024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e-DE" dirty="0" smtClean="0"/>
              <a:t>Pattern </a:t>
            </a:r>
            <a:r>
              <a:rPr lang="de-DE" dirty="0" err="1" smtClean="0"/>
              <a:t>matching</a:t>
            </a:r>
            <a:r>
              <a:rPr lang="de-DE" dirty="0" smtClean="0"/>
              <a:t> </a:t>
            </a:r>
            <a:r>
              <a:rPr lang="de-DE" dirty="0" err="1" smtClean="0"/>
              <a:t>does</a:t>
            </a:r>
            <a:r>
              <a:rPr lang="de-DE" dirty="0" smtClean="0"/>
              <a:t> </a:t>
            </a:r>
            <a:r>
              <a:rPr lang="de-DE" dirty="0" err="1" smtClean="0"/>
              <a:t>its</a:t>
            </a:r>
            <a:r>
              <a:rPr lang="de-DE" dirty="0" smtClean="0"/>
              <a:t> </a:t>
            </a:r>
            <a:r>
              <a:rPr lang="de-DE" dirty="0" err="1" smtClean="0"/>
              <a:t>job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, but </a:t>
            </a:r>
            <a:r>
              <a:rPr lang="de-DE" dirty="0" err="1" smtClean="0"/>
              <a:t>needs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	</a:t>
            </a:r>
            <a:br>
              <a:rPr lang="de-DE" dirty="0" smtClean="0"/>
            </a:br>
            <a:r>
              <a:rPr lang="de-DE" dirty="0" err="1" smtClean="0"/>
              <a:t>supervised</a:t>
            </a:r>
            <a:endParaRPr lang="de-DE" dirty="0" smtClean="0"/>
          </a:p>
          <a:p>
            <a:pPr marL="285750" indent="-285750">
              <a:buFont typeface="Arial" charset="0"/>
              <a:buChar char="•"/>
            </a:pPr>
            <a:r>
              <a:rPr lang="de-DE" dirty="0" err="1"/>
              <a:t>A</a:t>
            </a:r>
            <a:r>
              <a:rPr lang="de-DE" dirty="0" err="1" smtClean="0"/>
              <a:t>djusting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tresholds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matching</a:t>
            </a:r>
            <a:r>
              <a:rPr lang="de-DE" dirty="0" smtClean="0"/>
              <a:t> </a:t>
            </a:r>
            <a:r>
              <a:rPr lang="de-DE" dirty="0" err="1" smtClean="0"/>
              <a:t>scores</a:t>
            </a:r>
            <a:r>
              <a:rPr lang="de-DE" dirty="0" smtClean="0"/>
              <a:t> </a:t>
            </a:r>
            <a:r>
              <a:rPr lang="de-DE" dirty="0" err="1" smtClean="0"/>
              <a:t>during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 </a:t>
            </a:r>
            <a:r>
              <a:rPr lang="de-DE" dirty="0" err="1" smtClean="0"/>
              <a:t>bad</a:t>
            </a:r>
            <a:r>
              <a:rPr lang="de-DE" dirty="0" smtClean="0"/>
              <a:t> design</a:t>
            </a:r>
          </a:p>
          <a:p>
            <a:pPr marL="285750" indent="-285750">
              <a:buFont typeface="Arial" charset="0"/>
              <a:buChar char="•"/>
            </a:pPr>
            <a:r>
              <a:rPr lang="de-DE" dirty="0" err="1" smtClean="0"/>
              <a:t>Idea</a:t>
            </a:r>
            <a:r>
              <a:rPr lang="de-DE" dirty="0" smtClean="0"/>
              <a:t>: </a:t>
            </a:r>
            <a:r>
              <a:rPr lang="de-DE" dirty="0" err="1" smtClean="0"/>
              <a:t>augment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machine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r>
              <a:rPr lang="de-DE" dirty="0" smtClean="0"/>
              <a:t> </a:t>
            </a:r>
            <a:r>
              <a:rPr lang="de-DE" dirty="0" err="1" smtClean="0"/>
              <a:t>methods</a:t>
            </a:r>
            <a:endParaRPr lang="de-DE" dirty="0" smtClean="0"/>
          </a:p>
          <a:p>
            <a:pPr marL="285750" indent="-285750">
              <a:buFont typeface="Arial" charset="0"/>
              <a:buChar char="•"/>
            </a:pPr>
            <a:r>
              <a:rPr lang="de-DE" dirty="0" err="1" smtClean="0"/>
              <a:t>E.q</a:t>
            </a:r>
            <a:r>
              <a:rPr lang="de-DE" dirty="0" smtClean="0"/>
              <a:t>. a </a:t>
            </a:r>
            <a:r>
              <a:rPr lang="de-DE" dirty="0" err="1" smtClean="0"/>
              <a:t>classification</a:t>
            </a:r>
            <a:r>
              <a:rPr lang="de-DE" dirty="0" smtClean="0"/>
              <a:t> </a:t>
            </a:r>
            <a:r>
              <a:rPr lang="de-DE" dirty="0" err="1" smtClean="0"/>
              <a:t>neural</a:t>
            </a:r>
            <a:r>
              <a:rPr lang="de-DE" dirty="0" smtClean="0"/>
              <a:t> </a:t>
            </a:r>
            <a:r>
              <a:rPr lang="de-DE" dirty="0" err="1" smtClean="0"/>
              <a:t>network</a:t>
            </a:r>
            <a:r>
              <a:rPr lang="de-DE" dirty="0" smtClean="0"/>
              <a:t>,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adapts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itself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everchanging</a:t>
            </a:r>
            <a:r>
              <a:rPr lang="de-DE" dirty="0" smtClean="0"/>
              <a:t> global </a:t>
            </a:r>
            <a:r>
              <a:rPr lang="de-DE" dirty="0" err="1" smtClean="0"/>
              <a:t>data</a:t>
            </a:r>
            <a:r>
              <a:rPr lang="de-DE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endParaRPr lang="de-DE" dirty="0"/>
          </a:p>
          <a:p>
            <a:pPr marL="285750" indent="-285750">
              <a:buFont typeface="Arial" charset="0"/>
              <a:buChar char="•"/>
            </a:pPr>
            <a:r>
              <a:rPr lang="de-DE" dirty="0" smtClean="0"/>
              <a:t>The </a:t>
            </a:r>
            <a:r>
              <a:rPr lang="de-DE" dirty="0" err="1" smtClean="0"/>
              <a:t>machine</a:t>
            </a:r>
            <a:r>
              <a:rPr lang="de-DE" dirty="0" smtClean="0"/>
              <a:t> </a:t>
            </a:r>
            <a:r>
              <a:rPr lang="de-DE" dirty="0" err="1" smtClean="0"/>
              <a:t>vision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machine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r>
              <a:rPr lang="de-DE" dirty="0" smtClean="0"/>
              <a:t> </a:t>
            </a:r>
            <a:r>
              <a:rPr lang="de-DE" dirty="0" err="1" smtClean="0"/>
              <a:t>enjoys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a </a:t>
            </a:r>
            <a:r>
              <a:rPr lang="de-DE" dirty="0" err="1" smtClean="0"/>
              <a:t>lot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academic</a:t>
            </a:r>
            <a:r>
              <a:rPr lang="de-DE" dirty="0" smtClean="0"/>
              <a:t> </a:t>
            </a:r>
            <a:r>
              <a:rPr lang="de-DE" dirty="0" err="1" smtClean="0"/>
              <a:t>interest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last time </a:t>
            </a:r>
            <a:r>
              <a:rPr lang="de-DE" dirty="0" err="1" smtClean="0"/>
              <a:t>with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ideas</a:t>
            </a:r>
            <a:r>
              <a:rPr lang="de-DE" dirty="0" smtClean="0"/>
              <a:t>, </a:t>
            </a:r>
            <a:r>
              <a:rPr lang="de-DE" dirty="0" err="1" smtClean="0"/>
              <a:t>models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software</a:t>
            </a:r>
            <a:r>
              <a:rPr lang="de-DE" dirty="0" smtClean="0"/>
              <a:t> </a:t>
            </a:r>
            <a:r>
              <a:rPr lang="de-DE" dirty="0" err="1" smtClean="0"/>
              <a:t>frameworks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constantly</a:t>
            </a:r>
            <a:r>
              <a:rPr lang="de-DE" dirty="0" smtClean="0"/>
              <a:t> </a:t>
            </a:r>
            <a:r>
              <a:rPr lang="de-DE" dirty="0" err="1" smtClean="0"/>
              <a:t>published</a:t>
            </a:r>
            <a:endParaRPr lang="de-DE" dirty="0" smtClean="0"/>
          </a:p>
          <a:p>
            <a:pPr marL="285750" indent="-285750">
              <a:buFont typeface="Arial" charset="0"/>
              <a:buChar char="•"/>
            </a:pPr>
            <a:endParaRPr lang="de-DE" dirty="0" smtClean="0"/>
          </a:p>
          <a:p>
            <a:pPr marL="285750" indent="-285750">
              <a:buFont typeface="Arial" charset="0"/>
              <a:buChar char="•"/>
            </a:pPr>
            <a:r>
              <a:rPr lang="de-DE" dirty="0" smtClean="0"/>
              <a:t>A „</a:t>
            </a:r>
            <a:r>
              <a:rPr lang="de-DE" dirty="0" err="1" smtClean="0"/>
              <a:t>Darknet</a:t>
            </a:r>
            <a:r>
              <a:rPr lang="de-DE" dirty="0" smtClean="0"/>
              <a:t>“ </a:t>
            </a:r>
            <a:r>
              <a:rPr lang="de-DE" dirty="0" err="1" smtClean="0"/>
              <a:t>framework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 </a:t>
            </a:r>
            <a:r>
              <a:rPr lang="de-DE" dirty="0" err="1" smtClean="0"/>
              <a:t>model</a:t>
            </a:r>
            <a:r>
              <a:rPr lang="de-DE" dirty="0" smtClean="0"/>
              <a:t> „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look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once</a:t>
            </a:r>
            <a:r>
              <a:rPr lang="de-DE" dirty="0" smtClean="0"/>
              <a:t>“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taken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consideration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its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performance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relative </a:t>
            </a:r>
            <a:r>
              <a:rPr lang="de-DE" dirty="0" err="1" smtClean="0"/>
              <a:t>ease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127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Applying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task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825" y="1390111"/>
            <a:ext cx="4079671" cy="4525963"/>
          </a:xfrm>
        </p:spPr>
        <p:txBody>
          <a:bodyPr/>
          <a:lstStyle/>
          <a:p>
            <a:r>
              <a:rPr lang="de-DE" sz="2000" dirty="0" smtClean="0"/>
              <a:t>Train on an </a:t>
            </a:r>
            <a:r>
              <a:rPr lang="de-DE" sz="2000" dirty="0" err="1" smtClean="0"/>
              <a:t>imageset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features</a:t>
            </a:r>
            <a:r>
              <a:rPr lang="de-DE" sz="2000" dirty="0" smtClean="0"/>
              <a:t> </a:t>
            </a:r>
            <a:r>
              <a:rPr lang="de-DE" sz="2000" dirty="0" err="1" smtClean="0"/>
              <a:t>marked</a:t>
            </a:r>
            <a:endParaRPr lang="de-DE" sz="2000" dirty="0"/>
          </a:p>
          <a:p>
            <a:r>
              <a:rPr lang="de-DE" sz="2000" dirty="0" smtClean="0"/>
              <a:t>~ 12 </a:t>
            </a:r>
            <a:r>
              <a:rPr lang="de-DE" sz="2000" dirty="0" err="1" smtClean="0"/>
              <a:t>Hours</a:t>
            </a:r>
            <a:r>
              <a:rPr lang="de-DE" sz="2000" dirty="0" smtClean="0"/>
              <a:t> on </a:t>
            </a:r>
            <a:r>
              <a:rPr lang="de-DE" sz="2000" dirty="0"/>
              <a:t>OEM</a:t>
            </a:r>
            <a:r>
              <a:rPr lang="de-DE" sz="2000" dirty="0" smtClean="0"/>
              <a:t> GTX 745</a:t>
            </a:r>
            <a:endParaRPr lang="de-DE" sz="2000" dirty="0"/>
          </a:p>
          <a:p>
            <a:endParaRPr lang="de-DE" sz="2000" dirty="0" smtClean="0"/>
          </a:p>
          <a:p>
            <a:r>
              <a:rPr lang="de-DE" sz="2000" dirty="0" err="1" smtClean="0"/>
              <a:t>Synthetic</a:t>
            </a:r>
            <a:r>
              <a:rPr lang="de-DE" sz="2000" dirty="0" smtClean="0"/>
              <a:t> </a:t>
            </a:r>
            <a:r>
              <a:rPr lang="de-DE" sz="2000" dirty="0" err="1" smtClean="0"/>
              <a:t>test</a:t>
            </a:r>
            <a:r>
              <a:rPr lang="de-DE" sz="2000" dirty="0" smtClean="0"/>
              <a:t> </a:t>
            </a:r>
            <a:r>
              <a:rPr lang="de-DE" sz="2000" dirty="0" err="1" smtClean="0"/>
              <a:t>shows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a </a:t>
            </a:r>
            <a:r>
              <a:rPr lang="de-DE" sz="2000" dirty="0" err="1" smtClean="0"/>
              <a:t>good</a:t>
            </a:r>
            <a:r>
              <a:rPr lang="de-DE" sz="2000" dirty="0" smtClean="0"/>
              <a:t> </a:t>
            </a:r>
            <a:r>
              <a:rPr lang="de-DE" sz="2000" dirty="0" err="1" smtClean="0"/>
              <a:t>output</a:t>
            </a:r>
            <a:endParaRPr lang="de-DE" sz="2000" dirty="0"/>
          </a:p>
          <a:p>
            <a:endParaRPr lang="de-DE" sz="2800" dirty="0" smtClean="0"/>
          </a:p>
          <a:p>
            <a:r>
              <a:rPr lang="de-DE" sz="2000" dirty="0" err="1" smtClean="0"/>
              <a:t>Here</a:t>
            </a:r>
            <a:r>
              <a:rPr lang="de-DE" sz="2000" dirty="0" smtClean="0"/>
              <a:t> </a:t>
            </a:r>
            <a:r>
              <a:rPr lang="de-DE" sz="2000" dirty="0" err="1" smtClean="0"/>
              <a:t>shown</a:t>
            </a:r>
            <a:r>
              <a:rPr lang="de-DE" sz="2000" dirty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detection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features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electrical</a:t>
            </a:r>
            <a:r>
              <a:rPr lang="de-DE" sz="2000" dirty="0" smtClean="0"/>
              <a:t> </a:t>
            </a:r>
            <a:r>
              <a:rPr lang="de-DE" sz="2000" dirty="0" err="1" smtClean="0"/>
              <a:t>components</a:t>
            </a:r>
            <a:r>
              <a:rPr lang="de-DE" sz="2000" dirty="0" smtClean="0"/>
              <a:t>  </a:t>
            </a:r>
            <a:r>
              <a:rPr lang="de-DE" sz="2000" dirty="0" err="1" smtClean="0"/>
              <a:t>of</a:t>
            </a:r>
            <a:r>
              <a:rPr lang="de-DE" sz="2000" dirty="0" smtClean="0"/>
              <a:t> a Hamamatsu </a:t>
            </a:r>
            <a:r>
              <a:rPr lang="de-DE" sz="2000" dirty="0" err="1" smtClean="0"/>
              <a:t>sensor</a:t>
            </a:r>
            <a:endParaRPr lang="de-DE" sz="2000" dirty="0" smtClean="0"/>
          </a:p>
          <a:p>
            <a:endParaRPr lang="de-DE" sz="2800" dirty="0" smtClean="0"/>
          </a:p>
          <a:p>
            <a:endParaRPr lang="de-DE" sz="2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21</a:t>
            </a:fld>
            <a:endParaRPr lang="en-US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87" y="3653093"/>
            <a:ext cx="2110349" cy="220827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02" y="1396691"/>
            <a:ext cx="2027110" cy="220827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62" y="1396691"/>
            <a:ext cx="2110349" cy="2208276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02" y="3653093"/>
            <a:ext cx="2007524" cy="220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7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Defect</a:t>
            </a:r>
            <a:r>
              <a:rPr lang="de-DE" dirty="0" smtClean="0"/>
              <a:t> </a:t>
            </a:r>
            <a:r>
              <a:rPr lang="de-DE" dirty="0" err="1" smtClean="0"/>
              <a:t>Classification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22</a:t>
            </a:fld>
            <a:endParaRPr lang="en-US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877"/>
            <a:ext cx="1878436" cy="1905145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31" y="3945250"/>
            <a:ext cx="1998935" cy="1910815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31" y="1539245"/>
            <a:ext cx="1870558" cy="1934902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991"/>
            <a:ext cx="1878436" cy="1911390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51" y="1569002"/>
            <a:ext cx="2150360" cy="1905145"/>
          </a:xfrm>
          <a:prstGeom prst="rect">
            <a:avLst/>
          </a:prstGeom>
        </p:spPr>
      </p:pic>
      <p:pic>
        <p:nvPicPr>
          <p:cNvPr id="25" name="Bild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58"/>
          <a:stretch/>
        </p:blipFill>
        <p:spPr>
          <a:xfrm>
            <a:off x="7037736" y="3951019"/>
            <a:ext cx="2106264" cy="1899543"/>
          </a:xfrm>
          <a:prstGeom prst="rect">
            <a:avLst/>
          </a:prstGeom>
        </p:spPr>
      </p:pic>
      <p:pic>
        <p:nvPicPr>
          <p:cNvPr id="26" name="Bild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521" y="3911881"/>
            <a:ext cx="2162991" cy="1938681"/>
          </a:xfrm>
          <a:prstGeom prst="rect">
            <a:avLst/>
          </a:prstGeom>
        </p:spPr>
      </p:pic>
      <p:pic>
        <p:nvPicPr>
          <p:cNvPr id="27" name="Bild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415" y="1695862"/>
            <a:ext cx="2047585" cy="165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Microcable</a:t>
            </a:r>
            <a:r>
              <a:rPr lang="de-DE" dirty="0"/>
              <a:t> </a:t>
            </a:r>
            <a:r>
              <a:rPr lang="de-DE" dirty="0" err="1" smtClean="0"/>
              <a:t>inspection</a:t>
            </a:r>
            <a:r>
              <a:rPr lang="de-DE" dirty="0"/>
              <a:t> </a:t>
            </a:r>
            <a:r>
              <a:rPr lang="de-DE" dirty="0" err="1" smtClean="0"/>
              <a:t>motivation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Low Cable </a:t>
            </a:r>
            <a:r>
              <a:rPr lang="de-DE" dirty="0" err="1" smtClean="0"/>
              <a:t>Yield</a:t>
            </a:r>
            <a:r>
              <a:rPr lang="de-DE" dirty="0" smtClean="0"/>
              <a:t> at LTU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23</a:t>
            </a:fld>
            <a:endParaRPr lang="en-US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61" y="1347341"/>
            <a:ext cx="7798278" cy="5510659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9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Microcable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24</a:t>
            </a:fld>
            <a:endParaRPr lang="en-US"/>
          </a:p>
        </p:txBody>
      </p:sp>
      <p:pic>
        <p:nvPicPr>
          <p:cNvPr id="8" name="Inhaltsplatzhalt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4" y="1417637"/>
            <a:ext cx="2020578" cy="2209771"/>
          </a:xfrm>
          <a:prstGeom prst="rect">
            <a:avLst/>
          </a:prstGeom>
        </p:spPr>
      </p:pic>
      <p:pic>
        <p:nvPicPr>
          <p:cNvPr id="11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08" y="1417637"/>
            <a:ext cx="6386492" cy="220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457200" y="4146580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e-DE" sz="2400" dirty="0" smtClean="0"/>
              <a:t>Cables </a:t>
            </a:r>
            <a:r>
              <a:rPr lang="de-DE" sz="2400" dirty="0" err="1" smtClean="0"/>
              <a:t>leave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LTU </a:t>
            </a:r>
            <a:r>
              <a:rPr lang="de-DE" sz="2400" dirty="0" err="1" smtClean="0"/>
              <a:t>production</a:t>
            </a:r>
            <a:r>
              <a:rPr lang="de-DE" sz="2400" dirty="0" smtClean="0"/>
              <a:t> </a:t>
            </a:r>
            <a:r>
              <a:rPr lang="de-DE" sz="2400" dirty="0" err="1" smtClean="0"/>
              <a:t>factory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signal</a:t>
            </a:r>
            <a:r>
              <a:rPr lang="de-DE" sz="2400" dirty="0" smtClean="0"/>
              <a:t> </a:t>
            </a:r>
            <a:r>
              <a:rPr lang="de-DE" sz="2400" dirty="0" err="1" smtClean="0"/>
              <a:t>layers</a:t>
            </a:r>
            <a:r>
              <a:rPr lang="de-DE" sz="2400" dirty="0" smtClean="0"/>
              <a:t> </a:t>
            </a:r>
            <a:r>
              <a:rPr lang="de-DE" sz="2400" dirty="0" err="1" smtClean="0"/>
              <a:t>embedded</a:t>
            </a:r>
            <a:r>
              <a:rPr lang="de-DE" sz="2400" dirty="0" smtClean="0"/>
              <a:t> </a:t>
            </a:r>
            <a:r>
              <a:rPr lang="de-DE" sz="2400" dirty="0" err="1" smtClean="0"/>
              <a:t>between</a:t>
            </a:r>
            <a:r>
              <a:rPr lang="de-DE" sz="2400" dirty="0" smtClean="0"/>
              <a:t> </a:t>
            </a:r>
            <a:r>
              <a:rPr lang="de-DE" sz="2400" dirty="0" err="1" smtClean="0"/>
              <a:t>mesher</a:t>
            </a:r>
            <a:r>
              <a:rPr lang="de-DE" sz="2400" dirty="0" smtClean="0"/>
              <a:t> </a:t>
            </a:r>
            <a:r>
              <a:rPr lang="de-DE" sz="2400" dirty="0" err="1" smtClean="0"/>
              <a:t>spacers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bundled</a:t>
            </a:r>
            <a:r>
              <a:rPr lang="de-DE" sz="2400" dirty="0" smtClean="0"/>
              <a:t> </a:t>
            </a:r>
            <a:r>
              <a:rPr lang="de-DE" sz="2400" dirty="0" err="1" smtClean="0"/>
              <a:t>into</a:t>
            </a:r>
            <a:r>
              <a:rPr lang="de-DE" sz="2400" dirty="0" smtClean="0"/>
              <a:t> </a:t>
            </a:r>
            <a:r>
              <a:rPr lang="de-DE" sz="2400" dirty="0" err="1" smtClean="0"/>
              <a:t>cable</a:t>
            </a:r>
            <a:r>
              <a:rPr lang="de-DE" sz="2400" dirty="0" smtClean="0"/>
              <a:t> </a:t>
            </a:r>
            <a:r>
              <a:rPr lang="de-DE" sz="2400" dirty="0" err="1" smtClean="0"/>
              <a:t>stacks</a:t>
            </a:r>
            <a:r>
              <a:rPr lang="de-DE" sz="2400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endParaRPr lang="de-DE" sz="2400" dirty="0"/>
          </a:p>
          <a:p>
            <a:pPr marL="285750" indent="-285750">
              <a:buFont typeface="Arial" charset="0"/>
              <a:buChar char="•"/>
            </a:pPr>
            <a:r>
              <a:rPr lang="de-DE" sz="2400" dirty="0" err="1" smtClean="0"/>
              <a:t>Only</a:t>
            </a:r>
            <a:r>
              <a:rPr lang="de-DE" sz="2400" dirty="0" smtClean="0"/>
              <a:t> </a:t>
            </a:r>
            <a:r>
              <a:rPr lang="de-DE" sz="2400" dirty="0" err="1" smtClean="0"/>
              <a:t>place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optical</a:t>
            </a:r>
            <a:r>
              <a:rPr lang="de-DE" sz="2400" dirty="0" smtClean="0"/>
              <a:t> QA </a:t>
            </a:r>
            <a:r>
              <a:rPr lang="mr-IN" sz="2400" dirty="0" smtClean="0"/>
              <a:t>–</a:t>
            </a:r>
            <a:r>
              <a:rPr lang="de-DE" sz="2400" dirty="0" smtClean="0"/>
              <a:t> </a:t>
            </a:r>
            <a:r>
              <a:rPr lang="de-DE" sz="2400" dirty="0" err="1" smtClean="0"/>
              <a:t>production</a:t>
            </a:r>
            <a:r>
              <a:rPr lang="de-DE" sz="2400" dirty="0" smtClean="0"/>
              <a:t> </a:t>
            </a:r>
            <a:r>
              <a:rPr lang="de-DE" sz="2400" dirty="0" err="1" smtClean="0"/>
              <a:t>place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672172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046"/>
            <a:ext cx="2913560" cy="2058869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56" y="1711045"/>
            <a:ext cx="2913560" cy="2058869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5132"/>
            <a:ext cx="2913560" cy="2058869"/>
          </a:xfrm>
          <a:prstGeom prst="rect">
            <a:avLst/>
          </a:prstGeom>
        </p:spPr>
      </p:pic>
      <p:pic>
        <p:nvPicPr>
          <p:cNvPr id="19" name="Bild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28" y="3865132"/>
            <a:ext cx="2913560" cy="2058869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56" y="3865131"/>
            <a:ext cx="2913560" cy="2058869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28" y="1711046"/>
            <a:ext cx="2913560" cy="2058869"/>
          </a:xfrm>
          <a:prstGeom prst="rect">
            <a:avLst/>
          </a:prstGeom>
        </p:spPr>
      </p:pic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dirty="0" err="1" smtClean="0"/>
              <a:t>Microcable</a:t>
            </a:r>
            <a:r>
              <a:rPr lang="de-DE" dirty="0" smtClean="0"/>
              <a:t> </a:t>
            </a:r>
            <a:r>
              <a:rPr lang="de-DE" dirty="0" err="1" smtClean="0"/>
              <a:t>inspection</a:t>
            </a:r>
            <a:r>
              <a:rPr lang="de-DE" dirty="0" smtClean="0"/>
              <a:t> </a:t>
            </a:r>
            <a:r>
              <a:rPr lang="de-DE" dirty="0" err="1" smtClean="0"/>
              <a:t>principles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000" dirty="0" err="1" smtClean="0"/>
              <a:t>shown</a:t>
            </a:r>
            <a:r>
              <a:rPr lang="de-DE" sz="2000" dirty="0" smtClean="0"/>
              <a:t> </a:t>
            </a:r>
            <a:r>
              <a:rPr lang="de-DE" sz="2000" dirty="0" err="1" smtClean="0"/>
              <a:t>during</a:t>
            </a:r>
            <a:r>
              <a:rPr lang="de-DE" sz="2000" dirty="0" smtClean="0"/>
              <a:t> last CBM </a:t>
            </a:r>
            <a:r>
              <a:rPr lang="de-DE" sz="2000" dirty="0" err="1" smtClean="0"/>
              <a:t>collaboration</a:t>
            </a:r>
            <a:r>
              <a:rPr lang="de-DE" sz="2000" dirty="0" smtClean="0"/>
              <a:t> </a:t>
            </a:r>
            <a:r>
              <a:rPr lang="de-DE" sz="2000" dirty="0" err="1" smtClean="0"/>
              <a:t>meeting</a:t>
            </a:r>
            <a:endParaRPr lang="de-DE" sz="2000" dirty="0"/>
          </a:p>
        </p:txBody>
      </p:sp>
      <p:sp>
        <p:nvSpPr>
          <p:cNvPr id="2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2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6"/>
          </a:xfrm>
        </p:spPr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2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D5B7222-124F-4D4A-A935-643508CCC97F}" type="slidenum">
              <a:rPr lang="en-US" smtClean="0"/>
              <a:t>25</a:t>
            </a:fld>
            <a:endParaRPr lang="en-US"/>
          </a:p>
        </p:txBody>
      </p:sp>
      <p:cxnSp>
        <p:nvCxnSpPr>
          <p:cNvPr id="3" name="Gerade Verbindung 2"/>
          <p:cNvCxnSpPr/>
          <p:nvPr/>
        </p:nvCxnSpPr>
        <p:spPr>
          <a:xfrm flipH="1">
            <a:off x="3039271" y="1711045"/>
            <a:ext cx="13446" cy="44611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flipH="1">
            <a:off x="6235833" y="1711045"/>
            <a:ext cx="13446" cy="44611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>
            <a:off x="139157" y="3865131"/>
            <a:ext cx="89107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297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/>
              <a:t>Sensor </a:t>
            </a:r>
            <a:r>
              <a:rPr lang="de-DE" sz="3600" dirty="0" err="1" smtClean="0"/>
              <a:t>inspection</a:t>
            </a:r>
            <a:r>
              <a:rPr lang="de-DE" sz="3600" dirty="0" smtClean="0"/>
              <a:t> </a:t>
            </a:r>
            <a:r>
              <a:rPr lang="de-DE" sz="3600" dirty="0" err="1" smtClean="0"/>
              <a:t>and</a:t>
            </a:r>
            <a:r>
              <a:rPr lang="de-DE" sz="3600" dirty="0" smtClean="0"/>
              <a:t> </a:t>
            </a:r>
            <a:r>
              <a:rPr lang="de-DE" sz="3600" dirty="0" err="1" smtClean="0"/>
              <a:t>metrology</a:t>
            </a:r>
            <a:r>
              <a:rPr lang="de-DE" sz="3600" dirty="0" smtClean="0"/>
              <a:t> on </a:t>
            </a:r>
            <a:r>
              <a:rPr lang="de-DE" sz="3600" dirty="0" err="1" smtClean="0"/>
              <a:t>the</a:t>
            </a:r>
            <a:r>
              <a:rPr lang="de-DE" sz="3600" dirty="0" smtClean="0"/>
              <a:t> </a:t>
            </a:r>
            <a:r>
              <a:rPr lang="de-DE" sz="3600" dirty="0" err="1" smtClean="0"/>
              <a:t>ladder</a:t>
            </a:r>
            <a:r>
              <a:rPr lang="de-DE" sz="3600" dirty="0" smtClean="0"/>
              <a:t> </a:t>
            </a:r>
            <a:r>
              <a:rPr lang="de-DE" sz="3600" dirty="0" err="1" smtClean="0"/>
              <a:t>assembly</a:t>
            </a:r>
            <a:r>
              <a:rPr lang="de-DE" sz="3600" dirty="0" smtClean="0"/>
              <a:t> </a:t>
            </a:r>
            <a:r>
              <a:rPr lang="de-DE" sz="3600" dirty="0" err="1" smtClean="0"/>
              <a:t>tool</a:t>
            </a:r>
            <a:endParaRPr lang="de-DE" sz="3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26</a:t>
            </a:fld>
            <a:endParaRPr lang="en-US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2388970"/>
            <a:ext cx="4204447" cy="235027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34470" y="4615552"/>
            <a:ext cx="4204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Assembly</a:t>
            </a:r>
            <a:r>
              <a:rPr lang="de-DE" dirty="0" smtClean="0"/>
              <a:t> </a:t>
            </a:r>
            <a:r>
              <a:rPr lang="de-DE" dirty="0" err="1" smtClean="0"/>
              <a:t>tool</a:t>
            </a:r>
            <a:r>
              <a:rPr lang="de-DE" dirty="0" smtClean="0"/>
              <a:t> CAD</a:t>
            </a:r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30426"/>
            <a:ext cx="4437146" cy="332785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572000" y="5071720"/>
            <a:ext cx="4437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Tool </a:t>
            </a:r>
            <a:r>
              <a:rPr lang="de-DE" dirty="0" err="1" smtClean="0"/>
              <a:t>built</a:t>
            </a:r>
            <a:r>
              <a:rPr lang="de-DE" dirty="0" smtClean="0"/>
              <a:t> in </a:t>
            </a:r>
          </a:p>
          <a:p>
            <a:pPr algn="ctr"/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inspection</a:t>
            </a:r>
            <a:r>
              <a:rPr lang="de-DE" dirty="0" smtClean="0"/>
              <a:t> </a:t>
            </a:r>
            <a:r>
              <a:rPr lang="de-DE" dirty="0" err="1" smtClean="0"/>
              <a:t>setup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21023" y="5607424"/>
            <a:ext cx="3237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i="1" dirty="0" smtClean="0"/>
              <a:t>See </a:t>
            </a:r>
            <a:r>
              <a:rPr lang="de-DE" i="1" dirty="0" err="1" smtClean="0"/>
              <a:t>talk</a:t>
            </a:r>
            <a:r>
              <a:rPr lang="de-DE" i="1" dirty="0" smtClean="0"/>
              <a:t> </a:t>
            </a:r>
            <a:r>
              <a:rPr lang="de-DE" i="1" dirty="0" err="1" smtClean="0"/>
              <a:t>of</a:t>
            </a:r>
            <a:r>
              <a:rPr lang="de-DE" i="1" dirty="0" smtClean="0"/>
              <a:t> Uli Frankenfeld on </a:t>
            </a:r>
          </a:p>
          <a:p>
            <a:pPr algn="ctr"/>
            <a:r>
              <a:rPr lang="de-DE" i="1" dirty="0" err="1" smtClean="0"/>
              <a:t>assembly</a:t>
            </a:r>
            <a:r>
              <a:rPr lang="de-DE" i="1" dirty="0" smtClean="0"/>
              <a:t> </a:t>
            </a:r>
            <a:r>
              <a:rPr lang="de-DE" i="1" dirty="0" err="1" smtClean="0"/>
              <a:t>procedures</a:t>
            </a:r>
            <a:r>
              <a:rPr lang="de-DE" i="1" dirty="0" smtClean="0"/>
              <a:t> after lunch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1918227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err="1" smtClean="0"/>
              <a:t>Metrology</a:t>
            </a:r>
            <a:r>
              <a:rPr lang="de-DE" sz="3600" dirty="0" smtClean="0"/>
              <a:t> </a:t>
            </a:r>
            <a:r>
              <a:rPr lang="de-DE" sz="3600" dirty="0" err="1" smtClean="0"/>
              <a:t>of</a:t>
            </a:r>
            <a:r>
              <a:rPr lang="de-DE" sz="3600" dirty="0" smtClean="0"/>
              <a:t> </a:t>
            </a:r>
            <a:r>
              <a:rPr lang="de-DE" sz="3600" dirty="0" err="1" smtClean="0"/>
              <a:t>the</a:t>
            </a:r>
            <a:r>
              <a:rPr lang="de-DE" sz="3600" dirty="0" smtClean="0"/>
              <a:t> </a:t>
            </a:r>
            <a:r>
              <a:rPr lang="de-DE" sz="3600" dirty="0" err="1" smtClean="0"/>
              <a:t>sensors</a:t>
            </a:r>
            <a:r>
              <a:rPr lang="de-DE" sz="3600" dirty="0" smtClean="0"/>
              <a:t> on </a:t>
            </a:r>
            <a:r>
              <a:rPr lang="de-DE" sz="3600" dirty="0" err="1" smtClean="0"/>
              <a:t>the</a:t>
            </a:r>
            <a:r>
              <a:rPr lang="de-DE" sz="3600" dirty="0" smtClean="0"/>
              <a:t> </a:t>
            </a:r>
            <a:r>
              <a:rPr lang="de-DE" sz="3600" dirty="0" err="1" smtClean="0"/>
              <a:t>ladder</a:t>
            </a:r>
            <a:endParaRPr lang="de-DE" sz="3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27</a:t>
            </a:fld>
            <a:endParaRPr lang="en-US"/>
          </a:p>
        </p:txBody>
      </p:sp>
      <p:grpSp>
        <p:nvGrpSpPr>
          <p:cNvPr id="7" name="Gruppierung 6"/>
          <p:cNvGrpSpPr/>
          <p:nvPr/>
        </p:nvGrpSpPr>
        <p:grpSpPr>
          <a:xfrm>
            <a:off x="558699" y="1460599"/>
            <a:ext cx="3369197" cy="2412035"/>
            <a:chOff x="2144904" y="1354865"/>
            <a:chExt cx="4064202" cy="2909596"/>
          </a:xfrm>
        </p:grpSpPr>
        <p:grpSp>
          <p:nvGrpSpPr>
            <p:cNvPr id="8" name="Group 14"/>
            <p:cNvGrpSpPr/>
            <p:nvPr/>
          </p:nvGrpSpPr>
          <p:grpSpPr>
            <a:xfrm>
              <a:off x="4042801" y="2031428"/>
              <a:ext cx="2166305" cy="2157463"/>
              <a:chOff x="2787200" y="1904800"/>
              <a:chExt cx="3593381" cy="3578713"/>
            </a:xfrm>
          </p:grpSpPr>
          <p:sp>
            <p:nvSpPr>
              <p:cNvPr id="40" name="Rectangle 32"/>
              <p:cNvSpPr/>
              <p:nvPr/>
            </p:nvSpPr>
            <p:spPr>
              <a:xfrm>
                <a:off x="2787200" y="1904800"/>
                <a:ext cx="3593381" cy="3578713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1" name="Group 35"/>
              <p:cNvGrpSpPr/>
              <p:nvPr/>
            </p:nvGrpSpPr>
            <p:grpSpPr>
              <a:xfrm>
                <a:off x="5889918" y="2035859"/>
                <a:ext cx="259763" cy="317467"/>
                <a:chOff x="2987268" y="2042193"/>
                <a:chExt cx="259763" cy="317467"/>
              </a:xfrm>
            </p:grpSpPr>
            <p:cxnSp>
              <p:nvCxnSpPr>
                <p:cNvPr id="48" name="Straight Connector 51"/>
                <p:cNvCxnSpPr/>
                <p:nvPr/>
              </p:nvCxnSpPr>
              <p:spPr>
                <a:xfrm>
                  <a:off x="3124200" y="2042193"/>
                  <a:ext cx="0" cy="31746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52"/>
                <p:cNvCxnSpPr/>
                <p:nvPr/>
              </p:nvCxnSpPr>
              <p:spPr>
                <a:xfrm flipH="1">
                  <a:off x="2987268" y="2200927"/>
                  <a:ext cx="259763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36"/>
              <p:cNvGrpSpPr/>
              <p:nvPr/>
            </p:nvGrpSpPr>
            <p:grpSpPr>
              <a:xfrm>
                <a:off x="5889447" y="3529090"/>
                <a:ext cx="259763" cy="317467"/>
                <a:chOff x="2979747" y="2034672"/>
                <a:chExt cx="259763" cy="317467"/>
              </a:xfrm>
            </p:grpSpPr>
            <p:cxnSp>
              <p:nvCxnSpPr>
                <p:cNvPr id="46" name="Straight Connector 49"/>
                <p:cNvCxnSpPr/>
                <p:nvPr/>
              </p:nvCxnSpPr>
              <p:spPr>
                <a:xfrm>
                  <a:off x="3116678" y="2034672"/>
                  <a:ext cx="0" cy="31746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50"/>
                <p:cNvCxnSpPr/>
                <p:nvPr/>
              </p:nvCxnSpPr>
              <p:spPr>
                <a:xfrm flipH="1">
                  <a:off x="2979747" y="2193406"/>
                  <a:ext cx="259763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37"/>
              <p:cNvGrpSpPr/>
              <p:nvPr/>
            </p:nvGrpSpPr>
            <p:grpSpPr>
              <a:xfrm>
                <a:off x="5889918" y="4986550"/>
                <a:ext cx="259763" cy="317467"/>
                <a:chOff x="2987268" y="2034672"/>
                <a:chExt cx="259763" cy="317467"/>
              </a:xfrm>
            </p:grpSpPr>
            <p:cxnSp>
              <p:nvCxnSpPr>
                <p:cNvPr id="44" name="Straight Connector 47"/>
                <p:cNvCxnSpPr/>
                <p:nvPr/>
              </p:nvCxnSpPr>
              <p:spPr>
                <a:xfrm>
                  <a:off x="3124200" y="2034672"/>
                  <a:ext cx="0" cy="31746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8"/>
                <p:cNvCxnSpPr/>
                <p:nvPr/>
              </p:nvCxnSpPr>
              <p:spPr>
                <a:xfrm flipH="1">
                  <a:off x="2987268" y="2193406"/>
                  <a:ext cx="259763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Textfeld 8"/>
            <p:cNvSpPr txBox="1"/>
            <p:nvPr/>
          </p:nvSpPr>
          <p:spPr>
            <a:xfrm>
              <a:off x="2144904" y="1354865"/>
              <a:ext cx="21663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/>
                <a:t>CBM06C6</a:t>
              </a:r>
            </a:p>
            <a:p>
              <a:pPr algn="ctr"/>
              <a:r>
                <a:rPr lang="de-DE" sz="1400" dirty="0" err="1"/>
                <a:t>n</a:t>
              </a:r>
              <a:r>
                <a:rPr lang="de-DE" sz="1400" dirty="0" err="1" smtClean="0"/>
                <a:t>-side</a:t>
              </a:r>
              <a:endParaRPr lang="de-DE" sz="1400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042802" y="1358038"/>
              <a:ext cx="2166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/>
                <a:t>CBM03C6 2009</a:t>
              </a:r>
            </a:p>
            <a:p>
              <a:pPr algn="ctr"/>
              <a:r>
                <a:rPr lang="de-DE" sz="1400" dirty="0"/>
                <a:t>p</a:t>
              </a:r>
              <a:r>
                <a:rPr lang="de-DE" sz="1400" dirty="0" smtClean="0"/>
                <a:t>-</a:t>
              </a:r>
              <a:r>
                <a:rPr lang="de-DE" sz="1400" dirty="0" err="1" smtClean="0"/>
                <a:t>side</a:t>
              </a:r>
              <a:endParaRPr lang="de-DE" sz="1400" dirty="0"/>
            </a:p>
          </p:txBody>
        </p:sp>
        <p:grpSp>
          <p:nvGrpSpPr>
            <p:cNvPr id="11" name="Gruppierung 10"/>
            <p:cNvGrpSpPr/>
            <p:nvPr/>
          </p:nvGrpSpPr>
          <p:grpSpPr>
            <a:xfrm>
              <a:off x="2144904" y="2106998"/>
              <a:ext cx="2166305" cy="2157463"/>
              <a:chOff x="923322" y="3463748"/>
              <a:chExt cx="2796808" cy="2785393"/>
            </a:xfrm>
          </p:grpSpPr>
          <p:grpSp>
            <p:nvGrpSpPr>
              <p:cNvPr id="13" name="Group 14"/>
              <p:cNvGrpSpPr/>
              <p:nvPr/>
            </p:nvGrpSpPr>
            <p:grpSpPr>
              <a:xfrm>
                <a:off x="923322" y="3463748"/>
                <a:ext cx="2796808" cy="2785393"/>
                <a:chOff x="2787200" y="1904800"/>
                <a:chExt cx="3593381" cy="3578714"/>
              </a:xfrm>
            </p:grpSpPr>
            <p:sp>
              <p:nvSpPr>
                <p:cNvPr id="15" name="Rectangle 32"/>
                <p:cNvSpPr/>
                <p:nvPr/>
              </p:nvSpPr>
              <p:spPr>
                <a:xfrm>
                  <a:off x="2787200" y="1904800"/>
                  <a:ext cx="3593381" cy="3578714"/>
                </a:xfrm>
                <a:prstGeom prst="rect">
                  <a:avLst/>
                </a:pr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6" name="Group 33"/>
                <p:cNvGrpSpPr/>
                <p:nvPr/>
              </p:nvGrpSpPr>
              <p:grpSpPr>
                <a:xfrm>
                  <a:off x="2987268" y="2034672"/>
                  <a:ext cx="259763" cy="317467"/>
                  <a:chOff x="2987268" y="2034672"/>
                  <a:chExt cx="259763" cy="317467"/>
                </a:xfrm>
              </p:grpSpPr>
              <p:cxnSp>
                <p:nvCxnSpPr>
                  <p:cNvPr id="38" name="Straight Connector 55"/>
                  <p:cNvCxnSpPr/>
                  <p:nvPr/>
                </p:nvCxnSpPr>
                <p:spPr>
                  <a:xfrm>
                    <a:off x="3124200" y="2034672"/>
                    <a:ext cx="0" cy="317467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56"/>
                  <p:cNvCxnSpPr/>
                  <p:nvPr/>
                </p:nvCxnSpPr>
                <p:spPr>
                  <a:xfrm flipH="1">
                    <a:off x="2987268" y="2193406"/>
                    <a:ext cx="259763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" name="Group 34"/>
                <p:cNvGrpSpPr/>
                <p:nvPr/>
              </p:nvGrpSpPr>
              <p:grpSpPr>
                <a:xfrm>
                  <a:off x="4438480" y="2034672"/>
                  <a:ext cx="259763" cy="317467"/>
                  <a:chOff x="2987268" y="2034672"/>
                  <a:chExt cx="259763" cy="317467"/>
                </a:xfrm>
              </p:grpSpPr>
              <p:cxnSp>
                <p:nvCxnSpPr>
                  <p:cNvPr id="36" name="Straight Connector 53"/>
                  <p:cNvCxnSpPr/>
                  <p:nvPr/>
                </p:nvCxnSpPr>
                <p:spPr>
                  <a:xfrm>
                    <a:off x="3124200" y="2034672"/>
                    <a:ext cx="0" cy="317467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54"/>
                  <p:cNvCxnSpPr/>
                  <p:nvPr/>
                </p:nvCxnSpPr>
                <p:spPr>
                  <a:xfrm flipH="1">
                    <a:off x="2987268" y="2193406"/>
                    <a:ext cx="259763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Group 35"/>
                <p:cNvGrpSpPr/>
                <p:nvPr/>
              </p:nvGrpSpPr>
              <p:grpSpPr>
                <a:xfrm>
                  <a:off x="5889918" y="2035859"/>
                  <a:ext cx="259763" cy="317467"/>
                  <a:chOff x="2987268" y="2042193"/>
                  <a:chExt cx="259763" cy="317467"/>
                </a:xfrm>
              </p:grpSpPr>
              <p:cxnSp>
                <p:nvCxnSpPr>
                  <p:cNvPr id="34" name="Straight Connector 51"/>
                  <p:cNvCxnSpPr/>
                  <p:nvPr/>
                </p:nvCxnSpPr>
                <p:spPr>
                  <a:xfrm>
                    <a:off x="3124200" y="2042193"/>
                    <a:ext cx="0" cy="317467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52"/>
                  <p:cNvCxnSpPr/>
                  <p:nvPr/>
                </p:nvCxnSpPr>
                <p:spPr>
                  <a:xfrm flipH="1">
                    <a:off x="2987268" y="2200927"/>
                    <a:ext cx="259763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" name="Group 36"/>
                <p:cNvGrpSpPr/>
                <p:nvPr/>
              </p:nvGrpSpPr>
              <p:grpSpPr>
                <a:xfrm>
                  <a:off x="5889447" y="3529090"/>
                  <a:ext cx="259763" cy="317467"/>
                  <a:chOff x="2979747" y="2034672"/>
                  <a:chExt cx="259763" cy="317467"/>
                </a:xfrm>
              </p:grpSpPr>
              <p:cxnSp>
                <p:nvCxnSpPr>
                  <p:cNvPr id="32" name="Straight Connector 49"/>
                  <p:cNvCxnSpPr/>
                  <p:nvPr/>
                </p:nvCxnSpPr>
                <p:spPr>
                  <a:xfrm>
                    <a:off x="3116678" y="2034672"/>
                    <a:ext cx="0" cy="317467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50"/>
                  <p:cNvCxnSpPr/>
                  <p:nvPr/>
                </p:nvCxnSpPr>
                <p:spPr>
                  <a:xfrm flipH="1">
                    <a:off x="2979747" y="2193406"/>
                    <a:ext cx="259763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Group 37"/>
                <p:cNvGrpSpPr/>
                <p:nvPr/>
              </p:nvGrpSpPr>
              <p:grpSpPr>
                <a:xfrm>
                  <a:off x="5889918" y="4986550"/>
                  <a:ext cx="259763" cy="317467"/>
                  <a:chOff x="2987268" y="2034672"/>
                  <a:chExt cx="259763" cy="317467"/>
                </a:xfrm>
              </p:grpSpPr>
              <p:cxnSp>
                <p:nvCxnSpPr>
                  <p:cNvPr id="30" name="Straight Connector 47"/>
                  <p:cNvCxnSpPr/>
                  <p:nvPr/>
                </p:nvCxnSpPr>
                <p:spPr>
                  <a:xfrm>
                    <a:off x="3124200" y="2034672"/>
                    <a:ext cx="0" cy="317467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48"/>
                  <p:cNvCxnSpPr/>
                  <p:nvPr/>
                </p:nvCxnSpPr>
                <p:spPr>
                  <a:xfrm flipH="1">
                    <a:off x="2987268" y="2193406"/>
                    <a:ext cx="259763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Group 38"/>
                <p:cNvGrpSpPr/>
                <p:nvPr/>
              </p:nvGrpSpPr>
              <p:grpSpPr>
                <a:xfrm>
                  <a:off x="4445530" y="4986550"/>
                  <a:ext cx="259763" cy="317467"/>
                  <a:chOff x="2987268" y="2034672"/>
                  <a:chExt cx="259763" cy="317467"/>
                </a:xfrm>
              </p:grpSpPr>
              <p:cxnSp>
                <p:nvCxnSpPr>
                  <p:cNvPr id="28" name="Straight Connector 45"/>
                  <p:cNvCxnSpPr/>
                  <p:nvPr/>
                </p:nvCxnSpPr>
                <p:spPr>
                  <a:xfrm>
                    <a:off x="3124200" y="2034672"/>
                    <a:ext cx="0" cy="317467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46"/>
                  <p:cNvCxnSpPr/>
                  <p:nvPr/>
                </p:nvCxnSpPr>
                <p:spPr>
                  <a:xfrm flipH="1">
                    <a:off x="2987268" y="2193406"/>
                    <a:ext cx="259763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39"/>
                <p:cNvGrpSpPr/>
                <p:nvPr/>
              </p:nvGrpSpPr>
              <p:grpSpPr>
                <a:xfrm>
                  <a:off x="2987268" y="4986550"/>
                  <a:ext cx="259763" cy="317467"/>
                  <a:chOff x="2987268" y="2034672"/>
                  <a:chExt cx="259763" cy="317467"/>
                </a:xfrm>
              </p:grpSpPr>
              <p:cxnSp>
                <p:nvCxnSpPr>
                  <p:cNvPr id="26" name="Straight Connector 43"/>
                  <p:cNvCxnSpPr/>
                  <p:nvPr/>
                </p:nvCxnSpPr>
                <p:spPr>
                  <a:xfrm>
                    <a:off x="3124200" y="2034672"/>
                    <a:ext cx="0" cy="317467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44"/>
                  <p:cNvCxnSpPr/>
                  <p:nvPr/>
                </p:nvCxnSpPr>
                <p:spPr>
                  <a:xfrm flipH="1">
                    <a:off x="2987268" y="2193406"/>
                    <a:ext cx="259763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" name="Group 40"/>
                <p:cNvGrpSpPr/>
                <p:nvPr/>
              </p:nvGrpSpPr>
              <p:grpSpPr>
                <a:xfrm>
                  <a:off x="2987268" y="3529090"/>
                  <a:ext cx="259763" cy="317467"/>
                  <a:chOff x="2987268" y="2034672"/>
                  <a:chExt cx="259763" cy="317467"/>
                </a:xfrm>
              </p:grpSpPr>
              <p:cxnSp>
                <p:nvCxnSpPr>
                  <p:cNvPr id="24" name="Straight Connector 41"/>
                  <p:cNvCxnSpPr/>
                  <p:nvPr/>
                </p:nvCxnSpPr>
                <p:spPr>
                  <a:xfrm>
                    <a:off x="3124200" y="2034672"/>
                    <a:ext cx="0" cy="317467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42"/>
                  <p:cNvCxnSpPr/>
                  <p:nvPr/>
                </p:nvCxnSpPr>
                <p:spPr>
                  <a:xfrm flipH="1">
                    <a:off x="2987268" y="2193406"/>
                    <a:ext cx="259763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4" name="Straight Arrow Connector 20"/>
              <p:cNvCxnSpPr/>
              <p:nvPr/>
            </p:nvCxnSpPr>
            <p:spPr>
              <a:xfrm flipH="1">
                <a:off x="1901357" y="4851515"/>
                <a:ext cx="61438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Arrow Connector 20"/>
            <p:cNvCxnSpPr/>
            <p:nvPr/>
          </p:nvCxnSpPr>
          <p:spPr>
            <a:xfrm rot="5400000" flipH="1">
              <a:off x="4883688" y="2964095"/>
              <a:ext cx="47587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50" name="Tabel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135436"/>
              </p:ext>
            </p:extLst>
          </p:nvPr>
        </p:nvGraphicFramePr>
        <p:xfrm>
          <a:off x="5283310" y="2133587"/>
          <a:ext cx="3647156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3578"/>
                <a:gridCol w="1823578"/>
              </a:tblGrid>
              <a:tr h="271645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Measurement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Value, µm</a:t>
                      </a:r>
                      <a:endParaRPr lang="de-DE" sz="1600" dirty="0"/>
                    </a:p>
                  </a:txBody>
                  <a:tcPr/>
                </a:tc>
              </a:tr>
              <a:tr h="271645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Width (top)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3919</a:t>
                      </a:r>
                      <a:endParaRPr lang="de-DE" sz="1600" dirty="0"/>
                    </a:p>
                  </a:txBody>
                  <a:tcPr/>
                </a:tc>
              </a:tr>
              <a:tr h="271645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Height</a:t>
                      </a:r>
                      <a:r>
                        <a:rPr lang="de-DE" sz="1600" baseline="0" dirty="0" smtClean="0"/>
                        <a:t> (top)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37</a:t>
                      </a:r>
                      <a:endParaRPr lang="de-DE" sz="1600" dirty="0"/>
                    </a:p>
                  </a:txBody>
                  <a:tcPr/>
                </a:tc>
              </a:tr>
              <a:tr h="271645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 smtClean="0"/>
                        <a:t>Depth</a:t>
                      </a:r>
                      <a:r>
                        <a:rPr lang="de-DE" sz="1600" dirty="0" smtClean="0"/>
                        <a:t> (top)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536</a:t>
                      </a:r>
                      <a:endParaRPr lang="de-DE" sz="1600" dirty="0"/>
                    </a:p>
                  </a:txBody>
                  <a:tcPr/>
                </a:tc>
              </a:tr>
              <a:tr h="271645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 smtClean="0"/>
                        <a:t>Depth</a:t>
                      </a:r>
                      <a:r>
                        <a:rPr lang="de-DE" sz="1600" dirty="0" smtClean="0"/>
                        <a:t> (</a:t>
                      </a:r>
                      <a:r>
                        <a:rPr lang="de-DE" sz="1600" dirty="0" err="1" smtClean="0"/>
                        <a:t>bottom</a:t>
                      </a:r>
                      <a:r>
                        <a:rPr lang="de-DE" sz="1600" dirty="0" smtClean="0"/>
                        <a:t>)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297</a:t>
                      </a:r>
                      <a:endParaRPr lang="de-DE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1" name="Textfeld 50"/>
          <p:cNvSpPr txBox="1"/>
          <p:nvPr/>
        </p:nvSpPr>
        <p:spPr>
          <a:xfrm>
            <a:off x="5283310" y="1783684"/>
            <a:ext cx="3647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Sensor </a:t>
            </a:r>
            <a:r>
              <a:rPr lang="de-DE" sz="1600" dirty="0" err="1" smtClean="0"/>
              <a:t>overlap</a:t>
            </a:r>
            <a:r>
              <a:rPr lang="de-DE" sz="1600" dirty="0" smtClean="0"/>
              <a:t> </a:t>
            </a:r>
            <a:r>
              <a:rPr lang="de-DE" sz="1600" dirty="0" err="1" smtClean="0"/>
              <a:t>measurements</a:t>
            </a:r>
            <a:endParaRPr lang="de-DE" sz="1600" dirty="0"/>
          </a:p>
        </p:txBody>
      </p:sp>
      <p:graphicFrame>
        <p:nvGraphicFramePr>
          <p:cNvPr id="52" name="Tabel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47073"/>
              </p:ext>
            </p:extLst>
          </p:nvPr>
        </p:nvGraphicFramePr>
        <p:xfrm>
          <a:off x="5283310" y="4410812"/>
          <a:ext cx="3647156" cy="1294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3578"/>
                <a:gridCol w="1823578"/>
              </a:tblGrid>
              <a:tr h="29225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Euler angle</a:t>
                      </a:r>
                      <a:endParaRPr lang="de-DE" sz="1600" dirty="0"/>
                    </a:p>
                  </a:txBody>
                  <a:tcPr marL="79705" marR="79705" marT="39852" marB="39852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Value, </a:t>
                      </a:r>
                      <a:r>
                        <a:rPr lang="it-IT" sz="1600" dirty="0" smtClean="0"/>
                        <a:t>°</a:t>
                      </a:r>
                      <a:endParaRPr lang="de-DE" sz="1600" dirty="0"/>
                    </a:p>
                  </a:txBody>
                  <a:tcPr marL="79705" marR="79705" marT="39852" marB="39852"/>
                </a:tc>
              </a:tr>
              <a:tr h="318819">
                <a:tc>
                  <a:txBody>
                    <a:bodyPr/>
                    <a:lstStyle/>
                    <a:p>
                      <a:pPr algn="ctr"/>
                      <a:r>
                        <a:rPr lang="el-GR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φ </a:t>
                      </a:r>
                      <a:endParaRPr lang="el-GR" sz="1400" i="1" dirty="0">
                        <a:effectLst/>
                      </a:endParaRPr>
                    </a:p>
                  </a:txBody>
                  <a:tcPr marL="79705" marR="79705" marT="39852" marB="398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0.011</a:t>
                      </a:r>
                      <a:endParaRPr lang="it-IT" sz="1400" dirty="0">
                        <a:effectLst/>
                      </a:endParaRPr>
                    </a:p>
                  </a:txBody>
                  <a:tcPr marL="79705" marR="79705" marT="39852" marB="39852"/>
                </a:tc>
              </a:tr>
              <a:tr h="318819">
                <a:tc>
                  <a:txBody>
                    <a:bodyPr/>
                    <a:lstStyle/>
                    <a:p>
                      <a:pPr algn="ctr"/>
                      <a:r>
                        <a:rPr lang="el-GR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 </a:t>
                      </a:r>
                      <a:endParaRPr lang="el-GR" sz="1400" i="1" dirty="0">
                        <a:effectLst/>
                      </a:endParaRPr>
                    </a:p>
                  </a:txBody>
                  <a:tcPr marL="79705" marR="79705" marT="39852" marB="398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0.247</a:t>
                      </a:r>
                      <a:endParaRPr lang="it-IT" sz="1400" dirty="0">
                        <a:effectLst/>
                      </a:endParaRPr>
                    </a:p>
                  </a:txBody>
                  <a:tcPr marL="79705" marR="79705" marT="39852" marB="39852"/>
                </a:tc>
              </a:tr>
              <a:tr h="318819">
                <a:tc>
                  <a:txBody>
                    <a:bodyPr/>
                    <a:lstStyle/>
                    <a:p>
                      <a:pPr algn="ctr"/>
                      <a:r>
                        <a:rPr lang="el-GR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ψ </a:t>
                      </a:r>
                      <a:endParaRPr lang="el-GR" sz="1400" i="1" dirty="0">
                        <a:effectLst/>
                      </a:endParaRPr>
                    </a:p>
                  </a:txBody>
                  <a:tcPr marL="79705" marR="79705" marT="39852" marB="398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0.225</a:t>
                      </a:r>
                      <a:endParaRPr lang="it-IT" sz="1400" dirty="0">
                        <a:effectLst/>
                      </a:endParaRPr>
                    </a:p>
                  </a:txBody>
                  <a:tcPr marL="79705" marR="79705" marT="39852" marB="39852"/>
                </a:tc>
              </a:tr>
            </a:tbl>
          </a:graphicData>
        </a:graphic>
      </p:graphicFrame>
      <p:sp>
        <p:nvSpPr>
          <p:cNvPr id="53" name="Textfeld 52"/>
          <p:cNvSpPr txBox="1"/>
          <p:nvPr/>
        </p:nvSpPr>
        <p:spPr>
          <a:xfrm>
            <a:off x="5283310" y="4038770"/>
            <a:ext cx="3647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Sensor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sensor</a:t>
            </a:r>
            <a:r>
              <a:rPr lang="de-DE" sz="1600" dirty="0"/>
              <a:t> angular </a:t>
            </a:r>
            <a:r>
              <a:rPr lang="de-DE" sz="1600" dirty="0" err="1"/>
              <a:t>misalignment</a:t>
            </a:r>
            <a:endParaRPr lang="de-DE" sz="1600" dirty="0"/>
          </a:p>
        </p:txBody>
      </p:sp>
      <p:sp>
        <p:nvSpPr>
          <p:cNvPr id="54" name="Textfeld 53"/>
          <p:cNvSpPr txBox="1"/>
          <p:nvPr/>
        </p:nvSpPr>
        <p:spPr>
          <a:xfrm>
            <a:off x="558699" y="1174794"/>
            <a:ext cx="3369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Sensor </a:t>
            </a:r>
            <a:r>
              <a:rPr lang="de-DE" sz="1600" dirty="0" err="1" smtClean="0"/>
              <a:t>configuration</a:t>
            </a:r>
            <a:endParaRPr lang="de-DE" sz="1600" dirty="0"/>
          </a:p>
        </p:txBody>
      </p:sp>
      <p:graphicFrame>
        <p:nvGraphicFramePr>
          <p:cNvPr id="55" name="Tabel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7968"/>
              </p:ext>
            </p:extLst>
          </p:nvPr>
        </p:nvGraphicFramePr>
        <p:xfrm>
          <a:off x="558698" y="4410812"/>
          <a:ext cx="3369198" cy="1792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066"/>
                <a:gridCol w="1123066"/>
                <a:gridCol w="1123066"/>
              </a:tblGrid>
              <a:tr h="277753">
                <a:tc rowSpan="2">
                  <a:txBody>
                    <a:bodyPr/>
                    <a:lstStyle/>
                    <a:p>
                      <a:pPr algn="ctr"/>
                      <a:r>
                        <a:rPr lang="de-DE" sz="1300" dirty="0" smtClean="0"/>
                        <a:t>Edge</a:t>
                      </a:r>
                      <a:endParaRPr lang="de-DE" sz="1300" dirty="0"/>
                    </a:p>
                  </a:txBody>
                  <a:tcPr marL="75751" marR="75751" marT="37875" marB="37875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300" dirty="0" err="1" smtClean="0"/>
                        <a:t>Unparallelity</a:t>
                      </a:r>
                      <a:r>
                        <a:rPr lang="de-DE" sz="1300" dirty="0" smtClean="0"/>
                        <a:t>, µm</a:t>
                      </a:r>
                      <a:endParaRPr lang="de-DE" sz="1300" dirty="0"/>
                    </a:p>
                  </a:txBody>
                  <a:tcPr marL="75751" marR="75751" marT="37875" marB="3787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de-DE" sz="1600" dirty="0"/>
                    </a:p>
                  </a:txBody>
                  <a:tcPr/>
                </a:tc>
              </a:tr>
              <a:tr h="27775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Left</a:t>
                      </a:r>
                      <a:r>
                        <a:rPr lang="de-DE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Sensor</a:t>
                      </a:r>
                      <a:endParaRPr lang="de-DE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751" marR="75751" marT="37875" marB="37875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Right</a:t>
                      </a:r>
                      <a:r>
                        <a:rPr lang="de-DE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Sensor</a:t>
                      </a:r>
                      <a:endParaRPr lang="de-DE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751" marR="75751" marT="37875" marB="37875" anchor="ctr">
                    <a:solidFill>
                      <a:srgbClr val="4F81BD"/>
                    </a:solidFill>
                  </a:tcPr>
                </a:tc>
              </a:tr>
              <a:tr h="314154">
                <a:tc>
                  <a:txBody>
                    <a:bodyPr/>
                    <a:lstStyle/>
                    <a:p>
                      <a:pPr algn="ctr"/>
                      <a:r>
                        <a:rPr lang="en-US" sz="16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</a:t>
                      </a:r>
                      <a:endParaRPr lang="el-GR" sz="1300" i="0" dirty="0">
                        <a:effectLst/>
                      </a:endParaRPr>
                    </a:p>
                  </a:txBody>
                  <a:tcPr marL="75751" marR="75751" marT="37875" marB="37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 1</a:t>
                      </a:r>
                      <a:endParaRPr lang="it-IT" sz="1300" dirty="0">
                        <a:effectLst/>
                      </a:endParaRPr>
                    </a:p>
                  </a:txBody>
                  <a:tcPr marL="75751" marR="75751" marT="37875" marB="37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>
                          <a:effectLst/>
                        </a:rPr>
                        <a:t>-7.5</a:t>
                      </a:r>
                      <a:endParaRPr lang="it-IT" sz="1300" dirty="0">
                        <a:effectLst/>
                      </a:endParaRPr>
                    </a:p>
                  </a:txBody>
                  <a:tcPr marL="75751" marR="75751" marT="37875" marB="37875" anchor="ctr"/>
                </a:tc>
              </a:tr>
              <a:tr h="314154">
                <a:tc>
                  <a:txBody>
                    <a:bodyPr/>
                    <a:lstStyle/>
                    <a:p>
                      <a:pPr algn="ctr"/>
                      <a:r>
                        <a:rPr lang="en-US" sz="16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Bottom</a:t>
                      </a:r>
                      <a:endParaRPr lang="el-GR" sz="1300" i="0" dirty="0">
                        <a:effectLst/>
                      </a:endParaRPr>
                    </a:p>
                  </a:txBody>
                  <a:tcPr marL="75751" marR="75751" marT="37875" marB="37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-2.6</a:t>
                      </a:r>
                      <a:endParaRPr lang="it-IT" sz="1300" dirty="0">
                        <a:effectLst/>
                      </a:endParaRPr>
                    </a:p>
                  </a:txBody>
                  <a:tcPr marL="75751" marR="75751" marT="37875" marB="37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>
                          <a:effectLst/>
                        </a:rPr>
                        <a:t>3.3</a:t>
                      </a:r>
                      <a:endParaRPr lang="it-IT" sz="1300" dirty="0">
                        <a:effectLst/>
                      </a:endParaRPr>
                    </a:p>
                  </a:txBody>
                  <a:tcPr marL="75751" marR="75751" marT="37875" marB="37875" anchor="ctr"/>
                </a:tc>
              </a:tr>
              <a:tr h="314154">
                <a:tc>
                  <a:txBody>
                    <a:bodyPr/>
                    <a:lstStyle/>
                    <a:p>
                      <a:pPr algn="ctr"/>
                      <a:r>
                        <a:rPr lang="en-US" sz="16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Right</a:t>
                      </a:r>
                      <a:endParaRPr lang="el-GR" sz="1300" i="0" dirty="0">
                        <a:effectLst/>
                      </a:endParaRPr>
                    </a:p>
                  </a:txBody>
                  <a:tcPr marL="75751" marR="75751" marT="37875" marB="37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 1</a:t>
                      </a:r>
                      <a:endParaRPr lang="it-IT" sz="1300" dirty="0">
                        <a:effectLst/>
                      </a:endParaRPr>
                    </a:p>
                  </a:txBody>
                  <a:tcPr marL="75751" marR="75751" marT="37875" marB="37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err="1" smtClean="0">
                          <a:effectLst/>
                        </a:rPr>
                        <a:t>N</a:t>
                      </a:r>
                      <a:r>
                        <a:rPr lang="it-IT" sz="1300" dirty="0" smtClean="0">
                          <a:effectLst/>
                        </a:rPr>
                        <a:t>/A</a:t>
                      </a:r>
                      <a:endParaRPr lang="it-IT" sz="1300" dirty="0">
                        <a:effectLst/>
                      </a:endParaRPr>
                    </a:p>
                  </a:txBody>
                  <a:tcPr marL="75751" marR="75751" marT="37875" marB="37875" anchor="ctr"/>
                </a:tc>
              </a:tr>
              <a:tr h="277753">
                <a:tc>
                  <a:txBody>
                    <a:bodyPr/>
                    <a:lstStyle/>
                    <a:p>
                      <a:pPr algn="ctr"/>
                      <a:r>
                        <a:rPr lang="en-US" sz="1300" i="0" dirty="0" smtClean="0">
                          <a:effectLst/>
                        </a:rPr>
                        <a:t>Left</a:t>
                      </a:r>
                      <a:endParaRPr lang="el-GR" sz="1300" i="0" dirty="0">
                        <a:effectLst/>
                      </a:endParaRPr>
                    </a:p>
                  </a:txBody>
                  <a:tcPr marL="75751" marR="75751" marT="37875" marB="37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>
                          <a:effectLst/>
                        </a:rPr>
                        <a:t>4.7</a:t>
                      </a:r>
                      <a:endParaRPr lang="it-IT" sz="1300" dirty="0">
                        <a:effectLst/>
                      </a:endParaRPr>
                    </a:p>
                  </a:txBody>
                  <a:tcPr marL="75751" marR="75751" marT="37875" marB="37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>
                          <a:effectLst/>
                        </a:rPr>
                        <a:t>2</a:t>
                      </a:r>
                      <a:endParaRPr lang="it-IT" sz="1300" dirty="0">
                        <a:effectLst/>
                      </a:endParaRPr>
                    </a:p>
                  </a:txBody>
                  <a:tcPr marL="75751" marR="75751" marT="37875" marB="37875" anchor="ctr"/>
                </a:tc>
              </a:tr>
            </a:tbl>
          </a:graphicData>
        </a:graphic>
      </p:graphicFrame>
      <p:sp>
        <p:nvSpPr>
          <p:cNvPr id="56" name="Textfeld 55"/>
          <p:cNvSpPr txBox="1"/>
          <p:nvPr/>
        </p:nvSpPr>
        <p:spPr>
          <a:xfrm>
            <a:off x="558697" y="4040908"/>
            <a:ext cx="3260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/>
              <a:t>Cutting</a:t>
            </a:r>
            <a:r>
              <a:rPr lang="de-DE" sz="1600" dirty="0" smtClean="0"/>
              <a:t> </a:t>
            </a:r>
            <a:r>
              <a:rPr lang="de-DE" sz="1600" dirty="0" err="1" smtClean="0"/>
              <a:t>edge</a:t>
            </a:r>
            <a:r>
              <a:rPr lang="de-DE" sz="1600" dirty="0" smtClean="0"/>
              <a:t> </a:t>
            </a:r>
            <a:r>
              <a:rPr lang="de-DE" sz="1600" dirty="0" err="1" smtClean="0"/>
              <a:t>unparallelity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650496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Sensor </a:t>
            </a:r>
            <a:r>
              <a:rPr lang="de-DE" dirty="0" err="1" smtClean="0"/>
              <a:t>spatial</a:t>
            </a:r>
            <a:r>
              <a:rPr lang="de-DE" dirty="0" smtClean="0"/>
              <a:t> </a:t>
            </a:r>
            <a:r>
              <a:rPr lang="de-DE" dirty="0" err="1" smtClean="0"/>
              <a:t>orientation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28</a:t>
            </a:fld>
            <a:endParaRPr lang="en-US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562894"/>
            <a:ext cx="72009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1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9429"/>
            <a:ext cx="9037609" cy="4335502"/>
          </a:xfrm>
          <a:prstGeom prst="rect">
            <a:avLst/>
          </a:prstGeom>
        </p:spPr>
      </p:pic>
      <p:sp>
        <p:nvSpPr>
          <p:cNvPr id="14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dirty="0" smtClean="0"/>
              <a:t>Sensor warp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ladder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5851374" y="5931546"/>
            <a:ext cx="1768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Max warp </a:t>
            </a:r>
            <a:r>
              <a:rPr lang="hr-HR" dirty="0" smtClean="0"/>
              <a:t>24 µm</a:t>
            </a:r>
            <a:endParaRPr lang="hr-HR" dirty="0"/>
          </a:p>
        </p:txBody>
      </p:sp>
      <p:sp>
        <p:nvSpPr>
          <p:cNvPr id="7" name="Textfeld 6"/>
          <p:cNvSpPr txBox="1"/>
          <p:nvPr/>
        </p:nvSpPr>
        <p:spPr>
          <a:xfrm>
            <a:off x="1298731" y="5932397"/>
            <a:ext cx="1768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Max warp 19 µm</a:t>
            </a:r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29</a:t>
            </a:fld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1298731" y="1031817"/>
            <a:ext cx="671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Check </a:t>
            </a:r>
            <a:r>
              <a:rPr lang="de-DE" dirty="0" err="1" smtClean="0"/>
              <a:t>if</a:t>
            </a:r>
            <a:r>
              <a:rPr lang="de-DE" dirty="0" smtClean="0"/>
              <a:t> additional </a:t>
            </a:r>
            <a:r>
              <a:rPr lang="de-DE" dirty="0" err="1" smtClean="0"/>
              <a:t>mechanical</a:t>
            </a:r>
            <a:r>
              <a:rPr lang="de-DE" dirty="0" smtClean="0"/>
              <a:t> stress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created</a:t>
            </a:r>
            <a:r>
              <a:rPr lang="de-DE" dirty="0" smtClean="0"/>
              <a:t> after </a:t>
            </a:r>
            <a:r>
              <a:rPr lang="de-DE" dirty="0" err="1" smtClean="0"/>
              <a:t>glue</a:t>
            </a:r>
            <a:r>
              <a:rPr lang="de-DE" dirty="0" smtClean="0"/>
              <a:t> </a:t>
            </a:r>
            <a:r>
              <a:rPr lang="de-DE" dirty="0" err="1" smtClean="0"/>
              <a:t>hardening</a:t>
            </a:r>
            <a:r>
              <a:rPr lang="de-DE" dirty="0" smtClean="0"/>
              <a:t>...</a:t>
            </a:r>
          </a:p>
          <a:p>
            <a:r>
              <a:rPr lang="de-DE" dirty="0" err="1" smtClean="0"/>
              <a:t>Seems</a:t>
            </a:r>
            <a:r>
              <a:rPr lang="de-DE" dirty="0" smtClean="0"/>
              <a:t> not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831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Silicon Tracking System (STS) </a:t>
            </a:r>
            <a:r>
              <a:rPr lang="de-DE" dirty="0" err="1" smtClean="0"/>
              <a:t>detector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3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08570" cy="4525963"/>
          </a:xfrm>
        </p:spPr>
        <p:txBody>
          <a:bodyPr/>
          <a:lstStyle/>
          <a:p>
            <a:r>
              <a:rPr lang="en-US" sz="2400" dirty="0" smtClean="0"/>
              <a:t>Compact detector built out of </a:t>
            </a:r>
            <a:r>
              <a:rPr lang="en-US" sz="1800" dirty="0" smtClean="0"/>
              <a:t>~</a:t>
            </a:r>
            <a:r>
              <a:rPr lang="en-US" sz="2400" dirty="0"/>
              <a:t>9</a:t>
            </a:r>
            <a:r>
              <a:rPr lang="en-US" sz="2400" dirty="0" smtClean="0"/>
              <a:t>00 silicon </a:t>
            </a:r>
            <a:r>
              <a:rPr lang="en-US" sz="2400" dirty="0" err="1" smtClean="0"/>
              <a:t>microstrip</a:t>
            </a:r>
            <a:r>
              <a:rPr lang="en-US" sz="2400" dirty="0" smtClean="0"/>
              <a:t> sensors</a:t>
            </a:r>
          </a:p>
          <a:p>
            <a:r>
              <a:rPr lang="en-US" sz="2400" dirty="0" smtClean="0"/>
              <a:t>8 layers of sensors</a:t>
            </a:r>
          </a:p>
          <a:p>
            <a:r>
              <a:rPr lang="en-US" sz="2400" dirty="0" smtClean="0"/>
              <a:t>4 sensor size types</a:t>
            </a:r>
          </a:p>
          <a:p>
            <a:r>
              <a:rPr lang="en-US" sz="2400" dirty="0" smtClean="0"/>
              <a:t>2 sensor vendors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924282" y="5190186"/>
            <a:ext cx="2203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STS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</a:p>
          <a:p>
            <a:pPr algn="ctr"/>
            <a:r>
              <a:rPr lang="de-DE" dirty="0" smtClean="0"/>
              <a:t>thermal </a:t>
            </a:r>
            <a:r>
              <a:rPr lang="de-DE" dirty="0" err="1" smtClean="0"/>
              <a:t>insulation</a:t>
            </a:r>
            <a:endParaRPr lang="de-DE" dirty="0" smtClean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8913" y="1419506"/>
            <a:ext cx="3437143" cy="353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25" y="3293034"/>
            <a:ext cx="4202402" cy="301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4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700" dirty="0" smtClean="0"/>
              <a:t>Flexible optical inspection and metrology setup to inspect different components of STS and other tooling</a:t>
            </a:r>
          </a:p>
          <a:p>
            <a:r>
              <a:rPr lang="en-US" sz="2700" dirty="0" smtClean="0"/>
              <a:t>Low hardware dependence, standard calibration routines</a:t>
            </a:r>
          </a:p>
          <a:p>
            <a:r>
              <a:rPr lang="en-US" sz="2700" dirty="0" smtClean="0"/>
              <a:t>Advanced and optimized analysis methods for:</a:t>
            </a:r>
          </a:p>
          <a:p>
            <a:pPr lvl="1"/>
            <a:r>
              <a:rPr lang="en-US" sz="2300" dirty="0" smtClean="0"/>
              <a:t>Sensors (</a:t>
            </a:r>
            <a:r>
              <a:rPr lang="en-US" sz="2300" dirty="0" err="1" smtClean="0"/>
              <a:t>CiS</a:t>
            </a:r>
            <a:r>
              <a:rPr lang="en-US" sz="2300" dirty="0" smtClean="0"/>
              <a:t> and Hamamatsu)</a:t>
            </a:r>
          </a:p>
          <a:p>
            <a:pPr lvl="1"/>
            <a:r>
              <a:rPr lang="en-US" sz="2300" dirty="0" err="1" smtClean="0"/>
              <a:t>Microcables</a:t>
            </a:r>
            <a:r>
              <a:rPr lang="en-US" sz="2300" dirty="0" smtClean="0"/>
              <a:t> (LTU, KIT to come)</a:t>
            </a:r>
          </a:p>
          <a:p>
            <a:pPr lvl="1"/>
            <a:r>
              <a:rPr lang="en-US" sz="2300" dirty="0" smtClean="0"/>
              <a:t>Ladder </a:t>
            </a:r>
            <a:r>
              <a:rPr lang="en-US" sz="2300" dirty="0" err="1" smtClean="0"/>
              <a:t>assmbly</a:t>
            </a:r>
            <a:r>
              <a:rPr lang="en-US" sz="2300" dirty="0" smtClean="0"/>
              <a:t> tool (GSI, JINR to come)</a:t>
            </a:r>
          </a:p>
          <a:p>
            <a:pPr lvl="1"/>
            <a:r>
              <a:rPr lang="en-US" sz="2300" dirty="0" smtClean="0"/>
              <a:t>... anything</a:t>
            </a:r>
          </a:p>
          <a:p>
            <a:endParaRPr lang="en-US" sz="2700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47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sensor_1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t="1037" r="889" b="1991"/>
          <a:stretch/>
        </p:blipFill>
        <p:spPr>
          <a:xfrm>
            <a:off x="4727322" y="1600200"/>
            <a:ext cx="4230128" cy="3132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STS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08570" cy="4525963"/>
          </a:xfrm>
        </p:spPr>
        <p:txBody>
          <a:bodyPr/>
          <a:lstStyle/>
          <a:p>
            <a:r>
              <a:rPr lang="en-US" sz="2000" dirty="0"/>
              <a:t>Double-sided </a:t>
            </a:r>
            <a:r>
              <a:rPr lang="en-US" sz="2000" dirty="0" smtClean="0"/>
              <a:t>micro strip Si sensor</a:t>
            </a:r>
          </a:p>
          <a:p>
            <a:r>
              <a:rPr lang="en-US" sz="2000" dirty="0" smtClean="0"/>
              <a:t>0° (n-side)</a:t>
            </a:r>
            <a:r>
              <a:rPr lang="en-US" sz="2000" dirty="0"/>
              <a:t>, </a:t>
            </a:r>
            <a:r>
              <a:rPr lang="en-US" sz="2000" dirty="0" smtClean="0"/>
              <a:t>7.5°</a:t>
            </a:r>
            <a:r>
              <a:rPr lang="en-US" sz="2000" dirty="0"/>
              <a:t> </a:t>
            </a:r>
            <a:r>
              <a:rPr lang="en-US" sz="2000" dirty="0" smtClean="0"/>
              <a:t>(p-side) stereo angle</a:t>
            </a:r>
          </a:p>
          <a:p>
            <a:r>
              <a:rPr lang="en-US" sz="2000" dirty="0" smtClean="0"/>
              <a:t>58 µm </a:t>
            </a:r>
            <a:r>
              <a:rPr lang="en-US" sz="2000" dirty="0"/>
              <a:t>strip </a:t>
            </a:r>
            <a:r>
              <a:rPr lang="en-US" sz="2000" dirty="0" smtClean="0"/>
              <a:t>pitch</a:t>
            </a:r>
          </a:p>
          <a:p>
            <a:r>
              <a:rPr lang="en-US" sz="2000" dirty="0" smtClean="0"/>
              <a:t>1024 </a:t>
            </a:r>
            <a:r>
              <a:rPr lang="en-US" sz="2000" dirty="0"/>
              <a:t>strips per </a:t>
            </a:r>
            <a:r>
              <a:rPr lang="en-US" sz="2000" dirty="0" smtClean="0"/>
              <a:t>side </a:t>
            </a:r>
          </a:p>
          <a:p>
            <a:r>
              <a:rPr lang="en-US" sz="2000" dirty="0" smtClean="0"/>
              <a:t>6.2x12.2, 6.2x6.2, 6.2x4.2, 6.2x2.2 </a:t>
            </a:r>
          </a:p>
          <a:p>
            <a:pPr marL="0" indent="0">
              <a:buNone/>
            </a:pPr>
            <a:r>
              <a:rPr lang="en-US" sz="2000" dirty="0" smtClean="0"/>
              <a:t>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form factors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000" dirty="0" smtClean="0"/>
              <a:t>2 manufacturers (CIS, Hamamatsu)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2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inspection setup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5</a:t>
            </a:fld>
            <a:endParaRPr lang="en-US"/>
          </a:p>
        </p:txBody>
      </p:sp>
      <p:pic>
        <p:nvPicPr>
          <p:cNvPr id="7" name="Bild 6" descr="thumb_IMG_2614_10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4"/>
          <a:stretch/>
        </p:blipFill>
        <p:spPr>
          <a:xfrm>
            <a:off x="4759627" y="1417638"/>
            <a:ext cx="3927173" cy="462964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57199" y="1417638"/>
            <a:ext cx="430242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Flexible design to support inspection of different objects </a:t>
            </a:r>
            <a:r>
              <a:rPr lang="en-US" dirty="0" smtClean="0"/>
              <a:t>(different sensor size-types </a:t>
            </a:r>
            <a:r>
              <a:rPr lang="en-US" dirty="0"/>
              <a:t>from CIS and Hamamatsu, sensor micro-cable inspection</a:t>
            </a:r>
            <a:r>
              <a:rPr lang="en-US" dirty="0" smtClean="0"/>
              <a:t>), other metrology and microscopy tasks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Low hardware dependence, adaptable to almost any </a:t>
            </a:r>
            <a:r>
              <a:rPr lang="en-US" dirty="0" smtClean="0"/>
              <a:t>hardware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Configurable QA procedures as plug-ins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Report building, storage, viewing </a:t>
            </a:r>
            <a:r>
              <a:rPr lang="en-US" dirty="0" smtClean="0"/>
              <a:t>and editing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Constant improvement in </a:t>
            </a:r>
            <a:r>
              <a:rPr lang="en-US" dirty="0" smtClean="0"/>
              <a:t>performance (inspection times 1 hour -&gt; 30 min per sensor side, faster with faster camera) and inspection quality</a:t>
            </a:r>
            <a:endParaRPr lang="en-US" dirty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933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95533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Possible to detect:</a:t>
            </a:r>
          </a:p>
          <a:p>
            <a:pPr lvl="1"/>
            <a:r>
              <a:rPr lang="en-US" sz="2000" dirty="0" smtClean="0"/>
              <a:t>Dust particles and other foreign objects on the surface</a:t>
            </a:r>
          </a:p>
          <a:p>
            <a:pPr lvl="1"/>
            <a:r>
              <a:rPr lang="en-US" sz="2000" dirty="0" smtClean="0"/>
              <a:t>Scratches</a:t>
            </a:r>
          </a:p>
          <a:p>
            <a:pPr lvl="1"/>
            <a:r>
              <a:rPr lang="en-US" sz="2000" dirty="0" smtClean="0"/>
              <a:t>Single element integrity </a:t>
            </a:r>
          </a:p>
          <a:p>
            <a:pPr lvl="2"/>
            <a:r>
              <a:rPr lang="en-US" sz="1600" dirty="0" smtClean="0"/>
              <a:t>bias resistors</a:t>
            </a:r>
          </a:p>
          <a:p>
            <a:pPr lvl="2"/>
            <a:r>
              <a:rPr lang="en-US" sz="1600" dirty="0" smtClean="0"/>
              <a:t>strips </a:t>
            </a:r>
          </a:p>
          <a:p>
            <a:pPr lvl="2"/>
            <a:r>
              <a:rPr lang="en-US" sz="1600" dirty="0" smtClean="0"/>
              <a:t>pads</a:t>
            </a:r>
          </a:p>
          <a:p>
            <a:pPr lvl="2"/>
            <a:r>
              <a:rPr lang="en-US" sz="1600" dirty="0" smtClean="0"/>
              <a:t>guard ring</a:t>
            </a:r>
          </a:p>
          <a:p>
            <a:pPr lvl="1"/>
            <a:r>
              <a:rPr lang="en-US" sz="2000" dirty="0" smtClean="0"/>
              <a:t>Sensor edge defects &amp; </a:t>
            </a:r>
            <a:r>
              <a:rPr lang="en-US" sz="2000" dirty="0" err="1" smtClean="0"/>
              <a:t>parallelity</a:t>
            </a:r>
            <a:endParaRPr lang="en-US" sz="2000" dirty="0"/>
          </a:p>
          <a:p>
            <a:pPr lvl="1"/>
            <a:r>
              <a:rPr lang="en-US" sz="2000" dirty="0" smtClean="0"/>
              <a:t>Possible any deviation from</a:t>
            </a:r>
          </a:p>
          <a:p>
            <a:pPr marL="457200" lvl="1" indent="0">
              <a:buNone/>
            </a:pPr>
            <a:r>
              <a:rPr lang="en-US" sz="2000" dirty="0"/>
              <a:t>c</a:t>
            </a:r>
            <a:r>
              <a:rPr lang="en-US" sz="2000" dirty="0" smtClean="0"/>
              <a:t>lean pattern (pattern/texture matching)</a:t>
            </a:r>
            <a:endParaRPr lang="en-US" sz="2000" dirty="0"/>
          </a:p>
          <a:p>
            <a:pPr lvl="1"/>
            <a:r>
              <a:rPr lang="en-US" sz="2000" dirty="0" smtClean="0"/>
              <a:t>Sensor warp inspection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400" dirty="0" smtClean="0">
                <a:latin typeface="+mj-lt"/>
              </a:rPr>
              <a:t>Setup evolved to the metrology station</a:t>
            </a:r>
            <a:endParaRPr lang="en-US" sz="2400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Inspection setup capabilities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5516549" y="46016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6656111" y="2561249"/>
            <a:ext cx="1054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Edge </a:t>
            </a:r>
            <a:r>
              <a:rPr lang="de-DE" sz="1400" dirty="0" err="1" smtClean="0"/>
              <a:t>profile</a:t>
            </a:r>
            <a:endParaRPr lang="de-DE" sz="14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08" y="1867754"/>
            <a:ext cx="3660721" cy="719773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09" y="3213094"/>
            <a:ext cx="3660721" cy="1774017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123033" y="5007156"/>
            <a:ext cx="2138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Recognized</a:t>
            </a:r>
            <a:r>
              <a:rPr lang="de-DE" sz="1400" dirty="0" smtClean="0"/>
              <a:t> </a:t>
            </a:r>
            <a:r>
              <a:rPr lang="de-DE" sz="1400" dirty="0" err="1" smtClean="0"/>
              <a:t>surface</a:t>
            </a:r>
            <a:r>
              <a:rPr lang="de-DE" sz="1400" dirty="0" smtClean="0"/>
              <a:t> </a:t>
            </a:r>
            <a:r>
              <a:rPr lang="de-DE" sz="1400" dirty="0" err="1" smtClean="0"/>
              <a:t>scratch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29741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XY- </a:t>
            </a:r>
            <a:r>
              <a:rPr lang="de-DE" dirty="0" err="1" smtClean="0"/>
              <a:t>and</a:t>
            </a:r>
            <a:r>
              <a:rPr lang="de-DE" dirty="0" smtClean="0"/>
              <a:t> Z-stage </a:t>
            </a:r>
            <a:r>
              <a:rPr lang="de-DE" dirty="0" err="1" smtClean="0"/>
              <a:t>calibration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7</a:t>
            </a:fld>
            <a:endParaRPr lang="en-US"/>
          </a:p>
        </p:txBody>
      </p:sp>
      <p:grpSp>
        <p:nvGrpSpPr>
          <p:cNvPr id="175" name="Gruppierung 174"/>
          <p:cNvGrpSpPr/>
          <p:nvPr/>
        </p:nvGrpSpPr>
        <p:grpSpPr>
          <a:xfrm>
            <a:off x="251936" y="1818241"/>
            <a:ext cx="2166305" cy="2878515"/>
            <a:chOff x="251936" y="2326803"/>
            <a:chExt cx="2166305" cy="2878515"/>
          </a:xfrm>
        </p:grpSpPr>
        <p:grpSp>
          <p:nvGrpSpPr>
            <p:cNvPr id="172" name="Gruppierung 171"/>
            <p:cNvGrpSpPr/>
            <p:nvPr/>
          </p:nvGrpSpPr>
          <p:grpSpPr>
            <a:xfrm>
              <a:off x="251936" y="2326803"/>
              <a:ext cx="2166305" cy="2157463"/>
              <a:chOff x="923322" y="3463748"/>
              <a:chExt cx="2796808" cy="2785393"/>
            </a:xfrm>
          </p:grpSpPr>
          <p:grpSp>
            <p:nvGrpSpPr>
              <p:cNvPr id="101" name="Group 14"/>
              <p:cNvGrpSpPr/>
              <p:nvPr/>
            </p:nvGrpSpPr>
            <p:grpSpPr>
              <a:xfrm>
                <a:off x="923322" y="3463748"/>
                <a:ext cx="2796808" cy="2785393"/>
                <a:chOff x="2787200" y="1904800"/>
                <a:chExt cx="3593381" cy="3578714"/>
              </a:xfrm>
            </p:grpSpPr>
            <p:sp>
              <p:nvSpPr>
                <p:cNvPr id="119" name="Rectangle 32"/>
                <p:cNvSpPr/>
                <p:nvPr/>
              </p:nvSpPr>
              <p:spPr>
                <a:xfrm>
                  <a:off x="2787200" y="1904800"/>
                  <a:ext cx="3593381" cy="3578714"/>
                </a:xfrm>
                <a:prstGeom prst="rect">
                  <a:avLst/>
                </a:pr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20" name="Group 33"/>
                <p:cNvGrpSpPr/>
                <p:nvPr/>
              </p:nvGrpSpPr>
              <p:grpSpPr>
                <a:xfrm>
                  <a:off x="2987268" y="2034672"/>
                  <a:ext cx="259763" cy="317467"/>
                  <a:chOff x="2987268" y="2034672"/>
                  <a:chExt cx="259763" cy="317467"/>
                </a:xfrm>
              </p:grpSpPr>
              <p:cxnSp>
                <p:nvCxnSpPr>
                  <p:cNvPr id="142" name="Straight Connector 55"/>
                  <p:cNvCxnSpPr/>
                  <p:nvPr/>
                </p:nvCxnSpPr>
                <p:spPr>
                  <a:xfrm>
                    <a:off x="3124200" y="2034672"/>
                    <a:ext cx="0" cy="317467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56"/>
                  <p:cNvCxnSpPr/>
                  <p:nvPr/>
                </p:nvCxnSpPr>
                <p:spPr>
                  <a:xfrm flipH="1">
                    <a:off x="2987268" y="2193406"/>
                    <a:ext cx="259763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1" name="Group 34"/>
                <p:cNvGrpSpPr/>
                <p:nvPr/>
              </p:nvGrpSpPr>
              <p:grpSpPr>
                <a:xfrm>
                  <a:off x="4438480" y="2034672"/>
                  <a:ext cx="259763" cy="317467"/>
                  <a:chOff x="2987268" y="2034672"/>
                  <a:chExt cx="259763" cy="317467"/>
                </a:xfrm>
              </p:grpSpPr>
              <p:cxnSp>
                <p:nvCxnSpPr>
                  <p:cNvPr id="140" name="Straight Connector 53"/>
                  <p:cNvCxnSpPr/>
                  <p:nvPr/>
                </p:nvCxnSpPr>
                <p:spPr>
                  <a:xfrm>
                    <a:off x="3124200" y="2034672"/>
                    <a:ext cx="0" cy="317467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54"/>
                  <p:cNvCxnSpPr/>
                  <p:nvPr/>
                </p:nvCxnSpPr>
                <p:spPr>
                  <a:xfrm flipH="1">
                    <a:off x="2987268" y="2193406"/>
                    <a:ext cx="259763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2" name="Group 35"/>
                <p:cNvGrpSpPr/>
                <p:nvPr/>
              </p:nvGrpSpPr>
              <p:grpSpPr>
                <a:xfrm>
                  <a:off x="5889918" y="2035859"/>
                  <a:ext cx="259763" cy="317467"/>
                  <a:chOff x="2987268" y="2042193"/>
                  <a:chExt cx="259763" cy="317467"/>
                </a:xfrm>
              </p:grpSpPr>
              <p:cxnSp>
                <p:nvCxnSpPr>
                  <p:cNvPr id="138" name="Straight Connector 51"/>
                  <p:cNvCxnSpPr/>
                  <p:nvPr/>
                </p:nvCxnSpPr>
                <p:spPr>
                  <a:xfrm>
                    <a:off x="3124200" y="2042193"/>
                    <a:ext cx="0" cy="317467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Straight Connector 52"/>
                  <p:cNvCxnSpPr/>
                  <p:nvPr/>
                </p:nvCxnSpPr>
                <p:spPr>
                  <a:xfrm flipH="1">
                    <a:off x="2987268" y="2200927"/>
                    <a:ext cx="259763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3" name="Group 36"/>
                <p:cNvGrpSpPr/>
                <p:nvPr/>
              </p:nvGrpSpPr>
              <p:grpSpPr>
                <a:xfrm>
                  <a:off x="5889447" y="3529090"/>
                  <a:ext cx="259763" cy="317467"/>
                  <a:chOff x="2979747" y="2034672"/>
                  <a:chExt cx="259763" cy="317467"/>
                </a:xfrm>
              </p:grpSpPr>
              <p:cxnSp>
                <p:nvCxnSpPr>
                  <p:cNvPr id="136" name="Straight Connector 49"/>
                  <p:cNvCxnSpPr/>
                  <p:nvPr/>
                </p:nvCxnSpPr>
                <p:spPr>
                  <a:xfrm>
                    <a:off x="3116678" y="2034672"/>
                    <a:ext cx="0" cy="317467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50"/>
                  <p:cNvCxnSpPr/>
                  <p:nvPr/>
                </p:nvCxnSpPr>
                <p:spPr>
                  <a:xfrm flipH="1">
                    <a:off x="2979747" y="2193406"/>
                    <a:ext cx="259763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" name="Group 37"/>
                <p:cNvGrpSpPr/>
                <p:nvPr/>
              </p:nvGrpSpPr>
              <p:grpSpPr>
                <a:xfrm>
                  <a:off x="5889918" y="4986550"/>
                  <a:ext cx="259763" cy="317467"/>
                  <a:chOff x="2987268" y="2034672"/>
                  <a:chExt cx="259763" cy="317467"/>
                </a:xfrm>
              </p:grpSpPr>
              <p:cxnSp>
                <p:nvCxnSpPr>
                  <p:cNvPr id="134" name="Straight Connector 47"/>
                  <p:cNvCxnSpPr/>
                  <p:nvPr/>
                </p:nvCxnSpPr>
                <p:spPr>
                  <a:xfrm>
                    <a:off x="3124200" y="2034672"/>
                    <a:ext cx="0" cy="317467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48"/>
                  <p:cNvCxnSpPr/>
                  <p:nvPr/>
                </p:nvCxnSpPr>
                <p:spPr>
                  <a:xfrm flipH="1">
                    <a:off x="2987268" y="2193406"/>
                    <a:ext cx="259763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5" name="Group 38"/>
                <p:cNvGrpSpPr/>
                <p:nvPr/>
              </p:nvGrpSpPr>
              <p:grpSpPr>
                <a:xfrm>
                  <a:off x="4445530" y="4986550"/>
                  <a:ext cx="259763" cy="317467"/>
                  <a:chOff x="2987268" y="2034672"/>
                  <a:chExt cx="259763" cy="317467"/>
                </a:xfrm>
              </p:grpSpPr>
              <p:cxnSp>
                <p:nvCxnSpPr>
                  <p:cNvPr id="132" name="Straight Connector 45"/>
                  <p:cNvCxnSpPr/>
                  <p:nvPr/>
                </p:nvCxnSpPr>
                <p:spPr>
                  <a:xfrm>
                    <a:off x="3124200" y="2034672"/>
                    <a:ext cx="0" cy="317467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46"/>
                  <p:cNvCxnSpPr/>
                  <p:nvPr/>
                </p:nvCxnSpPr>
                <p:spPr>
                  <a:xfrm flipH="1">
                    <a:off x="2987268" y="2193406"/>
                    <a:ext cx="259763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6" name="Group 39"/>
                <p:cNvGrpSpPr/>
                <p:nvPr/>
              </p:nvGrpSpPr>
              <p:grpSpPr>
                <a:xfrm>
                  <a:off x="2987268" y="4986550"/>
                  <a:ext cx="259763" cy="317467"/>
                  <a:chOff x="2987268" y="2034672"/>
                  <a:chExt cx="259763" cy="317467"/>
                </a:xfrm>
              </p:grpSpPr>
              <p:cxnSp>
                <p:nvCxnSpPr>
                  <p:cNvPr id="130" name="Straight Connector 43"/>
                  <p:cNvCxnSpPr/>
                  <p:nvPr/>
                </p:nvCxnSpPr>
                <p:spPr>
                  <a:xfrm>
                    <a:off x="3124200" y="2034672"/>
                    <a:ext cx="0" cy="317467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44"/>
                  <p:cNvCxnSpPr/>
                  <p:nvPr/>
                </p:nvCxnSpPr>
                <p:spPr>
                  <a:xfrm flipH="1">
                    <a:off x="2987268" y="2193406"/>
                    <a:ext cx="259763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7" name="Group 40"/>
                <p:cNvGrpSpPr/>
                <p:nvPr/>
              </p:nvGrpSpPr>
              <p:grpSpPr>
                <a:xfrm>
                  <a:off x="2987268" y="3529090"/>
                  <a:ext cx="259763" cy="317467"/>
                  <a:chOff x="2987268" y="2034672"/>
                  <a:chExt cx="259763" cy="317467"/>
                </a:xfrm>
              </p:grpSpPr>
              <p:cxnSp>
                <p:nvCxnSpPr>
                  <p:cNvPr id="128" name="Straight Connector 41"/>
                  <p:cNvCxnSpPr/>
                  <p:nvPr/>
                </p:nvCxnSpPr>
                <p:spPr>
                  <a:xfrm>
                    <a:off x="3124200" y="2034672"/>
                    <a:ext cx="0" cy="317467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42"/>
                  <p:cNvCxnSpPr/>
                  <p:nvPr/>
                </p:nvCxnSpPr>
                <p:spPr>
                  <a:xfrm flipH="1">
                    <a:off x="2987268" y="2193406"/>
                    <a:ext cx="259763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10" name="Straight Connector 23"/>
              <p:cNvCxnSpPr/>
              <p:nvPr/>
            </p:nvCxnSpPr>
            <p:spPr>
              <a:xfrm>
                <a:off x="1626707" y="4134230"/>
                <a:ext cx="198903" cy="0"/>
              </a:xfrm>
              <a:prstGeom prst="line">
                <a:avLst/>
              </a:prstGeom>
              <a:ln w="28575" cmpd="sng">
                <a:solidFill>
                  <a:srgbClr val="8064A2"/>
                </a:solidFill>
                <a:prstDash val="sysDash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24"/>
              <p:cNvCxnSpPr/>
              <p:nvPr/>
            </p:nvCxnSpPr>
            <p:spPr>
              <a:xfrm>
                <a:off x="1402140" y="4337572"/>
                <a:ext cx="423469" cy="0"/>
              </a:xfrm>
              <a:prstGeom prst="line">
                <a:avLst/>
              </a:prstGeom>
              <a:ln w="28575" cmpd="sng">
                <a:solidFill>
                  <a:srgbClr val="8064A2"/>
                </a:solidFill>
                <a:prstDash val="sysDash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26"/>
              <p:cNvCxnSpPr/>
              <p:nvPr/>
            </p:nvCxnSpPr>
            <p:spPr>
              <a:xfrm flipH="1">
                <a:off x="1825609" y="4130434"/>
                <a:ext cx="1045" cy="207138"/>
              </a:xfrm>
              <a:prstGeom prst="line">
                <a:avLst/>
              </a:prstGeom>
              <a:ln w="28575" cmpd="sng">
                <a:solidFill>
                  <a:srgbClr val="8064A2"/>
                </a:solidFill>
                <a:prstDash val="sysDash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27"/>
              <p:cNvCxnSpPr/>
              <p:nvPr/>
            </p:nvCxnSpPr>
            <p:spPr>
              <a:xfrm>
                <a:off x="1406416" y="3910039"/>
                <a:ext cx="0" cy="423258"/>
              </a:xfrm>
              <a:prstGeom prst="line">
                <a:avLst/>
              </a:prstGeom>
              <a:ln w="28575" cmpd="sng">
                <a:solidFill>
                  <a:srgbClr val="8064A2"/>
                </a:solidFill>
                <a:prstDash val="sysDash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28"/>
              <p:cNvCxnSpPr/>
              <p:nvPr/>
            </p:nvCxnSpPr>
            <p:spPr>
              <a:xfrm>
                <a:off x="1402140" y="3910039"/>
                <a:ext cx="645596" cy="0"/>
              </a:xfrm>
              <a:prstGeom prst="line">
                <a:avLst/>
              </a:prstGeom>
              <a:ln w="28575" cmpd="sng">
                <a:prstDash val="sysDash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29"/>
              <p:cNvCxnSpPr/>
              <p:nvPr/>
            </p:nvCxnSpPr>
            <p:spPr>
              <a:xfrm>
                <a:off x="2047736" y="3910039"/>
                <a:ext cx="0" cy="628059"/>
              </a:xfrm>
              <a:prstGeom prst="line">
                <a:avLst/>
              </a:prstGeom>
              <a:ln w="28575" cmpd="sng">
                <a:solidFill>
                  <a:srgbClr val="8064A2"/>
                </a:solidFill>
                <a:prstDash val="sysDash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30"/>
              <p:cNvCxnSpPr/>
              <p:nvPr/>
            </p:nvCxnSpPr>
            <p:spPr>
              <a:xfrm>
                <a:off x="1179816" y="4531091"/>
                <a:ext cx="861108" cy="0"/>
              </a:xfrm>
              <a:prstGeom prst="line">
                <a:avLst/>
              </a:prstGeom>
              <a:ln w="28575" cmpd="sng">
                <a:solidFill>
                  <a:srgbClr val="8064A2"/>
                </a:solidFill>
                <a:prstDash val="sysDash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18" name="Oval 117"/>
              <p:cNvSpPr/>
              <p:nvPr/>
            </p:nvSpPr>
            <p:spPr>
              <a:xfrm>
                <a:off x="1602066" y="4108578"/>
                <a:ext cx="49282" cy="51304"/>
              </a:xfrm>
              <a:prstGeom prst="ellips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Arrow Connector 16"/>
              <p:cNvCxnSpPr/>
              <p:nvPr/>
            </p:nvCxnSpPr>
            <p:spPr>
              <a:xfrm>
                <a:off x="1179816" y="3689301"/>
                <a:ext cx="22649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8"/>
              <p:cNvCxnSpPr/>
              <p:nvPr/>
            </p:nvCxnSpPr>
            <p:spPr>
              <a:xfrm>
                <a:off x="3443647" y="3565754"/>
                <a:ext cx="0" cy="242013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20"/>
              <p:cNvCxnSpPr/>
              <p:nvPr/>
            </p:nvCxnSpPr>
            <p:spPr>
              <a:xfrm flipH="1">
                <a:off x="1179816" y="5985889"/>
                <a:ext cx="227611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22"/>
              <p:cNvCxnSpPr/>
              <p:nvPr/>
            </p:nvCxnSpPr>
            <p:spPr>
              <a:xfrm flipV="1">
                <a:off x="1185617" y="3689301"/>
                <a:ext cx="0" cy="2296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9" name="Straight Arrow Connector 22"/>
              <p:cNvCxnSpPr/>
              <p:nvPr/>
            </p:nvCxnSpPr>
            <p:spPr>
              <a:xfrm flipV="1">
                <a:off x="1187221" y="3689301"/>
                <a:ext cx="0" cy="841790"/>
              </a:xfrm>
              <a:prstGeom prst="straightConnector1">
                <a:avLst/>
              </a:prstGeom>
              <a:ln w="19050" cmpd="sng">
                <a:solidFill>
                  <a:srgbClr val="8064A2"/>
                </a:solidFill>
                <a:prstDash val="dot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73" name="Textfeld 172"/>
            <p:cNvSpPr txBox="1"/>
            <p:nvPr/>
          </p:nvSpPr>
          <p:spPr>
            <a:xfrm>
              <a:off x="251936" y="4682098"/>
              <a:ext cx="21663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 smtClean="0"/>
                <a:t>Calibration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movement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pattern</a:t>
              </a:r>
              <a:endParaRPr lang="de-DE" sz="1400" dirty="0"/>
            </a:p>
          </p:txBody>
        </p:sp>
      </p:grpSp>
      <p:grpSp>
        <p:nvGrpSpPr>
          <p:cNvPr id="176" name="Gruppierung 175"/>
          <p:cNvGrpSpPr/>
          <p:nvPr/>
        </p:nvGrpSpPr>
        <p:grpSpPr>
          <a:xfrm>
            <a:off x="3791562" y="1813311"/>
            <a:ext cx="2166305" cy="2666272"/>
            <a:chOff x="6712930" y="2321873"/>
            <a:chExt cx="2166305" cy="2666272"/>
          </a:xfrm>
        </p:grpSpPr>
        <p:grpSp>
          <p:nvGrpSpPr>
            <p:cNvPr id="152" name="Gruppierung 151"/>
            <p:cNvGrpSpPr/>
            <p:nvPr/>
          </p:nvGrpSpPr>
          <p:grpSpPr>
            <a:xfrm>
              <a:off x="6712930" y="2321873"/>
              <a:ext cx="2166305" cy="2157463"/>
              <a:chOff x="5638549" y="2746646"/>
              <a:chExt cx="2796808" cy="2785393"/>
            </a:xfrm>
          </p:grpSpPr>
          <p:sp>
            <p:nvSpPr>
              <p:cNvPr id="153" name="Rectangle 7"/>
              <p:cNvSpPr/>
              <p:nvPr/>
            </p:nvSpPr>
            <p:spPr>
              <a:xfrm>
                <a:off x="5638549" y="2746646"/>
                <a:ext cx="2796808" cy="2785393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4" name="Rectangle 16"/>
              <p:cNvSpPr/>
              <p:nvPr/>
            </p:nvSpPr>
            <p:spPr>
              <a:xfrm>
                <a:off x="5638549" y="2746646"/>
                <a:ext cx="444285" cy="4373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5" name="Rectangle 17"/>
              <p:cNvSpPr/>
              <p:nvPr/>
            </p:nvSpPr>
            <p:spPr>
              <a:xfrm>
                <a:off x="6082834" y="2746646"/>
                <a:ext cx="444285" cy="4373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Rectangle 18"/>
              <p:cNvSpPr/>
              <p:nvPr/>
            </p:nvSpPr>
            <p:spPr>
              <a:xfrm>
                <a:off x="6527119" y="2746646"/>
                <a:ext cx="444285" cy="4373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7" name="Rectangle 19"/>
              <p:cNvSpPr/>
              <p:nvPr/>
            </p:nvSpPr>
            <p:spPr>
              <a:xfrm>
                <a:off x="6971885" y="2746646"/>
                <a:ext cx="444285" cy="4373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Rectangle 20"/>
              <p:cNvSpPr/>
              <p:nvPr/>
            </p:nvSpPr>
            <p:spPr>
              <a:xfrm>
                <a:off x="5638549" y="3184044"/>
                <a:ext cx="444285" cy="4373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" name="Rectangle 21"/>
              <p:cNvSpPr/>
              <p:nvPr/>
            </p:nvSpPr>
            <p:spPr>
              <a:xfrm>
                <a:off x="6082834" y="3184044"/>
                <a:ext cx="444285" cy="4373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Rectangle 22"/>
              <p:cNvSpPr/>
              <p:nvPr/>
            </p:nvSpPr>
            <p:spPr>
              <a:xfrm>
                <a:off x="6527600" y="3184044"/>
                <a:ext cx="444285" cy="4373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1" name="Rectangle 23"/>
              <p:cNvSpPr/>
              <p:nvPr/>
            </p:nvSpPr>
            <p:spPr>
              <a:xfrm>
                <a:off x="6083315" y="3621442"/>
                <a:ext cx="444285" cy="4373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Rectangle 24"/>
              <p:cNvSpPr/>
              <p:nvPr/>
            </p:nvSpPr>
            <p:spPr>
              <a:xfrm>
                <a:off x="5639030" y="3621442"/>
                <a:ext cx="444285" cy="4373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Rectangle 25"/>
              <p:cNvSpPr/>
              <p:nvPr/>
            </p:nvSpPr>
            <p:spPr>
              <a:xfrm>
                <a:off x="5639030" y="4058840"/>
                <a:ext cx="444285" cy="4373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4" name="Straight Arrow Connector 26"/>
              <p:cNvCxnSpPr/>
              <p:nvPr/>
            </p:nvCxnSpPr>
            <p:spPr>
              <a:xfrm>
                <a:off x="5836574" y="2956967"/>
                <a:ext cx="2384412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27"/>
              <p:cNvCxnSpPr/>
              <p:nvPr/>
            </p:nvCxnSpPr>
            <p:spPr>
              <a:xfrm rot="10800000">
                <a:off x="5836574" y="3417231"/>
                <a:ext cx="2384412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6" name="Straight Arrow Connector 28"/>
              <p:cNvCxnSpPr/>
              <p:nvPr/>
            </p:nvCxnSpPr>
            <p:spPr>
              <a:xfrm>
                <a:off x="8220986" y="2956967"/>
                <a:ext cx="0" cy="46026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7" name="Straight Arrow Connector 32"/>
              <p:cNvCxnSpPr/>
              <p:nvPr/>
            </p:nvCxnSpPr>
            <p:spPr>
              <a:xfrm>
                <a:off x="5845333" y="3417232"/>
                <a:ext cx="0" cy="46026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33"/>
              <p:cNvCxnSpPr/>
              <p:nvPr/>
            </p:nvCxnSpPr>
            <p:spPr>
              <a:xfrm>
                <a:off x="5836574" y="3877496"/>
                <a:ext cx="2384412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74" name="Textfeld 173"/>
            <p:cNvSpPr txBox="1"/>
            <p:nvPr/>
          </p:nvSpPr>
          <p:spPr>
            <a:xfrm>
              <a:off x="6712930" y="4680368"/>
              <a:ext cx="21663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/>
                <a:t>Scan </a:t>
              </a:r>
              <a:r>
                <a:rPr lang="de-DE" sz="1400" dirty="0" err="1" smtClean="0"/>
                <a:t>movement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pattern</a:t>
              </a:r>
              <a:endParaRPr lang="de-DE" sz="1400" dirty="0"/>
            </a:p>
          </p:txBody>
        </p:sp>
      </p:grpSp>
      <p:sp>
        <p:nvSpPr>
          <p:cNvPr id="179" name="Textfeld 178"/>
          <p:cNvSpPr txBox="1"/>
          <p:nvPr/>
        </p:nvSpPr>
        <p:spPr>
          <a:xfrm>
            <a:off x="251936" y="5109124"/>
            <a:ext cx="21663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/>
              <a:t>Extract</a:t>
            </a:r>
            <a:r>
              <a:rPr lang="de-DE" sz="1400" dirty="0" smtClean="0"/>
              <a:t> </a:t>
            </a:r>
            <a:r>
              <a:rPr lang="de-DE" sz="1400" b="1" dirty="0" smtClean="0"/>
              <a:t>S</a:t>
            </a:r>
            <a:r>
              <a:rPr lang="de-DE" sz="1400" dirty="0" smtClean="0"/>
              <a:t>tretching, </a:t>
            </a:r>
            <a:r>
              <a:rPr lang="de-DE" sz="1400" b="1" dirty="0" err="1" smtClean="0"/>
              <a:t>C</a:t>
            </a:r>
            <a:r>
              <a:rPr lang="de-DE" sz="1400" dirty="0" err="1" smtClean="0"/>
              <a:t>onversion</a:t>
            </a:r>
            <a:r>
              <a:rPr lang="de-DE" sz="1400" dirty="0" smtClean="0"/>
              <a:t>, </a:t>
            </a:r>
            <a:r>
              <a:rPr lang="de-DE" sz="1400" b="1" dirty="0" smtClean="0"/>
              <a:t>R</a:t>
            </a:r>
            <a:r>
              <a:rPr lang="de-DE" sz="1400" dirty="0" smtClean="0"/>
              <a:t>otation </a:t>
            </a:r>
            <a:r>
              <a:rPr lang="de-DE" sz="1400" dirty="0" err="1" smtClean="0"/>
              <a:t>matrices</a:t>
            </a:r>
            <a:endParaRPr lang="de-DE" sz="1400" dirty="0"/>
          </a:p>
        </p:txBody>
      </p:sp>
      <p:sp>
        <p:nvSpPr>
          <p:cNvPr id="180" name="Textfeld 179"/>
          <p:cNvSpPr txBox="1"/>
          <p:nvPr/>
        </p:nvSpPr>
        <p:spPr>
          <a:xfrm>
            <a:off x="3785231" y="4692044"/>
            <a:ext cx="2166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Images </a:t>
            </a:r>
            <a:r>
              <a:rPr lang="de-DE" sz="1400" dirty="0" err="1" smtClean="0"/>
              <a:t>taken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sent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defect</a:t>
            </a:r>
            <a:r>
              <a:rPr lang="de-DE" sz="1400" dirty="0" smtClean="0"/>
              <a:t> </a:t>
            </a:r>
            <a:r>
              <a:rPr lang="de-DE" sz="1400" dirty="0" err="1" smtClean="0"/>
              <a:t>analysis</a:t>
            </a:r>
            <a:endParaRPr lang="de-DE" sz="1400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3" y="4680924"/>
            <a:ext cx="2390725" cy="44859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588610" y="1984480"/>
            <a:ext cx="228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XYZ Stages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characterized</a:t>
            </a:r>
            <a:r>
              <a:rPr lang="de-DE" dirty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 </a:t>
            </a:r>
            <a:r>
              <a:rPr lang="de-DE" dirty="0" err="1" smtClean="0"/>
              <a:t>calibration</a:t>
            </a:r>
            <a:r>
              <a:rPr lang="de-DE" dirty="0" smtClean="0"/>
              <a:t> </a:t>
            </a:r>
            <a:r>
              <a:rPr lang="de-DE" dirty="0" err="1" smtClean="0"/>
              <a:t>plates</a:t>
            </a:r>
            <a:endParaRPr lang="de-DE" dirty="0"/>
          </a:p>
          <a:p>
            <a:endParaRPr lang="de-DE" dirty="0" smtClean="0"/>
          </a:p>
          <a:p>
            <a:r>
              <a:rPr lang="de-DE" dirty="0" smtClean="0"/>
              <a:t>XYZ </a:t>
            </a:r>
            <a:r>
              <a:rPr lang="de-DE" dirty="0" err="1" smtClean="0"/>
              <a:t>Positioning</a:t>
            </a:r>
            <a:r>
              <a:rPr lang="de-DE" dirty="0" smtClean="0"/>
              <a:t> </a:t>
            </a:r>
            <a:r>
              <a:rPr lang="de-DE" dirty="0" err="1" smtClean="0"/>
              <a:t>error</a:t>
            </a:r>
            <a:r>
              <a:rPr lang="de-DE" dirty="0" smtClean="0"/>
              <a:t> ± 2.5 µm</a:t>
            </a:r>
          </a:p>
          <a:p>
            <a:endParaRPr lang="de-DE" dirty="0"/>
          </a:p>
          <a:p>
            <a:r>
              <a:rPr lang="de-DE" dirty="0" smtClean="0"/>
              <a:t>XYZ </a:t>
            </a:r>
            <a:r>
              <a:rPr lang="de-DE" dirty="0" err="1" smtClean="0"/>
              <a:t>Repeatability</a:t>
            </a:r>
            <a:r>
              <a:rPr lang="de-DE" dirty="0" smtClean="0"/>
              <a:t> </a:t>
            </a:r>
            <a:r>
              <a:rPr lang="de-DE" dirty="0" err="1" smtClean="0"/>
              <a:t>error</a:t>
            </a:r>
            <a:endParaRPr lang="de-DE" dirty="0" smtClean="0"/>
          </a:p>
          <a:p>
            <a:r>
              <a:rPr lang="de-DE" dirty="0"/>
              <a:t>± </a:t>
            </a:r>
            <a:r>
              <a:rPr lang="de-DE" dirty="0" smtClean="0"/>
              <a:t>1 µm</a:t>
            </a:r>
          </a:p>
        </p:txBody>
      </p:sp>
    </p:spTree>
    <p:extLst>
      <p:ext uri="{BB962C8B-B14F-4D97-AF65-F5344CB8AC3E}">
        <p14:creationId xmlns:p14="http://schemas.microsoft.com/office/powerpoint/2010/main" val="19271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58" y="1678740"/>
            <a:ext cx="4064717" cy="32259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Optical </a:t>
            </a:r>
            <a:r>
              <a:rPr lang="de-DE" dirty="0" err="1" smtClean="0"/>
              <a:t>axis</a:t>
            </a:r>
            <a:r>
              <a:rPr lang="de-DE" dirty="0" smtClean="0"/>
              <a:t> </a:t>
            </a:r>
            <a:r>
              <a:rPr lang="de-DE" dirty="0" err="1" smtClean="0"/>
              <a:t>calibration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8</a:t>
            </a:fld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709059" y="5307363"/>
            <a:ext cx="4005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Camera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r>
              <a:rPr lang="de-DE" dirty="0" smtClean="0"/>
              <a:t>.</a:t>
            </a:r>
          </a:p>
          <a:p>
            <a:pPr algn="ctr"/>
            <a:r>
              <a:rPr lang="de-DE" dirty="0" err="1" smtClean="0"/>
              <a:t>Here</a:t>
            </a:r>
            <a:r>
              <a:rPr lang="de-DE" dirty="0" smtClean="0"/>
              <a:t> </a:t>
            </a:r>
            <a:r>
              <a:rPr lang="de-DE" dirty="0" err="1" smtClean="0"/>
              <a:t>exposure</a:t>
            </a:r>
            <a:endParaRPr lang="de-DE" dirty="0" smtClean="0"/>
          </a:p>
        </p:txBody>
      </p:sp>
      <p:sp>
        <p:nvSpPr>
          <p:cNvPr id="75" name="Textfeld 74"/>
          <p:cNvSpPr txBox="1"/>
          <p:nvPr/>
        </p:nvSpPr>
        <p:spPr>
          <a:xfrm>
            <a:off x="4773778" y="5307362"/>
            <a:ext cx="3913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Height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  <a:r>
              <a:rPr lang="de-DE" dirty="0" err="1" smtClean="0"/>
              <a:t>parameters</a:t>
            </a:r>
            <a:endParaRPr lang="de-DE" dirty="0" smtClean="0"/>
          </a:p>
          <a:p>
            <a:pPr algn="ctr"/>
            <a:r>
              <a:rPr lang="de-DE" dirty="0" err="1" smtClean="0"/>
              <a:t>Here</a:t>
            </a:r>
            <a:r>
              <a:rPr lang="de-DE" dirty="0" smtClean="0"/>
              <a:t> </a:t>
            </a:r>
            <a:r>
              <a:rPr lang="de-DE" dirty="0" err="1" smtClean="0"/>
              <a:t>depth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, </a:t>
            </a:r>
            <a:r>
              <a:rPr lang="de-DE" dirty="0" err="1" smtClean="0"/>
              <a:t>related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HWHM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09058" y="1087773"/>
            <a:ext cx="8069984" cy="376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Standard </a:t>
            </a:r>
            <a:r>
              <a:rPr lang="de-DE" dirty="0" err="1" smtClean="0"/>
              <a:t>procedures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characterize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, HW </a:t>
            </a:r>
            <a:r>
              <a:rPr lang="de-DE" dirty="0" err="1" smtClean="0"/>
              <a:t>independent</a:t>
            </a:r>
            <a:endParaRPr lang="de-DE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82" y="1678737"/>
            <a:ext cx="4064718" cy="322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2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78" y="1678735"/>
            <a:ext cx="4064722" cy="322597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57" y="1678735"/>
            <a:ext cx="4064722" cy="322597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Optical </a:t>
            </a:r>
            <a:r>
              <a:rPr lang="de-DE" dirty="0" err="1" smtClean="0"/>
              <a:t>axis</a:t>
            </a:r>
            <a:r>
              <a:rPr lang="de-DE" dirty="0" smtClean="0"/>
              <a:t> </a:t>
            </a:r>
            <a:r>
              <a:rPr lang="de-DE" dirty="0" err="1" smtClean="0"/>
              <a:t>calibration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22-23.05.2017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E.Lavrik. Optical QA for CBM STS. 1st Mini-Work Meeting “Towards Large Area Fast STS  for the NICA/BM@N setup”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7222-124F-4D4A-A935-643508CCC97F}" type="slidenum">
              <a:rPr lang="en-US" smtClean="0"/>
              <a:t>9</a:t>
            </a:fld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709059" y="5307363"/>
            <a:ext cx="4005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Software </a:t>
            </a:r>
            <a:r>
              <a:rPr lang="de-DE" dirty="0" err="1" smtClean="0"/>
              <a:t>parfocality</a:t>
            </a:r>
            <a:r>
              <a:rPr lang="de-DE" dirty="0" smtClean="0"/>
              <a:t> </a:t>
            </a:r>
            <a:r>
              <a:rPr lang="de-DE" dirty="0" err="1" smtClean="0"/>
              <a:t>correction</a:t>
            </a:r>
            <a:endParaRPr lang="de-DE" dirty="0" smtClean="0"/>
          </a:p>
        </p:txBody>
      </p:sp>
      <p:sp>
        <p:nvSpPr>
          <p:cNvPr id="75" name="Textfeld 74"/>
          <p:cNvSpPr txBox="1"/>
          <p:nvPr/>
        </p:nvSpPr>
        <p:spPr>
          <a:xfrm>
            <a:off x="4773778" y="5307362"/>
            <a:ext cx="391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Pixel-</a:t>
            </a:r>
            <a:r>
              <a:rPr lang="de-DE" dirty="0" err="1" smtClean="0"/>
              <a:t>to</a:t>
            </a:r>
            <a:r>
              <a:rPr lang="de-DE" dirty="0"/>
              <a:t>-</a:t>
            </a:r>
            <a:r>
              <a:rPr lang="de-DE" dirty="0" smtClean="0"/>
              <a:t>µm </a:t>
            </a:r>
            <a:r>
              <a:rPr lang="de-DE" dirty="0" err="1" smtClean="0"/>
              <a:t>conversion</a:t>
            </a:r>
            <a:r>
              <a:rPr lang="de-DE" dirty="0" smtClean="0"/>
              <a:t> </a:t>
            </a:r>
            <a:r>
              <a:rPr lang="de-DE" dirty="0" err="1" smtClean="0"/>
              <a:t>ratio</a:t>
            </a:r>
            <a:endParaRPr lang="de-DE" dirty="0" smtClean="0"/>
          </a:p>
        </p:txBody>
      </p:sp>
      <p:sp>
        <p:nvSpPr>
          <p:cNvPr id="12" name="Textfeld 11"/>
          <p:cNvSpPr txBox="1"/>
          <p:nvPr/>
        </p:nvSpPr>
        <p:spPr>
          <a:xfrm>
            <a:off x="709058" y="1087773"/>
            <a:ext cx="8069984" cy="376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Standard </a:t>
            </a:r>
            <a:r>
              <a:rPr lang="de-DE" dirty="0" err="1" smtClean="0"/>
              <a:t>procedures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characterize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, HW </a:t>
            </a:r>
            <a:r>
              <a:rPr lang="de-DE" dirty="0" err="1" smtClean="0"/>
              <a:t>independent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789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1713</Words>
  <Application>Microsoft Macintosh PowerPoint</Application>
  <PresentationFormat>Bildschirmpräsentation (4:3)</PresentationFormat>
  <Paragraphs>346</Paragraphs>
  <Slides>30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4" baseType="lpstr">
      <vt:lpstr>Calibri</vt:lpstr>
      <vt:lpstr>Mangal</vt:lpstr>
      <vt:lpstr>Arial</vt:lpstr>
      <vt:lpstr>Office Theme</vt:lpstr>
      <vt:lpstr>PowerPoint-Präsentation</vt:lpstr>
      <vt:lpstr>Overview</vt:lpstr>
      <vt:lpstr>Silicon Tracking System (STS) detector</vt:lpstr>
      <vt:lpstr>STS Sensors</vt:lpstr>
      <vt:lpstr>Optical inspection setup</vt:lpstr>
      <vt:lpstr>Inspection setup capabilities</vt:lpstr>
      <vt:lpstr>XY- and Z-stage calibration</vt:lpstr>
      <vt:lpstr>Optical axis calibration </vt:lpstr>
      <vt:lpstr>Optical axis calibration </vt:lpstr>
      <vt:lpstr>Height measurements</vt:lpstr>
      <vt:lpstr>Height measurements</vt:lpstr>
      <vt:lpstr>Sensor Warp Measurements</vt:lpstr>
      <vt:lpstr>Sensor Warp for 20 sensors</vt:lpstr>
      <vt:lpstr>Sensor cutting edge</vt:lpstr>
      <vt:lpstr>Inspection reports</vt:lpstr>
      <vt:lpstr>Inspection reports</vt:lpstr>
      <vt:lpstr>Database</vt:lpstr>
      <vt:lpstr>PowerPoint-Präsentation</vt:lpstr>
      <vt:lpstr>Defect detection in a context</vt:lpstr>
      <vt:lpstr>Identifying the context</vt:lpstr>
      <vt:lpstr>Applying it to our task</vt:lpstr>
      <vt:lpstr>Defect Classification</vt:lpstr>
      <vt:lpstr>Microcable inspection motivation: Low Cable Yield at LTU</vt:lpstr>
      <vt:lpstr>Microcable structure</vt:lpstr>
      <vt:lpstr>Microcable inspection principles shown during last CBM collaboration meeting</vt:lpstr>
      <vt:lpstr>Sensor inspection and metrology on the ladder assembly tool</vt:lpstr>
      <vt:lpstr>Metrology of the sensors on the ladder</vt:lpstr>
      <vt:lpstr>Sensor spatial orientation</vt:lpstr>
      <vt:lpstr>Sensor warp on the ladder</vt:lpstr>
      <vt:lpstr>Summary</vt:lpstr>
    </vt:vector>
  </TitlesOfParts>
  <Company>Universität Tübingen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on optical inspection activities in Tübingen</dc:title>
  <dc:creator>Evgeny Lavrik</dc:creator>
  <cp:lastModifiedBy>Microsoft Office-Anwender</cp:lastModifiedBy>
  <cp:revision>224</cp:revision>
  <dcterms:created xsi:type="dcterms:W3CDTF">2014-06-16T05:55:56Z</dcterms:created>
  <dcterms:modified xsi:type="dcterms:W3CDTF">2017-05-22T06:33:04Z</dcterms:modified>
</cp:coreProperties>
</file>