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56" r:id="rId2"/>
    <p:sldId id="259" r:id="rId3"/>
    <p:sldId id="258" r:id="rId4"/>
    <p:sldId id="257" r:id="rId5"/>
    <p:sldId id="262" r:id="rId6"/>
    <p:sldId id="263" r:id="rId7"/>
    <p:sldId id="290" r:id="rId8"/>
    <p:sldId id="307" r:id="rId9"/>
    <p:sldId id="308" r:id="rId10"/>
    <p:sldId id="309" r:id="rId11"/>
    <p:sldId id="294" r:id="rId12"/>
    <p:sldId id="291" r:id="rId13"/>
    <p:sldId id="292" r:id="rId14"/>
    <p:sldId id="293" r:id="rId15"/>
    <p:sldId id="296" r:id="rId16"/>
    <p:sldId id="310" r:id="rId17"/>
    <p:sldId id="311" r:id="rId18"/>
    <p:sldId id="278" r:id="rId19"/>
    <p:sldId id="284" r:id="rId20"/>
    <p:sldId id="285" r:id="rId21"/>
    <p:sldId id="286" r:id="rId22"/>
    <p:sldId id="287" r:id="rId23"/>
    <p:sldId id="288" r:id="rId24"/>
    <p:sldId id="272" r:id="rId25"/>
    <p:sldId id="297" r:id="rId26"/>
    <p:sldId id="298" r:id="rId27"/>
    <p:sldId id="299" r:id="rId28"/>
    <p:sldId id="300" r:id="rId29"/>
    <p:sldId id="301" r:id="rId30"/>
    <p:sldId id="305" r:id="rId31"/>
    <p:sldId id="283" r:id="rId32"/>
    <p:sldId id="260" r:id="rId33"/>
    <p:sldId id="306" r:id="rId34"/>
    <p:sldId id="312" r:id="rId35"/>
    <p:sldId id="31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34" autoAdjust="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29DF7-2675-41DC-9803-FADBDF12A46B}" type="datetimeFigureOut">
              <a:rPr lang="de-DE" smtClean="0"/>
              <a:t>20.05.2017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EE576-1092-447A-8D89-EF06A9FD05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06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EE576-1092-447A-8D89-EF06A9FD054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09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167-FC99-4B46-8FB6-2F4658B75B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167-FC99-4B46-8FB6-2F4658B75B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DC167-FC99-4B46-8FB6-2F4658B75B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4748FFE-B1E7-4389-8F8D-92561E05E5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Ladder assembly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oncept tool</a:t>
            </a:r>
          </a:p>
        </p:txBody>
      </p:sp>
    </p:spTree>
    <p:extLst>
      <p:ext uri="{BB962C8B-B14F-4D97-AF65-F5344CB8AC3E}">
        <p14:creationId xmlns:p14="http://schemas.microsoft.com/office/powerpoint/2010/main" val="31990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L-Leg </a:t>
            </a:r>
            <a:r>
              <a:rPr lang="en-US" dirty="0" smtClean="0"/>
              <a:t>Sensor Cable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492000" y="4293096"/>
            <a:ext cx="54000" cy="54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52000" y="4293096"/>
            <a:ext cx="54000" cy="54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5274000"/>
            <a:ext cx="54000" cy="54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470280" y="4077072"/>
            <a:ext cx="57600" cy="324000"/>
            <a:chOff x="2411760" y="3356992"/>
            <a:chExt cx="57600" cy="324000"/>
          </a:xfrm>
        </p:grpSpPr>
        <p:sp>
          <p:nvSpPr>
            <p:cNvPr id="7" name="Rectangle 6"/>
            <p:cNvSpPr/>
            <p:nvPr/>
          </p:nvSpPr>
          <p:spPr>
            <a:xfrm>
              <a:off x="2411760" y="3356992"/>
              <a:ext cx="18000" cy="324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11760" y="3356992"/>
              <a:ext cx="57600" cy="18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68312" y="4077072"/>
            <a:ext cx="57600" cy="324000"/>
            <a:chOff x="2732200" y="3356992"/>
            <a:chExt cx="57600" cy="324000"/>
          </a:xfrm>
        </p:grpSpPr>
        <p:sp>
          <p:nvSpPr>
            <p:cNvPr id="9" name="Rectangle 8"/>
            <p:cNvSpPr/>
            <p:nvPr/>
          </p:nvSpPr>
          <p:spPr>
            <a:xfrm>
              <a:off x="2771800" y="3356992"/>
              <a:ext cx="18000" cy="324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32200" y="3356992"/>
              <a:ext cx="57600" cy="18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83000" y="4066272"/>
            <a:ext cx="2232000" cy="108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11960" y="2327354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1.35 </a:t>
            </a:r>
            <a:r>
              <a:rPr lang="en-US" sz="2400" dirty="0" smtClean="0"/>
              <a:t>x 2.00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29912" y="4120280"/>
            <a:ext cx="2138400" cy="288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615466" y="2183354"/>
            <a:ext cx="1863600" cy="1674000"/>
            <a:chOff x="4067944" y="3927672"/>
            <a:chExt cx="372720" cy="334800"/>
          </a:xfrm>
        </p:grpSpPr>
        <p:sp>
          <p:nvSpPr>
            <p:cNvPr id="16" name="Oval 15"/>
            <p:cNvSpPr/>
            <p:nvPr/>
          </p:nvSpPr>
          <p:spPr>
            <a:xfrm>
              <a:off x="4089664" y="4154496"/>
              <a:ext cx="54000" cy="540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067944" y="3938472"/>
              <a:ext cx="57600" cy="324000"/>
              <a:chOff x="2411760" y="3356992"/>
              <a:chExt cx="57600" cy="324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411760" y="3356992"/>
                <a:ext cx="18000" cy="3240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11760" y="3356992"/>
                <a:ext cx="57600" cy="180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080664" y="3927672"/>
              <a:ext cx="360000" cy="1080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27576" y="3981680"/>
              <a:ext cx="288000" cy="28800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35496" y="1484784"/>
            <a:ext cx="2880000" cy="28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L-Leg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79" y="1600200"/>
            <a:ext cx="6689641" cy="48768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L-Leg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98201"/>
            <a:ext cx="4038600" cy="466809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9" y="1673225"/>
            <a:ext cx="3362441" cy="47180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L-Leg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0703"/>
            <a:ext cx="8229600" cy="457579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L-Leg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4537"/>
            <a:ext cx="8229600" cy="450812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L-Leg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00200"/>
            <a:ext cx="6502400" cy="4876800"/>
          </a:xfrm>
        </p:spPr>
      </p:pic>
      <p:pic>
        <p:nvPicPr>
          <p:cNvPr id="1026" name="Picture 2" descr="D:\Ladder\L Legs Montagebilder\L Legs\4 nach bruch_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1440180" cy="48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L-Leg mounting jig high precision</a:t>
            </a:r>
          </a:p>
        </p:txBody>
      </p:sp>
      <p:sp>
        <p:nvSpPr>
          <p:cNvPr id="3" name="Oval 2"/>
          <p:cNvSpPr/>
          <p:nvPr/>
        </p:nvSpPr>
        <p:spPr>
          <a:xfrm>
            <a:off x="3492000" y="4293096"/>
            <a:ext cx="54000" cy="54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52000" y="4293096"/>
            <a:ext cx="54000" cy="54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5274000"/>
            <a:ext cx="54000" cy="54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470280" y="4093200"/>
            <a:ext cx="57600" cy="324000"/>
            <a:chOff x="2411760" y="3356992"/>
            <a:chExt cx="57600" cy="324000"/>
          </a:xfrm>
        </p:grpSpPr>
        <p:sp>
          <p:nvSpPr>
            <p:cNvPr id="7" name="Rectangle 6"/>
            <p:cNvSpPr/>
            <p:nvPr/>
          </p:nvSpPr>
          <p:spPr>
            <a:xfrm>
              <a:off x="2411760" y="3356992"/>
              <a:ext cx="18000" cy="324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11760" y="3356992"/>
              <a:ext cx="57600" cy="18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68312" y="4093200"/>
            <a:ext cx="57600" cy="324000"/>
            <a:chOff x="2732200" y="3356992"/>
            <a:chExt cx="57600" cy="324000"/>
          </a:xfrm>
        </p:grpSpPr>
        <p:sp>
          <p:nvSpPr>
            <p:cNvPr id="9" name="Rectangle 8"/>
            <p:cNvSpPr/>
            <p:nvPr/>
          </p:nvSpPr>
          <p:spPr>
            <a:xfrm>
              <a:off x="2771800" y="3356992"/>
              <a:ext cx="18000" cy="324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32200" y="3356992"/>
              <a:ext cx="57600" cy="18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691680" y="3718800"/>
            <a:ext cx="5904656" cy="3600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98999" y="4077072"/>
            <a:ext cx="720000" cy="1583928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99000" y="5661328"/>
            <a:ext cx="5400000" cy="720000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79000" y="4078800"/>
            <a:ext cx="720000" cy="1582528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25912" y="4078800"/>
            <a:ext cx="360000" cy="286304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68312" y="3573016"/>
            <a:ext cx="512760" cy="0"/>
          </a:xfrm>
          <a:prstGeom prst="straightConnector1">
            <a:avLst/>
          </a:prstGeom>
          <a:ln w="381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136609" y="3913200"/>
            <a:ext cx="1585960" cy="1800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Positioning of L-leg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8651" r="37817" b="36304"/>
          <a:stretch/>
        </p:blipFill>
        <p:spPr>
          <a:xfrm rot="10800000">
            <a:off x="1547664" y="1772816"/>
            <a:ext cx="2909900" cy="416964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0000">
            <a:off x="4648200" y="2348706"/>
            <a:ext cx="4038600" cy="302895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Holder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6116"/>
            <a:ext cx="4038600" cy="282702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72" y="1673225"/>
            <a:ext cx="2525056" cy="4718050"/>
          </a:xfrm>
        </p:spPr>
      </p:pic>
      <p:pic>
        <p:nvPicPr>
          <p:cNvPr id="1026" name="Picture 2" descr="\\WinfileSvM\KP3$Root\Franken\Eigene Dateien\My Pictures\7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2664296" cy="19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Holder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Milling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81" y="2438400"/>
            <a:ext cx="2966076" cy="395128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Lapping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3" y="2438400"/>
            <a:ext cx="2966076" cy="395128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 ladder</a:t>
            </a:r>
          </a:p>
          <a:p>
            <a:r>
              <a:rPr lang="en-US" dirty="0" smtClean="0"/>
              <a:t>Ladder end plate (ruby ball)</a:t>
            </a:r>
          </a:p>
          <a:p>
            <a:r>
              <a:rPr lang="en-US" dirty="0" smtClean="0"/>
              <a:t>Modules</a:t>
            </a:r>
          </a:p>
          <a:p>
            <a:r>
              <a:rPr lang="en-US" dirty="0" smtClean="0"/>
              <a:t>L-Legs</a:t>
            </a:r>
          </a:p>
          <a:p>
            <a:r>
              <a:rPr lang="en-US" dirty="0"/>
              <a:t>G</a:t>
            </a:r>
            <a:r>
              <a:rPr lang="en-US" dirty="0" smtClean="0"/>
              <a:t>lue</a:t>
            </a:r>
          </a:p>
          <a:p>
            <a:r>
              <a:rPr lang="en-US" dirty="0"/>
              <a:t>C</a:t>
            </a:r>
            <a:r>
              <a:rPr lang="en-US" dirty="0" smtClean="0"/>
              <a:t>ooling Boxes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Holder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" y="1673225"/>
            <a:ext cx="3538537" cy="471805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31" y="1673225"/>
            <a:ext cx="3538537" cy="471805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Holder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Holder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Holder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oncept  tool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6459"/>
            <a:ext cx="8229600" cy="414428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oncept  tool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95" y="1673225"/>
            <a:ext cx="2857410" cy="47180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7" y="1673225"/>
            <a:ext cx="4025086" cy="47180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oncept  tool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3" y="1600200"/>
            <a:ext cx="7561614" cy="48768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oncept  tool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oncept  tool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31" y="1673225"/>
            <a:ext cx="3538537" cy="47180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" y="1673225"/>
            <a:ext cx="3538537" cy="47180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oncept  tool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lace CF ladder in mounting jig</a:t>
            </a:r>
          </a:p>
          <a:p>
            <a:r>
              <a:rPr lang="en-US" dirty="0"/>
              <a:t>G</a:t>
            </a:r>
            <a:r>
              <a:rPr lang="en-US" dirty="0" smtClean="0"/>
              <a:t>lue legs onto ladder</a:t>
            </a:r>
          </a:p>
          <a:p>
            <a:r>
              <a:rPr lang="en-US" dirty="0"/>
              <a:t>G</a:t>
            </a:r>
            <a:r>
              <a:rPr lang="en-US" dirty="0" smtClean="0"/>
              <a:t>rab sensor with tool</a:t>
            </a:r>
          </a:p>
          <a:p>
            <a:r>
              <a:rPr lang="en-US" dirty="0"/>
              <a:t>P</a:t>
            </a:r>
            <a:r>
              <a:rPr lang="en-US" dirty="0" smtClean="0"/>
              <a:t>lace module on jig and glue sensor</a:t>
            </a:r>
          </a:p>
          <a:p>
            <a:r>
              <a:rPr lang="en-US" dirty="0"/>
              <a:t>M</a:t>
            </a:r>
            <a:r>
              <a:rPr lang="en-US" dirty="0" smtClean="0"/>
              <a:t>ount FEBs in cooling box</a:t>
            </a:r>
          </a:p>
          <a:p>
            <a:r>
              <a:rPr lang="en-US" dirty="0"/>
              <a:t>M</a:t>
            </a:r>
            <a:r>
              <a:rPr lang="en-US" dirty="0" smtClean="0"/>
              <a:t>ount CF ladder + cooling boxes on fixture</a:t>
            </a:r>
          </a:p>
          <a:p>
            <a:r>
              <a:rPr lang="en-US" dirty="0" smtClean="0"/>
              <a:t>QA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 tool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771"/>
            <a:ext cx="8229600" cy="366765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steps /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length for FEB mounting in cooling box</a:t>
            </a:r>
          </a:p>
          <a:p>
            <a:r>
              <a:rPr lang="en-US" dirty="0" smtClean="0"/>
              <a:t>holder for all sensor types</a:t>
            </a:r>
          </a:p>
          <a:p>
            <a:r>
              <a:rPr lang="en-US" dirty="0" smtClean="0"/>
              <a:t>ladder fixture</a:t>
            </a:r>
          </a:p>
          <a:p>
            <a:pPr lvl="1"/>
            <a:r>
              <a:rPr lang="en-US" dirty="0" smtClean="0"/>
              <a:t>CF end plate </a:t>
            </a:r>
          </a:p>
          <a:p>
            <a:pPr lvl="1"/>
            <a:r>
              <a:rPr lang="en-US" dirty="0" smtClean="0"/>
              <a:t>cooling box </a:t>
            </a:r>
          </a:p>
          <a:p>
            <a:r>
              <a:rPr lang="en-US" dirty="0" smtClean="0"/>
              <a:t>larger jig </a:t>
            </a:r>
          </a:p>
          <a:p>
            <a:pPr lvl="1"/>
            <a:r>
              <a:rPr lang="en-US" dirty="0" smtClean="0"/>
              <a:t>mockup</a:t>
            </a:r>
          </a:p>
          <a:p>
            <a:pPr lvl="1"/>
            <a:r>
              <a:rPr lang="en-US" dirty="0" smtClean="0"/>
              <a:t>long ladder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Optical survey</a:t>
            </a:r>
          </a:p>
          <a:p>
            <a:r>
              <a:rPr lang="en-US" dirty="0" smtClean="0"/>
              <a:t>Electrical test</a:t>
            </a:r>
          </a:p>
          <a:p>
            <a:pPr lvl="1"/>
            <a:r>
              <a:rPr lang="en-US" dirty="0" smtClean="0"/>
              <a:t>LV</a:t>
            </a:r>
          </a:p>
          <a:p>
            <a:pPr lvl="1"/>
            <a:r>
              <a:rPr lang="en-US" dirty="0" smtClean="0"/>
              <a:t>Bias voltage: IV</a:t>
            </a:r>
          </a:p>
          <a:p>
            <a:r>
              <a:rPr lang="en-US" dirty="0" smtClean="0"/>
              <a:t>Data acquisition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oise</a:t>
            </a:r>
          </a:p>
          <a:p>
            <a:pPr lvl="1"/>
            <a:r>
              <a:rPr lang="en-US" dirty="0" smtClean="0"/>
              <a:t>Signals</a:t>
            </a:r>
          </a:p>
          <a:p>
            <a:pPr lvl="2"/>
            <a:r>
              <a:rPr lang="en-US" dirty="0" smtClean="0"/>
              <a:t>Source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00" y="1673225"/>
            <a:ext cx="3535800" cy="471805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mprovements for next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Chamfer on all edges touching the sensor.</a:t>
            </a:r>
          </a:p>
          <a:p>
            <a:pPr lvl="0"/>
            <a:r>
              <a:rPr lang="en-US" dirty="0" smtClean="0"/>
              <a:t>Holder structure for the leg mounting.</a:t>
            </a:r>
          </a:p>
          <a:p>
            <a:pPr lvl="0"/>
            <a:r>
              <a:rPr lang="en-US" dirty="0" smtClean="0"/>
              <a:t>Gluing marks on the jig for placing the glue on the CF-ladder.</a:t>
            </a:r>
          </a:p>
          <a:p>
            <a:pPr lvl="0"/>
            <a:r>
              <a:rPr lang="en-US" dirty="0" smtClean="0"/>
              <a:t>L-Leg shape.</a:t>
            </a:r>
          </a:p>
          <a:p>
            <a:pPr lvl="0"/>
            <a:r>
              <a:rPr lang="en-US" dirty="0" smtClean="0"/>
              <a:t>L-leg vacuum holder made out </a:t>
            </a:r>
            <a:r>
              <a:rPr lang="en-US" dirty="0"/>
              <a:t>of </a:t>
            </a:r>
            <a:r>
              <a:rPr lang="en-US" dirty="0" smtClean="0"/>
              <a:t>PTFE (Teflon).</a:t>
            </a:r>
          </a:p>
          <a:p>
            <a:pPr lvl="0"/>
            <a:r>
              <a:rPr lang="en-US" dirty="0" smtClean="0"/>
              <a:t>Rail system </a:t>
            </a:r>
            <a:r>
              <a:rPr lang="en-US" dirty="0"/>
              <a:t>for L-leg vacuum </a:t>
            </a:r>
            <a:r>
              <a:rPr lang="en-US" dirty="0" smtClean="0"/>
              <a:t>holder.</a:t>
            </a:r>
          </a:p>
          <a:p>
            <a:pPr lvl="0"/>
            <a:r>
              <a:rPr lang="en-US" dirty="0" smtClean="0"/>
              <a:t>Sensor holder made out of stainless steel: better handling, easier surface treatment.</a:t>
            </a:r>
          </a:p>
          <a:p>
            <a:pPr lvl="0"/>
            <a:r>
              <a:rPr lang="en-US" dirty="0" smtClean="0"/>
              <a:t>Adoption of L-Leg position.</a:t>
            </a:r>
          </a:p>
          <a:p>
            <a:pPr lvl="0"/>
            <a:r>
              <a:rPr lang="en-US" dirty="0" smtClean="0"/>
              <a:t>Common jig position for mounting L-Legs and sensors</a:t>
            </a:r>
          </a:p>
          <a:p>
            <a:pPr lvl="0"/>
            <a:r>
              <a:rPr lang="en-US" dirty="0" smtClean="0"/>
              <a:t>Grooves instead of holes in the sensor holder.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L-Leg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2824" y="2132856"/>
            <a:ext cx="180000" cy="32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2824" y="2132856"/>
            <a:ext cx="1080000" cy="1800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71056" y="2132856"/>
            <a:ext cx="720000" cy="32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9674" y="35220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86527" y="544522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79914" y="35220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0977" y="54452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0231" y="1628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88506" y="199203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 rot="2700000">
            <a:off x="3432075" y="2102661"/>
            <a:ext cx="180000" cy="7200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700000">
            <a:off x="3115857" y="1878456"/>
            <a:ext cx="36057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method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CF- Ladder tolerance </a:t>
            </a:r>
            <a:r>
              <a:rPr lang="en-US" dirty="0" err="1" smtClean="0"/>
              <a:t>x,z</a:t>
            </a:r>
            <a:r>
              <a:rPr lang="en-US" dirty="0" smtClean="0"/>
              <a:t> compensated</a:t>
            </a:r>
          </a:p>
          <a:p>
            <a:r>
              <a:rPr lang="en-US" dirty="0" smtClean="0"/>
              <a:t>z-gap well defined</a:t>
            </a:r>
          </a:p>
          <a:p>
            <a:pPr lvl="1"/>
            <a:r>
              <a:rPr lang="en-US" smtClean="0"/>
              <a:t>defined </a:t>
            </a:r>
            <a:r>
              <a:rPr lang="en-US" dirty="0" smtClean="0"/>
              <a:t>amount </a:t>
            </a:r>
            <a:r>
              <a:rPr lang="en-US" smtClean="0"/>
              <a:t>of glue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x-position of </a:t>
            </a:r>
            <a:r>
              <a:rPr lang="en-US" dirty="0" smtClean="0"/>
              <a:t>gluing</a:t>
            </a:r>
          </a:p>
          <a:p>
            <a:pPr lvl="1"/>
            <a:r>
              <a:rPr lang="en-US" dirty="0" smtClean="0"/>
              <a:t>Edge, guard ring?</a:t>
            </a:r>
            <a:endParaRPr lang="en-US" dirty="0"/>
          </a:p>
          <a:p>
            <a:pPr lvl="1"/>
            <a:r>
              <a:rPr lang="en-US" smtClean="0"/>
              <a:t>avoid </a:t>
            </a:r>
            <a:r>
              <a:rPr lang="en-US" dirty="0"/>
              <a:t>by alternative leg</a:t>
            </a:r>
          </a:p>
          <a:p>
            <a:pPr lvl="2"/>
            <a:r>
              <a:rPr lang="en-US" dirty="0" smtClean="0"/>
              <a:t>order of gluing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be tested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Module support</a:t>
            </a:r>
          </a:p>
          <a:p>
            <a:pPr lvl="1"/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positioning</a:t>
            </a:r>
          </a:p>
          <a:p>
            <a:pPr lvl="1"/>
            <a:r>
              <a:rPr lang="en-US" dirty="0" smtClean="0"/>
              <a:t>surface quality</a:t>
            </a:r>
          </a:p>
          <a:p>
            <a:r>
              <a:rPr lang="en-US" dirty="0">
                <a:solidFill>
                  <a:srgbClr val="0070C0"/>
                </a:solidFill>
              </a:rPr>
              <a:t>Mounting jig</a:t>
            </a:r>
          </a:p>
          <a:p>
            <a:pPr lvl="1"/>
            <a:r>
              <a:rPr lang="en-US" dirty="0" smtClean="0"/>
              <a:t>Sensor positioning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L-Leg support/jig</a:t>
            </a:r>
          </a:p>
          <a:p>
            <a:pPr lvl="1"/>
            <a:r>
              <a:rPr lang="en-US" dirty="0"/>
              <a:t>positioning</a:t>
            </a:r>
          </a:p>
          <a:p>
            <a:r>
              <a:rPr lang="en-US" dirty="0" smtClean="0"/>
              <a:t>Ladder </a:t>
            </a:r>
            <a:r>
              <a:rPr lang="en-US" dirty="0"/>
              <a:t>Fixture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C-Frame mounting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975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concept tool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urface quality of holder</a:t>
            </a:r>
          </a:p>
          <a:p>
            <a:pPr lvl="1"/>
            <a:r>
              <a:rPr lang="en-US" dirty="0" smtClean="0"/>
              <a:t>avoid scratching the sensor surface</a:t>
            </a:r>
          </a:p>
          <a:p>
            <a:pPr lvl="1"/>
            <a:r>
              <a:rPr lang="en-US" dirty="0" smtClean="0"/>
              <a:t>metal (glass?)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positioning precision</a:t>
            </a:r>
          </a:p>
          <a:p>
            <a:pPr lvl="1"/>
            <a:r>
              <a:rPr lang="en-US" dirty="0" smtClean="0"/>
              <a:t>sensor</a:t>
            </a:r>
          </a:p>
          <a:p>
            <a:r>
              <a:rPr lang="en-US" dirty="0"/>
              <a:t>handling of module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L-Legs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mounting of L-legs</a:t>
            </a:r>
          </a:p>
          <a:p>
            <a:pPr lvl="1"/>
            <a:r>
              <a:rPr lang="en-US" dirty="0" smtClean="0"/>
              <a:t>gluing legs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concept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hold sensor</a:t>
            </a:r>
          </a:p>
          <a:p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eg mounting studies</a:t>
            </a:r>
          </a:p>
          <a:p>
            <a:pPr lvl="1"/>
            <a:r>
              <a:rPr lang="en-US" dirty="0" smtClean="0"/>
              <a:t>3D printed parts</a:t>
            </a:r>
          </a:p>
          <a:p>
            <a:pPr lvl="1"/>
            <a:r>
              <a:rPr lang="en-US" dirty="0" smtClean="0"/>
              <a:t>Milled tool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glue one dummy onto ladder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mount two sensors</a:t>
            </a:r>
          </a:p>
          <a:p>
            <a:r>
              <a:rPr lang="en-US" dirty="0" smtClean="0"/>
              <a:t>mount module</a:t>
            </a:r>
          </a:p>
          <a:p>
            <a:r>
              <a:rPr lang="en-US" dirty="0" smtClean="0"/>
              <a:t>extend tool for mockup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L-Leg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1600200"/>
            <a:ext cx="8104909" cy="48768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L-Leg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2824" y="2132856"/>
            <a:ext cx="180000" cy="32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2824" y="2132856"/>
            <a:ext cx="576000" cy="1800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71056" y="2132856"/>
            <a:ext cx="720000" cy="32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9674" y="35220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86527" y="544522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79914" y="35220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0977" y="54452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84527" y="16288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1.6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199203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L-Leg S</a:t>
            </a:r>
            <a:r>
              <a:rPr lang="en-US" dirty="0" smtClean="0"/>
              <a:t>ensor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492000" y="4293096"/>
            <a:ext cx="54000" cy="54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52000" y="4293096"/>
            <a:ext cx="54000" cy="54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5274000"/>
            <a:ext cx="54000" cy="54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470280" y="4077072"/>
            <a:ext cx="57600" cy="324000"/>
            <a:chOff x="2411760" y="3356992"/>
            <a:chExt cx="57600" cy="324000"/>
          </a:xfrm>
        </p:grpSpPr>
        <p:sp>
          <p:nvSpPr>
            <p:cNvPr id="7" name="Rectangle 6"/>
            <p:cNvSpPr/>
            <p:nvPr/>
          </p:nvSpPr>
          <p:spPr>
            <a:xfrm>
              <a:off x="2411760" y="3356992"/>
              <a:ext cx="18000" cy="324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11760" y="3356992"/>
              <a:ext cx="57600" cy="18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68312" y="4077072"/>
            <a:ext cx="57600" cy="324000"/>
            <a:chOff x="2732200" y="3356992"/>
            <a:chExt cx="57600" cy="324000"/>
          </a:xfrm>
        </p:grpSpPr>
        <p:sp>
          <p:nvSpPr>
            <p:cNvPr id="9" name="Rectangle 8"/>
            <p:cNvSpPr/>
            <p:nvPr/>
          </p:nvSpPr>
          <p:spPr>
            <a:xfrm>
              <a:off x="2771800" y="3356992"/>
              <a:ext cx="18000" cy="324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32200" y="3356992"/>
              <a:ext cx="57600" cy="18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83000" y="4066272"/>
            <a:ext cx="2232000" cy="108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22.05.2017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U.Frankenfeld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FFE-B1E7-4389-8F8D-92561E05E5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470</Words>
  <Application>Microsoft Office PowerPoint</Application>
  <PresentationFormat>On-screen Show (4:3)</PresentationFormat>
  <Paragraphs>236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Clarity</vt:lpstr>
      <vt:lpstr>Ladder assembly</vt:lpstr>
      <vt:lpstr>Components</vt:lpstr>
      <vt:lpstr>Sequence</vt:lpstr>
      <vt:lpstr>Tools</vt:lpstr>
      <vt:lpstr>Questions concept tool</vt:lpstr>
      <vt:lpstr>Tests concept tool</vt:lpstr>
      <vt:lpstr>L-Leg</vt:lpstr>
      <vt:lpstr>L-Leg</vt:lpstr>
      <vt:lpstr>L-Leg Sensor</vt:lpstr>
      <vt:lpstr>L-Leg Sensor Cable</vt:lpstr>
      <vt:lpstr>L-Leg</vt:lpstr>
      <vt:lpstr>L-Leg</vt:lpstr>
      <vt:lpstr>L-Leg</vt:lpstr>
      <vt:lpstr>L-Leg</vt:lpstr>
      <vt:lpstr>L-Leg</vt:lpstr>
      <vt:lpstr>L-Leg mounting jig high precision</vt:lpstr>
      <vt:lpstr>Positioning of L-leg</vt:lpstr>
      <vt:lpstr>Sensor Holder</vt:lpstr>
      <vt:lpstr>Sensor Holder</vt:lpstr>
      <vt:lpstr>Sensor Holder</vt:lpstr>
      <vt:lpstr>Sensor Holder</vt:lpstr>
      <vt:lpstr>Sensor Holder</vt:lpstr>
      <vt:lpstr>Sensor Holder</vt:lpstr>
      <vt:lpstr>Concept  tool</vt:lpstr>
      <vt:lpstr>Concept  tool</vt:lpstr>
      <vt:lpstr>Concept  tool</vt:lpstr>
      <vt:lpstr>Concept  tool</vt:lpstr>
      <vt:lpstr>Concept  tool</vt:lpstr>
      <vt:lpstr>Concept  tool</vt:lpstr>
      <vt:lpstr>Concept  tool</vt:lpstr>
      <vt:lpstr>further steps / Questions</vt:lpstr>
      <vt:lpstr>Quality assurance</vt:lpstr>
      <vt:lpstr>Improvements for next iteration</vt:lpstr>
      <vt:lpstr>Alternative L-Leg</vt:lpstr>
      <vt:lpstr>This method</vt:lpstr>
    </vt:vector>
  </TitlesOfParts>
  <Company>GSI Helmholzzentrum für Schwerionenforschung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Ladder assembly</dc:title>
  <dc:creator>Frankenfeld, Ulrich Dr.</dc:creator>
  <cp:lastModifiedBy>franken</cp:lastModifiedBy>
  <cp:revision>55</cp:revision>
  <dcterms:created xsi:type="dcterms:W3CDTF">2016-09-19T04:51:35Z</dcterms:created>
  <dcterms:modified xsi:type="dcterms:W3CDTF">2017-05-20T10:21:38Z</dcterms:modified>
</cp:coreProperties>
</file>