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7" r:id="rId2"/>
    <p:sldId id="277" r:id="rId3"/>
    <p:sldId id="278" r:id="rId4"/>
    <p:sldId id="279" r:id="rId5"/>
    <p:sldId id="280" r:id="rId6"/>
    <p:sldId id="316" r:id="rId7"/>
    <p:sldId id="317" r:id="rId8"/>
    <p:sldId id="318" r:id="rId9"/>
    <p:sldId id="281" r:id="rId10"/>
    <p:sldId id="313" r:id="rId11"/>
    <p:sldId id="314" r:id="rId12"/>
    <p:sldId id="315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84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4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35B79-12B0-4F97-896B-99E897476E4E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F6D0-35E5-472F-ACFB-B21C07F1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A4F1-5292-4FDB-8AE6-9BB6252CE129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DFE5-C90E-4306-91EC-E1EB7D1EEB1C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52F9-9673-4D39-A721-D17F45D49151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60560-FAA6-41A1-B87A-991409FE78BA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FEB8-A543-49AB-92A7-5773A2A120E3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D8F-21A6-48CD-A76B-94EA1C16E718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77B0-72C7-4A0E-B9D3-52241153A02C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CDDD-9152-43F1-89BF-D3F64F90DBE7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5B0D-266D-4AB4-8142-ADDBEED3491B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00A8-251C-4AF7-A20A-89BF12165807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3BC4-50B5-487B-96DF-ECD269C6F931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214F-0311-4418-AD94-C1FF9A52ACF0}" type="datetime1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V.Elsha, O.Chykal22ov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3618-8AAA-4D1C-9205-BD3E10DC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651960" y="1224000"/>
            <a:ext cx="7704000" cy="134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BM&amp;N STS ladders assembly in VLHEP</a:t>
            </a:r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1071538" y="3857628"/>
            <a:ext cx="7786742" cy="15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  <a:buFont typeface="Arial"/>
              <a:buChar char="•"/>
            </a:pPr>
            <a:r>
              <a:rPr lang="ru-RU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Structure of the stations</a:t>
            </a:r>
            <a:endParaRPr/>
          </a:p>
          <a:p>
            <a:pPr marL="216000" indent="-213840">
              <a:lnSpc>
                <a:spcPct val="100000"/>
              </a:lnSpc>
              <a:buFont typeface="Arial"/>
              <a:buChar char="•"/>
            </a:pPr>
            <a:r>
              <a:rPr lang="ru-RU" sz="3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Number and types of ladders &amp; modules</a:t>
            </a:r>
            <a:endParaRPr/>
          </a:p>
          <a:p>
            <a:pPr marL="216000" indent="-213840">
              <a:lnSpc>
                <a:spcPct val="100000"/>
              </a:lnSpc>
              <a:buFont typeface="Arial"/>
              <a:buChar char="•"/>
            </a:pPr>
            <a:r>
              <a:rPr lang="en-US" sz="32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Components, jigs &amp; assembly procedures</a:t>
            </a:r>
            <a:endParaRPr/>
          </a:p>
        </p:txBody>
      </p:sp>
      <p:sp>
        <p:nvSpPr>
          <p:cNvPr id="38" name="CustomShape 3"/>
          <p:cNvSpPr/>
          <p:nvPr/>
        </p:nvSpPr>
        <p:spPr>
          <a:xfrm>
            <a:off x="928800" y="2786040"/>
            <a:ext cx="7643728" cy="857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Status of  ladders assembly at LHEP.</a:t>
            </a:r>
            <a:endParaRPr/>
          </a:p>
        </p:txBody>
      </p:sp>
      <p:sp>
        <p:nvSpPr>
          <p:cNvPr id="39" name="CustomShape 4"/>
          <p:cNvSpPr/>
          <p:nvPr/>
        </p:nvSpPr>
        <p:spPr>
          <a:xfrm>
            <a:off x="1714320" y="5357880"/>
            <a:ext cx="5283360" cy="81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Vladimir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Elsha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JINR, LHEP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.0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.201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r>
            <a:endParaRPr/>
          </a:p>
        </p:txBody>
      </p:sp>
      <p:pic>
        <p:nvPicPr>
          <p:cNvPr id="40" name="Picture 5"/>
          <p:cNvPicPr/>
          <p:nvPr/>
        </p:nvPicPr>
        <p:blipFill>
          <a:blip r:embed="rId2"/>
          <a:stretch/>
        </p:blipFill>
        <p:spPr>
          <a:xfrm>
            <a:off x="7286760" y="0"/>
            <a:ext cx="1854360" cy="1039320"/>
          </a:xfrm>
          <a:prstGeom prst="rect">
            <a:avLst/>
          </a:prstGeom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 modules preliminary adjustment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sa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25208"/>
            <a:ext cx="7572396" cy="583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04"/>
            <a:ext cx="73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1. Edge to edge adjustment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module in preliminary position before assembling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sa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25208"/>
            <a:ext cx="7572396" cy="5832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57214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fixed with vacuum clamp</a:t>
            </a:r>
            <a:endParaRPr lang="ru-RU" dirty="0" smtClean="0"/>
          </a:p>
          <a:p>
            <a:r>
              <a:rPr lang="en-US" dirty="0" smtClean="0"/>
              <a:t>Cables and FEBs are on support freely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35729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Module with single sensor 22x62 mm and </a:t>
            </a:r>
            <a:r>
              <a:rPr lang="en-US" dirty="0" err="1" smtClean="0"/>
              <a:t>interstrip</a:t>
            </a:r>
            <a:r>
              <a:rPr lang="en-US" dirty="0" smtClean="0"/>
              <a:t> cable for example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57290" y="2285992"/>
            <a:ext cx="1357322" cy="857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2. Mounting carrying tool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the base above module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sa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25208"/>
            <a:ext cx="7572396" cy="5832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528638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Carrying tool is fixed on base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(with screws)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Upper cable fixed on carrying tool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(with vacuum)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Cables and FEBs lifted up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above support 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sa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25208"/>
            <a:ext cx="7572396" cy="583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2"/>
            <a:ext cx="86439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3. Cables &amp; FEBs holder placed under them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fixed to carrying tool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(with screws)   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sa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25208"/>
            <a:ext cx="7572396" cy="583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46022"/>
            <a:ext cx="7786710" cy="5772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35729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screws are not shown</a:t>
            </a:r>
            <a:endParaRPr lang="ru-RU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V="1">
            <a:off x="1535885" y="2964653"/>
            <a:ext cx="2428892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2357422" y="2285992"/>
            <a:ext cx="3500462" cy="2928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857488" y="1928802"/>
            <a:ext cx="5715040" cy="18573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966"/>
            <a:ext cx="7858148" cy="582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21429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Module is ready to carrying to assembly position (after unfixing from base)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8" y="6072206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Interstrip</a:t>
            </a:r>
            <a:r>
              <a:rPr lang="en-US" dirty="0" smtClean="0"/>
              <a:t> cable on p-side</a:t>
            </a:r>
            <a:endParaRPr lang="ru-RU" dirty="0"/>
          </a:p>
        </p:txBody>
      </p:sp>
      <p:cxnSp>
        <p:nvCxnSpPr>
          <p:cNvPr id="8" name="Straight Connector 7"/>
          <p:cNvCxnSpPr>
            <a:endCxn id="4" idx="1"/>
          </p:cNvCxnSpPr>
          <p:nvPr/>
        </p:nvCxnSpPr>
        <p:spPr>
          <a:xfrm>
            <a:off x="3500430" y="5857892"/>
            <a:ext cx="2928958" cy="398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1143" cy="5430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Possibly to prepare a few modules for assembly (like variant)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372087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Basa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786453"/>
            <a:ext cx="2633311" cy="107154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1928794" y="4857758"/>
            <a:ext cx="2000264" cy="8572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8860" y="57148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Or even to prepare all modules of ladder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614364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a 10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642918"/>
            <a:ext cx="6600867" cy="1285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4. Mounting vacuum clamps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sensors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Cable holders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onto assembly position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5" name="Picture 14" descr="Basa 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7" name="Picture 6" descr="Basa 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86430"/>
            <a:ext cx="2633374" cy="10715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9520" y="15001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</a:t>
            </a:r>
            <a:endParaRPr lang="ru-RU" dirty="0"/>
          </a:p>
        </p:txBody>
      </p:sp>
      <p:cxnSp>
        <p:nvCxnSpPr>
          <p:cNvPr id="12" name="Straight Connector 11"/>
          <p:cNvCxnSpPr>
            <a:stCxn id="9" idx="1"/>
          </p:cNvCxnSpPr>
          <p:nvPr/>
        </p:nvCxnSpPr>
        <p:spPr>
          <a:xfrm rot="10800000">
            <a:off x="6858016" y="1428736"/>
            <a:ext cx="571504" cy="25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3438" y="2571744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Each vacuum clamp equipped with independent XY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ϕ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adjustment screws and vacuum channel. (not shown</a:t>
            </a:r>
            <a:r>
              <a:rPr lang="en-US" dirty="0" smtClean="0"/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Height of working surface adjusted with 1 mm calibrated plates. (not shown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3143240" y="2786058"/>
            <a:ext cx="1500198" cy="71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750463" y="3107529"/>
            <a:ext cx="1143008" cy="642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3529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Supposed </a:t>
            </a:r>
            <a:r>
              <a:rPr lang="en-US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structure of the </a:t>
            </a:r>
            <a:r>
              <a:rPr lang="en-US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BM&amp;N STS </a:t>
            </a:r>
            <a:r>
              <a:rPr lang="en-US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stations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785794"/>
            <a:ext cx="4786314" cy="264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Supposed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BM&amp;N STS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stations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Structure of stations based on </a:t>
            </a:r>
            <a:r>
              <a:rPr lang="en-US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Jochen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Kunkel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paper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(1)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Stations 1 and 2 are assumed like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“Station 0”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by Kunkel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Stations 3 and 4 are assumed like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“Station 1”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ladders may be reduced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for stations 1,2,3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But Station 4 supposed like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size “Station 1”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by Kunkel</a:t>
            </a:r>
          </a:p>
          <a:p>
            <a:pPr>
              <a:lnSpc>
                <a:spcPts val="2900"/>
              </a:lnSpc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2236896" cy="265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57224" y="592933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“Station 0” (2 pc)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607220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“Station 1” (2 pc)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1035819" y="2750339"/>
            <a:ext cx="85725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535885" y="2607463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14678" y="2571744"/>
            <a:ext cx="85725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3893339" y="2750339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29322" y="3143248"/>
            <a:ext cx="3214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Anyway number of modules and ladders which is necessary for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“Station 0”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“Station 1”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should be produced and assembled.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Ladders which not included in the stations initially can be used as a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5" y="3331293"/>
            <a:ext cx="3214710" cy="274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7334250" cy="1428750"/>
          </a:xfrm>
          <a:prstGeom prst="rect">
            <a:avLst/>
          </a:prstGeom>
        </p:spPr>
      </p:pic>
      <p:pic>
        <p:nvPicPr>
          <p:cNvPr id="7" name="Picture 6" descr="Basa 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5" name="Picture 4" descr="Basa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5786454"/>
            <a:ext cx="2664103" cy="1071545"/>
          </a:xfrm>
          <a:prstGeom prst="rect">
            <a:avLst/>
          </a:prstGeom>
        </p:spPr>
      </p:pic>
      <p:pic>
        <p:nvPicPr>
          <p:cNvPr id="8" name="Picture 7" descr="Basa 1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132" y="1571612"/>
            <a:ext cx="4174868" cy="3017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6211669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Sensor fixed with vacuum and adjusted with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optical system and alignment marks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Sensors, cables, FEBs moving as one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4290"/>
            <a:ext cx="928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5. Carrying, mounting and adjustment 1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pair of modules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 from periphery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85736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Double sensor module for example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00496" y="2500306"/>
            <a:ext cx="2928958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of carrying tool and straighten cables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plan on cable holder for 1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pair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asa 1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6" name="Picture 5" descr="Basa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2" y="5794871"/>
            <a:ext cx="2643176" cy="1063128"/>
          </a:xfrm>
          <a:prstGeom prst="rect">
            <a:avLst/>
          </a:prstGeom>
        </p:spPr>
      </p:pic>
      <p:pic>
        <p:nvPicPr>
          <p:cNvPr id="10" name="Picture 9" descr="Basa 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34" y="1714488"/>
            <a:ext cx="4071966" cy="2942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6211669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Adjusted sensors fixed with vacuum</a:t>
            </a:r>
            <a:r>
              <a:rPr lang="ru-RU" dirty="0" smtClean="0"/>
              <a:t>. </a:t>
            </a:r>
            <a:r>
              <a:rPr lang="en-US" dirty="0" smtClean="0"/>
              <a:t>Cables and FEBs are on support freely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6. Carrying, mounting and adjustment 2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pair of modules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5" name="Picture 4" descr="Basa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02195"/>
            <a:ext cx="2643174" cy="1055805"/>
          </a:xfrm>
          <a:prstGeom prst="rect">
            <a:avLst/>
          </a:prstGeom>
        </p:spPr>
      </p:pic>
      <p:pic>
        <p:nvPicPr>
          <p:cNvPr id="8" name="Picture 7" descr="Basa 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428736"/>
            <a:ext cx="3978925" cy="2875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6314" y="3500438"/>
            <a:ext cx="435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optical system should be driven by the PC program and give the position for each point of alignment.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a 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6" name="Picture 5" descr="Basa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786454"/>
            <a:ext cx="2682582" cy="1071547"/>
          </a:xfrm>
          <a:prstGeom prst="rect">
            <a:avLst/>
          </a:prstGeom>
        </p:spPr>
      </p:pic>
      <p:pic>
        <p:nvPicPr>
          <p:cNvPr id="8" name="Picture 7" descr="Basa 1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214422"/>
            <a:ext cx="4349208" cy="3143272"/>
          </a:xfrm>
          <a:prstGeom prst="rect">
            <a:avLst/>
          </a:prstGeom>
        </p:spPr>
      </p:pic>
      <p:pic>
        <p:nvPicPr>
          <p:cNvPr id="9" name="Picture 8" descr="Basa 1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642918"/>
            <a:ext cx="7334250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of carrying tool and straighten cables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plan on cable holder for 2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pair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cables are stacked on cable holders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Carrying, mounting and adjustment 3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pair of modules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5" name="Picture 4" descr="Basa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5812883"/>
            <a:ext cx="2714613" cy="1045118"/>
          </a:xfrm>
          <a:prstGeom prst="rect">
            <a:avLst/>
          </a:prstGeom>
        </p:spPr>
      </p:pic>
      <p:pic>
        <p:nvPicPr>
          <p:cNvPr id="8" name="Picture 7" descr="Basa 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512164"/>
            <a:ext cx="3786214" cy="2736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6380" y="3357562"/>
            <a:ext cx="38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position of the each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alignment mark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may be illuminated by the laser on sensor surface, or to be shown as the cross on the video cam picture.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of carrying tool and straighten cables in plan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cable holder for 3</a:t>
            </a:r>
            <a:r>
              <a:rPr lang="en-US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pair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5" name="Picture 4" descr="Basa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5812883"/>
            <a:ext cx="2714613" cy="1045118"/>
          </a:xfrm>
          <a:prstGeom prst="rect">
            <a:avLst/>
          </a:prstGeom>
        </p:spPr>
      </p:pic>
      <p:pic>
        <p:nvPicPr>
          <p:cNvPr id="8" name="Picture 7" descr="Basa 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643050"/>
            <a:ext cx="4000496" cy="289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8. Carrying, mounting and adjustment modules of central part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5" name="Picture 4" descr="Basa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86454"/>
            <a:ext cx="2704946" cy="1071546"/>
          </a:xfrm>
          <a:prstGeom prst="rect">
            <a:avLst/>
          </a:prstGeom>
        </p:spPr>
      </p:pic>
      <p:pic>
        <p:nvPicPr>
          <p:cNvPr id="8" name="Picture 7" descr="Basa 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643050"/>
            <a:ext cx="3868438" cy="279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of carrying tool and straighten cables in plan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cable holder for modules of central part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5" name="Picture 4" descr="Basa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86454"/>
            <a:ext cx="2704946" cy="1071546"/>
          </a:xfrm>
          <a:prstGeom prst="rect">
            <a:avLst/>
          </a:prstGeom>
        </p:spPr>
      </p:pic>
      <p:pic>
        <p:nvPicPr>
          <p:cNvPr id="8" name="Picture 7" descr="Basa 1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2483" y="1571612"/>
            <a:ext cx="415151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334250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9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Mounting of the cable clamps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8" name="Picture 7" descr="Basa 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2480" y="1571612"/>
            <a:ext cx="4151519" cy="3000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542926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Cables are held together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26431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clamps</a:t>
            </a:r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2214546" y="3144836"/>
            <a:ext cx="1714512" cy="212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571868" y="3571876"/>
            <a:ext cx="1928826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71934" y="3071810"/>
            <a:ext cx="235745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00" y="1000108"/>
            <a:ext cx="4310500" cy="3119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Mounting of the CF-frame above modules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asa 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4250"/>
            <a:ext cx="7334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4288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holders are removed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5786" y="571480"/>
            <a:ext cx="8001056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are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pin to pin lengths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ladders which used in both types of Stations. These are 294.6 mm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414.6 mm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454.6 mm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 Type 414 and 454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the same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“Station 0” and “Station 1”, (except central ladders). Type 294 used in “Station 1” only.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2000240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“Station 0”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consist of ladders	2x414 normal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  4x454 normal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     2x454 central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“Station 1”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consist of ladders	2x294 normal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  4x414 normal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    4x454 normal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      2x454 central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24288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Ladders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64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Ladders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0005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number of ladders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should be produced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40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2- “Station 0” and 2-“Station 1”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4357694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Ladder 	type 294n consist of 	4-6x6 			modules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type 414n		2-6x6	4-4x6	4-2x6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type 454n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4-6х6	2-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4-2х6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type 454c	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4-6х6	2-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5500702"/>
            <a:ext cx="850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Sensors are necessary:	6x6-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 pc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4x6-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96 pc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2x6-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112pc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5857892"/>
            <a:ext cx="78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All ladders initially are without double 6x6 sensor modules. But type 294 ladders are possibly to do with double 6x6 sensor modules.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Number and types of ladders &amp; modules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334250" cy="2381250"/>
          </a:xfrm>
          <a:prstGeom prst="rect">
            <a:avLst/>
          </a:prstGeom>
        </p:spPr>
      </p:pic>
      <p:pic>
        <p:nvPicPr>
          <p:cNvPr id="8" name="Picture 7" descr="Basa 1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928802"/>
            <a:ext cx="5906198" cy="25717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Mounting CF-frame.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Gluing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L-legs and cable clamps to CF-frame in one process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asa 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780815"/>
            <a:ext cx="2874111" cy="2077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4810" y="1142984"/>
            <a:ext cx="1143008" cy="57150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572000" y="1714488"/>
            <a:ext cx="14287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282" y="4929198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check of positions of all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alignment mark</a:t>
            </a:r>
            <a:r>
              <a:rPr lang="en-US" dirty="0" smtClean="0"/>
              <a:t>  with optical system.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a 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285992"/>
            <a:ext cx="4286248" cy="3097769"/>
          </a:xfrm>
          <a:prstGeom prst="rect">
            <a:avLst/>
          </a:prstGeom>
        </p:spPr>
      </p:pic>
      <p:pic>
        <p:nvPicPr>
          <p:cNvPr id="5" name="Picture 4" descr="Basa 1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42918"/>
            <a:ext cx="7334250" cy="238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Mounting of the cooling boxes and FEBs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asa 1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8550"/>
            <a:ext cx="6286512" cy="454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a 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Transfer of the cooling boxes in the operating position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Basa 1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250"/>
            <a:ext cx="7239000" cy="5238750"/>
          </a:xfrm>
          <a:prstGeom prst="rect">
            <a:avLst/>
          </a:prstGeom>
        </p:spPr>
      </p:pic>
      <p:pic>
        <p:nvPicPr>
          <p:cNvPr id="13" name="Picture 12" descr="Basa 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714488"/>
            <a:ext cx="4071934" cy="294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 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Joining CF-frame and cooling boxes with 1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half of storage container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2700"/>
            <a:ext cx="668655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Removing of the complete ladder from device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sa 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2514600"/>
            <a:ext cx="6715125" cy="4343400"/>
          </a:xfrm>
          <a:prstGeom prst="rect">
            <a:avLst/>
          </a:prstGeom>
        </p:spPr>
      </p:pic>
      <p:pic>
        <p:nvPicPr>
          <p:cNvPr id="6" name="Picture 5" descr="Basa 1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3050"/>
            <a:ext cx="4776162" cy="3071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1934" y="292893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clamps are released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a 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3342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Mounting of the 2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half of storage container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asa 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028825"/>
            <a:ext cx="7239000" cy="4829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235743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 ready to be stored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8.References 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Jochen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Kunkel “Pin-to-Pin distances of CBM STS ladders, documentation and so on …”	 2015-03-30</a:t>
            </a:r>
            <a:r>
              <a:rPr lang="en-US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9144000" cy="6572272"/>
          </a:xfrm>
        </p:spPr>
        <p:txBody>
          <a:bodyPr/>
          <a:lstStyle/>
          <a:p>
            <a:pPr algn="ctr"/>
            <a:endParaRPr lang="en-US" sz="6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6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 for your attention!</a:t>
            </a:r>
            <a:endParaRPr lang="ru-RU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BM&amp;N STS = 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</a:rPr>
              <a:t>4 stations </a:t>
            </a:r>
            <a:r>
              <a:rPr lang="en-US" sz="2200" b="1" dirty="0" smtClean="0">
                <a:latin typeface="Arial Narrow" pitchFamily="34" charset="0"/>
              </a:rPr>
              <a:t>= </a:t>
            </a:r>
            <a:r>
              <a:rPr lang="en-US" sz="2200" b="1" dirty="0" smtClean="0">
                <a:solidFill>
                  <a:srgbClr val="92D050"/>
                </a:solidFill>
                <a:latin typeface="Arial Narrow" pitchFamily="34" charset="0"/>
              </a:rPr>
              <a:t>40 ladders of 3 types </a:t>
            </a:r>
            <a:r>
              <a:rPr lang="en-US" sz="2200" b="1" dirty="0" smtClean="0">
                <a:latin typeface="Arial Narrow" pitchFamily="34" charset="0"/>
              </a:rPr>
              <a:t>= </a:t>
            </a:r>
            <a:r>
              <a:rPr lang="en-US" sz="2200" b="1" dirty="0" smtClean="0">
                <a:solidFill>
                  <a:srgbClr val="7030A0"/>
                </a:solidFill>
                <a:latin typeface="Arial Narrow" pitchFamily="34" charset="0"/>
              </a:rPr>
              <a:t>300 simple one sensor modules</a:t>
            </a:r>
            <a:endParaRPr lang="ru-RU" sz="2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Available components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888" y="571480"/>
            <a:ext cx="26671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357430"/>
            <a:ext cx="18096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571744"/>
            <a:ext cx="1714480" cy="20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71480"/>
            <a:ext cx="678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got a sufficient number of: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HPC sensors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S13847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62x62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specification from producer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CIS sensors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CBM08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42x62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specification from producer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HPC sensors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S13847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22x62 single metal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without specification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14554"/>
            <a:ext cx="57150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CF-ladders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Igolkin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drawings (with smooth edges) and installation parts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IMG_4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7961" y="2571744"/>
            <a:ext cx="3005609" cy="3214710"/>
          </a:xfrm>
          <a:prstGeom prst="rect">
            <a:avLst/>
          </a:prstGeom>
        </p:spPr>
      </p:pic>
      <p:pic>
        <p:nvPicPr>
          <p:cNvPr id="15" name="Picture 14" descr="IMG_47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86190"/>
            <a:ext cx="2666955" cy="2000216"/>
          </a:xfrm>
          <a:prstGeom prst="rect">
            <a:avLst/>
          </a:prstGeom>
        </p:spPr>
      </p:pic>
      <p:pic>
        <p:nvPicPr>
          <p:cNvPr id="16" name="Picture 15" descr="IMG_47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2571744"/>
            <a:ext cx="1314608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0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DejaVu Sans"/>
                <a:cs typeface="Arial" pitchFamily="34" charset="0"/>
              </a:rPr>
              <a:t>Components that must be obtained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100010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STS-XYTER Chips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FEBs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Module cables kit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Assembly device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0042"/>
            <a:ext cx="91440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Design and production of Ladder assembly device are in collaboration with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“Planar” Minsk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As result of this work we hope to obtain device which suitable for assembling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ladders with any pin to pin distances till 1 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possibly wider. The main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trouble is time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limitation.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 years is too long for us but “Planar” requires a 2 year for design and production.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214554"/>
            <a:ext cx="51513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72066" y="2143116"/>
            <a:ext cx="442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b="1" dirty="0" smtClean="0"/>
              <a:t>Device consist of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Base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Optical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XYZ coordinate system for optics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XY</a:t>
            </a:r>
            <a:r>
              <a:rPr lang="el-GR" b="1" dirty="0" smtClean="0">
                <a:solidFill>
                  <a:srgbClr val="00B050"/>
                </a:solidFill>
              </a:rPr>
              <a:t>ϕ</a:t>
            </a:r>
            <a:r>
              <a:rPr lang="en-US" b="1" dirty="0" smtClean="0">
                <a:solidFill>
                  <a:srgbClr val="00B050"/>
                </a:solidFill>
              </a:rPr>
              <a:t> coordinate units for modules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CF-frame holder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CF-frame lift unit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Base for modules preliminary adjustment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Module carrying tool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Ladder removing tool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Storage containers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Application program</a:t>
            </a:r>
          </a:p>
          <a:p>
            <a:pPr marL="342900" indent="-342900"/>
            <a:r>
              <a:rPr lang="en-US" b="1" dirty="0" smtClean="0">
                <a:solidFill>
                  <a:srgbClr val="00B050"/>
                </a:solidFill>
              </a:rPr>
              <a:t>Points 1-4 will be ready in December 2017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Specification of the Assembly device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148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precision of the sensor orientation</a:t>
            </a:r>
          </a:p>
          <a:p>
            <a:r>
              <a:rPr lang="en-US" dirty="0" smtClean="0"/>
              <a:t>				X coordinate	</a:t>
            </a:r>
            <a:r>
              <a:rPr lang="ru-RU" dirty="0" smtClean="0"/>
              <a:t>±50 </a:t>
            </a:r>
            <a:r>
              <a:rPr lang="en-US" dirty="0" err="1" smtClean="0"/>
              <a:t>mkm</a:t>
            </a:r>
            <a:endParaRPr lang="ru-RU" dirty="0" smtClean="0"/>
          </a:p>
          <a:p>
            <a:r>
              <a:rPr lang="en-US" dirty="0" smtClean="0"/>
              <a:t>				Y coordinate	</a:t>
            </a:r>
            <a:r>
              <a:rPr lang="ru-RU" dirty="0" smtClean="0"/>
              <a:t>±15 </a:t>
            </a:r>
            <a:r>
              <a:rPr lang="en-US" dirty="0" err="1" smtClean="0"/>
              <a:t>mkm</a:t>
            </a:r>
            <a:r>
              <a:rPr lang="en-US" dirty="0" smtClean="0"/>
              <a:t> on 1200 mm base</a:t>
            </a:r>
          </a:p>
          <a:p>
            <a:r>
              <a:rPr lang="en-US" dirty="0" smtClean="0"/>
              <a:t>						</a:t>
            </a:r>
            <a:r>
              <a:rPr lang="ru-RU" dirty="0" smtClean="0"/>
              <a:t>±1</a:t>
            </a:r>
            <a:r>
              <a:rPr lang="en-US" dirty="0" smtClean="0"/>
              <a:t>2 </a:t>
            </a:r>
            <a:r>
              <a:rPr lang="en-US" dirty="0" err="1" smtClean="0"/>
              <a:t>mkm</a:t>
            </a:r>
            <a:r>
              <a:rPr lang="en-US" dirty="0" smtClean="0"/>
              <a:t> on 180 mm base</a:t>
            </a:r>
          </a:p>
          <a:p>
            <a:r>
              <a:rPr lang="en-US" dirty="0" smtClean="0"/>
              <a:t>				Z coordinate	</a:t>
            </a:r>
            <a:r>
              <a:rPr lang="ru-RU" dirty="0" smtClean="0"/>
              <a:t>±50 </a:t>
            </a:r>
            <a:r>
              <a:rPr lang="en-US" dirty="0" err="1" smtClean="0"/>
              <a:t>mkm</a:t>
            </a:r>
            <a:endParaRPr lang="en-US" dirty="0" smtClean="0"/>
          </a:p>
          <a:p>
            <a:r>
              <a:rPr lang="en-US" dirty="0" smtClean="0"/>
              <a:t>The precision of the recognition system			</a:t>
            </a:r>
            <a:r>
              <a:rPr lang="ru-RU" dirty="0" smtClean="0"/>
              <a:t>±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en-US" dirty="0" err="1" smtClean="0"/>
              <a:t>mkm</a:t>
            </a:r>
            <a:endParaRPr lang="en-US" dirty="0" smtClean="0"/>
          </a:p>
          <a:p>
            <a:r>
              <a:rPr lang="en-US" dirty="0" smtClean="0"/>
              <a:t>Move the optical system X coordinate			1200 mm </a:t>
            </a:r>
          </a:p>
          <a:p>
            <a:r>
              <a:rPr lang="en-US" dirty="0" smtClean="0"/>
              <a:t>Sensors sizes					22x62 mm; 42x62 mm; 62x62 mm</a:t>
            </a:r>
          </a:p>
          <a:p>
            <a:r>
              <a:rPr lang="en-US" dirty="0" smtClean="0"/>
              <a:t>The thickness of sensors				</a:t>
            </a:r>
            <a:r>
              <a:rPr lang="ru-RU" dirty="0" smtClean="0"/>
              <a:t>320</a:t>
            </a:r>
            <a:r>
              <a:rPr lang="en-US" dirty="0" smtClean="0"/>
              <a:t>±</a:t>
            </a:r>
            <a:r>
              <a:rPr lang="ru-RU" dirty="0" smtClean="0"/>
              <a:t>15 </a:t>
            </a:r>
            <a:r>
              <a:rPr lang="en-US" dirty="0" err="1" smtClean="0"/>
              <a:t>mkm</a:t>
            </a:r>
            <a:endParaRPr lang="en-US" dirty="0" smtClean="0"/>
          </a:p>
          <a:p>
            <a:r>
              <a:rPr lang="en-US" dirty="0" smtClean="0"/>
              <a:t>A number of  XY</a:t>
            </a:r>
            <a:r>
              <a:rPr lang="el-GR" dirty="0" smtClean="0"/>
              <a:t>ϕ</a:t>
            </a:r>
            <a:r>
              <a:rPr lang="en-US" dirty="0" smtClean="0"/>
              <a:t> coordinate units for modules		20</a:t>
            </a:r>
          </a:p>
          <a:p>
            <a:r>
              <a:rPr lang="en-US" dirty="0" smtClean="0"/>
              <a:t>A number of vacuum clamps for </a:t>
            </a:r>
            <a:r>
              <a:rPr lang="en-US" dirty="0" err="1" smtClean="0"/>
              <a:t>sens.</a:t>
            </a:r>
            <a:r>
              <a:rPr lang="en-US" dirty="0" smtClean="0"/>
              <a:t>	22x62 mm	6</a:t>
            </a:r>
          </a:p>
          <a:p>
            <a:r>
              <a:rPr lang="en-US" dirty="0" smtClean="0"/>
              <a:t>				42x62 mm	8</a:t>
            </a:r>
          </a:p>
          <a:p>
            <a:r>
              <a:rPr lang="en-US" dirty="0" smtClean="0"/>
              <a:t>				62x62 mm	20</a:t>
            </a:r>
          </a:p>
          <a:p>
            <a:r>
              <a:rPr lang="en-US" dirty="0" smtClean="0"/>
              <a:t>Vacuum channels					20</a:t>
            </a:r>
          </a:p>
          <a:p>
            <a:r>
              <a:rPr lang="en-US" dirty="0" smtClean="0"/>
              <a:t>Power						AC220V, 50Hz, 500Wt</a:t>
            </a:r>
          </a:p>
          <a:p>
            <a:r>
              <a:rPr lang="en-US" dirty="0" smtClean="0"/>
              <a:t>Dimensions	(no more)			</a:t>
            </a:r>
            <a:r>
              <a:rPr lang="ru-RU" dirty="0" smtClean="0"/>
              <a:t>1500х</a:t>
            </a:r>
            <a:r>
              <a:rPr lang="en-US" dirty="0" smtClean="0"/>
              <a:t>9</a:t>
            </a:r>
            <a:r>
              <a:rPr lang="ru-RU" dirty="0" smtClean="0"/>
              <a:t>00х</a:t>
            </a:r>
            <a:r>
              <a:rPr lang="en-US" dirty="0" smtClean="0"/>
              <a:t>14</a:t>
            </a:r>
            <a:r>
              <a:rPr lang="ru-RU" dirty="0" smtClean="0"/>
              <a:t>00 </a:t>
            </a:r>
            <a:r>
              <a:rPr lang="en-US" dirty="0" smtClean="0"/>
              <a:t>mm</a:t>
            </a:r>
          </a:p>
          <a:p>
            <a:r>
              <a:rPr lang="en-US" dirty="0" smtClean="0"/>
              <a:t>Weight		 (no more) 			900 kg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Assembly device concept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Optical alignment of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alignment marks for each sensor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through modules mounting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Optical checking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sensors position before gluing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all modules L-legs to CF-frame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one process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2647941" cy="218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44291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alignment mark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 rot="5400000">
            <a:off x="157668" y="4271432"/>
            <a:ext cx="613294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928670"/>
            <a:ext cx="3392415" cy="2222440"/>
            <a:chOff x="0" y="1000108"/>
            <a:chExt cx="3392415" cy="22224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00108"/>
              <a:ext cx="3392415" cy="222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Connector 13"/>
            <p:cNvCxnSpPr>
              <a:endCxn id="12" idx="1"/>
            </p:cNvCxnSpPr>
            <p:nvPr/>
          </p:nvCxnSpPr>
          <p:spPr>
            <a:xfrm>
              <a:off x="1714480" y="1428736"/>
              <a:ext cx="785818" cy="153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500298" y="1785926"/>
              <a:ext cx="285752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786050" y="2143116"/>
              <a:ext cx="42862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14546" y="2214554"/>
              <a:ext cx="1000132" cy="357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785786" y="2500306"/>
              <a:ext cx="428628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3618-8AAA-4D1C-9205-BD3E10DC6DD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1538" y="214290"/>
            <a:ext cx="7358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Assembly procedure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78579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preliminary operation before ladder assembly is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L-Legs gluing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L-legs should be glued on longitudinal edges of the sensor (see picture below)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428736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L-legs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192880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Cables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20" y="2857496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Interstrip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cable (for 2x6 only) on p-side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1934" y="150017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Assembly starts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periphery to the center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ladder.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ladder may contain from 4 till 10 modules placed on 6 levels.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428625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Following pictures shown ladder assembly procedure with 4 pair of modules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1126</Words>
  <Application>Microsoft Office PowerPoint</Application>
  <PresentationFormat>On-screen Show (4:3)</PresentationFormat>
  <Paragraphs>159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VVE</dc:creator>
  <cp:lastModifiedBy>VVE</cp:lastModifiedBy>
  <cp:revision>228</cp:revision>
  <dcterms:created xsi:type="dcterms:W3CDTF">2016-10-27T08:01:47Z</dcterms:created>
  <dcterms:modified xsi:type="dcterms:W3CDTF">2017-05-22T10:08:07Z</dcterms:modified>
</cp:coreProperties>
</file>