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12168188" cy="7110413"/>
  <p:notesSz cx="7772400" cy="100584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5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ru-RU"/>
  <c:roundedCorners val="0"/>
  <c:style val="2"/>
  <c:chart>
    <c:autoTitleDeleted val="1"/>
    <c:plotArea>
      <c:layout/>
      <c:pieChart>
        <c:varyColors val="1"/>
        <c:ser>
          <c:idx val="0"/>
          <c:order val="0"/>
          <c:tx>
            <c:strRef>
              <c:f>label 0</c:f>
              <c:strCache>
                <c:ptCount val="1"/>
                <c:pt idx="0">
                  <c:v>Столбец1</c:v>
                </c:pt>
              </c:strCache>
            </c:strRef>
          </c:tx>
          <c:spPr>
            <a:solidFill>
              <a:srgbClr val="5B9BD5"/>
            </a:solidFill>
            <a:ln w="0">
              <a:noFill/>
            </a:ln>
          </c:spPr>
          <c:dPt>
            <c:idx val="0"/>
            <c:bubble3D val="0"/>
            <c:spPr>
              <a:solidFill>
                <a:srgbClr val="F200B3"/>
              </a:solidFill>
              <a:ln w="0">
                <a:noFill/>
              </a:ln>
            </c:spPr>
            <c:extLst>
              <c:ext xmlns:c16="http://schemas.microsoft.com/office/drawing/2014/chart" uri="{C3380CC4-5D6E-409C-BE32-E72D297353CC}">
                <c16:uniqueId val="{00000001-0207-4F2D-A1BD-25D56FDC1E39}"/>
              </c:ext>
            </c:extLst>
          </c:dPt>
          <c:dPt>
            <c:idx val="1"/>
            <c:bubble3D val="0"/>
            <c:spPr>
              <a:solidFill>
                <a:srgbClr val="059AFF"/>
              </a:solidFill>
              <a:ln w="0">
                <a:noFill/>
              </a:ln>
            </c:spPr>
            <c:extLst>
              <c:ext xmlns:c16="http://schemas.microsoft.com/office/drawing/2014/chart" uri="{C3380CC4-5D6E-409C-BE32-E72D297353CC}">
                <c16:uniqueId val="{00000003-0207-4F2D-A1BD-25D56FDC1E39}"/>
              </c:ext>
            </c:extLst>
          </c:dPt>
          <c:dPt>
            <c:idx val="2"/>
            <c:bubble3D val="0"/>
            <c:spPr>
              <a:solidFill>
                <a:srgbClr val="FF9900"/>
              </a:solidFill>
              <a:ln w="0">
                <a:noFill/>
              </a:ln>
            </c:spPr>
            <c:extLst>
              <c:ext xmlns:c16="http://schemas.microsoft.com/office/drawing/2014/chart" uri="{C3380CC4-5D6E-409C-BE32-E72D297353CC}">
                <c16:uniqueId val="{00000005-0207-4F2D-A1BD-25D56FDC1E39}"/>
              </c:ext>
            </c:extLst>
          </c:dPt>
          <c:dPt>
            <c:idx val="3"/>
            <c:bubble3D val="0"/>
            <c:spPr>
              <a:solidFill>
                <a:srgbClr val="00B050"/>
              </a:solidFill>
              <a:ln w="0">
                <a:noFill/>
              </a:ln>
            </c:spPr>
            <c:extLst>
              <c:ext xmlns:c16="http://schemas.microsoft.com/office/drawing/2014/chart" uri="{C3380CC4-5D6E-409C-BE32-E72D297353CC}">
                <c16:uniqueId val="{00000007-0207-4F2D-A1BD-25D56FDC1E39}"/>
              </c:ext>
            </c:extLst>
          </c:dPt>
          <c:dPt>
            <c:idx val="4"/>
            <c:bubble3D val="0"/>
            <c:spPr>
              <a:solidFill>
                <a:srgbClr val="00FFFF"/>
              </a:solidFill>
              <a:ln w="0">
                <a:noFill/>
              </a:ln>
            </c:spPr>
            <c:extLst>
              <c:ext xmlns:c16="http://schemas.microsoft.com/office/drawing/2014/chart" uri="{C3380CC4-5D6E-409C-BE32-E72D297353CC}">
                <c16:uniqueId val="{00000009-0207-4F2D-A1BD-25D56FDC1E39}"/>
              </c:ext>
            </c:extLst>
          </c:dPt>
          <c:dPt>
            <c:idx val="5"/>
            <c:bubble3D val="0"/>
            <c:spPr>
              <a:solidFill>
                <a:srgbClr val="0066FF"/>
              </a:solidFill>
              <a:ln w="0">
                <a:noFill/>
              </a:ln>
            </c:spPr>
            <c:extLst>
              <c:ext xmlns:c16="http://schemas.microsoft.com/office/drawing/2014/chart" uri="{C3380CC4-5D6E-409C-BE32-E72D297353CC}">
                <c16:uniqueId val="{0000000B-0207-4F2D-A1BD-25D56FDC1E39}"/>
              </c:ext>
            </c:extLst>
          </c:dPt>
          <c:dLbls>
            <c:dLbl>
              <c:idx val="0"/>
              <c:spPr/>
              <c:txPr>
                <a:bodyPr wrap="square"/>
                <a:lstStyle/>
                <a:p>
                  <a:pPr>
                    <a:defRPr lang="en-US" sz="1750" b="0" strike="noStrike" spc="-1">
                      <a:solidFill>
                        <a:srgbClr val="000000"/>
                      </a:solidFill>
                      <a:latin typeface="Calibri"/>
                      <a:ea typeface="DejaVu Sans"/>
                    </a:defRPr>
                  </a:pPr>
                  <a:endParaRPr lang="ru-RU"/>
                </a:p>
              </c:txPr>
              <c:dLblPos val="bestFit"/>
              <c:showLegendKey val="0"/>
              <c:showVal val="0"/>
              <c:showCatName val="0"/>
              <c:showSerName val="0"/>
              <c:showPercent val="0"/>
              <c:showBubbleSize val="1"/>
              <c:extLst>
                <c:ext xmlns:c16="http://schemas.microsoft.com/office/drawing/2014/chart" uri="{C3380CC4-5D6E-409C-BE32-E72D297353CC}">
                  <c16:uniqueId val="{00000001-0207-4F2D-A1BD-25D56FDC1E39}"/>
                </c:ext>
              </c:extLst>
            </c:dLbl>
            <c:dLbl>
              <c:idx val="1"/>
              <c:spPr/>
              <c:txPr>
                <a:bodyPr wrap="square"/>
                <a:lstStyle/>
                <a:p>
                  <a:pPr>
                    <a:defRPr lang="en-US" sz="1750" b="0" strike="noStrike" spc="-1">
                      <a:solidFill>
                        <a:srgbClr val="000000"/>
                      </a:solidFill>
                      <a:latin typeface="Calibri"/>
                      <a:ea typeface="DejaVu Sans"/>
                    </a:defRPr>
                  </a:pPr>
                  <a:endParaRPr lang="ru-RU"/>
                </a:p>
              </c:txPr>
              <c:dLblPos val="bestFit"/>
              <c:showLegendKey val="0"/>
              <c:showVal val="0"/>
              <c:showCatName val="0"/>
              <c:showSerName val="0"/>
              <c:showPercent val="0"/>
              <c:showBubbleSize val="1"/>
              <c:extLst>
                <c:ext xmlns:c16="http://schemas.microsoft.com/office/drawing/2014/chart" uri="{C3380CC4-5D6E-409C-BE32-E72D297353CC}">
                  <c16:uniqueId val="{00000003-0207-4F2D-A1BD-25D56FDC1E39}"/>
                </c:ext>
              </c:extLst>
            </c:dLbl>
            <c:dLbl>
              <c:idx val="2"/>
              <c:spPr/>
              <c:txPr>
                <a:bodyPr wrap="square"/>
                <a:lstStyle/>
                <a:p>
                  <a:pPr>
                    <a:defRPr lang="en-US" sz="1750" b="0" strike="noStrike" spc="-1">
                      <a:solidFill>
                        <a:srgbClr val="000000"/>
                      </a:solidFill>
                      <a:latin typeface="Calibri"/>
                      <a:ea typeface="DejaVu Sans"/>
                    </a:defRPr>
                  </a:pPr>
                  <a:endParaRPr lang="ru-RU"/>
                </a:p>
              </c:txPr>
              <c:dLblPos val="bestFit"/>
              <c:showLegendKey val="0"/>
              <c:showVal val="0"/>
              <c:showCatName val="0"/>
              <c:showSerName val="0"/>
              <c:showPercent val="0"/>
              <c:showBubbleSize val="1"/>
              <c:extLst>
                <c:ext xmlns:c16="http://schemas.microsoft.com/office/drawing/2014/chart" uri="{C3380CC4-5D6E-409C-BE32-E72D297353CC}">
                  <c16:uniqueId val="{00000005-0207-4F2D-A1BD-25D56FDC1E39}"/>
                </c:ext>
              </c:extLst>
            </c:dLbl>
            <c:dLbl>
              <c:idx val="3"/>
              <c:spPr/>
              <c:txPr>
                <a:bodyPr wrap="square"/>
                <a:lstStyle/>
                <a:p>
                  <a:pPr>
                    <a:defRPr lang="en-US" sz="1750" b="0" strike="noStrike" spc="-1">
                      <a:solidFill>
                        <a:srgbClr val="000000"/>
                      </a:solidFill>
                      <a:latin typeface="Calibri"/>
                      <a:ea typeface="DejaVu Sans"/>
                    </a:defRPr>
                  </a:pPr>
                  <a:endParaRPr lang="ru-RU"/>
                </a:p>
              </c:txPr>
              <c:dLblPos val="bestFit"/>
              <c:showLegendKey val="0"/>
              <c:showVal val="0"/>
              <c:showCatName val="0"/>
              <c:showSerName val="0"/>
              <c:showPercent val="0"/>
              <c:showBubbleSize val="1"/>
              <c:extLst>
                <c:ext xmlns:c16="http://schemas.microsoft.com/office/drawing/2014/chart" uri="{C3380CC4-5D6E-409C-BE32-E72D297353CC}">
                  <c16:uniqueId val="{00000007-0207-4F2D-A1BD-25D56FDC1E39}"/>
                </c:ext>
              </c:extLst>
            </c:dLbl>
            <c:dLbl>
              <c:idx val="4"/>
              <c:spPr/>
              <c:txPr>
                <a:bodyPr wrap="square"/>
                <a:lstStyle/>
                <a:p>
                  <a:pPr>
                    <a:defRPr lang="en-US" sz="1750" b="0" strike="noStrike" spc="-1">
                      <a:solidFill>
                        <a:srgbClr val="000000"/>
                      </a:solidFill>
                      <a:latin typeface="Calibri"/>
                      <a:ea typeface="DejaVu Sans"/>
                    </a:defRPr>
                  </a:pPr>
                  <a:endParaRPr lang="ru-RU"/>
                </a:p>
              </c:txPr>
              <c:dLblPos val="bestFit"/>
              <c:showLegendKey val="0"/>
              <c:showVal val="0"/>
              <c:showCatName val="0"/>
              <c:showSerName val="0"/>
              <c:showPercent val="0"/>
              <c:showBubbleSize val="1"/>
              <c:extLst>
                <c:ext xmlns:c16="http://schemas.microsoft.com/office/drawing/2014/chart" uri="{C3380CC4-5D6E-409C-BE32-E72D297353CC}">
                  <c16:uniqueId val="{00000009-0207-4F2D-A1BD-25D56FDC1E39}"/>
                </c:ext>
              </c:extLst>
            </c:dLbl>
            <c:dLbl>
              <c:idx val="5"/>
              <c:spPr/>
              <c:txPr>
                <a:bodyPr wrap="square"/>
                <a:lstStyle/>
                <a:p>
                  <a:pPr>
                    <a:defRPr lang="en-US" sz="1750" b="0" strike="noStrike" spc="-1">
                      <a:solidFill>
                        <a:srgbClr val="000000"/>
                      </a:solidFill>
                      <a:latin typeface="Calibri"/>
                      <a:ea typeface="DejaVu Sans"/>
                    </a:defRPr>
                  </a:pPr>
                  <a:endParaRPr lang="ru-RU"/>
                </a:p>
              </c:txPr>
              <c:dLblPos val="bestFit"/>
              <c:showLegendKey val="0"/>
              <c:showVal val="0"/>
              <c:showCatName val="0"/>
              <c:showSerName val="0"/>
              <c:showPercent val="0"/>
              <c:showBubbleSize val="1"/>
              <c:extLst>
                <c:ext xmlns:c16="http://schemas.microsoft.com/office/drawing/2014/chart" uri="{C3380CC4-5D6E-409C-BE32-E72D297353CC}">
                  <c16:uniqueId val="{0000000B-0207-4F2D-A1BD-25D56FDC1E39}"/>
                </c:ext>
              </c:extLst>
            </c:dLbl>
            <c:spPr>
              <a:noFill/>
              <a:ln>
                <a:noFill/>
              </a:ln>
              <a:effectLst/>
            </c:spPr>
            <c:txPr>
              <a:bodyPr wrap="square"/>
              <a:lstStyle/>
              <a:p>
                <a:pPr>
                  <a:defRPr lang="en-US" sz="1750" b="0" strike="noStrike" spc="-1">
                    <a:solidFill>
                      <a:srgbClr val="000000"/>
                    </a:solidFill>
                    <a:latin typeface="Calibri"/>
                    <a:ea typeface="DejaVu Sans"/>
                  </a:defRPr>
                </a:pPr>
                <a:endParaRPr lang="ru-RU"/>
              </a:p>
            </c:txPr>
            <c:dLblPos val="bestFit"/>
            <c:showLegendKey val="0"/>
            <c:showVal val="0"/>
            <c:showCatName val="0"/>
            <c:showSerName val="0"/>
            <c:showPercent val="0"/>
            <c:showBubbleSize val="1"/>
            <c:separator>; </c:separator>
            <c:showLeaderLines val="0"/>
            <c:extLst>
              <c:ext xmlns:c15="http://schemas.microsoft.com/office/drawing/2012/chart" uri="{CE6537A1-D6FC-4f65-9D91-7224C49458BB}"/>
            </c:extLst>
          </c:dLbls>
          <c:cat>
            <c:strRef>
              <c:f>categories</c:f>
              <c:strCache>
                <c:ptCount val="6"/>
                <c:pt idx="0">
                  <c:v>Elementary particle physics and Relativistic nuclear physics</c:v>
                </c:pt>
                <c:pt idx="1">
                  <c:v>Nuclear physics</c:v>
                </c:pt>
                <c:pt idx="2">
                  <c:v>Condensed matter physics, Radiation and radiobiological research</c:v>
                </c:pt>
                <c:pt idx="3">
                  <c:v>Networking, computing, computational physics</c:v>
                </c:pt>
                <c:pt idx="4">
                  <c:v>Theoretical physics</c:v>
                </c:pt>
                <c:pt idx="5">
                  <c:v>Educational programme</c:v>
                </c:pt>
              </c:strCache>
            </c:strRef>
          </c:cat>
          <c:val>
            <c:numRef>
              <c:f>0</c:f>
              <c:numCache>
                <c:formatCode>General</c:formatCode>
                <c:ptCount val="6"/>
                <c:pt idx="0">
                  <c:v>97665.9</c:v>
                </c:pt>
                <c:pt idx="1">
                  <c:v>45761.3</c:v>
                </c:pt>
                <c:pt idx="2">
                  <c:v>29277.200000000001</c:v>
                </c:pt>
                <c:pt idx="3">
                  <c:v>13297.9</c:v>
                </c:pt>
                <c:pt idx="4">
                  <c:v>8664.2999999999993</c:v>
                </c:pt>
                <c:pt idx="5">
                  <c:v>2850.3</c:v>
                </c:pt>
              </c:numCache>
            </c:numRef>
          </c:val>
          <c:extLst>
            <c:ext xmlns:c16="http://schemas.microsoft.com/office/drawing/2014/chart" uri="{C3380CC4-5D6E-409C-BE32-E72D297353CC}">
              <c16:uniqueId val="{0000000C-0207-4F2D-A1BD-25D56FDC1E39}"/>
            </c:ext>
          </c:extLst>
        </c:ser>
        <c:dLbls>
          <c:showLegendKey val="0"/>
          <c:showVal val="0"/>
          <c:showCatName val="0"/>
          <c:showSerName val="0"/>
          <c:showPercent val="0"/>
          <c:showBubbleSize val="0"/>
          <c:showLeaderLines val="0"/>
        </c:dLbls>
        <c:firstSliceAng val="182"/>
      </c:pieChart>
      <c:spPr>
        <a:noFill/>
        <a:ln w="32040">
          <a:noFill/>
        </a:ln>
      </c:spPr>
    </c:plotArea>
    <c:plotVisOnly val="1"/>
    <c:dispBlanksAs val="zero"/>
    <c:showDLblsOverMax val="1"/>
  </c:chart>
  <c:spPr>
    <a:noFill/>
    <a:ln w="9360">
      <a:solidFill>
        <a:srgbClr val="D9D9D9"/>
      </a:solidFill>
      <a:round/>
    </a:ln>
  </c:spPr>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8400" y="283680"/>
            <a:ext cx="10950840" cy="11869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4" name="PlaceHolder 2"/>
          <p:cNvSpPr>
            <a:spLocks noGrp="1"/>
          </p:cNvSpPr>
          <p:nvPr>
            <p:ph/>
          </p:nvPr>
        </p:nvSpPr>
        <p:spPr>
          <a:xfrm>
            <a:off x="608400" y="1663560"/>
            <a:ext cx="10950840" cy="19666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5" name="PlaceHolder 3"/>
          <p:cNvSpPr>
            <a:spLocks noGrp="1"/>
          </p:cNvSpPr>
          <p:nvPr>
            <p:ph/>
          </p:nvPr>
        </p:nvSpPr>
        <p:spPr>
          <a:xfrm>
            <a:off x="608400" y="3817440"/>
            <a:ext cx="10950840" cy="19666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8400" y="283680"/>
            <a:ext cx="10950840" cy="11869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7" name="PlaceHolder 2"/>
          <p:cNvSpPr>
            <a:spLocks noGrp="1"/>
          </p:cNvSpPr>
          <p:nvPr>
            <p:ph/>
          </p:nvPr>
        </p:nvSpPr>
        <p:spPr>
          <a:xfrm>
            <a:off x="608400" y="1663560"/>
            <a:ext cx="5343840" cy="19666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8" name="PlaceHolder 3"/>
          <p:cNvSpPr>
            <a:spLocks noGrp="1"/>
          </p:cNvSpPr>
          <p:nvPr>
            <p:ph/>
          </p:nvPr>
        </p:nvSpPr>
        <p:spPr>
          <a:xfrm>
            <a:off x="6219720" y="1663560"/>
            <a:ext cx="5343840" cy="19666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9" name="PlaceHolder 4"/>
          <p:cNvSpPr>
            <a:spLocks noGrp="1"/>
          </p:cNvSpPr>
          <p:nvPr>
            <p:ph/>
          </p:nvPr>
        </p:nvSpPr>
        <p:spPr>
          <a:xfrm>
            <a:off x="608400" y="3817440"/>
            <a:ext cx="5343840" cy="19666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0" name="PlaceHolder 5"/>
          <p:cNvSpPr>
            <a:spLocks noGrp="1"/>
          </p:cNvSpPr>
          <p:nvPr>
            <p:ph/>
          </p:nvPr>
        </p:nvSpPr>
        <p:spPr>
          <a:xfrm>
            <a:off x="6219720" y="3817440"/>
            <a:ext cx="5343840" cy="19666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8400" y="283680"/>
            <a:ext cx="10950840" cy="11869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2" name="PlaceHolder 2"/>
          <p:cNvSpPr>
            <a:spLocks noGrp="1"/>
          </p:cNvSpPr>
          <p:nvPr>
            <p:ph/>
          </p:nvPr>
        </p:nvSpPr>
        <p:spPr>
          <a:xfrm>
            <a:off x="608400" y="1663560"/>
            <a:ext cx="3525840" cy="19666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3" name="PlaceHolder 3"/>
          <p:cNvSpPr>
            <a:spLocks noGrp="1"/>
          </p:cNvSpPr>
          <p:nvPr>
            <p:ph/>
          </p:nvPr>
        </p:nvSpPr>
        <p:spPr>
          <a:xfrm>
            <a:off x="4311000" y="1663560"/>
            <a:ext cx="3525840" cy="19666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4" name="PlaceHolder 4"/>
          <p:cNvSpPr>
            <a:spLocks noGrp="1"/>
          </p:cNvSpPr>
          <p:nvPr>
            <p:ph/>
          </p:nvPr>
        </p:nvSpPr>
        <p:spPr>
          <a:xfrm>
            <a:off x="8013600" y="1663560"/>
            <a:ext cx="3525840" cy="19666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5" name="PlaceHolder 5"/>
          <p:cNvSpPr>
            <a:spLocks noGrp="1"/>
          </p:cNvSpPr>
          <p:nvPr>
            <p:ph/>
          </p:nvPr>
        </p:nvSpPr>
        <p:spPr>
          <a:xfrm>
            <a:off x="608400" y="3817440"/>
            <a:ext cx="3525840" cy="19666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6" name="PlaceHolder 6"/>
          <p:cNvSpPr>
            <a:spLocks noGrp="1"/>
          </p:cNvSpPr>
          <p:nvPr>
            <p:ph/>
          </p:nvPr>
        </p:nvSpPr>
        <p:spPr>
          <a:xfrm>
            <a:off x="4311000" y="3817440"/>
            <a:ext cx="3525840" cy="19666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37" name="PlaceHolder 7"/>
          <p:cNvSpPr>
            <a:spLocks noGrp="1"/>
          </p:cNvSpPr>
          <p:nvPr>
            <p:ph/>
          </p:nvPr>
        </p:nvSpPr>
        <p:spPr>
          <a:xfrm>
            <a:off x="8013600" y="3817440"/>
            <a:ext cx="3525840" cy="19666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608400" y="283680"/>
            <a:ext cx="10950840" cy="11869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3" name="PlaceHolder 2"/>
          <p:cNvSpPr>
            <a:spLocks noGrp="1"/>
          </p:cNvSpPr>
          <p:nvPr>
            <p:ph type="subTitle"/>
          </p:nvPr>
        </p:nvSpPr>
        <p:spPr>
          <a:xfrm>
            <a:off x="608400" y="1663560"/>
            <a:ext cx="10950840" cy="41234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8400" y="283680"/>
            <a:ext cx="10950840" cy="11869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5" name="PlaceHolder 2"/>
          <p:cNvSpPr>
            <a:spLocks noGrp="1"/>
          </p:cNvSpPr>
          <p:nvPr>
            <p:ph/>
          </p:nvPr>
        </p:nvSpPr>
        <p:spPr>
          <a:xfrm>
            <a:off x="608400" y="1663560"/>
            <a:ext cx="10950840" cy="41234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08400" y="283680"/>
            <a:ext cx="10950840" cy="11869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47" name="PlaceHolder 2"/>
          <p:cNvSpPr>
            <a:spLocks noGrp="1"/>
          </p:cNvSpPr>
          <p:nvPr>
            <p:ph/>
          </p:nvPr>
        </p:nvSpPr>
        <p:spPr>
          <a:xfrm>
            <a:off x="608400" y="1663560"/>
            <a:ext cx="5343840" cy="41234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48" name="PlaceHolder 3"/>
          <p:cNvSpPr>
            <a:spLocks noGrp="1"/>
          </p:cNvSpPr>
          <p:nvPr>
            <p:ph/>
          </p:nvPr>
        </p:nvSpPr>
        <p:spPr>
          <a:xfrm>
            <a:off x="6219720" y="1663560"/>
            <a:ext cx="5343840" cy="41234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608400" y="283680"/>
            <a:ext cx="10950840" cy="11869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608400" y="283680"/>
            <a:ext cx="10950840" cy="550332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8400" y="283680"/>
            <a:ext cx="10950840" cy="11869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2" name="PlaceHolder 2"/>
          <p:cNvSpPr>
            <a:spLocks noGrp="1"/>
          </p:cNvSpPr>
          <p:nvPr>
            <p:ph/>
          </p:nvPr>
        </p:nvSpPr>
        <p:spPr>
          <a:xfrm>
            <a:off x="608400" y="1663560"/>
            <a:ext cx="5343840" cy="19666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3" name="PlaceHolder 3"/>
          <p:cNvSpPr>
            <a:spLocks noGrp="1"/>
          </p:cNvSpPr>
          <p:nvPr>
            <p:ph/>
          </p:nvPr>
        </p:nvSpPr>
        <p:spPr>
          <a:xfrm>
            <a:off x="6219720" y="1663560"/>
            <a:ext cx="5343840" cy="41234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4" name="PlaceHolder 4"/>
          <p:cNvSpPr>
            <a:spLocks noGrp="1"/>
          </p:cNvSpPr>
          <p:nvPr>
            <p:ph/>
          </p:nvPr>
        </p:nvSpPr>
        <p:spPr>
          <a:xfrm>
            <a:off x="608400" y="3817440"/>
            <a:ext cx="5343840" cy="19666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8400" y="283680"/>
            <a:ext cx="10950840" cy="11869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3" name="PlaceHolder 2"/>
          <p:cNvSpPr>
            <a:spLocks noGrp="1"/>
          </p:cNvSpPr>
          <p:nvPr>
            <p:ph type="subTitle"/>
          </p:nvPr>
        </p:nvSpPr>
        <p:spPr>
          <a:xfrm>
            <a:off x="608400" y="1663560"/>
            <a:ext cx="10950840" cy="412344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8400" y="283680"/>
            <a:ext cx="10950840" cy="11869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6" name="PlaceHolder 2"/>
          <p:cNvSpPr>
            <a:spLocks noGrp="1"/>
          </p:cNvSpPr>
          <p:nvPr>
            <p:ph/>
          </p:nvPr>
        </p:nvSpPr>
        <p:spPr>
          <a:xfrm>
            <a:off x="608400" y="1663560"/>
            <a:ext cx="5343840" cy="41234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7" name="PlaceHolder 3"/>
          <p:cNvSpPr>
            <a:spLocks noGrp="1"/>
          </p:cNvSpPr>
          <p:nvPr>
            <p:ph/>
          </p:nvPr>
        </p:nvSpPr>
        <p:spPr>
          <a:xfrm>
            <a:off x="6219720" y="1663560"/>
            <a:ext cx="5343840" cy="19666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58" name="PlaceHolder 4"/>
          <p:cNvSpPr>
            <a:spLocks noGrp="1"/>
          </p:cNvSpPr>
          <p:nvPr>
            <p:ph/>
          </p:nvPr>
        </p:nvSpPr>
        <p:spPr>
          <a:xfrm>
            <a:off x="6219720" y="3817440"/>
            <a:ext cx="5343840" cy="19666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8400" y="283680"/>
            <a:ext cx="10950840" cy="11869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0" name="PlaceHolder 2"/>
          <p:cNvSpPr>
            <a:spLocks noGrp="1"/>
          </p:cNvSpPr>
          <p:nvPr>
            <p:ph/>
          </p:nvPr>
        </p:nvSpPr>
        <p:spPr>
          <a:xfrm>
            <a:off x="608400" y="1663560"/>
            <a:ext cx="5343840" cy="19666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1" name="PlaceHolder 3"/>
          <p:cNvSpPr>
            <a:spLocks noGrp="1"/>
          </p:cNvSpPr>
          <p:nvPr>
            <p:ph/>
          </p:nvPr>
        </p:nvSpPr>
        <p:spPr>
          <a:xfrm>
            <a:off x="6219720" y="1663560"/>
            <a:ext cx="5343840" cy="19666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2" name="PlaceHolder 4"/>
          <p:cNvSpPr>
            <a:spLocks noGrp="1"/>
          </p:cNvSpPr>
          <p:nvPr>
            <p:ph/>
          </p:nvPr>
        </p:nvSpPr>
        <p:spPr>
          <a:xfrm>
            <a:off x="608400" y="3817440"/>
            <a:ext cx="10950840" cy="19666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8400" y="283680"/>
            <a:ext cx="10950840" cy="11869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4" name="PlaceHolder 2"/>
          <p:cNvSpPr>
            <a:spLocks noGrp="1"/>
          </p:cNvSpPr>
          <p:nvPr>
            <p:ph/>
          </p:nvPr>
        </p:nvSpPr>
        <p:spPr>
          <a:xfrm>
            <a:off x="608400" y="1663560"/>
            <a:ext cx="10950840" cy="19666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5" name="PlaceHolder 3"/>
          <p:cNvSpPr>
            <a:spLocks noGrp="1"/>
          </p:cNvSpPr>
          <p:nvPr>
            <p:ph/>
          </p:nvPr>
        </p:nvSpPr>
        <p:spPr>
          <a:xfrm>
            <a:off x="608400" y="3817440"/>
            <a:ext cx="10950840" cy="19666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8400" y="283680"/>
            <a:ext cx="10950840" cy="11869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67" name="PlaceHolder 2"/>
          <p:cNvSpPr>
            <a:spLocks noGrp="1"/>
          </p:cNvSpPr>
          <p:nvPr>
            <p:ph/>
          </p:nvPr>
        </p:nvSpPr>
        <p:spPr>
          <a:xfrm>
            <a:off x="608400" y="1663560"/>
            <a:ext cx="5343840" cy="19666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8" name="PlaceHolder 3"/>
          <p:cNvSpPr>
            <a:spLocks noGrp="1"/>
          </p:cNvSpPr>
          <p:nvPr>
            <p:ph/>
          </p:nvPr>
        </p:nvSpPr>
        <p:spPr>
          <a:xfrm>
            <a:off x="6219720" y="1663560"/>
            <a:ext cx="5343840" cy="19666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69" name="PlaceHolder 4"/>
          <p:cNvSpPr>
            <a:spLocks noGrp="1"/>
          </p:cNvSpPr>
          <p:nvPr>
            <p:ph/>
          </p:nvPr>
        </p:nvSpPr>
        <p:spPr>
          <a:xfrm>
            <a:off x="608400" y="3817440"/>
            <a:ext cx="5343840" cy="19666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0" name="PlaceHolder 5"/>
          <p:cNvSpPr>
            <a:spLocks noGrp="1"/>
          </p:cNvSpPr>
          <p:nvPr>
            <p:ph/>
          </p:nvPr>
        </p:nvSpPr>
        <p:spPr>
          <a:xfrm>
            <a:off x="6219720" y="3817440"/>
            <a:ext cx="5343840" cy="19666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08400" y="283680"/>
            <a:ext cx="10950840" cy="11869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2" name="PlaceHolder 2"/>
          <p:cNvSpPr>
            <a:spLocks noGrp="1"/>
          </p:cNvSpPr>
          <p:nvPr>
            <p:ph/>
          </p:nvPr>
        </p:nvSpPr>
        <p:spPr>
          <a:xfrm>
            <a:off x="608400" y="1663560"/>
            <a:ext cx="3525840" cy="19666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3" name="PlaceHolder 3"/>
          <p:cNvSpPr>
            <a:spLocks noGrp="1"/>
          </p:cNvSpPr>
          <p:nvPr>
            <p:ph/>
          </p:nvPr>
        </p:nvSpPr>
        <p:spPr>
          <a:xfrm>
            <a:off x="4311000" y="1663560"/>
            <a:ext cx="3525840" cy="19666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4" name="PlaceHolder 4"/>
          <p:cNvSpPr>
            <a:spLocks noGrp="1"/>
          </p:cNvSpPr>
          <p:nvPr>
            <p:ph/>
          </p:nvPr>
        </p:nvSpPr>
        <p:spPr>
          <a:xfrm>
            <a:off x="8013600" y="1663560"/>
            <a:ext cx="3525840" cy="19666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5" name="PlaceHolder 5"/>
          <p:cNvSpPr>
            <a:spLocks noGrp="1"/>
          </p:cNvSpPr>
          <p:nvPr>
            <p:ph/>
          </p:nvPr>
        </p:nvSpPr>
        <p:spPr>
          <a:xfrm>
            <a:off x="608400" y="3817440"/>
            <a:ext cx="3525840" cy="19666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6" name="PlaceHolder 6"/>
          <p:cNvSpPr>
            <a:spLocks noGrp="1"/>
          </p:cNvSpPr>
          <p:nvPr>
            <p:ph/>
          </p:nvPr>
        </p:nvSpPr>
        <p:spPr>
          <a:xfrm>
            <a:off x="4311000" y="3817440"/>
            <a:ext cx="3525840" cy="19666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77" name="PlaceHolder 7"/>
          <p:cNvSpPr>
            <a:spLocks noGrp="1"/>
          </p:cNvSpPr>
          <p:nvPr>
            <p:ph/>
          </p:nvPr>
        </p:nvSpPr>
        <p:spPr>
          <a:xfrm>
            <a:off x="8013600" y="3817440"/>
            <a:ext cx="3525840" cy="19666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8400" y="283680"/>
            <a:ext cx="10950840" cy="11869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5" name="PlaceHolder 2"/>
          <p:cNvSpPr>
            <a:spLocks noGrp="1"/>
          </p:cNvSpPr>
          <p:nvPr>
            <p:ph/>
          </p:nvPr>
        </p:nvSpPr>
        <p:spPr>
          <a:xfrm>
            <a:off x="608400" y="1663560"/>
            <a:ext cx="10950840" cy="41234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8400" y="283680"/>
            <a:ext cx="10950840" cy="11869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7" name="PlaceHolder 2"/>
          <p:cNvSpPr>
            <a:spLocks noGrp="1"/>
          </p:cNvSpPr>
          <p:nvPr>
            <p:ph/>
          </p:nvPr>
        </p:nvSpPr>
        <p:spPr>
          <a:xfrm>
            <a:off x="608400" y="1663560"/>
            <a:ext cx="5343840" cy="41234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8" name="PlaceHolder 3"/>
          <p:cNvSpPr>
            <a:spLocks noGrp="1"/>
          </p:cNvSpPr>
          <p:nvPr>
            <p:ph/>
          </p:nvPr>
        </p:nvSpPr>
        <p:spPr>
          <a:xfrm>
            <a:off x="6219720" y="1663560"/>
            <a:ext cx="5343840" cy="412344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8400" y="283680"/>
            <a:ext cx="10950840" cy="11869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8400" y="283680"/>
            <a:ext cx="10950840" cy="550332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8400" y="283680"/>
            <a:ext cx="10950840" cy="11869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2" name="PlaceHolder 2"/>
          <p:cNvSpPr>
            <a:spLocks noGrp="1"/>
          </p:cNvSpPr>
          <p:nvPr>
            <p:ph/>
          </p:nvPr>
        </p:nvSpPr>
        <p:spPr>
          <a:xfrm>
            <a:off x="608400" y="1663560"/>
            <a:ext cx="5343840" cy="19666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3" name="PlaceHolder 3"/>
          <p:cNvSpPr>
            <a:spLocks noGrp="1"/>
          </p:cNvSpPr>
          <p:nvPr>
            <p:ph/>
          </p:nvPr>
        </p:nvSpPr>
        <p:spPr>
          <a:xfrm>
            <a:off x="6219720" y="1663560"/>
            <a:ext cx="5343840" cy="41234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4" name="PlaceHolder 4"/>
          <p:cNvSpPr>
            <a:spLocks noGrp="1"/>
          </p:cNvSpPr>
          <p:nvPr>
            <p:ph/>
          </p:nvPr>
        </p:nvSpPr>
        <p:spPr>
          <a:xfrm>
            <a:off x="608400" y="3817440"/>
            <a:ext cx="5343840" cy="19666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8400" y="283680"/>
            <a:ext cx="10950840" cy="11869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16" name="PlaceHolder 2"/>
          <p:cNvSpPr>
            <a:spLocks noGrp="1"/>
          </p:cNvSpPr>
          <p:nvPr>
            <p:ph/>
          </p:nvPr>
        </p:nvSpPr>
        <p:spPr>
          <a:xfrm>
            <a:off x="608400" y="1663560"/>
            <a:ext cx="5343840" cy="412344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7" name="PlaceHolder 3"/>
          <p:cNvSpPr>
            <a:spLocks noGrp="1"/>
          </p:cNvSpPr>
          <p:nvPr>
            <p:ph/>
          </p:nvPr>
        </p:nvSpPr>
        <p:spPr>
          <a:xfrm>
            <a:off x="6219720" y="1663560"/>
            <a:ext cx="5343840" cy="19666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18" name="PlaceHolder 4"/>
          <p:cNvSpPr>
            <a:spLocks noGrp="1"/>
          </p:cNvSpPr>
          <p:nvPr>
            <p:ph/>
          </p:nvPr>
        </p:nvSpPr>
        <p:spPr>
          <a:xfrm>
            <a:off x="6219720" y="3817440"/>
            <a:ext cx="5343840" cy="19666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8400" y="283680"/>
            <a:ext cx="10950840" cy="1186920"/>
          </a:xfrm>
          <a:prstGeom prst="rect">
            <a:avLst/>
          </a:prstGeom>
          <a:noFill/>
          <a:ln w="0">
            <a:noFill/>
          </a:ln>
        </p:spPr>
        <p:txBody>
          <a:bodyPr lIns="0" tIns="0" rIns="0" bIns="0" anchor="ctr">
            <a:noAutofit/>
          </a:bodyPr>
          <a:lstStyle/>
          <a:p>
            <a:pPr algn="ctr">
              <a:buNone/>
            </a:pPr>
            <a:endParaRPr lang="en-US" sz="4400" b="0" strike="noStrike" spc="-1">
              <a:latin typeface="Arial"/>
            </a:endParaRPr>
          </a:p>
        </p:txBody>
      </p:sp>
      <p:sp>
        <p:nvSpPr>
          <p:cNvPr id="20" name="PlaceHolder 2"/>
          <p:cNvSpPr>
            <a:spLocks noGrp="1"/>
          </p:cNvSpPr>
          <p:nvPr>
            <p:ph/>
          </p:nvPr>
        </p:nvSpPr>
        <p:spPr>
          <a:xfrm>
            <a:off x="608400" y="1663560"/>
            <a:ext cx="5343840" cy="19666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1" name="PlaceHolder 3"/>
          <p:cNvSpPr>
            <a:spLocks noGrp="1"/>
          </p:cNvSpPr>
          <p:nvPr>
            <p:ph/>
          </p:nvPr>
        </p:nvSpPr>
        <p:spPr>
          <a:xfrm>
            <a:off x="6219720" y="1663560"/>
            <a:ext cx="5343840" cy="1966680"/>
          </a:xfrm>
          <a:prstGeom prst="rect">
            <a:avLst/>
          </a:prstGeom>
          <a:noFill/>
          <a:ln w="0">
            <a:noFill/>
          </a:ln>
        </p:spPr>
        <p:txBody>
          <a:bodyPr lIns="0" tIns="0" rIns="0" bIns="0" anchor="t">
            <a:normAutofit/>
          </a:bodyPr>
          <a:lstStyle/>
          <a:p>
            <a:endParaRPr lang="en-US" sz="3200" b="0" strike="noStrike" spc="-1">
              <a:latin typeface="Arial"/>
            </a:endParaRPr>
          </a:p>
        </p:txBody>
      </p:sp>
      <p:sp>
        <p:nvSpPr>
          <p:cNvPr id="22" name="PlaceHolder 4"/>
          <p:cNvSpPr>
            <a:spLocks noGrp="1"/>
          </p:cNvSpPr>
          <p:nvPr>
            <p:ph/>
          </p:nvPr>
        </p:nvSpPr>
        <p:spPr>
          <a:xfrm>
            <a:off x="608400" y="3817440"/>
            <a:ext cx="10950840" cy="1966680"/>
          </a:xfrm>
          <a:prstGeom prst="rect">
            <a:avLst/>
          </a:prstGeom>
          <a:noFill/>
          <a:ln w="0">
            <a:noFill/>
          </a:ln>
        </p:spPr>
        <p:txBody>
          <a:bodyPr lIns="0" tIns="0" rIns="0" bIns="0" anchor="t">
            <a:normAutofit/>
          </a:bodyPr>
          <a:lstStyle/>
          <a:p>
            <a:endParaRPr lang="en-US"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8400" y="283680"/>
            <a:ext cx="10950840" cy="1186920"/>
          </a:xfrm>
          <a:prstGeom prst="rect">
            <a:avLst/>
          </a:prstGeom>
          <a:noFill/>
          <a:ln w="0">
            <a:noFill/>
          </a:ln>
        </p:spPr>
        <p:txBody>
          <a:bodyPr lIns="0" tIns="0" rIns="0" bIns="0" anchor="ctr">
            <a:noAutofit/>
          </a:bodyPr>
          <a:lstStyle/>
          <a:p>
            <a:pPr algn="ctr">
              <a:buNone/>
            </a:pPr>
            <a:r>
              <a:rPr lang="en-US" sz="4400" b="0" strike="noStrike" spc="-1">
                <a:latin typeface="Arial"/>
              </a:rPr>
              <a:t>Click to edit the title text format</a:t>
            </a:r>
          </a:p>
        </p:txBody>
      </p:sp>
      <p:sp>
        <p:nvSpPr>
          <p:cNvPr id="3" name="PlaceHolder 2"/>
          <p:cNvSpPr>
            <a:spLocks noGrp="1"/>
          </p:cNvSpPr>
          <p:nvPr>
            <p:ph type="body"/>
          </p:nvPr>
        </p:nvSpPr>
        <p:spPr>
          <a:xfrm>
            <a:off x="608400" y="1663560"/>
            <a:ext cx="10950840" cy="412344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CustomShape 1"/>
          <p:cNvSpPr/>
          <p:nvPr/>
        </p:nvSpPr>
        <p:spPr>
          <a:xfrm>
            <a:off x="9955800" y="5088960"/>
            <a:ext cx="5517720" cy="5732280"/>
          </a:xfrm>
          <a:prstGeom prst="arc">
            <a:avLst>
              <a:gd name="adj1" fmla="val 11823999"/>
              <a:gd name="adj2" fmla="val 15512767"/>
            </a:avLst>
          </a:prstGeom>
          <a:noFill/>
          <a:ln>
            <a:solidFill>
              <a:srgbClr val="A6A6A6"/>
            </a:solidFill>
            <a:round/>
          </a:ln>
        </p:spPr>
        <p:style>
          <a:lnRef idx="2">
            <a:schemeClr val="accent1">
              <a:shade val="50000"/>
            </a:schemeClr>
          </a:lnRef>
          <a:fillRef idx="1">
            <a:schemeClr val="accent1"/>
          </a:fillRef>
          <a:effectRef idx="0">
            <a:schemeClr val="accent1"/>
          </a:effectRef>
          <a:fontRef idx="minor"/>
        </p:style>
      </p:sp>
      <p:sp>
        <p:nvSpPr>
          <p:cNvPr id="39" name="CustomShape 2"/>
          <p:cNvSpPr/>
          <p:nvPr/>
        </p:nvSpPr>
        <p:spPr>
          <a:xfrm>
            <a:off x="720" y="360"/>
            <a:ext cx="3178800" cy="4210560"/>
          </a:xfrm>
          <a:custGeom>
            <a:avLst/>
            <a:gdLst/>
            <a:ahLst/>
            <a:cxnLst/>
            <a:rect l="l" t="t" r="r" b="b"/>
            <a:pathLst>
              <a:path w="3193143" h="4069443">
                <a:moveTo>
                  <a:pt x="2316480" y="0"/>
                </a:moveTo>
                <a:lnTo>
                  <a:pt x="3193143" y="876300"/>
                </a:lnTo>
                <a:lnTo>
                  <a:pt x="0" y="4069443"/>
                </a:lnTo>
              </a:path>
            </a:pathLst>
          </a:custGeom>
          <a:noFill/>
          <a:ln>
            <a:solidFill>
              <a:srgbClr val="A6A6A6"/>
            </a:solidFill>
            <a:round/>
          </a:ln>
        </p:spPr>
        <p:style>
          <a:lnRef idx="2">
            <a:schemeClr val="accent1">
              <a:shade val="50000"/>
            </a:schemeClr>
          </a:lnRef>
          <a:fillRef idx="1">
            <a:schemeClr val="accent1"/>
          </a:fillRef>
          <a:effectRef idx="0">
            <a:schemeClr val="accent1"/>
          </a:effectRef>
          <a:fontRef idx="minor"/>
        </p:style>
      </p:sp>
      <p:sp>
        <p:nvSpPr>
          <p:cNvPr id="40" name="PlaceHolder 1"/>
          <p:cNvSpPr>
            <a:spLocks noGrp="1"/>
          </p:cNvSpPr>
          <p:nvPr>
            <p:ph type="title"/>
          </p:nvPr>
        </p:nvSpPr>
        <p:spPr>
          <a:xfrm>
            <a:off x="608400" y="283680"/>
            <a:ext cx="10950840" cy="1186920"/>
          </a:xfrm>
          <a:prstGeom prst="rect">
            <a:avLst/>
          </a:prstGeom>
          <a:noFill/>
          <a:ln w="0">
            <a:noFill/>
          </a:ln>
        </p:spPr>
        <p:txBody>
          <a:bodyPr lIns="0" tIns="0" rIns="0" bIns="0" anchor="ctr">
            <a:noAutofit/>
          </a:bodyPr>
          <a:lstStyle/>
          <a:p>
            <a:pPr algn="ctr">
              <a:buNone/>
            </a:pPr>
            <a:r>
              <a:rPr lang="en-US" sz="4400" b="0" strike="noStrike" spc="-1">
                <a:latin typeface="Arial"/>
              </a:rPr>
              <a:t>Click to edit the title text format</a:t>
            </a:r>
          </a:p>
        </p:txBody>
      </p:sp>
      <p:sp>
        <p:nvSpPr>
          <p:cNvPr id="41" name="PlaceHolder 2"/>
          <p:cNvSpPr>
            <a:spLocks noGrp="1"/>
          </p:cNvSpPr>
          <p:nvPr>
            <p:ph type="body"/>
          </p:nvPr>
        </p:nvSpPr>
        <p:spPr>
          <a:xfrm>
            <a:off x="608400" y="1663560"/>
            <a:ext cx="10950840" cy="412344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latin typeface="Arial"/>
              </a:rPr>
              <a:t>Second Outline Level</a:t>
            </a:r>
          </a:p>
          <a:p>
            <a:pPr marL="1296000" lvl="2" indent="-288000">
              <a:spcBef>
                <a:spcPts val="850"/>
              </a:spcBef>
              <a:buClr>
                <a:srgbClr val="000000"/>
              </a:buClr>
              <a:buSzPct val="45000"/>
              <a:buFont typeface="Wingdings" charset="2"/>
              <a:buChar char=""/>
            </a:pPr>
            <a:r>
              <a:rPr lang="en-US" sz="2400" b="0" strike="noStrike" spc="-1">
                <a:latin typeface="Arial"/>
              </a:rPr>
              <a:t>Third Outline Level</a:t>
            </a:r>
          </a:p>
          <a:p>
            <a:pPr marL="1728000" lvl="3" indent="-216000">
              <a:spcBef>
                <a:spcPts val="567"/>
              </a:spcBef>
              <a:buClr>
                <a:srgbClr val="000000"/>
              </a:buClr>
              <a:buSzPct val="75000"/>
              <a:buFont typeface="Symbol" charset="2"/>
              <a:buChar char=""/>
            </a:pPr>
            <a:r>
              <a:rPr lang="en-US" sz="2000" b="0" strike="noStrike" spc="-1">
                <a:latin typeface="Arial"/>
              </a:rPr>
              <a:t>Fourth Outline Level</a:t>
            </a:r>
          </a:p>
          <a:p>
            <a:pPr marL="2160000" lvl="4" indent="-216000">
              <a:spcBef>
                <a:spcPts val="283"/>
              </a:spcBef>
              <a:buClr>
                <a:srgbClr val="000000"/>
              </a:buClr>
              <a:buSzPct val="45000"/>
              <a:buFont typeface="Wingdings" charset="2"/>
              <a:buChar char=""/>
            </a:pPr>
            <a:r>
              <a:rPr lang="en-US" sz="2000" b="0" strike="noStrike" spc="-1">
                <a:latin typeface="Arial"/>
              </a:rPr>
              <a:t>Fifth Outline Level</a:t>
            </a:r>
          </a:p>
          <a:p>
            <a:pPr marL="2592000" lvl="5" indent="-216000">
              <a:spcBef>
                <a:spcPts val="283"/>
              </a:spcBef>
              <a:buClr>
                <a:srgbClr val="000000"/>
              </a:buClr>
              <a:buSzPct val="45000"/>
              <a:buFont typeface="Wingdings" charset="2"/>
              <a:buChar char=""/>
            </a:pPr>
            <a:r>
              <a:rPr lang="en-US" sz="2000" b="0" strike="noStrike" spc="-1">
                <a:latin typeface="Arial"/>
              </a:rPr>
              <a:t>Sixth Outline Level</a:t>
            </a:r>
          </a:p>
          <a:p>
            <a:pPr marL="3024000" lvl="6" indent="-216000">
              <a:spcBef>
                <a:spcPts val="283"/>
              </a:spcBef>
              <a:buClr>
                <a:srgbClr val="000000"/>
              </a:buClr>
              <a:buSzPct val="45000"/>
              <a:buFont typeface="Wingdings" charset="2"/>
              <a:buChar char=""/>
            </a:pPr>
            <a:r>
              <a:rPr lang="en-US"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jpeg"/><Relationship Id="rId26" Type="http://schemas.openxmlformats.org/officeDocument/2006/relationships/image" Target="../media/image25.jpeg"/><Relationship Id="rId3" Type="http://schemas.openxmlformats.org/officeDocument/2006/relationships/image" Target="../media/image2.jpeg"/><Relationship Id="rId21" Type="http://schemas.openxmlformats.org/officeDocument/2006/relationships/image" Target="../media/image20.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5" Type="http://schemas.openxmlformats.org/officeDocument/2006/relationships/image" Target="../media/image24.jpeg"/><Relationship Id="rId2" Type="http://schemas.openxmlformats.org/officeDocument/2006/relationships/image" Target="../media/image1.jpeg"/><Relationship Id="rId16" Type="http://schemas.openxmlformats.org/officeDocument/2006/relationships/image" Target="../media/image15.jpeg"/><Relationship Id="rId20"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24" Type="http://schemas.openxmlformats.org/officeDocument/2006/relationships/image" Target="../media/image23.jpeg"/><Relationship Id="rId5" Type="http://schemas.openxmlformats.org/officeDocument/2006/relationships/image" Target="../media/image4.jpeg"/><Relationship Id="rId15" Type="http://schemas.openxmlformats.org/officeDocument/2006/relationships/image" Target="../media/image14.jpeg"/><Relationship Id="rId23" Type="http://schemas.openxmlformats.org/officeDocument/2006/relationships/image" Target="../media/image22.jpeg"/><Relationship Id="rId28" Type="http://schemas.openxmlformats.org/officeDocument/2006/relationships/image" Target="../media/image27.wmf"/><Relationship Id="rId10" Type="http://schemas.openxmlformats.org/officeDocument/2006/relationships/image" Target="../media/image9.jpeg"/><Relationship Id="rId19"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 Id="rId22" Type="http://schemas.openxmlformats.org/officeDocument/2006/relationships/image" Target="../media/image21.jpeg"/><Relationship Id="rId27" Type="http://schemas.openxmlformats.org/officeDocument/2006/relationships/image" Target="../media/image26.jpe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w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 name="Рисунок 77"/>
          <p:cNvPicPr/>
          <p:nvPr/>
        </p:nvPicPr>
        <p:blipFill>
          <a:blip r:embed="rId2"/>
          <a:stretch/>
        </p:blipFill>
        <p:spPr>
          <a:xfrm>
            <a:off x="6813360" y="1047960"/>
            <a:ext cx="5046840" cy="4092480"/>
          </a:xfrm>
          <a:prstGeom prst="rect">
            <a:avLst/>
          </a:prstGeom>
          <a:ln w="0">
            <a:noFill/>
          </a:ln>
        </p:spPr>
      </p:pic>
      <p:pic>
        <p:nvPicPr>
          <p:cNvPr id="79" name="Рисунок 5"/>
          <p:cNvPicPr/>
          <p:nvPr/>
        </p:nvPicPr>
        <p:blipFill>
          <a:blip r:embed="rId3"/>
          <a:stretch/>
        </p:blipFill>
        <p:spPr>
          <a:xfrm>
            <a:off x="10327320" y="2248560"/>
            <a:ext cx="725400" cy="474840"/>
          </a:xfrm>
          <a:prstGeom prst="rect">
            <a:avLst/>
          </a:prstGeom>
          <a:ln w="0">
            <a:noFill/>
          </a:ln>
        </p:spPr>
      </p:pic>
      <p:pic>
        <p:nvPicPr>
          <p:cNvPr id="80" name="Рисунок 6"/>
          <p:cNvPicPr/>
          <p:nvPr/>
        </p:nvPicPr>
        <p:blipFill>
          <a:blip r:embed="rId4"/>
          <a:stretch/>
        </p:blipFill>
        <p:spPr>
          <a:xfrm>
            <a:off x="10064880" y="1748880"/>
            <a:ext cx="698760" cy="482400"/>
          </a:xfrm>
          <a:prstGeom prst="rect">
            <a:avLst/>
          </a:prstGeom>
          <a:ln w="0">
            <a:noFill/>
          </a:ln>
        </p:spPr>
      </p:pic>
      <p:pic>
        <p:nvPicPr>
          <p:cNvPr id="81" name="Рисунок 7"/>
          <p:cNvPicPr/>
          <p:nvPr/>
        </p:nvPicPr>
        <p:blipFill>
          <a:blip r:embed="rId5"/>
          <a:stretch/>
        </p:blipFill>
        <p:spPr>
          <a:xfrm>
            <a:off x="9559800" y="1289520"/>
            <a:ext cx="723960" cy="462600"/>
          </a:xfrm>
          <a:prstGeom prst="rect">
            <a:avLst/>
          </a:prstGeom>
          <a:ln w="0">
            <a:noFill/>
          </a:ln>
        </p:spPr>
      </p:pic>
      <p:pic>
        <p:nvPicPr>
          <p:cNvPr id="82" name="Рисунок 8"/>
          <p:cNvPicPr/>
          <p:nvPr/>
        </p:nvPicPr>
        <p:blipFill>
          <a:blip r:embed="rId6"/>
          <a:stretch/>
        </p:blipFill>
        <p:spPr>
          <a:xfrm>
            <a:off x="8836920" y="1065240"/>
            <a:ext cx="706680" cy="463320"/>
          </a:xfrm>
          <a:prstGeom prst="rect">
            <a:avLst/>
          </a:prstGeom>
          <a:ln w="0">
            <a:noFill/>
          </a:ln>
        </p:spPr>
      </p:pic>
      <p:pic>
        <p:nvPicPr>
          <p:cNvPr id="83" name="Рисунок 10"/>
          <p:cNvPicPr/>
          <p:nvPr/>
        </p:nvPicPr>
        <p:blipFill>
          <a:blip r:embed="rId7"/>
          <a:stretch/>
        </p:blipFill>
        <p:spPr>
          <a:xfrm>
            <a:off x="8111880" y="1101240"/>
            <a:ext cx="723600" cy="469440"/>
          </a:xfrm>
          <a:prstGeom prst="rect">
            <a:avLst/>
          </a:prstGeom>
          <a:ln w="0">
            <a:noFill/>
          </a:ln>
        </p:spPr>
      </p:pic>
      <p:pic>
        <p:nvPicPr>
          <p:cNvPr id="84" name="Рисунок 11"/>
          <p:cNvPicPr/>
          <p:nvPr/>
        </p:nvPicPr>
        <p:blipFill>
          <a:blip r:embed="rId8"/>
          <a:stretch/>
        </p:blipFill>
        <p:spPr>
          <a:xfrm>
            <a:off x="7369560" y="1265760"/>
            <a:ext cx="733680" cy="456840"/>
          </a:xfrm>
          <a:prstGeom prst="rect">
            <a:avLst/>
          </a:prstGeom>
          <a:ln w="0">
            <a:noFill/>
          </a:ln>
        </p:spPr>
      </p:pic>
      <p:pic>
        <p:nvPicPr>
          <p:cNvPr id="85" name="Рисунок 12"/>
          <p:cNvPicPr/>
          <p:nvPr/>
        </p:nvPicPr>
        <p:blipFill>
          <a:blip r:embed="rId9"/>
          <a:stretch/>
        </p:blipFill>
        <p:spPr>
          <a:xfrm>
            <a:off x="6957720" y="1739160"/>
            <a:ext cx="712800" cy="501480"/>
          </a:xfrm>
          <a:prstGeom prst="rect">
            <a:avLst/>
          </a:prstGeom>
          <a:ln w="0">
            <a:noFill/>
          </a:ln>
        </p:spPr>
      </p:pic>
      <p:pic>
        <p:nvPicPr>
          <p:cNvPr id="86" name="Рисунок 13"/>
          <p:cNvPicPr/>
          <p:nvPr/>
        </p:nvPicPr>
        <p:blipFill>
          <a:blip r:embed="rId10"/>
          <a:stretch/>
        </p:blipFill>
        <p:spPr>
          <a:xfrm>
            <a:off x="6604200" y="2257200"/>
            <a:ext cx="755280" cy="497520"/>
          </a:xfrm>
          <a:prstGeom prst="rect">
            <a:avLst/>
          </a:prstGeom>
          <a:ln w="0">
            <a:noFill/>
          </a:ln>
        </p:spPr>
      </p:pic>
      <p:pic>
        <p:nvPicPr>
          <p:cNvPr id="87" name="Рисунок 14"/>
          <p:cNvPicPr/>
          <p:nvPr/>
        </p:nvPicPr>
        <p:blipFill>
          <a:blip r:embed="rId11"/>
          <a:stretch/>
        </p:blipFill>
        <p:spPr>
          <a:xfrm>
            <a:off x="6657120" y="3273120"/>
            <a:ext cx="694800" cy="470880"/>
          </a:xfrm>
          <a:prstGeom prst="rect">
            <a:avLst/>
          </a:prstGeom>
          <a:ln w="0">
            <a:noFill/>
          </a:ln>
        </p:spPr>
      </p:pic>
      <p:pic>
        <p:nvPicPr>
          <p:cNvPr id="88" name="Рисунок 15"/>
          <p:cNvPicPr/>
          <p:nvPr/>
        </p:nvPicPr>
        <p:blipFill>
          <a:blip r:embed="rId12"/>
          <a:stretch/>
        </p:blipFill>
        <p:spPr>
          <a:xfrm>
            <a:off x="6809040" y="3752640"/>
            <a:ext cx="676080" cy="463680"/>
          </a:xfrm>
          <a:prstGeom prst="rect">
            <a:avLst/>
          </a:prstGeom>
          <a:ln w="0">
            <a:noFill/>
          </a:ln>
        </p:spPr>
      </p:pic>
      <p:pic>
        <p:nvPicPr>
          <p:cNvPr id="89" name="Рисунок 16"/>
          <p:cNvPicPr/>
          <p:nvPr/>
        </p:nvPicPr>
        <p:blipFill>
          <a:blip r:embed="rId13"/>
          <a:stretch/>
        </p:blipFill>
        <p:spPr>
          <a:xfrm>
            <a:off x="7067880" y="4232880"/>
            <a:ext cx="677520" cy="462240"/>
          </a:xfrm>
          <a:prstGeom prst="rect">
            <a:avLst/>
          </a:prstGeom>
          <a:ln w="0">
            <a:noFill/>
          </a:ln>
        </p:spPr>
      </p:pic>
      <p:pic>
        <p:nvPicPr>
          <p:cNvPr id="90" name="Рисунок 17"/>
          <p:cNvPicPr/>
          <p:nvPr/>
        </p:nvPicPr>
        <p:blipFill>
          <a:blip r:embed="rId14"/>
          <a:stretch/>
        </p:blipFill>
        <p:spPr>
          <a:xfrm>
            <a:off x="7756920" y="4522320"/>
            <a:ext cx="677160" cy="424440"/>
          </a:xfrm>
          <a:prstGeom prst="rect">
            <a:avLst/>
          </a:prstGeom>
          <a:ln w="0">
            <a:noFill/>
          </a:ln>
        </p:spPr>
      </p:pic>
      <p:pic>
        <p:nvPicPr>
          <p:cNvPr id="91" name="Рисунок 18"/>
          <p:cNvPicPr/>
          <p:nvPr/>
        </p:nvPicPr>
        <p:blipFill>
          <a:blip r:embed="rId15"/>
          <a:stretch/>
        </p:blipFill>
        <p:spPr>
          <a:xfrm>
            <a:off x="8445960" y="4691880"/>
            <a:ext cx="738360" cy="428400"/>
          </a:xfrm>
          <a:prstGeom prst="rect">
            <a:avLst/>
          </a:prstGeom>
          <a:ln w="0">
            <a:noFill/>
          </a:ln>
        </p:spPr>
      </p:pic>
      <p:pic>
        <p:nvPicPr>
          <p:cNvPr id="92" name="Рисунок 19"/>
          <p:cNvPicPr/>
          <p:nvPr/>
        </p:nvPicPr>
        <p:blipFill>
          <a:blip r:embed="rId16"/>
          <a:stretch/>
        </p:blipFill>
        <p:spPr>
          <a:xfrm>
            <a:off x="9222120" y="4502160"/>
            <a:ext cx="694440" cy="447840"/>
          </a:xfrm>
          <a:prstGeom prst="rect">
            <a:avLst/>
          </a:prstGeom>
          <a:ln w="0">
            <a:noFill/>
          </a:ln>
        </p:spPr>
      </p:pic>
      <p:pic>
        <p:nvPicPr>
          <p:cNvPr id="93" name="Рисунок 20"/>
          <p:cNvPicPr/>
          <p:nvPr/>
        </p:nvPicPr>
        <p:blipFill>
          <a:blip r:embed="rId17"/>
          <a:stretch/>
        </p:blipFill>
        <p:spPr>
          <a:xfrm>
            <a:off x="9910800" y="4183560"/>
            <a:ext cx="686520" cy="473040"/>
          </a:xfrm>
          <a:prstGeom prst="rect">
            <a:avLst/>
          </a:prstGeom>
          <a:ln w="0">
            <a:noFill/>
          </a:ln>
        </p:spPr>
      </p:pic>
      <p:pic>
        <p:nvPicPr>
          <p:cNvPr id="94" name="Рисунок 21"/>
          <p:cNvPicPr/>
          <p:nvPr/>
        </p:nvPicPr>
        <p:blipFill>
          <a:blip r:embed="rId18"/>
          <a:stretch/>
        </p:blipFill>
        <p:spPr>
          <a:xfrm>
            <a:off x="10126440" y="3704400"/>
            <a:ext cx="726840" cy="481320"/>
          </a:xfrm>
          <a:prstGeom prst="rect">
            <a:avLst/>
          </a:prstGeom>
          <a:ln w="0">
            <a:noFill/>
          </a:ln>
        </p:spPr>
      </p:pic>
      <p:pic>
        <p:nvPicPr>
          <p:cNvPr id="95" name="Рисунок 22"/>
          <p:cNvPicPr/>
          <p:nvPr/>
        </p:nvPicPr>
        <p:blipFill>
          <a:blip r:embed="rId19"/>
          <a:stretch/>
        </p:blipFill>
        <p:spPr>
          <a:xfrm>
            <a:off x="10279080" y="3230280"/>
            <a:ext cx="695520" cy="454680"/>
          </a:xfrm>
          <a:prstGeom prst="rect">
            <a:avLst/>
          </a:prstGeom>
          <a:ln w="0">
            <a:noFill/>
          </a:ln>
        </p:spPr>
      </p:pic>
      <p:pic>
        <p:nvPicPr>
          <p:cNvPr id="96" name="Рисунок 23"/>
          <p:cNvPicPr/>
          <p:nvPr/>
        </p:nvPicPr>
        <p:blipFill>
          <a:blip r:embed="rId20"/>
          <a:stretch/>
        </p:blipFill>
        <p:spPr>
          <a:xfrm>
            <a:off x="10399680" y="2746800"/>
            <a:ext cx="699120" cy="459360"/>
          </a:xfrm>
          <a:prstGeom prst="rect">
            <a:avLst/>
          </a:prstGeom>
          <a:ln w="0">
            <a:noFill/>
          </a:ln>
        </p:spPr>
      </p:pic>
      <p:pic>
        <p:nvPicPr>
          <p:cNvPr id="97" name="Рисунок 24"/>
          <p:cNvPicPr/>
          <p:nvPr/>
        </p:nvPicPr>
        <p:blipFill>
          <a:blip r:embed="rId21"/>
          <a:stretch/>
        </p:blipFill>
        <p:spPr>
          <a:xfrm>
            <a:off x="7248600" y="5524920"/>
            <a:ext cx="595800" cy="444960"/>
          </a:xfrm>
          <a:prstGeom prst="rect">
            <a:avLst/>
          </a:prstGeom>
          <a:ln w="0">
            <a:noFill/>
          </a:ln>
        </p:spPr>
      </p:pic>
      <p:pic>
        <p:nvPicPr>
          <p:cNvPr id="98" name="Рисунок 25"/>
          <p:cNvPicPr/>
          <p:nvPr/>
        </p:nvPicPr>
        <p:blipFill>
          <a:blip r:embed="rId22"/>
          <a:stretch/>
        </p:blipFill>
        <p:spPr>
          <a:xfrm>
            <a:off x="7877160" y="5524920"/>
            <a:ext cx="595440" cy="444960"/>
          </a:xfrm>
          <a:prstGeom prst="rect">
            <a:avLst/>
          </a:prstGeom>
          <a:ln w="0">
            <a:noFill/>
          </a:ln>
        </p:spPr>
      </p:pic>
      <p:pic>
        <p:nvPicPr>
          <p:cNvPr id="99" name="Рисунок 26"/>
          <p:cNvPicPr/>
          <p:nvPr/>
        </p:nvPicPr>
        <p:blipFill>
          <a:blip r:embed="rId23"/>
          <a:stretch/>
        </p:blipFill>
        <p:spPr>
          <a:xfrm>
            <a:off x="8529480" y="5524920"/>
            <a:ext cx="592920" cy="442800"/>
          </a:xfrm>
          <a:prstGeom prst="rect">
            <a:avLst/>
          </a:prstGeom>
          <a:ln w="0">
            <a:noFill/>
          </a:ln>
        </p:spPr>
      </p:pic>
      <p:pic>
        <p:nvPicPr>
          <p:cNvPr id="100" name="Рисунок 27"/>
          <p:cNvPicPr/>
          <p:nvPr/>
        </p:nvPicPr>
        <p:blipFill>
          <a:blip r:embed="rId24"/>
          <a:stretch/>
        </p:blipFill>
        <p:spPr>
          <a:xfrm>
            <a:off x="9202320" y="5524920"/>
            <a:ext cx="628560" cy="469080"/>
          </a:xfrm>
          <a:prstGeom prst="rect">
            <a:avLst/>
          </a:prstGeom>
          <a:ln w="0">
            <a:noFill/>
          </a:ln>
        </p:spPr>
      </p:pic>
      <p:pic>
        <p:nvPicPr>
          <p:cNvPr id="101" name="Рисунок 28"/>
          <p:cNvPicPr/>
          <p:nvPr/>
        </p:nvPicPr>
        <p:blipFill>
          <a:blip r:embed="rId25"/>
          <a:stretch/>
        </p:blipFill>
        <p:spPr>
          <a:xfrm>
            <a:off x="9868320" y="5524920"/>
            <a:ext cx="645120" cy="452880"/>
          </a:xfrm>
          <a:prstGeom prst="rect">
            <a:avLst/>
          </a:prstGeom>
          <a:ln w="0">
            <a:noFill/>
          </a:ln>
        </p:spPr>
      </p:pic>
      <p:pic>
        <p:nvPicPr>
          <p:cNvPr id="102" name="Рисунок 29"/>
          <p:cNvPicPr/>
          <p:nvPr/>
        </p:nvPicPr>
        <p:blipFill>
          <a:blip r:embed="rId26"/>
          <a:stretch/>
        </p:blipFill>
        <p:spPr>
          <a:xfrm>
            <a:off x="6564960" y="2775240"/>
            <a:ext cx="691200" cy="478080"/>
          </a:xfrm>
          <a:prstGeom prst="rect">
            <a:avLst/>
          </a:prstGeom>
          <a:ln w="0">
            <a:noFill/>
          </a:ln>
        </p:spPr>
      </p:pic>
      <p:pic>
        <p:nvPicPr>
          <p:cNvPr id="103" name="Рисунок 2"/>
          <p:cNvPicPr/>
          <p:nvPr/>
        </p:nvPicPr>
        <p:blipFill>
          <a:blip r:embed="rId27"/>
          <a:stretch/>
        </p:blipFill>
        <p:spPr>
          <a:xfrm>
            <a:off x="8335440" y="2646720"/>
            <a:ext cx="1093680" cy="749160"/>
          </a:xfrm>
          <a:prstGeom prst="rect">
            <a:avLst/>
          </a:prstGeom>
          <a:ln w="0">
            <a:noFill/>
          </a:ln>
        </p:spPr>
      </p:pic>
      <p:sp>
        <p:nvSpPr>
          <p:cNvPr id="104" name="CustomShape 29"/>
          <p:cNvSpPr/>
          <p:nvPr/>
        </p:nvSpPr>
        <p:spPr>
          <a:xfrm>
            <a:off x="356040" y="1530360"/>
            <a:ext cx="5587200" cy="4184280"/>
          </a:xfrm>
          <a:prstGeom prst="round2DiagRect">
            <a:avLst>
              <a:gd name="adj1" fmla="val 17314"/>
              <a:gd name="adj2" fmla="val 0"/>
            </a:avLst>
          </a:prstGeom>
          <a:solidFill>
            <a:srgbClr val="00246B"/>
          </a:solidFill>
          <a:ln>
            <a:solidFill>
              <a:srgbClr val="3A5F8B"/>
            </a:solidFill>
          </a:ln>
          <a:effectLst>
            <a:outerShdw blurRad="50760" dist="37674" dir="18900000" sx="101000" sy="101000" algn="bl" rotWithShape="0">
              <a:srgbClr val="00B0F0">
                <a:alpha val="40000"/>
              </a:srgbClr>
            </a:outerShdw>
          </a:effectLst>
        </p:spPr>
        <p:style>
          <a:lnRef idx="2">
            <a:schemeClr val="accent1">
              <a:shade val="50000"/>
            </a:schemeClr>
          </a:lnRef>
          <a:fillRef idx="1">
            <a:schemeClr val="accent1"/>
          </a:fillRef>
          <a:effectRef idx="0">
            <a:schemeClr val="accent1"/>
          </a:effectRef>
          <a:fontRef idx="minor"/>
        </p:style>
      </p:sp>
      <p:sp>
        <p:nvSpPr>
          <p:cNvPr id="105" name="CustomShape 30"/>
          <p:cNvSpPr/>
          <p:nvPr/>
        </p:nvSpPr>
        <p:spPr>
          <a:xfrm>
            <a:off x="356040" y="1329120"/>
            <a:ext cx="5358600" cy="441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ts val="482"/>
              </a:lnSpc>
              <a:spcAft>
                <a:spcPts val="1287"/>
              </a:spcAft>
              <a:buNone/>
              <a:tabLst>
                <a:tab pos="0" algn="l"/>
                <a:tab pos="447480" algn="l"/>
                <a:tab pos="895320" algn="l"/>
                <a:tab pos="1342800" algn="l"/>
                <a:tab pos="1790640" algn="l"/>
                <a:tab pos="2238120" algn="l"/>
                <a:tab pos="2685960" algn="l"/>
                <a:tab pos="3133440" algn="l"/>
                <a:tab pos="3581280" algn="l"/>
                <a:tab pos="4028760" algn="l"/>
                <a:tab pos="4476600" algn="l"/>
                <a:tab pos="4924080" algn="l"/>
                <a:tab pos="5371920" algn="l"/>
                <a:tab pos="5819760" algn="l"/>
                <a:tab pos="6267240" algn="l"/>
                <a:tab pos="6715080" algn="l"/>
                <a:tab pos="7162560" algn="l"/>
                <a:tab pos="7610400" algn="l"/>
                <a:tab pos="8057880" algn="l"/>
                <a:tab pos="8505720" algn="l"/>
                <a:tab pos="8953200" algn="l"/>
              </a:tabLst>
            </a:pPr>
            <a:endParaRPr lang="en-US" sz="1800" b="0" strike="noStrike" spc="-1">
              <a:latin typeface="Arial"/>
            </a:endParaRPr>
          </a:p>
          <a:p>
            <a:pPr algn="ctr">
              <a:lnSpc>
                <a:spcPts val="482"/>
              </a:lnSpc>
              <a:spcAft>
                <a:spcPts val="1287"/>
              </a:spcAft>
              <a:buNone/>
              <a:tabLst>
                <a:tab pos="0" algn="l"/>
                <a:tab pos="447480" algn="l"/>
                <a:tab pos="895320" algn="l"/>
                <a:tab pos="1342800" algn="l"/>
                <a:tab pos="1790640" algn="l"/>
                <a:tab pos="2238120" algn="l"/>
                <a:tab pos="2685960" algn="l"/>
                <a:tab pos="3133440" algn="l"/>
                <a:tab pos="3581280" algn="l"/>
                <a:tab pos="4028760" algn="l"/>
                <a:tab pos="4476600" algn="l"/>
                <a:tab pos="4924080" algn="l"/>
                <a:tab pos="5371920" algn="l"/>
                <a:tab pos="5819760" algn="l"/>
                <a:tab pos="6267240" algn="l"/>
                <a:tab pos="6715080" algn="l"/>
                <a:tab pos="7162560" algn="l"/>
                <a:tab pos="7610400" algn="l"/>
                <a:tab pos="8057880" algn="l"/>
                <a:tab pos="8505720" algn="l"/>
                <a:tab pos="8953200" algn="l"/>
              </a:tabLst>
            </a:pPr>
            <a:endParaRPr lang="en-US" sz="1800" b="0" strike="noStrike" spc="-1">
              <a:latin typeface="Arial"/>
            </a:endParaRPr>
          </a:p>
          <a:p>
            <a:pPr algn="ctr">
              <a:lnSpc>
                <a:spcPts val="482"/>
              </a:lnSpc>
              <a:spcAft>
                <a:spcPts val="1287"/>
              </a:spcAft>
              <a:buNone/>
              <a:tabLst>
                <a:tab pos="0" algn="l"/>
                <a:tab pos="447480" algn="l"/>
                <a:tab pos="895320" algn="l"/>
                <a:tab pos="1342800" algn="l"/>
                <a:tab pos="1790640" algn="l"/>
                <a:tab pos="2238120" algn="l"/>
                <a:tab pos="2685960" algn="l"/>
                <a:tab pos="3133440" algn="l"/>
                <a:tab pos="3581280" algn="l"/>
                <a:tab pos="4028760" algn="l"/>
                <a:tab pos="4476600" algn="l"/>
                <a:tab pos="4924080" algn="l"/>
                <a:tab pos="5371920" algn="l"/>
                <a:tab pos="5819760" algn="l"/>
                <a:tab pos="6267240" algn="l"/>
                <a:tab pos="6715080" algn="l"/>
                <a:tab pos="7162560" algn="l"/>
                <a:tab pos="7610400" algn="l"/>
                <a:tab pos="8057880" algn="l"/>
                <a:tab pos="8505720" algn="l"/>
                <a:tab pos="8953200" algn="l"/>
              </a:tabLst>
            </a:pPr>
            <a:endParaRPr lang="en-US" sz="1800" b="0" strike="noStrike" spc="-1">
              <a:latin typeface="Arial"/>
            </a:endParaRPr>
          </a:p>
          <a:p>
            <a:pPr algn="ctr">
              <a:lnSpc>
                <a:spcPts val="482"/>
              </a:lnSpc>
              <a:spcAft>
                <a:spcPts val="1287"/>
              </a:spcAft>
              <a:buNone/>
              <a:tabLst>
                <a:tab pos="0" algn="l"/>
                <a:tab pos="447480" algn="l"/>
                <a:tab pos="895320" algn="l"/>
                <a:tab pos="1342800" algn="l"/>
                <a:tab pos="1790640" algn="l"/>
                <a:tab pos="2238120" algn="l"/>
                <a:tab pos="2685960" algn="l"/>
                <a:tab pos="3133440" algn="l"/>
                <a:tab pos="3581280" algn="l"/>
                <a:tab pos="4028760" algn="l"/>
                <a:tab pos="4476600" algn="l"/>
                <a:tab pos="4924080" algn="l"/>
                <a:tab pos="5371920" algn="l"/>
                <a:tab pos="5819760" algn="l"/>
                <a:tab pos="6267240" algn="l"/>
                <a:tab pos="6715080" algn="l"/>
                <a:tab pos="7162560" algn="l"/>
                <a:tab pos="7610400" algn="l"/>
                <a:tab pos="8057880" algn="l"/>
                <a:tab pos="8505720" algn="l"/>
                <a:tab pos="8953200" algn="l"/>
              </a:tabLst>
            </a:pPr>
            <a:r>
              <a:rPr lang="en-US" sz="2200" b="1" strike="noStrike" cap="small" spc="-1">
                <a:solidFill>
                  <a:srgbClr val="FFFFFF"/>
                </a:solidFill>
                <a:latin typeface="Calibri"/>
                <a:ea typeface="DejaVu Sans"/>
              </a:rPr>
              <a:t>Information on</a:t>
            </a:r>
            <a:endParaRPr lang="en-US" sz="2200" b="0" strike="noStrike" spc="-1">
              <a:latin typeface="Arial"/>
            </a:endParaRPr>
          </a:p>
          <a:p>
            <a:pPr algn="ctr">
              <a:lnSpc>
                <a:spcPts val="482"/>
              </a:lnSpc>
              <a:spcAft>
                <a:spcPts val="1287"/>
              </a:spcAft>
              <a:buNone/>
              <a:tabLst>
                <a:tab pos="0" algn="l"/>
                <a:tab pos="447480" algn="l"/>
                <a:tab pos="895320" algn="l"/>
                <a:tab pos="1342800" algn="l"/>
                <a:tab pos="1790640" algn="l"/>
                <a:tab pos="2238120" algn="l"/>
                <a:tab pos="2685960" algn="l"/>
                <a:tab pos="3133440" algn="l"/>
                <a:tab pos="3581280" algn="l"/>
                <a:tab pos="4028760" algn="l"/>
                <a:tab pos="4476600" algn="l"/>
                <a:tab pos="4924080" algn="l"/>
                <a:tab pos="5371920" algn="l"/>
                <a:tab pos="5819760" algn="l"/>
                <a:tab pos="6267240" algn="l"/>
                <a:tab pos="6715080" algn="l"/>
                <a:tab pos="7162560" algn="l"/>
                <a:tab pos="7610400" algn="l"/>
                <a:tab pos="8057880" algn="l"/>
                <a:tab pos="8505720" algn="l"/>
                <a:tab pos="8953200" algn="l"/>
              </a:tabLst>
            </a:pPr>
            <a:endParaRPr lang="en-US" sz="2200" b="0" strike="noStrike" spc="-1">
              <a:latin typeface="Arial"/>
            </a:endParaRPr>
          </a:p>
          <a:p>
            <a:pPr algn="ctr">
              <a:lnSpc>
                <a:spcPts val="482"/>
              </a:lnSpc>
              <a:spcAft>
                <a:spcPts val="1287"/>
              </a:spcAft>
              <a:buNone/>
              <a:tabLst>
                <a:tab pos="0" algn="l"/>
                <a:tab pos="447480" algn="l"/>
                <a:tab pos="895320" algn="l"/>
                <a:tab pos="1342800" algn="l"/>
                <a:tab pos="1790640" algn="l"/>
                <a:tab pos="2238120" algn="l"/>
                <a:tab pos="2685960" algn="l"/>
                <a:tab pos="3133440" algn="l"/>
                <a:tab pos="3581280" algn="l"/>
                <a:tab pos="4028760" algn="l"/>
                <a:tab pos="4476600" algn="l"/>
                <a:tab pos="4924080" algn="l"/>
                <a:tab pos="5371920" algn="l"/>
                <a:tab pos="5819760" algn="l"/>
                <a:tab pos="6267240" algn="l"/>
                <a:tab pos="6715080" algn="l"/>
                <a:tab pos="7162560" algn="l"/>
                <a:tab pos="7610400" algn="l"/>
                <a:tab pos="8057880" algn="l"/>
                <a:tab pos="8505720" algn="l"/>
                <a:tab pos="8953200" algn="l"/>
              </a:tabLst>
            </a:pPr>
            <a:r>
              <a:rPr lang="en-US" sz="2200" b="1" strike="noStrike" cap="small" spc="-1">
                <a:solidFill>
                  <a:srgbClr val="FFFFFF"/>
                </a:solidFill>
                <a:latin typeface="Calibri"/>
                <a:ea typeface="DejaVu Sans"/>
              </a:rPr>
              <a:t> the Resolution of the</a:t>
            </a:r>
            <a:endParaRPr lang="en-US" sz="2200" b="0" strike="noStrike" spc="-1">
              <a:latin typeface="Arial"/>
            </a:endParaRPr>
          </a:p>
          <a:p>
            <a:pPr algn="ctr">
              <a:lnSpc>
                <a:spcPts val="482"/>
              </a:lnSpc>
              <a:spcAft>
                <a:spcPts val="1287"/>
              </a:spcAft>
              <a:buNone/>
              <a:tabLst>
                <a:tab pos="0" algn="l"/>
                <a:tab pos="447480" algn="l"/>
                <a:tab pos="895320" algn="l"/>
                <a:tab pos="1342800" algn="l"/>
                <a:tab pos="1790640" algn="l"/>
                <a:tab pos="2238120" algn="l"/>
                <a:tab pos="2685960" algn="l"/>
                <a:tab pos="3133440" algn="l"/>
                <a:tab pos="3581280" algn="l"/>
                <a:tab pos="4028760" algn="l"/>
                <a:tab pos="4476600" algn="l"/>
                <a:tab pos="4924080" algn="l"/>
                <a:tab pos="5371920" algn="l"/>
                <a:tab pos="5819760" algn="l"/>
                <a:tab pos="6267240" algn="l"/>
                <a:tab pos="6715080" algn="l"/>
                <a:tab pos="7162560" algn="l"/>
                <a:tab pos="7610400" algn="l"/>
                <a:tab pos="8057880" algn="l"/>
                <a:tab pos="8505720" algn="l"/>
                <a:tab pos="8953200" algn="l"/>
              </a:tabLst>
            </a:pPr>
            <a:endParaRPr lang="en-US" sz="2200" b="0" strike="noStrike" spc="-1">
              <a:latin typeface="Arial"/>
            </a:endParaRPr>
          </a:p>
          <a:p>
            <a:pPr algn="ctr">
              <a:lnSpc>
                <a:spcPts val="482"/>
              </a:lnSpc>
              <a:spcAft>
                <a:spcPts val="1287"/>
              </a:spcAft>
              <a:buNone/>
              <a:tabLst>
                <a:tab pos="0" algn="l"/>
                <a:tab pos="447480" algn="l"/>
                <a:tab pos="895320" algn="l"/>
                <a:tab pos="1342800" algn="l"/>
                <a:tab pos="1790640" algn="l"/>
                <a:tab pos="2238120" algn="l"/>
                <a:tab pos="2685960" algn="l"/>
                <a:tab pos="3133440" algn="l"/>
                <a:tab pos="3581280" algn="l"/>
                <a:tab pos="4028760" algn="l"/>
                <a:tab pos="4476600" algn="l"/>
                <a:tab pos="4924080" algn="l"/>
                <a:tab pos="5371920" algn="l"/>
                <a:tab pos="5819760" algn="l"/>
                <a:tab pos="6267240" algn="l"/>
                <a:tab pos="6715080" algn="l"/>
                <a:tab pos="7162560" algn="l"/>
                <a:tab pos="7610400" algn="l"/>
                <a:tab pos="8057880" algn="l"/>
                <a:tab pos="8505720" algn="l"/>
                <a:tab pos="8953200" algn="l"/>
              </a:tabLst>
            </a:pPr>
            <a:r>
              <a:rPr lang="en-US" sz="2200" b="1" strike="noStrike" cap="small" spc="-1">
                <a:solidFill>
                  <a:srgbClr val="FFFFFF"/>
                </a:solidFill>
                <a:latin typeface="Calibri"/>
                <a:ea typeface="DejaVu Sans"/>
              </a:rPr>
              <a:t> 130th session of the JINR Scientific</a:t>
            </a:r>
            <a:endParaRPr lang="en-US" sz="2200" b="0" strike="noStrike" spc="-1">
              <a:latin typeface="Arial"/>
            </a:endParaRPr>
          </a:p>
          <a:p>
            <a:pPr algn="ctr">
              <a:lnSpc>
                <a:spcPts val="482"/>
              </a:lnSpc>
              <a:spcAft>
                <a:spcPts val="1287"/>
              </a:spcAft>
              <a:buNone/>
              <a:tabLst>
                <a:tab pos="0" algn="l"/>
                <a:tab pos="447480" algn="l"/>
                <a:tab pos="895320" algn="l"/>
                <a:tab pos="1342800" algn="l"/>
                <a:tab pos="1790640" algn="l"/>
                <a:tab pos="2238120" algn="l"/>
                <a:tab pos="2685960" algn="l"/>
                <a:tab pos="3133440" algn="l"/>
                <a:tab pos="3581280" algn="l"/>
                <a:tab pos="4028760" algn="l"/>
                <a:tab pos="4476600" algn="l"/>
                <a:tab pos="4924080" algn="l"/>
                <a:tab pos="5371920" algn="l"/>
                <a:tab pos="5819760" algn="l"/>
                <a:tab pos="6267240" algn="l"/>
                <a:tab pos="6715080" algn="l"/>
                <a:tab pos="7162560" algn="l"/>
                <a:tab pos="7610400" algn="l"/>
                <a:tab pos="8057880" algn="l"/>
                <a:tab pos="8505720" algn="l"/>
                <a:tab pos="8953200" algn="l"/>
              </a:tabLst>
            </a:pPr>
            <a:endParaRPr lang="en-US" sz="2200" b="0" strike="noStrike" spc="-1">
              <a:latin typeface="Arial"/>
            </a:endParaRPr>
          </a:p>
          <a:p>
            <a:pPr algn="ctr">
              <a:lnSpc>
                <a:spcPts val="482"/>
              </a:lnSpc>
              <a:spcAft>
                <a:spcPts val="1287"/>
              </a:spcAft>
              <a:buNone/>
              <a:tabLst>
                <a:tab pos="0" algn="l"/>
                <a:tab pos="447480" algn="l"/>
                <a:tab pos="895320" algn="l"/>
                <a:tab pos="1342800" algn="l"/>
                <a:tab pos="1790640" algn="l"/>
                <a:tab pos="2238120" algn="l"/>
                <a:tab pos="2685960" algn="l"/>
                <a:tab pos="3133440" algn="l"/>
                <a:tab pos="3581280" algn="l"/>
                <a:tab pos="4028760" algn="l"/>
                <a:tab pos="4476600" algn="l"/>
                <a:tab pos="4924080" algn="l"/>
                <a:tab pos="5371920" algn="l"/>
                <a:tab pos="5819760" algn="l"/>
                <a:tab pos="6267240" algn="l"/>
                <a:tab pos="6715080" algn="l"/>
                <a:tab pos="7162560" algn="l"/>
                <a:tab pos="7610400" algn="l"/>
                <a:tab pos="8057880" algn="l"/>
                <a:tab pos="8505720" algn="l"/>
                <a:tab pos="8953200" algn="l"/>
              </a:tabLst>
            </a:pPr>
            <a:r>
              <a:rPr lang="en-US" sz="2200" b="1" strike="noStrike" cap="small" spc="-1">
                <a:solidFill>
                  <a:srgbClr val="FFFFFF"/>
                </a:solidFill>
                <a:latin typeface="Calibri"/>
                <a:ea typeface="DejaVu Sans"/>
              </a:rPr>
              <a:t> Council</a:t>
            </a:r>
            <a:endParaRPr lang="en-US" sz="2200" b="0" strike="noStrike" spc="-1">
              <a:latin typeface="Arial"/>
            </a:endParaRPr>
          </a:p>
          <a:p>
            <a:pPr algn="ctr">
              <a:lnSpc>
                <a:spcPts val="482"/>
              </a:lnSpc>
              <a:spcAft>
                <a:spcPts val="1287"/>
              </a:spcAft>
              <a:buNone/>
              <a:tabLst>
                <a:tab pos="0" algn="l"/>
                <a:tab pos="447480" algn="l"/>
                <a:tab pos="895320" algn="l"/>
                <a:tab pos="1342800" algn="l"/>
                <a:tab pos="1790640" algn="l"/>
                <a:tab pos="2238120" algn="l"/>
                <a:tab pos="2685960" algn="l"/>
                <a:tab pos="3133440" algn="l"/>
                <a:tab pos="3581280" algn="l"/>
                <a:tab pos="4028760" algn="l"/>
                <a:tab pos="4476600" algn="l"/>
                <a:tab pos="4924080" algn="l"/>
                <a:tab pos="5371920" algn="l"/>
                <a:tab pos="5819760" algn="l"/>
                <a:tab pos="6267240" algn="l"/>
                <a:tab pos="6715080" algn="l"/>
                <a:tab pos="7162560" algn="l"/>
                <a:tab pos="7610400" algn="l"/>
                <a:tab pos="8057880" algn="l"/>
                <a:tab pos="8505720" algn="l"/>
                <a:tab pos="8953200" algn="l"/>
              </a:tabLst>
            </a:pPr>
            <a:endParaRPr lang="en-US" sz="2200" b="0" strike="noStrike" spc="-1">
              <a:latin typeface="Arial"/>
            </a:endParaRPr>
          </a:p>
          <a:p>
            <a:pPr algn="ctr">
              <a:lnSpc>
                <a:spcPts val="482"/>
              </a:lnSpc>
              <a:spcAft>
                <a:spcPts val="1287"/>
              </a:spcAft>
              <a:buNone/>
              <a:tabLst>
                <a:tab pos="0" algn="l"/>
                <a:tab pos="447480" algn="l"/>
                <a:tab pos="895320" algn="l"/>
                <a:tab pos="1342800" algn="l"/>
                <a:tab pos="1790640" algn="l"/>
                <a:tab pos="2238120" algn="l"/>
                <a:tab pos="2685960" algn="l"/>
                <a:tab pos="3133440" algn="l"/>
                <a:tab pos="3581280" algn="l"/>
                <a:tab pos="4028760" algn="l"/>
                <a:tab pos="4476600" algn="l"/>
                <a:tab pos="4924080" algn="l"/>
                <a:tab pos="5371920" algn="l"/>
                <a:tab pos="5819760" algn="l"/>
                <a:tab pos="6267240" algn="l"/>
                <a:tab pos="6715080" algn="l"/>
                <a:tab pos="7162560" algn="l"/>
                <a:tab pos="7610400" algn="l"/>
                <a:tab pos="8057880" algn="l"/>
                <a:tab pos="8505720" algn="l"/>
                <a:tab pos="8953200" algn="l"/>
              </a:tabLst>
            </a:pPr>
            <a:r>
              <a:rPr lang="en-US" sz="2200" b="1" strike="noStrike" cap="small" spc="-1">
                <a:solidFill>
                  <a:srgbClr val="FFFFFF"/>
                </a:solidFill>
                <a:latin typeface="Calibri"/>
                <a:ea typeface="DejaVu Sans"/>
              </a:rPr>
              <a:t> (23-24 september 2021) </a:t>
            </a:r>
            <a:endParaRPr lang="en-US" sz="2200" b="0" strike="noStrike" spc="-1">
              <a:latin typeface="Arial"/>
            </a:endParaRPr>
          </a:p>
          <a:p>
            <a:pPr algn="ctr">
              <a:lnSpc>
                <a:spcPts val="482"/>
              </a:lnSpc>
              <a:spcAft>
                <a:spcPts val="1287"/>
              </a:spcAft>
              <a:buNone/>
              <a:tabLst>
                <a:tab pos="0" algn="l"/>
                <a:tab pos="447480" algn="l"/>
                <a:tab pos="895320" algn="l"/>
                <a:tab pos="1342800" algn="l"/>
                <a:tab pos="1790640" algn="l"/>
                <a:tab pos="2238120" algn="l"/>
                <a:tab pos="2685960" algn="l"/>
                <a:tab pos="3133440" algn="l"/>
                <a:tab pos="3581280" algn="l"/>
                <a:tab pos="4028760" algn="l"/>
                <a:tab pos="4476600" algn="l"/>
                <a:tab pos="4924080" algn="l"/>
                <a:tab pos="5371920" algn="l"/>
                <a:tab pos="5819760" algn="l"/>
                <a:tab pos="6267240" algn="l"/>
                <a:tab pos="6715080" algn="l"/>
                <a:tab pos="7162560" algn="l"/>
                <a:tab pos="7610400" algn="l"/>
                <a:tab pos="8057880" algn="l"/>
                <a:tab pos="8505720" algn="l"/>
                <a:tab pos="8953200" algn="l"/>
              </a:tabLst>
            </a:pPr>
            <a:endParaRPr lang="en-US" sz="2200" b="0" strike="noStrike" spc="-1">
              <a:latin typeface="Arial"/>
            </a:endParaRPr>
          </a:p>
          <a:p>
            <a:pPr algn="ctr">
              <a:lnSpc>
                <a:spcPts val="482"/>
              </a:lnSpc>
              <a:spcAft>
                <a:spcPts val="1287"/>
              </a:spcAft>
              <a:buNone/>
              <a:tabLst>
                <a:tab pos="0" algn="l"/>
                <a:tab pos="447480" algn="l"/>
                <a:tab pos="895320" algn="l"/>
                <a:tab pos="1342800" algn="l"/>
                <a:tab pos="1790640" algn="l"/>
                <a:tab pos="2238120" algn="l"/>
                <a:tab pos="2685960" algn="l"/>
                <a:tab pos="3133440" algn="l"/>
                <a:tab pos="3581280" algn="l"/>
                <a:tab pos="4028760" algn="l"/>
                <a:tab pos="4476600" algn="l"/>
                <a:tab pos="4924080" algn="l"/>
                <a:tab pos="5371920" algn="l"/>
                <a:tab pos="5819760" algn="l"/>
                <a:tab pos="6267240" algn="l"/>
                <a:tab pos="6715080" algn="l"/>
                <a:tab pos="7162560" algn="l"/>
                <a:tab pos="7610400" algn="l"/>
                <a:tab pos="8057880" algn="l"/>
                <a:tab pos="8505720" algn="l"/>
                <a:tab pos="8953200" algn="l"/>
              </a:tabLst>
            </a:pPr>
            <a:r>
              <a:rPr lang="en-US" sz="2200" b="1" strike="noStrike" cap="small" spc="-1">
                <a:solidFill>
                  <a:srgbClr val="FFFFFF"/>
                </a:solidFill>
                <a:latin typeface="Calibri"/>
                <a:ea typeface="DejaVu Sans"/>
              </a:rPr>
              <a:t>and on the decisions of the JINR</a:t>
            </a:r>
            <a:endParaRPr lang="en-US" sz="2200" b="0" strike="noStrike" spc="-1">
              <a:latin typeface="Arial"/>
            </a:endParaRPr>
          </a:p>
          <a:p>
            <a:pPr algn="ctr">
              <a:lnSpc>
                <a:spcPts val="482"/>
              </a:lnSpc>
              <a:spcAft>
                <a:spcPts val="1287"/>
              </a:spcAft>
              <a:buNone/>
              <a:tabLst>
                <a:tab pos="0" algn="l"/>
                <a:tab pos="447480" algn="l"/>
                <a:tab pos="895320" algn="l"/>
                <a:tab pos="1342800" algn="l"/>
                <a:tab pos="1790640" algn="l"/>
                <a:tab pos="2238120" algn="l"/>
                <a:tab pos="2685960" algn="l"/>
                <a:tab pos="3133440" algn="l"/>
                <a:tab pos="3581280" algn="l"/>
                <a:tab pos="4028760" algn="l"/>
                <a:tab pos="4476600" algn="l"/>
                <a:tab pos="4924080" algn="l"/>
                <a:tab pos="5371920" algn="l"/>
                <a:tab pos="5819760" algn="l"/>
                <a:tab pos="6267240" algn="l"/>
                <a:tab pos="6715080" algn="l"/>
                <a:tab pos="7162560" algn="l"/>
                <a:tab pos="7610400" algn="l"/>
                <a:tab pos="8057880" algn="l"/>
                <a:tab pos="8505720" algn="l"/>
                <a:tab pos="8953200" algn="l"/>
              </a:tabLst>
            </a:pPr>
            <a:endParaRPr lang="en-US" sz="2200" b="0" strike="noStrike" spc="-1">
              <a:latin typeface="Arial"/>
            </a:endParaRPr>
          </a:p>
          <a:p>
            <a:pPr algn="ctr">
              <a:lnSpc>
                <a:spcPts val="482"/>
              </a:lnSpc>
              <a:spcAft>
                <a:spcPts val="1287"/>
              </a:spcAft>
              <a:buNone/>
              <a:tabLst>
                <a:tab pos="0" algn="l"/>
                <a:tab pos="447480" algn="l"/>
                <a:tab pos="895320" algn="l"/>
                <a:tab pos="1342800" algn="l"/>
                <a:tab pos="1790640" algn="l"/>
                <a:tab pos="2238120" algn="l"/>
                <a:tab pos="2685960" algn="l"/>
                <a:tab pos="3133440" algn="l"/>
                <a:tab pos="3581280" algn="l"/>
                <a:tab pos="4028760" algn="l"/>
                <a:tab pos="4476600" algn="l"/>
                <a:tab pos="4924080" algn="l"/>
                <a:tab pos="5371920" algn="l"/>
                <a:tab pos="5819760" algn="l"/>
                <a:tab pos="6267240" algn="l"/>
                <a:tab pos="6715080" algn="l"/>
                <a:tab pos="7162560" algn="l"/>
                <a:tab pos="7610400" algn="l"/>
                <a:tab pos="8057880" algn="l"/>
                <a:tab pos="8505720" algn="l"/>
                <a:tab pos="8953200" algn="l"/>
              </a:tabLst>
            </a:pPr>
            <a:r>
              <a:rPr lang="en-US" sz="2200" b="1" strike="noStrike" cap="small" spc="-1">
                <a:solidFill>
                  <a:srgbClr val="FFFFFF"/>
                </a:solidFill>
                <a:latin typeface="Calibri"/>
                <a:ea typeface="DejaVu Sans"/>
              </a:rPr>
              <a:t>Committee of Plenipotentiaries </a:t>
            </a:r>
            <a:endParaRPr lang="en-US" sz="2200" b="0" strike="noStrike" spc="-1">
              <a:latin typeface="Arial"/>
            </a:endParaRPr>
          </a:p>
          <a:p>
            <a:pPr algn="ctr">
              <a:lnSpc>
                <a:spcPts val="482"/>
              </a:lnSpc>
              <a:spcAft>
                <a:spcPts val="1287"/>
              </a:spcAft>
              <a:buNone/>
              <a:tabLst>
                <a:tab pos="0" algn="l"/>
                <a:tab pos="447480" algn="l"/>
                <a:tab pos="895320" algn="l"/>
                <a:tab pos="1342800" algn="l"/>
                <a:tab pos="1790640" algn="l"/>
                <a:tab pos="2238120" algn="l"/>
                <a:tab pos="2685960" algn="l"/>
                <a:tab pos="3133440" algn="l"/>
                <a:tab pos="3581280" algn="l"/>
                <a:tab pos="4028760" algn="l"/>
                <a:tab pos="4476600" algn="l"/>
                <a:tab pos="4924080" algn="l"/>
                <a:tab pos="5371920" algn="l"/>
                <a:tab pos="5819760" algn="l"/>
                <a:tab pos="6267240" algn="l"/>
                <a:tab pos="6715080" algn="l"/>
                <a:tab pos="7162560" algn="l"/>
                <a:tab pos="7610400" algn="l"/>
                <a:tab pos="8057880" algn="l"/>
                <a:tab pos="8505720" algn="l"/>
                <a:tab pos="8953200" algn="l"/>
              </a:tabLst>
            </a:pPr>
            <a:endParaRPr lang="en-US" sz="2200" b="0" strike="noStrike" spc="-1">
              <a:latin typeface="Arial"/>
            </a:endParaRPr>
          </a:p>
          <a:p>
            <a:pPr algn="ctr">
              <a:lnSpc>
                <a:spcPts val="482"/>
              </a:lnSpc>
              <a:spcAft>
                <a:spcPts val="1287"/>
              </a:spcAft>
              <a:buNone/>
              <a:tabLst>
                <a:tab pos="0" algn="l"/>
                <a:tab pos="447480" algn="l"/>
                <a:tab pos="895320" algn="l"/>
                <a:tab pos="1342800" algn="l"/>
                <a:tab pos="1790640" algn="l"/>
                <a:tab pos="2238120" algn="l"/>
                <a:tab pos="2685960" algn="l"/>
                <a:tab pos="3133440" algn="l"/>
                <a:tab pos="3581280" algn="l"/>
                <a:tab pos="4028760" algn="l"/>
                <a:tab pos="4476600" algn="l"/>
                <a:tab pos="4924080" algn="l"/>
                <a:tab pos="5371920" algn="l"/>
                <a:tab pos="5819760" algn="l"/>
                <a:tab pos="6267240" algn="l"/>
                <a:tab pos="6715080" algn="l"/>
                <a:tab pos="7162560" algn="l"/>
                <a:tab pos="7610400" algn="l"/>
                <a:tab pos="8057880" algn="l"/>
                <a:tab pos="8505720" algn="l"/>
                <a:tab pos="8953200" algn="l"/>
              </a:tabLst>
            </a:pPr>
            <a:r>
              <a:rPr lang="en-US" sz="2200" b="1" strike="noStrike" cap="small" spc="-1">
                <a:solidFill>
                  <a:srgbClr val="FFFFFF"/>
                </a:solidFill>
                <a:latin typeface="Calibri"/>
                <a:ea typeface="DejaVu Sans"/>
              </a:rPr>
              <a:t>(22-23 november 2021) </a:t>
            </a:r>
            <a:endParaRPr lang="en-US" sz="2200" b="0" strike="noStrike" spc="-1">
              <a:latin typeface="Arial"/>
            </a:endParaRPr>
          </a:p>
          <a:p>
            <a:pPr algn="ctr">
              <a:lnSpc>
                <a:spcPts val="482"/>
              </a:lnSpc>
              <a:spcAft>
                <a:spcPts val="1287"/>
              </a:spcAft>
              <a:buNone/>
              <a:tabLst>
                <a:tab pos="0" algn="l"/>
                <a:tab pos="447480" algn="l"/>
                <a:tab pos="895320" algn="l"/>
                <a:tab pos="1342800" algn="l"/>
                <a:tab pos="1790640" algn="l"/>
                <a:tab pos="2238120" algn="l"/>
                <a:tab pos="2685960" algn="l"/>
                <a:tab pos="3133440" algn="l"/>
                <a:tab pos="3581280" algn="l"/>
                <a:tab pos="4028760" algn="l"/>
                <a:tab pos="4476600" algn="l"/>
                <a:tab pos="4924080" algn="l"/>
                <a:tab pos="5371920" algn="l"/>
                <a:tab pos="5819760" algn="l"/>
                <a:tab pos="6267240" algn="l"/>
                <a:tab pos="6715080" algn="l"/>
                <a:tab pos="7162560" algn="l"/>
                <a:tab pos="7610400" algn="l"/>
                <a:tab pos="8057880" algn="l"/>
                <a:tab pos="8505720" algn="l"/>
                <a:tab pos="8953200" algn="l"/>
              </a:tabLst>
            </a:pPr>
            <a:endParaRPr lang="en-US" sz="2200" b="0" strike="noStrike" spc="-1">
              <a:latin typeface="Arial"/>
            </a:endParaRPr>
          </a:p>
          <a:p>
            <a:pPr algn="ctr">
              <a:lnSpc>
                <a:spcPts val="482"/>
              </a:lnSpc>
              <a:spcAft>
                <a:spcPts val="1287"/>
              </a:spcAft>
              <a:buNone/>
              <a:tabLst>
                <a:tab pos="0" algn="l"/>
                <a:tab pos="447480" algn="l"/>
                <a:tab pos="895320" algn="l"/>
                <a:tab pos="1342800" algn="l"/>
                <a:tab pos="1790640" algn="l"/>
                <a:tab pos="2238120" algn="l"/>
                <a:tab pos="2685960" algn="l"/>
                <a:tab pos="3133440" algn="l"/>
                <a:tab pos="3581280" algn="l"/>
                <a:tab pos="4028760" algn="l"/>
                <a:tab pos="4476600" algn="l"/>
                <a:tab pos="4924080" algn="l"/>
                <a:tab pos="5371920" algn="l"/>
                <a:tab pos="5819760" algn="l"/>
                <a:tab pos="6267240" algn="l"/>
                <a:tab pos="6715080" algn="l"/>
                <a:tab pos="7162560" algn="l"/>
                <a:tab pos="7610400" algn="l"/>
                <a:tab pos="8057880" algn="l"/>
                <a:tab pos="8505720" algn="l"/>
                <a:tab pos="8953200" algn="l"/>
              </a:tabLst>
            </a:pPr>
            <a:endParaRPr lang="en-US" sz="2200" b="0" strike="noStrike" spc="-1">
              <a:latin typeface="Arial"/>
            </a:endParaRPr>
          </a:p>
        </p:txBody>
      </p:sp>
      <p:grpSp>
        <p:nvGrpSpPr>
          <p:cNvPr id="106" name="Group 1"/>
          <p:cNvGrpSpPr/>
          <p:nvPr/>
        </p:nvGrpSpPr>
        <p:grpSpPr>
          <a:xfrm>
            <a:off x="228600" y="228600"/>
            <a:ext cx="716400" cy="621000"/>
            <a:chOff x="228600" y="228600"/>
            <a:chExt cx="716400" cy="621000"/>
          </a:xfrm>
        </p:grpSpPr>
        <p:pic>
          <p:nvPicPr>
            <p:cNvPr id="107" name="Рисунок 17_ 3"/>
            <p:cNvPicPr/>
            <p:nvPr/>
          </p:nvPicPr>
          <p:blipFill>
            <a:blip r:embed="rId28"/>
            <a:stretch/>
          </p:blipFill>
          <p:spPr>
            <a:xfrm>
              <a:off x="265680" y="228600"/>
              <a:ext cx="643320" cy="516240"/>
            </a:xfrm>
            <a:prstGeom prst="rect">
              <a:avLst/>
            </a:prstGeom>
            <a:ln w="0">
              <a:noFill/>
            </a:ln>
          </p:spPr>
        </p:pic>
        <p:sp>
          <p:nvSpPr>
            <p:cNvPr id="108" name="CustomShape 31"/>
            <p:cNvSpPr/>
            <p:nvPr/>
          </p:nvSpPr>
          <p:spPr>
            <a:xfrm>
              <a:off x="228600" y="821520"/>
              <a:ext cx="716400" cy="28080"/>
            </a:xfrm>
            <a:prstGeom prst="rect">
              <a:avLst/>
            </a:prstGeom>
            <a:solidFill>
              <a:srgbClr val="58AFC0"/>
            </a:solidFill>
            <a:ln>
              <a:noFill/>
            </a:ln>
          </p:spPr>
          <p:style>
            <a:lnRef idx="2">
              <a:schemeClr val="accent1">
                <a:shade val="50000"/>
              </a:schemeClr>
            </a:lnRef>
            <a:fillRef idx="1">
              <a:schemeClr val="accent1"/>
            </a:fillRef>
            <a:effectRef idx="0">
              <a:schemeClr val="accent1"/>
            </a:effectRef>
            <a:fontRef idx="minor"/>
          </p:style>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66"/>
          <p:cNvSpPr/>
          <p:nvPr/>
        </p:nvSpPr>
        <p:spPr>
          <a:xfrm>
            <a:off x="228600" y="795960"/>
            <a:ext cx="5712480" cy="3107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buNone/>
            </a:pPr>
            <a:r>
              <a:rPr lang="en-US" sz="1800" b="1" strike="noStrike" spc="-1">
                <a:solidFill>
                  <a:srgbClr val="000000"/>
                </a:solidFill>
                <a:latin typeface="Arial"/>
                <a:ea typeface="DejaVu Sans"/>
              </a:rPr>
              <a:t>Resolutions</a:t>
            </a:r>
            <a:endParaRPr lang="en-US" sz="1800" b="0" strike="noStrike" spc="-1">
              <a:latin typeface="Arial"/>
            </a:endParaRPr>
          </a:p>
          <a:p>
            <a:pPr algn="just">
              <a:lnSpc>
                <a:spcPct val="100000"/>
              </a:lnSpc>
              <a:buNone/>
            </a:pPr>
            <a:endParaRPr lang="en-US" sz="1800" b="0" strike="noStrike" spc="-1">
              <a:latin typeface="Arial"/>
            </a:endParaRPr>
          </a:p>
          <a:p>
            <a:pPr algn="just">
              <a:lnSpc>
                <a:spcPct val="100000"/>
              </a:lnSpc>
              <a:buNone/>
            </a:pPr>
            <a:r>
              <a:rPr lang="en-US" sz="1800" b="0" strike="noStrike" spc="-1">
                <a:solidFill>
                  <a:srgbClr val="000000"/>
                </a:solidFill>
                <a:latin typeface="Arial"/>
                <a:ea typeface="DejaVu Sans"/>
              </a:rPr>
              <a:t>In compliance with articles 7 and 17 of the JINR Charter, with reference to the Letter of application for JINR membership received from the Arab Republic of Egypt to participate in JINR as its full member presuming the applier’s consent with the JINR Charter and all that implies, based on consensus decision-making</a:t>
            </a:r>
            <a:r>
              <a:rPr lang="en-US" sz="1800" b="1" strike="noStrike" spc="-1">
                <a:solidFill>
                  <a:srgbClr val="000000"/>
                </a:solidFill>
                <a:latin typeface="Arial"/>
                <a:ea typeface="DejaVu Sans"/>
              </a:rPr>
              <a:t> ADMITS the Arab Republic of Egypt in the JINR Member States.</a:t>
            </a:r>
            <a:endParaRPr lang="en-US" sz="1800" b="0" strike="noStrike" spc="-1">
              <a:latin typeface="Arial"/>
            </a:endParaRPr>
          </a:p>
          <a:p>
            <a:pPr algn="just">
              <a:lnSpc>
                <a:spcPct val="100000"/>
              </a:lnSpc>
              <a:buNone/>
            </a:pPr>
            <a:endParaRPr lang="en-US" sz="1800" b="0" strike="noStrike" spc="-1">
              <a:latin typeface="Arial"/>
            </a:endParaRPr>
          </a:p>
        </p:txBody>
      </p:sp>
      <p:sp>
        <p:nvSpPr>
          <p:cNvPr id="160" name="CustomShape 69"/>
          <p:cNvSpPr/>
          <p:nvPr/>
        </p:nvSpPr>
        <p:spPr>
          <a:xfrm>
            <a:off x="0" y="36360"/>
            <a:ext cx="1216584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US" sz="2000" b="1" strike="noStrike" cap="small" spc="-1">
                <a:solidFill>
                  <a:srgbClr val="0066CC"/>
                </a:solidFill>
                <a:latin typeface="Calibri"/>
                <a:ea typeface="DejaVu Sans"/>
              </a:rPr>
              <a:t>the session of the  JINR committee of plenipotentiaries </a:t>
            </a:r>
            <a:endParaRPr lang="en-US" sz="2000" b="0" strike="noStrike" spc="-1">
              <a:latin typeface="Arial"/>
            </a:endParaRPr>
          </a:p>
        </p:txBody>
      </p:sp>
      <p:sp>
        <p:nvSpPr>
          <p:cNvPr id="161" name="CustomShape 77"/>
          <p:cNvSpPr/>
          <p:nvPr/>
        </p:nvSpPr>
        <p:spPr>
          <a:xfrm>
            <a:off x="228600" y="4786200"/>
            <a:ext cx="5712480" cy="1614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buNone/>
            </a:pPr>
            <a:r>
              <a:rPr lang="en-US" sz="2000" b="0" strike="noStrike" spc="-1">
                <a:solidFill>
                  <a:srgbClr val="000000"/>
                </a:solidFill>
                <a:latin typeface="Calibri"/>
                <a:ea typeface="DejaVu Sans"/>
              </a:rPr>
              <a:t>The Committee of Plenipotentiaries takes note of the information on </a:t>
            </a:r>
            <a:r>
              <a:rPr lang="en-US" sz="2000" b="1" strike="noStrike" spc="-1">
                <a:solidFill>
                  <a:srgbClr val="000000"/>
                </a:solidFill>
                <a:latin typeface="Calibri"/>
                <a:ea typeface="DejaVu Sans"/>
              </a:rPr>
              <a:t>the pre-accession actions undertaken by the Republic of Serbia to enter JINR as its full member and welcomes signing the respective action plan.</a:t>
            </a:r>
            <a:endParaRPr lang="en-US" sz="2000" b="0" strike="noStrike" spc="-1">
              <a:latin typeface="Arial"/>
            </a:endParaRPr>
          </a:p>
        </p:txBody>
      </p:sp>
      <p:sp>
        <p:nvSpPr>
          <p:cNvPr id="162" name="CustomShape 91"/>
          <p:cNvSpPr/>
          <p:nvPr/>
        </p:nvSpPr>
        <p:spPr>
          <a:xfrm>
            <a:off x="6636600" y="507960"/>
            <a:ext cx="4850280" cy="33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buNone/>
            </a:pPr>
            <a:r>
              <a:rPr lang="en-US" sz="1600" b="1" strike="noStrike" spc="-1">
                <a:solidFill>
                  <a:srgbClr val="000000"/>
                </a:solidFill>
                <a:latin typeface="Arial"/>
                <a:ea typeface="DejaVu Sans"/>
              </a:rPr>
              <a:t>Egypt became full-fledged JINR Member State.</a:t>
            </a:r>
            <a:endParaRPr lang="en-US" sz="1600" b="0" strike="noStrike" spc="-1">
              <a:latin typeface="Arial"/>
            </a:endParaRPr>
          </a:p>
        </p:txBody>
      </p:sp>
      <p:sp>
        <p:nvSpPr>
          <p:cNvPr id="163" name="CustomShape 92"/>
          <p:cNvSpPr/>
          <p:nvPr/>
        </p:nvSpPr>
        <p:spPr>
          <a:xfrm>
            <a:off x="6112800" y="3795840"/>
            <a:ext cx="5712480" cy="576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buNone/>
            </a:pPr>
            <a:r>
              <a:rPr lang="en-US" sz="1600" b="1" strike="noStrike" spc="-1">
                <a:solidFill>
                  <a:srgbClr val="000000"/>
                </a:solidFill>
                <a:latin typeface="Calibri"/>
                <a:ea typeface="DejaVu Sans"/>
              </a:rPr>
              <a:t>Action plan of Republic of Serbia to enter JINR as its full member was signed</a:t>
            </a:r>
            <a:endParaRPr lang="en-US" sz="1600" b="0" strike="noStrike" spc="-1">
              <a:latin typeface="Arial"/>
            </a:endParaRPr>
          </a:p>
        </p:txBody>
      </p:sp>
      <p:pic>
        <p:nvPicPr>
          <p:cNvPr id="164" name="Рисунок 163"/>
          <p:cNvPicPr/>
          <p:nvPr/>
        </p:nvPicPr>
        <p:blipFill>
          <a:blip r:embed="rId2"/>
          <a:stretch/>
        </p:blipFill>
        <p:spPr>
          <a:xfrm>
            <a:off x="6485400" y="903240"/>
            <a:ext cx="5274000" cy="2854800"/>
          </a:xfrm>
          <a:prstGeom prst="rect">
            <a:avLst/>
          </a:prstGeom>
          <a:ln w="0">
            <a:noFill/>
          </a:ln>
        </p:spPr>
      </p:pic>
      <p:pic>
        <p:nvPicPr>
          <p:cNvPr id="165" name="Рисунок 164"/>
          <p:cNvPicPr/>
          <p:nvPr/>
        </p:nvPicPr>
        <p:blipFill>
          <a:blip r:embed="rId3"/>
          <a:stretch/>
        </p:blipFill>
        <p:spPr>
          <a:xfrm>
            <a:off x="6750000" y="4377960"/>
            <a:ext cx="5064120" cy="2635560"/>
          </a:xfrm>
          <a:prstGeom prst="rect">
            <a:avLst/>
          </a:prstGeom>
          <a:ln w="0">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ustomShape 71"/>
          <p:cNvSpPr/>
          <p:nvPr/>
        </p:nvSpPr>
        <p:spPr>
          <a:xfrm>
            <a:off x="228600" y="543960"/>
            <a:ext cx="5255280" cy="200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buNone/>
            </a:pPr>
            <a:r>
              <a:rPr lang="en-US" sz="1800" b="1" strike="noStrike" spc="-1">
                <a:solidFill>
                  <a:srgbClr val="000000"/>
                </a:solidFill>
                <a:latin typeface="Arial"/>
                <a:ea typeface="DejaVu Sans"/>
              </a:rPr>
              <a:t>Resolutions</a:t>
            </a:r>
            <a:endParaRPr lang="en-US" sz="1800" b="0" strike="noStrike" spc="-1">
              <a:latin typeface="Arial"/>
            </a:endParaRPr>
          </a:p>
          <a:p>
            <a:pPr algn="just">
              <a:lnSpc>
                <a:spcPct val="100000"/>
              </a:lnSpc>
              <a:buNone/>
            </a:pPr>
            <a:endParaRPr lang="en-US" sz="1800" b="0" strike="noStrike" spc="-1">
              <a:latin typeface="Arial"/>
            </a:endParaRPr>
          </a:p>
          <a:p>
            <a:pPr algn="just">
              <a:lnSpc>
                <a:spcPct val="100000"/>
              </a:lnSpc>
              <a:buNone/>
            </a:pPr>
            <a:r>
              <a:rPr lang="en-US" sz="1800" b="0" strike="noStrike" spc="-1">
                <a:solidFill>
                  <a:srgbClr val="000000"/>
                </a:solidFill>
                <a:latin typeface="Calibri"/>
                <a:ea typeface="DejaVu Sans"/>
              </a:rPr>
              <a:t>To approve the </a:t>
            </a:r>
            <a:r>
              <a:rPr lang="en-US" sz="1800" b="1" strike="noStrike" spc="-1">
                <a:solidFill>
                  <a:srgbClr val="000000"/>
                </a:solidFill>
                <a:latin typeface="Calibri"/>
                <a:ea typeface="DejaVu Sans"/>
              </a:rPr>
              <a:t>Regulations for the JINR Associate </a:t>
            </a:r>
            <a:endParaRPr lang="en-US" sz="1800" b="0" strike="noStrike" spc="-1">
              <a:latin typeface="Arial"/>
            </a:endParaRPr>
          </a:p>
          <a:p>
            <a:pPr algn="just">
              <a:lnSpc>
                <a:spcPct val="100000"/>
              </a:lnSpc>
              <a:buNone/>
            </a:pPr>
            <a:r>
              <a:rPr lang="en-US" sz="1800" b="1" strike="noStrike" spc="-1">
                <a:solidFill>
                  <a:srgbClr val="000000"/>
                </a:solidFill>
                <a:latin typeface="Calibri"/>
                <a:ea typeface="DejaVu Sans"/>
              </a:rPr>
              <a:t>Membership</a:t>
            </a:r>
            <a:r>
              <a:rPr lang="en-US" sz="1800" b="0" strike="noStrike" spc="-1">
                <a:solidFill>
                  <a:srgbClr val="000000"/>
                </a:solidFill>
                <a:latin typeface="Calibri"/>
                <a:ea typeface="DejaVu Sans"/>
              </a:rPr>
              <a:t>. To extend the Regulations to cover the agreements on participation in the JINR programmes concluded by JINR with some states unless their terms are contrary to the Regulations.</a:t>
            </a:r>
            <a:endParaRPr lang="en-US" sz="1800" b="0" strike="noStrike" spc="-1">
              <a:latin typeface="Arial"/>
            </a:endParaRPr>
          </a:p>
        </p:txBody>
      </p:sp>
      <p:sp>
        <p:nvSpPr>
          <p:cNvPr id="167" name="CustomShape 72"/>
          <p:cNvSpPr/>
          <p:nvPr/>
        </p:nvSpPr>
        <p:spPr>
          <a:xfrm>
            <a:off x="0" y="108360"/>
            <a:ext cx="1188468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US" sz="2000" b="1" strike="noStrike" cap="small" spc="-1">
                <a:solidFill>
                  <a:srgbClr val="0066CC"/>
                </a:solidFill>
                <a:latin typeface="Calibri"/>
                <a:ea typeface="DejaVu Sans"/>
              </a:rPr>
              <a:t>the session of the  JINR committee of plenipotentiaries </a:t>
            </a:r>
            <a:endParaRPr lang="en-US" sz="2000" b="0" strike="noStrike" spc="-1">
              <a:latin typeface="Arial"/>
            </a:endParaRPr>
          </a:p>
        </p:txBody>
      </p:sp>
      <p:sp>
        <p:nvSpPr>
          <p:cNvPr id="168" name="CustomShape 90"/>
          <p:cNvSpPr/>
          <p:nvPr/>
        </p:nvSpPr>
        <p:spPr>
          <a:xfrm>
            <a:off x="208800" y="2561400"/>
            <a:ext cx="527508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buNone/>
            </a:pPr>
            <a:r>
              <a:rPr lang="en-US" sz="1800" b="0" strike="noStrike" spc="-1">
                <a:solidFill>
                  <a:srgbClr val="000000"/>
                </a:solidFill>
                <a:latin typeface="Calibri"/>
                <a:ea typeface="DejaVu Sans"/>
              </a:rPr>
              <a:t>To approve </a:t>
            </a:r>
            <a:r>
              <a:rPr lang="en-US" sz="1800" b="1" strike="noStrike" spc="-1">
                <a:solidFill>
                  <a:srgbClr val="000000"/>
                </a:solidFill>
                <a:latin typeface="Calibri"/>
                <a:ea typeface="DejaVu Sans"/>
              </a:rPr>
              <a:t>the JINR Flag</a:t>
            </a:r>
            <a:r>
              <a:rPr lang="en-US" sz="1800" b="0" strike="noStrike" spc="-1">
                <a:solidFill>
                  <a:srgbClr val="000000"/>
                </a:solidFill>
                <a:latin typeface="Calibri"/>
                <a:ea typeface="DejaVu Sans"/>
              </a:rPr>
              <a:t> Code. To release flagging in accordance with the JINR Flag Code.     </a:t>
            </a:r>
            <a:endParaRPr lang="en-US" sz="1800" b="0" strike="noStrike" spc="-1">
              <a:latin typeface="Arial"/>
            </a:endParaRPr>
          </a:p>
        </p:txBody>
      </p:sp>
      <p:sp>
        <p:nvSpPr>
          <p:cNvPr id="169" name="CustomShape 93"/>
          <p:cNvSpPr/>
          <p:nvPr/>
        </p:nvSpPr>
        <p:spPr>
          <a:xfrm>
            <a:off x="234000" y="4426200"/>
            <a:ext cx="6621480" cy="2558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buNone/>
            </a:pPr>
            <a:r>
              <a:rPr lang="en-US" sz="1800" b="1" strike="noStrike" spc="-1">
                <a:solidFill>
                  <a:srgbClr val="000000"/>
                </a:solidFill>
                <a:latin typeface="Calibri"/>
                <a:ea typeface="DejaVu Sans"/>
              </a:rPr>
              <a:t>CP accepted the “Sofia declaration on the value of international integration in science and technology”</a:t>
            </a:r>
            <a:r>
              <a:rPr lang="en-US" sz="1800" b="0" strike="noStrike" spc="-1">
                <a:solidFill>
                  <a:srgbClr val="000000"/>
                </a:solidFill>
                <a:latin typeface="Calibri"/>
                <a:ea typeface="DejaVu Sans"/>
              </a:rPr>
              <a:t> and resolved:  </a:t>
            </a:r>
            <a:endParaRPr lang="en-US" sz="1800" b="0" strike="noStrike" spc="-1">
              <a:latin typeface="Arial"/>
            </a:endParaRPr>
          </a:p>
          <a:p>
            <a:pPr algn="just">
              <a:lnSpc>
                <a:spcPct val="100000"/>
              </a:lnSpc>
              <a:buNone/>
            </a:pPr>
            <a:endParaRPr lang="en-US" sz="1800" b="0" strike="noStrike" spc="-1">
              <a:latin typeface="Arial"/>
            </a:endParaRPr>
          </a:p>
          <a:p>
            <a:pPr algn="just">
              <a:lnSpc>
                <a:spcPct val="100000"/>
              </a:lnSpc>
              <a:buNone/>
            </a:pPr>
            <a:r>
              <a:rPr lang="en-US" sz="1800" b="0" strike="noStrike" spc="-1">
                <a:solidFill>
                  <a:srgbClr val="000000"/>
                </a:solidFill>
                <a:latin typeface="Calibri"/>
                <a:ea typeface="DejaVu Sans"/>
              </a:rPr>
              <a:t>Following the Declaration and in accordance with the JINR Long-Term Development Strategic Plan up to 2030 and Beyond, to intensify the systematic work to attract new partners to JINR. To have the JINR Directorate explore new frontiers for further enlargement of the community of the Member States, Associate Members and partner countries.</a:t>
            </a:r>
            <a:endParaRPr lang="en-US" sz="1800" b="0" strike="noStrike" spc="-1">
              <a:latin typeface="Arial"/>
            </a:endParaRPr>
          </a:p>
        </p:txBody>
      </p:sp>
      <p:sp>
        <p:nvSpPr>
          <p:cNvPr id="170" name="CustomShape 94"/>
          <p:cNvSpPr/>
          <p:nvPr/>
        </p:nvSpPr>
        <p:spPr>
          <a:xfrm>
            <a:off x="234000" y="3209400"/>
            <a:ext cx="11884680" cy="11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buNone/>
            </a:pPr>
            <a:r>
              <a:rPr lang="en-US" sz="1800" b="1" strike="noStrike" spc="-1">
                <a:solidFill>
                  <a:srgbClr val="000000"/>
                </a:solidFill>
                <a:latin typeface="Calibri"/>
                <a:ea typeface="DejaVu Sans"/>
              </a:rPr>
              <a:t>The president of the Republic of Bulgaria Rumen Radev </a:t>
            </a:r>
            <a:r>
              <a:rPr lang="en-US" sz="1800" b="0" strike="noStrike" spc="-1">
                <a:solidFill>
                  <a:srgbClr val="000000"/>
                </a:solidFill>
                <a:latin typeface="Calibri"/>
                <a:ea typeface="DejaVu Sans"/>
              </a:rPr>
              <a:t>participated in the ceremonial meeting in Sofia was held within the framework of the CP session of JINR in Bulgaria dedicated to the celebration of the 65th anniversary of JINR and as part of the Year of Bulgaria in JINR. Heads of diplomatic missions of a number of JINR Member States in Bulgaria, leaders of the Bulgarian scientific community took part in the event. </a:t>
            </a:r>
            <a:endParaRPr lang="en-US" sz="1800" b="0" strike="noStrike" spc="-1">
              <a:latin typeface="Arial"/>
            </a:endParaRPr>
          </a:p>
        </p:txBody>
      </p:sp>
      <p:pic>
        <p:nvPicPr>
          <p:cNvPr id="171" name="Рисунок 170"/>
          <p:cNvPicPr/>
          <p:nvPr/>
        </p:nvPicPr>
        <p:blipFill>
          <a:blip r:embed="rId2"/>
          <a:stretch/>
        </p:blipFill>
        <p:spPr>
          <a:xfrm>
            <a:off x="5679000" y="617400"/>
            <a:ext cx="6398280" cy="2404440"/>
          </a:xfrm>
          <a:prstGeom prst="rect">
            <a:avLst/>
          </a:prstGeom>
          <a:ln w="0">
            <a:noFill/>
          </a:ln>
        </p:spPr>
      </p:pic>
      <p:pic>
        <p:nvPicPr>
          <p:cNvPr id="172" name="Рисунок 171"/>
          <p:cNvPicPr/>
          <p:nvPr/>
        </p:nvPicPr>
        <p:blipFill>
          <a:blip r:embed="rId3"/>
          <a:stretch/>
        </p:blipFill>
        <p:spPr>
          <a:xfrm>
            <a:off x="6858720" y="4396320"/>
            <a:ext cx="5255280" cy="2339280"/>
          </a:xfrm>
          <a:prstGeom prst="rect">
            <a:avLst/>
          </a:prstGeom>
          <a:ln w="0">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8"/>
          <p:cNvSpPr/>
          <p:nvPr/>
        </p:nvSpPr>
        <p:spPr>
          <a:xfrm>
            <a:off x="4631760" y="1226880"/>
            <a:ext cx="3202920" cy="637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b="1" strike="noStrike" spc="-1">
                <a:solidFill>
                  <a:srgbClr val="2A6099"/>
                </a:solidFill>
                <a:latin typeface="Arial"/>
                <a:ea typeface="Arial"/>
              </a:rPr>
              <a:t>THANK YOU!</a:t>
            </a:r>
            <a:endParaRPr lang="en-US" sz="3600" b="0" strike="noStrike" spc="-1">
              <a:latin typeface="Arial"/>
            </a:endParaRPr>
          </a:p>
        </p:txBody>
      </p:sp>
      <p:pic>
        <p:nvPicPr>
          <p:cNvPr id="174" name="Рисунок 173"/>
          <p:cNvPicPr/>
          <p:nvPr/>
        </p:nvPicPr>
        <p:blipFill>
          <a:blip r:embed="rId2"/>
          <a:stretch/>
        </p:blipFill>
        <p:spPr>
          <a:xfrm>
            <a:off x="0" y="-2160"/>
            <a:ext cx="12160080" cy="7105320"/>
          </a:xfrm>
          <a:prstGeom prst="rect">
            <a:avLst/>
          </a:prstGeom>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CustomShape 57"/>
          <p:cNvSpPr/>
          <p:nvPr/>
        </p:nvSpPr>
        <p:spPr>
          <a:xfrm>
            <a:off x="830520" y="144360"/>
            <a:ext cx="10522080" cy="699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US" sz="2000" b="1" strike="noStrike" cap="small" spc="-1">
                <a:solidFill>
                  <a:srgbClr val="0066CC"/>
                </a:solidFill>
                <a:latin typeface="Calibri"/>
                <a:ea typeface="DejaVu Sans"/>
              </a:rPr>
              <a:t>Information on the session of the JINR scientific council </a:t>
            </a:r>
            <a:endParaRPr lang="en-US" sz="2000" b="0" strike="noStrike" spc="-1">
              <a:latin typeface="Arial"/>
            </a:endParaRPr>
          </a:p>
          <a:p>
            <a:pPr algn="ctr">
              <a:lnSpc>
                <a:spcPct val="100000"/>
              </a:lnSpc>
              <a:buNone/>
            </a:pPr>
            <a:r>
              <a:rPr lang="en-US" sz="2000" b="0" strike="noStrike" cap="small" spc="-1">
                <a:solidFill>
                  <a:srgbClr val="0066CC"/>
                </a:solidFill>
                <a:latin typeface="Calibri"/>
                <a:ea typeface="DejaVu Sans"/>
              </a:rPr>
              <a:t>23-24 september 2021</a:t>
            </a:r>
            <a:endParaRPr lang="en-US" sz="2000" b="0" strike="noStrike" spc="-1">
              <a:latin typeface="Arial"/>
            </a:endParaRPr>
          </a:p>
        </p:txBody>
      </p:sp>
      <p:sp>
        <p:nvSpPr>
          <p:cNvPr id="110" name="CustomShape 59"/>
          <p:cNvSpPr/>
          <p:nvPr/>
        </p:nvSpPr>
        <p:spPr>
          <a:xfrm>
            <a:off x="8709480" y="828360"/>
            <a:ext cx="107568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800" b="1" strike="noStrike" spc="-1">
                <a:solidFill>
                  <a:srgbClr val="000000"/>
                </a:solidFill>
                <a:latin typeface="Segoe UI Light"/>
                <a:ea typeface="DejaVu Sans"/>
              </a:rPr>
              <a:t>AGENDA</a:t>
            </a:r>
            <a:endParaRPr lang="en-US" sz="1800" b="0" strike="noStrike" spc="-1">
              <a:latin typeface="Arial"/>
            </a:endParaRPr>
          </a:p>
        </p:txBody>
      </p:sp>
      <p:sp>
        <p:nvSpPr>
          <p:cNvPr id="111" name="CustomShape 60"/>
          <p:cNvSpPr/>
          <p:nvPr/>
        </p:nvSpPr>
        <p:spPr>
          <a:xfrm>
            <a:off x="6400800" y="1328040"/>
            <a:ext cx="5743080" cy="5442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216000" indent="-216000" algn="just">
              <a:lnSpc>
                <a:spcPct val="100000"/>
              </a:lnSpc>
              <a:spcBef>
                <a:spcPts val="700"/>
              </a:spcBef>
              <a:buClr>
                <a:srgbClr val="000000"/>
              </a:buClr>
              <a:buFont typeface="TeX Gyre Adventor"/>
              <a:buChar char="•"/>
            </a:pPr>
            <a:r>
              <a:rPr lang="en-US" sz="1600" b="0" strike="noStrike" spc="-1">
                <a:solidFill>
                  <a:srgbClr val="000000"/>
                </a:solidFill>
                <a:latin typeface="Calibri"/>
                <a:ea typeface="DejaVu Sans"/>
              </a:rPr>
              <a:t>Report by the JINR Director </a:t>
            </a:r>
            <a:r>
              <a:rPr lang="en-US" sz="1600" b="1" strike="noStrike" spc="-1">
                <a:solidFill>
                  <a:srgbClr val="000000"/>
                </a:solidFill>
                <a:latin typeface="Calibri"/>
                <a:ea typeface="DejaVu Sans"/>
              </a:rPr>
              <a:t>(G. Trubnikov)</a:t>
            </a:r>
            <a:endParaRPr lang="en-US" sz="1600" b="0" strike="noStrike" spc="-1">
              <a:latin typeface="Arial"/>
            </a:endParaRPr>
          </a:p>
          <a:p>
            <a:pPr marL="216000" indent="-216000" algn="just">
              <a:lnSpc>
                <a:spcPct val="100000"/>
              </a:lnSpc>
              <a:spcBef>
                <a:spcPts val="700"/>
              </a:spcBef>
              <a:buClr>
                <a:srgbClr val="000000"/>
              </a:buClr>
              <a:buFont typeface="TeX Gyre Adventor"/>
              <a:buChar char="•"/>
            </a:pPr>
            <a:r>
              <a:rPr lang="en-US" sz="1600" b="0" strike="noStrike" spc="-1">
                <a:solidFill>
                  <a:srgbClr val="000000"/>
                </a:solidFill>
                <a:latin typeface="Calibri"/>
                <a:ea typeface="DejaVu Sans"/>
              </a:rPr>
              <a:t>Election of the co-chair of Scientific Council </a:t>
            </a:r>
            <a:r>
              <a:rPr lang="en-US" sz="1600" b="1" strike="noStrike" spc="-1">
                <a:solidFill>
                  <a:srgbClr val="000000"/>
                </a:solidFill>
                <a:latin typeface="Calibri"/>
                <a:ea typeface="DejaVu Sans"/>
              </a:rPr>
              <a:t>(G. Trubnikov)</a:t>
            </a:r>
            <a:r>
              <a:rPr lang="en-US" sz="1600" b="0" strike="noStrike" spc="-1">
                <a:solidFill>
                  <a:srgbClr val="000000"/>
                </a:solidFill>
                <a:latin typeface="Calibri"/>
                <a:ea typeface="DejaVu Sans"/>
              </a:rPr>
              <a:t> </a:t>
            </a:r>
            <a:endParaRPr lang="en-US" sz="1600" b="0" strike="noStrike" spc="-1">
              <a:latin typeface="Arial"/>
            </a:endParaRPr>
          </a:p>
          <a:p>
            <a:pPr marL="216000" indent="-216000" algn="just">
              <a:lnSpc>
                <a:spcPct val="100000"/>
              </a:lnSpc>
              <a:spcBef>
                <a:spcPts val="700"/>
              </a:spcBef>
              <a:buClr>
                <a:srgbClr val="000000"/>
              </a:buClr>
              <a:buFont typeface="TeX Gyre Adventor"/>
              <a:buChar char="•"/>
            </a:pPr>
            <a:r>
              <a:rPr lang="en-US" sz="1600" b="0" strike="noStrike" spc="-1">
                <a:solidFill>
                  <a:srgbClr val="000000"/>
                </a:solidFill>
                <a:latin typeface="Calibri"/>
                <a:ea typeface="DejaVu Sans"/>
              </a:rPr>
              <a:t>Progress of implementation of the NICA project </a:t>
            </a:r>
            <a:r>
              <a:rPr lang="en-US" sz="1600" b="1" strike="noStrike" spc="-1">
                <a:solidFill>
                  <a:srgbClr val="000000"/>
                </a:solidFill>
                <a:latin typeface="Calibri"/>
                <a:ea typeface="DejaVu Sans"/>
              </a:rPr>
              <a:t>(R. Lednicky)</a:t>
            </a:r>
            <a:endParaRPr lang="en-US" sz="1600" b="0" strike="noStrike" spc="-1">
              <a:latin typeface="Arial"/>
            </a:endParaRPr>
          </a:p>
          <a:p>
            <a:pPr marL="216000" indent="-216000" algn="just">
              <a:lnSpc>
                <a:spcPct val="100000"/>
              </a:lnSpc>
              <a:spcBef>
                <a:spcPts val="700"/>
              </a:spcBef>
              <a:buClr>
                <a:srgbClr val="000000"/>
              </a:buClr>
              <a:buFont typeface="TeX Gyre Adventor"/>
              <a:buChar char="•"/>
            </a:pPr>
            <a:r>
              <a:rPr lang="en-US" sz="1600" b="0" strike="noStrike" spc="-1">
                <a:solidFill>
                  <a:srgbClr val="000000"/>
                </a:solidFill>
                <a:latin typeface="Calibri"/>
                <a:ea typeface="DejaVu Sans"/>
              </a:rPr>
              <a:t>Four pillars of BLTP </a:t>
            </a:r>
            <a:r>
              <a:rPr lang="en-US" sz="1600" b="1" strike="noStrike" spc="-1">
                <a:solidFill>
                  <a:srgbClr val="000000"/>
                </a:solidFill>
                <a:latin typeface="Calibri"/>
                <a:ea typeface="DejaVu Sans"/>
              </a:rPr>
              <a:t>(D.Kazakov)</a:t>
            </a:r>
            <a:endParaRPr lang="en-US" sz="1600" b="0" strike="noStrike" spc="-1">
              <a:latin typeface="Arial"/>
            </a:endParaRPr>
          </a:p>
          <a:p>
            <a:pPr marL="216000" indent="-216000" algn="just">
              <a:lnSpc>
                <a:spcPct val="100000"/>
              </a:lnSpc>
              <a:spcBef>
                <a:spcPts val="700"/>
              </a:spcBef>
              <a:buClr>
                <a:srgbClr val="000000"/>
              </a:buClr>
              <a:buFont typeface="TeX Gyre Adventor"/>
              <a:buChar char="•"/>
            </a:pPr>
            <a:r>
              <a:rPr lang="en-US" sz="1600" b="0" strike="noStrike" spc="-1">
                <a:solidFill>
                  <a:srgbClr val="000000"/>
                </a:solidFill>
                <a:latin typeface="Calibri"/>
                <a:ea typeface="DejaVu Sans"/>
              </a:rPr>
              <a:t>First steps in implementation of the JINR Long-term Development Strategic Plan  </a:t>
            </a:r>
            <a:r>
              <a:rPr lang="en-US" sz="1600" b="1" strike="noStrike" spc="-1">
                <a:solidFill>
                  <a:srgbClr val="000000"/>
                </a:solidFill>
                <a:latin typeface="Calibri"/>
                <a:ea typeface="DejaVu Sans"/>
              </a:rPr>
              <a:t>(G. Trubnikov)</a:t>
            </a:r>
            <a:endParaRPr lang="en-US" sz="1600" b="0" strike="noStrike" spc="-1">
              <a:latin typeface="Arial"/>
            </a:endParaRPr>
          </a:p>
          <a:p>
            <a:pPr marL="216000" indent="-216000" algn="just">
              <a:lnSpc>
                <a:spcPct val="100000"/>
              </a:lnSpc>
              <a:spcBef>
                <a:spcPts val="700"/>
              </a:spcBef>
              <a:buClr>
                <a:srgbClr val="000000"/>
              </a:buClr>
              <a:buFont typeface="TeX Gyre Adventor"/>
              <a:buChar char="•"/>
            </a:pPr>
            <a:r>
              <a:rPr lang="en-US" sz="1600" b="0" strike="noStrike" spc="-1">
                <a:solidFill>
                  <a:srgbClr val="000000"/>
                </a:solidFill>
                <a:latin typeface="Calibri"/>
                <a:ea typeface="DejaVu Sans"/>
              </a:rPr>
              <a:t>Presentation by the laureate of the Bruno Pontecorvo Prize </a:t>
            </a:r>
            <a:r>
              <a:rPr lang="en-US" sz="1600" b="1" strike="noStrike" spc="-1">
                <a:solidFill>
                  <a:srgbClr val="000000"/>
                </a:solidFill>
                <a:latin typeface="Calibri"/>
                <a:ea typeface="DejaVu Sans"/>
              </a:rPr>
              <a:t>(K.Niva)</a:t>
            </a:r>
            <a:endParaRPr lang="en-US" sz="1600" b="0" strike="noStrike" spc="-1">
              <a:latin typeface="Arial"/>
            </a:endParaRPr>
          </a:p>
          <a:p>
            <a:pPr marL="216000" indent="-216000" algn="just">
              <a:lnSpc>
                <a:spcPct val="100000"/>
              </a:lnSpc>
              <a:spcBef>
                <a:spcPts val="700"/>
              </a:spcBef>
              <a:buClr>
                <a:srgbClr val="000000"/>
              </a:buClr>
              <a:buFont typeface="TeX Gyre Adventor"/>
              <a:buChar char="•"/>
            </a:pPr>
            <a:r>
              <a:rPr lang="en-US" sz="1600" b="0" strike="noStrike" spc="-1">
                <a:solidFill>
                  <a:srgbClr val="000000"/>
                </a:solidFill>
                <a:latin typeface="Calibri"/>
                <a:ea typeface="DejaVu Sans"/>
              </a:rPr>
              <a:t>PACs’ recommendations </a:t>
            </a:r>
            <a:r>
              <a:rPr lang="en-US" sz="1600" b="1" strike="noStrike" spc="-1">
                <a:solidFill>
                  <a:srgbClr val="000000"/>
                </a:solidFill>
                <a:latin typeface="Calibri"/>
                <a:ea typeface="DejaVu Sans"/>
              </a:rPr>
              <a:t>(I. Tserruya, M. Lewitowicz,  D.L. Nagy)</a:t>
            </a:r>
            <a:endParaRPr lang="en-US" sz="1600" b="0" strike="noStrike" spc="-1">
              <a:latin typeface="Arial"/>
            </a:endParaRPr>
          </a:p>
          <a:p>
            <a:pPr marL="216000" indent="-216000" algn="just">
              <a:lnSpc>
                <a:spcPct val="100000"/>
              </a:lnSpc>
              <a:spcBef>
                <a:spcPts val="700"/>
              </a:spcBef>
              <a:buClr>
                <a:srgbClr val="000000"/>
              </a:buClr>
              <a:buFont typeface="TeX Gyre Adventor"/>
              <a:buChar char="•"/>
            </a:pPr>
            <a:r>
              <a:rPr lang="en-US" sz="1600" b="0" strike="noStrike" spc="-1">
                <a:solidFill>
                  <a:srgbClr val="000000"/>
                </a:solidFill>
                <a:latin typeface="Calibri"/>
                <a:ea typeface="DejaVu Sans"/>
              </a:rPr>
              <a:t>Greetings statements by representatives of the diplomatic missions of Member States of JINR  </a:t>
            </a:r>
            <a:endParaRPr lang="en-US" sz="1600" b="0" strike="noStrike" spc="-1">
              <a:latin typeface="Arial"/>
            </a:endParaRPr>
          </a:p>
          <a:p>
            <a:pPr marL="216000" indent="-216000" algn="just">
              <a:lnSpc>
                <a:spcPct val="100000"/>
              </a:lnSpc>
              <a:spcBef>
                <a:spcPts val="700"/>
              </a:spcBef>
              <a:buClr>
                <a:srgbClr val="000000"/>
              </a:buClr>
              <a:buFont typeface="TeX Gyre Adventor"/>
              <a:buChar char="•"/>
            </a:pPr>
            <a:r>
              <a:rPr lang="en-US" sz="1600" b="0" strike="noStrike" spc="-1">
                <a:solidFill>
                  <a:srgbClr val="000000"/>
                </a:solidFill>
                <a:latin typeface="Calibri"/>
                <a:ea typeface="DejaVu Sans"/>
              </a:rPr>
              <a:t>Scientific report “Effect of charged lipids on β-amyloid peptide interactions with a phospholipid membran” </a:t>
            </a:r>
            <a:endParaRPr lang="en-US" sz="1600" b="0" strike="noStrike" spc="-1">
              <a:latin typeface="Arial"/>
            </a:endParaRPr>
          </a:p>
          <a:p>
            <a:pPr marL="216000" indent="-216000" algn="just">
              <a:lnSpc>
                <a:spcPct val="100000"/>
              </a:lnSpc>
              <a:spcBef>
                <a:spcPts val="700"/>
              </a:spcBef>
              <a:buClr>
                <a:srgbClr val="000000"/>
              </a:buClr>
              <a:buFont typeface="TeX Gyre Adventor"/>
              <a:buChar char="•"/>
            </a:pPr>
            <a:r>
              <a:rPr lang="en-US" sz="1600" b="1" strike="noStrike" spc="-1">
                <a:solidFill>
                  <a:srgbClr val="000000"/>
                </a:solidFill>
                <a:latin typeface="Calibri"/>
                <a:ea typeface="DejaVu Sans"/>
              </a:rPr>
              <a:t>(D. Badreeva)</a:t>
            </a:r>
            <a:endParaRPr lang="en-US" sz="1600" b="0" strike="noStrike" spc="-1">
              <a:latin typeface="Arial"/>
            </a:endParaRPr>
          </a:p>
          <a:p>
            <a:pPr marL="216000" indent="-216000" algn="just">
              <a:lnSpc>
                <a:spcPct val="100000"/>
              </a:lnSpc>
              <a:spcBef>
                <a:spcPts val="700"/>
              </a:spcBef>
              <a:buClr>
                <a:srgbClr val="000000"/>
              </a:buClr>
              <a:buFont typeface="TeX Gyre Adventor"/>
              <a:buChar char="•"/>
            </a:pPr>
            <a:r>
              <a:rPr lang="en-US" sz="1600" b="0" strike="noStrike" spc="-1">
                <a:solidFill>
                  <a:srgbClr val="000000"/>
                </a:solidFill>
                <a:latin typeface="Calibri"/>
                <a:ea typeface="DejaVu Sans"/>
              </a:rPr>
              <a:t>JINR annual  prizes</a:t>
            </a:r>
            <a:endParaRPr lang="en-US" sz="1600" b="0" strike="noStrike" spc="-1">
              <a:latin typeface="Arial"/>
            </a:endParaRPr>
          </a:p>
          <a:p>
            <a:pPr marL="216000" indent="-216000" algn="just">
              <a:lnSpc>
                <a:spcPct val="100000"/>
              </a:lnSpc>
              <a:spcBef>
                <a:spcPts val="700"/>
              </a:spcBef>
              <a:buClr>
                <a:srgbClr val="000000"/>
              </a:buClr>
              <a:buFont typeface="TeX Gyre Adventor"/>
              <a:buChar char="•"/>
            </a:pPr>
            <a:r>
              <a:rPr lang="en-US" sz="1600" b="0" strike="noStrike" spc="-1">
                <a:solidFill>
                  <a:srgbClr val="000000"/>
                </a:solidFill>
                <a:latin typeface="Calibri"/>
                <a:ea typeface="DejaVu Sans"/>
              </a:rPr>
              <a:t>Announcement of elections of the BLTP Director </a:t>
            </a:r>
            <a:r>
              <a:rPr lang="en-US" sz="1600" b="1" strike="noStrike" spc="-1">
                <a:solidFill>
                  <a:srgbClr val="000000"/>
                </a:solidFill>
                <a:latin typeface="Calibri"/>
                <a:ea typeface="DejaVu Sans"/>
              </a:rPr>
              <a:t>(G.Trubnikov)</a:t>
            </a:r>
            <a:endParaRPr lang="en-US" sz="1600" b="0" strike="noStrike" spc="-1">
              <a:latin typeface="Arial"/>
            </a:endParaRPr>
          </a:p>
        </p:txBody>
      </p:sp>
      <p:sp>
        <p:nvSpPr>
          <p:cNvPr id="112" name="CustomShape 61"/>
          <p:cNvSpPr/>
          <p:nvPr/>
        </p:nvSpPr>
        <p:spPr>
          <a:xfrm>
            <a:off x="228600" y="1157400"/>
            <a:ext cx="5898600" cy="668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90000"/>
              </a:lnSpc>
              <a:spcBef>
                <a:spcPts val="1001"/>
              </a:spcBef>
              <a:buNone/>
              <a:tabLst>
                <a:tab pos="0" algn="l"/>
              </a:tabLst>
            </a:pPr>
            <a:r>
              <a:rPr lang="en-US" sz="1600" b="0" strike="noStrike" spc="-1">
                <a:solidFill>
                  <a:srgbClr val="000000"/>
                </a:solidFill>
                <a:latin typeface="Calibri"/>
                <a:ea typeface="DejaVu Sans"/>
              </a:rPr>
              <a:t>The 130th session of the JINR Scientific Council took place</a:t>
            </a:r>
            <a:br/>
            <a:r>
              <a:rPr lang="en-US" sz="1600" b="0" strike="noStrike" spc="-1">
                <a:solidFill>
                  <a:srgbClr val="000000"/>
                </a:solidFill>
                <a:latin typeface="Calibri"/>
                <a:ea typeface="DejaVu Sans"/>
              </a:rPr>
              <a:t>on 23-24 September 2021.</a:t>
            </a:r>
            <a:endParaRPr lang="en-US" sz="1600" b="0" strike="noStrike" spc="-1">
              <a:latin typeface="Arial"/>
            </a:endParaRPr>
          </a:p>
          <a:p>
            <a:pPr>
              <a:lnSpc>
                <a:spcPct val="90000"/>
              </a:lnSpc>
              <a:spcBef>
                <a:spcPts val="1001"/>
              </a:spcBef>
              <a:buNone/>
              <a:tabLst>
                <a:tab pos="0" algn="l"/>
              </a:tabLst>
            </a:pPr>
            <a:endParaRPr lang="en-US" sz="1600" b="0" strike="noStrike" spc="-1">
              <a:latin typeface="Arial"/>
            </a:endParaRPr>
          </a:p>
        </p:txBody>
      </p:sp>
      <p:sp>
        <p:nvSpPr>
          <p:cNvPr id="113" name="CustomShape 62"/>
          <p:cNvSpPr/>
          <p:nvPr/>
        </p:nvSpPr>
        <p:spPr>
          <a:xfrm>
            <a:off x="128160" y="5394240"/>
            <a:ext cx="6057720" cy="819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buNone/>
            </a:pPr>
            <a:r>
              <a:rPr lang="en-US" sz="1600" b="0" strike="noStrike" spc="-1">
                <a:solidFill>
                  <a:srgbClr val="000000"/>
                </a:solidFill>
                <a:latin typeface="Calibri"/>
                <a:ea typeface="DejaVu Sans"/>
              </a:rPr>
              <a:t>It was co-chaired by JINR Director </a:t>
            </a:r>
            <a:r>
              <a:rPr lang="en-US" sz="1600" b="1" strike="noStrike" spc="-1">
                <a:solidFill>
                  <a:srgbClr val="000000"/>
                </a:solidFill>
                <a:latin typeface="Calibri"/>
                <a:ea typeface="DejaVu Sans"/>
              </a:rPr>
              <a:t>Grigory Trubnikov</a:t>
            </a:r>
            <a:r>
              <a:rPr lang="en-US" sz="1600" b="0" strike="noStrike" spc="-1">
                <a:solidFill>
                  <a:srgbClr val="000000"/>
                </a:solidFill>
                <a:latin typeface="Calibri"/>
                <a:ea typeface="DejaVu Sans"/>
              </a:rPr>
              <a:t> and by Professor </a:t>
            </a:r>
            <a:r>
              <a:rPr lang="en-US" sz="1600" b="1" strike="noStrike" spc="-1">
                <a:solidFill>
                  <a:srgbClr val="000000"/>
                </a:solidFill>
                <a:latin typeface="Calibri"/>
                <a:ea typeface="DejaVu Sans"/>
              </a:rPr>
              <a:t>Sergei Kilin (</a:t>
            </a:r>
            <a:r>
              <a:rPr lang="en-US" sz="1600" b="0" strike="noStrike" spc="-1">
                <a:solidFill>
                  <a:srgbClr val="000000"/>
                </a:solidFill>
                <a:latin typeface="Calibri"/>
                <a:ea typeface="DejaVu Sans"/>
              </a:rPr>
              <a:t>Deputy Chairman, Presidium of the National Academy of Sciences of Belarus)</a:t>
            </a:r>
            <a:endParaRPr lang="en-US" sz="1600" b="0" strike="noStrike" spc="-1">
              <a:latin typeface="Arial"/>
            </a:endParaRPr>
          </a:p>
        </p:txBody>
      </p:sp>
      <p:pic>
        <p:nvPicPr>
          <p:cNvPr id="114" name="Рисунок 113"/>
          <p:cNvPicPr/>
          <p:nvPr/>
        </p:nvPicPr>
        <p:blipFill>
          <a:blip r:embed="rId2"/>
          <a:stretch/>
        </p:blipFill>
        <p:spPr>
          <a:xfrm>
            <a:off x="68040" y="1778040"/>
            <a:ext cx="6330960" cy="3321360"/>
          </a:xfrm>
          <a:prstGeom prst="rect">
            <a:avLst/>
          </a:prstGeom>
          <a:ln w="0">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CustomShape 49"/>
          <p:cNvSpPr/>
          <p:nvPr/>
        </p:nvSpPr>
        <p:spPr>
          <a:xfrm>
            <a:off x="830520" y="36360"/>
            <a:ext cx="1052208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US" sz="2000" b="1" strike="noStrike" cap="small" spc="-1">
                <a:solidFill>
                  <a:srgbClr val="0066CC"/>
                </a:solidFill>
                <a:latin typeface="Calibri"/>
                <a:ea typeface="DejaVu Sans"/>
              </a:rPr>
              <a:t>the 130th session of JINR scientific council </a:t>
            </a:r>
            <a:endParaRPr lang="en-US" sz="2000" b="0" strike="noStrike" spc="-1">
              <a:latin typeface="Arial"/>
            </a:endParaRPr>
          </a:p>
        </p:txBody>
      </p:sp>
      <p:sp>
        <p:nvSpPr>
          <p:cNvPr id="116" name="CustomShape 52"/>
          <p:cNvSpPr/>
          <p:nvPr/>
        </p:nvSpPr>
        <p:spPr>
          <a:xfrm>
            <a:off x="180000" y="433800"/>
            <a:ext cx="11730600" cy="644646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193680">
              <a:lnSpc>
                <a:spcPct val="100000"/>
              </a:lnSpc>
              <a:spcBef>
                <a:spcPts val="601"/>
              </a:spcBef>
              <a:buClr>
                <a:srgbClr val="000000"/>
              </a:buClr>
              <a:buFont typeface="Arial"/>
              <a:buChar char="•"/>
            </a:pPr>
            <a:r>
              <a:rPr lang="en-US" sz="1600" b="1" strike="noStrike" spc="-1" dirty="0">
                <a:solidFill>
                  <a:srgbClr val="000000"/>
                </a:solidFill>
                <a:latin typeface="Calibri"/>
                <a:ea typeface="DejaVu Sans"/>
              </a:rPr>
              <a:t>RESOLUTION </a:t>
            </a:r>
            <a:endParaRPr lang="en-US" sz="1600" b="0" strike="noStrike" spc="-1" dirty="0">
              <a:latin typeface="Arial"/>
            </a:endParaRPr>
          </a:p>
          <a:p>
            <a:pPr marL="285840" indent="-193680">
              <a:lnSpc>
                <a:spcPct val="100000"/>
              </a:lnSpc>
              <a:spcBef>
                <a:spcPts val="601"/>
              </a:spcBef>
              <a:buClr>
                <a:srgbClr val="000000"/>
              </a:buClr>
              <a:buFont typeface="Arial"/>
              <a:buChar char="•"/>
            </a:pPr>
            <a:r>
              <a:rPr lang="en-US" sz="1600" b="0" strike="noStrike" spc="-1" dirty="0">
                <a:solidFill>
                  <a:srgbClr val="000000"/>
                </a:solidFill>
                <a:latin typeface="Calibri"/>
                <a:ea typeface="DejaVu Sans"/>
              </a:rPr>
              <a:t>The  Scientific  Council  elected Sergei </a:t>
            </a:r>
            <a:r>
              <a:rPr lang="en-US" sz="1600" b="0" strike="noStrike" spc="-1" dirty="0" err="1">
                <a:solidFill>
                  <a:srgbClr val="000000"/>
                </a:solidFill>
                <a:latin typeface="Calibri"/>
                <a:ea typeface="DejaVu Sans"/>
              </a:rPr>
              <a:t>Kilin</a:t>
            </a:r>
            <a:r>
              <a:rPr lang="en-US" sz="1600" b="0" strike="noStrike" spc="-1" dirty="0">
                <a:solidFill>
                  <a:srgbClr val="000000"/>
                </a:solidFill>
                <a:latin typeface="Calibri"/>
                <a:ea typeface="DejaVu Sans"/>
              </a:rPr>
              <a:t> Co-Chair of the Scientific Council for the period of three years.</a:t>
            </a:r>
            <a:endParaRPr lang="en-US" sz="1600" b="0" strike="noStrike" spc="-1" dirty="0">
              <a:latin typeface="Arial"/>
            </a:endParaRPr>
          </a:p>
          <a:p>
            <a:pPr marL="285840" indent="-193680" algn="just">
              <a:lnSpc>
                <a:spcPct val="100000"/>
              </a:lnSpc>
              <a:spcBef>
                <a:spcPts val="601"/>
              </a:spcBef>
              <a:buClr>
                <a:srgbClr val="000000"/>
              </a:buClr>
              <a:buFont typeface="Arial"/>
              <a:buChar char="•"/>
            </a:pPr>
            <a:r>
              <a:rPr lang="en-US" sz="1600" b="0" strike="noStrike" spc="-1" dirty="0">
                <a:solidFill>
                  <a:srgbClr val="000000"/>
                </a:solidFill>
                <a:latin typeface="Calibri"/>
                <a:ea typeface="DejaVu Sans"/>
              </a:rPr>
              <a:t>The Council  appreciated  the progress  in  the  implementation  of the  Seven-Year  Plan,  especially  as  to  the  flagship  projects. </a:t>
            </a:r>
            <a:endParaRPr lang="en-US" sz="1600" b="0" strike="noStrike" spc="-1" dirty="0">
              <a:latin typeface="Arial"/>
            </a:endParaRPr>
          </a:p>
          <a:p>
            <a:pPr marL="285840" indent="-193680" algn="just">
              <a:lnSpc>
                <a:spcPct val="100000"/>
              </a:lnSpc>
              <a:spcBef>
                <a:spcPts val="601"/>
              </a:spcBef>
              <a:buClr>
                <a:srgbClr val="000000"/>
              </a:buClr>
              <a:buFont typeface="Arial"/>
              <a:buChar char="•"/>
            </a:pPr>
            <a:r>
              <a:rPr lang="en-US" sz="1600" b="0" strike="noStrike" spc="-1" dirty="0">
                <a:solidFill>
                  <a:srgbClr val="000000"/>
                </a:solidFill>
                <a:latin typeface="Calibri"/>
                <a:ea typeface="DejaVu Sans"/>
              </a:rPr>
              <a:t>The Council acknowledged the  increased  activity  and  outcomes  of  the  international  cooperation development.    </a:t>
            </a:r>
            <a:endParaRPr lang="en-US" sz="1600" b="0" strike="noStrike" spc="-1" dirty="0">
              <a:latin typeface="Arial"/>
            </a:endParaRPr>
          </a:p>
          <a:p>
            <a:pPr marL="285840" indent="-193680" algn="just">
              <a:lnSpc>
                <a:spcPct val="100000"/>
              </a:lnSpc>
              <a:spcBef>
                <a:spcPts val="601"/>
              </a:spcBef>
              <a:buClr>
                <a:srgbClr val="000000"/>
              </a:buClr>
              <a:buFont typeface="Arial"/>
              <a:buChar char="•"/>
            </a:pPr>
            <a:r>
              <a:rPr lang="en-US" sz="1600" b="0" strike="noStrike" spc="-1" dirty="0">
                <a:solidFill>
                  <a:srgbClr val="000000"/>
                </a:solidFill>
                <a:latin typeface="Calibri"/>
                <a:ea typeface="DejaVu Sans"/>
              </a:rPr>
              <a:t>The Council supported JINR’s development as an international intergovernmental research organization and the extension of its partnership.</a:t>
            </a:r>
            <a:endParaRPr lang="en-US" sz="1600" b="0" strike="noStrike" spc="-1" dirty="0">
              <a:latin typeface="Arial"/>
            </a:endParaRPr>
          </a:p>
          <a:p>
            <a:pPr marL="285840" indent="-193680" algn="just">
              <a:lnSpc>
                <a:spcPct val="100000"/>
              </a:lnSpc>
              <a:buClr>
                <a:srgbClr val="000000"/>
              </a:buClr>
              <a:buFont typeface="Arial"/>
              <a:buChar char="•"/>
            </a:pPr>
            <a:r>
              <a:rPr lang="en-US" sz="1600" b="0" strike="noStrike" spc="-1" dirty="0">
                <a:solidFill>
                  <a:srgbClr val="000000"/>
                </a:solidFill>
                <a:latin typeface="Calibri"/>
                <a:ea typeface="DejaVu Sans"/>
              </a:rPr>
              <a:t>The  Scientific  Council  took  note  of  the  recommendations  made  by  the  PACs  at their meetings in June 2021, as reported at this session by </a:t>
            </a:r>
            <a:r>
              <a:rPr lang="en-US" sz="1600" b="0" strike="noStrike" spc="-1" dirty="0" err="1">
                <a:solidFill>
                  <a:srgbClr val="000000"/>
                </a:solidFill>
                <a:latin typeface="Calibri"/>
                <a:ea typeface="DejaVu Sans"/>
              </a:rPr>
              <a:t>I.Tserruya</a:t>
            </a:r>
            <a:r>
              <a:rPr lang="en-US" sz="1600" b="0" strike="noStrike" spc="-1" dirty="0">
                <a:solidFill>
                  <a:srgbClr val="000000"/>
                </a:solidFill>
                <a:latin typeface="Calibri"/>
                <a:ea typeface="DejaVu Sans"/>
              </a:rPr>
              <a:t>, Chair of the PAC for Particle Physics, </a:t>
            </a:r>
            <a:r>
              <a:rPr lang="en-US" sz="1600" b="0" strike="noStrike" spc="-1" dirty="0" err="1">
                <a:solidFill>
                  <a:srgbClr val="000000"/>
                </a:solidFill>
                <a:latin typeface="Calibri"/>
                <a:ea typeface="DejaVu Sans"/>
              </a:rPr>
              <a:t>M.Lewitowicz</a:t>
            </a:r>
            <a:r>
              <a:rPr lang="en-US" sz="1600" b="0" strike="noStrike" spc="-1" dirty="0">
                <a:solidFill>
                  <a:srgbClr val="000000"/>
                </a:solidFill>
                <a:latin typeface="Calibri"/>
                <a:ea typeface="DejaVu Sans"/>
              </a:rPr>
              <a:t>, Chair of the PAC for Nuclear Physics, and </a:t>
            </a:r>
            <a:r>
              <a:rPr lang="en-US" sz="1600" b="0" strike="noStrike" spc="-1" dirty="0" err="1">
                <a:solidFill>
                  <a:srgbClr val="000000"/>
                </a:solidFill>
                <a:latin typeface="Calibri"/>
                <a:ea typeface="DejaVu Sans"/>
              </a:rPr>
              <a:t>D.L.Nagy</a:t>
            </a:r>
            <a:r>
              <a:rPr lang="en-US" sz="1600" b="0" strike="noStrike" spc="-1" dirty="0">
                <a:solidFill>
                  <a:srgbClr val="000000"/>
                </a:solidFill>
                <a:latin typeface="Calibri"/>
                <a:ea typeface="DejaVu Sans"/>
              </a:rPr>
              <a:t>, Chair of the PAC for Condensed Matter Physics.  Following the recommendations, the projects were approved till the end of the current Seven-Year Plan (end of 2023), with the understanding that for those projects that will be included in the next Seven-Year Plan the approval will automatically be extended till the end of the requested period.</a:t>
            </a:r>
            <a:endParaRPr lang="en-US" sz="1600" b="0" strike="noStrike" spc="-1" dirty="0">
              <a:latin typeface="Arial"/>
            </a:endParaRPr>
          </a:p>
          <a:p>
            <a:pPr marL="285840" indent="-193680" algn="just">
              <a:lnSpc>
                <a:spcPct val="100000"/>
              </a:lnSpc>
              <a:spcBef>
                <a:spcPts val="601"/>
              </a:spcBef>
              <a:buClr>
                <a:srgbClr val="000000"/>
              </a:buClr>
              <a:buFont typeface="Arial"/>
              <a:buChar char="•"/>
            </a:pPr>
            <a:r>
              <a:rPr lang="en-US" sz="1600" b="0" strike="noStrike" spc="-1" dirty="0">
                <a:solidFill>
                  <a:srgbClr val="000000"/>
                </a:solidFill>
                <a:latin typeface="Calibri"/>
                <a:ea typeface="DejaVu Sans"/>
              </a:rPr>
              <a:t>The Council has recognized that BLTP is on the top of the world scientific agenda in many areas. The cooperation of BLTP with other JINR research laboratories remains extremely important, within the flagship projects in particular.</a:t>
            </a:r>
            <a:endParaRPr lang="en-US" sz="1600" b="0" strike="noStrike" spc="-1" dirty="0">
              <a:latin typeface="Arial"/>
            </a:endParaRPr>
          </a:p>
          <a:p>
            <a:pPr marL="285840" indent="-193680" algn="just">
              <a:lnSpc>
                <a:spcPct val="100000"/>
              </a:lnSpc>
              <a:spcBef>
                <a:spcPts val="601"/>
              </a:spcBef>
              <a:buClr>
                <a:srgbClr val="000000"/>
              </a:buClr>
              <a:buFont typeface="Arial"/>
              <a:buChar char="•"/>
            </a:pPr>
            <a:r>
              <a:rPr lang="en-US" sz="1600" b="0" strike="noStrike" spc="-1" dirty="0">
                <a:solidFill>
                  <a:srgbClr val="000000"/>
                </a:solidFill>
                <a:latin typeface="Calibri"/>
                <a:ea typeface="DejaVu Sans"/>
              </a:rPr>
              <a:t>The Scientific Council acknowledged the progress in creating the beam extraction and transport channel for heavy ions accelerated in the superconducting booster synchrotron to the </a:t>
            </a:r>
            <a:r>
              <a:rPr lang="en-US" sz="1600" b="0" strike="noStrike" spc="-1" dirty="0" err="1">
                <a:solidFill>
                  <a:srgbClr val="000000"/>
                </a:solidFill>
                <a:latin typeface="Calibri"/>
                <a:ea typeface="DejaVu Sans"/>
              </a:rPr>
              <a:t>Nuclotron</a:t>
            </a:r>
            <a:r>
              <a:rPr lang="en-US" sz="1600" b="0" strike="noStrike" spc="-1" dirty="0">
                <a:solidFill>
                  <a:srgbClr val="000000"/>
                </a:solidFill>
                <a:latin typeface="Calibri"/>
                <a:ea typeface="DejaVu Sans"/>
              </a:rPr>
              <a:t>, and appreciated the success in the infrastructure development and a good  pace  in  the  production  of  collider  elements for NICA.</a:t>
            </a:r>
            <a:endParaRPr lang="en-US" sz="1600" b="0" strike="noStrike" spc="-1" dirty="0">
              <a:latin typeface="Arial"/>
            </a:endParaRPr>
          </a:p>
          <a:p>
            <a:pPr marL="285840" indent="-193680" algn="just">
              <a:lnSpc>
                <a:spcPct val="100000"/>
              </a:lnSpc>
              <a:spcBef>
                <a:spcPts val="601"/>
              </a:spcBef>
              <a:buClr>
                <a:srgbClr val="000000"/>
              </a:buClr>
              <a:buFont typeface="Arial"/>
              <a:buChar char="•"/>
            </a:pPr>
            <a:r>
              <a:rPr lang="en-US" sz="1600" b="0" strike="noStrike" spc="-1" dirty="0">
                <a:solidFill>
                  <a:srgbClr val="000000"/>
                </a:solidFill>
                <a:latin typeface="Calibri"/>
                <a:ea typeface="DejaVu Sans"/>
              </a:rPr>
              <a:t>The  Council has taken  a  positive  note  that,  following  the  Long-Term  Development Strategic  Plan, JINR gets  intensively  acting  for  developing  innovations: the  Institute proceeded  to  create an  International and  Interlaboratory Innovation  Centre  and  it has started NICA Applied Research and Innovation Committee.</a:t>
            </a:r>
            <a:endParaRPr lang="en-US" sz="1600" b="0" strike="noStrike" spc="-1" dirty="0">
              <a:latin typeface="Arial"/>
            </a:endParaRPr>
          </a:p>
          <a:p>
            <a:pPr marL="285840" indent="-193680" algn="just">
              <a:lnSpc>
                <a:spcPct val="100000"/>
              </a:lnSpc>
              <a:spcBef>
                <a:spcPts val="601"/>
              </a:spcBef>
              <a:buClr>
                <a:srgbClr val="000000"/>
              </a:buClr>
              <a:buFont typeface="Arial"/>
              <a:buChar char="•"/>
            </a:pPr>
            <a:r>
              <a:rPr lang="en-US" sz="1600" b="0" strike="noStrike" spc="-1" dirty="0">
                <a:solidFill>
                  <a:srgbClr val="000000"/>
                </a:solidFill>
                <a:latin typeface="Calibri"/>
                <a:ea typeface="DejaVu Sans"/>
              </a:rPr>
              <a:t>The Scientific Council expects that a concept of the 7-year development strategic plan for 2024–2030 will be presented at the next session.</a:t>
            </a:r>
            <a:endParaRPr lang="en-US" sz="1600" b="0" strike="noStrike" spc="-1" dirty="0">
              <a:latin typeface="Arial"/>
            </a:endParaRPr>
          </a:p>
          <a:p>
            <a:pPr marL="285840" indent="-193680" algn="just">
              <a:lnSpc>
                <a:spcPct val="100000"/>
              </a:lnSpc>
              <a:spcBef>
                <a:spcPts val="601"/>
              </a:spcBef>
              <a:buClr>
                <a:srgbClr val="000000"/>
              </a:buClr>
              <a:buFont typeface="Arial"/>
              <a:buChar char="•"/>
            </a:pPr>
            <a:r>
              <a:rPr lang="en-US" sz="1600" b="0" strike="noStrike" spc="-1" dirty="0">
                <a:solidFill>
                  <a:srgbClr val="000000"/>
                </a:solidFill>
                <a:latin typeface="Calibri"/>
                <a:ea typeface="DejaVu Sans"/>
              </a:rPr>
              <a:t>The 131st session of the Scientific Council is scheduled for 24–25 February 2022. The  132nd  session  of  the  Scientific  Council  is provisionally scheduled  for 29–30 September 2022.</a:t>
            </a:r>
            <a:endParaRPr lang="en-US" sz="1600" b="0" strike="noStrike" spc="-1" dirty="0">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ustomShape 45"/>
          <p:cNvSpPr/>
          <p:nvPr/>
        </p:nvSpPr>
        <p:spPr>
          <a:xfrm>
            <a:off x="104400" y="5408640"/>
            <a:ext cx="11955960" cy="1004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spcBef>
                <a:spcPts val="601"/>
              </a:spcBef>
              <a:buNone/>
            </a:pPr>
            <a:r>
              <a:rPr lang="en-US" sz="2000" b="0" strike="noStrike" spc="-1">
                <a:solidFill>
                  <a:srgbClr val="000000"/>
                </a:solidFill>
                <a:latin typeface="Calibri"/>
                <a:ea typeface="DejaVu Sans"/>
              </a:rPr>
              <a:t>Plenipotentiary of the Government of Slovak Republic Prof. Dr. Fedor Šimkovic appointed </a:t>
            </a:r>
            <a:r>
              <a:rPr lang="en-US" sz="2000" b="1" strike="noStrike" spc="-1">
                <a:solidFill>
                  <a:srgbClr val="000000"/>
                </a:solidFill>
                <a:latin typeface="Calibri"/>
                <a:ea typeface="DejaVu Sans"/>
              </a:rPr>
              <a:t>Prof. Dr. Boris Tomášik </a:t>
            </a:r>
            <a:r>
              <a:rPr lang="en-US" sz="2000" b="0" strike="noStrike" spc="-1">
                <a:solidFill>
                  <a:srgbClr val="000000"/>
                </a:solidFill>
                <a:latin typeface="Calibri"/>
                <a:ea typeface="DejaVu Sans"/>
              </a:rPr>
              <a:t>( Faculty of Natural Sciences, Matej Bel University, Banská Bystrica) </a:t>
            </a:r>
            <a:r>
              <a:rPr lang="en-US" sz="2000" b="1" strike="noStrike" spc="-1">
                <a:solidFill>
                  <a:srgbClr val="000000"/>
                </a:solidFill>
                <a:latin typeface="Calibri"/>
                <a:ea typeface="DejaVu Sans"/>
              </a:rPr>
              <a:t>as a member of the JINR Scientific Council</a:t>
            </a:r>
            <a:r>
              <a:rPr lang="en-US" sz="2000" b="0" strike="noStrike" spc="-1">
                <a:solidFill>
                  <a:srgbClr val="000000"/>
                </a:solidFill>
                <a:latin typeface="Calibri"/>
                <a:ea typeface="DejaVu Sans"/>
              </a:rPr>
              <a:t>, who substituted Prof. Michal Hnatic, starting November 1, 2021.</a:t>
            </a:r>
            <a:endParaRPr lang="en-US" sz="2000" b="0" strike="noStrike" spc="-1">
              <a:latin typeface="Arial"/>
            </a:endParaRPr>
          </a:p>
        </p:txBody>
      </p:sp>
      <p:grpSp>
        <p:nvGrpSpPr>
          <p:cNvPr id="118" name="Group 4"/>
          <p:cNvGrpSpPr/>
          <p:nvPr/>
        </p:nvGrpSpPr>
        <p:grpSpPr>
          <a:xfrm>
            <a:off x="71640" y="94320"/>
            <a:ext cx="786960" cy="620280"/>
            <a:chOff x="71640" y="94320"/>
            <a:chExt cx="786960" cy="620280"/>
          </a:xfrm>
        </p:grpSpPr>
        <p:pic>
          <p:nvPicPr>
            <p:cNvPr id="119" name="Рисунок 17_ 2"/>
            <p:cNvPicPr/>
            <p:nvPr/>
          </p:nvPicPr>
          <p:blipFill>
            <a:blip r:embed="rId2">
              <a:alphaModFix amt="50000"/>
            </a:blip>
            <a:stretch/>
          </p:blipFill>
          <p:spPr>
            <a:xfrm>
              <a:off x="112680" y="94320"/>
              <a:ext cx="706320" cy="515520"/>
            </a:xfrm>
            <a:prstGeom prst="rect">
              <a:avLst/>
            </a:prstGeom>
            <a:ln w="0">
              <a:noFill/>
            </a:ln>
          </p:spPr>
        </p:pic>
        <p:sp>
          <p:nvSpPr>
            <p:cNvPr id="120" name="CustomShape 46"/>
            <p:cNvSpPr/>
            <p:nvPr/>
          </p:nvSpPr>
          <p:spPr>
            <a:xfrm>
              <a:off x="71640" y="687600"/>
              <a:ext cx="786960" cy="27000"/>
            </a:xfrm>
            <a:prstGeom prst="rect">
              <a:avLst/>
            </a:prstGeom>
            <a:solidFill>
              <a:srgbClr val="58AFC0"/>
            </a:solidFill>
            <a:ln>
              <a:noFill/>
            </a:ln>
          </p:spPr>
          <p:style>
            <a:lnRef idx="2">
              <a:schemeClr val="accent1">
                <a:shade val="50000"/>
              </a:schemeClr>
            </a:lnRef>
            <a:fillRef idx="1">
              <a:schemeClr val="accent1"/>
            </a:fillRef>
            <a:effectRef idx="0">
              <a:schemeClr val="accent1"/>
            </a:effectRef>
            <a:fontRef idx="minor"/>
          </p:style>
        </p:sp>
      </p:grpSp>
      <p:sp>
        <p:nvSpPr>
          <p:cNvPr id="121" name="CustomShape 47"/>
          <p:cNvSpPr/>
          <p:nvPr/>
        </p:nvSpPr>
        <p:spPr>
          <a:xfrm>
            <a:off x="1559880" y="227520"/>
            <a:ext cx="941112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US" sz="2400" b="1" strike="noStrike" cap="small" spc="-1">
                <a:solidFill>
                  <a:srgbClr val="0066CC"/>
                </a:solidFill>
                <a:latin typeface="Calibri"/>
                <a:ea typeface="DejaVu Sans"/>
              </a:rPr>
              <a:t>Information on the membership in the JINR scientific council </a:t>
            </a:r>
            <a:endParaRPr lang="en-US" sz="2400" b="0" strike="noStrike" spc="-1">
              <a:latin typeface="Arial"/>
            </a:endParaRPr>
          </a:p>
        </p:txBody>
      </p:sp>
      <p:pic>
        <p:nvPicPr>
          <p:cNvPr id="122" name="Рисунок 121"/>
          <p:cNvPicPr/>
          <p:nvPr/>
        </p:nvPicPr>
        <p:blipFill>
          <a:blip r:embed="rId3"/>
          <a:stretch/>
        </p:blipFill>
        <p:spPr>
          <a:xfrm>
            <a:off x="3440160" y="929880"/>
            <a:ext cx="5569200" cy="4302360"/>
          </a:xfrm>
          <a:prstGeom prst="rect">
            <a:avLst/>
          </a:prstGeom>
          <a:ln w="0">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CustomShape 53"/>
          <p:cNvSpPr/>
          <p:nvPr/>
        </p:nvSpPr>
        <p:spPr>
          <a:xfrm>
            <a:off x="0" y="216360"/>
            <a:ext cx="6963480" cy="699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US" sz="2000" b="1" strike="noStrike" cap="small" spc="-1">
                <a:solidFill>
                  <a:srgbClr val="C9211E"/>
                </a:solidFill>
                <a:latin typeface="Calibri"/>
                <a:ea typeface="DejaVu Sans"/>
              </a:rPr>
              <a:t>the session of the  JINR committee of plenipotentiaries </a:t>
            </a:r>
            <a:endParaRPr lang="en-US" sz="2000" b="0" strike="noStrike" spc="-1">
              <a:latin typeface="Arial"/>
            </a:endParaRPr>
          </a:p>
          <a:p>
            <a:pPr algn="ctr">
              <a:lnSpc>
                <a:spcPct val="100000"/>
              </a:lnSpc>
              <a:buNone/>
            </a:pPr>
            <a:r>
              <a:rPr lang="en-US" sz="2000" b="0" strike="noStrike" cap="small" spc="-1">
                <a:solidFill>
                  <a:srgbClr val="C9211E"/>
                </a:solidFill>
                <a:latin typeface="Calibri"/>
                <a:ea typeface="DejaVu Sans"/>
              </a:rPr>
              <a:t>22-23 November 2021, bulgaria, Bansko-sofia</a:t>
            </a:r>
            <a:endParaRPr lang="en-US" sz="2000" b="0" strike="noStrike" spc="-1">
              <a:latin typeface="Arial"/>
            </a:endParaRPr>
          </a:p>
        </p:txBody>
      </p:sp>
      <p:sp>
        <p:nvSpPr>
          <p:cNvPr id="124" name="CustomShape 55"/>
          <p:cNvSpPr/>
          <p:nvPr/>
        </p:nvSpPr>
        <p:spPr>
          <a:xfrm>
            <a:off x="6424200" y="3511800"/>
            <a:ext cx="545148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US" sz="1800" b="0" strike="noStrike" spc="-1">
                <a:solidFill>
                  <a:srgbClr val="000000"/>
                </a:solidFill>
                <a:latin typeface="Calibri"/>
                <a:ea typeface="DejaVu Sans"/>
              </a:rPr>
              <a:t>Chaired by </a:t>
            </a:r>
            <a:r>
              <a:rPr lang="en-US" sz="1800" b="1" strike="noStrike" spc="-1">
                <a:solidFill>
                  <a:srgbClr val="000000"/>
                </a:solidFill>
                <a:latin typeface="Calibri"/>
                <a:ea typeface="DejaVu Sans"/>
              </a:rPr>
              <a:t>Florin Dorian Buzatu </a:t>
            </a:r>
            <a:r>
              <a:rPr lang="en-US" sz="1800" b="0" strike="noStrike" spc="-1">
                <a:solidFill>
                  <a:srgbClr val="000000"/>
                </a:solidFill>
                <a:latin typeface="Calibri"/>
                <a:ea typeface="DejaVu Sans"/>
              </a:rPr>
              <a:t>(Romania) </a:t>
            </a:r>
            <a:endParaRPr lang="en-US" sz="1800" b="0" strike="noStrike" spc="-1">
              <a:latin typeface="Arial"/>
            </a:endParaRPr>
          </a:p>
        </p:txBody>
      </p:sp>
      <p:sp>
        <p:nvSpPr>
          <p:cNvPr id="125" name="CustomShape 50"/>
          <p:cNvSpPr/>
          <p:nvPr/>
        </p:nvSpPr>
        <p:spPr>
          <a:xfrm>
            <a:off x="2628720" y="999000"/>
            <a:ext cx="976680" cy="3330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buNone/>
            </a:pPr>
            <a:r>
              <a:rPr lang="en-US" sz="1600" b="1" strike="noStrike" spc="-1">
                <a:solidFill>
                  <a:srgbClr val="000000"/>
                </a:solidFill>
                <a:latin typeface="Segoe UI Light"/>
                <a:ea typeface="DejaVu Sans"/>
              </a:rPr>
              <a:t>AGENDA</a:t>
            </a:r>
            <a:endParaRPr lang="en-US" sz="1600" b="0" strike="noStrike" spc="-1">
              <a:latin typeface="Arial"/>
            </a:endParaRPr>
          </a:p>
        </p:txBody>
      </p:sp>
      <p:sp>
        <p:nvSpPr>
          <p:cNvPr id="126" name="CustomShape 51"/>
          <p:cNvSpPr/>
          <p:nvPr/>
        </p:nvSpPr>
        <p:spPr>
          <a:xfrm>
            <a:off x="64800" y="1004040"/>
            <a:ext cx="6562080" cy="5442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spcBef>
                <a:spcPts val="700"/>
              </a:spcBef>
              <a:buNone/>
            </a:pPr>
            <a:endParaRPr lang="en-US" sz="1800" b="0" strike="noStrike" spc="-1" dirty="0">
              <a:latin typeface="Arial"/>
            </a:endParaRPr>
          </a:p>
          <a:p>
            <a:pPr marL="216000" indent="-216000" algn="just">
              <a:lnSpc>
                <a:spcPct val="100000"/>
              </a:lnSpc>
              <a:spcBef>
                <a:spcPts val="700"/>
              </a:spcBef>
              <a:buClr>
                <a:srgbClr val="000000"/>
              </a:buClr>
              <a:buFont typeface="TeX Gyre Adventor"/>
              <a:buChar char="•"/>
            </a:pPr>
            <a:r>
              <a:rPr lang="en-US" sz="1800" b="0" strike="noStrike" spc="-1" dirty="0">
                <a:solidFill>
                  <a:srgbClr val="000000"/>
                </a:solidFill>
                <a:latin typeface="Calibri"/>
                <a:ea typeface="DejaVu Sans"/>
              </a:rPr>
              <a:t>Report by the JINR Director</a:t>
            </a:r>
            <a:r>
              <a:rPr lang="en-US" sz="1800" b="1" strike="noStrike" spc="-1" dirty="0">
                <a:solidFill>
                  <a:srgbClr val="000000"/>
                </a:solidFill>
                <a:latin typeface="Calibri"/>
                <a:ea typeface="DejaVu Sans"/>
              </a:rPr>
              <a:t> (G. Trubnikov)</a:t>
            </a:r>
            <a:endParaRPr lang="en-US" sz="1800" b="0" strike="noStrike" spc="-1" dirty="0">
              <a:latin typeface="Arial"/>
            </a:endParaRPr>
          </a:p>
          <a:p>
            <a:pPr marL="216000" indent="-216000" algn="just">
              <a:lnSpc>
                <a:spcPct val="100000"/>
              </a:lnSpc>
              <a:spcBef>
                <a:spcPts val="700"/>
              </a:spcBef>
              <a:buClr>
                <a:srgbClr val="000000"/>
              </a:buClr>
              <a:buFont typeface="TeX Gyre Adventor"/>
              <a:buChar char="•"/>
            </a:pPr>
            <a:r>
              <a:rPr lang="en-US" sz="1800" b="0" strike="noStrike" spc="-1" dirty="0">
                <a:solidFill>
                  <a:srgbClr val="000000"/>
                </a:solidFill>
                <a:latin typeface="Calibri"/>
                <a:ea typeface="DejaVu Sans"/>
              </a:rPr>
              <a:t>The Arab Republic of Egypt joining JINR as its Member State  </a:t>
            </a:r>
            <a:endParaRPr lang="en-US" sz="1800" b="0" strike="noStrike" spc="-1" dirty="0">
              <a:latin typeface="Arial"/>
            </a:endParaRPr>
          </a:p>
          <a:p>
            <a:pPr marL="216000" indent="-216000" algn="just">
              <a:lnSpc>
                <a:spcPct val="100000"/>
              </a:lnSpc>
              <a:spcBef>
                <a:spcPts val="700"/>
              </a:spcBef>
              <a:buClr>
                <a:srgbClr val="000000"/>
              </a:buClr>
              <a:buFont typeface="TeX Gyre Adventor"/>
              <a:buChar char="•"/>
            </a:pPr>
            <a:r>
              <a:rPr lang="en-US" sz="1800" b="0" strike="noStrike" spc="-1" dirty="0">
                <a:solidFill>
                  <a:srgbClr val="000000"/>
                </a:solidFill>
                <a:latin typeface="Calibri"/>
                <a:ea typeface="DejaVu Sans"/>
              </a:rPr>
              <a:t>(</a:t>
            </a:r>
            <a:r>
              <a:rPr lang="en-US" sz="1800" b="1" strike="noStrike" spc="-1" dirty="0">
                <a:solidFill>
                  <a:srgbClr val="000000"/>
                </a:solidFill>
                <a:latin typeface="Calibri"/>
                <a:ea typeface="DejaVu Sans"/>
              </a:rPr>
              <a:t>G. Trubnikov)</a:t>
            </a:r>
            <a:endParaRPr lang="en-US" sz="1800" b="0" strike="noStrike" spc="-1" dirty="0">
              <a:latin typeface="Arial"/>
            </a:endParaRPr>
          </a:p>
          <a:p>
            <a:pPr marL="216000" indent="-216000" algn="just">
              <a:lnSpc>
                <a:spcPct val="100000"/>
              </a:lnSpc>
              <a:spcBef>
                <a:spcPts val="700"/>
              </a:spcBef>
              <a:buClr>
                <a:srgbClr val="000000"/>
              </a:buClr>
              <a:buFont typeface="TeX Gyre Adventor"/>
              <a:buChar char="•"/>
            </a:pPr>
            <a:r>
              <a:rPr lang="en-US" sz="1800" b="0" strike="noStrike" spc="-1" dirty="0">
                <a:solidFill>
                  <a:srgbClr val="000000"/>
                </a:solidFill>
                <a:latin typeface="Calibri"/>
                <a:ea typeface="DejaVu Sans"/>
              </a:rPr>
              <a:t>JINR budget proposed for 2022; Member States provisional contributions for 2023, 2024, 2025</a:t>
            </a:r>
            <a:r>
              <a:rPr lang="en-US" sz="1800" b="1" strike="noStrike" spc="-1" dirty="0">
                <a:solidFill>
                  <a:srgbClr val="000000"/>
                </a:solidFill>
                <a:latin typeface="Calibri"/>
                <a:ea typeface="DejaVu Sans"/>
              </a:rPr>
              <a:t> (N. Kalinin)</a:t>
            </a:r>
            <a:endParaRPr lang="en-US" sz="1800" b="0" strike="noStrike" spc="-1" dirty="0">
              <a:latin typeface="Arial"/>
            </a:endParaRPr>
          </a:p>
          <a:p>
            <a:pPr marL="216000" indent="-216000" algn="just">
              <a:lnSpc>
                <a:spcPct val="100000"/>
              </a:lnSpc>
              <a:spcBef>
                <a:spcPts val="700"/>
              </a:spcBef>
              <a:buClr>
                <a:srgbClr val="000000"/>
              </a:buClr>
              <a:buFont typeface="TeX Gyre Adventor"/>
              <a:buChar char="•"/>
            </a:pPr>
            <a:r>
              <a:rPr lang="en-US" sz="1800" b="0" strike="noStrike" spc="-1" dirty="0">
                <a:solidFill>
                  <a:srgbClr val="000000"/>
                </a:solidFill>
                <a:latin typeface="Calibri"/>
                <a:ea typeface="DejaVu Sans"/>
              </a:rPr>
              <a:t>Project of the JINR innovation </a:t>
            </a:r>
            <a:r>
              <a:rPr lang="en-US" sz="1800" b="0" strike="noStrike" spc="-1" dirty="0" err="1">
                <a:solidFill>
                  <a:srgbClr val="000000"/>
                </a:solidFill>
                <a:latin typeface="Calibri"/>
                <a:ea typeface="DejaVu Sans"/>
              </a:rPr>
              <a:t>centre</a:t>
            </a:r>
            <a:r>
              <a:rPr lang="en-US" sz="1800" b="0" strike="noStrike" spc="-1" dirty="0">
                <a:solidFill>
                  <a:srgbClr val="000000"/>
                </a:solidFill>
                <a:latin typeface="Calibri"/>
                <a:ea typeface="DejaVu Sans"/>
              </a:rPr>
              <a:t> for nuclear research</a:t>
            </a:r>
            <a:r>
              <a:rPr lang="en-US" sz="1800" b="1" strike="noStrike" spc="-1" dirty="0">
                <a:solidFill>
                  <a:srgbClr val="000000"/>
                </a:solidFill>
                <a:latin typeface="Calibri"/>
                <a:ea typeface="DejaVu Sans"/>
              </a:rPr>
              <a:t>  </a:t>
            </a:r>
            <a:endParaRPr lang="en-US" sz="1800" b="0" strike="noStrike" spc="-1" dirty="0">
              <a:latin typeface="Arial"/>
            </a:endParaRPr>
          </a:p>
          <a:p>
            <a:pPr marL="216000" indent="-216000" algn="just">
              <a:lnSpc>
                <a:spcPct val="100000"/>
              </a:lnSpc>
              <a:spcBef>
                <a:spcPts val="700"/>
              </a:spcBef>
              <a:buClr>
                <a:srgbClr val="000000"/>
              </a:buClr>
              <a:buFont typeface="TeX Gyre Adventor"/>
              <a:buChar char="•"/>
            </a:pPr>
            <a:r>
              <a:rPr lang="en-US" sz="1800" b="1" strike="noStrike" spc="-1" dirty="0">
                <a:solidFill>
                  <a:srgbClr val="000000"/>
                </a:solidFill>
                <a:latin typeface="Calibri"/>
                <a:ea typeface="DejaVu Sans"/>
              </a:rPr>
              <a:t>(S. Dmitriev)</a:t>
            </a:r>
            <a:endParaRPr lang="en-US" sz="1800" b="0" strike="noStrike" spc="-1" dirty="0">
              <a:latin typeface="Arial"/>
            </a:endParaRPr>
          </a:p>
          <a:p>
            <a:pPr marL="216000" indent="-216000" algn="just">
              <a:lnSpc>
                <a:spcPct val="100000"/>
              </a:lnSpc>
              <a:spcBef>
                <a:spcPts val="700"/>
              </a:spcBef>
              <a:buClr>
                <a:srgbClr val="000000"/>
              </a:buClr>
              <a:buFont typeface="TeX Gyre Adventor"/>
              <a:buChar char="•"/>
            </a:pPr>
            <a:r>
              <a:rPr lang="en-US" sz="1800" b="0" strike="noStrike" spc="-1" dirty="0">
                <a:solidFill>
                  <a:srgbClr val="000000"/>
                </a:solidFill>
                <a:latin typeface="Calibri"/>
                <a:ea typeface="DejaVu Sans"/>
              </a:rPr>
              <a:t>Regulations for the JINR associate membership</a:t>
            </a:r>
            <a:r>
              <a:rPr lang="en-US" sz="1800" b="1" strike="noStrike" spc="-1" dirty="0">
                <a:solidFill>
                  <a:srgbClr val="000000"/>
                </a:solidFill>
                <a:latin typeface="Calibri"/>
                <a:ea typeface="DejaVu Sans"/>
              </a:rPr>
              <a:t> (I. </a:t>
            </a:r>
            <a:r>
              <a:rPr lang="en-US" sz="1800" b="1" strike="noStrike" spc="-1" dirty="0" err="1">
                <a:solidFill>
                  <a:srgbClr val="000000"/>
                </a:solidFill>
                <a:latin typeface="Calibri"/>
                <a:ea typeface="DejaVu Sans"/>
              </a:rPr>
              <a:t>Štekl</a:t>
            </a:r>
            <a:r>
              <a:rPr lang="en-US" sz="1800" b="1" strike="noStrike" spc="-1" dirty="0">
                <a:solidFill>
                  <a:srgbClr val="000000"/>
                </a:solidFill>
                <a:latin typeface="Calibri"/>
                <a:ea typeface="DejaVu Sans"/>
              </a:rPr>
              <a:t>)</a:t>
            </a:r>
            <a:endParaRPr lang="en-US" sz="1800" b="0" strike="noStrike" spc="-1" dirty="0">
              <a:latin typeface="Arial"/>
            </a:endParaRPr>
          </a:p>
          <a:p>
            <a:pPr marL="216000" indent="-216000" algn="just">
              <a:lnSpc>
                <a:spcPct val="100000"/>
              </a:lnSpc>
              <a:spcBef>
                <a:spcPts val="700"/>
              </a:spcBef>
              <a:buClr>
                <a:srgbClr val="000000"/>
              </a:buClr>
              <a:buFont typeface="TeX Gyre Adventor"/>
              <a:buChar char="•"/>
            </a:pPr>
            <a:r>
              <a:rPr lang="en-US" sz="1800" b="0" strike="noStrike" spc="-1" dirty="0">
                <a:solidFill>
                  <a:srgbClr val="000000"/>
                </a:solidFill>
                <a:latin typeface="Calibri"/>
                <a:ea typeface="DejaVu Sans"/>
              </a:rPr>
              <a:t>The JINR flag code</a:t>
            </a:r>
            <a:r>
              <a:rPr lang="en-US" sz="1800" b="1" strike="noStrike" spc="-1" dirty="0">
                <a:solidFill>
                  <a:srgbClr val="000000"/>
                </a:solidFill>
                <a:latin typeface="Calibri"/>
                <a:ea typeface="DejaVu Sans"/>
              </a:rPr>
              <a:t>  (I. </a:t>
            </a:r>
            <a:r>
              <a:rPr lang="en-US" sz="1800" b="1" strike="noStrike" spc="-1" dirty="0" err="1">
                <a:solidFill>
                  <a:srgbClr val="000000"/>
                </a:solidFill>
                <a:latin typeface="Calibri"/>
                <a:ea typeface="DejaVu Sans"/>
              </a:rPr>
              <a:t>Štekl</a:t>
            </a:r>
            <a:r>
              <a:rPr lang="en-US" sz="1800" b="1" strike="noStrike" spc="-1" dirty="0">
                <a:solidFill>
                  <a:srgbClr val="000000"/>
                </a:solidFill>
                <a:latin typeface="Calibri"/>
                <a:ea typeface="DejaVu Sans"/>
              </a:rPr>
              <a:t>)</a:t>
            </a:r>
            <a:endParaRPr lang="en-US" sz="1800" b="0" strike="noStrike" spc="-1" dirty="0">
              <a:latin typeface="Arial"/>
            </a:endParaRPr>
          </a:p>
          <a:p>
            <a:pPr marL="216000" indent="-216000" algn="just">
              <a:lnSpc>
                <a:spcPct val="100000"/>
              </a:lnSpc>
              <a:spcBef>
                <a:spcPts val="700"/>
              </a:spcBef>
              <a:buClr>
                <a:srgbClr val="000000"/>
              </a:buClr>
              <a:buFont typeface="TeX Gyre Adventor"/>
              <a:buChar char="•"/>
            </a:pPr>
            <a:r>
              <a:rPr lang="en-US" sz="1800" b="0" strike="noStrike" spc="-1" dirty="0">
                <a:solidFill>
                  <a:srgbClr val="000000"/>
                </a:solidFill>
                <a:latin typeface="Calibri"/>
                <a:ea typeface="DejaVu Sans"/>
              </a:rPr>
              <a:t>Sofia declaration on the value of international integration in science and technology (</a:t>
            </a:r>
            <a:r>
              <a:rPr lang="en-US" sz="1800" b="1" strike="noStrike" spc="-1" dirty="0">
                <a:solidFill>
                  <a:srgbClr val="000000"/>
                </a:solidFill>
                <a:latin typeface="Calibri"/>
                <a:ea typeface="DejaVu Sans"/>
              </a:rPr>
              <a:t>G. Trubnikov)</a:t>
            </a:r>
            <a:endParaRPr lang="en-US" sz="1800" b="0" strike="noStrike" spc="-1" dirty="0">
              <a:latin typeface="Arial"/>
            </a:endParaRPr>
          </a:p>
          <a:p>
            <a:pPr marL="216000" indent="-216000" algn="just">
              <a:lnSpc>
                <a:spcPct val="100000"/>
              </a:lnSpc>
              <a:spcBef>
                <a:spcPts val="700"/>
              </a:spcBef>
              <a:buClr>
                <a:srgbClr val="000000"/>
              </a:buClr>
              <a:buFont typeface="TeX Gyre Adventor"/>
              <a:buChar char="•"/>
            </a:pPr>
            <a:r>
              <a:rPr lang="en-US" sz="1800" b="0" strike="noStrike" spc="-1" dirty="0">
                <a:solidFill>
                  <a:srgbClr val="000000"/>
                </a:solidFill>
                <a:latin typeface="Calibri"/>
                <a:ea typeface="DejaVu Sans"/>
              </a:rPr>
              <a:t>Bulgarian Academy of Sciences –   traditions and horizons</a:t>
            </a:r>
            <a:r>
              <a:rPr lang="en-US" spc="-1" dirty="0">
                <a:latin typeface="Arial"/>
              </a:rPr>
              <a:t> </a:t>
            </a:r>
            <a:r>
              <a:rPr lang="en-US" sz="1800" b="1" strike="noStrike" spc="-1" dirty="0">
                <a:solidFill>
                  <a:srgbClr val="000000"/>
                </a:solidFill>
                <a:latin typeface="Calibri"/>
                <a:ea typeface="DejaVu Sans"/>
              </a:rPr>
              <a:t>(J. </a:t>
            </a:r>
            <a:r>
              <a:rPr lang="en-US" sz="1800" b="1" strike="noStrike" spc="-1" dirty="0" err="1">
                <a:solidFill>
                  <a:srgbClr val="000000"/>
                </a:solidFill>
                <a:latin typeface="Calibri"/>
                <a:ea typeface="DejaVu Sans"/>
              </a:rPr>
              <a:t>Revalski</a:t>
            </a:r>
            <a:r>
              <a:rPr lang="en-US" sz="1800" b="1" strike="noStrike" spc="-1" dirty="0">
                <a:solidFill>
                  <a:srgbClr val="000000"/>
                </a:solidFill>
                <a:latin typeface="Calibri"/>
                <a:ea typeface="DejaVu Sans"/>
              </a:rPr>
              <a:t>)</a:t>
            </a:r>
            <a:endParaRPr lang="en-US" sz="1800" b="0" strike="noStrike" spc="-1" dirty="0">
              <a:latin typeface="Arial"/>
            </a:endParaRPr>
          </a:p>
          <a:p>
            <a:pPr marL="216000" indent="-216000" algn="just">
              <a:lnSpc>
                <a:spcPct val="100000"/>
              </a:lnSpc>
              <a:spcBef>
                <a:spcPts val="700"/>
              </a:spcBef>
              <a:buClr>
                <a:srgbClr val="000000"/>
              </a:buClr>
              <a:buFont typeface="TeX Gyre Adventor"/>
              <a:buChar char="•"/>
            </a:pPr>
            <a:r>
              <a:rPr lang="en-US" sz="1800" b="0" strike="noStrike" spc="-1" dirty="0">
                <a:solidFill>
                  <a:srgbClr val="000000"/>
                </a:solidFill>
                <a:latin typeface="Calibri"/>
                <a:ea typeface="DejaVu Sans"/>
              </a:rPr>
              <a:t>The special meeting in Sofia dedicated to the celebration of the 65th anniversary of JINR and as part of the Year of Bulgaria in JINR</a:t>
            </a:r>
            <a:r>
              <a:rPr lang="en-US" spc="-1" dirty="0">
                <a:latin typeface="Arial"/>
              </a:rPr>
              <a:t> </a:t>
            </a:r>
            <a:r>
              <a:rPr lang="en-US" sz="1800" b="0" strike="noStrike" spc="-1" dirty="0">
                <a:solidFill>
                  <a:srgbClr val="000000"/>
                </a:solidFill>
                <a:latin typeface="Calibri"/>
                <a:ea typeface="DejaVu Sans"/>
              </a:rPr>
              <a:t>with participation of the </a:t>
            </a:r>
            <a:r>
              <a:rPr lang="en-US" sz="1800" b="1" strike="noStrike" spc="-1" dirty="0">
                <a:solidFill>
                  <a:srgbClr val="000000"/>
                </a:solidFill>
                <a:latin typeface="Calibri"/>
                <a:ea typeface="DejaVu Sans"/>
              </a:rPr>
              <a:t>President of Bulgaria</a:t>
            </a:r>
            <a:r>
              <a:rPr lang="en-US" sz="1800" b="0" strike="noStrike" spc="-1" dirty="0">
                <a:solidFill>
                  <a:srgbClr val="000000"/>
                </a:solidFill>
                <a:latin typeface="Calibri"/>
                <a:ea typeface="DejaVu Sans"/>
              </a:rPr>
              <a:t> </a:t>
            </a:r>
            <a:r>
              <a:rPr lang="en-US" sz="1800" b="1" strike="noStrike" spc="-1" dirty="0">
                <a:solidFill>
                  <a:srgbClr val="000000"/>
                </a:solidFill>
                <a:latin typeface="Calibri"/>
                <a:ea typeface="DejaVu Sans"/>
              </a:rPr>
              <a:t>Rumen </a:t>
            </a:r>
            <a:r>
              <a:rPr lang="en-US" sz="1800" b="1" strike="noStrike" spc="-1" dirty="0" err="1">
                <a:solidFill>
                  <a:srgbClr val="000000"/>
                </a:solidFill>
                <a:latin typeface="Calibri"/>
                <a:ea typeface="DejaVu Sans"/>
              </a:rPr>
              <a:t>Radev</a:t>
            </a:r>
            <a:endParaRPr lang="en-US" sz="1800" b="0" strike="noStrike" spc="-1" dirty="0">
              <a:latin typeface="Arial"/>
            </a:endParaRPr>
          </a:p>
          <a:p>
            <a:pPr algn="just">
              <a:lnSpc>
                <a:spcPct val="100000"/>
              </a:lnSpc>
              <a:spcBef>
                <a:spcPts val="700"/>
              </a:spcBef>
              <a:buNone/>
            </a:pPr>
            <a:endParaRPr lang="en-US" sz="1800" b="0" strike="noStrike" spc="-1" dirty="0">
              <a:latin typeface="Arial"/>
            </a:endParaRPr>
          </a:p>
        </p:txBody>
      </p:sp>
      <p:pic>
        <p:nvPicPr>
          <p:cNvPr id="127" name="Рисунок 126"/>
          <p:cNvPicPr/>
          <p:nvPr/>
        </p:nvPicPr>
        <p:blipFill>
          <a:blip r:embed="rId2"/>
          <a:stretch/>
        </p:blipFill>
        <p:spPr>
          <a:xfrm>
            <a:off x="6942600" y="251640"/>
            <a:ext cx="5171400" cy="3296160"/>
          </a:xfrm>
          <a:prstGeom prst="rect">
            <a:avLst/>
          </a:prstGeom>
          <a:ln w="0">
            <a:noFill/>
          </a:ln>
        </p:spPr>
      </p:pic>
      <p:pic>
        <p:nvPicPr>
          <p:cNvPr id="128" name="Рисунок 127"/>
          <p:cNvPicPr/>
          <p:nvPr/>
        </p:nvPicPr>
        <p:blipFill>
          <a:blip r:embed="rId3"/>
          <a:stretch/>
        </p:blipFill>
        <p:spPr>
          <a:xfrm>
            <a:off x="6664680" y="3948480"/>
            <a:ext cx="5483880" cy="290772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CustomShape 73"/>
          <p:cNvSpPr/>
          <p:nvPr/>
        </p:nvSpPr>
        <p:spPr>
          <a:xfrm>
            <a:off x="228600" y="723960"/>
            <a:ext cx="11904480" cy="507685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buNone/>
            </a:pPr>
            <a:r>
              <a:rPr lang="en-US" sz="1800" b="1" strike="noStrike" spc="-1" dirty="0">
                <a:solidFill>
                  <a:srgbClr val="000000"/>
                </a:solidFill>
                <a:latin typeface="Arial"/>
                <a:ea typeface="DejaVu Sans"/>
              </a:rPr>
              <a:t>Resolutions</a:t>
            </a:r>
            <a:endParaRPr lang="en-US" sz="1800" b="0" strike="noStrike" spc="-1" dirty="0">
              <a:latin typeface="Arial"/>
            </a:endParaRPr>
          </a:p>
          <a:p>
            <a:pPr algn="just">
              <a:lnSpc>
                <a:spcPct val="100000"/>
              </a:lnSpc>
              <a:buNone/>
            </a:pPr>
            <a:r>
              <a:rPr lang="en-US" sz="1800" b="0" strike="noStrike" spc="-1" dirty="0">
                <a:solidFill>
                  <a:srgbClr val="000000"/>
                </a:solidFill>
                <a:latin typeface="Calibri"/>
                <a:ea typeface="DejaVu Sans"/>
              </a:rPr>
              <a:t> </a:t>
            </a:r>
            <a:endParaRPr lang="en-US" sz="1800" b="0" strike="noStrike" spc="-1" dirty="0">
              <a:latin typeface="Arial"/>
            </a:endParaRPr>
          </a:p>
          <a:p>
            <a:pPr marL="285840" indent="-193680" algn="just">
              <a:lnSpc>
                <a:spcPct val="100000"/>
              </a:lnSpc>
              <a:buClr>
                <a:srgbClr val="000000"/>
              </a:buClr>
              <a:buFont typeface="Arial"/>
              <a:buChar char="•"/>
            </a:pPr>
            <a:r>
              <a:rPr lang="en-US" sz="1800" b="0" strike="noStrike" spc="-1" dirty="0">
                <a:solidFill>
                  <a:srgbClr val="000000"/>
                </a:solidFill>
                <a:latin typeface="Calibri"/>
                <a:ea typeface="DejaVu Sans"/>
              </a:rPr>
              <a:t>To take note of the information provided by the JINR Directorate on the Recommendations of the 130th session of the JINR Scientific Council. To note with appreciation the management actions and high pace of work taken by the Institute to achieve the objectives of the JINR Long-Term Development Strategic Plan up to 2030 and Beyond.</a:t>
            </a:r>
            <a:endParaRPr lang="en-US" sz="1800" b="0" strike="noStrike" spc="-1" dirty="0">
              <a:latin typeface="Arial"/>
            </a:endParaRPr>
          </a:p>
          <a:p>
            <a:pPr algn="just">
              <a:lnSpc>
                <a:spcPct val="100000"/>
              </a:lnSpc>
              <a:buNone/>
            </a:pPr>
            <a:endParaRPr lang="en-US" sz="1800" b="0" strike="noStrike" spc="-1" dirty="0">
              <a:latin typeface="Arial"/>
            </a:endParaRPr>
          </a:p>
          <a:p>
            <a:pPr marL="285840" indent="-193680" algn="just">
              <a:lnSpc>
                <a:spcPct val="100000"/>
              </a:lnSpc>
              <a:buClr>
                <a:srgbClr val="000000"/>
              </a:buClr>
              <a:buFont typeface="Arial"/>
              <a:buChar char="•"/>
            </a:pPr>
            <a:r>
              <a:rPr lang="en-US" sz="1800" b="0" strike="noStrike" spc="-1" dirty="0">
                <a:solidFill>
                  <a:srgbClr val="000000"/>
                </a:solidFill>
                <a:latin typeface="Calibri"/>
                <a:ea typeface="DejaVu Sans"/>
              </a:rPr>
              <a:t>To positively note the successful work on the </a:t>
            </a:r>
            <a:r>
              <a:rPr lang="en-US" sz="1800" b="1" strike="noStrike" spc="-1" dirty="0">
                <a:solidFill>
                  <a:srgbClr val="000000"/>
                </a:solidFill>
                <a:latin typeface="Calibri"/>
                <a:ea typeface="DejaVu Sans"/>
              </a:rPr>
              <a:t>implementation of the NICA project</a:t>
            </a:r>
            <a:r>
              <a:rPr lang="en-US" sz="1800" b="0" strike="noStrike" spc="-1" dirty="0">
                <a:solidFill>
                  <a:srgbClr val="000000"/>
                </a:solidFill>
                <a:latin typeface="Calibri"/>
                <a:ea typeface="DejaVu Sans"/>
              </a:rPr>
              <a:t>: first of all, its next scheduled stage — the acceleration of the ion beam in the Booster as high as the projected capacity, the launch of the beam transportation channel from the Booster to </a:t>
            </a:r>
            <a:r>
              <a:rPr lang="en-US" sz="1800" b="0" strike="noStrike" spc="-1" dirty="0" err="1">
                <a:solidFill>
                  <a:srgbClr val="000000"/>
                </a:solidFill>
                <a:latin typeface="Calibri"/>
                <a:ea typeface="DejaVu Sans"/>
              </a:rPr>
              <a:t>Nuclotron</a:t>
            </a:r>
            <a:r>
              <a:rPr lang="en-US" sz="1800" b="0" strike="noStrike" spc="-1" dirty="0">
                <a:solidFill>
                  <a:srgbClr val="000000"/>
                </a:solidFill>
                <a:latin typeface="Calibri"/>
                <a:ea typeface="DejaVu Sans"/>
              </a:rPr>
              <a:t>, and the successful extraction of a Fe14+ ion beam from the Booster to </a:t>
            </a:r>
            <a:r>
              <a:rPr lang="en-US" sz="1800" b="0" strike="noStrike" spc="-1" dirty="0" err="1">
                <a:solidFill>
                  <a:srgbClr val="000000"/>
                </a:solidFill>
                <a:latin typeface="Calibri"/>
                <a:ea typeface="DejaVu Sans"/>
              </a:rPr>
              <a:t>Nuclotron</a:t>
            </a:r>
            <a:r>
              <a:rPr lang="en-US" sz="1800" b="0" strike="noStrike" spc="-1" dirty="0">
                <a:solidFill>
                  <a:srgbClr val="000000"/>
                </a:solidFill>
                <a:latin typeface="Calibri"/>
                <a:ea typeface="DejaVu Sans"/>
              </a:rPr>
              <a:t> via this channel.  Taking into account the recommendations of the international MAC of the NICA Project, the decision of the international Cost and Schedule Review Committee of the NICA Project, as well as the decision of the Supervisory Board for the NICA Complex project on the need to extend the deadline for completing the project, to agree to reset the </a:t>
            </a:r>
            <a:r>
              <a:rPr lang="en-US" sz="1800" b="0" strike="noStrike" spc="-1" dirty="0" err="1">
                <a:solidFill>
                  <a:srgbClr val="000000"/>
                </a:solidFill>
                <a:latin typeface="Calibri"/>
                <a:ea typeface="DejaVu Sans"/>
              </a:rPr>
              <a:t>deadlinefor</a:t>
            </a:r>
            <a:r>
              <a:rPr lang="en-US" sz="1800" b="0" strike="noStrike" spc="-1" dirty="0">
                <a:solidFill>
                  <a:srgbClr val="000000"/>
                </a:solidFill>
                <a:latin typeface="Calibri"/>
                <a:ea typeface="DejaVu Sans"/>
              </a:rPr>
              <a:t> constructing the main facilities of the NICA Complex (its basic configuration) in order to start the research </a:t>
            </a:r>
            <a:r>
              <a:rPr lang="en-US" sz="1800" b="0" strike="noStrike" spc="-1" dirty="0" err="1">
                <a:solidFill>
                  <a:srgbClr val="000000"/>
                </a:solidFill>
                <a:latin typeface="Calibri"/>
                <a:ea typeface="DejaVu Sans"/>
              </a:rPr>
              <a:t>programme</a:t>
            </a:r>
            <a:r>
              <a:rPr lang="en-US" sz="1800" b="0" strike="noStrike" spc="-1" dirty="0">
                <a:solidFill>
                  <a:srgbClr val="000000"/>
                </a:solidFill>
                <a:latin typeface="Calibri"/>
                <a:ea typeface="DejaVu Sans"/>
              </a:rPr>
              <a:t> by the end of 2023.</a:t>
            </a:r>
            <a:endParaRPr lang="en-US" sz="1800" b="0" strike="noStrike" spc="-1" dirty="0">
              <a:latin typeface="Arial"/>
            </a:endParaRPr>
          </a:p>
          <a:p>
            <a:pPr algn="just">
              <a:lnSpc>
                <a:spcPct val="100000"/>
              </a:lnSpc>
              <a:buNone/>
            </a:pPr>
            <a:endParaRPr lang="en-US" sz="1800" b="0" strike="noStrike" spc="-1" dirty="0">
              <a:latin typeface="Arial"/>
            </a:endParaRPr>
          </a:p>
          <a:p>
            <a:pPr marL="285840" indent="-193680" algn="just">
              <a:lnSpc>
                <a:spcPct val="100000"/>
              </a:lnSpc>
              <a:buClr>
                <a:srgbClr val="000000"/>
              </a:buClr>
              <a:buFont typeface="Arial"/>
              <a:buChar char="•"/>
            </a:pPr>
            <a:r>
              <a:rPr lang="en-US" sz="1800" b="0" strike="noStrike" spc="-1" dirty="0">
                <a:solidFill>
                  <a:srgbClr val="000000"/>
                </a:solidFill>
                <a:latin typeface="Calibri"/>
                <a:ea typeface="DejaVu Sans"/>
              </a:rPr>
              <a:t>To note the significant progress in the creation of the </a:t>
            </a:r>
            <a:r>
              <a:rPr lang="en-US" sz="1800" b="1" strike="noStrike" spc="-1" dirty="0">
                <a:solidFill>
                  <a:srgbClr val="000000"/>
                </a:solidFill>
                <a:latin typeface="Calibri"/>
                <a:ea typeface="DejaVu Sans"/>
              </a:rPr>
              <a:t>Baikal neutrino telescope</a:t>
            </a:r>
            <a:r>
              <a:rPr lang="en-US" sz="1800" b="0" strike="noStrike" spc="-1" dirty="0">
                <a:solidFill>
                  <a:srgbClr val="000000"/>
                </a:solidFill>
                <a:latin typeface="Calibri"/>
                <a:ea typeface="DejaVu Sans"/>
              </a:rPr>
              <a:t> for observing natural neutrino fluxes and also to encourage intensifying the work of </a:t>
            </a:r>
            <a:r>
              <a:rPr lang="en-US" sz="1800" b="0" strike="noStrike" spc="-1" dirty="0" err="1">
                <a:solidFill>
                  <a:srgbClr val="000000"/>
                </a:solidFill>
                <a:latin typeface="Calibri"/>
                <a:ea typeface="DejaVu Sans"/>
              </a:rPr>
              <a:t>analysing</a:t>
            </a:r>
            <a:r>
              <a:rPr lang="en-US" sz="1800" b="0" strike="noStrike" spc="-1" dirty="0">
                <a:solidFill>
                  <a:srgbClr val="000000"/>
                </a:solidFill>
                <a:latin typeface="Calibri"/>
                <a:ea typeface="DejaVu Sans"/>
              </a:rPr>
              <a:t> the data collected in 2018–2020.</a:t>
            </a:r>
            <a:endParaRPr lang="en-US" sz="1800" b="0" strike="noStrike" spc="-1" dirty="0">
              <a:latin typeface="Arial"/>
            </a:endParaRPr>
          </a:p>
          <a:p>
            <a:pPr algn="just">
              <a:lnSpc>
                <a:spcPct val="100000"/>
              </a:lnSpc>
              <a:buNone/>
            </a:pPr>
            <a:endParaRPr lang="en-US" sz="1800" b="0" strike="noStrike" spc="-1" dirty="0">
              <a:latin typeface="Arial"/>
            </a:endParaRPr>
          </a:p>
        </p:txBody>
      </p:sp>
      <p:sp>
        <p:nvSpPr>
          <p:cNvPr id="130" name="CustomShape 74"/>
          <p:cNvSpPr/>
          <p:nvPr/>
        </p:nvSpPr>
        <p:spPr>
          <a:xfrm>
            <a:off x="0" y="216360"/>
            <a:ext cx="1188468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US" sz="2000" b="1" strike="noStrike" cap="small" spc="-1">
                <a:solidFill>
                  <a:srgbClr val="0066CC"/>
                </a:solidFill>
                <a:latin typeface="Calibri"/>
                <a:ea typeface="DejaVu Sans"/>
              </a:rPr>
              <a:t>the session of the  JINR committee of plenipotentiaries </a:t>
            </a:r>
            <a:endParaRPr lang="en-US" sz="2000" b="0" strike="noStrike" spc="-1">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CustomShape 75"/>
          <p:cNvSpPr/>
          <p:nvPr/>
        </p:nvSpPr>
        <p:spPr>
          <a:xfrm>
            <a:off x="228600" y="651960"/>
            <a:ext cx="11904480" cy="6947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buNone/>
            </a:pPr>
            <a:r>
              <a:rPr lang="en-US" sz="1800" b="1" strike="noStrike" spc="-1" dirty="0">
                <a:solidFill>
                  <a:srgbClr val="000000"/>
                </a:solidFill>
                <a:latin typeface="Arial"/>
                <a:ea typeface="DejaVu Sans"/>
              </a:rPr>
              <a:t>Resolutions</a:t>
            </a:r>
            <a:endParaRPr lang="en-US" sz="1800" b="0" strike="noStrike" spc="-1" dirty="0">
              <a:latin typeface="Arial"/>
            </a:endParaRPr>
          </a:p>
          <a:p>
            <a:pPr algn="just">
              <a:lnSpc>
                <a:spcPct val="100000"/>
              </a:lnSpc>
              <a:buNone/>
            </a:pPr>
            <a:endParaRPr lang="en-US" sz="1800" b="0" strike="noStrike" spc="-1" dirty="0">
              <a:latin typeface="Arial"/>
            </a:endParaRPr>
          </a:p>
          <a:p>
            <a:pPr marL="216000" indent="-216000" algn="just">
              <a:lnSpc>
                <a:spcPct val="100000"/>
              </a:lnSpc>
              <a:buClr>
                <a:srgbClr val="000000"/>
              </a:buClr>
              <a:buSzPct val="45000"/>
              <a:buFont typeface="Wingdings" charset="2"/>
              <a:buChar char=""/>
            </a:pPr>
            <a:r>
              <a:rPr lang="en-US" sz="1800" b="0" strike="noStrike" spc="-1" dirty="0">
                <a:solidFill>
                  <a:srgbClr val="000000"/>
                </a:solidFill>
                <a:latin typeface="Arial"/>
                <a:ea typeface="DejaVu Sans"/>
              </a:rPr>
              <a:t>To note the significant advance of the</a:t>
            </a:r>
            <a:r>
              <a:rPr lang="en-US" sz="1800" b="1" strike="noStrike" spc="-1" dirty="0">
                <a:solidFill>
                  <a:srgbClr val="000000"/>
                </a:solidFill>
                <a:latin typeface="Arial"/>
                <a:ea typeface="DejaVu Sans"/>
              </a:rPr>
              <a:t> SHE Factory experiments</a:t>
            </a:r>
            <a:r>
              <a:rPr lang="en-US" sz="1800" b="0" strike="noStrike" spc="-1" dirty="0">
                <a:solidFill>
                  <a:srgbClr val="000000"/>
                </a:solidFill>
                <a:latin typeface="Arial"/>
                <a:ea typeface="DejaVu Sans"/>
              </a:rPr>
              <a:t>, including the experiments at DGFRS-II (</a:t>
            </a:r>
            <a:r>
              <a:rPr lang="en-US" sz="1800" b="0" strike="noStrike" spc="-1" dirty="0" err="1">
                <a:solidFill>
                  <a:srgbClr val="000000"/>
                </a:solidFill>
                <a:latin typeface="Arial"/>
                <a:ea typeface="DejaVu Sans"/>
              </a:rPr>
              <a:t>Dubna</a:t>
            </a:r>
            <a:r>
              <a:rPr lang="en-US" sz="1800" b="0" strike="noStrike" spc="-1" dirty="0">
                <a:solidFill>
                  <a:srgbClr val="000000"/>
                </a:solidFill>
                <a:latin typeface="Arial"/>
                <a:ea typeface="DejaVu Sans"/>
              </a:rPr>
              <a:t> Gas-Filled Recoil Separator-II), in which the target showed resistance to irradiation with high-intensity beams of up to 3 microamperes and more than 100 events of 286Fl and 287Fl isotope production were detected tripling the number of such events previously observed worldwide.</a:t>
            </a:r>
            <a:endParaRPr lang="en-US" sz="1800" b="0" strike="noStrike" spc="-1" dirty="0">
              <a:latin typeface="Arial"/>
            </a:endParaRPr>
          </a:p>
          <a:p>
            <a:pPr algn="just">
              <a:lnSpc>
                <a:spcPct val="100000"/>
              </a:lnSpc>
              <a:buNone/>
            </a:pPr>
            <a:endParaRPr lang="en-US" sz="1800" b="0" strike="noStrike" spc="-1" dirty="0">
              <a:latin typeface="Arial"/>
            </a:endParaRPr>
          </a:p>
          <a:p>
            <a:pPr marL="216000" indent="-216000" algn="just">
              <a:lnSpc>
                <a:spcPct val="100000"/>
              </a:lnSpc>
              <a:buClr>
                <a:srgbClr val="000000"/>
              </a:buClr>
              <a:buSzPct val="45000"/>
              <a:buFont typeface="Wingdings" charset="2"/>
              <a:buChar char=""/>
            </a:pPr>
            <a:r>
              <a:rPr lang="en-US" sz="1800" b="0" strike="noStrike" spc="-1" dirty="0">
                <a:solidFill>
                  <a:srgbClr val="000000"/>
                </a:solidFill>
                <a:latin typeface="Arial"/>
                <a:ea typeface="DejaVu Sans"/>
              </a:rPr>
              <a:t>To take into account the information on the status of work for creating </a:t>
            </a:r>
            <a:r>
              <a:rPr lang="en-US" sz="1800" b="1" strike="noStrike" spc="-1" dirty="0">
                <a:solidFill>
                  <a:srgbClr val="000000"/>
                </a:solidFill>
                <a:latin typeface="Arial"/>
                <a:ea typeface="DejaVu Sans"/>
              </a:rPr>
              <a:t>the new neutron source NEPTUN</a:t>
            </a:r>
            <a:r>
              <a:rPr lang="en-US" sz="1800" b="0" strike="noStrike" spc="-1" dirty="0">
                <a:solidFill>
                  <a:srgbClr val="000000"/>
                </a:solidFill>
                <a:latin typeface="Arial"/>
                <a:ea typeface="DejaVu Sans"/>
              </a:rPr>
              <a:t> — the intense high-flux reactor (IBR-3) with neptunium nitride fuel. To decide in </a:t>
            </a:r>
            <a:r>
              <a:rPr lang="en-US" sz="1800" b="0" strike="noStrike" spc="-1" dirty="0" err="1">
                <a:solidFill>
                  <a:srgbClr val="000000"/>
                </a:solidFill>
                <a:latin typeface="Arial"/>
                <a:ea typeface="DejaVu Sans"/>
              </a:rPr>
              <a:t>favour</a:t>
            </a:r>
            <a:r>
              <a:rPr lang="en-US" sz="1800" b="0" strike="noStrike" spc="-1" dirty="0">
                <a:solidFill>
                  <a:srgbClr val="000000"/>
                </a:solidFill>
                <a:latin typeface="Arial"/>
                <a:ea typeface="DejaVu Sans"/>
              </a:rPr>
              <a:t> of getting to the next stage of work for developing reference design, conceptual design, feasibility assessment of the facility and scheduling resolution on its construction for 2023.</a:t>
            </a:r>
            <a:endParaRPr lang="en-US" sz="1800" b="0" strike="noStrike" spc="-1" dirty="0">
              <a:latin typeface="Arial"/>
            </a:endParaRPr>
          </a:p>
          <a:p>
            <a:pPr algn="just">
              <a:lnSpc>
                <a:spcPct val="100000"/>
              </a:lnSpc>
              <a:buNone/>
            </a:pPr>
            <a:endParaRPr lang="en-US" sz="1800" b="0" strike="noStrike" spc="-1" dirty="0">
              <a:latin typeface="Arial"/>
            </a:endParaRPr>
          </a:p>
          <a:p>
            <a:pPr marL="216000" indent="-216000" algn="just">
              <a:lnSpc>
                <a:spcPct val="100000"/>
              </a:lnSpc>
              <a:buClr>
                <a:srgbClr val="000000"/>
              </a:buClr>
              <a:buSzPct val="45000"/>
              <a:buFont typeface="Wingdings" charset="2"/>
              <a:buChar char=""/>
            </a:pPr>
            <a:r>
              <a:rPr lang="en-US" sz="1800" b="0" strike="noStrike" spc="-1" dirty="0">
                <a:solidFill>
                  <a:srgbClr val="000000"/>
                </a:solidFill>
                <a:latin typeface="Arial"/>
                <a:ea typeface="DejaVu Sans"/>
              </a:rPr>
              <a:t>To note with satisfaction the active work of the </a:t>
            </a:r>
            <a:r>
              <a:rPr lang="en-US" sz="1800" b="1" strike="noStrike" spc="-1" dirty="0" err="1">
                <a:solidFill>
                  <a:srgbClr val="000000"/>
                </a:solidFill>
                <a:latin typeface="Arial"/>
                <a:ea typeface="DejaVu Sans"/>
              </a:rPr>
              <a:t>Meshcheryakov</a:t>
            </a:r>
            <a:r>
              <a:rPr lang="en-US" sz="1800" b="1" strike="noStrike" spc="-1" dirty="0">
                <a:solidFill>
                  <a:srgbClr val="000000"/>
                </a:solidFill>
                <a:latin typeface="Arial"/>
                <a:ea typeface="DejaVu Sans"/>
              </a:rPr>
              <a:t> Laboratory of Information Technologies</a:t>
            </a:r>
            <a:r>
              <a:rPr lang="en-US" sz="1800" b="0" strike="noStrike" spc="-1" dirty="0">
                <a:solidFill>
                  <a:srgbClr val="000000"/>
                </a:solidFill>
                <a:latin typeface="Arial"/>
                <a:ea typeface="DejaVu Sans"/>
              </a:rPr>
              <a:t> for developing research in the field of quantum computing algorithms in the software environment containing a set of quantum simulators using </a:t>
            </a:r>
            <a:r>
              <a:rPr lang="en-US" sz="1800" b="0" strike="noStrike" spc="-1" dirty="0" err="1">
                <a:solidFill>
                  <a:srgbClr val="000000"/>
                </a:solidFill>
                <a:latin typeface="Arial"/>
                <a:ea typeface="DejaVu Sans"/>
              </a:rPr>
              <a:t>Govorun</a:t>
            </a:r>
            <a:r>
              <a:rPr lang="en-US" sz="1800" b="0" strike="noStrike" spc="-1" dirty="0">
                <a:solidFill>
                  <a:srgbClr val="000000"/>
                </a:solidFill>
                <a:latin typeface="Arial"/>
                <a:ea typeface="DejaVu Sans"/>
              </a:rPr>
              <a:t> supercomputer.</a:t>
            </a:r>
            <a:endParaRPr lang="en-US" sz="1800" b="0" strike="noStrike" spc="-1" dirty="0">
              <a:latin typeface="Arial"/>
            </a:endParaRPr>
          </a:p>
          <a:p>
            <a:pPr algn="just">
              <a:lnSpc>
                <a:spcPct val="100000"/>
              </a:lnSpc>
              <a:buNone/>
            </a:pPr>
            <a:endParaRPr lang="en-US" sz="1800" b="0" strike="noStrike" spc="-1" dirty="0">
              <a:latin typeface="Arial"/>
            </a:endParaRPr>
          </a:p>
          <a:p>
            <a:pPr marL="216000" indent="-216000" algn="just">
              <a:lnSpc>
                <a:spcPct val="100000"/>
              </a:lnSpc>
              <a:buClr>
                <a:srgbClr val="000000"/>
              </a:buClr>
              <a:buSzPct val="45000"/>
              <a:buFont typeface="Wingdings" charset="2"/>
              <a:buChar char=""/>
            </a:pPr>
            <a:r>
              <a:rPr lang="en-US" sz="1800" b="0" strike="noStrike" spc="-1" dirty="0">
                <a:solidFill>
                  <a:srgbClr val="000000"/>
                </a:solidFill>
                <a:latin typeface="Arial"/>
                <a:ea typeface="DejaVu Sans"/>
              </a:rPr>
              <a:t>To uphold the intensive development of fundamental and applied research in life sciences and condensed matter physics by evolving the </a:t>
            </a:r>
            <a:r>
              <a:rPr lang="en-US" sz="1800" b="1" strike="noStrike" spc="-1" dirty="0">
                <a:solidFill>
                  <a:srgbClr val="000000"/>
                </a:solidFill>
                <a:latin typeface="Arial"/>
                <a:ea typeface="DejaVu Sans"/>
              </a:rPr>
              <a:t>Interlaboratory Research </a:t>
            </a:r>
            <a:r>
              <a:rPr lang="en-US" sz="1800" b="1" strike="noStrike" spc="-1" dirty="0" err="1">
                <a:solidFill>
                  <a:srgbClr val="000000"/>
                </a:solidFill>
                <a:latin typeface="Arial"/>
                <a:ea typeface="DejaVu Sans"/>
              </a:rPr>
              <a:t>Programme</a:t>
            </a:r>
            <a:r>
              <a:rPr lang="en-US" sz="1800" b="1" strike="noStrike" spc="-1" dirty="0">
                <a:solidFill>
                  <a:srgbClr val="000000"/>
                </a:solidFill>
                <a:latin typeface="Arial"/>
                <a:ea typeface="DejaVu Sans"/>
              </a:rPr>
              <a:t> on the basis of the Laboratory of Radiation Biology and the interlaboratory international Innovation Centre for Nuclear Research</a:t>
            </a:r>
            <a:r>
              <a:rPr lang="en-US" sz="1800" b="0" strike="noStrike" spc="-1" dirty="0">
                <a:solidFill>
                  <a:srgbClr val="000000"/>
                </a:solidFill>
                <a:latin typeface="Arial"/>
                <a:ea typeface="DejaVu Sans"/>
              </a:rPr>
              <a:t> that is in the process of being established by JINR.</a:t>
            </a:r>
            <a:endParaRPr lang="en-US" sz="1800" b="0" strike="noStrike" spc="-1" dirty="0">
              <a:latin typeface="Arial"/>
            </a:endParaRPr>
          </a:p>
          <a:p>
            <a:pPr algn="just">
              <a:lnSpc>
                <a:spcPct val="100000"/>
              </a:lnSpc>
              <a:buNone/>
            </a:pPr>
            <a:endParaRPr lang="en-US" sz="1800" b="0" strike="noStrike" spc="-1" dirty="0">
              <a:latin typeface="Arial"/>
            </a:endParaRPr>
          </a:p>
          <a:p>
            <a:pPr marL="216000" indent="-216000" algn="just">
              <a:lnSpc>
                <a:spcPct val="100000"/>
              </a:lnSpc>
              <a:buClr>
                <a:srgbClr val="000000"/>
              </a:buClr>
              <a:buSzPct val="45000"/>
              <a:buFont typeface="Wingdings" charset="2"/>
              <a:buChar char=""/>
            </a:pPr>
            <a:r>
              <a:rPr lang="en-US" sz="1800" b="0" strike="noStrike" spc="-1" dirty="0">
                <a:solidFill>
                  <a:srgbClr val="000000"/>
                </a:solidFill>
                <a:latin typeface="Arial"/>
                <a:ea typeface="DejaVu Sans"/>
              </a:rPr>
              <a:t>To uphold the initiative of the JINR Directorate to</a:t>
            </a:r>
            <a:r>
              <a:rPr lang="en-US" sz="1800" b="1" strike="noStrike" spc="-1" dirty="0">
                <a:solidFill>
                  <a:srgbClr val="000000"/>
                </a:solidFill>
                <a:latin typeface="Arial"/>
                <a:ea typeface="DejaVu Sans"/>
              </a:rPr>
              <a:t> assess the performance of the JINR Long-Term Development Strategic Plan</a:t>
            </a:r>
            <a:r>
              <a:rPr lang="en-US" sz="1800" b="0" strike="noStrike" spc="-1" dirty="0">
                <a:solidFill>
                  <a:srgbClr val="000000"/>
                </a:solidFill>
                <a:latin typeface="Arial"/>
                <a:ea typeface="DejaVu Sans"/>
              </a:rPr>
              <a:t> up to 2030 and Beyond. The international working group is supposed to report on the implementation and adjustment of the scientific strategy for the JINR development up to 2030 and beyond at the next session of the Committee of Plenipotentiaries scheduled for March 2022.</a:t>
            </a:r>
            <a:endParaRPr lang="en-US" sz="1800" b="0" strike="noStrike" spc="-1" dirty="0">
              <a:latin typeface="Arial"/>
            </a:endParaRPr>
          </a:p>
        </p:txBody>
      </p:sp>
      <p:sp>
        <p:nvSpPr>
          <p:cNvPr id="132" name="CustomShape 76"/>
          <p:cNvSpPr/>
          <p:nvPr/>
        </p:nvSpPr>
        <p:spPr>
          <a:xfrm>
            <a:off x="0" y="72360"/>
            <a:ext cx="1188468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US" sz="2000" b="1" strike="noStrike" cap="small" spc="-1">
                <a:solidFill>
                  <a:srgbClr val="0066CC"/>
                </a:solidFill>
                <a:latin typeface="Calibri"/>
                <a:ea typeface="DejaVu Sans"/>
              </a:rPr>
              <a:t>the session of the  JINR committee of plenipotentiaries </a:t>
            </a:r>
            <a:endParaRPr lang="en-US" sz="2000" b="0" strike="noStrike" spc="-1">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CustomShape 17"/>
          <p:cNvSpPr/>
          <p:nvPr/>
        </p:nvSpPr>
        <p:spPr>
          <a:xfrm>
            <a:off x="228600" y="687960"/>
            <a:ext cx="11904480" cy="3655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buNone/>
            </a:pPr>
            <a:r>
              <a:rPr lang="en-US" sz="1800" b="1" strike="noStrike" spc="-1">
                <a:solidFill>
                  <a:srgbClr val="000000"/>
                </a:solidFill>
                <a:latin typeface="Arial"/>
                <a:ea typeface="DejaVu Sans"/>
              </a:rPr>
              <a:t>Resolutions</a:t>
            </a:r>
            <a:endParaRPr lang="en-US" sz="1800" b="0" strike="noStrike" spc="-1">
              <a:latin typeface="Arial"/>
            </a:endParaRPr>
          </a:p>
          <a:p>
            <a:pPr algn="just">
              <a:lnSpc>
                <a:spcPct val="100000"/>
              </a:lnSpc>
              <a:buNone/>
            </a:pPr>
            <a:endParaRPr lang="en-US" sz="1800" b="0" strike="noStrike" spc="-1">
              <a:latin typeface="Arial"/>
            </a:endParaRPr>
          </a:p>
          <a:p>
            <a:pPr marL="216000" indent="-216000" algn="just">
              <a:lnSpc>
                <a:spcPct val="100000"/>
              </a:lnSpc>
              <a:buClr>
                <a:srgbClr val="000000"/>
              </a:buClr>
              <a:buSzPct val="45000"/>
              <a:buFont typeface="Wingdings" charset="2"/>
              <a:buChar char=""/>
            </a:pPr>
            <a:r>
              <a:rPr lang="en-US" sz="1800" b="0" strike="noStrike" spc="-1">
                <a:solidFill>
                  <a:srgbClr val="000000"/>
                </a:solidFill>
                <a:latin typeface="Arial"/>
                <a:ea typeface="DejaVu Sans"/>
              </a:rPr>
              <a:t>To </a:t>
            </a:r>
            <a:r>
              <a:rPr lang="en-US" sz="1800" b="1" strike="noStrike" spc="-1">
                <a:solidFill>
                  <a:srgbClr val="000000"/>
                </a:solidFill>
                <a:latin typeface="Arial"/>
                <a:ea typeface="DejaVu Sans"/>
              </a:rPr>
              <a:t>endorse the Recommendations of the 129th and 130th sessions of the JINR Scientific Council</a:t>
            </a:r>
            <a:r>
              <a:rPr lang="en-US" sz="1800" b="0" strike="noStrike" spc="-1">
                <a:solidFill>
                  <a:srgbClr val="000000"/>
                </a:solidFill>
                <a:latin typeface="Arial"/>
                <a:ea typeface="DejaVu Sans"/>
              </a:rPr>
              <a:t>, as well as</a:t>
            </a:r>
            <a:r>
              <a:rPr lang="en-US" sz="1800" b="1" strike="noStrike" spc="-1">
                <a:solidFill>
                  <a:srgbClr val="000000"/>
                </a:solidFill>
                <a:latin typeface="Arial"/>
                <a:ea typeface="DejaVu Sans"/>
              </a:rPr>
              <a:t> the Topical Plan for JINR Research and International Cooperation for 2022</a:t>
            </a:r>
            <a:r>
              <a:rPr lang="en-US" sz="1800" b="0" strike="noStrike" spc="-1">
                <a:solidFill>
                  <a:srgbClr val="000000"/>
                </a:solidFill>
                <a:latin typeface="Arial"/>
                <a:ea typeface="DejaVu Sans"/>
              </a:rPr>
              <a:t>.</a:t>
            </a:r>
            <a:endParaRPr lang="en-US" sz="1800" b="0" strike="noStrike" spc="-1">
              <a:latin typeface="Arial"/>
            </a:endParaRPr>
          </a:p>
          <a:p>
            <a:pPr algn="just">
              <a:lnSpc>
                <a:spcPct val="100000"/>
              </a:lnSpc>
              <a:buNone/>
            </a:pPr>
            <a:endParaRPr lang="en-US" sz="1800" b="0" strike="noStrike" spc="-1">
              <a:latin typeface="Arial"/>
            </a:endParaRPr>
          </a:p>
          <a:p>
            <a:pPr marL="216000" indent="-216000" algn="just">
              <a:lnSpc>
                <a:spcPct val="100000"/>
              </a:lnSpc>
              <a:buClr>
                <a:srgbClr val="000000"/>
              </a:buClr>
              <a:buSzPct val="45000"/>
              <a:buFont typeface="Wingdings" charset="2"/>
              <a:buChar char=""/>
            </a:pPr>
            <a:r>
              <a:rPr lang="en-US" sz="1800" b="0" strike="noStrike" spc="-1">
                <a:solidFill>
                  <a:srgbClr val="000000"/>
                </a:solidFill>
                <a:latin typeface="Arial"/>
                <a:ea typeface="DejaVu Sans"/>
              </a:rPr>
              <a:t>To have the JINR Directorate </a:t>
            </a:r>
            <a:r>
              <a:rPr lang="en-US" sz="1800" b="1" strike="noStrike" spc="-1">
                <a:solidFill>
                  <a:srgbClr val="000000"/>
                </a:solidFill>
                <a:latin typeface="Arial"/>
                <a:ea typeface="DejaVu Sans"/>
              </a:rPr>
              <a:t>submit the concept of the seven-year plan</a:t>
            </a:r>
            <a:r>
              <a:rPr lang="en-US" sz="1800" b="0" strike="noStrike" spc="-1">
                <a:solidFill>
                  <a:srgbClr val="000000"/>
                </a:solidFill>
                <a:latin typeface="Arial"/>
                <a:ea typeface="DejaVu Sans"/>
              </a:rPr>
              <a:t> for the development of JINR for 2024-2030 at the session of the Committee of Plenipotentiaries scheduled for March 2022. The concept should accommodate optimization of the Topical Plan for JINR Research and International Cooperation, financing and staffing the research projects. </a:t>
            </a:r>
            <a:endParaRPr lang="en-US" sz="1800" b="0" strike="noStrike" spc="-1">
              <a:latin typeface="Arial"/>
            </a:endParaRPr>
          </a:p>
          <a:p>
            <a:pPr algn="just">
              <a:lnSpc>
                <a:spcPct val="100000"/>
              </a:lnSpc>
              <a:buNone/>
            </a:pPr>
            <a:endParaRPr lang="en-US" sz="1800" b="0" strike="noStrike" spc="-1">
              <a:latin typeface="Arial"/>
            </a:endParaRPr>
          </a:p>
          <a:p>
            <a:pPr marL="216000" indent="-216000" algn="just">
              <a:lnSpc>
                <a:spcPct val="100000"/>
              </a:lnSpc>
              <a:buClr>
                <a:srgbClr val="000000"/>
              </a:buClr>
              <a:buSzPct val="45000"/>
              <a:buFont typeface="Wingdings" charset="2"/>
              <a:buChar char=""/>
            </a:pPr>
            <a:r>
              <a:rPr lang="en-US" sz="1800" b="0" strike="noStrike" spc="-1">
                <a:solidFill>
                  <a:srgbClr val="000000"/>
                </a:solidFill>
                <a:latin typeface="Arial"/>
                <a:ea typeface="DejaVu Sans"/>
              </a:rPr>
              <a:t>To work out a </a:t>
            </a:r>
            <a:r>
              <a:rPr lang="en-US" sz="1800" b="1" strike="noStrike" spc="-1">
                <a:solidFill>
                  <a:srgbClr val="000000"/>
                </a:solidFill>
                <a:latin typeface="Arial"/>
                <a:ea typeface="DejaVu Sans"/>
              </a:rPr>
              <a:t>proposal </a:t>
            </a:r>
            <a:r>
              <a:rPr lang="en-US" sz="1800" b="0" strike="noStrike" spc="-1">
                <a:solidFill>
                  <a:srgbClr val="000000"/>
                </a:solidFill>
                <a:latin typeface="Arial"/>
                <a:ea typeface="DejaVu Sans"/>
              </a:rPr>
              <a:t>for calculating the Member States’ contributions in dynamics providing implementation of the Seven-Year Plan for the Development of JINR for 2024–2030, </a:t>
            </a:r>
            <a:r>
              <a:rPr lang="en-US" sz="1800" b="1" strike="noStrike" spc="-1">
                <a:solidFill>
                  <a:srgbClr val="000000"/>
                </a:solidFill>
                <a:latin typeface="Arial"/>
                <a:ea typeface="DejaVu Sans"/>
              </a:rPr>
              <a:t>taking into account the current world inflation statistics and forecasts</a:t>
            </a:r>
            <a:r>
              <a:rPr lang="en-US" sz="1800" b="0" strike="noStrike" spc="-1">
                <a:solidFill>
                  <a:srgbClr val="000000"/>
                </a:solidFill>
                <a:latin typeface="Arial"/>
                <a:ea typeface="DejaVu Sans"/>
              </a:rPr>
              <a:t>.</a:t>
            </a:r>
            <a:endParaRPr lang="en-US" sz="1800" b="0" strike="noStrike" spc="-1">
              <a:latin typeface="Arial"/>
            </a:endParaRPr>
          </a:p>
        </p:txBody>
      </p:sp>
      <p:sp>
        <p:nvSpPr>
          <p:cNvPr id="134" name="CustomShape 18"/>
          <p:cNvSpPr/>
          <p:nvPr/>
        </p:nvSpPr>
        <p:spPr>
          <a:xfrm>
            <a:off x="0" y="216360"/>
            <a:ext cx="1188468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US" sz="2000" b="1" strike="noStrike" cap="small" spc="-1">
                <a:solidFill>
                  <a:srgbClr val="0066CC"/>
                </a:solidFill>
                <a:latin typeface="Calibri"/>
                <a:ea typeface="DejaVu Sans"/>
              </a:rPr>
              <a:t>the session of the  JINR committee of plenipotentiaries </a:t>
            </a:r>
            <a:endParaRPr lang="en-US" sz="2000" b="0" strike="noStrike" spc="-1">
              <a:latin typeface="Arial"/>
            </a:endParaRPr>
          </a:p>
        </p:txBody>
      </p:sp>
      <p:sp>
        <p:nvSpPr>
          <p:cNvPr id="135" name="CustomShape 27"/>
          <p:cNvSpPr/>
          <p:nvPr/>
        </p:nvSpPr>
        <p:spPr>
          <a:xfrm>
            <a:off x="228600" y="4611960"/>
            <a:ext cx="6170040" cy="2009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16000" indent="-216000" algn="just">
              <a:lnSpc>
                <a:spcPct val="100000"/>
              </a:lnSpc>
              <a:buClr>
                <a:srgbClr val="000000"/>
              </a:buClr>
              <a:buSzPct val="45000"/>
              <a:buFont typeface="Wingdings" charset="2"/>
              <a:buChar char=""/>
            </a:pPr>
            <a:r>
              <a:rPr lang="en-US" sz="1800" b="0" strike="noStrike" spc="-1">
                <a:solidFill>
                  <a:srgbClr val="000000"/>
                </a:solidFill>
                <a:latin typeface="Arial"/>
                <a:ea typeface="DejaVu Sans"/>
              </a:rPr>
              <a:t>To congratulate the Scientific Leader of the Flerov Laboratory of Nuclear Reactions, </a:t>
            </a:r>
            <a:r>
              <a:rPr lang="en-US" sz="1800" b="1" strike="noStrike" spc="-1">
                <a:solidFill>
                  <a:srgbClr val="000000"/>
                </a:solidFill>
                <a:latin typeface="Arial"/>
                <a:ea typeface="DejaVu Sans"/>
              </a:rPr>
              <a:t>Yury Oganesyan</a:t>
            </a:r>
            <a:r>
              <a:rPr lang="en-US" sz="1800" b="0" strike="noStrike" spc="-1">
                <a:solidFill>
                  <a:srgbClr val="000000"/>
                </a:solidFill>
                <a:latin typeface="Arial"/>
                <a:ea typeface="DejaVu Sans"/>
              </a:rPr>
              <a:t>, on being awarded the </a:t>
            </a:r>
            <a:r>
              <a:rPr lang="en-US" sz="1800" b="1" strike="noStrike" spc="-1">
                <a:solidFill>
                  <a:srgbClr val="000000"/>
                </a:solidFill>
                <a:latin typeface="Arial"/>
                <a:ea typeface="DejaVu Sans"/>
              </a:rPr>
              <a:t>UNESCO-Russia International Prize</a:t>
            </a:r>
            <a:r>
              <a:rPr lang="en-US" sz="1800" b="0" strike="noStrike" spc="-1">
                <a:solidFill>
                  <a:srgbClr val="000000"/>
                </a:solidFill>
                <a:latin typeface="Arial"/>
                <a:ea typeface="DejaVu Sans"/>
              </a:rPr>
              <a:t> named after D. Mendeleev for his achievements in fundamental sciences, to express the deepest appreciation for his contribution to world science and the development.</a:t>
            </a:r>
            <a:endParaRPr lang="en-US" sz="1800" b="0" strike="noStrike" spc="-1">
              <a:latin typeface="Arial"/>
            </a:endParaRPr>
          </a:p>
        </p:txBody>
      </p:sp>
      <p:pic>
        <p:nvPicPr>
          <p:cNvPr id="136" name="Рисунок 135"/>
          <p:cNvPicPr/>
          <p:nvPr/>
        </p:nvPicPr>
        <p:blipFill>
          <a:blip r:embed="rId2"/>
          <a:stretch/>
        </p:blipFill>
        <p:spPr>
          <a:xfrm>
            <a:off x="6506640" y="4080960"/>
            <a:ext cx="5499360" cy="2811240"/>
          </a:xfrm>
          <a:prstGeom prst="rect">
            <a:avLst/>
          </a:prstGeom>
          <a:ln w="0">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CustomShape 63"/>
          <p:cNvSpPr/>
          <p:nvPr/>
        </p:nvSpPr>
        <p:spPr>
          <a:xfrm>
            <a:off x="192600" y="903960"/>
            <a:ext cx="5640480" cy="452286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buNone/>
            </a:pPr>
            <a:r>
              <a:rPr lang="en-US" sz="1800" b="1" strike="noStrike" spc="-1" dirty="0">
                <a:solidFill>
                  <a:srgbClr val="000000"/>
                </a:solidFill>
                <a:latin typeface="Arial"/>
                <a:ea typeface="DejaVu Sans"/>
              </a:rPr>
              <a:t>Resolutions</a:t>
            </a:r>
            <a:endParaRPr lang="en-US" sz="1800" b="0" strike="noStrike" spc="-1" dirty="0">
              <a:latin typeface="Arial"/>
            </a:endParaRPr>
          </a:p>
          <a:p>
            <a:pPr algn="just">
              <a:lnSpc>
                <a:spcPct val="100000"/>
              </a:lnSpc>
              <a:buNone/>
            </a:pPr>
            <a:endParaRPr lang="en-US" sz="1800" b="0" strike="noStrike" spc="-1" dirty="0">
              <a:latin typeface="Arial"/>
            </a:endParaRPr>
          </a:p>
          <a:p>
            <a:pPr marL="216000" indent="-216000" algn="just">
              <a:lnSpc>
                <a:spcPct val="100000"/>
              </a:lnSpc>
              <a:buClr>
                <a:srgbClr val="000000"/>
              </a:buClr>
              <a:buSzPct val="45000"/>
              <a:buFont typeface="Wingdings" charset="2"/>
              <a:buChar char=""/>
            </a:pPr>
            <a:r>
              <a:rPr lang="en-US" sz="1800" b="0" strike="noStrike" spc="-1" dirty="0">
                <a:solidFill>
                  <a:srgbClr val="000000"/>
                </a:solidFill>
                <a:latin typeface="Arial"/>
                <a:ea typeface="DejaVu Sans"/>
              </a:rPr>
              <a:t>To approve the amounts of the JINR Member States’ contributions for 2022.</a:t>
            </a:r>
            <a:endParaRPr lang="en-US" sz="1800" b="0" strike="noStrike" spc="-1" dirty="0">
              <a:latin typeface="Arial"/>
            </a:endParaRPr>
          </a:p>
          <a:p>
            <a:pPr algn="just">
              <a:lnSpc>
                <a:spcPct val="100000"/>
              </a:lnSpc>
              <a:buNone/>
            </a:pPr>
            <a:endParaRPr lang="en-US" sz="1800" b="0" strike="noStrike" spc="-1" dirty="0">
              <a:latin typeface="Arial"/>
            </a:endParaRPr>
          </a:p>
          <a:p>
            <a:pPr marL="216000" indent="-216000" algn="just">
              <a:lnSpc>
                <a:spcPct val="100000"/>
              </a:lnSpc>
              <a:buClr>
                <a:srgbClr val="000000"/>
              </a:buClr>
              <a:buSzPct val="45000"/>
              <a:buFont typeface="Wingdings" charset="2"/>
              <a:buChar char=""/>
            </a:pPr>
            <a:r>
              <a:rPr lang="en-US" sz="1800" b="0" strike="noStrike" spc="-1" dirty="0">
                <a:solidFill>
                  <a:srgbClr val="000000"/>
                </a:solidFill>
                <a:latin typeface="Calibri"/>
                <a:ea typeface="DejaVu Sans"/>
              </a:rPr>
              <a:t>To approve the JINR budget for 2022 in the total amount of US$ 274`304.1 thousand for income and expenditure.</a:t>
            </a:r>
            <a:endParaRPr lang="en-US" sz="1800" b="0" strike="noStrike" spc="-1" dirty="0">
              <a:latin typeface="Arial"/>
            </a:endParaRPr>
          </a:p>
          <a:p>
            <a:pPr algn="just">
              <a:lnSpc>
                <a:spcPct val="100000"/>
              </a:lnSpc>
              <a:buNone/>
            </a:pPr>
            <a:endParaRPr lang="en-US" sz="1800" b="0" strike="noStrike" spc="-1" dirty="0">
              <a:latin typeface="Arial"/>
            </a:endParaRPr>
          </a:p>
          <a:p>
            <a:pPr marL="216000" indent="-216000" algn="just">
              <a:lnSpc>
                <a:spcPct val="100000"/>
              </a:lnSpc>
              <a:buClr>
                <a:srgbClr val="000000"/>
              </a:buClr>
              <a:buSzPct val="45000"/>
              <a:buFont typeface="Wingdings" charset="2"/>
              <a:buChar char=""/>
            </a:pPr>
            <a:r>
              <a:rPr lang="en-US" sz="1800" b="0" strike="noStrike" spc="-1" dirty="0">
                <a:solidFill>
                  <a:srgbClr val="000000"/>
                </a:solidFill>
                <a:latin typeface="Arial"/>
                <a:ea typeface="DejaVu Sans"/>
              </a:rPr>
              <a:t>To set the provisional amount of the JINR budget for income and expenditure as US$ 223.0 million for 2023, US$ 228.6 million for 2024, and US$ 234.6 million for 2025, as well as the provisional contributions of the JINR Member States for 2023, 2024 and 2025.</a:t>
            </a:r>
            <a:endParaRPr lang="en-US" sz="1800" b="0" strike="noStrike" spc="-1" dirty="0">
              <a:latin typeface="Arial"/>
            </a:endParaRPr>
          </a:p>
          <a:p>
            <a:pPr algn="just">
              <a:lnSpc>
                <a:spcPct val="100000"/>
              </a:lnSpc>
              <a:buNone/>
            </a:pPr>
            <a:endParaRPr lang="en-US" sz="1800" b="0" strike="noStrike" spc="-1" dirty="0">
              <a:latin typeface="Arial"/>
            </a:endParaRPr>
          </a:p>
          <a:p>
            <a:pPr algn="just">
              <a:lnSpc>
                <a:spcPct val="100000"/>
              </a:lnSpc>
              <a:buNone/>
            </a:pPr>
            <a:endParaRPr lang="en-US" sz="1800" b="0" strike="noStrike" spc="-1" dirty="0">
              <a:latin typeface="Arial"/>
            </a:endParaRPr>
          </a:p>
        </p:txBody>
      </p:sp>
      <p:sp>
        <p:nvSpPr>
          <p:cNvPr id="138" name="CustomShape 70"/>
          <p:cNvSpPr/>
          <p:nvPr/>
        </p:nvSpPr>
        <p:spPr>
          <a:xfrm>
            <a:off x="0" y="216360"/>
            <a:ext cx="1188468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buNone/>
            </a:pPr>
            <a:r>
              <a:rPr lang="en-US" sz="2000" b="1" strike="noStrike" cap="small" spc="-1">
                <a:solidFill>
                  <a:srgbClr val="0066CC"/>
                </a:solidFill>
                <a:latin typeface="Calibri"/>
                <a:ea typeface="DejaVu Sans"/>
              </a:rPr>
              <a:t>the session of the  JINR committee of plenipotentiaries </a:t>
            </a:r>
            <a:endParaRPr lang="en-US" sz="2000" b="0" strike="noStrike" spc="-1">
              <a:latin typeface="Arial"/>
            </a:endParaRPr>
          </a:p>
        </p:txBody>
      </p:sp>
      <p:graphicFrame>
        <p:nvGraphicFramePr>
          <p:cNvPr id="139" name="Диаграмма 15_2"/>
          <p:cNvGraphicFramePr/>
          <p:nvPr/>
        </p:nvGraphicFramePr>
        <p:xfrm>
          <a:off x="6948000" y="2256480"/>
          <a:ext cx="3610800" cy="2574360"/>
        </p:xfrm>
        <a:graphic>
          <a:graphicData uri="http://schemas.openxmlformats.org/drawingml/2006/chart">
            <c:chart xmlns:c="http://schemas.openxmlformats.org/drawingml/2006/chart" xmlns:r="http://schemas.openxmlformats.org/officeDocument/2006/relationships" r:id="rId2"/>
          </a:graphicData>
        </a:graphic>
      </p:graphicFrame>
      <p:sp>
        <p:nvSpPr>
          <p:cNvPr id="140" name="CustomShape 78"/>
          <p:cNvSpPr/>
          <p:nvPr/>
        </p:nvSpPr>
        <p:spPr>
          <a:xfrm>
            <a:off x="9464040" y="4537080"/>
            <a:ext cx="2379960" cy="597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ts val="2001"/>
              </a:lnSpc>
              <a:buNone/>
            </a:pPr>
            <a:r>
              <a:rPr lang="en-US" sz="1300" b="0" strike="noStrike" spc="-1">
                <a:solidFill>
                  <a:srgbClr val="000000"/>
                </a:solidFill>
                <a:latin typeface="Arial"/>
                <a:ea typeface="DejaVu Sans"/>
              </a:rPr>
              <a:t>Networking, computing, computational physics (6.7%)</a:t>
            </a:r>
            <a:endParaRPr lang="en-US" sz="1300" b="0" strike="noStrike" spc="-1">
              <a:latin typeface="Arial"/>
            </a:endParaRPr>
          </a:p>
        </p:txBody>
      </p:sp>
      <p:sp>
        <p:nvSpPr>
          <p:cNvPr id="141" name="Line 9"/>
          <p:cNvSpPr/>
          <p:nvPr/>
        </p:nvSpPr>
        <p:spPr>
          <a:xfrm flipH="1" flipV="1">
            <a:off x="8961480" y="4670640"/>
            <a:ext cx="138240" cy="703440"/>
          </a:xfrm>
          <a:prstGeom prst="line">
            <a:avLst/>
          </a:prstGeom>
          <a:ln w="6480">
            <a:solidFill>
              <a:srgbClr val="808080"/>
            </a:solidFill>
            <a:prstDash val="dash"/>
            <a:round/>
          </a:ln>
        </p:spPr>
        <p:style>
          <a:lnRef idx="0">
            <a:scrgbClr r="0" g="0" b="0"/>
          </a:lnRef>
          <a:fillRef idx="0">
            <a:scrgbClr r="0" g="0" b="0"/>
          </a:fillRef>
          <a:effectRef idx="0">
            <a:scrgbClr r="0" g="0" b="0"/>
          </a:effectRef>
          <a:fontRef idx="minor"/>
        </p:style>
      </p:sp>
      <p:sp>
        <p:nvSpPr>
          <p:cNvPr id="142" name="Line 10"/>
          <p:cNvSpPr/>
          <p:nvPr/>
        </p:nvSpPr>
        <p:spPr>
          <a:xfrm>
            <a:off x="7441200" y="3215160"/>
            <a:ext cx="356760" cy="142200"/>
          </a:xfrm>
          <a:prstGeom prst="line">
            <a:avLst/>
          </a:prstGeom>
          <a:ln w="6480">
            <a:solidFill>
              <a:srgbClr val="808080"/>
            </a:solidFill>
            <a:prstDash val="dash"/>
            <a:round/>
          </a:ln>
        </p:spPr>
        <p:style>
          <a:lnRef idx="0">
            <a:scrgbClr r="0" g="0" b="0"/>
          </a:lnRef>
          <a:fillRef idx="0">
            <a:scrgbClr r="0" g="0" b="0"/>
          </a:fillRef>
          <a:effectRef idx="0">
            <a:scrgbClr r="0" g="0" b="0"/>
          </a:effectRef>
          <a:fontRef idx="minor"/>
        </p:style>
      </p:sp>
      <p:sp>
        <p:nvSpPr>
          <p:cNvPr id="143" name="Line 11"/>
          <p:cNvSpPr/>
          <p:nvPr/>
        </p:nvSpPr>
        <p:spPr>
          <a:xfrm flipH="1">
            <a:off x="9444240" y="2571480"/>
            <a:ext cx="270720" cy="205200"/>
          </a:xfrm>
          <a:prstGeom prst="line">
            <a:avLst/>
          </a:prstGeom>
          <a:ln w="6480">
            <a:solidFill>
              <a:srgbClr val="808080"/>
            </a:solidFill>
            <a:prstDash val="dash"/>
            <a:round/>
          </a:ln>
        </p:spPr>
        <p:style>
          <a:lnRef idx="0">
            <a:scrgbClr r="0" g="0" b="0"/>
          </a:lnRef>
          <a:fillRef idx="0">
            <a:scrgbClr r="0" g="0" b="0"/>
          </a:fillRef>
          <a:effectRef idx="0">
            <a:scrgbClr r="0" g="0" b="0"/>
          </a:effectRef>
          <a:fontRef idx="minor"/>
        </p:style>
      </p:sp>
      <p:sp>
        <p:nvSpPr>
          <p:cNvPr id="144" name="Line 12"/>
          <p:cNvSpPr/>
          <p:nvPr/>
        </p:nvSpPr>
        <p:spPr>
          <a:xfrm flipH="1" flipV="1">
            <a:off x="9295560" y="4534920"/>
            <a:ext cx="220680" cy="334440"/>
          </a:xfrm>
          <a:prstGeom prst="line">
            <a:avLst/>
          </a:prstGeom>
          <a:ln w="6480">
            <a:solidFill>
              <a:srgbClr val="808080"/>
            </a:solidFill>
            <a:prstDash val="dash"/>
            <a:round/>
          </a:ln>
        </p:spPr>
        <p:style>
          <a:lnRef idx="0">
            <a:scrgbClr r="0" g="0" b="0"/>
          </a:lnRef>
          <a:fillRef idx="0">
            <a:scrgbClr r="0" g="0" b="0"/>
          </a:fillRef>
          <a:effectRef idx="0">
            <a:scrgbClr r="0" g="0" b="0"/>
          </a:effectRef>
          <a:fontRef idx="minor"/>
        </p:style>
      </p:sp>
      <p:sp>
        <p:nvSpPr>
          <p:cNvPr id="145" name="CustomShape 79"/>
          <p:cNvSpPr/>
          <p:nvPr/>
        </p:nvSpPr>
        <p:spPr>
          <a:xfrm>
            <a:off x="7897320" y="3296160"/>
            <a:ext cx="72900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391"/>
              </a:spcBef>
              <a:buNone/>
            </a:pPr>
            <a:r>
              <a:rPr lang="en-US" sz="1400" b="1" strike="noStrike" spc="-1">
                <a:solidFill>
                  <a:srgbClr val="000000"/>
                </a:solidFill>
                <a:latin typeface="Arial"/>
                <a:ea typeface="DejaVu Sans"/>
              </a:rPr>
              <a:t>97.7</a:t>
            </a:r>
            <a:endParaRPr lang="en-US" sz="1400" b="0" strike="noStrike" spc="-1">
              <a:latin typeface="Arial"/>
            </a:endParaRPr>
          </a:p>
        </p:txBody>
      </p:sp>
      <p:sp>
        <p:nvSpPr>
          <p:cNvPr id="146" name="CustomShape 80"/>
          <p:cNvSpPr/>
          <p:nvPr/>
        </p:nvSpPr>
        <p:spPr>
          <a:xfrm>
            <a:off x="8974800" y="2937240"/>
            <a:ext cx="63576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391"/>
              </a:spcBef>
              <a:buNone/>
            </a:pPr>
            <a:r>
              <a:rPr lang="en-US" sz="1400" b="1" strike="noStrike" spc="-1">
                <a:solidFill>
                  <a:srgbClr val="000000"/>
                </a:solidFill>
                <a:latin typeface="Arial"/>
                <a:ea typeface="DejaVu Sans"/>
              </a:rPr>
              <a:t>45.7</a:t>
            </a:r>
            <a:endParaRPr lang="en-US" sz="1400" b="0" strike="noStrike" spc="-1">
              <a:latin typeface="Arial"/>
            </a:endParaRPr>
          </a:p>
        </p:txBody>
      </p:sp>
      <p:sp>
        <p:nvSpPr>
          <p:cNvPr id="147" name="CustomShape 81"/>
          <p:cNvSpPr/>
          <p:nvPr/>
        </p:nvSpPr>
        <p:spPr>
          <a:xfrm>
            <a:off x="9722160" y="2192040"/>
            <a:ext cx="1473840" cy="597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ts val="2001"/>
              </a:lnSpc>
              <a:buNone/>
            </a:pPr>
            <a:r>
              <a:rPr lang="en-US" sz="1300" b="0" strike="noStrike" spc="-1">
                <a:solidFill>
                  <a:srgbClr val="000000"/>
                </a:solidFill>
                <a:latin typeface="Arial"/>
                <a:ea typeface="DejaVu Sans"/>
              </a:rPr>
              <a:t>Nuclear physics </a:t>
            </a:r>
            <a:endParaRPr lang="en-US" sz="1300" b="0" strike="noStrike" spc="-1">
              <a:latin typeface="Arial"/>
            </a:endParaRPr>
          </a:p>
          <a:p>
            <a:pPr>
              <a:lnSpc>
                <a:spcPts val="2001"/>
              </a:lnSpc>
              <a:buNone/>
            </a:pPr>
            <a:r>
              <a:rPr lang="en-US" sz="1300" b="0" strike="noStrike" spc="-1">
                <a:solidFill>
                  <a:srgbClr val="000000"/>
                </a:solidFill>
                <a:latin typeface="Arial"/>
                <a:ea typeface="DejaVu Sans"/>
              </a:rPr>
              <a:t>(23.2%)</a:t>
            </a:r>
            <a:endParaRPr lang="en-US" sz="1300" b="0" strike="noStrike" spc="-1">
              <a:latin typeface="Arial"/>
            </a:endParaRPr>
          </a:p>
        </p:txBody>
      </p:sp>
      <p:sp>
        <p:nvSpPr>
          <p:cNvPr id="148" name="CustomShape 82"/>
          <p:cNvSpPr/>
          <p:nvPr/>
        </p:nvSpPr>
        <p:spPr>
          <a:xfrm>
            <a:off x="7693920" y="2296800"/>
            <a:ext cx="53496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1400" b="1" strike="noStrike" spc="-1">
                <a:solidFill>
                  <a:srgbClr val="000000"/>
                </a:solidFill>
                <a:latin typeface="Arial"/>
                <a:ea typeface="DejaVu Sans"/>
              </a:rPr>
              <a:t>M$</a:t>
            </a:r>
            <a:endParaRPr lang="en-US" sz="1400" b="0" strike="noStrike" spc="-1">
              <a:latin typeface="Arial"/>
            </a:endParaRPr>
          </a:p>
        </p:txBody>
      </p:sp>
      <p:sp>
        <p:nvSpPr>
          <p:cNvPr id="149" name="Line 17"/>
          <p:cNvSpPr/>
          <p:nvPr/>
        </p:nvSpPr>
        <p:spPr>
          <a:xfrm flipH="1" flipV="1">
            <a:off x="9668160" y="3917160"/>
            <a:ext cx="432360" cy="124920"/>
          </a:xfrm>
          <a:prstGeom prst="line">
            <a:avLst/>
          </a:prstGeom>
          <a:ln w="6480">
            <a:solidFill>
              <a:srgbClr val="808080"/>
            </a:solidFill>
            <a:prstDash val="dash"/>
            <a:round/>
          </a:ln>
        </p:spPr>
        <p:style>
          <a:lnRef idx="0">
            <a:scrgbClr r="0" g="0" b="0"/>
          </a:lnRef>
          <a:fillRef idx="0">
            <a:scrgbClr r="0" g="0" b="0"/>
          </a:fillRef>
          <a:effectRef idx="0">
            <a:scrgbClr r="0" g="0" b="0"/>
          </a:effectRef>
          <a:fontRef idx="minor"/>
        </p:style>
      </p:sp>
      <p:sp>
        <p:nvSpPr>
          <p:cNvPr id="150" name="CustomShape 83"/>
          <p:cNvSpPr/>
          <p:nvPr/>
        </p:nvSpPr>
        <p:spPr>
          <a:xfrm>
            <a:off x="9171360" y="3616920"/>
            <a:ext cx="730440" cy="333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360"/>
              </a:spcBef>
              <a:buNone/>
            </a:pPr>
            <a:r>
              <a:rPr lang="en-US" sz="1600" b="1" strike="noStrike" spc="-1">
                <a:solidFill>
                  <a:srgbClr val="000000"/>
                </a:solidFill>
                <a:latin typeface="Arial"/>
                <a:ea typeface="DejaVu Sans"/>
              </a:rPr>
              <a:t>29.3</a:t>
            </a:r>
            <a:endParaRPr lang="en-US" sz="1600" b="0" strike="noStrike" spc="-1">
              <a:latin typeface="Arial"/>
            </a:endParaRPr>
          </a:p>
        </p:txBody>
      </p:sp>
      <p:sp>
        <p:nvSpPr>
          <p:cNvPr id="151" name="CustomShape 84"/>
          <p:cNvSpPr/>
          <p:nvPr/>
        </p:nvSpPr>
        <p:spPr>
          <a:xfrm>
            <a:off x="8914680" y="4205160"/>
            <a:ext cx="59544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spcBef>
                <a:spcPts val="300"/>
              </a:spcBef>
              <a:buNone/>
            </a:pPr>
            <a:r>
              <a:rPr lang="en-US" sz="1400" b="1" strike="noStrike" spc="-1">
                <a:solidFill>
                  <a:srgbClr val="000000"/>
                </a:solidFill>
                <a:latin typeface="Arial"/>
                <a:ea typeface="DejaVu Sans"/>
              </a:rPr>
              <a:t>13.3</a:t>
            </a:r>
            <a:endParaRPr lang="en-US" sz="1400" b="0" strike="noStrike" spc="-1">
              <a:latin typeface="Arial"/>
            </a:endParaRPr>
          </a:p>
        </p:txBody>
      </p:sp>
      <p:sp>
        <p:nvSpPr>
          <p:cNvPr id="152" name="CustomShape 85"/>
          <p:cNvSpPr/>
          <p:nvPr/>
        </p:nvSpPr>
        <p:spPr>
          <a:xfrm>
            <a:off x="7908840" y="4635720"/>
            <a:ext cx="1379160" cy="1029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ts val="1800"/>
              </a:lnSpc>
              <a:buNone/>
            </a:pPr>
            <a:r>
              <a:rPr lang="en-US" sz="1300" b="1" strike="noStrike" spc="-1">
                <a:solidFill>
                  <a:srgbClr val="000000"/>
                </a:solidFill>
                <a:latin typeface="Arial"/>
                <a:ea typeface="DejaVu Sans"/>
              </a:rPr>
              <a:t>2,8</a:t>
            </a:r>
            <a:endParaRPr lang="en-US" sz="1300" b="0" strike="noStrike" spc="-1">
              <a:latin typeface="Arial"/>
            </a:endParaRPr>
          </a:p>
          <a:p>
            <a:pPr>
              <a:lnSpc>
                <a:spcPts val="1800"/>
              </a:lnSpc>
              <a:buNone/>
            </a:pPr>
            <a:r>
              <a:rPr lang="en-US" sz="1300" b="0" strike="noStrike" spc="-1">
                <a:solidFill>
                  <a:srgbClr val="000000"/>
                </a:solidFill>
                <a:latin typeface="Arial"/>
                <a:ea typeface="DejaVu Sans"/>
              </a:rPr>
              <a:t>Educational programme</a:t>
            </a:r>
            <a:endParaRPr lang="en-US" sz="1300" b="0" strike="noStrike" spc="-1">
              <a:latin typeface="Arial"/>
            </a:endParaRPr>
          </a:p>
          <a:p>
            <a:pPr>
              <a:lnSpc>
                <a:spcPts val="2001"/>
              </a:lnSpc>
              <a:buNone/>
            </a:pPr>
            <a:r>
              <a:rPr lang="en-US" sz="1300" b="0" strike="noStrike" spc="-1">
                <a:solidFill>
                  <a:srgbClr val="000000"/>
                </a:solidFill>
                <a:latin typeface="Arial"/>
                <a:ea typeface="DejaVu Sans"/>
              </a:rPr>
              <a:t>(1.4%)</a:t>
            </a:r>
            <a:endParaRPr lang="en-US" sz="1300" b="0" strike="noStrike" spc="-1">
              <a:latin typeface="Arial"/>
            </a:endParaRPr>
          </a:p>
        </p:txBody>
      </p:sp>
      <p:sp>
        <p:nvSpPr>
          <p:cNvPr id="153" name="CustomShape 86"/>
          <p:cNvSpPr/>
          <p:nvPr/>
        </p:nvSpPr>
        <p:spPr>
          <a:xfrm>
            <a:off x="8908920" y="5125320"/>
            <a:ext cx="1279080" cy="597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ts val="2001"/>
              </a:lnSpc>
              <a:buNone/>
            </a:pPr>
            <a:r>
              <a:rPr lang="en-US" sz="1300" b="0" strike="noStrike" spc="-1">
                <a:solidFill>
                  <a:srgbClr val="000000"/>
                </a:solidFill>
                <a:latin typeface="Arial"/>
                <a:ea typeface="DejaVu Sans"/>
              </a:rPr>
              <a:t>Theoretical physics (4.4%)</a:t>
            </a:r>
            <a:endParaRPr lang="en-US" sz="1300" b="0" strike="noStrike" spc="-1">
              <a:latin typeface="Arial"/>
            </a:endParaRPr>
          </a:p>
        </p:txBody>
      </p:sp>
      <p:sp>
        <p:nvSpPr>
          <p:cNvPr id="154" name="CustomShape 87"/>
          <p:cNvSpPr/>
          <p:nvPr/>
        </p:nvSpPr>
        <p:spPr>
          <a:xfrm>
            <a:off x="8755560" y="4400640"/>
            <a:ext cx="52128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spcBef>
                <a:spcPts val="300"/>
              </a:spcBef>
              <a:buNone/>
            </a:pPr>
            <a:r>
              <a:rPr lang="en-US" sz="1400" b="1" strike="noStrike" spc="-1">
                <a:solidFill>
                  <a:srgbClr val="000000"/>
                </a:solidFill>
                <a:latin typeface="Arial"/>
                <a:ea typeface="DejaVu Sans"/>
              </a:rPr>
              <a:t>8.7</a:t>
            </a:r>
            <a:endParaRPr lang="en-US" sz="1400" b="0" strike="noStrike" spc="-1">
              <a:latin typeface="Arial"/>
            </a:endParaRPr>
          </a:p>
        </p:txBody>
      </p:sp>
      <p:sp>
        <p:nvSpPr>
          <p:cNvPr id="155" name="Line 23"/>
          <p:cNvSpPr/>
          <p:nvPr/>
        </p:nvSpPr>
        <p:spPr>
          <a:xfrm flipV="1">
            <a:off x="8758800" y="4716360"/>
            <a:ext cx="360" cy="306000"/>
          </a:xfrm>
          <a:prstGeom prst="line">
            <a:avLst/>
          </a:prstGeom>
          <a:ln w="6480">
            <a:solidFill>
              <a:srgbClr val="808080"/>
            </a:solidFill>
            <a:prstDash val="dash"/>
            <a:round/>
          </a:ln>
        </p:spPr>
        <p:style>
          <a:lnRef idx="0">
            <a:scrgbClr r="0" g="0" b="0"/>
          </a:lnRef>
          <a:fillRef idx="0">
            <a:scrgbClr r="0" g="0" b="0"/>
          </a:fillRef>
          <a:effectRef idx="0">
            <a:scrgbClr r="0" g="0" b="0"/>
          </a:effectRef>
          <a:fontRef idx="minor"/>
        </p:style>
      </p:sp>
      <p:sp>
        <p:nvSpPr>
          <p:cNvPr id="156" name="CustomShape 88"/>
          <p:cNvSpPr/>
          <p:nvPr/>
        </p:nvSpPr>
        <p:spPr>
          <a:xfrm>
            <a:off x="5692680" y="2466720"/>
            <a:ext cx="1825560" cy="1106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a:lnSpc>
                <a:spcPts val="2001"/>
              </a:lnSpc>
              <a:buNone/>
            </a:pPr>
            <a:r>
              <a:rPr lang="en-US" sz="1300" b="0" strike="noStrike" spc="-1">
                <a:solidFill>
                  <a:srgbClr val="000000"/>
                </a:solidFill>
                <a:latin typeface="Arial"/>
                <a:ea typeface="DejaVu Sans"/>
              </a:rPr>
              <a:t>Particle physics and </a:t>
            </a:r>
            <a:endParaRPr lang="en-US" sz="1300" b="0" strike="noStrike" spc="-1">
              <a:latin typeface="Arial"/>
            </a:endParaRPr>
          </a:p>
          <a:p>
            <a:pPr algn="r">
              <a:lnSpc>
                <a:spcPts val="2001"/>
              </a:lnSpc>
              <a:buNone/>
            </a:pPr>
            <a:r>
              <a:rPr lang="en-US" sz="1300" b="0" strike="noStrike" spc="-1">
                <a:solidFill>
                  <a:srgbClr val="000000"/>
                </a:solidFill>
                <a:latin typeface="Arial"/>
                <a:ea typeface="DejaVu Sans"/>
              </a:rPr>
              <a:t>Relativistic nuclear</a:t>
            </a:r>
            <a:endParaRPr lang="en-US" sz="1300" b="0" strike="noStrike" spc="-1">
              <a:latin typeface="Arial"/>
            </a:endParaRPr>
          </a:p>
          <a:p>
            <a:pPr algn="r">
              <a:lnSpc>
                <a:spcPts val="2001"/>
              </a:lnSpc>
              <a:buNone/>
            </a:pPr>
            <a:r>
              <a:rPr lang="en-US" sz="1300" b="0" strike="noStrike" spc="-1">
                <a:solidFill>
                  <a:srgbClr val="000000"/>
                </a:solidFill>
                <a:latin typeface="Arial"/>
                <a:ea typeface="DejaVu Sans"/>
              </a:rPr>
              <a:t>physics</a:t>
            </a:r>
            <a:endParaRPr lang="en-US" sz="1300" b="0" strike="noStrike" spc="-1">
              <a:latin typeface="Arial"/>
            </a:endParaRPr>
          </a:p>
          <a:p>
            <a:pPr algn="r">
              <a:lnSpc>
                <a:spcPts val="2001"/>
              </a:lnSpc>
              <a:buNone/>
            </a:pPr>
            <a:r>
              <a:rPr lang="en-US" sz="1300" b="0" strike="noStrike" spc="-1">
                <a:solidFill>
                  <a:srgbClr val="000000"/>
                </a:solidFill>
                <a:latin typeface="Arial"/>
                <a:ea typeface="DejaVu Sans"/>
              </a:rPr>
              <a:t>(49.5%) </a:t>
            </a:r>
            <a:endParaRPr lang="en-US" sz="1300" b="0" strike="noStrike" spc="-1">
              <a:latin typeface="Arial"/>
            </a:endParaRPr>
          </a:p>
        </p:txBody>
      </p:sp>
      <p:sp>
        <p:nvSpPr>
          <p:cNvPr id="157" name="CustomShape 89"/>
          <p:cNvSpPr/>
          <p:nvPr/>
        </p:nvSpPr>
        <p:spPr>
          <a:xfrm>
            <a:off x="6924960" y="1371600"/>
            <a:ext cx="3937680" cy="81972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buNone/>
            </a:pPr>
            <a:r>
              <a:rPr lang="en-US" sz="1600" b="1" strike="noStrike" spc="-1">
                <a:solidFill>
                  <a:srgbClr val="2A6099"/>
                </a:solidFill>
                <a:latin typeface="Arial"/>
                <a:ea typeface="DejaVu Sans"/>
              </a:rPr>
              <a:t>BREAKDOWN OF EXPENDITURE OF </a:t>
            </a:r>
            <a:br/>
            <a:r>
              <a:rPr lang="en-US" sz="1600" b="1" strike="noStrike" spc="-1">
                <a:solidFill>
                  <a:srgbClr val="2A6099"/>
                </a:solidFill>
                <a:latin typeface="Arial"/>
                <a:ea typeface="DejaVu Sans"/>
              </a:rPr>
              <a:t>THE JINR BUDGET FOR 2022 (DRAFT) </a:t>
            </a:r>
            <a:endParaRPr lang="en-US" sz="1600" b="0" strike="noStrike" spc="-1">
              <a:latin typeface="Arial"/>
            </a:endParaRPr>
          </a:p>
          <a:p>
            <a:pPr algn="ctr">
              <a:lnSpc>
                <a:spcPct val="100000"/>
              </a:lnSpc>
              <a:buNone/>
            </a:pPr>
            <a:r>
              <a:rPr lang="en-US" sz="1600" b="1" strike="noStrike" spc="-1">
                <a:solidFill>
                  <a:srgbClr val="2A6099"/>
                </a:solidFill>
                <a:latin typeface="Arial"/>
                <a:ea typeface="DejaVu Sans"/>
              </a:rPr>
              <a:t>BY FIELDS OF RESEARCH</a:t>
            </a:r>
            <a:endParaRPr lang="en-US" sz="1600" b="0" strike="noStrike" spc="-1">
              <a:latin typeface="Arial"/>
            </a:endParaRPr>
          </a:p>
        </p:txBody>
      </p:sp>
      <p:sp>
        <p:nvSpPr>
          <p:cNvPr id="158" name="CustomShape 28"/>
          <p:cNvSpPr/>
          <p:nvPr/>
        </p:nvSpPr>
        <p:spPr>
          <a:xfrm>
            <a:off x="10042200" y="3422520"/>
            <a:ext cx="2261160" cy="1106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ts val="2001"/>
              </a:lnSpc>
              <a:buNone/>
            </a:pPr>
            <a:r>
              <a:rPr lang="en-US" sz="1300" b="0" strike="noStrike" spc="-1">
                <a:solidFill>
                  <a:srgbClr val="000000"/>
                </a:solidFill>
                <a:latin typeface="Arial"/>
                <a:ea typeface="DejaVu Sans"/>
              </a:rPr>
              <a:t>Condensed matter physics, </a:t>
            </a:r>
            <a:endParaRPr lang="en-US" sz="1300" b="0" strike="noStrike" spc="-1">
              <a:latin typeface="Arial"/>
            </a:endParaRPr>
          </a:p>
          <a:p>
            <a:pPr>
              <a:lnSpc>
                <a:spcPts val="2001"/>
              </a:lnSpc>
              <a:buNone/>
            </a:pPr>
            <a:r>
              <a:rPr lang="en-US" sz="1300" b="0" strike="noStrike" spc="-1">
                <a:solidFill>
                  <a:srgbClr val="000000"/>
                </a:solidFill>
                <a:latin typeface="Arial"/>
                <a:ea typeface="DejaVu Sans"/>
              </a:rPr>
              <a:t>Radiation and radiobiological </a:t>
            </a:r>
            <a:endParaRPr lang="en-US" sz="1300" b="0" strike="noStrike" spc="-1">
              <a:latin typeface="Arial"/>
            </a:endParaRPr>
          </a:p>
          <a:p>
            <a:pPr>
              <a:lnSpc>
                <a:spcPts val="2001"/>
              </a:lnSpc>
              <a:buNone/>
            </a:pPr>
            <a:r>
              <a:rPr lang="en-US" sz="1300" b="0" strike="noStrike" spc="-1">
                <a:solidFill>
                  <a:srgbClr val="000000"/>
                </a:solidFill>
                <a:latin typeface="Arial"/>
                <a:ea typeface="DejaVu Sans"/>
              </a:rPr>
              <a:t>research</a:t>
            </a:r>
            <a:r>
              <a:rPr lang="ru-RU" sz="1300" b="0" strike="noStrike" spc="-1">
                <a:solidFill>
                  <a:srgbClr val="000000"/>
                </a:solidFill>
                <a:latin typeface="Arial"/>
                <a:ea typeface="DejaVu Sans"/>
              </a:rPr>
              <a:t> (14.8%)</a:t>
            </a:r>
            <a:endParaRPr lang="en-US" sz="1300" b="0" strike="noStrike" spc="-1">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6798</TotalTime>
  <Words>2096</Words>
  <Application>Microsoft Office PowerPoint</Application>
  <PresentationFormat>Произвольный</PresentationFormat>
  <Paragraphs>142</Paragraphs>
  <Slides>12</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12</vt:i4>
      </vt:variant>
    </vt:vector>
  </HeadingPairs>
  <TitlesOfParts>
    <vt:vector size="20" baseType="lpstr">
      <vt:lpstr>Arial</vt:lpstr>
      <vt:lpstr>Calibri</vt:lpstr>
      <vt:lpstr>Segoe UI Light</vt:lpstr>
      <vt:lpstr>Symbol</vt:lpstr>
      <vt:lpstr>TeX Gyre Adventor</vt:lpstr>
      <vt:lpstr>Wingdings</vt:lpstr>
      <vt:lpstr>Office Theme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home</dc:creator>
  <dc:description/>
  <cp:lastModifiedBy>user</cp:lastModifiedBy>
  <cp:revision>603</cp:revision>
  <dcterms:created xsi:type="dcterms:W3CDTF">2021-09-05T13:29:23Z</dcterms:created>
  <dcterms:modified xsi:type="dcterms:W3CDTF">2022-01-18T14:43:51Z</dcterms:modified>
  <dc:language>en-CA</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i4>0</vt:i4>
  </property>
  <property fmtid="{D5CDD505-2E9C-101B-9397-08002B2CF9AE}" pid="3" name="HyperlinksChanged">
    <vt:bool>false</vt:bool>
  </property>
  <property fmtid="{D5CDD505-2E9C-101B-9397-08002B2CF9AE}" pid="4" name="LinksUpToDate">
    <vt:bool>false</vt:bool>
  </property>
  <property fmtid="{D5CDD505-2E9C-101B-9397-08002B2CF9AE}" pid="5" name="MMClips">
    <vt:i4>0</vt:i4>
  </property>
  <property fmtid="{D5CDD505-2E9C-101B-9397-08002B2CF9AE}" pid="6" name="Notes">
    <vt:i4>34</vt:i4>
  </property>
  <property fmtid="{D5CDD505-2E9C-101B-9397-08002B2CF9AE}" pid="7" name="PresentationFormat">
    <vt:lpwstr>Произвольный</vt:lpwstr>
  </property>
  <property fmtid="{D5CDD505-2E9C-101B-9397-08002B2CF9AE}" pid="8" name="ScaleCrop">
    <vt:bool>false</vt:bool>
  </property>
  <property fmtid="{D5CDD505-2E9C-101B-9397-08002B2CF9AE}" pid="9" name="ShareDoc">
    <vt:bool>false</vt:bool>
  </property>
  <property fmtid="{D5CDD505-2E9C-101B-9397-08002B2CF9AE}" pid="10" name="Slides">
    <vt:i4>55</vt:i4>
  </property>
</Properties>
</file>