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2.xml" ContentType="application/vnd.openxmlformats-officedocument.theme+xml"/>
  <Override PartName="/ppt/theme/themeOverride1.xml" ContentType="application/vnd.openxmlformats-officedocument.themeOverride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611" r:id="rId1"/>
    <p:sldMasterId id="2147487623" r:id="rId2"/>
    <p:sldMasterId id="2147487635" r:id="rId3"/>
    <p:sldMasterId id="2147487647" r:id="rId4"/>
    <p:sldMasterId id="2147487659" r:id="rId5"/>
    <p:sldMasterId id="2147487671" r:id="rId6"/>
    <p:sldMasterId id="2147488067" r:id="rId7"/>
    <p:sldMasterId id="2147488407" r:id="rId8"/>
    <p:sldMasterId id="2147495319" r:id="rId9"/>
    <p:sldMasterId id="2147495306" r:id="rId10"/>
    <p:sldMasterId id="2147495332" r:id="rId11"/>
    <p:sldMasterId id="2147495286" r:id="rId12"/>
  </p:sldMasterIdLst>
  <p:notesMasterIdLst>
    <p:notesMasterId r:id="rId17"/>
  </p:notesMasterIdLst>
  <p:handoutMasterIdLst>
    <p:handoutMasterId r:id="rId18"/>
  </p:handoutMasterIdLst>
  <p:sldIdLst>
    <p:sldId id="1060" r:id="rId13"/>
    <p:sldId id="1058" r:id="rId14"/>
    <p:sldId id="1059" r:id="rId15"/>
    <p:sldId id="991" r:id="rId16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eg Belov" initials="OB" lastIdx="1" clrIdx="0">
    <p:extLst>
      <p:ext uri="{19B8F6BF-5375-455C-9EA6-DF929625EA0E}">
        <p15:presenceInfo xmlns:p15="http://schemas.microsoft.com/office/powerpoint/2012/main" userId="b7957bfe5fdd93b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3399"/>
    <a:srgbClr val="004176"/>
    <a:srgbClr val="003399"/>
    <a:srgbClr val="006600"/>
    <a:srgbClr val="224568"/>
    <a:srgbClr val="FFFFCC"/>
    <a:srgbClr val="5656C6"/>
    <a:srgbClr val="D0EB95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12" autoAdjust="0"/>
    <p:restoredTop sz="86091" autoAdjust="0"/>
  </p:normalViewPr>
  <p:slideViewPr>
    <p:cSldViewPr snapToGrid="0">
      <p:cViewPr varScale="1">
        <p:scale>
          <a:sx n="74" d="100"/>
          <a:sy n="74" d="100"/>
        </p:scale>
        <p:origin x="600" y="-96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248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35CC3AD-BE77-4058-93E1-968FA19484EA}" type="datetimeFigureOut">
              <a:rPr lang="ru-RU"/>
              <a:pPr>
                <a:defRPr/>
              </a:pPr>
              <a:t>19.01.2022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99DE92-8B3C-4CF0-93D4-337118085964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3245047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4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DB37EC-C76D-4713-9379-AD017256D6F4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3462491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9503860-4979-43A5-9B0F-09D72875C399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30274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25967E4-1189-4A47-9583-7E797A2C7A05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411588308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043A8262-A163-4BB5-A067-50C61EA2CA4B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04177410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7EFE2E63-B651-433A-8B99-678401FC0914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368715078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DFB9D400-0ACE-49B3-A7DA-079508F21B8F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040265181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83109009-15EB-48C6-A10F-02DE50F88864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701875248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10837333" y="5935890"/>
            <a:ext cx="1354667" cy="595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BCA3C160-F1A7-4B7C-BA53-D8027B8373CD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558055395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CC00856F-85A5-4DBA-BA14-90E2189B52AB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4033585344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B55CFCFD-D305-4213-8AB4-B10E3832B305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968244168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5B01F2E0-523B-4E45-8638-A95B87AC9DA1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229523091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10CB322A-6FCC-4BBA-B03F-3EEE1F5C490D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483711493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E1EEB26C-779F-435F-A24F-445BE06E9FE5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8761208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731388B-1BA9-4E32-BCE1-E11676BB130B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167471517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ECEF4312-8F74-4F24-A1F4-57138FF53D0A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459137596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C0AC6265-586F-4233-9070-8A4FA8FECDD9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788302055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043A8262-A163-4BB5-A067-50C61EA2CA4B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613269317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7EFE2E63-B651-433A-8B99-678401FC0914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069059229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DFB9D400-0ACE-49B3-A7DA-079508F21B8F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211839730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83109009-15EB-48C6-A10F-02DE50F88864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894547231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10837333" y="5935890"/>
            <a:ext cx="1354667" cy="595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BCA3C160-F1A7-4B7C-BA53-D8027B8373CD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174726272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CC00856F-85A5-4DBA-BA14-90E2189B52AB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336036233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B55CFCFD-D305-4213-8AB4-B10E3832B305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635272829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5B01F2E0-523B-4E45-8638-A95B87AC9DA1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07712258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5A2FEEC-B675-45C7-92C6-2DE5D897B1FE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411005050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10CB322A-6FCC-4BBA-B03F-3EEE1F5C490D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170282924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E1EEB26C-779F-435F-A24F-445BE06E9FE5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560430444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ECEF4312-8F74-4F24-A1F4-57138FF53D0A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583756487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C0AC6265-586F-4233-9070-8A4FA8FECDD9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614062069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043A8262-A163-4BB5-A067-50C61EA2CA4B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472955874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7EFE2E63-B651-433A-8B99-678401FC0914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103524998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DFB9D400-0ACE-49B3-A7DA-079508F21B8F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699023611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83109009-15EB-48C6-A10F-02DE50F88864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44513078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01280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58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4612FA6-C4CB-4585-AF45-E2FFC0E45EA4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163140316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51860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23966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1289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57630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76575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0317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41917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62415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8924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509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24417" y="1268413"/>
            <a:ext cx="5384800" cy="22272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24417" y="3648075"/>
            <a:ext cx="5384800" cy="22288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212417" y="1268413"/>
            <a:ext cx="5384800" cy="46085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99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50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24175D8-4A12-4ADE-9E17-741AABE7A9F3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206751233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949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0575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036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4504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3084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5482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05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3E9E029-2D20-4A92-88AA-7310FFA0722B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1226457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9F1F47D-1486-4EF5-8B86-6B48431BF2E3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799241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E0D10C1-3006-4582-8AA2-A86DE48F8583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3463139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8B2FFD9-B265-4008-92D6-7BE83C0532DF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3611490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76ED22D-F371-4F50-9EEF-DABE639C0F32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2074980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87889FF-429C-4246-9AEB-4410F61D96C8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2501236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7951226-88F4-412E-8073-4BEA8E2F05A8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4159756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FE429F6-22BD-460D-82C5-58B7FB1C7461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924361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E153D4F-D1B2-4337-84D2-49971AE2158F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32135492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0815DAF-3DB1-4168-A7E8-8A3FA54D4A57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21597497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7B1B2FB-7291-4B0F-BB5D-0955A86F1995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2135329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9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53598F5-E602-42A3-B79C-4EFC07275E50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1102225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584AE2D-2D2F-4ADC-86F3-726FE0930018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2580701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2682357-24F0-4BB8-A6DC-064ADE9A0D2F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1678958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257841F-0B41-4862-8988-716DD18F3A56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1800467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590FD36-45D4-43CA-AE2D-B7372E05813A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3030241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50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983345F-1286-4497-9018-788142C20D24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14404335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CA5BF87-5963-449C-B8E0-B374D73C5D62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8682810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D968E7B-4157-429C-BE56-42695CE122A9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42047865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290CE67-37D7-4EB6-9C15-18F52BF6B1FB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21735300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E1B47F6-999A-429F-85AA-278D4F694128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34468661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3609EBF-D1AD-42DF-9812-AD7AE39EDB3E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6812549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7EBB1C3-8A40-4B16-A1BC-ADFA782014DB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2836678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0481CCA-1355-4A5D-AE3E-A7FF3D253401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37296975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7CA90DB-B68D-4924-AB64-76451ECAD23A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35825317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ED38B7E-BB27-409D-9586-199D356A5407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41218133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AEEF9D0-BB73-4316-B507-1F328D426A30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409871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9FACAB1-85E5-494A-A70F-DEB83CC058DB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9350793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43D61FB-6A35-4C72-9736-BAD7D9EC9AA6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16318913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1B15343-8A5C-4CD8-BA2D-42EDEADF52D7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41582522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C19D67-9FBC-42F5-A47A-A5E3E3906A43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18554330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3C766A5-689F-4094-BE7A-6C2541ED8FCE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13366085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7F29BB1-3807-4A19-9C67-D20F9DE65A6E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2459264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AA4F99B-5B77-4451-9FDD-2CB621F7FCE1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25058481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C17122B-085B-41D4-85CA-E520DA2FDE9C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33951855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9A70F65-9079-4600-98B3-749139A69472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19948935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B2FB4E5-D990-469B-9D20-984BB393AC8F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12598498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38345CE-8AC5-4395-AD79-5818271967F9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91134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3FE8239-9E6C-409A-B62F-FCE61E583E94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38951496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F40D8DB-BB74-402E-8E1D-98F1E1A7A42A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19886204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0C2B34F-8A7B-499B-807C-37F489B49442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627320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41C3F0D-118F-4812-AA02-10EAC644FDF1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6177100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69B38E7-A156-488D-A464-D18FE95DDBCB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31569807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8ADBADC-3A2A-4954-8C4D-EEA78E13907E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34966967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70E2475-D888-4039-9333-B5962B2069B7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5339328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ED50E7D-6081-41C4-BC16-399ADA42AB8C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11957079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48A1B88-16CB-478C-9D37-B57EA78C91B3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26404185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E6E540A-E3C5-4783-B8DF-C52C6171A994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7261555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17E603-FC17-452B-879E-4C6226DE2BE9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153284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BF24399-C23C-4FBA-A303-E23402274EF7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41431898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2720085-A57E-499F-B1C7-F349D31A8B32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2738355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0F76D7B-368C-4031-AC5E-9F38ABED344A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23428080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A072D55-5A19-49AB-AC9E-122B9DB2F889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1104156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E3EAE57-6F79-46AE-AB11-C598B8B6513E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5449106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397D967-B4A4-4176-B154-FFFA3F0A2F8B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23581593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8BD1377-1AA4-4391-B3AF-4CB0EF04EE58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38206529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BED4CA9-809A-4E77-9984-4948A99526E4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41208237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163B7D-FAEC-4701-B7C2-DFBD3584387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280349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09" y="273050"/>
            <a:ext cx="11525331" cy="85725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4963"/>
            <a:ext cx="10915688" cy="4383087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B16EAF-C4BB-40FB-9A61-2E296FF9141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441016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A6103B-AC58-469B-9BE3-26E92496F1F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54117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2999D68-B07E-4DDC-BE51-E964BDBC5AEA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25017738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1" y="1604963"/>
            <a:ext cx="5262033" cy="4383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74834" y="1604963"/>
            <a:ext cx="5262033" cy="4383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BE83D4-BC04-4B26-947C-23131B7FE79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292587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9AE1DB-9190-4DF5-9B1A-6062D9A14C7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482929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8BA979-5FBB-4069-8111-2A64615051D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88167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88CC42-52A8-469F-8C2E-44B66DC1AF9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551813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EB9795-3499-4C21-86AD-58EAA22FDB3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262211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B5F25F-C849-41E7-9B1D-1BF236A2278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266368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007D2-D49A-4D6B-A118-D66EE434993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745609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55051" y="273050"/>
            <a:ext cx="2681816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7842251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F3F4EE-9D4C-4C9D-BFBD-AD83653453A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852725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4434" y="273050"/>
            <a:ext cx="6443133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9C0B4D-A193-45C3-96F3-D92A8923D6A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116346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4434" y="273050"/>
            <a:ext cx="6443133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1" y="1604963"/>
            <a:ext cx="5262033" cy="21145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09601" y="3871914"/>
            <a:ext cx="5262033" cy="21161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074834" y="1604963"/>
            <a:ext cx="5262033" cy="43830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0E49F7-EB72-423C-A80C-BBC389EB97E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C665B29-CB3A-4942-8C05-723ECF07338F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27152770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10837333" y="5935890"/>
            <a:ext cx="1354667" cy="595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BCA3C160-F1A7-4B7C-BA53-D8027B8373CD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956680075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CC00856F-85A5-4DBA-BA14-90E2189B52AB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776105272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B55CFCFD-D305-4213-8AB4-B10E3832B305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586570870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5B01F2E0-523B-4E45-8638-A95B87AC9DA1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72521633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10CB322A-6FCC-4BBA-B03F-3EEE1F5C490D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849051924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E1EEB26C-779F-435F-A24F-445BE06E9FE5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15573282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ECEF4312-8F74-4F24-A1F4-57138FF53D0A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370098743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C0AC6265-586F-4233-9070-8A4FA8FECDD9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722616933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043A8262-A163-4BB5-A067-50C61EA2CA4B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580151935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7EFE2E63-B651-433A-8B99-678401FC0914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28436145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42F0A7B-D9D7-46E9-844F-62BCA0407DEA}" type="slidenum">
              <a:rPr lang="ru-RU" altLang="hu-HU"/>
              <a:pPr/>
              <a:t>‹#›</a:t>
            </a:fld>
            <a:endParaRPr lang="ru-RU" altLang="hu-HU"/>
          </a:p>
        </p:txBody>
      </p:sp>
    </p:spTree>
    <p:extLst>
      <p:ext uri="{BB962C8B-B14F-4D97-AF65-F5344CB8AC3E}">
        <p14:creationId xmlns:p14="http://schemas.microsoft.com/office/powerpoint/2010/main" val="40150073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DFB9D400-0ACE-49B3-A7DA-079508F21B8F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962904456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83109009-15EB-48C6-A10F-02DE50F88864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609583878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10837333" y="5935890"/>
            <a:ext cx="1354667" cy="595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BCA3C160-F1A7-4B7C-BA53-D8027B8373CD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224552328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CC00856F-85A5-4DBA-BA14-90E2189B52AB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662458480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B55CFCFD-D305-4213-8AB4-B10E3832B305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358593316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5B01F2E0-523B-4E45-8638-A95B87AC9DA1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78947043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10CB322A-6FCC-4BBA-B03F-3EEE1F5C490D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927884316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E1EEB26C-779F-435F-A24F-445BE06E9FE5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137923403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ECEF4312-8F74-4F24-A1F4-57138FF53D0A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138916287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b="0"/>
            </a:lvl1pPr>
          </a:lstStyle>
          <a:p>
            <a:fld id="{C0AC6265-586F-4233-9070-8A4FA8FECDD9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4635215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1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3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143.xml"/><Relationship Id="rId20" Type="http://schemas.openxmlformats.org/officeDocument/2006/relationships/theme" Target="../theme/theme12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37.xml"/><Relationship Id="rId19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Relationship Id="rId22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CF2"/>
            </a:gs>
            <a:gs pos="74001">
              <a:srgbClr val="FFE38C"/>
            </a:gs>
            <a:gs pos="83000">
              <a:srgbClr val="FFE38C"/>
            </a:gs>
            <a:gs pos="100000">
              <a:srgbClr val="FFECB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288"/>
            <a:ext cx="10515600" cy="773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871539"/>
            <a:ext cx="10515600" cy="5305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42nd meeting of the PAC for </a:t>
            </a:r>
            <a:r>
              <a:rPr lang="en-US" dirty="0" err="1"/>
              <a:t>for</a:t>
            </a:r>
            <a:r>
              <a:rPr lang="en-US" dirty="0"/>
              <a:t> Condensed Matter Physics, June 22-23 2015, Dubna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143933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7C18D72-307C-4295-8135-E6CC3D34BC96}" type="slidenum">
              <a:rPr lang="ru-RU" altLang="hu-HU"/>
              <a:pPr/>
              <a:t>‹#›</a:t>
            </a:fld>
            <a:endParaRPr lang="ru-RU" altLang="hu-HU"/>
          </a:p>
        </p:txBody>
      </p:sp>
      <p:pic>
        <p:nvPicPr>
          <p:cNvPr id="1031" name="Рисунок 7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4" y="406401"/>
            <a:ext cx="789517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Рисунок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06751"/>
            <a:ext cx="838200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5073" r:id="rId1"/>
    <p:sldLayoutId id="2147495074" r:id="rId2"/>
    <p:sldLayoutId id="2147495075" r:id="rId3"/>
    <p:sldLayoutId id="2147495076" r:id="rId4"/>
    <p:sldLayoutId id="2147495077" r:id="rId5"/>
    <p:sldLayoutId id="2147495078" r:id="rId6"/>
    <p:sldLayoutId id="2147495079" r:id="rId7"/>
    <p:sldLayoutId id="2147495080" r:id="rId8"/>
    <p:sldLayoutId id="2147495081" r:id="rId9"/>
    <p:sldLayoutId id="2147495082" r:id="rId10"/>
    <p:sldLayoutId id="2147495083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 userDrawn="1"/>
        </p:nvSpPr>
        <p:spPr bwMode="auto">
          <a:xfrm>
            <a:off x="0" y="6597650"/>
            <a:ext cx="12192000" cy="260350"/>
          </a:xfrm>
          <a:prstGeom prst="rect">
            <a:avLst/>
          </a:prstGeom>
          <a:solidFill>
            <a:srgbClr val="2245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 sz="1600">
              <a:solidFill>
                <a:srgbClr val="000000"/>
              </a:solidFill>
            </a:endParaRPr>
          </a:p>
        </p:txBody>
      </p:sp>
      <p:sp>
        <p:nvSpPr>
          <p:cNvPr id="9219" name="Rectangle 3"/>
          <p:cNvSpPr>
            <a:spLocks noChangeArrowheads="1"/>
          </p:cNvSpPr>
          <p:nvPr userDrawn="1"/>
        </p:nvSpPr>
        <p:spPr bwMode="black">
          <a:xfrm>
            <a:off x="0" y="6589714"/>
            <a:ext cx="91694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 b="1">
              <a:solidFill>
                <a:srgbClr val="FF0000"/>
              </a:solidFill>
            </a:endParaRPr>
          </a:p>
        </p:txBody>
      </p:sp>
      <p:sp>
        <p:nvSpPr>
          <p:cNvPr id="9220" name="Rectangle 4"/>
          <p:cNvSpPr>
            <a:spLocks noChangeArrowheads="1"/>
          </p:cNvSpPr>
          <p:nvPr userDrawn="1"/>
        </p:nvSpPr>
        <p:spPr bwMode="auto">
          <a:xfrm>
            <a:off x="0" y="1"/>
            <a:ext cx="12192000" cy="1231899"/>
          </a:xfrm>
          <a:prstGeom prst="rect">
            <a:avLst/>
          </a:prstGeom>
          <a:solidFill>
            <a:srgbClr val="224568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 sz="1600">
              <a:solidFill>
                <a:srgbClr val="000000"/>
              </a:solidFill>
            </a:endParaRPr>
          </a:p>
        </p:txBody>
      </p:sp>
      <p:sp>
        <p:nvSpPr>
          <p:cNvPr id="9221" name="Rectangle 4"/>
          <p:cNvSpPr>
            <a:spLocks noChangeArrowheads="1"/>
          </p:cNvSpPr>
          <p:nvPr userDrawn="1"/>
        </p:nvSpPr>
        <p:spPr bwMode="black">
          <a:xfrm>
            <a:off x="1" y="6589714"/>
            <a:ext cx="8591551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 sz="1400" b="1">
              <a:solidFill>
                <a:srgbClr val="FF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972800" y="6553200"/>
            <a:ext cx="1219200" cy="3048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500" b="1">
                <a:solidFill>
                  <a:srgbClr val="FF0000"/>
                </a:solidFill>
              </a:defRPr>
            </a:lvl1pPr>
          </a:lstStyle>
          <a:p>
            <a:fld id="{02257C04-AE68-48D2-BF8A-823F9286CEFA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9806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307" r:id="rId1"/>
    <p:sldLayoutId id="2147495308" r:id="rId2"/>
    <p:sldLayoutId id="2147495309" r:id="rId3"/>
    <p:sldLayoutId id="2147495310" r:id="rId4"/>
    <p:sldLayoutId id="2147495311" r:id="rId5"/>
    <p:sldLayoutId id="2147495312" r:id="rId6"/>
    <p:sldLayoutId id="2147495313" r:id="rId7"/>
    <p:sldLayoutId id="2147495314" r:id="rId8"/>
    <p:sldLayoutId id="2147495315" r:id="rId9"/>
    <p:sldLayoutId id="2147495316" r:id="rId10"/>
    <p:sldLayoutId id="2147495317" r:id="rId11"/>
    <p:sldLayoutId id="2147495318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 userDrawn="1"/>
        </p:nvSpPr>
        <p:spPr bwMode="black">
          <a:xfrm>
            <a:off x="0" y="6589714"/>
            <a:ext cx="91694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 b="1">
              <a:solidFill>
                <a:srgbClr val="FF0000"/>
              </a:solidFill>
            </a:endParaRPr>
          </a:p>
        </p:txBody>
      </p:sp>
      <p:sp>
        <p:nvSpPr>
          <p:cNvPr id="9220" name="Rectangle 4"/>
          <p:cNvSpPr>
            <a:spLocks noChangeArrowheads="1"/>
          </p:cNvSpPr>
          <p:nvPr userDrawn="1"/>
        </p:nvSpPr>
        <p:spPr bwMode="auto">
          <a:xfrm>
            <a:off x="0" y="1"/>
            <a:ext cx="12192000" cy="1231899"/>
          </a:xfrm>
          <a:prstGeom prst="rect">
            <a:avLst/>
          </a:prstGeom>
          <a:solidFill>
            <a:srgbClr val="224568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 sz="16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972800" y="6553200"/>
            <a:ext cx="1219200" cy="3048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500" b="1">
                <a:solidFill>
                  <a:srgbClr val="FF0000"/>
                </a:solidFill>
              </a:defRPr>
            </a:lvl1pPr>
          </a:lstStyle>
          <a:p>
            <a:fld id="{02257C04-AE68-48D2-BF8A-823F9286CEFA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14196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333" r:id="rId1"/>
    <p:sldLayoutId id="2147495334" r:id="rId2"/>
    <p:sldLayoutId id="2147495335" r:id="rId3"/>
    <p:sldLayoutId id="2147495336" r:id="rId4"/>
    <p:sldLayoutId id="2147495337" r:id="rId5"/>
    <p:sldLayoutId id="2147495338" r:id="rId6"/>
    <p:sldLayoutId id="2147495339" r:id="rId7"/>
    <p:sldLayoutId id="2147495340" r:id="rId8"/>
    <p:sldLayoutId id="2147495341" r:id="rId9"/>
    <p:sldLayoutId id="2147495342" r:id="rId10"/>
    <p:sldLayoutId id="2147495343" r:id="rId11"/>
    <p:sldLayoutId id="2147495344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1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731521"/>
            <a:ext cx="12186089" cy="61120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8A9DF09-F029-408A-BA9B-219FF3446A02}"/>
              </a:ext>
            </a:extLst>
          </p:cNvPr>
          <p:cNvSpPr txBox="1"/>
          <p:nvPr userDrawn="1"/>
        </p:nvSpPr>
        <p:spPr>
          <a:xfrm>
            <a:off x="11686610" y="1517510"/>
            <a:ext cx="553998" cy="418304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SOLARIS: JU &amp; JINR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poster_naglowek.png"/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869"/>
          <a:stretch/>
        </p:blipFill>
        <p:spPr>
          <a:xfrm>
            <a:off x="0" y="2"/>
            <a:ext cx="12192000" cy="120178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4486" y="882292"/>
            <a:ext cx="10351975" cy="888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04486" y="1809881"/>
            <a:ext cx="10351975" cy="4443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04484" y="6365369"/>
            <a:ext cx="24646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3CAC67B-886C-4ABF-A2D4-FFA5F1E3E7D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1/19/2022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98363" y="6365368"/>
            <a:ext cx="2099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A75B3B-75F3-40EE-A299-99E920743ED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DFC7D3F-C689-4698-B1EB-DCA96EC6305D}"/>
              </a:ext>
            </a:extLst>
          </p:cNvPr>
          <p:cNvSpPr txBox="1"/>
          <p:nvPr/>
        </p:nvSpPr>
        <p:spPr>
          <a:xfrm>
            <a:off x="0" y="1326627"/>
            <a:ext cx="600164" cy="486277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IBR-2: JINR</a:t>
            </a:r>
            <a:endParaRPr lang="ru-RU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8615DFF-E344-46AF-AE1B-099864636311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800" y="6011694"/>
            <a:ext cx="1310200" cy="98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3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287" r:id="rId1"/>
    <p:sldLayoutId id="2147495288" r:id="rId2"/>
    <p:sldLayoutId id="2147495289" r:id="rId3"/>
    <p:sldLayoutId id="2147495290" r:id="rId4"/>
    <p:sldLayoutId id="2147495291" r:id="rId5"/>
    <p:sldLayoutId id="2147495292" r:id="rId6"/>
    <p:sldLayoutId id="2147495293" r:id="rId7"/>
    <p:sldLayoutId id="2147495294" r:id="rId8"/>
    <p:sldLayoutId id="2147495295" r:id="rId9"/>
    <p:sldLayoutId id="2147495296" r:id="rId10"/>
    <p:sldLayoutId id="2147495297" r:id="rId11"/>
    <p:sldLayoutId id="2147495298" r:id="rId12"/>
    <p:sldLayoutId id="2147495299" r:id="rId13"/>
    <p:sldLayoutId id="2147495300" r:id="rId14"/>
    <p:sldLayoutId id="2147495301" r:id="rId15"/>
    <p:sldLayoutId id="2147495302" r:id="rId16"/>
    <p:sldLayoutId id="2147495303" r:id="rId17"/>
    <p:sldLayoutId id="2147495304" r:id="rId18"/>
    <p:sldLayoutId id="2147495305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CF2"/>
            </a:gs>
            <a:gs pos="74001">
              <a:srgbClr val="FFE38C"/>
            </a:gs>
            <a:gs pos="83000">
              <a:srgbClr val="FFE38C"/>
            </a:gs>
            <a:gs pos="100000">
              <a:srgbClr val="FFECB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288"/>
            <a:ext cx="10515600" cy="773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871539"/>
            <a:ext cx="10515600" cy="5305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143933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AFD9A7C-2457-4727-B7B9-C58292A53405}" type="slidenum">
              <a:rPr lang="ru-RU" altLang="hu-HU"/>
              <a:pPr/>
              <a:t>‹#›</a:t>
            </a:fld>
            <a:endParaRPr lang="ru-RU" altLang="hu-HU"/>
          </a:p>
        </p:txBody>
      </p:sp>
      <p:pic>
        <p:nvPicPr>
          <p:cNvPr id="2055" name="Рисунок 7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4" y="406401"/>
            <a:ext cx="789517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Рисунок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06751"/>
            <a:ext cx="838200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5084" r:id="rId1"/>
    <p:sldLayoutId id="2147495085" r:id="rId2"/>
    <p:sldLayoutId id="2147495086" r:id="rId3"/>
    <p:sldLayoutId id="2147495087" r:id="rId4"/>
    <p:sldLayoutId id="2147495088" r:id="rId5"/>
    <p:sldLayoutId id="2147495089" r:id="rId6"/>
    <p:sldLayoutId id="2147495090" r:id="rId7"/>
    <p:sldLayoutId id="2147495091" r:id="rId8"/>
    <p:sldLayoutId id="2147495092" r:id="rId9"/>
    <p:sldLayoutId id="2147495093" r:id="rId10"/>
    <p:sldLayoutId id="2147495094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CF2"/>
            </a:gs>
            <a:gs pos="74001">
              <a:srgbClr val="FFE38C"/>
            </a:gs>
            <a:gs pos="83000">
              <a:srgbClr val="FFE38C"/>
            </a:gs>
            <a:gs pos="100000">
              <a:srgbClr val="FFECB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288"/>
            <a:ext cx="10515600" cy="773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871539"/>
            <a:ext cx="10515600" cy="5305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143933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DD1EA87-538B-407A-8EB0-9CD592B471AB}" type="slidenum">
              <a:rPr lang="ru-RU" altLang="hu-HU"/>
              <a:pPr/>
              <a:t>‹#›</a:t>
            </a:fld>
            <a:endParaRPr lang="ru-RU" altLang="hu-HU"/>
          </a:p>
        </p:txBody>
      </p:sp>
      <p:pic>
        <p:nvPicPr>
          <p:cNvPr id="3079" name="Рисунок 7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4" y="406401"/>
            <a:ext cx="789517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Рисунок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06751"/>
            <a:ext cx="838200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5095" r:id="rId1"/>
    <p:sldLayoutId id="2147495096" r:id="rId2"/>
    <p:sldLayoutId id="2147495097" r:id="rId3"/>
    <p:sldLayoutId id="2147495098" r:id="rId4"/>
    <p:sldLayoutId id="2147495099" r:id="rId5"/>
    <p:sldLayoutId id="2147495100" r:id="rId6"/>
    <p:sldLayoutId id="2147495101" r:id="rId7"/>
    <p:sldLayoutId id="2147495102" r:id="rId8"/>
    <p:sldLayoutId id="2147495103" r:id="rId9"/>
    <p:sldLayoutId id="2147495104" r:id="rId10"/>
    <p:sldLayoutId id="2147495105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CF2"/>
            </a:gs>
            <a:gs pos="74001">
              <a:srgbClr val="FFE38C"/>
            </a:gs>
            <a:gs pos="83000">
              <a:srgbClr val="FFE38C"/>
            </a:gs>
            <a:gs pos="100000">
              <a:srgbClr val="FFECB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288"/>
            <a:ext cx="10515600" cy="773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871539"/>
            <a:ext cx="10515600" cy="5305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143933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9204161-784A-4E46-80F0-E362732D2A5A}" type="slidenum">
              <a:rPr lang="ru-RU" altLang="hu-HU"/>
              <a:pPr/>
              <a:t>‹#›</a:t>
            </a:fld>
            <a:endParaRPr lang="ru-RU" altLang="hu-HU"/>
          </a:p>
        </p:txBody>
      </p:sp>
      <p:pic>
        <p:nvPicPr>
          <p:cNvPr id="4103" name="Рисунок 7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4" y="406401"/>
            <a:ext cx="789517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Рисунок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06751"/>
            <a:ext cx="838200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5106" r:id="rId1"/>
    <p:sldLayoutId id="2147495107" r:id="rId2"/>
    <p:sldLayoutId id="2147495108" r:id="rId3"/>
    <p:sldLayoutId id="2147495109" r:id="rId4"/>
    <p:sldLayoutId id="2147495110" r:id="rId5"/>
    <p:sldLayoutId id="2147495111" r:id="rId6"/>
    <p:sldLayoutId id="2147495112" r:id="rId7"/>
    <p:sldLayoutId id="2147495113" r:id="rId8"/>
    <p:sldLayoutId id="2147495114" r:id="rId9"/>
    <p:sldLayoutId id="2147495115" r:id="rId10"/>
    <p:sldLayoutId id="2147495116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CF2"/>
            </a:gs>
            <a:gs pos="74001">
              <a:srgbClr val="FFE38C"/>
            </a:gs>
            <a:gs pos="83000">
              <a:srgbClr val="FFE38C"/>
            </a:gs>
            <a:gs pos="100000">
              <a:srgbClr val="FFECB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288"/>
            <a:ext cx="10515600" cy="773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871539"/>
            <a:ext cx="10515600" cy="5305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143933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F5F85BD-CE2A-4A32-A0FF-E1E14769F815}" type="slidenum">
              <a:rPr lang="ru-RU" altLang="hu-HU"/>
              <a:pPr/>
              <a:t>‹#›</a:t>
            </a:fld>
            <a:endParaRPr lang="ru-RU" altLang="hu-HU"/>
          </a:p>
        </p:txBody>
      </p:sp>
      <p:pic>
        <p:nvPicPr>
          <p:cNvPr id="5127" name="Рисунок 7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4" y="406401"/>
            <a:ext cx="789517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Рисунок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06751"/>
            <a:ext cx="838200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5117" r:id="rId1"/>
    <p:sldLayoutId id="2147495118" r:id="rId2"/>
    <p:sldLayoutId id="2147495119" r:id="rId3"/>
    <p:sldLayoutId id="2147495120" r:id="rId4"/>
    <p:sldLayoutId id="2147495121" r:id="rId5"/>
    <p:sldLayoutId id="2147495122" r:id="rId6"/>
    <p:sldLayoutId id="2147495123" r:id="rId7"/>
    <p:sldLayoutId id="2147495124" r:id="rId8"/>
    <p:sldLayoutId id="2147495125" r:id="rId9"/>
    <p:sldLayoutId id="2147495126" r:id="rId10"/>
    <p:sldLayoutId id="2147495127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CF2"/>
            </a:gs>
            <a:gs pos="74001">
              <a:srgbClr val="FFE38C"/>
            </a:gs>
            <a:gs pos="83000">
              <a:srgbClr val="FFE38C"/>
            </a:gs>
            <a:gs pos="100000">
              <a:srgbClr val="FFECB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288"/>
            <a:ext cx="10515600" cy="773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871539"/>
            <a:ext cx="10515600" cy="5305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ru-RU"/>
              <a:t>22.06.2015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en-US"/>
              <a:t>42nd meeting of the PAC for for Condensed Matter Physics, June 22-23 2015, Dubna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143933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5029733-04EE-4877-B35D-E6C16548F165}" type="slidenum">
              <a:rPr lang="ru-RU" altLang="hu-HU"/>
              <a:pPr/>
              <a:t>‹#›</a:t>
            </a:fld>
            <a:endParaRPr lang="ru-RU" altLang="hu-HU"/>
          </a:p>
        </p:txBody>
      </p:sp>
      <p:pic>
        <p:nvPicPr>
          <p:cNvPr id="6151" name="Рисунок 7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4" y="406401"/>
            <a:ext cx="789517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06751"/>
            <a:ext cx="838200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5128" r:id="rId1"/>
    <p:sldLayoutId id="2147495129" r:id="rId2"/>
    <p:sldLayoutId id="2147495130" r:id="rId3"/>
    <p:sldLayoutId id="2147495131" r:id="rId4"/>
    <p:sldLayoutId id="2147495132" r:id="rId5"/>
    <p:sldLayoutId id="2147495133" r:id="rId6"/>
    <p:sldLayoutId id="2147495134" r:id="rId7"/>
    <p:sldLayoutId id="2147495135" r:id="rId8"/>
    <p:sldLayoutId id="2147495136" r:id="rId9"/>
    <p:sldLayoutId id="2147495137" r:id="rId10"/>
    <p:sldLayoutId id="2147495138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omic Sans MS" pitchFamily="66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anose="030F0702030302020204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4434" y="273050"/>
            <a:ext cx="644313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Click to edit the title text format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727267" cy="43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7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Click to edit the outline text format</a:t>
            </a:r>
          </a:p>
          <a:p>
            <a:pPr lvl="1"/>
            <a:r>
              <a:rPr lang="en-GB" altLang="ru-RU"/>
              <a:t>Second Outline Level</a:t>
            </a:r>
          </a:p>
          <a:p>
            <a:pPr lvl="2"/>
            <a:r>
              <a:rPr lang="en-GB" altLang="ru-RU"/>
              <a:t>Third Outline Level</a:t>
            </a:r>
          </a:p>
          <a:p>
            <a:pPr lvl="3"/>
            <a:r>
              <a:rPr lang="en-GB" altLang="ru-RU"/>
              <a:t>Fourth Outline Level</a:t>
            </a:r>
          </a:p>
          <a:p>
            <a:pPr lvl="4"/>
            <a:r>
              <a:rPr lang="en-GB" altLang="ru-RU"/>
              <a:t>Fifth Outline Level</a:t>
            </a:r>
          </a:p>
          <a:p>
            <a:pPr lvl="4"/>
            <a:r>
              <a:rPr lang="en-GB" altLang="ru-RU"/>
              <a:t>Sixth Outline Level</a:t>
            </a:r>
          </a:p>
          <a:p>
            <a:pPr lvl="4"/>
            <a:r>
              <a:rPr lang="en-GB" altLang="ru-RU"/>
              <a:t>Seventh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246814"/>
            <a:ext cx="2838451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SimSun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4169834" y="6246814"/>
            <a:ext cx="3862917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SimSun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741833" y="6246814"/>
            <a:ext cx="2838451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anose="02020603050405020304" pitchFamily="18" charset="0"/>
              <a:buNone/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Droid Sans Fallback"/>
              </a:defRPr>
            </a:lvl1pPr>
          </a:lstStyle>
          <a:p>
            <a:fld id="{818F3881-8502-4181-91F3-4563BC4405D1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050" r:id="rId1"/>
    <p:sldLayoutId id="2147495051" r:id="rId2"/>
    <p:sldLayoutId id="2147495052" r:id="rId3"/>
    <p:sldLayoutId id="2147495053" r:id="rId4"/>
    <p:sldLayoutId id="2147495054" r:id="rId5"/>
    <p:sldLayoutId id="2147495055" r:id="rId6"/>
    <p:sldLayoutId id="2147495056" r:id="rId7"/>
    <p:sldLayoutId id="2147495057" r:id="rId8"/>
    <p:sldLayoutId id="2147495058" r:id="rId9"/>
    <p:sldLayoutId id="2147495059" r:id="rId10"/>
    <p:sldLayoutId id="2147495060" r:id="rId11"/>
    <p:sldLayoutId id="2147495061" r:id="rId12"/>
    <p:sldLayoutId id="2147495062" r:id="rId13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FFFFFF"/>
          </a:solidFill>
          <a:latin typeface="Arial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025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13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 userDrawn="1"/>
        </p:nvSpPr>
        <p:spPr bwMode="auto">
          <a:xfrm>
            <a:off x="0" y="6597650"/>
            <a:ext cx="12192000" cy="260350"/>
          </a:xfrm>
          <a:prstGeom prst="rect">
            <a:avLst/>
          </a:prstGeom>
          <a:solidFill>
            <a:srgbClr val="2245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 sz="1600">
              <a:solidFill>
                <a:srgbClr val="000000"/>
              </a:solidFill>
            </a:endParaRPr>
          </a:p>
        </p:txBody>
      </p:sp>
      <p:sp>
        <p:nvSpPr>
          <p:cNvPr id="9219" name="Rectangle 3"/>
          <p:cNvSpPr>
            <a:spLocks noChangeArrowheads="1"/>
          </p:cNvSpPr>
          <p:nvPr userDrawn="1"/>
        </p:nvSpPr>
        <p:spPr bwMode="black">
          <a:xfrm>
            <a:off x="0" y="6589714"/>
            <a:ext cx="91694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 b="1">
              <a:solidFill>
                <a:srgbClr val="FF0000"/>
              </a:solidFill>
            </a:endParaRPr>
          </a:p>
        </p:txBody>
      </p:sp>
      <p:sp>
        <p:nvSpPr>
          <p:cNvPr id="9220" name="Rectangle 4"/>
          <p:cNvSpPr>
            <a:spLocks noChangeArrowheads="1"/>
          </p:cNvSpPr>
          <p:nvPr userDrawn="1"/>
        </p:nvSpPr>
        <p:spPr bwMode="auto">
          <a:xfrm>
            <a:off x="0" y="1"/>
            <a:ext cx="12192000" cy="765175"/>
          </a:xfrm>
          <a:prstGeom prst="rect">
            <a:avLst/>
          </a:prstGeom>
          <a:solidFill>
            <a:srgbClr val="224568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 sz="1600">
              <a:solidFill>
                <a:srgbClr val="000000"/>
              </a:solidFill>
            </a:endParaRPr>
          </a:p>
        </p:txBody>
      </p:sp>
      <p:sp>
        <p:nvSpPr>
          <p:cNvPr id="9221" name="Rectangle 4"/>
          <p:cNvSpPr>
            <a:spLocks noChangeArrowheads="1"/>
          </p:cNvSpPr>
          <p:nvPr userDrawn="1"/>
        </p:nvSpPr>
        <p:spPr bwMode="black">
          <a:xfrm>
            <a:off x="1" y="6589714"/>
            <a:ext cx="8591551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 sz="1400" b="1">
              <a:solidFill>
                <a:srgbClr val="FF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972800" y="6553200"/>
            <a:ext cx="1219200" cy="3048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500" b="1">
                <a:solidFill>
                  <a:srgbClr val="FF0000"/>
                </a:solidFill>
              </a:defRPr>
            </a:lvl1pPr>
          </a:lstStyle>
          <a:p>
            <a:fld id="{02257C04-AE68-48D2-BF8A-823F9286CEFA}" type="slidenum">
              <a:rPr lang="en-GB" altLang="fr-FR"/>
              <a:pPr/>
              <a:t>‹#›</a:t>
            </a:fld>
            <a:endParaRPr lang="en-GB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140" r:id="rId1"/>
    <p:sldLayoutId id="2147495141" r:id="rId2"/>
    <p:sldLayoutId id="2147495142" r:id="rId3"/>
    <p:sldLayoutId id="2147495143" r:id="rId4"/>
    <p:sldLayoutId id="2147495144" r:id="rId5"/>
    <p:sldLayoutId id="2147495145" r:id="rId6"/>
    <p:sldLayoutId id="2147495146" r:id="rId7"/>
    <p:sldLayoutId id="2147495147" r:id="rId8"/>
    <p:sldLayoutId id="2147495148" r:id="rId9"/>
    <p:sldLayoutId id="2147495149" r:id="rId10"/>
    <p:sldLayoutId id="2147495150" r:id="rId11"/>
    <p:sldLayoutId id="2147495151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 userDrawn="1"/>
        </p:nvSpPr>
        <p:spPr bwMode="black">
          <a:xfrm>
            <a:off x="0" y="6589714"/>
            <a:ext cx="91694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 b="1">
              <a:solidFill>
                <a:srgbClr val="FF0000"/>
              </a:solidFill>
            </a:endParaRPr>
          </a:p>
        </p:txBody>
      </p:sp>
      <p:sp>
        <p:nvSpPr>
          <p:cNvPr id="9220" name="Rectangle 4"/>
          <p:cNvSpPr>
            <a:spLocks noChangeArrowheads="1"/>
          </p:cNvSpPr>
          <p:nvPr userDrawn="1"/>
        </p:nvSpPr>
        <p:spPr bwMode="auto">
          <a:xfrm>
            <a:off x="0" y="1"/>
            <a:ext cx="12192000" cy="765175"/>
          </a:xfrm>
          <a:prstGeom prst="rect">
            <a:avLst/>
          </a:prstGeom>
          <a:solidFill>
            <a:srgbClr val="224568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 sz="1600">
              <a:solidFill>
                <a:srgbClr val="000000"/>
              </a:solidFill>
            </a:endParaRPr>
          </a:p>
        </p:txBody>
      </p:sp>
      <p:sp>
        <p:nvSpPr>
          <p:cNvPr id="9221" name="Rectangle 4"/>
          <p:cNvSpPr>
            <a:spLocks noChangeArrowheads="1"/>
          </p:cNvSpPr>
          <p:nvPr userDrawn="1"/>
        </p:nvSpPr>
        <p:spPr bwMode="black">
          <a:xfrm>
            <a:off x="1" y="6589714"/>
            <a:ext cx="8591551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 sz="1400" b="1">
              <a:solidFill>
                <a:srgbClr val="FF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972800" y="6553200"/>
            <a:ext cx="1219200" cy="3048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500" b="1">
                <a:solidFill>
                  <a:srgbClr val="FF0000"/>
                </a:solidFill>
              </a:defRPr>
            </a:lvl1pPr>
          </a:lstStyle>
          <a:p>
            <a:fld id="{02257C04-AE68-48D2-BF8A-823F9286CEFA}" type="slidenum">
              <a:rPr lang="en-GB" altLang="fr-FR"/>
              <a:pPr/>
              <a:t>‹#›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18592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5320" r:id="rId1"/>
    <p:sldLayoutId id="2147495321" r:id="rId2"/>
    <p:sldLayoutId id="2147495322" r:id="rId3"/>
    <p:sldLayoutId id="2147495323" r:id="rId4"/>
    <p:sldLayoutId id="2147495324" r:id="rId5"/>
    <p:sldLayoutId id="2147495325" r:id="rId6"/>
    <p:sldLayoutId id="2147495326" r:id="rId7"/>
    <p:sldLayoutId id="2147495327" r:id="rId8"/>
    <p:sldLayoutId id="2147495328" r:id="rId9"/>
    <p:sldLayoutId id="2147495329" r:id="rId10"/>
    <p:sldLayoutId id="2147495330" r:id="rId11"/>
    <p:sldLayoutId id="2147495331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4A54E0D-ACCF-4485-8646-503A0036549F}"/>
              </a:ext>
            </a:extLst>
          </p:cNvPr>
          <p:cNvSpPr/>
          <p:nvPr/>
        </p:nvSpPr>
        <p:spPr>
          <a:xfrm>
            <a:off x="361950" y="3136613"/>
            <a:ext cx="1146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GB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Principles of assigning reviewers to themes and projects</a:t>
            </a:r>
            <a:endParaRPr lang="en-GB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9661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4A54E0D-ACCF-4485-8646-503A0036549F}"/>
              </a:ext>
            </a:extLst>
          </p:cNvPr>
          <p:cNvSpPr/>
          <p:nvPr/>
        </p:nvSpPr>
        <p:spPr>
          <a:xfrm>
            <a:off x="360135" y="1145087"/>
            <a:ext cx="11468100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00FF"/>
                </a:solidFill>
              </a:rPr>
              <a:t>The PAC is regularly invited by the JINR Directorate to assess themes and projects to give a hand in optimising human and financial resources.</a:t>
            </a:r>
            <a:endParaRPr lang="en-GB" sz="2400" dirty="0">
              <a:solidFill>
                <a:srgbClr val="0000FF"/>
              </a:solidFill>
            </a:endParaRPr>
          </a:p>
          <a:p>
            <a:pPr marL="342900" indent="-342900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00FF"/>
                </a:solidFill>
              </a:rPr>
              <a:t>The PAC is an advisory body; the final </a:t>
            </a:r>
            <a:r>
              <a:rPr lang="en-GB" sz="2400" dirty="0">
                <a:solidFill>
                  <a:srgbClr val="0000FF"/>
                </a:solidFill>
              </a:rPr>
              <a:t>decision </a:t>
            </a:r>
            <a:r>
              <a:rPr lang="en-GB" sz="2400" dirty="0" smtClean="0">
                <a:solidFill>
                  <a:srgbClr val="0000FF"/>
                </a:solidFill>
              </a:rPr>
              <a:t>on the future of themes and projects will be </a:t>
            </a:r>
            <a:r>
              <a:rPr lang="en-GB" sz="2400" dirty="0">
                <a:solidFill>
                  <a:srgbClr val="0000FF"/>
                </a:solidFill>
              </a:rPr>
              <a:t>met always </a:t>
            </a:r>
            <a:r>
              <a:rPr lang="en-GB" sz="2400" dirty="0" smtClean="0">
                <a:solidFill>
                  <a:srgbClr val="0000FF"/>
                </a:solidFill>
              </a:rPr>
              <a:t>by the JINR Directorate and/or the Laboratory Directorates that are in charge of the resources.</a:t>
            </a:r>
          </a:p>
          <a:p>
            <a:pPr marL="342900" indent="-342900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00FF"/>
                </a:solidFill>
              </a:rPr>
              <a:t>The PAC’s aid is useful only if it is based on undistorted and unbiased reviews.</a:t>
            </a:r>
          </a:p>
          <a:p>
            <a:pPr marL="342900" indent="-342900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00FF"/>
                </a:solidFill>
              </a:rPr>
              <a:t>Non-blind reviews basically cannot </a:t>
            </a:r>
            <a:r>
              <a:rPr lang="en-GB" sz="2400" dirty="0">
                <a:solidFill>
                  <a:srgbClr val="0000FF"/>
                </a:solidFill>
              </a:rPr>
              <a:t>be undistorted and </a:t>
            </a:r>
            <a:r>
              <a:rPr lang="en-GB" sz="2400" dirty="0" smtClean="0">
                <a:solidFill>
                  <a:srgbClr val="0000FF"/>
                </a:solidFill>
              </a:rPr>
              <a:t>unbiased.</a:t>
            </a:r>
          </a:p>
          <a:p>
            <a:pPr marL="342900" indent="-342900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00FF"/>
                </a:solidFill>
              </a:rPr>
              <a:t>As the Directorates have a stake in receiving </a:t>
            </a:r>
            <a:r>
              <a:rPr lang="en-GB" sz="2400" dirty="0">
                <a:solidFill>
                  <a:srgbClr val="0000FF"/>
                </a:solidFill>
              </a:rPr>
              <a:t>undistorted and </a:t>
            </a:r>
            <a:r>
              <a:rPr lang="en-GB" sz="2400" dirty="0" smtClean="0">
                <a:solidFill>
                  <a:srgbClr val="0000FF"/>
                </a:solidFill>
              </a:rPr>
              <a:t>unbiased reviews, they will clearly accept that the reviews </a:t>
            </a:r>
            <a:r>
              <a:rPr lang="en-GB" sz="2400" dirty="0">
                <a:solidFill>
                  <a:srgbClr val="0000FF"/>
                </a:solidFill>
              </a:rPr>
              <a:t>are </a:t>
            </a:r>
            <a:r>
              <a:rPr lang="en-GB" sz="2400" dirty="0" smtClean="0">
                <a:solidFill>
                  <a:srgbClr val="0000FF"/>
                </a:solidFill>
              </a:rPr>
              <a:t>anonymous.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GB" sz="2400" dirty="0" smtClean="0">
              <a:solidFill>
                <a:srgbClr val="0000FF"/>
              </a:solidFill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GB" sz="2400" dirty="0" smtClean="0">
              <a:solidFill>
                <a:srgbClr val="0000FF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399B432-DDF2-420B-AFE2-6925DC0E03E4}"/>
              </a:ext>
            </a:extLst>
          </p:cNvPr>
          <p:cNvSpPr/>
          <p:nvPr/>
        </p:nvSpPr>
        <p:spPr>
          <a:xfrm>
            <a:off x="603250" y="-12700"/>
            <a:ext cx="114681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SzPts val="1200"/>
            </a:pPr>
            <a:r>
              <a:rPr lang="en-GB" sz="28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Purpose and approach of the reviewing exercise</a:t>
            </a:r>
            <a:endParaRPr lang="en-GB" sz="28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0210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4A54E0D-ACCF-4485-8646-503A0036549F}"/>
              </a:ext>
            </a:extLst>
          </p:cNvPr>
          <p:cNvSpPr/>
          <p:nvPr/>
        </p:nvSpPr>
        <p:spPr>
          <a:xfrm>
            <a:off x="360135" y="1145087"/>
            <a:ext cx="114681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00FF"/>
                </a:solidFill>
              </a:rPr>
              <a:t>Blind reviews are common practice at</a:t>
            </a:r>
          </a:p>
          <a:p>
            <a:pPr marL="800100" lvl="1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rgbClr val="0000FF"/>
                </a:solidFill>
              </a:rPr>
              <a:t>editorial boards of journals,</a:t>
            </a:r>
          </a:p>
          <a:p>
            <a:pPr marL="800100" lvl="1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rgbClr val="0000FF"/>
                </a:solidFill>
              </a:rPr>
              <a:t>juries of funding agencies,</a:t>
            </a:r>
          </a:p>
          <a:p>
            <a:pPr marL="800100" lvl="1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rgbClr val="0000FF"/>
                </a:solidFill>
              </a:rPr>
              <a:t>award committees,</a:t>
            </a:r>
          </a:p>
          <a:p>
            <a:pPr marL="800100" lvl="1" indent="-342900" algn="just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sz="2400" dirty="0" smtClean="0">
                <a:solidFill>
                  <a:srgbClr val="0000FF"/>
                </a:solidFill>
              </a:rPr>
              <a:t>etc.</a:t>
            </a:r>
          </a:p>
          <a:p>
            <a:pPr marL="342900" indent="-342900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00FF"/>
                </a:solidFill>
              </a:rPr>
              <a:t>T</a:t>
            </a:r>
            <a:r>
              <a:rPr lang="en-GB" sz="2400" dirty="0" smtClean="0">
                <a:solidFill>
                  <a:srgbClr val="0000FF"/>
                </a:solidFill>
              </a:rPr>
              <a:t>heme and project leaders may propose reviewers and also may declare conflict of interest with some potential reviewers. However, the reviewers will be selected by a person or body (henceforth: jury) that is supposed to handle this information confidentially (and may be obliged to sign </a:t>
            </a:r>
            <a:r>
              <a:rPr lang="en-GB" sz="2400" dirty="0">
                <a:solidFill>
                  <a:srgbClr val="0000FF"/>
                </a:solidFill>
              </a:rPr>
              <a:t>a non-disclosure </a:t>
            </a:r>
            <a:r>
              <a:rPr lang="en-GB" sz="2400" dirty="0" smtClean="0">
                <a:solidFill>
                  <a:srgbClr val="0000FF"/>
                </a:solidFill>
              </a:rPr>
              <a:t>agreement).</a:t>
            </a:r>
          </a:p>
          <a:p>
            <a:pPr marL="342900" indent="-342900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00FF"/>
                </a:solidFill>
              </a:rPr>
              <a:t>Reviewers will deliver their reports to the jury anonymously. Reports will be forwarded to the theme/project leaders and to the Directorates.</a:t>
            </a:r>
          </a:p>
          <a:p>
            <a:pPr marL="342900" indent="-342900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00FF"/>
                </a:solidFill>
              </a:rPr>
              <a:t> Reviewers may add further information for the jury that will treat it confidentially.</a:t>
            </a:r>
          </a:p>
          <a:p>
            <a:pPr algn="just">
              <a:spcAft>
                <a:spcPts val="1800"/>
              </a:spcAft>
            </a:pPr>
            <a:endParaRPr lang="en-GB" sz="2400" dirty="0">
              <a:solidFill>
                <a:srgbClr val="0000FF"/>
              </a:solidFill>
            </a:endParaRPr>
          </a:p>
          <a:p>
            <a:pPr marL="342900" indent="-342900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endParaRPr lang="en-GB" sz="2400" dirty="0" smtClean="0">
              <a:solidFill>
                <a:srgbClr val="0000FF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399B432-DDF2-420B-AFE2-6925DC0E03E4}"/>
              </a:ext>
            </a:extLst>
          </p:cNvPr>
          <p:cNvSpPr/>
          <p:nvPr/>
        </p:nvSpPr>
        <p:spPr>
          <a:xfrm>
            <a:off x="603250" y="-12700"/>
            <a:ext cx="114681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SzPts val="1200"/>
            </a:pPr>
            <a:r>
              <a:rPr lang="en-GB" sz="28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Methods and conditions of blind reviewing</a:t>
            </a:r>
            <a:endParaRPr lang="en-GB" sz="28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4718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85769" y="2939534"/>
            <a:ext cx="58721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altLang="hu-H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365821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ansV_shvetsov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Оформление по умолчанию">
  <a:themeElements>
    <a:clrScheme name="6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Оформление по умолчанию">
  <a:themeElements>
    <a:clrScheme name="6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annual_report_2015_nts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ucansV_shvetsov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ucansV_shvetsov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ucansV_shvetsov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ucansV_shvetsov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ucansV_shvetsov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0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Оформление по умолчанию">
  <a:themeElements>
    <a:clrScheme name="6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Оформление по умолчанию">
  <a:themeElements>
    <a:clrScheme name="6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31780</TotalTime>
  <Words>251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4</vt:i4>
      </vt:variant>
    </vt:vector>
  </HeadingPairs>
  <TitlesOfParts>
    <vt:vector size="23" baseType="lpstr">
      <vt:lpstr>SimSun</vt:lpstr>
      <vt:lpstr>Arial</vt:lpstr>
      <vt:lpstr>Calibri</vt:lpstr>
      <vt:lpstr>Comic Sans MS</vt:lpstr>
      <vt:lpstr>Droid Sans Fallback</vt:lpstr>
      <vt:lpstr>Times New Roman</vt:lpstr>
      <vt:lpstr>Wingdings</vt:lpstr>
      <vt:lpstr>ucansV_shvetsov</vt:lpstr>
      <vt:lpstr>1_ucansV_shvetsov</vt:lpstr>
      <vt:lpstr>2_ucansV_shvetsov</vt:lpstr>
      <vt:lpstr>3_ucansV_shvetsov</vt:lpstr>
      <vt:lpstr>4_ucansV_shvetsov</vt:lpstr>
      <vt:lpstr>5_ucansV_shvetsov</vt:lpstr>
      <vt:lpstr>10_Тема Office</vt:lpstr>
      <vt:lpstr>6_Оформление по умолчанию</vt:lpstr>
      <vt:lpstr>8_Оформление по умолчанию</vt:lpstr>
      <vt:lpstr>7_Оформление по умолчанию</vt:lpstr>
      <vt:lpstr>9_Оформление по умолчанию</vt:lpstr>
      <vt:lpstr>annual_report_2015_nts</vt:lpstr>
      <vt:lpstr>PowerPoint Presentation</vt:lpstr>
      <vt:lpstr>PowerPoint Presentation</vt:lpstr>
      <vt:lpstr>PowerPoint Presentation</vt:lpstr>
      <vt:lpstr>PowerPoint Presentation</vt:lpstr>
    </vt:vector>
  </TitlesOfParts>
  <Company>co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PAA</dc:creator>
  <cp:lastModifiedBy>nagy</cp:lastModifiedBy>
  <cp:revision>1472</cp:revision>
  <dcterms:created xsi:type="dcterms:W3CDTF">2006-12-22T14:39:55Z</dcterms:created>
  <dcterms:modified xsi:type="dcterms:W3CDTF">2022-01-19T22:17:45Z</dcterms:modified>
</cp:coreProperties>
</file>