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8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80" r:id="rId13"/>
    <p:sldId id="279" r:id="rId14"/>
    <p:sldId id="283" r:id="rId15"/>
    <p:sldId id="284" r:id="rId16"/>
    <p:sldId id="285" r:id="rId17"/>
    <p:sldId id="286" r:id="rId18"/>
    <p:sldId id="282" r:id="rId19"/>
    <p:sldId id="266" r:id="rId20"/>
    <p:sldId id="267" r:id="rId21"/>
    <p:sldId id="259" r:id="rId22"/>
    <p:sldId id="262" r:id="rId23"/>
    <p:sldId id="289" r:id="rId24"/>
    <p:sldId id="290" r:id="rId25"/>
    <p:sldId id="260" r:id="rId26"/>
    <p:sldId id="261" r:id="rId27"/>
    <p:sldId id="281" r:id="rId28"/>
    <p:sldId id="268" r:id="rId29"/>
    <p:sldId id="263" r:id="rId30"/>
    <p:sldId id="264" r:id="rId31"/>
    <p:sldId id="265" r:id="rId32"/>
    <p:sldId id="269" r:id="rId33"/>
    <p:sldId id="270" r:id="rId34"/>
    <p:sldId id="288" r:id="rId35"/>
    <p:sldId id="287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25" autoAdjust="0"/>
  </p:normalViewPr>
  <p:slideViewPr>
    <p:cSldViewPr showGuides="1">
      <p:cViewPr varScale="1">
        <p:scale>
          <a:sx n="77" d="100"/>
          <a:sy n="77" d="100"/>
        </p:scale>
        <p:origin x="-1541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2519F-AEC2-4F85-8702-33AF95DBF4B7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35795-D882-44A1-A649-1BD2D77E60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369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2519F-AEC2-4F85-8702-33AF95DBF4B7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35795-D882-44A1-A649-1BD2D77E60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555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2519F-AEC2-4F85-8702-33AF95DBF4B7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35795-D882-44A1-A649-1BD2D77E60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645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2519F-AEC2-4F85-8702-33AF95DBF4B7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35795-D882-44A1-A649-1BD2D77E60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105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2519F-AEC2-4F85-8702-33AF95DBF4B7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35795-D882-44A1-A649-1BD2D77E60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1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2519F-AEC2-4F85-8702-33AF95DBF4B7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35795-D882-44A1-A649-1BD2D77E60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780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2519F-AEC2-4F85-8702-33AF95DBF4B7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35795-D882-44A1-A649-1BD2D77E60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651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2519F-AEC2-4F85-8702-33AF95DBF4B7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35795-D882-44A1-A649-1BD2D77E60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067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2519F-AEC2-4F85-8702-33AF95DBF4B7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35795-D882-44A1-A649-1BD2D77E60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3906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2519F-AEC2-4F85-8702-33AF95DBF4B7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35795-D882-44A1-A649-1BD2D77E60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390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2519F-AEC2-4F85-8702-33AF95DBF4B7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35795-D882-44A1-A649-1BD2D77E60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996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32519F-AEC2-4F85-8702-33AF95DBF4B7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35795-D882-44A1-A649-1BD2D77E60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732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jpe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3.png"/><Relationship Id="rId4" Type="http://schemas.openxmlformats.org/officeDocument/2006/relationships/image" Target="../media/image5.jpeg"/><Relationship Id="rId9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jpeg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jpeg"/><Relationship Id="rId5" Type="http://schemas.openxmlformats.org/officeDocument/2006/relationships/image" Target="../media/image12.png"/><Relationship Id="rId10" Type="http://schemas.openxmlformats.org/officeDocument/2006/relationships/image" Target="../media/image13.png"/><Relationship Id="rId4" Type="http://schemas.openxmlformats.org/officeDocument/2006/relationships/oleObject" Target="../embeddings/oleObject3.bin"/><Relationship Id="rId9" Type="http://schemas.openxmlformats.org/officeDocument/2006/relationships/oleObject" Target="../embeddings/oleObject4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jpe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8.png"/><Relationship Id="rId4" Type="http://schemas.openxmlformats.org/officeDocument/2006/relationships/oleObject" Target="../embeddings/oleObject5.bin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sk1shr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548680"/>
            <a:ext cx="8712968" cy="2736304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FFC000"/>
                </a:solidFill>
              </a:rPr>
              <a:t>НИЦ Курчатовский институт</a:t>
            </a:r>
            <a:br>
              <a:rPr lang="ru-RU" sz="5400" b="1" dirty="0" smtClean="0">
                <a:solidFill>
                  <a:srgbClr val="FFC000"/>
                </a:solidFill>
              </a:rPr>
            </a:br>
            <a:r>
              <a:rPr lang="ru-RU" sz="8000" b="1" dirty="0" smtClean="0">
                <a:solidFill>
                  <a:srgbClr val="FFC000"/>
                </a:solidFill>
              </a:rPr>
              <a:t>ИФВЭ</a:t>
            </a:r>
            <a:r>
              <a:rPr lang="ru-RU" sz="5400" b="1" dirty="0" smtClean="0">
                <a:solidFill>
                  <a:srgbClr val="FFC000"/>
                </a:solidFill>
              </a:rPr>
              <a:t> </a:t>
            </a:r>
            <a:br>
              <a:rPr lang="ru-RU" sz="5400" b="1" dirty="0" smtClean="0">
                <a:solidFill>
                  <a:srgbClr val="FFC000"/>
                </a:solidFill>
              </a:rPr>
            </a:br>
            <a:r>
              <a:rPr lang="ru-RU" sz="4000" b="1" dirty="0" smtClean="0">
                <a:solidFill>
                  <a:srgbClr val="FFC000"/>
                </a:solidFill>
              </a:rPr>
              <a:t>Протвино</a:t>
            </a:r>
            <a:endParaRPr lang="ru-RU" sz="4000" b="1" dirty="0">
              <a:solidFill>
                <a:srgbClr val="FFC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4941168"/>
            <a:ext cx="8424936" cy="175260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00B0F0"/>
                </a:solidFill>
              </a:rPr>
              <a:t>Лаборатория </a:t>
            </a:r>
          </a:p>
          <a:p>
            <a:r>
              <a:rPr lang="ru-RU" sz="4800" b="1" dirty="0" smtClean="0">
                <a:solidFill>
                  <a:srgbClr val="00B0F0"/>
                </a:solidFill>
              </a:rPr>
              <a:t>Детектирующих Систем</a:t>
            </a:r>
            <a:endParaRPr lang="ru-RU" sz="48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14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err="1" smtClean="0"/>
              <a:t>Малодозный</a:t>
            </a:r>
            <a:r>
              <a:rPr lang="ru-RU" sz="3200" dirty="0" smtClean="0"/>
              <a:t> переносной рентгеновский </a:t>
            </a:r>
            <a:r>
              <a:rPr lang="ru-RU" sz="3200" dirty="0" smtClean="0"/>
              <a:t>аппарат </a:t>
            </a:r>
            <a:r>
              <a:rPr lang="ru-RU" altLang="ru-RU" sz="3200" b="1" dirty="0">
                <a:latin typeface="Times New Roman" pitchFamily="18" charset="0"/>
              </a:rPr>
              <a:t>АПРМ-01/1</a:t>
            </a:r>
            <a:endParaRPr lang="ru-RU" sz="3200" dirty="0"/>
          </a:p>
        </p:txBody>
      </p:sp>
      <p:pic>
        <p:nvPicPr>
          <p:cNvPr id="4" name="Picture 6" descr="SS85363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32654"/>
            <a:ext cx="3024187" cy="220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SS85363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125854"/>
            <a:ext cx="3024187" cy="226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Pict_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847943"/>
            <a:ext cx="3095625" cy="231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Диплом_атом-мед_200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293096"/>
            <a:ext cx="3457575" cy="2265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10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Собственное производство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Имеется оборудование для:</a:t>
            </a:r>
          </a:p>
          <a:p>
            <a:r>
              <a:rPr lang="ru-RU" dirty="0" smtClean="0"/>
              <a:t>Подготовки пластин п/п детекторов</a:t>
            </a:r>
          </a:p>
          <a:p>
            <a:r>
              <a:rPr lang="ru-RU" dirty="0" smtClean="0"/>
              <a:t>Резки детекторов</a:t>
            </a:r>
          </a:p>
          <a:p>
            <a:r>
              <a:rPr lang="ru-RU" dirty="0" smtClean="0"/>
              <a:t>Тестирования </a:t>
            </a:r>
          </a:p>
          <a:p>
            <a:r>
              <a:rPr lang="ru-RU" dirty="0" smtClean="0"/>
              <a:t>Приклейки </a:t>
            </a:r>
          </a:p>
          <a:p>
            <a:r>
              <a:rPr lang="ru-RU" dirty="0" err="1" smtClean="0"/>
              <a:t>Разварки</a:t>
            </a:r>
            <a:endParaRPr lang="ru-RU" dirty="0" smtClean="0"/>
          </a:p>
          <a:p>
            <a:r>
              <a:rPr lang="ru-RU" dirty="0" smtClean="0"/>
              <a:t>Финального контроля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700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Оборудование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Полуавтоматическая зондовая установка</a:t>
            </a:r>
          </a:p>
          <a:p>
            <a:r>
              <a:rPr lang="ru-RU" dirty="0" smtClean="0"/>
              <a:t>Полуавтоматическая установка ультразвуковой сварки </a:t>
            </a:r>
            <a:r>
              <a:rPr lang="en-US" altLang="ru-RU" b="1" dirty="0" err="1" smtClean="0">
                <a:cs typeface="Times New Roman" pitchFamily="18" charset="0"/>
              </a:rPr>
              <a:t>Delvotec</a:t>
            </a:r>
            <a:r>
              <a:rPr lang="en-US" altLang="ru-RU" b="1" dirty="0" smtClean="0">
                <a:cs typeface="Times New Roman" pitchFamily="18" charset="0"/>
              </a:rPr>
              <a:t> 5630 </a:t>
            </a:r>
            <a:r>
              <a:rPr lang="ru-RU" dirty="0" smtClean="0"/>
              <a:t>с тестирующей насадкой</a:t>
            </a:r>
          </a:p>
          <a:p>
            <a:r>
              <a:rPr lang="ru-RU" dirty="0" smtClean="0"/>
              <a:t>Автоматическая установка ультразвуковой сварки </a:t>
            </a:r>
            <a:r>
              <a:rPr lang="ru-RU" b="1" dirty="0" err="1" smtClean="0"/>
              <a:t>Delvotec</a:t>
            </a:r>
            <a:r>
              <a:rPr lang="ru-RU" b="1" dirty="0" smtClean="0"/>
              <a:t> 62000/64000</a:t>
            </a:r>
          </a:p>
          <a:p>
            <a:r>
              <a:rPr lang="ru-RU" dirty="0" err="1" smtClean="0">
                <a:cs typeface="Times New Roman" pitchFamily="18" charset="0"/>
              </a:rPr>
              <a:t>Флип</a:t>
            </a:r>
            <a:r>
              <a:rPr lang="ru-RU" dirty="0" smtClean="0">
                <a:cs typeface="Times New Roman" pitchFamily="18" charset="0"/>
              </a:rPr>
              <a:t>-чип монтажная установка</a:t>
            </a:r>
            <a:r>
              <a:rPr lang="ru-RU" b="1" dirty="0" smtClean="0">
                <a:cs typeface="Times New Roman" pitchFamily="18" charset="0"/>
              </a:rPr>
              <a:t> </a:t>
            </a:r>
            <a:r>
              <a:rPr lang="en-US" altLang="ru-RU" b="1" dirty="0" err="1" smtClean="0">
                <a:cs typeface="Times New Roman" pitchFamily="18" charset="0"/>
              </a:rPr>
              <a:t>FinePlacer</a:t>
            </a:r>
            <a:r>
              <a:rPr lang="en-US" altLang="ru-RU" b="1" dirty="0" smtClean="0">
                <a:cs typeface="Times New Roman" pitchFamily="18" charset="0"/>
              </a:rPr>
              <a:t> Lambda</a:t>
            </a:r>
            <a:endParaRPr lang="ru-RU" altLang="ru-RU" b="1" dirty="0" smtClean="0">
              <a:cs typeface="Times New Roman" pitchFamily="18" charset="0"/>
            </a:endParaRPr>
          </a:p>
          <a:p>
            <a:r>
              <a:rPr lang="ru-RU" dirty="0" smtClean="0"/>
              <a:t>Установка монтажа кристаллов на </a:t>
            </a:r>
            <a:r>
              <a:rPr lang="ru-RU" dirty="0" err="1" smtClean="0"/>
              <a:t>адгезив</a:t>
            </a:r>
            <a:r>
              <a:rPr lang="ru-RU" dirty="0" smtClean="0"/>
              <a:t> </a:t>
            </a:r>
            <a:r>
              <a:rPr lang="ru-RU" b="1" dirty="0" smtClean="0"/>
              <a:t>CAMMAX PRECIMA DB600</a:t>
            </a:r>
          </a:p>
          <a:p>
            <a:r>
              <a:rPr lang="ru-RU" dirty="0" smtClean="0"/>
              <a:t>И прочие, прочие, прочие…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261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Измерительные приборы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ru-RU" b="1" dirty="0" err="1" smtClean="0"/>
              <a:t>Keithley</a:t>
            </a:r>
            <a:r>
              <a:rPr lang="en-US" altLang="ru-RU" b="1" dirty="0" smtClean="0"/>
              <a:t> 237 (1000V </a:t>
            </a:r>
            <a:r>
              <a:rPr lang="ru-RU" altLang="ru-RU" b="1" dirty="0" smtClean="0"/>
              <a:t>источник напряжения/</a:t>
            </a:r>
            <a:r>
              <a:rPr lang="ru-RU" altLang="ru-RU" b="1" dirty="0" err="1" smtClean="0"/>
              <a:t>пикоамперметр</a:t>
            </a:r>
            <a:r>
              <a:rPr lang="en-US" altLang="ru-RU" b="1" dirty="0" smtClean="0"/>
              <a:t>);</a:t>
            </a:r>
            <a:endParaRPr lang="ru-RU" altLang="ru-RU" b="1" dirty="0" smtClean="0"/>
          </a:p>
          <a:p>
            <a:r>
              <a:rPr lang="en-US" altLang="ru-RU" b="1" dirty="0" smtClean="0"/>
              <a:t>Agilent 4263B </a:t>
            </a:r>
            <a:r>
              <a:rPr lang="ru-RU" altLang="ru-RU" b="1" dirty="0" smtClean="0"/>
              <a:t>измеритель </a:t>
            </a:r>
            <a:r>
              <a:rPr lang="en-US" altLang="ru-RU" b="1" dirty="0" smtClean="0"/>
              <a:t>LCR 20Hz-1MHz;</a:t>
            </a:r>
            <a:endParaRPr lang="ru-RU" altLang="ru-RU" b="1" dirty="0" smtClean="0"/>
          </a:p>
          <a:p>
            <a:r>
              <a:rPr lang="en-US" altLang="ru-RU" b="1" dirty="0" err="1" smtClean="0"/>
              <a:t>Keithley</a:t>
            </a:r>
            <a:r>
              <a:rPr lang="en-US" altLang="ru-RU" b="1" dirty="0" smtClean="0"/>
              <a:t> 6487 </a:t>
            </a:r>
            <a:r>
              <a:rPr lang="ru-RU" altLang="ru-RU" b="1" dirty="0" smtClean="0"/>
              <a:t>(505 </a:t>
            </a:r>
            <a:r>
              <a:rPr lang="en-US" altLang="ru-RU" b="1" dirty="0" smtClean="0"/>
              <a:t>V </a:t>
            </a:r>
            <a:r>
              <a:rPr lang="ru-RU" altLang="ru-RU" b="1" dirty="0" smtClean="0"/>
              <a:t>источник напряжения/</a:t>
            </a:r>
            <a:r>
              <a:rPr lang="ru-RU" altLang="ru-RU" b="1" dirty="0" err="1" smtClean="0"/>
              <a:t>пикоамперметр</a:t>
            </a:r>
            <a:r>
              <a:rPr lang="ru-RU" altLang="ru-RU" b="1" dirty="0" smtClean="0"/>
              <a:t>)</a:t>
            </a:r>
            <a:r>
              <a:rPr lang="en-US" altLang="ru-RU" b="1" dirty="0" smtClean="0"/>
              <a:t>;</a:t>
            </a:r>
            <a:endParaRPr lang="ru-RU" altLang="ru-RU" b="1" dirty="0" smtClean="0"/>
          </a:p>
          <a:p>
            <a:r>
              <a:rPr lang="en-US" altLang="ru-RU" b="1" dirty="0" err="1" smtClean="0"/>
              <a:t>Keithley</a:t>
            </a:r>
            <a:r>
              <a:rPr lang="en-US" altLang="ru-RU" b="1" dirty="0" smtClean="0"/>
              <a:t> 6485 </a:t>
            </a:r>
            <a:r>
              <a:rPr lang="ru-RU" altLang="ru-RU" b="1" dirty="0" err="1" smtClean="0"/>
              <a:t>пикоамперметр</a:t>
            </a:r>
            <a:endParaRPr lang="en-US" altLang="ru-RU" b="1" dirty="0" smtClean="0"/>
          </a:p>
          <a:p>
            <a:r>
              <a:rPr lang="en-US" altLang="ru-RU" b="1" dirty="0" err="1" smtClean="0"/>
              <a:t>Keithley</a:t>
            </a:r>
            <a:r>
              <a:rPr lang="en-US" altLang="ru-RU" b="1" dirty="0" smtClean="0"/>
              <a:t> 4200-SCS system;</a:t>
            </a:r>
            <a:endParaRPr lang="ru-RU" altLang="ru-RU" b="1" dirty="0"/>
          </a:p>
          <a:p>
            <a:r>
              <a:rPr lang="ru-RU" altLang="ru-RU" b="1" dirty="0" smtClean="0"/>
              <a:t>Измеритель толщины </a:t>
            </a:r>
            <a:r>
              <a:rPr lang="en-US" altLang="ru-RU" b="1" dirty="0" smtClean="0"/>
              <a:t>MILLITAST;</a:t>
            </a:r>
            <a:endParaRPr lang="ru-RU" altLang="ru-RU" b="1" dirty="0" smtClean="0"/>
          </a:p>
          <a:p>
            <a:r>
              <a:rPr lang="ru-RU" altLang="ru-RU" b="1" dirty="0" smtClean="0"/>
              <a:t>И прочие, прочие, прочие….</a:t>
            </a:r>
            <a:endParaRPr lang="ru-RU" altLang="ru-RU" b="1" dirty="0"/>
          </a:p>
        </p:txBody>
      </p:sp>
    </p:spTree>
    <p:extLst>
      <p:ext uri="{BB962C8B-B14F-4D97-AF65-F5344CB8AC3E}">
        <p14:creationId xmlns:p14="http://schemas.microsoft.com/office/powerpoint/2010/main" val="330073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12" y="908720"/>
            <a:ext cx="8216776" cy="5802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Рабочие помещения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ru-RU" dirty="0" smtClean="0"/>
              <a:t>Выделенный этаж со всеми необходимыми подсобными помещениями.</a:t>
            </a:r>
          </a:p>
          <a:p>
            <a:r>
              <a:rPr lang="ru-RU" dirty="0" smtClean="0"/>
              <a:t>Суммарная площадь более 1500 м2.</a:t>
            </a:r>
          </a:p>
          <a:p>
            <a:r>
              <a:rPr lang="ru-RU" dirty="0" smtClean="0"/>
              <a:t>«Серая» зона для производственных и бытовых нужд.</a:t>
            </a:r>
          </a:p>
          <a:p>
            <a:r>
              <a:rPr lang="ru-RU" dirty="0" smtClean="0"/>
              <a:t>Централизованная охрана.</a:t>
            </a:r>
          </a:p>
          <a:p>
            <a:r>
              <a:rPr lang="ru-RU" dirty="0" smtClean="0"/>
              <a:t>Собственная компрессорная станция.</a:t>
            </a:r>
          </a:p>
          <a:p>
            <a:r>
              <a:rPr lang="ru-RU" dirty="0" smtClean="0"/>
              <a:t>Собственная вакуумная система.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509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Химическая лаборатория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1804452"/>
          </a:xfrm>
        </p:spPr>
        <p:txBody>
          <a:bodyPr>
            <a:noAutofit/>
          </a:bodyPr>
          <a:lstStyle/>
          <a:p>
            <a:r>
              <a:rPr lang="ru-RU" sz="2800" dirty="0" smtClean="0"/>
              <a:t>Оборудование для работы с токсичными реагентами.</a:t>
            </a:r>
          </a:p>
          <a:p>
            <a:r>
              <a:rPr lang="ru-RU" sz="2800" dirty="0" smtClean="0"/>
              <a:t>Промышленная система вентиляции.</a:t>
            </a:r>
          </a:p>
          <a:p>
            <a:r>
              <a:rPr lang="ru-RU" sz="2800" dirty="0" smtClean="0"/>
              <a:t>Подача воды/сжатого воздуха/рабочих газов</a:t>
            </a:r>
            <a:endParaRPr lang="ru-RU" sz="28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43" y="3429000"/>
            <a:ext cx="432048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04652"/>
            <a:ext cx="4352943" cy="3264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690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8756"/>
            <a:ext cx="8576816" cy="643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Участок напыления проводящих пленок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462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Рабочие помещения персонала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8 отдельных комнат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Система принудительного воздухообмена/поддержания температуры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Стабилизированная система электропитания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Независимая система заземления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86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Установка для монтажа 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>полупроводниковых пластин на 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>пленочный носитель ADT 966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28801"/>
            <a:ext cx="4968552" cy="5112568"/>
          </a:xfrm>
        </p:spPr>
        <p:txBody>
          <a:bodyPr>
            <a:noAutofit/>
          </a:bodyPr>
          <a:lstStyle/>
          <a:p>
            <a:r>
              <a:rPr lang="ru-RU" sz="1600" dirty="0"/>
              <a:t>Совместима со стандартными 6" и 8" рамками или с 8" и 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12" рамками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Совместима с обычной, либо с УФ-пленкой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Встроенный регулятор температуры (до 70 С)о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Автоматическое удаление защитной ленты с УФ-пленки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Центровочные пальцы позволяют осуществлять 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прецизионное ориентирование рамок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Магниты, удерживающие рамку во время монтажа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Полупроводниковая пластина прочно удерживается на 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рамке посредством вакуума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Специальные метки на держателе подложек помогают в </a:t>
            </a:r>
            <a:r>
              <a:rPr lang="ru-RU" sz="1600" dirty="0" smtClean="0"/>
              <a:t>центрировании </a:t>
            </a:r>
            <a:r>
              <a:rPr lang="ru-RU" sz="1600" dirty="0"/>
              <a:t>и выравнивании подложек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Циркулярный нож отрезает оставшуюся пленку после 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монтажа подложек</a:t>
            </a:r>
            <a:endParaRPr lang="ru-RU" sz="1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132856"/>
            <a:ext cx="3405639" cy="4540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694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Система ADT 977 для отмывки </a:t>
            </a:r>
            <a:r>
              <a:rPr lang="ru-RU" sz="3200" dirty="0" smtClean="0"/>
              <a:t>пластин</a:t>
            </a:r>
            <a:r>
              <a:rPr lang="en-US" sz="3200" dirty="0" smtClean="0"/>
              <a:t> </a:t>
            </a:r>
            <a:r>
              <a:rPr lang="ru-RU" sz="3200" dirty="0" smtClean="0"/>
              <a:t>и </a:t>
            </a:r>
            <a:r>
              <a:rPr lang="ru-RU" sz="3200" dirty="0"/>
              <a:t>подложек после резки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277071"/>
          </a:xfrm>
        </p:spPr>
        <p:txBody>
          <a:bodyPr>
            <a:normAutofit/>
          </a:bodyPr>
          <a:lstStyle/>
          <a:p>
            <a:r>
              <a:rPr lang="ru-RU" sz="2400" dirty="0"/>
              <a:t>Чистка - распылением </a:t>
            </a:r>
            <a:endParaRPr lang="en-US" sz="2400" dirty="0" smtClean="0"/>
          </a:p>
          <a:p>
            <a:r>
              <a:rPr lang="ru-RU" sz="2400" dirty="0" smtClean="0"/>
              <a:t>Сепарация </a:t>
            </a:r>
            <a:r>
              <a:rPr lang="ru-RU" sz="2400" dirty="0"/>
              <a:t>воздуха и азота Датчики давления азота и воды </a:t>
            </a:r>
            <a:endParaRPr lang="en-US" sz="2400" dirty="0" smtClean="0"/>
          </a:p>
          <a:p>
            <a:r>
              <a:rPr lang="ru-RU" sz="2400" dirty="0" smtClean="0"/>
              <a:t>Внутренний </a:t>
            </a:r>
            <a:r>
              <a:rPr lang="ru-RU" sz="2400" dirty="0"/>
              <a:t>вакуумный генератор для фиксации изделий </a:t>
            </a:r>
            <a:endParaRPr lang="en-US" sz="2400" dirty="0" smtClean="0"/>
          </a:p>
          <a:p>
            <a:r>
              <a:rPr lang="ru-RU" sz="2400" dirty="0" smtClean="0"/>
              <a:t>Защитная </a:t>
            </a:r>
            <a:r>
              <a:rPr lang="ru-RU" sz="2400" dirty="0"/>
              <a:t>блокировка </a:t>
            </a:r>
            <a:endParaRPr lang="en-US" sz="2400" dirty="0" smtClean="0"/>
          </a:p>
          <a:p>
            <a:r>
              <a:rPr lang="ru-RU" sz="2400" dirty="0" smtClean="0"/>
              <a:t>Автоматическое </a:t>
            </a:r>
            <a:r>
              <a:rPr lang="ru-RU" sz="2400" dirty="0"/>
              <a:t>закрытие / открытие </a:t>
            </a:r>
            <a:endParaRPr lang="ru-RU" sz="24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021633"/>
            <a:ext cx="3456384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580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Опыт работы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ru-RU" sz="2000" dirty="0" smtClean="0"/>
              <a:t>Эксперимент СВД/СВД2 – разработка/создание/эксплуатация полупроводникового вершинного детектора</a:t>
            </a:r>
          </a:p>
          <a:p>
            <a:r>
              <a:rPr lang="ru-RU" sz="2000" dirty="0" smtClean="0"/>
              <a:t>Эксперимент </a:t>
            </a:r>
            <a:r>
              <a:rPr lang="en-US" sz="2000" dirty="0" smtClean="0"/>
              <a:t>ATLAS</a:t>
            </a:r>
            <a:r>
              <a:rPr lang="ru-RU" sz="2000" dirty="0" smtClean="0"/>
              <a:t> – координация создания опорной </a:t>
            </a:r>
            <a:r>
              <a:rPr lang="ru-RU" sz="2000" dirty="0" err="1" smtClean="0"/>
              <a:t>углепластиковой</a:t>
            </a:r>
            <a:r>
              <a:rPr lang="ru-RU" sz="2000" dirty="0" smtClean="0"/>
              <a:t> конструкции (бочка) внутреннего детектора </a:t>
            </a:r>
          </a:p>
          <a:p>
            <a:r>
              <a:rPr lang="ru-RU" sz="2000" dirty="0" smtClean="0"/>
              <a:t>Эксперимент </a:t>
            </a:r>
            <a:r>
              <a:rPr lang="en-US" sz="2000" dirty="0" smtClean="0"/>
              <a:t>ATLAS</a:t>
            </a:r>
            <a:r>
              <a:rPr lang="ru-RU" sz="2000" dirty="0" smtClean="0"/>
              <a:t>  - разработка конструкции и изготовление теплоотводящих сборок (</a:t>
            </a:r>
            <a:r>
              <a:rPr lang="ru-RU" sz="2000" dirty="0" err="1" smtClean="0"/>
              <a:t>спайнов</a:t>
            </a:r>
            <a:r>
              <a:rPr lang="ru-RU" sz="2000" dirty="0" smtClean="0"/>
              <a:t>) </a:t>
            </a:r>
            <a:r>
              <a:rPr lang="ru-RU" sz="2000" b="0" i="0" u="none" strike="noStrike" baseline="0" dirty="0" smtClean="0"/>
              <a:t>на основе пиролитического графита и нитрида алюминия для его кремниевых детекторов.</a:t>
            </a:r>
          </a:p>
          <a:p>
            <a:r>
              <a:rPr lang="ru-RU" sz="2000" dirty="0" smtClean="0"/>
              <a:t>Разработка новых типов детекторов на основе </a:t>
            </a:r>
            <a:r>
              <a:rPr lang="en-US" sz="2000" dirty="0" smtClean="0"/>
              <a:t>GaAs</a:t>
            </a:r>
            <a:r>
              <a:rPr lang="ru-RU" sz="2000" dirty="0" smtClean="0"/>
              <a:t> резистивного типа.</a:t>
            </a:r>
          </a:p>
          <a:p>
            <a:r>
              <a:rPr lang="ru-RU" sz="2000" dirty="0" smtClean="0"/>
              <a:t>Разработка портативных цифровых </a:t>
            </a:r>
            <a:r>
              <a:rPr lang="ru-RU" sz="2000" dirty="0" err="1" smtClean="0"/>
              <a:t>малодозных</a:t>
            </a:r>
            <a:r>
              <a:rPr lang="ru-RU" sz="2000" dirty="0" smtClean="0"/>
              <a:t> рентгенографических аппаратов на основе детекторов </a:t>
            </a:r>
            <a:r>
              <a:rPr lang="en-US" sz="2000" dirty="0" smtClean="0"/>
              <a:t>GaAs</a:t>
            </a:r>
            <a:r>
              <a:rPr lang="ru-RU" sz="2000" dirty="0" smtClean="0"/>
              <a:t>.</a:t>
            </a:r>
            <a:endParaRPr lang="ru-RU" sz="2000" b="0" i="0" u="none" strike="noStrike" baseline="0" dirty="0" smtClean="0"/>
          </a:p>
          <a:p>
            <a:r>
              <a:rPr lang="ru-RU" sz="2000" dirty="0" smtClean="0"/>
              <a:t>Участие в работах по измерению параметров (состав, энергия) пучка ионов углерода для облучения пациентов в медицинских целях.</a:t>
            </a:r>
          </a:p>
          <a:p>
            <a:r>
              <a:rPr lang="ru-RU" sz="2000" dirty="0" smtClean="0"/>
              <a:t>И прочее, прочее, прочее….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07598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Системы дисковой резки </a:t>
            </a:r>
            <a:r>
              <a:rPr lang="ru-RU" sz="4000" dirty="0" smtClean="0"/>
              <a:t>ADT 71</a:t>
            </a:r>
            <a:r>
              <a:rPr lang="en-US" sz="4000" dirty="0" smtClean="0"/>
              <a:t>00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600200"/>
            <a:ext cx="4499992" cy="4925144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Позволяет производить резку: </a:t>
            </a:r>
            <a:br>
              <a:rPr lang="ru-RU" dirty="0" smtClean="0"/>
            </a:br>
            <a:r>
              <a:rPr lang="ru-RU" dirty="0" smtClean="0"/>
              <a:t>- полупроводниковых пластин; </a:t>
            </a:r>
            <a:br>
              <a:rPr lang="ru-RU" dirty="0" smtClean="0"/>
            </a:br>
            <a:r>
              <a:rPr lang="ru-RU" dirty="0" smtClean="0"/>
              <a:t>- </a:t>
            </a:r>
            <a:r>
              <a:rPr lang="ru-RU" dirty="0" err="1" smtClean="0"/>
              <a:t>ситаллов</a:t>
            </a:r>
            <a:r>
              <a:rPr lang="ru-RU" dirty="0" smtClean="0"/>
              <a:t>: </a:t>
            </a:r>
            <a:br>
              <a:rPr lang="ru-RU" dirty="0" smtClean="0"/>
            </a:br>
            <a:r>
              <a:rPr lang="ru-RU" dirty="0" smtClean="0"/>
              <a:t>- </a:t>
            </a:r>
            <a:r>
              <a:rPr lang="ru-RU" dirty="0" err="1" smtClean="0"/>
              <a:t>поликоров</a:t>
            </a:r>
            <a:r>
              <a:rPr lang="ru-RU" dirty="0" smtClean="0"/>
              <a:t>; </a:t>
            </a:r>
            <a:br>
              <a:rPr lang="ru-RU" dirty="0" smtClean="0"/>
            </a:br>
            <a:r>
              <a:rPr lang="ru-RU" dirty="0" smtClean="0"/>
              <a:t>- керамики. </a:t>
            </a:r>
          </a:p>
          <a:p>
            <a:r>
              <a:rPr lang="ru-RU" dirty="0" smtClean="0"/>
              <a:t>Рабочая зона </a:t>
            </a:r>
            <a:r>
              <a:rPr lang="ru-RU" dirty="0" smtClean="0"/>
              <a:t>200</a:t>
            </a:r>
            <a:r>
              <a:rPr lang="ru-RU" dirty="0" smtClean="0"/>
              <a:t>х200</a:t>
            </a:r>
            <a:r>
              <a:rPr lang="ru-RU" dirty="0" smtClean="0"/>
              <a:t> мм</a:t>
            </a:r>
            <a:endParaRPr lang="ru-RU" dirty="0" smtClean="0"/>
          </a:p>
          <a:p>
            <a:r>
              <a:rPr lang="ru-RU" dirty="0" smtClean="0"/>
              <a:t>Толщина разделяемого материала до 2мм. </a:t>
            </a:r>
            <a:br>
              <a:rPr lang="ru-RU" dirty="0" smtClean="0"/>
            </a:br>
            <a:r>
              <a:rPr lang="ru-RU" dirty="0" smtClean="0"/>
              <a:t>Точность позиционирования 1мкм.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12776"/>
            <a:ext cx="367240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240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Чистая комната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2458616" cy="4525963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Чистая комната </a:t>
            </a:r>
            <a:r>
              <a:rPr lang="en-US" sz="2400" dirty="0" smtClean="0"/>
              <a:t>S</a:t>
            </a:r>
            <a:r>
              <a:rPr lang="ru-RU" sz="2400" dirty="0" smtClean="0"/>
              <a:t> </a:t>
            </a:r>
            <a:r>
              <a:rPr lang="en-US" sz="2400" dirty="0" smtClean="0"/>
              <a:t>~</a:t>
            </a:r>
            <a:r>
              <a:rPr lang="ru-RU" sz="2400" dirty="0" smtClean="0"/>
              <a:t> 100 м2</a:t>
            </a:r>
          </a:p>
          <a:p>
            <a:r>
              <a:rPr lang="ru-RU" sz="2400" dirty="0" smtClean="0"/>
              <a:t>Класс чистоты 10000 (ISO 7)</a:t>
            </a:r>
          </a:p>
          <a:p>
            <a:r>
              <a:rPr lang="ru-RU" sz="2400" dirty="0" smtClean="0"/>
              <a:t>Система поддержания микроклимата</a:t>
            </a:r>
          </a:p>
          <a:p>
            <a:r>
              <a:rPr lang="ru-RU" sz="2400" dirty="0" smtClean="0"/>
              <a:t>Фильтрация сетевых помех по питанию</a:t>
            </a: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412776"/>
            <a:ext cx="5916149" cy="443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441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Микроскоп металлографический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Увеличение Х2000 крат</a:t>
            </a:r>
          </a:p>
          <a:p>
            <a:r>
              <a:rPr lang="ru-RU" sz="2400" dirty="0" smtClean="0"/>
              <a:t>Визуальная </a:t>
            </a:r>
            <a:r>
              <a:rPr lang="ru-RU" sz="2400" dirty="0" smtClean="0"/>
              <a:t>входная инспекция исходных пластин и выходная проверка нарезанных детекторов на качество резки и целостность граней</a:t>
            </a:r>
          </a:p>
          <a:p>
            <a:r>
              <a:rPr lang="ru-RU" sz="2400" dirty="0" smtClean="0"/>
              <a:t>Вывод/</a:t>
            </a:r>
            <a:r>
              <a:rPr lang="ru-RU" sz="2400" dirty="0" err="1" smtClean="0"/>
              <a:t>сохрание</a:t>
            </a:r>
            <a:r>
              <a:rPr lang="ru-RU" sz="2400" dirty="0" smtClean="0"/>
              <a:t> графической информации на ПК</a:t>
            </a:r>
            <a:endParaRPr lang="ru-RU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62765"/>
            <a:ext cx="3744416" cy="4992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590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Установка сварки </a:t>
            </a:r>
            <a:r>
              <a:rPr lang="en-US" sz="3600" dirty="0" err="1"/>
              <a:t>Delvotec</a:t>
            </a:r>
            <a:r>
              <a:rPr lang="en-US" sz="3600" dirty="0"/>
              <a:t> </a:t>
            </a:r>
            <a:r>
              <a:rPr lang="en-US" sz="3600" dirty="0" smtClean="0"/>
              <a:t>5630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3610744" cy="4753297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/>
              <a:t>Предназначена для ультразвуковой сварки алюминиевой и золотой проволокой диаметром 20-70 мкм методом клин-клин. </a:t>
            </a:r>
            <a:br>
              <a:rPr lang="ru-RU" dirty="0"/>
            </a:br>
            <a:r>
              <a:rPr lang="ru-RU" dirty="0"/>
              <a:t>Данная установка позволяет производить: </a:t>
            </a:r>
            <a:br>
              <a:rPr lang="ru-RU" dirty="0"/>
            </a:br>
            <a:r>
              <a:rPr lang="ru-RU" dirty="0"/>
              <a:t>- УЗ-сварку </a:t>
            </a:r>
            <a:r>
              <a:rPr lang="ru-RU" dirty="0" err="1"/>
              <a:t>бескорпусных</a:t>
            </a:r>
            <a:r>
              <a:rPr lang="ru-RU" dirty="0"/>
              <a:t> микросхем с золотыми, алюминиевыми, никелевыми контактными площадками, размером от 40*50 мкм, в автоматическом режиме; </a:t>
            </a:r>
            <a:br>
              <a:rPr lang="ru-RU" dirty="0"/>
            </a:br>
            <a:r>
              <a:rPr lang="ru-RU" dirty="0"/>
              <a:t>- ремонт повреждённых контактных соединений в ручном режиме; </a:t>
            </a:r>
            <a:br>
              <a:rPr lang="ru-RU" dirty="0"/>
            </a:br>
            <a:r>
              <a:rPr lang="ru-RU" dirty="0"/>
              <a:t>- подбор параметров сварки: для каждого типа плат подбираются наиболее оптимальные режимы сварки.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060848"/>
            <a:ext cx="4859436" cy="4292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340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/>
              <a:t>Комбинированный тестер </a:t>
            </a:r>
            <a:r>
              <a:rPr lang="en-US" sz="3600" dirty="0" err="1"/>
              <a:t>Delvotec</a:t>
            </a:r>
            <a:r>
              <a:rPr lang="en-US" sz="3600" dirty="0"/>
              <a:t> </a:t>
            </a:r>
            <a:r>
              <a:rPr lang="en-US" sz="3600" dirty="0" smtClean="0"/>
              <a:t>5650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3466728" cy="452596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/>
              <a:t>Предназначена для ультразвуковой сварки алюминиевой проволокой диаметром 150-500 мкм методом клин-клин. </a:t>
            </a:r>
            <a:br>
              <a:rPr lang="ru-RU" dirty="0"/>
            </a:br>
            <a:r>
              <a:rPr lang="ru-RU" dirty="0"/>
              <a:t>Данная установка позволяет производить: </a:t>
            </a:r>
            <a:br>
              <a:rPr lang="ru-RU" dirty="0"/>
            </a:br>
            <a:r>
              <a:rPr lang="ru-RU" dirty="0"/>
              <a:t>- УЗ-сварку </a:t>
            </a:r>
            <a:r>
              <a:rPr lang="ru-RU" dirty="0" err="1"/>
              <a:t>бескорпусных</a:t>
            </a:r>
            <a:r>
              <a:rPr lang="ru-RU" dirty="0"/>
              <a:t> микросхем с золотыми, алюминиевыми, никелевыми контактными площадками, размером от 200*300 мкм, в автоматическом режиме; </a:t>
            </a:r>
            <a:br>
              <a:rPr lang="ru-RU" dirty="0"/>
            </a:br>
            <a:r>
              <a:rPr lang="ru-RU" dirty="0"/>
              <a:t>- ремонт повреждённых контактных соединений в ручном режиме; </a:t>
            </a:r>
            <a:br>
              <a:rPr lang="ru-RU" dirty="0"/>
            </a:br>
            <a:r>
              <a:rPr lang="ru-RU" dirty="0"/>
              <a:t>- подбор параметров сварки: для каждого типа плат подбираются наиболее оптимальные режимы сварки. </a:t>
            </a:r>
          </a:p>
        </p:txBody>
      </p:sp>
      <p:pic>
        <p:nvPicPr>
          <p:cNvPr id="23554" name="Picture 2" descr="Закрыт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5" y="2132856"/>
            <a:ext cx="4920481" cy="364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47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Автоматическая установка ультразвуковой сварки </a:t>
            </a:r>
            <a:r>
              <a:rPr lang="ru-RU" sz="3200" dirty="0" err="1"/>
              <a:t>Delvotec</a:t>
            </a:r>
            <a:r>
              <a:rPr lang="ru-RU" sz="3200" dirty="0"/>
              <a:t> 62000/64000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711349"/>
            <a:ext cx="4618856" cy="474198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2400" dirty="0"/>
              <a:t>Предназначена для ультразвуковой сварки алюминиевой проволокой методом клин-клин, золотой проволокой методом клин-клин или шарик-клин. 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dirty="0" smtClean="0"/>
              <a:t>Диаметр </a:t>
            </a:r>
            <a:r>
              <a:rPr lang="ru-RU" sz="2400" dirty="0"/>
              <a:t>проволоки от 20 до 70 мкм. Высокая скорость сварки обеспечивает большую производительность. </a:t>
            </a:r>
            <a:br>
              <a:rPr lang="ru-RU" sz="2400" dirty="0"/>
            </a:br>
            <a:r>
              <a:rPr lang="ru-RU" sz="2400" dirty="0"/>
              <a:t>Данная установка позволяет производить: </a:t>
            </a:r>
            <a:br>
              <a:rPr lang="ru-RU" sz="2400" dirty="0"/>
            </a:br>
            <a:r>
              <a:rPr lang="ru-RU" sz="2400" dirty="0"/>
              <a:t>- УЗ-сварку </a:t>
            </a:r>
            <a:r>
              <a:rPr lang="ru-RU" sz="2400" dirty="0" err="1"/>
              <a:t>бескорпусных</a:t>
            </a:r>
            <a:r>
              <a:rPr lang="ru-RU" sz="2400" dirty="0"/>
              <a:t> микросхем с золотыми, алюминиевыми, никелевыми контактными площадками, размером от 40*50 мкм, в автоматическом режиме; </a:t>
            </a:r>
            <a:br>
              <a:rPr lang="ru-RU" sz="2400" dirty="0"/>
            </a:br>
            <a:r>
              <a:rPr lang="ru-RU" sz="2400" dirty="0"/>
              <a:t>- ремонт повреждённых контактных соединений в ручном режиме; </a:t>
            </a:r>
            <a:br>
              <a:rPr lang="ru-RU" sz="2400" dirty="0"/>
            </a:br>
            <a:r>
              <a:rPr lang="ru-RU" sz="2400" dirty="0"/>
              <a:t>- подбор параметров сварки: для каждого типа плат подбираются наиболее оптимальные режимы сварки. </a:t>
            </a:r>
            <a:endParaRPr lang="ru-RU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52" y="1484784"/>
            <a:ext cx="3816864" cy="5089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812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Установка</a:t>
            </a:r>
            <a:r>
              <a:rPr lang="en-US" sz="3600" dirty="0" smtClean="0"/>
              <a:t> </a:t>
            </a:r>
            <a:r>
              <a:rPr lang="ru-RU" sz="3600" dirty="0" err="1" smtClean="0"/>
              <a:t>флип</a:t>
            </a:r>
            <a:r>
              <a:rPr lang="ru-RU" sz="3600" dirty="0" smtClean="0"/>
              <a:t> </a:t>
            </a:r>
            <a:r>
              <a:rPr lang="ru-RU" sz="3600" dirty="0"/>
              <a:t>- чип </a:t>
            </a:r>
            <a:r>
              <a:rPr lang="ru-RU" sz="3600" dirty="0" smtClean="0"/>
              <a:t>сборки </a:t>
            </a:r>
            <a:br>
              <a:rPr lang="ru-RU" sz="3600" dirty="0" smtClean="0"/>
            </a:br>
            <a:r>
              <a:rPr lang="en-US" sz="3600" dirty="0" smtClean="0"/>
              <a:t>FINEPLACER lambda</a:t>
            </a:r>
            <a:endParaRPr lang="ru-RU" sz="3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90918"/>
            <a:ext cx="4344483" cy="3906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1196752"/>
            <a:ext cx="4572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Высокое разрешение оптики</a:t>
            </a:r>
          </a:p>
          <a:p>
            <a:r>
              <a:rPr lang="ru-RU" dirty="0"/>
              <a:t>Различные технологии монтажа </a:t>
            </a:r>
          </a:p>
          <a:p>
            <a:r>
              <a:rPr lang="ru-RU" dirty="0"/>
              <a:t>Сенсорный интерфейс, визуальное программирование</a:t>
            </a:r>
          </a:p>
          <a:p>
            <a:r>
              <a:rPr lang="ru-RU" dirty="0"/>
              <a:t>Сохранение всех данных процесса (параметры/видео)</a:t>
            </a:r>
          </a:p>
          <a:p>
            <a:r>
              <a:rPr lang="ru-RU" dirty="0"/>
              <a:t>Ручная и полуавтоматическая конфигурации</a:t>
            </a:r>
          </a:p>
          <a:p>
            <a:r>
              <a:rPr lang="ru-RU" dirty="0"/>
              <a:t>Визуальный контроль процесса в режиме реального времени</a:t>
            </a:r>
          </a:p>
          <a:p>
            <a:r>
              <a:rPr lang="ru-RU" dirty="0"/>
              <a:t>Синхронизованный контроль всех параметров процесса</a:t>
            </a:r>
          </a:p>
          <a:p>
            <a:r>
              <a:rPr lang="ru-RU" dirty="0"/>
              <a:t>Возможность дооснащения установки с целью расширения функциональных возможностей</a:t>
            </a:r>
          </a:p>
          <a:p>
            <a:r>
              <a:rPr lang="ru-RU" dirty="0"/>
              <a:t>Конфигурация установки подбирается в соответствии с техническими требованиями</a:t>
            </a:r>
          </a:p>
          <a:p>
            <a:r>
              <a:rPr lang="ru-RU" dirty="0"/>
              <a:t>Широкий диапазон контролируемого усилия прижима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83074" y="1340767"/>
            <a:ext cx="50400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Рабочая область 100х100 мм</a:t>
            </a:r>
          </a:p>
          <a:p>
            <a:r>
              <a:rPr lang="ru-RU" dirty="0" smtClean="0"/>
              <a:t>Точность монтажа 0.5 мкм</a:t>
            </a:r>
          </a:p>
          <a:p>
            <a:r>
              <a:rPr lang="ru-RU" dirty="0" smtClean="0"/>
              <a:t>Усилие прижима от 0.1 до 400Н</a:t>
            </a:r>
          </a:p>
          <a:p>
            <a:r>
              <a:rPr lang="ru-RU" dirty="0" smtClean="0"/>
              <a:t>Размеры компонентов от 0.03х0.03 до 15 х 15 мм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846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Установка монтажа кристаллов на </a:t>
            </a:r>
            <a:r>
              <a:rPr lang="ru-RU" sz="3200" dirty="0" err="1"/>
              <a:t>адгезив</a:t>
            </a:r>
            <a:r>
              <a:rPr lang="ru-RU" sz="3200" dirty="0"/>
              <a:t> CAMMAX PRECIMA DB600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884" y="1844824"/>
            <a:ext cx="5352595" cy="4014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1484784"/>
            <a:ext cx="33603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Предназначена для прецизионного нанесения жидких эпоксидных </a:t>
            </a:r>
            <a:r>
              <a:rPr lang="ru-RU" dirty="0" err="1"/>
              <a:t>адгезивов</a:t>
            </a:r>
            <a:r>
              <a:rPr lang="ru-RU" dirty="0"/>
              <a:t> на подложку и монтажа кристаллов. </a:t>
            </a:r>
            <a:br>
              <a:rPr lang="ru-RU" dirty="0"/>
            </a:br>
            <a:r>
              <a:rPr lang="ru-RU" dirty="0"/>
              <a:t>Данная установка позволяет: </a:t>
            </a:r>
            <a:br>
              <a:rPr lang="ru-RU" dirty="0"/>
            </a:br>
            <a:r>
              <a:rPr lang="ru-RU" dirty="0"/>
              <a:t>- при помощи вакуумного пинцета захватывать кристаллы, не повреждая их; </a:t>
            </a:r>
            <a:br>
              <a:rPr lang="ru-RU" dirty="0"/>
            </a:br>
            <a:r>
              <a:rPr lang="ru-RU" dirty="0"/>
              <a:t>- при помощи точного позиционирования устанавливать кристаллы в заданное место; </a:t>
            </a:r>
            <a:br>
              <a:rPr lang="ru-RU" dirty="0"/>
            </a:br>
            <a:r>
              <a:rPr lang="ru-RU" dirty="0"/>
              <a:t>- обеспечить высокую производительность за счёт полуавтоматического режима.</a:t>
            </a:r>
          </a:p>
        </p:txBody>
      </p:sp>
    </p:spTree>
    <p:extLst>
      <p:ext uri="{BB962C8B-B14F-4D97-AF65-F5344CB8AC3E}">
        <p14:creationId xmlns:p14="http://schemas.microsoft.com/office/powerpoint/2010/main" val="116708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Полуавтоматическая установка селективной пайки</a:t>
            </a:r>
            <a:r>
              <a:rPr lang="en-US" sz="3200" dirty="0" smtClean="0"/>
              <a:t> ONYX24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Рабочая область 300х500 мм, толщина платы </a:t>
            </a:r>
            <a:r>
              <a:rPr lang="en-US" sz="2400" dirty="0" smtClean="0"/>
              <a:t>&lt;</a:t>
            </a:r>
            <a:r>
              <a:rPr lang="ru-RU" sz="2400" dirty="0"/>
              <a:t> </a:t>
            </a:r>
            <a:r>
              <a:rPr lang="ru-RU" sz="2400" dirty="0" smtClean="0"/>
              <a:t>6 мм</a:t>
            </a:r>
          </a:p>
          <a:p>
            <a:r>
              <a:rPr lang="ru-RU" sz="2400" dirty="0" smtClean="0"/>
              <a:t>Размер компонентов 0.2х0.2 до 75х75 мм</a:t>
            </a:r>
          </a:p>
          <a:p>
            <a:r>
              <a:rPr lang="ru-RU" sz="2400" dirty="0" smtClean="0"/>
              <a:t>Температура 20 – 475 </a:t>
            </a:r>
            <a:r>
              <a:rPr lang="ru-RU" sz="2400" dirty="0" err="1" smtClean="0"/>
              <a:t>оС</a:t>
            </a:r>
            <a:endParaRPr lang="ru-RU" sz="2400" dirty="0" smtClean="0"/>
          </a:p>
          <a:p>
            <a:r>
              <a:rPr lang="ru-RU" sz="2400" dirty="0" smtClean="0"/>
              <a:t>Мощность 2300 + 3500 Вт</a:t>
            </a:r>
            <a:endParaRPr lang="en-US" sz="2400" dirty="0" smtClean="0"/>
          </a:p>
          <a:p>
            <a:r>
              <a:rPr lang="ru-RU" sz="2400" dirty="0" smtClean="0"/>
              <a:t>Программируемый </a:t>
            </a:r>
            <a:r>
              <a:rPr lang="ru-RU" sz="2400" dirty="0" smtClean="0"/>
              <a:t>профиль нагрева</a:t>
            </a:r>
          </a:p>
          <a:p>
            <a:r>
              <a:rPr lang="ru-RU" sz="2400" dirty="0" smtClean="0"/>
              <a:t>Нагрев 2-х сторонний горячий воздух + ИК нагрев</a:t>
            </a:r>
          </a:p>
          <a:p>
            <a:endParaRPr lang="ru-RU" sz="2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08108"/>
            <a:ext cx="3744416" cy="4992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494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Зондовая </a:t>
            </a:r>
            <a:r>
              <a:rPr lang="ru-RU" dirty="0" smtClean="0"/>
              <a:t>установка Зонд 5А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556792"/>
            <a:ext cx="3288098" cy="4525963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Минимальный </a:t>
            </a:r>
            <a:r>
              <a:rPr lang="ru-RU" sz="2400" dirty="0" smtClean="0"/>
              <a:t>шаг перемещения 5 мкм</a:t>
            </a:r>
          </a:p>
          <a:p>
            <a:r>
              <a:rPr lang="ru-RU" sz="2400" dirty="0" smtClean="0"/>
              <a:t>Рабочая область 100х100 мм</a:t>
            </a:r>
          </a:p>
          <a:p>
            <a:r>
              <a:rPr lang="ru-RU" sz="2400" dirty="0" smtClean="0"/>
              <a:t>Полуавтоматический режим работы</a:t>
            </a:r>
          </a:p>
          <a:p>
            <a:r>
              <a:rPr lang="ru-RU" sz="2400" dirty="0" smtClean="0"/>
              <a:t>Управление </a:t>
            </a:r>
            <a:r>
              <a:rPr lang="ru-RU" sz="2400" dirty="0" smtClean="0"/>
              <a:t>от ПК</a:t>
            </a:r>
            <a:endParaRPr lang="ru-RU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298" y="1844824"/>
            <a:ext cx="5088565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029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Кооперация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4525963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НИИЯФ МГУ – Группа М.М. </a:t>
            </a:r>
            <a:r>
              <a:rPr lang="ru-RU" sz="2400" dirty="0" err="1" smtClean="0"/>
              <a:t>Меркина</a:t>
            </a:r>
            <a:r>
              <a:rPr lang="ru-RU" sz="2400" dirty="0" smtClean="0"/>
              <a:t> – полный цикл работ с детекторами на основе кремния – от "шайбы" до готового изделия, включая </a:t>
            </a:r>
            <a:r>
              <a:rPr lang="ru-RU" sz="2400" b="0" i="0" u="none" strike="noStrike" baseline="0" dirty="0" smtClean="0"/>
              <a:t>входную инспекцию/резка/тестирование/ приклейка/</a:t>
            </a:r>
            <a:r>
              <a:rPr lang="ru-RU" sz="2400" b="0" i="0" u="none" strike="noStrike" baseline="0" dirty="0" err="1" smtClean="0"/>
              <a:t>разварка</a:t>
            </a:r>
            <a:r>
              <a:rPr lang="ru-RU" sz="2400" b="0" i="0" u="none" strike="noStrike" baseline="0" dirty="0" smtClean="0"/>
              <a:t>/электронный фронт-энд.</a:t>
            </a:r>
          </a:p>
          <a:p>
            <a:r>
              <a:rPr lang="ru-RU" sz="2400" dirty="0" smtClean="0"/>
              <a:t>Томский Гос. Университет – Группа О.П. </a:t>
            </a:r>
            <a:r>
              <a:rPr lang="ru-RU" sz="2400" dirty="0" err="1" smtClean="0"/>
              <a:t>Толбанова</a:t>
            </a:r>
            <a:r>
              <a:rPr lang="ru-RU" sz="2400" dirty="0" smtClean="0"/>
              <a:t> – разработка/тестирование/эксплуатация различных образцов </a:t>
            </a:r>
            <a:r>
              <a:rPr lang="en-US" sz="2400" dirty="0" smtClean="0"/>
              <a:t>GaAs </a:t>
            </a:r>
            <a:r>
              <a:rPr lang="ru-RU" sz="2400" dirty="0" smtClean="0"/>
              <a:t>детекторов.</a:t>
            </a:r>
          </a:p>
          <a:p>
            <a:r>
              <a:rPr lang="ru-RU" sz="2400" b="0" i="0" u="none" strike="noStrike" baseline="0" dirty="0" smtClean="0"/>
              <a:t>Совместные проекты с ОИЯИ, </a:t>
            </a:r>
            <a:r>
              <a:rPr lang="ru-RU" sz="2400" dirty="0" smtClean="0"/>
              <a:t>РФЯЦ-ВНИИТФ</a:t>
            </a:r>
            <a:r>
              <a:rPr lang="ru-RU" sz="2400" b="0" i="0" u="none" strike="noStrike" baseline="0" dirty="0" smtClean="0"/>
              <a:t>, </a:t>
            </a:r>
            <a:r>
              <a:rPr lang="ru-RU" sz="2400" b="0" i="0" u="none" strike="noStrike" baseline="0" dirty="0" err="1" smtClean="0"/>
              <a:t>Фермилаб</a:t>
            </a:r>
            <a:r>
              <a:rPr lang="ru-RU" sz="2400" b="0" i="0" u="none" strike="noStrike" baseline="0" dirty="0" smtClean="0"/>
              <a:t>, ЦЕРН,МНТЦ, ИНТАС, РФФИ</a:t>
            </a:r>
          </a:p>
          <a:p>
            <a:r>
              <a:rPr lang="ru-RU" sz="2400" dirty="0" smtClean="0"/>
              <a:t>И прочие, прочие, прочие…</a:t>
            </a:r>
            <a:endParaRPr lang="ru-RU" sz="2400" b="0" i="0" u="none" strike="noStrike" baseline="0" dirty="0" smtClean="0"/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87536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Измерение параметров ППД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Измерительная система </a:t>
            </a:r>
            <a:r>
              <a:rPr lang="en-US" sz="2400" dirty="0" err="1" smtClean="0"/>
              <a:t>Keithley</a:t>
            </a:r>
            <a:r>
              <a:rPr lang="en-US" sz="2400" dirty="0" smtClean="0"/>
              <a:t> 4200</a:t>
            </a:r>
          </a:p>
          <a:p>
            <a:r>
              <a:rPr lang="ru-RU" sz="2400" dirty="0" smtClean="0"/>
              <a:t>Управляемый источник напряжения / </a:t>
            </a:r>
            <a:r>
              <a:rPr lang="ru-RU" sz="2400" dirty="0" err="1" smtClean="0"/>
              <a:t>пикоамперметр</a:t>
            </a:r>
            <a:r>
              <a:rPr lang="ru-RU" sz="2400" dirty="0" smtClean="0"/>
              <a:t> 6487</a:t>
            </a:r>
          </a:p>
          <a:p>
            <a:r>
              <a:rPr lang="ru-RU" sz="2400" dirty="0" smtClean="0"/>
              <a:t>Измеритель </a:t>
            </a:r>
            <a:r>
              <a:rPr lang="en-US" sz="2400" dirty="0" smtClean="0"/>
              <a:t>LRC</a:t>
            </a:r>
            <a:r>
              <a:rPr lang="ru-RU" sz="2400" dirty="0" smtClean="0"/>
              <a:t> </a:t>
            </a:r>
            <a:r>
              <a:rPr lang="en-US" sz="2400" dirty="0"/>
              <a:t>Fluke PM </a:t>
            </a:r>
            <a:r>
              <a:rPr lang="en-US" sz="2400" dirty="0" smtClean="0"/>
              <a:t>6303</a:t>
            </a:r>
            <a:endParaRPr lang="ru-RU" sz="2400" dirty="0" smtClean="0"/>
          </a:p>
          <a:p>
            <a:r>
              <a:rPr lang="ru-RU" sz="2400" dirty="0" smtClean="0"/>
              <a:t>Программный комплекс управляет зондовой станцией и приборами.</a:t>
            </a:r>
            <a:endParaRPr lang="en-US" sz="2400" dirty="0" smtClean="0"/>
          </a:p>
          <a:p>
            <a:endParaRPr lang="ru-RU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256" y="2420888"/>
            <a:ext cx="4187958" cy="3140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777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Шкаф для особо чистых работ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3250704" cy="4525963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Ламинарный поток воздуха </a:t>
            </a:r>
            <a:r>
              <a:rPr lang="ru-RU" sz="2400" dirty="0" smtClean="0"/>
              <a:t>в рабочей зоне</a:t>
            </a:r>
            <a:endParaRPr lang="ru-RU" sz="2400" dirty="0" smtClean="0"/>
          </a:p>
          <a:p>
            <a:r>
              <a:rPr lang="ru-RU" sz="2400" dirty="0" smtClean="0"/>
              <a:t>Дополнительная </a:t>
            </a:r>
            <a:r>
              <a:rPr lang="ru-RU" sz="2400" dirty="0" smtClean="0"/>
              <a:t>фильтрация</a:t>
            </a:r>
            <a:r>
              <a:rPr lang="en-US" sz="2400" dirty="0" smtClean="0"/>
              <a:t> </a:t>
            </a:r>
            <a:r>
              <a:rPr lang="ru-RU" sz="2400" dirty="0" smtClean="0"/>
              <a:t>встроенным элементом</a:t>
            </a:r>
          </a:p>
          <a:p>
            <a:r>
              <a:rPr lang="ru-RU" sz="2400" dirty="0" smtClean="0"/>
              <a:t>1000</a:t>
            </a:r>
            <a:r>
              <a:rPr lang="en-US" sz="2400" dirty="0" smtClean="0"/>
              <a:t>0</a:t>
            </a:r>
            <a:r>
              <a:rPr lang="ru-RU" sz="2400" dirty="0" smtClean="0"/>
              <a:t>0 </a:t>
            </a:r>
            <a:r>
              <a:rPr lang="ru-RU" sz="2400" dirty="0"/>
              <a:t>(ISO </a:t>
            </a:r>
            <a:r>
              <a:rPr lang="en-US" sz="2400" dirty="0" smtClean="0"/>
              <a:t>8</a:t>
            </a:r>
            <a:r>
              <a:rPr lang="ru-RU" sz="2400" dirty="0" smtClean="0"/>
              <a:t>)</a:t>
            </a:r>
            <a:endParaRPr lang="ru-RU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060848"/>
            <a:ext cx="5025752" cy="3769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667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Термокамера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5194920" cy="4925144"/>
          </a:xfrm>
        </p:spPr>
        <p:txBody>
          <a:bodyPr>
            <a:normAutofit fontScale="85000" lnSpcReduction="20000"/>
          </a:bodyPr>
          <a:lstStyle/>
          <a:p>
            <a:r>
              <a:rPr lang="ru-RU" dirty="0" err="1" smtClean="0"/>
              <a:t>Термокамеры</a:t>
            </a:r>
            <a:r>
              <a:rPr lang="ru-RU" dirty="0" smtClean="0"/>
              <a:t> объёмом 53 и 115 литров</a:t>
            </a:r>
          </a:p>
          <a:p>
            <a:r>
              <a:rPr lang="ru-RU" dirty="0" smtClean="0"/>
              <a:t>Диапазон температур от +5 до +300 </a:t>
            </a:r>
            <a:r>
              <a:rPr lang="ru-RU" dirty="0" err="1" smtClean="0"/>
              <a:t>оС</a:t>
            </a:r>
            <a:endParaRPr lang="ru-RU" dirty="0" smtClean="0"/>
          </a:p>
          <a:p>
            <a:r>
              <a:rPr lang="ru-RU" dirty="0" smtClean="0"/>
              <a:t>Точность поддержания температуры 1 </a:t>
            </a:r>
            <a:r>
              <a:rPr lang="ru-RU" dirty="0" err="1" smtClean="0"/>
              <a:t>оС</a:t>
            </a:r>
            <a:endParaRPr lang="ru-RU" dirty="0" smtClean="0"/>
          </a:p>
          <a:p>
            <a:r>
              <a:rPr lang="ru-RU" dirty="0"/>
              <a:t>функция линейного нарастания температур</a:t>
            </a:r>
            <a:endParaRPr lang="ru-RU" dirty="0" smtClean="0"/>
          </a:p>
          <a:p>
            <a:r>
              <a:rPr lang="ru-RU" dirty="0" smtClean="0"/>
              <a:t>Встроенный таймер</a:t>
            </a:r>
          </a:p>
          <a:p>
            <a:r>
              <a:rPr lang="ru-RU" dirty="0"/>
              <a:t>Интерфейс RS 422 для программного обеспечения APT-COM® </a:t>
            </a:r>
            <a:r>
              <a:rPr lang="ru-RU" dirty="0" err="1"/>
              <a:t>DataControlSystem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908721"/>
            <a:ext cx="2330119" cy="3106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754219"/>
            <a:ext cx="2160240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155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Лазерная система структурирования печатных плат LPKF </a:t>
            </a:r>
            <a:r>
              <a:rPr lang="ru-RU" sz="3200" dirty="0" err="1"/>
              <a:t>ProtoLaser</a:t>
            </a:r>
            <a:r>
              <a:rPr lang="ru-RU" sz="3200" dirty="0"/>
              <a:t> U3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585726"/>
            <a:ext cx="4176464" cy="4525963"/>
          </a:xfrm>
        </p:spPr>
        <p:txBody>
          <a:bodyPr>
            <a:normAutofit fontScale="92500" lnSpcReduction="20000"/>
          </a:bodyPr>
          <a:lstStyle/>
          <a:p>
            <a:r>
              <a:rPr lang="ru-RU" sz="2400" dirty="0"/>
              <a:t>Макс. размеры материала и области схемного рисунка (X/Y/Z</a:t>
            </a:r>
            <a:r>
              <a:rPr lang="ru-RU" sz="2400" dirty="0" smtClean="0"/>
              <a:t>) </a:t>
            </a:r>
            <a:r>
              <a:rPr lang="ru-RU" sz="2400" dirty="0"/>
              <a:t>229 мм x 305 мм x 7 </a:t>
            </a:r>
            <a:r>
              <a:rPr lang="ru-RU" sz="2400" dirty="0" smtClean="0"/>
              <a:t>мм</a:t>
            </a:r>
            <a:endParaRPr lang="ru-RU" sz="2400" dirty="0"/>
          </a:p>
          <a:p>
            <a:r>
              <a:rPr lang="ru-RU" sz="2400" dirty="0" smtClean="0"/>
              <a:t>Длина </a:t>
            </a:r>
            <a:r>
              <a:rPr lang="ru-RU" sz="2400" dirty="0"/>
              <a:t>волны лазерного </a:t>
            </a:r>
            <a:r>
              <a:rPr lang="ru-RU" sz="2400" dirty="0" smtClean="0"/>
              <a:t>излучения </a:t>
            </a:r>
            <a:r>
              <a:rPr lang="ru-RU" sz="2400" dirty="0"/>
              <a:t>355 </a:t>
            </a:r>
            <a:r>
              <a:rPr lang="ru-RU" sz="2400" dirty="0" err="1"/>
              <a:t>нм</a:t>
            </a:r>
            <a:endParaRPr lang="ru-RU" sz="2400" dirty="0"/>
          </a:p>
          <a:p>
            <a:r>
              <a:rPr lang="ru-RU" sz="2400" dirty="0"/>
              <a:t>Разрешение в сканируемом </a:t>
            </a:r>
            <a:r>
              <a:rPr lang="ru-RU" sz="2400" dirty="0" smtClean="0"/>
              <a:t>поле </a:t>
            </a:r>
            <a:r>
              <a:rPr lang="ru-RU" sz="2400" dirty="0"/>
              <a:t>20 мкм (0,8 </a:t>
            </a:r>
            <a:r>
              <a:rPr lang="en-US" sz="2400" dirty="0"/>
              <a:t>Mil</a:t>
            </a:r>
            <a:r>
              <a:rPr lang="en-US" sz="2400" dirty="0" smtClean="0"/>
              <a:t>)</a:t>
            </a:r>
            <a:endParaRPr lang="ru-RU" sz="2400" dirty="0"/>
          </a:p>
          <a:p>
            <a:endParaRPr lang="ru-RU" sz="2400" dirty="0"/>
          </a:p>
          <a:p>
            <a:r>
              <a:rPr lang="ru-RU" sz="2400" dirty="0" smtClean="0"/>
              <a:t>Мощность Р=7 </a:t>
            </a:r>
            <a:r>
              <a:rPr lang="ru-RU" sz="2400" dirty="0" smtClean="0"/>
              <a:t>Вт</a:t>
            </a:r>
          </a:p>
          <a:p>
            <a:r>
              <a:rPr lang="ru-RU" sz="2400" dirty="0" smtClean="0"/>
              <a:t>Оперативное изготовление /</a:t>
            </a:r>
            <a:r>
              <a:rPr lang="ru-RU" sz="2400" dirty="0" err="1" smtClean="0"/>
              <a:t>прототипирование</a:t>
            </a:r>
            <a:r>
              <a:rPr lang="ru-RU" sz="2400" dirty="0" smtClean="0"/>
              <a:t> печатных плат</a:t>
            </a:r>
          </a:p>
          <a:p>
            <a:r>
              <a:rPr lang="ru-RU" sz="2400" dirty="0" smtClean="0"/>
              <a:t> возможность изготовления двухсторонних плат</a:t>
            </a:r>
            <a:endParaRPr lang="ru-RU" sz="24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64770"/>
            <a:ext cx="3797914" cy="5063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752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dirty="0" smtClean="0"/>
              <a:t>Хранение п/п материалов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4826" y="1268760"/>
            <a:ext cx="8791670" cy="1800200"/>
          </a:xfrm>
        </p:spPr>
        <p:txBody>
          <a:bodyPr>
            <a:noAutofit/>
          </a:bodyPr>
          <a:lstStyle/>
          <a:p>
            <a:r>
              <a:rPr lang="ru-RU" sz="2800" dirty="0" smtClean="0"/>
              <a:t>Хранение в атмосфере осушенного воздуха - </a:t>
            </a:r>
            <a:r>
              <a:rPr lang="en-US" sz="2800" dirty="0" smtClean="0"/>
              <a:t>8 </a:t>
            </a:r>
            <a:r>
              <a:rPr lang="ru-RU" sz="2800" dirty="0" smtClean="0"/>
              <a:t>боксов с датчиками влажности</a:t>
            </a:r>
          </a:p>
          <a:p>
            <a:r>
              <a:rPr lang="ru-RU" sz="2800" dirty="0" smtClean="0"/>
              <a:t>Хранение в азотной атмосфере - суммарный объём </a:t>
            </a:r>
            <a:r>
              <a:rPr lang="en-US" sz="2800" dirty="0" smtClean="0"/>
              <a:t>~</a:t>
            </a:r>
            <a:r>
              <a:rPr lang="ru-RU" sz="2800" dirty="0" smtClean="0"/>
              <a:t>3 м3 </a:t>
            </a:r>
            <a:endParaRPr lang="ru-RU" sz="28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3196569"/>
            <a:ext cx="4196343" cy="3471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12976"/>
            <a:ext cx="4563076" cy="342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741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" y="2416"/>
            <a:ext cx="8985269" cy="6738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Вместо итога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Мы имеем современное оборудование, квалифицированный персонал и опыт в разработке и изготовлении п/п детекторов.</a:t>
            </a:r>
          </a:p>
          <a:p>
            <a:endParaRPr lang="ru-RU" dirty="0" smtClean="0">
              <a:solidFill>
                <a:srgbClr val="FFFF00"/>
              </a:solidFill>
            </a:endParaRPr>
          </a:p>
          <a:p>
            <a:r>
              <a:rPr lang="ru-RU" dirty="0" smtClean="0">
                <a:solidFill>
                  <a:srgbClr val="FFFF00"/>
                </a:solidFill>
              </a:rPr>
              <a:t>Мы открыты для обсуждения вариантов нашего участия в </a:t>
            </a:r>
            <a:r>
              <a:rPr lang="en-US" dirty="0" smtClean="0">
                <a:solidFill>
                  <a:srgbClr val="FFFF00"/>
                </a:solidFill>
              </a:rPr>
              <a:t>SPD</a:t>
            </a:r>
          </a:p>
          <a:p>
            <a:endParaRPr lang="ru-RU" dirty="0" smtClean="0">
              <a:solidFill>
                <a:srgbClr val="FFFF00"/>
              </a:solidFill>
            </a:endParaRPr>
          </a:p>
          <a:p>
            <a:r>
              <a:rPr lang="ru-RU" dirty="0" smtClean="0">
                <a:solidFill>
                  <a:srgbClr val="FFFF00"/>
                </a:solidFill>
              </a:rPr>
              <a:t>Добро пожаловать в Протвино.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86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Вершинный детектор СВД/СВД2</a:t>
            </a:r>
            <a:endParaRPr lang="ru-RU" dirty="0"/>
          </a:p>
        </p:txBody>
      </p:sp>
      <p:pic>
        <p:nvPicPr>
          <p:cNvPr id="4" name="Picture 4" descr="DSC_066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16708"/>
            <a:ext cx="2737420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IMG_20160128_105538 копи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398" y="1932026"/>
            <a:ext cx="1989050" cy="2196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Снимок ВД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910420"/>
            <a:ext cx="2520280" cy="221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042300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72" y="4400775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3988503"/>
              </p:ext>
            </p:extLst>
          </p:nvPr>
        </p:nvGraphicFramePr>
        <p:xfrm>
          <a:off x="3419872" y="4354466"/>
          <a:ext cx="2564370" cy="21500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0" name="Точечный рисунок" r:id="rId7" imgW="7620056" imgH="5715042" progId="Paint.Picture">
                  <p:embed/>
                </p:oleObj>
              </mc:Choice>
              <mc:Fallback>
                <p:oleObj name="Точечный рисунок" r:id="rId7" imgW="7620056" imgH="5715042" progId="Paint.Picture">
                  <p:embed/>
                  <p:pic>
                    <p:nvPicPr>
                      <p:cNvPr id="0" name="Object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1367" t="10371" r="19844" b="22932"/>
                      <a:stretch>
                        <a:fillRect/>
                      </a:stretch>
                    </p:blipFill>
                    <p:spPr bwMode="auto">
                      <a:xfrm>
                        <a:off x="3419872" y="4354466"/>
                        <a:ext cx="2564370" cy="21500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1894118"/>
              </p:ext>
            </p:extLst>
          </p:nvPr>
        </p:nvGraphicFramePr>
        <p:xfrm>
          <a:off x="6444208" y="4431683"/>
          <a:ext cx="2394992" cy="20936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1" r:id="rId9" imgW="9753671" imgH="7315253" progId="PBrush">
                  <p:embed/>
                </p:oleObj>
              </mc:Choice>
              <mc:Fallback>
                <p:oleObj r:id="rId9" imgW="9753671" imgH="7315253" progId="PBrush">
                  <p:embed/>
                  <p:pic>
                    <p:nvPicPr>
                      <p:cNvPr id="0" name="Object 10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4648" t="10506" r="10506" b="13518"/>
                      <a:stretch>
                        <a:fillRect/>
                      </a:stretch>
                    </p:blipFill>
                    <p:spPr bwMode="auto">
                      <a:xfrm>
                        <a:off x="6444208" y="4431683"/>
                        <a:ext cx="2394992" cy="20936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018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Теплоотводящие сборки (</a:t>
            </a:r>
            <a:r>
              <a:rPr lang="ru-RU" dirty="0" err="1" smtClean="0"/>
              <a:t>спайны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4" name="Picture 19" descr="SpineDw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5482662" cy="3912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1" descr="new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98238" y="2146256"/>
            <a:ext cx="4744938" cy="3005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912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Опорная конструкция внутреннего детектора АТЛАС</a:t>
            </a:r>
            <a:endParaRPr lang="ru-RU" dirty="0"/>
          </a:p>
        </p:txBody>
      </p:sp>
      <p:pic>
        <p:nvPicPr>
          <p:cNvPr id="4" name="Picture 4" descr="..\TRT\foto23.03.04\three quarter vi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38" y="1762927"/>
            <a:ext cx="4114800" cy="333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..\TRT\foto23.03.04\bss align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213" y="1780389"/>
            <a:ext cx="4267200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317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Линейный детектор </a:t>
            </a:r>
            <a:r>
              <a:rPr lang="en-US" dirty="0" smtClean="0"/>
              <a:t>GaAs</a:t>
            </a:r>
            <a:endParaRPr lang="ru-RU" dirty="0"/>
          </a:p>
        </p:txBody>
      </p: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1001399" y="1268760"/>
            <a:ext cx="3426585" cy="2304256"/>
            <a:chOff x="340" y="1480"/>
            <a:chExt cx="5193" cy="2676"/>
          </a:xfrm>
        </p:grpSpPr>
        <p:pic>
          <p:nvPicPr>
            <p:cNvPr id="5" name="Picture 9" descr="3"/>
            <p:cNvPicPr>
              <a:picLocks noChangeAspect="1" noChangeArrowheads="1"/>
            </p:cNvPicPr>
            <p:nvPr/>
          </p:nvPicPr>
          <p:blipFill>
            <a:blip r:embed="rId3">
              <a:lum bright="-12000"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" y="1480"/>
              <a:ext cx="1769" cy="2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Oval 10"/>
            <p:cNvSpPr>
              <a:spLocks noChangeArrowheads="1"/>
            </p:cNvSpPr>
            <p:nvPr/>
          </p:nvSpPr>
          <p:spPr bwMode="auto">
            <a:xfrm>
              <a:off x="657" y="2296"/>
              <a:ext cx="498" cy="499"/>
            </a:xfrm>
            <a:prstGeom prst="ellipse">
              <a:avLst/>
            </a:prstGeom>
            <a:solidFill>
              <a:srgbClr val="00CCFF">
                <a:alpha val="21176"/>
              </a:srgb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7" name="AutoShape 11"/>
            <p:cNvSpPr>
              <a:spLocks noChangeArrowheads="1"/>
            </p:cNvSpPr>
            <p:nvPr/>
          </p:nvSpPr>
          <p:spPr bwMode="auto">
            <a:xfrm>
              <a:off x="1247" y="2387"/>
              <a:ext cx="1950" cy="272"/>
            </a:xfrm>
            <a:prstGeom prst="rightArrow">
              <a:avLst>
                <a:gd name="adj1" fmla="val 50000"/>
                <a:gd name="adj2" fmla="val 179228"/>
              </a:avLst>
            </a:prstGeom>
            <a:gradFill rotWithShape="0">
              <a:gsLst>
                <a:gs pos="0">
                  <a:srgbClr val="006600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graphicFrame>
          <p:nvGraphicFramePr>
            <p:cNvPr id="8" name="Object 1"/>
            <p:cNvGraphicFramePr>
              <a:graphicFrameLocks noChangeAspect="1"/>
            </p:cNvGraphicFramePr>
            <p:nvPr/>
          </p:nvGraphicFramePr>
          <p:xfrm>
            <a:off x="3424" y="1616"/>
            <a:ext cx="2109" cy="23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73" name="Фотография Photo Editor" r:id="rId4" imgW="6255071" imgH="6864703" progId="MSPhotoEd.3">
                    <p:embed/>
                  </p:oleObj>
                </mc:Choice>
                <mc:Fallback>
                  <p:oleObj name="Фотография Photo Editor" r:id="rId4" imgW="6255071" imgH="6864703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lum bright="-12000" contrast="30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24" y="1616"/>
                          <a:ext cx="2109" cy="23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gradFill rotWithShape="0">
                                <a:gsLst>
                                  <a:gs pos="0">
                                    <a:srgbClr val="FFEBFA"/>
                                  </a:gs>
                                  <a:gs pos="30000">
                                    <a:srgbClr val="C4D6EB"/>
                                  </a:gs>
                                  <a:gs pos="60001">
                                    <a:srgbClr val="85C2FF"/>
                                  </a:gs>
                                  <a:gs pos="100000">
                                    <a:srgbClr val="5E9EFF"/>
                                  </a:gs>
                                </a:gsLst>
                                <a:path path="shape">
                                  <a:fillToRect l="50000" t="50000" r="50000" b="50000"/>
                                </a:path>
                              </a:gra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bg2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17961" dir="2700000" algn="ctr" rotWithShape="0">
                                  <a:srgbClr val="5E9EFF">
                                    <a:gamma/>
                                    <a:shade val="60000"/>
                                    <a:invGamma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9" name="Picture 17" descr="#12_1_RodnovWi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295400"/>
            <a:ext cx="990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8" descr="#12_1_Rodnov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295400"/>
            <a:ext cx="914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 descr="Pict_2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25144"/>
            <a:ext cx="2895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7415861"/>
              </p:ext>
            </p:extLst>
          </p:nvPr>
        </p:nvGraphicFramePr>
        <p:xfrm>
          <a:off x="5787380" y="4801344"/>
          <a:ext cx="297180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4" name="Bitmap Image" r:id="rId9" imgW="7411485" imgH="4247619" progId="PBrush">
                  <p:embed/>
                </p:oleObj>
              </mc:Choice>
              <mc:Fallback>
                <p:oleObj name="Bitmap Image" r:id="rId9" imgW="7411485" imgH="4247619" progId="PBrush">
                  <p:embed/>
                  <p:pic>
                    <p:nvPicPr>
                      <p:cNvPr id="0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7380" y="4801344"/>
                        <a:ext cx="2971800" cy="175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25"/>
          <p:cNvSpPr txBox="1">
            <a:spLocks noChangeArrowheads="1"/>
          </p:cNvSpPr>
          <p:nvPr/>
        </p:nvSpPr>
        <p:spPr bwMode="auto">
          <a:xfrm>
            <a:off x="2164432" y="3493457"/>
            <a:ext cx="485584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dirty="0" smtClean="0"/>
              <a:t>Образец </a:t>
            </a:r>
            <a:r>
              <a:rPr lang="ru-RU" altLang="ru-RU" dirty="0" err="1" smtClean="0"/>
              <a:t>разварки</a:t>
            </a:r>
            <a:r>
              <a:rPr lang="ru-RU" altLang="ru-RU" dirty="0" smtClean="0"/>
              <a:t>   Сварной шов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dirty="0" smtClean="0"/>
              <a:t>Рыба (Лещ)             Портфель</a:t>
            </a:r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155042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Матричный детектор </a:t>
            </a:r>
            <a:r>
              <a:rPr lang="en-US" dirty="0" smtClean="0"/>
              <a:t>GaAs</a:t>
            </a:r>
            <a:endParaRPr lang="ru-RU" dirty="0"/>
          </a:p>
        </p:txBody>
      </p: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404057" y="1410030"/>
            <a:ext cx="3231839" cy="2018970"/>
            <a:chOff x="567" y="1434"/>
            <a:chExt cx="4944" cy="2638"/>
          </a:xfrm>
        </p:grpSpPr>
        <p:pic>
          <p:nvPicPr>
            <p:cNvPr id="5" name="Picture 12" descr="1"/>
            <p:cNvPicPr>
              <a:picLocks noChangeAspect="1" noChangeArrowheads="1"/>
            </p:cNvPicPr>
            <p:nvPr/>
          </p:nvPicPr>
          <p:blipFill>
            <a:blip r:embed="rId3" cstate="print">
              <a:lum bright="-12000"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1480"/>
              <a:ext cx="1716" cy="2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13"/>
            <p:cNvSpPr>
              <a:spLocks noChangeArrowheads="1"/>
            </p:cNvSpPr>
            <p:nvPr/>
          </p:nvSpPr>
          <p:spPr bwMode="auto">
            <a:xfrm>
              <a:off x="1066" y="2523"/>
              <a:ext cx="771" cy="726"/>
            </a:xfrm>
            <a:prstGeom prst="rect">
              <a:avLst/>
            </a:prstGeom>
            <a:solidFill>
              <a:schemeClr val="accent1">
                <a:alpha val="14902"/>
              </a:schemeClr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7" name="AutoShape 14"/>
            <p:cNvSpPr>
              <a:spLocks noChangeArrowheads="1"/>
            </p:cNvSpPr>
            <p:nvPr/>
          </p:nvSpPr>
          <p:spPr bwMode="auto">
            <a:xfrm>
              <a:off x="1837" y="2704"/>
              <a:ext cx="1406" cy="227"/>
            </a:xfrm>
            <a:prstGeom prst="rightArrow">
              <a:avLst>
                <a:gd name="adj1" fmla="val 50000"/>
                <a:gd name="adj2" fmla="val 154846"/>
              </a:avLst>
            </a:prstGeom>
            <a:gradFill rotWithShape="0">
              <a:gsLst>
                <a:gs pos="0">
                  <a:srgbClr val="006600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grpSp>
          <p:nvGrpSpPr>
            <p:cNvPr id="8" name="Group 15"/>
            <p:cNvGrpSpPr>
              <a:grpSpLocks/>
            </p:cNvGrpSpPr>
            <p:nvPr/>
          </p:nvGrpSpPr>
          <p:grpSpPr bwMode="auto">
            <a:xfrm>
              <a:off x="3515" y="1434"/>
              <a:ext cx="1996" cy="2497"/>
              <a:chOff x="3515" y="1434"/>
              <a:chExt cx="1996" cy="2497"/>
            </a:xfrm>
          </p:grpSpPr>
          <p:graphicFrame>
            <p:nvGraphicFramePr>
              <p:cNvPr id="9" name="Object 2049"/>
              <p:cNvGraphicFramePr>
                <a:graphicFrameLocks noChangeAspect="1"/>
              </p:cNvGraphicFramePr>
              <p:nvPr/>
            </p:nvGraphicFramePr>
            <p:xfrm>
              <a:off x="3515" y="2069"/>
              <a:ext cx="1905" cy="18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4395" name="Фотография Photo Editor" r:id="rId4" imgW="5076190" imgH="4963218" progId="MSPhotoEd.3">
                      <p:embed/>
                    </p:oleObj>
                  </mc:Choice>
                  <mc:Fallback>
                    <p:oleObj name="Фотография Photo Editor" r:id="rId4" imgW="5076190" imgH="4963218" progId="MSPhotoEd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lum contrast="24000"/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15" y="2069"/>
                            <a:ext cx="1905" cy="186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0" name="AutoShape 17"/>
              <p:cNvSpPr>
                <a:spLocks noChangeArrowheads="1"/>
              </p:cNvSpPr>
              <p:nvPr/>
            </p:nvSpPr>
            <p:spPr bwMode="auto">
              <a:xfrm>
                <a:off x="4877" y="1434"/>
                <a:ext cx="634" cy="408"/>
              </a:xfrm>
              <a:prstGeom prst="wedgeRoundRectCallout">
                <a:avLst>
                  <a:gd name="adj1" fmla="val -60079"/>
                  <a:gd name="adj2" fmla="val 122306"/>
                  <a:gd name="adj3" fmla="val 16667"/>
                </a:avLst>
              </a:prstGeom>
              <a:solidFill>
                <a:schemeClr val="accent1">
                  <a:alpha val="31000"/>
                </a:schemeClr>
              </a:solidFill>
              <a:ln w="12700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 eaLnBrk="0" hangingPunct="0">
                  <a:defRPr/>
                </a:pPr>
                <a:r>
                  <a:rPr lang="en-US" sz="1800" b="1"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I</a:t>
                </a:r>
                <a:endParaRPr lang="ru-RU" sz="18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</p:grpSp>
      </p:grpSp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8158472"/>
              </p:ext>
            </p:extLst>
          </p:nvPr>
        </p:nvGraphicFramePr>
        <p:xfrm>
          <a:off x="5292080" y="1722289"/>
          <a:ext cx="2667000" cy="173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6" name="Photo Editor Photo" r:id="rId6" imgW="11438095" imgH="8573697" progId="MSPhotoEd.3">
                  <p:embed/>
                </p:oleObj>
              </mc:Choice>
              <mc:Fallback>
                <p:oleObj name="Photo Editor Photo" r:id="rId6" imgW="11438095" imgH="8573697" progId="MSPhotoEd.3">
                  <p:embed/>
                  <p:pic>
                    <p:nvPicPr>
                      <p:cNvPr id="0" name="Object 20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80" y="1722289"/>
                        <a:ext cx="2667000" cy="1730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8" descr="Gaik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76" y="4413253"/>
            <a:ext cx="3744860" cy="2208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471730"/>
            <a:ext cx="19653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22"/>
          <p:cNvSpPr txBox="1">
            <a:spLocks noChangeArrowheads="1"/>
          </p:cNvSpPr>
          <p:nvPr/>
        </p:nvSpPr>
        <p:spPr bwMode="auto">
          <a:xfrm>
            <a:off x="404057" y="3429000"/>
            <a:ext cx="841641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dirty="0" smtClean="0"/>
              <a:t>Детектор с индиевыми столбиками            Микросхема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dirty="0" smtClean="0"/>
              <a:t>Первая картинка - Гайка                              Муха (</a:t>
            </a:r>
            <a:r>
              <a:rPr lang="ru-RU" altLang="ru-RU" dirty="0"/>
              <a:t>1</a:t>
            </a:r>
            <a:r>
              <a:rPr lang="ru-RU" altLang="ru-RU" dirty="0" smtClean="0"/>
              <a:t>0 КэВ)</a:t>
            </a:r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282118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Детектирующая система для томографа </a:t>
            </a:r>
            <a:r>
              <a:rPr lang="ru-RU" altLang="ru-RU" b="1" dirty="0" smtClean="0"/>
              <a:t>РКТ-01</a:t>
            </a:r>
            <a:endParaRPr lang="ru-RU" dirty="0"/>
          </a:p>
        </p:txBody>
      </p:sp>
      <p:pic>
        <p:nvPicPr>
          <p:cNvPr id="4" name="Picture 5" descr="C:\Documents and Settings\Vorobiev\Мои документы\Lesnoy_Snezhinsk\TomNewPics\SA5520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77932"/>
            <a:ext cx="3744416" cy="2791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C:\Documents and Settings\Vorobiev\Мои документы\Lesnoy_Snezhinsk\TomNewPics\SA5519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00722"/>
            <a:ext cx="3377952" cy="2769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Изображение 0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9" t="16829" r="5856" b="37051"/>
          <a:stretch>
            <a:fillRect/>
          </a:stretch>
        </p:blipFill>
        <p:spPr bwMode="auto">
          <a:xfrm>
            <a:off x="251520" y="1708008"/>
            <a:ext cx="4139952" cy="213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076056" y="1844824"/>
            <a:ext cx="2952328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ru-RU" sz="1800" dirty="0"/>
              <a:t>32 </a:t>
            </a:r>
            <a:r>
              <a:rPr lang="ru-RU" altLang="ru-RU" sz="1800" dirty="0" smtClean="0"/>
              <a:t>канальные модули </a:t>
            </a:r>
            <a:r>
              <a:rPr lang="en-US" altLang="ru-RU" sz="1800" dirty="0" smtClean="0"/>
              <a:t>GaAs </a:t>
            </a:r>
            <a:r>
              <a:rPr lang="ru-RU" altLang="ru-RU" sz="1800" dirty="0" smtClean="0"/>
              <a:t>детекторов с шагом </a:t>
            </a:r>
            <a:r>
              <a:rPr lang="en-US" altLang="ru-RU" sz="1800" dirty="0" smtClean="0"/>
              <a:t>1,1mm</a:t>
            </a:r>
            <a:r>
              <a:rPr lang="ru-RU" altLang="ru-RU" sz="1800" dirty="0"/>
              <a:t>ю</a:t>
            </a:r>
            <a:endParaRPr lang="en-US" altLang="ru-RU" sz="1800" dirty="0"/>
          </a:p>
          <a:p>
            <a:pPr eaLnBrk="1" hangingPunct="1">
              <a:spcBef>
                <a:spcPct val="50000"/>
              </a:spcBef>
            </a:pPr>
            <a:r>
              <a:rPr lang="ru-RU" altLang="ru-RU" sz="1800" dirty="0" smtClean="0"/>
              <a:t>Толщина чувствительной области </a:t>
            </a:r>
            <a:r>
              <a:rPr lang="en-US" altLang="ru-RU" sz="1800" dirty="0" smtClean="0"/>
              <a:t>1mm</a:t>
            </a:r>
            <a:endParaRPr lang="ru-RU" altLang="ru-RU" sz="1800" dirty="0"/>
          </a:p>
        </p:txBody>
      </p:sp>
    </p:spTree>
    <p:extLst>
      <p:ext uri="{BB962C8B-B14F-4D97-AF65-F5344CB8AC3E}">
        <p14:creationId xmlns:p14="http://schemas.microsoft.com/office/powerpoint/2010/main" val="160491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1633</TotalTime>
  <Words>903</Words>
  <Application>Microsoft Office PowerPoint</Application>
  <PresentationFormat>Экран (4:3)</PresentationFormat>
  <Paragraphs>160</Paragraphs>
  <Slides>35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4</vt:i4>
      </vt:variant>
      <vt:variant>
        <vt:lpstr>Заголовки слайдов</vt:lpstr>
      </vt:variant>
      <vt:variant>
        <vt:i4>35</vt:i4>
      </vt:variant>
    </vt:vector>
  </HeadingPairs>
  <TitlesOfParts>
    <vt:vector size="40" baseType="lpstr">
      <vt:lpstr>Тема Office</vt:lpstr>
      <vt:lpstr>Точечный рисунок</vt:lpstr>
      <vt:lpstr>Фотография Photo Editor</vt:lpstr>
      <vt:lpstr>Bitmap Image</vt:lpstr>
      <vt:lpstr>Photo Editor Photo</vt:lpstr>
      <vt:lpstr>НИЦ Курчатовский институт ИФВЭ  Протвино</vt:lpstr>
      <vt:lpstr>Опыт работы</vt:lpstr>
      <vt:lpstr>Кооперация </vt:lpstr>
      <vt:lpstr>Вершинный детектор СВД/СВД2</vt:lpstr>
      <vt:lpstr>Теплоотводящие сборки (спайны)</vt:lpstr>
      <vt:lpstr>Опорная конструкция внутреннего детектора АТЛАС</vt:lpstr>
      <vt:lpstr>Линейный детектор GaAs</vt:lpstr>
      <vt:lpstr>Матричный детектор GaAs</vt:lpstr>
      <vt:lpstr>Детектирующая система для томографа РКТ-01</vt:lpstr>
      <vt:lpstr>Малодозный переносной рентгеновский аппарат АПРМ-01/1</vt:lpstr>
      <vt:lpstr>Собственное производство</vt:lpstr>
      <vt:lpstr>Оборудование</vt:lpstr>
      <vt:lpstr>Измерительные приборы</vt:lpstr>
      <vt:lpstr>Рабочие помещения</vt:lpstr>
      <vt:lpstr>Химическая лаборатория</vt:lpstr>
      <vt:lpstr>Участок напыления проводящих пленок</vt:lpstr>
      <vt:lpstr>Рабочие помещения персонала</vt:lpstr>
      <vt:lpstr>Установка для монтажа  полупроводниковых пластин на  пленочный носитель ADT 966</vt:lpstr>
      <vt:lpstr>Система ADT 977 для отмывки пластин и подложек после резки</vt:lpstr>
      <vt:lpstr>Системы дисковой резки ADT 7100</vt:lpstr>
      <vt:lpstr>Чистая комната</vt:lpstr>
      <vt:lpstr>Микроскоп металлографический</vt:lpstr>
      <vt:lpstr>Установка сварки Delvotec 5630</vt:lpstr>
      <vt:lpstr>Комбинированный тестер Delvotec 5650</vt:lpstr>
      <vt:lpstr>Автоматическая установка ультразвуковой сварки Delvotec 62000/64000</vt:lpstr>
      <vt:lpstr>Установка флип - чип сборки  FINEPLACER lambda</vt:lpstr>
      <vt:lpstr>Установка монтажа кристаллов на адгезив CAMMAX PRECIMA DB600</vt:lpstr>
      <vt:lpstr>Полуавтоматическая установка селективной пайки ONYX24</vt:lpstr>
      <vt:lpstr>Зондовая установка Зонд 5А</vt:lpstr>
      <vt:lpstr>Измерение параметров ППД</vt:lpstr>
      <vt:lpstr>Шкаф для особо чистых работ</vt:lpstr>
      <vt:lpstr>Термокамера </vt:lpstr>
      <vt:lpstr>Лазерная система структурирования печатных плат LPKF ProtoLaser U3</vt:lpstr>
      <vt:lpstr>Хранение п/п материалов</vt:lpstr>
      <vt:lpstr>Вместо итога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НИЦ Курчатовский институт ИФВЭ  Протвино</dc:title>
  <dc:creator>Admin</dc:creator>
  <cp:lastModifiedBy>Admin</cp:lastModifiedBy>
  <cp:revision>40</cp:revision>
  <dcterms:created xsi:type="dcterms:W3CDTF">2021-12-06T13:22:29Z</dcterms:created>
  <dcterms:modified xsi:type="dcterms:W3CDTF">2021-12-08T15:19:18Z</dcterms:modified>
</cp:coreProperties>
</file>