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56" r:id="rId2"/>
    <p:sldId id="257" r:id="rId3"/>
    <p:sldId id="263" r:id="rId4"/>
    <p:sldId id="265" r:id="rId5"/>
    <p:sldId id="264" r:id="rId6"/>
    <p:sldId id="259" r:id="rId7"/>
    <p:sldId id="269" r:id="rId8"/>
    <p:sldId id="273" r:id="rId9"/>
    <p:sldId id="266" r:id="rId10"/>
    <p:sldId id="267" r:id="rId11"/>
    <p:sldId id="270" r:id="rId12"/>
    <p:sldId id="274" r:id="rId13"/>
    <p:sldId id="275" r:id="rId14"/>
    <p:sldId id="262" r:id="rId15"/>
    <p:sldId id="27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5" autoAdjust="0"/>
    <p:restoredTop sz="95782" autoAdjust="0"/>
  </p:normalViewPr>
  <p:slideViewPr>
    <p:cSldViewPr snapToGrid="0">
      <p:cViewPr varScale="1">
        <p:scale>
          <a:sx n="62" d="100"/>
          <a:sy n="62" d="100"/>
        </p:scale>
        <p:origin x="72" y="7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C418B0-339B-4AAE-8B9C-6C180CCF45AF}" type="datetimeFigureOut">
              <a:rPr lang="ru-RU" smtClean="0"/>
              <a:t>15.12.2021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1AD539-21F8-46EA-ABCC-B23537C8D2EF}" type="slidenum">
              <a:rPr lang="ru-RU" smtClean="0"/>
              <a:t>‹#›</a:t>
            </a:fld>
            <a:endParaRPr lang="ru-RU"/>
          </a:p>
        </p:txBody>
      </p:sp>
    </p:spTree>
    <p:extLst>
      <p:ext uri="{BB962C8B-B14F-4D97-AF65-F5344CB8AC3E}">
        <p14:creationId xmlns:p14="http://schemas.microsoft.com/office/powerpoint/2010/main" val="927140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A1AD539-21F8-46EA-ABCC-B23537C8D2EF}" type="slidenum">
              <a:rPr lang="ru-RU" smtClean="0"/>
              <a:t>1</a:t>
            </a:fld>
            <a:endParaRPr lang="ru-RU"/>
          </a:p>
        </p:txBody>
      </p:sp>
    </p:spTree>
    <p:extLst>
      <p:ext uri="{BB962C8B-B14F-4D97-AF65-F5344CB8AC3E}">
        <p14:creationId xmlns:p14="http://schemas.microsoft.com/office/powerpoint/2010/main" val="3765305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smtClean="0"/>
          </a:p>
        </p:txBody>
      </p:sp>
      <p:sp>
        <p:nvSpPr>
          <p:cNvPr id="4" name="Номер слайда 3"/>
          <p:cNvSpPr>
            <a:spLocks noGrp="1"/>
          </p:cNvSpPr>
          <p:nvPr>
            <p:ph type="sldNum" sz="quarter" idx="10"/>
          </p:nvPr>
        </p:nvSpPr>
        <p:spPr/>
        <p:txBody>
          <a:bodyPr/>
          <a:lstStyle/>
          <a:p>
            <a:fld id="{2A1AD539-21F8-46EA-ABCC-B23537C8D2EF}" type="slidenum">
              <a:rPr lang="ru-RU" smtClean="0"/>
              <a:t>11</a:t>
            </a:fld>
            <a:endParaRPr lang="ru-RU"/>
          </a:p>
        </p:txBody>
      </p:sp>
    </p:spTree>
    <p:extLst>
      <p:ext uri="{BB962C8B-B14F-4D97-AF65-F5344CB8AC3E}">
        <p14:creationId xmlns:p14="http://schemas.microsoft.com/office/powerpoint/2010/main" val="2994231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12</a:t>
            </a:fld>
            <a:endParaRPr lang="ru-RU"/>
          </a:p>
        </p:txBody>
      </p:sp>
    </p:spTree>
    <p:extLst>
      <p:ext uri="{BB962C8B-B14F-4D97-AF65-F5344CB8AC3E}">
        <p14:creationId xmlns:p14="http://schemas.microsoft.com/office/powerpoint/2010/main" val="2242415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13</a:t>
            </a:fld>
            <a:endParaRPr lang="ru-RU"/>
          </a:p>
        </p:txBody>
      </p:sp>
    </p:spTree>
    <p:extLst>
      <p:ext uri="{BB962C8B-B14F-4D97-AF65-F5344CB8AC3E}">
        <p14:creationId xmlns:p14="http://schemas.microsoft.com/office/powerpoint/2010/main" val="1089689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14</a:t>
            </a:fld>
            <a:endParaRPr lang="ru-RU"/>
          </a:p>
        </p:txBody>
      </p:sp>
    </p:spTree>
    <p:extLst>
      <p:ext uri="{BB962C8B-B14F-4D97-AF65-F5344CB8AC3E}">
        <p14:creationId xmlns:p14="http://schemas.microsoft.com/office/powerpoint/2010/main" val="296435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baseline="0" dirty="0" smtClean="0"/>
          </a:p>
        </p:txBody>
      </p:sp>
      <p:sp>
        <p:nvSpPr>
          <p:cNvPr id="4" name="Номер слайда 3"/>
          <p:cNvSpPr>
            <a:spLocks noGrp="1"/>
          </p:cNvSpPr>
          <p:nvPr>
            <p:ph type="sldNum" sz="quarter" idx="10"/>
          </p:nvPr>
        </p:nvSpPr>
        <p:spPr/>
        <p:txBody>
          <a:bodyPr/>
          <a:lstStyle/>
          <a:p>
            <a:fld id="{2A1AD539-21F8-46EA-ABCC-B23537C8D2EF}" type="slidenum">
              <a:rPr lang="ru-RU" smtClean="0"/>
              <a:t>2</a:t>
            </a:fld>
            <a:endParaRPr lang="ru-RU"/>
          </a:p>
        </p:txBody>
      </p:sp>
    </p:spTree>
    <p:extLst>
      <p:ext uri="{BB962C8B-B14F-4D97-AF65-F5344CB8AC3E}">
        <p14:creationId xmlns:p14="http://schemas.microsoft.com/office/powerpoint/2010/main" val="1240922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3</a:t>
            </a:fld>
            <a:endParaRPr lang="ru-RU"/>
          </a:p>
        </p:txBody>
      </p:sp>
    </p:spTree>
    <p:extLst>
      <p:ext uri="{BB962C8B-B14F-4D97-AF65-F5344CB8AC3E}">
        <p14:creationId xmlns:p14="http://schemas.microsoft.com/office/powerpoint/2010/main" val="3018903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A1AD539-21F8-46EA-ABCC-B23537C8D2EF}" type="slidenum">
              <a:rPr lang="ru-RU" smtClean="0"/>
              <a:t>4</a:t>
            </a:fld>
            <a:endParaRPr lang="ru-RU"/>
          </a:p>
        </p:txBody>
      </p:sp>
    </p:spTree>
    <p:extLst>
      <p:ext uri="{BB962C8B-B14F-4D97-AF65-F5344CB8AC3E}">
        <p14:creationId xmlns:p14="http://schemas.microsoft.com/office/powerpoint/2010/main" val="1029544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A1AD539-21F8-46EA-ABCC-B23537C8D2EF}" type="slidenum">
              <a:rPr lang="ru-RU" smtClean="0"/>
              <a:t>5</a:t>
            </a:fld>
            <a:endParaRPr lang="ru-RU"/>
          </a:p>
        </p:txBody>
      </p:sp>
    </p:spTree>
    <p:extLst>
      <p:ext uri="{BB962C8B-B14F-4D97-AF65-F5344CB8AC3E}">
        <p14:creationId xmlns:p14="http://schemas.microsoft.com/office/powerpoint/2010/main" val="1765580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2A1AD539-21F8-46EA-ABCC-B23537C8D2EF}" type="slidenum">
              <a:rPr lang="ru-RU" smtClean="0"/>
              <a:t>6</a:t>
            </a:fld>
            <a:endParaRPr lang="ru-RU"/>
          </a:p>
        </p:txBody>
      </p:sp>
    </p:spTree>
    <p:extLst>
      <p:ext uri="{BB962C8B-B14F-4D97-AF65-F5344CB8AC3E}">
        <p14:creationId xmlns:p14="http://schemas.microsoft.com/office/powerpoint/2010/main" val="2858687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b="1" dirty="0" smtClean="0"/>
          </a:p>
        </p:txBody>
      </p:sp>
      <p:sp>
        <p:nvSpPr>
          <p:cNvPr id="4" name="Номер слайда 3"/>
          <p:cNvSpPr>
            <a:spLocks noGrp="1"/>
          </p:cNvSpPr>
          <p:nvPr>
            <p:ph type="sldNum" sz="quarter" idx="10"/>
          </p:nvPr>
        </p:nvSpPr>
        <p:spPr/>
        <p:txBody>
          <a:bodyPr/>
          <a:lstStyle/>
          <a:p>
            <a:fld id="{2A1AD539-21F8-46EA-ABCC-B23537C8D2EF}" type="slidenum">
              <a:rPr lang="ru-RU" smtClean="0"/>
              <a:t>7</a:t>
            </a:fld>
            <a:endParaRPr lang="ru-RU"/>
          </a:p>
        </p:txBody>
      </p:sp>
    </p:spTree>
    <p:extLst>
      <p:ext uri="{BB962C8B-B14F-4D97-AF65-F5344CB8AC3E}">
        <p14:creationId xmlns:p14="http://schemas.microsoft.com/office/powerpoint/2010/main" val="397840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u-RU" dirty="0" smtClean="0"/>
          </a:p>
        </p:txBody>
      </p:sp>
      <p:sp>
        <p:nvSpPr>
          <p:cNvPr id="4" name="Номер слайда 3"/>
          <p:cNvSpPr>
            <a:spLocks noGrp="1"/>
          </p:cNvSpPr>
          <p:nvPr>
            <p:ph type="sldNum" sz="quarter" idx="10"/>
          </p:nvPr>
        </p:nvSpPr>
        <p:spPr/>
        <p:txBody>
          <a:bodyPr/>
          <a:lstStyle/>
          <a:p>
            <a:fld id="{2A1AD539-21F8-46EA-ABCC-B23537C8D2EF}" type="slidenum">
              <a:rPr lang="ru-RU" smtClean="0"/>
              <a:t>9</a:t>
            </a:fld>
            <a:endParaRPr lang="ru-RU"/>
          </a:p>
        </p:txBody>
      </p:sp>
    </p:spTree>
    <p:extLst>
      <p:ext uri="{BB962C8B-B14F-4D97-AF65-F5344CB8AC3E}">
        <p14:creationId xmlns:p14="http://schemas.microsoft.com/office/powerpoint/2010/main" val="2439086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Номер слайда 3"/>
          <p:cNvSpPr>
            <a:spLocks noGrp="1"/>
          </p:cNvSpPr>
          <p:nvPr>
            <p:ph type="sldNum" sz="quarter" idx="10"/>
          </p:nvPr>
        </p:nvSpPr>
        <p:spPr/>
        <p:txBody>
          <a:bodyPr/>
          <a:lstStyle/>
          <a:p>
            <a:fld id="{2A1AD539-21F8-46EA-ABCC-B23537C8D2EF}" type="slidenum">
              <a:rPr lang="ru-RU" smtClean="0"/>
              <a:t>10</a:t>
            </a:fld>
            <a:endParaRPr lang="ru-RU"/>
          </a:p>
        </p:txBody>
      </p:sp>
    </p:spTree>
    <p:extLst>
      <p:ext uri="{BB962C8B-B14F-4D97-AF65-F5344CB8AC3E}">
        <p14:creationId xmlns:p14="http://schemas.microsoft.com/office/powerpoint/2010/main" val="764846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5077CB-4571-4DF7-9A32-699A1B26FE8B}" type="datetime1">
              <a:rPr lang="ru-RU" smtClean="0"/>
              <a:t>15.12.2021</a:t>
            </a:fld>
            <a:endParaRPr lang="ru-RU"/>
          </a:p>
        </p:txBody>
      </p:sp>
      <p:sp>
        <p:nvSpPr>
          <p:cNvPr id="5" name="Нижний колонтитул 4"/>
          <p:cNvSpPr>
            <a:spLocks noGrp="1"/>
          </p:cNvSpPr>
          <p:nvPr>
            <p:ph type="ftr" sz="quarter" idx="11"/>
          </p:nvPr>
        </p:nvSpPr>
        <p:spPr/>
        <p:txBody>
          <a:bodyPr/>
          <a:lstStyle/>
          <a:p>
            <a:r>
              <a:rPr lang="ru-RU" smtClean="0"/>
              <a:t>1</a:t>
            </a:r>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712750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D52D9B9-5BCA-4736-949C-E90301C8B9F1}" type="datetime1">
              <a:rPr lang="ru-RU" smtClean="0"/>
              <a:t>15.12.2021</a:t>
            </a:fld>
            <a:endParaRPr lang="ru-RU"/>
          </a:p>
        </p:txBody>
      </p:sp>
      <p:sp>
        <p:nvSpPr>
          <p:cNvPr id="5" name="Нижний колонтитул 4"/>
          <p:cNvSpPr>
            <a:spLocks noGrp="1"/>
          </p:cNvSpPr>
          <p:nvPr>
            <p:ph type="ftr" sz="quarter" idx="11"/>
          </p:nvPr>
        </p:nvSpPr>
        <p:spPr/>
        <p:txBody>
          <a:bodyPr/>
          <a:lstStyle/>
          <a:p>
            <a:r>
              <a:rPr lang="ru-RU" smtClean="0"/>
              <a:t>1</a:t>
            </a:r>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427593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323C41-6CEC-4323-B133-257DF9A022CE}" type="datetime1">
              <a:rPr lang="ru-RU" smtClean="0"/>
              <a:t>15.12.2021</a:t>
            </a:fld>
            <a:endParaRPr lang="ru-RU"/>
          </a:p>
        </p:txBody>
      </p:sp>
      <p:sp>
        <p:nvSpPr>
          <p:cNvPr id="5" name="Нижний колонтитул 4"/>
          <p:cNvSpPr>
            <a:spLocks noGrp="1"/>
          </p:cNvSpPr>
          <p:nvPr>
            <p:ph type="ftr" sz="quarter" idx="11"/>
          </p:nvPr>
        </p:nvSpPr>
        <p:spPr/>
        <p:txBody>
          <a:bodyPr/>
          <a:lstStyle/>
          <a:p>
            <a:r>
              <a:rPr lang="ru-RU" smtClean="0"/>
              <a:t>1</a:t>
            </a:r>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78248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7A419E-1ECC-4E30-9B91-7F3562D15D25}" type="datetime1">
              <a:rPr lang="ru-RU" smtClean="0"/>
              <a:t>15.12.2021</a:t>
            </a:fld>
            <a:endParaRPr lang="ru-RU"/>
          </a:p>
        </p:txBody>
      </p:sp>
      <p:sp>
        <p:nvSpPr>
          <p:cNvPr id="5" name="Нижний колонтитул 4"/>
          <p:cNvSpPr>
            <a:spLocks noGrp="1"/>
          </p:cNvSpPr>
          <p:nvPr>
            <p:ph type="ftr" sz="quarter" idx="11"/>
          </p:nvPr>
        </p:nvSpPr>
        <p:spPr/>
        <p:txBody>
          <a:bodyPr/>
          <a:lstStyle/>
          <a:p>
            <a:r>
              <a:rPr lang="ru-RU" smtClean="0"/>
              <a:t>1</a:t>
            </a:r>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51830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F0B52CF-7B32-4A19-AC75-12A415AD7B92}" type="datetime1">
              <a:rPr lang="ru-RU" smtClean="0"/>
              <a:t>15.12.2021</a:t>
            </a:fld>
            <a:endParaRPr lang="ru-RU"/>
          </a:p>
        </p:txBody>
      </p:sp>
      <p:sp>
        <p:nvSpPr>
          <p:cNvPr id="5" name="Нижний колонтитул 4"/>
          <p:cNvSpPr>
            <a:spLocks noGrp="1"/>
          </p:cNvSpPr>
          <p:nvPr>
            <p:ph type="ftr" sz="quarter" idx="11"/>
          </p:nvPr>
        </p:nvSpPr>
        <p:spPr/>
        <p:txBody>
          <a:bodyPr/>
          <a:lstStyle/>
          <a:p>
            <a:r>
              <a:rPr lang="ru-RU" smtClean="0"/>
              <a:t>1</a:t>
            </a:r>
            <a:endParaRPr lang="ru-RU"/>
          </a:p>
        </p:txBody>
      </p:sp>
      <p:sp>
        <p:nvSpPr>
          <p:cNvPr id="6" name="Номер слайда 5"/>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934698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EEC7C0-81F5-4358-9264-28103AA1C14B}" type="datetime1">
              <a:rPr lang="ru-RU" smtClean="0"/>
              <a:t>15.12.2021</a:t>
            </a:fld>
            <a:endParaRPr lang="ru-RU"/>
          </a:p>
        </p:txBody>
      </p:sp>
      <p:sp>
        <p:nvSpPr>
          <p:cNvPr id="6" name="Нижний колонтитул 5"/>
          <p:cNvSpPr>
            <a:spLocks noGrp="1"/>
          </p:cNvSpPr>
          <p:nvPr>
            <p:ph type="ftr" sz="quarter" idx="11"/>
          </p:nvPr>
        </p:nvSpPr>
        <p:spPr/>
        <p:txBody>
          <a:bodyPr/>
          <a:lstStyle/>
          <a:p>
            <a:r>
              <a:rPr lang="ru-RU" smtClean="0"/>
              <a:t>1</a:t>
            </a:r>
            <a:endParaRPr lang="ru-RU"/>
          </a:p>
        </p:txBody>
      </p:sp>
      <p:sp>
        <p:nvSpPr>
          <p:cNvPr id="7" name="Номер слайда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25415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9F4B330-5C24-49E5-BB4C-3DA846E20828}" type="datetime1">
              <a:rPr lang="ru-RU" smtClean="0"/>
              <a:t>15.12.2021</a:t>
            </a:fld>
            <a:endParaRPr lang="ru-RU"/>
          </a:p>
        </p:txBody>
      </p:sp>
      <p:sp>
        <p:nvSpPr>
          <p:cNvPr id="8" name="Нижний колонтитул 7"/>
          <p:cNvSpPr>
            <a:spLocks noGrp="1"/>
          </p:cNvSpPr>
          <p:nvPr>
            <p:ph type="ftr" sz="quarter" idx="11"/>
          </p:nvPr>
        </p:nvSpPr>
        <p:spPr/>
        <p:txBody>
          <a:bodyPr/>
          <a:lstStyle/>
          <a:p>
            <a:r>
              <a:rPr lang="ru-RU" smtClean="0"/>
              <a:t>1</a:t>
            </a:r>
            <a:endParaRPr lang="ru-RU"/>
          </a:p>
        </p:txBody>
      </p:sp>
      <p:sp>
        <p:nvSpPr>
          <p:cNvPr id="9" name="Номер слайда 8"/>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1473653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5A29A95-066F-4523-9F9E-D9827A38BA01}" type="datetime1">
              <a:rPr lang="ru-RU" smtClean="0"/>
              <a:t>15.12.2021</a:t>
            </a:fld>
            <a:endParaRPr lang="ru-RU"/>
          </a:p>
        </p:txBody>
      </p:sp>
      <p:sp>
        <p:nvSpPr>
          <p:cNvPr id="4" name="Нижний колонтитул 3"/>
          <p:cNvSpPr>
            <a:spLocks noGrp="1"/>
          </p:cNvSpPr>
          <p:nvPr>
            <p:ph type="ftr" sz="quarter" idx="11"/>
          </p:nvPr>
        </p:nvSpPr>
        <p:spPr/>
        <p:txBody>
          <a:bodyPr/>
          <a:lstStyle/>
          <a:p>
            <a:r>
              <a:rPr lang="ru-RU" smtClean="0"/>
              <a:t>1</a:t>
            </a:r>
            <a:endParaRPr lang="ru-RU"/>
          </a:p>
        </p:txBody>
      </p:sp>
      <p:sp>
        <p:nvSpPr>
          <p:cNvPr id="5" name="Номер слайда 4"/>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66669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EB558B3-3541-41BE-9EE9-6FBA6F9147B5}" type="datetime1">
              <a:rPr lang="ru-RU" smtClean="0"/>
              <a:t>15.12.2021</a:t>
            </a:fld>
            <a:endParaRPr lang="ru-RU"/>
          </a:p>
        </p:txBody>
      </p:sp>
      <p:sp>
        <p:nvSpPr>
          <p:cNvPr id="3" name="Нижний колонтитул 2"/>
          <p:cNvSpPr>
            <a:spLocks noGrp="1"/>
          </p:cNvSpPr>
          <p:nvPr>
            <p:ph type="ftr" sz="quarter" idx="11"/>
          </p:nvPr>
        </p:nvSpPr>
        <p:spPr/>
        <p:txBody>
          <a:bodyPr/>
          <a:lstStyle/>
          <a:p>
            <a:r>
              <a:rPr lang="ru-RU" smtClean="0"/>
              <a:t>1</a:t>
            </a:r>
            <a:endParaRPr lang="ru-RU"/>
          </a:p>
        </p:txBody>
      </p:sp>
      <p:sp>
        <p:nvSpPr>
          <p:cNvPr id="4" name="Номер слайда 3"/>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6466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4ECDFB99-4C2F-4ABB-B7FA-7C571735CB36}" type="datetime1">
              <a:rPr lang="ru-RU" smtClean="0"/>
              <a:t>15.12.2021</a:t>
            </a:fld>
            <a:endParaRPr lang="ru-RU"/>
          </a:p>
        </p:txBody>
      </p:sp>
      <p:sp>
        <p:nvSpPr>
          <p:cNvPr id="6" name="Нижний колонтитул 5"/>
          <p:cNvSpPr>
            <a:spLocks noGrp="1"/>
          </p:cNvSpPr>
          <p:nvPr>
            <p:ph type="ftr" sz="quarter" idx="11"/>
          </p:nvPr>
        </p:nvSpPr>
        <p:spPr/>
        <p:txBody>
          <a:bodyPr/>
          <a:lstStyle/>
          <a:p>
            <a:r>
              <a:rPr lang="ru-RU" smtClean="0"/>
              <a:t>1</a:t>
            </a:r>
            <a:endParaRPr lang="ru-RU"/>
          </a:p>
        </p:txBody>
      </p:sp>
      <p:sp>
        <p:nvSpPr>
          <p:cNvPr id="7" name="Номер слайда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355259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3E6AE74-2B46-436F-AE62-104F9D341D31}" type="datetime1">
              <a:rPr lang="ru-RU" smtClean="0"/>
              <a:t>15.12.2021</a:t>
            </a:fld>
            <a:endParaRPr lang="ru-RU"/>
          </a:p>
        </p:txBody>
      </p:sp>
      <p:sp>
        <p:nvSpPr>
          <p:cNvPr id="6" name="Нижний колонтитул 5"/>
          <p:cNvSpPr>
            <a:spLocks noGrp="1"/>
          </p:cNvSpPr>
          <p:nvPr>
            <p:ph type="ftr" sz="quarter" idx="11"/>
          </p:nvPr>
        </p:nvSpPr>
        <p:spPr/>
        <p:txBody>
          <a:bodyPr/>
          <a:lstStyle/>
          <a:p>
            <a:r>
              <a:rPr lang="ru-RU" smtClean="0"/>
              <a:t>1</a:t>
            </a:r>
            <a:endParaRPr lang="ru-RU"/>
          </a:p>
        </p:txBody>
      </p:sp>
      <p:sp>
        <p:nvSpPr>
          <p:cNvPr id="7" name="Номер слайда 6"/>
          <p:cNvSpPr>
            <a:spLocks noGrp="1"/>
          </p:cNvSpPr>
          <p:nvPr>
            <p:ph type="sldNum" sz="quarter" idx="12"/>
          </p:nvPr>
        </p:nvSpPr>
        <p:spPr/>
        <p:txBody>
          <a:bodyPr/>
          <a:lstStyle/>
          <a:p>
            <a:fld id="{A0E87995-BA33-4671-BBC3-CF6F47965200}" type="slidenum">
              <a:rPr lang="ru-RU" smtClean="0"/>
              <a:t>‹#›</a:t>
            </a:fld>
            <a:endParaRPr lang="ru-RU"/>
          </a:p>
        </p:txBody>
      </p:sp>
    </p:spTree>
    <p:extLst>
      <p:ext uri="{BB962C8B-B14F-4D97-AF65-F5344CB8AC3E}">
        <p14:creationId xmlns:p14="http://schemas.microsoft.com/office/powerpoint/2010/main" val="2130503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3E29F-36A3-4858-AD3F-01E74A9E2F38}" type="datetime1">
              <a:rPr lang="ru-RU" smtClean="0"/>
              <a:t>15.12.2021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1</a:t>
            </a:r>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87995-BA33-4671-BBC3-CF6F47965200}" type="slidenum">
              <a:rPr lang="ru-RU" smtClean="0"/>
              <a:t>‹#›</a:t>
            </a:fld>
            <a:endParaRPr lang="ru-RU"/>
          </a:p>
        </p:txBody>
      </p:sp>
    </p:spTree>
    <p:extLst>
      <p:ext uri="{BB962C8B-B14F-4D97-AF65-F5344CB8AC3E}">
        <p14:creationId xmlns:p14="http://schemas.microsoft.com/office/powerpoint/2010/main" val="2051780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98768"/>
            <a:ext cx="12192000" cy="7556768"/>
          </a:xfrm>
          <a:prstGeom prst="rect">
            <a:avLst/>
          </a:prstGeom>
        </p:spPr>
      </p:pic>
      <p:sp>
        <p:nvSpPr>
          <p:cNvPr id="2" name="Заголовок 1"/>
          <p:cNvSpPr>
            <a:spLocks noGrp="1"/>
          </p:cNvSpPr>
          <p:nvPr>
            <p:ph type="ctrTitle"/>
          </p:nvPr>
        </p:nvSpPr>
        <p:spPr>
          <a:xfrm>
            <a:off x="1524000" y="1157469"/>
            <a:ext cx="9144000" cy="2352494"/>
          </a:xfrm>
          <a:solidFill>
            <a:schemeClr val="bg1">
              <a:alpha val="81000"/>
            </a:schemeClr>
          </a:solidFill>
          <a:ln>
            <a:solidFill>
              <a:schemeClr val="accent4">
                <a:lumMod val="50000"/>
              </a:schemeClr>
            </a:solidFill>
          </a:ln>
        </p:spPr>
        <p:txBody>
          <a:bodyPr>
            <a:normAutofit fontScale="90000"/>
          </a:bodyPr>
          <a:lstStyle/>
          <a:p>
            <a:r>
              <a:rPr lang="en-US" dirty="0"/>
              <a:t>Results of obtaining </a:t>
            </a:r>
            <a:r>
              <a:rPr lang="en-US" baseline="30000" dirty="0" smtClean="0"/>
              <a:t>48</a:t>
            </a:r>
            <a:r>
              <a:rPr lang="en-US" dirty="0" smtClean="0"/>
              <a:t>Ca, </a:t>
            </a:r>
            <a:r>
              <a:rPr lang="en-US" baseline="30000" dirty="0" smtClean="0"/>
              <a:t>48</a:t>
            </a:r>
            <a:r>
              <a:rPr lang="en-US" dirty="0" smtClean="0"/>
              <a:t>Ti </a:t>
            </a:r>
            <a:r>
              <a:rPr lang="en-US" dirty="0"/>
              <a:t>and </a:t>
            </a:r>
            <a:r>
              <a:rPr lang="en-US" baseline="30000" dirty="0"/>
              <a:t>52</a:t>
            </a:r>
            <a:r>
              <a:rPr lang="en-US" dirty="0"/>
              <a:t>Cr </a:t>
            </a:r>
            <a:r>
              <a:rPr lang="en-US" dirty="0" smtClean="0"/>
              <a:t>ion </a:t>
            </a:r>
            <a:r>
              <a:rPr lang="en-US" dirty="0"/>
              <a:t>beams at the </a:t>
            </a:r>
            <a:r>
              <a:rPr lang="en-US" dirty="0" smtClean="0"/>
              <a:t/>
            </a:r>
            <a:br>
              <a:rPr lang="en-US" dirty="0" smtClean="0"/>
            </a:br>
            <a:r>
              <a:rPr lang="en-US" dirty="0" smtClean="0"/>
              <a:t>DC-280 </a:t>
            </a:r>
            <a:r>
              <a:rPr lang="en-US" dirty="0"/>
              <a:t>cyclotron</a:t>
            </a:r>
            <a:endParaRPr lang="ru-RU" dirty="0"/>
          </a:p>
        </p:txBody>
      </p:sp>
      <p:sp>
        <p:nvSpPr>
          <p:cNvPr id="3" name="Подзаголовок 2"/>
          <p:cNvSpPr>
            <a:spLocks noGrp="1"/>
          </p:cNvSpPr>
          <p:nvPr>
            <p:ph type="subTitle" idx="1"/>
          </p:nvPr>
        </p:nvSpPr>
        <p:spPr>
          <a:xfrm>
            <a:off x="1524000" y="5743048"/>
            <a:ext cx="9144000" cy="827881"/>
          </a:xfrm>
          <a:solidFill>
            <a:schemeClr val="bg1">
              <a:alpha val="81000"/>
            </a:schemeClr>
          </a:solidFill>
          <a:ln>
            <a:solidFill>
              <a:schemeClr val="accent4">
                <a:lumMod val="50000"/>
              </a:schemeClr>
            </a:solidFill>
          </a:ln>
        </p:spPr>
        <p:txBody>
          <a:bodyPr/>
          <a:lstStyle/>
          <a:p>
            <a:r>
              <a:rPr lang="en-US" u="sng" dirty="0" err="1"/>
              <a:t>Pugachev</a:t>
            </a:r>
            <a:r>
              <a:rPr lang="en-US" u="sng" dirty="0"/>
              <a:t> </a:t>
            </a:r>
            <a:r>
              <a:rPr lang="en-US" u="sng" dirty="0" smtClean="0"/>
              <a:t>D.K</a:t>
            </a:r>
            <a:r>
              <a:rPr lang="en-US" dirty="0" smtClean="0"/>
              <a:t>.</a:t>
            </a:r>
            <a:r>
              <a:rPr lang="en-US" dirty="0"/>
              <a:t>,</a:t>
            </a:r>
            <a:r>
              <a:rPr lang="en-US" dirty="0" smtClean="0"/>
              <a:t> </a:t>
            </a:r>
            <a:r>
              <a:rPr lang="en-US" dirty="0" err="1"/>
              <a:t>Bogomolov</a:t>
            </a:r>
            <a:r>
              <a:rPr lang="en-US" dirty="0"/>
              <a:t> S.L</a:t>
            </a:r>
            <a:r>
              <a:rPr lang="en-US" dirty="0" smtClean="0"/>
              <a:t>., </a:t>
            </a:r>
            <a:r>
              <a:rPr lang="en-US" dirty="0" err="1" smtClean="0"/>
              <a:t>Mironov</a:t>
            </a:r>
            <a:r>
              <a:rPr lang="en-US" dirty="0" smtClean="0"/>
              <a:t> </a:t>
            </a:r>
            <a:r>
              <a:rPr lang="en-US" dirty="0"/>
              <a:t>V.E</a:t>
            </a:r>
            <a:r>
              <a:rPr lang="en-US" dirty="0" smtClean="0"/>
              <a:t>., </a:t>
            </a:r>
            <a:r>
              <a:rPr lang="en-US" dirty="0" err="1"/>
              <a:t>Efremov</a:t>
            </a:r>
            <a:r>
              <a:rPr lang="en-US" dirty="0"/>
              <a:t> A.A</a:t>
            </a:r>
            <a:r>
              <a:rPr lang="en-US" dirty="0" smtClean="0"/>
              <a:t>., </a:t>
            </a:r>
            <a:r>
              <a:rPr lang="en-US" dirty="0" err="1"/>
              <a:t>Loginov</a:t>
            </a:r>
            <a:r>
              <a:rPr lang="en-US" dirty="0"/>
              <a:t> V.N</a:t>
            </a:r>
            <a:r>
              <a:rPr lang="en-US" dirty="0" smtClean="0"/>
              <a:t>., </a:t>
            </a:r>
            <a:r>
              <a:rPr lang="en-US" dirty="0" err="1"/>
              <a:t>Lebedev</a:t>
            </a:r>
            <a:r>
              <a:rPr lang="en-US" dirty="0"/>
              <a:t> A.N</a:t>
            </a:r>
            <a:r>
              <a:rPr lang="en-US" dirty="0" smtClean="0"/>
              <a:t>., </a:t>
            </a:r>
            <a:r>
              <a:rPr lang="en-US" dirty="0" err="1"/>
              <a:t>Bondarchenko</a:t>
            </a:r>
            <a:r>
              <a:rPr lang="en-US" dirty="0"/>
              <a:t> A.E</a:t>
            </a:r>
            <a:r>
              <a:rPr lang="en-US" dirty="0" smtClean="0"/>
              <a:t>., </a:t>
            </a:r>
            <a:r>
              <a:rPr lang="en-US" dirty="0" err="1"/>
              <a:t>Kuzmenkov</a:t>
            </a:r>
            <a:r>
              <a:rPr lang="en-US" dirty="0"/>
              <a:t> K.I.</a:t>
            </a:r>
            <a:endParaRPr lang="ru-RU" dirty="0"/>
          </a:p>
        </p:txBody>
      </p:sp>
    </p:spTree>
    <p:extLst>
      <p:ext uri="{BB962C8B-B14F-4D97-AF65-F5344CB8AC3E}">
        <p14:creationId xmlns:p14="http://schemas.microsoft.com/office/powerpoint/2010/main" val="183789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Production of </a:t>
            </a:r>
            <a:r>
              <a:rPr lang="en-US" sz="4000" b="1" baseline="30000" dirty="0">
                <a:latin typeface="Times New Roman" panose="02020603050405020304" pitchFamily="18" charset="0"/>
                <a:cs typeface="Times New Roman" panose="02020603050405020304" pitchFamily="18" charset="0"/>
              </a:rPr>
              <a:t>48</a:t>
            </a:r>
            <a:r>
              <a:rPr lang="en-US" sz="4000" b="1" dirty="0">
                <a:latin typeface="Times New Roman" panose="02020603050405020304" pitchFamily="18" charset="0"/>
                <a:cs typeface="Times New Roman" panose="02020603050405020304" pitchFamily="18" charset="0"/>
              </a:rPr>
              <a:t>Ti and </a:t>
            </a:r>
            <a:r>
              <a:rPr lang="en-US" sz="4000" b="1" baseline="30000" dirty="0">
                <a:latin typeface="Times New Roman" panose="02020603050405020304" pitchFamily="18" charset="0"/>
                <a:cs typeface="Times New Roman" panose="02020603050405020304" pitchFamily="18" charset="0"/>
              </a:rPr>
              <a:t>52</a:t>
            </a:r>
            <a:r>
              <a:rPr lang="en-US" sz="4000" b="1" dirty="0">
                <a:latin typeface="Times New Roman" panose="02020603050405020304" pitchFamily="18" charset="0"/>
                <a:cs typeface="Times New Roman" panose="02020603050405020304" pitchFamily="18" charset="0"/>
              </a:rPr>
              <a:t>Cr beams  </a:t>
            </a:r>
            <a:endParaRPr lang="ru-RU" sz="4000" b="1"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7328224" y="5943464"/>
            <a:ext cx="42115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ru-RU" baseline="30000" smtClean="0">
                <a:latin typeface="Times New Roman" panose="02020603050405020304" pitchFamily="18" charset="0"/>
                <a:cs typeface="Times New Roman" panose="02020603050405020304" pitchFamily="18" charset="0"/>
              </a:rPr>
              <a:t>52</a:t>
            </a:r>
            <a:r>
              <a:rPr lang="en-US" smtClean="0">
                <a:latin typeface="Times New Roman" panose="02020603050405020304" pitchFamily="18" charset="0"/>
                <a:cs typeface="Times New Roman" panose="02020603050405020304" pitchFamily="18" charset="0"/>
              </a:rPr>
              <a:t>Cr </a:t>
            </a:r>
            <a:r>
              <a:rPr lang="en-US" dirty="0">
                <a:latin typeface="Times New Roman" panose="02020603050405020304" pitchFamily="18" charset="0"/>
                <a:cs typeface="Times New Roman" panose="02020603050405020304" pitchFamily="18" charset="0"/>
              </a:rPr>
              <a:t>ion </a:t>
            </a:r>
            <a:r>
              <a:rPr lang="en-US" dirty="0" smtClean="0">
                <a:latin typeface="Times New Roman" panose="02020603050405020304" pitchFamily="18" charset="0"/>
                <a:cs typeface="Times New Roman" panose="02020603050405020304" pitchFamily="18" charset="0"/>
              </a:rPr>
              <a:t>spectrum. </a:t>
            </a:r>
            <a:r>
              <a:rPr lang="en-US" dirty="0">
                <a:latin typeface="Times New Roman" panose="02020603050405020304" pitchFamily="18" charset="0"/>
                <a:cs typeface="Times New Roman" panose="02020603050405020304" pitchFamily="18" charset="0"/>
              </a:rPr>
              <a:t>optimized for </a:t>
            </a:r>
            <a:r>
              <a:rPr lang="en-US" dirty="0" smtClean="0">
                <a:latin typeface="Times New Roman" panose="02020603050405020304" pitchFamily="18" charset="0"/>
                <a:cs typeface="Times New Roman" panose="02020603050405020304" pitchFamily="18" charset="0"/>
              </a:rPr>
              <a:t>Cr</a:t>
            </a:r>
            <a:r>
              <a:rPr lang="en-US" baseline="30000"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a:stretch>
            <a:fillRect/>
          </a:stretch>
        </p:blipFill>
        <p:spPr>
          <a:xfrm>
            <a:off x="6514122" y="1969677"/>
            <a:ext cx="5270505" cy="3904608"/>
          </a:xfrm>
          <a:prstGeom prst="rect">
            <a:avLst/>
          </a:prstGeom>
        </p:spPr>
      </p:pic>
      <p:sp>
        <p:nvSpPr>
          <p:cNvPr id="18" name="TextBox 17"/>
          <p:cNvSpPr txBox="1"/>
          <p:nvPr/>
        </p:nvSpPr>
        <p:spPr>
          <a:xfrm>
            <a:off x="1283571" y="5943464"/>
            <a:ext cx="4065921"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en-US" baseline="30000" dirty="0" smtClean="0">
                <a:latin typeface="Times New Roman" panose="02020603050405020304" pitchFamily="18" charset="0"/>
                <a:cs typeface="Times New Roman" panose="02020603050405020304" pitchFamily="18" charset="0"/>
              </a:rPr>
              <a:t>48</a:t>
            </a:r>
            <a:r>
              <a:rPr lang="en-US" dirty="0" smtClean="0">
                <a:latin typeface="Times New Roman" panose="02020603050405020304" pitchFamily="18" charset="0"/>
                <a:cs typeface="Times New Roman" panose="02020603050405020304" pitchFamily="18" charset="0"/>
              </a:rPr>
              <a:t>Ti </a:t>
            </a:r>
            <a:r>
              <a:rPr lang="en-US" dirty="0">
                <a:latin typeface="Times New Roman" panose="02020603050405020304" pitchFamily="18" charset="0"/>
                <a:cs typeface="Times New Roman" panose="02020603050405020304" pitchFamily="18" charset="0"/>
              </a:rPr>
              <a:t>ion </a:t>
            </a:r>
            <a:r>
              <a:rPr lang="en-US" dirty="0" smtClean="0">
                <a:latin typeface="Times New Roman" panose="02020603050405020304" pitchFamily="18" charset="0"/>
                <a:cs typeface="Times New Roman" panose="02020603050405020304" pitchFamily="18" charset="0"/>
              </a:rPr>
              <a:t>spectrum. </a:t>
            </a:r>
            <a:r>
              <a:rPr lang="en-US" dirty="0">
                <a:latin typeface="Times New Roman" panose="02020603050405020304" pitchFamily="18" charset="0"/>
                <a:cs typeface="Times New Roman" panose="02020603050405020304" pitchFamily="18" charset="0"/>
              </a:rPr>
              <a:t>optimized for </a:t>
            </a:r>
            <a:r>
              <a:rPr lang="en-US" dirty="0" smtClean="0">
                <a:latin typeface="Times New Roman" panose="02020603050405020304" pitchFamily="18" charset="0"/>
                <a:cs typeface="Times New Roman" panose="02020603050405020304" pitchFamily="18" charset="0"/>
              </a:rPr>
              <a:t>Ti</a:t>
            </a:r>
            <a:r>
              <a:rPr lang="en-US" baseline="30000"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p:txBody>
      </p:sp>
      <p:pic>
        <p:nvPicPr>
          <p:cNvPr id="19" name="Рисунок 18"/>
          <p:cNvPicPr>
            <a:picLocks noChangeAspect="1"/>
          </p:cNvPicPr>
          <p:nvPr/>
        </p:nvPicPr>
        <p:blipFill>
          <a:blip r:embed="rId4"/>
          <a:stretch>
            <a:fillRect/>
          </a:stretch>
        </p:blipFill>
        <p:spPr>
          <a:xfrm>
            <a:off x="537592" y="2052321"/>
            <a:ext cx="5180716" cy="3782632"/>
          </a:xfrm>
          <a:prstGeom prst="rect">
            <a:avLst/>
          </a:prstGeom>
        </p:spPr>
      </p:pic>
      <p:sp>
        <p:nvSpPr>
          <p:cNvPr id="20" name="TextBox 19"/>
          <p:cNvSpPr txBox="1"/>
          <p:nvPr/>
        </p:nvSpPr>
        <p:spPr>
          <a:xfrm>
            <a:off x="8462046" y="1425461"/>
            <a:ext cx="2642583" cy="369332"/>
          </a:xfrm>
          <a:prstGeom prst="rect">
            <a:avLst/>
          </a:prstGeom>
          <a:noFill/>
        </p:spPr>
        <p:txBody>
          <a:bodyPr wrap="none" rtlCol="0">
            <a:spAutoFit/>
          </a:bodyPr>
          <a:lstStyle/>
          <a:p>
            <a:r>
              <a:rPr lang="en-US" baseline="30000" dirty="0" smtClean="0">
                <a:latin typeface="Times New Roman" panose="02020603050405020304" pitchFamily="18" charset="0"/>
                <a:cs typeface="Times New Roman" panose="02020603050405020304" pitchFamily="18" charset="0"/>
              </a:rPr>
              <a:t>48</a:t>
            </a:r>
            <a:r>
              <a:rPr lang="en-US" dirty="0" smtClean="0">
                <a:latin typeface="Times New Roman" panose="02020603050405020304" pitchFamily="18" charset="0"/>
                <a:cs typeface="Times New Roman" panose="02020603050405020304" pitchFamily="18" charset="0"/>
              </a:rPr>
              <a:t>Ti + UHF Power 350 W</a:t>
            </a:r>
            <a:endParaRPr lang="ru-RU" dirty="0">
              <a:latin typeface="Times New Roman" panose="02020603050405020304" pitchFamily="18" charset="0"/>
              <a:cs typeface="Times New Roman" panose="02020603050405020304" pitchFamily="18" charset="0"/>
            </a:endParaRPr>
          </a:p>
        </p:txBody>
      </p:sp>
      <p:pic>
        <p:nvPicPr>
          <p:cNvPr id="21" name="Рисунок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34026" y="152029"/>
            <a:ext cx="1498625" cy="1128308"/>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p:spPr>
      </p:pic>
      <p:sp>
        <p:nvSpPr>
          <p:cNvPr id="2" name="Номер слайда 1"/>
          <p:cNvSpPr>
            <a:spLocks noGrp="1"/>
          </p:cNvSpPr>
          <p:nvPr>
            <p:ph type="sldNum" sz="quarter" idx="12"/>
          </p:nvPr>
        </p:nvSpPr>
        <p:spPr>
          <a:xfrm>
            <a:off x="9433993" y="6492875"/>
            <a:ext cx="2743200" cy="365125"/>
          </a:xfrm>
        </p:spPr>
        <p:txBody>
          <a:bodyPr/>
          <a:lstStyle/>
          <a:p>
            <a:fld id="{A0E87995-BA33-4671-BBC3-CF6F47965200}" type="slidenum">
              <a:rPr lang="ru-RU" smtClean="0"/>
              <a:t>10</a:t>
            </a:fld>
            <a:endParaRPr lang="ru-RU" dirty="0"/>
          </a:p>
        </p:txBody>
      </p:sp>
    </p:spTree>
    <p:extLst>
      <p:ext uri="{BB962C8B-B14F-4D97-AF65-F5344CB8AC3E}">
        <p14:creationId xmlns:p14="http://schemas.microsoft.com/office/powerpoint/2010/main" val="2408259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Production of </a:t>
            </a:r>
            <a:r>
              <a:rPr lang="en-US" sz="4000" b="1" baseline="30000" dirty="0">
                <a:latin typeface="Times New Roman" panose="02020603050405020304" pitchFamily="18" charset="0"/>
                <a:cs typeface="Times New Roman" panose="02020603050405020304" pitchFamily="18" charset="0"/>
              </a:rPr>
              <a:t>48</a:t>
            </a:r>
            <a:r>
              <a:rPr lang="en-US" sz="4000" b="1" dirty="0">
                <a:latin typeface="Times New Roman" panose="02020603050405020304" pitchFamily="18" charset="0"/>
                <a:cs typeface="Times New Roman" panose="02020603050405020304" pitchFamily="18" charset="0"/>
              </a:rPr>
              <a:t>Ti and </a:t>
            </a:r>
            <a:r>
              <a:rPr lang="en-US" sz="4000" b="1" baseline="30000" dirty="0">
                <a:latin typeface="Times New Roman" panose="02020603050405020304" pitchFamily="18" charset="0"/>
                <a:cs typeface="Times New Roman" panose="02020603050405020304" pitchFamily="18" charset="0"/>
              </a:rPr>
              <a:t>52</a:t>
            </a:r>
            <a:r>
              <a:rPr lang="en-US" sz="4000" b="1" dirty="0">
                <a:latin typeface="Times New Roman" panose="02020603050405020304" pitchFamily="18" charset="0"/>
                <a:cs typeface="Times New Roman" panose="02020603050405020304" pitchFamily="18" charset="0"/>
              </a:rPr>
              <a:t>Cr beams </a:t>
            </a:r>
            <a:endParaRPr lang="ru-RU" sz="4000" b="1" dirty="0">
              <a:latin typeface="Times New Roman" panose="02020603050405020304" pitchFamily="18" charset="0"/>
              <a:cs typeface="Times New Roman" panose="02020603050405020304" pitchFamily="18" charset="0"/>
            </a:endParaRPr>
          </a:p>
        </p:txBody>
      </p:sp>
      <p:pic>
        <p:nvPicPr>
          <p:cNvPr id="10" name="Объект 3"/>
          <p:cNvPicPr>
            <a:picLocks noChangeAspect="1"/>
          </p:cNvPicPr>
          <p:nvPr/>
        </p:nvPicPr>
        <p:blipFill>
          <a:blip r:embed="rId3" cstate="print"/>
          <a:stretch>
            <a:fillRect/>
          </a:stretch>
        </p:blipFill>
        <p:spPr>
          <a:xfrm>
            <a:off x="0" y="1848770"/>
            <a:ext cx="5384496" cy="4469130"/>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2010938453"/>
              </p:ext>
            </p:extLst>
          </p:nvPr>
        </p:nvGraphicFramePr>
        <p:xfrm>
          <a:off x="6312560" y="2010395"/>
          <a:ext cx="5471770" cy="3741150"/>
        </p:xfrm>
        <a:graphic>
          <a:graphicData uri="http://schemas.openxmlformats.org/drawingml/2006/table">
            <a:tbl>
              <a:tblPr firstRow="1" bandRow="1">
                <a:tableStyleId>{5C22544A-7EE6-4342-B048-85BDC9FD1C3A}</a:tableStyleId>
              </a:tblPr>
              <a:tblGrid>
                <a:gridCol w="1094354">
                  <a:extLst>
                    <a:ext uri="{9D8B030D-6E8A-4147-A177-3AD203B41FA5}">
                      <a16:colId xmlns:a16="http://schemas.microsoft.com/office/drawing/2014/main" xmlns="" val="20000"/>
                    </a:ext>
                  </a:extLst>
                </a:gridCol>
                <a:gridCol w="1094354">
                  <a:extLst>
                    <a:ext uri="{9D8B030D-6E8A-4147-A177-3AD203B41FA5}">
                      <a16:colId xmlns:a16="http://schemas.microsoft.com/office/drawing/2014/main" xmlns="" val="20001"/>
                    </a:ext>
                  </a:extLst>
                </a:gridCol>
                <a:gridCol w="1094354">
                  <a:extLst>
                    <a:ext uri="{9D8B030D-6E8A-4147-A177-3AD203B41FA5}">
                      <a16:colId xmlns:a16="http://schemas.microsoft.com/office/drawing/2014/main" xmlns="" val="20002"/>
                    </a:ext>
                  </a:extLst>
                </a:gridCol>
                <a:gridCol w="1094354">
                  <a:extLst>
                    <a:ext uri="{9D8B030D-6E8A-4147-A177-3AD203B41FA5}">
                      <a16:colId xmlns:a16="http://schemas.microsoft.com/office/drawing/2014/main" xmlns="" val="20003"/>
                    </a:ext>
                  </a:extLst>
                </a:gridCol>
                <a:gridCol w="1094354">
                  <a:extLst>
                    <a:ext uri="{9D8B030D-6E8A-4147-A177-3AD203B41FA5}">
                      <a16:colId xmlns:a16="http://schemas.microsoft.com/office/drawing/2014/main" xmlns="" val="20004"/>
                    </a:ext>
                  </a:extLst>
                </a:gridCol>
              </a:tblGrid>
              <a:tr h="738530">
                <a:tc>
                  <a:txBody>
                    <a:bodyPr/>
                    <a:lstStyle/>
                    <a:p>
                      <a:pPr algn="ctr"/>
                      <a:r>
                        <a:rPr lang="en-US" sz="1600" b="1" dirty="0" smtClean="0"/>
                        <a:t>Faraday</a:t>
                      </a:r>
                      <a:r>
                        <a:rPr lang="en-US" sz="1600" b="1" baseline="0" dirty="0" smtClean="0"/>
                        <a:t> Cup</a:t>
                      </a:r>
                      <a:endParaRPr lang="ru-RU" sz="1600" b="1" dirty="0"/>
                    </a:p>
                  </a:txBody>
                  <a:tcPr marL="76056" marR="76056" marT="38028" marB="38028"/>
                </a:tc>
                <a:tc>
                  <a:txBody>
                    <a:bodyPr/>
                    <a:lstStyle/>
                    <a:p>
                      <a:pPr algn="ctr"/>
                      <a:r>
                        <a:rPr lang="en-US" sz="1600" b="1" dirty="0" smtClean="0"/>
                        <a:t>Current,</a:t>
                      </a:r>
                      <a:r>
                        <a:rPr lang="en-US" sz="1600" b="1" baseline="0" dirty="0" smtClean="0"/>
                        <a:t> </a:t>
                      </a:r>
                      <a:r>
                        <a:rPr lang="en-US" sz="1600" b="1" baseline="0" dirty="0" err="1" smtClean="0"/>
                        <a:t>emkA</a:t>
                      </a:r>
                      <a:endParaRPr lang="ru-RU" sz="1600" b="1" dirty="0"/>
                    </a:p>
                  </a:txBody>
                  <a:tcPr marL="76056" marR="76056" marT="38028" marB="38028"/>
                </a:tc>
                <a:tc>
                  <a:txBody>
                    <a:bodyPr/>
                    <a:lstStyle/>
                    <a:p>
                      <a:pPr algn="ctr"/>
                      <a:r>
                        <a:rPr lang="en-US" sz="1600" b="1" dirty="0" smtClean="0"/>
                        <a:t>Efficiency of beam transfer </a:t>
                      </a:r>
                      <a:endParaRPr lang="ru-RU" sz="1600" b="1" dirty="0"/>
                    </a:p>
                  </a:txBody>
                  <a:tcPr marL="76056" marR="76056" marT="38028" marB="38028"/>
                </a:tc>
                <a:tc>
                  <a:txBody>
                    <a:bodyPr/>
                    <a:lstStyle/>
                    <a:p>
                      <a:pPr algn="ctr"/>
                      <a:r>
                        <a:rPr lang="en-US" sz="1600" b="1" dirty="0" smtClean="0"/>
                        <a:t>Current, </a:t>
                      </a:r>
                      <a:r>
                        <a:rPr lang="en-US" sz="1600" b="1" dirty="0" err="1" smtClean="0"/>
                        <a:t>e</a:t>
                      </a:r>
                      <a:r>
                        <a:rPr lang="en-US" sz="1600" b="1" baseline="0" dirty="0" err="1" smtClean="0"/>
                        <a:t>mkA</a:t>
                      </a:r>
                      <a:endParaRPr lang="ru-RU" sz="1600" b="1" dirty="0"/>
                    </a:p>
                  </a:txBody>
                  <a:tcPr/>
                </a:tc>
                <a:tc>
                  <a:txBody>
                    <a:bodyPr/>
                    <a:lstStyle/>
                    <a:p>
                      <a:pPr algn="ctr"/>
                      <a:r>
                        <a:rPr lang="en-US" sz="1600" b="1" dirty="0" smtClean="0"/>
                        <a:t>Efficiency of beam transfer </a:t>
                      </a:r>
                      <a:endParaRPr lang="ru-RU" sz="1600" b="1" dirty="0"/>
                    </a:p>
                  </a:txBody>
                  <a:tcPr/>
                </a:tc>
                <a:extLst>
                  <a:ext uri="{0D108BD9-81ED-4DB2-BD59-A6C34878D82A}">
                    <a16:rowId xmlns:a16="http://schemas.microsoft.com/office/drawing/2014/main" xmlns="" val="10000"/>
                  </a:ext>
                </a:extLst>
              </a:tr>
              <a:tr h="486365">
                <a:tc>
                  <a:txBody>
                    <a:bodyPr/>
                    <a:lstStyle/>
                    <a:p>
                      <a:pPr algn="ctr"/>
                      <a:r>
                        <a:rPr lang="en-US" sz="2000" dirty="0" smtClean="0"/>
                        <a:t>I</a:t>
                      </a:r>
                      <a:r>
                        <a:rPr lang="en-US" sz="2000" baseline="-25000" dirty="0" smtClean="0"/>
                        <a:t>inj1</a:t>
                      </a:r>
                      <a:endParaRPr lang="ru-RU" sz="2000" dirty="0"/>
                    </a:p>
                  </a:txBody>
                  <a:tcPr marL="76056" marR="76056" marT="38028" marB="38028"/>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22.746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70.498</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486365">
                <a:tc>
                  <a:txBody>
                    <a:bodyPr/>
                    <a:lstStyle/>
                    <a:p>
                      <a:pPr algn="ctr"/>
                      <a:r>
                        <a:rPr lang="en-US" sz="2000" dirty="0" smtClean="0"/>
                        <a:t>I</a:t>
                      </a:r>
                      <a:r>
                        <a:rPr lang="en-US" sz="2000" baseline="-25000" dirty="0" smtClean="0"/>
                        <a:t>inj2</a:t>
                      </a:r>
                      <a:endParaRPr lang="ru-RU" sz="2000" dirty="0"/>
                    </a:p>
                  </a:txBody>
                  <a:tcPr marL="76056" marR="76056" marT="38028" marB="38028"/>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20.346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89.45</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58.372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82.80</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486365">
                <a:tc>
                  <a:txBody>
                    <a:bodyPr/>
                    <a:lstStyle/>
                    <a:p>
                      <a:pPr algn="ctr"/>
                      <a:r>
                        <a:rPr lang="en-US" sz="2000" dirty="0" smtClean="0"/>
                        <a:t>I</a:t>
                      </a:r>
                      <a:r>
                        <a:rPr lang="en-US" sz="2000" baseline="-25000" dirty="0" smtClean="0"/>
                        <a:t>inj3</a:t>
                      </a:r>
                      <a:endParaRPr lang="ru-RU" sz="2000" dirty="0"/>
                    </a:p>
                  </a:txBody>
                  <a:tcPr marL="76056" marR="76056" marT="38028" marB="38028"/>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15.849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69.68</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51.841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73.54</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486365">
                <a:tc>
                  <a:txBody>
                    <a:bodyPr/>
                    <a:lstStyle/>
                    <a:p>
                      <a:pPr algn="ctr"/>
                      <a:r>
                        <a:rPr lang="en-US" sz="2000" dirty="0" smtClean="0"/>
                        <a:t>I</a:t>
                      </a:r>
                      <a:r>
                        <a:rPr lang="en-US" sz="2000" baseline="-25000" dirty="0" smtClean="0"/>
                        <a:t>RP2-1</a:t>
                      </a:r>
                      <a:endParaRPr lang="ru-RU" sz="2000" dirty="0"/>
                    </a:p>
                  </a:txBody>
                  <a:tcPr marL="76056" marR="76056" marT="38028" marB="38028"/>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11.556</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50.80</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34.72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49.25</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486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I</a:t>
                      </a:r>
                      <a:r>
                        <a:rPr lang="en-US" sz="2000" baseline="-25000" dirty="0" smtClean="0"/>
                        <a:t>RP2-2</a:t>
                      </a:r>
                      <a:endParaRPr lang="ru-RU" sz="2000" dirty="0" smtClean="0"/>
                    </a:p>
                  </a:txBody>
                  <a:tcPr marL="76056" marR="76056" marT="38028" marB="38028"/>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9.949</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43.74</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30.925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43.87</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48636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I</a:t>
                      </a:r>
                      <a:r>
                        <a:rPr lang="en-US" sz="2000" baseline="-25000" dirty="0" smtClean="0"/>
                        <a:t>FCI</a:t>
                      </a:r>
                      <a:endParaRPr lang="ru-RU" sz="2000" dirty="0" smtClean="0"/>
                    </a:p>
                  </a:txBody>
                  <a:tcPr marL="76056" marR="76056" marT="38028" marB="38028"/>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7.27</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31.96</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25.5</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1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36.17</a:t>
                      </a: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cxnSp>
        <p:nvCxnSpPr>
          <p:cNvPr id="5" name="Прямая со стрелкой 4"/>
          <p:cNvCxnSpPr/>
          <p:nvPr/>
        </p:nvCxnSpPr>
        <p:spPr>
          <a:xfrm>
            <a:off x="2692248" y="2681178"/>
            <a:ext cx="3620312" cy="959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2045970" y="2681178"/>
            <a:ext cx="4266590" cy="4806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2960370" y="3024716"/>
            <a:ext cx="3352190" cy="11065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1588770" y="4645505"/>
            <a:ext cx="4696536" cy="2699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2240280" y="4915476"/>
            <a:ext cx="4058653" cy="208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3937038" y="5596768"/>
            <a:ext cx="2375522" cy="589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088614" y="1548730"/>
            <a:ext cx="821059" cy="461665"/>
          </a:xfrm>
          <a:prstGeom prst="rect">
            <a:avLst/>
          </a:prstGeom>
          <a:noFill/>
          <a:ln>
            <a:solidFill>
              <a:srgbClr val="5B9BD5"/>
            </a:solidFill>
          </a:ln>
        </p:spPr>
        <p:txBody>
          <a:bodyPr wrap="none" rtlCol="0">
            <a:spAutoFit/>
          </a:bodyPr>
          <a:lstStyle/>
          <a:p>
            <a:r>
              <a:rPr lang="en-US" sz="2400" baseline="30000" dirty="0" smtClean="0">
                <a:ln w="0"/>
                <a:solidFill>
                  <a:schemeClr val="accent1"/>
                </a:solidFill>
                <a:effectLst>
                  <a:outerShdw blurRad="38100" dist="25400" dir="5400000" algn="ctr" rotWithShape="0">
                    <a:srgbClr val="6E747A">
                      <a:alpha val="43000"/>
                    </a:srgbClr>
                  </a:outerShdw>
                </a:effectLst>
              </a:rPr>
              <a:t>48</a:t>
            </a:r>
            <a:r>
              <a:rPr lang="en-US" sz="2400" dirty="0" smtClean="0">
                <a:ln w="0"/>
                <a:solidFill>
                  <a:schemeClr val="accent1"/>
                </a:solidFill>
                <a:effectLst>
                  <a:outerShdw blurRad="38100" dist="25400" dir="5400000" algn="ctr" rotWithShape="0">
                    <a:srgbClr val="6E747A">
                      <a:alpha val="43000"/>
                    </a:srgbClr>
                  </a:outerShdw>
                </a:effectLst>
              </a:rPr>
              <a:t>Ti</a:t>
            </a:r>
            <a:r>
              <a:rPr lang="en-US" sz="2400" baseline="30000" dirty="0" smtClean="0">
                <a:ln w="0"/>
                <a:solidFill>
                  <a:schemeClr val="accent1"/>
                </a:solidFill>
                <a:effectLst>
                  <a:outerShdw blurRad="38100" dist="25400" dir="5400000" algn="ctr" rotWithShape="0">
                    <a:srgbClr val="6E747A">
                      <a:alpha val="43000"/>
                    </a:srgbClr>
                  </a:outerShdw>
                </a:effectLst>
              </a:rPr>
              <a:t>7+</a:t>
            </a:r>
            <a:endParaRPr lang="ru-RU" sz="2400" dirty="0">
              <a:ln w="0"/>
              <a:solidFill>
                <a:schemeClr val="accent1"/>
              </a:solidFill>
              <a:effectLst>
                <a:outerShdw blurRad="38100" dist="25400" dir="5400000" algn="ctr" rotWithShape="0">
                  <a:srgbClr val="6E747A">
                    <a:alpha val="43000"/>
                  </a:srgbClr>
                </a:outerShdw>
              </a:effectLst>
            </a:endParaRPr>
          </a:p>
        </p:txBody>
      </p:sp>
      <p:sp>
        <p:nvSpPr>
          <p:cNvPr id="31" name="TextBox 30"/>
          <p:cNvSpPr txBox="1"/>
          <p:nvPr/>
        </p:nvSpPr>
        <p:spPr>
          <a:xfrm>
            <a:off x="10275197" y="1548729"/>
            <a:ext cx="974947" cy="461665"/>
          </a:xfrm>
          <a:prstGeom prst="rect">
            <a:avLst/>
          </a:prstGeom>
          <a:noFill/>
          <a:ln>
            <a:solidFill>
              <a:srgbClr val="5B9BD5"/>
            </a:solidFill>
          </a:ln>
        </p:spPr>
        <p:txBody>
          <a:bodyPr wrap="none" rtlCol="0">
            <a:spAutoFit/>
          </a:bodyPr>
          <a:lstStyle/>
          <a:p>
            <a:r>
              <a:rPr lang="en-US" sz="2400" baseline="30000" dirty="0" smtClean="0">
                <a:ln w="0"/>
                <a:solidFill>
                  <a:schemeClr val="accent1"/>
                </a:solidFill>
                <a:effectLst>
                  <a:outerShdw blurRad="38100" dist="25400" dir="5400000" algn="ctr" rotWithShape="0">
                    <a:srgbClr val="6E747A">
                      <a:alpha val="43000"/>
                    </a:srgbClr>
                  </a:outerShdw>
                </a:effectLst>
              </a:rPr>
              <a:t>52</a:t>
            </a:r>
            <a:r>
              <a:rPr lang="en-US" sz="2400" dirty="0" smtClean="0">
                <a:ln w="0"/>
                <a:solidFill>
                  <a:schemeClr val="accent1"/>
                </a:solidFill>
                <a:effectLst>
                  <a:outerShdw blurRad="38100" dist="25400" dir="5400000" algn="ctr" rotWithShape="0">
                    <a:srgbClr val="6E747A">
                      <a:alpha val="43000"/>
                    </a:srgbClr>
                  </a:outerShdw>
                </a:effectLst>
              </a:rPr>
              <a:t>Cr</a:t>
            </a:r>
            <a:r>
              <a:rPr lang="en-US" sz="2400" baseline="30000" dirty="0" smtClean="0">
                <a:ln w="0"/>
                <a:solidFill>
                  <a:schemeClr val="accent1"/>
                </a:solidFill>
                <a:effectLst>
                  <a:outerShdw blurRad="38100" dist="25400" dir="5400000" algn="ctr" rotWithShape="0">
                    <a:srgbClr val="6E747A">
                      <a:alpha val="43000"/>
                    </a:srgbClr>
                  </a:outerShdw>
                </a:effectLst>
              </a:rPr>
              <a:t>10+</a:t>
            </a:r>
            <a:endParaRPr lang="ru-RU" sz="2400" dirty="0">
              <a:ln w="0"/>
              <a:solidFill>
                <a:schemeClr val="accent1"/>
              </a:solidFill>
              <a:effectLst>
                <a:outerShdw blurRad="38100" dist="25400" dir="5400000" algn="ctr" rotWithShape="0">
                  <a:srgbClr val="6E747A">
                    <a:alpha val="43000"/>
                  </a:srgbClr>
                </a:outerShdw>
              </a:effectLst>
            </a:endParaRPr>
          </a:p>
        </p:txBody>
      </p:sp>
      <p:sp>
        <p:nvSpPr>
          <p:cNvPr id="3" name="Номер слайда 2"/>
          <p:cNvSpPr>
            <a:spLocks noGrp="1"/>
          </p:cNvSpPr>
          <p:nvPr>
            <p:ph type="sldNum" sz="quarter" idx="12"/>
          </p:nvPr>
        </p:nvSpPr>
        <p:spPr>
          <a:xfrm>
            <a:off x="9448800" y="6492875"/>
            <a:ext cx="2743200" cy="365125"/>
          </a:xfrm>
        </p:spPr>
        <p:txBody>
          <a:bodyPr/>
          <a:lstStyle/>
          <a:p>
            <a:fld id="{A0E87995-BA33-4671-BBC3-CF6F47965200}" type="slidenum">
              <a:rPr lang="ru-RU" smtClean="0"/>
              <a:t>11</a:t>
            </a:fld>
            <a:endParaRPr lang="ru-RU" dirty="0"/>
          </a:p>
        </p:txBody>
      </p:sp>
    </p:spTree>
    <p:extLst>
      <p:ext uri="{BB962C8B-B14F-4D97-AF65-F5344CB8AC3E}">
        <p14:creationId xmlns:p14="http://schemas.microsoft.com/office/powerpoint/2010/main" val="2627634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1"/>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1528" y1="84887" x2="21528" y2="84887"/>
                        <a14:foregroundMark x1="18267" y1="83879" x2="18267" y2="83879"/>
                        <a14:foregroundMark x1="1957" y1="88413" x2="1957" y2="88413"/>
                        <a14:foregroundMark x1="14632" y1="87406" x2="14632" y2="87406"/>
                        <a14:foregroundMark x1="28145" y1="81864" x2="28145" y2="81864"/>
                        <a14:foregroundMark x1="5965" y1="93955" x2="5965" y2="93955"/>
                        <a14:foregroundMark x1="45760" y1="46599" x2="45760" y2="46599"/>
                        <a14:foregroundMark x1="46319" y1="40806" x2="46319" y2="40806"/>
                        <a14:foregroundMark x1="45666" y1="37280" x2="45666" y2="37280"/>
                        <a14:foregroundMark x1="42591" y1="48866" x2="42591" y2="48866"/>
                        <a14:foregroundMark x1="41938" y1="51385" x2="41938" y2="51385"/>
                        <a14:foregroundMark x1="49953" y1="48363" x2="49953" y2="48363"/>
                        <a14:foregroundMark x1="45573" y1="31486" x2="45573" y2="31486"/>
                        <a14:foregroundMark x1="45387" y1="29723" x2="45387" y2="29723"/>
                        <a14:foregroundMark x1="45200" y1="24433" x2="45200" y2="24433"/>
                        <a14:foregroundMark x1="44828" y1="21159" x2="44828" y2="21159"/>
                        <a14:foregroundMark x1="44641" y1="19144" x2="44641" y2="19144"/>
                        <a14:foregroundMark x1="44548" y1="18136" x2="44548" y2="18136"/>
                        <a14:foregroundMark x1="86021" y1="53652" x2="86021" y2="53652"/>
                        <a14:foregroundMark x1="95433" y1="43829" x2="95433" y2="43829"/>
                        <a14:foregroundMark x1="91892" y1="55416" x2="91892" y2="55416"/>
                        <a14:foregroundMark x1="92731" y1="50882" x2="92731" y2="50882"/>
                        <a14:foregroundMark x1="90587" y1="36020" x2="90587" y2="36020"/>
                        <a14:foregroundMark x1="90401" y1="34509" x2="90401" y2="34509"/>
                        <a14:foregroundMark x1="90587" y1="33753" x2="90587" y2="33753"/>
                        <a14:foregroundMark x1="89748" y1="34509" x2="89748" y2="34509"/>
                        <a14:foregroundMark x1="91985" y1="39547" x2="91985" y2="39547"/>
                        <a14:foregroundMark x1="92265" y1="38791" x2="92265" y2="38791"/>
                        <a14:foregroundMark x1="34390" y1="79345" x2="34390" y2="79345"/>
                        <a14:foregroundMark x1="97484" y1="42065" x2="97484" y2="42065"/>
                        <a14:foregroundMark x1="96459" y1="46348" x2="96459" y2="46348"/>
                        <a14:foregroundMark x1="93942" y1="47355" x2="93942" y2="47355"/>
                        <a14:foregroundMark x1="45853" y1="17632" x2="45853" y2="17632"/>
                        <a14:foregroundMark x1="43336" y1="19395" x2="43336" y2="19395"/>
                        <a14:foregroundMark x1="54706" y1="74055" x2="54706" y2="74055"/>
                        <a14:foregroundMark x1="55825" y1="73048" x2="55825" y2="73048"/>
                        <a14:foregroundMark x1="55545" y1="73552" x2="55545" y2="73552"/>
                        <a14:foregroundMark x1="54986" y1="56423" x2="54986" y2="56423"/>
                        <a14:foregroundMark x1="98602" y1="41814" x2="98602" y2="41814"/>
                        <a14:foregroundMark x1="76048" y1="43325" x2="76048" y2="43325"/>
                        <a14:foregroundMark x1="78192" y1="42317" x2="78192" y2="42317"/>
                        <a14:foregroundMark x1="79310" y1="42065" x2="79310" y2="42065"/>
                        <a14:foregroundMark x1="74464" y1="44584" x2="74464" y2="44584"/>
                        <a14:foregroundMark x1="85461" y1="38791" x2="85461" y2="38791"/>
                        <a14:foregroundMark x1="83970" y1="39798" x2="83970" y2="39798"/>
                        <a14:foregroundMark x1="86766" y1="38539" x2="86766" y2="38539"/>
                        <a14:foregroundMark x1="36999" y1="76071" x2="36999" y2="76071"/>
                      </a14:backgroundRemoval>
                    </a14:imgEffect>
                  </a14:imgLayer>
                </a14:imgProps>
              </a:ext>
              <a:ext uri="{28A0092B-C50C-407E-A947-70E740481C1C}">
                <a14:useLocalDpi xmlns:a14="http://schemas.microsoft.com/office/drawing/2010/main" val="0"/>
              </a:ext>
            </a:extLst>
          </a:blip>
          <a:srcRect/>
          <a:stretch>
            <a:fillRect/>
          </a:stretch>
        </p:blipFill>
        <p:spPr bwMode="auto">
          <a:xfrm>
            <a:off x="3106737" y="2316957"/>
            <a:ext cx="7050723" cy="26088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noChangeArrowheads="1"/>
          </p:cNvPicPr>
          <p:nvPr/>
        </p:nvPicPr>
        <p:blipFill>
          <a:blip r:embed="rId5" cstate="print">
            <a:extLst>
              <a:ext uri="{28A0092B-C50C-407E-A947-70E740481C1C}">
                <a14:useLocalDpi xmlns:a14="http://schemas.microsoft.com/office/drawing/2010/main" val="0"/>
              </a:ext>
            </a:extLst>
          </a:blip>
          <a:srcRect t="29034" b="29036"/>
          <a:stretch>
            <a:fillRect/>
          </a:stretch>
        </p:blipFill>
        <p:spPr bwMode="auto">
          <a:xfrm>
            <a:off x="8142128" y="5389383"/>
            <a:ext cx="3663950" cy="1152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38360" y="275625"/>
            <a:ext cx="1705927" cy="15777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535" t="30351" r="35884" b="15753"/>
          <a:stretch/>
        </p:blipFill>
        <p:spPr bwMode="auto">
          <a:xfrm>
            <a:off x="724853" y="3806067"/>
            <a:ext cx="1162050" cy="19617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853" y="2433942"/>
            <a:ext cx="1162050" cy="1187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8"/>
          <p:cNvSpPr txBox="1">
            <a:spLocks noChangeArrowheads="1"/>
          </p:cNvSpPr>
          <p:nvPr/>
        </p:nvSpPr>
        <p:spPr bwMode="auto">
          <a:xfrm>
            <a:off x="7776216" y="393292"/>
            <a:ext cx="11928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ru-RU" sz="1800" dirty="0" smtClean="0"/>
              <a:t>Resonator</a:t>
            </a:r>
            <a:endParaRPr lang="ru-RU" altLang="ru-RU" sz="1800" dirty="0"/>
          </a:p>
        </p:txBody>
      </p:sp>
      <p:cxnSp>
        <p:nvCxnSpPr>
          <p:cNvPr id="12" name="Прямая со стрелкой 11">
            <a:extLst>
              <a:ext uri="{FF2B5EF4-FFF2-40B4-BE49-F238E27FC236}">
                <a16:creationId xmlns:a16="http://schemas.microsoft.com/office/drawing/2014/main" xmlns="" id="{E4EA683C-107A-4667-9B64-86E1411F19CE}"/>
              </a:ext>
            </a:extLst>
          </p:cNvPr>
          <p:cNvCxnSpPr>
            <a:stCxn id="8" idx="3"/>
          </p:cNvCxnSpPr>
          <p:nvPr/>
        </p:nvCxnSpPr>
        <p:spPr>
          <a:xfrm>
            <a:off x="1886903" y="3027667"/>
            <a:ext cx="1365568" cy="1505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a:extLst>
              <a:ext uri="{FF2B5EF4-FFF2-40B4-BE49-F238E27FC236}">
                <a16:creationId xmlns:a16="http://schemas.microsoft.com/office/drawing/2014/main" xmlns="" id="{6DFD3CFD-07F1-44DB-BE1A-E2270A0E9E8D}"/>
              </a:ext>
            </a:extLst>
          </p:cNvPr>
          <p:cNvCxnSpPr>
            <a:stCxn id="11" idx="3"/>
          </p:cNvCxnSpPr>
          <p:nvPr/>
        </p:nvCxnSpPr>
        <p:spPr>
          <a:xfrm>
            <a:off x="8969051" y="577958"/>
            <a:ext cx="1106602" cy="6087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ru-RU" sz="4000" b="1" dirty="0">
                <a:latin typeface="Times New Roman" panose="02020603050405020304" pitchFamily="18" charset="0"/>
                <a:cs typeface="Times New Roman" panose="02020603050405020304" pitchFamily="18" charset="0"/>
              </a:rPr>
              <a:t>Inductive oven</a:t>
            </a:r>
            <a:endParaRPr lang="ru-RU" altLang="ru-RU" sz="4000" b="1" dirty="0">
              <a:latin typeface="Times New Roman" panose="02020603050405020304" pitchFamily="18" charset="0"/>
              <a:cs typeface="Times New Roman" panose="02020603050405020304" pitchFamily="18" charset="0"/>
            </a:endParaRPr>
          </a:p>
        </p:txBody>
      </p:sp>
      <p:sp>
        <p:nvSpPr>
          <p:cNvPr id="24" name="Прямоугольник 7"/>
          <p:cNvSpPr>
            <a:spLocks noChangeArrowheads="1"/>
          </p:cNvSpPr>
          <p:nvPr/>
        </p:nvSpPr>
        <p:spPr bwMode="auto">
          <a:xfrm>
            <a:off x="3845718" y="5618578"/>
            <a:ext cx="4572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ru-RU" sz="1800" dirty="0" smtClean="0">
                <a:cs typeface="Times New Roman" panose="02020603050405020304" pitchFamily="18" charset="0"/>
              </a:rPr>
              <a:t>Power supply: </a:t>
            </a:r>
          </a:p>
          <a:p>
            <a:pPr algn="ctr">
              <a:spcBef>
                <a:spcPct val="0"/>
              </a:spcBef>
              <a:buFontTx/>
              <a:buNone/>
            </a:pPr>
            <a:r>
              <a:rPr lang="ru-RU" altLang="ru-RU" sz="1800" dirty="0" smtClean="0">
                <a:cs typeface="Times New Roman" panose="02020603050405020304" pitchFamily="18" charset="0"/>
              </a:rPr>
              <a:t>EA-PSI </a:t>
            </a:r>
            <a:r>
              <a:rPr lang="ru-RU" altLang="ru-RU" sz="1800" dirty="0">
                <a:cs typeface="Times New Roman" panose="02020603050405020304" pitchFamily="18" charset="0"/>
              </a:rPr>
              <a:t>9080-60</a:t>
            </a:r>
            <a:endParaRPr lang="en-US" altLang="ru-RU" sz="1800" dirty="0">
              <a:cs typeface="Times New Roman" panose="02020603050405020304" pitchFamily="18" charset="0"/>
            </a:endParaRPr>
          </a:p>
          <a:p>
            <a:pPr algn="ctr">
              <a:spcBef>
                <a:spcPct val="0"/>
              </a:spcBef>
              <a:buFontTx/>
              <a:buNone/>
            </a:pPr>
            <a:r>
              <a:rPr lang="en-US" altLang="ru-RU" sz="1800" dirty="0"/>
              <a:t>0</a:t>
            </a:r>
            <a:r>
              <a:rPr lang="ru-RU" altLang="ru-RU" sz="1800" dirty="0"/>
              <a:t>÷</a:t>
            </a:r>
            <a:r>
              <a:rPr lang="en-US" altLang="ru-RU" sz="1800" dirty="0"/>
              <a:t>80 V, 0÷60 A, 0÷1500 W</a:t>
            </a:r>
            <a:endParaRPr lang="ru-RU" altLang="ru-RU" sz="1800" dirty="0"/>
          </a:p>
        </p:txBody>
      </p:sp>
      <p:cxnSp>
        <p:nvCxnSpPr>
          <p:cNvPr id="25" name="Прямая со стрелкой 24">
            <a:extLst>
              <a:ext uri="{FF2B5EF4-FFF2-40B4-BE49-F238E27FC236}">
                <a16:creationId xmlns:a16="http://schemas.microsoft.com/office/drawing/2014/main" xmlns="" id="{6DFD3CFD-07F1-44DB-BE1A-E2270A0E9E8D}"/>
              </a:ext>
            </a:extLst>
          </p:cNvPr>
          <p:cNvCxnSpPr/>
          <p:nvPr/>
        </p:nvCxnSpPr>
        <p:spPr>
          <a:xfrm>
            <a:off x="7390447" y="6080243"/>
            <a:ext cx="846614" cy="469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a:extLst>
              <a:ext uri="{FF2B5EF4-FFF2-40B4-BE49-F238E27FC236}">
                <a16:creationId xmlns:a16="http://schemas.microsoft.com/office/drawing/2014/main" xmlns="" id="{E4EA683C-107A-4667-9B64-86E1411F19CE}"/>
              </a:ext>
            </a:extLst>
          </p:cNvPr>
          <p:cNvCxnSpPr/>
          <p:nvPr/>
        </p:nvCxnSpPr>
        <p:spPr>
          <a:xfrm>
            <a:off x="5224303" y="2350329"/>
            <a:ext cx="951707" cy="9236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a:extLst>
              <a:ext uri="{FF2B5EF4-FFF2-40B4-BE49-F238E27FC236}">
                <a16:creationId xmlns:a16="http://schemas.microsoft.com/office/drawing/2014/main" xmlns="" id="{E4EA683C-107A-4667-9B64-86E1411F19CE}"/>
              </a:ext>
            </a:extLst>
          </p:cNvPr>
          <p:cNvCxnSpPr/>
          <p:nvPr/>
        </p:nvCxnSpPr>
        <p:spPr>
          <a:xfrm flipH="1" flipV="1">
            <a:off x="9940528" y="3413407"/>
            <a:ext cx="650795" cy="660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a:extLst>
              <a:ext uri="{FF2B5EF4-FFF2-40B4-BE49-F238E27FC236}">
                <a16:creationId xmlns:a16="http://schemas.microsoft.com/office/drawing/2014/main" xmlns="" id="{E4EA683C-107A-4667-9B64-86E1411F19CE}"/>
              </a:ext>
            </a:extLst>
          </p:cNvPr>
          <p:cNvCxnSpPr/>
          <p:nvPr/>
        </p:nvCxnSpPr>
        <p:spPr>
          <a:xfrm flipH="1">
            <a:off x="3737252" y="3413407"/>
            <a:ext cx="108466" cy="99961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Прямая со стрелкой 33">
            <a:extLst>
              <a:ext uri="{FF2B5EF4-FFF2-40B4-BE49-F238E27FC236}">
                <a16:creationId xmlns:a16="http://schemas.microsoft.com/office/drawing/2014/main" xmlns="" id="{E4EA683C-107A-4667-9B64-86E1411F19CE}"/>
              </a:ext>
            </a:extLst>
          </p:cNvPr>
          <p:cNvCxnSpPr/>
          <p:nvPr/>
        </p:nvCxnSpPr>
        <p:spPr>
          <a:xfrm>
            <a:off x="8039497" y="2088902"/>
            <a:ext cx="416016" cy="15324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436696" y="3013348"/>
            <a:ext cx="818044"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Screen</a:t>
            </a:r>
            <a:endParaRPr lang="ru-RU" dirty="0">
              <a:latin typeface="Times New Roman" panose="02020603050405020304" pitchFamily="18" charset="0"/>
              <a:cs typeface="Times New Roman" panose="02020603050405020304" pitchFamily="18" charset="0"/>
            </a:endParaRPr>
          </a:p>
        </p:txBody>
      </p:sp>
      <p:sp>
        <p:nvSpPr>
          <p:cNvPr id="38" name="TextBox 37"/>
          <p:cNvSpPr txBox="1"/>
          <p:nvPr/>
        </p:nvSpPr>
        <p:spPr>
          <a:xfrm>
            <a:off x="4610833" y="1968320"/>
            <a:ext cx="1226939"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Waveguide</a:t>
            </a:r>
            <a:endParaRPr lang="ru-RU"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6944327" y="1686327"/>
            <a:ext cx="2151230"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P</a:t>
            </a:r>
            <a:r>
              <a:rPr lang="en-US" dirty="0" smtClean="0">
                <a:latin typeface="Times New Roman" panose="02020603050405020304" pitchFamily="18" charset="0"/>
                <a:cs typeface="Times New Roman" panose="02020603050405020304" pitchFamily="18" charset="0"/>
              </a:rPr>
              <a:t>re-pumping </a:t>
            </a:r>
            <a:r>
              <a:rPr lang="en-US" dirty="0">
                <a:latin typeface="Times New Roman" panose="02020603050405020304" pitchFamily="18" charset="0"/>
                <a:cs typeface="Times New Roman" panose="02020603050405020304" pitchFamily="18" charset="0"/>
              </a:rPr>
              <a:t>volume</a:t>
            </a:r>
            <a:endParaRPr lang="ru-RU" dirty="0">
              <a:latin typeface="Times New Roman" panose="02020603050405020304" pitchFamily="18" charset="0"/>
              <a:cs typeface="Times New Roman" panose="02020603050405020304" pitchFamily="18" charset="0"/>
            </a:endParaRPr>
          </a:p>
        </p:txBody>
      </p:sp>
      <p:sp>
        <p:nvSpPr>
          <p:cNvPr id="41" name="Прямоугольник 40"/>
          <p:cNvSpPr/>
          <p:nvPr/>
        </p:nvSpPr>
        <p:spPr>
          <a:xfrm>
            <a:off x="9557384" y="4124230"/>
            <a:ext cx="2067878" cy="646331"/>
          </a:xfrm>
          <a:prstGeom prst="rect">
            <a:avLst/>
          </a:prstGeom>
        </p:spPr>
        <p:txBody>
          <a:bodyPr wrap="square">
            <a:spAutoFit/>
          </a:bodyPr>
          <a:lstStyle/>
          <a:p>
            <a:pPr algn="ctr"/>
            <a:r>
              <a:rPr lang="ru-RU" dirty="0" err="1">
                <a:latin typeface="Times New Roman" panose="02020603050405020304" pitchFamily="18" charset="0"/>
                <a:cs typeface="Times New Roman" panose="02020603050405020304" pitchFamily="18" charset="0"/>
              </a:rPr>
              <a:t>water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cooling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of</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the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inductor</a:t>
            </a:r>
            <a:endParaRPr lang="ru-RU"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822412" y="1879935"/>
            <a:ext cx="966931" cy="369332"/>
          </a:xfrm>
          <a:prstGeom prst="rect">
            <a:avLst/>
          </a:prstGeom>
          <a:noFill/>
        </p:spPr>
        <p:txBody>
          <a:bodyPr wrap="none" rtlCol="0">
            <a:spAutoFit/>
          </a:bodyPr>
          <a:lstStyle/>
          <a:p>
            <a:r>
              <a:rPr lang="en-US" dirty="0" smtClean="0">
                <a:latin typeface="Times New Roman" panose="02020603050405020304" pitchFamily="18" charset="0"/>
                <a:cs typeface="Times New Roman" panose="02020603050405020304" pitchFamily="18" charset="0"/>
              </a:rPr>
              <a:t>Inductor</a:t>
            </a:r>
            <a:endParaRPr lang="ru-RU" dirty="0">
              <a:latin typeface="Times New Roman" panose="02020603050405020304" pitchFamily="18" charset="0"/>
              <a:cs typeface="Times New Roman" panose="02020603050405020304" pitchFamily="18" charset="0"/>
            </a:endParaRPr>
          </a:p>
        </p:txBody>
      </p:sp>
      <p:sp>
        <p:nvSpPr>
          <p:cNvPr id="46" name="Прямоугольник 3"/>
          <p:cNvSpPr>
            <a:spLocks noChangeArrowheads="1"/>
          </p:cNvSpPr>
          <p:nvPr/>
        </p:nvSpPr>
        <p:spPr bwMode="auto">
          <a:xfrm>
            <a:off x="0" y="6506164"/>
            <a:ext cx="41354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ru-RU" sz="1700" dirty="0">
                <a:solidFill>
                  <a:srgbClr val="000000"/>
                </a:solidFill>
                <a:latin typeface="ZEUPNB+HoeflerText-Regular"/>
              </a:rPr>
              <a:t>IPHC Strasbourg / FLNR </a:t>
            </a:r>
            <a:r>
              <a:rPr lang="en-US" altLang="ru-RU" sz="1700" dirty="0" err="1">
                <a:solidFill>
                  <a:srgbClr val="000000"/>
                </a:solidFill>
                <a:latin typeface="ZEUPNB+HoeflerText-Regular"/>
              </a:rPr>
              <a:t>Dubna</a:t>
            </a:r>
            <a:r>
              <a:rPr lang="en-US" altLang="ru-RU" sz="1700" dirty="0">
                <a:solidFill>
                  <a:srgbClr val="000000"/>
                </a:solidFill>
                <a:latin typeface="ZEUPNB+HoeflerText-Regular"/>
              </a:rPr>
              <a:t> collaboration </a:t>
            </a:r>
            <a:endParaRPr lang="ru-RU" altLang="ru-RU" dirty="0">
              <a:solidFill>
                <a:srgbClr val="000000"/>
              </a:solidFill>
            </a:endParaRPr>
          </a:p>
        </p:txBody>
      </p:sp>
      <p:sp>
        <p:nvSpPr>
          <p:cNvPr id="10" name="Номер слайда 9"/>
          <p:cNvSpPr>
            <a:spLocks noGrp="1"/>
          </p:cNvSpPr>
          <p:nvPr>
            <p:ph type="sldNum" sz="quarter" idx="12"/>
          </p:nvPr>
        </p:nvSpPr>
        <p:spPr>
          <a:xfrm>
            <a:off x="9448800" y="6485833"/>
            <a:ext cx="2743200" cy="365125"/>
          </a:xfrm>
        </p:spPr>
        <p:txBody>
          <a:bodyPr/>
          <a:lstStyle/>
          <a:p>
            <a:fld id="{A0E87995-BA33-4671-BBC3-CF6F47965200}" type="slidenum">
              <a:rPr lang="ru-RU" smtClean="0"/>
              <a:t>12</a:t>
            </a:fld>
            <a:endParaRPr lang="ru-RU" dirty="0"/>
          </a:p>
        </p:txBody>
      </p:sp>
      <p:cxnSp>
        <p:nvCxnSpPr>
          <p:cNvPr id="29" name="Прямая со стрелкой 28">
            <a:extLst>
              <a:ext uri="{FF2B5EF4-FFF2-40B4-BE49-F238E27FC236}">
                <a16:creationId xmlns:a16="http://schemas.microsoft.com/office/drawing/2014/main" xmlns="" id="{E4EA683C-107A-4667-9B64-86E1411F19CE}"/>
              </a:ext>
            </a:extLst>
          </p:cNvPr>
          <p:cNvCxnSpPr/>
          <p:nvPr/>
        </p:nvCxnSpPr>
        <p:spPr>
          <a:xfrm flipH="1" flipV="1">
            <a:off x="1621722" y="2855148"/>
            <a:ext cx="2223996" cy="594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58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par>
                                <p:cTn id="22" presetID="10"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P spid="36" grpId="0"/>
      <p:bldP spid="38" grpId="0"/>
      <p:bldP spid="39" grpId="0"/>
      <p:bldP spid="41" grpId="0"/>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456217" y="1609669"/>
            <a:ext cx="8450716" cy="4351338"/>
          </a:xfrm>
        </p:spPr>
        <p:txBody>
          <a:bodyPr/>
          <a:lstStyle/>
          <a:p>
            <a:r>
              <a:rPr lang="en-US" dirty="0"/>
              <a:t>The first test of the inductive oven gave a good result. We have reached the required temperature for evaporation of </a:t>
            </a:r>
            <a:r>
              <a:rPr lang="en-US" dirty="0" err="1" smtClean="0"/>
              <a:t>Ti</a:t>
            </a:r>
            <a:r>
              <a:rPr lang="en-US" dirty="0" smtClean="0"/>
              <a:t> (1700</a:t>
            </a:r>
            <a:r>
              <a:rPr lang="en-US" dirty="0"/>
              <a:t> </a:t>
            </a:r>
            <a:r>
              <a:rPr lang="en-US" dirty="0" err="1" smtClean="0"/>
              <a:t>degC</a:t>
            </a:r>
            <a:r>
              <a:rPr lang="en-US" dirty="0" smtClean="0"/>
              <a:t>) </a:t>
            </a:r>
            <a:r>
              <a:rPr lang="en-US" dirty="0"/>
              <a:t>and </a:t>
            </a:r>
            <a:r>
              <a:rPr lang="en-US" dirty="0" smtClean="0"/>
              <a:t>Cr </a:t>
            </a:r>
            <a:r>
              <a:rPr lang="en-US" dirty="0"/>
              <a:t>(</a:t>
            </a:r>
            <a:r>
              <a:rPr lang="en-US" dirty="0" smtClean="0"/>
              <a:t>1300 </a:t>
            </a:r>
            <a:r>
              <a:rPr lang="en-US" dirty="0" err="1"/>
              <a:t>degC</a:t>
            </a:r>
            <a:r>
              <a:rPr lang="en-US" dirty="0" smtClean="0"/>
              <a:t>)</a:t>
            </a:r>
            <a:r>
              <a:rPr lang="en-US" dirty="0"/>
              <a:t>.</a:t>
            </a:r>
            <a:r>
              <a:rPr lang="en-US" dirty="0" smtClean="0"/>
              <a:t> </a:t>
            </a:r>
          </a:p>
          <a:p>
            <a:r>
              <a:rPr lang="en-US" dirty="0" err="1" smtClean="0"/>
              <a:t>T</a:t>
            </a:r>
            <a:r>
              <a:rPr lang="en-US" baseline="-25000" dirty="0" err="1" smtClean="0"/>
              <a:t>max</a:t>
            </a:r>
            <a:r>
              <a:rPr lang="en-US" dirty="0" smtClean="0"/>
              <a:t>=1860 </a:t>
            </a:r>
            <a:r>
              <a:rPr lang="en-US" dirty="0" err="1" smtClean="0"/>
              <a:t>degC</a:t>
            </a:r>
            <a:r>
              <a:rPr lang="en-US" dirty="0" smtClean="0"/>
              <a:t> </a:t>
            </a:r>
            <a:r>
              <a:rPr lang="en-US" dirty="0"/>
              <a:t>in a crucible with room temperature on the outer surface of </a:t>
            </a:r>
            <a:r>
              <a:rPr lang="en-US" dirty="0" smtClean="0"/>
              <a:t>the plug.</a:t>
            </a:r>
            <a:endParaRPr lang="en-US" dirty="0"/>
          </a:p>
          <a:p>
            <a:endParaRPr lang="ru-RU" dirty="0"/>
          </a:p>
        </p:txBody>
      </p:sp>
      <p:pic>
        <p:nvPicPr>
          <p:cNvPr id="4" name="Рисунок 3"/>
          <p:cNvPicPr>
            <a:picLocks noChangeAspect="1"/>
          </p:cNvPicPr>
          <p:nvPr/>
        </p:nvPicPr>
        <p:blipFill>
          <a:blip r:embed="rId3"/>
          <a:stretch>
            <a:fillRect/>
          </a:stretch>
        </p:blipFill>
        <p:spPr>
          <a:xfrm>
            <a:off x="9163744" y="1064513"/>
            <a:ext cx="2543175" cy="4286250"/>
          </a:xfrm>
          <a:prstGeom prst="rect">
            <a:avLst/>
          </a:prstGeom>
          <a:ln>
            <a:noFill/>
          </a:ln>
          <a:effectLst>
            <a:outerShdw blurRad="292100" dist="139700" dir="2700000" algn="tl" rotWithShape="0">
              <a:srgbClr val="333333">
                <a:alpha val="65000"/>
              </a:srgbClr>
            </a:outerShdw>
          </a:effectLst>
        </p:spPr>
      </p:pic>
      <p:sp>
        <p:nvSpPr>
          <p:cNvPr id="6"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First results</a:t>
            </a:r>
            <a:endParaRPr lang="ru-RU" altLang="ru-RU" sz="4000" b="1" dirty="0">
              <a:latin typeface="Times New Roman" panose="02020603050405020304" pitchFamily="18" charset="0"/>
              <a:cs typeface="Times New Roman" panose="02020603050405020304" pitchFamily="18" charset="0"/>
            </a:endParaRPr>
          </a:p>
        </p:txBody>
      </p:sp>
      <p:pic>
        <p:nvPicPr>
          <p:cNvPr id="7" name="Рисунок 6"/>
          <p:cNvPicPr>
            <a:picLocks noChangeAspect="1" noChangeArrowheads="1"/>
          </p:cNvPicPr>
          <p:nvPr/>
        </p:nvPicPr>
        <p:blipFill>
          <a:blip r:embed="rId4">
            <a:extLst>
              <a:ext uri="{28A0092B-C50C-407E-A947-70E740481C1C}">
                <a14:useLocalDpi xmlns:a14="http://schemas.microsoft.com/office/drawing/2010/main" val="0"/>
              </a:ext>
            </a:extLst>
          </a:blip>
          <a:srcRect l="6425" t="5742" r="10094"/>
          <a:stretch>
            <a:fillRect/>
          </a:stretch>
        </p:blipFill>
        <p:spPr bwMode="auto">
          <a:xfrm>
            <a:off x="5312122" y="4678325"/>
            <a:ext cx="2403475" cy="20240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t="24478" r="22581" b="17214"/>
          <a:stretch/>
        </p:blipFill>
        <p:spPr>
          <a:xfrm>
            <a:off x="7304750" y="3470769"/>
            <a:ext cx="2954022" cy="2966467"/>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a:spLocks noChangeArrowheads="1"/>
          </p:cNvSpPr>
          <p:nvPr/>
        </p:nvSpPr>
        <p:spPr bwMode="auto">
          <a:xfrm>
            <a:off x="0" y="6506164"/>
            <a:ext cx="41354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ru-RU" sz="1700" dirty="0">
                <a:solidFill>
                  <a:srgbClr val="000000"/>
                </a:solidFill>
                <a:latin typeface="ZEUPNB+HoeflerText-Regular"/>
              </a:rPr>
              <a:t>IPHC Strasbourg / FLNR </a:t>
            </a:r>
            <a:r>
              <a:rPr lang="en-US" altLang="ru-RU" sz="1700" dirty="0" err="1">
                <a:solidFill>
                  <a:srgbClr val="000000"/>
                </a:solidFill>
                <a:latin typeface="ZEUPNB+HoeflerText-Regular"/>
              </a:rPr>
              <a:t>Dubna</a:t>
            </a:r>
            <a:r>
              <a:rPr lang="en-US" altLang="ru-RU" sz="1700" dirty="0">
                <a:solidFill>
                  <a:srgbClr val="000000"/>
                </a:solidFill>
                <a:latin typeface="ZEUPNB+HoeflerText-Regular"/>
              </a:rPr>
              <a:t> collaboration </a:t>
            </a:r>
            <a:endParaRPr lang="ru-RU" altLang="ru-RU" dirty="0">
              <a:solidFill>
                <a:srgbClr val="000000"/>
              </a:solidFill>
            </a:endParaRPr>
          </a:p>
        </p:txBody>
      </p:sp>
      <p:sp>
        <p:nvSpPr>
          <p:cNvPr id="5" name="Номер слайда 4"/>
          <p:cNvSpPr>
            <a:spLocks noGrp="1"/>
          </p:cNvSpPr>
          <p:nvPr>
            <p:ph type="sldNum" sz="quarter" idx="12"/>
          </p:nvPr>
        </p:nvSpPr>
        <p:spPr>
          <a:xfrm>
            <a:off x="9448800" y="6492875"/>
            <a:ext cx="2743200" cy="365125"/>
          </a:xfrm>
        </p:spPr>
        <p:txBody>
          <a:bodyPr/>
          <a:lstStyle/>
          <a:p>
            <a:fld id="{A0E87995-BA33-4671-BBC3-CF6F47965200}" type="slidenum">
              <a:rPr lang="ru-RU" smtClean="0"/>
              <a:t>13</a:t>
            </a:fld>
            <a:endParaRPr lang="ru-RU" dirty="0"/>
          </a:p>
        </p:txBody>
      </p:sp>
    </p:spTree>
    <p:extLst>
      <p:ext uri="{BB962C8B-B14F-4D97-AF65-F5344CB8AC3E}">
        <p14:creationId xmlns:p14="http://schemas.microsoft.com/office/powerpoint/2010/main" val="365220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Results and future plans</a:t>
            </a:r>
            <a:endParaRPr lang="ru-RU" dirty="0"/>
          </a:p>
        </p:txBody>
      </p:sp>
      <p:sp>
        <p:nvSpPr>
          <p:cNvPr id="3" name="Объект 2"/>
          <p:cNvSpPr>
            <a:spLocks noGrp="1"/>
          </p:cNvSpPr>
          <p:nvPr>
            <p:ph idx="1"/>
          </p:nvPr>
        </p:nvSpPr>
        <p:spPr/>
        <p:txBody>
          <a:bodyPr>
            <a:normAutofit lnSpcReduction="10000"/>
          </a:bodyPr>
          <a:lstStyle/>
          <a:p>
            <a:pPr algn="just"/>
            <a:r>
              <a:rPr lang="en-US" dirty="0" smtClean="0"/>
              <a:t>Calcium </a:t>
            </a:r>
            <a:r>
              <a:rPr lang="en-US" dirty="0"/>
              <a:t>consumption was 1.2 </a:t>
            </a:r>
            <a:r>
              <a:rPr lang="en-US" dirty="0" smtClean="0"/>
              <a:t>mg/h </a:t>
            </a:r>
            <a:r>
              <a:rPr lang="en-US" dirty="0"/>
              <a:t>for a high-intensity ion </a:t>
            </a:r>
            <a:r>
              <a:rPr lang="en-US" dirty="0" smtClean="0"/>
              <a:t>beam (14 p</a:t>
            </a:r>
            <a:r>
              <a:rPr lang="ru-RU" dirty="0" smtClean="0"/>
              <a:t>µ</a:t>
            </a:r>
            <a:r>
              <a:rPr lang="en-US" dirty="0" smtClean="0"/>
              <a:t>A </a:t>
            </a:r>
            <a:r>
              <a:rPr lang="en-US" baseline="30000" dirty="0" smtClean="0"/>
              <a:t>48</a:t>
            </a:r>
            <a:r>
              <a:rPr lang="en-US" dirty="0" smtClean="0"/>
              <a:t>Ca</a:t>
            </a:r>
            <a:r>
              <a:rPr lang="en-US" baseline="30000" dirty="0" smtClean="0"/>
              <a:t>10+</a:t>
            </a:r>
            <a:r>
              <a:rPr lang="en-US" dirty="0" smtClean="0"/>
              <a:t>) and 0.3 mg/h for </a:t>
            </a:r>
            <a:r>
              <a:rPr lang="en-US" dirty="0"/>
              <a:t>a low-intensity </a:t>
            </a:r>
            <a:r>
              <a:rPr lang="en-US" dirty="0" smtClean="0"/>
              <a:t>beam (4 p</a:t>
            </a:r>
            <a:r>
              <a:rPr lang="ru-RU" dirty="0" smtClean="0"/>
              <a:t>µ</a:t>
            </a:r>
            <a:r>
              <a:rPr lang="en-US" dirty="0"/>
              <a:t>A </a:t>
            </a:r>
            <a:r>
              <a:rPr lang="en-US" baseline="30000" dirty="0"/>
              <a:t>48</a:t>
            </a:r>
            <a:r>
              <a:rPr lang="en-US" dirty="0"/>
              <a:t>Ca</a:t>
            </a:r>
            <a:r>
              <a:rPr lang="en-US" baseline="30000" dirty="0"/>
              <a:t>10</a:t>
            </a:r>
            <a:r>
              <a:rPr lang="en-US" baseline="30000" dirty="0" smtClean="0"/>
              <a:t>+</a:t>
            </a:r>
            <a:r>
              <a:rPr lang="en-US" dirty="0" smtClean="0"/>
              <a:t>). Average consumption</a:t>
            </a:r>
            <a:r>
              <a:rPr lang="ru-RU" dirty="0" smtClean="0"/>
              <a:t> </a:t>
            </a:r>
            <a:r>
              <a:rPr lang="en-US" dirty="0" smtClean="0"/>
              <a:t>of calcium 0.67</a:t>
            </a:r>
            <a:r>
              <a:rPr lang="ru-RU" dirty="0" smtClean="0"/>
              <a:t> </a:t>
            </a:r>
            <a:r>
              <a:rPr lang="en-US" dirty="0" smtClean="0"/>
              <a:t>mg/h.</a:t>
            </a:r>
            <a:r>
              <a:rPr lang="ru-RU" dirty="0" smtClean="0"/>
              <a:t> </a:t>
            </a:r>
            <a:r>
              <a:rPr lang="en-US" dirty="0"/>
              <a:t>Total working time with a calcium beam for the last year around 3200 </a:t>
            </a:r>
            <a:r>
              <a:rPr lang="en-US" dirty="0" smtClean="0"/>
              <a:t>h.</a:t>
            </a:r>
            <a:endParaRPr lang="en-US" dirty="0"/>
          </a:p>
          <a:p>
            <a:pPr algn="just"/>
            <a:r>
              <a:rPr lang="en-US" dirty="0" smtClean="0"/>
              <a:t>Titanium and chromium beams were obtained on the DC-280 cyclotron. </a:t>
            </a:r>
            <a:r>
              <a:rPr lang="en-US" dirty="0"/>
              <a:t>The issues of modernization of the design of some elements of the ion source, contributing to an increase in the intensity of the ion beam using the MIVOC method, are being solved.</a:t>
            </a:r>
            <a:endParaRPr lang="ru-RU" dirty="0"/>
          </a:p>
          <a:p>
            <a:pPr algn="just"/>
            <a:r>
              <a:rPr lang="en-US" dirty="0"/>
              <a:t>The successful first test of the inductive oven in an isolated vacuum chamber allows us to start real tests with </a:t>
            </a:r>
            <a:r>
              <a:rPr lang="en-US" dirty="0" smtClean="0"/>
              <a:t>the </a:t>
            </a:r>
            <a:r>
              <a:rPr lang="en-US" dirty="0"/>
              <a:t>ion </a:t>
            </a:r>
            <a:r>
              <a:rPr lang="en-US" dirty="0" smtClean="0"/>
              <a:t>source DECRIS-2M</a:t>
            </a:r>
            <a:r>
              <a:rPr lang="ru-RU" dirty="0" smtClean="0"/>
              <a:t> (</a:t>
            </a:r>
            <a:r>
              <a:rPr lang="en-US" dirty="0" smtClean="0"/>
              <a:t>Test-bench). </a:t>
            </a:r>
            <a:endParaRPr lang="en-US" dirty="0"/>
          </a:p>
          <a:p>
            <a:endParaRPr lang="en-US" dirty="0" smtClean="0"/>
          </a:p>
          <a:p>
            <a:endParaRPr lang="ru-RU" dirty="0"/>
          </a:p>
        </p:txBody>
      </p:sp>
      <p:sp>
        <p:nvSpPr>
          <p:cNvPr id="4" name="Номер слайда 3"/>
          <p:cNvSpPr>
            <a:spLocks noGrp="1"/>
          </p:cNvSpPr>
          <p:nvPr>
            <p:ph type="sldNum" sz="quarter" idx="12"/>
          </p:nvPr>
        </p:nvSpPr>
        <p:spPr>
          <a:xfrm>
            <a:off x="9448800" y="6492875"/>
            <a:ext cx="2743200" cy="365125"/>
          </a:xfrm>
        </p:spPr>
        <p:txBody>
          <a:bodyPr/>
          <a:lstStyle/>
          <a:p>
            <a:fld id="{A0E87995-BA33-4671-BBC3-CF6F47965200}" type="slidenum">
              <a:rPr lang="ru-RU" smtClean="0"/>
              <a:t>14</a:t>
            </a:fld>
            <a:endParaRPr lang="ru-RU" dirty="0"/>
          </a:p>
        </p:txBody>
      </p:sp>
    </p:spTree>
    <p:extLst>
      <p:ext uri="{BB962C8B-B14F-4D97-AF65-F5344CB8AC3E}">
        <p14:creationId xmlns:p14="http://schemas.microsoft.com/office/powerpoint/2010/main" val="3664738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7713" y="0"/>
            <a:ext cx="9698557" cy="6858000"/>
          </a:xfrm>
          <a:prstGeom prst="rect">
            <a:avLst/>
          </a:prstGeom>
        </p:spPr>
      </p:pic>
      <p:sp>
        <p:nvSpPr>
          <p:cNvPr id="2" name="Заголовок 1"/>
          <p:cNvSpPr>
            <a:spLocks noGrp="1"/>
          </p:cNvSpPr>
          <p:nvPr>
            <p:ph type="title"/>
          </p:nvPr>
        </p:nvSpPr>
        <p:spPr>
          <a:xfrm>
            <a:off x="838200" y="2103437"/>
            <a:ext cx="10515600" cy="1325563"/>
          </a:xfrm>
        </p:spPr>
        <p:txBody>
          <a:bodyPr/>
          <a:lstStyle/>
          <a:p>
            <a:pPr algn="ctr"/>
            <a:r>
              <a:rPr lang="en-US" dirty="0" smtClean="0"/>
              <a:t>Thank you for your attention</a:t>
            </a:r>
            <a:endParaRPr lang="ru-RU" dirty="0"/>
          </a:p>
        </p:txBody>
      </p:sp>
      <p:sp>
        <p:nvSpPr>
          <p:cNvPr id="4" name="Номер слайда 3"/>
          <p:cNvSpPr>
            <a:spLocks noGrp="1"/>
          </p:cNvSpPr>
          <p:nvPr>
            <p:ph type="sldNum" sz="quarter" idx="12"/>
          </p:nvPr>
        </p:nvSpPr>
        <p:spPr/>
        <p:txBody>
          <a:bodyPr/>
          <a:lstStyle/>
          <a:p>
            <a:endParaRPr lang="ru-RU" dirty="0"/>
          </a:p>
        </p:txBody>
      </p:sp>
    </p:spTree>
    <p:extLst>
      <p:ext uri="{BB962C8B-B14F-4D97-AF65-F5344CB8AC3E}">
        <p14:creationId xmlns:p14="http://schemas.microsoft.com/office/powerpoint/2010/main" val="3198653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6468"/>
            <a:ext cx="10515600" cy="701675"/>
          </a:xfrm>
        </p:spPr>
        <p:txBody>
          <a:bodyPr>
            <a:normAutofit/>
          </a:bodyPr>
          <a:lstStyle/>
          <a:p>
            <a:pPr algn="ctr"/>
            <a:r>
              <a:rPr lang="ru-RU" altLang="ru-RU" sz="3200" b="1" u="sng" dirty="0">
                <a:solidFill>
                  <a:srgbClr val="C00000"/>
                </a:solidFill>
                <a:latin typeface="Times New Roman" panose="02020603050405020304" pitchFamily="18" charset="0"/>
                <a:cs typeface="Times New Roman" panose="02020603050405020304" pitchFamily="18" charset="0"/>
              </a:rPr>
              <a:t> </a:t>
            </a:r>
            <a:r>
              <a:rPr lang="en-US" altLang="ru-RU" sz="3200" b="1" u="sng" dirty="0" err="1">
                <a:solidFill>
                  <a:srgbClr val="C00000"/>
                </a:solidFill>
                <a:latin typeface="Times New Roman" panose="02020603050405020304" pitchFamily="18" charset="0"/>
                <a:cs typeface="Times New Roman" panose="02020603050405020304" pitchFamily="18" charset="0"/>
              </a:rPr>
              <a:t>Superheavy</a:t>
            </a:r>
            <a:r>
              <a:rPr lang="en-US" altLang="ru-RU" sz="3200" b="1" u="sng" dirty="0">
                <a:solidFill>
                  <a:srgbClr val="C00000"/>
                </a:solidFill>
                <a:latin typeface="Times New Roman" panose="02020603050405020304" pitchFamily="18" charset="0"/>
                <a:cs typeface="Times New Roman" panose="02020603050405020304" pitchFamily="18" charset="0"/>
              </a:rPr>
              <a:t> Elements (SHE) Factory – </a:t>
            </a:r>
            <a:r>
              <a:rPr lang="en-US" altLang="ru-RU" sz="3200" b="1" u="sng" dirty="0" smtClean="0">
                <a:solidFill>
                  <a:srgbClr val="C00000"/>
                </a:solidFill>
                <a:latin typeface="Times New Roman" panose="02020603050405020304" pitchFamily="18" charset="0"/>
                <a:cs typeface="Times New Roman" panose="02020603050405020304" pitchFamily="18" charset="0"/>
              </a:rPr>
              <a:t>the Goals</a:t>
            </a:r>
            <a:endParaRPr lang="ru-RU" sz="3200" dirty="0"/>
          </a:p>
        </p:txBody>
      </p:sp>
      <p:sp>
        <p:nvSpPr>
          <p:cNvPr id="5" name="TextBox 6"/>
          <p:cNvSpPr txBox="1">
            <a:spLocks noChangeArrowheads="1"/>
          </p:cNvSpPr>
          <p:nvPr/>
        </p:nvSpPr>
        <p:spPr bwMode="auto">
          <a:xfrm>
            <a:off x="171994" y="678679"/>
            <a:ext cx="11181806" cy="288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fontAlgn="base">
              <a:spcBef>
                <a:spcPct val="0"/>
              </a:spcBef>
              <a:spcAft>
                <a:spcPct val="0"/>
              </a:spcAft>
              <a:buClr>
                <a:srgbClr val="FF0000"/>
              </a:buClr>
              <a:buFont typeface="Wingdings" panose="05000000000000000000" pitchFamily="2" charset="2"/>
              <a:buChar char="Ø"/>
            </a:pPr>
            <a:r>
              <a:rPr lang="en-US" altLang="ru-RU" sz="2400" b="1" dirty="0">
                <a:solidFill>
                  <a:schemeClr val="accent2">
                    <a:lumMod val="50000"/>
                  </a:schemeClr>
                </a:solidFill>
                <a:latin typeface="Times New Roman" panose="02020603050405020304" pitchFamily="18" charset="0"/>
                <a:cs typeface="Times New Roman" panose="02020603050405020304" pitchFamily="18" charset="0"/>
              </a:rPr>
              <a:t>Experiments at the extremely low (</a:t>
            </a:r>
            <a:r>
              <a:rPr lang="el-GR" altLang="ru-RU" sz="2400" b="1" dirty="0">
                <a:solidFill>
                  <a:schemeClr val="accent2">
                    <a:lumMod val="50000"/>
                  </a:schemeClr>
                </a:solidFill>
                <a:latin typeface="Times New Roman" panose="02020603050405020304" pitchFamily="18" charset="0"/>
                <a:cs typeface="Times New Roman" panose="02020603050405020304" pitchFamily="18" charset="0"/>
              </a:rPr>
              <a:t>σ</a:t>
            </a:r>
            <a:r>
              <a:rPr lang="en-US" altLang="ru-RU" sz="2400" b="1" dirty="0">
                <a:solidFill>
                  <a:schemeClr val="accent2">
                    <a:lumMod val="50000"/>
                  </a:schemeClr>
                </a:solidFill>
                <a:latin typeface="Times New Roman" panose="02020603050405020304" pitchFamily="18" charset="0"/>
                <a:cs typeface="Times New Roman" panose="02020603050405020304" pitchFamily="18" charset="0"/>
              </a:rPr>
              <a:t>&lt;100 fb) cross sections:</a:t>
            </a:r>
          </a:p>
          <a:p>
            <a:pPr marL="796925" indent="-339725" fontAlgn="base">
              <a:spcBef>
                <a:spcPct val="0"/>
              </a:spcBef>
              <a:spcAft>
                <a:spcPct val="0"/>
              </a:spcAft>
              <a:buClr>
                <a:srgbClr val="FF0000"/>
              </a:buClr>
            </a:pPr>
            <a:r>
              <a:rPr lang="en-US" altLang="ru-RU" sz="2400" b="1" dirty="0" smtClean="0">
                <a:solidFill>
                  <a:srgbClr val="002060"/>
                </a:solidFill>
                <a:latin typeface="Times New Roman" panose="02020603050405020304" pitchFamily="18" charset="0"/>
                <a:cs typeface="Times New Roman" panose="02020603050405020304" pitchFamily="18" charset="0"/>
              </a:rPr>
              <a:t>Synthesis </a:t>
            </a:r>
            <a:r>
              <a:rPr lang="en-US" altLang="ru-RU" sz="2400" b="1" dirty="0">
                <a:solidFill>
                  <a:srgbClr val="002060"/>
                </a:solidFill>
                <a:latin typeface="Times New Roman" panose="02020603050405020304" pitchFamily="18" charset="0"/>
                <a:cs typeface="Times New Roman" panose="02020603050405020304" pitchFamily="18" charset="0"/>
              </a:rPr>
              <a:t>of new SHE in reactions with </a:t>
            </a:r>
            <a:r>
              <a:rPr lang="en-US" altLang="ru-RU" sz="2400" b="1" baseline="30000" dirty="0" smtClean="0">
                <a:solidFill>
                  <a:srgbClr val="002060"/>
                </a:solidFill>
                <a:latin typeface="Times New Roman" panose="02020603050405020304" pitchFamily="18" charset="0"/>
                <a:cs typeface="Times New Roman" panose="02020603050405020304" pitchFamily="18" charset="0"/>
              </a:rPr>
              <a:t>50</a:t>
            </a:r>
            <a:r>
              <a:rPr lang="en-US" altLang="ru-RU" sz="2400" b="1" dirty="0" smtClean="0">
                <a:solidFill>
                  <a:srgbClr val="002060"/>
                </a:solidFill>
                <a:latin typeface="Times New Roman" panose="02020603050405020304" pitchFamily="18" charset="0"/>
                <a:cs typeface="Times New Roman" panose="02020603050405020304" pitchFamily="18" charset="0"/>
              </a:rPr>
              <a:t>Ti, </a:t>
            </a:r>
            <a:r>
              <a:rPr lang="en-US" altLang="ru-RU" sz="2400" b="1" baseline="30000" dirty="0">
                <a:solidFill>
                  <a:srgbClr val="002060"/>
                </a:solidFill>
                <a:latin typeface="Times New Roman" panose="02020603050405020304" pitchFamily="18" charset="0"/>
                <a:cs typeface="Times New Roman" panose="02020603050405020304" pitchFamily="18" charset="0"/>
              </a:rPr>
              <a:t>54</a:t>
            </a:r>
            <a:r>
              <a:rPr lang="en-US" altLang="ru-RU" sz="2400" b="1" dirty="0">
                <a:solidFill>
                  <a:srgbClr val="002060"/>
                </a:solidFill>
                <a:latin typeface="Times New Roman" panose="02020603050405020304" pitchFamily="18" charset="0"/>
                <a:cs typeface="Times New Roman" panose="02020603050405020304" pitchFamily="18" charset="0"/>
              </a:rPr>
              <a:t>Cr ...;</a:t>
            </a:r>
          </a:p>
          <a:p>
            <a:pPr marL="796925" indent="-339725" fontAlgn="base">
              <a:spcBef>
                <a:spcPct val="0"/>
              </a:spcBef>
              <a:spcAft>
                <a:spcPct val="0"/>
              </a:spcAft>
              <a:buClr>
                <a:srgbClr val="FF0000"/>
              </a:buClr>
            </a:pPr>
            <a:r>
              <a:rPr lang="en-US" altLang="ru-RU" sz="2400" b="1" dirty="0">
                <a:solidFill>
                  <a:srgbClr val="002060"/>
                </a:solidFill>
                <a:latin typeface="Times New Roman" panose="02020603050405020304" pitchFamily="18" charset="0"/>
                <a:cs typeface="Times New Roman" panose="02020603050405020304" pitchFamily="18" charset="0"/>
              </a:rPr>
              <a:t>Synthesis of new isotopes of SHE;</a:t>
            </a:r>
          </a:p>
          <a:p>
            <a:pPr marL="796925" indent="-339725" fontAlgn="base">
              <a:spcBef>
                <a:spcPct val="0"/>
              </a:spcBef>
              <a:spcAft>
                <a:spcPct val="0"/>
              </a:spcAft>
              <a:buClr>
                <a:srgbClr val="FF0000"/>
              </a:buClr>
            </a:pPr>
            <a:r>
              <a:rPr lang="en-US" altLang="ru-RU" sz="2400" b="1" dirty="0">
                <a:solidFill>
                  <a:srgbClr val="002060"/>
                </a:solidFill>
                <a:latin typeface="Times New Roman" panose="02020603050405020304" pitchFamily="18" charset="0"/>
                <a:cs typeface="Times New Roman" panose="02020603050405020304" pitchFamily="18" charset="0"/>
              </a:rPr>
              <a:t>Study of decay properties of SHE</a:t>
            </a:r>
            <a:r>
              <a:rPr lang="en-US" altLang="ru-RU" sz="2400" b="1" dirty="0" smtClean="0">
                <a:solidFill>
                  <a:srgbClr val="002060"/>
                </a:solidFill>
                <a:latin typeface="Times New Roman" panose="02020603050405020304" pitchFamily="18" charset="0"/>
                <a:cs typeface="Times New Roman" panose="02020603050405020304" pitchFamily="18" charset="0"/>
              </a:rPr>
              <a:t>;</a:t>
            </a:r>
            <a:endParaRPr lang="ru-RU" altLang="ru-RU" sz="2400" b="1" dirty="0" smtClean="0">
              <a:solidFill>
                <a:srgbClr val="002060"/>
              </a:solidFill>
              <a:latin typeface="Times New Roman" panose="02020603050405020304" pitchFamily="18" charset="0"/>
              <a:cs typeface="Times New Roman" panose="02020603050405020304" pitchFamily="18" charset="0"/>
            </a:endParaRPr>
          </a:p>
          <a:p>
            <a:pPr marL="457200" indent="-457200" fontAlgn="base">
              <a:spcBef>
                <a:spcPts val="1600"/>
              </a:spcBef>
              <a:spcAft>
                <a:spcPct val="0"/>
              </a:spcAft>
              <a:buClr>
                <a:srgbClr val="FF0000"/>
              </a:buClr>
              <a:buFont typeface="Wingdings" panose="05000000000000000000" pitchFamily="2" charset="2"/>
              <a:buChar char="Ø"/>
            </a:pPr>
            <a:r>
              <a:rPr lang="en-US" altLang="ru-RU" sz="2400" b="1" dirty="0" smtClean="0">
                <a:solidFill>
                  <a:schemeClr val="accent2">
                    <a:lumMod val="50000"/>
                  </a:schemeClr>
                </a:solidFill>
                <a:latin typeface="Times New Roman" panose="02020603050405020304" pitchFamily="18" charset="0"/>
                <a:cs typeface="Times New Roman" panose="02020603050405020304" pitchFamily="18" charset="0"/>
              </a:rPr>
              <a:t>Experiments </a:t>
            </a:r>
            <a:r>
              <a:rPr lang="en-US" altLang="ru-RU" sz="2400" b="1" dirty="0">
                <a:solidFill>
                  <a:schemeClr val="accent2">
                    <a:lumMod val="50000"/>
                  </a:schemeClr>
                </a:solidFill>
                <a:latin typeface="Times New Roman" panose="02020603050405020304" pitchFamily="18" charset="0"/>
                <a:cs typeface="Times New Roman" panose="02020603050405020304" pitchFamily="18" charset="0"/>
              </a:rPr>
              <a:t>requiring high statistics:</a:t>
            </a:r>
          </a:p>
          <a:p>
            <a:pPr marL="796925" indent="-339725" fontAlgn="base">
              <a:spcBef>
                <a:spcPct val="0"/>
              </a:spcBef>
              <a:spcAft>
                <a:spcPct val="0"/>
              </a:spcAft>
              <a:buClr>
                <a:srgbClr val="FF0000"/>
              </a:buClr>
            </a:pPr>
            <a:r>
              <a:rPr lang="en-US" altLang="ru-RU" sz="2400" b="1" dirty="0">
                <a:solidFill>
                  <a:srgbClr val="002060"/>
                </a:solidFill>
                <a:latin typeface="Times New Roman" panose="02020603050405020304" pitchFamily="18" charset="0"/>
                <a:cs typeface="Times New Roman" panose="02020603050405020304" pitchFamily="18" charset="0"/>
              </a:rPr>
              <a:t>Nuclear spectroscopy of SHE;</a:t>
            </a:r>
          </a:p>
          <a:p>
            <a:pPr marL="796925" indent="-339725" fontAlgn="base">
              <a:spcBef>
                <a:spcPct val="0"/>
              </a:spcBef>
              <a:spcAft>
                <a:spcPct val="0"/>
              </a:spcAft>
              <a:buClr>
                <a:srgbClr val="FF0000"/>
              </a:buClr>
            </a:pPr>
            <a:r>
              <a:rPr lang="en-US" altLang="ru-RU" sz="2400" b="1" dirty="0">
                <a:solidFill>
                  <a:srgbClr val="002060"/>
                </a:solidFill>
                <a:latin typeface="Times New Roman" panose="02020603050405020304" pitchFamily="18" charset="0"/>
                <a:cs typeface="Times New Roman" panose="02020603050405020304" pitchFamily="18" charset="0"/>
              </a:rPr>
              <a:t>Study of chemical properties of SHE.</a:t>
            </a:r>
          </a:p>
        </p:txBody>
      </p:sp>
      <p:sp>
        <p:nvSpPr>
          <p:cNvPr id="6" name="Rectangle 2"/>
          <p:cNvSpPr>
            <a:spLocks noChangeArrowheads="1"/>
          </p:cNvSpPr>
          <p:nvPr/>
        </p:nvSpPr>
        <p:spPr bwMode="auto">
          <a:xfrm>
            <a:off x="328749" y="3930851"/>
            <a:ext cx="1102505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17088" dir="2436078" algn="ctr" rotWithShape="0">
                    <a:schemeClr val="bg2">
                      <a:alpha val="50000"/>
                    </a:schemeClr>
                  </a:outerShdw>
                </a:effectLst>
              </a14:hiddenEffects>
            </a:ext>
          </a:extLst>
        </p:spPr>
        <p:txBody>
          <a:bodyPr wrap="square" anchor="ct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just">
              <a:spcBef>
                <a:spcPct val="0"/>
              </a:spcBef>
              <a:buFontTx/>
              <a:buNone/>
            </a:pPr>
            <a:r>
              <a:rPr lang="en-US" altLang="ru-RU" sz="2400" b="1" dirty="0">
                <a:solidFill>
                  <a:srgbClr val="3333CC"/>
                </a:solidFill>
                <a:latin typeface="Times New Roman" panose="02020603050405020304" pitchFamily="18" charset="0"/>
                <a:cs typeface="Times New Roman" panose="02020603050405020304" pitchFamily="18" charset="0"/>
              </a:rPr>
              <a:t>To </a:t>
            </a:r>
            <a:r>
              <a:rPr lang="en-US" altLang="ru-RU" sz="2400" b="1" dirty="0" smtClean="0">
                <a:solidFill>
                  <a:srgbClr val="3333CC"/>
                </a:solidFill>
                <a:latin typeface="Times New Roman" panose="02020603050405020304" pitchFamily="18" charset="0"/>
                <a:cs typeface="Times New Roman" panose="02020603050405020304" pitchFamily="18" charset="0"/>
              </a:rPr>
              <a:t>carry out the scientific program, </a:t>
            </a:r>
            <a:r>
              <a:rPr lang="en-US" altLang="ru-RU" sz="2400" b="1" dirty="0">
                <a:solidFill>
                  <a:srgbClr val="3333CC"/>
                </a:solidFill>
                <a:latin typeface="Times New Roman" panose="02020603050405020304" pitchFamily="18" charset="0"/>
                <a:cs typeface="Times New Roman" panose="02020603050405020304" pitchFamily="18" charset="0"/>
              </a:rPr>
              <a:t>the DC-280 has to provide the following parameters of ion beams</a:t>
            </a:r>
            <a:r>
              <a:rPr lang="ru-RU" altLang="ru-RU" sz="2400" b="1" dirty="0" smtClean="0">
                <a:solidFill>
                  <a:srgbClr val="3333CC"/>
                </a:solidFill>
                <a:latin typeface="Times New Roman" panose="02020603050405020304" pitchFamily="18" charset="0"/>
                <a:cs typeface="Times New Roman" panose="02020603050405020304" pitchFamily="18" charset="0"/>
              </a:rPr>
              <a:t>:</a:t>
            </a:r>
            <a:endParaRPr lang="ru-RU" altLang="ru-RU" sz="2400" dirty="0">
              <a:latin typeface="Times New Roman"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1804606864"/>
              </p:ext>
            </p:extLst>
          </p:nvPr>
        </p:nvGraphicFramePr>
        <p:xfrm>
          <a:off x="171994" y="4891591"/>
          <a:ext cx="11837869" cy="1828800"/>
        </p:xfrm>
        <a:graphic>
          <a:graphicData uri="http://schemas.openxmlformats.org/drawingml/2006/table">
            <a:tbl>
              <a:tblPr firstRow="1" bandRow="1">
                <a:tableStyleId>{5940675A-B579-460E-94D1-54222C63F5DA}</a:tableStyleId>
              </a:tblPr>
              <a:tblGrid>
                <a:gridCol w="9739824">
                  <a:extLst>
                    <a:ext uri="{9D8B030D-6E8A-4147-A177-3AD203B41FA5}">
                      <a16:colId xmlns:a16="http://schemas.microsoft.com/office/drawing/2014/main" xmlns="" val="20000"/>
                    </a:ext>
                  </a:extLst>
                </a:gridCol>
                <a:gridCol w="2098045">
                  <a:extLst>
                    <a:ext uri="{9D8B030D-6E8A-4147-A177-3AD203B41FA5}">
                      <a16:colId xmlns:a16="http://schemas.microsoft.com/office/drawing/2014/main" xmlns="" val="20001"/>
                    </a:ext>
                  </a:extLst>
                </a:gridCol>
              </a:tblGrid>
              <a:tr h="0">
                <a:tc>
                  <a:txBody>
                    <a:bodyPr/>
                    <a:lstStyle/>
                    <a:p>
                      <a:r>
                        <a:rPr lang="en-US" altLang="ru-RU" sz="2400" b="1" dirty="0" smtClean="0">
                          <a:latin typeface="Times New Roman" pitchFamily="18" charset="0"/>
                        </a:rPr>
                        <a:t>Ion energies </a:t>
                      </a:r>
                      <a:r>
                        <a:rPr lang="en-US" altLang="ru-RU" sz="2400" b="1" dirty="0" smtClean="0">
                          <a:latin typeface="Times New Roman" panose="02020603050405020304" pitchFamily="18" charset="0"/>
                          <a:cs typeface="Times New Roman" panose="02020603050405020304" pitchFamily="18" charset="0"/>
                        </a:rPr>
                        <a:t>(smooth variation)</a:t>
                      </a:r>
                      <a:endParaRPr lang="ru-RU" sz="2400" b="1" dirty="0"/>
                    </a:p>
                  </a:txBody>
                  <a:tcPr/>
                </a:tc>
                <a:tc>
                  <a:txBody>
                    <a:bodyPr/>
                    <a:lstStyle/>
                    <a:p>
                      <a:pPr algn="ctr"/>
                      <a:r>
                        <a:rPr lang="en-US" altLang="ru-RU" sz="2400" b="1" dirty="0" smtClean="0">
                          <a:latin typeface="Times New Roman" pitchFamily="18" charset="0"/>
                        </a:rPr>
                        <a:t>4 - 8 </a:t>
                      </a:r>
                      <a:r>
                        <a:rPr lang="en-US" altLang="ru-RU" sz="2400" b="1" dirty="0" err="1" smtClean="0">
                          <a:latin typeface="Times New Roman" pitchFamily="18" charset="0"/>
                        </a:rPr>
                        <a:t>MeV</a:t>
                      </a:r>
                      <a:r>
                        <a:rPr lang="en-US" altLang="ru-RU" sz="2400" b="1" dirty="0" smtClean="0">
                          <a:latin typeface="Times New Roman" pitchFamily="18" charset="0"/>
                        </a:rPr>
                        <a:t>/n</a:t>
                      </a:r>
                      <a:endParaRPr lang="ru-RU" sz="2400" b="1" dirty="0"/>
                    </a:p>
                  </a:txBody>
                  <a:tcPr/>
                </a:tc>
                <a:extLst>
                  <a:ext uri="{0D108BD9-81ED-4DB2-BD59-A6C34878D82A}">
                    <a16:rowId xmlns:a16="http://schemas.microsoft.com/office/drawing/2014/main" xmlns="" val="10000"/>
                  </a:ext>
                </a:extLst>
              </a:tr>
              <a:tr h="370840">
                <a:tc>
                  <a:txBody>
                    <a:bodyPr/>
                    <a:lstStyle/>
                    <a:p>
                      <a:r>
                        <a:rPr lang="en-US" altLang="ru-RU" sz="2400" b="1" dirty="0" smtClean="0">
                          <a:latin typeface="Times New Roman" pitchFamily="18" charset="0"/>
                        </a:rPr>
                        <a:t>Ion masses</a:t>
                      </a:r>
                      <a:endParaRPr lang="ru-RU" sz="2400" dirty="0"/>
                    </a:p>
                  </a:txBody>
                  <a:tcPr/>
                </a:tc>
                <a:tc>
                  <a:txBody>
                    <a:bodyPr/>
                    <a:lstStyle/>
                    <a:p>
                      <a:pPr algn="ctr"/>
                      <a:r>
                        <a:rPr lang="en-US" altLang="ru-RU" sz="2400" b="1" dirty="0" smtClean="0">
                          <a:latin typeface="Times New Roman" pitchFamily="18" charset="0"/>
                        </a:rPr>
                        <a:t>10 - 238</a:t>
                      </a:r>
                      <a:endParaRPr lang="ru-RU" sz="2400" dirty="0"/>
                    </a:p>
                  </a:txBody>
                  <a:tcPr/>
                </a:tc>
                <a:extLst>
                  <a:ext uri="{0D108BD9-81ED-4DB2-BD59-A6C34878D82A}">
                    <a16:rowId xmlns:a16="http://schemas.microsoft.com/office/drawing/2014/main" xmlns="" val="10001"/>
                  </a:ext>
                </a:extLst>
              </a:tr>
              <a:tr h="370840">
                <a:tc>
                  <a:txBody>
                    <a:bodyPr/>
                    <a:lstStyle/>
                    <a:p>
                      <a:r>
                        <a:rPr lang="en-US" altLang="ru-RU" sz="2400" b="1" dirty="0" smtClean="0">
                          <a:latin typeface="Times New Roman" pitchFamily="18" charset="0"/>
                        </a:rPr>
                        <a:t>Intensities (A~50)</a:t>
                      </a:r>
                      <a:endParaRPr lang="ru-RU" sz="2400" dirty="0"/>
                    </a:p>
                  </a:txBody>
                  <a:tcPr/>
                </a:tc>
                <a:tc>
                  <a:txBody>
                    <a:bodyPr/>
                    <a:lstStyle/>
                    <a:p>
                      <a:pPr algn="ctr"/>
                      <a:r>
                        <a:rPr lang="en-US" altLang="ru-RU" sz="2400" b="1" dirty="0" smtClean="0">
                          <a:latin typeface="Times New Roman" pitchFamily="18" charset="0"/>
                        </a:rPr>
                        <a:t>&gt;10 </a:t>
                      </a:r>
                      <a:r>
                        <a:rPr lang="en-US" altLang="ru-RU" sz="2400" b="1" dirty="0" err="1" smtClean="0">
                          <a:latin typeface="Times New Roman" pitchFamily="18" charset="0"/>
                        </a:rPr>
                        <a:t>pµA</a:t>
                      </a:r>
                      <a:endParaRPr lang="ru-RU" sz="2400" dirty="0"/>
                    </a:p>
                  </a:txBody>
                  <a:tcPr/>
                </a:tc>
                <a:extLst>
                  <a:ext uri="{0D108BD9-81ED-4DB2-BD59-A6C34878D82A}">
                    <a16:rowId xmlns:a16="http://schemas.microsoft.com/office/drawing/2014/main" xmlns=""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ru-RU" sz="2400" b="1" dirty="0" smtClean="0">
                          <a:latin typeface="Times New Roman" pitchFamily="18" charset="0"/>
                        </a:rPr>
                        <a:t>Efficiency of beam transfer from ion source to physical facility         </a:t>
                      </a:r>
                      <a:endParaRPr lang="ru-RU" altLang="ru-RU" sz="2400" dirty="0" smtClean="0">
                        <a:latin typeface="Times New Roman" pitchFamily="18" charset="0"/>
                        <a:cs typeface="Times New Roman" panose="02020603050405020304" pitchFamily="18" charset="0"/>
                      </a:endParaRPr>
                    </a:p>
                  </a:txBody>
                  <a:tcPr/>
                </a:tc>
                <a:tc>
                  <a:txBody>
                    <a:bodyPr/>
                    <a:lstStyle/>
                    <a:p>
                      <a:pPr algn="ctr"/>
                      <a:r>
                        <a:rPr lang="en-US" altLang="ru-RU" sz="2400" b="1" dirty="0" smtClean="0">
                          <a:latin typeface="Times New Roman" pitchFamily="18" charset="0"/>
                        </a:rPr>
                        <a:t>&gt;50%</a:t>
                      </a:r>
                      <a:r>
                        <a:rPr lang="ru-RU" altLang="ru-RU" sz="2400" b="1" dirty="0" smtClean="0">
                          <a:latin typeface="Times New Roman" pitchFamily="18" charset="0"/>
                        </a:rPr>
                        <a:t> </a:t>
                      </a:r>
                      <a:endParaRPr lang="ru-RU" sz="2400" dirty="0"/>
                    </a:p>
                  </a:txBody>
                  <a:tcPr/>
                </a:tc>
                <a:extLst>
                  <a:ext uri="{0D108BD9-81ED-4DB2-BD59-A6C34878D82A}">
                    <a16:rowId xmlns:a16="http://schemas.microsoft.com/office/drawing/2014/main" xmlns="" val="10003"/>
                  </a:ext>
                </a:extLst>
              </a:tr>
            </a:tbl>
          </a:graphicData>
        </a:graphic>
      </p:graphicFrame>
      <p:sp>
        <p:nvSpPr>
          <p:cNvPr id="3" name="Номер слайда 2"/>
          <p:cNvSpPr>
            <a:spLocks noGrp="1"/>
          </p:cNvSpPr>
          <p:nvPr>
            <p:ph type="sldNum" sz="quarter" idx="12"/>
          </p:nvPr>
        </p:nvSpPr>
        <p:spPr>
          <a:xfrm>
            <a:off x="9448800" y="6485009"/>
            <a:ext cx="2743200" cy="365125"/>
          </a:xfrm>
        </p:spPr>
        <p:txBody>
          <a:bodyPr/>
          <a:lstStyle/>
          <a:p>
            <a:fld id="{A0E87995-BA33-4671-BBC3-CF6F47965200}" type="slidenum">
              <a:rPr lang="ru-RU" smtClean="0"/>
              <a:t>2</a:t>
            </a:fld>
            <a:endParaRPr lang="ru-RU" dirty="0"/>
          </a:p>
        </p:txBody>
      </p:sp>
    </p:spTree>
    <p:extLst>
      <p:ext uri="{BB962C8B-B14F-4D97-AF65-F5344CB8AC3E}">
        <p14:creationId xmlns:p14="http://schemas.microsoft.com/office/powerpoint/2010/main" val="2360262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18075" y="196008"/>
            <a:ext cx="3220341" cy="1325563"/>
          </a:xfrm>
        </p:spPr>
        <p:txBody>
          <a:bodyPr/>
          <a:lstStyle/>
          <a:p>
            <a:r>
              <a:rPr lang="en-US" sz="2800" b="1" dirty="0">
                <a:solidFill>
                  <a:srgbClr val="C00000"/>
                </a:solidFill>
                <a:latin typeface="Times New Roman" panose="02020603050405020304" pitchFamily="18" charset="0"/>
                <a:cs typeface="Times New Roman" panose="02020603050405020304" pitchFamily="18" charset="0"/>
              </a:rPr>
              <a:t>Main Parameters</a:t>
            </a:r>
            <a:r>
              <a:rPr lang="ru-RU" b="1" dirty="0">
                <a:solidFill>
                  <a:srgbClr val="C00000"/>
                </a:solidFill>
                <a:latin typeface="Times New Roman" panose="02020603050405020304" pitchFamily="18" charset="0"/>
                <a:cs typeface="Times New Roman" panose="02020603050405020304" pitchFamily="18" charset="0"/>
              </a:rPr>
              <a:t/>
            </a:r>
            <a:br>
              <a:rPr lang="ru-RU" b="1" dirty="0">
                <a:solidFill>
                  <a:srgbClr val="C00000"/>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endParaRPr lang="ru-RU"/>
          </a:p>
        </p:txBody>
      </p:sp>
      <p:graphicFrame>
        <p:nvGraphicFramePr>
          <p:cNvPr id="4" name="Group 2"/>
          <p:cNvGraphicFramePr>
            <a:graphicFrameLocks/>
          </p:cNvGraphicFramePr>
          <p:nvPr>
            <p:extLst>
              <p:ext uri="{D42A27DB-BD31-4B8C-83A1-F6EECF244321}">
                <p14:modId xmlns:p14="http://schemas.microsoft.com/office/powerpoint/2010/main" val="3867232532"/>
              </p:ext>
            </p:extLst>
          </p:nvPr>
        </p:nvGraphicFramePr>
        <p:xfrm>
          <a:off x="6701883" y="858790"/>
          <a:ext cx="5252727" cy="5669400"/>
        </p:xfrm>
        <a:graphic>
          <a:graphicData uri="http://schemas.openxmlformats.org/drawingml/2006/table">
            <a:tbl>
              <a:tblPr/>
              <a:tblGrid>
                <a:gridCol w="3245380">
                  <a:extLst>
                    <a:ext uri="{9D8B030D-6E8A-4147-A177-3AD203B41FA5}">
                      <a16:colId xmlns:a16="http://schemas.microsoft.com/office/drawing/2014/main" xmlns="" val="20000"/>
                    </a:ext>
                  </a:extLst>
                </a:gridCol>
                <a:gridCol w="2007347">
                  <a:extLst>
                    <a:ext uri="{9D8B030D-6E8A-4147-A177-3AD203B41FA5}">
                      <a16:colId xmlns:a16="http://schemas.microsoft.com/office/drawing/2014/main" xmlns="" val="20001"/>
                    </a:ext>
                  </a:extLst>
                </a:gridCol>
              </a:tblGrid>
              <a:tr h="1238439">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rPr>
                        <a:t>Ion sources </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rgbClr val="00B050"/>
                        </a:buClr>
                        <a:buSzTx/>
                        <a:buFont typeface="+mj-lt"/>
                        <a:buNone/>
                        <a:tabLst/>
                      </a:pPr>
                      <a:r>
                        <a:rPr kumimoji="0" lang="en-US" altLang="ja-JP" sz="20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Permanent magnet ECR</a:t>
                      </a:r>
                    </a:p>
                    <a:p>
                      <a:pPr marL="0" marR="0" lvl="0" indent="0" algn="l" defTabSz="914400" rtl="0" eaLnBrk="0" fontAlgn="base" latinLnBrk="0" hangingPunct="0">
                        <a:lnSpc>
                          <a:spcPct val="100000"/>
                        </a:lnSpc>
                        <a:spcBef>
                          <a:spcPct val="0"/>
                        </a:spcBef>
                        <a:spcAft>
                          <a:spcPct val="0"/>
                        </a:spcAft>
                        <a:buClr>
                          <a:srgbClr val="00B050"/>
                        </a:buClr>
                        <a:buSzTx/>
                        <a:buFont typeface="+mj-lt"/>
                        <a:buNone/>
                        <a:tabLst/>
                      </a:pPr>
                      <a:r>
                        <a:rPr kumimoji="0" lang="ru-RU" altLang="ja-JP" sz="20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DECRIS-</a:t>
                      </a:r>
                      <a:r>
                        <a:rPr kumimoji="0" lang="en-US" altLang="ja-JP" sz="20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rPr>
                        <a:t>PM</a:t>
                      </a:r>
                      <a:r>
                        <a:rPr kumimoji="0" lang="en-US" altLang="ja-JP" sz="2000" b="1" i="0" u="none" strike="noStrike" cap="none" normalizeH="0" baseline="0" dirty="0">
                          <a:ln>
                            <a:noFill/>
                          </a:ln>
                          <a:solidFill>
                            <a:schemeClr val="tx1"/>
                          </a:solidFill>
                          <a:effectLst>
                            <a:outerShdw blurRad="38100" dist="38100" dir="2700000" algn="tl">
                              <a:srgbClr val="FFFFFF"/>
                            </a:outerShdw>
                          </a:effectLst>
                          <a:latin typeface="Times New Roman" pitchFamily="18" charset="0"/>
                          <a:ea typeface="MS PGothic" pitchFamily="34" charset="-128"/>
                        </a:rPr>
                        <a:t>  - 14 GHz</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0"/>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Injection energy</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Up to 80 </a:t>
                      </a:r>
                      <a:r>
                        <a:rPr kumimoji="0" lang="en-US" sz="2000" b="1" i="0" u="none" strike="noStrike" cap="none" normalizeH="0" baseline="0" dirty="0" err="1">
                          <a:ln>
                            <a:noFill/>
                          </a:ln>
                          <a:solidFill>
                            <a:srgbClr val="000099"/>
                          </a:solidFill>
                          <a:effectLst/>
                          <a:latin typeface="Times New Roman" pitchFamily="18" charset="0"/>
                          <a:cs typeface="Times New Roman" pitchFamily="18" charset="0"/>
                        </a:rPr>
                        <a:t>keV</a:t>
                      </a: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/Z</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A/Z range</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4÷7.5</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2"/>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a:ln>
                            <a:noFill/>
                          </a:ln>
                          <a:solidFill>
                            <a:schemeClr val="tx1"/>
                          </a:solidFill>
                          <a:effectLst/>
                          <a:latin typeface="Times New Roman" pitchFamily="18" charset="0"/>
                        </a:rPr>
                        <a:t>Energy</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a:ln>
                            <a:noFill/>
                          </a:ln>
                          <a:solidFill>
                            <a:schemeClr val="tx1"/>
                          </a:solidFill>
                          <a:effectLst/>
                          <a:latin typeface="Times New Roman" pitchFamily="18" charset="0"/>
                        </a:rPr>
                        <a:t>4÷8 MeV/n</a:t>
                      </a: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Magnetic field level</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0.6÷1.3 T</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K factor</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280</a:t>
                      </a:r>
                      <a:endParaRPr kumimoji="0" lang="en-US" sz="2000" b="1" i="0" u="none" strike="noStrike" cap="none" normalizeH="0" baseline="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5"/>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Magnet weight</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1000 t</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8"/>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Magnet power</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300 kW</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09"/>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a:ln>
                            <a:noFill/>
                          </a:ln>
                          <a:solidFill>
                            <a:srgbClr val="000099"/>
                          </a:solidFill>
                          <a:effectLst/>
                          <a:latin typeface="Times New Roman" pitchFamily="18" charset="0"/>
                          <a:cs typeface="Times New Roman" pitchFamily="18" charset="0"/>
                        </a:rPr>
                        <a:t>Dee voltage</a:t>
                      </a:r>
                      <a:endParaRPr kumimoji="0" lang="en-US" sz="2000" b="1" i="0" u="none" strike="noStrike" cap="none" normalizeH="0" baseline="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2x130 kV</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0"/>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RF power consumption</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2x30 kW</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xmlns="" val="10011"/>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Flat-top dee voltage</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rgbClr val="000099"/>
                          </a:solidFill>
                          <a:effectLst/>
                          <a:latin typeface="Times New Roman" pitchFamily="18" charset="0"/>
                          <a:cs typeface="Times New Roman" pitchFamily="18" charset="0"/>
                        </a:rPr>
                        <a:t>2x14 kV</a:t>
                      </a:r>
                      <a:endParaRPr kumimoji="0" lang="en-US" sz="2000" b="1" i="0" u="none" strike="noStrike" cap="none" normalizeH="0" baseline="0" dirty="0">
                        <a:ln>
                          <a:noFill/>
                        </a:ln>
                        <a:solidFill>
                          <a:srgbClr val="000099"/>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12"/>
                  </a:ext>
                </a:extLst>
              </a:tr>
              <a:tr h="382553">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Deflector voltage</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0" fontAlgn="base" latinLnBrk="0" hangingPunct="0">
                        <a:lnSpc>
                          <a:spcPct val="100000"/>
                        </a:lnSpc>
                        <a:spcBef>
                          <a:spcPct val="0"/>
                        </a:spcBef>
                        <a:spcAft>
                          <a:spcPct val="0"/>
                        </a:spcAft>
                        <a:buClr>
                          <a:schemeClr val="bg1"/>
                        </a:buClr>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Up to 90 kV</a:t>
                      </a:r>
                      <a:endParaRPr kumimoji="0" lang="en-US" sz="2000" b="1" i="0" u="none" strike="noStrike" cap="none" normalizeH="0" baseline="0" dirty="0">
                        <a:ln>
                          <a:noFill/>
                        </a:ln>
                        <a:solidFill>
                          <a:schemeClr val="tx1"/>
                        </a:solidFill>
                        <a:effectLst/>
                        <a:latin typeface="Times New Roman" pitchFamily="18" charset="0"/>
                      </a:endParaRPr>
                    </a:p>
                  </a:txBody>
                  <a:tcPr marT="45725" marB="45725"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xmlns="" val="10013"/>
                  </a:ext>
                </a:extLst>
              </a:tr>
            </a:tbl>
          </a:graphicData>
        </a:graphic>
      </p:graphicFrame>
      <p:pic>
        <p:nvPicPr>
          <p:cNvPr id="5" name="Объект 3"/>
          <p:cNvPicPr>
            <a:picLocks noChangeAspect="1"/>
          </p:cNvPicPr>
          <p:nvPr/>
        </p:nvPicPr>
        <p:blipFill>
          <a:blip r:embed="rId3" cstate="print"/>
          <a:stretch>
            <a:fillRect/>
          </a:stretch>
        </p:blipFill>
        <p:spPr>
          <a:xfrm>
            <a:off x="89211" y="858790"/>
            <a:ext cx="6422030" cy="5330283"/>
          </a:xfrm>
          <a:prstGeom prst="rect">
            <a:avLst/>
          </a:prstGeom>
        </p:spPr>
      </p:pic>
      <p:sp>
        <p:nvSpPr>
          <p:cNvPr id="6" name="Номер слайда 5"/>
          <p:cNvSpPr>
            <a:spLocks noGrp="1"/>
          </p:cNvSpPr>
          <p:nvPr>
            <p:ph type="sldNum" sz="quarter" idx="12"/>
          </p:nvPr>
        </p:nvSpPr>
        <p:spPr>
          <a:xfrm>
            <a:off x="9448800" y="6467119"/>
            <a:ext cx="2743200" cy="365125"/>
          </a:xfrm>
        </p:spPr>
        <p:txBody>
          <a:bodyPr/>
          <a:lstStyle/>
          <a:p>
            <a:fld id="{A0E87995-BA33-4671-BBC3-CF6F47965200}" type="slidenum">
              <a:rPr lang="ru-RU" smtClean="0"/>
              <a:t>3</a:t>
            </a:fld>
            <a:endParaRPr lang="ru-RU" dirty="0"/>
          </a:p>
        </p:txBody>
      </p:sp>
    </p:spTree>
    <p:extLst>
      <p:ext uri="{BB962C8B-B14F-4D97-AF65-F5344CB8AC3E}">
        <p14:creationId xmlns:p14="http://schemas.microsoft.com/office/powerpoint/2010/main" val="339063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rotWithShape="1">
          <a:blip r:embed="rId3">
            <a:extLst>
              <a:ext uri="{28A0092B-C50C-407E-A947-70E740481C1C}">
                <a14:useLocalDpi xmlns:a14="http://schemas.microsoft.com/office/drawing/2010/main" val="0"/>
              </a:ext>
            </a:extLst>
          </a:blip>
          <a:srcRect l="29686" t="18702" r="167" b="13276"/>
          <a:stretch/>
        </p:blipFill>
        <p:spPr>
          <a:xfrm>
            <a:off x="188563" y="1236499"/>
            <a:ext cx="6864616" cy="4992446"/>
          </a:xfrm>
          <a:prstGeom prst="rect">
            <a:avLst/>
          </a:prstGeom>
          <a:ln>
            <a:noFill/>
          </a:ln>
          <a:effectLst>
            <a:outerShdw blurRad="190500" algn="tl" rotWithShape="0">
              <a:srgbClr val="000000">
                <a:alpha val="70000"/>
              </a:srgbClr>
            </a:outerShdw>
          </a:effectLst>
        </p:spPr>
      </p:pic>
      <p:graphicFrame>
        <p:nvGraphicFramePr>
          <p:cNvPr id="4" name="Таблица 3"/>
          <p:cNvGraphicFramePr>
            <a:graphicFrameLocks noGrp="1"/>
          </p:cNvGraphicFramePr>
          <p:nvPr>
            <p:extLst>
              <p:ext uri="{D42A27DB-BD31-4B8C-83A1-F6EECF244321}">
                <p14:modId xmlns:p14="http://schemas.microsoft.com/office/powerpoint/2010/main" val="704727607"/>
              </p:ext>
            </p:extLst>
          </p:nvPr>
        </p:nvGraphicFramePr>
        <p:xfrm>
          <a:off x="7292050" y="1236499"/>
          <a:ext cx="4794281" cy="2712636"/>
        </p:xfrm>
        <a:graphic>
          <a:graphicData uri="http://schemas.openxmlformats.org/drawingml/2006/table">
            <a:tbl>
              <a:tblPr firstRow="1" bandRow="1">
                <a:tableStyleId>{5C22544A-7EE6-4342-B048-85BDC9FD1C3A}</a:tableStyleId>
              </a:tblPr>
              <a:tblGrid>
                <a:gridCol w="3439879">
                  <a:extLst>
                    <a:ext uri="{9D8B030D-6E8A-4147-A177-3AD203B41FA5}">
                      <a16:colId xmlns:a16="http://schemas.microsoft.com/office/drawing/2014/main" xmlns="" val="20000"/>
                    </a:ext>
                  </a:extLst>
                </a:gridCol>
                <a:gridCol w="1354402">
                  <a:extLst>
                    <a:ext uri="{9D8B030D-6E8A-4147-A177-3AD203B41FA5}">
                      <a16:colId xmlns:a16="http://schemas.microsoft.com/office/drawing/2014/main" xmlns="" val="20001"/>
                    </a:ext>
                  </a:extLst>
                </a:gridCol>
              </a:tblGrid>
              <a:tr h="375020">
                <a:tc gridSpan="2">
                  <a:txBody>
                    <a:bodyPr/>
                    <a:lstStyle/>
                    <a:p>
                      <a:pPr algn="ctr"/>
                      <a:r>
                        <a:rPr lang="en-US" sz="2800" u="none" strike="noStrike" kern="1200" baseline="0" dirty="0" smtClean="0"/>
                        <a:t>Parameters of DECRIS-PM </a:t>
                      </a:r>
                      <a:endParaRPr lang="ru-RU" sz="2800" dirty="0">
                        <a:solidFill>
                          <a:schemeClr val="tx1"/>
                        </a:solidFill>
                      </a:endParaRPr>
                    </a:p>
                  </a:txBody>
                  <a:tcPr marL="91441" marR="91441" marT="45714" marB="45714"/>
                </a:tc>
                <a:tc hMerge="1">
                  <a:txBody>
                    <a:bodyPr/>
                    <a:lstStyle/>
                    <a:p>
                      <a:endParaRPr lang="ru-RU" dirty="0"/>
                    </a:p>
                  </a:txBody>
                  <a:tcPr/>
                </a:tc>
                <a:extLst>
                  <a:ext uri="{0D108BD9-81ED-4DB2-BD59-A6C34878D82A}">
                    <a16:rowId xmlns:a16="http://schemas.microsoft.com/office/drawing/2014/main" xmlns="" val="10000"/>
                  </a:ext>
                </a:extLst>
              </a:tr>
              <a:tr h="286778">
                <a:tc>
                  <a:txBody>
                    <a:bodyPr/>
                    <a:lstStyle/>
                    <a:p>
                      <a:r>
                        <a:rPr lang="en-US" sz="1800" dirty="0" smtClean="0"/>
                        <a:t>UHF frequency</a:t>
                      </a:r>
                      <a:endParaRPr lang="ru-RU" sz="1800" dirty="0"/>
                    </a:p>
                  </a:txBody>
                  <a:tcPr marL="91441" marR="91441" marT="45714" marB="45714"/>
                </a:tc>
                <a:tc>
                  <a:txBody>
                    <a:bodyPr/>
                    <a:lstStyle/>
                    <a:p>
                      <a:pPr algn="ctr"/>
                      <a:r>
                        <a:rPr lang="en-US" sz="1800" dirty="0" smtClean="0"/>
                        <a:t>14 GHz </a:t>
                      </a:r>
                      <a:endParaRPr lang="ru-RU" sz="1800" dirty="0"/>
                    </a:p>
                  </a:txBody>
                  <a:tcPr marL="91441" marR="91441" marT="45714" marB="45714"/>
                </a:tc>
                <a:extLst>
                  <a:ext uri="{0D108BD9-81ED-4DB2-BD59-A6C34878D82A}">
                    <a16:rowId xmlns:a16="http://schemas.microsoft.com/office/drawing/2014/main" xmlns="" val="10001"/>
                  </a:ext>
                </a:extLst>
              </a:tr>
              <a:tr h="286778">
                <a:tc>
                  <a:txBody>
                    <a:bodyPr/>
                    <a:lstStyle/>
                    <a:p>
                      <a:r>
                        <a:rPr lang="en-US" sz="1800" dirty="0" err="1" smtClean="0"/>
                        <a:t>Binj</a:t>
                      </a:r>
                      <a:r>
                        <a:rPr lang="en-US" sz="1800" dirty="0" smtClean="0"/>
                        <a:t> </a:t>
                      </a:r>
                      <a:endParaRPr lang="ru-RU" sz="1800" dirty="0"/>
                    </a:p>
                  </a:txBody>
                  <a:tcPr marL="91441" marR="91441" marT="45714" marB="45714"/>
                </a:tc>
                <a:tc>
                  <a:txBody>
                    <a:bodyPr/>
                    <a:lstStyle/>
                    <a:p>
                      <a:pPr algn="ctr"/>
                      <a:r>
                        <a:rPr lang="en-US" sz="1800" dirty="0" smtClean="0"/>
                        <a:t>≥ 1.3 T </a:t>
                      </a:r>
                      <a:endParaRPr lang="ru-RU" sz="1800" dirty="0"/>
                    </a:p>
                  </a:txBody>
                  <a:tcPr marL="91441" marR="91441" marT="45714" marB="45714"/>
                </a:tc>
                <a:extLst>
                  <a:ext uri="{0D108BD9-81ED-4DB2-BD59-A6C34878D82A}">
                    <a16:rowId xmlns:a16="http://schemas.microsoft.com/office/drawing/2014/main" xmlns="" val="10002"/>
                  </a:ext>
                </a:extLst>
              </a:tr>
              <a:tr h="286778">
                <a:tc>
                  <a:txBody>
                    <a:bodyPr/>
                    <a:lstStyle/>
                    <a:p>
                      <a:r>
                        <a:rPr lang="en-US" sz="1800" dirty="0" err="1" smtClean="0"/>
                        <a:t>Bmin</a:t>
                      </a:r>
                      <a:r>
                        <a:rPr lang="en-US" sz="1800" dirty="0" smtClean="0"/>
                        <a:t> </a:t>
                      </a:r>
                      <a:endParaRPr lang="ru-RU" sz="1800" dirty="0"/>
                    </a:p>
                  </a:txBody>
                  <a:tcPr marL="91441" marR="91441" marT="45714" marB="45714"/>
                </a:tc>
                <a:tc>
                  <a:txBody>
                    <a:bodyPr/>
                    <a:lstStyle/>
                    <a:p>
                      <a:pPr algn="ctr"/>
                      <a:r>
                        <a:rPr lang="en-US" sz="1800" dirty="0" smtClean="0"/>
                        <a:t>0.4 T</a:t>
                      </a:r>
                      <a:endParaRPr lang="ru-RU" sz="1800" dirty="0"/>
                    </a:p>
                  </a:txBody>
                  <a:tcPr marL="91441" marR="91441" marT="45714" marB="45714"/>
                </a:tc>
                <a:extLst>
                  <a:ext uri="{0D108BD9-81ED-4DB2-BD59-A6C34878D82A}">
                    <a16:rowId xmlns:a16="http://schemas.microsoft.com/office/drawing/2014/main" xmlns="" val="10003"/>
                  </a:ext>
                </a:extLst>
              </a:tr>
              <a:tr h="286778">
                <a:tc>
                  <a:txBody>
                    <a:bodyPr/>
                    <a:lstStyle/>
                    <a:p>
                      <a:r>
                        <a:rPr lang="en-US" sz="1800" dirty="0" err="1" smtClean="0"/>
                        <a:t>Bextr</a:t>
                      </a:r>
                      <a:endParaRPr lang="ru-RU" sz="1800" dirty="0"/>
                    </a:p>
                  </a:txBody>
                  <a:tcPr marL="91441" marR="91441" marT="45714" marB="45714"/>
                </a:tc>
                <a:tc>
                  <a:txBody>
                    <a:bodyPr/>
                    <a:lstStyle/>
                    <a:p>
                      <a:pPr algn="ctr"/>
                      <a:r>
                        <a:rPr lang="en-US" sz="1800" dirty="0" smtClean="0"/>
                        <a:t>1.0 ÷1.1 T </a:t>
                      </a:r>
                      <a:endParaRPr lang="ru-RU" sz="1800" dirty="0"/>
                    </a:p>
                  </a:txBody>
                  <a:tcPr marL="91441" marR="91441" marT="45714" marB="45714"/>
                </a:tc>
                <a:extLst>
                  <a:ext uri="{0D108BD9-81ED-4DB2-BD59-A6C34878D82A}">
                    <a16:rowId xmlns:a16="http://schemas.microsoft.com/office/drawing/2014/main" xmlns="" val="10004"/>
                  </a:ext>
                </a:extLst>
              </a:tr>
              <a:tr h="286778">
                <a:tc>
                  <a:txBody>
                    <a:bodyPr/>
                    <a:lstStyle/>
                    <a:p>
                      <a:r>
                        <a:rPr lang="en-US" sz="1800" dirty="0" smtClean="0"/>
                        <a:t>Br </a:t>
                      </a:r>
                      <a:endParaRPr lang="ru-RU" sz="1800" dirty="0"/>
                    </a:p>
                  </a:txBody>
                  <a:tcPr marL="91441" marR="91441" marT="45714" marB="45714"/>
                </a:tc>
                <a:tc>
                  <a:txBody>
                    <a:bodyPr/>
                    <a:lstStyle/>
                    <a:p>
                      <a:pPr algn="ctr"/>
                      <a:r>
                        <a:rPr lang="en-US" sz="1800" dirty="0" smtClean="0"/>
                        <a:t>1.05÷1.15 T</a:t>
                      </a:r>
                      <a:endParaRPr lang="ru-RU" sz="1800" dirty="0"/>
                    </a:p>
                  </a:txBody>
                  <a:tcPr marL="91441" marR="91441" marT="45714" marB="45714"/>
                </a:tc>
                <a:extLst>
                  <a:ext uri="{0D108BD9-81ED-4DB2-BD59-A6C34878D82A}">
                    <a16:rowId xmlns:a16="http://schemas.microsoft.com/office/drawing/2014/main" xmlns="" val="10005"/>
                  </a:ext>
                </a:extLst>
              </a:tr>
              <a:tr h="337122">
                <a:tc>
                  <a:txBody>
                    <a:bodyPr/>
                    <a:lstStyle/>
                    <a:p>
                      <a:r>
                        <a:rPr lang="en-US" sz="1800" dirty="0" smtClean="0"/>
                        <a:t>Plasma chamber internal diameter </a:t>
                      </a:r>
                      <a:endParaRPr lang="ru-RU" sz="1800" dirty="0"/>
                    </a:p>
                  </a:txBody>
                  <a:tcPr marL="91441" marR="91441" marT="45714" marB="45714"/>
                </a:tc>
                <a:tc>
                  <a:txBody>
                    <a:bodyPr/>
                    <a:lstStyle/>
                    <a:p>
                      <a:pPr algn="ctr"/>
                      <a:r>
                        <a:rPr lang="en-US" sz="1800" dirty="0" smtClean="0"/>
                        <a:t>70 mm </a:t>
                      </a:r>
                      <a:endParaRPr lang="ru-RU" sz="1800" dirty="0"/>
                    </a:p>
                  </a:txBody>
                  <a:tcPr marL="91441" marR="91441" marT="45714" marB="45714"/>
                </a:tc>
                <a:extLst>
                  <a:ext uri="{0D108BD9-81ED-4DB2-BD59-A6C34878D82A}">
                    <a16:rowId xmlns:a16="http://schemas.microsoft.com/office/drawing/2014/main" xmlns="" val="10006"/>
                  </a:ext>
                </a:extLst>
              </a:tr>
            </a:tbl>
          </a:graphicData>
        </a:graphic>
      </p:graphicFrame>
      <p:cxnSp>
        <p:nvCxnSpPr>
          <p:cNvPr id="6" name="Прямая со стрелкой 5"/>
          <p:cNvCxnSpPr>
            <a:endCxn id="11" idx="1"/>
          </p:cNvCxnSpPr>
          <p:nvPr/>
        </p:nvCxnSpPr>
        <p:spPr>
          <a:xfrm>
            <a:off x="3721100" y="3949135"/>
            <a:ext cx="3570950" cy="131471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1" name="Рисунок 10"/>
          <p:cNvPicPr>
            <a:picLocks noChangeAspect="1"/>
          </p:cNvPicPr>
          <p:nvPr/>
        </p:nvPicPr>
        <p:blipFill rotWithShape="1">
          <a:blip r:embed="rId4" cstate="print">
            <a:extLst>
              <a:ext uri="{28A0092B-C50C-407E-A947-70E740481C1C}">
                <a14:useLocalDpi xmlns:a14="http://schemas.microsoft.com/office/drawing/2010/main" val="0"/>
              </a:ext>
            </a:extLst>
          </a:blip>
          <a:srcRect r="5498"/>
          <a:stretch/>
        </p:blipFill>
        <p:spPr>
          <a:xfrm>
            <a:off x="7292050" y="4093912"/>
            <a:ext cx="4976150" cy="2339867"/>
          </a:xfrm>
          <a:prstGeom prst="rect">
            <a:avLst/>
          </a:prstGeom>
        </p:spPr>
      </p:pic>
      <p:sp>
        <p:nvSpPr>
          <p:cNvPr id="8"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Ion source</a:t>
            </a:r>
            <a:endParaRPr lang="ru-RU" sz="4000" b="1"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p:txBody>
          <a:bodyPr/>
          <a:lstStyle/>
          <a:p>
            <a:endParaRPr lang="ru-RU"/>
          </a:p>
        </p:txBody>
      </p:sp>
      <p:sp>
        <p:nvSpPr>
          <p:cNvPr id="5" name="Номер слайда 4"/>
          <p:cNvSpPr>
            <a:spLocks noGrp="1"/>
          </p:cNvSpPr>
          <p:nvPr>
            <p:ph type="sldNum" sz="quarter" idx="12"/>
          </p:nvPr>
        </p:nvSpPr>
        <p:spPr>
          <a:xfrm>
            <a:off x="9448800" y="6492637"/>
            <a:ext cx="2743200" cy="365125"/>
          </a:xfrm>
        </p:spPr>
        <p:txBody>
          <a:bodyPr/>
          <a:lstStyle/>
          <a:p>
            <a:fld id="{A0E87995-BA33-4671-BBC3-CF6F47965200}" type="slidenum">
              <a:rPr lang="ru-RU" smtClean="0"/>
              <a:t>4</a:t>
            </a:fld>
            <a:endParaRPr lang="ru-RU" dirty="0"/>
          </a:p>
        </p:txBody>
      </p:sp>
    </p:spTree>
    <p:extLst>
      <p:ext uri="{BB962C8B-B14F-4D97-AF65-F5344CB8AC3E}">
        <p14:creationId xmlns:p14="http://schemas.microsoft.com/office/powerpoint/2010/main" val="23388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l="19266" t="4816" r="15594" b="4375"/>
          <a:stretch>
            <a:fillRect/>
          </a:stretch>
        </p:blipFill>
        <p:spPr bwMode="auto">
          <a:xfrm>
            <a:off x="721629" y="1580367"/>
            <a:ext cx="410527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911154" y="4709686"/>
            <a:ext cx="4190632" cy="1477328"/>
          </a:xfrm>
          <a:prstGeom prst="rect">
            <a:avLst/>
          </a:prstGeom>
        </p:spPr>
        <p:txBody>
          <a:bodyPr wrap="square">
            <a:spAutoFit/>
          </a:bodyPr>
          <a:lstStyle/>
          <a:p>
            <a:pPr algn="ctr">
              <a:spcBef>
                <a:spcPct val="0"/>
              </a:spcBef>
            </a:pPr>
            <a:r>
              <a:rPr lang="en-US" altLang="ru-RU" u="sng" dirty="0">
                <a:cs typeface="Times New Roman" panose="02020603050405020304" pitchFamily="18" charset="0"/>
              </a:rPr>
              <a:t>Magnetic structure of DERIS-PM</a:t>
            </a:r>
            <a:r>
              <a:rPr lang="en-US" altLang="ru-RU" dirty="0">
                <a:cs typeface="Times New Roman" panose="02020603050405020304" pitchFamily="18" charset="0"/>
              </a:rPr>
              <a:t>. </a:t>
            </a:r>
          </a:p>
          <a:p>
            <a:pPr algn="ctr">
              <a:spcBef>
                <a:spcPct val="0"/>
              </a:spcBef>
            </a:pPr>
            <a:r>
              <a:rPr lang="en-US" altLang="ru-RU" dirty="0">
                <a:cs typeface="Times New Roman" panose="02020603050405020304" pitchFamily="18" charset="0"/>
              </a:rPr>
              <a:t>1÷5 – PM rings; </a:t>
            </a:r>
            <a:r>
              <a:rPr lang="en-US" altLang="ru-RU" dirty="0" smtClean="0">
                <a:cs typeface="Times New Roman" panose="02020603050405020304" pitchFamily="18" charset="0"/>
              </a:rPr>
              <a:t>6, </a:t>
            </a:r>
            <a:r>
              <a:rPr lang="en-US" altLang="ru-RU" dirty="0">
                <a:cs typeface="Times New Roman" panose="02020603050405020304" pitchFamily="18" charset="0"/>
              </a:rPr>
              <a:t>7 – soft iron rings; </a:t>
            </a:r>
          </a:p>
          <a:p>
            <a:pPr algn="ctr">
              <a:spcBef>
                <a:spcPct val="0"/>
              </a:spcBef>
            </a:pPr>
            <a:r>
              <a:rPr lang="en-US" altLang="ru-RU" dirty="0">
                <a:cs typeface="Times New Roman" panose="02020603050405020304" pitchFamily="18" charset="0"/>
              </a:rPr>
              <a:t>8÷11 – soft iron </a:t>
            </a:r>
            <a:r>
              <a:rPr lang="en-US" altLang="ru-RU" dirty="0" smtClean="0">
                <a:cs typeface="Times New Roman" panose="02020603050405020304" pitchFamily="18" charset="0"/>
              </a:rPr>
              <a:t>plates; </a:t>
            </a:r>
            <a:endParaRPr lang="en-US" altLang="ru-RU" dirty="0">
              <a:cs typeface="Times New Roman" panose="02020603050405020304" pitchFamily="18" charset="0"/>
            </a:endParaRPr>
          </a:p>
          <a:p>
            <a:pPr algn="ctr">
              <a:spcBef>
                <a:spcPct val="0"/>
              </a:spcBef>
            </a:pPr>
            <a:r>
              <a:rPr lang="en-US" altLang="ru-RU" dirty="0">
                <a:cs typeface="Times New Roman" panose="02020603050405020304" pitchFamily="18" charset="0"/>
              </a:rPr>
              <a:t>12÷14 - auxiliary </a:t>
            </a:r>
            <a:r>
              <a:rPr lang="en-US" altLang="ru-RU" dirty="0" smtClean="0">
                <a:cs typeface="Times New Roman" panose="02020603050405020304" pitchFamily="18" charset="0"/>
              </a:rPr>
              <a:t>elements; </a:t>
            </a:r>
            <a:endParaRPr lang="en-US" altLang="ru-RU" dirty="0">
              <a:cs typeface="Times New Roman" panose="02020603050405020304" pitchFamily="18" charset="0"/>
            </a:endParaRPr>
          </a:p>
          <a:p>
            <a:pPr algn="ctr">
              <a:spcBef>
                <a:spcPct val="0"/>
              </a:spcBef>
            </a:pPr>
            <a:r>
              <a:rPr lang="en-US" altLang="ru-RU" dirty="0">
                <a:cs typeface="Times New Roman" panose="02020603050405020304" pitchFamily="18" charset="0"/>
              </a:rPr>
              <a:t>15 </a:t>
            </a:r>
            <a:r>
              <a:rPr lang="en-US" altLang="ru-RU" dirty="0" smtClean="0">
                <a:cs typeface="Times New Roman" panose="02020603050405020304" pitchFamily="18" charset="0"/>
              </a:rPr>
              <a:t>– </a:t>
            </a:r>
            <a:r>
              <a:rPr lang="en-US" altLang="ru-RU" dirty="0" err="1" smtClean="0">
                <a:cs typeface="Times New Roman" panose="02020603050405020304" pitchFamily="18" charset="0"/>
              </a:rPr>
              <a:t>hexapole</a:t>
            </a:r>
            <a:r>
              <a:rPr lang="en-US" altLang="ru-RU" dirty="0" smtClean="0">
                <a:cs typeface="Times New Roman" panose="02020603050405020304" pitchFamily="18" charset="0"/>
              </a:rPr>
              <a:t>; </a:t>
            </a:r>
            <a:r>
              <a:rPr lang="en-US" altLang="ru-RU" dirty="0">
                <a:cs typeface="Times New Roman" panose="02020603050405020304" pitchFamily="18" charset="0"/>
              </a:rPr>
              <a:t>16 – coil.</a:t>
            </a:r>
            <a:endParaRPr lang="ru-RU" altLang="ru-RU" dirty="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l="4591" t="6163" r="8385" b="5621"/>
          <a:stretch>
            <a:fillRect/>
          </a:stretch>
        </p:blipFill>
        <p:spPr bwMode="auto">
          <a:xfrm>
            <a:off x="6396948" y="1580367"/>
            <a:ext cx="4425381" cy="298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189701" y="4709686"/>
            <a:ext cx="3231397" cy="369332"/>
          </a:xfrm>
          <a:prstGeom prst="rect">
            <a:avLst/>
          </a:prstGeom>
          <a:noFill/>
        </p:spPr>
        <p:txBody>
          <a:bodyPr wrap="none" rtlCol="0">
            <a:spAutoFit/>
          </a:bodyPr>
          <a:lstStyle/>
          <a:p>
            <a:r>
              <a:rPr lang="en-US" dirty="0" smtClean="0"/>
              <a:t>Axial magnetic field distribution</a:t>
            </a:r>
            <a:endParaRPr lang="ru-RU" dirty="0"/>
          </a:p>
        </p:txBody>
      </p:sp>
      <p:sp>
        <p:nvSpPr>
          <p:cNvPr id="8"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DECRIS-PM magnet system</a:t>
            </a:r>
            <a:endParaRPr lang="ru-RU" sz="4000" b="1" dirty="0">
              <a:latin typeface="Times New Roman" panose="02020603050405020304" pitchFamily="18" charset="0"/>
              <a:cs typeface="Times New Roman" panose="02020603050405020304" pitchFamily="18" charset="0"/>
            </a:endParaRPr>
          </a:p>
        </p:txBody>
      </p:sp>
      <p:sp>
        <p:nvSpPr>
          <p:cNvPr id="4" name="Заголовок 3"/>
          <p:cNvSpPr>
            <a:spLocks noGrp="1"/>
          </p:cNvSpPr>
          <p:nvPr>
            <p:ph type="title"/>
          </p:nvPr>
        </p:nvSpPr>
        <p:spPr/>
        <p:txBody>
          <a:bodyPr/>
          <a:lstStyle/>
          <a:p>
            <a:endParaRPr lang="ru-RU"/>
          </a:p>
        </p:txBody>
      </p:sp>
      <p:sp>
        <p:nvSpPr>
          <p:cNvPr id="5" name="Номер слайда 4"/>
          <p:cNvSpPr>
            <a:spLocks noGrp="1"/>
          </p:cNvSpPr>
          <p:nvPr>
            <p:ph type="sldNum" sz="quarter" idx="12"/>
          </p:nvPr>
        </p:nvSpPr>
        <p:spPr>
          <a:xfrm>
            <a:off x="9448800" y="6492875"/>
            <a:ext cx="2743200" cy="365125"/>
          </a:xfrm>
        </p:spPr>
        <p:txBody>
          <a:bodyPr/>
          <a:lstStyle/>
          <a:p>
            <a:fld id="{A0E87995-BA33-4671-BBC3-CF6F47965200}" type="slidenum">
              <a:rPr lang="ru-RU" smtClean="0"/>
              <a:t>5</a:t>
            </a:fld>
            <a:endParaRPr lang="ru-RU"/>
          </a:p>
        </p:txBody>
      </p:sp>
    </p:spTree>
    <p:extLst>
      <p:ext uri="{BB962C8B-B14F-4D97-AF65-F5344CB8AC3E}">
        <p14:creationId xmlns:p14="http://schemas.microsoft.com/office/powerpoint/2010/main" val="874391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194827" y="1589570"/>
            <a:ext cx="6196622" cy="2562549"/>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698796" y="3752009"/>
            <a:ext cx="1672253" cy="400110"/>
          </a:xfrm>
          <a:prstGeom prst="rect">
            <a:avLst/>
          </a:prstGeom>
          <a:noFill/>
        </p:spPr>
        <p:txBody>
          <a:bodyPr wrap="none" rtlCol="0">
            <a:spAutoFit/>
          </a:bodyPr>
          <a:lstStyle/>
          <a:p>
            <a:r>
              <a:rPr lang="en-US" sz="2000" dirty="0" smtClean="0"/>
              <a:t>3 </a:t>
            </a:r>
            <a:r>
              <a:rPr lang="en-US" sz="2000" baseline="30000" dirty="0" smtClean="0"/>
              <a:t>48</a:t>
            </a:r>
            <a:r>
              <a:rPr lang="en-US" sz="2000" dirty="0" smtClean="0"/>
              <a:t>CaO + 2 Al </a:t>
            </a:r>
            <a:endParaRPr lang="ru-RU" sz="2000" dirty="0"/>
          </a:p>
        </p:txBody>
      </p:sp>
      <p:cxnSp>
        <p:nvCxnSpPr>
          <p:cNvPr id="19" name="Прямая со стрелкой 18"/>
          <p:cNvCxnSpPr/>
          <p:nvPr/>
        </p:nvCxnSpPr>
        <p:spPr>
          <a:xfrm flipV="1">
            <a:off x="2650156" y="3982842"/>
            <a:ext cx="131873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01156" y="3752009"/>
            <a:ext cx="1657826" cy="400110"/>
          </a:xfrm>
          <a:prstGeom prst="rect">
            <a:avLst/>
          </a:prstGeom>
          <a:noFill/>
        </p:spPr>
        <p:txBody>
          <a:bodyPr wrap="none" rtlCol="0">
            <a:spAutoFit/>
          </a:bodyPr>
          <a:lstStyle/>
          <a:p>
            <a:r>
              <a:rPr lang="en-US" sz="2000" dirty="0" smtClean="0"/>
              <a:t>3 </a:t>
            </a:r>
            <a:r>
              <a:rPr lang="en-US" sz="2000" baseline="30000" dirty="0" smtClean="0"/>
              <a:t>48</a:t>
            </a:r>
            <a:r>
              <a:rPr lang="en-US" sz="2000" dirty="0" smtClean="0"/>
              <a:t>Ca + Al</a:t>
            </a:r>
            <a:r>
              <a:rPr lang="en-US" sz="2000" baseline="-25000" dirty="0" smtClean="0"/>
              <a:t>2</a:t>
            </a:r>
            <a:r>
              <a:rPr lang="en-US" sz="2000" dirty="0" smtClean="0"/>
              <a:t>O</a:t>
            </a:r>
            <a:r>
              <a:rPr lang="en-US" sz="2000" baseline="-25000" dirty="0" smtClean="0"/>
              <a:t>3</a:t>
            </a:r>
            <a:r>
              <a:rPr lang="en-US" sz="2000" dirty="0" smtClean="0"/>
              <a:t> </a:t>
            </a:r>
            <a:endParaRPr lang="ru-RU" sz="2000" dirty="0"/>
          </a:p>
        </p:txBody>
      </p:sp>
      <p:pic>
        <p:nvPicPr>
          <p:cNvPr id="21" name="Рисунок 20" descr="C:\Users\PC\AppData\Local\Microsoft\Windows\INetCache\Content.Word\ECRIS2020.jpg"/>
          <p:cNvPicPr/>
          <p:nvPr/>
        </p:nvPicPr>
        <p:blipFill>
          <a:blip r:embed="rId3">
            <a:extLst>
              <a:ext uri="{28A0092B-C50C-407E-A947-70E740481C1C}">
                <a14:useLocalDpi xmlns:a14="http://schemas.microsoft.com/office/drawing/2010/main" val="0"/>
              </a:ext>
            </a:extLst>
          </a:blip>
          <a:srcRect/>
          <a:stretch>
            <a:fillRect/>
          </a:stretch>
        </p:blipFill>
        <p:spPr bwMode="auto">
          <a:xfrm>
            <a:off x="473533" y="2250792"/>
            <a:ext cx="5630598" cy="1450494"/>
          </a:xfrm>
          <a:prstGeom prst="rect">
            <a:avLst/>
          </a:prstGeom>
          <a:noFill/>
          <a:ln>
            <a:noFill/>
          </a:ln>
        </p:spPr>
      </p:pic>
      <p:sp>
        <p:nvSpPr>
          <p:cNvPr id="26"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Production of </a:t>
            </a:r>
            <a:r>
              <a:rPr lang="en-US" sz="4000" b="1" baseline="30000" dirty="0" smtClean="0">
                <a:latin typeface="Times New Roman" panose="02020603050405020304" pitchFamily="18" charset="0"/>
                <a:cs typeface="Times New Roman" panose="02020603050405020304" pitchFamily="18" charset="0"/>
              </a:rPr>
              <a:t>48</a:t>
            </a:r>
            <a:r>
              <a:rPr lang="en-US" sz="4000" b="1" dirty="0" smtClean="0">
                <a:latin typeface="Times New Roman" panose="02020603050405020304" pitchFamily="18" charset="0"/>
                <a:cs typeface="Times New Roman" panose="02020603050405020304" pitchFamily="18" charset="0"/>
              </a:rPr>
              <a:t>Ca beam  </a:t>
            </a:r>
            <a:endParaRPr lang="ru-RU" sz="40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841828" y="1726818"/>
            <a:ext cx="907621" cy="646331"/>
          </a:xfrm>
          <a:prstGeom prst="rect">
            <a:avLst/>
          </a:prstGeom>
          <a:noFill/>
        </p:spPr>
        <p:txBody>
          <a:bodyPr wrap="none" rtlCol="0">
            <a:spAutoFit/>
          </a:bodyPr>
          <a:lstStyle/>
          <a:p>
            <a:pPr algn="ctr"/>
            <a:r>
              <a:rPr lang="en-US" dirty="0" smtClean="0"/>
              <a:t>Oven 1</a:t>
            </a:r>
          </a:p>
          <a:p>
            <a:pPr algn="ctr"/>
            <a:r>
              <a:rPr lang="en-US" dirty="0"/>
              <a:t>1300 °C</a:t>
            </a:r>
            <a:endParaRPr lang="ru-RU" dirty="0"/>
          </a:p>
        </p:txBody>
      </p:sp>
      <p:sp>
        <p:nvSpPr>
          <p:cNvPr id="28" name="TextBox 27"/>
          <p:cNvSpPr txBox="1"/>
          <p:nvPr/>
        </p:nvSpPr>
        <p:spPr>
          <a:xfrm>
            <a:off x="5092361" y="1589570"/>
            <a:ext cx="846065" cy="646331"/>
          </a:xfrm>
          <a:prstGeom prst="rect">
            <a:avLst/>
          </a:prstGeom>
          <a:noFill/>
        </p:spPr>
        <p:txBody>
          <a:bodyPr wrap="none" rtlCol="0">
            <a:spAutoFit/>
          </a:bodyPr>
          <a:lstStyle/>
          <a:p>
            <a:pPr algn="ctr"/>
            <a:r>
              <a:rPr lang="en-US" dirty="0" smtClean="0"/>
              <a:t>Oven 2</a:t>
            </a:r>
          </a:p>
          <a:p>
            <a:pPr algn="ctr"/>
            <a:r>
              <a:rPr lang="en-US" dirty="0" smtClean="0"/>
              <a:t>500 </a:t>
            </a:r>
            <a:r>
              <a:rPr lang="en-US" dirty="0"/>
              <a:t>°C</a:t>
            </a:r>
            <a:endParaRPr lang="ru-RU" dirty="0"/>
          </a:p>
        </p:txBody>
      </p:sp>
      <p:pic>
        <p:nvPicPr>
          <p:cNvPr id="29" name="Объект 3"/>
          <p:cNvPicPr>
            <a:picLocks noChangeAspect="1"/>
          </p:cNvPicPr>
          <p:nvPr/>
        </p:nvPicPr>
        <p:blipFill rotWithShape="1">
          <a:blip r:embed="rId4">
            <a:extLst>
              <a:ext uri="{28A0092B-C50C-407E-A947-70E740481C1C}">
                <a14:useLocalDpi xmlns:a14="http://schemas.microsoft.com/office/drawing/2010/main" val="0"/>
              </a:ext>
            </a:extLst>
          </a:blip>
          <a:srcRect l="43090" t="39360" r="38865" b="40844"/>
          <a:stretch/>
        </p:blipFill>
        <p:spPr>
          <a:xfrm>
            <a:off x="8136347" y="5067352"/>
            <a:ext cx="1323975" cy="1124465"/>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p:spPr>
      </p:pic>
      <p:pic>
        <p:nvPicPr>
          <p:cNvPr id="30" name="Рисунок 29"/>
          <p:cNvPicPr>
            <a:picLocks noChangeAspect="1"/>
          </p:cNvPicPr>
          <p:nvPr/>
        </p:nvPicPr>
        <p:blipFill rotWithShape="1">
          <a:blip r:embed="rId5">
            <a:extLst>
              <a:ext uri="{28A0092B-C50C-407E-A947-70E740481C1C}">
                <a14:useLocalDpi xmlns:a14="http://schemas.microsoft.com/office/drawing/2010/main" val="0"/>
              </a:ext>
            </a:extLst>
          </a:blip>
          <a:srcRect l="44144" t="39819" r="38558" b="39820"/>
          <a:stretch/>
        </p:blipFill>
        <p:spPr>
          <a:xfrm>
            <a:off x="5974013" y="5067353"/>
            <a:ext cx="1233949" cy="1124465"/>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p:spPr>
      </p:pic>
      <p:pic>
        <p:nvPicPr>
          <p:cNvPr id="31" name="Рисунок 30"/>
          <p:cNvPicPr>
            <a:picLocks noChangeAspect="1"/>
          </p:cNvPicPr>
          <p:nvPr/>
        </p:nvPicPr>
        <p:blipFill rotWithShape="1">
          <a:blip r:embed="rId6">
            <a:extLst>
              <a:ext uri="{28A0092B-C50C-407E-A947-70E740481C1C}">
                <a14:useLocalDpi xmlns:a14="http://schemas.microsoft.com/office/drawing/2010/main" val="0"/>
              </a:ext>
            </a:extLst>
          </a:blip>
          <a:srcRect l="46306" t="40721" r="40316" b="42883"/>
          <a:stretch/>
        </p:blipFill>
        <p:spPr>
          <a:xfrm>
            <a:off x="10388451" y="5067352"/>
            <a:ext cx="1223319" cy="1124465"/>
          </a:xfrm>
          <a:prstGeom prst="roundRect">
            <a:avLst>
              <a:gd name="adj" fmla="val 8594"/>
            </a:avLst>
          </a:prstGeom>
          <a:solidFill>
            <a:srgbClr val="FFFFFF">
              <a:shade val="85000"/>
            </a:srgbClr>
          </a:solidFill>
          <a:ln>
            <a:noFill/>
          </a:ln>
          <a:effectLst>
            <a:reflection blurRad="12700" stA="38000" endPos="10000" dist="5000" dir="5400000" sy="-100000" algn="bl" rotWithShape="0"/>
          </a:effectLst>
        </p:spPr>
      </p:pic>
      <p:sp>
        <p:nvSpPr>
          <p:cNvPr id="32" name="TextBox 31"/>
          <p:cNvSpPr txBox="1"/>
          <p:nvPr/>
        </p:nvSpPr>
        <p:spPr>
          <a:xfrm>
            <a:off x="6261331" y="6310777"/>
            <a:ext cx="723275"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Helium</a:t>
            </a:r>
            <a:endParaRPr lang="ru-RU" sz="1400"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8206374" y="6310777"/>
            <a:ext cx="1114408"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Helium + Ca</a:t>
            </a:r>
            <a:endParaRPr lang="ru-RU" sz="140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10291422" y="6296954"/>
            <a:ext cx="1417376" cy="523220"/>
          </a:xfrm>
          <a:prstGeom prst="rect">
            <a:avLst/>
          </a:prstGeom>
          <a:noFill/>
        </p:spPr>
        <p:txBody>
          <a:bodyPr wrap="none" rtlCol="0">
            <a:spAutoFit/>
          </a:bodyPr>
          <a:lstStyle/>
          <a:p>
            <a:pPr algn="ctr"/>
            <a:r>
              <a:rPr lang="en-US" sz="1400" dirty="0" smtClean="0">
                <a:latin typeface="Times New Roman" panose="02020603050405020304" pitchFamily="18" charset="0"/>
                <a:cs typeface="Times New Roman" panose="02020603050405020304" pitchFamily="18" charset="0"/>
              </a:rPr>
              <a:t>Helium + Ca + </a:t>
            </a:r>
            <a:endParaRPr lang="ru-RU" sz="1400" dirty="0" smtClean="0">
              <a:latin typeface="Times New Roman" panose="02020603050405020304" pitchFamily="18" charset="0"/>
              <a:cs typeface="Times New Roman" panose="02020603050405020304" pitchFamily="18" charset="0"/>
            </a:endParaRPr>
          </a:p>
          <a:p>
            <a:pPr algn="ctr"/>
            <a:r>
              <a:rPr lang="en-US" sz="1400" dirty="0" smtClean="0">
                <a:latin typeface="Times New Roman" panose="02020603050405020304" pitchFamily="18" charset="0"/>
                <a:cs typeface="Times New Roman" panose="02020603050405020304" pitchFamily="18" charset="0"/>
              </a:rPr>
              <a:t>UHF Power&gt;300</a:t>
            </a:r>
            <a:endParaRPr lang="ru-RU" sz="1400" dirty="0">
              <a:latin typeface="Times New Roman" panose="02020603050405020304" pitchFamily="18" charset="0"/>
              <a:cs typeface="Times New Roman" panose="02020603050405020304" pitchFamily="18" charset="0"/>
            </a:endParaRPr>
          </a:p>
        </p:txBody>
      </p:sp>
      <p:cxnSp>
        <p:nvCxnSpPr>
          <p:cNvPr id="35" name="Прямая со стрелкой 34"/>
          <p:cNvCxnSpPr>
            <a:stCxn id="30" idx="3"/>
            <a:endCxn id="29" idx="1"/>
          </p:cNvCxnSpPr>
          <p:nvPr/>
        </p:nvCxnSpPr>
        <p:spPr>
          <a:xfrm flipV="1">
            <a:off x="7207962" y="5629585"/>
            <a:ext cx="9283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p:nvPr/>
        </p:nvCxnSpPr>
        <p:spPr>
          <a:xfrm flipV="1">
            <a:off x="9460194" y="5629583"/>
            <a:ext cx="92838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488292" y="4195244"/>
            <a:ext cx="4211538"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a:t>
            </a:r>
            <a:r>
              <a:rPr lang="en-US" baseline="30000" dirty="0">
                <a:latin typeface="Times New Roman" panose="02020603050405020304" pitchFamily="18" charset="0"/>
                <a:cs typeface="Times New Roman" panose="02020603050405020304" pitchFamily="18" charset="0"/>
              </a:rPr>
              <a:t>48</a:t>
            </a:r>
            <a:r>
              <a:rPr lang="en-US" dirty="0">
                <a:latin typeface="Times New Roman" panose="02020603050405020304" pitchFamily="18" charset="0"/>
                <a:cs typeface="Times New Roman" panose="02020603050405020304" pitchFamily="18" charset="0"/>
              </a:rPr>
              <a:t>Ca ion </a:t>
            </a:r>
            <a:r>
              <a:rPr lang="en-US" dirty="0" smtClean="0">
                <a:latin typeface="Times New Roman" panose="02020603050405020304" pitchFamily="18" charset="0"/>
                <a:cs typeface="Times New Roman" panose="02020603050405020304" pitchFamily="18" charset="0"/>
              </a:rPr>
              <a:t>spectrum, </a:t>
            </a:r>
            <a:r>
              <a:rPr lang="en-US" dirty="0">
                <a:latin typeface="Times New Roman" panose="02020603050405020304" pitchFamily="18" charset="0"/>
                <a:cs typeface="Times New Roman" panose="02020603050405020304" pitchFamily="18" charset="0"/>
              </a:rPr>
              <a:t>optimized for Ca</a:t>
            </a:r>
            <a:r>
              <a:rPr lang="en-US" baseline="30000" dirty="0">
                <a:latin typeface="Times New Roman" panose="02020603050405020304" pitchFamily="18" charset="0"/>
                <a:cs typeface="Times New Roman" panose="02020603050405020304" pitchFamily="18" charset="0"/>
              </a:rPr>
              <a:t>10</a:t>
            </a:r>
            <a:r>
              <a:rPr lang="en-US" baseline="30000"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
        <p:nvSpPr>
          <p:cNvPr id="39" name="Прямоугольник 38"/>
          <p:cNvSpPr/>
          <p:nvPr/>
        </p:nvSpPr>
        <p:spPr>
          <a:xfrm>
            <a:off x="2117744" y="1589168"/>
            <a:ext cx="2803642" cy="646331"/>
          </a:xfrm>
          <a:prstGeom prst="rect">
            <a:avLst/>
          </a:prstGeom>
          <a:ln>
            <a:solidFill>
              <a:schemeClr val="tx2"/>
            </a:solidFill>
          </a:ln>
        </p:spPr>
        <p:txBody>
          <a:bodyPr wrap="square">
            <a:spAutoFit/>
          </a:bodyPr>
          <a:lstStyle/>
          <a:p>
            <a:pPr algn="ctr"/>
            <a:r>
              <a:rPr lang="en-US" dirty="0" smtClean="0">
                <a:latin typeface="Times New Roman" panose="02020603050405020304" pitchFamily="18" charset="0"/>
              </a:rPr>
              <a:t>Reduction </a:t>
            </a:r>
            <a:r>
              <a:rPr lang="en-US" dirty="0">
                <a:latin typeface="Times New Roman" panose="02020603050405020304" pitchFamily="18" charset="0"/>
              </a:rPr>
              <a:t>of calcium from </a:t>
            </a:r>
          </a:p>
          <a:p>
            <a:pPr algn="ctr"/>
            <a:r>
              <a:rPr lang="en-US" dirty="0">
                <a:latin typeface="Times New Roman" panose="02020603050405020304" pitchFamily="18" charset="0"/>
              </a:rPr>
              <a:t>calcium oxide </a:t>
            </a:r>
            <a:endParaRPr lang="ru-RU" dirty="0"/>
          </a:p>
        </p:txBody>
      </p:sp>
      <p:pic>
        <p:nvPicPr>
          <p:cNvPr id="2" name="Рисунок 1"/>
          <p:cNvPicPr>
            <a:picLocks noChangeAspect="1"/>
          </p:cNvPicPr>
          <p:nvPr/>
        </p:nvPicPr>
        <p:blipFill>
          <a:blip r:embed="rId7"/>
          <a:stretch>
            <a:fillRect/>
          </a:stretch>
        </p:blipFill>
        <p:spPr>
          <a:xfrm>
            <a:off x="6844303" y="361498"/>
            <a:ext cx="5160391" cy="3748001"/>
          </a:xfrm>
          <a:prstGeom prst="rect">
            <a:avLst/>
          </a:prstGeom>
        </p:spPr>
      </p:pic>
      <p:sp>
        <p:nvSpPr>
          <p:cNvPr id="5" name="Номер слайда 4"/>
          <p:cNvSpPr>
            <a:spLocks noGrp="1"/>
          </p:cNvSpPr>
          <p:nvPr>
            <p:ph type="sldNum" sz="quarter" idx="12"/>
          </p:nvPr>
        </p:nvSpPr>
        <p:spPr>
          <a:xfrm>
            <a:off x="9448800" y="6492875"/>
            <a:ext cx="2743200" cy="365125"/>
          </a:xfrm>
        </p:spPr>
        <p:txBody>
          <a:bodyPr/>
          <a:lstStyle/>
          <a:p>
            <a:fld id="{A0E87995-BA33-4671-BBC3-CF6F47965200}" type="slidenum">
              <a:rPr lang="ru-RU" smtClean="0"/>
              <a:t>6</a:t>
            </a:fld>
            <a:endParaRPr lang="ru-RU"/>
          </a:p>
        </p:txBody>
      </p:sp>
      <p:pic>
        <p:nvPicPr>
          <p:cNvPr id="3" name="Рисунок 2"/>
          <p:cNvPicPr>
            <a:picLocks noChangeAspect="1"/>
          </p:cNvPicPr>
          <p:nvPr/>
        </p:nvPicPr>
        <p:blipFill>
          <a:blip r:embed="rId8"/>
          <a:stretch>
            <a:fillRect/>
          </a:stretch>
        </p:blipFill>
        <p:spPr>
          <a:xfrm rot="5400000">
            <a:off x="2309150" y="2946905"/>
            <a:ext cx="1959363" cy="4655329"/>
          </a:xfrm>
          <a:prstGeom prst="rect">
            <a:avLst/>
          </a:prstGeom>
        </p:spPr>
      </p:pic>
    </p:spTree>
    <p:extLst>
      <p:ext uri="{BB962C8B-B14F-4D97-AF65-F5344CB8AC3E}">
        <p14:creationId xmlns:p14="http://schemas.microsoft.com/office/powerpoint/2010/main" val="27660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10"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fade">
                                      <p:cBhvr>
                                        <p:cTn id="41" dur="500"/>
                                        <p:tgtEl>
                                          <p:spTgt spid="30"/>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nodeType="with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fade">
                                      <p:cBhvr>
                                        <p:cTn id="56" dur="500"/>
                                        <p:tgtEl>
                                          <p:spTgt spid="35"/>
                                        </p:tgtEl>
                                      </p:cBhvr>
                                    </p:animEffect>
                                  </p:childTnLst>
                                </p:cTn>
                              </p:par>
                              <p:par>
                                <p:cTn id="57" presetID="10" presetClass="entr" presetSubtype="0"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par>
                                <p:cTn id="68" presetID="10" presetClass="entr" presetSubtype="0"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P spid="20" grpId="0"/>
      <p:bldP spid="27" grpId="0"/>
      <p:bldP spid="28" grpId="0"/>
      <p:bldP spid="32" grpId="0"/>
      <p:bldP spid="33" grpId="0"/>
      <p:bldP spid="34" grpId="0"/>
      <p:bldP spid="37" grpId="0"/>
      <p:bldP spid="39"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Production of </a:t>
            </a:r>
            <a:r>
              <a:rPr lang="en-US" sz="4000" b="1" baseline="30000" dirty="0" smtClean="0">
                <a:latin typeface="Times New Roman" panose="02020603050405020304" pitchFamily="18" charset="0"/>
                <a:cs typeface="Times New Roman" panose="02020603050405020304" pitchFamily="18" charset="0"/>
              </a:rPr>
              <a:t>48</a:t>
            </a:r>
            <a:r>
              <a:rPr lang="en-US" sz="4000" b="1" dirty="0" smtClean="0">
                <a:latin typeface="Times New Roman" panose="02020603050405020304" pitchFamily="18" charset="0"/>
                <a:cs typeface="Times New Roman" panose="02020603050405020304" pitchFamily="18" charset="0"/>
              </a:rPr>
              <a:t>Ca beam  </a:t>
            </a:r>
            <a:endParaRPr lang="ru-RU" sz="4000" b="1" dirty="0">
              <a:latin typeface="Times New Roman" panose="02020603050405020304" pitchFamily="18" charset="0"/>
              <a:cs typeface="Times New Roman" panose="02020603050405020304" pitchFamily="18" charset="0"/>
            </a:endParaRPr>
          </a:p>
        </p:txBody>
      </p:sp>
      <p:pic>
        <p:nvPicPr>
          <p:cNvPr id="10" name="Объект 3"/>
          <p:cNvPicPr>
            <a:picLocks noChangeAspect="1"/>
          </p:cNvPicPr>
          <p:nvPr/>
        </p:nvPicPr>
        <p:blipFill>
          <a:blip r:embed="rId3" cstate="print"/>
          <a:stretch>
            <a:fillRect/>
          </a:stretch>
        </p:blipFill>
        <p:spPr>
          <a:xfrm>
            <a:off x="194827" y="1166113"/>
            <a:ext cx="6422030" cy="5330283"/>
          </a:xfrm>
          <a:prstGeom prst="rect">
            <a:avLst/>
          </a:prstGeom>
        </p:spPr>
      </p:pic>
      <p:graphicFrame>
        <p:nvGraphicFramePr>
          <p:cNvPr id="2" name="Таблица 1"/>
          <p:cNvGraphicFramePr>
            <a:graphicFrameLocks noGrp="1"/>
          </p:cNvGraphicFramePr>
          <p:nvPr>
            <p:extLst>
              <p:ext uri="{D42A27DB-BD31-4B8C-83A1-F6EECF244321}">
                <p14:modId xmlns:p14="http://schemas.microsoft.com/office/powerpoint/2010/main" val="3573036309"/>
              </p:ext>
            </p:extLst>
          </p:nvPr>
        </p:nvGraphicFramePr>
        <p:xfrm>
          <a:off x="6908800" y="981347"/>
          <a:ext cx="4737099" cy="3383280"/>
        </p:xfrm>
        <a:graphic>
          <a:graphicData uri="http://schemas.openxmlformats.org/drawingml/2006/table">
            <a:tbl>
              <a:tblPr firstRow="1" bandRow="1">
                <a:tableStyleId>{5C22544A-7EE6-4342-B048-85BDC9FD1C3A}</a:tableStyleId>
              </a:tblPr>
              <a:tblGrid>
                <a:gridCol w="1579033">
                  <a:extLst>
                    <a:ext uri="{9D8B030D-6E8A-4147-A177-3AD203B41FA5}">
                      <a16:colId xmlns:a16="http://schemas.microsoft.com/office/drawing/2014/main" xmlns="" val="20000"/>
                    </a:ext>
                  </a:extLst>
                </a:gridCol>
                <a:gridCol w="1579033">
                  <a:extLst>
                    <a:ext uri="{9D8B030D-6E8A-4147-A177-3AD203B41FA5}">
                      <a16:colId xmlns:a16="http://schemas.microsoft.com/office/drawing/2014/main" xmlns="" val="20001"/>
                    </a:ext>
                  </a:extLst>
                </a:gridCol>
                <a:gridCol w="1579033">
                  <a:extLst>
                    <a:ext uri="{9D8B030D-6E8A-4147-A177-3AD203B41FA5}">
                      <a16:colId xmlns:a16="http://schemas.microsoft.com/office/drawing/2014/main" xmlns="" val="20002"/>
                    </a:ext>
                  </a:extLst>
                </a:gridCol>
              </a:tblGrid>
              <a:tr h="384749">
                <a:tc>
                  <a:txBody>
                    <a:bodyPr/>
                    <a:lstStyle/>
                    <a:p>
                      <a:pPr algn="ctr"/>
                      <a:r>
                        <a:rPr lang="en-US" dirty="0" smtClean="0"/>
                        <a:t>Faraday</a:t>
                      </a:r>
                      <a:r>
                        <a:rPr lang="en-US" baseline="0" dirty="0" smtClean="0"/>
                        <a:t> Cup</a:t>
                      </a:r>
                      <a:endParaRPr lang="ru-RU" dirty="0"/>
                    </a:p>
                  </a:txBody>
                  <a:tcPr/>
                </a:tc>
                <a:tc>
                  <a:txBody>
                    <a:bodyPr/>
                    <a:lstStyle/>
                    <a:p>
                      <a:pPr algn="ctr"/>
                      <a:r>
                        <a:rPr lang="en-US" dirty="0" smtClean="0"/>
                        <a:t>Current,</a:t>
                      </a:r>
                      <a:r>
                        <a:rPr lang="en-US" baseline="0" dirty="0" smtClean="0"/>
                        <a:t> </a:t>
                      </a:r>
                      <a:r>
                        <a:rPr lang="en-US" baseline="0" dirty="0" err="1" smtClean="0"/>
                        <a:t>emkA</a:t>
                      </a:r>
                      <a:endParaRPr lang="ru-RU" dirty="0"/>
                    </a:p>
                  </a:txBody>
                  <a:tcPr/>
                </a:tc>
                <a:tc>
                  <a:txBody>
                    <a:bodyPr/>
                    <a:lstStyle/>
                    <a:p>
                      <a:pPr algn="ctr"/>
                      <a:r>
                        <a:rPr lang="en-US" dirty="0" smtClean="0"/>
                        <a:t>Efficiency of beam transfer </a:t>
                      </a:r>
                      <a:endParaRPr lang="ru-RU" dirty="0"/>
                    </a:p>
                  </a:txBody>
                  <a:tcPr/>
                </a:tc>
                <a:extLst>
                  <a:ext uri="{0D108BD9-81ED-4DB2-BD59-A6C34878D82A}">
                    <a16:rowId xmlns:a16="http://schemas.microsoft.com/office/drawing/2014/main" xmlns="" val="10000"/>
                  </a:ext>
                </a:extLst>
              </a:tr>
              <a:tr h="384749">
                <a:tc>
                  <a:txBody>
                    <a:bodyPr/>
                    <a:lstStyle/>
                    <a:p>
                      <a:pPr algn="ctr"/>
                      <a:r>
                        <a:rPr lang="en-US" sz="2400" dirty="0" smtClean="0"/>
                        <a:t>I</a:t>
                      </a:r>
                      <a:r>
                        <a:rPr lang="en-US" sz="2400" baseline="-25000" dirty="0" smtClean="0"/>
                        <a:t>inj1</a:t>
                      </a:r>
                      <a:endParaRPr lang="ru-RU" sz="2400" dirty="0"/>
                    </a:p>
                  </a:txBody>
                  <a:tcP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240.5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84749">
                <a:tc>
                  <a:txBody>
                    <a:bodyPr/>
                    <a:lstStyle/>
                    <a:p>
                      <a:pPr algn="ctr"/>
                      <a:r>
                        <a:rPr lang="en-US" sz="2400" dirty="0" smtClean="0"/>
                        <a:t>I</a:t>
                      </a:r>
                      <a:r>
                        <a:rPr lang="en-US" sz="2400" baseline="-25000" dirty="0" smtClean="0"/>
                        <a:t>inj2</a:t>
                      </a:r>
                      <a:endParaRPr lang="ru-RU" sz="2400" dirty="0"/>
                    </a:p>
                  </a:txBody>
                  <a:tcP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229.5</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95.43</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84749">
                <a:tc>
                  <a:txBody>
                    <a:bodyPr/>
                    <a:lstStyle/>
                    <a:p>
                      <a:pPr algn="ctr"/>
                      <a:r>
                        <a:rPr lang="en-US" sz="2400" dirty="0" smtClean="0"/>
                        <a:t>I</a:t>
                      </a:r>
                      <a:r>
                        <a:rPr lang="en-US" sz="2400" baseline="-25000" dirty="0" smtClean="0"/>
                        <a:t>inj3</a:t>
                      </a:r>
                      <a:endParaRPr lang="ru-RU" sz="2400" dirty="0"/>
                    </a:p>
                  </a:txBody>
                  <a:tcPr/>
                </a:tc>
                <a:tc>
                  <a:txBody>
                    <a:bodyPr/>
                    <a:lstStyle/>
                    <a:p>
                      <a:pPr algn="ctr">
                        <a:lnSpc>
                          <a:spcPct val="107000"/>
                        </a:lnSpc>
                        <a:spcAft>
                          <a:spcPts val="0"/>
                        </a:spcAft>
                      </a:pPr>
                      <a:r>
                        <a:rPr lang="ru-RU"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190</a:t>
                      </a:r>
                      <a:endParaRPr lang="ru-R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79.00</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84749">
                <a:tc>
                  <a:txBody>
                    <a:bodyPr/>
                    <a:lstStyle/>
                    <a:p>
                      <a:pPr algn="ctr"/>
                      <a:r>
                        <a:rPr lang="en-US" sz="2400" dirty="0" smtClean="0"/>
                        <a:t>I</a:t>
                      </a:r>
                      <a:r>
                        <a:rPr lang="en-US" sz="2400" baseline="-25000" dirty="0" smtClean="0"/>
                        <a:t>RP2-1</a:t>
                      </a:r>
                      <a:endParaRPr lang="ru-RU" sz="2400" dirty="0"/>
                    </a:p>
                  </a:txBody>
                  <a:tcP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130.2</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54.14</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I</a:t>
                      </a:r>
                      <a:r>
                        <a:rPr lang="en-US" sz="2400" baseline="-25000" dirty="0" smtClean="0"/>
                        <a:t>RP2-2</a:t>
                      </a:r>
                      <a:endParaRPr lang="ru-RU" sz="2400" dirty="0" smtClean="0"/>
                    </a:p>
                  </a:txBody>
                  <a:tcP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105.8</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43.99</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847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t>I</a:t>
                      </a:r>
                      <a:r>
                        <a:rPr lang="en-US" sz="2400" baseline="-25000" dirty="0" smtClean="0"/>
                        <a:t>FCI</a:t>
                      </a:r>
                      <a:endParaRPr lang="ru-RU" sz="2400" dirty="0" smtClean="0"/>
                    </a:p>
                  </a:txBody>
                  <a:tcP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71.106</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ru-RU"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29.57</a:t>
                      </a:r>
                      <a:r>
                        <a:rPr lang="ru-RU"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cxnSp>
        <p:nvCxnSpPr>
          <p:cNvPr id="5" name="Прямая со стрелкой 4"/>
          <p:cNvCxnSpPr/>
          <p:nvPr/>
        </p:nvCxnSpPr>
        <p:spPr>
          <a:xfrm flipV="1">
            <a:off x="2720340" y="1838597"/>
            <a:ext cx="4150721" cy="3331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3463290" y="2171700"/>
            <a:ext cx="3445510" cy="101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a:endCxn id="2" idx="1"/>
          </p:cNvCxnSpPr>
          <p:nvPr/>
        </p:nvCxnSpPr>
        <p:spPr>
          <a:xfrm>
            <a:off x="3701868" y="2544195"/>
            <a:ext cx="3206932" cy="128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V="1">
            <a:off x="3051810" y="3252280"/>
            <a:ext cx="3856990" cy="1594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V="1">
            <a:off x="2205990" y="3651967"/>
            <a:ext cx="4702810" cy="12286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flipV="1">
            <a:off x="4903470" y="4140030"/>
            <a:ext cx="1967591" cy="22150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Номер слайда 2"/>
          <p:cNvSpPr>
            <a:spLocks noGrp="1"/>
          </p:cNvSpPr>
          <p:nvPr>
            <p:ph type="sldNum" sz="quarter" idx="12"/>
          </p:nvPr>
        </p:nvSpPr>
        <p:spPr>
          <a:xfrm>
            <a:off x="9448800" y="6492875"/>
            <a:ext cx="2743200" cy="365125"/>
          </a:xfrm>
        </p:spPr>
        <p:txBody>
          <a:bodyPr/>
          <a:lstStyle/>
          <a:p>
            <a:fld id="{A0E87995-BA33-4671-BBC3-CF6F47965200}" type="slidenum">
              <a:rPr lang="ru-RU" smtClean="0"/>
              <a:t>7</a:t>
            </a:fld>
            <a:endParaRPr lang="ru-RU" dirty="0"/>
          </a:p>
        </p:txBody>
      </p:sp>
      <p:sp>
        <p:nvSpPr>
          <p:cNvPr id="4" name="TextBox 3"/>
          <p:cNvSpPr txBox="1"/>
          <p:nvPr/>
        </p:nvSpPr>
        <p:spPr>
          <a:xfrm>
            <a:off x="7820251" y="4939061"/>
            <a:ext cx="2914196" cy="1384995"/>
          </a:xfrm>
          <a:prstGeom prst="rect">
            <a:avLst/>
          </a:prstGeom>
          <a:noFill/>
        </p:spPr>
        <p:txBody>
          <a:bodyPr wrap="none" rtlCol="0">
            <a:spAutoFit/>
          </a:bodyPr>
          <a:lstStyle/>
          <a:p>
            <a:r>
              <a:rPr lang="ru-RU" sz="2800" b="1" dirty="0" smtClean="0">
                <a:latin typeface="Times New Roman" panose="02020603050405020304" pitchFamily="18" charset="0"/>
                <a:cs typeface="Times New Roman" panose="02020603050405020304" pitchFamily="18" charset="0"/>
              </a:rPr>
              <a:t>61 </a:t>
            </a:r>
            <a:r>
              <a:rPr lang="en-US" sz="2800" b="1" dirty="0" smtClean="0">
                <a:latin typeface="Times New Roman" panose="02020603050405020304" pitchFamily="18" charset="0"/>
                <a:cs typeface="Times New Roman" panose="02020603050405020304" pitchFamily="18" charset="0"/>
              </a:rPr>
              <a:t>events of </a:t>
            </a:r>
            <a:r>
              <a:rPr lang="en-US" sz="2800" b="1" baseline="-25000" dirty="0" smtClean="0">
                <a:latin typeface="Times New Roman" panose="02020603050405020304" pitchFamily="18" charset="0"/>
                <a:cs typeface="Times New Roman" panose="02020603050405020304" pitchFamily="18" charset="0"/>
              </a:rPr>
              <a:t>115</a:t>
            </a:r>
            <a:r>
              <a:rPr lang="en-US" sz="2800" b="1" dirty="0" smtClean="0">
                <a:latin typeface="Times New Roman" panose="02020603050405020304" pitchFamily="18" charset="0"/>
                <a:cs typeface="Times New Roman" panose="02020603050405020304" pitchFamily="18" charset="0"/>
              </a:rPr>
              <a:t>Mc</a:t>
            </a:r>
          </a:p>
          <a:p>
            <a:r>
              <a:rPr lang="en-US" sz="2800" b="1" dirty="0" smtClean="0">
                <a:latin typeface="Times New Roman" panose="02020603050405020304" pitchFamily="18" charset="0"/>
                <a:cs typeface="Times New Roman" panose="02020603050405020304" pitchFamily="18" charset="0"/>
              </a:rPr>
              <a:t>94 events of </a:t>
            </a:r>
            <a:r>
              <a:rPr lang="en-US" sz="2800" b="1" baseline="-25000" dirty="0" smtClean="0">
                <a:latin typeface="Times New Roman" panose="02020603050405020304" pitchFamily="18" charset="0"/>
                <a:cs typeface="Times New Roman" panose="02020603050405020304" pitchFamily="18" charset="0"/>
              </a:rPr>
              <a:t>114</a:t>
            </a:r>
            <a:r>
              <a:rPr lang="en-US" sz="2800" b="1" dirty="0" smtClean="0">
                <a:latin typeface="Times New Roman" panose="02020603050405020304" pitchFamily="18" charset="0"/>
                <a:cs typeface="Times New Roman" panose="02020603050405020304" pitchFamily="18" charset="0"/>
              </a:rPr>
              <a:t>Fl</a:t>
            </a:r>
          </a:p>
          <a:p>
            <a:r>
              <a:rPr lang="en-US" sz="2800" b="1" dirty="0" smtClean="0">
                <a:latin typeface="Times New Roman" panose="02020603050405020304" pitchFamily="18" charset="0"/>
                <a:cs typeface="Times New Roman" panose="02020603050405020304" pitchFamily="18" charset="0"/>
              </a:rPr>
              <a:t>16 events of </a:t>
            </a:r>
            <a:r>
              <a:rPr lang="en-US" sz="2800" b="1" baseline="-25000" dirty="0" smtClean="0">
                <a:latin typeface="Times New Roman" panose="02020603050405020304" pitchFamily="18" charset="0"/>
                <a:cs typeface="Times New Roman" panose="02020603050405020304" pitchFamily="18" charset="0"/>
              </a:rPr>
              <a:t>112</a:t>
            </a:r>
            <a:r>
              <a:rPr lang="en-US" sz="2800" b="1" dirty="0" smtClean="0">
                <a:latin typeface="Times New Roman" panose="02020603050405020304" pitchFamily="18" charset="0"/>
                <a:cs typeface="Times New Roman" panose="02020603050405020304" pitchFamily="18" charset="0"/>
              </a:rPr>
              <a:t>Cn</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45879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a:p>
        </p:txBody>
      </p:sp>
      <p:pic>
        <p:nvPicPr>
          <p:cNvPr id="4" name="Рисунок 1"/>
          <p:cNvPicPr>
            <a:picLocks noChangeAspect="1" noChangeArrowheads="1"/>
          </p:cNvPicPr>
          <p:nvPr/>
        </p:nvPicPr>
        <p:blipFill rotWithShape="1">
          <a:blip r:embed="rId2">
            <a:extLst>
              <a:ext uri="{28A0092B-C50C-407E-A947-70E740481C1C}">
                <a14:useLocalDpi xmlns:a14="http://schemas.microsoft.com/office/drawing/2010/main" val="0"/>
              </a:ext>
            </a:extLst>
          </a:blip>
          <a:srcRect l="1643" t="25716"/>
          <a:stretch/>
        </p:blipFill>
        <p:spPr bwMode="auto">
          <a:xfrm>
            <a:off x="838200" y="1288286"/>
            <a:ext cx="10629900" cy="542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Times New Roman" panose="02020603050405020304" pitchFamily="18" charset="0"/>
                <a:cs typeface="Times New Roman" panose="02020603050405020304" pitchFamily="18" charset="0"/>
              </a:rPr>
              <a:t>Production of </a:t>
            </a:r>
            <a:r>
              <a:rPr lang="ru-RU" sz="4000" b="1" baseline="30000" dirty="0" smtClean="0">
                <a:latin typeface="Times New Roman" panose="02020603050405020304" pitchFamily="18" charset="0"/>
                <a:cs typeface="Times New Roman" panose="02020603050405020304" pitchFamily="18" charset="0"/>
              </a:rPr>
              <a:t>50</a:t>
            </a:r>
            <a:r>
              <a:rPr lang="en-US" sz="4000" b="1" dirty="0" err="1" smtClean="0">
                <a:latin typeface="Times New Roman" panose="02020603050405020304" pitchFamily="18" charset="0"/>
                <a:cs typeface="Times New Roman" panose="02020603050405020304" pitchFamily="18" charset="0"/>
              </a:rPr>
              <a:t>Ti</a:t>
            </a:r>
            <a:r>
              <a:rPr lang="en-US" sz="4000" b="1" dirty="0" smtClean="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and </a:t>
            </a:r>
            <a:r>
              <a:rPr lang="en-US" sz="4000" b="1" baseline="30000" dirty="0" smtClean="0">
                <a:latin typeface="Times New Roman" panose="02020603050405020304" pitchFamily="18" charset="0"/>
                <a:cs typeface="Times New Roman" panose="02020603050405020304" pitchFamily="18" charset="0"/>
              </a:rPr>
              <a:t>5</a:t>
            </a:r>
            <a:r>
              <a:rPr lang="ru-RU" sz="4000" b="1" baseline="30000" dirty="0" smtClean="0">
                <a:latin typeface="Times New Roman" panose="02020603050405020304" pitchFamily="18" charset="0"/>
                <a:cs typeface="Times New Roman" panose="02020603050405020304" pitchFamily="18" charset="0"/>
              </a:rPr>
              <a:t>4</a:t>
            </a:r>
            <a:r>
              <a:rPr lang="en-US" sz="4000" b="1" dirty="0" smtClean="0">
                <a:latin typeface="Times New Roman" panose="02020603050405020304" pitchFamily="18" charset="0"/>
                <a:cs typeface="Times New Roman" panose="02020603050405020304" pitchFamily="18" charset="0"/>
              </a:rPr>
              <a:t>Cr </a:t>
            </a:r>
            <a:r>
              <a:rPr lang="en-US" sz="4000" b="1" dirty="0">
                <a:latin typeface="Times New Roman" panose="02020603050405020304" pitchFamily="18" charset="0"/>
                <a:cs typeface="Times New Roman" panose="02020603050405020304" pitchFamily="18" charset="0"/>
              </a:rPr>
              <a:t>beams </a:t>
            </a:r>
            <a:endParaRPr lang="ru-RU" sz="4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204385" y="1164566"/>
            <a:ext cx="1647645" cy="661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Номер слайда 6"/>
          <p:cNvSpPr>
            <a:spLocks noGrp="1"/>
          </p:cNvSpPr>
          <p:nvPr>
            <p:ph type="sldNum" sz="quarter" idx="12"/>
          </p:nvPr>
        </p:nvSpPr>
        <p:spPr>
          <a:xfrm>
            <a:off x="9448800" y="6472896"/>
            <a:ext cx="2743200" cy="365125"/>
          </a:xfrm>
        </p:spPr>
        <p:txBody>
          <a:bodyPr/>
          <a:lstStyle/>
          <a:p>
            <a:fld id="{A0E87995-BA33-4671-BBC3-CF6F47965200}" type="slidenum">
              <a:rPr lang="ru-RU" smtClean="0"/>
              <a:t>8</a:t>
            </a:fld>
            <a:endParaRPr lang="ru-RU" dirty="0"/>
          </a:p>
        </p:txBody>
      </p:sp>
    </p:spTree>
    <p:extLst>
      <p:ext uri="{BB962C8B-B14F-4D97-AF65-F5344CB8AC3E}">
        <p14:creationId xmlns:p14="http://schemas.microsoft.com/office/powerpoint/2010/main" val="3426924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Заголовок 1"/>
          <p:cNvSpPr txBox="1">
            <a:spLocks/>
          </p:cNvSpPr>
          <p:nvPr/>
        </p:nvSpPr>
        <p:spPr>
          <a:xfrm>
            <a:off x="194827" y="129487"/>
            <a:ext cx="8264338" cy="935026"/>
          </a:xfrm>
          <a:prstGeom prst="rect">
            <a:avLst/>
          </a:prstGeom>
          <a:gradFill>
            <a:gsLst>
              <a:gs pos="0">
                <a:schemeClr val="accent1">
                  <a:lumMod val="5000"/>
                  <a:lumOff val="95000"/>
                  <a:alpha val="0"/>
                </a:schemeClr>
              </a:gs>
              <a:gs pos="100000">
                <a:schemeClr val="accent1">
                  <a:lumMod val="20000"/>
                  <a:lumOff val="80000"/>
                </a:schemeClr>
              </a:gs>
            </a:gsLst>
            <a:lin ang="10800000" scaled="1"/>
          </a:gra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smtClean="0">
                <a:latin typeface="Times New Roman" panose="02020603050405020304" pitchFamily="18" charset="0"/>
                <a:cs typeface="Times New Roman" panose="02020603050405020304" pitchFamily="18" charset="0"/>
              </a:rPr>
              <a:t>Production of </a:t>
            </a:r>
            <a:r>
              <a:rPr lang="en-US" sz="4000" b="1" baseline="30000" dirty="0" smtClean="0">
                <a:latin typeface="Times New Roman" panose="02020603050405020304" pitchFamily="18" charset="0"/>
                <a:cs typeface="Times New Roman" panose="02020603050405020304" pitchFamily="18" charset="0"/>
              </a:rPr>
              <a:t>48</a:t>
            </a:r>
            <a:r>
              <a:rPr lang="en-US" sz="4000" b="1" dirty="0" smtClean="0">
                <a:latin typeface="Times New Roman" panose="02020603050405020304" pitchFamily="18" charset="0"/>
                <a:cs typeface="Times New Roman" panose="02020603050405020304" pitchFamily="18" charset="0"/>
              </a:rPr>
              <a:t>Ti and </a:t>
            </a:r>
            <a:r>
              <a:rPr lang="en-US" sz="4000" b="1" baseline="30000" dirty="0" smtClean="0">
                <a:latin typeface="Times New Roman" panose="02020603050405020304" pitchFamily="18" charset="0"/>
                <a:cs typeface="Times New Roman" panose="02020603050405020304" pitchFamily="18" charset="0"/>
              </a:rPr>
              <a:t>52</a:t>
            </a:r>
            <a:r>
              <a:rPr lang="en-US" sz="4000" b="1" dirty="0" smtClean="0">
                <a:latin typeface="Times New Roman" panose="02020603050405020304" pitchFamily="18" charset="0"/>
                <a:cs typeface="Times New Roman" panose="02020603050405020304" pitchFamily="18" charset="0"/>
              </a:rPr>
              <a:t>Cr beams  </a:t>
            </a:r>
            <a:endParaRPr lang="ru-RU" sz="4000" b="1" dirty="0">
              <a:latin typeface="Times New Roman" panose="02020603050405020304" pitchFamily="18" charset="0"/>
              <a:cs typeface="Times New Roman" panose="02020603050405020304" pitchFamily="18" charset="0"/>
            </a:endParaRPr>
          </a:p>
        </p:txBody>
      </p:sp>
      <p:pic>
        <p:nvPicPr>
          <p:cNvPr id="41" name="Рисунок 40"/>
          <p:cNvPicPr>
            <a:picLocks noChangeAspect="1"/>
          </p:cNvPicPr>
          <p:nvPr/>
        </p:nvPicPr>
        <p:blipFill rotWithShape="1">
          <a:blip r:embed="rId3">
            <a:extLst>
              <a:ext uri="{28A0092B-C50C-407E-A947-70E740481C1C}">
                <a14:useLocalDpi xmlns:a14="http://schemas.microsoft.com/office/drawing/2010/main" val="0"/>
              </a:ext>
            </a:extLst>
          </a:blip>
          <a:srcRect l="5161" r="29593" b="12488"/>
          <a:stretch/>
        </p:blipFill>
        <p:spPr>
          <a:xfrm>
            <a:off x="618116" y="3627120"/>
            <a:ext cx="1582707" cy="2822861"/>
          </a:xfrm>
          <a:prstGeom prst="rect">
            <a:avLst/>
          </a:prstGeom>
        </p:spPr>
      </p:pic>
      <p:sp>
        <p:nvSpPr>
          <p:cNvPr id="45" name="Прямоугольник 44"/>
          <p:cNvSpPr/>
          <p:nvPr/>
        </p:nvSpPr>
        <p:spPr>
          <a:xfrm>
            <a:off x="714720" y="1215857"/>
            <a:ext cx="18692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C</a:t>
            </a:r>
            <a:r>
              <a:rPr lang="en-US" baseline="-25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Ti(CH</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3</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0173868" y="1215857"/>
            <a:ext cx="1043876" cy="369332"/>
          </a:xfrm>
          <a:prstGeom prst="rect">
            <a:avLst/>
          </a:prstGeom>
        </p:spPr>
        <p:txBody>
          <a:bodyPr wrap="none">
            <a:spAutoFit/>
          </a:bodyPr>
          <a:lstStyle/>
          <a:p>
            <a:r>
              <a:rPr lang="en-US" dirty="0" smtClean="0">
                <a:solidFill>
                  <a:srgbClr val="202124"/>
                </a:solidFill>
                <a:latin typeface="Times New Roman" panose="02020603050405020304" pitchFamily="18" charset="0"/>
                <a:cs typeface="Times New Roman" panose="02020603050405020304" pitchFamily="18" charset="0"/>
              </a:rPr>
              <a:t>C</a:t>
            </a:r>
            <a:r>
              <a:rPr lang="en-US" baseline="-25000" dirty="0" smtClean="0">
                <a:solidFill>
                  <a:srgbClr val="202124"/>
                </a:solidFill>
                <a:latin typeface="Times New Roman" panose="02020603050405020304" pitchFamily="18" charset="0"/>
                <a:cs typeface="Times New Roman" panose="02020603050405020304" pitchFamily="18" charset="0"/>
              </a:rPr>
              <a:t>10</a:t>
            </a:r>
            <a:r>
              <a:rPr lang="en-US" dirty="0" smtClean="0">
                <a:solidFill>
                  <a:srgbClr val="202124"/>
                </a:solidFill>
                <a:latin typeface="Times New Roman" panose="02020603050405020304" pitchFamily="18" charset="0"/>
                <a:cs typeface="Times New Roman" panose="02020603050405020304" pitchFamily="18" charset="0"/>
              </a:rPr>
              <a:t>H</a:t>
            </a:r>
            <a:r>
              <a:rPr lang="en-US" baseline="-25000" dirty="0" smtClean="0">
                <a:solidFill>
                  <a:srgbClr val="202124"/>
                </a:solidFill>
                <a:latin typeface="Times New Roman" panose="02020603050405020304" pitchFamily="18" charset="0"/>
                <a:cs typeface="Times New Roman" panose="02020603050405020304" pitchFamily="18" charset="0"/>
              </a:rPr>
              <a:t>10</a:t>
            </a:r>
            <a:r>
              <a:rPr lang="en-US" dirty="0" smtClean="0">
                <a:solidFill>
                  <a:srgbClr val="202124"/>
                </a:solidFill>
                <a:latin typeface="Times New Roman" panose="02020603050405020304" pitchFamily="18" charset="0"/>
                <a:cs typeface="Times New Roman" panose="02020603050405020304" pitchFamily="18" charset="0"/>
              </a:rPr>
              <a:t>Cr</a:t>
            </a:r>
            <a:endParaRPr lang="ru-RU"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rotWithShape="1">
          <a:blip r:embed="rId4" cstate="print">
            <a:extLst>
              <a:ext uri="{28A0092B-C50C-407E-A947-70E740481C1C}">
                <a14:useLocalDpi xmlns:a14="http://schemas.microsoft.com/office/drawing/2010/main" val="0"/>
              </a:ext>
            </a:extLst>
          </a:blip>
          <a:srcRect l="10081" t="23429" r="27353" b="4822"/>
          <a:stretch/>
        </p:blipFill>
        <p:spPr>
          <a:xfrm>
            <a:off x="9763355" y="3827145"/>
            <a:ext cx="1821411" cy="2784997"/>
          </a:xfrm>
          <a:prstGeom prst="rect">
            <a:avLst/>
          </a:prstGeom>
        </p:spPr>
      </p:pic>
      <p:graphicFrame>
        <p:nvGraphicFramePr>
          <p:cNvPr id="4" name="Таблица 3"/>
          <p:cNvGraphicFramePr>
            <a:graphicFrameLocks noGrp="1"/>
          </p:cNvGraphicFramePr>
          <p:nvPr>
            <p:extLst>
              <p:ext uri="{D42A27DB-BD31-4B8C-83A1-F6EECF244321}">
                <p14:modId xmlns:p14="http://schemas.microsoft.com/office/powerpoint/2010/main" val="795308840"/>
              </p:ext>
            </p:extLst>
          </p:nvPr>
        </p:nvGraphicFramePr>
        <p:xfrm>
          <a:off x="3400338" y="1331943"/>
          <a:ext cx="5957206" cy="4763535"/>
        </p:xfrm>
        <a:graphic>
          <a:graphicData uri="http://schemas.openxmlformats.org/drawingml/2006/table">
            <a:tbl>
              <a:tblPr firstRow="1" bandRow="1">
                <a:tableStyleId>{5C22544A-7EE6-4342-B048-85BDC9FD1C3A}</a:tableStyleId>
              </a:tblPr>
              <a:tblGrid>
                <a:gridCol w="2195244">
                  <a:extLst>
                    <a:ext uri="{9D8B030D-6E8A-4147-A177-3AD203B41FA5}">
                      <a16:colId xmlns:a16="http://schemas.microsoft.com/office/drawing/2014/main" xmlns="" val="20000"/>
                    </a:ext>
                  </a:extLst>
                </a:gridCol>
                <a:gridCol w="2039096">
                  <a:extLst>
                    <a:ext uri="{9D8B030D-6E8A-4147-A177-3AD203B41FA5}">
                      <a16:colId xmlns:a16="http://schemas.microsoft.com/office/drawing/2014/main" xmlns="" val="20001"/>
                    </a:ext>
                  </a:extLst>
                </a:gridCol>
                <a:gridCol w="1722866">
                  <a:extLst>
                    <a:ext uri="{9D8B030D-6E8A-4147-A177-3AD203B41FA5}">
                      <a16:colId xmlns:a16="http://schemas.microsoft.com/office/drawing/2014/main" xmlns="" val="20002"/>
                    </a:ext>
                  </a:extLst>
                </a:gridCol>
              </a:tblGrid>
              <a:tr h="467386">
                <a:tc>
                  <a:txBody>
                    <a:bodyPr/>
                    <a:lstStyle/>
                    <a:p>
                      <a:r>
                        <a:rPr lang="en-US" b="1" dirty="0" smtClean="0"/>
                        <a:t>                Compound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Properties</a:t>
                      </a:r>
                    </a:p>
                  </a:txBody>
                  <a:tcPr>
                    <a:lnTlToBr w="12700" cap="flat" cmpd="sng" algn="ctr">
                      <a:solidFill>
                        <a:schemeClr val="bg1"/>
                      </a:solidFill>
                      <a:prstDash val="solid"/>
                      <a:round/>
                      <a:headEnd type="none" w="med" len="med"/>
                      <a:tailEnd type="none" w="med" len="med"/>
                    </a:lnTlToB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Times New Roman" panose="02020603050405020304" pitchFamily="18" charset="0"/>
                          <a:cs typeface="Times New Roman" panose="02020603050405020304" pitchFamily="18" charset="0"/>
                        </a:rPr>
                        <a:t>(CH</a:t>
                      </a:r>
                      <a:r>
                        <a:rPr lang="en-US" b="1" baseline="-25000" dirty="0" smtClean="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a:t>
                      </a:r>
                      <a:r>
                        <a:rPr lang="en-US" b="1" baseline="-25000" dirty="0" smtClean="0">
                          <a:latin typeface="Times New Roman" panose="02020603050405020304" pitchFamily="18" charset="0"/>
                          <a:cs typeface="Times New Roman" panose="02020603050405020304" pitchFamily="18" charset="0"/>
                        </a:rPr>
                        <a:t>5</a:t>
                      </a:r>
                      <a:r>
                        <a:rPr lang="en-US" b="1" dirty="0" smtClean="0">
                          <a:latin typeface="Times New Roman" panose="02020603050405020304" pitchFamily="18" charset="0"/>
                          <a:cs typeface="Times New Roman" panose="02020603050405020304" pitchFamily="18" charset="0"/>
                        </a:rPr>
                        <a:t>C</a:t>
                      </a:r>
                      <a:r>
                        <a:rPr lang="en-US" b="1" baseline="-25000" dirty="0" smtClean="0">
                          <a:latin typeface="Times New Roman" panose="02020603050405020304" pitchFamily="18" charset="0"/>
                          <a:cs typeface="Times New Roman" panose="02020603050405020304" pitchFamily="18" charset="0"/>
                        </a:rPr>
                        <a:t>5</a:t>
                      </a:r>
                      <a:r>
                        <a:rPr lang="en-US" b="1" dirty="0" smtClean="0">
                          <a:latin typeface="Times New Roman" panose="02020603050405020304" pitchFamily="18" charset="0"/>
                          <a:cs typeface="Times New Roman" panose="02020603050405020304" pitchFamily="18" charset="0"/>
                        </a:rPr>
                        <a:t>Ti(CH</a:t>
                      </a:r>
                      <a:r>
                        <a:rPr lang="en-US" b="1" baseline="-25000" dirty="0" smtClean="0">
                          <a:latin typeface="Times New Roman" panose="02020603050405020304" pitchFamily="18" charset="0"/>
                          <a:cs typeface="Times New Roman" panose="02020603050405020304" pitchFamily="18" charset="0"/>
                        </a:rPr>
                        <a:t>3</a:t>
                      </a:r>
                      <a:r>
                        <a:rPr lang="en-US" b="1" dirty="0" smtClean="0">
                          <a:latin typeface="Times New Roman" panose="02020603050405020304" pitchFamily="18" charset="0"/>
                          <a:cs typeface="Times New Roman" panose="02020603050405020304" pitchFamily="18" charset="0"/>
                        </a:rPr>
                        <a:t>)</a:t>
                      </a:r>
                      <a:r>
                        <a:rPr lang="en-US" b="1" baseline="-25000" dirty="0" smtClean="0">
                          <a:latin typeface="Times New Roman" panose="02020603050405020304" pitchFamily="18" charset="0"/>
                          <a:cs typeface="Times New Roman" panose="02020603050405020304" pitchFamily="18" charset="0"/>
                        </a:rPr>
                        <a:t>3</a:t>
                      </a:r>
                      <a:endParaRPr lang="ru-RU" b="1" dirty="0" smtClean="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latin typeface="Times New Roman" panose="02020603050405020304" pitchFamily="18" charset="0"/>
                          <a:cs typeface="Times New Roman" panose="02020603050405020304" pitchFamily="18" charset="0"/>
                        </a:rPr>
                        <a:t>C</a:t>
                      </a:r>
                      <a:r>
                        <a:rPr lang="en-US" b="1" baseline="-25000" dirty="0" smtClean="0">
                          <a:solidFill>
                            <a:schemeClr val="bg1"/>
                          </a:solidFill>
                          <a:latin typeface="Times New Roman" panose="02020603050405020304" pitchFamily="18" charset="0"/>
                          <a:cs typeface="Times New Roman" panose="02020603050405020304" pitchFamily="18" charset="0"/>
                        </a:rPr>
                        <a:t>10</a:t>
                      </a:r>
                      <a:r>
                        <a:rPr lang="en-US" b="1" dirty="0" smtClean="0">
                          <a:solidFill>
                            <a:schemeClr val="bg1"/>
                          </a:solidFill>
                          <a:latin typeface="Times New Roman" panose="02020603050405020304" pitchFamily="18" charset="0"/>
                          <a:cs typeface="Times New Roman" panose="02020603050405020304" pitchFamily="18" charset="0"/>
                        </a:rPr>
                        <a:t>H</a:t>
                      </a:r>
                      <a:r>
                        <a:rPr lang="en-US" b="1" baseline="-25000" dirty="0" smtClean="0">
                          <a:solidFill>
                            <a:schemeClr val="bg1"/>
                          </a:solidFill>
                          <a:latin typeface="Times New Roman" panose="02020603050405020304" pitchFamily="18" charset="0"/>
                          <a:cs typeface="Times New Roman" panose="02020603050405020304" pitchFamily="18" charset="0"/>
                        </a:rPr>
                        <a:t>10</a:t>
                      </a:r>
                      <a:r>
                        <a:rPr lang="en-US" b="1" dirty="0" smtClean="0">
                          <a:solidFill>
                            <a:schemeClr val="bg1"/>
                          </a:solidFill>
                          <a:latin typeface="Times New Roman" panose="02020603050405020304" pitchFamily="18" charset="0"/>
                          <a:cs typeface="Times New Roman" panose="02020603050405020304" pitchFamily="18" charset="0"/>
                        </a:rPr>
                        <a:t>Cr</a:t>
                      </a:r>
                      <a:endParaRPr lang="ru-RU" b="1" dirty="0" smtClean="0">
                        <a:solidFill>
                          <a:schemeClr val="bg1"/>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824691">
                <a:tc>
                  <a:txBody>
                    <a:bodyPr/>
                    <a:lstStyle/>
                    <a:p>
                      <a:pPr algn="ctr"/>
                      <a:r>
                        <a:rPr lang="en-US" b="1" dirty="0" smtClean="0"/>
                        <a:t>Molar mass</a:t>
                      </a:r>
                      <a:r>
                        <a:rPr lang="ru-RU" b="1" dirty="0" smtClean="0"/>
                        <a:t>,</a:t>
                      </a:r>
                      <a:r>
                        <a:rPr lang="en-US" b="1" dirty="0" smtClean="0"/>
                        <a:t> </a:t>
                      </a:r>
                      <a:r>
                        <a:rPr lang="en-US" sz="1800" b="1" i="0" kern="1200" dirty="0" smtClean="0">
                          <a:solidFill>
                            <a:schemeClr val="dk1"/>
                          </a:solidFill>
                          <a:effectLst/>
                          <a:latin typeface="+mn-lt"/>
                          <a:ea typeface="+mn-ea"/>
                          <a:cs typeface="+mn-cs"/>
                        </a:rPr>
                        <a:t>g·mol</a:t>
                      </a:r>
                      <a:r>
                        <a:rPr lang="en-US" sz="1800" b="1" i="0" kern="1200" baseline="30000" dirty="0" smtClean="0">
                          <a:solidFill>
                            <a:schemeClr val="dk1"/>
                          </a:solidFill>
                          <a:effectLst/>
                          <a:latin typeface="+mn-lt"/>
                          <a:ea typeface="+mn-ea"/>
                          <a:cs typeface="+mn-cs"/>
                        </a:rPr>
                        <a:t>−1</a:t>
                      </a:r>
                      <a:endParaRPr lang="ru-RU" b="1" dirty="0"/>
                    </a:p>
                  </a:txBody>
                  <a:tcPr anchor="ctr"/>
                </a:tc>
                <a:tc>
                  <a:txBody>
                    <a:bodyPr/>
                    <a:lstStyle/>
                    <a:p>
                      <a:pPr algn="ctr"/>
                      <a:r>
                        <a:rPr lang="ru-RU" sz="1800" b="0" i="0" kern="1200" dirty="0" smtClean="0">
                          <a:solidFill>
                            <a:schemeClr val="dk1"/>
                          </a:solidFill>
                          <a:effectLst/>
                          <a:latin typeface="+mn-lt"/>
                          <a:ea typeface="+mn-ea"/>
                          <a:cs typeface="+mn-cs"/>
                        </a:rPr>
                        <a:t>228.291</a:t>
                      </a:r>
                      <a:endParaRPr lang="ru-RU" dirty="0"/>
                    </a:p>
                  </a:txBody>
                  <a:tcPr anchor="ctr"/>
                </a:tc>
                <a:tc>
                  <a:txBody>
                    <a:bodyPr/>
                    <a:lstStyle/>
                    <a:p>
                      <a:pPr algn="ctr"/>
                      <a:r>
                        <a:rPr lang="ru-RU" dirty="0" smtClean="0"/>
                        <a:t>182.186</a:t>
                      </a:r>
                      <a:endParaRPr lang="ru-RU" dirty="0"/>
                    </a:p>
                  </a:txBody>
                  <a:tcPr anchor="ctr"/>
                </a:tc>
                <a:extLst>
                  <a:ext uri="{0D108BD9-81ED-4DB2-BD59-A6C34878D82A}">
                    <a16:rowId xmlns:a16="http://schemas.microsoft.com/office/drawing/2014/main" xmlns="" val="10001"/>
                  </a:ext>
                </a:extLst>
              </a:tr>
              <a:tr h="824691">
                <a:tc>
                  <a:txBody>
                    <a:bodyPr/>
                    <a:lstStyle/>
                    <a:p>
                      <a:pPr algn="ctr"/>
                      <a:r>
                        <a:rPr lang="en-US" b="1" dirty="0" smtClean="0"/>
                        <a:t>Appearance</a:t>
                      </a:r>
                      <a:endParaRPr lang="ru-RU" b="1" dirty="0"/>
                    </a:p>
                  </a:txBody>
                  <a:tcPr anchor="ctr"/>
                </a:tc>
                <a:tc>
                  <a:txBody>
                    <a:bodyPr/>
                    <a:lstStyle/>
                    <a:p>
                      <a:pPr algn="ctr"/>
                      <a:r>
                        <a:rPr lang="en-US" sz="1800" b="0" i="0" kern="1200" dirty="0" smtClean="0">
                          <a:solidFill>
                            <a:schemeClr val="dk1"/>
                          </a:solidFill>
                          <a:effectLst/>
                          <a:latin typeface="+mn-lt"/>
                          <a:ea typeface="+mn-ea"/>
                          <a:cs typeface="+mn-cs"/>
                        </a:rPr>
                        <a:t>yellow crystals</a:t>
                      </a:r>
                      <a:endParaRPr lang="ru-RU" dirty="0"/>
                    </a:p>
                  </a:txBody>
                  <a:tcPr anchor="ctr"/>
                </a:tc>
                <a:tc>
                  <a:txBody>
                    <a:bodyPr/>
                    <a:lstStyle/>
                    <a:p>
                      <a:pPr algn="ctr"/>
                      <a:r>
                        <a:rPr lang="en-US" sz="1800" b="0" i="0" kern="1200" smtClean="0">
                          <a:solidFill>
                            <a:schemeClr val="dk1"/>
                          </a:solidFill>
                          <a:effectLst/>
                          <a:latin typeface="+mn-lt"/>
                          <a:ea typeface="+mn-ea"/>
                          <a:cs typeface="+mn-cs"/>
                        </a:rPr>
                        <a:t>dark red crystals</a:t>
                      </a:r>
                      <a:endParaRPr lang="ru-RU" dirty="0"/>
                    </a:p>
                  </a:txBody>
                  <a:tcPr anchor="ctr"/>
                </a:tc>
                <a:extLst>
                  <a:ext uri="{0D108BD9-81ED-4DB2-BD59-A6C34878D82A}">
                    <a16:rowId xmlns:a16="http://schemas.microsoft.com/office/drawing/2014/main" xmlns="" val="10002"/>
                  </a:ext>
                </a:extLst>
              </a:tr>
              <a:tr h="824691">
                <a:tc>
                  <a:txBody>
                    <a:bodyPr/>
                    <a:lstStyle/>
                    <a:p>
                      <a:pPr algn="ctr"/>
                      <a:r>
                        <a:rPr lang="en-US" b="1" dirty="0" smtClean="0"/>
                        <a:t>Density</a:t>
                      </a:r>
                      <a:r>
                        <a:rPr lang="ru-RU" b="1" dirty="0" smtClean="0"/>
                        <a:t>,</a:t>
                      </a:r>
                      <a:r>
                        <a:rPr lang="en-US" b="1" dirty="0" smtClean="0"/>
                        <a:t> </a:t>
                      </a:r>
                      <a:r>
                        <a:rPr lang="en-US" sz="1800" b="1" i="0" kern="1200" dirty="0" smtClean="0">
                          <a:solidFill>
                            <a:schemeClr val="dk1"/>
                          </a:solidFill>
                          <a:effectLst/>
                          <a:latin typeface="+mn-lt"/>
                          <a:ea typeface="+mn-ea"/>
                          <a:cs typeface="+mn-cs"/>
                        </a:rPr>
                        <a:t>g/cm</a:t>
                      </a:r>
                      <a:r>
                        <a:rPr lang="en-US" sz="1800" b="1" i="0" kern="1200" baseline="30000" dirty="0" smtClean="0">
                          <a:solidFill>
                            <a:schemeClr val="dk1"/>
                          </a:solidFill>
                          <a:effectLst/>
                          <a:latin typeface="+mn-lt"/>
                          <a:ea typeface="+mn-ea"/>
                          <a:cs typeface="+mn-cs"/>
                        </a:rPr>
                        <a:t>3</a:t>
                      </a:r>
                      <a:endParaRPr lang="ru-RU" b="1" dirty="0"/>
                    </a:p>
                  </a:txBody>
                  <a:tcPr anchor="ctr"/>
                </a:tc>
                <a:tc>
                  <a:txBody>
                    <a:bodyPr/>
                    <a:lstStyle/>
                    <a:p>
                      <a:pPr algn="ctr"/>
                      <a:r>
                        <a:rPr lang="ru-RU" dirty="0" smtClean="0"/>
                        <a:t>1.081</a:t>
                      </a:r>
                      <a:endParaRPr lang="ru-RU" dirty="0"/>
                    </a:p>
                  </a:txBody>
                  <a:tcPr anchor="ctr"/>
                </a:tc>
                <a:tc>
                  <a:txBody>
                    <a:bodyPr/>
                    <a:lstStyle/>
                    <a:p>
                      <a:pPr algn="ctr"/>
                      <a:r>
                        <a:rPr lang="ru-RU" sz="1800" b="0" i="0" kern="1200" dirty="0" smtClean="0">
                          <a:solidFill>
                            <a:schemeClr val="dk1"/>
                          </a:solidFill>
                          <a:effectLst/>
                          <a:latin typeface="+mn-lt"/>
                          <a:ea typeface="+mn-ea"/>
                          <a:cs typeface="+mn-cs"/>
                        </a:rPr>
                        <a:t>1.43</a:t>
                      </a:r>
                      <a:endParaRPr lang="ru-RU" dirty="0"/>
                    </a:p>
                  </a:txBody>
                  <a:tcPr anchor="ctr"/>
                </a:tc>
                <a:extLst>
                  <a:ext uri="{0D108BD9-81ED-4DB2-BD59-A6C34878D82A}">
                    <a16:rowId xmlns:a16="http://schemas.microsoft.com/office/drawing/2014/main" xmlns="" val="10003"/>
                  </a:ext>
                </a:extLst>
              </a:tr>
              <a:tr h="824691">
                <a:tc>
                  <a:txBody>
                    <a:bodyPr/>
                    <a:lstStyle/>
                    <a:p>
                      <a:pPr algn="ctr"/>
                      <a:r>
                        <a:rPr lang="en-US" b="1" dirty="0" smtClean="0"/>
                        <a:t>Vapor Pressure</a:t>
                      </a:r>
                      <a:r>
                        <a:rPr lang="ru-RU" b="1" dirty="0" smtClean="0"/>
                        <a:t>,</a:t>
                      </a:r>
                      <a:r>
                        <a:rPr lang="en-US" b="1" dirty="0" smtClean="0"/>
                        <a:t> mmHg at 25°C</a:t>
                      </a:r>
                      <a:endParaRPr lang="ru-RU" b="1" dirty="0"/>
                    </a:p>
                  </a:txBody>
                  <a:tcPr anchor="ctr"/>
                </a:tc>
                <a:tc>
                  <a:txBody>
                    <a:bodyPr/>
                    <a:lstStyle/>
                    <a:p>
                      <a:pPr algn="ctr"/>
                      <a:r>
                        <a:rPr lang="en-US" dirty="0" smtClean="0"/>
                        <a:t>-</a:t>
                      </a:r>
                      <a:endParaRPr lang="ru-RU" dirty="0"/>
                    </a:p>
                  </a:txBody>
                  <a:tcPr anchor="ctr"/>
                </a:tc>
                <a:tc>
                  <a:txBody>
                    <a:bodyPr/>
                    <a:lstStyle/>
                    <a:p>
                      <a:pPr algn="ctr"/>
                      <a:r>
                        <a:rPr lang="en-US" dirty="0" smtClean="0"/>
                        <a:t>418</a:t>
                      </a:r>
                      <a:endParaRPr lang="ru-RU" dirty="0"/>
                    </a:p>
                  </a:txBody>
                  <a:tcPr anchor="ctr"/>
                </a:tc>
                <a:extLst>
                  <a:ext uri="{0D108BD9-81ED-4DB2-BD59-A6C34878D82A}">
                    <a16:rowId xmlns:a16="http://schemas.microsoft.com/office/drawing/2014/main" xmlns="" val="10004"/>
                  </a:ext>
                </a:extLst>
              </a:tr>
              <a:tr h="824691">
                <a:tc>
                  <a:txBody>
                    <a:bodyPr/>
                    <a:lstStyle/>
                    <a:p>
                      <a:pPr algn="ctr"/>
                      <a:r>
                        <a:rPr lang="en-US" sz="1800" b="1" i="0" kern="1200" dirty="0" smtClean="0">
                          <a:solidFill>
                            <a:schemeClr val="dk1"/>
                          </a:solidFill>
                          <a:effectLst/>
                          <a:latin typeface="+mn-lt"/>
                          <a:ea typeface="+mn-ea"/>
                          <a:cs typeface="+mn-cs"/>
                        </a:rPr>
                        <a:t>Sensitive</a:t>
                      </a:r>
                      <a:endParaRPr lang="ru-RU" b="1" dirty="0"/>
                    </a:p>
                  </a:txBody>
                  <a:tcPr anchor="ctr"/>
                </a:tc>
                <a:tc>
                  <a:txBody>
                    <a:bodyPr/>
                    <a:lstStyle/>
                    <a:p>
                      <a:pPr algn="ctr"/>
                      <a:r>
                        <a:rPr lang="en-US" sz="1800" b="0" i="0" kern="1200" dirty="0" smtClean="0">
                          <a:solidFill>
                            <a:schemeClr val="dk1"/>
                          </a:solidFill>
                          <a:effectLst/>
                          <a:latin typeface="+mn-lt"/>
                          <a:ea typeface="+mn-ea"/>
                          <a:cs typeface="+mn-cs"/>
                        </a:rPr>
                        <a:t>Light</a:t>
                      </a:r>
                      <a:r>
                        <a:rPr lang="ru-RU" sz="1800" b="0"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 Air &amp; Moisture Sensitive</a:t>
                      </a:r>
                      <a:endParaRPr lang="ru-RU" dirty="0"/>
                    </a:p>
                  </a:txBody>
                  <a:tcPr anchor="ctr"/>
                </a:tc>
                <a:tc>
                  <a:txBody>
                    <a:bodyPr/>
                    <a:lstStyle/>
                    <a:p>
                      <a:pPr algn="ctr"/>
                      <a:r>
                        <a:rPr lang="en-US" sz="1800" b="0" i="0" kern="1200" dirty="0" smtClean="0">
                          <a:solidFill>
                            <a:schemeClr val="dk1"/>
                          </a:solidFill>
                          <a:effectLst/>
                          <a:latin typeface="+mn-lt"/>
                          <a:ea typeface="+mn-ea"/>
                          <a:cs typeface="+mn-cs"/>
                        </a:rPr>
                        <a:t>Air &amp; Moisture Sensitive</a:t>
                      </a:r>
                      <a:endParaRPr lang="ru-RU" dirty="0"/>
                    </a:p>
                  </a:txBody>
                  <a:tcPr anchor="ctr"/>
                </a:tc>
                <a:extLst>
                  <a:ext uri="{0D108BD9-81ED-4DB2-BD59-A6C34878D82A}">
                    <a16:rowId xmlns:a16="http://schemas.microsoft.com/office/drawing/2014/main" xmlns="" val="10005"/>
                  </a:ext>
                </a:extLst>
              </a:tr>
            </a:tbl>
          </a:graphicData>
        </a:graphic>
      </p:graphicFrame>
      <p:pic>
        <p:nvPicPr>
          <p:cNvPr id="5" name="Рисунок 4"/>
          <p:cNvPicPr>
            <a:picLocks noChangeAspect="1"/>
          </p:cNvPicPr>
          <p:nvPr/>
        </p:nvPicPr>
        <p:blipFill>
          <a:blip r:embed="rId5"/>
          <a:stretch>
            <a:fillRect/>
          </a:stretch>
        </p:blipFill>
        <p:spPr>
          <a:xfrm>
            <a:off x="9936941" y="1750695"/>
            <a:ext cx="1647825" cy="1876425"/>
          </a:xfrm>
          <a:prstGeom prst="rect">
            <a:avLst/>
          </a:prstGeom>
        </p:spPr>
      </p:pic>
      <p:pic>
        <p:nvPicPr>
          <p:cNvPr id="6" name="Рисунок 5"/>
          <p:cNvPicPr>
            <a:picLocks noChangeAspect="1"/>
          </p:cNvPicPr>
          <p:nvPr/>
        </p:nvPicPr>
        <p:blipFill>
          <a:blip r:embed="rId6"/>
          <a:stretch>
            <a:fillRect/>
          </a:stretch>
        </p:blipFill>
        <p:spPr>
          <a:xfrm>
            <a:off x="477792" y="1750695"/>
            <a:ext cx="2343150" cy="2076450"/>
          </a:xfrm>
          <a:prstGeom prst="rect">
            <a:avLst/>
          </a:prstGeom>
        </p:spPr>
      </p:pic>
      <p:sp>
        <p:nvSpPr>
          <p:cNvPr id="3" name="Номер слайда 2"/>
          <p:cNvSpPr>
            <a:spLocks noGrp="1"/>
          </p:cNvSpPr>
          <p:nvPr>
            <p:ph type="sldNum" sz="quarter" idx="12"/>
          </p:nvPr>
        </p:nvSpPr>
        <p:spPr>
          <a:xfrm>
            <a:off x="9448800" y="6498924"/>
            <a:ext cx="2743200" cy="365125"/>
          </a:xfrm>
        </p:spPr>
        <p:txBody>
          <a:bodyPr/>
          <a:lstStyle/>
          <a:p>
            <a:fld id="{A0E87995-BA33-4671-BBC3-CF6F47965200}" type="slidenum">
              <a:rPr lang="ru-RU" smtClean="0"/>
              <a:t>9</a:t>
            </a:fld>
            <a:endParaRPr lang="ru-RU" dirty="0"/>
          </a:p>
        </p:txBody>
      </p:sp>
    </p:spTree>
    <p:extLst>
      <p:ext uri="{BB962C8B-B14F-4D97-AF65-F5344CB8AC3E}">
        <p14:creationId xmlns:p14="http://schemas.microsoft.com/office/powerpoint/2010/main" val="349407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41322</TotalTime>
  <Words>798</Words>
  <Application>Microsoft Office PowerPoint</Application>
  <PresentationFormat>Широкоэкранный</PresentationFormat>
  <Paragraphs>216</Paragraphs>
  <Slides>15</Slides>
  <Notes>13</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15</vt:i4>
      </vt:variant>
    </vt:vector>
  </HeadingPairs>
  <TitlesOfParts>
    <vt:vector size="24" baseType="lpstr">
      <vt:lpstr>ＭＳ Ｐゴシック</vt:lpstr>
      <vt:lpstr>ＭＳ Ｐゴシック</vt:lpstr>
      <vt:lpstr>Arial</vt:lpstr>
      <vt:lpstr>Calibri</vt:lpstr>
      <vt:lpstr>Calibri Light</vt:lpstr>
      <vt:lpstr>Times New Roman</vt:lpstr>
      <vt:lpstr>Wingdings</vt:lpstr>
      <vt:lpstr>ZEUPNB+HoeflerText-Regular</vt:lpstr>
      <vt:lpstr>Тема Office</vt:lpstr>
      <vt:lpstr>Results of obtaining 48Ca, 48Ti and 52Cr ion beams at the  DC-280 cyclotron</vt:lpstr>
      <vt:lpstr> Superheavy Elements (SHE) Factory – the Goals</vt:lpstr>
      <vt:lpstr>Main Parameters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Results and future plans</vt:lpstr>
      <vt:lpstr>Thank you for your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Production of 48Ca ion beam at the DC-280 cyclotron</dc:title>
  <dc:creator>Дмитрий</dc:creator>
  <cp:lastModifiedBy>Дмитрий</cp:lastModifiedBy>
  <cp:revision>173</cp:revision>
  <dcterms:created xsi:type="dcterms:W3CDTF">2020-03-04T13:48:34Z</dcterms:created>
  <dcterms:modified xsi:type="dcterms:W3CDTF">2021-12-15T07:17:39Z</dcterms:modified>
</cp:coreProperties>
</file>