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5" r:id="rId1"/>
  </p:sldMasterIdLst>
  <p:notesMasterIdLst>
    <p:notesMasterId r:id="rId17"/>
  </p:notesMasterIdLst>
  <p:sldIdLst>
    <p:sldId id="256" r:id="rId2"/>
    <p:sldId id="257" r:id="rId3"/>
    <p:sldId id="259" r:id="rId4"/>
    <p:sldId id="268" r:id="rId5"/>
    <p:sldId id="269" r:id="rId6"/>
    <p:sldId id="270" r:id="rId7"/>
    <p:sldId id="271" r:id="rId8"/>
    <p:sldId id="260" r:id="rId9"/>
    <p:sldId id="261" r:id="rId10"/>
    <p:sldId id="272" r:id="rId11"/>
    <p:sldId id="262" r:id="rId12"/>
    <p:sldId id="273" r:id="rId13"/>
    <p:sldId id="274" r:id="rId14"/>
    <p:sldId id="276" r:id="rId15"/>
    <p:sldId id="266"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lerij" initials="V" lastIdx="1" clrIdx="0">
    <p:extLst>
      <p:ext uri="{19B8F6BF-5375-455C-9EA6-DF929625EA0E}">
        <p15:presenceInfo xmlns:p15="http://schemas.microsoft.com/office/powerpoint/2012/main" userId="Valerij"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8133" autoAdjust="0"/>
  </p:normalViewPr>
  <p:slideViewPr>
    <p:cSldViewPr snapToGrid="0">
      <p:cViewPr varScale="1">
        <p:scale>
          <a:sx n="90" d="100"/>
          <a:sy n="90" d="100"/>
        </p:scale>
        <p:origin x="133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DDB48D-4691-405A-AA7A-AD086B323982}" type="datetimeFigureOut">
              <a:rPr lang="ru-RU" smtClean="0"/>
              <a:t>14.12.2021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9FDEA3-4852-46B2-B93C-30072EABB42B}" type="slidenum">
              <a:rPr lang="ru-RU" smtClean="0"/>
              <a:t>‹#›</a:t>
            </a:fld>
            <a:endParaRPr lang="ru-RU"/>
          </a:p>
        </p:txBody>
      </p:sp>
    </p:spTree>
    <p:extLst>
      <p:ext uri="{BB962C8B-B14F-4D97-AF65-F5344CB8AC3E}">
        <p14:creationId xmlns:p14="http://schemas.microsoft.com/office/powerpoint/2010/main" val="1070998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E9FDEA3-4852-46B2-B93C-30072EABB42B}" type="slidenum">
              <a:rPr lang="ru-RU" smtClean="0"/>
              <a:t>1</a:t>
            </a:fld>
            <a:endParaRPr lang="ru-RU"/>
          </a:p>
        </p:txBody>
      </p:sp>
    </p:spTree>
    <p:extLst>
      <p:ext uri="{BB962C8B-B14F-4D97-AF65-F5344CB8AC3E}">
        <p14:creationId xmlns:p14="http://schemas.microsoft.com/office/powerpoint/2010/main" val="42758269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kern="1200" dirty="0" smtClean="0">
                <a:solidFill>
                  <a:schemeClr val="tx1"/>
                </a:solidFill>
                <a:effectLst/>
                <a:latin typeface="+mn-lt"/>
                <a:ea typeface="+mn-ea"/>
                <a:cs typeface="+mn-cs"/>
              </a:rPr>
              <a:t>The measurements of activity spectra of the isotopes got from the two facilities were carried out using an automatic spectra measurement system. It was developed at FLNP JINR and includes a Canberra detector. This detector have the resolution of 2.1 </a:t>
            </a:r>
            <a:r>
              <a:rPr lang="en-US" sz="1200" kern="1200" dirty="0" err="1" smtClean="0">
                <a:solidFill>
                  <a:schemeClr val="tx1"/>
                </a:solidFill>
                <a:effectLst/>
                <a:latin typeface="+mn-lt"/>
                <a:ea typeface="+mn-ea"/>
                <a:cs typeface="+mn-cs"/>
              </a:rPr>
              <a:t>keV</a:t>
            </a:r>
            <a:r>
              <a:rPr lang="en-US" sz="1200" kern="1200" dirty="0" smtClean="0">
                <a:solidFill>
                  <a:schemeClr val="tx1"/>
                </a:solidFill>
                <a:effectLst/>
                <a:latin typeface="+mn-lt"/>
                <a:ea typeface="+mn-ea"/>
                <a:cs typeface="+mn-cs"/>
              </a:rPr>
              <a:t> for the Co60 gamma line with the energy of 1332 </a:t>
            </a:r>
            <a:r>
              <a:rPr lang="en-US" sz="1200" kern="1200" dirty="0" err="1" smtClean="0">
                <a:solidFill>
                  <a:schemeClr val="tx1"/>
                </a:solidFill>
                <a:effectLst/>
                <a:latin typeface="+mn-lt"/>
                <a:ea typeface="+mn-ea"/>
                <a:cs typeface="+mn-cs"/>
              </a:rPr>
              <a:t>keV</a:t>
            </a:r>
            <a:r>
              <a:rPr lang="en-US" sz="1200" kern="1200" dirty="0" smtClean="0">
                <a:solidFill>
                  <a:schemeClr val="tx1"/>
                </a:solidFill>
                <a:effectLst/>
                <a:latin typeface="+mn-lt"/>
                <a:ea typeface="+mn-ea"/>
                <a:cs typeface="+mn-cs"/>
              </a:rPr>
              <a:t> and a relative efficiency of 100%. The Concentration program developed at JINR FLNP was used to calculate the elements mass fractions.</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7E9FDEA3-4852-46B2-B93C-30072EABB42B}" type="slidenum">
              <a:rPr lang="ru-RU" smtClean="0"/>
              <a:t>10</a:t>
            </a:fld>
            <a:endParaRPr lang="ru-RU"/>
          </a:p>
        </p:txBody>
      </p:sp>
    </p:spTree>
    <p:extLst>
      <p:ext uri="{BB962C8B-B14F-4D97-AF65-F5344CB8AC3E}">
        <p14:creationId xmlns:p14="http://schemas.microsoft.com/office/powerpoint/2010/main" val="30025384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kern="1200" dirty="0" smtClean="0">
                <a:solidFill>
                  <a:schemeClr val="tx1"/>
                </a:solidFill>
                <a:effectLst/>
                <a:latin typeface="+mn-lt"/>
                <a:ea typeface="+mn-ea"/>
                <a:cs typeface="+mn-cs"/>
              </a:rPr>
              <a:t>There are some elements that are difficult to identify using NAA.</a:t>
            </a:r>
            <a:r>
              <a:rPr lang="en-US" sz="1200" kern="1200" baseline="0" dirty="0" smtClean="0">
                <a:solidFill>
                  <a:schemeClr val="tx1"/>
                </a:solidFill>
                <a:effectLst/>
                <a:latin typeface="+mn-lt"/>
                <a:ea typeface="+mn-ea"/>
                <a:cs typeface="+mn-cs"/>
              </a:rPr>
              <a:t> Therefore XRF is used. </a:t>
            </a:r>
            <a:r>
              <a:rPr lang="en-US" sz="1200" kern="1200" dirty="0" smtClean="0">
                <a:solidFill>
                  <a:schemeClr val="tx1"/>
                </a:solidFill>
                <a:effectLst/>
                <a:latin typeface="+mn-lt"/>
                <a:ea typeface="+mn-ea"/>
                <a:cs typeface="+mn-cs"/>
              </a:rPr>
              <a:t>XRF was carried out using a Bruker S6 JAGUAR wave dispersive spectrometer. The SMART-QUANT WD </a:t>
            </a:r>
            <a:r>
              <a:rPr lang="en-US" sz="1200" kern="1200" dirty="0" err="1" smtClean="0">
                <a:solidFill>
                  <a:schemeClr val="tx1"/>
                </a:solidFill>
                <a:effectLst/>
                <a:latin typeface="+mn-lt"/>
                <a:ea typeface="+mn-ea"/>
                <a:cs typeface="+mn-cs"/>
              </a:rPr>
              <a:t>standardless</a:t>
            </a:r>
            <a:r>
              <a:rPr lang="en-US" sz="1200" kern="1200" dirty="0" smtClean="0">
                <a:solidFill>
                  <a:schemeClr val="tx1"/>
                </a:solidFill>
                <a:effectLst/>
                <a:latin typeface="+mn-lt"/>
                <a:ea typeface="+mn-ea"/>
                <a:cs typeface="+mn-cs"/>
              </a:rPr>
              <a:t> method of analysis was used for the measurements. This analysis provides quantitative results for the elements mass fraction from Fluorine to Uranium in the concentration up</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to 100%.</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7E9FDEA3-4852-46B2-B93C-30072EABB42B}" type="slidenum">
              <a:rPr lang="ru-RU" smtClean="0"/>
              <a:t>11</a:t>
            </a:fld>
            <a:endParaRPr lang="ru-RU"/>
          </a:p>
        </p:txBody>
      </p:sp>
    </p:spTree>
    <p:extLst>
      <p:ext uri="{BB962C8B-B14F-4D97-AF65-F5344CB8AC3E}">
        <p14:creationId xmlns:p14="http://schemas.microsoft.com/office/powerpoint/2010/main" val="35618634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kern="1200" dirty="0" smtClean="0">
                <a:solidFill>
                  <a:schemeClr val="tx1"/>
                </a:solidFill>
                <a:effectLst/>
                <a:latin typeface="+mn-lt"/>
                <a:ea typeface="+mn-ea"/>
                <a:cs typeface="+mn-cs"/>
              </a:rPr>
              <a:t>For measurements, we used powdered samples prepared in the same way as for the NAA method. Samples were weighed on the analytical balance and then placed in special polyethylene cuvettes for XRF. A 4 µm thick polypropylene film was used as the bottom of the cuvettes.</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7E9FDEA3-4852-46B2-B93C-30072EABB42B}" type="slidenum">
              <a:rPr lang="ru-RU" smtClean="0"/>
              <a:t>12</a:t>
            </a:fld>
            <a:endParaRPr lang="ru-RU"/>
          </a:p>
        </p:txBody>
      </p:sp>
    </p:spTree>
    <p:extLst>
      <p:ext uri="{BB962C8B-B14F-4D97-AF65-F5344CB8AC3E}">
        <p14:creationId xmlns:p14="http://schemas.microsoft.com/office/powerpoint/2010/main" val="28776188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kern="1200" dirty="0" smtClean="0">
                <a:solidFill>
                  <a:schemeClr val="tx1"/>
                </a:solidFill>
                <a:effectLst/>
                <a:latin typeface="+mn-lt"/>
                <a:ea typeface="+mn-ea"/>
                <a:cs typeface="+mn-cs"/>
              </a:rPr>
              <a:t>The results of NAA and XRF present</a:t>
            </a:r>
            <a:r>
              <a:rPr lang="en-US" sz="1200" kern="1200" baseline="0" dirty="0" smtClean="0">
                <a:solidFill>
                  <a:schemeClr val="tx1"/>
                </a:solidFill>
                <a:effectLst/>
                <a:latin typeface="+mn-lt"/>
                <a:ea typeface="+mn-ea"/>
                <a:cs typeface="+mn-cs"/>
              </a:rPr>
              <a:t> on this slide</a:t>
            </a:r>
            <a:r>
              <a:rPr lang="en-US" sz="1200" kern="1200" dirty="0" smtClean="0">
                <a:solidFill>
                  <a:schemeClr val="tx1"/>
                </a:solidFill>
                <a:effectLst/>
                <a:latin typeface="+mn-lt"/>
                <a:ea typeface="+mn-ea"/>
                <a:cs typeface="+mn-cs"/>
              </a:rPr>
              <a:t>. The NAA and XRF are in line to each other, except for the elements Sodium and Silicon, in three samples. This fact requires additional analysis.</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7E9FDEA3-4852-46B2-B93C-30072EABB42B}" type="slidenum">
              <a:rPr lang="ru-RU" smtClean="0"/>
              <a:t>13</a:t>
            </a:fld>
            <a:endParaRPr lang="ru-RU"/>
          </a:p>
        </p:txBody>
      </p:sp>
    </p:spTree>
    <p:extLst>
      <p:ext uri="{BB962C8B-B14F-4D97-AF65-F5344CB8AC3E}">
        <p14:creationId xmlns:p14="http://schemas.microsoft.com/office/powerpoint/2010/main" val="31576089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С</a:t>
            </a:r>
            <a:r>
              <a:rPr lang="en-US" sz="1200" kern="1200" dirty="0" smtClean="0">
                <a:solidFill>
                  <a:schemeClr val="tx1"/>
                </a:solidFill>
                <a:effectLst/>
                <a:latin typeface="+mn-lt"/>
                <a:ea typeface="+mn-ea"/>
                <a:cs typeface="+mn-cs"/>
              </a:rPr>
              <a:t>luster analysis was carried out using the R program language according to Ward's method based on the data from the table. If data were got using both methods, NAA results were selected. Based on Euclidean metric and average clustering, hierarchical cluster analysis revealed four groups, which can be described as follows: Sample numbers 1 and 2 cluster well together. This cluster fits well with the description of the samples. This is mainly due to the similar characteristics of the two samples. The second cluster contains sample numbers 9, 10, 11, and 12. Despite the fact that sample numbers 10 and 11 are from the Early Iron Age, they have clustered together in the same cluster but a little far apart. The third cluster contains 10 samples. However, it can be clearly seen that there are four </a:t>
            </a:r>
            <a:r>
              <a:rPr lang="en-US" sz="1200" kern="1200" dirty="0" err="1" smtClean="0">
                <a:solidFill>
                  <a:schemeClr val="tx1"/>
                </a:solidFill>
                <a:effectLst/>
                <a:latin typeface="+mn-lt"/>
                <a:ea typeface="+mn-ea"/>
                <a:cs typeface="+mn-cs"/>
              </a:rPr>
              <a:t>subclusters</a:t>
            </a:r>
            <a:r>
              <a:rPr lang="en-US" sz="1200" kern="1200" dirty="0" smtClean="0">
                <a:solidFill>
                  <a:schemeClr val="tx1"/>
                </a:solidFill>
                <a:effectLst/>
                <a:latin typeface="+mn-lt"/>
                <a:ea typeface="+mn-ea"/>
                <a:cs typeface="+mn-cs"/>
              </a:rPr>
              <a:t>. This can be interpreted as it was previously for the second group. The 4th group contains only one sample, which tends to form a separate cluster. In other cases, it could be considered an outlier.</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7E9FDEA3-4852-46B2-B93C-30072EABB42B}" type="slidenum">
              <a:rPr lang="ru-RU" smtClean="0"/>
              <a:t>14</a:t>
            </a:fld>
            <a:endParaRPr lang="ru-RU"/>
          </a:p>
        </p:txBody>
      </p:sp>
    </p:spTree>
    <p:extLst>
      <p:ext uri="{BB962C8B-B14F-4D97-AF65-F5344CB8AC3E}">
        <p14:creationId xmlns:p14="http://schemas.microsoft.com/office/powerpoint/2010/main" val="2969139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kern="1200" dirty="0" smtClean="0">
                <a:solidFill>
                  <a:schemeClr val="tx1"/>
                </a:solidFill>
                <a:effectLst/>
                <a:latin typeface="+mn-lt"/>
                <a:ea typeface="+mn-ea"/>
                <a:cs typeface="+mn-cs"/>
              </a:rPr>
              <a:t>Research of the elemental composition of 17 ceramics pieces found on the Kazakhstan territory were done in cooperation with the Al-</a:t>
            </a:r>
            <a:r>
              <a:rPr lang="en-US" sz="1200" kern="1200" dirty="0" err="1" smtClean="0">
                <a:solidFill>
                  <a:schemeClr val="tx1"/>
                </a:solidFill>
                <a:effectLst/>
                <a:latin typeface="+mn-lt"/>
                <a:ea typeface="+mn-ea"/>
                <a:cs typeface="+mn-cs"/>
              </a:rPr>
              <a:t>Farabi</a:t>
            </a:r>
            <a:r>
              <a:rPr lang="en-US" sz="1200" kern="1200" dirty="0" smtClean="0">
                <a:solidFill>
                  <a:schemeClr val="tx1"/>
                </a:solidFill>
                <a:effectLst/>
                <a:latin typeface="+mn-lt"/>
                <a:ea typeface="+mn-ea"/>
                <a:cs typeface="+mn-cs"/>
              </a:rPr>
              <a:t> Kazakh National University. Neutron activation analysis(NAA) and X-ray fluorescence(XRF) analysis were used for experiment.</a:t>
            </a:r>
            <a:endParaRPr lang="ru-RU" sz="1200" kern="1200" dirty="0" smtClean="0">
              <a:solidFill>
                <a:schemeClr val="tx1"/>
              </a:solidFill>
              <a:effectLst/>
              <a:latin typeface="+mn-lt"/>
              <a:ea typeface="+mn-ea"/>
              <a:cs typeface="+mn-cs"/>
            </a:endParaRPr>
          </a:p>
          <a:p>
            <a:endParaRPr lang="ru-RU" b="1" dirty="0"/>
          </a:p>
        </p:txBody>
      </p:sp>
      <p:sp>
        <p:nvSpPr>
          <p:cNvPr id="4" name="Номер слайда 3"/>
          <p:cNvSpPr>
            <a:spLocks noGrp="1"/>
          </p:cNvSpPr>
          <p:nvPr>
            <p:ph type="sldNum" sz="quarter" idx="10"/>
          </p:nvPr>
        </p:nvSpPr>
        <p:spPr/>
        <p:txBody>
          <a:bodyPr/>
          <a:lstStyle/>
          <a:p>
            <a:fld id="{7E9FDEA3-4852-46B2-B93C-30072EABB42B}" type="slidenum">
              <a:rPr lang="ru-RU" smtClean="0"/>
              <a:t>2</a:t>
            </a:fld>
            <a:endParaRPr lang="ru-RU"/>
          </a:p>
        </p:txBody>
      </p:sp>
    </p:spTree>
    <p:extLst>
      <p:ext uri="{BB962C8B-B14F-4D97-AF65-F5344CB8AC3E}">
        <p14:creationId xmlns:p14="http://schemas.microsoft.com/office/powerpoint/2010/main" val="2862171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kern="1200" dirty="0" smtClean="0">
                <a:solidFill>
                  <a:schemeClr val="tx1"/>
                </a:solidFill>
                <a:effectLst/>
                <a:latin typeface="+mn-lt"/>
                <a:ea typeface="+mn-ea"/>
                <a:cs typeface="+mn-cs"/>
              </a:rPr>
              <a:t>The weight of each sample was recorded using an analytical balance before to cleaning. The surface layer of each sample was removed using a grinding machine. Then the samples were washed with distilled water and wiped with cotton wool soaked in alcohol. The samples were ground using a planetary mill. Grinding time was 3 minutes, rotation speed reached 300 rpm. The resulting powder was placed in marked glass vials. This vials were placed in the drying cupboard at a temperature of 104 ° C to constant weight.</a:t>
            </a:r>
            <a:endParaRPr lang="ru-RU" sz="1200" kern="120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7E9FDEA3-4852-46B2-B93C-30072EABB42B}" type="slidenum">
              <a:rPr lang="ru-RU" smtClean="0"/>
              <a:t>3</a:t>
            </a:fld>
            <a:endParaRPr lang="ru-RU"/>
          </a:p>
        </p:txBody>
      </p:sp>
    </p:spTree>
    <p:extLst>
      <p:ext uri="{BB962C8B-B14F-4D97-AF65-F5344CB8AC3E}">
        <p14:creationId xmlns:p14="http://schemas.microsoft.com/office/powerpoint/2010/main" val="653175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For NAA, the samples were irradiated using the IREN facility and the IBR-2 reactor. Moreover, the IREN facility was used to get short-lived isotopes, and the IBR-2 reactor for medium and long-lived isotopes.</a:t>
            </a:r>
            <a:endParaRPr lang="ru-R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E9FDEA3-4852-46B2-B93C-30072EABB42B}" type="slidenum">
              <a:rPr lang="ru-RU" smtClean="0"/>
              <a:t>4</a:t>
            </a:fld>
            <a:endParaRPr lang="ru-RU"/>
          </a:p>
        </p:txBody>
      </p:sp>
    </p:spTree>
    <p:extLst>
      <p:ext uri="{BB962C8B-B14F-4D97-AF65-F5344CB8AC3E}">
        <p14:creationId xmlns:p14="http://schemas.microsoft.com/office/powerpoint/2010/main" val="1494987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3 gram aliquot was packed in a double polyethylene bag. Then all the bags were placed in polyethylene containers and fixed in a static position with cotton wool. The containers were closed with special lids.</a:t>
            </a:r>
            <a:endParaRPr lang="ru-R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E9FDEA3-4852-46B2-B93C-30072EABB42B}" type="slidenum">
              <a:rPr lang="ru-RU" smtClean="0"/>
              <a:t>5</a:t>
            </a:fld>
            <a:endParaRPr lang="ru-RU"/>
          </a:p>
        </p:txBody>
      </p:sp>
    </p:spTree>
    <p:extLst>
      <p:ext uri="{BB962C8B-B14F-4D97-AF65-F5344CB8AC3E}">
        <p14:creationId xmlns:p14="http://schemas.microsoft.com/office/powerpoint/2010/main" val="460146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a:t>
            </a:r>
            <a:r>
              <a:rPr lang="en-US" sz="1200" kern="1200" dirty="0" err="1" smtClean="0">
                <a:solidFill>
                  <a:schemeClr val="tx1"/>
                </a:solidFill>
                <a:effectLst/>
                <a:latin typeface="+mn-lt"/>
                <a:ea typeface="+mn-ea"/>
                <a:cs typeface="+mn-cs"/>
              </a:rPr>
              <a:t>Regata</a:t>
            </a:r>
            <a:r>
              <a:rPr lang="en-US" sz="1200" kern="1200" dirty="0" smtClean="0">
                <a:solidFill>
                  <a:schemeClr val="tx1"/>
                </a:solidFill>
                <a:effectLst/>
                <a:latin typeface="+mn-lt"/>
                <a:ea typeface="+mn-ea"/>
                <a:cs typeface="+mn-cs"/>
              </a:rPr>
              <a:t> 2 pneumatic transport system was used to deliver containers with samples to the irradiation zone at the IREN facility. On the left side of this slide, you can see the box with the loading and unloading station and the control panel. Every samples is been delivered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to the target hall through the pipeline.</a:t>
            </a:r>
            <a:endParaRPr lang="ru-R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E9FDEA3-4852-46B2-B93C-30072EABB42B}" type="slidenum">
              <a:rPr lang="ru-RU" smtClean="0"/>
              <a:t>6</a:t>
            </a:fld>
            <a:endParaRPr lang="ru-RU"/>
          </a:p>
        </p:txBody>
      </p:sp>
    </p:spTree>
    <p:extLst>
      <p:ext uri="{BB962C8B-B14F-4D97-AF65-F5344CB8AC3E}">
        <p14:creationId xmlns:p14="http://schemas.microsoft.com/office/powerpoint/2010/main" val="2919878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kern="1200" dirty="0" smtClean="0">
                <a:solidFill>
                  <a:schemeClr val="tx1"/>
                </a:solidFill>
                <a:effectLst/>
                <a:latin typeface="+mn-lt"/>
                <a:ea typeface="+mn-ea"/>
                <a:cs typeface="+mn-cs"/>
              </a:rPr>
              <a:t>The duration irradiation time for each sample was 40 minutes. The flux of thermal and resonance neutrons was approximately 10 power of 7 n / (cm2 s). After the sample arrive at the neutron moderator, the system counts the time and returns the container to the box, where he is removed from the loading and unloading station for delivery to the detector.</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BC6C5D56-9E1D-4505-A650-8624EA0387D3}" type="slidenum">
              <a:rPr lang="ru-RU" smtClean="0"/>
              <a:t>7</a:t>
            </a:fld>
            <a:endParaRPr lang="ru-RU"/>
          </a:p>
        </p:txBody>
      </p:sp>
    </p:spTree>
    <p:extLst>
      <p:ext uri="{BB962C8B-B14F-4D97-AF65-F5344CB8AC3E}">
        <p14:creationId xmlns:p14="http://schemas.microsoft.com/office/powerpoint/2010/main" val="2380179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kern="1200" dirty="0" smtClean="0">
                <a:solidFill>
                  <a:schemeClr val="tx1"/>
                </a:solidFill>
                <a:effectLst/>
                <a:latin typeface="+mn-lt"/>
                <a:ea typeface="+mn-ea"/>
                <a:cs typeface="+mn-cs"/>
              </a:rPr>
              <a:t>Sub sample weighing approximately 100 mg was taken for irradiation at the IBR-2 reactor. Aluminum capsules with samples and standards were packed with aluminum foil.</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Sample preparation was carried out in the laboratory using disposable protective equipment.</a:t>
            </a:r>
            <a:endParaRPr lang="ru-RU" sz="1200" kern="1200" dirty="0" smtClean="0">
              <a:solidFill>
                <a:schemeClr val="tx1"/>
              </a:solidFill>
              <a:effectLst/>
              <a:latin typeface="+mn-lt"/>
              <a:ea typeface="+mn-ea"/>
              <a:cs typeface="+mn-cs"/>
            </a:endParaRPr>
          </a:p>
          <a:p>
            <a:endParaRPr lang="ru-RU" dirty="0" smtClean="0"/>
          </a:p>
        </p:txBody>
      </p:sp>
      <p:sp>
        <p:nvSpPr>
          <p:cNvPr id="4" name="Номер слайда 3"/>
          <p:cNvSpPr>
            <a:spLocks noGrp="1"/>
          </p:cNvSpPr>
          <p:nvPr>
            <p:ph type="sldNum" sz="quarter" idx="10"/>
          </p:nvPr>
        </p:nvSpPr>
        <p:spPr/>
        <p:txBody>
          <a:bodyPr/>
          <a:lstStyle/>
          <a:p>
            <a:fld id="{7E9FDEA3-4852-46B2-B93C-30072EABB42B}" type="slidenum">
              <a:rPr lang="ru-RU" smtClean="0"/>
              <a:t>8</a:t>
            </a:fld>
            <a:endParaRPr lang="ru-RU"/>
          </a:p>
        </p:txBody>
      </p:sp>
    </p:spTree>
    <p:extLst>
      <p:ext uri="{BB962C8B-B14F-4D97-AF65-F5344CB8AC3E}">
        <p14:creationId xmlns:p14="http://schemas.microsoft.com/office/powerpoint/2010/main" val="16226438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kern="1200" dirty="0" smtClean="0">
                <a:solidFill>
                  <a:schemeClr val="tx1"/>
                </a:solidFill>
                <a:effectLst/>
                <a:latin typeface="+mn-lt"/>
                <a:ea typeface="+mn-ea"/>
                <a:cs typeface="+mn-cs"/>
              </a:rPr>
              <a:t>The irradiation facility on beam 3 of the IBR-2 reactor at JINR FLNP was used to irradiate the samples. Irradiation was carried out for 14 days. The flux of thermal and resonance neutrons was approximately 10 power 11 n / (cm2 s). The reactor power was 1.55 kW. Five days after the end of irradiation samples and standards were packed in clean plastic containers and closed with lids.</a:t>
            </a:r>
            <a:endParaRPr lang="ru-RU" sz="1200" kern="120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7E9FDEA3-4852-46B2-B93C-30072EABB42B}" type="slidenum">
              <a:rPr lang="ru-RU" smtClean="0"/>
              <a:t>9</a:t>
            </a:fld>
            <a:endParaRPr lang="ru-RU"/>
          </a:p>
        </p:txBody>
      </p:sp>
    </p:spTree>
    <p:extLst>
      <p:ext uri="{BB962C8B-B14F-4D97-AF65-F5344CB8AC3E}">
        <p14:creationId xmlns:p14="http://schemas.microsoft.com/office/powerpoint/2010/main" val="2717237202"/>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ru-RU" smtClean="0"/>
              <a:t>Образец заголовка</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2703B02B-9F02-44E3-9DCF-3024F675A8DF}" type="datetimeFigureOut">
              <a:rPr lang="ru-RU" smtClean="0"/>
              <a:t>14.12.2021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61EB1197-9012-4226-B7CF-6E5DC8A3893C}" type="slidenum">
              <a:rPr lang="ru-RU" smtClean="0"/>
              <a:t>‹#›</a:t>
            </a:fld>
            <a:endParaRPr lang="ru-RU"/>
          </a:p>
        </p:txBody>
      </p:sp>
    </p:spTree>
    <p:extLst>
      <p:ext uri="{BB962C8B-B14F-4D97-AF65-F5344CB8AC3E}">
        <p14:creationId xmlns:p14="http://schemas.microsoft.com/office/powerpoint/2010/main" val="1079173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703B02B-9F02-44E3-9DCF-3024F675A8DF}" type="datetimeFigureOut">
              <a:rPr lang="ru-RU" smtClean="0"/>
              <a:t>14.12.2021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1EB1197-9012-4226-B7CF-6E5DC8A3893C}" type="slidenum">
              <a:rPr lang="ru-RU" smtClean="0"/>
              <a:t>‹#›</a:t>
            </a:fld>
            <a:endParaRPr lang="ru-RU"/>
          </a:p>
        </p:txBody>
      </p:sp>
    </p:spTree>
    <p:extLst>
      <p:ext uri="{BB962C8B-B14F-4D97-AF65-F5344CB8AC3E}">
        <p14:creationId xmlns:p14="http://schemas.microsoft.com/office/powerpoint/2010/main" val="3829582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703B02B-9F02-44E3-9DCF-3024F675A8DF}" type="datetimeFigureOut">
              <a:rPr lang="ru-RU" smtClean="0"/>
              <a:t>14.12.2021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1EB1197-9012-4226-B7CF-6E5DC8A3893C}" type="slidenum">
              <a:rPr lang="ru-RU" smtClean="0"/>
              <a:t>‹#›</a:t>
            </a:fld>
            <a:endParaRPr lang="ru-RU"/>
          </a:p>
        </p:txBody>
      </p:sp>
    </p:spTree>
    <p:extLst>
      <p:ext uri="{BB962C8B-B14F-4D97-AF65-F5344CB8AC3E}">
        <p14:creationId xmlns:p14="http://schemas.microsoft.com/office/powerpoint/2010/main" val="3298278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2703B02B-9F02-44E3-9DCF-3024F675A8DF}" type="datetimeFigureOut">
              <a:rPr lang="ru-RU" smtClean="0"/>
              <a:t>14.12.2021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61EB1197-9012-4226-B7CF-6E5DC8A3893C}" type="slidenum">
              <a:rPr lang="ru-RU" smtClean="0"/>
              <a:t>‹#›</a:t>
            </a:fld>
            <a:endParaRPr lang="ru-RU"/>
          </a:p>
        </p:txBody>
      </p:sp>
    </p:spTree>
    <p:extLst>
      <p:ext uri="{BB962C8B-B14F-4D97-AF65-F5344CB8AC3E}">
        <p14:creationId xmlns:p14="http://schemas.microsoft.com/office/powerpoint/2010/main" val="2144622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ru-RU" smtClean="0"/>
              <a:t>Образец заголовка</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a:xfrm>
            <a:off x="8593667" y="6272784"/>
            <a:ext cx="2644309" cy="365125"/>
          </a:xfrm>
        </p:spPr>
        <p:txBody>
          <a:bodyPr/>
          <a:lstStyle/>
          <a:p>
            <a:fld id="{2703B02B-9F02-44E3-9DCF-3024F675A8DF}" type="datetimeFigureOut">
              <a:rPr lang="ru-RU" smtClean="0"/>
              <a:t>14.12.2021</a:t>
            </a:fld>
            <a:endParaRPr lang="ru-RU"/>
          </a:p>
        </p:txBody>
      </p:sp>
      <p:sp>
        <p:nvSpPr>
          <p:cNvPr id="5" name="Footer Placeholder 4"/>
          <p:cNvSpPr>
            <a:spLocks noGrp="1"/>
          </p:cNvSpPr>
          <p:nvPr>
            <p:ph type="ftr" sz="quarter" idx="11"/>
          </p:nvPr>
        </p:nvSpPr>
        <p:spPr>
          <a:xfrm>
            <a:off x="2182708" y="6272784"/>
            <a:ext cx="6327648" cy="365125"/>
          </a:xfrm>
        </p:spPr>
        <p:txBody>
          <a:bodyPr/>
          <a:lstStyle/>
          <a:p>
            <a:endParaRPr lang="ru-RU"/>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61EB1197-9012-4226-B7CF-6E5DC8A3893C}" type="slidenum">
              <a:rPr lang="ru-RU" smtClean="0"/>
              <a:t>‹#›</a:t>
            </a:fld>
            <a:endParaRPr lang="ru-RU"/>
          </a:p>
        </p:txBody>
      </p:sp>
    </p:spTree>
    <p:extLst>
      <p:ext uri="{BB962C8B-B14F-4D97-AF65-F5344CB8AC3E}">
        <p14:creationId xmlns:p14="http://schemas.microsoft.com/office/powerpoint/2010/main" val="2779634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2703B02B-9F02-44E3-9DCF-3024F675A8DF}" type="datetimeFigureOut">
              <a:rPr lang="ru-RU" smtClean="0"/>
              <a:t>14.12.2021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61EB1197-9012-4226-B7CF-6E5DC8A3893C}" type="slidenum">
              <a:rPr lang="ru-RU" smtClean="0"/>
              <a:t>‹#›</a:t>
            </a:fld>
            <a:endParaRPr lang="ru-RU"/>
          </a:p>
        </p:txBody>
      </p:sp>
    </p:spTree>
    <p:extLst>
      <p:ext uri="{BB962C8B-B14F-4D97-AF65-F5344CB8AC3E}">
        <p14:creationId xmlns:p14="http://schemas.microsoft.com/office/powerpoint/2010/main" val="349455385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2703B02B-9F02-44E3-9DCF-3024F675A8DF}" type="datetimeFigureOut">
              <a:rPr lang="ru-RU" smtClean="0"/>
              <a:t>14.12.2021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61EB1197-9012-4226-B7CF-6E5DC8A3893C}" type="slidenum">
              <a:rPr lang="ru-RU" smtClean="0"/>
              <a:t>‹#›</a:t>
            </a:fld>
            <a:endParaRPr lang="ru-RU"/>
          </a:p>
        </p:txBody>
      </p:sp>
    </p:spTree>
    <p:extLst>
      <p:ext uri="{BB962C8B-B14F-4D97-AF65-F5344CB8AC3E}">
        <p14:creationId xmlns:p14="http://schemas.microsoft.com/office/powerpoint/2010/main" val="103102110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2703B02B-9F02-44E3-9DCF-3024F675A8DF}" type="datetimeFigureOut">
              <a:rPr lang="ru-RU" smtClean="0"/>
              <a:t>14.12.2021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61EB1197-9012-4226-B7CF-6E5DC8A3893C}" type="slidenum">
              <a:rPr lang="ru-RU" smtClean="0"/>
              <a:t>‹#›</a:t>
            </a:fld>
            <a:endParaRPr lang="ru-RU"/>
          </a:p>
        </p:txBody>
      </p:sp>
    </p:spTree>
    <p:extLst>
      <p:ext uri="{BB962C8B-B14F-4D97-AF65-F5344CB8AC3E}">
        <p14:creationId xmlns:p14="http://schemas.microsoft.com/office/powerpoint/2010/main" val="731131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03B02B-9F02-44E3-9DCF-3024F675A8DF}" type="datetimeFigureOut">
              <a:rPr lang="ru-RU" smtClean="0"/>
              <a:t>14.12.2021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61EB1197-9012-4226-B7CF-6E5DC8A3893C}" type="slidenum">
              <a:rPr lang="ru-RU" smtClean="0"/>
              <a:t>‹#›</a:t>
            </a:fld>
            <a:endParaRPr lang="ru-RU"/>
          </a:p>
        </p:txBody>
      </p:sp>
    </p:spTree>
    <p:extLst>
      <p:ext uri="{BB962C8B-B14F-4D97-AF65-F5344CB8AC3E}">
        <p14:creationId xmlns:p14="http://schemas.microsoft.com/office/powerpoint/2010/main" val="3363599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ru-RU" smtClean="0"/>
              <a:t>Образец заголовка</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703B02B-9F02-44E3-9DCF-3024F675A8DF}" type="datetimeFigureOut">
              <a:rPr lang="ru-RU" smtClean="0"/>
              <a:t>14.12.2021</a:t>
            </a:fld>
            <a:endParaRPr lang="ru-RU"/>
          </a:p>
        </p:txBody>
      </p:sp>
      <p:sp>
        <p:nvSpPr>
          <p:cNvPr id="6" name="Footer Placeholder 5"/>
          <p:cNvSpPr>
            <a:spLocks noGrp="1"/>
          </p:cNvSpPr>
          <p:nvPr>
            <p:ph type="ftr" sz="quarter" idx="11"/>
          </p:nvPr>
        </p:nvSpPr>
        <p:spPr/>
        <p:txBody>
          <a:bodyPr/>
          <a:lstStyle/>
          <a:p>
            <a:endParaRPr lang="ru-RU"/>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61EB1197-9012-4226-B7CF-6E5DC8A3893C}" type="slidenum">
              <a:rPr lang="ru-RU" smtClean="0"/>
              <a:t>‹#›</a:t>
            </a:fld>
            <a:endParaRPr lang="ru-RU"/>
          </a:p>
        </p:txBody>
      </p:sp>
    </p:spTree>
    <p:extLst>
      <p:ext uri="{BB962C8B-B14F-4D97-AF65-F5344CB8AC3E}">
        <p14:creationId xmlns:p14="http://schemas.microsoft.com/office/powerpoint/2010/main" val="342750807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2703B02B-9F02-44E3-9DCF-3024F675A8DF}" type="datetimeFigureOut">
              <a:rPr lang="ru-RU" smtClean="0"/>
              <a:t>14.12.2021</a:t>
            </a:fld>
            <a:endParaRPr lang="ru-RU"/>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61EB1197-9012-4226-B7CF-6E5DC8A3893C}" type="slidenum">
              <a:rPr lang="ru-RU" smtClean="0"/>
              <a:t>‹#›</a:t>
            </a:fld>
            <a:endParaRPr lang="ru-RU"/>
          </a:p>
        </p:txBody>
      </p:sp>
    </p:spTree>
    <p:extLst>
      <p:ext uri="{BB962C8B-B14F-4D97-AF65-F5344CB8AC3E}">
        <p14:creationId xmlns:p14="http://schemas.microsoft.com/office/powerpoint/2010/main" val="3875399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2703B02B-9F02-44E3-9DCF-3024F675A8DF}" type="datetimeFigureOut">
              <a:rPr lang="ru-RU" smtClean="0"/>
              <a:t>14.12.2021</a:t>
            </a:fld>
            <a:endParaRPr lang="ru-RU"/>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ru-RU"/>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61EB1197-9012-4226-B7CF-6E5DC8A3893C}" type="slidenum">
              <a:rPr lang="ru-RU" smtClean="0"/>
              <a:t>‹#›</a:t>
            </a:fld>
            <a:endParaRPr lang="ru-RU"/>
          </a:p>
        </p:txBody>
      </p:sp>
    </p:spTree>
    <p:extLst>
      <p:ext uri="{BB962C8B-B14F-4D97-AF65-F5344CB8AC3E}">
        <p14:creationId xmlns:p14="http://schemas.microsoft.com/office/powerpoint/2010/main" val="4280814810"/>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5.tif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3" Type="http://schemas.openxmlformats.org/officeDocument/2006/relationships/image" Target="../media/image5.jpeg"/><Relationship Id="rId7" Type="http://schemas.openxmlformats.org/officeDocument/2006/relationships/image" Target="../media/image9.jpeg"/><Relationship Id="rId12" Type="http://schemas.openxmlformats.org/officeDocument/2006/relationships/image" Target="../media/image14.jpeg"/><Relationship Id="rId2" Type="http://schemas.openxmlformats.org/officeDocument/2006/relationships/notesSlide" Target="../notesSlides/notesSlide2.xml"/><Relationship Id="rId16"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5" Type="http://schemas.openxmlformats.org/officeDocument/2006/relationships/image" Target="../media/image1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 Id="rId14" Type="http://schemas.openxmlformats.org/officeDocument/2006/relationships/image" Target="../media/image16.jpeg"/></Relationships>
</file>

<file path=ppt/slides/_rels/slide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44216" y="1459476"/>
            <a:ext cx="10207488" cy="2862322"/>
          </a:xfrm>
          <a:prstGeom prst="rect">
            <a:avLst/>
          </a:prstGeom>
          <a:noFill/>
        </p:spPr>
        <p:txBody>
          <a:bodyPr wrap="square" rtlCol="0">
            <a:spAutoFit/>
          </a:bodyPr>
          <a:lstStyle/>
          <a:p>
            <a:pPr algn="ctr"/>
            <a:r>
              <a:rPr lang="en-US" sz="3600" b="1" dirty="0">
                <a:latin typeface="Arial" panose="020B0604020202020204" pitchFamily="34" charset="0"/>
                <a:cs typeface="Arial" panose="020B0604020202020204" pitchFamily="34" charset="0"/>
              </a:rPr>
              <a:t>Determination of the elemental composition of archaeological ceramics, found on the territory of Kazakhstan, by nuclear-physical methods and statistical analysis of the results.</a:t>
            </a:r>
            <a:endParaRPr lang="ru-RU" sz="3600" b="1" dirty="0">
              <a:latin typeface="Arial" panose="020B0604020202020204" pitchFamily="34" charset="0"/>
              <a:cs typeface="Arial" panose="020B0604020202020204" pitchFamily="34" charset="0"/>
            </a:endParaRPr>
          </a:p>
        </p:txBody>
      </p:sp>
      <p:sp>
        <p:nvSpPr>
          <p:cNvPr id="2" name="Rectangle 1"/>
          <p:cNvSpPr/>
          <p:nvPr/>
        </p:nvSpPr>
        <p:spPr>
          <a:xfrm>
            <a:off x="795131" y="5202992"/>
            <a:ext cx="10605054" cy="461665"/>
          </a:xfrm>
          <a:prstGeom prst="rect">
            <a:avLst/>
          </a:prstGeom>
        </p:spPr>
        <p:txBody>
          <a:bodyPr wrap="square">
            <a:spAutoFit/>
          </a:bodyPr>
          <a:lstStyle/>
          <a:p>
            <a:r>
              <a:rPr lang="en-US" sz="2400" dirty="0" smtClean="0">
                <a:latin typeface="Calibri" panose="020F0502020204030204" pitchFamily="34" charset="0"/>
                <a:cs typeface="Calibri" panose="020F0502020204030204" pitchFamily="34" charset="0"/>
              </a:rPr>
              <a:t>V.V</a:t>
            </a:r>
            <a:r>
              <a:rPr lang="en-US" sz="2400" dirty="0">
                <a:latin typeface="Calibri" panose="020F0502020204030204" pitchFamily="34" charset="0"/>
                <a:cs typeface="Calibri" panose="020F0502020204030204" pitchFamily="34" charset="0"/>
              </a:rPr>
              <a:t>. </a:t>
            </a:r>
            <a:r>
              <a:rPr lang="en-US" sz="2400" dirty="0" err="1" smtClean="0">
                <a:latin typeface="Calibri" panose="020F0502020204030204" pitchFamily="34" charset="0"/>
                <a:cs typeface="Calibri" panose="020F0502020204030204" pitchFamily="34" charset="0"/>
              </a:rPr>
              <a:t>Lobachev</a:t>
            </a:r>
            <a:r>
              <a:rPr lang="en-US" sz="2400" dirty="0" smtClean="0">
                <a:latin typeface="Calibri" panose="020F0502020204030204" pitchFamily="34" charset="0"/>
                <a:cs typeface="Calibri" panose="020F0502020204030204" pitchFamily="34" charset="0"/>
              </a:rPr>
              <a:t>, </a:t>
            </a:r>
            <a:r>
              <a:rPr lang="en-US" sz="2400" dirty="0" err="1">
                <a:latin typeface="Calibri" panose="020F0502020204030204" pitchFamily="34" charset="0"/>
                <a:cs typeface="Calibri" panose="020F0502020204030204" pitchFamily="34" charset="0"/>
              </a:rPr>
              <a:t>A.Yu</a:t>
            </a:r>
            <a:r>
              <a:rPr lang="en-US" sz="2400" dirty="0">
                <a:latin typeface="Calibri" panose="020F0502020204030204" pitchFamily="34" charset="0"/>
                <a:cs typeface="Calibri" panose="020F0502020204030204" pitchFamily="34" charset="0"/>
              </a:rPr>
              <a:t>. </a:t>
            </a:r>
            <a:r>
              <a:rPr lang="en-US" sz="2400" dirty="0" err="1" smtClean="0">
                <a:latin typeface="Calibri" panose="020F0502020204030204" pitchFamily="34" charset="0"/>
                <a:cs typeface="Calibri" panose="020F0502020204030204" pitchFamily="34" charset="0"/>
              </a:rPr>
              <a:t>Dmitriev</a:t>
            </a:r>
            <a:r>
              <a:rPr lang="en-US" sz="2400" dirty="0" smtClean="0">
                <a:latin typeface="Calibri" panose="020F0502020204030204" pitchFamily="34" charset="0"/>
                <a:cs typeface="Calibri" panose="020F0502020204030204" pitchFamily="34" charset="0"/>
              </a:rPr>
              <a:t>,</a:t>
            </a:r>
            <a:r>
              <a:rPr lang="ru-RU" sz="2400" dirty="0" smtClean="0">
                <a:latin typeface="Calibri" panose="020F0502020204030204" pitchFamily="34" charset="0"/>
                <a:cs typeface="Calibri" panose="020F0502020204030204" pitchFamily="34" charset="0"/>
              </a:rPr>
              <a:t> </a:t>
            </a:r>
            <a:r>
              <a:rPr lang="en-US" sz="2400" dirty="0" smtClean="0">
                <a:latin typeface="Calibri" panose="020F0502020204030204" pitchFamily="34" charset="0"/>
                <a:cs typeface="Calibri" panose="020F0502020204030204" pitchFamily="34" charset="0"/>
              </a:rPr>
              <a:t>R. S. </a:t>
            </a:r>
            <a:r>
              <a:rPr lang="en-US" sz="2400" dirty="0" err="1" smtClean="0">
                <a:latin typeface="Calibri" panose="020F0502020204030204" pitchFamily="34" charset="0"/>
                <a:cs typeface="Calibri" panose="020F0502020204030204" pitchFamily="34" charset="0"/>
              </a:rPr>
              <a:t>Zhumataev</a:t>
            </a:r>
            <a:r>
              <a:rPr lang="en-US" sz="2400" dirty="0">
                <a:latin typeface="Calibri" panose="020F0502020204030204" pitchFamily="34" charset="0"/>
                <a:cs typeface="Calibri" panose="020F0502020204030204" pitchFamily="34" charset="0"/>
              </a:rPr>
              <a:t>,</a:t>
            </a:r>
            <a:r>
              <a:rPr lang="en-US" sz="2400" dirty="0" smtClean="0">
                <a:latin typeface="Calibri" panose="020F0502020204030204" pitchFamily="34" charset="0"/>
                <a:cs typeface="Calibri" panose="020F0502020204030204" pitchFamily="34" charset="0"/>
              </a:rPr>
              <a:t> O.E. </a:t>
            </a:r>
            <a:r>
              <a:rPr lang="en-US" sz="2400" dirty="0" err="1" smtClean="0">
                <a:latin typeface="Calibri" panose="020F0502020204030204" pitchFamily="34" charset="0"/>
                <a:cs typeface="Calibri" panose="020F0502020204030204" pitchFamily="34" charset="0"/>
              </a:rPr>
              <a:t>Chepurchenko</a:t>
            </a:r>
            <a:r>
              <a:rPr lang="en-US" sz="2400" dirty="0" smtClean="0">
                <a:latin typeface="Calibri" panose="020F0502020204030204" pitchFamily="34" charset="0"/>
                <a:cs typeface="Calibri" panose="020F0502020204030204" pitchFamily="34" charset="0"/>
              </a:rPr>
              <a:t>, </a:t>
            </a:r>
            <a:r>
              <a:rPr lang="en-US" sz="2400" dirty="0" err="1" smtClean="0">
                <a:latin typeface="Calibri" panose="020F0502020204030204" pitchFamily="34" charset="0"/>
                <a:cs typeface="Calibri" panose="020F0502020204030204" pitchFamily="34" charset="0"/>
              </a:rPr>
              <a:t>A.Zh</a:t>
            </a:r>
            <a:r>
              <a:rPr lang="en-US" sz="2400" dirty="0" smtClean="0">
                <a:latin typeface="Calibri" panose="020F0502020204030204" pitchFamily="34" charset="0"/>
                <a:cs typeface="Calibri" panose="020F0502020204030204" pitchFamily="34" charset="0"/>
              </a:rPr>
              <a:t>. </a:t>
            </a:r>
            <a:r>
              <a:rPr lang="en-US" sz="2400" dirty="0" err="1" smtClean="0">
                <a:latin typeface="Calibri" panose="020F0502020204030204" pitchFamily="34" charset="0"/>
                <a:cs typeface="Calibri" panose="020F0502020204030204" pitchFamily="34" charset="0"/>
              </a:rPr>
              <a:t>Zhomartova</a:t>
            </a:r>
            <a:r>
              <a:rPr lang="en-US" sz="2400" dirty="0" smtClean="0">
                <a:latin typeface="Calibri" panose="020F0502020204030204" pitchFamily="34" charset="0"/>
                <a:cs typeface="Calibri" panose="020F0502020204030204" pitchFamily="34" charset="0"/>
              </a:rPr>
              <a:t> </a:t>
            </a:r>
            <a:endParaRPr lang="ru-RU"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736850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77192" y="-10391"/>
            <a:ext cx="10414808" cy="553998"/>
          </a:xfrm>
          <a:prstGeom prst="rect">
            <a:avLst/>
          </a:prstGeom>
          <a:noFill/>
        </p:spPr>
        <p:txBody>
          <a:bodyPr wrap="square" rtlCol="0">
            <a:spAutoFit/>
          </a:bodyPr>
          <a:lstStyle/>
          <a:p>
            <a:r>
              <a:rPr lang="en-US" sz="3000" b="1" dirty="0" smtClean="0"/>
              <a:t>Acquisition system </a:t>
            </a:r>
            <a:r>
              <a:rPr lang="en-US" sz="3000" b="1" dirty="0"/>
              <a:t>and </a:t>
            </a:r>
            <a:r>
              <a:rPr lang="en-US" sz="3000" b="1" dirty="0" smtClean="0"/>
              <a:t>spectra </a:t>
            </a:r>
            <a:r>
              <a:rPr lang="en-US" sz="3000" b="1" dirty="0"/>
              <a:t>processing</a:t>
            </a:r>
            <a:endParaRPr lang="ru-RU" sz="3000" dirty="0"/>
          </a:p>
        </p:txBody>
      </p:sp>
      <p:sp>
        <p:nvSpPr>
          <p:cNvPr id="8" name="Прямоугольник 7">
            <a:extLst>
              <a:ext uri="{FF2B5EF4-FFF2-40B4-BE49-F238E27FC236}">
                <a16:creationId xmlns:a16="http://schemas.microsoft.com/office/drawing/2014/main" id="{C6076E26-F697-4CC9-846B-F289E1778A26}"/>
              </a:ext>
            </a:extLst>
          </p:cNvPr>
          <p:cNvSpPr/>
          <p:nvPr/>
        </p:nvSpPr>
        <p:spPr>
          <a:xfrm>
            <a:off x="6113445" y="4909472"/>
            <a:ext cx="6396607" cy="276999"/>
          </a:xfrm>
          <a:prstGeom prst="rect">
            <a:avLst/>
          </a:prstGeom>
        </p:spPr>
        <p:txBody>
          <a:bodyPr wrap="square">
            <a:spAutoFit/>
          </a:bodyPr>
          <a:lstStyle/>
          <a:p>
            <a:pPr lvl="0" algn="ctr"/>
            <a:r>
              <a:rPr lang="en-US" sz="1200" dirty="0">
                <a:solidFill>
                  <a:prstClr val="black"/>
                </a:solidFill>
                <a:latin typeface="Calibri" panose="020F0502020204030204" pitchFamily="34" charset="0"/>
                <a:cs typeface="Calibri" panose="020F0502020204030204" pitchFamily="34" charset="0"/>
              </a:rPr>
              <a:t>Figure. 13. </a:t>
            </a:r>
            <a:r>
              <a:rPr lang="en-US" sz="1200" dirty="0">
                <a:latin typeface="Calibri" panose="020F0502020204030204" pitchFamily="34" charset="0"/>
                <a:cs typeface="Calibri" panose="020F0502020204030204" pitchFamily="34" charset="0"/>
              </a:rPr>
              <a:t>A</a:t>
            </a:r>
            <a:r>
              <a:rPr lang="en-US" sz="1200" dirty="0" smtClean="0">
                <a:latin typeface="Calibri" panose="020F0502020204030204" pitchFamily="34" charset="0"/>
                <a:cs typeface="Calibri" panose="020F0502020204030204" pitchFamily="34" charset="0"/>
              </a:rPr>
              <a:t>utomatic </a:t>
            </a:r>
            <a:r>
              <a:rPr lang="en-US" sz="1200" dirty="0">
                <a:latin typeface="Calibri" panose="020F0502020204030204" pitchFamily="34" charset="0"/>
                <a:cs typeface="Calibri" panose="020F0502020204030204" pitchFamily="34" charset="0"/>
              </a:rPr>
              <a:t>spectra measurement </a:t>
            </a:r>
            <a:r>
              <a:rPr lang="en-US" sz="1200" dirty="0" smtClean="0">
                <a:latin typeface="Calibri" panose="020F0502020204030204" pitchFamily="34" charset="0"/>
                <a:cs typeface="Calibri" panose="020F0502020204030204" pitchFamily="34" charset="0"/>
              </a:rPr>
              <a:t>system </a:t>
            </a:r>
            <a:r>
              <a:rPr lang="en-US" sz="1200" dirty="0" smtClean="0">
                <a:solidFill>
                  <a:prstClr val="black"/>
                </a:solidFill>
                <a:latin typeface="Calibri" panose="020F0502020204030204" pitchFamily="34" charset="0"/>
                <a:cs typeface="Calibri" panose="020F0502020204030204" pitchFamily="34" charset="0"/>
              </a:rPr>
              <a:t>and </a:t>
            </a:r>
            <a:r>
              <a:rPr lang="en-US" sz="1200" dirty="0">
                <a:solidFill>
                  <a:prstClr val="black"/>
                </a:solidFill>
                <a:latin typeface="Calibri" panose="020F0502020204030204" pitchFamily="34" charset="0"/>
                <a:cs typeface="Calibri" panose="020F0502020204030204" pitchFamily="34" charset="0"/>
              </a:rPr>
              <a:t>detector Canberra GC10021</a:t>
            </a:r>
            <a:endParaRPr lang="ru-RU" sz="1200" dirty="0">
              <a:solidFill>
                <a:prstClr val="black"/>
              </a:solidFill>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25144"/>
          <a:stretch/>
        </p:blipFill>
        <p:spPr>
          <a:xfrm>
            <a:off x="6430617" y="763047"/>
            <a:ext cx="5518280" cy="4146654"/>
          </a:xfrm>
          <a:prstGeom prst="rect">
            <a:avLst/>
          </a:prstGeom>
        </p:spPr>
      </p:pic>
      <p:sp>
        <p:nvSpPr>
          <p:cNvPr id="5" name="Rectangle 4"/>
          <p:cNvSpPr/>
          <p:nvPr/>
        </p:nvSpPr>
        <p:spPr>
          <a:xfrm>
            <a:off x="202698" y="908638"/>
            <a:ext cx="5372625" cy="2800767"/>
          </a:xfrm>
          <a:prstGeom prst="rect">
            <a:avLst/>
          </a:prstGeom>
        </p:spPr>
        <p:txBody>
          <a:bodyPr wrap="none">
            <a:spAutoFit/>
          </a:bodyPr>
          <a:lstStyle/>
          <a:p>
            <a:r>
              <a:rPr lang="ru-RU" sz="2000" dirty="0">
                <a:latin typeface="Calibri" panose="020F0502020204030204" pitchFamily="34" charset="0"/>
                <a:cs typeface="Calibri" panose="020F0502020204030204" pitchFamily="34" charset="0"/>
              </a:rPr>
              <a:t>Parameters of the Canberra GC10021 </a:t>
            </a:r>
            <a:r>
              <a:rPr lang="ru-RU" sz="2000" dirty="0" smtClean="0">
                <a:latin typeface="Calibri" panose="020F0502020204030204" pitchFamily="34" charset="0"/>
                <a:cs typeface="Calibri" panose="020F0502020204030204" pitchFamily="34" charset="0"/>
              </a:rPr>
              <a:t>detector:</a:t>
            </a:r>
            <a:endParaRPr lang="en-US" sz="2000" dirty="0" smtClean="0">
              <a:latin typeface="Calibri" panose="020F0502020204030204" pitchFamily="34" charset="0"/>
              <a:cs typeface="Calibri" panose="020F0502020204030204" pitchFamily="34" charset="0"/>
            </a:endParaRPr>
          </a:p>
          <a:p>
            <a:endParaRPr lang="ru-RU" sz="2000" dirty="0" smtClean="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resolution of 2.1 keV for the 60Co gamma </a:t>
            </a:r>
            <a:r>
              <a:rPr lang="en-US" sz="2000" dirty="0" smtClean="0">
                <a:latin typeface="Calibri" panose="020F0502020204030204" pitchFamily="34" charset="0"/>
                <a:cs typeface="Calibri" panose="020F0502020204030204" pitchFamily="34" charset="0"/>
              </a:rPr>
              <a:t>line;</a:t>
            </a:r>
          </a:p>
          <a:p>
            <a:endParaRPr lang="ru-RU" sz="2000" dirty="0" smtClean="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energy of 1332 </a:t>
            </a:r>
            <a:r>
              <a:rPr lang="en-US" sz="2000" dirty="0" smtClean="0">
                <a:latin typeface="Calibri" panose="020F0502020204030204" pitchFamily="34" charset="0"/>
                <a:cs typeface="Calibri" panose="020F0502020204030204" pitchFamily="34" charset="0"/>
              </a:rPr>
              <a:t>keV;</a:t>
            </a:r>
          </a:p>
          <a:p>
            <a:r>
              <a:rPr lang="en-US" sz="2000" dirty="0" smtClean="0">
                <a:latin typeface="Calibri" panose="020F0502020204030204" pitchFamily="34" charset="0"/>
                <a:cs typeface="Calibri" panose="020F0502020204030204" pitchFamily="34" charset="0"/>
              </a:rPr>
              <a:t> </a:t>
            </a:r>
            <a:endParaRPr lang="ru-RU" sz="2000" dirty="0" smtClean="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relative efficiency of 100%. </a:t>
            </a:r>
            <a:endParaRPr lang="ru-RU" sz="2000" dirty="0" smtClean="0">
              <a:latin typeface="Calibri" panose="020F0502020204030204" pitchFamily="34" charset="0"/>
              <a:cs typeface="Calibri" panose="020F0502020204030204" pitchFamily="34" charset="0"/>
            </a:endParaRPr>
          </a:p>
          <a:p>
            <a:endParaRPr lang="ru-RU" dirty="0" smtClean="0"/>
          </a:p>
          <a:p>
            <a:endParaRPr lang="ru-RU"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2698" y="3191297"/>
            <a:ext cx="5910747" cy="3208338"/>
          </a:xfrm>
          <a:prstGeom prst="rect">
            <a:avLst/>
          </a:prstGeom>
        </p:spPr>
      </p:pic>
      <p:sp>
        <p:nvSpPr>
          <p:cNvPr id="9" name="Rectangle 8"/>
          <p:cNvSpPr/>
          <p:nvPr/>
        </p:nvSpPr>
        <p:spPr>
          <a:xfrm>
            <a:off x="-114474" y="6357095"/>
            <a:ext cx="6096000" cy="276999"/>
          </a:xfrm>
          <a:prstGeom prst="rect">
            <a:avLst/>
          </a:prstGeom>
        </p:spPr>
        <p:txBody>
          <a:bodyPr>
            <a:spAutoFit/>
          </a:bodyPr>
          <a:lstStyle/>
          <a:p>
            <a:pPr lvl="0" algn="ctr"/>
            <a:r>
              <a:rPr lang="en-US" sz="1200" dirty="0">
                <a:solidFill>
                  <a:prstClr val="black"/>
                </a:solidFill>
                <a:latin typeface="Calibri" panose="020F0502020204030204" pitchFamily="34" charset="0"/>
                <a:cs typeface="Calibri" panose="020F0502020204030204" pitchFamily="34" charset="0"/>
              </a:rPr>
              <a:t>Figure. </a:t>
            </a:r>
            <a:r>
              <a:rPr lang="en-US" sz="1200" dirty="0" smtClean="0">
                <a:solidFill>
                  <a:prstClr val="black"/>
                </a:solidFill>
                <a:latin typeface="Calibri" panose="020F0502020204030204" pitchFamily="34" charset="0"/>
                <a:cs typeface="Calibri" panose="020F0502020204030204" pitchFamily="34" charset="0"/>
              </a:rPr>
              <a:t>14. </a:t>
            </a:r>
            <a:r>
              <a:rPr lang="en-US" sz="1200" dirty="0">
                <a:latin typeface="Calibri" panose="020F0502020204030204" pitchFamily="34" charset="0"/>
                <a:cs typeface="Calibri" panose="020F0502020204030204" pitchFamily="34" charset="0"/>
              </a:rPr>
              <a:t>spectra processing </a:t>
            </a:r>
            <a:r>
              <a:rPr lang="en-US" sz="1200" dirty="0" smtClean="0">
                <a:latin typeface="Calibri" panose="020F0502020204030204" pitchFamily="34" charset="0"/>
                <a:cs typeface="Calibri" panose="020F0502020204030204" pitchFamily="34" charset="0"/>
              </a:rPr>
              <a:t>in GENIE-2000 </a:t>
            </a:r>
            <a:r>
              <a:rPr lang="en-US" sz="1200" dirty="0">
                <a:latin typeface="Calibri" panose="020F0502020204030204" pitchFamily="34" charset="0"/>
                <a:cs typeface="Calibri" panose="020F0502020204030204" pitchFamily="34" charset="0"/>
              </a:rPr>
              <a:t>program</a:t>
            </a:r>
            <a:endParaRPr lang="ru-RU" sz="120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923724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421496" y="0"/>
            <a:ext cx="5429886" cy="553998"/>
          </a:xfrm>
          <a:prstGeom prst="rect">
            <a:avLst/>
          </a:prstGeom>
        </p:spPr>
        <p:txBody>
          <a:bodyPr wrap="square">
            <a:spAutoFit/>
          </a:bodyPr>
          <a:lstStyle/>
          <a:p>
            <a:r>
              <a:rPr lang="en-US" sz="3000" b="1" dirty="0"/>
              <a:t>X-ray fluorescence analysis</a:t>
            </a:r>
            <a:endParaRPr lang="ru-RU" sz="3000" b="1" dirty="0"/>
          </a:p>
        </p:txBody>
      </p:sp>
      <p:pic>
        <p:nvPicPr>
          <p:cNvPr id="7" name="Рисунок 2" descr="divise"/>
          <p:cNvPicPr>
            <a:picLocks noChangeAspect="1" noChangeArrowheads="1"/>
          </p:cNvPicPr>
          <p:nvPr/>
        </p:nvPicPr>
        <p:blipFill>
          <a:blip r:embed="rId3">
            <a:extLst>
              <a:ext uri="{28A0092B-C50C-407E-A947-70E740481C1C}">
                <a14:useLocalDpi xmlns:a14="http://schemas.microsoft.com/office/drawing/2010/main" val="0"/>
              </a:ext>
            </a:extLst>
          </a:blip>
          <a:srcRect l="6828" r="10855"/>
          <a:stretch>
            <a:fillRect/>
          </a:stretch>
        </p:blipFill>
        <p:spPr bwMode="auto">
          <a:xfrm>
            <a:off x="1117633" y="586695"/>
            <a:ext cx="10037612" cy="5605384"/>
          </a:xfrm>
          <a:prstGeom prst="rect">
            <a:avLst/>
          </a:prstGeom>
          <a:noFill/>
          <a:extLst>
            <a:ext uri="{909E8E84-426E-40DD-AFC4-6F175D3DCCD1}">
              <a14:hiddenFill xmlns:a14="http://schemas.microsoft.com/office/drawing/2010/main">
                <a:solidFill>
                  <a:srgbClr val="FFFFFF"/>
                </a:solidFill>
              </a14:hiddenFill>
            </a:ext>
          </a:extLst>
        </p:spPr>
      </p:pic>
      <p:sp>
        <p:nvSpPr>
          <p:cNvPr id="10" name="Прямоугольник 49"/>
          <p:cNvSpPr/>
          <p:nvPr/>
        </p:nvSpPr>
        <p:spPr>
          <a:xfrm>
            <a:off x="2616167" y="6192079"/>
            <a:ext cx="7040544" cy="276999"/>
          </a:xfrm>
          <a:prstGeom prst="rect">
            <a:avLst/>
          </a:prstGeom>
        </p:spPr>
        <p:txBody>
          <a:bodyPr wrap="square">
            <a:spAutoFit/>
          </a:bodyPr>
          <a:lstStyle/>
          <a:p>
            <a:pPr algn="ctr"/>
            <a:r>
              <a:rPr lang="en-US" sz="1200" dirty="0">
                <a:latin typeface="Calibri" panose="020F0502020204030204" pitchFamily="34" charset="0"/>
              </a:rPr>
              <a:t>Figure. </a:t>
            </a:r>
            <a:r>
              <a:rPr lang="en-US" sz="1200" dirty="0" smtClean="0">
                <a:latin typeface="Calibri" panose="020F0502020204030204" pitchFamily="34" charset="0"/>
              </a:rPr>
              <a:t>15. </a:t>
            </a:r>
            <a:r>
              <a:rPr lang="en-US" sz="1200" dirty="0">
                <a:latin typeface="Calibri" panose="020F0502020204030204" pitchFamily="34" charset="0"/>
              </a:rPr>
              <a:t>Wave dispersive spectrometer Bruker s6 Jaguar</a:t>
            </a:r>
            <a:endParaRPr lang="ru-RU" sz="1200" dirty="0">
              <a:latin typeface="Calibri" panose="020F0502020204030204" pitchFamily="34" charset="0"/>
            </a:endParaRPr>
          </a:p>
        </p:txBody>
      </p:sp>
    </p:spTree>
    <p:extLst>
      <p:ext uri="{BB962C8B-B14F-4D97-AF65-F5344CB8AC3E}">
        <p14:creationId xmlns:p14="http://schemas.microsoft.com/office/powerpoint/2010/main" val="8061621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50406" y="10048"/>
            <a:ext cx="9448800" cy="553998"/>
          </a:xfrm>
          <a:prstGeom prst="rect">
            <a:avLst/>
          </a:prstGeom>
          <a:noFill/>
        </p:spPr>
        <p:txBody>
          <a:bodyPr wrap="square" rtlCol="0">
            <a:spAutoFit/>
          </a:bodyPr>
          <a:lstStyle/>
          <a:p>
            <a:pPr algn="ctr"/>
            <a:r>
              <a:rPr lang="en-US" sz="3000" b="1" dirty="0"/>
              <a:t>Preparation for XRF analysis</a:t>
            </a:r>
            <a:endParaRPr lang="ru-RU" sz="3000" b="1" dirty="0"/>
          </a:p>
        </p:txBody>
      </p:sp>
      <p:sp>
        <p:nvSpPr>
          <p:cNvPr id="16" name="Прямоугольник 15"/>
          <p:cNvSpPr/>
          <p:nvPr/>
        </p:nvSpPr>
        <p:spPr>
          <a:xfrm>
            <a:off x="4918345" y="5974488"/>
            <a:ext cx="2312917" cy="276999"/>
          </a:xfrm>
          <a:prstGeom prst="rect">
            <a:avLst/>
          </a:prstGeom>
        </p:spPr>
        <p:txBody>
          <a:bodyPr wrap="square">
            <a:spAutoFit/>
          </a:bodyPr>
          <a:lstStyle/>
          <a:p>
            <a:r>
              <a:rPr lang="en-US" sz="1200" dirty="0">
                <a:latin typeface="Calibri" panose="020F0502020204030204" pitchFamily="34" charset="0"/>
                <a:ea typeface="Calibri" panose="020F0502020204030204" pitchFamily="34" charset="0"/>
                <a:cs typeface="Times New Roman" panose="02020603050405020304" pitchFamily="18" charset="0"/>
              </a:rPr>
              <a:t>Figure. </a:t>
            </a:r>
            <a:r>
              <a:rPr lang="en-US" sz="1200" dirty="0" smtClean="0">
                <a:latin typeface="Calibri" panose="020F0502020204030204" pitchFamily="34" charset="0"/>
                <a:ea typeface="Calibri" panose="020F0502020204030204" pitchFamily="34" charset="0"/>
                <a:cs typeface="Times New Roman" panose="02020603050405020304" pitchFamily="18" charset="0"/>
              </a:rPr>
              <a:t>16. </a:t>
            </a:r>
            <a:r>
              <a:rPr lang="en-US" sz="1200" dirty="0">
                <a:latin typeface="Calibri" panose="020F0502020204030204" pitchFamily="34" charset="0"/>
                <a:ea typeface="Calibri" panose="020F0502020204030204" pitchFamily="34" charset="0"/>
                <a:cs typeface="Times New Roman" panose="02020603050405020304" pitchFamily="18" charset="0"/>
              </a:rPr>
              <a:t>Plastic cuvettes for XRF</a:t>
            </a:r>
            <a:endParaRPr lang="ru-RU" sz="1200" dirty="0"/>
          </a:p>
        </p:txBody>
      </p:sp>
      <p:pic>
        <p:nvPicPr>
          <p:cNvPr id="6146" name="Picture 2" descr="many_kuvet"/>
          <p:cNvPicPr>
            <a:picLocks noChangeAspect="1" noChangeArrowheads="1"/>
          </p:cNvPicPr>
          <p:nvPr/>
        </p:nvPicPr>
        <p:blipFill rotWithShape="1">
          <a:blip r:embed="rId3">
            <a:extLst>
              <a:ext uri="{28A0092B-C50C-407E-A947-70E740481C1C}">
                <a14:useLocalDpi xmlns:a14="http://schemas.microsoft.com/office/drawing/2010/main" val="0"/>
              </a:ext>
            </a:extLst>
          </a:blip>
          <a:srcRect l="11145" r="7732" b="13115"/>
          <a:stretch/>
        </p:blipFill>
        <p:spPr bwMode="auto">
          <a:xfrm>
            <a:off x="566319" y="554642"/>
            <a:ext cx="11016971" cy="5439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89082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9928" y="-76914"/>
            <a:ext cx="11469756" cy="553998"/>
          </a:xfrm>
          <a:prstGeom prst="rect">
            <a:avLst/>
          </a:prstGeom>
          <a:noFill/>
        </p:spPr>
        <p:txBody>
          <a:bodyPr wrap="square" rtlCol="0">
            <a:spAutoFit/>
          </a:bodyPr>
          <a:lstStyle/>
          <a:p>
            <a:pPr algn="ctr"/>
            <a:r>
              <a:rPr lang="en-US" sz="3000" b="1" dirty="0"/>
              <a:t>Quantitative data of ceramic samples</a:t>
            </a:r>
            <a:endParaRPr lang="ru-RU" sz="3000" b="1" dirty="0"/>
          </a:p>
        </p:txBody>
      </p:sp>
      <p:graphicFrame>
        <p:nvGraphicFramePr>
          <p:cNvPr id="2" name="Table 1"/>
          <p:cNvGraphicFramePr>
            <a:graphicFrameLocks noGrp="1"/>
          </p:cNvGraphicFramePr>
          <p:nvPr>
            <p:extLst>
              <p:ext uri="{D42A27DB-BD31-4B8C-83A1-F6EECF244321}">
                <p14:modId xmlns:p14="http://schemas.microsoft.com/office/powerpoint/2010/main" val="599715168"/>
              </p:ext>
            </p:extLst>
          </p:nvPr>
        </p:nvGraphicFramePr>
        <p:xfrm>
          <a:off x="695742" y="477084"/>
          <a:ext cx="10694498" cy="5886131"/>
        </p:xfrm>
        <a:graphic>
          <a:graphicData uri="http://schemas.openxmlformats.org/drawingml/2006/table">
            <a:tbl>
              <a:tblPr firstRow="1" firstCol="1" bandRow="1">
                <a:tableStyleId>{5C22544A-7EE6-4342-B048-85BDC9FD1C3A}</a:tableStyleId>
              </a:tblPr>
              <a:tblGrid>
                <a:gridCol w="1887006">
                  <a:extLst>
                    <a:ext uri="{9D8B030D-6E8A-4147-A177-3AD203B41FA5}">
                      <a16:colId xmlns:a16="http://schemas.microsoft.com/office/drawing/2014/main" val="2932478503"/>
                    </a:ext>
                  </a:extLst>
                </a:gridCol>
                <a:gridCol w="1194940">
                  <a:extLst>
                    <a:ext uri="{9D8B030D-6E8A-4147-A177-3AD203B41FA5}">
                      <a16:colId xmlns:a16="http://schemas.microsoft.com/office/drawing/2014/main" val="943517962"/>
                    </a:ext>
                  </a:extLst>
                </a:gridCol>
                <a:gridCol w="582304">
                  <a:extLst>
                    <a:ext uri="{9D8B030D-6E8A-4147-A177-3AD203B41FA5}">
                      <a16:colId xmlns:a16="http://schemas.microsoft.com/office/drawing/2014/main" val="3079477153"/>
                    </a:ext>
                  </a:extLst>
                </a:gridCol>
                <a:gridCol w="582304">
                  <a:extLst>
                    <a:ext uri="{9D8B030D-6E8A-4147-A177-3AD203B41FA5}">
                      <a16:colId xmlns:a16="http://schemas.microsoft.com/office/drawing/2014/main" val="2816939150"/>
                    </a:ext>
                  </a:extLst>
                </a:gridCol>
                <a:gridCol w="582304">
                  <a:extLst>
                    <a:ext uri="{9D8B030D-6E8A-4147-A177-3AD203B41FA5}">
                      <a16:colId xmlns:a16="http://schemas.microsoft.com/office/drawing/2014/main" val="3492508224"/>
                    </a:ext>
                  </a:extLst>
                </a:gridCol>
                <a:gridCol w="582304">
                  <a:extLst>
                    <a:ext uri="{9D8B030D-6E8A-4147-A177-3AD203B41FA5}">
                      <a16:colId xmlns:a16="http://schemas.microsoft.com/office/drawing/2014/main" val="1774446346"/>
                    </a:ext>
                  </a:extLst>
                </a:gridCol>
                <a:gridCol w="582304">
                  <a:extLst>
                    <a:ext uri="{9D8B030D-6E8A-4147-A177-3AD203B41FA5}">
                      <a16:colId xmlns:a16="http://schemas.microsoft.com/office/drawing/2014/main" val="2880658081"/>
                    </a:ext>
                  </a:extLst>
                </a:gridCol>
                <a:gridCol w="582304">
                  <a:extLst>
                    <a:ext uri="{9D8B030D-6E8A-4147-A177-3AD203B41FA5}">
                      <a16:colId xmlns:a16="http://schemas.microsoft.com/office/drawing/2014/main" val="4197348480"/>
                    </a:ext>
                  </a:extLst>
                </a:gridCol>
                <a:gridCol w="582304">
                  <a:extLst>
                    <a:ext uri="{9D8B030D-6E8A-4147-A177-3AD203B41FA5}">
                      <a16:colId xmlns:a16="http://schemas.microsoft.com/office/drawing/2014/main" val="1725844420"/>
                    </a:ext>
                  </a:extLst>
                </a:gridCol>
                <a:gridCol w="582304">
                  <a:extLst>
                    <a:ext uri="{9D8B030D-6E8A-4147-A177-3AD203B41FA5}">
                      <a16:colId xmlns:a16="http://schemas.microsoft.com/office/drawing/2014/main" val="3500392365"/>
                    </a:ext>
                  </a:extLst>
                </a:gridCol>
                <a:gridCol w="582304">
                  <a:extLst>
                    <a:ext uri="{9D8B030D-6E8A-4147-A177-3AD203B41FA5}">
                      <a16:colId xmlns:a16="http://schemas.microsoft.com/office/drawing/2014/main" val="2990939890"/>
                    </a:ext>
                  </a:extLst>
                </a:gridCol>
                <a:gridCol w="582304">
                  <a:extLst>
                    <a:ext uri="{9D8B030D-6E8A-4147-A177-3AD203B41FA5}">
                      <a16:colId xmlns:a16="http://schemas.microsoft.com/office/drawing/2014/main" val="4122156537"/>
                    </a:ext>
                  </a:extLst>
                </a:gridCol>
                <a:gridCol w="596504">
                  <a:extLst>
                    <a:ext uri="{9D8B030D-6E8A-4147-A177-3AD203B41FA5}">
                      <a16:colId xmlns:a16="http://schemas.microsoft.com/office/drawing/2014/main" val="2233831557"/>
                    </a:ext>
                  </a:extLst>
                </a:gridCol>
                <a:gridCol w="596504">
                  <a:extLst>
                    <a:ext uri="{9D8B030D-6E8A-4147-A177-3AD203B41FA5}">
                      <a16:colId xmlns:a16="http://schemas.microsoft.com/office/drawing/2014/main" val="2601371113"/>
                    </a:ext>
                  </a:extLst>
                </a:gridCol>
                <a:gridCol w="596504">
                  <a:extLst>
                    <a:ext uri="{9D8B030D-6E8A-4147-A177-3AD203B41FA5}">
                      <a16:colId xmlns:a16="http://schemas.microsoft.com/office/drawing/2014/main" val="2601959425"/>
                    </a:ext>
                  </a:extLst>
                </a:gridCol>
              </a:tblGrid>
              <a:tr h="152545">
                <a:tc rowSpan="3">
                  <a:txBody>
                    <a:bodyPr/>
                    <a:lstStyle/>
                    <a:p>
                      <a:pPr algn="ctr">
                        <a:lnSpc>
                          <a:spcPct val="107000"/>
                        </a:lnSpc>
                        <a:spcAft>
                          <a:spcPts val="0"/>
                        </a:spcAft>
                      </a:pPr>
                      <a:r>
                        <a:rPr lang="en-US" sz="900" dirty="0" smtClean="0">
                          <a:effectLst/>
                          <a:latin typeface="Calibri" panose="020F0502020204030204" pitchFamily="34" charset="0"/>
                          <a:cs typeface="Calibri" panose="020F0502020204030204" pitchFamily="34" charset="0"/>
                        </a:rPr>
                        <a:t>Samples</a:t>
                      </a:r>
                      <a:endParaRPr lang="ru-RU" sz="900" dirty="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gridSpan="3">
                  <a:txBody>
                    <a:bodyPr/>
                    <a:lstStyle/>
                    <a:p>
                      <a:pPr algn="ctr">
                        <a:lnSpc>
                          <a:spcPct val="107000"/>
                        </a:lnSpc>
                        <a:spcAft>
                          <a:spcPts val="0"/>
                        </a:spcAft>
                      </a:pPr>
                      <a:r>
                        <a:rPr lang="ru-RU" sz="900" dirty="0" err="1">
                          <a:effectLst/>
                        </a:rPr>
                        <a:t>Na</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9794" marR="39794" marT="0" marB="0" anchor="ctr"/>
                </a:tc>
                <a:tc hMerge="1">
                  <a:txBody>
                    <a:bodyPr/>
                    <a:lstStyle/>
                    <a:p>
                      <a:endParaRPr lang="ru-RU"/>
                    </a:p>
                  </a:txBody>
                  <a:tcPr/>
                </a:tc>
                <a:tc hMerge="1">
                  <a:txBody>
                    <a:bodyPr/>
                    <a:lstStyle/>
                    <a:p>
                      <a:endParaRPr lang="ru-RU"/>
                    </a:p>
                  </a:txBody>
                  <a:tcPr/>
                </a:tc>
                <a:tc gridSpan="2">
                  <a:txBody>
                    <a:bodyPr/>
                    <a:lstStyle/>
                    <a:p>
                      <a:pPr algn="ctr">
                        <a:lnSpc>
                          <a:spcPct val="107000"/>
                        </a:lnSpc>
                        <a:spcAft>
                          <a:spcPts val="0"/>
                        </a:spcAft>
                      </a:pPr>
                      <a:r>
                        <a:rPr lang="ru-RU" sz="900" dirty="0" err="1">
                          <a:effectLst/>
                        </a:rPr>
                        <a:t>Mg</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9794" marR="39794" marT="0" marB="0" anchor="ctr"/>
                </a:tc>
                <a:tc hMerge="1">
                  <a:txBody>
                    <a:bodyPr/>
                    <a:lstStyle/>
                    <a:p>
                      <a:endParaRPr lang="ru-RU"/>
                    </a:p>
                  </a:txBody>
                  <a:tcPr/>
                </a:tc>
                <a:tc gridSpan="2">
                  <a:txBody>
                    <a:bodyPr/>
                    <a:lstStyle/>
                    <a:p>
                      <a:pPr algn="ctr">
                        <a:lnSpc>
                          <a:spcPct val="107000"/>
                        </a:lnSpc>
                        <a:spcAft>
                          <a:spcPts val="0"/>
                        </a:spcAft>
                      </a:pPr>
                      <a:r>
                        <a:rPr lang="ru-RU" sz="900" dirty="0" err="1">
                          <a:effectLst/>
                        </a:rPr>
                        <a:t>Al</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9794" marR="39794" marT="0" marB="0" anchor="ctr"/>
                </a:tc>
                <a:tc hMerge="1">
                  <a:txBody>
                    <a:bodyPr/>
                    <a:lstStyle/>
                    <a:p>
                      <a:endParaRPr lang="ru-RU"/>
                    </a:p>
                  </a:txBody>
                  <a:tcPr/>
                </a:tc>
                <a:tc gridSpan="3">
                  <a:txBody>
                    <a:bodyPr/>
                    <a:lstStyle/>
                    <a:p>
                      <a:pPr algn="ctr">
                        <a:lnSpc>
                          <a:spcPct val="107000"/>
                        </a:lnSpc>
                        <a:spcAft>
                          <a:spcPts val="0"/>
                        </a:spcAft>
                      </a:pPr>
                      <a:r>
                        <a:rPr lang="ru-RU" sz="900" dirty="0" err="1">
                          <a:effectLst/>
                        </a:rPr>
                        <a:t>Si</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9794" marR="39794" marT="0" marB="0" anchor="ctr"/>
                </a:tc>
                <a:tc hMerge="1">
                  <a:txBody>
                    <a:bodyPr/>
                    <a:lstStyle/>
                    <a:p>
                      <a:endParaRPr lang="ru-RU"/>
                    </a:p>
                  </a:txBody>
                  <a:tcPr/>
                </a:tc>
                <a:tc hMerge="1">
                  <a:txBody>
                    <a:bodyPr/>
                    <a:lstStyle/>
                    <a:p>
                      <a:endParaRPr lang="ru-RU"/>
                    </a:p>
                  </a:txBody>
                  <a:tcPr/>
                </a:tc>
                <a:tc>
                  <a:txBody>
                    <a:bodyPr/>
                    <a:lstStyle/>
                    <a:p>
                      <a:pPr algn="ctr">
                        <a:lnSpc>
                          <a:spcPct val="107000"/>
                        </a:lnSpc>
                        <a:spcAft>
                          <a:spcPts val="0"/>
                        </a:spcAft>
                      </a:pPr>
                      <a:r>
                        <a:rPr lang="ru-RU" sz="900" dirty="0">
                          <a:effectLst/>
                        </a:rPr>
                        <a:t>P</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9794" marR="39794" marT="0" marB="0" anchor="ctr"/>
                </a:tc>
                <a:tc gridSpan="3">
                  <a:txBody>
                    <a:bodyPr/>
                    <a:lstStyle/>
                    <a:p>
                      <a:pPr algn="ctr">
                        <a:lnSpc>
                          <a:spcPct val="107000"/>
                        </a:lnSpc>
                        <a:spcAft>
                          <a:spcPts val="0"/>
                        </a:spcAft>
                      </a:pPr>
                      <a:r>
                        <a:rPr lang="ru-RU" sz="900" dirty="0">
                          <a:effectLst/>
                        </a:rPr>
                        <a:t>K</a:t>
                      </a:r>
                      <a:endParaRPr lang="ru-R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9794" marR="39794" marT="0" marB="0" anchor="ct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755117857"/>
                  </a:ext>
                </a:extLst>
              </a:tr>
              <a:tr h="152545">
                <a:tc vMerge="1">
                  <a:txBody>
                    <a:bodyPr/>
                    <a:lstStyle/>
                    <a:p>
                      <a:endParaRPr lang="ru-RU"/>
                    </a:p>
                  </a:txBody>
                  <a:tcPr/>
                </a:tc>
                <a:tc gridSpan="2">
                  <a:txBody>
                    <a:bodyPr/>
                    <a:lstStyle/>
                    <a:p>
                      <a:pPr algn="ctr">
                        <a:lnSpc>
                          <a:spcPct val="107000"/>
                        </a:lnSpc>
                        <a:spcAft>
                          <a:spcPts val="0"/>
                        </a:spcAft>
                      </a:pPr>
                      <a:r>
                        <a:rPr lang="ru-RU" sz="900" dirty="0">
                          <a:effectLst/>
                          <a:latin typeface="Calibri" panose="020F0502020204030204" pitchFamily="34" charset="0"/>
                          <a:cs typeface="Calibri" panose="020F0502020204030204" pitchFamily="34" charset="0"/>
                        </a:rPr>
                        <a:t>NAA</a:t>
                      </a:r>
                      <a:endParaRPr lang="ru-RU" sz="900" dirty="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hMerge="1">
                  <a:txBody>
                    <a:bodyPr/>
                    <a:lstStyle/>
                    <a:p>
                      <a:endParaRPr lang="ru-RU"/>
                    </a:p>
                  </a:txBody>
                  <a:tcPr/>
                </a:tc>
                <a:tc>
                  <a:txBody>
                    <a:bodyPr/>
                    <a:lstStyle/>
                    <a:p>
                      <a:pPr algn="ctr">
                        <a:lnSpc>
                          <a:spcPct val="107000"/>
                        </a:lnSpc>
                        <a:spcAft>
                          <a:spcPts val="0"/>
                        </a:spcAft>
                      </a:pPr>
                      <a:r>
                        <a:rPr lang="ru-RU" sz="900" dirty="0">
                          <a:effectLst/>
                          <a:latin typeface="Calibri" panose="020F0502020204030204" pitchFamily="34" charset="0"/>
                          <a:cs typeface="Calibri" panose="020F0502020204030204" pitchFamily="34" charset="0"/>
                        </a:rPr>
                        <a:t>XRF</a:t>
                      </a:r>
                      <a:endParaRPr lang="ru-RU" sz="900" dirty="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gridSpan="2">
                  <a:txBody>
                    <a:bodyPr/>
                    <a:lstStyle/>
                    <a:p>
                      <a:pPr algn="ctr">
                        <a:lnSpc>
                          <a:spcPct val="107000"/>
                        </a:lnSpc>
                        <a:spcAft>
                          <a:spcPts val="0"/>
                        </a:spcAft>
                      </a:pPr>
                      <a:r>
                        <a:rPr lang="ru-RU" sz="900" dirty="0">
                          <a:effectLst/>
                          <a:latin typeface="Calibri" panose="020F0502020204030204" pitchFamily="34" charset="0"/>
                          <a:cs typeface="Calibri" panose="020F0502020204030204" pitchFamily="34" charset="0"/>
                        </a:rPr>
                        <a:t>NAA</a:t>
                      </a:r>
                      <a:endParaRPr lang="ru-RU" sz="900" dirty="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hMerge="1">
                  <a:txBody>
                    <a:bodyPr/>
                    <a:lstStyle/>
                    <a:p>
                      <a:endParaRPr lang="ru-RU"/>
                    </a:p>
                  </a:txBody>
                  <a:tcPr/>
                </a:tc>
                <a:tc gridSpan="2">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NAA</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hMerge="1">
                  <a:txBody>
                    <a:bodyPr/>
                    <a:lstStyle/>
                    <a:p>
                      <a:endParaRPr lang="ru-RU"/>
                    </a:p>
                  </a:txBody>
                  <a:tcPr/>
                </a:tc>
                <a:tc gridSpan="2">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NAA</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hMerge="1">
                  <a:txBody>
                    <a:bodyPr/>
                    <a:lstStyle/>
                    <a:p>
                      <a:endParaRPr lang="ru-RU"/>
                    </a:p>
                  </a:txBody>
                  <a:tcP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XRF</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XRF</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gridSpan="2">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NAA</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hMerge="1">
                  <a:txBody>
                    <a:bodyPr/>
                    <a:lstStyle/>
                    <a:p>
                      <a:endParaRPr lang="ru-RU"/>
                    </a:p>
                  </a:txBody>
                  <a:tcP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XRF</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extLst>
                  <a:ext uri="{0D108BD9-81ED-4DB2-BD59-A6C34878D82A}">
                    <a16:rowId xmlns:a16="http://schemas.microsoft.com/office/drawing/2014/main" val="3614904977"/>
                  </a:ext>
                </a:extLst>
              </a:tr>
              <a:tr h="152545">
                <a:tc vMerge="1">
                  <a:txBody>
                    <a:bodyPr/>
                    <a:lstStyle/>
                    <a:p>
                      <a:endParaRPr lang="ru-RU"/>
                    </a:p>
                  </a:txBody>
                  <a:tcPr/>
                </a:tc>
                <a:tc>
                  <a:txBody>
                    <a:bodyPr/>
                    <a:lstStyle/>
                    <a:p>
                      <a:pPr algn="ctr">
                        <a:lnSpc>
                          <a:spcPct val="107000"/>
                        </a:lnSpc>
                        <a:spcAft>
                          <a:spcPts val="0"/>
                        </a:spcAft>
                      </a:pPr>
                      <a:r>
                        <a:rPr lang="ru-RU" sz="900" dirty="0" err="1">
                          <a:effectLst/>
                          <a:latin typeface="Calibri" panose="020F0502020204030204" pitchFamily="34" charset="0"/>
                          <a:cs typeface="Calibri" panose="020F0502020204030204" pitchFamily="34" charset="0"/>
                        </a:rPr>
                        <a:t>mg</a:t>
                      </a:r>
                      <a:r>
                        <a:rPr lang="ru-RU" sz="900" dirty="0">
                          <a:effectLst/>
                          <a:latin typeface="Calibri" panose="020F0502020204030204" pitchFamily="34" charset="0"/>
                          <a:cs typeface="Calibri" panose="020F0502020204030204" pitchFamily="34" charset="0"/>
                        </a:rPr>
                        <a:t>/</a:t>
                      </a:r>
                      <a:r>
                        <a:rPr lang="ru-RU" sz="900" dirty="0" err="1">
                          <a:effectLst/>
                          <a:latin typeface="Calibri" panose="020F0502020204030204" pitchFamily="34" charset="0"/>
                          <a:cs typeface="Calibri" panose="020F0502020204030204" pitchFamily="34" charset="0"/>
                        </a:rPr>
                        <a:t>kg</a:t>
                      </a:r>
                      <a:endParaRPr lang="ru-RU" sz="900" dirty="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dirty="0">
                          <a:effectLst/>
                          <a:latin typeface="Calibri" panose="020F0502020204030204" pitchFamily="34" charset="0"/>
                          <a:cs typeface="Calibri" panose="020F0502020204030204" pitchFamily="34" charset="0"/>
                        </a:rPr>
                        <a:t>%</a:t>
                      </a:r>
                      <a:endParaRPr lang="ru-RU" sz="900" dirty="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mg/kg</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dirty="0" err="1">
                          <a:effectLst/>
                          <a:latin typeface="Calibri" panose="020F0502020204030204" pitchFamily="34" charset="0"/>
                          <a:cs typeface="Calibri" panose="020F0502020204030204" pitchFamily="34" charset="0"/>
                        </a:rPr>
                        <a:t>mg</a:t>
                      </a:r>
                      <a:r>
                        <a:rPr lang="ru-RU" sz="900" dirty="0">
                          <a:effectLst/>
                          <a:latin typeface="Calibri" panose="020F0502020204030204" pitchFamily="34" charset="0"/>
                          <a:cs typeface="Calibri" panose="020F0502020204030204" pitchFamily="34" charset="0"/>
                        </a:rPr>
                        <a:t>/</a:t>
                      </a:r>
                      <a:r>
                        <a:rPr lang="ru-RU" sz="900" dirty="0" err="1">
                          <a:effectLst/>
                          <a:latin typeface="Calibri" panose="020F0502020204030204" pitchFamily="34" charset="0"/>
                          <a:cs typeface="Calibri" panose="020F0502020204030204" pitchFamily="34" charset="0"/>
                        </a:rPr>
                        <a:t>kg</a:t>
                      </a:r>
                      <a:endParaRPr lang="ru-RU" sz="900" dirty="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mg/kg</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dirty="0">
                          <a:effectLst/>
                          <a:latin typeface="Calibri" panose="020F0502020204030204" pitchFamily="34" charset="0"/>
                          <a:cs typeface="Calibri" panose="020F0502020204030204" pitchFamily="34" charset="0"/>
                        </a:rPr>
                        <a:t>%</a:t>
                      </a:r>
                      <a:endParaRPr lang="ru-RU" sz="900" dirty="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dirty="0" err="1">
                          <a:effectLst/>
                          <a:latin typeface="Calibri" panose="020F0502020204030204" pitchFamily="34" charset="0"/>
                          <a:cs typeface="Calibri" panose="020F0502020204030204" pitchFamily="34" charset="0"/>
                        </a:rPr>
                        <a:t>mg</a:t>
                      </a:r>
                      <a:r>
                        <a:rPr lang="ru-RU" sz="900" dirty="0">
                          <a:effectLst/>
                          <a:latin typeface="Calibri" panose="020F0502020204030204" pitchFamily="34" charset="0"/>
                          <a:cs typeface="Calibri" panose="020F0502020204030204" pitchFamily="34" charset="0"/>
                        </a:rPr>
                        <a:t>/</a:t>
                      </a:r>
                      <a:r>
                        <a:rPr lang="ru-RU" sz="900" dirty="0" err="1">
                          <a:effectLst/>
                          <a:latin typeface="Calibri" panose="020F0502020204030204" pitchFamily="34" charset="0"/>
                          <a:cs typeface="Calibri" panose="020F0502020204030204" pitchFamily="34" charset="0"/>
                        </a:rPr>
                        <a:t>kg</a:t>
                      </a:r>
                      <a:endParaRPr lang="ru-RU" sz="900" dirty="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dirty="0">
                          <a:effectLst/>
                          <a:latin typeface="Calibri" panose="020F0502020204030204" pitchFamily="34" charset="0"/>
                          <a:cs typeface="Calibri" panose="020F0502020204030204" pitchFamily="34" charset="0"/>
                        </a:rPr>
                        <a:t>%</a:t>
                      </a:r>
                      <a:endParaRPr lang="ru-RU" sz="900" dirty="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dirty="0" err="1">
                          <a:effectLst/>
                          <a:latin typeface="Calibri" panose="020F0502020204030204" pitchFamily="34" charset="0"/>
                          <a:cs typeface="Calibri" panose="020F0502020204030204" pitchFamily="34" charset="0"/>
                        </a:rPr>
                        <a:t>mg</a:t>
                      </a:r>
                      <a:r>
                        <a:rPr lang="ru-RU" sz="900" dirty="0">
                          <a:effectLst/>
                          <a:latin typeface="Calibri" panose="020F0502020204030204" pitchFamily="34" charset="0"/>
                          <a:cs typeface="Calibri" panose="020F0502020204030204" pitchFamily="34" charset="0"/>
                        </a:rPr>
                        <a:t>/</a:t>
                      </a:r>
                      <a:r>
                        <a:rPr lang="ru-RU" sz="900" dirty="0" err="1">
                          <a:effectLst/>
                          <a:latin typeface="Calibri" panose="020F0502020204030204" pitchFamily="34" charset="0"/>
                          <a:cs typeface="Calibri" panose="020F0502020204030204" pitchFamily="34" charset="0"/>
                        </a:rPr>
                        <a:t>kg</a:t>
                      </a:r>
                      <a:endParaRPr lang="ru-RU" sz="900" dirty="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dirty="0">
                          <a:effectLst/>
                          <a:latin typeface="Calibri" panose="020F0502020204030204" pitchFamily="34" charset="0"/>
                          <a:cs typeface="Calibri" panose="020F0502020204030204" pitchFamily="34" charset="0"/>
                        </a:rPr>
                        <a:t>XRF</a:t>
                      </a:r>
                      <a:endParaRPr lang="ru-RU" sz="900" dirty="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dirty="0" err="1">
                          <a:effectLst/>
                          <a:latin typeface="Calibri" panose="020F0502020204030204" pitchFamily="34" charset="0"/>
                          <a:cs typeface="Calibri" panose="020F0502020204030204" pitchFamily="34" charset="0"/>
                        </a:rPr>
                        <a:t>mg</a:t>
                      </a:r>
                      <a:r>
                        <a:rPr lang="ru-RU" sz="900" dirty="0">
                          <a:effectLst/>
                          <a:latin typeface="Calibri" panose="020F0502020204030204" pitchFamily="34" charset="0"/>
                          <a:cs typeface="Calibri" panose="020F0502020204030204" pitchFamily="34" charset="0"/>
                        </a:rPr>
                        <a:t>/</a:t>
                      </a:r>
                      <a:r>
                        <a:rPr lang="ru-RU" sz="900" dirty="0" err="1">
                          <a:effectLst/>
                          <a:latin typeface="Calibri" panose="020F0502020204030204" pitchFamily="34" charset="0"/>
                          <a:cs typeface="Calibri" panose="020F0502020204030204" pitchFamily="34" charset="0"/>
                        </a:rPr>
                        <a:t>kg</a:t>
                      </a:r>
                      <a:endParaRPr lang="ru-RU" sz="900" dirty="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dirty="0">
                          <a:effectLst/>
                          <a:latin typeface="Calibri" panose="020F0502020204030204" pitchFamily="34" charset="0"/>
                          <a:cs typeface="Calibri" panose="020F0502020204030204" pitchFamily="34" charset="0"/>
                        </a:rPr>
                        <a:t>%</a:t>
                      </a:r>
                      <a:endParaRPr lang="ru-RU" sz="900" dirty="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dirty="0" err="1">
                          <a:effectLst/>
                          <a:latin typeface="Calibri" panose="020F0502020204030204" pitchFamily="34" charset="0"/>
                          <a:cs typeface="Calibri" panose="020F0502020204030204" pitchFamily="34" charset="0"/>
                        </a:rPr>
                        <a:t>mg</a:t>
                      </a:r>
                      <a:r>
                        <a:rPr lang="ru-RU" sz="900" dirty="0">
                          <a:effectLst/>
                          <a:latin typeface="Calibri" panose="020F0502020204030204" pitchFamily="34" charset="0"/>
                          <a:cs typeface="Calibri" panose="020F0502020204030204" pitchFamily="34" charset="0"/>
                        </a:rPr>
                        <a:t>/</a:t>
                      </a:r>
                      <a:r>
                        <a:rPr lang="ru-RU" sz="900" dirty="0" err="1">
                          <a:effectLst/>
                          <a:latin typeface="Calibri" panose="020F0502020204030204" pitchFamily="34" charset="0"/>
                          <a:cs typeface="Calibri" panose="020F0502020204030204" pitchFamily="34" charset="0"/>
                        </a:rPr>
                        <a:t>kg</a:t>
                      </a:r>
                      <a:endParaRPr lang="ru-RU" sz="900" dirty="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extLst>
                  <a:ext uri="{0D108BD9-81ED-4DB2-BD59-A6C34878D82A}">
                    <a16:rowId xmlns:a16="http://schemas.microsoft.com/office/drawing/2014/main" val="49242246"/>
                  </a:ext>
                </a:extLst>
              </a:tr>
              <a:tr h="305088">
                <a:tc>
                  <a:txBody>
                    <a:bodyPr/>
                    <a:lstStyle/>
                    <a:p>
                      <a:pPr algn="ctr">
                        <a:lnSpc>
                          <a:spcPct val="107000"/>
                        </a:lnSpc>
                        <a:spcAft>
                          <a:spcPts val="0"/>
                        </a:spcAft>
                      </a:pPr>
                      <a:r>
                        <a:rPr lang="en-US" sz="900" dirty="0" smtClean="0">
                          <a:effectLst/>
                          <a:latin typeface="Calibri" panose="020F0502020204030204" pitchFamily="34" charset="0"/>
                          <a:cs typeface="Calibri" panose="020F0502020204030204" pitchFamily="34" charset="0"/>
                        </a:rPr>
                        <a:t>No.7 mound 2020, Fragments of ceramics 1</a:t>
                      </a:r>
                      <a:endParaRPr lang="ru-RU" sz="900" dirty="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dirty="0">
                          <a:effectLst/>
                          <a:latin typeface="Calibri" panose="020F0502020204030204" pitchFamily="34" charset="0"/>
                          <a:cs typeface="Calibri" panose="020F0502020204030204" pitchFamily="34" charset="0"/>
                        </a:rPr>
                        <a:t>34300</a:t>
                      </a:r>
                      <a:endParaRPr lang="ru-RU" sz="900" dirty="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dirty="0">
                          <a:effectLst/>
                          <a:latin typeface="Calibri" panose="020F0502020204030204" pitchFamily="34" charset="0"/>
                          <a:cs typeface="Calibri" panose="020F0502020204030204" pitchFamily="34" charset="0"/>
                        </a:rPr>
                        <a:t>3.1</a:t>
                      </a:r>
                      <a:endParaRPr lang="ru-RU" sz="900" dirty="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30900</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dirty="0">
                          <a:effectLst/>
                          <a:latin typeface="Calibri" panose="020F0502020204030204" pitchFamily="34" charset="0"/>
                          <a:cs typeface="Calibri" panose="020F0502020204030204" pitchFamily="34" charset="0"/>
                        </a:rPr>
                        <a:t>39000</a:t>
                      </a:r>
                      <a:endParaRPr lang="ru-RU" sz="900" dirty="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dirty="0">
                          <a:effectLst/>
                          <a:latin typeface="Calibri" panose="020F0502020204030204" pitchFamily="34" charset="0"/>
                          <a:cs typeface="Calibri" panose="020F0502020204030204" pitchFamily="34" charset="0"/>
                        </a:rPr>
                        <a:t>6.7</a:t>
                      </a:r>
                      <a:endParaRPr lang="ru-RU" sz="900" dirty="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dirty="0">
                          <a:effectLst/>
                          <a:latin typeface="Calibri" panose="020F0502020204030204" pitchFamily="34" charset="0"/>
                          <a:cs typeface="Calibri" panose="020F0502020204030204" pitchFamily="34" charset="0"/>
                        </a:rPr>
                        <a:t>225000</a:t>
                      </a:r>
                      <a:endParaRPr lang="ru-RU" sz="900" dirty="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dirty="0">
                          <a:effectLst/>
                          <a:latin typeface="Calibri" panose="020F0502020204030204" pitchFamily="34" charset="0"/>
                          <a:cs typeface="Calibri" panose="020F0502020204030204" pitchFamily="34" charset="0"/>
                        </a:rPr>
                        <a:t>6</a:t>
                      </a:r>
                      <a:endParaRPr lang="ru-RU" sz="900" dirty="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271000</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4.0</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274000</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473</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24800</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9.5</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26500</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extLst>
                  <a:ext uri="{0D108BD9-81ED-4DB2-BD59-A6C34878D82A}">
                    <a16:rowId xmlns:a16="http://schemas.microsoft.com/office/drawing/2014/main" val="2736461665"/>
                  </a:ext>
                </a:extLst>
              </a:tr>
              <a:tr h="305088">
                <a:tc>
                  <a:txBody>
                    <a:bodyPr/>
                    <a:lstStyle/>
                    <a:p>
                      <a:pPr algn="ctr">
                        <a:lnSpc>
                          <a:spcPct val="107000"/>
                        </a:lnSpc>
                        <a:spcAft>
                          <a:spcPts val="0"/>
                        </a:spcAft>
                      </a:pPr>
                      <a:r>
                        <a:rPr lang="en-US" sz="900" dirty="0" smtClean="0">
                          <a:effectLst/>
                          <a:latin typeface="Calibri" panose="020F0502020204030204" pitchFamily="34" charset="0"/>
                          <a:cs typeface="Calibri" panose="020F0502020204030204" pitchFamily="34" charset="0"/>
                        </a:rPr>
                        <a:t>No.7 mound 2020, Fragments of ceramics 2</a:t>
                      </a:r>
                      <a:endParaRPr lang="ru-RU" sz="900" dirty="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dirty="0">
                          <a:effectLst/>
                          <a:latin typeface="Calibri" panose="020F0502020204030204" pitchFamily="34" charset="0"/>
                          <a:cs typeface="Calibri" panose="020F0502020204030204" pitchFamily="34" charset="0"/>
                        </a:rPr>
                        <a:t>39100</a:t>
                      </a:r>
                      <a:endParaRPr lang="ru-RU" sz="900" dirty="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3.1</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dirty="0">
                          <a:effectLst/>
                          <a:latin typeface="Calibri" panose="020F0502020204030204" pitchFamily="34" charset="0"/>
                          <a:cs typeface="Calibri" panose="020F0502020204030204" pitchFamily="34" charset="0"/>
                        </a:rPr>
                        <a:t>28400</a:t>
                      </a:r>
                      <a:endParaRPr lang="ru-RU" sz="900" dirty="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30700</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dirty="0">
                          <a:effectLst/>
                          <a:latin typeface="Calibri" panose="020F0502020204030204" pitchFamily="34" charset="0"/>
                          <a:cs typeface="Calibri" panose="020F0502020204030204" pitchFamily="34" charset="0"/>
                        </a:rPr>
                        <a:t>6.8</a:t>
                      </a:r>
                      <a:endParaRPr lang="ru-RU" sz="900" dirty="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207000</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6</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281000</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4.0</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276000</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1320</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26800</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8.8</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24000</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extLst>
                  <a:ext uri="{0D108BD9-81ED-4DB2-BD59-A6C34878D82A}">
                    <a16:rowId xmlns:a16="http://schemas.microsoft.com/office/drawing/2014/main" val="39288228"/>
                  </a:ext>
                </a:extLst>
              </a:tr>
              <a:tr h="305088">
                <a:tc>
                  <a:txBody>
                    <a:bodyPr/>
                    <a:lstStyle/>
                    <a:p>
                      <a:pPr algn="ctr">
                        <a:lnSpc>
                          <a:spcPct val="107000"/>
                        </a:lnSpc>
                        <a:spcAft>
                          <a:spcPts val="0"/>
                        </a:spcAft>
                      </a:pPr>
                      <a:r>
                        <a:rPr lang="en-US" sz="900" dirty="0" smtClean="0">
                          <a:effectLst/>
                          <a:latin typeface="Calibri" panose="020F0502020204030204" pitchFamily="34" charset="0"/>
                          <a:cs typeface="Calibri" panose="020F0502020204030204" pitchFamily="34" charset="0"/>
                        </a:rPr>
                        <a:t>No.20 mound 2020, Fragments of ceramics 1</a:t>
                      </a:r>
                      <a:endParaRPr lang="ru-RU" sz="900" dirty="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dirty="0">
                          <a:effectLst/>
                          <a:latin typeface="Calibri" panose="020F0502020204030204" pitchFamily="34" charset="0"/>
                          <a:cs typeface="Calibri" panose="020F0502020204030204" pitchFamily="34" charset="0"/>
                        </a:rPr>
                        <a:t>18100</a:t>
                      </a:r>
                      <a:endParaRPr lang="ru-RU" sz="900" dirty="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3.1</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13400</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dirty="0">
                          <a:effectLst/>
                          <a:latin typeface="Calibri" panose="020F0502020204030204" pitchFamily="34" charset="0"/>
                          <a:cs typeface="Calibri" panose="020F0502020204030204" pitchFamily="34" charset="0"/>
                        </a:rPr>
                        <a:t>19800</a:t>
                      </a:r>
                      <a:endParaRPr lang="ru-RU" sz="900" dirty="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dirty="0">
                          <a:effectLst/>
                          <a:latin typeface="Calibri" panose="020F0502020204030204" pitchFamily="34" charset="0"/>
                          <a:cs typeface="Calibri" panose="020F0502020204030204" pitchFamily="34" charset="0"/>
                        </a:rPr>
                        <a:t>6.8</a:t>
                      </a:r>
                      <a:endParaRPr lang="ru-RU" sz="900" dirty="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dirty="0">
                          <a:effectLst/>
                          <a:latin typeface="Calibri" panose="020F0502020204030204" pitchFamily="34" charset="0"/>
                          <a:cs typeface="Calibri" panose="020F0502020204030204" pitchFamily="34" charset="0"/>
                        </a:rPr>
                        <a:t>102000</a:t>
                      </a:r>
                      <a:endParaRPr lang="ru-RU" sz="900" dirty="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6.3</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213000</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4.1</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266000</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1500</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23100</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8.6</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23200</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extLst>
                  <a:ext uri="{0D108BD9-81ED-4DB2-BD59-A6C34878D82A}">
                    <a16:rowId xmlns:a16="http://schemas.microsoft.com/office/drawing/2014/main" val="3468118087"/>
                  </a:ext>
                </a:extLst>
              </a:tr>
              <a:tr h="305088">
                <a:tc>
                  <a:txBody>
                    <a:bodyPr/>
                    <a:lstStyle/>
                    <a:p>
                      <a:pPr algn="ctr">
                        <a:lnSpc>
                          <a:spcPct val="107000"/>
                        </a:lnSpc>
                        <a:spcAft>
                          <a:spcPts val="0"/>
                        </a:spcAft>
                      </a:pPr>
                      <a:r>
                        <a:rPr lang="en-US" sz="900" dirty="0" smtClean="0">
                          <a:effectLst/>
                          <a:latin typeface="Calibri" panose="020F0502020204030204" pitchFamily="34" charset="0"/>
                          <a:cs typeface="Calibri" panose="020F0502020204030204" pitchFamily="34" charset="0"/>
                        </a:rPr>
                        <a:t>No.20 Kurgan 2020, Fragments of ceramics 2</a:t>
                      </a:r>
                      <a:endParaRPr lang="ru-RU" sz="900" dirty="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dirty="0">
                          <a:effectLst/>
                          <a:latin typeface="Calibri" panose="020F0502020204030204" pitchFamily="34" charset="0"/>
                          <a:cs typeface="Calibri" panose="020F0502020204030204" pitchFamily="34" charset="0"/>
                        </a:rPr>
                        <a:t>18800</a:t>
                      </a:r>
                      <a:endParaRPr lang="ru-RU" sz="900" dirty="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3.1</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13700</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dirty="0">
                          <a:effectLst/>
                          <a:latin typeface="Calibri" panose="020F0502020204030204" pitchFamily="34" charset="0"/>
                          <a:cs typeface="Calibri" panose="020F0502020204030204" pitchFamily="34" charset="0"/>
                        </a:rPr>
                        <a:t>22500</a:t>
                      </a:r>
                      <a:endParaRPr lang="ru-RU" sz="900" dirty="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6.9</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dirty="0">
                          <a:effectLst/>
                          <a:latin typeface="Calibri" panose="020F0502020204030204" pitchFamily="34" charset="0"/>
                          <a:cs typeface="Calibri" panose="020F0502020204030204" pitchFamily="34" charset="0"/>
                        </a:rPr>
                        <a:t>118000</a:t>
                      </a:r>
                      <a:endParaRPr lang="ru-RU" sz="900" dirty="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dirty="0">
                          <a:effectLst/>
                          <a:latin typeface="Calibri" panose="020F0502020204030204" pitchFamily="34" charset="0"/>
                          <a:cs typeface="Calibri" panose="020F0502020204030204" pitchFamily="34" charset="0"/>
                        </a:rPr>
                        <a:t>6</a:t>
                      </a:r>
                      <a:endParaRPr lang="ru-RU" sz="900" dirty="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244000</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4.0</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258000</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776</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23400</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8.6</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22400</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extLst>
                  <a:ext uri="{0D108BD9-81ED-4DB2-BD59-A6C34878D82A}">
                    <a16:rowId xmlns:a16="http://schemas.microsoft.com/office/drawing/2014/main" val="1018914899"/>
                  </a:ext>
                </a:extLst>
              </a:tr>
              <a:tr h="287292">
                <a:tc>
                  <a:txBody>
                    <a:bodyPr/>
                    <a:lstStyle/>
                    <a:p>
                      <a:pPr algn="ctr">
                        <a:lnSpc>
                          <a:spcPct val="107000"/>
                        </a:lnSpc>
                        <a:spcAft>
                          <a:spcPts val="0"/>
                        </a:spcAft>
                      </a:pPr>
                      <a:r>
                        <a:rPr lang="en-US" sz="900" dirty="0" smtClean="0">
                          <a:effectLst/>
                          <a:latin typeface="Calibri" panose="020F0502020204030204" pitchFamily="34" charset="0"/>
                          <a:cs typeface="Calibri" panose="020F0502020204030204" pitchFamily="34" charset="0"/>
                        </a:rPr>
                        <a:t>AAE, Fragments of ceramics</a:t>
                      </a:r>
                      <a:r>
                        <a:rPr lang="ru-RU" sz="900" dirty="0" smtClean="0">
                          <a:effectLst/>
                          <a:latin typeface="Calibri" panose="020F0502020204030204" pitchFamily="34" charset="0"/>
                          <a:cs typeface="Calibri" panose="020F0502020204030204" pitchFamily="34" charset="0"/>
                        </a:rPr>
                        <a:t> </a:t>
                      </a:r>
                      <a:r>
                        <a:rPr lang="en-US" sz="900" dirty="0" smtClean="0">
                          <a:effectLst/>
                          <a:latin typeface="Calibri" panose="020F0502020204030204" pitchFamily="34" charset="0"/>
                          <a:cs typeface="Calibri" panose="020F0502020204030204" pitchFamily="34" charset="0"/>
                        </a:rPr>
                        <a:t>1</a:t>
                      </a:r>
                      <a:endParaRPr lang="ru-RU" sz="900" dirty="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16200</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dirty="0">
                          <a:effectLst/>
                          <a:latin typeface="Calibri" panose="020F0502020204030204" pitchFamily="34" charset="0"/>
                          <a:cs typeface="Calibri" panose="020F0502020204030204" pitchFamily="34" charset="0"/>
                        </a:rPr>
                        <a:t>3.1</a:t>
                      </a:r>
                      <a:endParaRPr lang="ru-RU" sz="900" dirty="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11900</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20200</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dirty="0">
                          <a:effectLst/>
                          <a:latin typeface="Calibri" panose="020F0502020204030204" pitchFamily="34" charset="0"/>
                          <a:cs typeface="Calibri" panose="020F0502020204030204" pitchFamily="34" charset="0"/>
                        </a:rPr>
                        <a:t>6.8</a:t>
                      </a:r>
                      <a:endParaRPr lang="ru-RU" sz="900" dirty="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142000</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6.3</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dirty="0">
                          <a:effectLst/>
                          <a:latin typeface="Calibri" panose="020F0502020204030204" pitchFamily="34" charset="0"/>
                          <a:cs typeface="Calibri" panose="020F0502020204030204" pitchFamily="34" charset="0"/>
                        </a:rPr>
                        <a:t>232000</a:t>
                      </a:r>
                      <a:endParaRPr lang="ru-RU" sz="900" dirty="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dirty="0">
                          <a:effectLst/>
                          <a:latin typeface="Calibri" panose="020F0502020204030204" pitchFamily="34" charset="0"/>
                          <a:cs typeface="Calibri" panose="020F0502020204030204" pitchFamily="34" charset="0"/>
                        </a:rPr>
                        <a:t>4.1</a:t>
                      </a:r>
                      <a:endParaRPr lang="ru-RU" sz="900" dirty="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269000</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1010</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25700</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8.4</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26100</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extLst>
                  <a:ext uri="{0D108BD9-81ED-4DB2-BD59-A6C34878D82A}">
                    <a16:rowId xmlns:a16="http://schemas.microsoft.com/office/drawing/2014/main" val="70485447"/>
                  </a:ext>
                </a:extLst>
              </a:tr>
              <a:tr h="287292">
                <a:tc>
                  <a:txBody>
                    <a:bodyPr/>
                    <a:lstStyle/>
                    <a:p>
                      <a:pPr algn="ctr">
                        <a:lnSpc>
                          <a:spcPct val="107000"/>
                        </a:lnSpc>
                        <a:spcAft>
                          <a:spcPts val="0"/>
                        </a:spcAft>
                      </a:pPr>
                      <a:r>
                        <a:rPr lang="en-US" sz="900" dirty="0" smtClean="0">
                          <a:effectLst/>
                          <a:latin typeface="Calibri" panose="020F0502020204030204" pitchFamily="34" charset="0"/>
                          <a:cs typeface="Calibri" panose="020F0502020204030204" pitchFamily="34" charset="0"/>
                        </a:rPr>
                        <a:t>AAE, Fragments of ceramics</a:t>
                      </a:r>
                      <a:r>
                        <a:rPr lang="ru-RU" sz="900" dirty="0" smtClean="0">
                          <a:effectLst/>
                          <a:latin typeface="Calibri" panose="020F0502020204030204" pitchFamily="34" charset="0"/>
                          <a:cs typeface="Calibri" panose="020F0502020204030204" pitchFamily="34" charset="0"/>
                        </a:rPr>
                        <a:t> </a:t>
                      </a:r>
                      <a:r>
                        <a:rPr lang="en-US" sz="900" dirty="0" smtClean="0">
                          <a:effectLst/>
                          <a:latin typeface="Calibri" panose="020F0502020204030204" pitchFamily="34" charset="0"/>
                          <a:cs typeface="Calibri" panose="020F0502020204030204" pitchFamily="34" charset="0"/>
                        </a:rPr>
                        <a:t>2</a:t>
                      </a:r>
                      <a:endParaRPr lang="ru-RU" sz="900" dirty="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18000</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dirty="0">
                          <a:effectLst/>
                          <a:latin typeface="Calibri" panose="020F0502020204030204" pitchFamily="34" charset="0"/>
                          <a:cs typeface="Calibri" panose="020F0502020204030204" pitchFamily="34" charset="0"/>
                        </a:rPr>
                        <a:t>3.1</a:t>
                      </a:r>
                      <a:endParaRPr lang="ru-RU" sz="900" dirty="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dirty="0">
                          <a:effectLst/>
                          <a:latin typeface="Calibri" panose="020F0502020204030204" pitchFamily="34" charset="0"/>
                          <a:cs typeface="Calibri" panose="020F0502020204030204" pitchFamily="34" charset="0"/>
                        </a:rPr>
                        <a:t>13600</a:t>
                      </a:r>
                      <a:endParaRPr lang="ru-RU" sz="900" dirty="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18300</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dirty="0">
                          <a:effectLst/>
                          <a:latin typeface="Calibri" panose="020F0502020204030204" pitchFamily="34" charset="0"/>
                          <a:cs typeface="Calibri" panose="020F0502020204030204" pitchFamily="34" charset="0"/>
                        </a:rPr>
                        <a:t>6.9</a:t>
                      </a:r>
                      <a:endParaRPr lang="ru-RU" sz="900" dirty="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dirty="0">
                          <a:effectLst/>
                          <a:latin typeface="Calibri" panose="020F0502020204030204" pitchFamily="34" charset="0"/>
                          <a:cs typeface="Calibri" panose="020F0502020204030204" pitchFamily="34" charset="0"/>
                        </a:rPr>
                        <a:t>148000</a:t>
                      </a:r>
                      <a:endParaRPr lang="ru-RU" sz="900" dirty="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6.4</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264000</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4.1</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dirty="0">
                          <a:effectLst/>
                          <a:latin typeface="Calibri" panose="020F0502020204030204" pitchFamily="34" charset="0"/>
                          <a:cs typeface="Calibri" panose="020F0502020204030204" pitchFamily="34" charset="0"/>
                        </a:rPr>
                        <a:t>278000</a:t>
                      </a:r>
                      <a:endParaRPr lang="ru-RU" sz="900" dirty="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1240</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19800</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8.8</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19500</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extLst>
                  <a:ext uri="{0D108BD9-81ED-4DB2-BD59-A6C34878D82A}">
                    <a16:rowId xmlns:a16="http://schemas.microsoft.com/office/drawing/2014/main" val="1096148145"/>
                  </a:ext>
                </a:extLst>
              </a:tr>
              <a:tr h="287292">
                <a:tc>
                  <a:txBody>
                    <a:bodyPr/>
                    <a:lstStyle/>
                    <a:p>
                      <a:pPr algn="ctr">
                        <a:lnSpc>
                          <a:spcPct val="107000"/>
                        </a:lnSpc>
                        <a:spcAft>
                          <a:spcPts val="0"/>
                        </a:spcAft>
                      </a:pPr>
                      <a:r>
                        <a:rPr lang="en-US" sz="900" dirty="0" smtClean="0">
                          <a:effectLst/>
                          <a:latin typeface="Calibri" panose="020F0502020204030204" pitchFamily="34" charset="0"/>
                          <a:cs typeface="Calibri" panose="020F0502020204030204" pitchFamily="34" charset="0"/>
                        </a:rPr>
                        <a:t>AAE, Fragments of ceramics 3</a:t>
                      </a:r>
                      <a:endParaRPr lang="ru-RU" sz="900" dirty="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15900</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dirty="0">
                          <a:effectLst/>
                          <a:latin typeface="Calibri" panose="020F0502020204030204" pitchFamily="34" charset="0"/>
                          <a:cs typeface="Calibri" panose="020F0502020204030204" pitchFamily="34" charset="0"/>
                        </a:rPr>
                        <a:t>3.1</a:t>
                      </a:r>
                      <a:endParaRPr lang="ru-RU" sz="900" dirty="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10900</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dirty="0">
                          <a:effectLst/>
                          <a:latin typeface="Calibri" panose="020F0502020204030204" pitchFamily="34" charset="0"/>
                          <a:cs typeface="Calibri" panose="020F0502020204030204" pitchFamily="34" charset="0"/>
                        </a:rPr>
                        <a:t>21700</a:t>
                      </a:r>
                      <a:endParaRPr lang="ru-RU" sz="900" dirty="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dirty="0">
                          <a:effectLst/>
                          <a:latin typeface="Calibri" panose="020F0502020204030204" pitchFamily="34" charset="0"/>
                          <a:cs typeface="Calibri" panose="020F0502020204030204" pitchFamily="34" charset="0"/>
                        </a:rPr>
                        <a:t>7</a:t>
                      </a:r>
                      <a:endParaRPr lang="ru-RU" sz="900" dirty="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dirty="0">
                          <a:effectLst/>
                          <a:latin typeface="Calibri" panose="020F0502020204030204" pitchFamily="34" charset="0"/>
                          <a:cs typeface="Calibri" panose="020F0502020204030204" pitchFamily="34" charset="0"/>
                        </a:rPr>
                        <a:t>216000</a:t>
                      </a:r>
                      <a:endParaRPr lang="ru-RU" sz="900" dirty="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6.4</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246000</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4.3</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dirty="0">
                          <a:effectLst/>
                          <a:latin typeface="Calibri" panose="020F0502020204030204" pitchFamily="34" charset="0"/>
                          <a:cs typeface="Calibri" panose="020F0502020204030204" pitchFamily="34" charset="0"/>
                        </a:rPr>
                        <a:t>267000</a:t>
                      </a:r>
                      <a:endParaRPr lang="ru-RU" sz="900" dirty="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625</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28600</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8.8</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26300</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extLst>
                  <a:ext uri="{0D108BD9-81ED-4DB2-BD59-A6C34878D82A}">
                    <a16:rowId xmlns:a16="http://schemas.microsoft.com/office/drawing/2014/main" val="841769350"/>
                  </a:ext>
                </a:extLst>
              </a:tr>
              <a:tr h="452782">
                <a:tc>
                  <a:txBody>
                    <a:bodyPr/>
                    <a:lstStyle/>
                    <a:p>
                      <a:pPr algn="ctr">
                        <a:lnSpc>
                          <a:spcPct val="107000"/>
                        </a:lnSpc>
                        <a:spcAft>
                          <a:spcPts val="0"/>
                        </a:spcAft>
                      </a:pPr>
                      <a:r>
                        <a:rPr lang="en-US" sz="900" dirty="0" smtClean="0">
                          <a:effectLst/>
                          <a:latin typeface="Calibri" panose="020F0502020204030204" pitchFamily="34" charset="0"/>
                          <a:cs typeface="Calibri" panose="020F0502020204030204" pitchFamily="34" charset="0"/>
                        </a:rPr>
                        <a:t>Excavation 2015-16, medieval site of ancient settlement</a:t>
                      </a:r>
                      <a:r>
                        <a:rPr lang="ru-RU" sz="900" baseline="0" dirty="0" smtClean="0">
                          <a:effectLst/>
                          <a:latin typeface="Calibri" panose="020F0502020204030204" pitchFamily="34" charset="0"/>
                          <a:cs typeface="Calibri" panose="020F0502020204030204" pitchFamily="34" charset="0"/>
                        </a:rPr>
                        <a:t> </a:t>
                      </a:r>
                      <a:r>
                        <a:rPr lang="en-US" sz="900" dirty="0" err="1" smtClean="0">
                          <a:effectLst/>
                          <a:latin typeface="Calibri" panose="020F0502020204030204" pitchFamily="34" charset="0"/>
                          <a:cs typeface="Calibri" panose="020F0502020204030204" pitchFamily="34" charset="0"/>
                        </a:rPr>
                        <a:t>Zhaipakulken</a:t>
                      </a:r>
                      <a:endParaRPr lang="ru-RU" sz="900" dirty="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dirty="0">
                          <a:effectLst/>
                          <a:latin typeface="Calibri" panose="020F0502020204030204" pitchFamily="34" charset="0"/>
                          <a:cs typeface="Calibri" panose="020F0502020204030204" pitchFamily="34" charset="0"/>
                        </a:rPr>
                        <a:t>16500</a:t>
                      </a:r>
                      <a:endParaRPr lang="ru-RU" sz="900" dirty="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3.3</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dirty="0">
                          <a:effectLst/>
                          <a:latin typeface="Calibri" panose="020F0502020204030204" pitchFamily="34" charset="0"/>
                          <a:cs typeface="Calibri" panose="020F0502020204030204" pitchFamily="34" charset="0"/>
                        </a:rPr>
                        <a:t>10900</a:t>
                      </a:r>
                      <a:endParaRPr lang="ru-RU" sz="900" dirty="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21400</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dirty="0">
                          <a:effectLst/>
                          <a:latin typeface="Calibri" panose="020F0502020204030204" pitchFamily="34" charset="0"/>
                          <a:cs typeface="Calibri" panose="020F0502020204030204" pitchFamily="34" charset="0"/>
                        </a:rPr>
                        <a:t>6.9</a:t>
                      </a:r>
                      <a:endParaRPr lang="ru-RU" sz="900" dirty="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dirty="0">
                          <a:effectLst/>
                          <a:latin typeface="Calibri" panose="020F0502020204030204" pitchFamily="34" charset="0"/>
                          <a:cs typeface="Calibri" panose="020F0502020204030204" pitchFamily="34" charset="0"/>
                        </a:rPr>
                        <a:t>113000</a:t>
                      </a:r>
                      <a:endParaRPr lang="ru-RU" sz="900" dirty="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dirty="0">
                          <a:effectLst/>
                          <a:latin typeface="Calibri" panose="020F0502020204030204" pitchFamily="34" charset="0"/>
                          <a:cs typeface="Calibri" panose="020F0502020204030204" pitchFamily="34" charset="0"/>
                        </a:rPr>
                        <a:t>6</a:t>
                      </a:r>
                      <a:endParaRPr lang="ru-RU" sz="900" dirty="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361000</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3.9</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272000</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dirty="0">
                          <a:effectLst/>
                          <a:latin typeface="Calibri" panose="020F0502020204030204" pitchFamily="34" charset="0"/>
                          <a:cs typeface="Calibri" panose="020F0502020204030204" pitchFamily="34" charset="0"/>
                        </a:rPr>
                        <a:t>1400</a:t>
                      </a:r>
                      <a:endParaRPr lang="ru-RU" sz="900" dirty="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25300</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4.2</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24500</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extLst>
                  <a:ext uri="{0D108BD9-81ED-4DB2-BD59-A6C34878D82A}">
                    <a16:rowId xmlns:a16="http://schemas.microsoft.com/office/drawing/2014/main" val="546747391"/>
                  </a:ext>
                </a:extLst>
              </a:tr>
              <a:tr h="452782">
                <a:tc>
                  <a:txBody>
                    <a:bodyPr/>
                    <a:lstStyle/>
                    <a:p>
                      <a:pPr algn="ctr">
                        <a:lnSpc>
                          <a:spcPct val="107000"/>
                        </a:lnSpc>
                        <a:spcAft>
                          <a:spcPts val="0"/>
                        </a:spcAft>
                      </a:pPr>
                      <a:r>
                        <a:rPr lang="en-US" sz="900" dirty="0" smtClean="0">
                          <a:effectLst/>
                          <a:latin typeface="Calibri" panose="020F0502020204030204" pitchFamily="34" charset="0"/>
                          <a:cs typeface="Calibri" panose="020F0502020204030204" pitchFamily="34" charset="0"/>
                        </a:rPr>
                        <a:t>Excavations 2015-16, medieval site of ancient settlement</a:t>
                      </a:r>
                      <a:r>
                        <a:rPr lang="ru-RU" sz="900" baseline="0" dirty="0" smtClean="0">
                          <a:effectLst/>
                          <a:latin typeface="Calibri" panose="020F0502020204030204" pitchFamily="34" charset="0"/>
                          <a:cs typeface="Calibri" panose="020F0502020204030204" pitchFamily="34" charset="0"/>
                        </a:rPr>
                        <a:t> </a:t>
                      </a:r>
                      <a:r>
                        <a:rPr lang="en-US" sz="900" dirty="0" smtClean="0">
                          <a:effectLst/>
                          <a:latin typeface="Calibri" panose="020F0502020204030204" pitchFamily="34" charset="0"/>
                          <a:cs typeface="Calibri" panose="020F0502020204030204" pitchFamily="34" charset="0"/>
                        </a:rPr>
                        <a:t> </a:t>
                      </a:r>
                      <a:r>
                        <a:rPr lang="en-US" sz="900" dirty="0" err="1" smtClean="0">
                          <a:effectLst/>
                          <a:latin typeface="Calibri" panose="020F0502020204030204" pitchFamily="34" charset="0"/>
                          <a:cs typeface="Calibri" panose="020F0502020204030204" pitchFamily="34" charset="0"/>
                        </a:rPr>
                        <a:t>Zhaipak</a:t>
                      </a:r>
                      <a:endParaRPr lang="ru-RU" sz="900" dirty="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18800</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3.3</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dirty="0">
                          <a:effectLst/>
                          <a:latin typeface="Calibri" panose="020F0502020204030204" pitchFamily="34" charset="0"/>
                          <a:cs typeface="Calibri" panose="020F0502020204030204" pitchFamily="34" charset="0"/>
                        </a:rPr>
                        <a:t>14700</a:t>
                      </a:r>
                      <a:endParaRPr lang="ru-RU" sz="900" dirty="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16000</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7</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104000</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dirty="0">
                          <a:effectLst/>
                          <a:latin typeface="Calibri" panose="020F0502020204030204" pitchFamily="34" charset="0"/>
                          <a:cs typeface="Calibri" panose="020F0502020204030204" pitchFamily="34" charset="0"/>
                        </a:rPr>
                        <a:t>6.3</a:t>
                      </a:r>
                      <a:endParaRPr lang="ru-RU" sz="900" dirty="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dirty="0">
                          <a:effectLst/>
                          <a:latin typeface="Calibri" panose="020F0502020204030204" pitchFamily="34" charset="0"/>
                          <a:cs typeface="Calibri" panose="020F0502020204030204" pitchFamily="34" charset="0"/>
                        </a:rPr>
                        <a:t>331000</a:t>
                      </a:r>
                      <a:endParaRPr lang="ru-RU" sz="900" dirty="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4.0</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268000</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dirty="0">
                          <a:effectLst/>
                          <a:latin typeface="Calibri" panose="020F0502020204030204" pitchFamily="34" charset="0"/>
                          <a:cs typeface="Calibri" panose="020F0502020204030204" pitchFamily="34" charset="0"/>
                        </a:rPr>
                        <a:t>2960</a:t>
                      </a:r>
                      <a:endParaRPr lang="ru-RU" sz="900" dirty="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dirty="0">
                          <a:effectLst/>
                          <a:latin typeface="Calibri" panose="020F0502020204030204" pitchFamily="34" charset="0"/>
                          <a:cs typeface="Calibri" panose="020F0502020204030204" pitchFamily="34" charset="0"/>
                        </a:rPr>
                        <a:t>20500</a:t>
                      </a:r>
                      <a:endParaRPr lang="ru-RU" sz="900" dirty="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4.4</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20100</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extLst>
                  <a:ext uri="{0D108BD9-81ED-4DB2-BD59-A6C34878D82A}">
                    <a16:rowId xmlns:a16="http://schemas.microsoft.com/office/drawing/2014/main" val="98453596"/>
                  </a:ext>
                </a:extLst>
              </a:tr>
              <a:tr h="305088">
                <a:tc>
                  <a:txBody>
                    <a:bodyPr/>
                    <a:lstStyle/>
                    <a:p>
                      <a:pPr algn="ctr">
                        <a:lnSpc>
                          <a:spcPct val="107000"/>
                        </a:lnSpc>
                        <a:spcAft>
                          <a:spcPts val="0"/>
                        </a:spcAft>
                      </a:pPr>
                      <a:r>
                        <a:rPr lang="en-US" sz="900" dirty="0" smtClean="0">
                          <a:effectLst/>
                          <a:latin typeface="Calibri" panose="020F0502020204030204" pitchFamily="34" charset="0"/>
                          <a:cs typeface="Calibri" panose="020F0502020204030204" pitchFamily="34" charset="0"/>
                        </a:rPr>
                        <a:t>Excavation 2019, early Iron Age mounds</a:t>
                      </a:r>
                      <a:r>
                        <a:rPr lang="ru-RU" sz="900" dirty="0" smtClean="0">
                          <a:effectLst/>
                          <a:latin typeface="Calibri" panose="020F0502020204030204" pitchFamily="34" charset="0"/>
                          <a:cs typeface="Calibri" panose="020F0502020204030204" pitchFamily="34" charset="0"/>
                        </a:rPr>
                        <a:t> </a:t>
                      </a:r>
                      <a:r>
                        <a:rPr lang="en-US" sz="900" dirty="0" smtClean="0">
                          <a:effectLst/>
                          <a:latin typeface="Calibri" panose="020F0502020204030204" pitchFamily="34" charset="0"/>
                          <a:cs typeface="Calibri" panose="020F0502020204030204" pitchFamily="34" charset="0"/>
                        </a:rPr>
                        <a:t>5</a:t>
                      </a:r>
                      <a:endParaRPr lang="ru-RU" sz="900" dirty="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6350</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3.1</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4450</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dirty="0">
                          <a:effectLst/>
                          <a:latin typeface="Calibri" panose="020F0502020204030204" pitchFamily="34" charset="0"/>
                          <a:cs typeface="Calibri" panose="020F0502020204030204" pitchFamily="34" charset="0"/>
                        </a:rPr>
                        <a:t>17200</a:t>
                      </a:r>
                      <a:endParaRPr lang="ru-RU" sz="900" dirty="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6.9</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80700</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6.3</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dirty="0">
                          <a:effectLst/>
                          <a:latin typeface="Calibri" panose="020F0502020204030204" pitchFamily="34" charset="0"/>
                          <a:cs typeface="Calibri" panose="020F0502020204030204" pitchFamily="34" charset="0"/>
                        </a:rPr>
                        <a:t>265000</a:t>
                      </a:r>
                      <a:endParaRPr lang="ru-RU" sz="900" dirty="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dirty="0">
                          <a:effectLst/>
                          <a:latin typeface="Calibri" panose="020F0502020204030204" pitchFamily="34" charset="0"/>
                          <a:cs typeface="Calibri" panose="020F0502020204030204" pitchFamily="34" charset="0"/>
                        </a:rPr>
                        <a:t>4.0</a:t>
                      </a:r>
                      <a:endParaRPr lang="ru-RU" sz="900" dirty="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dirty="0">
                          <a:effectLst/>
                          <a:latin typeface="Calibri" panose="020F0502020204030204" pitchFamily="34" charset="0"/>
                          <a:cs typeface="Calibri" panose="020F0502020204030204" pitchFamily="34" charset="0"/>
                        </a:rPr>
                        <a:t>261000</a:t>
                      </a:r>
                      <a:endParaRPr lang="ru-RU" sz="900" dirty="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1520</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dirty="0">
                          <a:effectLst/>
                          <a:latin typeface="Calibri" panose="020F0502020204030204" pitchFamily="34" charset="0"/>
                          <a:cs typeface="Calibri" panose="020F0502020204030204" pitchFamily="34" charset="0"/>
                        </a:rPr>
                        <a:t>18500</a:t>
                      </a:r>
                      <a:endParaRPr lang="ru-RU" sz="900" dirty="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3.9</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20000</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extLst>
                  <a:ext uri="{0D108BD9-81ED-4DB2-BD59-A6C34878D82A}">
                    <a16:rowId xmlns:a16="http://schemas.microsoft.com/office/drawing/2014/main" val="4181846105"/>
                  </a:ext>
                </a:extLst>
              </a:tr>
              <a:tr h="305088">
                <a:tc>
                  <a:txBody>
                    <a:bodyPr/>
                    <a:lstStyle/>
                    <a:p>
                      <a:pPr algn="ctr">
                        <a:lnSpc>
                          <a:spcPct val="107000"/>
                        </a:lnSpc>
                        <a:spcAft>
                          <a:spcPts val="0"/>
                        </a:spcAft>
                      </a:pPr>
                      <a:r>
                        <a:rPr lang="en-US" sz="900" dirty="0" smtClean="0">
                          <a:effectLst/>
                          <a:latin typeface="Calibri" panose="020F0502020204030204" pitchFamily="34" charset="0"/>
                          <a:cs typeface="Calibri" panose="020F0502020204030204" pitchFamily="34" charset="0"/>
                        </a:rPr>
                        <a:t>Excavation 2019, early Iron Age mounds</a:t>
                      </a:r>
                      <a:r>
                        <a:rPr lang="ru-RU" sz="900" dirty="0" smtClean="0">
                          <a:effectLst/>
                          <a:latin typeface="Calibri" panose="020F0502020204030204" pitchFamily="34" charset="0"/>
                          <a:cs typeface="Calibri" panose="020F0502020204030204" pitchFamily="34" charset="0"/>
                        </a:rPr>
                        <a:t> </a:t>
                      </a:r>
                      <a:r>
                        <a:rPr lang="en-US" sz="900" dirty="0" smtClean="0">
                          <a:effectLst/>
                          <a:latin typeface="Calibri" panose="020F0502020204030204" pitchFamily="34" charset="0"/>
                          <a:cs typeface="Calibri" panose="020F0502020204030204" pitchFamily="34" charset="0"/>
                        </a:rPr>
                        <a:t>6</a:t>
                      </a:r>
                      <a:endParaRPr lang="ru-RU" sz="900" dirty="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24500</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3.3</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16600</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23300</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dirty="0">
                          <a:effectLst/>
                          <a:latin typeface="Calibri" panose="020F0502020204030204" pitchFamily="34" charset="0"/>
                          <a:cs typeface="Calibri" panose="020F0502020204030204" pitchFamily="34" charset="0"/>
                        </a:rPr>
                        <a:t>6.8</a:t>
                      </a:r>
                      <a:endParaRPr lang="ru-RU" sz="900" dirty="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118000</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6</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315000</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dirty="0">
                          <a:effectLst/>
                          <a:latin typeface="Calibri" panose="020F0502020204030204" pitchFamily="34" charset="0"/>
                          <a:cs typeface="Calibri" panose="020F0502020204030204" pitchFamily="34" charset="0"/>
                        </a:rPr>
                        <a:t>3.9</a:t>
                      </a:r>
                      <a:endParaRPr lang="ru-RU" sz="900" dirty="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dirty="0">
                          <a:effectLst/>
                          <a:latin typeface="Calibri" panose="020F0502020204030204" pitchFamily="34" charset="0"/>
                          <a:cs typeface="Calibri" panose="020F0502020204030204" pitchFamily="34" charset="0"/>
                        </a:rPr>
                        <a:t>245000</a:t>
                      </a:r>
                      <a:endParaRPr lang="ru-RU" sz="900" dirty="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dirty="0">
                          <a:effectLst/>
                          <a:latin typeface="Calibri" panose="020F0502020204030204" pitchFamily="34" charset="0"/>
                          <a:cs typeface="Calibri" panose="020F0502020204030204" pitchFamily="34" charset="0"/>
                        </a:rPr>
                        <a:t>1520</a:t>
                      </a:r>
                      <a:endParaRPr lang="ru-RU" sz="900" dirty="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dirty="0">
                          <a:effectLst/>
                          <a:latin typeface="Calibri" panose="020F0502020204030204" pitchFamily="34" charset="0"/>
                          <a:cs typeface="Calibri" panose="020F0502020204030204" pitchFamily="34" charset="0"/>
                        </a:rPr>
                        <a:t>16300</a:t>
                      </a:r>
                      <a:endParaRPr lang="ru-RU" sz="900" dirty="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5.8</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15700</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extLst>
                  <a:ext uri="{0D108BD9-81ED-4DB2-BD59-A6C34878D82A}">
                    <a16:rowId xmlns:a16="http://schemas.microsoft.com/office/drawing/2014/main" val="1509015507"/>
                  </a:ext>
                </a:extLst>
              </a:tr>
              <a:tr h="305088">
                <a:tc>
                  <a:txBody>
                    <a:bodyPr/>
                    <a:lstStyle/>
                    <a:p>
                      <a:pPr algn="ctr">
                        <a:lnSpc>
                          <a:spcPct val="107000"/>
                        </a:lnSpc>
                        <a:spcAft>
                          <a:spcPts val="0"/>
                        </a:spcAft>
                      </a:pPr>
                      <a:r>
                        <a:rPr lang="en-US" sz="900" dirty="0" smtClean="0">
                          <a:effectLst/>
                          <a:latin typeface="Calibri" panose="020F0502020204030204" pitchFamily="34" charset="0"/>
                          <a:cs typeface="Calibri" panose="020F0502020204030204" pitchFamily="34" charset="0"/>
                        </a:rPr>
                        <a:t>Excavation 2017 Bronze Age mounds</a:t>
                      </a:r>
                      <a:endParaRPr lang="ru-RU" sz="900" dirty="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6550</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3.1</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4990</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22600</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dirty="0">
                          <a:effectLst/>
                          <a:latin typeface="Calibri" panose="020F0502020204030204" pitchFamily="34" charset="0"/>
                          <a:cs typeface="Calibri" panose="020F0502020204030204" pitchFamily="34" charset="0"/>
                        </a:rPr>
                        <a:t>6.8</a:t>
                      </a:r>
                      <a:endParaRPr lang="ru-RU" sz="900" dirty="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dirty="0">
                          <a:effectLst/>
                          <a:latin typeface="Calibri" panose="020F0502020204030204" pitchFamily="34" charset="0"/>
                          <a:cs typeface="Calibri" panose="020F0502020204030204" pitchFamily="34" charset="0"/>
                        </a:rPr>
                        <a:t>59600</a:t>
                      </a:r>
                      <a:endParaRPr lang="ru-RU" sz="900" dirty="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6</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241000</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3.9</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dirty="0">
                          <a:effectLst/>
                          <a:latin typeface="Calibri" panose="020F0502020204030204" pitchFamily="34" charset="0"/>
                          <a:cs typeface="Calibri" panose="020F0502020204030204" pitchFamily="34" charset="0"/>
                        </a:rPr>
                        <a:t>228000</a:t>
                      </a:r>
                      <a:endParaRPr lang="ru-RU" sz="900" dirty="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dirty="0">
                          <a:effectLst/>
                          <a:latin typeface="Calibri" panose="020F0502020204030204" pitchFamily="34" charset="0"/>
                          <a:cs typeface="Calibri" panose="020F0502020204030204" pitchFamily="34" charset="0"/>
                        </a:rPr>
                        <a:t>1740</a:t>
                      </a:r>
                      <a:endParaRPr lang="ru-RU" sz="900" dirty="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5400</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dirty="0">
                          <a:effectLst/>
                          <a:latin typeface="Calibri" panose="020F0502020204030204" pitchFamily="34" charset="0"/>
                          <a:cs typeface="Calibri" panose="020F0502020204030204" pitchFamily="34" charset="0"/>
                        </a:rPr>
                        <a:t>4.5</a:t>
                      </a:r>
                      <a:endParaRPr lang="ru-RU" sz="900" dirty="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dirty="0">
                          <a:effectLst/>
                          <a:latin typeface="Calibri" panose="020F0502020204030204" pitchFamily="34" charset="0"/>
                          <a:cs typeface="Calibri" panose="020F0502020204030204" pitchFamily="34" charset="0"/>
                        </a:rPr>
                        <a:t>5490</a:t>
                      </a:r>
                      <a:endParaRPr lang="ru-RU" sz="900" dirty="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extLst>
                  <a:ext uri="{0D108BD9-81ED-4DB2-BD59-A6C34878D82A}">
                    <a16:rowId xmlns:a16="http://schemas.microsoft.com/office/drawing/2014/main" val="3599834240"/>
                  </a:ext>
                </a:extLst>
              </a:tr>
              <a:tr h="305088">
                <a:tc>
                  <a:txBody>
                    <a:bodyPr/>
                    <a:lstStyle/>
                    <a:p>
                      <a:pPr algn="ctr">
                        <a:lnSpc>
                          <a:spcPct val="107000"/>
                        </a:lnSpc>
                        <a:spcAft>
                          <a:spcPts val="0"/>
                        </a:spcAft>
                      </a:pPr>
                      <a:r>
                        <a:rPr lang="en-US" sz="900" dirty="0" smtClean="0">
                          <a:effectLst/>
                          <a:latin typeface="Calibri" panose="020F0502020204030204" pitchFamily="34" charset="0"/>
                          <a:cs typeface="Calibri" panose="020F0502020204030204" pitchFamily="34" charset="0"/>
                        </a:rPr>
                        <a:t>Sample 2, Excavation 2019, Bronze Age Monument</a:t>
                      </a:r>
                      <a:endParaRPr lang="ru-RU" sz="900" dirty="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19200</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3.3</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9320</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23200</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6.9</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dirty="0">
                          <a:effectLst/>
                          <a:latin typeface="Calibri" panose="020F0502020204030204" pitchFamily="34" charset="0"/>
                          <a:cs typeface="Calibri" panose="020F0502020204030204" pitchFamily="34" charset="0"/>
                        </a:rPr>
                        <a:t>178000</a:t>
                      </a:r>
                      <a:endParaRPr lang="ru-RU" sz="900" dirty="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dirty="0">
                          <a:effectLst/>
                          <a:latin typeface="Calibri" panose="020F0502020204030204" pitchFamily="34" charset="0"/>
                          <a:cs typeface="Calibri" panose="020F0502020204030204" pitchFamily="34" charset="0"/>
                        </a:rPr>
                        <a:t>6</a:t>
                      </a:r>
                      <a:endParaRPr lang="ru-RU" sz="900" dirty="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424000</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3.9</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217000</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dirty="0">
                          <a:effectLst/>
                          <a:latin typeface="Calibri" panose="020F0502020204030204" pitchFamily="34" charset="0"/>
                          <a:cs typeface="Calibri" panose="020F0502020204030204" pitchFamily="34" charset="0"/>
                        </a:rPr>
                        <a:t>1050</a:t>
                      </a:r>
                      <a:endParaRPr lang="ru-RU" sz="900" dirty="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dirty="0">
                          <a:effectLst/>
                          <a:latin typeface="Calibri" panose="020F0502020204030204" pitchFamily="34" charset="0"/>
                          <a:cs typeface="Calibri" panose="020F0502020204030204" pitchFamily="34" charset="0"/>
                        </a:rPr>
                        <a:t>36000</a:t>
                      </a:r>
                      <a:endParaRPr lang="ru-RU" sz="900" dirty="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dirty="0">
                          <a:effectLst/>
                          <a:latin typeface="Calibri" panose="020F0502020204030204" pitchFamily="34" charset="0"/>
                          <a:cs typeface="Calibri" panose="020F0502020204030204" pitchFamily="34" charset="0"/>
                        </a:rPr>
                        <a:t>4.1</a:t>
                      </a:r>
                      <a:endParaRPr lang="ru-RU" sz="900" dirty="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30200</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extLst>
                  <a:ext uri="{0D108BD9-81ED-4DB2-BD59-A6C34878D82A}">
                    <a16:rowId xmlns:a16="http://schemas.microsoft.com/office/drawing/2014/main" val="2495106089"/>
                  </a:ext>
                </a:extLst>
              </a:tr>
              <a:tr h="305088">
                <a:tc>
                  <a:txBody>
                    <a:bodyPr/>
                    <a:lstStyle/>
                    <a:p>
                      <a:pPr algn="ctr">
                        <a:lnSpc>
                          <a:spcPct val="107000"/>
                        </a:lnSpc>
                        <a:spcAft>
                          <a:spcPts val="0"/>
                        </a:spcAft>
                      </a:pPr>
                      <a:r>
                        <a:rPr lang="en-US" sz="900" dirty="0" smtClean="0">
                          <a:effectLst/>
                          <a:latin typeface="Calibri" panose="020F0502020204030204" pitchFamily="34" charset="0"/>
                          <a:cs typeface="Calibri" panose="020F0502020204030204" pitchFamily="34" charset="0"/>
                        </a:rPr>
                        <a:t>Sample 3, Excavation 2019, Bronze Age Monument</a:t>
                      </a:r>
                      <a:endParaRPr lang="ru-RU" sz="900" dirty="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13100</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3.1</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8500</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16300</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7</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99600</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dirty="0">
                          <a:effectLst/>
                          <a:latin typeface="Calibri" panose="020F0502020204030204" pitchFamily="34" charset="0"/>
                          <a:cs typeface="Calibri" panose="020F0502020204030204" pitchFamily="34" charset="0"/>
                        </a:rPr>
                        <a:t>6.3</a:t>
                      </a:r>
                      <a:endParaRPr lang="ru-RU" sz="900" dirty="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dirty="0">
                          <a:effectLst/>
                          <a:latin typeface="Calibri" panose="020F0502020204030204" pitchFamily="34" charset="0"/>
                          <a:cs typeface="Calibri" panose="020F0502020204030204" pitchFamily="34" charset="0"/>
                        </a:rPr>
                        <a:t>318000</a:t>
                      </a:r>
                      <a:endParaRPr lang="ru-RU" sz="900" dirty="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dirty="0">
                          <a:effectLst/>
                          <a:latin typeface="Calibri" panose="020F0502020204030204" pitchFamily="34" charset="0"/>
                          <a:cs typeface="Calibri" panose="020F0502020204030204" pitchFamily="34" charset="0"/>
                        </a:rPr>
                        <a:t>4.0</a:t>
                      </a:r>
                      <a:endParaRPr lang="ru-RU" sz="900" dirty="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dirty="0">
                          <a:effectLst/>
                          <a:latin typeface="Calibri" panose="020F0502020204030204" pitchFamily="34" charset="0"/>
                          <a:cs typeface="Calibri" panose="020F0502020204030204" pitchFamily="34" charset="0"/>
                        </a:rPr>
                        <a:t>265000</a:t>
                      </a:r>
                      <a:endParaRPr lang="ru-RU" sz="900" dirty="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dirty="0">
                          <a:effectLst/>
                          <a:latin typeface="Calibri" panose="020F0502020204030204" pitchFamily="34" charset="0"/>
                          <a:cs typeface="Calibri" panose="020F0502020204030204" pitchFamily="34" charset="0"/>
                        </a:rPr>
                        <a:t>573</a:t>
                      </a:r>
                      <a:endParaRPr lang="ru-RU" sz="900" dirty="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dirty="0">
                          <a:effectLst/>
                          <a:latin typeface="Calibri" panose="020F0502020204030204" pitchFamily="34" charset="0"/>
                          <a:cs typeface="Calibri" panose="020F0502020204030204" pitchFamily="34" charset="0"/>
                        </a:rPr>
                        <a:t>28600</a:t>
                      </a:r>
                      <a:endParaRPr lang="ru-RU" sz="900" dirty="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dirty="0">
                          <a:effectLst/>
                          <a:latin typeface="Calibri" panose="020F0502020204030204" pitchFamily="34" charset="0"/>
                          <a:cs typeface="Calibri" panose="020F0502020204030204" pitchFamily="34" charset="0"/>
                        </a:rPr>
                        <a:t>3.9</a:t>
                      </a:r>
                      <a:endParaRPr lang="ru-RU" sz="900" dirty="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27400</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extLst>
                  <a:ext uri="{0D108BD9-81ED-4DB2-BD59-A6C34878D82A}">
                    <a16:rowId xmlns:a16="http://schemas.microsoft.com/office/drawing/2014/main" val="3609247957"/>
                  </a:ext>
                </a:extLst>
              </a:tr>
              <a:tr h="305088">
                <a:tc>
                  <a:txBody>
                    <a:bodyPr/>
                    <a:lstStyle/>
                    <a:p>
                      <a:pPr algn="ctr">
                        <a:lnSpc>
                          <a:spcPct val="107000"/>
                        </a:lnSpc>
                        <a:spcAft>
                          <a:spcPts val="0"/>
                        </a:spcAft>
                      </a:pPr>
                      <a:r>
                        <a:rPr lang="en-US" sz="900" dirty="0" smtClean="0">
                          <a:effectLst/>
                          <a:latin typeface="Calibri" panose="020F0502020204030204" pitchFamily="34" charset="0"/>
                          <a:cs typeface="Calibri" panose="020F0502020204030204" pitchFamily="34" charset="0"/>
                        </a:rPr>
                        <a:t>Sample 1, Excavation 2019, Bronze Age Monument</a:t>
                      </a:r>
                      <a:endParaRPr lang="ru-RU" sz="900" dirty="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15700</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3.3</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8360</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22600</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7</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128000</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6</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340000</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3.9</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221000</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dirty="0">
                          <a:effectLst/>
                          <a:latin typeface="Calibri" panose="020F0502020204030204" pitchFamily="34" charset="0"/>
                          <a:cs typeface="Calibri" panose="020F0502020204030204" pitchFamily="34" charset="0"/>
                        </a:rPr>
                        <a:t>1350</a:t>
                      </a:r>
                      <a:endParaRPr lang="ru-RU" sz="900" dirty="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dirty="0">
                          <a:effectLst/>
                          <a:latin typeface="Calibri" panose="020F0502020204030204" pitchFamily="34" charset="0"/>
                          <a:cs typeface="Calibri" panose="020F0502020204030204" pitchFamily="34" charset="0"/>
                        </a:rPr>
                        <a:t>25000</a:t>
                      </a:r>
                      <a:endParaRPr lang="ru-RU" sz="900" dirty="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dirty="0">
                          <a:effectLst/>
                          <a:latin typeface="Calibri" panose="020F0502020204030204" pitchFamily="34" charset="0"/>
                          <a:cs typeface="Calibri" panose="020F0502020204030204" pitchFamily="34" charset="0"/>
                        </a:rPr>
                        <a:t>9.8</a:t>
                      </a:r>
                      <a:endParaRPr lang="ru-RU" sz="900" dirty="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dirty="0">
                          <a:effectLst/>
                          <a:latin typeface="Calibri" panose="020F0502020204030204" pitchFamily="34" charset="0"/>
                          <a:cs typeface="Calibri" panose="020F0502020204030204" pitchFamily="34" charset="0"/>
                        </a:rPr>
                        <a:t>21800</a:t>
                      </a:r>
                      <a:endParaRPr lang="ru-RU" sz="900" dirty="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extLst>
                  <a:ext uri="{0D108BD9-81ED-4DB2-BD59-A6C34878D82A}">
                    <a16:rowId xmlns:a16="http://schemas.microsoft.com/office/drawing/2014/main" val="3955439426"/>
                  </a:ext>
                </a:extLst>
              </a:tr>
              <a:tr h="305088">
                <a:tc>
                  <a:txBody>
                    <a:bodyPr/>
                    <a:lstStyle/>
                    <a:p>
                      <a:pPr algn="ctr">
                        <a:lnSpc>
                          <a:spcPct val="107000"/>
                        </a:lnSpc>
                        <a:spcAft>
                          <a:spcPts val="0"/>
                        </a:spcAft>
                      </a:pPr>
                      <a:r>
                        <a:rPr lang="en-US" sz="900" dirty="0" smtClean="0">
                          <a:effectLst/>
                          <a:latin typeface="Calibri" panose="020F0502020204030204" pitchFamily="34" charset="0"/>
                          <a:cs typeface="Calibri" panose="020F0502020204030204" pitchFamily="34" charset="0"/>
                        </a:rPr>
                        <a:t>Sample A, Excavation 2019, Bronze Age Monument</a:t>
                      </a:r>
                      <a:endParaRPr lang="ru-RU" sz="900" dirty="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11400</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3.3</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29500</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7.1</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327000</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6</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483000</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3.9</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14200</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dirty="0">
                          <a:effectLst/>
                          <a:latin typeface="Calibri" panose="020F0502020204030204" pitchFamily="34" charset="0"/>
                          <a:cs typeface="Calibri" panose="020F0502020204030204" pitchFamily="34" charset="0"/>
                        </a:rPr>
                        <a:t>12</a:t>
                      </a:r>
                      <a:endParaRPr lang="ru-RU" sz="900" dirty="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dirty="0">
                          <a:effectLst/>
                          <a:latin typeface="Calibri" panose="020F0502020204030204" pitchFamily="34" charset="0"/>
                          <a:cs typeface="Calibri" panose="020F0502020204030204" pitchFamily="34" charset="0"/>
                        </a:rPr>
                        <a:t>-</a:t>
                      </a:r>
                      <a:endParaRPr lang="ru-RU" sz="900" dirty="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extLst>
                  <a:ext uri="{0D108BD9-81ED-4DB2-BD59-A6C34878D82A}">
                    <a16:rowId xmlns:a16="http://schemas.microsoft.com/office/drawing/2014/main" val="1371048863"/>
                  </a:ext>
                </a:extLst>
              </a:tr>
              <a:tr h="305088">
                <a:tc>
                  <a:txBody>
                    <a:bodyPr/>
                    <a:lstStyle/>
                    <a:p>
                      <a:pPr algn="ctr">
                        <a:lnSpc>
                          <a:spcPct val="107000"/>
                        </a:lnSpc>
                        <a:spcAft>
                          <a:spcPts val="0"/>
                        </a:spcAft>
                      </a:pPr>
                      <a:r>
                        <a:rPr lang="en-US" sz="900" dirty="0" smtClean="0">
                          <a:effectLst/>
                          <a:latin typeface="Calibri" panose="020F0502020204030204" pitchFamily="34" charset="0"/>
                          <a:cs typeface="Calibri" panose="020F0502020204030204" pitchFamily="34" charset="0"/>
                        </a:rPr>
                        <a:t>Sample C, Excavation 2019, Bronze Age Monument</a:t>
                      </a:r>
                      <a:endParaRPr lang="ru-RU" sz="900" dirty="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19400</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dirty="0">
                          <a:effectLst/>
                          <a:latin typeface="Calibri" panose="020F0502020204030204" pitchFamily="34" charset="0"/>
                          <a:cs typeface="Calibri" panose="020F0502020204030204" pitchFamily="34" charset="0"/>
                        </a:rPr>
                        <a:t>3.3</a:t>
                      </a:r>
                      <a:endParaRPr lang="ru-RU" sz="900" dirty="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dirty="0">
                          <a:effectLst/>
                          <a:latin typeface="Calibri" panose="020F0502020204030204" pitchFamily="34" charset="0"/>
                          <a:cs typeface="Calibri" panose="020F0502020204030204" pitchFamily="34" charset="0"/>
                        </a:rPr>
                        <a:t>11690</a:t>
                      </a:r>
                      <a:endParaRPr lang="ru-RU" sz="900" dirty="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24600</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7</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183000</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6</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dirty="0">
                          <a:effectLst/>
                          <a:latin typeface="Calibri" panose="020F0502020204030204" pitchFamily="34" charset="0"/>
                          <a:cs typeface="Calibri" panose="020F0502020204030204" pitchFamily="34" charset="0"/>
                        </a:rPr>
                        <a:t>439000</a:t>
                      </a:r>
                      <a:endParaRPr lang="ru-RU" sz="900" dirty="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3.9</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248000</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303</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a:effectLst/>
                          <a:latin typeface="Calibri" panose="020F0502020204030204" pitchFamily="34" charset="0"/>
                          <a:cs typeface="Calibri" panose="020F0502020204030204" pitchFamily="34" charset="0"/>
                        </a:rPr>
                        <a:t>24700</a:t>
                      </a:r>
                      <a:endParaRPr lang="ru-RU" sz="90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dirty="0">
                          <a:effectLst/>
                          <a:latin typeface="Calibri" panose="020F0502020204030204" pitchFamily="34" charset="0"/>
                          <a:cs typeface="Calibri" panose="020F0502020204030204" pitchFamily="34" charset="0"/>
                        </a:rPr>
                        <a:t>11</a:t>
                      </a:r>
                      <a:endParaRPr lang="ru-RU" sz="900" dirty="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tc>
                  <a:txBody>
                    <a:bodyPr/>
                    <a:lstStyle/>
                    <a:p>
                      <a:pPr algn="ctr">
                        <a:lnSpc>
                          <a:spcPct val="107000"/>
                        </a:lnSpc>
                        <a:spcAft>
                          <a:spcPts val="0"/>
                        </a:spcAft>
                      </a:pPr>
                      <a:r>
                        <a:rPr lang="ru-RU" sz="900" dirty="0">
                          <a:effectLst/>
                          <a:latin typeface="Calibri" panose="020F0502020204030204" pitchFamily="34" charset="0"/>
                          <a:cs typeface="Calibri" panose="020F0502020204030204" pitchFamily="34" charset="0"/>
                        </a:rPr>
                        <a:t>23200</a:t>
                      </a:r>
                      <a:endParaRPr lang="ru-RU" sz="900" dirty="0">
                        <a:effectLst/>
                        <a:latin typeface="Calibri" panose="020F0502020204030204" pitchFamily="34" charset="0"/>
                        <a:ea typeface="Calibri" panose="020F0502020204030204" pitchFamily="34" charset="0"/>
                        <a:cs typeface="Calibri" panose="020F0502020204030204" pitchFamily="34" charset="0"/>
                      </a:endParaRPr>
                    </a:p>
                  </a:txBody>
                  <a:tcPr marL="39794" marR="39794" marT="0" marB="0" anchor="ctr"/>
                </a:tc>
                <a:extLst>
                  <a:ext uri="{0D108BD9-81ED-4DB2-BD59-A6C34878D82A}">
                    <a16:rowId xmlns:a16="http://schemas.microsoft.com/office/drawing/2014/main" val="1543472590"/>
                  </a:ext>
                </a:extLst>
              </a:tr>
            </a:tbl>
          </a:graphicData>
        </a:graphic>
      </p:graphicFrame>
      <p:sp>
        <p:nvSpPr>
          <p:cNvPr id="7" name="Прямоугольник 6"/>
          <p:cNvSpPr/>
          <p:nvPr/>
        </p:nvSpPr>
        <p:spPr>
          <a:xfrm>
            <a:off x="2562252" y="6363215"/>
            <a:ext cx="7188035" cy="276999"/>
          </a:xfrm>
          <a:prstGeom prst="rect">
            <a:avLst/>
          </a:prstGeom>
        </p:spPr>
        <p:txBody>
          <a:bodyPr wrap="square">
            <a:spAutoFit/>
          </a:bodyPr>
          <a:lstStyle/>
          <a:p>
            <a:r>
              <a:rPr lang="en-US" sz="1200" dirty="0">
                <a:latin typeface="Calibri" panose="020F0502020204030204" pitchFamily="34" charset="0"/>
                <a:ea typeface="Calibri" panose="020F0502020204030204" pitchFamily="34" charset="0"/>
                <a:cs typeface="Times New Roman" panose="02020603050405020304" pitchFamily="18" charset="0"/>
              </a:rPr>
              <a:t>Figure. </a:t>
            </a:r>
            <a:r>
              <a:rPr lang="en-US" sz="1200" dirty="0" smtClean="0">
                <a:latin typeface="Calibri" panose="020F0502020204030204" pitchFamily="34" charset="0"/>
                <a:ea typeface="Calibri" panose="020F0502020204030204" pitchFamily="34" charset="0"/>
                <a:cs typeface="Times New Roman" panose="02020603050405020304" pitchFamily="18" charset="0"/>
              </a:rPr>
              <a:t>17. </a:t>
            </a:r>
            <a:r>
              <a:rPr lang="en-US" sz="1200" dirty="0">
                <a:latin typeface="Calibri" panose="020F0502020204030204" pitchFamily="34" charset="0"/>
                <a:ea typeface="Calibri" panose="020F0502020204030204" pitchFamily="34" charset="0"/>
                <a:cs typeface="Times New Roman" panose="02020603050405020304" pitchFamily="18" charset="0"/>
              </a:rPr>
              <a:t>Fragment of the table containing the concentration of ceramic elements obtained using NAA and XRF</a:t>
            </a:r>
            <a:endParaRPr lang="ru-RU" sz="1200" dirty="0"/>
          </a:p>
        </p:txBody>
      </p:sp>
    </p:spTree>
    <p:extLst>
      <p:ext uri="{BB962C8B-B14F-4D97-AF65-F5344CB8AC3E}">
        <p14:creationId xmlns:p14="http://schemas.microsoft.com/office/powerpoint/2010/main" val="3259564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50406" y="10048"/>
            <a:ext cx="9448800" cy="553998"/>
          </a:xfrm>
          <a:prstGeom prst="rect">
            <a:avLst/>
          </a:prstGeom>
          <a:noFill/>
        </p:spPr>
        <p:txBody>
          <a:bodyPr wrap="square" rtlCol="0">
            <a:spAutoFit/>
          </a:bodyPr>
          <a:lstStyle/>
          <a:p>
            <a:pPr algn="ctr"/>
            <a:r>
              <a:rPr lang="en-US" sz="3000" b="1" dirty="0"/>
              <a:t>Cluster Analysis</a:t>
            </a:r>
            <a:endParaRPr lang="ru-RU" sz="3000" b="1" dirty="0"/>
          </a:p>
        </p:txBody>
      </p:sp>
      <p:sp>
        <p:nvSpPr>
          <p:cNvPr id="2" name="Прямоугольник 1"/>
          <p:cNvSpPr/>
          <p:nvPr/>
        </p:nvSpPr>
        <p:spPr>
          <a:xfrm>
            <a:off x="4197304" y="6012621"/>
            <a:ext cx="184731" cy="369332"/>
          </a:xfrm>
          <a:prstGeom prst="rect">
            <a:avLst/>
          </a:prstGeom>
        </p:spPr>
        <p:txBody>
          <a:bodyPr wrap="none">
            <a:spAutoFit/>
          </a:bodyPr>
          <a:lstStyle/>
          <a:p>
            <a:endParaRPr lang="ru-RU" dirty="0"/>
          </a:p>
        </p:txBody>
      </p:sp>
      <p:sp>
        <p:nvSpPr>
          <p:cNvPr id="7" name="Прямоугольник 6"/>
          <p:cNvSpPr/>
          <p:nvPr/>
        </p:nvSpPr>
        <p:spPr>
          <a:xfrm>
            <a:off x="5740037" y="5403584"/>
            <a:ext cx="4244305" cy="276999"/>
          </a:xfrm>
          <a:prstGeom prst="rect">
            <a:avLst/>
          </a:prstGeom>
        </p:spPr>
        <p:txBody>
          <a:bodyPr wrap="square">
            <a:spAutoFit/>
          </a:bodyPr>
          <a:lstStyle/>
          <a:p>
            <a:r>
              <a:rPr lang="en-US" sz="1200" dirty="0">
                <a:latin typeface="Calibri" panose="020F0502020204030204" pitchFamily="34" charset="0"/>
                <a:ea typeface="Calibri" panose="020F0502020204030204" pitchFamily="34" charset="0"/>
                <a:cs typeface="Times New Roman" panose="02020603050405020304" pitchFamily="18" charset="0"/>
              </a:rPr>
              <a:t>Figure. </a:t>
            </a:r>
            <a:r>
              <a:rPr lang="en-US" sz="1200" dirty="0" smtClean="0">
                <a:latin typeface="Calibri" panose="020F0502020204030204" pitchFamily="34" charset="0"/>
                <a:ea typeface="Calibri" panose="020F0502020204030204" pitchFamily="34" charset="0"/>
                <a:cs typeface="Times New Roman" panose="02020603050405020304" pitchFamily="18" charset="0"/>
              </a:rPr>
              <a:t>18. </a:t>
            </a:r>
            <a:r>
              <a:rPr lang="en-US" sz="1200" dirty="0" err="1">
                <a:latin typeface="Calibri" panose="020F0502020204030204" pitchFamily="34" charset="0"/>
                <a:ea typeface="Calibri" panose="020F0502020204030204" pitchFamily="34" charset="0"/>
                <a:cs typeface="Times New Roman" panose="02020603050405020304" pitchFamily="18" charset="0"/>
              </a:rPr>
              <a:t>Dendrogram</a:t>
            </a:r>
            <a:r>
              <a:rPr lang="en-US" sz="1200" dirty="0">
                <a:latin typeface="Calibri" panose="020F0502020204030204" pitchFamily="34" charset="0"/>
                <a:ea typeface="Calibri" panose="020F0502020204030204" pitchFamily="34" charset="0"/>
                <a:cs typeface="Times New Roman" panose="02020603050405020304" pitchFamily="18" charset="0"/>
              </a:rPr>
              <a:t>, built according to NAA and XRF analysis</a:t>
            </a:r>
            <a:endParaRPr lang="ru-RU" sz="1200" dirty="0"/>
          </a:p>
        </p:txBody>
      </p:sp>
      <p:pic>
        <p:nvPicPr>
          <p:cNvPr id="6" name="Picture 5"/>
          <p:cNvPicPr/>
          <p:nvPr/>
        </p:nvPicPr>
        <p:blipFill rotWithShape="1">
          <a:blip r:embed="rId3" cstate="print">
            <a:extLst>
              <a:ext uri="{28A0092B-C50C-407E-A947-70E740481C1C}">
                <a14:useLocalDpi xmlns:a14="http://schemas.microsoft.com/office/drawing/2010/main" val="0"/>
              </a:ext>
            </a:extLst>
          </a:blip>
          <a:srcRect l="7452" t="12105" r="4719" b="11603"/>
          <a:stretch/>
        </p:blipFill>
        <p:spPr bwMode="auto">
          <a:xfrm>
            <a:off x="3607906" y="564044"/>
            <a:ext cx="8460748" cy="4922355"/>
          </a:xfrm>
          <a:prstGeom prst="rect">
            <a:avLst/>
          </a:prstGeom>
          <a:noFill/>
          <a:ln>
            <a:noFill/>
          </a:ln>
        </p:spPr>
      </p:pic>
      <p:graphicFrame>
        <p:nvGraphicFramePr>
          <p:cNvPr id="8" name="Table 7"/>
          <p:cNvGraphicFramePr>
            <a:graphicFrameLocks noGrp="1"/>
          </p:cNvGraphicFramePr>
          <p:nvPr>
            <p:extLst>
              <p:ext uri="{D42A27DB-BD31-4B8C-83A1-F6EECF244321}">
                <p14:modId xmlns:p14="http://schemas.microsoft.com/office/powerpoint/2010/main" val="450279827"/>
              </p:ext>
            </p:extLst>
          </p:nvPr>
        </p:nvGraphicFramePr>
        <p:xfrm>
          <a:off x="218091" y="564044"/>
          <a:ext cx="3290421" cy="4839540"/>
        </p:xfrm>
        <a:graphic>
          <a:graphicData uri="http://schemas.openxmlformats.org/drawingml/2006/table">
            <a:tbl>
              <a:tblPr>
                <a:tableStyleId>{5C22544A-7EE6-4342-B048-85BDC9FD1C3A}</a:tableStyleId>
              </a:tblPr>
              <a:tblGrid>
                <a:gridCol w="707216">
                  <a:extLst>
                    <a:ext uri="{9D8B030D-6E8A-4147-A177-3AD203B41FA5}">
                      <a16:colId xmlns:a16="http://schemas.microsoft.com/office/drawing/2014/main" val="20432308"/>
                    </a:ext>
                  </a:extLst>
                </a:gridCol>
                <a:gridCol w="2583205">
                  <a:extLst>
                    <a:ext uri="{9D8B030D-6E8A-4147-A177-3AD203B41FA5}">
                      <a16:colId xmlns:a16="http://schemas.microsoft.com/office/drawing/2014/main" val="2935126905"/>
                    </a:ext>
                  </a:extLst>
                </a:gridCol>
              </a:tblGrid>
              <a:tr h="357825">
                <a:tc>
                  <a:txBody>
                    <a:bodyPr/>
                    <a:lstStyle/>
                    <a:p>
                      <a:pPr algn="ctr" fontAlgn="b"/>
                      <a:r>
                        <a:rPr lang="en-US" sz="1100" b="1" u="none" strike="noStrike" dirty="0">
                          <a:effectLst/>
                          <a:latin typeface="Calibri" panose="020F0502020204030204" pitchFamily="34" charset="0"/>
                          <a:cs typeface="Calibri" panose="020F0502020204030204" pitchFamily="34" charset="0"/>
                        </a:rPr>
                        <a:t>Index number</a:t>
                      </a:r>
                      <a:endParaRPr lang="en-US" sz="11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b"/>
                      <a:r>
                        <a:rPr lang="en-US" sz="1100" b="1" u="none" strike="noStrike" dirty="0">
                          <a:effectLst/>
                          <a:latin typeface="Calibri" panose="020F0502020204030204" pitchFamily="34" charset="0"/>
                          <a:cs typeface="Calibri" panose="020F0502020204030204" pitchFamily="34" charset="0"/>
                        </a:rPr>
                        <a:t>Samples</a:t>
                      </a:r>
                      <a:endParaRPr lang="en-US" sz="11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1455938814"/>
                  </a:ext>
                </a:extLst>
              </a:tr>
              <a:tr h="197694">
                <a:tc>
                  <a:txBody>
                    <a:bodyPr/>
                    <a:lstStyle/>
                    <a:p>
                      <a:pPr algn="ctr" fontAlgn="b"/>
                      <a:r>
                        <a:rPr lang="ru-RU" sz="1100" u="none" strike="noStrike" dirty="0">
                          <a:effectLst/>
                          <a:latin typeface="Calibri" panose="020F0502020204030204" pitchFamily="34" charset="0"/>
                          <a:cs typeface="Calibri" panose="020F0502020204030204" pitchFamily="34" charset="0"/>
                        </a:rPr>
                        <a:t>1</a:t>
                      </a:r>
                      <a:endParaRPr lang="ru-RU" sz="11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b"/>
                      <a:r>
                        <a:rPr lang="en-US" sz="1100" u="none" strike="noStrike" dirty="0">
                          <a:effectLst/>
                          <a:latin typeface="Calibri" panose="020F0502020204030204" pitchFamily="34" charset="0"/>
                          <a:cs typeface="Calibri" panose="020F0502020204030204" pitchFamily="34" charset="0"/>
                        </a:rPr>
                        <a:t>No.7 mound 2020, Fragments of ceramics 1</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3164508152"/>
                  </a:ext>
                </a:extLst>
              </a:tr>
              <a:tr h="197694">
                <a:tc>
                  <a:txBody>
                    <a:bodyPr/>
                    <a:lstStyle/>
                    <a:p>
                      <a:pPr algn="ctr" fontAlgn="b"/>
                      <a:r>
                        <a:rPr lang="ru-RU" sz="1100" u="none" strike="noStrike" dirty="0">
                          <a:effectLst/>
                          <a:latin typeface="Calibri" panose="020F0502020204030204" pitchFamily="34" charset="0"/>
                          <a:cs typeface="Calibri" panose="020F0502020204030204" pitchFamily="34" charset="0"/>
                        </a:rPr>
                        <a:t>2</a:t>
                      </a:r>
                      <a:endParaRPr lang="ru-RU" sz="11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b"/>
                      <a:r>
                        <a:rPr lang="en-US" sz="1100" u="none" strike="noStrike" dirty="0">
                          <a:effectLst/>
                          <a:latin typeface="Calibri" panose="020F0502020204030204" pitchFamily="34" charset="0"/>
                          <a:cs typeface="Calibri" panose="020F0502020204030204" pitchFamily="34" charset="0"/>
                        </a:rPr>
                        <a:t>No.7 mound 2020, Fragments of ceramics 2</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3296837158"/>
                  </a:ext>
                </a:extLst>
              </a:tr>
              <a:tr h="197694">
                <a:tc>
                  <a:txBody>
                    <a:bodyPr/>
                    <a:lstStyle/>
                    <a:p>
                      <a:pPr algn="ctr" fontAlgn="b"/>
                      <a:r>
                        <a:rPr lang="ru-RU" sz="1100" u="none" strike="noStrike" dirty="0">
                          <a:effectLst/>
                          <a:latin typeface="Calibri" panose="020F0502020204030204" pitchFamily="34" charset="0"/>
                          <a:cs typeface="Calibri" panose="020F0502020204030204" pitchFamily="34" charset="0"/>
                        </a:rPr>
                        <a:t>3</a:t>
                      </a:r>
                      <a:endParaRPr lang="ru-RU" sz="11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b"/>
                      <a:r>
                        <a:rPr lang="en-US" sz="1100" u="none" strike="noStrike">
                          <a:effectLst/>
                          <a:latin typeface="Calibri" panose="020F0502020204030204" pitchFamily="34" charset="0"/>
                          <a:cs typeface="Calibri" panose="020F0502020204030204" pitchFamily="34" charset="0"/>
                        </a:rPr>
                        <a:t>No.20 mound 2020, Fragments of ceramics 1</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641394737"/>
                  </a:ext>
                </a:extLst>
              </a:tr>
              <a:tr h="197694">
                <a:tc>
                  <a:txBody>
                    <a:bodyPr/>
                    <a:lstStyle/>
                    <a:p>
                      <a:pPr algn="ctr" fontAlgn="b"/>
                      <a:r>
                        <a:rPr lang="ru-RU" sz="1100" u="none" strike="noStrike" dirty="0">
                          <a:effectLst/>
                          <a:latin typeface="Calibri" panose="020F0502020204030204" pitchFamily="34" charset="0"/>
                          <a:cs typeface="Calibri" panose="020F0502020204030204" pitchFamily="34" charset="0"/>
                        </a:rPr>
                        <a:t>4</a:t>
                      </a:r>
                      <a:endParaRPr lang="ru-RU" sz="11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b"/>
                      <a:r>
                        <a:rPr lang="en-US" sz="1100" u="none" strike="noStrike" dirty="0">
                          <a:effectLst/>
                          <a:latin typeface="Calibri" panose="020F0502020204030204" pitchFamily="34" charset="0"/>
                          <a:cs typeface="Calibri" panose="020F0502020204030204" pitchFamily="34" charset="0"/>
                        </a:rPr>
                        <a:t>No.20 Kurgan 2020, Fragments of ceramics 2</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2931151109"/>
                  </a:ext>
                </a:extLst>
              </a:tr>
              <a:tr h="197694">
                <a:tc>
                  <a:txBody>
                    <a:bodyPr/>
                    <a:lstStyle/>
                    <a:p>
                      <a:pPr algn="ctr" fontAlgn="b"/>
                      <a:r>
                        <a:rPr lang="ru-RU" sz="1100" u="none" strike="noStrike" dirty="0">
                          <a:effectLst/>
                          <a:latin typeface="Calibri" panose="020F0502020204030204" pitchFamily="34" charset="0"/>
                          <a:cs typeface="Calibri" panose="020F0502020204030204" pitchFamily="34" charset="0"/>
                        </a:rPr>
                        <a:t>5</a:t>
                      </a:r>
                      <a:endParaRPr lang="ru-RU" sz="11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b"/>
                      <a:r>
                        <a:rPr lang="en-US" sz="1100" u="none" strike="noStrike">
                          <a:effectLst/>
                          <a:latin typeface="Calibri" panose="020F0502020204030204" pitchFamily="34" charset="0"/>
                          <a:cs typeface="Calibri" panose="020F0502020204030204" pitchFamily="34" charset="0"/>
                        </a:rPr>
                        <a:t>AAE, Fragments of ceramics 1</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3580879503"/>
                  </a:ext>
                </a:extLst>
              </a:tr>
              <a:tr h="197694">
                <a:tc>
                  <a:txBody>
                    <a:bodyPr/>
                    <a:lstStyle/>
                    <a:p>
                      <a:pPr algn="ctr" fontAlgn="b"/>
                      <a:r>
                        <a:rPr lang="ru-RU" sz="1100" u="none" strike="noStrike" dirty="0">
                          <a:effectLst/>
                          <a:latin typeface="Calibri" panose="020F0502020204030204" pitchFamily="34" charset="0"/>
                          <a:cs typeface="Calibri" panose="020F0502020204030204" pitchFamily="34" charset="0"/>
                        </a:rPr>
                        <a:t>6</a:t>
                      </a:r>
                      <a:endParaRPr lang="ru-RU" sz="11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b"/>
                      <a:r>
                        <a:rPr lang="en-US" sz="1100" u="none" strike="noStrike" dirty="0">
                          <a:effectLst/>
                          <a:latin typeface="Calibri" panose="020F0502020204030204" pitchFamily="34" charset="0"/>
                          <a:cs typeface="Calibri" panose="020F0502020204030204" pitchFamily="34" charset="0"/>
                        </a:rPr>
                        <a:t>AAE, Fragments of ceramics 2</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541234121"/>
                  </a:ext>
                </a:extLst>
              </a:tr>
              <a:tr h="197694">
                <a:tc>
                  <a:txBody>
                    <a:bodyPr/>
                    <a:lstStyle/>
                    <a:p>
                      <a:pPr algn="ctr" fontAlgn="b"/>
                      <a:r>
                        <a:rPr lang="ru-RU" sz="1100" u="none" strike="noStrike" dirty="0">
                          <a:effectLst/>
                          <a:latin typeface="Calibri" panose="020F0502020204030204" pitchFamily="34" charset="0"/>
                          <a:cs typeface="Calibri" panose="020F0502020204030204" pitchFamily="34" charset="0"/>
                        </a:rPr>
                        <a:t>7</a:t>
                      </a:r>
                      <a:endParaRPr lang="ru-RU" sz="11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b"/>
                      <a:r>
                        <a:rPr lang="en-US" sz="1100" u="none" strike="noStrike" dirty="0">
                          <a:effectLst/>
                          <a:latin typeface="Calibri" panose="020F0502020204030204" pitchFamily="34" charset="0"/>
                          <a:cs typeface="Calibri" panose="020F0502020204030204" pitchFamily="34" charset="0"/>
                        </a:rPr>
                        <a:t>AAE, Fragments of ceramics 3</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3478074155"/>
                  </a:ext>
                </a:extLst>
              </a:tr>
              <a:tr h="357825">
                <a:tc>
                  <a:txBody>
                    <a:bodyPr/>
                    <a:lstStyle/>
                    <a:p>
                      <a:pPr algn="ctr" fontAlgn="b"/>
                      <a:r>
                        <a:rPr lang="ru-RU" sz="1100" u="none" strike="noStrike" dirty="0">
                          <a:effectLst/>
                          <a:latin typeface="Calibri" panose="020F0502020204030204" pitchFamily="34" charset="0"/>
                          <a:cs typeface="Calibri" panose="020F0502020204030204" pitchFamily="34" charset="0"/>
                        </a:rPr>
                        <a:t>8</a:t>
                      </a:r>
                      <a:endParaRPr lang="ru-RU" sz="11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b"/>
                      <a:r>
                        <a:rPr lang="en-US" sz="1100" u="none" strike="noStrike" dirty="0">
                          <a:effectLst/>
                          <a:latin typeface="Calibri" panose="020F0502020204030204" pitchFamily="34" charset="0"/>
                          <a:cs typeface="Calibri" panose="020F0502020204030204" pitchFamily="34" charset="0"/>
                        </a:rPr>
                        <a:t>Excavation 2015-16, medieval site of ancient settlement </a:t>
                      </a:r>
                      <a:r>
                        <a:rPr lang="en-US" sz="1100" u="none" strike="noStrike" dirty="0" err="1">
                          <a:effectLst/>
                          <a:latin typeface="Calibri" panose="020F0502020204030204" pitchFamily="34" charset="0"/>
                          <a:cs typeface="Calibri" panose="020F0502020204030204" pitchFamily="34" charset="0"/>
                        </a:rPr>
                        <a:t>Zhaipakulken</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2698654143"/>
                  </a:ext>
                </a:extLst>
              </a:tr>
              <a:tr h="357825">
                <a:tc>
                  <a:txBody>
                    <a:bodyPr/>
                    <a:lstStyle/>
                    <a:p>
                      <a:pPr algn="ctr" fontAlgn="b"/>
                      <a:r>
                        <a:rPr lang="ru-RU" sz="1100" u="none" strike="noStrike" dirty="0">
                          <a:effectLst/>
                          <a:latin typeface="Calibri" panose="020F0502020204030204" pitchFamily="34" charset="0"/>
                          <a:cs typeface="Calibri" panose="020F0502020204030204" pitchFamily="34" charset="0"/>
                        </a:rPr>
                        <a:t>9</a:t>
                      </a:r>
                      <a:endParaRPr lang="ru-RU" sz="11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b"/>
                      <a:r>
                        <a:rPr lang="en-US" sz="1100" u="none" strike="noStrike" dirty="0">
                          <a:effectLst/>
                          <a:latin typeface="Calibri" panose="020F0502020204030204" pitchFamily="34" charset="0"/>
                          <a:cs typeface="Calibri" panose="020F0502020204030204" pitchFamily="34" charset="0"/>
                        </a:rPr>
                        <a:t>Excavations 2015-16, medieval site of ancient settlement  </a:t>
                      </a:r>
                      <a:r>
                        <a:rPr lang="en-US" sz="1100" u="none" strike="noStrike" dirty="0" err="1">
                          <a:effectLst/>
                          <a:latin typeface="Calibri" panose="020F0502020204030204" pitchFamily="34" charset="0"/>
                          <a:cs typeface="Calibri" panose="020F0502020204030204" pitchFamily="34" charset="0"/>
                        </a:rPr>
                        <a:t>Zhaipak</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1066158237"/>
                  </a:ext>
                </a:extLst>
              </a:tr>
              <a:tr h="197694">
                <a:tc>
                  <a:txBody>
                    <a:bodyPr/>
                    <a:lstStyle/>
                    <a:p>
                      <a:pPr algn="ctr" fontAlgn="b"/>
                      <a:r>
                        <a:rPr lang="ru-RU" sz="1100" u="none" strike="noStrike" dirty="0">
                          <a:effectLst/>
                          <a:latin typeface="Calibri" panose="020F0502020204030204" pitchFamily="34" charset="0"/>
                          <a:cs typeface="Calibri" panose="020F0502020204030204" pitchFamily="34" charset="0"/>
                        </a:rPr>
                        <a:t>10</a:t>
                      </a:r>
                      <a:endParaRPr lang="ru-RU" sz="11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b"/>
                      <a:r>
                        <a:rPr lang="en-US" sz="1100" u="none" strike="noStrike" dirty="0">
                          <a:effectLst/>
                          <a:latin typeface="Calibri" panose="020F0502020204030204" pitchFamily="34" charset="0"/>
                          <a:cs typeface="Calibri" panose="020F0502020204030204" pitchFamily="34" charset="0"/>
                        </a:rPr>
                        <a:t>Excavation 2019, early Iron Age mounds 5</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2265196558"/>
                  </a:ext>
                </a:extLst>
              </a:tr>
              <a:tr h="197694">
                <a:tc>
                  <a:txBody>
                    <a:bodyPr/>
                    <a:lstStyle/>
                    <a:p>
                      <a:pPr algn="ctr" fontAlgn="b"/>
                      <a:r>
                        <a:rPr lang="ru-RU" sz="1100" u="none" strike="noStrike" dirty="0">
                          <a:effectLst/>
                          <a:latin typeface="Calibri" panose="020F0502020204030204" pitchFamily="34" charset="0"/>
                          <a:cs typeface="Calibri" panose="020F0502020204030204" pitchFamily="34" charset="0"/>
                        </a:rPr>
                        <a:t>11</a:t>
                      </a:r>
                      <a:endParaRPr lang="ru-RU" sz="11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b"/>
                      <a:r>
                        <a:rPr lang="en-US" sz="1100" u="none" strike="noStrike">
                          <a:effectLst/>
                          <a:latin typeface="Calibri" panose="020F0502020204030204" pitchFamily="34" charset="0"/>
                          <a:cs typeface="Calibri" panose="020F0502020204030204" pitchFamily="34" charset="0"/>
                        </a:rPr>
                        <a:t>Excavation 2019, early Iron Age mounds 6</a:t>
                      </a:r>
                      <a:endParaRPr lang="en-US" sz="11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4165085161"/>
                  </a:ext>
                </a:extLst>
              </a:tr>
              <a:tr h="197694">
                <a:tc>
                  <a:txBody>
                    <a:bodyPr/>
                    <a:lstStyle/>
                    <a:p>
                      <a:pPr algn="ctr" fontAlgn="b"/>
                      <a:r>
                        <a:rPr lang="ru-RU" sz="1100" u="none" strike="noStrike" dirty="0">
                          <a:effectLst/>
                          <a:latin typeface="Calibri" panose="020F0502020204030204" pitchFamily="34" charset="0"/>
                          <a:cs typeface="Calibri" panose="020F0502020204030204" pitchFamily="34" charset="0"/>
                        </a:rPr>
                        <a:t>12</a:t>
                      </a:r>
                      <a:endParaRPr lang="ru-RU" sz="11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b"/>
                      <a:r>
                        <a:rPr lang="en-US" sz="1100" u="none" strike="noStrike" dirty="0">
                          <a:effectLst/>
                          <a:latin typeface="Calibri" panose="020F0502020204030204" pitchFamily="34" charset="0"/>
                          <a:cs typeface="Calibri" panose="020F0502020204030204" pitchFamily="34" charset="0"/>
                        </a:rPr>
                        <a:t>Excavation 2017 Bronze Age mounds</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2793880981"/>
                  </a:ext>
                </a:extLst>
              </a:tr>
              <a:tr h="357825">
                <a:tc>
                  <a:txBody>
                    <a:bodyPr/>
                    <a:lstStyle/>
                    <a:p>
                      <a:pPr algn="ctr" fontAlgn="b"/>
                      <a:r>
                        <a:rPr lang="ru-RU" sz="1100" u="none" strike="noStrike" dirty="0">
                          <a:effectLst/>
                          <a:latin typeface="Calibri" panose="020F0502020204030204" pitchFamily="34" charset="0"/>
                          <a:cs typeface="Calibri" panose="020F0502020204030204" pitchFamily="34" charset="0"/>
                        </a:rPr>
                        <a:t>13</a:t>
                      </a:r>
                      <a:endParaRPr lang="ru-RU" sz="11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b"/>
                      <a:r>
                        <a:rPr lang="en-US" sz="1100" u="none" strike="noStrike" dirty="0">
                          <a:effectLst/>
                          <a:latin typeface="Calibri" panose="020F0502020204030204" pitchFamily="34" charset="0"/>
                          <a:cs typeface="Calibri" panose="020F0502020204030204" pitchFamily="34" charset="0"/>
                        </a:rPr>
                        <a:t>Sample 2, Excavation 2019, Bronze Age Monument</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1566568691"/>
                  </a:ext>
                </a:extLst>
              </a:tr>
              <a:tr h="357825">
                <a:tc>
                  <a:txBody>
                    <a:bodyPr/>
                    <a:lstStyle/>
                    <a:p>
                      <a:pPr algn="ctr" fontAlgn="b"/>
                      <a:r>
                        <a:rPr lang="ru-RU" sz="1100" u="none" strike="noStrike" dirty="0">
                          <a:effectLst/>
                          <a:latin typeface="Calibri" panose="020F0502020204030204" pitchFamily="34" charset="0"/>
                          <a:cs typeface="Calibri" panose="020F0502020204030204" pitchFamily="34" charset="0"/>
                        </a:rPr>
                        <a:t>14</a:t>
                      </a:r>
                      <a:endParaRPr lang="ru-RU" sz="11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b"/>
                      <a:r>
                        <a:rPr lang="en-US" sz="1100" u="none" strike="noStrike" dirty="0">
                          <a:effectLst/>
                          <a:latin typeface="Calibri" panose="020F0502020204030204" pitchFamily="34" charset="0"/>
                          <a:cs typeface="Calibri" panose="020F0502020204030204" pitchFamily="34" charset="0"/>
                        </a:rPr>
                        <a:t>Sample 3, Excavation 2019, Bronze Age Monument</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3446690129"/>
                  </a:ext>
                </a:extLst>
              </a:tr>
              <a:tr h="357825">
                <a:tc>
                  <a:txBody>
                    <a:bodyPr/>
                    <a:lstStyle/>
                    <a:p>
                      <a:pPr algn="ctr" fontAlgn="b"/>
                      <a:r>
                        <a:rPr lang="ru-RU" sz="1100" u="none" strike="noStrike" dirty="0">
                          <a:effectLst/>
                          <a:latin typeface="Calibri" panose="020F0502020204030204" pitchFamily="34" charset="0"/>
                          <a:cs typeface="Calibri" panose="020F0502020204030204" pitchFamily="34" charset="0"/>
                        </a:rPr>
                        <a:t>15</a:t>
                      </a:r>
                      <a:endParaRPr lang="ru-RU" sz="11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b"/>
                      <a:r>
                        <a:rPr lang="en-US" sz="1100" u="none" strike="noStrike" dirty="0">
                          <a:effectLst/>
                          <a:latin typeface="Calibri" panose="020F0502020204030204" pitchFamily="34" charset="0"/>
                          <a:cs typeface="Calibri" panose="020F0502020204030204" pitchFamily="34" charset="0"/>
                        </a:rPr>
                        <a:t>Sample 1, Excavation 2019, Bronze Age Monument</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884897080"/>
                  </a:ext>
                </a:extLst>
              </a:tr>
              <a:tr h="357825">
                <a:tc>
                  <a:txBody>
                    <a:bodyPr/>
                    <a:lstStyle/>
                    <a:p>
                      <a:pPr algn="ctr" fontAlgn="b"/>
                      <a:r>
                        <a:rPr lang="ru-RU" sz="1100" u="none" strike="noStrike" dirty="0">
                          <a:effectLst/>
                          <a:latin typeface="Calibri" panose="020F0502020204030204" pitchFamily="34" charset="0"/>
                          <a:cs typeface="Calibri" panose="020F0502020204030204" pitchFamily="34" charset="0"/>
                        </a:rPr>
                        <a:t>16</a:t>
                      </a:r>
                      <a:endParaRPr lang="ru-RU" sz="11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b"/>
                      <a:r>
                        <a:rPr lang="en-US" sz="1100" u="none" strike="noStrike" dirty="0">
                          <a:effectLst/>
                          <a:latin typeface="Calibri" panose="020F0502020204030204" pitchFamily="34" charset="0"/>
                          <a:cs typeface="Calibri" panose="020F0502020204030204" pitchFamily="34" charset="0"/>
                        </a:rPr>
                        <a:t>Sample A, Excavation 2019, Bronze Age Monument</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671051152"/>
                  </a:ext>
                </a:extLst>
              </a:tr>
              <a:tr h="357825">
                <a:tc>
                  <a:txBody>
                    <a:bodyPr/>
                    <a:lstStyle/>
                    <a:p>
                      <a:pPr algn="ctr" fontAlgn="b"/>
                      <a:r>
                        <a:rPr lang="ru-RU" sz="1100" u="none" strike="noStrike" dirty="0">
                          <a:effectLst/>
                          <a:latin typeface="Calibri" panose="020F0502020204030204" pitchFamily="34" charset="0"/>
                          <a:cs typeface="Calibri" panose="020F0502020204030204" pitchFamily="34" charset="0"/>
                        </a:rPr>
                        <a:t>17</a:t>
                      </a:r>
                      <a:endParaRPr lang="ru-RU" sz="11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b"/>
                      <a:r>
                        <a:rPr lang="en-US" sz="1100" u="none" strike="noStrike" dirty="0">
                          <a:effectLst/>
                          <a:latin typeface="Calibri" panose="020F0502020204030204" pitchFamily="34" charset="0"/>
                          <a:cs typeface="Calibri" panose="020F0502020204030204" pitchFamily="34" charset="0"/>
                        </a:rPr>
                        <a:t>Sample C, Excavation 2019, Bronze Age Monument</a:t>
                      </a:r>
                      <a:endParaRPr lang="en-US" sz="11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extLst>
                  <a:ext uri="{0D108BD9-81ED-4DB2-BD59-A6C34878D82A}">
                    <a16:rowId xmlns:a16="http://schemas.microsoft.com/office/drawing/2014/main" val="2157418396"/>
                  </a:ext>
                </a:extLst>
              </a:tr>
            </a:tbl>
          </a:graphicData>
        </a:graphic>
      </p:graphicFrame>
    </p:spTree>
    <p:extLst>
      <p:ext uri="{BB962C8B-B14F-4D97-AF65-F5344CB8AC3E}">
        <p14:creationId xmlns:p14="http://schemas.microsoft.com/office/powerpoint/2010/main" val="6618628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636104" y="2426234"/>
            <a:ext cx="11022495" cy="1609344"/>
          </a:xfrm>
        </p:spPr>
        <p:txBody>
          <a:bodyPr>
            <a:normAutofit/>
          </a:bodyPr>
          <a:lstStyle/>
          <a:p>
            <a:r>
              <a:rPr lang="en-US" sz="4800" b="1" dirty="0">
                <a:latin typeface="Arial" panose="020B0604020202020204" pitchFamily="34" charset="0"/>
                <a:cs typeface="Arial" panose="020B0604020202020204" pitchFamily="34" charset="0"/>
              </a:rPr>
              <a:t>Thank you for your </a:t>
            </a:r>
            <a:r>
              <a:rPr lang="en-US" sz="4800" b="1" dirty="0" smtClean="0">
                <a:latin typeface="Arial" panose="020B0604020202020204" pitchFamily="34" charset="0"/>
                <a:cs typeface="Arial" panose="020B0604020202020204" pitchFamily="34" charset="0"/>
              </a:rPr>
              <a:t>attention!</a:t>
            </a:r>
            <a:endParaRPr lang="ru-RU" sz="4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21596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Прямоугольник 59"/>
          <p:cNvSpPr/>
          <p:nvPr/>
        </p:nvSpPr>
        <p:spPr>
          <a:xfrm>
            <a:off x="3655751" y="97890"/>
            <a:ext cx="5029838" cy="553998"/>
          </a:xfrm>
          <a:prstGeom prst="rect">
            <a:avLst/>
          </a:prstGeom>
        </p:spPr>
        <p:txBody>
          <a:bodyPr wrap="none">
            <a:spAutoFit/>
          </a:bodyPr>
          <a:lstStyle/>
          <a:p>
            <a:r>
              <a:rPr lang="en-US" sz="3000" b="1" dirty="0">
                <a:latin typeface="Calibri" panose="020F0502020204030204" pitchFamily="34" charset="0"/>
                <a:ea typeface="Calibri" panose="020F0502020204030204" pitchFamily="34" charset="0"/>
                <a:cs typeface="Times New Roman" panose="02020603050405020304" pitchFamily="18" charset="0"/>
              </a:rPr>
              <a:t>Fragments of medieval vessels</a:t>
            </a:r>
            <a:endParaRPr lang="ru-RU" sz="3000" b="1" dirty="0"/>
          </a:p>
        </p:txBody>
      </p:sp>
      <p:pic>
        <p:nvPicPr>
          <p:cNvPr id="51" name="Picture 50"/>
          <p:cNvPicPr>
            <a:picLocks noChangeAspect="1"/>
          </p:cNvPicPr>
          <p:nvPr/>
        </p:nvPicPr>
        <p:blipFill rotWithShape="1">
          <a:blip r:embed="rId3" cstate="print">
            <a:extLst>
              <a:ext uri="{28A0092B-C50C-407E-A947-70E740481C1C}">
                <a14:useLocalDpi xmlns:a14="http://schemas.microsoft.com/office/drawing/2010/main" val="0"/>
              </a:ext>
            </a:extLst>
          </a:blip>
          <a:srcRect l="6157" t="30812" r="3676" b="21256"/>
          <a:stretch/>
        </p:blipFill>
        <p:spPr>
          <a:xfrm>
            <a:off x="5149925" y="843053"/>
            <a:ext cx="4043155" cy="1432786"/>
          </a:xfrm>
          <a:prstGeom prst="rect">
            <a:avLst/>
          </a:prstGeom>
        </p:spPr>
      </p:pic>
      <p:pic>
        <p:nvPicPr>
          <p:cNvPr id="53" name="Picture 52"/>
          <p:cNvPicPr>
            <a:picLocks noChangeAspect="1"/>
          </p:cNvPicPr>
          <p:nvPr/>
        </p:nvPicPr>
        <p:blipFill rotWithShape="1">
          <a:blip r:embed="rId4" cstate="print">
            <a:extLst>
              <a:ext uri="{28A0092B-C50C-407E-A947-70E740481C1C}">
                <a14:useLocalDpi xmlns:a14="http://schemas.microsoft.com/office/drawing/2010/main" val="0"/>
              </a:ext>
            </a:extLst>
          </a:blip>
          <a:srcRect l="13402" t="32945" r="15147" b="7688"/>
          <a:stretch/>
        </p:blipFill>
        <p:spPr>
          <a:xfrm>
            <a:off x="3245562" y="4663718"/>
            <a:ext cx="2558153" cy="1417023"/>
          </a:xfrm>
          <a:prstGeom prst="rect">
            <a:avLst/>
          </a:prstGeom>
        </p:spPr>
      </p:pic>
      <p:pic>
        <p:nvPicPr>
          <p:cNvPr id="54" name="Picture 53"/>
          <p:cNvPicPr>
            <a:picLocks noChangeAspect="1"/>
          </p:cNvPicPr>
          <p:nvPr/>
        </p:nvPicPr>
        <p:blipFill rotWithShape="1">
          <a:blip r:embed="rId5" cstate="print">
            <a:extLst>
              <a:ext uri="{28A0092B-C50C-407E-A947-70E740481C1C}">
                <a14:useLocalDpi xmlns:a14="http://schemas.microsoft.com/office/drawing/2010/main" val="0"/>
              </a:ext>
            </a:extLst>
          </a:blip>
          <a:srcRect l="14621" t="31665" r="12935" b="6185"/>
          <a:stretch/>
        </p:blipFill>
        <p:spPr>
          <a:xfrm>
            <a:off x="4054525" y="2757895"/>
            <a:ext cx="2522469" cy="1442720"/>
          </a:xfrm>
          <a:prstGeom prst="rect">
            <a:avLst/>
          </a:prstGeom>
        </p:spPr>
      </p:pic>
      <p:pic>
        <p:nvPicPr>
          <p:cNvPr id="56" name="Picture 55"/>
          <p:cNvPicPr>
            <a:picLocks noChangeAspect="1"/>
          </p:cNvPicPr>
          <p:nvPr/>
        </p:nvPicPr>
        <p:blipFill rotWithShape="1">
          <a:blip r:embed="rId6" cstate="print">
            <a:extLst>
              <a:ext uri="{28A0092B-C50C-407E-A947-70E740481C1C}">
                <a14:useLocalDpi xmlns:a14="http://schemas.microsoft.com/office/drawing/2010/main" val="0"/>
              </a:ext>
            </a:extLst>
          </a:blip>
          <a:srcRect l="26208" t="21376" r="29958" b="5033"/>
          <a:stretch/>
        </p:blipFill>
        <p:spPr>
          <a:xfrm>
            <a:off x="1658519" y="4668779"/>
            <a:ext cx="1338669" cy="1417061"/>
          </a:xfrm>
          <a:prstGeom prst="rect">
            <a:avLst/>
          </a:prstGeom>
        </p:spPr>
      </p:pic>
      <p:pic>
        <p:nvPicPr>
          <p:cNvPr id="58" name="Picture 57"/>
          <p:cNvPicPr>
            <a:picLocks noChangeAspect="1"/>
          </p:cNvPicPr>
          <p:nvPr/>
        </p:nvPicPr>
        <p:blipFill rotWithShape="1">
          <a:blip r:embed="rId7" cstate="print">
            <a:extLst>
              <a:ext uri="{28A0092B-C50C-407E-A947-70E740481C1C}">
                <a14:useLocalDpi xmlns:a14="http://schemas.microsoft.com/office/drawing/2010/main" val="0"/>
              </a:ext>
            </a:extLst>
          </a:blip>
          <a:srcRect l="29166" t="36601" r="44077" b="6119"/>
          <a:stretch/>
        </p:blipFill>
        <p:spPr>
          <a:xfrm>
            <a:off x="6787303" y="2757895"/>
            <a:ext cx="1005417" cy="1442720"/>
          </a:xfrm>
          <a:prstGeom prst="rect">
            <a:avLst/>
          </a:prstGeom>
        </p:spPr>
      </p:pic>
      <p:pic>
        <p:nvPicPr>
          <p:cNvPr id="59" name="Picture 58"/>
          <p:cNvPicPr>
            <a:picLocks noChangeAspect="1"/>
          </p:cNvPicPr>
          <p:nvPr/>
        </p:nvPicPr>
        <p:blipFill rotWithShape="1">
          <a:blip r:embed="rId8" cstate="print">
            <a:extLst>
              <a:ext uri="{28A0092B-C50C-407E-A947-70E740481C1C}">
                <a14:useLocalDpi xmlns:a14="http://schemas.microsoft.com/office/drawing/2010/main" val="0"/>
              </a:ext>
            </a:extLst>
          </a:blip>
          <a:srcRect l="15540" t="39363" r="44196" b="9405"/>
          <a:stretch/>
        </p:blipFill>
        <p:spPr>
          <a:xfrm>
            <a:off x="9446570" y="843054"/>
            <a:ext cx="1689126" cy="1432788"/>
          </a:xfrm>
          <a:prstGeom prst="rect">
            <a:avLst/>
          </a:prstGeom>
        </p:spPr>
      </p:pic>
      <p:pic>
        <p:nvPicPr>
          <p:cNvPr id="61" name="Picture 60"/>
          <p:cNvPicPr>
            <a:picLocks noChangeAspect="1"/>
          </p:cNvPicPr>
          <p:nvPr/>
        </p:nvPicPr>
        <p:blipFill rotWithShape="1">
          <a:blip r:embed="rId9" cstate="print">
            <a:extLst>
              <a:ext uri="{28A0092B-C50C-407E-A947-70E740481C1C}">
                <a14:useLocalDpi xmlns:a14="http://schemas.microsoft.com/office/drawing/2010/main" val="0"/>
              </a:ext>
            </a:extLst>
          </a:blip>
          <a:srcRect l="29377" t="39489" r="35545" b="2150"/>
          <a:stretch/>
        </p:blipFill>
        <p:spPr>
          <a:xfrm>
            <a:off x="6068881" y="4668778"/>
            <a:ext cx="1277604" cy="1417061"/>
          </a:xfrm>
          <a:prstGeom prst="rect">
            <a:avLst/>
          </a:prstGeom>
        </p:spPr>
      </p:pic>
      <p:pic>
        <p:nvPicPr>
          <p:cNvPr id="64" name="Picture 63"/>
          <p:cNvPicPr>
            <a:picLocks noChangeAspect="1"/>
          </p:cNvPicPr>
          <p:nvPr/>
        </p:nvPicPr>
        <p:blipFill rotWithShape="1">
          <a:blip r:embed="rId10" cstate="print">
            <a:extLst>
              <a:ext uri="{28A0092B-C50C-407E-A947-70E740481C1C}">
                <a14:useLocalDpi xmlns:a14="http://schemas.microsoft.com/office/drawing/2010/main" val="0"/>
              </a:ext>
            </a:extLst>
          </a:blip>
          <a:srcRect l="22171" t="41745" r="41257"/>
          <a:stretch/>
        </p:blipFill>
        <p:spPr>
          <a:xfrm>
            <a:off x="9282891" y="4668778"/>
            <a:ext cx="1313990" cy="1414365"/>
          </a:xfrm>
          <a:prstGeom prst="rect">
            <a:avLst/>
          </a:prstGeom>
        </p:spPr>
      </p:pic>
      <p:pic>
        <p:nvPicPr>
          <p:cNvPr id="65" name="Picture 64"/>
          <p:cNvPicPr>
            <a:picLocks noChangeAspect="1"/>
          </p:cNvPicPr>
          <p:nvPr/>
        </p:nvPicPr>
        <p:blipFill rotWithShape="1">
          <a:blip r:embed="rId11" cstate="print">
            <a:extLst>
              <a:ext uri="{28A0092B-C50C-407E-A947-70E740481C1C}">
                <a14:useLocalDpi xmlns:a14="http://schemas.microsoft.com/office/drawing/2010/main" val="0"/>
              </a:ext>
            </a:extLst>
          </a:blip>
          <a:srcRect l="29811" t="40462" r="37206" b="-1"/>
          <a:stretch/>
        </p:blipFill>
        <p:spPr>
          <a:xfrm>
            <a:off x="1300268" y="2757895"/>
            <a:ext cx="1198880" cy="1442720"/>
          </a:xfrm>
          <a:prstGeom prst="rect">
            <a:avLst/>
          </a:prstGeom>
        </p:spPr>
      </p:pic>
      <p:pic>
        <p:nvPicPr>
          <p:cNvPr id="66" name="Picture 65"/>
          <p:cNvPicPr>
            <a:picLocks noChangeAspect="1"/>
          </p:cNvPicPr>
          <p:nvPr/>
        </p:nvPicPr>
        <p:blipFill rotWithShape="1">
          <a:blip r:embed="rId12" cstate="print">
            <a:extLst>
              <a:ext uri="{28A0092B-C50C-407E-A947-70E740481C1C}">
                <a14:useLocalDpi xmlns:a14="http://schemas.microsoft.com/office/drawing/2010/main" val="0"/>
              </a:ext>
            </a:extLst>
          </a:blip>
          <a:srcRect l="23728" t="27457" r="33466" b="3277"/>
          <a:stretch/>
        </p:blipFill>
        <p:spPr>
          <a:xfrm>
            <a:off x="9598306" y="2757895"/>
            <a:ext cx="1293550" cy="1444140"/>
          </a:xfrm>
          <a:prstGeom prst="rect">
            <a:avLst/>
          </a:prstGeom>
        </p:spPr>
      </p:pic>
      <p:pic>
        <p:nvPicPr>
          <p:cNvPr id="67" name="Picture 66"/>
          <p:cNvPicPr>
            <a:picLocks noChangeAspect="1"/>
          </p:cNvPicPr>
          <p:nvPr/>
        </p:nvPicPr>
        <p:blipFill rotWithShape="1">
          <a:blip r:embed="rId13" cstate="print">
            <a:extLst>
              <a:ext uri="{28A0092B-C50C-407E-A947-70E740481C1C}">
                <a14:useLocalDpi xmlns:a14="http://schemas.microsoft.com/office/drawing/2010/main" val="0"/>
              </a:ext>
            </a:extLst>
          </a:blip>
          <a:srcRect l="21701" t="24247" r="32419" b="8397"/>
          <a:stretch/>
        </p:blipFill>
        <p:spPr>
          <a:xfrm>
            <a:off x="7950878" y="2762431"/>
            <a:ext cx="1469422" cy="1438184"/>
          </a:xfrm>
          <a:prstGeom prst="rect">
            <a:avLst/>
          </a:prstGeom>
        </p:spPr>
      </p:pic>
      <p:pic>
        <p:nvPicPr>
          <p:cNvPr id="69" name="Picture 68"/>
          <p:cNvPicPr>
            <a:picLocks noChangeAspect="1"/>
          </p:cNvPicPr>
          <p:nvPr/>
        </p:nvPicPr>
        <p:blipFill rotWithShape="1">
          <a:blip r:embed="rId14" cstate="print">
            <a:extLst>
              <a:ext uri="{28A0092B-C50C-407E-A947-70E740481C1C}">
                <a14:useLocalDpi xmlns:a14="http://schemas.microsoft.com/office/drawing/2010/main" val="0"/>
              </a:ext>
            </a:extLst>
          </a:blip>
          <a:srcRect l="31957" t="38961" r="30145" b="4266"/>
          <a:stretch/>
        </p:blipFill>
        <p:spPr>
          <a:xfrm>
            <a:off x="7596411" y="4668779"/>
            <a:ext cx="1413789" cy="1411962"/>
          </a:xfrm>
          <a:prstGeom prst="rect">
            <a:avLst/>
          </a:prstGeom>
        </p:spPr>
      </p:pic>
      <p:pic>
        <p:nvPicPr>
          <p:cNvPr id="71" name="Picture 70"/>
          <p:cNvPicPr>
            <a:picLocks noChangeAspect="1"/>
          </p:cNvPicPr>
          <p:nvPr/>
        </p:nvPicPr>
        <p:blipFill rotWithShape="1">
          <a:blip r:embed="rId15" cstate="print">
            <a:extLst>
              <a:ext uri="{28A0092B-C50C-407E-A947-70E740481C1C}">
                <a14:useLocalDpi xmlns:a14="http://schemas.microsoft.com/office/drawing/2010/main" val="0"/>
              </a:ext>
            </a:extLst>
          </a:blip>
          <a:srcRect l="32032" t="34774" r="37733" b="9447"/>
          <a:stretch/>
        </p:blipFill>
        <p:spPr>
          <a:xfrm>
            <a:off x="2648265" y="2740207"/>
            <a:ext cx="1187371" cy="1460408"/>
          </a:xfrm>
          <a:prstGeom prst="rect">
            <a:avLst/>
          </a:prstGeom>
        </p:spPr>
      </p:pic>
      <p:pic>
        <p:nvPicPr>
          <p:cNvPr id="73" name="Picture 72"/>
          <p:cNvPicPr>
            <a:picLocks noChangeAspect="1"/>
          </p:cNvPicPr>
          <p:nvPr/>
        </p:nvPicPr>
        <p:blipFill rotWithShape="1">
          <a:blip r:embed="rId16" cstate="print">
            <a:extLst>
              <a:ext uri="{28A0092B-C50C-407E-A947-70E740481C1C}">
                <a14:useLocalDpi xmlns:a14="http://schemas.microsoft.com/office/drawing/2010/main" val="0"/>
              </a:ext>
            </a:extLst>
          </a:blip>
          <a:srcRect l="4057" t="27464" r="2262" b="20999"/>
          <a:stretch/>
        </p:blipFill>
        <p:spPr>
          <a:xfrm>
            <a:off x="1043854" y="843053"/>
            <a:ext cx="3906667" cy="1432788"/>
          </a:xfrm>
          <a:prstGeom prst="rect">
            <a:avLst/>
          </a:prstGeom>
        </p:spPr>
      </p:pic>
    </p:spTree>
    <p:extLst>
      <p:ext uri="{BB962C8B-B14F-4D97-AF65-F5344CB8AC3E}">
        <p14:creationId xmlns:p14="http://schemas.microsoft.com/office/powerpoint/2010/main" val="15055618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17782" y="-1012"/>
            <a:ext cx="9448800" cy="553998"/>
          </a:xfrm>
          <a:prstGeom prst="rect">
            <a:avLst/>
          </a:prstGeom>
          <a:noFill/>
        </p:spPr>
        <p:txBody>
          <a:bodyPr wrap="square" rtlCol="0">
            <a:spAutoFit/>
          </a:bodyPr>
          <a:lstStyle/>
          <a:p>
            <a:pPr algn="ctr"/>
            <a:r>
              <a:rPr lang="en-US" sz="3000" b="1" dirty="0"/>
              <a:t>Preparation for neutron activation analysis</a:t>
            </a:r>
            <a:endParaRPr lang="ru-RU" sz="3000" b="1" dirty="0"/>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2832" y="1099134"/>
            <a:ext cx="2276761" cy="2276761"/>
          </a:xfrm>
          <a:prstGeom prst="rect">
            <a:avLst/>
          </a:prstGeom>
        </p:spPr>
      </p:pic>
      <p:pic>
        <p:nvPicPr>
          <p:cNvPr id="7" name="Рисунок 6"/>
          <p:cNvPicPr>
            <a:picLocks noChangeAspect="1"/>
          </p:cNvPicPr>
          <p:nvPr/>
        </p:nvPicPr>
        <p:blipFill rotWithShape="1">
          <a:blip r:embed="rId4">
            <a:extLst>
              <a:ext uri="{28A0092B-C50C-407E-A947-70E740481C1C}">
                <a14:useLocalDpi xmlns:a14="http://schemas.microsoft.com/office/drawing/2010/main" val="0"/>
              </a:ext>
            </a:extLst>
          </a:blip>
          <a:srcRect l="35952" t="5360" r="36076" b="4580"/>
          <a:stretch/>
        </p:blipFill>
        <p:spPr>
          <a:xfrm>
            <a:off x="9603263" y="492323"/>
            <a:ext cx="1646621" cy="2956599"/>
          </a:xfrm>
          <a:prstGeom prst="rect">
            <a:avLst/>
          </a:prstGeom>
        </p:spPr>
      </p:pic>
      <p:pic>
        <p:nvPicPr>
          <p:cNvPr id="9" name="Рисунок 8"/>
          <p:cNvPicPr>
            <a:picLocks noChangeAspect="1"/>
          </p:cNvPicPr>
          <p:nvPr/>
        </p:nvPicPr>
        <p:blipFill rotWithShape="1">
          <a:blip r:embed="rId5">
            <a:extLst>
              <a:ext uri="{28A0092B-C50C-407E-A947-70E740481C1C}">
                <a14:useLocalDpi xmlns:a14="http://schemas.microsoft.com/office/drawing/2010/main" val="0"/>
              </a:ext>
            </a:extLst>
          </a:blip>
          <a:srcRect l="19818" t="17095" r="17052" b="-601"/>
          <a:stretch/>
        </p:blipFill>
        <p:spPr>
          <a:xfrm>
            <a:off x="5009184" y="1099134"/>
            <a:ext cx="3035682" cy="2276761"/>
          </a:xfrm>
          <a:prstGeom prst="rect">
            <a:avLst/>
          </a:prstGeom>
        </p:spPr>
      </p:pic>
      <p:pic>
        <p:nvPicPr>
          <p:cNvPr id="10" name="Рисунок 9">
            <a:extLst>
              <a:ext uri="{FF2B5EF4-FFF2-40B4-BE49-F238E27FC236}">
                <a16:creationId xmlns:a16="http://schemas.microsoft.com/office/drawing/2014/main" id="{44ABF72F-59BD-4B61-8802-A1DA8EA8319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6230" b="12783"/>
          <a:stretch/>
        </p:blipFill>
        <p:spPr>
          <a:xfrm>
            <a:off x="3988010" y="3700338"/>
            <a:ext cx="4561619" cy="2762495"/>
          </a:xfrm>
          <a:prstGeom prst="rect">
            <a:avLst/>
          </a:prstGeom>
          <a:ln>
            <a:noFill/>
          </a:ln>
          <a:effectLst>
            <a:outerShdw blurRad="50800" dist="38100" dir="10800000" sx="101000" sy="101000" algn="r" rotWithShape="0">
              <a:prstClr val="black">
                <a:alpha val="40000"/>
              </a:prstClr>
            </a:outerShdw>
          </a:effectLst>
        </p:spPr>
      </p:pic>
      <p:sp>
        <p:nvSpPr>
          <p:cNvPr id="11" name="Стрелка вправо 10"/>
          <p:cNvSpPr/>
          <p:nvPr/>
        </p:nvSpPr>
        <p:spPr>
          <a:xfrm>
            <a:off x="3754289" y="1806502"/>
            <a:ext cx="654851" cy="455353"/>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трелка вправо 11"/>
          <p:cNvSpPr/>
          <p:nvPr/>
        </p:nvSpPr>
        <p:spPr>
          <a:xfrm>
            <a:off x="8340144" y="1801887"/>
            <a:ext cx="654851" cy="455353"/>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5341898" y="3323022"/>
            <a:ext cx="1953420" cy="276999"/>
          </a:xfrm>
          <a:prstGeom prst="rect">
            <a:avLst/>
          </a:prstGeom>
        </p:spPr>
        <p:txBody>
          <a:bodyPr wrap="square">
            <a:spAutoFit/>
          </a:bodyPr>
          <a:lstStyle/>
          <a:p>
            <a:r>
              <a:rPr lang="en-US" sz="1200" dirty="0">
                <a:latin typeface="Calibri" panose="020F0502020204030204" pitchFamily="34" charset="0"/>
                <a:ea typeface="Calibri" panose="020F0502020204030204" pitchFamily="34" charset="0"/>
                <a:cs typeface="Times New Roman" panose="02020603050405020304" pitchFamily="18" charset="0"/>
              </a:rPr>
              <a:t>Figure. 2. Grinding machine</a:t>
            </a:r>
            <a:endParaRPr lang="ru-RU" sz="1200" dirty="0"/>
          </a:p>
        </p:txBody>
      </p:sp>
      <p:sp>
        <p:nvSpPr>
          <p:cNvPr id="14" name="Прямоугольник 13"/>
          <p:cNvSpPr/>
          <p:nvPr/>
        </p:nvSpPr>
        <p:spPr>
          <a:xfrm>
            <a:off x="557543" y="3323022"/>
            <a:ext cx="3220652" cy="276999"/>
          </a:xfrm>
          <a:prstGeom prst="rect">
            <a:avLst/>
          </a:prstGeom>
        </p:spPr>
        <p:txBody>
          <a:bodyPr wrap="square">
            <a:spAutoFit/>
          </a:bodyPr>
          <a:lstStyle/>
          <a:p>
            <a:r>
              <a:rPr lang="en-US" sz="1200" dirty="0">
                <a:latin typeface="Calibri" panose="020F0502020204030204" pitchFamily="34" charset="0"/>
                <a:ea typeface="Calibri" panose="020F0502020204030204" pitchFamily="34" charset="0"/>
                <a:cs typeface="Times New Roman" panose="02020603050405020304" pitchFamily="18" charset="0"/>
              </a:rPr>
              <a:t>Figure 1. </a:t>
            </a:r>
            <a:r>
              <a:rPr lang="en-US" sz="1200" dirty="0" err="1">
                <a:latin typeface="Calibri" panose="020F0502020204030204" pitchFamily="34" charset="0"/>
                <a:ea typeface="Calibri" panose="020F0502020204030204" pitchFamily="34" charset="0"/>
                <a:cs typeface="Times New Roman" panose="02020603050405020304" pitchFamily="18" charset="0"/>
              </a:rPr>
              <a:t>Vibra</a:t>
            </a:r>
            <a:r>
              <a:rPr lang="en-US" sz="1200" dirty="0">
                <a:latin typeface="Calibri" panose="020F0502020204030204" pitchFamily="34" charset="0"/>
                <a:ea typeface="Calibri" panose="020F0502020204030204" pitchFamily="34" charset="0"/>
                <a:cs typeface="Times New Roman" panose="02020603050405020304" pitchFamily="18" charset="0"/>
              </a:rPr>
              <a:t> AF 225DRCE analytical balance</a:t>
            </a:r>
            <a:endParaRPr lang="ru-RU" sz="1200" dirty="0"/>
          </a:p>
        </p:txBody>
      </p:sp>
      <p:sp>
        <p:nvSpPr>
          <p:cNvPr id="15" name="Прямоугольник 14"/>
          <p:cNvSpPr/>
          <p:nvPr/>
        </p:nvSpPr>
        <p:spPr>
          <a:xfrm>
            <a:off x="8827708" y="3332961"/>
            <a:ext cx="3029682" cy="276999"/>
          </a:xfrm>
          <a:prstGeom prst="rect">
            <a:avLst/>
          </a:prstGeom>
        </p:spPr>
        <p:txBody>
          <a:bodyPr wrap="square">
            <a:spAutoFit/>
          </a:bodyPr>
          <a:lstStyle/>
          <a:p>
            <a:r>
              <a:rPr lang="en-US" sz="1200" dirty="0">
                <a:latin typeface="Calibri" panose="020F0502020204030204" pitchFamily="34" charset="0"/>
                <a:ea typeface="Calibri" panose="020F0502020204030204" pitchFamily="34" charset="0"/>
                <a:cs typeface="Times New Roman" panose="02020603050405020304" pitchFamily="18" charset="0"/>
              </a:rPr>
              <a:t>Figure. 3. Fritsch </a:t>
            </a:r>
            <a:r>
              <a:rPr lang="en-US" sz="1200" dirty="0" err="1">
                <a:latin typeface="Calibri" panose="020F0502020204030204" pitchFamily="34" charset="0"/>
                <a:ea typeface="Calibri" panose="020F0502020204030204" pitchFamily="34" charset="0"/>
                <a:cs typeface="Times New Roman" panose="02020603050405020304" pitchFamily="18" charset="0"/>
              </a:rPr>
              <a:t>Pulverisette</a:t>
            </a:r>
            <a:r>
              <a:rPr lang="en-US" sz="1200" dirty="0">
                <a:latin typeface="Calibri" panose="020F0502020204030204" pitchFamily="34" charset="0"/>
                <a:ea typeface="Calibri" panose="020F0502020204030204" pitchFamily="34" charset="0"/>
                <a:cs typeface="Times New Roman" panose="02020603050405020304" pitchFamily="18" charset="0"/>
              </a:rPr>
              <a:t> 6 planetary mill</a:t>
            </a:r>
            <a:endParaRPr lang="ru-RU" sz="1200" dirty="0"/>
          </a:p>
        </p:txBody>
      </p:sp>
      <p:sp>
        <p:nvSpPr>
          <p:cNvPr id="16" name="Прямоугольник 15"/>
          <p:cNvSpPr/>
          <p:nvPr/>
        </p:nvSpPr>
        <p:spPr>
          <a:xfrm>
            <a:off x="4576918" y="6452895"/>
            <a:ext cx="3383802" cy="276999"/>
          </a:xfrm>
          <a:prstGeom prst="rect">
            <a:avLst/>
          </a:prstGeom>
        </p:spPr>
        <p:txBody>
          <a:bodyPr wrap="square">
            <a:spAutoFit/>
          </a:bodyPr>
          <a:lstStyle/>
          <a:p>
            <a:r>
              <a:rPr lang="en-US" sz="1200" dirty="0">
                <a:latin typeface="Calibri" panose="020F0502020204030204" pitchFamily="34" charset="0"/>
                <a:ea typeface="Calibri" panose="020F0502020204030204" pitchFamily="34" charset="0"/>
                <a:cs typeface="Times New Roman" panose="02020603050405020304" pitchFamily="18" charset="0"/>
              </a:rPr>
              <a:t>Figure. 4. Labeled glass vials for temporary storage</a:t>
            </a:r>
            <a:endParaRPr lang="ru-RU" sz="1200" dirty="0"/>
          </a:p>
        </p:txBody>
      </p:sp>
      <p:sp>
        <p:nvSpPr>
          <p:cNvPr id="18" name="Стрелка вправо 17"/>
          <p:cNvSpPr/>
          <p:nvPr/>
        </p:nvSpPr>
        <p:spPr>
          <a:xfrm rot="8386874">
            <a:off x="8629173" y="3942282"/>
            <a:ext cx="654851" cy="455353"/>
          </a:xfrm>
          <a:prstGeom prst="right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8619304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19608" y="-21020"/>
            <a:ext cx="9833314" cy="553998"/>
          </a:xfrm>
          <a:prstGeom prst="rect">
            <a:avLst/>
          </a:prstGeom>
          <a:noFill/>
        </p:spPr>
        <p:txBody>
          <a:bodyPr wrap="square" rtlCol="0">
            <a:spAutoFit/>
          </a:bodyPr>
          <a:lstStyle/>
          <a:p>
            <a:pPr algn="ctr"/>
            <a:r>
              <a:rPr lang="en-US" sz="3000" b="1" dirty="0"/>
              <a:t>Irradiation facility</a:t>
            </a:r>
            <a:endParaRPr lang="ru-RU" sz="3000" b="1" dirty="0"/>
          </a:p>
        </p:txBody>
      </p:sp>
      <p:sp>
        <p:nvSpPr>
          <p:cNvPr id="6" name="TextBox 5"/>
          <p:cNvSpPr txBox="1"/>
          <p:nvPr/>
        </p:nvSpPr>
        <p:spPr>
          <a:xfrm flipH="1">
            <a:off x="7653992" y="6232054"/>
            <a:ext cx="3501426" cy="276999"/>
          </a:xfrm>
          <a:prstGeom prst="rect">
            <a:avLst/>
          </a:prstGeom>
          <a:noFill/>
        </p:spPr>
        <p:txBody>
          <a:bodyPr wrap="square" rtlCol="0">
            <a:spAutoFit/>
          </a:bodyPr>
          <a:lstStyle/>
          <a:p>
            <a:pPr algn="ctr"/>
            <a:r>
              <a:rPr lang="en-US" sz="1200" dirty="0">
                <a:latin typeface="Calibri" panose="020F0502020204030204" pitchFamily="34" charset="0"/>
                <a:cs typeface="Calibri" panose="020F0502020204030204" pitchFamily="34" charset="0"/>
              </a:rPr>
              <a:t>Figure</a:t>
            </a:r>
            <a:r>
              <a:rPr lang="en-US" sz="1200" dirty="0" smtClean="0">
                <a:latin typeface="Calibri" panose="020F0502020204030204" pitchFamily="34" charset="0"/>
                <a:cs typeface="Calibri" panose="020F0502020204030204" pitchFamily="34" charset="0"/>
              </a:rPr>
              <a:t>. </a:t>
            </a:r>
            <a:r>
              <a:rPr lang="en-US" sz="1200" dirty="0">
                <a:latin typeface="Calibri" panose="020F0502020204030204" pitchFamily="34" charset="0"/>
                <a:cs typeface="Calibri" panose="020F0502020204030204" pitchFamily="34" charset="0"/>
              </a:rPr>
              <a:t>6. IBR-2, experimental facilities.</a:t>
            </a:r>
            <a:endParaRPr lang="ru-RU" sz="1200" dirty="0">
              <a:latin typeface="Calibri" panose="020F0502020204030204" pitchFamily="34" charset="0"/>
              <a:cs typeface="Calibri" panose="020F0502020204030204" pitchFamily="34" charset="0"/>
            </a:endParaRPr>
          </a:p>
        </p:txBody>
      </p:sp>
      <p:pic>
        <p:nvPicPr>
          <p:cNvPr id="9" name="Picture 8" descr="Qubs 01 00006 g00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73" t="1082" r="443" b="1347"/>
          <a:stretch/>
        </p:blipFill>
        <p:spPr bwMode="auto">
          <a:xfrm>
            <a:off x="969977" y="553997"/>
            <a:ext cx="4759997" cy="570428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70403" y="527767"/>
            <a:ext cx="6083782" cy="5704287"/>
          </a:xfrm>
          <a:prstGeom prst="rect">
            <a:avLst/>
          </a:prstGeom>
        </p:spPr>
      </p:pic>
      <p:sp>
        <p:nvSpPr>
          <p:cNvPr id="11" name="TextBox 10"/>
          <p:cNvSpPr txBox="1"/>
          <p:nvPr/>
        </p:nvSpPr>
        <p:spPr>
          <a:xfrm flipH="1">
            <a:off x="1599262" y="6258284"/>
            <a:ext cx="3501426" cy="276999"/>
          </a:xfrm>
          <a:prstGeom prst="rect">
            <a:avLst/>
          </a:prstGeom>
          <a:noFill/>
        </p:spPr>
        <p:txBody>
          <a:bodyPr wrap="square" rtlCol="0">
            <a:spAutoFit/>
          </a:bodyPr>
          <a:lstStyle/>
          <a:p>
            <a:pPr algn="ctr"/>
            <a:r>
              <a:rPr lang="en-US" sz="1200" dirty="0">
                <a:latin typeface="Calibri" panose="020F0502020204030204" pitchFamily="34" charset="0"/>
                <a:cs typeface="Calibri" panose="020F0502020204030204" pitchFamily="34" charset="0"/>
              </a:rPr>
              <a:t>Figure. 5. IREN facility</a:t>
            </a:r>
            <a:endParaRPr lang="ru-RU"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280740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19608" y="0"/>
            <a:ext cx="9833314" cy="553998"/>
          </a:xfrm>
          <a:prstGeom prst="rect">
            <a:avLst/>
          </a:prstGeom>
          <a:noFill/>
        </p:spPr>
        <p:txBody>
          <a:bodyPr wrap="square" rtlCol="0">
            <a:spAutoFit/>
          </a:bodyPr>
          <a:lstStyle/>
          <a:p>
            <a:pPr algn="ctr"/>
            <a:r>
              <a:rPr lang="en-US" sz="3000" b="1" dirty="0"/>
              <a:t>Samples for irradiation at </a:t>
            </a:r>
            <a:r>
              <a:rPr lang="en-US" sz="3000" b="1" dirty="0" smtClean="0"/>
              <a:t>IREN</a:t>
            </a:r>
            <a:r>
              <a:rPr lang="ru-RU" sz="3000" b="1" dirty="0" smtClean="0"/>
              <a:t> </a:t>
            </a:r>
            <a:r>
              <a:rPr lang="en-US" sz="3000" b="1" dirty="0" smtClean="0"/>
              <a:t>facility</a:t>
            </a:r>
            <a:endParaRPr lang="en-US" sz="3000" b="1"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0247" t="23577" r="14779" b="5399"/>
          <a:stretch/>
        </p:blipFill>
        <p:spPr>
          <a:xfrm>
            <a:off x="4025347" y="874643"/>
            <a:ext cx="7647389" cy="4075044"/>
          </a:xfrm>
          <a:prstGeom prst="rect">
            <a:avLst/>
          </a:prstGeom>
        </p:spPr>
      </p:pic>
      <p:sp>
        <p:nvSpPr>
          <p:cNvPr id="6" name="Прямоугольник 15"/>
          <p:cNvSpPr/>
          <p:nvPr/>
        </p:nvSpPr>
        <p:spPr>
          <a:xfrm>
            <a:off x="6222524" y="4949687"/>
            <a:ext cx="3786179" cy="276999"/>
          </a:xfrm>
          <a:prstGeom prst="rect">
            <a:avLst/>
          </a:prstGeom>
        </p:spPr>
        <p:txBody>
          <a:bodyPr wrap="square">
            <a:spAutoFit/>
          </a:bodyPr>
          <a:lstStyle/>
          <a:p>
            <a:r>
              <a:rPr lang="en-US" sz="1200" dirty="0">
                <a:latin typeface="Calibri" panose="020F0502020204030204" pitchFamily="34" charset="0"/>
                <a:ea typeface="Calibri" panose="020F0502020204030204" pitchFamily="34" charset="0"/>
                <a:cs typeface="Times New Roman" panose="02020603050405020304" pitchFamily="18" charset="0"/>
              </a:rPr>
              <a:t>Figure. 7. Polyethylene container</a:t>
            </a:r>
            <a:r>
              <a:rPr lang="en-US" sz="1200" dirty="0" smtClean="0">
                <a:latin typeface="Calibri" panose="020F0502020204030204" pitchFamily="34" charset="0"/>
                <a:ea typeface="Calibri" panose="020F0502020204030204" pitchFamily="34" charset="0"/>
                <a:cs typeface="Times New Roman" panose="02020603050405020304" pitchFamily="18" charset="0"/>
              </a:rPr>
              <a:t> </a:t>
            </a:r>
            <a:r>
              <a:rPr lang="en-US" sz="1200" dirty="0">
                <a:latin typeface="Calibri" panose="020F0502020204030204" pitchFamily="34" charset="0"/>
                <a:ea typeface="Calibri" panose="020F0502020204030204" pitchFamily="34" charset="0"/>
                <a:cs typeface="Times New Roman" panose="02020603050405020304" pitchFamily="18" charset="0"/>
              </a:rPr>
              <a:t>for irradiation at IREN</a:t>
            </a:r>
            <a:endParaRPr lang="ru-RU" sz="1200" dirty="0"/>
          </a:p>
        </p:txBody>
      </p:sp>
      <p:sp>
        <p:nvSpPr>
          <p:cNvPr id="3" name="Rectangle 2"/>
          <p:cNvSpPr/>
          <p:nvPr/>
        </p:nvSpPr>
        <p:spPr>
          <a:xfrm>
            <a:off x="357809" y="874643"/>
            <a:ext cx="3667538" cy="1631216"/>
          </a:xfrm>
          <a:prstGeom prst="rect">
            <a:avLst/>
          </a:prstGeom>
        </p:spPr>
        <p:txBody>
          <a:bodyPr wrap="square">
            <a:spAutoFit/>
          </a:bodyPr>
          <a:lstStyle/>
          <a:p>
            <a:pPr marL="342900" indent="-342900">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Short-lived isotopes</a:t>
            </a:r>
            <a:r>
              <a:rPr lang="ru-RU" sz="2000" dirty="0" smtClean="0">
                <a:latin typeface="Calibri" panose="020F0502020204030204" pitchFamily="34" charset="0"/>
                <a:cs typeface="Calibri" panose="020F0502020204030204" pitchFamily="34" charset="0"/>
              </a:rPr>
              <a:t>: </a:t>
            </a:r>
            <a:r>
              <a:rPr lang="en-US" sz="2000" dirty="0" smtClean="0">
                <a:latin typeface="Calibri" panose="020F0502020204030204" pitchFamily="34" charset="0"/>
                <a:cs typeface="Calibri" panose="020F0502020204030204" pitchFamily="34" charset="0"/>
              </a:rPr>
              <a:t>Mg, Al, Si, V, </a:t>
            </a:r>
            <a:r>
              <a:rPr lang="en-US" sz="2000" dirty="0">
                <a:latin typeface="Calibri" panose="020F0502020204030204" pitchFamily="34" charset="0"/>
                <a:cs typeface="Calibri" panose="020F0502020204030204" pitchFamily="34" charset="0"/>
              </a:rPr>
              <a:t> </a:t>
            </a:r>
            <a:r>
              <a:rPr lang="en-US" sz="2000" dirty="0" smtClean="0">
                <a:latin typeface="Calibri" panose="020F0502020204030204" pitchFamily="34" charset="0"/>
                <a:cs typeface="Calibri" panose="020F0502020204030204" pitchFamily="34" charset="0"/>
              </a:rPr>
              <a:t>Mg, Sr;</a:t>
            </a:r>
          </a:p>
          <a:p>
            <a:endParaRPr lang="en-US" sz="2000" dirty="0" smtClean="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weight of each </a:t>
            </a:r>
            <a:r>
              <a:rPr lang="en-US" sz="2000" dirty="0" smtClean="0">
                <a:latin typeface="Calibri" panose="020F0502020204030204" pitchFamily="34" charset="0"/>
                <a:cs typeface="Calibri" panose="020F0502020204030204" pitchFamily="34" charset="0"/>
              </a:rPr>
              <a:t>sample</a:t>
            </a:r>
            <a:r>
              <a:rPr lang="ru-RU" sz="2000" dirty="0" smtClean="0">
                <a:latin typeface="Calibri" panose="020F0502020204030204" pitchFamily="34" charset="0"/>
                <a:cs typeface="Calibri" panose="020F0502020204030204" pitchFamily="34" charset="0"/>
              </a:rPr>
              <a:t>: 3</a:t>
            </a:r>
            <a:r>
              <a:rPr lang="en-US" sz="2000" dirty="0" smtClean="0">
                <a:latin typeface="Calibri" panose="020F0502020204030204" pitchFamily="34" charset="0"/>
                <a:cs typeface="Calibri" panose="020F0502020204030204" pitchFamily="34" charset="0"/>
              </a:rPr>
              <a:t> gram</a:t>
            </a:r>
            <a:r>
              <a:rPr lang="ru-RU" sz="2000" dirty="0">
                <a:latin typeface="Calibri" panose="020F0502020204030204" pitchFamily="34" charset="0"/>
                <a:cs typeface="Calibri" panose="020F0502020204030204" pitchFamily="34" charset="0"/>
              </a:rPr>
              <a:t>.</a:t>
            </a:r>
            <a:r>
              <a:rPr lang="ru-RU" sz="2000" dirty="0" smtClean="0">
                <a:latin typeface="Calibri" panose="020F0502020204030204" pitchFamily="34" charset="0"/>
                <a:cs typeface="Calibri" panose="020F0502020204030204" pitchFamily="34" charset="0"/>
              </a:rPr>
              <a:t>  </a:t>
            </a:r>
            <a:endParaRPr lang="ru-RU"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740484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0599" y="-51323"/>
            <a:ext cx="7428044" cy="553998"/>
          </a:xfrm>
          <a:prstGeom prst="rect">
            <a:avLst/>
          </a:prstGeom>
          <a:noFill/>
        </p:spPr>
        <p:txBody>
          <a:bodyPr wrap="square" rtlCol="0">
            <a:spAutoFit/>
          </a:bodyPr>
          <a:lstStyle/>
          <a:p>
            <a:pPr algn="ctr"/>
            <a:r>
              <a:rPr lang="en-US" sz="3000" b="1" dirty="0"/>
              <a:t>Pneumatic transport system </a:t>
            </a:r>
            <a:r>
              <a:rPr lang="en-US" sz="3000" b="1" dirty="0" smtClean="0"/>
              <a:t>REGATA2</a:t>
            </a:r>
            <a:endParaRPr lang="ru-RU" sz="3000" b="1" dirty="0"/>
          </a:p>
        </p:txBody>
      </p:sp>
      <p:sp>
        <p:nvSpPr>
          <p:cNvPr id="6" name="Прямоугольник 15"/>
          <p:cNvSpPr/>
          <p:nvPr/>
        </p:nvSpPr>
        <p:spPr>
          <a:xfrm>
            <a:off x="1769164" y="6530422"/>
            <a:ext cx="3257384" cy="276999"/>
          </a:xfrm>
          <a:prstGeom prst="rect">
            <a:avLst/>
          </a:prstGeom>
        </p:spPr>
        <p:txBody>
          <a:bodyPr wrap="square">
            <a:spAutoFit/>
          </a:bodyPr>
          <a:lstStyle/>
          <a:p>
            <a:r>
              <a:rPr lang="en-US" sz="1200" dirty="0">
                <a:latin typeface="Calibri" panose="020F0502020204030204" pitchFamily="34" charset="0"/>
                <a:ea typeface="Calibri" panose="020F0502020204030204" pitchFamily="34" charset="0"/>
                <a:cs typeface="Times New Roman" panose="02020603050405020304" pitchFamily="18" charset="0"/>
              </a:rPr>
              <a:t>Figure. 8. Box with loading and unloading station</a:t>
            </a:r>
            <a:endParaRPr lang="ru-RU" sz="1200" dirty="0"/>
          </a:p>
        </p:txBody>
      </p:sp>
      <p:pic>
        <p:nvPicPr>
          <p:cNvPr id="8" name="Рисунок 3"/>
          <p:cNvPicPr>
            <a:picLocks noChangeAspect="1"/>
          </p:cNvPicPr>
          <p:nvPr/>
        </p:nvPicPr>
        <p:blipFill rotWithShape="1">
          <a:blip r:embed="rId3">
            <a:extLst>
              <a:ext uri="{28A0092B-C50C-407E-A947-70E740481C1C}">
                <a14:useLocalDpi xmlns:a14="http://schemas.microsoft.com/office/drawing/2010/main" val="0"/>
              </a:ext>
            </a:extLst>
          </a:blip>
          <a:srcRect t="8570" b="1516"/>
          <a:stretch/>
        </p:blipFill>
        <p:spPr>
          <a:xfrm>
            <a:off x="6681021" y="492057"/>
            <a:ext cx="3765578" cy="6048304"/>
          </a:xfrm>
          <a:prstGeom prst="rect">
            <a:avLst/>
          </a:prstGeom>
        </p:spPr>
      </p:pic>
      <p:pic>
        <p:nvPicPr>
          <p:cNvPr id="9" name="Рисунок 3"/>
          <p:cNvPicPr>
            <a:picLocks noChangeAspect="1"/>
          </p:cNvPicPr>
          <p:nvPr/>
        </p:nvPicPr>
        <p:blipFill rotWithShape="1">
          <a:blip r:embed="rId4">
            <a:extLst>
              <a:ext uri="{28A0092B-C50C-407E-A947-70E740481C1C}">
                <a14:useLocalDpi xmlns:a14="http://schemas.microsoft.com/office/drawing/2010/main" val="0"/>
              </a:ext>
            </a:extLst>
          </a:blip>
          <a:srcRect t="5899" b="2325"/>
          <a:stretch/>
        </p:blipFill>
        <p:spPr>
          <a:xfrm>
            <a:off x="1505933" y="492057"/>
            <a:ext cx="3702169" cy="6040375"/>
          </a:xfrm>
          <a:prstGeom prst="rect">
            <a:avLst/>
          </a:prstGeom>
        </p:spPr>
      </p:pic>
      <p:cxnSp>
        <p:nvCxnSpPr>
          <p:cNvPr id="10" name="Прямая со стрелкой 9"/>
          <p:cNvCxnSpPr/>
          <p:nvPr/>
        </p:nvCxnSpPr>
        <p:spPr>
          <a:xfrm>
            <a:off x="3766930" y="1620078"/>
            <a:ext cx="2914091" cy="695739"/>
          </a:xfrm>
          <a:prstGeom prst="straightConnector1">
            <a:avLst/>
          </a:prstGeom>
          <a:ln w="38100">
            <a:solidFill>
              <a:srgbClr val="00B0F0"/>
            </a:solidFill>
            <a:tailEnd type="triangle"/>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3159760" y="1046055"/>
            <a:ext cx="607170" cy="1369154"/>
          </a:xfrm>
          <a:prstGeom prst="rect">
            <a:avLst/>
          </a:prstGeom>
          <a:noFill/>
          <a:ln w="28575" cap="flat" cmpd="sng" algn="ctr">
            <a:solidFill>
              <a:srgbClr val="00B0F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ru-RU"/>
          </a:p>
        </p:txBody>
      </p:sp>
      <p:sp>
        <p:nvSpPr>
          <p:cNvPr id="15" name="Прямоугольник 15"/>
          <p:cNvSpPr/>
          <p:nvPr/>
        </p:nvSpPr>
        <p:spPr>
          <a:xfrm>
            <a:off x="7182684" y="6532432"/>
            <a:ext cx="2743636" cy="276999"/>
          </a:xfrm>
          <a:prstGeom prst="rect">
            <a:avLst/>
          </a:prstGeom>
        </p:spPr>
        <p:txBody>
          <a:bodyPr wrap="square">
            <a:spAutoFit/>
          </a:bodyPr>
          <a:lstStyle/>
          <a:p>
            <a:r>
              <a:rPr lang="en-US" sz="1200" dirty="0">
                <a:latin typeface="Calibri" panose="020F0502020204030204" pitchFamily="34" charset="0"/>
                <a:ea typeface="Calibri" panose="020F0502020204030204" pitchFamily="34" charset="0"/>
                <a:cs typeface="Times New Roman" panose="02020603050405020304" pitchFamily="18" charset="0"/>
              </a:rPr>
              <a:t>Figure. 9. Pipeline to the target hall</a:t>
            </a:r>
            <a:endParaRPr lang="ru-RU" sz="1200" dirty="0"/>
          </a:p>
        </p:txBody>
      </p:sp>
    </p:spTree>
    <p:extLst>
      <p:ext uri="{BB962C8B-B14F-4D97-AF65-F5344CB8AC3E}">
        <p14:creationId xmlns:p14="http://schemas.microsoft.com/office/powerpoint/2010/main" val="41667196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2126973" y="-51323"/>
            <a:ext cx="7611487" cy="553998"/>
          </a:xfrm>
          <a:prstGeom prst="rect">
            <a:avLst/>
          </a:prstGeom>
          <a:noFill/>
        </p:spPr>
        <p:txBody>
          <a:bodyPr wrap="square" rtlCol="0">
            <a:spAutoFit/>
          </a:bodyPr>
          <a:lstStyle/>
          <a:p>
            <a:pPr algn="ctr"/>
            <a:r>
              <a:rPr lang="en-US" sz="3000" b="1" dirty="0"/>
              <a:t>Irradiation process at the IREN facility</a:t>
            </a:r>
            <a:endParaRPr lang="ru-RU" sz="3000" b="1" dirty="0"/>
          </a:p>
        </p:txBody>
      </p:sp>
      <p:sp>
        <p:nvSpPr>
          <p:cNvPr id="18" name="Прямоугольник 15"/>
          <p:cNvSpPr/>
          <p:nvPr/>
        </p:nvSpPr>
        <p:spPr>
          <a:xfrm>
            <a:off x="6593752" y="4830418"/>
            <a:ext cx="2851060" cy="276999"/>
          </a:xfrm>
          <a:prstGeom prst="rect">
            <a:avLst/>
          </a:prstGeom>
        </p:spPr>
        <p:txBody>
          <a:bodyPr wrap="square">
            <a:spAutoFit/>
          </a:bodyPr>
          <a:lstStyle/>
          <a:p>
            <a:r>
              <a:rPr lang="en-US" sz="1200" dirty="0">
                <a:latin typeface="Calibri" panose="020F0502020204030204" pitchFamily="34" charset="0"/>
                <a:ea typeface="Calibri" panose="020F0502020204030204" pitchFamily="34" charset="0"/>
                <a:cs typeface="Times New Roman" panose="02020603050405020304" pitchFamily="18" charset="0"/>
              </a:rPr>
              <a:t>Figure</a:t>
            </a:r>
            <a:r>
              <a:rPr lang="en-US" sz="1200" dirty="0" smtClean="0">
                <a:latin typeface="Calibri" panose="020F0502020204030204" pitchFamily="34" charset="0"/>
                <a:ea typeface="Calibri" panose="020F0502020204030204" pitchFamily="34" charset="0"/>
                <a:cs typeface="Times New Roman" panose="02020603050405020304" pitchFamily="18" charset="0"/>
              </a:rPr>
              <a:t>. </a:t>
            </a:r>
            <a:r>
              <a:rPr lang="en-US" sz="1200" dirty="0">
                <a:latin typeface="Calibri" panose="020F0502020204030204" pitchFamily="34" charset="0"/>
                <a:ea typeface="Calibri" panose="020F0502020204030204" pitchFamily="34" charset="0"/>
                <a:cs typeface="Times New Roman" panose="02020603050405020304" pitchFamily="18" charset="0"/>
              </a:rPr>
              <a:t>10. Target hall of the IREN facility</a:t>
            </a:r>
            <a:endParaRPr lang="ru-RU" sz="12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8563" y="684557"/>
            <a:ext cx="7881438" cy="4155800"/>
          </a:xfrm>
          <a:prstGeom prst="rect">
            <a:avLst/>
          </a:prstGeom>
        </p:spPr>
      </p:pic>
      <p:sp>
        <p:nvSpPr>
          <p:cNvPr id="19" name="Rectangle 18"/>
          <p:cNvSpPr/>
          <p:nvPr/>
        </p:nvSpPr>
        <p:spPr>
          <a:xfrm>
            <a:off x="69574" y="684558"/>
            <a:ext cx="3837601" cy="1938992"/>
          </a:xfrm>
          <a:prstGeom prst="rect">
            <a:avLst/>
          </a:prstGeom>
        </p:spPr>
        <p:txBody>
          <a:bodyPr wrap="square">
            <a:spAutoFit/>
          </a:bodyPr>
          <a:lstStyle/>
          <a:p>
            <a:pPr marL="285750" indent="-285750">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Irradiation one sample was 40 minutes;</a:t>
            </a:r>
          </a:p>
          <a:p>
            <a:endParaRPr lang="en-US" sz="2000"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flux of thermal and resonance neutrons was approximately 10 </a:t>
            </a:r>
            <a:r>
              <a:rPr lang="en-US" sz="2000" dirty="0" smtClean="0">
                <a:latin typeface="Calibri" panose="020F0502020204030204" pitchFamily="34" charset="0"/>
                <a:cs typeface="Calibri" panose="020F0502020204030204" pitchFamily="34" charset="0"/>
              </a:rPr>
              <a:t> power 7 </a:t>
            </a:r>
            <a:r>
              <a:rPr lang="en-US" sz="2000" dirty="0">
                <a:latin typeface="Calibri" panose="020F0502020204030204" pitchFamily="34" charset="0"/>
                <a:cs typeface="Calibri" panose="020F0502020204030204" pitchFamily="34" charset="0"/>
              </a:rPr>
              <a:t>n / (cm2 </a:t>
            </a:r>
            <a:r>
              <a:rPr lang="en-US" sz="2000" dirty="0" smtClean="0">
                <a:latin typeface="Calibri" panose="020F0502020204030204" pitchFamily="34" charset="0"/>
                <a:cs typeface="Calibri" panose="020F0502020204030204" pitchFamily="34" charset="0"/>
              </a:rPr>
              <a:t>s);</a:t>
            </a:r>
          </a:p>
        </p:txBody>
      </p:sp>
    </p:spTree>
    <p:extLst>
      <p:ext uri="{BB962C8B-B14F-4D97-AF65-F5344CB8AC3E}">
        <p14:creationId xmlns:p14="http://schemas.microsoft.com/office/powerpoint/2010/main" val="11878656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flipH="1">
            <a:off x="6352787" y="4850942"/>
            <a:ext cx="3501426" cy="276999"/>
          </a:xfrm>
          <a:prstGeom prst="rect">
            <a:avLst/>
          </a:prstGeom>
          <a:noFill/>
        </p:spPr>
        <p:txBody>
          <a:bodyPr wrap="square" rtlCol="0">
            <a:spAutoFit/>
          </a:bodyPr>
          <a:lstStyle/>
          <a:p>
            <a:pPr algn="ctr"/>
            <a:r>
              <a:rPr lang="en-US" sz="1200" dirty="0">
                <a:latin typeface="Calibri" panose="020F0502020204030204" pitchFamily="34" charset="0"/>
                <a:cs typeface="Calibri" panose="020F0502020204030204" pitchFamily="34" charset="0"/>
              </a:rPr>
              <a:t>Figure. 11. Aluminum capsules with samples</a:t>
            </a:r>
            <a:endParaRPr lang="ru-RU" sz="1200" dirty="0">
              <a:latin typeface="Calibri" panose="020F0502020204030204" pitchFamily="34" charset="0"/>
              <a:cs typeface="Calibri" panose="020F0502020204030204" pitchFamily="34" charset="0"/>
            </a:endParaRPr>
          </a:p>
        </p:txBody>
      </p:sp>
      <p:sp>
        <p:nvSpPr>
          <p:cNvPr id="21" name="TextBox 20"/>
          <p:cNvSpPr txBox="1"/>
          <p:nvPr/>
        </p:nvSpPr>
        <p:spPr>
          <a:xfrm>
            <a:off x="1119608" y="0"/>
            <a:ext cx="9833314" cy="553998"/>
          </a:xfrm>
          <a:prstGeom prst="rect">
            <a:avLst/>
          </a:prstGeom>
          <a:noFill/>
        </p:spPr>
        <p:txBody>
          <a:bodyPr wrap="square" rtlCol="0">
            <a:spAutoFit/>
          </a:bodyPr>
          <a:lstStyle/>
          <a:p>
            <a:pPr algn="ctr"/>
            <a:r>
              <a:rPr lang="en-US" sz="3000" b="1" dirty="0"/>
              <a:t>Samples for irradiation at the IBR-2 reactor</a:t>
            </a:r>
            <a:endParaRPr lang="ru-RU" sz="3000" b="1" dirty="0"/>
          </a:p>
        </p:txBody>
      </p:sp>
      <p:pic>
        <p:nvPicPr>
          <p:cNvPr id="22" name="Рисунок 5" descr="test"/>
          <p:cNvPicPr/>
          <p:nvPr/>
        </p:nvPicPr>
        <p:blipFill>
          <a:blip r:embed="rId3">
            <a:extLst>
              <a:ext uri="{28A0092B-C50C-407E-A947-70E740481C1C}">
                <a14:useLocalDpi xmlns:a14="http://schemas.microsoft.com/office/drawing/2010/main" val="0"/>
              </a:ext>
            </a:extLst>
          </a:blip>
          <a:srcRect/>
          <a:stretch>
            <a:fillRect/>
          </a:stretch>
        </p:blipFill>
        <p:spPr bwMode="auto">
          <a:xfrm>
            <a:off x="4284178" y="713022"/>
            <a:ext cx="7638644" cy="4177030"/>
          </a:xfrm>
          <a:prstGeom prst="rect">
            <a:avLst/>
          </a:prstGeom>
          <a:noFill/>
          <a:ln>
            <a:noFill/>
          </a:ln>
        </p:spPr>
      </p:pic>
      <p:sp>
        <p:nvSpPr>
          <p:cNvPr id="2" name="Rectangle 1"/>
          <p:cNvSpPr/>
          <p:nvPr/>
        </p:nvSpPr>
        <p:spPr>
          <a:xfrm>
            <a:off x="295713" y="713022"/>
            <a:ext cx="3631443" cy="1015663"/>
          </a:xfrm>
          <a:prstGeom prst="rect">
            <a:avLst/>
          </a:prstGeom>
        </p:spPr>
        <p:txBody>
          <a:bodyPr wrap="none">
            <a:spAutoFit/>
          </a:bodyPr>
          <a:lstStyle/>
          <a:p>
            <a:r>
              <a:rPr lang="en-US" sz="2000" dirty="0" smtClean="0">
                <a:latin typeface="Calibri" panose="020F0502020204030204" pitchFamily="34" charset="0"/>
                <a:cs typeface="Calibri" panose="020F0502020204030204" pitchFamily="34" charset="0"/>
              </a:rPr>
              <a:t>Medium-lived isotopes:</a:t>
            </a:r>
          </a:p>
          <a:p>
            <a:r>
              <a:rPr lang="en-US" sz="2000" dirty="0" smtClean="0">
                <a:latin typeface="Calibri" panose="020F0502020204030204" pitchFamily="34" charset="0"/>
                <a:cs typeface="Calibri" panose="020F0502020204030204" pitchFamily="34" charset="0"/>
              </a:rPr>
              <a:t>Na, K, Fe, Ni, Zn, As, Br, </a:t>
            </a:r>
            <a:r>
              <a:rPr lang="en-US" sz="2000" dirty="0" err="1" smtClean="0">
                <a:latin typeface="Calibri" panose="020F0502020204030204" pitchFamily="34" charset="0"/>
                <a:cs typeface="Calibri" panose="020F0502020204030204" pitchFamily="34" charset="0"/>
              </a:rPr>
              <a:t>Rb</a:t>
            </a:r>
            <a:r>
              <a:rPr lang="en-US" sz="2000" dirty="0">
                <a:latin typeface="Calibri" panose="020F0502020204030204" pitchFamily="34" charset="0"/>
                <a:cs typeface="Calibri" panose="020F0502020204030204" pitchFamily="34" charset="0"/>
              </a:rPr>
              <a:t>, </a:t>
            </a:r>
            <a:r>
              <a:rPr lang="en-US" sz="2000" dirty="0" smtClean="0">
                <a:latin typeface="Calibri" panose="020F0502020204030204" pitchFamily="34" charset="0"/>
                <a:cs typeface="Calibri" panose="020F0502020204030204" pitchFamily="34" charset="0"/>
              </a:rPr>
              <a:t>Sn,</a:t>
            </a:r>
          </a:p>
          <a:p>
            <a:r>
              <a:rPr lang="en-US" sz="2000" dirty="0" smtClean="0">
                <a:latin typeface="Calibri" panose="020F0502020204030204" pitchFamily="34" charset="0"/>
                <a:cs typeface="Calibri" panose="020F0502020204030204" pitchFamily="34" charset="0"/>
              </a:rPr>
              <a:t>Sb, Ba, La</a:t>
            </a:r>
            <a:r>
              <a:rPr lang="ru-RU" sz="2000" dirty="0" smtClean="0">
                <a:latin typeface="Calibri" panose="020F0502020204030204" pitchFamily="34" charset="0"/>
                <a:cs typeface="Calibri" panose="020F0502020204030204" pitchFamily="34" charset="0"/>
              </a:rPr>
              <a:t>, </a:t>
            </a:r>
            <a:r>
              <a:rPr lang="en-US" sz="2000" dirty="0" err="1" smtClean="0">
                <a:latin typeface="Calibri" panose="020F0502020204030204" pitchFamily="34" charset="0"/>
                <a:cs typeface="Calibri" panose="020F0502020204030204" pitchFamily="34" charset="0"/>
              </a:rPr>
              <a:t>Nd</a:t>
            </a:r>
            <a:r>
              <a:rPr lang="ru-RU" sz="2000" dirty="0" smtClean="0">
                <a:latin typeface="Calibri" panose="020F0502020204030204" pitchFamily="34" charset="0"/>
                <a:cs typeface="Calibri" panose="020F0502020204030204" pitchFamily="34" charset="0"/>
              </a:rPr>
              <a:t>, </a:t>
            </a:r>
            <a:r>
              <a:rPr lang="en-US" sz="2000" dirty="0" smtClean="0">
                <a:latin typeface="Calibri" panose="020F0502020204030204" pitchFamily="34" charset="0"/>
                <a:cs typeface="Calibri" panose="020F0502020204030204" pitchFamily="34" charset="0"/>
              </a:rPr>
              <a:t>Sm</a:t>
            </a:r>
            <a:r>
              <a:rPr lang="ru-RU" sz="2000" dirty="0" smtClean="0">
                <a:latin typeface="Calibri" panose="020F0502020204030204" pitchFamily="34" charset="0"/>
                <a:cs typeface="Calibri" panose="020F0502020204030204" pitchFamily="34" charset="0"/>
              </a:rPr>
              <a:t>, </a:t>
            </a:r>
            <a:r>
              <a:rPr lang="en-US" sz="2000" dirty="0" err="1" smtClean="0">
                <a:latin typeface="Calibri" panose="020F0502020204030204" pitchFamily="34" charset="0"/>
                <a:cs typeface="Calibri" panose="020F0502020204030204" pitchFamily="34" charset="0"/>
              </a:rPr>
              <a:t>Eu</a:t>
            </a:r>
            <a:r>
              <a:rPr lang="ru-RU" sz="2000" dirty="0" smtClean="0">
                <a:latin typeface="Calibri" panose="020F0502020204030204" pitchFamily="34" charset="0"/>
                <a:cs typeface="Calibri" panose="020F0502020204030204" pitchFamily="34" charset="0"/>
              </a:rPr>
              <a:t>, </a:t>
            </a:r>
            <a:r>
              <a:rPr lang="en-US" sz="2000" dirty="0" smtClean="0">
                <a:latin typeface="Calibri" panose="020F0502020204030204" pitchFamily="34" charset="0"/>
                <a:cs typeface="Calibri" panose="020F0502020204030204" pitchFamily="34" charset="0"/>
              </a:rPr>
              <a:t>Tb, Lu, U.  </a:t>
            </a:r>
            <a:endParaRPr lang="ru-RU" sz="2000" dirty="0">
              <a:latin typeface="Calibri" panose="020F0502020204030204" pitchFamily="34" charset="0"/>
              <a:cs typeface="Calibri" panose="020F0502020204030204" pitchFamily="34" charset="0"/>
            </a:endParaRPr>
          </a:p>
        </p:txBody>
      </p:sp>
      <p:sp>
        <p:nvSpPr>
          <p:cNvPr id="3" name="Rectangle 2"/>
          <p:cNvSpPr/>
          <p:nvPr/>
        </p:nvSpPr>
        <p:spPr>
          <a:xfrm>
            <a:off x="295713" y="2043954"/>
            <a:ext cx="3759452" cy="707886"/>
          </a:xfrm>
          <a:prstGeom prst="rect">
            <a:avLst/>
          </a:prstGeom>
        </p:spPr>
        <p:txBody>
          <a:bodyPr wrap="square">
            <a:spAutoFit/>
          </a:bodyPr>
          <a:lstStyle/>
          <a:p>
            <a:r>
              <a:rPr lang="en-US" sz="2000" dirty="0" smtClean="0">
                <a:latin typeface="Calibri" panose="020F0502020204030204" pitchFamily="34" charset="0"/>
                <a:cs typeface="Calibri" panose="020F0502020204030204" pitchFamily="34" charset="0"/>
              </a:rPr>
              <a:t>Long-lived isotopes:</a:t>
            </a:r>
          </a:p>
          <a:p>
            <a:r>
              <a:rPr lang="en-US" sz="2000" dirty="0" err="1" smtClean="0">
                <a:latin typeface="Calibri" panose="020F0502020204030204" pitchFamily="34" charset="0"/>
                <a:cs typeface="Calibri" panose="020F0502020204030204" pitchFamily="34" charset="0"/>
              </a:rPr>
              <a:t>Sc</a:t>
            </a:r>
            <a:r>
              <a:rPr lang="en-US" sz="2000" dirty="0" smtClean="0">
                <a:latin typeface="Calibri" panose="020F0502020204030204" pitchFamily="34" charset="0"/>
                <a:cs typeface="Calibri" panose="020F0502020204030204" pitchFamily="34" charset="0"/>
              </a:rPr>
              <a:t>, Cr, Co, Sr, Cs</a:t>
            </a:r>
            <a:r>
              <a:rPr lang="ru-RU" sz="2000" dirty="0" smtClean="0">
                <a:latin typeface="Calibri" panose="020F0502020204030204" pitchFamily="34" charset="0"/>
                <a:cs typeface="Calibri" panose="020F0502020204030204" pitchFamily="34" charset="0"/>
              </a:rPr>
              <a:t>, </a:t>
            </a:r>
            <a:r>
              <a:rPr lang="en-US" sz="2000" dirty="0" smtClean="0">
                <a:latin typeface="Calibri" panose="020F0502020204030204" pitchFamily="34" charset="0"/>
                <a:cs typeface="Calibri" panose="020F0502020204030204" pitchFamily="34" charset="0"/>
              </a:rPr>
              <a:t>Ce</a:t>
            </a:r>
            <a:r>
              <a:rPr lang="ru-RU" sz="2000" dirty="0" smtClean="0">
                <a:latin typeface="Calibri" panose="020F0502020204030204" pitchFamily="34" charset="0"/>
                <a:cs typeface="Calibri" panose="020F0502020204030204" pitchFamily="34" charset="0"/>
              </a:rPr>
              <a:t>, </a:t>
            </a:r>
            <a:r>
              <a:rPr lang="en-US" sz="2000" dirty="0" err="1" smtClean="0">
                <a:latin typeface="Calibri" panose="020F0502020204030204" pitchFamily="34" charset="0"/>
                <a:cs typeface="Calibri" panose="020F0502020204030204" pitchFamily="34" charset="0"/>
              </a:rPr>
              <a:t>Yb</a:t>
            </a:r>
            <a:r>
              <a:rPr lang="en-US" sz="2000" dirty="0" smtClean="0">
                <a:latin typeface="Calibri" panose="020F0502020204030204" pitchFamily="34" charset="0"/>
                <a:cs typeface="Calibri" panose="020F0502020204030204" pitchFamily="34" charset="0"/>
              </a:rPr>
              <a:t>, </a:t>
            </a:r>
            <a:r>
              <a:rPr lang="en-US" sz="2000" dirty="0" err="1" smtClean="0">
                <a:latin typeface="Calibri" panose="020F0502020204030204" pitchFamily="34" charset="0"/>
                <a:cs typeface="Calibri" panose="020F0502020204030204" pitchFamily="34" charset="0"/>
              </a:rPr>
              <a:t>Hf</a:t>
            </a:r>
            <a:r>
              <a:rPr lang="en-US" sz="2000" dirty="0" smtClean="0">
                <a:latin typeface="Calibri" panose="020F0502020204030204" pitchFamily="34" charset="0"/>
                <a:cs typeface="Calibri" panose="020F0502020204030204" pitchFamily="34" charset="0"/>
              </a:rPr>
              <a:t>, Ta, </a:t>
            </a:r>
            <a:r>
              <a:rPr lang="en-US" sz="2000" dirty="0" err="1" smtClean="0">
                <a:latin typeface="Calibri" panose="020F0502020204030204" pitchFamily="34" charset="0"/>
                <a:cs typeface="Calibri" panose="020F0502020204030204" pitchFamily="34" charset="0"/>
              </a:rPr>
              <a:t>Th</a:t>
            </a:r>
            <a:r>
              <a:rPr lang="ru-RU" sz="2000" dirty="0" smtClean="0">
                <a:latin typeface="Calibri" panose="020F0502020204030204" pitchFamily="34" charset="0"/>
                <a:cs typeface="Calibri" panose="020F0502020204030204" pitchFamily="34" charset="0"/>
              </a:rPr>
              <a:t>.</a:t>
            </a:r>
            <a:r>
              <a:rPr lang="en-US" sz="2000" dirty="0" smtClean="0">
                <a:latin typeface="Calibri" panose="020F0502020204030204" pitchFamily="34" charset="0"/>
                <a:cs typeface="Calibri" panose="020F0502020204030204" pitchFamily="34" charset="0"/>
              </a:rPr>
              <a:t>  </a:t>
            </a:r>
            <a:endParaRPr lang="ru-RU"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766857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flipH="1">
            <a:off x="6317347" y="5129240"/>
            <a:ext cx="3501426" cy="276999"/>
          </a:xfrm>
          <a:prstGeom prst="rect">
            <a:avLst/>
          </a:prstGeom>
          <a:noFill/>
        </p:spPr>
        <p:txBody>
          <a:bodyPr wrap="square" rtlCol="0">
            <a:spAutoFit/>
          </a:bodyPr>
          <a:lstStyle/>
          <a:p>
            <a:pPr algn="ctr"/>
            <a:r>
              <a:rPr lang="en-US" sz="1200" dirty="0">
                <a:latin typeface="Calibri" panose="020F0502020204030204" pitchFamily="34" charset="0"/>
                <a:cs typeface="Calibri" panose="020F0502020204030204" pitchFamily="34" charset="0"/>
              </a:rPr>
              <a:t>Figure. 12. IBR-2, experimental </a:t>
            </a:r>
            <a:r>
              <a:rPr lang="en-US" sz="1200" dirty="0" smtClean="0">
                <a:latin typeface="Calibri" panose="020F0502020204030204" pitchFamily="34" charset="0"/>
                <a:cs typeface="Calibri" panose="020F0502020204030204" pitchFamily="34" charset="0"/>
              </a:rPr>
              <a:t>hall</a:t>
            </a:r>
            <a:endParaRPr lang="ru-RU" sz="1200" dirty="0">
              <a:latin typeface="Calibri" panose="020F0502020204030204" pitchFamily="34" charset="0"/>
              <a:cs typeface="Calibri" panose="020F0502020204030204" pitchFamily="34" charset="0"/>
            </a:endParaRPr>
          </a:p>
        </p:txBody>
      </p:sp>
      <p:sp>
        <p:nvSpPr>
          <p:cNvPr id="6" name="TextBox 5"/>
          <p:cNvSpPr txBox="1"/>
          <p:nvPr/>
        </p:nvSpPr>
        <p:spPr>
          <a:xfrm>
            <a:off x="598782" y="10391"/>
            <a:ext cx="11002769" cy="553998"/>
          </a:xfrm>
          <a:prstGeom prst="rect">
            <a:avLst/>
          </a:prstGeom>
          <a:noFill/>
        </p:spPr>
        <p:txBody>
          <a:bodyPr wrap="square" rtlCol="0">
            <a:spAutoFit/>
          </a:bodyPr>
          <a:lstStyle/>
          <a:p>
            <a:pPr algn="ctr"/>
            <a:r>
              <a:rPr lang="en-US" sz="3000" b="1" dirty="0"/>
              <a:t>The </a:t>
            </a:r>
            <a:r>
              <a:rPr lang="en-US" sz="3000" b="1" dirty="0" smtClean="0"/>
              <a:t>irradiation </a:t>
            </a:r>
            <a:r>
              <a:rPr lang="en-US" sz="3000" b="1" dirty="0"/>
              <a:t>facility on </a:t>
            </a:r>
            <a:r>
              <a:rPr lang="en-US" sz="3000" b="1" dirty="0" smtClean="0"/>
              <a:t>channel </a:t>
            </a:r>
            <a:r>
              <a:rPr lang="en-US" sz="3000" b="1" dirty="0"/>
              <a:t>3 of the </a:t>
            </a:r>
            <a:r>
              <a:rPr lang="en-US" sz="3000" b="1" dirty="0" smtClean="0"/>
              <a:t>IBR-2 reactor</a:t>
            </a:r>
            <a:endParaRPr lang="ru-RU" sz="30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4191" y="802928"/>
            <a:ext cx="7707738" cy="4335602"/>
          </a:xfrm>
          <a:prstGeom prst="rect">
            <a:avLst/>
          </a:prstGeom>
        </p:spPr>
      </p:pic>
      <p:sp>
        <p:nvSpPr>
          <p:cNvPr id="3" name="Rectangle 2"/>
          <p:cNvSpPr/>
          <p:nvPr/>
        </p:nvSpPr>
        <p:spPr>
          <a:xfrm>
            <a:off x="98294" y="802928"/>
            <a:ext cx="3837601" cy="2831544"/>
          </a:xfrm>
          <a:prstGeom prst="rect">
            <a:avLst/>
          </a:prstGeom>
        </p:spPr>
        <p:txBody>
          <a:bodyPr wrap="square">
            <a:spAutoFit/>
          </a:bodyPr>
          <a:lstStyle/>
          <a:p>
            <a:pPr marL="285750" indent="-285750">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Irradiation </a:t>
            </a:r>
            <a:r>
              <a:rPr lang="en-US" sz="2000" dirty="0">
                <a:latin typeface="Calibri" panose="020F0502020204030204" pitchFamily="34" charset="0"/>
                <a:cs typeface="Calibri" panose="020F0502020204030204" pitchFamily="34" charset="0"/>
              </a:rPr>
              <a:t>was carried out for 14 </a:t>
            </a:r>
            <a:r>
              <a:rPr lang="en-US" sz="2000" dirty="0" smtClean="0">
                <a:latin typeface="Calibri" panose="020F0502020204030204" pitchFamily="34" charset="0"/>
                <a:cs typeface="Calibri" panose="020F0502020204030204" pitchFamily="34" charset="0"/>
              </a:rPr>
              <a:t>days;</a:t>
            </a:r>
          </a:p>
          <a:p>
            <a:endParaRPr lang="en-US" sz="2000" dirty="0" smtClean="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2000" dirty="0">
                <a:latin typeface="Calibri" panose="020F0502020204030204" pitchFamily="34" charset="0"/>
                <a:cs typeface="Calibri" panose="020F0502020204030204" pitchFamily="34" charset="0"/>
              </a:rPr>
              <a:t>flux of thermal and resonance neutrons was approximately 10 to the power of 11 n / (cm2 </a:t>
            </a:r>
            <a:r>
              <a:rPr lang="en-US" sz="2000" dirty="0" smtClean="0">
                <a:latin typeface="Calibri" panose="020F0502020204030204" pitchFamily="34" charset="0"/>
                <a:cs typeface="Calibri" panose="020F0502020204030204" pitchFamily="34" charset="0"/>
              </a:rPr>
              <a:t>s)</a:t>
            </a:r>
            <a:r>
              <a:rPr lang="en-US" sz="2000" dirty="0">
                <a:latin typeface="Calibri" panose="020F0502020204030204" pitchFamily="34" charset="0"/>
                <a:cs typeface="Calibri" panose="020F0502020204030204" pitchFamily="34" charset="0"/>
              </a:rPr>
              <a:t>;</a:t>
            </a:r>
            <a:endParaRPr lang="en-US" sz="2000" dirty="0" smtClean="0">
              <a:latin typeface="Calibri" panose="020F0502020204030204" pitchFamily="34" charset="0"/>
              <a:cs typeface="Calibri" panose="020F0502020204030204" pitchFamily="34" charset="0"/>
            </a:endParaRPr>
          </a:p>
          <a:p>
            <a:r>
              <a:rPr lang="en-US" sz="2000" dirty="0" smtClean="0">
                <a:latin typeface="Calibri" panose="020F0502020204030204" pitchFamily="34" charset="0"/>
                <a:cs typeface="Calibri" panose="020F0502020204030204" pitchFamily="34" charset="0"/>
              </a:rPr>
              <a:t> </a:t>
            </a:r>
          </a:p>
          <a:p>
            <a:pPr marL="285750" indent="-285750">
              <a:buFont typeface="Arial" panose="020B0604020202020204" pitchFamily="34" charset="0"/>
              <a:buChar char="•"/>
            </a:pPr>
            <a:r>
              <a:rPr lang="en-US" sz="2000" dirty="0" smtClean="0">
                <a:latin typeface="Calibri" panose="020F0502020204030204" pitchFamily="34" charset="0"/>
                <a:cs typeface="Calibri" panose="020F0502020204030204" pitchFamily="34" charset="0"/>
              </a:rPr>
              <a:t>reactor </a:t>
            </a:r>
            <a:r>
              <a:rPr lang="en-US" sz="2000" dirty="0">
                <a:latin typeface="Calibri" panose="020F0502020204030204" pitchFamily="34" charset="0"/>
                <a:cs typeface="Calibri" panose="020F0502020204030204" pitchFamily="34" charset="0"/>
              </a:rPr>
              <a:t>power was 1.55 </a:t>
            </a:r>
            <a:r>
              <a:rPr lang="en-US" sz="2000" dirty="0" smtClean="0">
                <a:latin typeface="Calibri" panose="020F0502020204030204" pitchFamily="34" charset="0"/>
                <a:cs typeface="Calibri" panose="020F0502020204030204" pitchFamily="34" charset="0"/>
              </a:rPr>
              <a:t>kW</a:t>
            </a:r>
            <a:r>
              <a:rPr lang="ru-RU" sz="2000" dirty="0" smtClean="0">
                <a:latin typeface="Calibri" panose="020F0502020204030204" pitchFamily="34" charset="0"/>
                <a:cs typeface="Calibri" panose="020F0502020204030204" pitchFamily="34" charset="0"/>
              </a:rPr>
              <a:t>.</a:t>
            </a:r>
            <a:endParaRPr lang="en-US" sz="2000" dirty="0" smtClean="0">
              <a:latin typeface="Calibri" panose="020F0502020204030204" pitchFamily="34" charset="0"/>
              <a:cs typeface="Calibri" panose="020F0502020204030204" pitchFamily="34" charset="0"/>
            </a:endParaRPr>
          </a:p>
          <a:p>
            <a:endParaRPr lang="ru-RU" dirty="0"/>
          </a:p>
        </p:txBody>
      </p:sp>
    </p:spTree>
    <p:extLst>
      <p:ext uri="{BB962C8B-B14F-4D97-AF65-F5344CB8AC3E}">
        <p14:creationId xmlns:p14="http://schemas.microsoft.com/office/powerpoint/2010/main" val="334464329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Дерево">
  <a:themeElements>
    <a:clrScheme name="Дерево">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Дерево">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Дерево">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Дерево</Template>
  <TotalTime>33320</TotalTime>
  <Words>1911</Words>
  <Application>Microsoft Office PowerPoint</Application>
  <PresentationFormat>Widescreen</PresentationFormat>
  <Paragraphs>405</Paragraphs>
  <Slides>15</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Cambria</vt:lpstr>
      <vt:lpstr>Rockwell</vt:lpstr>
      <vt:lpstr>Rockwell Condensed</vt:lpstr>
      <vt:lpstr>Times New Roman</vt:lpstr>
      <vt:lpstr>Wingdings</vt:lpstr>
      <vt:lpstr>Дерево</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Valerij</dc:creator>
  <cp:lastModifiedBy>Valerij</cp:lastModifiedBy>
  <cp:revision>194</cp:revision>
  <dcterms:created xsi:type="dcterms:W3CDTF">2019-12-10T11:10:12Z</dcterms:created>
  <dcterms:modified xsi:type="dcterms:W3CDTF">2021-12-14T08:02:04Z</dcterms:modified>
</cp:coreProperties>
</file>