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96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72" r:id="rId5"/>
    <p:sldId id="260" r:id="rId6"/>
    <p:sldId id="259" r:id="rId7"/>
    <p:sldId id="266" r:id="rId8"/>
    <p:sldId id="268" r:id="rId9"/>
    <p:sldId id="279" r:id="rId10"/>
    <p:sldId id="281" r:id="rId11"/>
    <p:sldId id="261" r:id="rId12"/>
    <p:sldId id="269" r:id="rId13"/>
    <p:sldId id="276" r:id="rId14"/>
    <p:sldId id="270" r:id="rId15"/>
    <p:sldId id="275" r:id="rId16"/>
    <p:sldId id="274" r:id="rId17"/>
    <p:sldId id="262" r:id="rId18"/>
    <p:sldId id="277" r:id="rId19"/>
    <p:sldId id="278" r:id="rId20"/>
    <p:sldId id="263" r:id="rId21"/>
    <p:sldId id="280" r:id="rId22"/>
    <p:sldId id="282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2B11858-B9D6-475E-90C0-51E415D8598C}">
          <p14:sldIdLst>
            <p14:sldId id="256"/>
          </p14:sldIdLst>
        </p14:section>
        <p14:section name="Introduction" id="{C6E0A6F6-BE0B-4AE0-AFD7-77B5A1E43E1E}">
          <p14:sldIdLst>
            <p14:sldId id="257"/>
            <p14:sldId id="258"/>
            <p14:sldId id="272"/>
          </p14:sldIdLst>
        </p14:section>
        <p14:section name="TPS" id="{769B25F2-275A-4075-98F2-01E50996FC6A}">
          <p14:sldIdLst>
            <p14:sldId id="260"/>
            <p14:sldId id="259"/>
            <p14:sldId id="266"/>
            <p14:sldId id="268"/>
            <p14:sldId id="279"/>
            <p14:sldId id="281"/>
          </p14:sldIdLst>
        </p14:section>
        <p14:section name="CORD" id="{6B10A4BE-7E3F-456D-BCCF-0C795CDA498C}">
          <p14:sldIdLst>
            <p14:sldId id="261"/>
            <p14:sldId id="269"/>
            <p14:sldId id="276"/>
            <p14:sldId id="270"/>
            <p14:sldId id="275"/>
            <p14:sldId id="274"/>
          </p14:sldIdLst>
        </p14:section>
        <p14:section name="For SC200 and SC230" id="{CC94B5CC-44F3-44C4-ADA3-702DED4605A9}">
          <p14:sldIdLst>
            <p14:sldId id="262"/>
            <p14:sldId id="277"/>
            <p14:sldId id="278"/>
          </p14:sldIdLst>
        </p14:section>
        <p14:section name="Conclusion" id="{9CE69427-F43A-482A-8B21-163887599628}">
          <p14:sldIdLst>
            <p14:sldId id="263"/>
            <p14:sldId id="280"/>
            <p14:sldId id="282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oB" initials="D" lastIdx="0" clrIdx="0">
    <p:extLst>
      <p:ext uri="{19B8F6BF-5375-455C-9EA6-DF929625EA0E}">
        <p15:presenceInfo xmlns:p15="http://schemas.microsoft.com/office/powerpoint/2012/main" userId="Doo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05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69" d="100"/>
          <a:sy n="69" d="100"/>
        </p:scale>
        <p:origin x="2568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3DD2D-F1E7-4058-B399-95933EB76C4E}" type="datetimeFigureOut">
              <a:rPr lang="en-US" smtClean="0"/>
              <a:t>15-Oct-21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8F5F2-3867-42C5-AC44-2C8C66B6E04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62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A207A-07CF-4BAD-95FF-07F701CED8AF}" type="datetimeFigureOut">
              <a:rPr lang="en-US" smtClean="0"/>
              <a:t>15-Oct-21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B802E-AC0A-4C73-A496-A56BD2AC5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!!! isochronism of the field mainly, as well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B802E-AC0A-4C73-A496-A56BD2AC53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97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</a:t>
            </a:r>
            <a:r>
              <a:rPr lang="en-US" dirty="0" err="1" smtClean="0"/>
              <a:t>multitool</a:t>
            </a:r>
            <a:r>
              <a:rPr lang="en-US" dirty="0" smtClean="0"/>
              <a:t> for field map analysis, modification and analytic presentation.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B802E-AC0A-4C73-A496-A56BD2AC53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10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CST-MATLAB,</a:t>
            </a:r>
            <a:r>
              <a:rPr lang="en-US" baseline="0" dirty="0" smtClean="0"/>
              <a:t> LIVELINK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B802E-AC0A-4C73-A496-A56BD2AC53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76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B802E-AC0A-4C73-A496-A56BD2AC53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77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B802E-AC0A-4C73-A496-A56BD2AC53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9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6500-0387-48DD-9934-EF1B45127F8C}" type="datetimeFigureOut">
              <a:rPr lang="en-US" smtClean="0"/>
              <a:t>15-Oct-21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378D-4065-461E-ADB5-B29C68EA839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89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6500-0387-48DD-9934-EF1B45127F8C}" type="datetimeFigureOut">
              <a:rPr lang="en-US" smtClean="0"/>
              <a:t>15-Oct-21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378D-4065-461E-ADB5-B29C68EA8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15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6500-0387-48DD-9934-EF1B45127F8C}" type="datetimeFigureOut">
              <a:rPr lang="en-US" smtClean="0"/>
              <a:t>15-Oct-21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378D-4065-461E-ADB5-B29C68EA8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35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6500-0387-48DD-9934-EF1B45127F8C}" type="datetimeFigureOut">
              <a:rPr lang="en-US" smtClean="0"/>
              <a:t>15-Oct-21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378D-4065-461E-ADB5-B29C68EA8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0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6500-0387-48DD-9934-EF1B45127F8C}" type="datetimeFigureOut">
              <a:rPr lang="en-US" smtClean="0"/>
              <a:t>15-Oct-21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378D-4065-461E-ADB5-B29C68EA839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188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6500-0387-48DD-9934-EF1B45127F8C}" type="datetimeFigureOut">
              <a:rPr lang="en-US" smtClean="0"/>
              <a:t>15-Oct-21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378D-4065-461E-ADB5-B29C68EA8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6500-0387-48DD-9934-EF1B45127F8C}" type="datetimeFigureOut">
              <a:rPr lang="en-US" smtClean="0"/>
              <a:t>15-Oct-21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378D-4065-461E-ADB5-B29C68EA8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6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6500-0387-48DD-9934-EF1B45127F8C}" type="datetimeFigureOut">
              <a:rPr lang="en-US" smtClean="0"/>
              <a:t>15-Oct-21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378D-4065-461E-ADB5-B29C68EA8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9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6500-0387-48DD-9934-EF1B45127F8C}" type="datetimeFigureOut">
              <a:rPr lang="en-US" smtClean="0"/>
              <a:t>15-Oct-21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378D-4065-461E-ADB5-B29C68EA8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2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0316500-0387-48DD-9934-EF1B45127F8C}" type="datetimeFigureOut">
              <a:rPr lang="en-US" smtClean="0"/>
              <a:t>15-Oct-21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DB378D-4065-461E-ADB5-B29C68EA8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20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6500-0387-48DD-9934-EF1B45127F8C}" type="datetimeFigureOut">
              <a:rPr lang="en-US" smtClean="0"/>
              <a:t>15-Oct-21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378D-4065-461E-ADB5-B29C68EA8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9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0316500-0387-48DD-9934-EF1B45127F8C}" type="datetimeFigureOut">
              <a:rPr lang="en-US" smtClean="0"/>
              <a:t>15-Oct-21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DDB378D-4065-461E-ADB5-B29C68EA839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94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" Target="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4800" dirty="0" smtClean="0"/>
              <a:t>The fast and neat approach to calculate </a:t>
            </a:r>
            <a:r>
              <a:rPr lang="en-US" sz="4800" b="1" spc="0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Total Phase Slip</a:t>
            </a:r>
            <a:r>
              <a:rPr lang="en-US" sz="4800" dirty="0" smtClean="0"/>
              <a:t> (TPS), implemented in </a:t>
            </a:r>
            <a:r>
              <a:rPr lang="en-US" sz="4800" b="1" spc="0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CORD code</a:t>
            </a:r>
            <a:r>
              <a:rPr lang="en-US" sz="4800" dirty="0" smtClean="0"/>
              <a:t>, and its demonstrative run for </a:t>
            </a:r>
            <a:r>
              <a:rPr lang="en-US" sz="4800" b="1" spc="0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SC200</a:t>
            </a:r>
            <a:r>
              <a:rPr lang="en-US" sz="4800" dirty="0" smtClean="0"/>
              <a:t> &amp; </a:t>
            </a:r>
            <a:r>
              <a:rPr lang="en-US" sz="4800" b="1" spc="0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SC230</a:t>
            </a:r>
            <a:r>
              <a:rPr lang="en-US" sz="4800" b="1" spc="0" dirty="0" smtClean="0">
                <a:ln w="13462">
                  <a:solidFill>
                    <a:schemeClr val="bg1"/>
                  </a:solidFill>
                  <a:prstDash val="solid"/>
                </a:ln>
              </a:rPr>
              <a:t> cyclotron</a:t>
            </a:r>
            <a:r>
              <a:rPr lang="en-US" sz="4800" b="1" spc="0" dirty="0">
                <a:ln w="13462">
                  <a:solidFill>
                    <a:schemeClr val="bg1"/>
                  </a:solidFill>
                  <a:prstDash val="solid"/>
                </a:ln>
              </a:rPr>
              <a:t>s</a:t>
            </a:r>
            <a:r>
              <a:rPr lang="en-US" sz="4800" dirty="0" smtClean="0"/>
              <a:t>.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540989"/>
          </a:xfrm>
        </p:spPr>
        <p:txBody>
          <a:bodyPr>
            <a:normAutofit/>
          </a:bodyPr>
          <a:lstStyle/>
          <a:p>
            <a:r>
              <a:rPr lang="en-US" cap="none" smtClean="0"/>
              <a:t>D. Popov, O. Karamyshev, V. Malinin, T. Karamysheva, I. Lyapin, S. Gurskiy, S. Shirkov</a:t>
            </a:r>
          </a:p>
          <a:p>
            <a:r>
              <a:rPr lang="en-US" cap="none" smtClean="0"/>
              <a:t>New Accelerators Department, DLNP, JINR                      AYSS-2021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2395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Iteration Method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Clr>
                <a:schemeClr val="bg1"/>
              </a:buClr>
              <a:buFont typeface="Calibri" panose="020F0502020204030204" pitchFamily="34" charset="0"/>
              <a:buChar char="+"/>
            </a:pPr>
            <a:r>
              <a:rPr lang="en-US" dirty="0" smtClean="0"/>
              <a:t>Evaluates </a:t>
            </a:r>
            <a:r>
              <a:rPr lang="en-US" dirty="0"/>
              <a:t>T</a:t>
            </a:r>
            <a:r>
              <a:rPr lang="en-US" dirty="0" smtClean="0"/>
              <a:t>PS </a:t>
            </a:r>
            <a:r>
              <a:rPr lang="en-US" dirty="0"/>
              <a:t>with utmost </a:t>
            </a:r>
            <a:r>
              <a:rPr lang="en-US" dirty="0" smtClean="0"/>
              <a:t>precision.</a:t>
            </a:r>
          </a:p>
          <a:p>
            <a:pPr marL="285750" indent="-285750">
              <a:buClr>
                <a:schemeClr val="bg1"/>
              </a:buClr>
              <a:buFont typeface="Calibri" panose="020F0502020204030204" pitchFamily="34" charset="0"/>
              <a:buChar char="+"/>
            </a:pPr>
            <a:r>
              <a:rPr lang="en-US" dirty="0" smtClean="0"/>
              <a:t>Allows easy calculation of turn number and orbit </a:t>
            </a:r>
            <a:r>
              <a:rPr lang="en-US" dirty="0"/>
              <a:t>separation </a:t>
            </a:r>
            <a:r>
              <a:rPr lang="en-US" dirty="0" smtClean="0"/>
              <a:t>distance versus the radius/energy.</a:t>
            </a:r>
          </a:p>
          <a:p>
            <a:pPr marL="285750" indent="-285750">
              <a:buClr>
                <a:schemeClr val="bg1"/>
              </a:buClr>
              <a:buFont typeface="Calibri" panose="020F0502020204030204" pitchFamily="34" charset="0"/>
              <a:buChar char="+"/>
            </a:pPr>
            <a:r>
              <a:rPr lang="en-US" dirty="0" smtClean="0"/>
              <a:t>Conducts </a:t>
            </a:r>
            <a:r>
              <a:rPr lang="en-US" dirty="0"/>
              <a:t>all computations within seconds or less.</a:t>
            </a:r>
          </a:p>
          <a:p>
            <a:pPr marL="285750" indent="-285750">
              <a:buClr>
                <a:schemeClr val="bg1"/>
              </a:buClr>
              <a:buFont typeface="Calibri" panose="020F0502020204030204" pitchFamily="34" charset="0"/>
              <a:buChar char="+"/>
            </a:pPr>
            <a:r>
              <a:rPr lang="en-US" dirty="0" smtClean="0"/>
              <a:t>Can be evaluated on demand as and independent module.</a:t>
            </a:r>
          </a:p>
          <a:p>
            <a:pPr marL="285750" indent="-285750">
              <a:buClr>
                <a:schemeClr val="bg1"/>
              </a:buClr>
              <a:buFont typeface="Calibri" panose="020F0502020204030204" pitchFamily="34" charset="0"/>
              <a:buChar char="+"/>
            </a:pPr>
            <a:r>
              <a:rPr lang="en-US" dirty="0" smtClean="0"/>
              <a:t>Evaluates TPS variation on every accelerating gap.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1335" y="1453894"/>
            <a:ext cx="8611589" cy="416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4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CORD</a:t>
            </a:r>
            <a:r>
              <a:rPr lang="en-US" baseline="30000" dirty="0" smtClean="0">
                <a:hlinkClick r:id="rId3" action="ppaction://hlinksldjump"/>
              </a:rPr>
              <a:t>[4]</a:t>
            </a:r>
            <a:endParaRPr lang="en-US" baseline="30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 smtClean="0"/>
              <a:t>(Closed </a:t>
            </a:r>
            <a:r>
              <a:rPr lang="en-US" cap="none" dirty="0" err="1" smtClean="0"/>
              <a:t>ORbit</a:t>
            </a:r>
            <a:r>
              <a:rPr lang="en-US" cap="none" dirty="0" smtClean="0"/>
              <a:t> Dynamics) – </a:t>
            </a:r>
            <a:r>
              <a:rPr lang="en-US" cap="none" dirty="0"/>
              <a:t>MATLAB </a:t>
            </a:r>
            <a:r>
              <a:rPr lang="en-US" cap="none" dirty="0" smtClean="0"/>
              <a:t>code </a:t>
            </a:r>
            <a:r>
              <a:rPr lang="en-US" cap="none" dirty="0"/>
              <a:t>with </a:t>
            </a:r>
            <a:r>
              <a:rPr lang="en-US" cap="none" dirty="0" smtClean="0"/>
              <a:t>modular structure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36967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Reasons</a:t>
            </a:r>
            <a:b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Modular Structure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773" y="333153"/>
            <a:ext cx="7320516" cy="6400800"/>
          </a:xfrm>
        </p:spPr>
        <p:txBody>
          <a:bodyPr numCol="2">
            <a:normAutofit fontScale="85000" lnSpcReduction="20000"/>
          </a:bodyPr>
          <a:lstStyle/>
          <a:p>
            <a:r>
              <a:rPr lang="en-US" dirty="0" smtClean="0"/>
              <a:t>Field map: </a:t>
            </a:r>
          </a:p>
          <a:p>
            <a:pPr lvl="1"/>
            <a:r>
              <a:rPr lang="en-US" dirty="0" smtClean="0"/>
              <a:t>RF or magnet?</a:t>
            </a:r>
          </a:p>
          <a:p>
            <a:pPr lvl="1"/>
            <a:r>
              <a:rPr lang="en-US" dirty="0" smtClean="0"/>
              <a:t>Magnetic or electric?</a:t>
            </a:r>
          </a:p>
          <a:p>
            <a:pPr lvl="1"/>
            <a:r>
              <a:rPr lang="en-US" dirty="0" smtClean="0"/>
              <a:t>Simulated or measured?</a:t>
            </a:r>
          </a:p>
          <a:p>
            <a:pPr lvl="1"/>
            <a:r>
              <a:rPr lang="en-US" dirty="0" smtClean="0"/>
              <a:t>2D or 3D? 1 or 3 component?</a:t>
            </a:r>
          </a:p>
          <a:p>
            <a:pPr lvl="1"/>
            <a:r>
              <a:rPr lang="en-US" dirty="0" smtClean="0"/>
              <a:t>Coarse or robust?</a:t>
            </a:r>
          </a:p>
          <a:p>
            <a:pPr lvl="1"/>
            <a:r>
              <a:rPr lang="en-US" dirty="0" smtClean="0"/>
              <a:t>Cartesian or cylindrical?</a:t>
            </a:r>
          </a:p>
          <a:p>
            <a:pPr lvl="1"/>
            <a:r>
              <a:rPr lang="en-US" dirty="0" smtClean="0"/>
              <a:t>Uniform or concentrated?</a:t>
            </a:r>
          </a:p>
          <a:p>
            <a:r>
              <a:rPr lang="en-US" dirty="0" smtClean="0"/>
              <a:t>Some action: </a:t>
            </a:r>
          </a:p>
          <a:p>
            <a:pPr lvl="1"/>
            <a:r>
              <a:rPr lang="en-US" dirty="0" smtClean="0"/>
              <a:t>Analyze?</a:t>
            </a:r>
          </a:p>
          <a:p>
            <a:pPr lvl="1"/>
            <a:r>
              <a:rPr lang="en-US" dirty="0" smtClean="0"/>
              <a:t>Prepare?</a:t>
            </a:r>
            <a:endParaRPr lang="en-US" dirty="0"/>
          </a:p>
          <a:p>
            <a:pPr lvl="1"/>
            <a:r>
              <a:rPr lang="en-US" dirty="0" smtClean="0"/>
              <a:t>Repair?</a:t>
            </a:r>
            <a:endParaRPr lang="en-US" dirty="0"/>
          </a:p>
          <a:p>
            <a:pPr lvl="1"/>
            <a:r>
              <a:rPr lang="en-US" dirty="0" smtClean="0"/>
              <a:t>Expand?</a:t>
            </a:r>
            <a:endParaRPr lang="en-US" dirty="0"/>
          </a:p>
          <a:p>
            <a:pPr lvl="1"/>
            <a:r>
              <a:rPr lang="en-US" dirty="0" smtClean="0"/>
              <a:t>Transform?</a:t>
            </a:r>
          </a:p>
          <a:p>
            <a:pPr lvl="1"/>
            <a:r>
              <a:rPr lang="en-US" dirty="0" smtClean="0"/>
              <a:t>Align?</a:t>
            </a:r>
          </a:p>
          <a:p>
            <a:pPr lvl="1"/>
            <a:r>
              <a:rPr lang="en-US" dirty="0" smtClean="0"/>
              <a:t>Add? Combine? </a:t>
            </a:r>
          </a:p>
          <a:p>
            <a:r>
              <a:rPr lang="en-US" dirty="0" smtClean="0"/>
              <a:t>Beam dynamics: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armonics and flutter?</a:t>
            </a:r>
          </a:p>
          <a:p>
            <a:pPr lvl="1"/>
            <a:r>
              <a:rPr lang="en-US" dirty="0" smtClean="0"/>
              <a:t>CYCLOPS? </a:t>
            </a:r>
            <a:r>
              <a:rPr lang="en-US" dirty="0" err="1" smtClean="0"/>
              <a:t>Baumgarten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Betatron</a:t>
            </a:r>
            <a:r>
              <a:rPr lang="en-US" dirty="0" smtClean="0"/>
              <a:t> tunes &amp; resonances?</a:t>
            </a:r>
          </a:p>
          <a:p>
            <a:pPr lvl="1"/>
            <a:r>
              <a:rPr lang="en-US" dirty="0" smtClean="0"/>
              <a:t>Central particle?</a:t>
            </a:r>
          </a:p>
          <a:p>
            <a:pPr lvl="1"/>
            <a:r>
              <a:rPr lang="en-US" dirty="0" smtClean="0"/>
              <a:t>BDS 2D</a:t>
            </a:r>
            <a:r>
              <a:rPr lang="en-US" dirty="0"/>
              <a:t>?</a:t>
            </a:r>
            <a:r>
              <a:rPr lang="en-US" dirty="0" smtClean="0"/>
              <a:t> 3D?</a:t>
            </a:r>
          </a:p>
          <a:p>
            <a:pPr lvl="1"/>
            <a:r>
              <a:rPr lang="en-US" dirty="0" smtClean="0"/>
              <a:t>Relativistic</a:t>
            </a:r>
            <a:r>
              <a:rPr lang="en-US" dirty="0"/>
              <a:t>?</a:t>
            </a:r>
            <a:r>
              <a:rPr lang="en-US" dirty="0" smtClean="0"/>
              <a:t> Space-charge?</a:t>
            </a:r>
          </a:p>
          <a:p>
            <a:pPr lvl="1"/>
            <a:r>
              <a:rPr lang="en-US" dirty="0" smtClean="0"/>
              <a:t> Collisions</a:t>
            </a:r>
            <a:r>
              <a:rPr lang="en-US" dirty="0"/>
              <a:t>?</a:t>
            </a:r>
            <a:r>
              <a:rPr lang="en-US" dirty="0" smtClean="0"/>
              <a:t> Influences?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racking in packages? CST? COMSOL? 2D packages?</a:t>
            </a:r>
          </a:p>
          <a:p>
            <a:r>
              <a:rPr lang="en-US" dirty="0" smtClean="0"/>
              <a:t>Results post processing:</a:t>
            </a:r>
          </a:p>
          <a:p>
            <a:pPr lvl="1"/>
            <a:r>
              <a:rPr lang="en-US" dirty="0" smtClean="0"/>
              <a:t>Individual for every task type.</a:t>
            </a:r>
          </a:p>
          <a:p>
            <a:pPr lvl="1"/>
            <a:r>
              <a:rPr lang="en-US" dirty="0" smtClean="0"/>
              <a:t>Algorithms?</a:t>
            </a:r>
          </a:p>
          <a:p>
            <a:pPr lvl="1"/>
            <a:r>
              <a:rPr lang="en-US" dirty="0" smtClean="0"/>
              <a:t>Plots?</a:t>
            </a:r>
          </a:p>
          <a:p>
            <a:pPr lvl="1"/>
            <a:r>
              <a:rPr lang="en-US" dirty="0" smtClean="0"/>
              <a:t>Decoration?</a:t>
            </a:r>
          </a:p>
          <a:p>
            <a:pPr lvl="1"/>
            <a:r>
              <a:rPr lang="en-US" dirty="0" smtClean="0"/>
              <a:t>Presentation?</a:t>
            </a:r>
          </a:p>
          <a:p>
            <a:r>
              <a:rPr lang="en-US" dirty="0" smtClean="0"/>
              <a:t>Field and design corrections:</a:t>
            </a:r>
          </a:p>
          <a:p>
            <a:pPr lvl="1"/>
            <a:r>
              <a:rPr lang="en-US" dirty="0"/>
              <a:t>(</a:t>
            </a:r>
            <a:r>
              <a:rPr lang="en-US" dirty="0" smtClean="0"/>
              <a:t>could be anything)</a:t>
            </a:r>
          </a:p>
          <a:p>
            <a:pPr lvl="1"/>
            <a:r>
              <a:rPr lang="en-US" dirty="0" smtClean="0"/>
              <a:t>Shimming?</a:t>
            </a:r>
          </a:p>
          <a:p>
            <a:pPr lvl="1"/>
            <a:r>
              <a:rPr lang="en-US" dirty="0" smtClean="0"/>
              <a:t>Tolerances?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ector design:</a:t>
            </a:r>
          </a:p>
          <a:p>
            <a:pPr lvl="2"/>
            <a:r>
              <a:rPr lang="en-US" dirty="0" err="1" smtClean="0"/>
              <a:t>Spirality</a:t>
            </a:r>
            <a:r>
              <a:rPr lang="en-US" dirty="0" smtClean="0"/>
              <a:t>?</a:t>
            </a:r>
            <a:endParaRPr lang="en-US" dirty="0"/>
          </a:p>
          <a:p>
            <a:pPr lvl="2"/>
            <a:r>
              <a:rPr lang="en-US" dirty="0" smtClean="0"/>
              <a:t>Gap?</a:t>
            </a:r>
          </a:p>
          <a:p>
            <a:pPr lvl="2"/>
            <a:r>
              <a:rPr lang="en-US" dirty="0" smtClean="0"/>
              <a:t>Partitioning?</a:t>
            </a:r>
          </a:p>
          <a:p>
            <a:pPr lvl="1"/>
            <a:r>
              <a:rPr lang="en-US" dirty="0" smtClean="0"/>
              <a:t>RF design?</a:t>
            </a:r>
          </a:p>
          <a:p>
            <a:pPr lvl="1"/>
            <a:r>
              <a:rPr lang="en-US" dirty="0" smtClean="0"/>
              <a:t>Extraction system design?</a:t>
            </a:r>
          </a:p>
          <a:p>
            <a:pPr lvl="1"/>
            <a:r>
              <a:rPr lang="en-US" dirty="0" smtClean="0"/>
              <a:t>Beam focusing?</a:t>
            </a:r>
          </a:p>
          <a:p>
            <a:pPr lvl="1"/>
            <a:r>
              <a:rPr lang="en-US" dirty="0" smtClean="0"/>
              <a:t>Resonance avoiding?</a:t>
            </a:r>
            <a:endParaRPr lang="ru-RU" dirty="0" smtClean="0"/>
          </a:p>
          <a:p>
            <a:r>
              <a:rPr lang="en-US" dirty="0" smtClean="0"/>
              <a:t>Commissioning and testing: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 to</a:t>
            </a:r>
            <a:r>
              <a:rPr lang="ru-RU" dirty="0" smtClean="0"/>
              <a:t> </a:t>
            </a:r>
            <a:r>
              <a:rPr lang="en-US" dirty="0" smtClean="0"/>
              <a:t>align precisely the measured field and the simulated one?</a:t>
            </a:r>
          </a:p>
          <a:p>
            <a:pPr lvl="1"/>
            <a:r>
              <a:rPr lang="en-US" dirty="0" smtClean="0"/>
              <a:t>Probes’ error estimation?</a:t>
            </a:r>
          </a:p>
          <a:p>
            <a:pPr lvl="1"/>
            <a:r>
              <a:rPr lang="en-US" dirty="0" smtClean="0"/>
              <a:t>Defect determination using field maps?</a:t>
            </a:r>
          </a:p>
          <a:p>
            <a:r>
              <a:rPr lang="en-US" sz="3300" dirty="0" smtClean="0"/>
              <a:t>And many </a:t>
            </a:r>
            <a:r>
              <a:rPr lang="en-US" sz="3300" dirty="0" err="1" smtClean="0"/>
              <a:t>many</a:t>
            </a:r>
            <a:r>
              <a:rPr lang="en-US" sz="3300" dirty="0" smtClean="0"/>
              <a:t> more question marks!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There is the variety of task which couldn’t be achieved simultaneously within the run of one solid program.</a:t>
            </a:r>
          </a:p>
          <a:p>
            <a:r>
              <a:rPr lang="en-US" dirty="0" smtClean="0"/>
              <a:t>This is caused by mutually exclusive needs between different tasks: for some tasks one wants to be solved fast but with many runs of iterative parametric change, for some – the good accuracy is need, for another –  the neat modeling, and there are task for which fluent cooperation between packages is paramount.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9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CORD Modules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253151"/>
              </p:ext>
            </p:extLst>
          </p:nvPr>
        </p:nvGraphicFramePr>
        <p:xfrm>
          <a:off x="4814887" y="633547"/>
          <a:ext cx="6492876" cy="577439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21807">
                  <a:extLst>
                    <a:ext uri="{9D8B030D-6E8A-4147-A177-3AD203B41FA5}">
                      <a16:colId xmlns:a16="http://schemas.microsoft.com/office/drawing/2014/main" val="1501152193"/>
                    </a:ext>
                  </a:extLst>
                </a:gridCol>
                <a:gridCol w="3471069">
                  <a:extLst>
                    <a:ext uri="{9D8B030D-6E8A-4147-A177-3AD203B41FA5}">
                      <a16:colId xmlns:a16="http://schemas.microsoft.com/office/drawing/2014/main" val="1886761504"/>
                    </a:ext>
                  </a:extLst>
                </a:gridCol>
              </a:tblGrid>
              <a:tr h="8249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Preforms</a:t>
                      </a:r>
                      <a:r>
                        <a:rPr lang="en-US" baseline="0" dirty="0" smtClean="0"/>
                        <a:t> initial quick analytics for the given field map.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716409"/>
                  </a:ext>
                </a:extLst>
              </a:tr>
              <a:tr h="8249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Makes all kind</a:t>
                      </a:r>
                      <a:r>
                        <a:rPr lang="en-US" baseline="0" dirty="0" smtClean="0"/>
                        <a:t> of transformations with the given field map.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217468"/>
                  </a:ext>
                </a:extLst>
              </a:tr>
              <a:tr h="16498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Calculates closed</a:t>
                      </a:r>
                      <a:r>
                        <a:rPr lang="en-US" baseline="0" dirty="0" smtClean="0"/>
                        <a:t> orbits, orbital frequency, </a:t>
                      </a:r>
                      <a:r>
                        <a:rPr lang="en-US" baseline="0" dirty="0" err="1" smtClean="0"/>
                        <a:t>betatrone</a:t>
                      </a:r>
                      <a:r>
                        <a:rPr lang="en-US" baseline="0" dirty="0" smtClean="0"/>
                        <a:t> tunes and resonances.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077240"/>
                  </a:ext>
                </a:extLst>
              </a:tr>
              <a:tr h="8249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Calculates gaps’ position, voltage and</a:t>
                      </a:r>
                      <a:r>
                        <a:rPr lang="en-US" baseline="0" dirty="0" smtClean="0"/>
                        <a:t> azimuthal extent.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610801"/>
                  </a:ext>
                </a:extLst>
              </a:tr>
              <a:tr h="8249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Performs simplified acceleration for the central particle.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807465"/>
                  </a:ext>
                </a:extLst>
              </a:tr>
              <a:tr h="8249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Generates</a:t>
                      </a:r>
                      <a:r>
                        <a:rPr lang="en-US" baseline="0" dirty="0" smtClean="0"/>
                        <a:t> effective magnetic field map of the RF-system.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667537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Most regular tasks written in code.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Each module several number of parameters for better tuning.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Each module provides and illustrates some useful information in a presentative view.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Our new implementation</a:t>
            </a:r>
            <a:r>
              <a:rPr lang="en-US" baseline="30000" dirty="0" smtClean="0">
                <a:hlinkClick r:id="rId2" action="ppaction://hlinksldjump"/>
              </a:rPr>
              <a:t>[4]</a:t>
            </a:r>
            <a:r>
              <a:rPr lang="en-US" dirty="0" smtClean="0"/>
              <a:t> of the CYCLOPS method</a:t>
            </a:r>
            <a:r>
              <a:rPr lang="en-US" baseline="30000" dirty="0" smtClean="0">
                <a:hlinkClick r:id="rId2" action="ppaction://hlinksldjump"/>
              </a:rPr>
              <a:t>[2]</a:t>
            </a:r>
            <a:r>
              <a:rPr lang="en-US" dirty="0" smtClean="0"/>
              <a:t> </a:t>
            </a:r>
            <a:r>
              <a:rPr lang="en-US" dirty="0"/>
              <a:t>modified </a:t>
            </a:r>
            <a:r>
              <a:rPr lang="en-US" dirty="0" smtClean="0"/>
              <a:t>by </a:t>
            </a:r>
            <a:r>
              <a:rPr lang="en-US" dirty="0" err="1" smtClean="0"/>
              <a:t>Baumgarten</a:t>
            </a:r>
            <a:r>
              <a:rPr lang="en-US" baseline="30000" dirty="0" smtClean="0">
                <a:hlinkClick r:id="rId2" action="ppaction://hlinksldjump"/>
              </a:rPr>
              <a:t>[5]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080224" y="2496388"/>
            <a:ext cx="2480932" cy="51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CYCLOPS Gordon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080224" y="3236757"/>
            <a:ext cx="2480932" cy="51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CYCLOPS </a:t>
            </a:r>
            <a:r>
              <a:rPr lang="en-US" dirty="0" err="1"/>
              <a:t>Baumgarten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080224" y="1624484"/>
            <a:ext cx="2480932" cy="51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Transform FM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080224" y="796425"/>
            <a:ext cx="2480932" cy="51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Analyze FM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080224" y="4108661"/>
            <a:ext cx="2480932" cy="51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Find </a:t>
            </a:r>
            <a:r>
              <a:rPr lang="en-US" dirty="0" err="1" smtClean="0"/>
              <a:t>Accel</a:t>
            </a:r>
            <a:r>
              <a:rPr lang="en-US" dirty="0" smtClean="0"/>
              <a:t>. Gaps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080224" y="4936720"/>
            <a:ext cx="2480932" cy="51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PS &amp; Energy Gain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080224" y="5764779"/>
            <a:ext cx="2480932" cy="51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Effective </a:t>
            </a:r>
            <a:r>
              <a:rPr lang="en-US" dirty="0" err="1" smtClean="0"/>
              <a:t>Brf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52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Flowchart: Terminator 165"/>
          <p:cNvSpPr/>
          <p:nvPr/>
        </p:nvSpPr>
        <p:spPr>
          <a:xfrm>
            <a:off x="2187351" y="1"/>
            <a:ext cx="10004649" cy="6858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 anchorCtr="0">
            <a:noAutofit/>
          </a:bodyPr>
          <a:lstStyle/>
          <a:p>
            <a:pPr lvl="8" algn="r"/>
            <a:r>
              <a:rPr lang="en-US" sz="8000" dirty="0" smtClean="0"/>
              <a:t>       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6" name="Right Arrow Callout 195"/>
          <p:cNvSpPr/>
          <p:nvPr/>
        </p:nvSpPr>
        <p:spPr>
          <a:xfrm>
            <a:off x="2619789" y="-57158"/>
            <a:ext cx="7707969" cy="6876627"/>
          </a:xfrm>
          <a:custGeom>
            <a:avLst/>
            <a:gdLst>
              <a:gd name="connsiteX0" fmla="*/ 0 w 6896987"/>
              <a:gd name="connsiteY0" fmla="*/ 0 h 6287584"/>
              <a:gd name="connsiteX1" fmla="*/ 4481455 w 6896987"/>
              <a:gd name="connsiteY1" fmla="*/ 0 h 6287584"/>
              <a:gd name="connsiteX2" fmla="*/ 4481455 w 6896987"/>
              <a:gd name="connsiteY2" fmla="*/ 2357844 h 6287584"/>
              <a:gd name="connsiteX3" fmla="*/ 5325091 w 6896987"/>
              <a:gd name="connsiteY3" fmla="*/ 2357844 h 6287584"/>
              <a:gd name="connsiteX4" fmla="*/ 5325091 w 6896987"/>
              <a:gd name="connsiteY4" fmla="*/ 1571896 h 6287584"/>
              <a:gd name="connsiteX5" fmla="*/ 6896987 w 6896987"/>
              <a:gd name="connsiteY5" fmla="*/ 3143792 h 6287584"/>
              <a:gd name="connsiteX6" fmla="*/ 5325091 w 6896987"/>
              <a:gd name="connsiteY6" fmla="*/ 4715688 h 6287584"/>
              <a:gd name="connsiteX7" fmla="*/ 5325091 w 6896987"/>
              <a:gd name="connsiteY7" fmla="*/ 3929740 h 6287584"/>
              <a:gd name="connsiteX8" fmla="*/ 4481455 w 6896987"/>
              <a:gd name="connsiteY8" fmla="*/ 3929740 h 6287584"/>
              <a:gd name="connsiteX9" fmla="*/ 4481455 w 6896987"/>
              <a:gd name="connsiteY9" fmla="*/ 6287584 h 6287584"/>
              <a:gd name="connsiteX10" fmla="*/ 0 w 6896987"/>
              <a:gd name="connsiteY10" fmla="*/ 6287584 h 6287584"/>
              <a:gd name="connsiteX11" fmla="*/ 0 w 6896987"/>
              <a:gd name="connsiteY11" fmla="*/ 0 h 6287584"/>
              <a:gd name="connsiteX0" fmla="*/ 560181 w 7457168"/>
              <a:gd name="connsiteY0" fmla="*/ 565882 h 6853466"/>
              <a:gd name="connsiteX1" fmla="*/ 5041636 w 7457168"/>
              <a:gd name="connsiteY1" fmla="*/ 565882 h 6853466"/>
              <a:gd name="connsiteX2" fmla="*/ 5041636 w 7457168"/>
              <a:gd name="connsiteY2" fmla="*/ 2923726 h 6853466"/>
              <a:gd name="connsiteX3" fmla="*/ 5885272 w 7457168"/>
              <a:gd name="connsiteY3" fmla="*/ 2923726 h 6853466"/>
              <a:gd name="connsiteX4" fmla="*/ 5885272 w 7457168"/>
              <a:gd name="connsiteY4" fmla="*/ 2137778 h 6853466"/>
              <a:gd name="connsiteX5" fmla="*/ 7457168 w 7457168"/>
              <a:gd name="connsiteY5" fmla="*/ 3709674 h 6853466"/>
              <a:gd name="connsiteX6" fmla="*/ 5885272 w 7457168"/>
              <a:gd name="connsiteY6" fmla="*/ 5281570 h 6853466"/>
              <a:gd name="connsiteX7" fmla="*/ 5885272 w 7457168"/>
              <a:gd name="connsiteY7" fmla="*/ 4495622 h 6853466"/>
              <a:gd name="connsiteX8" fmla="*/ 5041636 w 7457168"/>
              <a:gd name="connsiteY8" fmla="*/ 4495622 h 6853466"/>
              <a:gd name="connsiteX9" fmla="*/ 5041636 w 7457168"/>
              <a:gd name="connsiteY9" fmla="*/ 6853466 h 6853466"/>
              <a:gd name="connsiteX10" fmla="*/ 560181 w 7457168"/>
              <a:gd name="connsiteY10" fmla="*/ 6853466 h 6853466"/>
              <a:gd name="connsiteX11" fmla="*/ 560181 w 7457168"/>
              <a:gd name="connsiteY11" fmla="*/ 565882 h 6853466"/>
              <a:gd name="connsiteX0" fmla="*/ 560181 w 7457168"/>
              <a:gd name="connsiteY0" fmla="*/ 565882 h 7419348"/>
              <a:gd name="connsiteX1" fmla="*/ 5041636 w 7457168"/>
              <a:gd name="connsiteY1" fmla="*/ 565882 h 7419348"/>
              <a:gd name="connsiteX2" fmla="*/ 5041636 w 7457168"/>
              <a:gd name="connsiteY2" fmla="*/ 2923726 h 7419348"/>
              <a:gd name="connsiteX3" fmla="*/ 5885272 w 7457168"/>
              <a:gd name="connsiteY3" fmla="*/ 2923726 h 7419348"/>
              <a:gd name="connsiteX4" fmla="*/ 5885272 w 7457168"/>
              <a:gd name="connsiteY4" fmla="*/ 2137778 h 7419348"/>
              <a:gd name="connsiteX5" fmla="*/ 7457168 w 7457168"/>
              <a:gd name="connsiteY5" fmla="*/ 3709674 h 7419348"/>
              <a:gd name="connsiteX6" fmla="*/ 5885272 w 7457168"/>
              <a:gd name="connsiteY6" fmla="*/ 5281570 h 7419348"/>
              <a:gd name="connsiteX7" fmla="*/ 5885272 w 7457168"/>
              <a:gd name="connsiteY7" fmla="*/ 4495622 h 7419348"/>
              <a:gd name="connsiteX8" fmla="*/ 5041636 w 7457168"/>
              <a:gd name="connsiteY8" fmla="*/ 4495622 h 7419348"/>
              <a:gd name="connsiteX9" fmla="*/ 5041636 w 7457168"/>
              <a:gd name="connsiteY9" fmla="*/ 6853466 h 7419348"/>
              <a:gd name="connsiteX10" fmla="*/ 560181 w 7457168"/>
              <a:gd name="connsiteY10" fmla="*/ 6853466 h 7419348"/>
              <a:gd name="connsiteX11" fmla="*/ 560181 w 7457168"/>
              <a:gd name="connsiteY11" fmla="*/ 565882 h 7419348"/>
              <a:gd name="connsiteX0" fmla="*/ 560181 w 7457168"/>
              <a:gd name="connsiteY0" fmla="*/ 565882 h 7419348"/>
              <a:gd name="connsiteX1" fmla="*/ 5041636 w 7457168"/>
              <a:gd name="connsiteY1" fmla="*/ 565882 h 7419348"/>
              <a:gd name="connsiteX2" fmla="*/ 5041636 w 7457168"/>
              <a:gd name="connsiteY2" fmla="*/ 2923726 h 7419348"/>
              <a:gd name="connsiteX3" fmla="*/ 5885272 w 7457168"/>
              <a:gd name="connsiteY3" fmla="*/ 2923726 h 7419348"/>
              <a:gd name="connsiteX4" fmla="*/ 5885272 w 7457168"/>
              <a:gd name="connsiteY4" fmla="*/ 2137778 h 7419348"/>
              <a:gd name="connsiteX5" fmla="*/ 7457168 w 7457168"/>
              <a:gd name="connsiteY5" fmla="*/ 3709674 h 7419348"/>
              <a:gd name="connsiteX6" fmla="*/ 5885272 w 7457168"/>
              <a:gd name="connsiteY6" fmla="*/ 5281570 h 7419348"/>
              <a:gd name="connsiteX7" fmla="*/ 5885272 w 7457168"/>
              <a:gd name="connsiteY7" fmla="*/ 4495622 h 7419348"/>
              <a:gd name="connsiteX8" fmla="*/ 5041636 w 7457168"/>
              <a:gd name="connsiteY8" fmla="*/ 4495622 h 7419348"/>
              <a:gd name="connsiteX9" fmla="*/ 5041636 w 7457168"/>
              <a:gd name="connsiteY9" fmla="*/ 6853466 h 7419348"/>
              <a:gd name="connsiteX10" fmla="*/ 560181 w 7457168"/>
              <a:gd name="connsiteY10" fmla="*/ 6853466 h 7419348"/>
              <a:gd name="connsiteX11" fmla="*/ 560181 w 7457168"/>
              <a:gd name="connsiteY11" fmla="*/ 565882 h 7419348"/>
              <a:gd name="connsiteX0" fmla="*/ 560181 w 7457168"/>
              <a:gd name="connsiteY0" fmla="*/ 711516 h 7564982"/>
              <a:gd name="connsiteX1" fmla="*/ 5041636 w 7457168"/>
              <a:gd name="connsiteY1" fmla="*/ 711516 h 7564982"/>
              <a:gd name="connsiteX2" fmla="*/ 5041636 w 7457168"/>
              <a:gd name="connsiteY2" fmla="*/ 3069360 h 7564982"/>
              <a:gd name="connsiteX3" fmla="*/ 5885272 w 7457168"/>
              <a:gd name="connsiteY3" fmla="*/ 3069360 h 7564982"/>
              <a:gd name="connsiteX4" fmla="*/ 5885272 w 7457168"/>
              <a:gd name="connsiteY4" fmla="*/ 2283412 h 7564982"/>
              <a:gd name="connsiteX5" fmla="*/ 7457168 w 7457168"/>
              <a:gd name="connsiteY5" fmla="*/ 3855308 h 7564982"/>
              <a:gd name="connsiteX6" fmla="*/ 5885272 w 7457168"/>
              <a:gd name="connsiteY6" fmla="*/ 5427204 h 7564982"/>
              <a:gd name="connsiteX7" fmla="*/ 5885272 w 7457168"/>
              <a:gd name="connsiteY7" fmla="*/ 4641256 h 7564982"/>
              <a:gd name="connsiteX8" fmla="*/ 5041636 w 7457168"/>
              <a:gd name="connsiteY8" fmla="*/ 4641256 h 7564982"/>
              <a:gd name="connsiteX9" fmla="*/ 5041636 w 7457168"/>
              <a:gd name="connsiteY9" fmla="*/ 6999100 h 7564982"/>
              <a:gd name="connsiteX10" fmla="*/ 560181 w 7457168"/>
              <a:gd name="connsiteY10" fmla="*/ 6999100 h 7564982"/>
              <a:gd name="connsiteX11" fmla="*/ 560181 w 7457168"/>
              <a:gd name="connsiteY11" fmla="*/ 711516 h 7564982"/>
              <a:gd name="connsiteX0" fmla="*/ 576241 w 7473228"/>
              <a:gd name="connsiteY0" fmla="*/ 493013 h 7346479"/>
              <a:gd name="connsiteX1" fmla="*/ 5312878 w 7473228"/>
              <a:gd name="connsiteY1" fmla="*/ 982111 h 7346479"/>
              <a:gd name="connsiteX2" fmla="*/ 5057696 w 7473228"/>
              <a:gd name="connsiteY2" fmla="*/ 2850857 h 7346479"/>
              <a:gd name="connsiteX3" fmla="*/ 5901332 w 7473228"/>
              <a:gd name="connsiteY3" fmla="*/ 2850857 h 7346479"/>
              <a:gd name="connsiteX4" fmla="*/ 5901332 w 7473228"/>
              <a:gd name="connsiteY4" fmla="*/ 2064909 h 7346479"/>
              <a:gd name="connsiteX5" fmla="*/ 7473228 w 7473228"/>
              <a:gd name="connsiteY5" fmla="*/ 3636805 h 7346479"/>
              <a:gd name="connsiteX6" fmla="*/ 5901332 w 7473228"/>
              <a:gd name="connsiteY6" fmla="*/ 5208701 h 7346479"/>
              <a:gd name="connsiteX7" fmla="*/ 5901332 w 7473228"/>
              <a:gd name="connsiteY7" fmla="*/ 4422753 h 7346479"/>
              <a:gd name="connsiteX8" fmla="*/ 5057696 w 7473228"/>
              <a:gd name="connsiteY8" fmla="*/ 4422753 h 7346479"/>
              <a:gd name="connsiteX9" fmla="*/ 5057696 w 7473228"/>
              <a:gd name="connsiteY9" fmla="*/ 6780597 h 7346479"/>
              <a:gd name="connsiteX10" fmla="*/ 576241 w 7473228"/>
              <a:gd name="connsiteY10" fmla="*/ 6780597 h 7346479"/>
              <a:gd name="connsiteX11" fmla="*/ 576241 w 7473228"/>
              <a:gd name="connsiteY11" fmla="*/ 493013 h 7346479"/>
              <a:gd name="connsiteX0" fmla="*/ 461444 w 7670320"/>
              <a:gd name="connsiteY0" fmla="*/ 451800 h 7008942"/>
              <a:gd name="connsiteX1" fmla="*/ 5509970 w 7670320"/>
              <a:gd name="connsiteY1" fmla="*/ 664452 h 7008942"/>
              <a:gd name="connsiteX2" fmla="*/ 5254788 w 7670320"/>
              <a:gd name="connsiteY2" fmla="*/ 2533198 h 7008942"/>
              <a:gd name="connsiteX3" fmla="*/ 6098424 w 7670320"/>
              <a:gd name="connsiteY3" fmla="*/ 2533198 h 7008942"/>
              <a:gd name="connsiteX4" fmla="*/ 6098424 w 7670320"/>
              <a:gd name="connsiteY4" fmla="*/ 1747250 h 7008942"/>
              <a:gd name="connsiteX5" fmla="*/ 7670320 w 7670320"/>
              <a:gd name="connsiteY5" fmla="*/ 3319146 h 7008942"/>
              <a:gd name="connsiteX6" fmla="*/ 6098424 w 7670320"/>
              <a:gd name="connsiteY6" fmla="*/ 4891042 h 7008942"/>
              <a:gd name="connsiteX7" fmla="*/ 6098424 w 7670320"/>
              <a:gd name="connsiteY7" fmla="*/ 4105094 h 7008942"/>
              <a:gd name="connsiteX8" fmla="*/ 5254788 w 7670320"/>
              <a:gd name="connsiteY8" fmla="*/ 4105094 h 7008942"/>
              <a:gd name="connsiteX9" fmla="*/ 5254788 w 7670320"/>
              <a:gd name="connsiteY9" fmla="*/ 6462938 h 7008942"/>
              <a:gd name="connsiteX10" fmla="*/ 773333 w 7670320"/>
              <a:gd name="connsiteY10" fmla="*/ 6462938 h 7008942"/>
              <a:gd name="connsiteX11" fmla="*/ 461444 w 7670320"/>
              <a:gd name="connsiteY11" fmla="*/ 451800 h 7008942"/>
              <a:gd name="connsiteX0" fmla="*/ 525161 w 7734037"/>
              <a:gd name="connsiteY0" fmla="*/ 575954 h 7133096"/>
              <a:gd name="connsiteX1" fmla="*/ 6459733 w 7734037"/>
              <a:gd name="connsiteY1" fmla="*/ 476718 h 7133096"/>
              <a:gd name="connsiteX2" fmla="*/ 5318505 w 7734037"/>
              <a:gd name="connsiteY2" fmla="*/ 2657352 h 7133096"/>
              <a:gd name="connsiteX3" fmla="*/ 6162141 w 7734037"/>
              <a:gd name="connsiteY3" fmla="*/ 2657352 h 7133096"/>
              <a:gd name="connsiteX4" fmla="*/ 6162141 w 7734037"/>
              <a:gd name="connsiteY4" fmla="*/ 1871404 h 7133096"/>
              <a:gd name="connsiteX5" fmla="*/ 7734037 w 7734037"/>
              <a:gd name="connsiteY5" fmla="*/ 3443300 h 7133096"/>
              <a:gd name="connsiteX6" fmla="*/ 6162141 w 7734037"/>
              <a:gd name="connsiteY6" fmla="*/ 5015196 h 7133096"/>
              <a:gd name="connsiteX7" fmla="*/ 6162141 w 7734037"/>
              <a:gd name="connsiteY7" fmla="*/ 4229248 h 7133096"/>
              <a:gd name="connsiteX8" fmla="*/ 5318505 w 7734037"/>
              <a:gd name="connsiteY8" fmla="*/ 4229248 h 7133096"/>
              <a:gd name="connsiteX9" fmla="*/ 5318505 w 7734037"/>
              <a:gd name="connsiteY9" fmla="*/ 6587092 h 7133096"/>
              <a:gd name="connsiteX10" fmla="*/ 837050 w 7734037"/>
              <a:gd name="connsiteY10" fmla="*/ 6587092 h 7133096"/>
              <a:gd name="connsiteX11" fmla="*/ 525161 w 7734037"/>
              <a:gd name="connsiteY11" fmla="*/ 575954 h 7133096"/>
              <a:gd name="connsiteX0" fmla="*/ 498081 w 7706957"/>
              <a:gd name="connsiteY0" fmla="*/ 681677 h 7238819"/>
              <a:gd name="connsiteX1" fmla="*/ 6056969 w 7706957"/>
              <a:gd name="connsiteY1" fmla="*/ 369790 h 7238819"/>
              <a:gd name="connsiteX2" fmla="*/ 5291425 w 7706957"/>
              <a:gd name="connsiteY2" fmla="*/ 2763075 h 7238819"/>
              <a:gd name="connsiteX3" fmla="*/ 6135061 w 7706957"/>
              <a:gd name="connsiteY3" fmla="*/ 2763075 h 7238819"/>
              <a:gd name="connsiteX4" fmla="*/ 6135061 w 7706957"/>
              <a:gd name="connsiteY4" fmla="*/ 1977127 h 7238819"/>
              <a:gd name="connsiteX5" fmla="*/ 7706957 w 7706957"/>
              <a:gd name="connsiteY5" fmla="*/ 3549023 h 7238819"/>
              <a:gd name="connsiteX6" fmla="*/ 6135061 w 7706957"/>
              <a:gd name="connsiteY6" fmla="*/ 5120919 h 7238819"/>
              <a:gd name="connsiteX7" fmla="*/ 6135061 w 7706957"/>
              <a:gd name="connsiteY7" fmla="*/ 4334971 h 7238819"/>
              <a:gd name="connsiteX8" fmla="*/ 5291425 w 7706957"/>
              <a:gd name="connsiteY8" fmla="*/ 4334971 h 7238819"/>
              <a:gd name="connsiteX9" fmla="*/ 5291425 w 7706957"/>
              <a:gd name="connsiteY9" fmla="*/ 6692815 h 7238819"/>
              <a:gd name="connsiteX10" fmla="*/ 809970 w 7706957"/>
              <a:gd name="connsiteY10" fmla="*/ 6692815 h 7238819"/>
              <a:gd name="connsiteX11" fmla="*/ 498081 w 7706957"/>
              <a:gd name="connsiteY11" fmla="*/ 681677 h 7238819"/>
              <a:gd name="connsiteX0" fmla="*/ 498081 w 7706957"/>
              <a:gd name="connsiteY0" fmla="*/ 589618 h 7146760"/>
              <a:gd name="connsiteX1" fmla="*/ 6056969 w 7706957"/>
              <a:gd name="connsiteY1" fmla="*/ 277731 h 7146760"/>
              <a:gd name="connsiteX2" fmla="*/ 5291425 w 7706957"/>
              <a:gd name="connsiteY2" fmla="*/ 2671016 h 7146760"/>
              <a:gd name="connsiteX3" fmla="*/ 6135061 w 7706957"/>
              <a:gd name="connsiteY3" fmla="*/ 2671016 h 7146760"/>
              <a:gd name="connsiteX4" fmla="*/ 6135061 w 7706957"/>
              <a:gd name="connsiteY4" fmla="*/ 1885068 h 7146760"/>
              <a:gd name="connsiteX5" fmla="*/ 7706957 w 7706957"/>
              <a:gd name="connsiteY5" fmla="*/ 3456964 h 7146760"/>
              <a:gd name="connsiteX6" fmla="*/ 6135061 w 7706957"/>
              <a:gd name="connsiteY6" fmla="*/ 5028860 h 7146760"/>
              <a:gd name="connsiteX7" fmla="*/ 6135061 w 7706957"/>
              <a:gd name="connsiteY7" fmla="*/ 4242912 h 7146760"/>
              <a:gd name="connsiteX8" fmla="*/ 5291425 w 7706957"/>
              <a:gd name="connsiteY8" fmla="*/ 4242912 h 7146760"/>
              <a:gd name="connsiteX9" fmla="*/ 5291425 w 7706957"/>
              <a:gd name="connsiteY9" fmla="*/ 6600756 h 7146760"/>
              <a:gd name="connsiteX10" fmla="*/ 809970 w 7706957"/>
              <a:gd name="connsiteY10" fmla="*/ 6600756 h 7146760"/>
              <a:gd name="connsiteX11" fmla="*/ 498081 w 7706957"/>
              <a:gd name="connsiteY11" fmla="*/ 589618 h 7146760"/>
              <a:gd name="connsiteX0" fmla="*/ 582050 w 7790926"/>
              <a:gd name="connsiteY0" fmla="*/ 519491 h 7076633"/>
              <a:gd name="connsiteX1" fmla="*/ 6140938 w 7790926"/>
              <a:gd name="connsiteY1" fmla="*/ 207604 h 7076633"/>
              <a:gd name="connsiteX2" fmla="*/ 5375394 w 7790926"/>
              <a:gd name="connsiteY2" fmla="*/ 2600889 h 7076633"/>
              <a:gd name="connsiteX3" fmla="*/ 6219030 w 7790926"/>
              <a:gd name="connsiteY3" fmla="*/ 2600889 h 7076633"/>
              <a:gd name="connsiteX4" fmla="*/ 6219030 w 7790926"/>
              <a:gd name="connsiteY4" fmla="*/ 1814941 h 7076633"/>
              <a:gd name="connsiteX5" fmla="*/ 7790926 w 7790926"/>
              <a:gd name="connsiteY5" fmla="*/ 3386837 h 7076633"/>
              <a:gd name="connsiteX6" fmla="*/ 6219030 w 7790926"/>
              <a:gd name="connsiteY6" fmla="*/ 4958733 h 7076633"/>
              <a:gd name="connsiteX7" fmla="*/ 6219030 w 7790926"/>
              <a:gd name="connsiteY7" fmla="*/ 4172785 h 7076633"/>
              <a:gd name="connsiteX8" fmla="*/ 5375394 w 7790926"/>
              <a:gd name="connsiteY8" fmla="*/ 4172785 h 7076633"/>
              <a:gd name="connsiteX9" fmla="*/ 5375394 w 7790926"/>
              <a:gd name="connsiteY9" fmla="*/ 6530629 h 7076633"/>
              <a:gd name="connsiteX10" fmla="*/ 893939 w 7790926"/>
              <a:gd name="connsiteY10" fmla="*/ 6530629 h 7076633"/>
              <a:gd name="connsiteX11" fmla="*/ 582050 w 7790926"/>
              <a:gd name="connsiteY11" fmla="*/ 519491 h 7076633"/>
              <a:gd name="connsiteX0" fmla="*/ 499101 w 7707977"/>
              <a:gd name="connsiteY0" fmla="*/ 527535 h 7084677"/>
              <a:gd name="connsiteX1" fmla="*/ 6072166 w 7707977"/>
              <a:gd name="connsiteY1" fmla="*/ 357416 h 7084677"/>
              <a:gd name="connsiteX2" fmla="*/ 5292445 w 7707977"/>
              <a:gd name="connsiteY2" fmla="*/ 2608933 h 7084677"/>
              <a:gd name="connsiteX3" fmla="*/ 6136081 w 7707977"/>
              <a:gd name="connsiteY3" fmla="*/ 2608933 h 7084677"/>
              <a:gd name="connsiteX4" fmla="*/ 6136081 w 7707977"/>
              <a:gd name="connsiteY4" fmla="*/ 1822985 h 7084677"/>
              <a:gd name="connsiteX5" fmla="*/ 7707977 w 7707977"/>
              <a:gd name="connsiteY5" fmla="*/ 3394881 h 7084677"/>
              <a:gd name="connsiteX6" fmla="*/ 6136081 w 7707977"/>
              <a:gd name="connsiteY6" fmla="*/ 4966777 h 7084677"/>
              <a:gd name="connsiteX7" fmla="*/ 6136081 w 7707977"/>
              <a:gd name="connsiteY7" fmla="*/ 4180829 h 7084677"/>
              <a:gd name="connsiteX8" fmla="*/ 5292445 w 7707977"/>
              <a:gd name="connsiteY8" fmla="*/ 4180829 h 7084677"/>
              <a:gd name="connsiteX9" fmla="*/ 5292445 w 7707977"/>
              <a:gd name="connsiteY9" fmla="*/ 6538673 h 7084677"/>
              <a:gd name="connsiteX10" fmla="*/ 810990 w 7707977"/>
              <a:gd name="connsiteY10" fmla="*/ 6538673 h 7084677"/>
              <a:gd name="connsiteX11" fmla="*/ 499101 w 7707977"/>
              <a:gd name="connsiteY11" fmla="*/ 527535 h 7084677"/>
              <a:gd name="connsiteX0" fmla="*/ 499101 w 7707977"/>
              <a:gd name="connsiteY0" fmla="*/ 502731 h 7059873"/>
              <a:gd name="connsiteX1" fmla="*/ 6072166 w 7707977"/>
              <a:gd name="connsiteY1" fmla="*/ 332612 h 7059873"/>
              <a:gd name="connsiteX2" fmla="*/ 5292445 w 7707977"/>
              <a:gd name="connsiteY2" fmla="*/ 2584129 h 7059873"/>
              <a:gd name="connsiteX3" fmla="*/ 6136081 w 7707977"/>
              <a:gd name="connsiteY3" fmla="*/ 2584129 h 7059873"/>
              <a:gd name="connsiteX4" fmla="*/ 6136081 w 7707977"/>
              <a:gd name="connsiteY4" fmla="*/ 1798181 h 7059873"/>
              <a:gd name="connsiteX5" fmla="*/ 7707977 w 7707977"/>
              <a:gd name="connsiteY5" fmla="*/ 3370077 h 7059873"/>
              <a:gd name="connsiteX6" fmla="*/ 6136081 w 7707977"/>
              <a:gd name="connsiteY6" fmla="*/ 4941973 h 7059873"/>
              <a:gd name="connsiteX7" fmla="*/ 6136081 w 7707977"/>
              <a:gd name="connsiteY7" fmla="*/ 4156025 h 7059873"/>
              <a:gd name="connsiteX8" fmla="*/ 5292445 w 7707977"/>
              <a:gd name="connsiteY8" fmla="*/ 4156025 h 7059873"/>
              <a:gd name="connsiteX9" fmla="*/ 5292445 w 7707977"/>
              <a:gd name="connsiteY9" fmla="*/ 6513869 h 7059873"/>
              <a:gd name="connsiteX10" fmla="*/ 810990 w 7707977"/>
              <a:gd name="connsiteY10" fmla="*/ 6513869 h 7059873"/>
              <a:gd name="connsiteX11" fmla="*/ 499101 w 7707977"/>
              <a:gd name="connsiteY11" fmla="*/ 502731 h 7059873"/>
              <a:gd name="connsiteX0" fmla="*/ 489923 w 7698799"/>
              <a:gd name="connsiteY0" fmla="*/ 628239 h 7185381"/>
              <a:gd name="connsiteX1" fmla="*/ 5935397 w 7698799"/>
              <a:gd name="connsiteY1" fmla="*/ 174585 h 7185381"/>
              <a:gd name="connsiteX2" fmla="*/ 5283267 w 7698799"/>
              <a:gd name="connsiteY2" fmla="*/ 2709637 h 7185381"/>
              <a:gd name="connsiteX3" fmla="*/ 6126903 w 7698799"/>
              <a:gd name="connsiteY3" fmla="*/ 2709637 h 7185381"/>
              <a:gd name="connsiteX4" fmla="*/ 6126903 w 7698799"/>
              <a:gd name="connsiteY4" fmla="*/ 1923689 h 7185381"/>
              <a:gd name="connsiteX5" fmla="*/ 7698799 w 7698799"/>
              <a:gd name="connsiteY5" fmla="*/ 3495585 h 7185381"/>
              <a:gd name="connsiteX6" fmla="*/ 6126903 w 7698799"/>
              <a:gd name="connsiteY6" fmla="*/ 5067481 h 7185381"/>
              <a:gd name="connsiteX7" fmla="*/ 6126903 w 7698799"/>
              <a:gd name="connsiteY7" fmla="*/ 4281533 h 7185381"/>
              <a:gd name="connsiteX8" fmla="*/ 5283267 w 7698799"/>
              <a:gd name="connsiteY8" fmla="*/ 4281533 h 7185381"/>
              <a:gd name="connsiteX9" fmla="*/ 5283267 w 7698799"/>
              <a:gd name="connsiteY9" fmla="*/ 6639377 h 7185381"/>
              <a:gd name="connsiteX10" fmla="*/ 801812 w 7698799"/>
              <a:gd name="connsiteY10" fmla="*/ 6639377 h 7185381"/>
              <a:gd name="connsiteX11" fmla="*/ 489923 w 7698799"/>
              <a:gd name="connsiteY11" fmla="*/ 628239 h 7185381"/>
              <a:gd name="connsiteX0" fmla="*/ 628497 w 7837373"/>
              <a:gd name="connsiteY0" fmla="*/ 504185 h 7061327"/>
              <a:gd name="connsiteX1" fmla="*/ 6073971 w 7837373"/>
              <a:gd name="connsiteY1" fmla="*/ 50531 h 7061327"/>
              <a:gd name="connsiteX2" fmla="*/ 5421841 w 7837373"/>
              <a:gd name="connsiteY2" fmla="*/ 2585583 h 7061327"/>
              <a:gd name="connsiteX3" fmla="*/ 6265477 w 7837373"/>
              <a:gd name="connsiteY3" fmla="*/ 2585583 h 7061327"/>
              <a:gd name="connsiteX4" fmla="*/ 6265477 w 7837373"/>
              <a:gd name="connsiteY4" fmla="*/ 1799635 h 7061327"/>
              <a:gd name="connsiteX5" fmla="*/ 7837373 w 7837373"/>
              <a:gd name="connsiteY5" fmla="*/ 3371531 h 7061327"/>
              <a:gd name="connsiteX6" fmla="*/ 6265477 w 7837373"/>
              <a:gd name="connsiteY6" fmla="*/ 4943427 h 7061327"/>
              <a:gd name="connsiteX7" fmla="*/ 6265477 w 7837373"/>
              <a:gd name="connsiteY7" fmla="*/ 4157479 h 7061327"/>
              <a:gd name="connsiteX8" fmla="*/ 5421841 w 7837373"/>
              <a:gd name="connsiteY8" fmla="*/ 4157479 h 7061327"/>
              <a:gd name="connsiteX9" fmla="*/ 5421841 w 7837373"/>
              <a:gd name="connsiteY9" fmla="*/ 6515323 h 7061327"/>
              <a:gd name="connsiteX10" fmla="*/ 940386 w 7837373"/>
              <a:gd name="connsiteY10" fmla="*/ 6515323 h 7061327"/>
              <a:gd name="connsiteX11" fmla="*/ 628497 w 7837373"/>
              <a:gd name="connsiteY11" fmla="*/ 504185 h 7061327"/>
              <a:gd name="connsiteX0" fmla="*/ 687894 w 7896770"/>
              <a:gd name="connsiteY0" fmla="*/ 604194 h 6935250"/>
              <a:gd name="connsiteX1" fmla="*/ 6133368 w 7896770"/>
              <a:gd name="connsiteY1" fmla="*/ 150540 h 6935250"/>
              <a:gd name="connsiteX2" fmla="*/ 5481238 w 7896770"/>
              <a:gd name="connsiteY2" fmla="*/ 2685592 h 6935250"/>
              <a:gd name="connsiteX3" fmla="*/ 6324874 w 7896770"/>
              <a:gd name="connsiteY3" fmla="*/ 2685592 h 6935250"/>
              <a:gd name="connsiteX4" fmla="*/ 6324874 w 7896770"/>
              <a:gd name="connsiteY4" fmla="*/ 1899644 h 6935250"/>
              <a:gd name="connsiteX5" fmla="*/ 7896770 w 7896770"/>
              <a:gd name="connsiteY5" fmla="*/ 3471540 h 6935250"/>
              <a:gd name="connsiteX6" fmla="*/ 6324874 w 7896770"/>
              <a:gd name="connsiteY6" fmla="*/ 5043436 h 6935250"/>
              <a:gd name="connsiteX7" fmla="*/ 6324874 w 7896770"/>
              <a:gd name="connsiteY7" fmla="*/ 4257488 h 6935250"/>
              <a:gd name="connsiteX8" fmla="*/ 5481238 w 7896770"/>
              <a:gd name="connsiteY8" fmla="*/ 4257488 h 6935250"/>
              <a:gd name="connsiteX9" fmla="*/ 5481238 w 7896770"/>
              <a:gd name="connsiteY9" fmla="*/ 6615332 h 6935250"/>
              <a:gd name="connsiteX10" fmla="*/ 602834 w 7896770"/>
              <a:gd name="connsiteY10" fmla="*/ 6253825 h 6935250"/>
              <a:gd name="connsiteX11" fmla="*/ 687894 w 7896770"/>
              <a:gd name="connsiteY11" fmla="*/ 604194 h 6935250"/>
              <a:gd name="connsiteX0" fmla="*/ 657990 w 7866866"/>
              <a:gd name="connsiteY0" fmla="*/ 604194 h 6876627"/>
              <a:gd name="connsiteX1" fmla="*/ 6103464 w 7866866"/>
              <a:gd name="connsiteY1" fmla="*/ 150540 h 6876627"/>
              <a:gd name="connsiteX2" fmla="*/ 5451334 w 7866866"/>
              <a:gd name="connsiteY2" fmla="*/ 2685592 h 6876627"/>
              <a:gd name="connsiteX3" fmla="*/ 6294970 w 7866866"/>
              <a:gd name="connsiteY3" fmla="*/ 2685592 h 6876627"/>
              <a:gd name="connsiteX4" fmla="*/ 6294970 w 7866866"/>
              <a:gd name="connsiteY4" fmla="*/ 1899644 h 6876627"/>
              <a:gd name="connsiteX5" fmla="*/ 7866866 w 7866866"/>
              <a:gd name="connsiteY5" fmla="*/ 3471540 h 6876627"/>
              <a:gd name="connsiteX6" fmla="*/ 6294970 w 7866866"/>
              <a:gd name="connsiteY6" fmla="*/ 5043436 h 6876627"/>
              <a:gd name="connsiteX7" fmla="*/ 6294970 w 7866866"/>
              <a:gd name="connsiteY7" fmla="*/ 4257488 h 6876627"/>
              <a:gd name="connsiteX8" fmla="*/ 5451334 w 7866866"/>
              <a:gd name="connsiteY8" fmla="*/ 4257488 h 6876627"/>
              <a:gd name="connsiteX9" fmla="*/ 4973858 w 7866866"/>
              <a:gd name="connsiteY9" fmla="*/ 6509007 h 6876627"/>
              <a:gd name="connsiteX10" fmla="*/ 572930 w 7866866"/>
              <a:gd name="connsiteY10" fmla="*/ 6253825 h 6876627"/>
              <a:gd name="connsiteX11" fmla="*/ 657990 w 7866866"/>
              <a:gd name="connsiteY11" fmla="*/ 604194 h 687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66866" h="6876627">
                <a:moveTo>
                  <a:pt x="657990" y="604194"/>
                </a:moveTo>
                <a:cubicBezTo>
                  <a:pt x="1579746" y="-413020"/>
                  <a:pt x="5155718" y="165147"/>
                  <a:pt x="6103464" y="150540"/>
                </a:cubicBezTo>
                <a:cubicBezTo>
                  <a:pt x="6974317" y="137118"/>
                  <a:pt x="5536395" y="2062677"/>
                  <a:pt x="5451334" y="2685592"/>
                </a:cubicBezTo>
                <a:lnTo>
                  <a:pt x="6294970" y="2685592"/>
                </a:lnTo>
                <a:lnTo>
                  <a:pt x="6294970" y="1899644"/>
                </a:lnTo>
                <a:lnTo>
                  <a:pt x="7866866" y="3471540"/>
                </a:lnTo>
                <a:lnTo>
                  <a:pt x="6294970" y="5043436"/>
                </a:lnTo>
                <a:lnTo>
                  <a:pt x="6294970" y="4257488"/>
                </a:lnTo>
                <a:lnTo>
                  <a:pt x="5451334" y="4257488"/>
                </a:lnTo>
                <a:cubicBezTo>
                  <a:pt x="5310728" y="4650462"/>
                  <a:pt x="5786925" y="6176284"/>
                  <a:pt x="4973858" y="6509007"/>
                </a:cubicBezTo>
                <a:cubicBezTo>
                  <a:pt x="4160791" y="6841730"/>
                  <a:pt x="1292241" y="7237961"/>
                  <a:pt x="572930" y="6253825"/>
                </a:cubicBezTo>
                <a:cubicBezTo>
                  <a:pt x="-146381" y="5269690"/>
                  <a:pt x="-263766" y="1621408"/>
                  <a:pt x="657990" y="60419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1" y="650358"/>
            <a:ext cx="2019506" cy="55572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717803" y="2874655"/>
            <a:ext cx="2944922" cy="15169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749010" y="91362"/>
            <a:ext cx="3781647" cy="13166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935049" y="3043399"/>
            <a:ext cx="2480932" cy="51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CYCLOPS Gordon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966647" y="3715069"/>
            <a:ext cx="2480932" cy="51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CYCLOPS </a:t>
            </a:r>
            <a:r>
              <a:rPr lang="en-US" dirty="0" err="1"/>
              <a:t>Baumgarten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125706" y="288432"/>
            <a:ext cx="946299" cy="85060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RF </a:t>
            </a:r>
            <a:r>
              <a:rPr lang="en-US" dirty="0"/>
              <a:t>H</a:t>
            </a:r>
            <a:r>
              <a:rPr lang="en-US" dirty="0" smtClean="0"/>
              <a:t>z</a:t>
            </a:r>
          </a:p>
          <a:p>
            <a:pPr algn="ctr"/>
            <a:r>
              <a:rPr lang="en-US" dirty="0" smtClean="0"/>
              <a:t>FM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942832" y="286680"/>
            <a:ext cx="946299" cy="85060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Bz</a:t>
            </a:r>
            <a:endParaRPr lang="en-US" dirty="0" smtClean="0"/>
          </a:p>
          <a:p>
            <a:pPr algn="ctr"/>
            <a:r>
              <a:rPr lang="en-US" dirty="0" smtClean="0"/>
              <a:t>FM</a:t>
            </a:r>
            <a:endParaRPr lang="en-US" dirty="0"/>
          </a:p>
        </p:txBody>
      </p:sp>
      <p:cxnSp>
        <p:nvCxnSpPr>
          <p:cNvPr id="46" name="Straight Arrow Connector 45"/>
          <p:cNvCxnSpPr>
            <a:stCxn id="14" idx="2"/>
            <a:endCxn id="15" idx="0"/>
          </p:cNvCxnSpPr>
          <p:nvPr/>
        </p:nvCxnSpPr>
        <p:spPr>
          <a:xfrm>
            <a:off x="5922334" y="5380741"/>
            <a:ext cx="0" cy="54558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7328625" y="311690"/>
            <a:ext cx="945411" cy="85060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RF E</a:t>
            </a:r>
          </a:p>
          <a:p>
            <a:pPr algn="ctr"/>
            <a:r>
              <a:rPr lang="en-US" dirty="0" smtClean="0"/>
              <a:t>FM</a:t>
            </a:r>
            <a:endParaRPr lang="en-US" dirty="0"/>
          </a:p>
        </p:txBody>
      </p:sp>
      <p:cxnSp>
        <p:nvCxnSpPr>
          <p:cNvPr id="83" name="Elbow Connector 82"/>
          <p:cNvCxnSpPr>
            <a:stCxn id="19" idx="2"/>
            <a:endCxn id="10" idx="1"/>
          </p:cNvCxnSpPr>
          <p:nvPr/>
        </p:nvCxnSpPr>
        <p:spPr>
          <a:xfrm rot="5400000">
            <a:off x="5457335" y="1358366"/>
            <a:ext cx="1132839" cy="1232160"/>
          </a:xfrm>
          <a:prstGeom prst="bentConnector4">
            <a:avLst>
              <a:gd name="adj1" fmla="val 6898"/>
              <a:gd name="adj2" fmla="val 118553"/>
            </a:avLst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stCxn id="10" idx="2"/>
            <a:endCxn id="19" idx="3"/>
          </p:cNvCxnSpPr>
          <p:nvPr/>
        </p:nvCxnSpPr>
        <p:spPr>
          <a:xfrm rot="5400000" flipH="1" flipV="1">
            <a:off x="6566222" y="831612"/>
            <a:ext cx="2046352" cy="1882517"/>
          </a:xfrm>
          <a:prstGeom prst="bentConnector4">
            <a:avLst>
              <a:gd name="adj1" fmla="val -11171"/>
              <a:gd name="adj2" fmla="val 112143"/>
            </a:avLst>
          </a:prstGeom>
          <a:ln w="38100">
            <a:solidFill>
              <a:schemeClr val="accent1">
                <a:lumMod val="7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/>
          <p:cNvCxnSpPr>
            <a:stCxn id="15" idx="2"/>
            <a:endCxn id="10" idx="3"/>
          </p:cNvCxnSpPr>
          <p:nvPr/>
        </p:nvCxnSpPr>
        <p:spPr>
          <a:xfrm rot="5400000" flipH="1" flipV="1">
            <a:off x="4957560" y="3505640"/>
            <a:ext cx="3895820" cy="1966272"/>
          </a:xfrm>
          <a:prstGeom prst="bentConnector4">
            <a:avLst>
              <a:gd name="adj1" fmla="val -5868"/>
              <a:gd name="adj2" fmla="val 111626"/>
            </a:avLst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8" idx="2"/>
            <a:endCxn id="30" idx="0"/>
          </p:cNvCxnSpPr>
          <p:nvPr/>
        </p:nvCxnSpPr>
        <p:spPr>
          <a:xfrm flipH="1">
            <a:off x="4190264" y="1137285"/>
            <a:ext cx="1225718" cy="1737370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58" idx="2"/>
            <a:endCxn id="13" idx="0"/>
          </p:cNvCxnSpPr>
          <p:nvPr/>
        </p:nvCxnSpPr>
        <p:spPr>
          <a:xfrm flipH="1">
            <a:off x="7801330" y="1162295"/>
            <a:ext cx="1" cy="2320063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17" idx="2"/>
            <a:endCxn id="15" idx="0"/>
          </p:cNvCxnSpPr>
          <p:nvPr/>
        </p:nvCxnSpPr>
        <p:spPr>
          <a:xfrm flipH="1">
            <a:off x="5922334" y="1139037"/>
            <a:ext cx="676522" cy="4787286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19" idx="2"/>
            <a:endCxn id="9" idx="0"/>
          </p:cNvCxnSpPr>
          <p:nvPr/>
        </p:nvCxnSpPr>
        <p:spPr>
          <a:xfrm>
            <a:off x="6639834" y="1408027"/>
            <a:ext cx="16613" cy="29579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Vertical Scroll 157"/>
          <p:cNvSpPr/>
          <p:nvPr/>
        </p:nvSpPr>
        <p:spPr>
          <a:xfrm>
            <a:off x="10269780" y="2337378"/>
            <a:ext cx="1662610" cy="1853930"/>
          </a:xfrm>
          <a:prstGeom prst="verticalScroll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Live Script</a:t>
            </a:r>
          </a:p>
          <a:p>
            <a:pPr algn="ctr"/>
            <a:r>
              <a:rPr lang="en-US" dirty="0"/>
              <a:t>k</a:t>
            </a:r>
            <a:r>
              <a:rPr lang="en-US" dirty="0" smtClean="0"/>
              <a:t>nown as CORD</a:t>
            </a:r>
            <a:endParaRPr lang="en-US" dirty="0"/>
          </a:p>
        </p:txBody>
      </p:sp>
      <p:sp>
        <p:nvSpPr>
          <p:cNvPr id="159" name="Snip Same Side Corner Rectangle 158"/>
          <p:cNvSpPr/>
          <p:nvPr/>
        </p:nvSpPr>
        <p:spPr>
          <a:xfrm>
            <a:off x="80632" y="2306378"/>
            <a:ext cx="1770518" cy="699899"/>
          </a:xfrm>
          <a:prstGeom prst="snip2SameRect">
            <a:avLst/>
          </a:prstGeom>
          <a:solidFill>
            <a:srgbClr val="92D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CST</a:t>
            </a:r>
            <a:endParaRPr lang="en-US" dirty="0"/>
          </a:p>
        </p:txBody>
      </p:sp>
      <p:sp>
        <p:nvSpPr>
          <p:cNvPr id="160" name="Snip Same Side Corner Rectangle 159"/>
          <p:cNvSpPr/>
          <p:nvPr/>
        </p:nvSpPr>
        <p:spPr>
          <a:xfrm>
            <a:off x="47115" y="3659520"/>
            <a:ext cx="1770518" cy="699899"/>
          </a:xfrm>
          <a:prstGeom prst="snip2SameRect">
            <a:avLst/>
          </a:prstGeom>
          <a:solidFill>
            <a:srgbClr val="92D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COMSOL</a:t>
            </a:r>
            <a:endParaRPr lang="en-US" dirty="0"/>
          </a:p>
        </p:txBody>
      </p:sp>
      <p:sp>
        <p:nvSpPr>
          <p:cNvPr id="161" name="Snip Same Side Corner Rectangle 160"/>
          <p:cNvSpPr/>
          <p:nvPr/>
        </p:nvSpPr>
        <p:spPr>
          <a:xfrm>
            <a:off x="48939" y="5041924"/>
            <a:ext cx="1770518" cy="699899"/>
          </a:xfrm>
          <a:prstGeom prst="snip2SameRect">
            <a:avLst/>
          </a:prstGeom>
          <a:solidFill>
            <a:srgbClr val="92D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 3D and others</a:t>
            </a:r>
            <a:endParaRPr lang="en-US" dirty="0"/>
          </a:p>
        </p:txBody>
      </p:sp>
      <p:sp>
        <p:nvSpPr>
          <p:cNvPr id="162" name="Rectangle 161"/>
          <p:cNvSpPr/>
          <p:nvPr/>
        </p:nvSpPr>
        <p:spPr>
          <a:xfrm>
            <a:off x="92182" y="962048"/>
            <a:ext cx="1770518" cy="699899"/>
          </a:xfrm>
          <a:prstGeom prst="rect">
            <a:avLst/>
          </a:prstGeom>
          <a:solidFill>
            <a:srgbClr val="92D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168" name="Right Arrow 167"/>
          <p:cNvSpPr/>
          <p:nvPr/>
        </p:nvSpPr>
        <p:spPr>
          <a:xfrm rot="20409444">
            <a:off x="2130159" y="680844"/>
            <a:ext cx="2614302" cy="1126567"/>
          </a:xfrm>
          <a:prstGeom prst="rightArrow">
            <a:avLst>
              <a:gd name="adj1" fmla="val 31720"/>
              <a:gd name="adj2" fmla="val 53146"/>
            </a:avLst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0" name="Elbow Connector 169"/>
          <p:cNvCxnSpPr>
            <a:stCxn id="160" idx="1"/>
            <a:endCxn id="166" idx="1"/>
          </p:cNvCxnSpPr>
          <p:nvPr/>
        </p:nvCxnSpPr>
        <p:spPr>
          <a:xfrm rot="5400000" flipH="1" flipV="1">
            <a:off x="1094653" y="3266721"/>
            <a:ext cx="930418" cy="1254977"/>
          </a:xfrm>
          <a:prstGeom prst="bentConnector4">
            <a:avLst>
              <a:gd name="adj1" fmla="val -24570"/>
              <a:gd name="adj2" fmla="val 97696"/>
            </a:avLst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Elbow Connector 180"/>
          <p:cNvCxnSpPr>
            <a:stCxn id="159" idx="1"/>
            <a:endCxn id="166" idx="1"/>
          </p:cNvCxnSpPr>
          <p:nvPr/>
        </p:nvCxnSpPr>
        <p:spPr>
          <a:xfrm rot="16200000" flipH="1">
            <a:off x="1365259" y="2606909"/>
            <a:ext cx="422724" cy="1221460"/>
          </a:xfrm>
          <a:prstGeom prst="bentConnector2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407674" y="2285684"/>
            <a:ext cx="2480932" cy="51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Transform FM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415981" y="1703818"/>
            <a:ext cx="2480932" cy="51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Analyze FM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560864" y="3482358"/>
            <a:ext cx="2480932" cy="51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Find </a:t>
            </a:r>
            <a:r>
              <a:rPr lang="en-US" dirty="0" err="1" smtClean="0"/>
              <a:t>Accel</a:t>
            </a:r>
            <a:r>
              <a:rPr lang="en-US" dirty="0" smtClean="0"/>
              <a:t>. Gaps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681868" y="4870378"/>
            <a:ext cx="2480932" cy="51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PS &amp; Energy Gain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681868" y="5926323"/>
            <a:ext cx="2480932" cy="51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Effective </a:t>
            </a:r>
            <a:r>
              <a:rPr lang="en-US" dirty="0" err="1" smtClean="0"/>
              <a:t>Brf</a:t>
            </a:r>
            <a:endParaRPr lang="en-US" dirty="0"/>
          </a:p>
        </p:txBody>
      </p:sp>
      <p:cxnSp>
        <p:nvCxnSpPr>
          <p:cNvPr id="214" name="Straight Arrow Connector 213"/>
          <p:cNvCxnSpPr>
            <a:stCxn id="30" idx="2"/>
            <a:endCxn id="14" idx="0"/>
          </p:cNvCxnSpPr>
          <p:nvPr/>
        </p:nvCxnSpPr>
        <p:spPr>
          <a:xfrm>
            <a:off x="4190264" y="4391567"/>
            <a:ext cx="1732070" cy="47881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>
            <a:stCxn id="13" idx="2"/>
            <a:endCxn id="14" idx="0"/>
          </p:cNvCxnSpPr>
          <p:nvPr/>
        </p:nvCxnSpPr>
        <p:spPr>
          <a:xfrm flipH="1">
            <a:off x="5922334" y="3992721"/>
            <a:ext cx="1878996" cy="87765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urved Connector 227"/>
          <p:cNvCxnSpPr>
            <a:stCxn id="13" idx="2"/>
            <a:endCxn id="15" idx="0"/>
          </p:cNvCxnSpPr>
          <p:nvPr/>
        </p:nvCxnSpPr>
        <p:spPr>
          <a:xfrm rot="5400000">
            <a:off x="5895031" y="4020024"/>
            <a:ext cx="1933602" cy="1878996"/>
          </a:xfrm>
          <a:prstGeom prst="curvedConnector3">
            <a:avLst>
              <a:gd name="adj1" fmla="val 91379"/>
            </a:avLst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23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4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mph" presetSubtype="0" fill="remove" grpId="11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100"/>
                            </p:stCondLst>
                            <p:childTnLst>
                              <p:par>
                                <p:cTn id="60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mph" presetSubtype="0" fill="remove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100"/>
                            </p:stCondLst>
                            <p:childTnLst>
                              <p:par>
                                <p:cTn id="81" presetID="24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4" presetClass="emph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4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0" presetClass="emph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0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4" presetClass="emph" presetSubtype="0" fill="hold" grpId="13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4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7" presetClass="emph" presetSubtype="0" fill="remove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4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4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5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7" presetClass="emph" presetSubtype="0" fill="remove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0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5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6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7" presetClass="emph" presetSubtype="0" fill="remove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0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1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0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00"/>
                            </p:stCondLst>
                            <p:childTnLst>
                              <p:par>
                                <p:cTn id="20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1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2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4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0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25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7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8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4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7" presetClass="emph" presetSubtype="0" fill="remove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7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8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0" presetClass="emph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7" presetClass="emph" presetSubtype="0" fill="remove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"/>
                            </p:stCondLst>
                            <p:childTnLst>
                              <p:par>
                                <p:cTn id="255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000"/>
                            </p:stCondLst>
                            <p:childTnLst>
                              <p:par>
                                <p:cTn id="261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500"/>
                            </p:stCondLst>
                            <p:childTnLst>
                              <p:par>
                                <p:cTn id="267" presetID="27" presetClass="emph" presetSubtype="0" fill="remove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0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7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8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9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000"/>
                            </p:stCondLst>
                            <p:childTnLst>
                              <p:par>
                                <p:cTn id="298" presetID="27" presetClass="emph" presetSubtype="0" fill="remove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7" presetClass="emph" presetSubtype="0" fill="remove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500"/>
                            </p:stCondLst>
                            <p:childTnLst>
                              <p:par>
                                <p:cTn id="321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32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27" presetClass="emph" presetSubtype="0" fill="remove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7" presetClass="emph" presetSubtype="0" fill="remove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27" presetClass="emph" presetSubtype="0" fill="remove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9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0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8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000"/>
                            </p:stCondLst>
                            <p:childTnLst>
                              <p:par>
                                <p:cTn id="383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27" presetClass="emph" presetSubtype="0" fill="remove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7" presetClass="emph" presetSubtype="0" fill="remove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500"/>
                            </p:stCondLst>
                            <p:childTnLst>
                              <p:par>
                                <p:cTn id="406" presetID="30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000"/>
                            </p:stCondLst>
                            <p:childTnLst>
                              <p:par>
                                <p:cTn id="412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500"/>
                            </p:stCondLst>
                            <p:childTnLst>
                              <p:par>
                                <p:cTn id="423" presetID="30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27" presetClass="emph" presetSubtype="0" fill="remove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00"/>
                            </p:stCondLst>
                            <p:childTnLst>
                              <p:par>
                                <p:cTn id="441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47" presetID="27" presetClass="emph" presetSubtype="0" fill="remove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3" grpId="1" animBg="1"/>
      <p:bldP spid="30" grpId="0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7" animBg="1"/>
      <p:bldP spid="19" grpId="8" animBg="1"/>
      <p:bldP spid="19" grpId="9" animBg="1"/>
      <p:bldP spid="11" grpId="0" animBg="1"/>
      <p:bldP spid="11" grpId="1" animBg="1"/>
      <p:bldP spid="11" grpId="4" animBg="1"/>
      <p:bldP spid="17" grpId="0" animBg="1"/>
      <p:bldP spid="17" grpId="1" animBg="1"/>
      <p:bldP spid="17" grpId="3" animBg="1"/>
      <p:bldP spid="17" grpId="4" animBg="1"/>
      <p:bldP spid="17" grpId="5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10" animBg="1"/>
      <p:bldP spid="18" grpId="11" animBg="1"/>
      <p:bldP spid="18" grpId="12" animBg="1"/>
      <p:bldP spid="18" grpId="13" animBg="1"/>
      <p:bldP spid="18" grpId="14" animBg="1"/>
      <p:bldP spid="58" grpId="0" animBg="1"/>
      <p:bldP spid="58" grpId="1" animBg="1"/>
      <p:bldP spid="58" grpId="2" animBg="1"/>
      <p:bldP spid="58" grpId="3" animBg="1"/>
      <p:bldP spid="58" grpId="4" animBg="1"/>
      <p:bldP spid="58" grpId="5" animBg="1"/>
      <p:bldP spid="159" grpId="1" animBg="1"/>
      <p:bldP spid="159" grpId="2" animBg="1"/>
      <p:bldP spid="159" grpId="3" animBg="1"/>
      <p:bldP spid="168" grpId="0" animBg="1"/>
      <p:bldP spid="168" grpId="1" animBg="1"/>
      <p:bldP spid="10" grpId="0" animBg="1"/>
      <p:bldP spid="10" grpId="1" animBg="1"/>
      <p:bldP spid="10" grpId="3" animBg="1"/>
      <p:bldP spid="10" grpId="4" animBg="1"/>
      <p:bldP spid="9" grpId="0" animBg="1"/>
      <p:bldP spid="9" grpId="2" animBg="1"/>
      <p:bldP spid="9" grpId="3" animBg="1"/>
      <p:bldP spid="9" grpId="4" animBg="1"/>
      <p:bldP spid="13" grpId="0" animBg="1"/>
      <p:bldP spid="13" grpId="1" animBg="1"/>
      <p:bldP spid="13" grpId="3" animBg="1"/>
      <p:bldP spid="13" grpId="4" animBg="1"/>
      <p:bldP spid="14" grpId="0" animBg="1"/>
      <p:bldP spid="14" grpId="1" animBg="1"/>
      <p:bldP spid="14" grpId="4" animBg="1"/>
      <p:bldP spid="15" grpId="0" animBg="1"/>
      <p:bldP spid="15" grpId="2" animBg="1"/>
      <p:bldP spid="15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Flowchart: Terminator 165"/>
          <p:cNvSpPr/>
          <p:nvPr/>
        </p:nvSpPr>
        <p:spPr>
          <a:xfrm>
            <a:off x="2187351" y="1"/>
            <a:ext cx="10004649" cy="6858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 anchorCtr="0">
            <a:noAutofit/>
          </a:bodyPr>
          <a:lstStyle/>
          <a:p>
            <a:pPr lvl="8" algn="r"/>
            <a:r>
              <a:rPr lang="en-US" sz="8000" dirty="0" smtClean="0"/>
              <a:t>       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6" name="Right Arrow Callout 195"/>
          <p:cNvSpPr/>
          <p:nvPr/>
        </p:nvSpPr>
        <p:spPr>
          <a:xfrm>
            <a:off x="2619789" y="-57158"/>
            <a:ext cx="7707969" cy="6876627"/>
          </a:xfrm>
          <a:custGeom>
            <a:avLst/>
            <a:gdLst>
              <a:gd name="connsiteX0" fmla="*/ 0 w 6896987"/>
              <a:gd name="connsiteY0" fmla="*/ 0 h 6287584"/>
              <a:gd name="connsiteX1" fmla="*/ 4481455 w 6896987"/>
              <a:gd name="connsiteY1" fmla="*/ 0 h 6287584"/>
              <a:gd name="connsiteX2" fmla="*/ 4481455 w 6896987"/>
              <a:gd name="connsiteY2" fmla="*/ 2357844 h 6287584"/>
              <a:gd name="connsiteX3" fmla="*/ 5325091 w 6896987"/>
              <a:gd name="connsiteY3" fmla="*/ 2357844 h 6287584"/>
              <a:gd name="connsiteX4" fmla="*/ 5325091 w 6896987"/>
              <a:gd name="connsiteY4" fmla="*/ 1571896 h 6287584"/>
              <a:gd name="connsiteX5" fmla="*/ 6896987 w 6896987"/>
              <a:gd name="connsiteY5" fmla="*/ 3143792 h 6287584"/>
              <a:gd name="connsiteX6" fmla="*/ 5325091 w 6896987"/>
              <a:gd name="connsiteY6" fmla="*/ 4715688 h 6287584"/>
              <a:gd name="connsiteX7" fmla="*/ 5325091 w 6896987"/>
              <a:gd name="connsiteY7" fmla="*/ 3929740 h 6287584"/>
              <a:gd name="connsiteX8" fmla="*/ 4481455 w 6896987"/>
              <a:gd name="connsiteY8" fmla="*/ 3929740 h 6287584"/>
              <a:gd name="connsiteX9" fmla="*/ 4481455 w 6896987"/>
              <a:gd name="connsiteY9" fmla="*/ 6287584 h 6287584"/>
              <a:gd name="connsiteX10" fmla="*/ 0 w 6896987"/>
              <a:gd name="connsiteY10" fmla="*/ 6287584 h 6287584"/>
              <a:gd name="connsiteX11" fmla="*/ 0 w 6896987"/>
              <a:gd name="connsiteY11" fmla="*/ 0 h 6287584"/>
              <a:gd name="connsiteX0" fmla="*/ 560181 w 7457168"/>
              <a:gd name="connsiteY0" fmla="*/ 565882 h 6853466"/>
              <a:gd name="connsiteX1" fmla="*/ 5041636 w 7457168"/>
              <a:gd name="connsiteY1" fmla="*/ 565882 h 6853466"/>
              <a:gd name="connsiteX2" fmla="*/ 5041636 w 7457168"/>
              <a:gd name="connsiteY2" fmla="*/ 2923726 h 6853466"/>
              <a:gd name="connsiteX3" fmla="*/ 5885272 w 7457168"/>
              <a:gd name="connsiteY3" fmla="*/ 2923726 h 6853466"/>
              <a:gd name="connsiteX4" fmla="*/ 5885272 w 7457168"/>
              <a:gd name="connsiteY4" fmla="*/ 2137778 h 6853466"/>
              <a:gd name="connsiteX5" fmla="*/ 7457168 w 7457168"/>
              <a:gd name="connsiteY5" fmla="*/ 3709674 h 6853466"/>
              <a:gd name="connsiteX6" fmla="*/ 5885272 w 7457168"/>
              <a:gd name="connsiteY6" fmla="*/ 5281570 h 6853466"/>
              <a:gd name="connsiteX7" fmla="*/ 5885272 w 7457168"/>
              <a:gd name="connsiteY7" fmla="*/ 4495622 h 6853466"/>
              <a:gd name="connsiteX8" fmla="*/ 5041636 w 7457168"/>
              <a:gd name="connsiteY8" fmla="*/ 4495622 h 6853466"/>
              <a:gd name="connsiteX9" fmla="*/ 5041636 w 7457168"/>
              <a:gd name="connsiteY9" fmla="*/ 6853466 h 6853466"/>
              <a:gd name="connsiteX10" fmla="*/ 560181 w 7457168"/>
              <a:gd name="connsiteY10" fmla="*/ 6853466 h 6853466"/>
              <a:gd name="connsiteX11" fmla="*/ 560181 w 7457168"/>
              <a:gd name="connsiteY11" fmla="*/ 565882 h 6853466"/>
              <a:gd name="connsiteX0" fmla="*/ 560181 w 7457168"/>
              <a:gd name="connsiteY0" fmla="*/ 565882 h 7419348"/>
              <a:gd name="connsiteX1" fmla="*/ 5041636 w 7457168"/>
              <a:gd name="connsiteY1" fmla="*/ 565882 h 7419348"/>
              <a:gd name="connsiteX2" fmla="*/ 5041636 w 7457168"/>
              <a:gd name="connsiteY2" fmla="*/ 2923726 h 7419348"/>
              <a:gd name="connsiteX3" fmla="*/ 5885272 w 7457168"/>
              <a:gd name="connsiteY3" fmla="*/ 2923726 h 7419348"/>
              <a:gd name="connsiteX4" fmla="*/ 5885272 w 7457168"/>
              <a:gd name="connsiteY4" fmla="*/ 2137778 h 7419348"/>
              <a:gd name="connsiteX5" fmla="*/ 7457168 w 7457168"/>
              <a:gd name="connsiteY5" fmla="*/ 3709674 h 7419348"/>
              <a:gd name="connsiteX6" fmla="*/ 5885272 w 7457168"/>
              <a:gd name="connsiteY6" fmla="*/ 5281570 h 7419348"/>
              <a:gd name="connsiteX7" fmla="*/ 5885272 w 7457168"/>
              <a:gd name="connsiteY7" fmla="*/ 4495622 h 7419348"/>
              <a:gd name="connsiteX8" fmla="*/ 5041636 w 7457168"/>
              <a:gd name="connsiteY8" fmla="*/ 4495622 h 7419348"/>
              <a:gd name="connsiteX9" fmla="*/ 5041636 w 7457168"/>
              <a:gd name="connsiteY9" fmla="*/ 6853466 h 7419348"/>
              <a:gd name="connsiteX10" fmla="*/ 560181 w 7457168"/>
              <a:gd name="connsiteY10" fmla="*/ 6853466 h 7419348"/>
              <a:gd name="connsiteX11" fmla="*/ 560181 w 7457168"/>
              <a:gd name="connsiteY11" fmla="*/ 565882 h 7419348"/>
              <a:gd name="connsiteX0" fmla="*/ 560181 w 7457168"/>
              <a:gd name="connsiteY0" fmla="*/ 565882 h 7419348"/>
              <a:gd name="connsiteX1" fmla="*/ 5041636 w 7457168"/>
              <a:gd name="connsiteY1" fmla="*/ 565882 h 7419348"/>
              <a:gd name="connsiteX2" fmla="*/ 5041636 w 7457168"/>
              <a:gd name="connsiteY2" fmla="*/ 2923726 h 7419348"/>
              <a:gd name="connsiteX3" fmla="*/ 5885272 w 7457168"/>
              <a:gd name="connsiteY3" fmla="*/ 2923726 h 7419348"/>
              <a:gd name="connsiteX4" fmla="*/ 5885272 w 7457168"/>
              <a:gd name="connsiteY4" fmla="*/ 2137778 h 7419348"/>
              <a:gd name="connsiteX5" fmla="*/ 7457168 w 7457168"/>
              <a:gd name="connsiteY5" fmla="*/ 3709674 h 7419348"/>
              <a:gd name="connsiteX6" fmla="*/ 5885272 w 7457168"/>
              <a:gd name="connsiteY6" fmla="*/ 5281570 h 7419348"/>
              <a:gd name="connsiteX7" fmla="*/ 5885272 w 7457168"/>
              <a:gd name="connsiteY7" fmla="*/ 4495622 h 7419348"/>
              <a:gd name="connsiteX8" fmla="*/ 5041636 w 7457168"/>
              <a:gd name="connsiteY8" fmla="*/ 4495622 h 7419348"/>
              <a:gd name="connsiteX9" fmla="*/ 5041636 w 7457168"/>
              <a:gd name="connsiteY9" fmla="*/ 6853466 h 7419348"/>
              <a:gd name="connsiteX10" fmla="*/ 560181 w 7457168"/>
              <a:gd name="connsiteY10" fmla="*/ 6853466 h 7419348"/>
              <a:gd name="connsiteX11" fmla="*/ 560181 w 7457168"/>
              <a:gd name="connsiteY11" fmla="*/ 565882 h 7419348"/>
              <a:gd name="connsiteX0" fmla="*/ 560181 w 7457168"/>
              <a:gd name="connsiteY0" fmla="*/ 711516 h 7564982"/>
              <a:gd name="connsiteX1" fmla="*/ 5041636 w 7457168"/>
              <a:gd name="connsiteY1" fmla="*/ 711516 h 7564982"/>
              <a:gd name="connsiteX2" fmla="*/ 5041636 w 7457168"/>
              <a:gd name="connsiteY2" fmla="*/ 3069360 h 7564982"/>
              <a:gd name="connsiteX3" fmla="*/ 5885272 w 7457168"/>
              <a:gd name="connsiteY3" fmla="*/ 3069360 h 7564982"/>
              <a:gd name="connsiteX4" fmla="*/ 5885272 w 7457168"/>
              <a:gd name="connsiteY4" fmla="*/ 2283412 h 7564982"/>
              <a:gd name="connsiteX5" fmla="*/ 7457168 w 7457168"/>
              <a:gd name="connsiteY5" fmla="*/ 3855308 h 7564982"/>
              <a:gd name="connsiteX6" fmla="*/ 5885272 w 7457168"/>
              <a:gd name="connsiteY6" fmla="*/ 5427204 h 7564982"/>
              <a:gd name="connsiteX7" fmla="*/ 5885272 w 7457168"/>
              <a:gd name="connsiteY7" fmla="*/ 4641256 h 7564982"/>
              <a:gd name="connsiteX8" fmla="*/ 5041636 w 7457168"/>
              <a:gd name="connsiteY8" fmla="*/ 4641256 h 7564982"/>
              <a:gd name="connsiteX9" fmla="*/ 5041636 w 7457168"/>
              <a:gd name="connsiteY9" fmla="*/ 6999100 h 7564982"/>
              <a:gd name="connsiteX10" fmla="*/ 560181 w 7457168"/>
              <a:gd name="connsiteY10" fmla="*/ 6999100 h 7564982"/>
              <a:gd name="connsiteX11" fmla="*/ 560181 w 7457168"/>
              <a:gd name="connsiteY11" fmla="*/ 711516 h 7564982"/>
              <a:gd name="connsiteX0" fmla="*/ 576241 w 7473228"/>
              <a:gd name="connsiteY0" fmla="*/ 493013 h 7346479"/>
              <a:gd name="connsiteX1" fmla="*/ 5312878 w 7473228"/>
              <a:gd name="connsiteY1" fmla="*/ 982111 h 7346479"/>
              <a:gd name="connsiteX2" fmla="*/ 5057696 w 7473228"/>
              <a:gd name="connsiteY2" fmla="*/ 2850857 h 7346479"/>
              <a:gd name="connsiteX3" fmla="*/ 5901332 w 7473228"/>
              <a:gd name="connsiteY3" fmla="*/ 2850857 h 7346479"/>
              <a:gd name="connsiteX4" fmla="*/ 5901332 w 7473228"/>
              <a:gd name="connsiteY4" fmla="*/ 2064909 h 7346479"/>
              <a:gd name="connsiteX5" fmla="*/ 7473228 w 7473228"/>
              <a:gd name="connsiteY5" fmla="*/ 3636805 h 7346479"/>
              <a:gd name="connsiteX6" fmla="*/ 5901332 w 7473228"/>
              <a:gd name="connsiteY6" fmla="*/ 5208701 h 7346479"/>
              <a:gd name="connsiteX7" fmla="*/ 5901332 w 7473228"/>
              <a:gd name="connsiteY7" fmla="*/ 4422753 h 7346479"/>
              <a:gd name="connsiteX8" fmla="*/ 5057696 w 7473228"/>
              <a:gd name="connsiteY8" fmla="*/ 4422753 h 7346479"/>
              <a:gd name="connsiteX9" fmla="*/ 5057696 w 7473228"/>
              <a:gd name="connsiteY9" fmla="*/ 6780597 h 7346479"/>
              <a:gd name="connsiteX10" fmla="*/ 576241 w 7473228"/>
              <a:gd name="connsiteY10" fmla="*/ 6780597 h 7346479"/>
              <a:gd name="connsiteX11" fmla="*/ 576241 w 7473228"/>
              <a:gd name="connsiteY11" fmla="*/ 493013 h 7346479"/>
              <a:gd name="connsiteX0" fmla="*/ 461444 w 7670320"/>
              <a:gd name="connsiteY0" fmla="*/ 451800 h 7008942"/>
              <a:gd name="connsiteX1" fmla="*/ 5509970 w 7670320"/>
              <a:gd name="connsiteY1" fmla="*/ 664452 h 7008942"/>
              <a:gd name="connsiteX2" fmla="*/ 5254788 w 7670320"/>
              <a:gd name="connsiteY2" fmla="*/ 2533198 h 7008942"/>
              <a:gd name="connsiteX3" fmla="*/ 6098424 w 7670320"/>
              <a:gd name="connsiteY3" fmla="*/ 2533198 h 7008942"/>
              <a:gd name="connsiteX4" fmla="*/ 6098424 w 7670320"/>
              <a:gd name="connsiteY4" fmla="*/ 1747250 h 7008942"/>
              <a:gd name="connsiteX5" fmla="*/ 7670320 w 7670320"/>
              <a:gd name="connsiteY5" fmla="*/ 3319146 h 7008942"/>
              <a:gd name="connsiteX6" fmla="*/ 6098424 w 7670320"/>
              <a:gd name="connsiteY6" fmla="*/ 4891042 h 7008942"/>
              <a:gd name="connsiteX7" fmla="*/ 6098424 w 7670320"/>
              <a:gd name="connsiteY7" fmla="*/ 4105094 h 7008942"/>
              <a:gd name="connsiteX8" fmla="*/ 5254788 w 7670320"/>
              <a:gd name="connsiteY8" fmla="*/ 4105094 h 7008942"/>
              <a:gd name="connsiteX9" fmla="*/ 5254788 w 7670320"/>
              <a:gd name="connsiteY9" fmla="*/ 6462938 h 7008942"/>
              <a:gd name="connsiteX10" fmla="*/ 773333 w 7670320"/>
              <a:gd name="connsiteY10" fmla="*/ 6462938 h 7008942"/>
              <a:gd name="connsiteX11" fmla="*/ 461444 w 7670320"/>
              <a:gd name="connsiteY11" fmla="*/ 451800 h 7008942"/>
              <a:gd name="connsiteX0" fmla="*/ 525161 w 7734037"/>
              <a:gd name="connsiteY0" fmla="*/ 575954 h 7133096"/>
              <a:gd name="connsiteX1" fmla="*/ 6459733 w 7734037"/>
              <a:gd name="connsiteY1" fmla="*/ 476718 h 7133096"/>
              <a:gd name="connsiteX2" fmla="*/ 5318505 w 7734037"/>
              <a:gd name="connsiteY2" fmla="*/ 2657352 h 7133096"/>
              <a:gd name="connsiteX3" fmla="*/ 6162141 w 7734037"/>
              <a:gd name="connsiteY3" fmla="*/ 2657352 h 7133096"/>
              <a:gd name="connsiteX4" fmla="*/ 6162141 w 7734037"/>
              <a:gd name="connsiteY4" fmla="*/ 1871404 h 7133096"/>
              <a:gd name="connsiteX5" fmla="*/ 7734037 w 7734037"/>
              <a:gd name="connsiteY5" fmla="*/ 3443300 h 7133096"/>
              <a:gd name="connsiteX6" fmla="*/ 6162141 w 7734037"/>
              <a:gd name="connsiteY6" fmla="*/ 5015196 h 7133096"/>
              <a:gd name="connsiteX7" fmla="*/ 6162141 w 7734037"/>
              <a:gd name="connsiteY7" fmla="*/ 4229248 h 7133096"/>
              <a:gd name="connsiteX8" fmla="*/ 5318505 w 7734037"/>
              <a:gd name="connsiteY8" fmla="*/ 4229248 h 7133096"/>
              <a:gd name="connsiteX9" fmla="*/ 5318505 w 7734037"/>
              <a:gd name="connsiteY9" fmla="*/ 6587092 h 7133096"/>
              <a:gd name="connsiteX10" fmla="*/ 837050 w 7734037"/>
              <a:gd name="connsiteY10" fmla="*/ 6587092 h 7133096"/>
              <a:gd name="connsiteX11" fmla="*/ 525161 w 7734037"/>
              <a:gd name="connsiteY11" fmla="*/ 575954 h 7133096"/>
              <a:gd name="connsiteX0" fmla="*/ 498081 w 7706957"/>
              <a:gd name="connsiteY0" fmla="*/ 681677 h 7238819"/>
              <a:gd name="connsiteX1" fmla="*/ 6056969 w 7706957"/>
              <a:gd name="connsiteY1" fmla="*/ 369790 h 7238819"/>
              <a:gd name="connsiteX2" fmla="*/ 5291425 w 7706957"/>
              <a:gd name="connsiteY2" fmla="*/ 2763075 h 7238819"/>
              <a:gd name="connsiteX3" fmla="*/ 6135061 w 7706957"/>
              <a:gd name="connsiteY3" fmla="*/ 2763075 h 7238819"/>
              <a:gd name="connsiteX4" fmla="*/ 6135061 w 7706957"/>
              <a:gd name="connsiteY4" fmla="*/ 1977127 h 7238819"/>
              <a:gd name="connsiteX5" fmla="*/ 7706957 w 7706957"/>
              <a:gd name="connsiteY5" fmla="*/ 3549023 h 7238819"/>
              <a:gd name="connsiteX6" fmla="*/ 6135061 w 7706957"/>
              <a:gd name="connsiteY6" fmla="*/ 5120919 h 7238819"/>
              <a:gd name="connsiteX7" fmla="*/ 6135061 w 7706957"/>
              <a:gd name="connsiteY7" fmla="*/ 4334971 h 7238819"/>
              <a:gd name="connsiteX8" fmla="*/ 5291425 w 7706957"/>
              <a:gd name="connsiteY8" fmla="*/ 4334971 h 7238819"/>
              <a:gd name="connsiteX9" fmla="*/ 5291425 w 7706957"/>
              <a:gd name="connsiteY9" fmla="*/ 6692815 h 7238819"/>
              <a:gd name="connsiteX10" fmla="*/ 809970 w 7706957"/>
              <a:gd name="connsiteY10" fmla="*/ 6692815 h 7238819"/>
              <a:gd name="connsiteX11" fmla="*/ 498081 w 7706957"/>
              <a:gd name="connsiteY11" fmla="*/ 681677 h 7238819"/>
              <a:gd name="connsiteX0" fmla="*/ 498081 w 7706957"/>
              <a:gd name="connsiteY0" fmla="*/ 589618 h 7146760"/>
              <a:gd name="connsiteX1" fmla="*/ 6056969 w 7706957"/>
              <a:gd name="connsiteY1" fmla="*/ 277731 h 7146760"/>
              <a:gd name="connsiteX2" fmla="*/ 5291425 w 7706957"/>
              <a:gd name="connsiteY2" fmla="*/ 2671016 h 7146760"/>
              <a:gd name="connsiteX3" fmla="*/ 6135061 w 7706957"/>
              <a:gd name="connsiteY3" fmla="*/ 2671016 h 7146760"/>
              <a:gd name="connsiteX4" fmla="*/ 6135061 w 7706957"/>
              <a:gd name="connsiteY4" fmla="*/ 1885068 h 7146760"/>
              <a:gd name="connsiteX5" fmla="*/ 7706957 w 7706957"/>
              <a:gd name="connsiteY5" fmla="*/ 3456964 h 7146760"/>
              <a:gd name="connsiteX6" fmla="*/ 6135061 w 7706957"/>
              <a:gd name="connsiteY6" fmla="*/ 5028860 h 7146760"/>
              <a:gd name="connsiteX7" fmla="*/ 6135061 w 7706957"/>
              <a:gd name="connsiteY7" fmla="*/ 4242912 h 7146760"/>
              <a:gd name="connsiteX8" fmla="*/ 5291425 w 7706957"/>
              <a:gd name="connsiteY8" fmla="*/ 4242912 h 7146760"/>
              <a:gd name="connsiteX9" fmla="*/ 5291425 w 7706957"/>
              <a:gd name="connsiteY9" fmla="*/ 6600756 h 7146760"/>
              <a:gd name="connsiteX10" fmla="*/ 809970 w 7706957"/>
              <a:gd name="connsiteY10" fmla="*/ 6600756 h 7146760"/>
              <a:gd name="connsiteX11" fmla="*/ 498081 w 7706957"/>
              <a:gd name="connsiteY11" fmla="*/ 589618 h 7146760"/>
              <a:gd name="connsiteX0" fmla="*/ 582050 w 7790926"/>
              <a:gd name="connsiteY0" fmla="*/ 519491 h 7076633"/>
              <a:gd name="connsiteX1" fmla="*/ 6140938 w 7790926"/>
              <a:gd name="connsiteY1" fmla="*/ 207604 h 7076633"/>
              <a:gd name="connsiteX2" fmla="*/ 5375394 w 7790926"/>
              <a:gd name="connsiteY2" fmla="*/ 2600889 h 7076633"/>
              <a:gd name="connsiteX3" fmla="*/ 6219030 w 7790926"/>
              <a:gd name="connsiteY3" fmla="*/ 2600889 h 7076633"/>
              <a:gd name="connsiteX4" fmla="*/ 6219030 w 7790926"/>
              <a:gd name="connsiteY4" fmla="*/ 1814941 h 7076633"/>
              <a:gd name="connsiteX5" fmla="*/ 7790926 w 7790926"/>
              <a:gd name="connsiteY5" fmla="*/ 3386837 h 7076633"/>
              <a:gd name="connsiteX6" fmla="*/ 6219030 w 7790926"/>
              <a:gd name="connsiteY6" fmla="*/ 4958733 h 7076633"/>
              <a:gd name="connsiteX7" fmla="*/ 6219030 w 7790926"/>
              <a:gd name="connsiteY7" fmla="*/ 4172785 h 7076633"/>
              <a:gd name="connsiteX8" fmla="*/ 5375394 w 7790926"/>
              <a:gd name="connsiteY8" fmla="*/ 4172785 h 7076633"/>
              <a:gd name="connsiteX9" fmla="*/ 5375394 w 7790926"/>
              <a:gd name="connsiteY9" fmla="*/ 6530629 h 7076633"/>
              <a:gd name="connsiteX10" fmla="*/ 893939 w 7790926"/>
              <a:gd name="connsiteY10" fmla="*/ 6530629 h 7076633"/>
              <a:gd name="connsiteX11" fmla="*/ 582050 w 7790926"/>
              <a:gd name="connsiteY11" fmla="*/ 519491 h 7076633"/>
              <a:gd name="connsiteX0" fmla="*/ 499101 w 7707977"/>
              <a:gd name="connsiteY0" fmla="*/ 527535 h 7084677"/>
              <a:gd name="connsiteX1" fmla="*/ 6072166 w 7707977"/>
              <a:gd name="connsiteY1" fmla="*/ 357416 h 7084677"/>
              <a:gd name="connsiteX2" fmla="*/ 5292445 w 7707977"/>
              <a:gd name="connsiteY2" fmla="*/ 2608933 h 7084677"/>
              <a:gd name="connsiteX3" fmla="*/ 6136081 w 7707977"/>
              <a:gd name="connsiteY3" fmla="*/ 2608933 h 7084677"/>
              <a:gd name="connsiteX4" fmla="*/ 6136081 w 7707977"/>
              <a:gd name="connsiteY4" fmla="*/ 1822985 h 7084677"/>
              <a:gd name="connsiteX5" fmla="*/ 7707977 w 7707977"/>
              <a:gd name="connsiteY5" fmla="*/ 3394881 h 7084677"/>
              <a:gd name="connsiteX6" fmla="*/ 6136081 w 7707977"/>
              <a:gd name="connsiteY6" fmla="*/ 4966777 h 7084677"/>
              <a:gd name="connsiteX7" fmla="*/ 6136081 w 7707977"/>
              <a:gd name="connsiteY7" fmla="*/ 4180829 h 7084677"/>
              <a:gd name="connsiteX8" fmla="*/ 5292445 w 7707977"/>
              <a:gd name="connsiteY8" fmla="*/ 4180829 h 7084677"/>
              <a:gd name="connsiteX9" fmla="*/ 5292445 w 7707977"/>
              <a:gd name="connsiteY9" fmla="*/ 6538673 h 7084677"/>
              <a:gd name="connsiteX10" fmla="*/ 810990 w 7707977"/>
              <a:gd name="connsiteY10" fmla="*/ 6538673 h 7084677"/>
              <a:gd name="connsiteX11" fmla="*/ 499101 w 7707977"/>
              <a:gd name="connsiteY11" fmla="*/ 527535 h 7084677"/>
              <a:gd name="connsiteX0" fmla="*/ 499101 w 7707977"/>
              <a:gd name="connsiteY0" fmla="*/ 502731 h 7059873"/>
              <a:gd name="connsiteX1" fmla="*/ 6072166 w 7707977"/>
              <a:gd name="connsiteY1" fmla="*/ 332612 h 7059873"/>
              <a:gd name="connsiteX2" fmla="*/ 5292445 w 7707977"/>
              <a:gd name="connsiteY2" fmla="*/ 2584129 h 7059873"/>
              <a:gd name="connsiteX3" fmla="*/ 6136081 w 7707977"/>
              <a:gd name="connsiteY3" fmla="*/ 2584129 h 7059873"/>
              <a:gd name="connsiteX4" fmla="*/ 6136081 w 7707977"/>
              <a:gd name="connsiteY4" fmla="*/ 1798181 h 7059873"/>
              <a:gd name="connsiteX5" fmla="*/ 7707977 w 7707977"/>
              <a:gd name="connsiteY5" fmla="*/ 3370077 h 7059873"/>
              <a:gd name="connsiteX6" fmla="*/ 6136081 w 7707977"/>
              <a:gd name="connsiteY6" fmla="*/ 4941973 h 7059873"/>
              <a:gd name="connsiteX7" fmla="*/ 6136081 w 7707977"/>
              <a:gd name="connsiteY7" fmla="*/ 4156025 h 7059873"/>
              <a:gd name="connsiteX8" fmla="*/ 5292445 w 7707977"/>
              <a:gd name="connsiteY8" fmla="*/ 4156025 h 7059873"/>
              <a:gd name="connsiteX9" fmla="*/ 5292445 w 7707977"/>
              <a:gd name="connsiteY9" fmla="*/ 6513869 h 7059873"/>
              <a:gd name="connsiteX10" fmla="*/ 810990 w 7707977"/>
              <a:gd name="connsiteY10" fmla="*/ 6513869 h 7059873"/>
              <a:gd name="connsiteX11" fmla="*/ 499101 w 7707977"/>
              <a:gd name="connsiteY11" fmla="*/ 502731 h 7059873"/>
              <a:gd name="connsiteX0" fmla="*/ 489923 w 7698799"/>
              <a:gd name="connsiteY0" fmla="*/ 628239 h 7185381"/>
              <a:gd name="connsiteX1" fmla="*/ 5935397 w 7698799"/>
              <a:gd name="connsiteY1" fmla="*/ 174585 h 7185381"/>
              <a:gd name="connsiteX2" fmla="*/ 5283267 w 7698799"/>
              <a:gd name="connsiteY2" fmla="*/ 2709637 h 7185381"/>
              <a:gd name="connsiteX3" fmla="*/ 6126903 w 7698799"/>
              <a:gd name="connsiteY3" fmla="*/ 2709637 h 7185381"/>
              <a:gd name="connsiteX4" fmla="*/ 6126903 w 7698799"/>
              <a:gd name="connsiteY4" fmla="*/ 1923689 h 7185381"/>
              <a:gd name="connsiteX5" fmla="*/ 7698799 w 7698799"/>
              <a:gd name="connsiteY5" fmla="*/ 3495585 h 7185381"/>
              <a:gd name="connsiteX6" fmla="*/ 6126903 w 7698799"/>
              <a:gd name="connsiteY6" fmla="*/ 5067481 h 7185381"/>
              <a:gd name="connsiteX7" fmla="*/ 6126903 w 7698799"/>
              <a:gd name="connsiteY7" fmla="*/ 4281533 h 7185381"/>
              <a:gd name="connsiteX8" fmla="*/ 5283267 w 7698799"/>
              <a:gd name="connsiteY8" fmla="*/ 4281533 h 7185381"/>
              <a:gd name="connsiteX9" fmla="*/ 5283267 w 7698799"/>
              <a:gd name="connsiteY9" fmla="*/ 6639377 h 7185381"/>
              <a:gd name="connsiteX10" fmla="*/ 801812 w 7698799"/>
              <a:gd name="connsiteY10" fmla="*/ 6639377 h 7185381"/>
              <a:gd name="connsiteX11" fmla="*/ 489923 w 7698799"/>
              <a:gd name="connsiteY11" fmla="*/ 628239 h 7185381"/>
              <a:gd name="connsiteX0" fmla="*/ 628497 w 7837373"/>
              <a:gd name="connsiteY0" fmla="*/ 504185 h 7061327"/>
              <a:gd name="connsiteX1" fmla="*/ 6073971 w 7837373"/>
              <a:gd name="connsiteY1" fmla="*/ 50531 h 7061327"/>
              <a:gd name="connsiteX2" fmla="*/ 5421841 w 7837373"/>
              <a:gd name="connsiteY2" fmla="*/ 2585583 h 7061327"/>
              <a:gd name="connsiteX3" fmla="*/ 6265477 w 7837373"/>
              <a:gd name="connsiteY3" fmla="*/ 2585583 h 7061327"/>
              <a:gd name="connsiteX4" fmla="*/ 6265477 w 7837373"/>
              <a:gd name="connsiteY4" fmla="*/ 1799635 h 7061327"/>
              <a:gd name="connsiteX5" fmla="*/ 7837373 w 7837373"/>
              <a:gd name="connsiteY5" fmla="*/ 3371531 h 7061327"/>
              <a:gd name="connsiteX6" fmla="*/ 6265477 w 7837373"/>
              <a:gd name="connsiteY6" fmla="*/ 4943427 h 7061327"/>
              <a:gd name="connsiteX7" fmla="*/ 6265477 w 7837373"/>
              <a:gd name="connsiteY7" fmla="*/ 4157479 h 7061327"/>
              <a:gd name="connsiteX8" fmla="*/ 5421841 w 7837373"/>
              <a:gd name="connsiteY8" fmla="*/ 4157479 h 7061327"/>
              <a:gd name="connsiteX9" fmla="*/ 5421841 w 7837373"/>
              <a:gd name="connsiteY9" fmla="*/ 6515323 h 7061327"/>
              <a:gd name="connsiteX10" fmla="*/ 940386 w 7837373"/>
              <a:gd name="connsiteY10" fmla="*/ 6515323 h 7061327"/>
              <a:gd name="connsiteX11" fmla="*/ 628497 w 7837373"/>
              <a:gd name="connsiteY11" fmla="*/ 504185 h 7061327"/>
              <a:gd name="connsiteX0" fmla="*/ 687894 w 7896770"/>
              <a:gd name="connsiteY0" fmla="*/ 604194 h 6935250"/>
              <a:gd name="connsiteX1" fmla="*/ 6133368 w 7896770"/>
              <a:gd name="connsiteY1" fmla="*/ 150540 h 6935250"/>
              <a:gd name="connsiteX2" fmla="*/ 5481238 w 7896770"/>
              <a:gd name="connsiteY2" fmla="*/ 2685592 h 6935250"/>
              <a:gd name="connsiteX3" fmla="*/ 6324874 w 7896770"/>
              <a:gd name="connsiteY3" fmla="*/ 2685592 h 6935250"/>
              <a:gd name="connsiteX4" fmla="*/ 6324874 w 7896770"/>
              <a:gd name="connsiteY4" fmla="*/ 1899644 h 6935250"/>
              <a:gd name="connsiteX5" fmla="*/ 7896770 w 7896770"/>
              <a:gd name="connsiteY5" fmla="*/ 3471540 h 6935250"/>
              <a:gd name="connsiteX6" fmla="*/ 6324874 w 7896770"/>
              <a:gd name="connsiteY6" fmla="*/ 5043436 h 6935250"/>
              <a:gd name="connsiteX7" fmla="*/ 6324874 w 7896770"/>
              <a:gd name="connsiteY7" fmla="*/ 4257488 h 6935250"/>
              <a:gd name="connsiteX8" fmla="*/ 5481238 w 7896770"/>
              <a:gd name="connsiteY8" fmla="*/ 4257488 h 6935250"/>
              <a:gd name="connsiteX9" fmla="*/ 5481238 w 7896770"/>
              <a:gd name="connsiteY9" fmla="*/ 6615332 h 6935250"/>
              <a:gd name="connsiteX10" fmla="*/ 602834 w 7896770"/>
              <a:gd name="connsiteY10" fmla="*/ 6253825 h 6935250"/>
              <a:gd name="connsiteX11" fmla="*/ 687894 w 7896770"/>
              <a:gd name="connsiteY11" fmla="*/ 604194 h 6935250"/>
              <a:gd name="connsiteX0" fmla="*/ 657990 w 7866866"/>
              <a:gd name="connsiteY0" fmla="*/ 604194 h 6876627"/>
              <a:gd name="connsiteX1" fmla="*/ 6103464 w 7866866"/>
              <a:gd name="connsiteY1" fmla="*/ 150540 h 6876627"/>
              <a:gd name="connsiteX2" fmla="*/ 5451334 w 7866866"/>
              <a:gd name="connsiteY2" fmla="*/ 2685592 h 6876627"/>
              <a:gd name="connsiteX3" fmla="*/ 6294970 w 7866866"/>
              <a:gd name="connsiteY3" fmla="*/ 2685592 h 6876627"/>
              <a:gd name="connsiteX4" fmla="*/ 6294970 w 7866866"/>
              <a:gd name="connsiteY4" fmla="*/ 1899644 h 6876627"/>
              <a:gd name="connsiteX5" fmla="*/ 7866866 w 7866866"/>
              <a:gd name="connsiteY5" fmla="*/ 3471540 h 6876627"/>
              <a:gd name="connsiteX6" fmla="*/ 6294970 w 7866866"/>
              <a:gd name="connsiteY6" fmla="*/ 5043436 h 6876627"/>
              <a:gd name="connsiteX7" fmla="*/ 6294970 w 7866866"/>
              <a:gd name="connsiteY7" fmla="*/ 4257488 h 6876627"/>
              <a:gd name="connsiteX8" fmla="*/ 5451334 w 7866866"/>
              <a:gd name="connsiteY8" fmla="*/ 4257488 h 6876627"/>
              <a:gd name="connsiteX9" fmla="*/ 4973858 w 7866866"/>
              <a:gd name="connsiteY9" fmla="*/ 6509007 h 6876627"/>
              <a:gd name="connsiteX10" fmla="*/ 572930 w 7866866"/>
              <a:gd name="connsiteY10" fmla="*/ 6253825 h 6876627"/>
              <a:gd name="connsiteX11" fmla="*/ 657990 w 7866866"/>
              <a:gd name="connsiteY11" fmla="*/ 604194 h 687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66866" h="6876627">
                <a:moveTo>
                  <a:pt x="657990" y="604194"/>
                </a:moveTo>
                <a:cubicBezTo>
                  <a:pt x="1579746" y="-413020"/>
                  <a:pt x="5155718" y="165147"/>
                  <a:pt x="6103464" y="150540"/>
                </a:cubicBezTo>
                <a:cubicBezTo>
                  <a:pt x="6974317" y="137118"/>
                  <a:pt x="5536395" y="2062677"/>
                  <a:pt x="5451334" y="2685592"/>
                </a:cubicBezTo>
                <a:lnTo>
                  <a:pt x="6294970" y="2685592"/>
                </a:lnTo>
                <a:lnTo>
                  <a:pt x="6294970" y="1899644"/>
                </a:lnTo>
                <a:lnTo>
                  <a:pt x="7866866" y="3471540"/>
                </a:lnTo>
                <a:lnTo>
                  <a:pt x="6294970" y="5043436"/>
                </a:lnTo>
                <a:lnTo>
                  <a:pt x="6294970" y="4257488"/>
                </a:lnTo>
                <a:lnTo>
                  <a:pt x="5451334" y="4257488"/>
                </a:lnTo>
                <a:cubicBezTo>
                  <a:pt x="5310728" y="4650462"/>
                  <a:pt x="5786925" y="6176284"/>
                  <a:pt x="4973858" y="6509007"/>
                </a:cubicBezTo>
                <a:cubicBezTo>
                  <a:pt x="4160791" y="6841730"/>
                  <a:pt x="1292241" y="7237961"/>
                  <a:pt x="572930" y="6253825"/>
                </a:cubicBezTo>
                <a:cubicBezTo>
                  <a:pt x="-146381" y="5269690"/>
                  <a:pt x="-263766" y="1621408"/>
                  <a:pt x="657990" y="60419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1" y="650358"/>
            <a:ext cx="2019506" cy="55572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717803" y="2874655"/>
            <a:ext cx="2944922" cy="15169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749010" y="91362"/>
            <a:ext cx="3781647" cy="13166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935049" y="3043399"/>
            <a:ext cx="2480932" cy="51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CYCLOPS Gordon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966647" y="3715069"/>
            <a:ext cx="2480932" cy="51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CYCLOPS </a:t>
            </a:r>
            <a:r>
              <a:rPr lang="en-US" dirty="0" err="1"/>
              <a:t>Baumgarten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125706" y="288432"/>
            <a:ext cx="946299" cy="85060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RF </a:t>
            </a:r>
            <a:r>
              <a:rPr lang="en-US" dirty="0"/>
              <a:t>H</a:t>
            </a:r>
            <a:r>
              <a:rPr lang="en-US" dirty="0" smtClean="0"/>
              <a:t>z</a:t>
            </a:r>
          </a:p>
          <a:p>
            <a:pPr algn="ctr"/>
            <a:r>
              <a:rPr lang="en-US" dirty="0" smtClean="0"/>
              <a:t>FM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942832" y="286680"/>
            <a:ext cx="946299" cy="85060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Bz</a:t>
            </a:r>
            <a:endParaRPr lang="en-US" dirty="0" smtClean="0"/>
          </a:p>
          <a:p>
            <a:pPr algn="ctr"/>
            <a:r>
              <a:rPr lang="en-US" dirty="0" smtClean="0"/>
              <a:t>FM</a:t>
            </a:r>
            <a:endParaRPr lang="en-US" dirty="0"/>
          </a:p>
        </p:txBody>
      </p:sp>
      <p:cxnSp>
        <p:nvCxnSpPr>
          <p:cNvPr id="46" name="Straight Arrow Connector 45"/>
          <p:cNvCxnSpPr>
            <a:stCxn id="14" idx="2"/>
            <a:endCxn id="15" idx="0"/>
          </p:cNvCxnSpPr>
          <p:nvPr/>
        </p:nvCxnSpPr>
        <p:spPr>
          <a:xfrm>
            <a:off x="5922334" y="5380741"/>
            <a:ext cx="0" cy="54558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7328625" y="311690"/>
            <a:ext cx="945411" cy="85060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RF E</a:t>
            </a:r>
          </a:p>
          <a:p>
            <a:pPr algn="ctr"/>
            <a:r>
              <a:rPr lang="en-US" dirty="0" smtClean="0"/>
              <a:t>FM</a:t>
            </a:r>
            <a:endParaRPr lang="en-US" dirty="0"/>
          </a:p>
        </p:txBody>
      </p:sp>
      <p:cxnSp>
        <p:nvCxnSpPr>
          <p:cNvPr id="83" name="Elbow Connector 82"/>
          <p:cNvCxnSpPr>
            <a:stCxn id="19" idx="2"/>
            <a:endCxn id="10" idx="1"/>
          </p:cNvCxnSpPr>
          <p:nvPr/>
        </p:nvCxnSpPr>
        <p:spPr>
          <a:xfrm rot="5400000">
            <a:off x="5457335" y="1358366"/>
            <a:ext cx="1132839" cy="1232160"/>
          </a:xfrm>
          <a:prstGeom prst="bentConnector4">
            <a:avLst>
              <a:gd name="adj1" fmla="val 6898"/>
              <a:gd name="adj2" fmla="val 118553"/>
            </a:avLst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stCxn id="10" idx="2"/>
            <a:endCxn id="19" idx="3"/>
          </p:cNvCxnSpPr>
          <p:nvPr/>
        </p:nvCxnSpPr>
        <p:spPr>
          <a:xfrm rot="5400000" flipH="1" flipV="1">
            <a:off x="6566222" y="831612"/>
            <a:ext cx="2046352" cy="1882517"/>
          </a:xfrm>
          <a:prstGeom prst="bentConnector4">
            <a:avLst>
              <a:gd name="adj1" fmla="val -11171"/>
              <a:gd name="adj2" fmla="val 112143"/>
            </a:avLst>
          </a:prstGeom>
          <a:ln w="38100">
            <a:solidFill>
              <a:schemeClr val="accent1">
                <a:lumMod val="7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/>
          <p:cNvCxnSpPr>
            <a:stCxn id="15" idx="2"/>
            <a:endCxn id="10" idx="3"/>
          </p:cNvCxnSpPr>
          <p:nvPr/>
        </p:nvCxnSpPr>
        <p:spPr>
          <a:xfrm rot="5400000" flipH="1" flipV="1">
            <a:off x="4957560" y="3505640"/>
            <a:ext cx="3895820" cy="1966272"/>
          </a:xfrm>
          <a:prstGeom prst="bentConnector4">
            <a:avLst>
              <a:gd name="adj1" fmla="val -5868"/>
              <a:gd name="adj2" fmla="val 111626"/>
            </a:avLst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8" idx="2"/>
            <a:endCxn id="30" idx="0"/>
          </p:cNvCxnSpPr>
          <p:nvPr/>
        </p:nvCxnSpPr>
        <p:spPr>
          <a:xfrm flipH="1">
            <a:off x="4190264" y="1137285"/>
            <a:ext cx="1225718" cy="1737370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58" idx="2"/>
            <a:endCxn id="13" idx="0"/>
          </p:cNvCxnSpPr>
          <p:nvPr/>
        </p:nvCxnSpPr>
        <p:spPr>
          <a:xfrm flipH="1">
            <a:off x="7801330" y="1162295"/>
            <a:ext cx="1" cy="2320063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17" idx="2"/>
            <a:endCxn id="15" idx="0"/>
          </p:cNvCxnSpPr>
          <p:nvPr/>
        </p:nvCxnSpPr>
        <p:spPr>
          <a:xfrm flipH="1">
            <a:off x="5922334" y="1139037"/>
            <a:ext cx="676522" cy="4787286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19" idx="2"/>
            <a:endCxn id="9" idx="0"/>
          </p:cNvCxnSpPr>
          <p:nvPr/>
        </p:nvCxnSpPr>
        <p:spPr>
          <a:xfrm>
            <a:off x="6639834" y="1408027"/>
            <a:ext cx="16613" cy="29579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Vertical Scroll 157"/>
          <p:cNvSpPr/>
          <p:nvPr/>
        </p:nvSpPr>
        <p:spPr>
          <a:xfrm>
            <a:off x="10269780" y="2337378"/>
            <a:ext cx="1662610" cy="1853930"/>
          </a:xfrm>
          <a:prstGeom prst="verticalScroll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Live Script</a:t>
            </a:r>
          </a:p>
          <a:p>
            <a:pPr algn="ctr"/>
            <a:r>
              <a:rPr lang="en-US" dirty="0"/>
              <a:t>k</a:t>
            </a:r>
            <a:r>
              <a:rPr lang="en-US" dirty="0" smtClean="0"/>
              <a:t>nown as CORD</a:t>
            </a:r>
            <a:endParaRPr lang="en-US" dirty="0"/>
          </a:p>
        </p:txBody>
      </p:sp>
      <p:sp>
        <p:nvSpPr>
          <p:cNvPr id="159" name="Snip Same Side Corner Rectangle 158"/>
          <p:cNvSpPr/>
          <p:nvPr/>
        </p:nvSpPr>
        <p:spPr>
          <a:xfrm>
            <a:off x="80632" y="2306378"/>
            <a:ext cx="1770518" cy="699899"/>
          </a:xfrm>
          <a:prstGeom prst="snip2SameRect">
            <a:avLst/>
          </a:prstGeom>
          <a:solidFill>
            <a:srgbClr val="92D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CST</a:t>
            </a:r>
            <a:endParaRPr lang="en-US" dirty="0"/>
          </a:p>
        </p:txBody>
      </p:sp>
      <p:sp>
        <p:nvSpPr>
          <p:cNvPr id="160" name="Snip Same Side Corner Rectangle 159"/>
          <p:cNvSpPr/>
          <p:nvPr/>
        </p:nvSpPr>
        <p:spPr>
          <a:xfrm>
            <a:off x="47115" y="3659520"/>
            <a:ext cx="1770518" cy="699899"/>
          </a:xfrm>
          <a:prstGeom prst="snip2SameRect">
            <a:avLst/>
          </a:prstGeom>
          <a:solidFill>
            <a:srgbClr val="92D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COMSOL</a:t>
            </a:r>
            <a:endParaRPr lang="en-US" dirty="0"/>
          </a:p>
        </p:txBody>
      </p:sp>
      <p:sp>
        <p:nvSpPr>
          <p:cNvPr id="161" name="Snip Same Side Corner Rectangle 160"/>
          <p:cNvSpPr/>
          <p:nvPr/>
        </p:nvSpPr>
        <p:spPr>
          <a:xfrm>
            <a:off x="48939" y="5041924"/>
            <a:ext cx="1770518" cy="699899"/>
          </a:xfrm>
          <a:prstGeom prst="snip2SameRect">
            <a:avLst/>
          </a:prstGeom>
          <a:solidFill>
            <a:srgbClr val="92D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 3D and others</a:t>
            </a:r>
            <a:endParaRPr lang="en-US" dirty="0"/>
          </a:p>
        </p:txBody>
      </p:sp>
      <p:sp>
        <p:nvSpPr>
          <p:cNvPr id="162" name="Rectangle 161"/>
          <p:cNvSpPr/>
          <p:nvPr/>
        </p:nvSpPr>
        <p:spPr>
          <a:xfrm>
            <a:off x="92182" y="962048"/>
            <a:ext cx="1770518" cy="699899"/>
          </a:xfrm>
          <a:prstGeom prst="rect">
            <a:avLst/>
          </a:prstGeom>
          <a:solidFill>
            <a:srgbClr val="92D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168" name="Right Arrow 167"/>
          <p:cNvSpPr/>
          <p:nvPr/>
        </p:nvSpPr>
        <p:spPr>
          <a:xfrm rot="20409444">
            <a:off x="2130159" y="680844"/>
            <a:ext cx="2614302" cy="1126567"/>
          </a:xfrm>
          <a:prstGeom prst="rightArrow">
            <a:avLst>
              <a:gd name="adj1" fmla="val 31720"/>
              <a:gd name="adj2" fmla="val 53146"/>
            </a:avLst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0" name="Elbow Connector 169"/>
          <p:cNvCxnSpPr>
            <a:stCxn id="160" idx="1"/>
            <a:endCxn id="166" idx="1"/>
          </p:cNvCxnSpPr>
          <p:nvPr/>
        </p:nvCxnSpPr>
        <p:spPr>
          <a:xfrm rot="5400000" flipH="1" flipV="1">
            <a:off x="1094653" y="3266721"/>
            <a:ext cx="930418" cy="1254977"/>
          </a:xfrm>
          <a:prstGeom prst="bentConnector4">
            <a:avLst>
              <a:gd name="adj1" fmla="val -24570"/>
              <a:gd name="adj2" fmla="val 97696"/>
            </a:avLst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Elbow Connector 180"/>
          <p:cNvCxnSpPr>
            <a:stCxn id="159" idx="1"/>
            <a:endCxn id="166" idx="1"/>
          </p:cNvCxnSpPr>
          <p:nvPr/>
        </p:nvCxnSpPr>
        <p:spPr>
          <a:xfrm rot="16200000" flipH="1">
            <a:off x="1365259" y="2606909"/>
            <a:ext cx="422724" cy="1221460"/>
          </a:xfrm>
          <a:prstGeom prst="bentConnector2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407674" y="2285684"/>
            <a:ext cx="2480932" cy="51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Transform FM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415981" y="1703818"/>
            <a:ext cx="2480932" cy="51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Analyze FM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560864" y="3482358"/>
            <a:ext cx="2480932" cy="51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Find </a:t>
            </a:r>
            <a:r>
              <a:rPr lang="en-US" dirty="0" err="1" smtClean="0"/>
              <a:t>Accel</a:t>
            </a:r>
            <a:r>
              <a:rPr lang="en-US" dirty="0" smtClean="0"/>
              <a:t>. Gaps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681868" y="4870378"/>
            <a:ext cx="2480932" cy="51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PS &amp; Energy Gain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681868" y="5926323"/>
            <a:ext cx="2480932" cy="51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Effective </a:t>
            </a:r>
            <a:r>
              <a:rPr lang="en-US" dirty="0" err="1" smtClean="0"/>
              <a:t>Brf</a:t>
            </a:r>
            <a:endParaRPr lang="en-US" dirty="0"/>
          </a:p>
        </p:txBody>
      </p:sp>
      <p:cxnSp>
        <p:nvCxnSpPr>
          <p:cNvPr id="214" name="Straight Arrow Connector 213"/>
          <p:cNvCxnSpPr>
            <a:stCxn id="30" idx="2"/>
            <a:endCxn id="14" idx="0"/>
          </p:cNvCxnSpPr>
          <p:nvPr/>
        </p:nvCxnSpPr>
        <p:spPr>
          <a:xfrm>
            <a:off x="4190264" y="4391567"/>
            <a:ext cx="1732070" cy="47881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>
            <a:stCxn id="13" idx="2"/>
            <a:endCxn id="14" idx="0"/>
          </p:cNvCxnSpPr>
          <p:nvPr/>
        </p:nvCxnSpPr>
        <p:spPr>
          <a:xfrm flipH="1">
            <a:off x="5922334" y="3992721"/>
            <a:ext cx="1878996" cy="87765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urved Connector 227"/>
          <p:cNvCxnSpPr>
            <a:stCxn id="13" idx="2"/>
            <a:endCxn id="15" idx="0"/>
          </p:cNvCxnSpPr>
          <p:nvPr/>
        </p:nvCxnSpPr>
        <p:spPr>
          <a:xfrm rot="5400000">
            <a:off x="5895031" y="4020024"/>
            <a:ext cx="1933602" cy="1878996"/>
          </a:xfrm>
          <a:prstGeom prst="curvedConnector3">
            <a:avLst>
              <a:gd name="adj1" fmla="val 91379"/>
            </a:avLst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56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3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30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7" presetClass="emph" presetSubtype="0" fill="remove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mph" presetSubtype="0" fill="remove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50" autoRev="1" fill="remov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88" dur="250" autoRev="1" fill="remov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remov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000" fill="hold"/>
                                        <p:tgtEl>
                                          <p:spTgt spid="15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/>
      <p:bldP spid="19" grpId="5" animBg="1"/>
      <p:bldP spid="11" grpId="2" animBg="1"/>
      <p:bldP spid="18" grpId="7" animBg="1"/>
      <p:bldP spid="18" grpId="8" animBg="1"/>
      <p:bldP spid="18" grpId="9" animBg="1"/>
      <p:bldP spid="158" grpId="0" animBg="1"/>
      <p:bldP spid="158" grpId="1" animBg="1"/>
      <p:bldP spid="158" grpId="2" animBg="1"/>
      <p:bldP spid="10" grpId="2" animBg="1"/>
      <p:bldP spid="14" grpId="2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CORD</a:t>
            </a:r>
            <a:b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 Script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Sequential structure.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Informative description of the physics engaged and parameters.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Instantaneous refreshment of the result plots.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Specified task oriented.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497174"/>
              </p:ext>
            </p:extLst>
          </p:nvPr>
        </p:nvGraphicFramePr>
        <p:xfrm>
          <a:off x="6015038" y="731838"/>
          <a:ext cx="4062412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Acrobat Document" r:id="rId4" imgW="3886154" imgH="5029200" progId="Acrobat.Document.DC">
                  <p:embed/>
                </p:oleObj>
              </mc:Choice>
              <mc:Fallback>
                <p:oleObj name="Acrobat Document" r:id="rId4" imgW="3886154" imgH="50292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15038" y="731838"/>
                        <a:ext cx="4062412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15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Application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 smtClean="0"/>
              <a:t>Practical runs for SC200 and SC230 cyclotrons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22872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 Use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 SC200 &amp;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SC230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code was tested numerous times for these machines. Its fast versatile computations reduces duration of a variety of tasks, whether it be design, correction or analysis.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402" y="936369"/>
            <a:ext cx="7722430" cy="498526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455" y="839444"/>
            <a:ext cx="7455619" cy="5277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1938458"/>
            <a:ext cx="9128478" cy="2981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3946" y="788016"/>
            <a:ext cx="7147628" cy="5281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4011" y="1580862"/>
            <a:ext cx="8027989" cy="3696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0039" y="1737359"/>
            <a:ext cx="8021961" cy="3755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4013" y="0"/>
            <a:ext cx="6575011" cy="68401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90949" y="1498798"/>
            <a:ext cx="8201051" cy="408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0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SC200</a:t>
            </a:r>
            <a:r>
              <a:rPr lang="en-US" sz="48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 action="ppaction://hlinksldjump"/>
              </a:rPr>
              <a:t>[6]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Correcting the RF System Magnetic Influence.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The compensational field calculation and improvement.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The phase slip variation.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The correction shim.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737359"/>
            <a:ext cx="8812903" cy="38115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7847" y="1737359"/>
            <a:ext cx="8692656" cy="3759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97" y="1388163"/>
            <a:ext cx="7271260" cy="408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5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 smtClean="0"/>
              <a:t>Current project and phase slip </a:t>
            </a:r>
            <a:r>
              <a:rPr lang="en-US" cap="none" smtClean="0"/>
              <a:t>definition.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3068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 smtClean="0"/>
              <a:t>Conclusion &amp; References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35102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implemented our own method of TPS calculation with special benefits engaged in our other codes.</a:t>
            </a:r>
          </a:p>
          <a:p>
            <a:pPr marL="201168" lvl="1" indent="0">
              <a:buNone/>
            </a:pP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created the modular structure called CORD which has already got several significant updates and is planned to develop much more.</a:t>
            </a:r>
          </a:p>
          <a:p>
            <a:pPr marL="201168" lvl="1" indent="0">
              <a:buNone/>
            </a:pP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applied this code to our project with successful result.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We’ve: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8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[1]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Karamyshev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O. V. et al. Research and Development of the SC230 Superconducting Cyclotron for Proton Therapy //Physics of particles and nuclei letters. – 2021. – Т. 18. – №. 1. – С. 63-74.</a:t>
            </a:r>
            <a:endParaRPr lang="en-US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[2]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Gordon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M. M. Computation of closed orbits and basic focusing properties for sector-focused cyclotrons and the design of" CYCLOPS" //Part.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Accel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. – 1984. – Т. 16. – С. 39-62.</a:t>
            </a:r>
            <a:endParaRPr lang="en-US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[3] </a:t>
            </a:r>
            <a:r>
              <a:rPr lang="en-US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Kleeven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W.,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Zaremba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S. Cyclotrons: magnetic design and beam dynamics //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arXiv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preprint arXiv:1804.08961. – 2018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[4] </a:t>
            </a:r>
            <a:r>
              <a:rPr lang="en-US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Karamyshev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O. et al. Cord (Closed Orbit Dynamics): A New Field Map Evaluation Tool for Cyclotron Particle Dynamics //Physics of Particles and Nuclei Letters. – 2021. – Т. 18. – №. 4. – С. 481-487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[5]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Baumgarten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C. Cyclotron closed orbits on a radial grid //Nuclear Instruments and Methods in Physics Research Section A: Accelerators, Spectrometers, Detectors and Associated Equipment. – 2011. – Т. 647. – №. 1. – С. 31-33.</a:t>
            </a:r>
            <a:endParaRPr lang="en-US" b="1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[6]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Karamysheva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G. et al. Influence of the RF magnetic field on beam dynamics in SC200 cyclotron //Nuclear Instruments and Methods in Physics Research Section A: Accelerators, Spectrometers, Detectors and Associated Equipment. – 2019. – Т. 940. – С. 61-65.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10463855" cy="3566160"/>
          </a:xfrm>
        </p:spPr>
        <p:txBody>
          <a:bodyPr/>
          <a:lstStyle/>
          <a:p>
            <a:r>
              <a:rPr lang="en-US" dirty="0" smtClean="0"/>
              <a:t>Thank for Your Attention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ja-JP" dirty="0"/>
              <a:t>¯\_(</a:t>
            </a:r>
            <a:r>
              <a:rPr lang="ja-JP" altLang="en-US" dirty="0"/>
              <a:t>ツ</a:t>
            </a:r>
            <a:r>
              <a:rPr lang="en-US" altLang="ja-JP" dirty="0"/>
              <a:t>)_/¯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1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143284"/>
              </p:ext>
            </p:extLst>
          </p:nvPr>
        </p:nvGraphicFramePr>
        <p:xfrm>
          <a:off x="457200" y="2098963"/>
          <a:ext cx="3200399" cy="420624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1650398">
                  <a:extLst>
                    <a:ext uri="{9D8B030D-6E8A-4147-A177-3AD203B41FA5}">
                      <a16:colId xmlns:a16="http://schemas.microsoft.com/office/drawing/2014/main" val="2155357884"/>
                    </a:ext>
                  </a:extLst>
                </a:gridCol>
                <a:gridCol w="1550001">
                  <a:extLst>
                    <a:ext uri="{9D8B030D-6E8A-4147-A177-3AD203B41FA5}">
                      <a16:colId xmlns:a16="http://schemas.microsoft.com/office/drawing/2014/main" val="2286712935"/>
                    </a:ext>
                  </a:extLst>
                </a:gridCol>
              </a:tblGrid>
              <a:tr h="5084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Accelerated Particles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Protons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594422"/>
                  </a:ext>
                </a:extLst>
              </a:tr>
              <a:tr h="7891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Magnet Type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Compact, SC coil, warm yoke, B≈1.5 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3631259"/>
                  </a:ext>
                </a:extLst>
              </a:tr>
              <a:tr h="5084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Sectors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2896015"/>
                  </a:ext>
                </a:extLst>
              </a:tr>
              <a:tr h="5084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RF Cavities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300234"/>
                  </a:ext>
                </a:extLst>
              </a:tr>
              <a:tr h="2905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Ion Source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Internal, PIG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6452729"/>
                  </a:ext>
                </a:extLst>
              </a:tr>
              <a:tr h="2905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Final Energy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230 MeV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6243179"/>
                  </a:ext>
                </a:extLst>
              </a:tr>
              <a:tr h="5084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Turns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2828892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260945"/>
          </a:xfrm>
        </p:spPr>
        <p:txBody>
          <a:bodyPr anchor="t">
            <a:noAutofit/>
          </a:bodyPr>
          <a:lstStyle/>
          <a:p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SC230</a:t>
            </a:r>
            <a:r>
              <a:rPr lang="en-US" sz="48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 action="ppaction://hlinksldjump"/>
              </a:rPr>
              <a:t>[1]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Cyclotron Project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09360" y="1235262"/>
            <a:ext cx="7259761" cy="4700609"/>
            <a:chOff x="7673272" y="692818"/>
            <a:chExt cx="2967300" cy="193707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AB8085A-DA03-48D6-8217-4574A440CED3}"/>
                </a:ext>
              </a:extLst>
            </p:cNvPr>
            <p:cNvPicPr/>
            <p:nvPr/>
          </p:nvPicPr>
          <p:blipFill rotWithShape="1">
            <a:blip r:embed="rId3"/>
            <a:srcRect t="7096"/>
            <a:stretch/>
          </p:blipFill>
          <p:spPr bwMode="auto">
            <a:xfrm>
              <a:off x="7879021" y="967460"/>
              <a:ext cx="2260600" cy="1662430"/>
            </a:xfrm>
            <a:prstGeom prst="rect">
              <a:avLst/>
            </a:prstGeom>
            <a:ln>
              <a:solidFill>
                <a:schemeClr val="accent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" name="Прямоугольная выноска 16"/>
            <p:cNvSpPr/>
            <p:nvPr/>
          </p:nvSpPr>
          <p:spPr>
            <a:xfrm>
              <a:off x="7673272" y="1048418"/>
              <a:ext cx="647700" cy="290830"/>
            </a:xfrm>
            <a:prstGeom prst="wedgeRectCallout">
              <a:avLst>
                <a:gd name="adj1" fmla="val 91150"/>
                <a:gd name="adj2" fmla="val 118114"/>
              </a:avLst>
            </a:prstGeom>
            <a:solidFill>
              <a:sysClr val="window" lastClr="FFFFFF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dirty="0">
                  <a:effectLst/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Sectors</a:t>
              </a:r>
            </a:p>
          </p:txBody>
        </p:sp>
        <p:sp>
          <p:nvSpPr>
            <p:cNvPr id="17" name="Прямоугольная выноска 14"/>
            <p:cNvSpPr/>
            <p:nvPr/>
          </p:nvSpPr>
          <p:spPr>
            <a:xfrm>
              <a:off x="9827772" y="692818"/>
              <a:ext cx="812800" cy="501015"/>
            </a:xfrm>
            <a:prstGeom prst="wedgeRectCallout">
              <a:avLst>
                <a:gd name="adj1" fmla="val -87159"/>
                <a:gd name="adj2" fmla="val 141191"/>
              </a:avLst>
            </a:prstGeom>
            <a:solidFill>
              <a:sysClr val="window" lastClr="FFFFFF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dirty="0">
                  <a:effectLst/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Dees and Cavities</a:t>
              </a:r>
            </a:p>
          </p:txBody>
        </p:sp>
        <p:sp>
          <p:nvSpPr>
            <p:cNvPr id="18" name="Прямоугольная выноска 15"/>
            <p:cNvSpPr/>
            <p:nvPr/>
          </p:nvSpPr>
          <p:spPr>
            <a:xfrm>
              <a:off x="9883017" y="2377795"/>
              <a:ext cx="757555" cy="252095"/>
            </a:xfrm>
            <a:prstGeom prst="wedgeRectCallout">
              <a:avLst>
                <a:gd name="adj1" fmla="val -70234"/>
                <a:gd name="adj2" fmla="val -174081"/>
              </a:avLst>
            </a:prstGeom>
            <a:solidFill>
              <a:sysClr val="window" lastClr="FFFFFF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Yoke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6264876" y="5935871"/>
            <a:ext cx="2826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i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Inside the SC230</a:t>
            </a:r>
            <a:endParaRPr lang="en-US" b="1" i="1" dirty="0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2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Phase Slip (TPS)…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997" y="412920"/>
            <a:ext cx="7856379" cy="589228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…is a parameter </a:t>
            </a:r>
            <a:r>
              <a:rPr lang="en-US" dirty="0" smtClean="0"/>
              <a:t>of an accelerated particle </a:t>
            </a:r>
            <a:r>
              <a:rPr lang="en-US" dirty="0"/>
              <a:t>in a current moment which shows (in degrees) how out of phase, of the RF acceleration system, the </a:t>
            </a:r>
            <a:r>
              <a:rPr lang="en-US" dirty="0" smtClean="0"/>
              <a:t>particle </a:t>
            </a:r>
            <a:r>
              <a:rPr lang="en-US" dirty="0"/>
              <a:t>comes to current accelerating gap.</a:t>
            </a:r>
          </a:p>
          <a:p>
            <a:r>
              <a:rPr lang="en-US" dirty="0"/>
              <a:t>Total Phase Slip (TPS</a:t>
            </a:r>
            <a:r>
              <a:rPr lang="en-US" dirty="0" smtClean="0"/>
              <a:t>) of the beam </a:t>
            </a:r>
            <a:r>
              <a:rPr lang="en-US" dirty="0"/>
              <a:t>is a net quantity in cyclotron physics which allows quickly estimate the quality of the acceleration</a:t>
            </a:r>
            <a:r>
              <a:rPr lang="en-US" dirty="0" smtClean="0"/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8047037" y="3549009"/>
            <a:ext cx="184298" cy="184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5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repeatCount="indefinite" accel="6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453 0.00208 C -0.20052 -0.1713 -0.12578 -0.32176 -0.02526 -0.33195 C 0.07031 -0.34491 0.16015 -0.22824 0.16614 -0.06019 C 0.17357 0.0956 0.11094 0.24028 0.02109 0.25116 C -0.0612 0.25879 -0.13919 0.16296 -0.14518 0.01782 C -0.15104 -0.11435 -0.0987 -0.23889 -0.0224 -0.24931 C 0.04791 -0.25718 0.1138 -0.17639 0.11823 -0.05509 C 0.12278 0.0537 0.08086 0.16065 0.0181 0.16528 C -0.0388 0.17292 -0.09284 0.11088 -0.09727 0.01227 C -0.10026 -0.07593 -0.06875 -0.16111 -0.01927 -0.16644 C 0.02396 -0.1713 0.06745 -0.125 0.07031 -0.04954 C 0.07344 0.01528 0.05091 0.07708 0.01497 0.08241 C -0.01485 0.08773 -0.04649 0.05903 -0.04779 0.00741 C -0.05091 -0.03403 -0.0388 -0.07824 -0.01641 -0.0838 C 0.00143 -0.0838 0.01953 -0.07292 0.02265 -0.04468 C 0.02396 -0.02685 0.02109 -0.00787 0.01211 -0.00046 C 0.00768 0.00208 0.00443 0.00208 1.875E-6 -0.00046 " pathEditMode="relative" rAng="0" ptsTypes="AAAAAAAAAAAAAAAAA">
                                      <p:cBhvr>
                                        <p:cTn id="6" dur="3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TPS Calculation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 smtClean="0"/>
              <a:t>The methods of calculation of the Total Phase Slip of the beam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12434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TPS Calculation Methods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 smtClean="0"/>
              <a:t>The BDS Method</a:t>
            </a:r>
            <a:endParaRPr lang="en-US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97280" y="4450126"/>
            <a:ext cx="4937760" cy="1752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>
              <a:buFontTx/>
              <a:buChar char="+"/>
            </a:pPr>
            <a:r>
              <a:rPr lang="en-US" dirty="0" smtClean="0"/>
              <a:t>Evaluates IPS precisely for every particle simulated.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Requires at least magnetic and electric field maps.</a:t>
            </a:r>
          </a:p>
          <a:p>
            <a:pPr lvl="1">
              <a:buFontTx/>
              <a:buChar char="-"/>
            </a:pPr>
            <a:r>
              <a:rPr lang="en-US" dirty="0"/>
              <a:t>Consumes a lot of time and computational power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cap="none" dirty="0" smtClean="0"/>
              <a:t>The Integral </a:t>
            </a:r>
            <a:r>
              <a:rPr lang="en-US" cap="none" dirty="0"/>
              <a:t>M</a:t>
            </a:r>
            <a:r>
              <a:rPr lang="en-US" cap="none" dirty="0" smtClean="0"/>
              <a:t>ethod </a:t>
            </a:r>
            <a:r>
              <a:rPr lang="en-US" cap="none" baseline="30000" dirty="0" smtClean="0">
                <a:hlinkClick r:id="rId2" action="ppaction://hlinksldjump"/>
              </a:rPr>
              <a:t>[2,3]</a:t>
            </a:r>
            <a:endParaRPr lang="en-US" cap="none" baseline="30000" dirty="0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582334"/>
            <a:ext cx="4937760" cy="157854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920" y="2582334"/>
            <a:ext cx="4937760" cy="9329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920" y="3515238"/>
            <a:ext cx="4937760" cy="289848"/>
          </a:xfrm>
          <a:prstGeom prst="rect">
            <a:avLst/>
          </a:prstGeom>
        </p:spPr>
      </p:pic>
      <p:sp>
        <p:nvSpPr>
          <p:cNvPr id="24" name="Content Placeholder 4"/>
          <p:cNvSpPr txBox="1">
            <a:spLocks/>
          </p:cNvSpPr>
          <p:nvPr/>
        </p:nvSpPr>
        <p:spPr>
          <a:xfrm>
            <a:off x="6217920" y="4450125"/>
            <a:ext cx="4937760" cy="17522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Tx/>
              <a:buChar char="+"/>
            </a:pPr>
            <a:r>
              <a:rPr lang="en-US" dirty="0"/>
              <a:t>Computes IPS analytically through one integral.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Requires </a:t>
            </a:r>
            <a:r>
              <a:rPr lang="en-US" dirty="0" smtClean="0"/>
              <a:t>closed orbit computation based on magnetic field map.</a:t>
            </a:r>
          </a:p>
          <a:p>
            <a:pPr lvl="1">
              <a:buFontTx/>
              <a:buChar char="-"/>
            </a:pPr>
            <a:r>
              <a:rPr lang="en-US" dirty="0" smtClean="0"/>
              <a:t>Estimates </a:t>
            </a:r>
            <a:r>
              <a:rPr lang="en-US" dirty="0"/>
              <a:t>IPS </a:t>
            </a:r>
            <a:r>
              <a:rPr lang="en-US" dirty="0" smtClean="0"/>
              <a:t>roughly:</a:t>
            </a:r>
          </a:p>
          <a:p>
            <a:pPr lvl="2">
              <a:buFontTx/>
              <a:buChar char="-"/>
            </a:pPr>
            <a:r>
              <a:rPr lang="en-US" dirty="0" smtClean="0"/>
              <a:t>Implies there is only one accelerating gap with constant voltage on it.</a:t>
            </a:r>
          </a:p>
        </p:txBody>
      </p:sp>
    </p:spTree>
    <p:extLst>
      <p:ext uri="{BB962C8B-B14F-4D97-AF65-F5344CB8AC3E}">
        <p14:creationId xmlns:p14="http://schemas.microsoft.com/office/powerpoint/2010/main" val="105738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Method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the Iteration Method…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2"/>
                    </a:solidFill>
                  </a:rPr>
                  <a:t>AN ITERATION STEP:</a:t>
                </a:r>
              </a:p>
              <a:p>
                <a:r>
                  <a:rPr lang="en-US" dirty="0" smtClean="0">
                    <a:solidFill>
                      <a:schemeClr val="accent1"/>
                    </a:solidFill>
                  </a:rPr>
                  <a:t>1</a:t>
                </a:r>
                <a:r>
                  <a:rPr lang="en-US" baseline="30000" dirty="0" smtClean="0">
                    <a:solidFill>
                      <a:schemeClr val="accent1"/>
                    </a:solidFill>
                  </a:rPr>
                  <a:t>st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gap </a:t>
                </a:r>
                <a:r>
                  <a:rPr lang="en-US" dirty="0" err="1" smtClean="0">
                    <a:solidFill>
                      <a:schemeClr val="accent1"/>
                    </a:solidFill>
                  </a:rPr>
                  <a:t>substep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:</a:t>
                </a:r>
              </a:p>
              <a:p>
                <a:pPr marL="806958" lvl="1" indent="-5143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𝑐𝑎𝑣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𝑅𝐹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806958" lvl="1" indent="-5143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𝑐𝑎𝑣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2</a:t>
                </a:r>
                <a:r>
                  <a:rPr lang="en-US" baseline="30000" dirty="0" smtClean="0">
                    <a:solidFill>
                      <a:schemeClr val="accent1"/>
                    </a:solidFill>
                  </a:rPr>
                  <a:t>st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gap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substep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:</a:t>
                </a:r>
              </a:p>
              <a:p>
                <a:pPr marL="806958" lvl="1" indent="-5143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𝑐𝑎𝑣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𝑅𝐹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 smtClean="0">
                  <a:solidFill>
                    <a:schemeClr val="accent1"/>
                  </a:solidFill>
                </a:endParaRPr>
              </a:p>
              <a:p>
                <a:pPr marL="806958" lvl="1" indent="-5143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𝑐𝑎𝑣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200" dirty="0"/>
                  <a:t> – </a:t>
                </a:r>
                <a:r>
                  <a:rPr lang="en-US" sz="1200" dirty="0" smtClean="0"/>
                  <a:t>the energy,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1200" dirty="0" smtClean="0"/>
                  <a:t> – </a:t>
                </a:r>
                <a:r>
                  <a:rPr lang="en-US" sz="1200" dirty="0"/>
                  <a:t>the </a:t>
                </a:r>
                <a:r>
                  <a:rPr lang="en-US" sz="1200" dirty="0" smtClean="0"/>
                  <a:t>total </a:t>
                </a:r>
                <a:r>
                  <a:rPr lang="en-US" sz="1200" dirty="0"/>
                  <a:t>phase </a:t>
                </a:r>
                <a:r>
                  <a:rPr lang="en-US" sz="1200" dirty="0" smtClean="0"/>
                  <a:t>slip,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12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 </a:t>
                </a:r>
                <a:r>
                  <a:rPr lang="en-US" sz="1200" dirty="0" smtClean="0"/>
                  <a:t>– gap’ </a:t>
                </a:r>
                <a:r>
                  <a:rPr lang="en-US" sz="1200" dirty="0"/>
                  <a:t>accelerating </a:t>
                </a:r>
                <a:r>
                  <a:rPr lang="en-US" sz="1200" dirty="0" smtClean="0"/>
                  <a:t>voltage,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ru-RU" sz="1200" i="1">
                            <a:latin typeface="Cambria Math" panose="02040503050406030204" pitchFamily="18" charset="0"/>
                          </a:rPr>
                          <m:t>𝑐𝑎𝑣</m:t>
                        </m:r>
                      </m:sub>
                    </m:sSub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1200" dirty="0"/>
                  <a:t> – </a:t>
                </a:r>
                <a:r>
                  <a:rPr lang="en-US" sz="1200" dirty="0" smtClean="0"/>
                  <a:t>gaps’ </a:t>
                </a:r>
                <a:r>
                  <a:rPr lang="en-US" sz="1200" dirty="0"/>
                  <a:t>azimuthal </a:t>
                </a:r>
                <a:r>
                  <a:rPr lang="en-US" sz="1200" dirty="0" smtClean="0"/>
                  <a:t>extent,</a:t>
                </a:r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𝑅𝐹</m:t>
                        </m:r>
                      </m:sub>
                    </m:sSub>
                  </m:oMath>
                </a14:m>
                <a:r>
                  <a:rPr lang="en-US" sz="1200" dirty="0" smtClean="0"/>
                  <a:t> </a:t>
                </a:r>
                <a:r>
                  <a:rPr lang="en-US" sz="1200" dirty="0"/>
                  <a:t>– </a:t>
                </a:r>
                <a:r>
                  <a:rPr lang="en-US" sz="1200" dirty="0" smtClean="0"/>
                  <a:t>the </a:t>
                </a:r>
                <a:r>
                  <a:rPr lang="en-US" sz="1200" dirty="0"/>
                  <a:t>RF </a:t>
                </a:r>
                <a:r>
                  <a:rPr lang="en-US" sz="1200" dirty="0" smtClean="0"/>
                  <a:t>frequency</a:t>
                </a:r>
                <a:r>
                  <a:rPr lang="en-US" sz="1200" dirty="0"/>
                  <a:t> ,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200" dirty="0"/>
                  <a:t> – the harmonic </a:t>
                </a:r>
                <a:r>
                  <a:rPr lang="en-US" sz="1200" dirty="0" smtClean="0"/>
                  <a:t>number.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441"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2531165"/>
            <a:ext cx="3200400" cy="3774039"/>
          </a:xfrm>
        </p:spPr>
        <p:txBody>
          <a:bodyPr/>
          <a:lstStyle/>
          <a:p>
            <a:r>
              <a:rPr lang="en-US" dirty="0" smtClean="0"/>
              <a:t>…is an iteration procedure aiming to estimate central particle TPS and energy alteration through the acceleration process. The procedure distinguishes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accelerating gaps and their azimuthal extent.</a:t>
            </a:r>
          </a:p>
          <a:p>
            <a:r>
              <a:rPr lang="en-US" dirty="0" smtClean="0"/>
              <a:t>Requires: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Electric and magnetic field maps.</a:t>
            </a:r>
          </a:p>
          <a:p>
            <a:r>
              <a:rPr lang="en-US" dirty="0" smtClean="0"/>
              <a:t>Computations required: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Gaps’ position and voltage.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losed orbits with respect to particle energy.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89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Iteration Method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Clr>
                <a:schemeClr val="bg1"/>
              </a:buClr>
              <a:buFont typeface="Calibri" panose="020F0502020204030204" pitchFamily="34" charset="0"/>
              <a:buChar char="+"/>
            </a:pPr>
            <a:r>
              <a:rPr lang="en-US" dirty="0" smtClean="0"/>
              <a:t>Evaluates </a:t>
            </a:r>
            <a:r>
              <a:rPr lang="en-US" dirty="0"/>
              <a:t>T</a:t>
            </a:r>
            <a:r>
              <a:rPr lang="en-US" dirty="0" smtClean="0"/>
              <a:t>PS </a:t>
            </a:r>
            <a:r>
              <a:rPr lang="en-US" dirty="0"/>
              <a:t>with utmost </a:t>
            </a:r>
            <a:r>
              <a:rPr lang="en-US" dirty="0" smtClean="0"/>
              <a:t>precision.</a:t>
            </a:r>
          </a:p>
        </p:txBody>
      </p:sp>
      <p:pic>
        <p:nvPicPr>
          <p:cNvPr id="5" name="Рисунок 1"/>
          <p:cNvPicPr/>
          <p:nvPr/>
        </p:nvPicPr>
        <p:blipFill rotWithShape="1">
          <a:blip r:embed="rId2"/>
          <a:srcRect t="4403"/>
          <a:stretch/>
        </p:blipFill>
        <p:spPr bwMode="auto">
          <a:xfrm>
            <a:off x="4656169" y="1737359"/>
            <a:ext cx="7108403" cy="3666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68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Iteration Method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Clr>
                <a:schemeClr val="bg1"/>
              </a:buClr>
              <a:buFont typeface="Calibri" panose="020F0502020204030204" pitchFamily="34" charset="0"/>
              <a:buChar char="+"/>
            </a:pPr>
            <a:r>
              <a:rPr lang="en-US" dirty="0" smtClean="0"/>
              <a:t>Evaluates </a:t>
            </a:r>
            <a:r>
              <a:rPr lang="en-US" dirty="0"/>
              <a:t>T</a:t>
            </a:r>
            <a:r>
              <a:rPr lang="en-US" dirty="0" smtClean="0"/>
              <a:t>PS </a:t>
            </a:r>
            <a:r>
              <a:rPr lang="en-US" dirty="0"/>
              <a:t>with utmost </a:t>
            </a:r>
            <a:r>
              <a:rPr lang="en-US" dirty="0" smtClean="0"/>
              <a:t>precision.</a:t>
            </a:r>
          </a:p>
          <a:p>
            <a:pPr marL="285750" indent="-285750">
              <a:buClr>
                <a:schemeClr val="bg1"/>
              </a:buClr>
              <a:buFont typeface="Calibri" panose="020F0502020204030204" pitchFamily="34" charset="0"/>
              <a:buChar char="+"/>
            </a:pPr>
            <a:r>
              <a:rPr lang="en-US" dirty="0" smtClean="0"/>
              <a:t>Allows easy calculation of turn number and orbit </a:t>
            </a:r>
            <a:r>
              <a:rPr lang="en-US" dirty="0"/>
              <a:t>separation </a:t>
            </a:r>
            <a:r>
              <a:rPr lang="en-US" dirty="0" smtClean="0"/>
              <a:t>distance versus the radius/energy.</a:t>
            </a:r>
          </a:p>
          <a:p>
            <a:pPr marL="285750" indent="-285750">
              <a:buClr>
                <a:schemeClr val="bg1"/>
              </a:buClr>
              <a:buFont typeface="Calibri" panose="020F0502020204030204" pitchFamily="34" charset="0"/>
              <a:buChar char="+"/>
            </a:pPr>
            <a:r>
              <a:rPr lang="en-US" dirty="0" smtClean="0"/>
              <a:t>Conducts </a:t>
            </a:r>
            <a:r>
              <a:rPr lang="en-US" dirty="0"/>
              <a:t>all computations within seconds or less.</a:t>
            </a:r>
          </a:p>
          <a:p>
            <a:pPr marL="285750" indent="-285750">
              <a:buClr>
                <a:schemeClr val="bg1"/>
              </a:buClr>
              <a:buFont typeface="Calibri" panose="020F0502020204030204" pitchFamily="34" charset="0"/>
              <a:buChar char="+"/>
            </a:pPr>
            <a:r>
              <a:rPr lang="en-US" dirty="0" smtClean="0"/>
              <a:t>Can be evaluated on demand as and independent module.</a:t>
            </a:r>
          </a:p>
        </p:txBody>
      </p:sp>
      <p:pic>
        <p:nvPicPr>
          <p:cNvPr id="7" name="Рисунок 15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6"/>
          <a:stretch/>
        </p:blipFill>
        <p:spPr bwMode="auto">
          <a:xfrm>
            <a:off x="4126483" y="1737359"/>
            <a:ext cx="7902728" cy="37485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068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12880</TotalTime>
  <Words>1369</Words>
  <Application>Microsoft Office PowerPoint</Application>
  <PresentationFormat>Widescreen</PresentationFormat>
  <Paragraphs>217</Paragraphs>
  <Slides>23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ＭＳ Ｐゴシック</vt:lpstr>
      <vt:lpstr>Arial</vt:lpstr>
      <vt:lpstr>Calibri</vt:lpstr>
      <vt:lpstr>Calibri Light</vt:lpstr>
      <vt:lpstr>Cambria Math</vt:lpstr>
      <vt:lpstr>Times</vt:lpstr>
      <vt:lpstr>Times New Roman</vt:lpstr>
      <vt:lpstr>Wingdings</vt:lpstr>
      <vt:lpstr>Retrospect</vt:lpstr>
      <vt:lpstr>Acrobat Document</vt:lpstr>
      <vt:lpstr>The fast and neat approach to calculate Total Phase Slip (TPS), implemented in CORD code, and its demonstrative run for SC200 &amp; SC230 cyclotrons.</vt:lpstr>
      <vt:lpstr>Introduction</vt:lpstr>
      <vt:lpstr>SC230[1] Cyclotron Project</vt:lpstr>
      <vt:lpstr>Total Phase Slip (TPS)…</vt:lpstr>
      <vt:lpstr>TPS Calculation</vt:lpstr>
      <vt:lpstr>General TPS Calculation Methods</vt:lpstr>
      <vt:lpstr>Our Method – the Iteration Method…</vt:lpstr>
      <vt:lpstr>Advantages of the Iteration Method</vt:lpstr>
      <vt:lpstr>Advantages of the Iteration Method</vt:lpstr>
      <vt:lpstr>Advantages of the Iteration Method</vt:lpstr>
      <vt:lpstr>The CORD[4]</vt:lpstr>
      <vt:lpstr>The Reasons for Modular Structure</vt:lpstr>
      <vt:lpstr>CORD Modules</vt:lpstr>
      <vt:lpstr>PowerPoint Presentation</vt:lpstr>
      <vt:lpstr>PowerPoint Presentation</vt:lpstr>
      <vt:lpstr>CORD Live Script</vt:lpstr>
      <vt:lpstr>The Application</vt:lpstr>
      <vt:lpstr>Regular Use for SC200 &amp; SC230</vt:lpstr>
      <vt:lpstr>SC200[6] Correcting the RF System Magnetic Influence. </vt:lpstr>
      <vt:lpstr>Final Words</vt:lpstr>
      <vt:lpstr>Conclusion</vt:lpstr>
      <vt:lpstr>References</vt:lpstr>
      <vt:lpstr>Thank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DooB</dc:creator>
  <cp:lastModifiedBy>Admin</cp:lastModifiedBy>
  <cp:revision>176</cp:revision>
  <dcterms:created xsi:type="dcterms:W3CDTF">2021-10-01T10:03:19Z</dcterms:created>
  <dcterms:modified xsi:type="dcterms:W3CDTF">2021-10-15T02:30:16Z</dcterms:modified>
</cp:coreProperties>
</file>