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333" r:id="rId3"/>
    <p:sldId id="365" r:id="rId4"/>
    <p:sldId id="368" r:id="rId5"/>
    <p:sldId id="369" r:id="rId6"/>
    <p:sldId id="373" r:id="rId7"/>
    <p:sldId id="374" r:id="rId8"/>
    <p:sldId id="375" r:id="rId9"/>
    <p:sldId id="366" r:id="rId10"/>
    <p:sldId id="367" r:id="rId11"/>
    <p:sldId id="324" r:id="rId12"/>
    <p:sldId id="378" r:id="rId13"/>
    <p:sldId id="379" r:id="rId14"/>
    <p:sldId id="382" r:id="rId15"/>
    <p:sldId id="380" r:id="rId16"/>
    <p:sldId id="381" r:id="rId17"/>
    <p:sldId id="383" r:id="rId18"/>
    <p:sldId id="376" r:id="rId19"/>
    <p:sldId id="371" r:id="rId20"/>
    <p:sldId id="370" r:id="rId21"/>
    <p:sldId id="360" r:id="rId22"/>
    <p:sldId id="361" r:id="rId23"/>
    <p:sldId id="363" r:id="rId24"/>
    <p:sldId id="372" r:id="rId25"/>
    <p:sldId id="274"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F9966"/>
    <a:srgbClr val="F69348"/>
    <a:srgbClr val="EB9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8" autoAdjust="0"/>
    <p:restoredTop sz="94633" autoAdjust="0"/>
  </p:normalViewPr>
  <p:slideViewPr>
    <p:cSldViewPr snapToGrid="0">
      <p:cViewPr varScale="1">
        <p:scale>
          <a:sx n="95" d="100"/>
          <a:sy n="95" d="100"/>
        </p:scale>
        <p:origin x="504" y="90"/>
      </p:cViewPr>
      <p:guideLst/>
    </p:cSldViewPr>
  </p:slideViewPr>
  <p:notesTextViewPr>
    <p:cViewPr>
      <p:scale>
        <a:sx n="1" d="1"/>
        <a:sy n="1" d="1"/>
      </p:scale>
      <p:origin x="0" y="0"/>
    </p:cViewPr>
  </p:notesTextViewPr>
  <p:sorterViewPr>
    <p:cViewPr>
      <p:scale>
        <a:sx n="154" d="100"/>
        <a:sy n="15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133636-F599-4B3D-B019-B97DA84D44E7}" type="datetimeFigureOut">
              <a:rPr lang="ru-RU" smtClean="0"/>
              <a:t>21.12.2021</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061F7A-3C3D-40CC-A941-5F0D15F31374}" type="slidenum">
              <a:rPr lang="ru-RU" smtClean="0"/>
              <a:t>‹#›</a:t>
            </a:fld>
            <a:endParaRPr lang="ru-RU"/>
          </a:p>
        </p:txBody>
      </p:sp>
    </p:spTree>
    <p:extLst>
      <p:ext uri="{BB962C8B-B14F-4D97-AF65-F5344CB8AC3E}">
        <p14:creationId xmlns:p14="http://schemas.microsoft.com/office/powerpoint/2010/main" val="5274979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E611E-C168-4805-98DC-400D2B84645D}" type="datetimeFigureOut">
              <a:rPr lang="ru-RU" smtClean="0"/>
              <a:t>21.12.2021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6E77-353D-4F00-BA63-08C9671CEB01}" type="slidenum">
              <a:rPr lang="ru-RU" smtClean="0"/>
              <a:t>‹#›</a:t>
            </a:fld>
            <a:endParaRPr lang="ru-RU"/>
          </a:p>
        </p:txBody>
      </p:sp>
    </p:spTree>
    <p:extLst>
      <p:ext uri="{BB962C8B-B14F-4D97-AF65-F5344CB8AC3E}">
        <p14:creationId xmlns:p14="http://schemas.microsoft.com/office/powerpoint/2010/main" val="38153348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a:t>
            </a:fld>
            <a:endParaRPr lang="ru-RU"/>
          </a:p>
        </p:txBody>
      </p:sp>
    </p:spTree>
    <p:extLst>
      <p:ext uri="{BB962C8B-B14F-4D97-AF65-F5344CB8AC3E}">
        <p14:creationId xmlns:p14="http://schemas.microsoft.com/office/powerpoint/2010/main" val="499668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10</a:t>
            </a:fld>
            <a:endParaRPr lang="ru-RU"/>
          </a:p>
        </p:txBody>
      </p:sp>
    </p:spTree>
    <p:extLst>
      <p:ext uri="{BB962C8B-B14F-4D97-AF65-F5344CB8AC3E}">
        <p14:creationId xmlns:p14="http://schemas.microsoft.com/office/powerpoint/2010/main" val="1337382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A8EE91-2CD5-4FBB-B0F5-26245504EEF7}" type="slidenum">
              <a:rPr lang="ru-RU" smtClean="0"/>
              <a:t>11</a:t>
            </a:fld>
            <a:endParaRPr lang="ru-RU"/>
          </a:p>
        </p:txBody>
      </p:sp>
    </p:spTree>
    <p:extLst>
      <p:ext uri="{BB962C8B-B14F-4D97-AF65-F5344CB8AC3E}">
        <p14:creationId xmlns:p14="http://schemas.microsoft.com/office/powerpoint/2010/main" val="819935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12</a:t>
            </a:fld>
            <a:endParaRPr lang="ru-RU"/>
          </a:p>
        </p:txBody>
      </p:sp>
    </p:spTree>
    <p:extLst>
      <p:ext uri="{BB962C8B-B14F-4D97-AF65-F5344CB8AC3E}">
        <p14:creationId xmlns:p14="http://schemas.microsoft.com/office/powerpoint/2010/main" val="3439156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13</a:t>
            </a:fld>
            <a:endParaRPr lang="ru-RU"/>
          </a:p>
        </p:txBody>
      </p:sp>
    </p:spTree>
    <p:extLst>
      <p:ext uri="{BB962C8B-B14F-4D97-AF65-F5344CB8AC3E}">
        <p14:creationId xmlns:p14="http://schemas.microsoft.com/office/powerpoint/2010/main" val="1994363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14</a:t>
            </a:fld>
            <a:endParaRPr lang="ru-RU"/>
          </a:p>
        </p:txBody>
      </p:sp>
    </p:spTree>
    <p:extLst>
      <p:ext uri="{BB962C8B-B14F-4D97-AF65-F5344CB8AC3E}">
        <p14:creationId xmlns:p14="http://schemas.microsoft.com/office/powerpoint/2010/main" val="2555427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15</a:t>
            </a:fld>
            <a:endParaRPr lang="ru-RU"/>
          </a:p>
        </p:txBody>
      </p:sp>
    </p:spTree>
    <p:extLst>
      <p:ext uri="{BB962C8B-B14F-4D97-AF65-F5344CB8AC3E}">
        <p14:creationId xmlns:p14="http://schemas.microsoft.com/office/powerpoint/2010/main" val="539102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16</a:t>
            </a:fld>
            <a:endParaRPr lang="ru-RU"/>
          </a:p>
        </p:txBody>
      </p:sp>
    </p:spTree>
    <p:extLst>
      <p:ext uri="{BB962C8B-B14F-4D97-AF65-F5344CB8AC3E}">
        <p14:creationId xmlns:p14="http://schemas.microsoft.com/office/powerpoint/2010/main" val="3096078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17</a:t>
            </a:fld>
            <a:endParaRPr lang="ru-RU"/>
          </a:p>
        </p:txBody>
      </p:sp>
    </p:spTree>
    <p:extLst>
      <p:ext uri="{BB962C8B-B14F-4D97-AF65-F5344CB8AC3E}">
        <p14:creationId xmlns:p14="http://schemas.microsoft.com/office/powerpoint/2010/main" val="1655008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18</a:t>
            </a:fld>
            <a:endParaRPr lang="ru-RU"/>
          </a:p>
        </p:txBody>
      </p:sp>
    </p:spTree>
    <p:extLst>
      <p:ext uri="{BB962C8B-B14F-4D97-AF65-F5344CB8AC3E}">
        <p14:creationId xmlns:p14="http://schemas.microsoft.com/office/powerpoint/2010/main" val="181790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19</a:t>
            </a:fld>
            <a:endParaRPr lang="ru-RU"/>
          </a:p>
        </p:txBody>
      </p:sp>
    </p:spTree>
    <p:extLst>
      <p:ext uri="{BB962C8B-B14F-4D97-AF65-F5344CB8AC3E}">
        <p14:creationId xmlns:p14="http://schemas.microsoft.com/office/powerpoint/2010/main" val="3747060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2</a:t>
            </a:fld>
            <a:endParaRPr lang="ru-RU"/>
          </a:p>
        </p:txBody>
      </p:sp>
    </p:spTree>
    <p:extLst>
      <p:ext uri="{BB962C8B-B14F-4D97-AF65-F5344CB8AC3E}">
        <p14:creationId xmlns:p14="http://schemas.microsoft.com/office/powerpoint/2010/main" val="1434526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20</a:t>
            </a:fld>
            <a:endParaRPr lang="ru-RU"/>
          </a:p>
        </p:txBody>
      </p:sp>
    </p:spTree>
    <p:extLst>
      <p:ext uri="{BB962C8B-B14F-4D97-AF65-F5344CB8AC3E}">
        <p14:creationId xmlns:p14="http://schemas.microsoft.com/office/powerpoint/2010/main" val="1117320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A8EE91-2CD5-4FBB-B0F5-26245504EEF7}" type="slidenum">
              <a:rPr lang="ru-RU" smtClean="0"/>
              <a:t>24</a:t>
            </a:fld>
            <a:endParaRPr lang="ru-RU"/>
          </a:p>
        </p:txBody>
      </p:sp>
    </p:spTree>
    <p:extLst>
      <p:ext uri="{BB962C8B-B14F-4D97-AF65-F5344CB8AC3E}">
        <p14:creationId xmlns:p14="http://schemas.microsoft.com/office/powerpoint/2010/main" val="331915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25</a:t>
            </a:fld>
            <a:endParaRPr lang="ru-RU"/>
          </a:p>
        </p:txBody>
      </p:sp>
    </p:spTree>
    <p:extLst>
      <p:ext uri="{BB962C8B-B14F-4D97-AF65-F5344CB8AC3E}">
        <p14:creationId xmlns:p14="http://schemas.microsoft.com/office/powerpoint/2010/main" val="112000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3</a:t>
            </a:fld>
            <a:endParaRPr lang="ru-RU"/>
          </a:p>
        </p:txBody>
      </p:sp>
    </p:spTree>
    <p:extLst>
      <p:ext uri="{BB962C8B-B14F-4D97-AF65-F5344CB8AC3E}">
        <p14:creationId xmlns:p14="http://schemas.microsoft.com/office/powerpoint/2010/main" val="2559609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4</a:t>
            </a:fld>
            <a:endParaRPr lang="ru-RU"/>
          </a:p>
        </p:txBody>
      </p:sp>
    </p:spTree>
    <p:extLst>
      <p:ext uri="{BB962C8B-B14F-4D97-AF65-F5344CB8AC3E}">
        <p14:creationId xmlns:p14="http://schemas.microsoft.com/office/powerpoint/2010/main" val="3168063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5</a:t>
            </a:fld>
            <a:endParaRPr lang="ru-RU"/>
          </a:p>
        </p:txBody>
      </p:sp>
    </p:spTree>
    <p:extLst>
      <p:ext uri="{BB962C8B-B14F-4D97-AF65-F5344CB8AC3E}">
        <p14:creationId xmlns:p14="http://schemas.microsoft.com/office/powerpoint/2010/main" val="1519398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6</a:t>
            </a:fld>
            <a:endParaRPr lang="ru-RU"/>
          </a:p>
        </p:txBody>
      </p:sp>
    </p:spTree>
    <p:extLst>
      <p:ext uri="{BB962C8B-B14F-4D97-AF65-F5344CB8AC3E}">
        <p14:creationId xmlns:p14="http://schemas.microsoft.com/office/powerpoint/2010/main" val="1256295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7</a:t>
            </a:fld>
            <a:endParaRPr lang="ru-RU"/>
          </a:p>
        </p:txBody>
      </p:sp>
    </p:spTree>
    <p:extLst>
      <p:ext uri="{BB962C8B-B14F-4D97-AF65-F5344CB8AC3E}">
        <p14:creationId xmlns:p14="http://schemas.microsoft.com/office/powerpoint/2010/main" val="1056760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8</a:t>
            </a:fld>
            <a:endParaRPr lang="ru-RU"/>
          </a:p>
        </p:txBody>
      </p:sp>
    </p:spTree>
    <p:extLst>
      <p:ext uri="{BB962C8B-B14F-4D97-AF65-F5344CB8AC3E}">
        <p14:creationId xmlns:p14="http://schemas.microsoft.com/office/powerpoint/2010/main" val="4113054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9</a:t>
            </a:fld>
            <a:endParaRPr lang="ru-RU"/>
          </a:p>
        </p:txBody>
      </p:sp>
    </p:spTree>
    <p:extLst>
      <p:ext uri="{BB962C8B-B14F-4D97-AF65-F5344CB8AC3E}">
        <p14:creationId xmlns:p14="http://schemas.microsoft.com/office/powerpoint/2010/main" val="2209322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89F2966-93D0-4846-B3DB-2B6ABCB8492B}" type="datetime1">
              <a:rPr lang="ru-RU" smtClean="0"/>
              <a:t>21.12.2021</a:t>
            </a:fld>
            <a:endParaRPr lang="ru-RU"/>
          </a:p>
        </p:txBody>
      </p:sp>
      <p:sp>
        <p:nvSpPr>
          <p:cNvPr id="5" name="Нижний колонтитул 4"/>
          <p:cNvSpPr>
            <a:spLocks noGrp="1"/>
          </p:cNvSpPr>
          <p:nvPr>
            <p:ph type="ftr" sz="quarter" idx="11"/>
          </p:nvPr>
        </p:nvSpPr>
        <p:spPr/>
        <p:txBody>
          <a:bodyPr/>
          <a:lstStyle/>
          <a:p>
            <a:r>
              <a:rPr lang="en-US" smtClean="0"/>
              <a:t>E.Pyata,  BINP                             SPD solenoid </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398729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B6A724-A6AE-466F-8EE2-C3B5AEFD4216}" type="datetime1">
              <a:rPr lang="ru-RU" smtClean="0"/>
              <a:t>21.12.2021</a:t>
            </a:fld>
            <a:endParaRPr lang="ru-RU"/>
          </a:p>
        </p:txBody>
      </p:sp>
      <p:sp>
        <p:nvSpPr>
          <p:cNvPr id="5" name="Нижний колонтитул 4"/>
          <p:cNvSpPr>
            <a:spLocks noGrp="1"/>
          </p:cNvSpPr>
          <p:nvPr>
            <p:ph type="ftr" sz="quarter" idx="11"/>
          </p:nvPr>
        </p:nvSpPr>
        <p:spPr/>
        <p:txBody>
          <a:bodyPr/>
          <a:lstStyle/>
          <a:p>
            <a:r>
              <a:rPr lang="en-US" smtClean="0"/>
              <a:t>E.Pyata,  BINP                             SPD solenoid </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408571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29B776-39A4-40E8-99F2-D6DFDB197B61}" type="datetime1">
              <a:rPr lang="ru-RU" smtClean="0"/>
              <a:t>21.12.2021</a:t>
            </a:fld>
            <a:endParaRPr lang="ru-RU"/>
          </a:p>
        </p:txBody>
      </p:sp>
      <p:sp>
        <p:nvSpPr>
          <p:cNvPr id="5" name="Нижний колонтитул 4"/>
          <p:cNvSpPr>
            <a:spLocks noGrp="1"/>
          </p:cNvSpPr>
          <p:nvPr>
            <p:ph type="ftr" sz="quarter" idx="11"/>
          </p:nvPr>
        </p:nvSpPr>
        <p:spPr/>
        <p:txBody>
          <a:bodyPr/>
          <a:lstStyle/>
          <a:p>
            <a:r>
              <a:rPr lang="en-US" smtClean="0"/>
              <a:t>E.Pyata,  BINP                             SPD solenoid </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352467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3E9DD0-B8FE-4999-B410-09769245FE12}" type="datetime1">
              <a:rPr lang="ru-RU" smtClean="0"/>
              <a:t>21.12.2021</a:t>
            </a:fld>
            <a:endParaRPr lang="ru-RU"/>
          </a:p>
        </p:txBody>
      </p:sp>
      <p:sp>
        <p:nvSpPr>
          <p:cNvPr id="5" name="Нижний колонтитул 4"/>
          <p:cNvSpPr>
            <a:spLocks noGrp="1"/>
          </p:cNvSpPr>
          <p:nvPr>
            <p:ph type="ftr" sz="quarter" idx="11"/>
          </p:nvPr>
        </p:nvSpPr>
        <p:spPr/>
        <p:txBody>
          <a:bodyPr/>
          <a:lstStyle/>
          <a:p>
            <a:r>
              <a:rPr lang="en-US" smtClean="0"/>
              <a:t>E.Pyata,  BINP                             SPD solenoid </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138488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9D636BF-B4CE-4F49-A735-EF38A258EFBC}" type="datetime1">
              <a:rPr lang="ru-RU" smtClean="0"/>
              <a:t>21.12.2021</a:t>
            </a:fld>
            <a:endParaRPr lang="ru-RU"/>
          </a:p>
        </p:txBody>
      </p:sp>
      <p:sp>
        <p:nvSpPr>
          <p:cNvPr id="5" name="Нижний колонтитул 4"/>
          <p:cNvSpPr>
            <a:spLocks noGrp="1"/>
          </p:cNvSpPr>
          <p:nvPr>
            <p:ph type="ftr" sz="quarter" idx="11"/>
          </p:nvPr>
        </p:nvSpPr>
        <p:spPr/>
        <p:txBody>
          <a:bodyPr/>
          <a:lstStyle/>
          <a:p>
            <a:r>
              <a:rPr lang="en-US" smtClean="0"/>
              <a:t>E.Pyata,  BINP                             SPD solenoid </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501475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36D6E52-74ED-4A3E-B8F7-E0D79A0CB980}" type="datetime1">
              <a:rPr lang="ru-RU" smtClean="0"/>
              <a:t>21.12.2021</a:t>
            </a:fld>
            <a:endParaRPr lang="ru-RU"/>
          </a:p>
        </p:txBody>
      </p:sp>
      <p:sp>
        <p:nvSpPr>
          <p:cNvPr id="6" name="Нижний колонтитул 5"/>
          <p:cNvSpPr>
            <a:spLocks noGrp="1"/>
          </p:cNvSpPr>
          <p:nvPr>
            <p:ph type="ftr" sz="quarter" idx="11"/>
          </p:nvPr>
        </p:nvSpPr>
        <p:spPr/>
        <p:txBody>
          <a:bodyPr/>
          <a:lstStyle/>
          <a:p>
            <a:r>
              <a:rPr lang="en-US" smtClean="0"/>
              <a:t>E.Pyata,  BINP                             SPD solenoid </a:t>
            </a:r>
            <a:endParaRPr lang="ru-RU"/>
          </a:p>
        </p:txBody>
      </p:sp>
      <p:sp>
        <p:nvSpPr>
          <p:cNvPr id="7" name="Номер слайда 6"/>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1309261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9615232-2B72-4741-8F92-B39D4245D0BD}" type="datetime1">
              <a:rPr lang="ru-RU" smtClean="0"/>
              <a:t>21.12.2021</a:t>
            </a:fld>
            <a:endParaRPr lang="ru-RU"/>
          </a:p>
        </p:txBody>
      </p:sp>
      <p:sp>
        <p:nvSpPr>
          <p:cNvPr id="8" name="Нижний колонтитул 7"/>
          <p:cNvSpPr>
            <a:spLocks noGrp="1"/>
          </p:cNvSpPr>
          <p:nvPr>
            <p:ph type="ftr" sz="quarter" idx="11"/>
          </p:nvPr>
        </p:nvSpPr>
        <p:spPr/>
        <p:txBody>
          <a:bodyPr/>
          <a:lstStyle/>
          <a:p>
            <a:r>
              <a:rPr lang="en-US" smtClean="0"/>
              <a:t>E.Pyata,  BINP                             SPD solenoid </a:t>
            </a:r>
            <a:endParaRPr lang="ru-RU"/>
          </a:p>
        </p:txBody>
      </p:sp>
      <p:sp>
        <p:nvSpPr>
          <p:cNvPr id="9" name="Номер слайда 8"/>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28322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06A2AAE-1B53-49FD-AF40-FCEAA88E9673}" type="datetime1">
              <a:rPr lang="ru-RU" smtClean="0"/>
              <a:t>21.12.2021</a:t>
            </a:fld>
            <a:endParaRPr lang="ru-RU"/>
          </a:p>
        </p:txBody>
      </p:sp>
      <p:sp>
        <p:nvSpPr>
          <p:cNvPr id="4" name="Нижний колонтитул 3"/>
          <p:cNvSpPr>
            <a:spLocks noGrp="1"/>
          </p:cNvSpPr>
          <p:nvPr>
            <p:ph type="ftr" sz="quarter" idx="11"/>
          </p:nvPr>
        </p:nvSpPr>
        <p:spPr/>
        <p:txBody>
          <a:bodyPr/>
          <a:lstStyle/>
          <a:p>
            <a:r>
              <a:rPr lang="en-US" smtClean="0"/>
              <a:t>E.Pyata,  BINP                             SPD solenoid </a:t>
            </a:r>
            <a:endParaRPr lang="ru-RU"/>
          </a:p>
        </p:txBody>
      </p:sp>
      <p:sp>
        <p:nvSpPr>
          <p:cNvPr id="5" name="Номер слайда 4"/>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35564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5BF598D-B7F1-45B3-9679-5DCCC60B4D76}" type="datetime1">
              <a:rPr lang="ru-RU" smtClean="0"/>
              <a:t>21.12.2021</a:t>
            </a:fld>
            <a:endParaRPr lang="ru-RU"/>
          </a:p>
        </p:txBody>
      </p:sp>
      <p:sp>
        <p:nvSpPr>
          <p:cNvPr id="3" name="Нижний колонтитул 2"/>
          <p:cNvSpPr>
            <a:spLocks noGrp="1"/>
          </p:cNvSpPr>
          <p:nvPr>
            <p:ph type="ftr" sz="quarter" idx="11"/>
          </p:nvPr>
        </p:nvSpPr>
        <p:spPr/>
        <p:txBody>
          <a:bodyPr/>
          <a:lstStyle/>
          <a:p>
            <a:r>
              <a:rPr lang="en-US" smtClean="0"/>
              <a:t>E.Pyata,  BINP                             SPD solenoid </a:t>
            </a:r>
            <a:endParaRPr lang="ru-RU"/>
          </a:p>
        </p:txBody>
      </p:sp>
      <p:sp>
        <p:nvSpPr>
          <p:cNvPr id="4" name="Номер слайда 3"/>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4219828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1034921-E605-48B7-B9F8-C06A0D1D100F}" type="datetime1">
              <a:rPr lang="ru-RU" smtClean="0"/>
              <a:t>21.12.2021</a:t>
            </a:fld>
            <a:endParaRPr lang="ru-RU"/>
          </a:p>
        </p:txBody>
      </p:sp>
      <p:sp>
        <p:nvSpPr>
          <p:cNvPr id="6" name="Нижний колонтитул 5"/>
          <p:cNvSpPr>
            <a:spLocks noGrp="1"/>
          </p:cNvSpPr>
          <p:nvPr>
            <p:ph type="ftr" sz="quarter" idx="11"/>
          </p:nvPr>
        </p:nvSpPr>
        <p:spPr/>
        <p:txBody>
          <a:bodyPr/>
          <a:lstStyle/>
          <a:p>
            <a:r>
              <a:rPr lang="en-US" smtClean="0"/>
              <a:t>E.Pyata,  BINP                             SPD solenoid </a:t>
            </a:r>
            <a:endParaRPr lang="ru-RU"/>
          </a:p>
        </p:txBody>
      </p:sp>
      <p:sp>
        <p:nvSpPr>
          <p:cNvPr id="7" name="Номер слайда 6"/>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1802794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992109D-B8F2-4C0D-A712-2820A255CB05}" type="datetime1">
              <a:rPr lang="ru-RU" smtClean="0"/>
              <a:t>21.12.2021</a:t>
            </a:fld>
            <a:endParaRPr lang="ru-RU"/>
          </a:p>
        </p:txBody>
      </p:sp>
      <p:sp>
        <p:nvSpPr>
          <p:cNvPr id="6" name="Нижний колонтитул 5"/>
          <p:cNvSpPr>
            <a:spLocks noGrp="1"/>
          </p:cNvSpPr>
          <p:nvPr>
            <p:ph type="ftr" sz="quarter" idx="11"/>
          </p:nvPr>
        </p:nvSpPr>
        <p:spPr/>
        <p:txBody>
          <a:bodyPr/>
          <a:lstStyle/>
          <a:p>
            <a:r>
              <a:rPr lang="en-US" smtClean="0"/>
              <a:t>E.Pyata,  BINP                             SPD solenoid </a:t>
            </a:r>
            <a:endParaRPr lang="ru-RU"/>
          </a:p>
        </p:txBody>
      </p:sp>
      <p:sp>
        <p:nvSpPr>
          <p:cNvPr id="7" name="Номер слайда 6"/>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111377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5A855-6AF4-4260-8B6A-A952EC1F28D4}" type="datetime1">
              <a:rPr lang="ru-RU" smtClean="0"/>
              <a:t>21.12.2021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E.Pyata,  BINP                             SPD solenoid </a:t>
            </a: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A1DC4-691C-4D1E-8A3D-02D52518E6C2}" type="slidenum">
              <a:rPr lang="ru-RU" smtClean="0"/>
              <a:t>‹#›</a:t>
            </a:fld>
            <a:endParaRPr lang="ru-RU"/>
          </a:p>
        </p:txBody>
      </p:sp>
    </p:spTree>
    <p:extLst>
      <p:ext uri="{BB962C8B-B14F-4D97-AF65-F5344CB8AC3E}">
        <p14:creationId xmlns:p14="http://schemas.microsoft.com/office/powerpoint/2010/main" val="1733075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6.pn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269046" y="14715"/>
            <a:ext cx="9333781" cy="821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8000"/>
              </a:lnSpc>
            </a:pPr>
            <a:r>
              <a:rPr lang="en-US" sz="2000" b="1" dirty="0" smtClean="0">
                <a:solidFill>
                  <a:srgbClr val="FF0000"/>
                </a:solidFill>
                <a:latin typeface="Comic Sans MS" panose="030F0702030302020204" pitchFamily="66" charset="0"/>
              </a:rPr>
              <a:t>SPD solenoid</a:t>
            </a:r>
            <a:endParaRPr lang="ru-RU" sz="2000" b="1" dirty="0"/>
          </a:p>
        </p:txBody>
      </p:sp>
      <p:sp>
        <p:nvSpPr>
          <p:cNvPr id="2" name="Прямоугольник 1"/>
          <p:cNvSpPr/>
          <p:nvPr/>
        </p:nvSpPr>
        <p:spPr>
          <a:xfrm>
            <a:off x="2826353" y="6335073"/>
            <a:ext cx="7110344" cy="369332"/>
          </a:xfrm>
          <a:prstGeom prst="rect">
            <a:avLst/>
          </a:prstGeom>
        </p:spPr>
        <p:txBody>
          <a:bodyPr wrap="none">
            <a:spAutoFit/>
          </a:bodyPr>
          <a:lstStyle/>
          <a:p>
            <a:r>
              <a:rPr lang="ru-RU" u="sng" dirty="0" err="1" smtClean="0">
                <a:solidFill>
                  <a:srgbClr val="FF0000"/>
                </a:solidFill>
              </a:rPr>
              <a:t>E.Pyata</a:t>
            </a:r>
            <a:r>
              <a:rPr lang="ru-RU" dirty="0">
                <a:solidFill>
                  <a:srgbClr val="FF0000"/>
                </a:solidFill>
              </a:rPr>
              <a:t>, </a:t>
            </a:r>
            <a:r>
              <a:rPr lang="en-US" dirty="0" smtClean="0">
                <a:solidFill>
                  <a:srgbClr val="FF0000"/>
                </a:solidFill>
              </a:rPr>
              <a:t>S.Pivovarov, </a:t>
            </a:r>
            <a:r>
              <a:rPr lang="en-US" dirty="0" err="1" smtClean="0">
                <a:solidFill>
                  <a:srgbClr val="FF0000"/>
                </a:solidFill>
              </a:rPr>
              <a:t>M.Kholopov</a:t>
            </a:r>
            <a:r>
              <a:rPr lang="en-US" dirty="0" smtClean="0">
                <a:solidFill>
                  <a:srgbClr val="FF0000"/>
                </a:solidFill>
              </a:rPr>
              <a:t>, </a:t>
            </a:r>
            <a:r>
              <a:rPr lang="en-US" dirty="0" err="1" smtClean="0">
                <a:solidFill>
                  <a:srgbClr val="FF0000"/>
                </a:solidFill>
              </a:rPr>
              <a:t>M.Azimbaev</a:t>
            </a:r>
            <a:r>
              <a:rPr lang="en-US" dirty="0" smtClean="0">
                <a:solidFill>
                  <a:srgbClr val="FF0000"/>
                </a:solidFill>
              </a:rPr>
              <a:t>                 </a:t>
            </a:r>
            <a:r>
              <a:rPr lang="ru-RU" dirty="0" smtClean="0">
                <a:solidFill>
                  <a:srgbClr val="FF0000"/>
                </a:solidFill>
              </a:rPr>
              <a:t> BINP</a:t>
            </a:r>
            <a:r>
              <a:rPr lang="en-US" dirty="0" smtClean="0">
                <a:solidFill>
                  <a:srgbClr val="FF0000"/>
                </a:solidFill>
              </a:rPr>
              <a:t>, Novosibirsk</a:t>
            </a:r>
            <a:r>
              <a:rPr lang="ru-RU" dirty="0" smtClean="0">
                <a:solidFill>
                  <a:srgbClr val="FF0000"/>
                </a:solidFill>
              </a:rPr>
              <a:t> </a:t>
            </a:r>
            <a:endParaRPr lang="ru-RU" dirty="0">
              <a:solidFill>
                <a:srgbClr val="FF0000"/>
              </a:solidFill>
            </a:endParaRPr>
          </a:p>
        </p:txBody>
      </p:sp>
      <p:pic>
        <p:nvPicPr>
          <p:cNvPr id="3" name="Рисунок 2"/>
          <p:cNvPicPr>
            <a:picLocks noChangeAspect="1"/>
          </p:cNvPicPr>
          <p:nvPr/>
        </p:nvPicPr>
        <p:blipFill>
          <a:blip r:embed="rId3"/>
          <a:stretch>
            <a:fillRect/>
          </a:stretch>
        </p:blipFill>
        <p:spPr>
          <a:xfrm>
            <a:off x="1269046" y="836556"/>
            <a:ext cx="9646920" cy="5425440"/>
          </a:xfrm>
          <a:prstGeom prst="rect">
            <a:avLst/>
          </a:prstGeom>
        </p:spPr>
      </p:pic>
    </p:spTree>
    <p:extLst>
      <p:ext uri="{BB962C8B-B14F-4D97-AF65-F5344CB8AC3E}">
        <p14:creationId xmlns:p14="http://schemas.microsoft.com/office/powerpoint/2010/main" val="713225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stretch>
            <a:fillRect/>
          </a:stretch>
        </p:blipFill>
        <p:spPr>
          <a:xfrm>
            <a:off x="6858552" y="703641"/>
            <a:ext cx="4895560" cy="5199218"/>
          </a:xfrm>
          <a:prstGeom prst="rect">
            <a:avLst/>
          </a:prstGeom>
        </p:spPr>
      </p:pic>
      <p:pic>
        <p:nvPicPr>
          <p:cNvPr id="7" name="Рисунок 6"/>
          <p:cNvPicPr/>
          <p:nvPr/>
        </p:nvPicPr>
        <p:blipFill>
          <a:blip r:embed="rId4" cstate="print">
            <a:extLst>
              <a:ext uri="{28A0092B-C50C-407E-A947-70E740481C1C}">
                <a14:useLocalDpi xmlns:a14="http://schemas.microsoft.com/office/drawing/2010/main"/>
              </a:ext>
            </a:extLst>
          </a:blip>
          <a:srcRect/>
          <a:stretch>
            <a:fillRect/>
          </a:stretch>
        </p:blipFill>
        <p:spPr bwMode="auto">
          <a:xfrm>
            <a:off x="278978" y="396304"/>
            <a:ext cx="4147772" cy="4607537"/>
          </a:xfrm>
          <a:prstGeom prst="rect">
            <a:avLst/>
          </a:prstGeom>
          <a:noFill/>
          <a:ln>
            <a:noFill/>
          </a:ln>
        </p:spPr>
      </p:pic>
      <p:sp>
        <p:nvSpPr>
          <p:cNvPr id="2" name="Дата 1"/>
          <p:cNvSpPr>
            <a:spLocks noGrp="1"/>
          </p:cNvSpPr>
          <p:nvPr>
            <p:ph type="dt" sz="half" idx="10"/>
          </p:nvPr>
        </p:nvSpPr>
        <p:spPr/>
        <p:txBody>
          <a:bodyPr/>
          <a:lstStyle/>
          <a:p>
            <a:fld id="{D5B3CF5C-8E0F-432F-B34A-216FC5A9A1D0}" type="datetime1">
              <a:rPr lang="ru-RU" smtClean="0"/>
              <a:t>21.12.2021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10</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solenoid</a:t>
            </a:r>
            <a:r>
              <a:rPr lang="ru-RU"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Flow scheme</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143177" y="5158873"/>
            <a:ext cx="7624696" cy="1487971"/>
          </a:xfrm>
          <a:prstGeom prst="rect">
            <a:avLst/>
          </a:prstGeom>
        </p:spPr>
        <p:txBody>
          <a:bodyPr wrap="square">
            <a:spAutoFit/>
          </a:bodyPr>
          <a:lstStyle/>
          <a:p>
            <a:pPr algn="just">
              <a:lnSpc>
                <a:spcPct val="112000"/>
              </a:lnSpc>
            </a:pP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Слева схема потоков из спецификации ПАНДА соленоида, справа  -актуальная схема. Добавлено несколько контрольных вентилей, предохранительный клапан, датчики. </a:t>
            </a:r>
            <a:endPar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2000"/>
              </a:lnSpc>
            </a:pPr>
            <a:endPar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2000"/>
              </a:lnSpc>
            </a:pPr>
            <a:endParaRPr lang="en-US" sz="898"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4073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16581" y="199284"/>
            <a:ext cx="2801520" cy="418058"/>
          </a:xfrm>
        </p:spPr>
        <p:txBody>
          <a:bodyPr>
            <a:normAutofit fontScale="90000"/>
          </a:bodyPr>
          <a:lstStyle/>
          <a:p>
            <a:r>
              <a:rPr lang="en-US" sz="2400" dirty="0" smtClean="0">
                <a:solidFill>
                  <a:srgbClr val="FF0000"/>
                </a:solidFill>
                <a:latin typeface="Comic Sans MS" panose="030F0702030302020204" pitchFamily="66" charset="0"/>
              </a:rPr>
              <a:t>SPD heat loads</a:t>
            </a:r>
            <a:endParaRPr lang="ru-RU" sz="2400" dirty="0">
              <a:solidFill>
                <a:srgbClr val="FF0000"/>
              </a:solidFill>
              <a:latin typeface="Comic Sans MS" panose="030F0702030302020204" pitchFamily="66" charset="0"/>
            </a:endParaRPr>
          </a:p>
        </p:txBody>
      </p:sp>
      <p:sp>
        <p:nvSpPr>
          <p:cNvPr id="3" name="Дата 2"/>
          <p:cNvSpPr>
            <a:spLocks noGrp="1"/>
          </p:cNvSpPr>
          <p:nvPr>
            <p:ph type="dt" sz="half" idx="10"/>
          </p:nvPr>
        </p:nvSpPr>
        <p:spPr/>
        <p:txBody>
          <a:bodyPr/>
          <a:lstStyle/>
          <a:p>
            <a:fld id="{7DD7501C-FA94-41DA-BEE5-6CDF873A5F55}" type="datetime1">
              <a:rPr lang="ru-RU" smtClean="0"/>
              <a:t>21.12.2021</a:t>
            </a:fld>
            <a:endParaRPr lang="ru-RU"/>
          </a:p>
        </p:txBody>
      </p:sp>
      <p:sp>
        <p:nvSpPr>
          <p:cNvPr id="5" name="Нижний колонтитул 4"/>
          <p:cNvSpPr>
            <a:spLocks noGrp="1"/>
          </p:cNvSpPr>
          <p:nvPr>
            <p:ph type="ftr" sz="quarter" idx="11"/>
          </p:nvPr>
        </p:nvSpPr>
        <p:spPr>
          <a:xfrm>
            <a:off x="2285999" y="6356350"/>
            <a:ext cx="7393021" cy="365125"/>
          </a:xfrm>
        </p:spPr>
        <p:txBody>
          <a:bodyPr/>
          <a:lstStyle/>
          <a:p>
            <a:r>
              <a:rPr lang="en-US" smtClean="0"/>
              <a:t>E.Pyata,  BINP                             SPD solenoid </a:t>
            </a:r>
            <a:endParaRPr lang="ru-RU" dirty="0"/>
          </a:p>
        </p:txBody>
      </p:sp>
      <p:sp>
        <p:nvSpPr>
          <p:cNvPr id="6" name="Номер слайда 5"/>
          <p:cNvSpPr>
            <a:spLocks noGrp="1"/>
          </p:cNvSpPr>
          <p:nvPr>
            <p:ph type="sldNum" sz="quarter" idx="12"/>
          </p:nvPr>
        </p:nvSpPr>
        <p:spPr/>
        <p:txBody>
          <a:bodyPr/>
          <a:lstStyle/>
          <a:p>
            <a:fld id="{A22A1DC4-691C-4D1E-8A3D-02D52518E6C2}" type="slidenum">
              <a:rPr lang="ru-RU" smtClean="0"/>
              <a:t>11</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2135535943"/>
              </p:ext>
            </p:extLst>
          </p:nvPr>
        </p:nvGraphicFramePr>
        <p:xfrm>
          <a:off x="807218" y="661057"/>
          <a:ext cx="10581522" cy="5789615"/>
        </p:xfrm>
        <a:graphic>
          <a:graphicData uri="http://schemas.openxmlformats.org/drawingml/2006/table">
            <a:tbl>
              <a:tblPr firstRow="1" firstCol="1" bandRow="1">
                <a:tableStyleId>{5C22544A-7EE6-4342-B048-85BDC9FD1C3A}</a:tableStyleId>
              </a:tblPr>
              <a:tblGrid>
                <a:gridCol w="4411538"/>
                <a:gridCol w="2192548"/>
                <a:gridCol w="2053723"/>
                <a:gridCol w="1923713"/>
              </a:tblGrid>
              <a:tr h="383972">
                <a:tc gridSpan="4">
                  <a:txBody>
                    <a:bodyPr/>
                    <a:lstStyle/>
                    <a:p>
                      <a:pPr>
                        <a:lnSpc>
                          <a:spcPct val="107000"/>
                        </a:lnSpc>
                        <a:spcAft>
                          <a:spcPts val="800"/>
                        </a:spcAft>
                      </a:pPr>
                      <a:r>
                        <a:rPr lang="en-US" sz="1600" dirty="0" smtClean="0">
                          <a:effectLst/>
                        </a:rPr>
                        <a:t>Table 1</a:t>
                      </a:r>
                      <a:r>
                        <a:rPr lang="ru-RU" sz="1600" dirty="0" smtClean="0">
                          <a:effectLst/>
                        </a:rPr>
                        <a:t>. </a:t>
                      </a:r>
                      <a:r>
                        <a:rPr lang="en-US" sz="1600" dirty="0" smtClean="0">
                          <a:effectLst/>
                        </a:rPr>
                        <a:t>Estimated heat loads of the SPD solenoid</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hMerge="1">
                  <a:txBody>
                    <a:bodyPr/>
                    <a:lstStyle/>
                    <a:p>
                      <a:endParaRPr lang="ru-RU"/>
                    </a:p>
                  </a:txBody>
                  <a:tcPr/>
                </a:tc>
                <a:tc hMerge="1">
                  <a:txBody>
                    <a:bodyPr/>
                    <a:lstStyle/>
                    <a:p>
                      <a:endParaRPr lang="ru-RU"/>
                    </a:p>
                  </a:txBody>
                  <a:tcPr/>
                </a:tc>
                <a:tc hMerge="1">
                  <a:txBody>
                    <a:bodyPr/>
                    <a:lstStyle/>
                    <a:p>
                      <a:endParaRPr lang="ru-RU"/>
                    </a:p>
                  </a:txBody>
                  <a:tcPr/>
                </a:tc>
              </a:tr>
              <a:tr h="100431">
                <a:tc gridSpan="4">
                  <a:txBody>
                    <a:bodyPr/>
                    <a:lstStyle/>
                    <a:p>
                      <a:pPr>
                        <a:lnSpc>
                          <a:spcPct val="107000"/>
                        </a:lnSpc>
                        <a:spcAft>
                          <a:spcPts val="800"/>
                        </a:spcAft>
                      </a:pPr>
                      <a:r>
                        <a:rPr lang="ru-RU" sz="1000" dirty="0">
                          <a:effectLst/>
                        </a:rPr>
                        <a:t> </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hMerge="1">
                  <a:txBody>
                    <a:bodyPr/>
                    <a:lstStyle/>
                    <a:p>
                      <a:endParaRPr lang="ru-RU"/>
                    </a:p>
                  </a:txBody>
                  <a:tcPr/>
                </a:tc>
                <a:tc hMerge="1">
                  <a:txBody>
                    <a:bodyPr/>
                    <a:lstStyle/>
                    <a:p>
                      <a:endParaRPr lang="ru-RU"/>
                    </a:p>
                  </a:txBody>
                  <a:tcPr/>
                </a:tc>
                <a:tc hMerge="1">
                  <a:txBody>
                    <a:bodyPr/>
                    <a:lstStyle/>
                    <a:p>
                      <a:endParaRPr lang="ru-RU"/>
                    </a:p>
                  </a:txBody>
                  <a:tcPr/>
                </a:tc>
              </a:tr>
              <a:tr h="223657">
                <a:tc>
                  <a:txBody>
                    <a:bodyPr/>
                    <a:lstStyle/>
                    <a:p>
                      <a:pPr algn="ctr">
                        <a:lnSpc>
                          <a:spcPct val="107000"/>
                        </a:lnSpc>
                        <a:spcAft>
                          <a:spcPts val="0"/>
                        </a:spcAft>
                      </a:pPr>
                      <a:r>
                        <a:rPr lang="ru-RU" sz="1400" dirty="0">
                          <a:effectLst/>
                        </a:rPr>
                        <a:t>T = 4,5 К</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gridSpan="3">
                  <a:txBody>
                    <a:bodyPr/>
                    <a:lstStyle/>
                    <a:p>
                      <a:pPr algn="ctr">
                        <a:lnSpc>
                          <a:spcPct val="107000"/>
                        </a:lnSpc>
                        <a:spcAft>
                          <a:spcPts val="0"/>
                        </a:spcAft>
                      </a:pPr>
                      <a:r>
                        <a:rPr lang="en-US" sz="1400" dirty="0" smtClean="0">
                          <a:effectLst/>
                        </a:rPr>
                        <a:t>Heat loads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hMerge="1">
                  <a:txBody>
                    <a:bodyPr/>
                    <a:lstStyle/>
                    <a:p>
                      <a:endParaRPr lang="ru-RU"/>
                    </a:p>
                  </a:txBody>
                  <a:tcPr/>
                </a:tc>
                <a:tc hMerge="1">
                  <a:txBody>
                    <a:bodyPr/>
                    <a:lstStyle/>
                    <a:p>
                      <a:endParaRPr lang="ru-RU"/>
                    </a:p>
                  </a:txBody>
                  <a:tcPr/>
                </a:tc>
              </a:tr>
              <a:tr h="238898">
                <a:tc>
                  <a:txBody>
                    <a:bodyPr/>
                    <a:lstStyle/>
                    <a:p>
                      <a:pPr algn="ctr">
                        <a:lnSpc>
                          <a:spcPct val="107000"/>
                        </a:lnSpc>
                        <a:spcAft>
                          <a:spcPts val="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en-US" sz="1400" dirty="0" smtClean="0">
                          <a:effectLst/>
                        </a:rPr>
                        <a:t>Worked condition</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en-US" sz="1400" dirty="0" smtClean="0">
                          <a:effectLst/>
                        </a:rPr>
                        <a:t>Without </a:t>
                      </a:r>
                      <a:r>
                        <a:rPr lang="en-US" sz="1400" dirty="0" err="1" smtClean="0">
                          <a:effectLst/>
                        </a:rPr>
                        <a:t>m.f</a:t>
                      </a:r>
                      <a:r>
                        <a:rPr lang="en-US" sz="1400" dirty="0" smtClean="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en-US" sz="1400" dirty="0" smtClean="0">
                          <a:effectLst/>
                        </a:rPr>
                        <a:t>With </a:t>
                      </a:r>
                      <a:r>
                        <a:rPr lang="en-US" sz="1400" dirty="0" err="1" smtClean="0">
                          <a:effectLst/>
                        </a:rPr>
                        <a:t>m.f</a:t>
                      </a:r>
                      <a:r>
                        <a:rPr lang="en-US" sz="1400" dirty="0" smtClean="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33299">
                <a:tc>
                  <a:txBody>
                    <a:bodyPr/>
                    <a:lstStyle/>
                    <a:p>
                      <a:pPr algn="ctr">
                        <a:lnSpc>
                          <a:spcPct val="107000"/>
                        </a:lnSpc>
                        <a:spcAft>
                          <a:spcPts val="0"/>
                        </a:spcAft>
                      </a:pPr>
                      <a:r>
                        <a:rPr lang="en-US" sz="1400" dirty="0" smtClean="0">
                          <a:effectLst/>
                        </a:rPr>
                        <a:t>Cryostat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nSpc>
                          <a:spcPct val="107000"/>
                        </a:lnSpc>
                        <a:spcAft>
                          <a:spcPts val="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nSpc>
                          <a:spcPct val="107000"/>
                        </a:lnSpc>
                        <a:spcAft>
                          <a:spcPts val="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r>
              <a:tr h="233299">
                <a:tc>
                  <a:txBody>
                    <a:bodyPr/>
                    <a:lstStyle/>
                    <a:p>
                      <a:pPr>
                        <a:lnSpc>
                          <a:spcPct val="107000"/>
                        </a:lnSpc>
                        <a:spcAft>
                          <a:spcPts val="0"/>
                        </a:spcAft>
                      </a:pPr>
                      <a:r>
                        <a:rPr lang="en-US" sz="1400" dirty="0" smtClean="0">
                          <a:effectLst/>
                        </a:rPr>
                        <a:t>Radiation</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en-US" sz="1400">
                          <a:effectLst/>
                        </a:rPr>
                        <a:t>7.8</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en-US" sz="1400">
                          <a:effectLst/>
                        </a:rPr>
                        <a:t>7.8</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en-US" sz="1400">
                          <a:effectLst/>
                        </a:rPr>
                        <a:t>7.8</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33299">
                <a:tc>
                  <a:txBody>
                    <a:bodyPr/>
                    <a:lstStyle/>
                    <a:p>
                      <a:pPr>
                        <a:lnSpc>
                          <a:spcPct val="107000"/>
                        </a:lnSpc>
                        <a:spcAft>
                          <a:spcPts val="0"/>
                        </a:spcAft>
                      </a:pPr>
                      <a:r>
                        <a:rPr lang="en-US" sz="1400" dirty="0" smtClean="0">
                          <a:effectLst/>
                        </a:rPr>
                        <a:t>Supports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en-US" sz="1400" dirty="0">
                          <a:effectLst/>
                        </a:rPr>
                        <a:t>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en-US" sz="1400">
                          <a:effectLst/>
                        </a:rPr>
                        <a:t>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en-US" sz="1400">
                          <a:effectLst/>
                        </a:rPr>
                        <a:t>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447311">
                <a:tc>
                  <a:txBody>
                    <a:bodyPr/>
                    <a:lstStyle/>
                    <a:p>
                      <a:pPr>
                        <a:lnSpc>
                          <a:spcPct val="107000"/>
                        </a:lnSpc>
                        <a:spcAft>
                          <a:spcPts val="0"/>
                        </a:spcAft>
                      </a:pPr>
                      <a:r>
                        <a:rPr lang="en-US" sz="1400" dirty="0" smtClean="0">
                          <a:effectLst/>
                        </a:rPr>
                        <a:t>Eddy current loss in casing</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a:effectLst/>
                        </a:rPr>
                        <a:t>11.50</a:t>
                      </a:r>
                      <a:r>
                        <a:rPr lang="en-US"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33299">
                <a:tc>
                  <a:txBody>
                    <a:bodyPr/>
                    <a:lstStyle/>
                    <a:p>
                      <a:pPr>
                        <a:lnSpc>
                          <a:spcPct val="107000"/>
                        </a:lnSpc>
                        <a:spcAft>
                          <a:spcPts val="0"/>
                        </a:spcAft>
                      </a:pPr>
                      <a:r>
                        <a:rPr lang="en-US" sz="1400" dirty="0" smtClean="0">
                          <a:effectLst/>
                        </a:rPr>
                        <a:t>Eddy current loss in conductor</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a:effectLst/>
                        </a:rPr>
                        <a:t>0.09</a:t>
                      </a:r>
                      <a:r>
                        <a:rPr lang="en-US"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33299">
                <a:tc>
                  <a:txBody>
                    <a:bodyPr/>
                    <a:lstStyle/>
                    <a:p>
                      <a:pPr>
                        <a:lnSpc>
                          <a:spcPct val="107000"/>
                        </a:lnSpc>
                        <a:spcAft>
                          <a:spcPts val="0"/>
                        </a:spcAft>
                      </a:pPr>
                      <a:r>
                        <a:rPr lang="en-US" sz="1400" dirty="0" smtClean="0">
                          <a:effectLst/>
                        </a:rPr>
                        <a:t>Current leads, </a:t>
                      </a:r>
                      <a:r>
                        <a:rPr lang="en-US" sz="1400" dirty="0">
                          <a:effectLst/>
                        </a:rPr>
                        <a:t>6.5kA B=1.25T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en-US" sz="1400" dirty="0">
                          <a:effectLst/>
                        </a:rPr>
                        <a:t>15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en-US" sz="1400">
                          <a:effectLst/>
                        </a:rPr>
                        <a:t>9</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en-US" sz="1400">
                          <a:effectLst/>
                        </a:rPr>
                        <a:t>9</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33299">
                <a:tc>
                  <a:txBody>
                    <a:bodyPr/>
                    <a:lstStyle/>
                    <a:p>
                      <a:pPr algn="ctr">
                        <a:lnSpc>
                          <a:spcPct val="107000"/>
                        </a:lnSpc>
                        <a:spcAft>
                          <a:spcPts val="0"/>
                        </a:spcAft>
                      </a:pPr>
                      <a:r>
                        <a:rPr lang="en-US" sz="1400" dirty="0" smtClean="0">
                          <a:effectLst/>
                        </a:rPr>
                        <a:t>Distribution box</a:t>
                      </a:r>
                      <a:r>
                        <a:rPr lang="ru-RU" sz="1400" dirty="0" smtClean="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33299">
                <a:tc>
                  <a:txBody>
                    <a:bodyPr/>
                    <a:lstStyle/>
                    <a:p>
                      <a:pPr>
                        <a:lnSpc>
                          <a:spcPct val="107000"/>
                        </a:lnSpc>
                        <a:spcAft>
                          <a:spcPts val="0"/>
                        </a:spcAft>
                      </a:pPr>
                      <a:r>
                        <a:rPr lang="en-US" sz="1400" dirty="0" smtClean="0">
                          <a:effectLst/>
                        </a:rPr>
                        <a:t>Radiation</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a:effectLst/>
                        </a:rPr>
                        <a:t>0.45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dirty="0">
                          <a:effectLst/>
                        </a:rPr>
                        <a:t>0.45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a:effectLst/>
                        </a:rPr>
                        <a:t>0.45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33299">
                <a:tc>
                  <a:txBody>
                    <a:bodyPr/>
                    <a:lstStyle/>
                    <a:p>
                      <a:pPr>
                        <a:lnSpc>
                          <a:spcPct val="107000"/>
                        </a:lnSpc>
                        <a:spcAft>
                          <a:spcPts val="0"/>
                        </a:spcAft>
                      </a:pPr>
                      <a:r>
                        <a:rPr lang="en-US" sz="1400" dirty="0" smtClean="0">
                          <a:effectLst/>
                        </a:rPr>
                        <a:t>Supports of the </a:t>
                      </a:r>
                      <a:r>
                        <a:rPr lang="en-US" sz="1400" dirty="0" err="1" smtClean="0">
                          <a:effectLst/>
                        </a:rPr>
                        <a:t>LHe</a:t>
                      </a:r>
                      <a:r>
                        <a:rPr lang="en-US" sz="1400" dirty="0" smtClean="0">
                          <a:effectLst/>
                        </a:rPr>
                        <a:t> vessel</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a:effectLst/>
                        </a:rPr>
                        <a:t>0.26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dirty="0">
                          <a:effectLst/>
                        </a:rPr>
                        <a:t>0.26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a:effectLst/>
                        </a:rPr>
                        <a:t>0.26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342794">
                <a:tc>
                  <a:txBody>
                    <a:bodyPr/>
                    <a:lstStyle/>
                    <a:p>
                      <a:pPr>
                        <a:lnSpc>
                          <a:spcPct val="107000"/>
                        </a:lnSpc>
                        <a:spcAft>
                          <a:spcPts val="0"/>
                        </a:spcAft>
                      </a:pPr>
                      <a:r>
                        <a:rPr lang="en-US" sz="1400" dirty="0" smtClean="0">
                          <a:effectLst/>
                        </a:rPr>
                        <a:t>Cold control valves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a:effectLst/>
                        </a:rPr>
                        <a:t>1.05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dirty="0">
                          <a:effectLst/>
                        </a:rPr>
                        <a:t>1.05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a:effectLst/>
                        </a:rPr>
                        <a:t>1.05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33299">
                <a:tc>
                  <a:txBody>
                    <a:bodyPr/>
                    <a:lstStyle/>
                    <a:p>
                      <a:pPr>
                        <a:lnSpc>
                          <a:spcPct val="107000"/>
                        </a:lnSpc>
                        <a:spcAft>
                          <a:spcPts val="0"/>
                        </a:spcAft>
                      </a:pPr>
                      <a:r>
                        <a:rPr lang="en-US" sz="1400" dirty="0" smtClean="0">
                          <a:effectLst/>
                        </a:rPr>
                        <a:t>Safety relief valves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a:effectLst/>
                        </a:rPr>
                        <a:t>3,22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dirty="0">
                          <a:effectLst/>
                        </a:rPr>
                        <a:t>3,22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a:effectLst/>
                        </a:rPr>
                        <a:t>3,22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33299">
                <a:tc>
                  <a:txBody>
                    <a:bodyPr/>
                    <a:lstStyle/>
                    <a:p>
                      <a:pPr>
                        <a:lnSpc>
                          <a:spcPct val="107000"/>
                        </a:lnSpc>
                        <a:spcAft>
                          <a:spcPts val="0"/>
                        </a:spcAft>
                      </a:pPr>
                      <a:r>
                        <a:rPr lang="en-US" sz="1400" dirty="0" smtClean="0">
                          <a:effectLst/>
                        </a:rPr>
                        <a:t>Vacuum barrier</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a:effectLst/>
                        </a:rPr>
                        <a:t>0.35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dirty="0">
                          <a:effectLst/>
                        </a:rPr>
                        <a:t>0.35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a:effectLst/>
                        </a:rPr>
                        <a:t>0.35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33299">
                <a:tc>
                  <a:txBody>
                    <a:bodyPr/>
                    <a:lstStyle/>
                    <a:p>
                      <a:pPr algn="ctr">
                        <a:lnSpc>
                          <a:spcPct val="107000"/>
                        </a:lnSpc>
                        <a:spcAft>
                          <a:spcPts val="0"/>
                        </a:spcAft>
                      </a:pPr>
                      <a:r>
                        <a:rPr lang="en-US" sz="1400" dirty="0" smtClean="0">
                          <a:effectLst/>
                        </a:rPr>
                        <a:t>Transfer line</a:t>
                      </a:r>
                      <a:r>
                        <a:rPr lang="ru-RU" sz="1400" dirty="0" smtClean="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33299">
                <a:tc>
                  <a:txBody>
                    <a:bodyPr/>
                    <a:lstStyle/>
                    <a:p>
                      <a:pPr>
                        <a:lnSpc>
                          <a:spcPct val="107000"/>
                        </a:lnSpc>
                        <a:spcAft>
                          <a:spcPts val="0"/>
                        </a:spcAft>
                      </a:pPr>
                      <a:r>
                        <a:rPr lang="en-US" sz="1400" dirty="0" smtClean="0">
                          <a:effectLst/>
                        </a:rPr>
                        <a:t>Radiation</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a:effectLst/>
                        </a:rPr>
                        <a:t>0.06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dirty="0">
                          <a:effectLst/>
                        </a:rPr>
                        <a:t>0.06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a:effectLst/>
                        </a:rPr>
                        <a:t>0.06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33299">
                <a:tc>
                  <a:txBody>
                    <a:bodyPr/>
                    <a:lstStyle/>
                    <a:p>
                      <a:pPr>
                        <a:lnSpc>
                          <a:spcPct val="107000"/>
                        </a:lnSpc>
                        <a:spcAft>
                          <a:spcPts val="0"/>
                        </a:spcAft>
                      </a:pPr>
                      <a:r>
                        <a:rPr lang="en-US" sz="1400" dirty="0" smtClean="0">
                          <a:effectLst/>
                        </a:rPr>
                        <a:t>Supports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a:effectLst/>
                        </a:rPr>
                        <a:t>0.20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dirty="0">
                          <a:effectLst/>
                        </a:rPr>
                        <a:t>0.20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a:effectLst/>
                        </a:rPr>
                        <a:t>0.20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62538">
                <a:tc>
                  <a:txBody>
                    <a:bodyPr/>
                    <a:lstStyle/>
                    <a:p>
                      <a:pPr algn="r">
                        <a:lnSpc>
                          <a:spcPct val="107000"/>
                        </a:lnSpc>
                        <a:spcAft>
                          <a:spcPts val="0"/>
                        </a:spcAft>
                      </a:pPr>
                      <a:r>
                        <a:rPr lang="en-US" sz="1400" dirty="0" smtClean="0">
                          <a:effectLst/>
                        </a:rPr>
                        <a:t>Total</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a:effectLst/>
                        </a:rPr>
                        <a:t>33,39</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dirty="0">
                          <a:effectLst/>
                        </a:rPr>
                        <a:t>27,39</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a:effectLst/>
                        </a:rPr>
                        <a:t>44,98</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447311">
                <a:tc gridSpan="4">
                  <a:txBody>
                    <a:bodyPr/>
                    <a:lstStyle/>
                    <a:p>
                      <a:pPr marL="685800">
                        <a:lnSpc>
                          <a:spcPct val="107000"/>
                        </a:lnSpc>
                        <a:spcAft>
                          <a:spcPts val="0"/>
                        </a:spcAft>
                      </a:pPr>
                      <a:r>
                        <a:rPr lang="ru-RU" sz="1400" dirty="0">
                          <a:effectLst/>
                        </a:rPr>
                        <a:t>*  </a:t>
                      </a:r>
                      <a:r>
                        <a:rPr lang="en-US" sz="1400" dirty="0" smtClean="0">
                          <a:effectLst/>
                        </a:rPr>
                        <a:t>Data of ATLAS central solenoid</a:t>
                      </a:r>
                      <a:endParaRPr lang="ru-RU" sz="1400" dirty="0">
                        <a:effectLst/>
                      </a:endParaRPr>
                    </a:p>
                    <a:p>
                      <a:pPr marL="685800">
                        <a:lnSpc>
                          <a:spcPct val="107000"/>
                        </a:lnSpc>
                        <a:spcAft>
                          <a:spcPts val="0"/>
                        </a:spcAft>
                      </a:pPr>
                      <a:r>
                        <a:rPr lang="ru-RU" sz="1400" dirty="0">
                          <a:effectLst/>
                        </a:rPr>
                        <a:t>**  </a:t>
                      </a:r>
                      <a:r>
                        <a:rPr lang="en-US" sz="1400" dirty="0" smtClean="0">
                          <a:effectLst/>
                        </a:rPr>
                        <a:t>Data of PANDA solenoid</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hMerge="1">
                  <a:txBody>
                    <a:bodyPr/>
                    <a:lstStyle/>
                    <a:p>
                      <a:endParaRPr lang="ru-RU"/>
                    </a:p>
                  </a:txBody>
                  <a:tcPr/>
                </a:tc>
                <a:tc hMerge="1">
                  <a:txBody>
                    <a:bodyPr/>
                    <a:lstStyle/>
                    <a:p>
                      <a:endParaRPr lang="ru-RU"/>
                    </a:p>
                  </a:txBody>
                  <a:tcPr/>
                </a:tc>
                <a:tc hMerge="1">
                  <a:txBody>
                    <a:bodyPr/>
                    <a:lstStyle/>
                    <a:p>
                      <a:endParaRPr lang="ru-RU"/>
                    </a:p>
                  </a:txBody>
                  <a:tcPr/>
                </a:tc>
              </a:tr>
              <a:tr h="233299">
                <a:tc gridSpan="2">
                  <a:txBody>
                    <a:bodyPr/>
                    <a:lstStyle/>
                    <a:p>
                      <a:pPr>
                        <a:lnSpc>
                          <a:spcPct val="107000"/>
                        </a:lnSpc>
                        <a:spcAft>
                          <a:spcPts val="80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tc>
                  <a:txBody>
                    <a:bodyPr/>
                    <a:lstStyle/>
                    <a:p>
                      <a:pPr>
                        <a:lnSpc>
                          <a:spcPct val="107000"/>
                        </a:lnSpc>
                      </a:pPr>
                      <a:endParaRPr lang="ru-RU" sz="1400" dirty="0">
                        <a:effectLst/>
                        <a:latin typeface="Calibri" panose="020F0502020204030204" pitchFamily="34" charset="0"/>
                        <a:cs typeface="Times New Roman" panose="02020603050405020304" pitchFamily="18" charset="0"/>
                      </a:endParaRPr>
                    </a:p>
                  </a:txBody>
                  <a:tcPr marL="51335" marR="51335" marT="0" marB="0" anchor="ctr"/>
                </a:tc>
                <a:tc>
                  <a:txBody>
                    <a:bodyPr/>
                    <a:lstStyle/>
                    <a:p>
                      <a:pPr>
                        <a:lnSpc>
                          <a:spcPct val="107000"/>
                        </a:lnSpc>
                      </a:pPr>
                      <a:endParaRPr lang="ru-RU" sz="1400" dirty="0">
                        <a:effectLst/>
                        <a:latin typeface="Calibri" panose="020F0502020204030204" pitchFamily="34" charset="0"/>
                        <a:cs typeface="Times New Roman" panose="02020603050405020304" pitchFamily="18" charset="0"/>
                      </a:endParaRPr>
                    </a:p>
                  </a:txBody>
                  <a:tcPr marL="51335" marR="51335" marT="0" marB="0" anchor="ctr"/>
                </a:tc>
              </a:tr>
            </a:tbl>
          </a:graphicData>
        </a:graphic>
      </p:graphicFrame>
    </p:spTree>
    <p:extLst>
      <p:ext uri="{BB962C8B-B14F-4D97-AF65-F5344CB8AC3E}">
        <p14:creationId xmlns:p14="http://schemas.microsoft.com/office/powerpoint/2010/main" val="2703294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B3CF5C-8E0F-432F-B34A-216FC5A9A1D0}" type="datetime1">
              <a:rPr lang="ru-RU" smtClean="0"/>
              <a:t>21.12.2021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12</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solenoid</a:t>
            </a:r>
            <a:r>
              <a:rPr lang="ru-RU"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143177" y="5158873"/>
            <a:ext cx="11019746" cy="1177758"/>
          </a:xfrm>
          <a:prstGeom prst="rect">
            <a:avLst/>
          </a:prstGeom>
        </p:spPr>
        <p:txBody>
          <a:bodyPr wrap="square">
            <a:spAutoFit/>
          </a:bodyPr>
          <a:lstStyle/>
          <a:p>
            <a:pPr algn="just">
              <a:lnSpc>
                <a:spcPct val="112000"/>
              </a:lnSpc>
            </a:pP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Если мы предполагаем использовать три катушки то тип их соединения будет как для ПАНДА соленоида. </a:t>
            </a:r>
            <a:endPar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2000"/>
              </a:lnSpc>
            </a:pP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Серые полосы – сверхчистый алюминий для равномерного распределения температуры.</a:t>
            </a:r>
            <a:endPar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2000"/>
              </a:lnSpc>
            </a:pPr>
            <a:endParaRPr lang="en-US" sz="898"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Объект 4"/>
          <p:cNvPicPr>
            <a:picLocks noChangeAspect="1"/>
          </p:cNvPicPr>
          <p:nvPr/>
        </p:nvPicPr>
        <p:blipFill rotWithShape="1">
          <a:blip r:embed="rId3" cstate="print">
            <a:extLst>
              <a:ext uri="{28A0092B-C50C-407E-A947-70E740481C1C}">
                <a14:useLocalDpi xmlns:a14="http://schemas.microsoft.com/office/drawing/2010/main" val="0"/>
              </a:ext>
            </a:extLst>
          </a:blip>
          <a:srcRect l="528" t="4938" r="29472" b="-426"/>
          <a:stretch/>
        </p:blipFill>
        <p:spPr>
          <a:xfrm>
            <a:off x="5816185" y="627138"/>
            <a:ext cx="5453677" cy="3953915"/>
          </a:xfrm>
          <a:prstGeom prst="rect">
            <a:avLst/>
          </a:prstGeom>
        </p:spPr>
      </p:pic>
      <p:pic>
        <p:nvPicPr>
          <p:cNvPr id="11" name="Объект 3"/>
          <p:cNvPicPr>
            <a:picLocks noChangeAspect="1"/>
          </p:cNvPicPr>
          <p:nvPr/>
        </p:nvPicPr>
        <p:blipFill rotWithShape="1">
          <a:blip r:embed="rId4">
            <a:extLst>
              <a:ext uri="{28A0092B-C50C-407E-A947-70E740481C1C}">
                <a14:useLocalDpi xmlns:a14="http://schemas.microsoft.com/office/drawing/2010/main" val="0"/>
              </a:ext>
            </a:extLst>
          </a:blip>
          <a:srcRect l="7951" t="5404" r="27223" b="8681"/>
          <a:stretch/>
        </p:blipFill>
        <p:spPr>
          <a:xfrm>
            <a:off x="143177" y="705416"/>
            <a:ext cx="5659955" cy="4130238"/>
          </a:xfrm>
          <a:prstGeom prst="rect">
            <a:avLst/>
          </a:prstGeom>
        </p:spPr>
      </p:pic>
    </p:spTree>
    <p:extLst>
      <p:ext uri="{BB962C8B-B14F-4D97-AF65-F5344CB8AC3E}">
        <p14:creationId xmlns:p14="http://schemas.microsoft.com/office/powerpoint/2010/main" val="2988786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B3CF5C-8E0F-432F-B34A-216FC5A9A1D0}" type="datetime1">
              <a:rPr lang="ru-RU" smtClean="0"/>
              <a:t>21.12.2021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13</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solenoid</a:t>
            </a:r>
            <a:r>
              <a:rPr lang="ru-RU"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6048469" y="1003332"/>
            <a:ext cx="5124262" cy="2418611"/>
          </a:xfrm>
          <a:prstGeom prst="rect">
            <a:avLst/>
          </a:prstGeom>
        </p:spPr>
        <p:txBody>
          <a:bodyPr wrap="square">
            <a:spAutoFit/>
          </a:bodyPr>
          <a:lstStyle/>
          <a:p>
            <a:pPr algn="just">
              <a:lnSpc>
                <a:spcPct val="112000"/>
              </a:lnSpc>
            </a:pP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Если мы предполагаем использовать три катушки</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схема охлаждения будет подобной.  Термосифонный метод. По два витка на каждую катушку. </a:t>
            </a:r>
          </a:p>
          <a:p>
            <a:pPr algn="just">
              <a:lnSpc>
                <a:spcPct val="112000"/>
              </a:lnSpc>
            </a:pP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Расход для ПАНДА -     10-11г/сек</a:t>
            </a:r>
          </a:p>
          <a:p>
            <a:pPr algn="just">
              <a:lnSpc>
                <a:spcPct val="112000"/>
              </a:lnSpc>
            </a:pP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Для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SPD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  9-10г/сек</a:t>
            </a:r>
            <a:endPar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2000"/>
              </a:lnSpc>
            </a:pPr>
            <a:endPar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2000"/>
              </a:lnSpc>
            </a:pPr>
            <a:endParaRPr lang="en-US" sz="898"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Объект 5"/>
          <p:cNvPicPr>
            <a:picLocks noChangeAspect="1"/>
          </p:cNvPicPr>
          <p:nvPr/>
        </p:nvPicPr>
        <p:blipFill rotWithShape="1">
          <a:blip r:embed="rId3" cstate="print">
            <a:extLst>
              <a:ext uri="{28A0092B-C50C-407E-A947-70E740481C1C}">
                <a14:useLocalDpi xmlns:a14="http://schemas.microsoft.com/office/drawing/2010/main" val="0"/>
              </a:ext>
            </a:extLst>
          </a:blip>
          <a:srcRect l="4501" t="11292" r="56125" b="11911"/>
          <a:stretch/>
        </p:blipFill>
        <p:spPr>
          <a:xfrm>
            <a:off x="288392" y="563439"/>
            <a:ext cx="5569199" cy="5731751"/>
          </a:xfrm>
          <a:prstGeom prst="rect">
            <a:avLst/>
          </a:prstGeom>
        </p:spPr>
      </p:pic>
    </p:spTree>
    <p:extLst>
      <p:ext uri="{BB962C8B-B14F-4D97-AF65-F5344CB8AC3E}">
        <p14:creationId xmlns:p14="http://schemas.microsoft.com/office/powerpoint/2010/main" val="3800016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B3CF5C-8E0F-432F-B34A-216FC5A9A1D0}" type="datetime1">
              <a:rPr lang="ru-RU" smtClean="0"/>
              <a:t>21.12.2021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14</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solenoid</a:t>
            </a:r>
            <a:r>
              <a:rPr lang="ru-RU"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6346480" y="1817118"/>
            <a:ext cx="5178629" cy="3349250"/>
          </a:xfrm>
          <a:prstGeom prst="rect">
            <a:avLst/>
          </a:prstGeom>
        </p:spPr>
        <p:txBody>
          <a:bodyPr wrap="square">
            <a:spAutoFit/>
          </a:bodyPr>
          <a:lstStyle/>
          <a:p>
            <a:pPr algn="just">
              <a:lnSpc>
                <a:spcPct val="112000"/>
              </a:lnSpc>
            </a:pP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Распределение температур для холодной массы ПАНДА соленоида при растяжках из титана и положении полосок из сверхчистого алюминия.</a:t>
            </a:r>
          </a:p>
          <a:p>
            <a:pPr algn="just">
              <a:lnSpc>
                <a:spcPct val="112000"/>
              </a:lnSpc>
            </a:pP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Актуальный вариант – третий, с двумя витками охлаждающих трубок и расположении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полосок из сверхчистого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алюминия по всей поверхности холодной массы.</a:t>
            </a:r>
            <a:endPar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2000"/>
              </a:lnSpc>
            </a:pPr>
            <a:endPar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2000"/>
              </a:lnSpc>
            </a:pPr>
            <a:endParaRPr lang="en-US" sz="898" b="1"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8" name="Table 1"/>
          <p:cNvGraphicFramePr>
            <a:graphicFrameLocks noGrp="1"/>
          </p:cNvGraphicFramePr>
          <p:nvPr>
            <p:extLst>
              <p:ext uri="{D42A27DB-BD31-4B8C-83A1-F6EECF244321}">
                <p14:modId xmlns:p14="http://schemas.microsoft.com/office/powerpoint/2010/main" val="2551327307"/>
              </p:ext>
            </p:extLst>
          </p:nvPr>
        </p:nvGraphicFramePr>
        <p:xfrm>
          <a:off x="119934" y="767522"/>
          <a:ext cx="6027369" cy="3333696"/>
        </p:xfrm>
        <a:graphic>
          <a:graphicData uri="http://schemas.openxmlformats.org/drawingml/2006/table">
            <a:tbl>
              <a:tblPr firstRow="1" bandRow="1">
                <a:tableStyleId>{BC89EF96-8CEA-46FF-86C4-4CE0E7609802}</a:tableStyleId>
              </a:tblPr>
              <a:tblGrid>
                <a:gridCol w="789298"/>
                <a:gridCol w="1627928"/>
                <a:gridCol w="1816282"/>
                <a:gridCol w="1793861"/>
              </a:tblGrid>
              <a:tr h="801614">
                <a:tc>
                  <a:txBody>
                    <a:bodyPr/>
                    <a:lstStyle/>
                    <a:p>
                      <a:pPr algn="ctr"/>
                      <a:r>
                        <a:rPr lang="en-US" dirty="0" smtClean="0"/>
                        <a:t>Case</a:t>
                      </a:r>
                      <a:endParaRPr lang="en-US" dirty="0"/>
                    </a:p>
                  </a:txBody>
                  <a:tcPr/>
                </a:tc>
                <a:tc>
                  <a:txBody>
                    <a:bodyPr/>
                    <a:lstStyle/>
                    <a:p>
                      <a:pPr algn="ctr"/>
                      <a:r>
                        <a:rPr lang="en-US" dirty="0" smtClean="0"/>
                        <a:t>Number of</a:t>
                      </a:r>
                    </a:p>
                    <a:p>
                      <a:pPr algn="ctr"/>
                      <a:r>
                        <a:rPr lang="en-US" dirty="0" smtClean="0"/>
                        <a:t>cooling pipes</a:t>
                      </a:r>
                      <a:endParaRPr lang="en-US" dirty="0"/>
                    </a:p>
                  </a:txBody>
                  <a:tcPr/>
                </a:tc>
                <a:tc>
                  <a:txBody>
                    <a:bodyPr/>
                    <a:lstStyle/>
                    <a:p>
                      <a:pPr algn="ctr"/>
                      <a:r>
                        <a:rPr lang="en-US" dirty="0" smtClean="0"/>
                        <a:t>Pure Al strip</a:t>
                      </a:r>
                    </a:p>
                    <a:p>
                      <a:pPr algn="ctr"/>
                      <a:r>
                        <a:rPr lang="en-US" dirty="0" smtClean="0"/>
                        <a:t>location</a:t>
                      </a:r>
                      <a:endParaRPr lang="en-US" dirty="0"/>
                    </a:p>
                  </a:txBody>
                  <a:tcPr/>
                </a:tc>
                <a:tc>
                  <a:txBody>
                    <a:bodyPr/>
                    <a:lstStyle/>
                    <a:p>
                      <a:pPr algn="ctr"/>
                      <a:r>
                        <a:rPr lang="en-US" dirty="0" smtClean="0"/>
                        <a:t>T</a:t>
                      </a:r>
                      <a:r>
                        <a:rPr lang="en-US" baseline="-25000" dirty="0" smtClean="0"/>
                        <a:t>peak</a:t>
                      </a:r>
                    </a:p>
                    <a:p>
                      <a:pPr algn="ctr"/>
                      <a:r>
                        <a:rPr lang="en-US" baseline="0" dirty="0" smtClean="0"/>
                        <a:t> conductor [K]</a:t>
                      </a:r>
                      <a:endParaRPr lang="en-US" dirty="0"/>
                    </a:p>
                  </a:txBody>
                  <a:tcPr/>
                </a:tc>
              </a:tr>
              <a:tr h="464427">
                <a:tc>
                  <a:txBody>
                    <a:bodyPr/>
                    <a:lstStyle/>
                    <a:p>
                      <a:pPr algn="ctr"/>
                      <a:r>
                        <a:rPr lang="en-US" dirty="0" smtClean="0">
                          <a:solidFill>
                            <a:srgbClr val="FF0000"/>
                          </a:solidFill>
                        </a:rPr>
                        <a:t>1</a:t>
                      </a:r>
                      <a:endParaRPr lang="en-US" dirty="0">
                        <a:solidFill>
                          <a:srgbClr val="FF0000"/>
                        </a:solidFill>
                      </a:endParaRPr>
                    </a:p>
                  </a:txBody>
                  <a:tcPr anchor="ctr"/>
                </a:tc>
                <a:tc>
                  <a:txBody>
                    <a:bodyPr/>
                    <a:lstStyle/>
                    <a:p>
                      <a:pPr algn="ctr"/>
                      <a:r>
                        <a:rPr lang="en-US" dirty="0" smtClean="0">
                          <a:solidFill>
                            <a:srgbClr val="FF0000"/>
                          </a:solidFill>
                        </a:rPr>
                        <a:t>2</a:t>
                      </a:r>
                      <a:endParaRPr lang="en-US" dirty="0">
                        <a:solidFill>
                          <a:srgbClr val="FF0000"/>
                        </a:solidFill>
                      </a:endParaRPr>
                    </a:p>
                  </a:txBody>
                  <a:tcPr anchor="ctr"/>
                </a:tc>
                <a:tc>
                  <a:txBody>
                    <a:bodyPr/>
                    <a:lstStyle/>
                    <a:p>
                      <a:pPr algn="l"/>
                      <a:r>
                        <a:rPr lang="en-US" dirty="0" smtClean="0">
                          <a:solidFill>
                            <a:srgbClr val="FF0000"/>
                          </a:solidFill>
                        </a:rPr>
                        <a:t>Inner radius</a:t>
                      </a:r>
                      <a:endParaRPr lang="en-US" dirty="0">
                        <a:solidFill>
                          <a:srgbClr val="FF0000"/>
                        </a:solidFill>
                      </a:endParaRPr>
                    </a:p>
                  </a:txBody>
                  <a:tcPr anchor="ctr"/>
                </a:tc>
                <a:tc>
                  <a:txBody>
                    <a:bodyPr/>
                    <a:lstStyle/>
                    <a:p>
                      <a:pPr algn="ctr"/>
                      <a:r>
                        <a:rPr lang="en-US" dirty="0" smtClean="0">
                          <a:solidFill>
                            <a:srgbClr val="FF0000"/>
                          </a:solidFill>
                        </a:rPr>
                        <a:t>5.03 </a:t>
                      </a:r>
                      <a:endParaRPr lang="en-US" dirty="0">
                        <a:solidFill>
                          <a:srgbClr val="FF0000"/>
                        </a:solidFill>
                      </a:endParaRPr>
                    </a:p>
                  </a:txBody>
                  <a:tcPr anchor="ctr"/>
                </a:tc>
              </a:tr>
              <a:tr h="464427">
                <a:tc>
                  <a:txBody>
                    <a:bodyPr/>
                    <a:lstStyle/>
                    <a:p>
                      <a:pPr algn="ctr"/>
                      <a:r>
                        <a:rPr lang="en-US" dirty="0" smtClean="0"/>
                        <a:t>2</a:t>
                      </a:r>
                      <a:endParaRPr lang="en-US" dirty="0"/>
                    </a:p>
                  </a:txBody>
                  <a:tcPr anchor="ctr"/>
                </a:tc>
                <a:tc>
                  <a:txBody>
                    <a:bodyPr/>
                    <a:lstStyle/>
                    <a:p>
                      <a:pPr algn="ctr"/>
                      <a:r>
                        <a:rPr lang="en-US" dirty="0" smtClean="0"/>
                        <a:t>3</a:t>
                      </a:r>
                      <a:endParaRPr lang="en-US" dirty="0"/>
                    </a:p>
                  </a:txBody>
                  <a:tcPr anchor="ctr"/>
                </a:tc>
                <a:tc>
                  <a:txBody>
                    <a:bodyPr/>
                    <a:lstStyle/>
                    <a:p>
                      <a:pPr algn="l"/>
                      <a:r>
                        <a:rPr lang="en-US" dirty="0" smtClean="0"/>
                        <a:t>Inner radius</a:t>
                      </a:r>
                      <a:endParaRPr lang="en-US" dirty="0"/>
                    </a:p>
                  </a:txBody>
                  <a:tcPr anchor="ctr"/>
                </a:tc>
                <a:tc>
                  <a:txBody>
                    <a:bodyPr/>
                    <a:lstStyle/>
                    <a:p>
                      <a:pPr algn="ctr"/>
                      <a:r>
                        <a:rPr lang="en-US" dirty="0" smtClean="0"/>
                        <a:t>4.92</a:t>
                      </a:r>
                      <a:endParaRPr lang="en-US" dirty="0"/>
                    </a:p>
                  </a:txBody>
                  <a:tcPr anchor="ctr"/>
                </a:tc>
              </a:tr>
              <a:tr h="801614">
                <a:tc>
                  <a:txBody>
                    <a:bodyPr/>
                    <a:lstStyle/>
                    <a:p>
                      <a:pPr algn="ctr"/>
                      <a:r>
                        <a:rPr lang="en-US" dirty="0" smtClean="0">
                          <a:solidFill>
                            <a:srgbClr val="FF0000"/>
                          </a:solidFill>
                        </a:rPr>
                        <a:t>3</a:t>
                      </a:r>
                      <a:endParaRPr lang="en-US" dirty="0">
                        <a:solidFill>
                          <a:srgbClr val="FF0000"/>
                        </a:solidFill>
                      </a:endParaRPr>
                    </a:p>
                  </a:txBody>
                  <a:tcPr anchor="ctr"/>
                </a:tc>
                <a:tc>
                  <a:txBody>
                    <a:bodyPr/>
                    <a:lstStyle/>
                    <a:p>
                      <a:pPr algn="ctr"/>
                      <a:r>
                        <a:rPr lang="en-US" dirty="0" smtClean="0">
                          <a:solidFill>
                            <a:srgbClr val="FF0000"/>
                          </a:solidFill>
                        </a:rPr>
                        <a:t>2</a:t>
                      </a:r>
                      <a:endParaRPr lang="en-US" dirty="0">
                        <a:solidFill>
                          <a:srgbClr val="FF0000"/>
                        </a:solidFill>
                      </a:endParaRPr>
                    </a:p>
                  </a:txBody>
                  <a:tcPr anchor="ctr"/>
                </a:tc>
                <a:tc>
                  <a:txBody>
                    <a:bodyPr/>
                    <a:lstStyle/>
                    <a:p>
                      <a:pPr algn="l"/>
                      <a:r>
                        <a:rPr lang="en-US" dirty="0" smtClean="0">
                          <a:solidFill>
                            <a:srgbClr val="FF0000"/>
                          </a:solidFill>
                        </a:rPr>
                        <a:t>Inner &amp; outer</a:t>
                      </a:r>
                      <a:r>
                        <a:rPr lang="en-US" baseline="0" dirty="0" smtClean="0">
                          <a:solidFill>
                            <a:srgbClr val="FF0000"/>
                          </a:solidFill>
                        </a:rPr>
                        <a:t> radius</a:t>
                      </a:r>
                      <a:endParaRPr lang="en-US" dirty="0">
                        <a:solidFill>
                          <a:srgbClr val="FF0000"/>
                        </a:solidFill>
                      </a:endParaRPr>
                    </a:p>
                  </a:txBody>
                  <a:tcPr anchor="ctr"/>
                </a:tc>
                <a:tc>
                  <a:txBody>
                    <a:bodyPr/>
                    <a:lstStyle/>
                    <a:p>
                      <a:pPr algn="ctr"/>
                      <a:r>
                        <a:rPr lang="en-US" dirty="0" smtClean="0">
                          <a:solidFill>
                            <a:srgbClr val="FF0000"/>
                          </a:solidFill>
                        </a:rPr>
                        <a:t>4.90</a:t>
                      </a:r>
                      <a:endParaRPr lang="en-US" dirty="0">
                        <a:solidFill>
                          <a:srgbClr val="FF0000"/>
                        </a:solidFill>
                      </a:endParaRPr>
                    </a:p>
                  </a:txBody>
                  <a:tcPr anchor="ctr"/>
                </a:tc>
              </a:tr>
              <a:tr h="801614">
                <a:tc>
                  <a:txBody>
                    <a:bodyPr/>
                    <a:lstStyle/>
                    <a:p>
                      <a:pPr algn="ctr"/>
                      <a:r>
                        <a:rPr lang="en-US" dirty="0" smtClean="0"/>
                        <a:t>4</a:t>
                      </a:r>
                      <a:endParaRPr lang="en-US" dirty="0"/>
                    </a:p>
                  </a:txBody>
                  <a:tcPr anchor="ctr"/>
                </a:tc>
                <a:tc>
                  <a:txBody>
                    <a:bodyPr/>
                    <a:lstStyle/>
                    <a:p>
                      <a:pPr algn="ctr"/>
                      <a:r>
                        <a:rPr lang="en-US" dirty="0" smtClean="0"/>
                        <a:t>3</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Inner &amp; outer</a:t>
                      </a:r>
                      <a:r>
                        <a:rPr lang="en-US" baseline="0" dirty="0" smtClean="0"/>
                        <a:t> radius</a:t>
                      </a:r>
                      <a:endParaRPr 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4.90</a:t>
                      </a:r>
                    </a:p>
                  </a:txBody>
                  <a:tcPr anchor="ctr"/>
                </a:tc>
              </a:tr>
            </a:tbl>
          </a:graphicData>
        </a:graphic>
      </p:graphicFrame>
      <p:pic>
        <p:nvPicPr>
          <p:cNvPr id="10"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77" y="5792090"/>
            <a:ext cx="5444812" cy="491015"/>
          </a:xfrm>
          <a:prstGeom prst="rect">
            <a:avLst/>
          </a:prstGeom>
        </p:spPr>
      </p:pic>
      <p:pic>
        <p:nvPicPr>
          <p:cNvPr id="11"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843" y="4253782"/>
            <a:ext cx="5378277" cy="1242307"/>
          </a:xfrm>
          <a:prstGeom prst="rect">
            <a:avLst/>
          </a:prstGeom>
        </p:spPr>
      </p:pic>
    </p:spTree>
    <p:extLst>
      <p:ext uri="{BB962C8B-B14F-4D97-AF65-F5344CB8AC3E}">
        <p14:creationId xmlns:p14="http://schemas.microsoft.com/office/powerpoint/2010/main" val="539386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B3CF5C-8E0F-432F-B34A-216FC5A9A1D0}" type="datetime1">
              <a:rPr lang="ru-RU" smtClean="0"/>
              <a:t>21.12.2021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15</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solenoid</a:t>
            </a:r>
            <a:r>
              <a:rPr lang="ru-RU"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158373" y="4652040"/>
            <a:ext cx="11330475" cy="1643399"/>
          </a:xfrm>
          <a:prstGeom prst="rect">
            <a:avLst/>
          </a:prstGeom>
        </p:spPr>
        <p:txBody>
          <a:bodyPr wrap="square">
            <a:spAutoFit/>
          </a:bodyPr>
          <a:lstStyle/>
          <a:p>
            <a:pPr algn="just">
              <a:lnSpc>
                <a:spcPct val="112000"/>
              </a:lnSpc>
            </a:pP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Экран разделен на четыре части, чтобы избежать больших потерь от вихревых токов. Расчеты показали, что 2-х частей уже достаточно, чтобы при </a:t>
            </a:r>
            <a:r>
              <a:rPr lang="ru-RU" b="1" dirty="0" err="1"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квенче</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не нагревались более 80К.</a:t>
            </a:r>
          </a:p>
          <a:p>
            <a:pPr algn="just">
              <a:lnSpc>
                <a:spcPct val="112000"/>
              </a:lnSpc>
            </a:pP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ЦЕРН, ДЕЗИ и ФАИР используют газообразный гелий от дополнительной ступени ожижителя. 16-19 бар при захолаживании, 12-13 бар при нормальной работе.</a:t>
            </a:r>
          </a:p>
          <a:p>
            <a:pPr algn="just">
              <a:lnSpc>
                <a:spcPct val="112000"/>
              </a:lnSpc>
            </a:pP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ЦЕРН, ДЕЗИ использует 40К, ФАИР планирует – 50К.</a:t>
            </a:r>
            <a:endParaRPr lang="en-US" sz="898"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Объект 6"/>
          <p:cNvPicPr>
            <a:picLocks noChangeAspect="1"/>
          </p:cNvPicPr>
          <p:nvPr/>
        </p:nvPicPr>
        <p:blipFill rotWithShape="1">
          <a:blip r:embed="rId3" cstate="print">
            <a:extLst>
              <a:ext uri="{28A0092B-C50C-407E-A947-70E740481C1C}">
                <a14:useLocalDpi xmlns:a14="http://schemas.microsoft.com/office/drawing/2010/main" val="0"/>
              </a:ext>
            </a:extLst>
          </a:blip>
          <a:srcRect r="41250" b="3619"/>
          <a:stretch/>
        </p:blipFill>
        <p:spPr>
          <a:xfrm>
            <a:off x="158373" y="436790"/>
            <a:ext cx="4102854" cy="3551693"/>
          </a:xfrm>
          <a:prstGeom prst="rect">
            <a:avLst/>
          </a:prstGeom>
        </p:spPr>
      </p:pic>
      <p:pic>
        <p:nvPicPr>
          <p:cNvPr id="10" name="Объект 3"/>
          <p:cNvPicPr>
            <a:picLocks noChangeAspect="1"/>
          </p:cNvPicPr>
          <p:nvPr/>
        </p:nvPicPr>
        <p:blipFill rotWithShape="1">
          <a:blip r:embed="rId4">
            <a:extLst>
              <a:ext uri="{28A0092B-C50C-407E-A947-70E740481C1C}">
                <a14:useLocalDpi xmlns:a14="http://schemas.microsoft.com/office/drawing/2010/main" val="0"/>
              </a:ext>
            </a:extLst>
          </a:blip>
          <a:srcRect l="9750" t="7237" r="39500" b="5693"/>
          <a:stretch/>
        </p:blipFill>
        <p:spPr>
          <a:xfrm>
            <a:off x="4491431" y="572569"/>
            <a:ext cx="3738170" cy="3415914"/>
          </a:xfrm>
          <a:prstGeom prst="rect">
            <a:avLst/>
          </a:prstGeom>
        </p:spPr>
      </p:pic>
      <p:pic>
        <p:nvPicPr>
          <p:cNvPr id="11" name="Picture 2" descr="D:\DRAWINGS\FAIR\PANDA\Presentation\09_2017\Shield-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324014" y="313089"/>
            <a:ext cx="3704963" cy="32720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DRAWINGS\FAIR\PANDA\Presentation\09_2017\pipe_shield Model (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481" t="50240" r="63315" b="21914"/>
          <a:stretch/>
        </p:blipFill>
        <p:spPr bwMode="auto">
          <a:xfrm>
            <a:off x="8459805" y="3088879"/>
            <a:ext cx="1800201" cy="159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283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B3CF5C-8E0F-432F-B34A-216FC5A9A1D0}" type="datetime1">
              <a:rPr lang="ru-RU" smtClean="0"/>
              <a:t>21.12.2021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16</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507589" y="104561"/>
            <a:ext cx="7459461"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solenoid</a:t>
            </a:r>
            <a:r>
              <a:rPr lang="ru-RU"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Distribution box</a:t>
            </a:r>
            <a:r>
              <a:rPr lang="ru-RU"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409685" y="4753462"/>
            <a:ext cx="11330475" cy="1022972"/>
          </a:xfrm>
          <a:prstGeom prst="rect">
            <a:avLst/>
          </a:prstGeom>
        </p:spPr>
        <p:txBody>
          <a:bodyPr wrap="square">
            <a:spAutoFit/>
          </a:bodyPr>
          <a:lstStyle/>
          <a:p>
            <a:pPr algn="just">
              <a:lnSpc>
                <a:spcPct val="112000"/>
              </a:lnSpc>
            </a:pP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Распределительный бокс для схемы с термосифонным охлаждением. Для ПАНДА в боксе находится сосуд с жидким гелием 300л максимум. Больший объем мы не смогли разместить из-за жестких требований внешних размеров бокса.</a:t>
            </a:r>
            <a:endParaRPr lang="en-US" sz="898"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3"/>
          <a:stretch>
            <a:fillRect/>
          </a:stretch>
        </p:blipFill>
        <p:spPr>
          <a:xfrm>
            <a:off x="199723" y="627138"/>
            <a:ext cx="5476800" cy="4065412"/>
          </a:xfrm>
          <a:prstGeom prst="rect">
            <a:avLst/>
          </a:prstGeom>
        </p:spPr>
      </p:pic>
      <p:pic>
        <p:nvPicPr>
          <p:cNvPr id="7" name="Рисунок 6"/>
          <p:cNvPicPr>
            <a:picLocks noChangeAspect="1"/>
          </p:cNvPicPr>
          <p:nvPr/>
        </p:nvPicPr>
        <p:blipFill rotWithShape="1">
          <a:blip r:embed="rId4" cstate="print">
            <a:extLst>
              <a:ext uri="{28A0092B-C50C-407E-A947-70E740481C1C}">
                <a14:useLocalDpi xmlns:a14="http://schemas.microsoft.com/office/drawing/2010/main"/>
              </a:ext>
            </a:extLst>
          </a:blip>
          <a:srcRect l="25000" t="2116" r="33412" b="1942"/>
          <a:stretch/>
        </p:blipFill>
        <p:spPr>
          <a:xfrm>
            <a:off x="7650178" y="165472"/>
            <a:ext cx="3169503" cy="4425657"/>
          </a:xfrm>
          <a:prstGeom prst="rect">
            <a:avLst/>
          </a:prstGeom>
        </p:spPr>
      </p:pic>
    </p:spTree>
    <p:extLst>
      <p:ext uri="{BB962C8B-B14F-4D97-AF65-F5344CB8AC3E}">
        <p14:creationId xmlns:p14="http://schemas.microsoft.com/office/powerpoint/2010/main" val="3491800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6919271" y="1829779"/>
            <a:ext cx="5188352" cy="2471070"/>
          </a:xfrm>
          <a:prstGeom prst="rect">
            <a:avLst/>
          </a:prstGeom>
        </p:spPr>
      </p:pic>
      <p:sp>
        <p:nvSpPr>
          <p:cNvPr id="2" name="Дата 1"/>
          <p:cNvSpPr>
            <a:spLocks noGrp="1"/>
          </p:cNvSpPr>
          <p:nvPr>
            <p:ph type="dt" sz="half" idx="10"/>
          </p:nvPr>
        </p:nvSpPr>
        <p:spPr/>
        <p:txBody>
          <a:bodyPr/>
          <a:lstStyle/>
          <a:p>
            <a:fld id="{D5B3CF5C-8E0F-432F-B34A-216FC5A9A1D0}" type="datetime1">
              <a:rPr lang="ru-RU" smtClean="0"/>
              <a:t>21.12.2021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17</a:t>
            </a:fld>
            <a:endParaRPr lang="ru-RU"/>
          </a:p>
        </p:txBody>
      </p:sp>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6895" y="836998"/>
            <a:ext cx="4587478" cy="2583654"/>
          </a:xfrm>
          <a:prstGeom prst="rect">
            <a:avLst/>
          </a:prstGeom>
        </p:spPr>
      </p:pic>
      <p:sp>
        <p:nvSpPr>
          <p:cNvPr id="5" name="Прямоугольник 16">
            <a:extLst>
              <a:ext uri="{FF2B5EF4-FFF2-40B4-BE49-F238E27FC236}">
                <a16:creationId xmlns:a16="http://schemas.microsoft.com/office/drawing/2014/main" xmlns="" id="{5F7CC429-1E45-494B-AA7F-4ABFF8D72F21}"/>
              </a:ext>
            </a:extLst>
          </p:cNvPr>
          <p:cNvSpPr/>
          <p:nvPr/>
        </p:nvSpPr>
        <p:spPr>
          <a:xfrm>
            <a:off x="507589" y="104561"/>
            <a:ext cx="10981259"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solenoid</a:t>
            </a:r>
            <a:r>
              <a:rPr lang="ru-RU"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Distribution box</a:t>
            </a:r>
            <a:r>
              <a:rPr lang="ru-RU"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and transfer line</a:t>
            </a:r>
            <a:r>
              <a:rPr lang="ru-RU"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246723" y="5073033"/>
            <a:ext cx="11330475" cy="1333185"/>
          </a:xfrm>
          <a:prstGeom prst="rect">
            <a:avLst/>
          </a:prstGeom>
        </p:spPr>
        <p:txBody>
          <a:bodyPr wrap="square">
            <a:spAutoFit/>
          </a:bodyPr>
          <a:lstStyle/>
          <a:p>
            <a:pPr algn="just">
              <a:lnSpc>
                <a:spcPct val="112000"/>
              </a:lnSpc>
            </a:pP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В качестве соединительных токовводов используется проводник соленоида АТЛАС размером</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30×4,3mm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и 12 </a:t>
            </a:r>
            <a:r>
              <a:rPr lang="ru-RU" b="1" dirty="0" err="1"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стрендами</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Количество сверхчистого алюминия достаточно чтобы температура не превышала 5,5К, но для надежности внутри трубопровода сборка токовводов охлаждается </a:t>
            </a:r>
            <a:r>
              <a:rPr lang="ru-RU" b="1"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обратным потоком 4,5К.</a:t>
            </a:r>
            <a:endParaRPr lang="en-US" sz="898"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rotWithShape="1">
          <a:blip r:embed="rId5" cstate="print">
            <a:extLst>
              <a:ext uri="{28A0092B-C50C-407E-A947-70E740481C1C}">
                <a14:useLocalDpi xmlns:a14="http://schemas.microsoft.com/office/drawing/2010/main"/>
              </a:ext>
            </a:extLst>
          </a:blip>
          <a:srcRect l="25000" t="2116" r="33412" b="1942"/>
          <a:stretch/>
        </p:blipFill>
        <p:spPr>
          <a:xfrm>
            <a:off x="507589" y="566226"/>
            <a:ext cx="3169503" cy="4425657"/>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1131" y="2779054"/>
            <a:ext cx="3612376" cy="2033634"/>
          </a:xfrm>
          <a:prstGeom prst="rect">
            <a:avLst/>
          </a:prstGeom>
        </p:spPr>
      </p:pic>
    </p:spTree>
    <p:extLst>
      <p:ext uri="{BB962C8B-B14F-4D97-AF65-F5344CB8AC3E}">
        <p14:creationId xmlns:p14="http://schemas.microsoft.com/office/powerpoint/2010/main" val="2484964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B3CF5C-8E0F-432F-B34A-216FC5A9A1D0}" type="datetime1">
              <a:rPr lang="ru-RU" smtClean="0"/>
              <a:t>21.12.2021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18</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solenoid</a:t>
            </a:r>
          </a:p>
        </p:txBody>
      </p:sp>
      <p:sp>
        <p:nvSpPr>
          <p:cNvPr id="14" name="Прямоугольник 13"/>
          <p:cNvSpPr/>
          <p:nvPr/>
        </p:nvSpPr>
        <p:spPr>
          <a:xfrm>
            <a:off x="414780" y="725131"/>
            <a:ext cx="11320285" cy="5675528"/>
          </a:xfrm>
          <a:prstGeom prst="rect">
            <a:avLst/>
          </a:prstGeom>
        </p:spPr>
        <p:txBody>
          <a:bodyPr wrap="square">
            <a:spAutoFit/>
          </a:bodyPr>
          <a:lstStyle/>
          <a:p>
            <a:pPr algn="just">
              <a:lnSpc>
                <a:spcPct val="112000"/>
              </a:lnSpc>
            </a:pP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BINP suggest to use a superconducting </a:t>
            </a:r>
            <a:r>
              <a:rPr lang="en-US" b="1" dirty="0" err="1">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NbTi</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/Cu wire based Rutherford cable co-extruded with a high purity aluminum-stabilizing matrix. This type of conductor was used for production larger detectors such as CELLO, CDF, TOPAZ, VENUS, ALEPH, DELPHI, CLEO, SDC, BELLE, ATLAS CS, ATLAS ECTs, ATLAS BT, CMS, Mu2e solenoids and PANDA</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p>
          <a:p>
            <a:pPr algn="just">
              <a:lnSpc>
                <a:spcPct val="112000"/>
              </a:lnSpc>
            </a:pPr>
            <a:endPar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2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SPD solenoid is designed to operate at a current of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6,3 kA for vertical position of the conductor,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i.e.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about 32%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of its critical current at 4.5 K and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2,0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 peak magnetic field. </a:t>
            </a:r>
            <a:endPar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2000"/>
              </a:lnSpc>
            </a:pPr>
            <a:endPar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2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conductor is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insulated conductor dimensions at 4.5 K are 10.90 mm in width and 7.90 mm in height. The Rutherford cable is composed of 8 strands with a diameter of 1.40 mm and a Cu/SC ratio of 1.0. The critical current density of the superconductor at 4.2 K and 5 T shall be larger than 2800 A/mm2 to ensure a temperature margin for quench well above 2.0 K. The same type of the conductor is produced in Russia and used for the PANDA solenoid, FAIR, Darmstadt</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p>
          <a:p>
            <a:pPr algn="just">
              <a:lnSpc>
                <a:spcPct val="112000"/>
              </a:lnSpc>
            </a:pPr>
            <a:endPar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2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the case a horizontal position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of the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conductor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current is about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of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8,3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kA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and we need to use a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Rutherford cable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with 12 wires and the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conductor dimensions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should be at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4.5 K are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17,7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mm in width and 7.90 mm in height.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endParaRPr lang="en-US" sz="898"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2000"/>
              </a:lnSpc>
            </a:pPr>
            <a:endParaRPr lang="en-US" sz="898"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0467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B3CF5C-8E0F-432F-B34A-216FC5A9A1D0}" type="datetime1">
              <a:rPr lang="ru-RU" smtClean="0"/>
              <a:t>21.12.2021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19</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solenoid 	Magnetic Analysis</a:t>
            </a:r>
          </a:p>
        </p:txBody>
      </p:sp>
      <p:pic>
        <p:nvPicPr>
          <p:cNvPr id="7" name="Рисунок 6"/>
          <p:cNvPicPr>
            <a:picLocks noChangeAspect="1"/>
          </p:cNvPicPr>
          <p:nvPr/>
        </p:nvPicPr>
        <p:blipFill>
          <a:blip r:embed="rId3"/>
          <a:stretch>
            <a:fillRect/>
          </a:stretch>
        </p:blipFill>
        <p:spPr>
          <a:xfrm>
            <a:off x="1303155" y="759666"/>
            <a:ext cx="4266703" cy="2400021"/>
          </a:xfrm>
          <a:prstGeom prst="rect">
            <a:avLst/>
          </a:prstGeom>
        </p:spPr>
      </p:pic>
      <p:pic>
        <p:nvPicPr>
          <p:cNvPr id="8" name="Рисунок 7"/>
          <p:cNvPicPr>
            <a:picLocks noChangeAspect="1"/>
          </p:cNvPicPr>
          <p:nvPr/>
        </p:nvPicPr>
        <p:blipFill>
          <a:blip r:embed="rId4"/>
          <a:stretch>
            <a:fillRect/>
          </a:stretch>
        </p:blipFill>
        <p:spPr>
          <a:xfrm>
            <a:off x="6427661" y="759666"/>
            <a:ext cx="4365878" cy="2455807"/>
          </a:xfrm>
          <a:prstGeom prst="rect">
            <a:avLst/>
          </a:prstGeom>
        </p:spPr>
      </p:pic>
      <p:pic>
        <p:nvPicPr>
          <p:cNvPr id="9" name="Рисунок 8"/>
          <p:cNvPicPr>
            <a:picLocks noChangeAspect="1"/>
          </p:cNvPicPr>
          <p:nvPr/>
        </p:nvPicPr>
        <p:blipFill>
          <a:blip r:embed="rId5"/>
          <a:stretch>
            <a:fillRect/>
          </a:stretch>
        </p:blipFill>
        <p:spPr>
          <a:xfrm>
            <a:off x="1017807" y="3476978"/>
            <a:ext cx="4554811" cy="2562081"/>
          </a:xfrm>
          <a:prstGeom prst="rect">
            <a:avLst/>
          </a:prstGeom>
        </p:spPr>
      </p:pic>
      <p:pic>
        <p:nvPicPr>
          <p:cNvPr id="10" name="Рисунок 9"/>
          <p:cNvPicPr>
            <a:picLocks noChangeAspect="1"/>
          </p:cNvPicPr>
          <p:nvPr/>
        </p:nvPicPr>
        <p:blipFill>
          <a:blip r:embed="rId6"/>
          <a:stretch>
            <a:fillRect/>
          </a:stretch>
        </p:blipFill>
        <p:spPr>
          <a:xfrm>
            <a:off x="5900636" y="3215473"/>
            <a:ext cx="3198737" cy="1799290"/>
          </a:xfrm>
          <a:prstGeom prst="rect">
            <a:avLst/>
          </a:prstGeom>
        </p:spPr>
      </p:pic>
      <p:pic>
        <p:nvPicPr>
          <p:cNvPr id="11" name="Рисунок 10"/>
          <p:cNvPicPr>
            <a:picLocks noChangeAspect="1"/>
          </p:cNvPicPr>
          <p:nvPr/>
        </p:nvPicPr>
        <p:blipFill>
          <a:blip r:embed="rId7"/>
          <a:stretch>
            <a:fillRect/>
          </a:stretch>
        </p:blipFill>
        <p:spPr>
          <a:xfrm>
            <a:off x="8610600" y="4622272"/>
            <a:ext cx="3038365" cy="1709081"/>
          </a:xfrm>
          <a:prstGeom prst="rect">
            <a:avLst/>
          </a:prstGeom>
        </p:spPr>
      </p:pic>
      <p:sp>
        <p:nvSpPr>
          <p:cNvPr id="13" name="Прямоугольник 12"/>
          <p:cNvSpPr/>
          <p:nvPr/>
        </p:nvSpPr>
        <p:spPr>
          <a:xfrm>
            <a:off x="9291754" y="3337165"/>
            <a:ext cx="2164829" cy="1126462"/>
          </a:xfrm>
          <a:prstGeom prst="rect">
            <a:avLst/>
          </a:prstGeom>
        </p:spPr>
        <p:txBody>
          <a:bodyPr wrap="square">
            <a:spAutoFit/>
          </a:bodyPr>
          <a:lstStyle/>
          <a:p>
            <a:pPr algn="just">
              <a:lnSpc>
                <a:spcPct val="105000"/>
              </a:lnSpc>
            </a:pPr>
            <a:endParaRPr lang="en-US"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pPr>
            <a:r>
              <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Maximal field in the coil is 2.0 T</a:t>
            </a:r>
            <a:endParaRPr lang="en-US"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pPr>
            <a:endParaRPr lang="en-US" sz="16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4921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B3CF5C-8E0F-432F-B34A-216FC5A9A1D0}" type="datetime1">
              <a:rPr lang="ru-RU" smtClean="0"/>
              <a:t>21.12.2021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2</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yoke and solenoid</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663191" y="627137"/>
            <a:ext cx="11234058" cy="2128275"/>
          </a:xfrm>
          <a:prstGeom prst="rect">
            <a:avLst/>
          </a:prstGeom>
        </p:spPr>
        <p:txBody>
          <a:bodyPr wrap="square">
            <a:spAutoFit/>
          </a:bodyPr>
          <a:lstStyle/>
          <a:p>
            <a:pPr algn="just">
              <a:lnSpc>
                <a:spcPct val="105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cryostat of the magnet with the coils, cold mass and thermal shields is located inside the yoke.</a:t>
            </a:r>
          </a:p>
          <a:p>
            <a:pPr algn="just">
              <a:lnSpc>
                <a:spcPct val="105000"/>
              </a:lnSpc>
            </a:pP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overall dimensions are driven by the space planned for the detectors of SPD and the ma field parameters. Outside diameter of the cryostat is 3768 mm and a gap between the yoke and the cryostat about 20 mm. Radially a free diameter of 3228 mm is left for the SPD detectors. The length of the magnet is 3800mm and the magnet should be installed symmetrically inside the yoke </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49" name="Рисунок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284" y="2672424"/>
            <a:ext cx="3891616" cy="3754265"/>
          </a:xfrm>
          <a:prstGeom prst="rect">
            <a:avLst/>
          </a:prstGeom>
          <a:noFill/>
          <a:extLst>
            <a:ext uri="{909E8E84-426E-40DD-AFC4-6F175D3DCCD1}">
              <a14:hiddenFill xmlns:a14="http://schemas.microsoft.com/office/drawing/2010/main">
                <a:solidFill>
                  <a:srgbClr val="FFFFFF"/>
                </a:solidFill>
              </a14:hiddenFill>
            </a:ext>
          </a:extLst>
        </p:spPr>
      </p:pic>
      <p:pic>
        <p:nvPicPr>
          <p:cNvPr id="18" name="Рисунок 17"/>
          <p:cNvPicPr/>
          <p:nvPr/>
        </p:nvPicPr>
        <p:blipFill>
          <a:blip r:embed="rId4"/>
          <a:stretch>
            <a:fillRect/>
          </a:stretch>
        </p:blipFill>
        <p:spPr>
          <a:xfrm>
            <a:off x="1277134" y="2672424"/>
            <a:ext cx="3425378" cy="3683926"/>
          </a:xfrm>
          <a:prstGeom prst="rect">
            <a:avLst/>
          </a:prstGeom>
        </p:spPr>
      </p:pic>
    </p:spTree>
    <p:extLst>
      <p:ext uri="{BB962C8B-B14F-4D97-AF65-F5344CB8AC3E}">
        <p14:creationId xmlns:p14="http://schemas.microsoft.com/office/powerpoint/2010/main" val="1898636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B3CF5C-8E0F-432F-B34A-216FC5A9A1D0}" type="datetime1">
              <a:rPr lang="ru-RU" smtClean="0"/>
              <a:t>21.12.2021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20</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PANDA conductor</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pic>
        <p:nvPicPr>
          <p:cNvPr id="6" name="Рисунок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682" y="1652878"/>
            <a:ext cx="2882373" cy="2503667"/>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975756" y="2835409"/>
            <a:ext cx="2795238" cy="523220"/>
          </a:xfrm>
          <a:prstGeom prst="rect">
            <a:avLst/>
          </a:prstGeom>
        </p:spPr>
        <p:txBody>
          <a:bodyPr wrap="square">
            <a:spAutoFit/>
          </a:bodyPr>
          <a:lstStyle/>
          <a:p>
            <a:pPr algn="ctr">
              <a:spcBef>
                <a:spcPts val="385"/>
              </a:spcBef>
              <a:spcAft>
                <a:spcPts val="385"/>
              </a:spcAft>
            </a:pPr>
            <a:r>
              <a:rPr lang="en-US" sz="1400" b="1" dirty="0" smtClean="0">
                <a:ea typeface="Times New Roman" panose="02020603050405020304" pitchFamily="18" charset="0"/>
                <a:cs typeface="Times New Roman" panose="02020603050405020304" pitchFamily="18" charset="0"/>
              </a:rPr>
              <a:t>Longitudinal </a:t>
            </a:r>
            <a:r>
              <a:rPr lang="en-US" sz="1400" b="1" dirty="0">
                <a:ea typeface="Times New Roman" panose="02020603050405020304" pitchFamily="18" charset="0"/>
                <a:cs typeface="Times New Roman" panose="02020603050405020304" pitchFamily="18" charset="0"/>
              </a:rPr>
              <a:t>section of the cryostat with cold mass.</a:t>
            </a:r>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803" y="3972578"/>
            <a:ext cx="4130635" cy="2175960"/>
          </a:xfrm>
          <a:prstGeom prst="rect">
            <a:avLst/>
          </a:prstGeom>
        </p:spPr>
      </p:pic>
      <p:sp>
        <p:nvSpPr>
          <p:cNvPr id="9" name="Прямоугольник 8"/>
          <p:cNvSpPr/>
          <p:nvPr/>
        </p:nvSpPr>
        <p:spPr>
          <a:xfrm>
            <a:off x="4373376" y="5165137"/>
            <a:ext cx="2058956" cy="307777"/>
          </a:xfrm>
          <a:prstGeom prst="rect">
            <a:avLst/>
          </a:prstGeom>
        </p:spPr>
        <p:txBody>
          <a:bodyPr wrap="square">
            <a:spAutoFit/>
          </a:bodyPr>
          <a:lstStyle/>
          <a:p>
            <a:pPr algn="just">
              <a:spcBef>
                <a:spcPts val="385"/>
              </a:spcBef>
              <a:spcAft>
                <a:spcPts val="385"/>
              </a:spcAft>
            </a:pPr>
            <a:r>
              <a:rPr lang="en-US" sz="1400" b="1" dirty="0" smtClean="0">
                <a:latin typeface="Times New Roman" panose="02020603050405020304" pitchFamily="18" charset="0"/>
                <a:ea typeface="Calibri" panose="020F0502020204030204" pitchFamily="34" charset="0"/>
                <a:cs typeface="Times New Roman" panose="02020603050405020304" pitchFamily="18" charset="0"/>
              </a:rPr>
              <a:t>Cold </a:t>
            </a:r>
            <a:r>
              <a:rPr lang="en-US" sz="1400" b="1" dirty="0">
                <a:latin typeface="Times New Roman" panose="02020603050405020304" pitchFamily="18" charset="0"/>
                <a:ea typeface="Calibri" panose="020F0502020204030204" pitchFamily="34" charset="0"/>
                <a:cs typeface="Times New Roman" panose="02020603050405020304" pitchFamily="18" charset="0"/>
              </a:rPr>
              <a:t>mass cross-section</a:t>
            </a:r>
            <a:r>
              <a:rPr lang="en-US" sz="1400" b="1" dirty="0">
                <a:ea typeface="Times New Roman" panose="02020603050405020304" pitchFamily="18" charset="0"/>
                <a:cs typeface="Times New Roman" panose="02020603050405020304" pitchFamily="18" charset="0"/>
              </a:rPr>
              <a:t>.</a:t>
            </a:r>
          </a:p>
        </p:txBody>
      </p:sp>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1250" y="3719971"/>
            <a:ext cx="3589985" cy="2275716"/>
          </a:xfrm>
          <a:prstGeom prst="rect">
            <a:avLst/>
          </a:prstGeom>
        </p:spPr>
      </p:pic>
      <p:sp>
        <p:nvSpPr>
          <p:cNvPr id="11" name="Прямоугольник 10"/>
          <p:cNvSpPr/>
          <p:nvPr/>
        </p:nvSpPr>
        <p:spPr>
          <a:xfrm>
            <a:off x="8308877" y="6029211"/>
            <a:ext cx="3136889" cy="307777"/>
          </a:xfrm>
          <a:prstGeom prst="rect">
            <a:avLst/>
          </a:prstGeom>
        </p:spPr>
        <p:txBody>
          <a:bodyPr wrap="square">
            <a:spAutoFit/>
          </a:bodyPr>
          <a:lstStyle/>
          <a:p>
            <a:pPr algn="just">
              <a:spcBef>
                <a:spcPts val="385"/>
              </a:spcBef>
              <a:spcAft>
                <a:spcPts val="385"/>
              </a:spcAft>
            </a:pPr>
            <a:r>
              <a:rPr lang="en-US" sz="1400" b="1" dirty="0" smtClean="0">
                <a:ea typeface="Times New Roman" panose="02020603050405020304" pitchFamily="18" charset="0"/>
                <a:cs typeface="Times New Roman" panose="02020603050405020304" pitchFamily="18" charset="0"/>
              </a:rPr>
              <a:t>Cross-section </a:t>
            </a:r>
            <a:r>
              <a:rPr lang="en-US" sz="1400" b="1" dirty="0">
                <a:ea typeface="Times New Roman" panose="02020603050405020304" pitchFamily="18" charset="0"/>
                <a:cs typeface="Times New Roman" panose="02020603050405020304" pitchFamily="18" charset="0"/>
              </a:rPr>
              <a:t>of the conductor.</a:t>
            </a:r>
          </a:p>
        </p:txBody>
      </p:sp>
      <p:sp>
        <p:nvSpPr>
          <p:cNvPr id="12" name="Прямоугольник 11"/>
          <p:cNvSpPr/>
          <p:nvPr/>
        </p:nvSpPr>
        <p:spPr>
          <a:xfrm>
            <a:off x="7514929" y="3121925"/>
            <a:ext cx="3822970" cy="307777"/>
          </a:xfrm>
          <a:prstGeom prst="rect">
            <a:avLst/>
          </a:prstGeom>
        </p:spPr>
        <p:txBody>
          <a:bodyPr wrap="none">
            <a:spAutoFit/>
          </a:bodyPr>
          <a:lstStyle/>
          <a:p>
            <a:r>
              <a:rPr lang="en-US" sz="1400" b="1" dirty="0" smtClean="0">
                <a:ea typeface="Times New Roman" panose="02020603050405020304" pitchFamily="18" charset="0"/>
                <a:cs typeface="Times New Roman" panose="02020603050405020304" pitchFamily="18" charset="0"/>
              </a:rPr>
              <a:t>Conductor </a:t>
            </a:r>
            <a:r>
              <a:rPr lang="en-US" sz="1400" b="1" dirty="0">
                <a:ea typeface="Times New Roman" panose="02020603050405020304" pitchFamily="18" charset="0"/>
                <a:cs typeface="Times New Roman" panose="02020603050405020304" pitchFamily="18" charset="0"/>
              </a:rPr>
              <a:t>mechanical and electrical parameters.</a:t>
            </a:r>
            <a:endParaRPr lang="en-US" sz="1400" b="1" dirty="0"/>
          </a:p>
        </p:txBody>
      </p:sp>
      <p:graphicFrame>
        <p:nvGraphicFramePr>
          <p:cNvPr id="13" name="Таблица 12"/>
          <p:cNvGraphicFramePr>
            <a:graphicFrameLocks noGrp="1"/>
          </p:cNvGraphicFramePr>
          <p:nvPr>
            <p:extLst/>
          </p:nvPr>
        </p:nvGraphicFramePr>
        <p:xfrm>
          <a:off x="6828774" y="1011392"/>
          <a:ext cx="4872951" cy="1925019"/>
        </p:xfrm>
        <a:graphic>
          <a:graphicData uri="http://schemas.openxmlformats.org/drawingml/2006/table">
            <a:tbl>
              <a:tblPr firstRow="1" firstCol="1" bandRow="1">
                <a:tableStyleId>{5C22544A-7EE6-4342-B048-85BDC9FD1C3A}</a:tableStyleId>
              </a:tblPr>
              <a:tblGrid>
                <a:gridCol w="2525837">
                  <a:extLst>
                    <a:ext uri="{9D8B030D-6E8A-4147-A177-3AD203B41FA5}">
                      <a16:colId xmlns:a16="http://schemas.microsoft.com/office/drawing/2014/main" xmlns="" val="20000"/>
                    </a:ext>
                  </a:extLst>
                </a:gridCol>
                <a:gridCol w="651977">
                  <a:extLst>
                    <a:ext uri="{9D8B030D-6E8A-4147-A177-3AD203B41FA5}">
                      <a16:colId xmlns:a16="http://schemas.microsoft.com/office/drawing/2014/main" xmlns="" val="20001"/>
                    </a:ext>
                  </a:extLst>
                </a:gridCol>
                <a:gridCol w="977964">
                  <a:extLst>
                    <a:ext uri="{9D8B030D-6E8A-4147-A177-3AD203B41FA5}">
                      <a16:colId xmlns:a16="http://schemas.microsoft.com/office/drawing/2014/main" xmlns="" val="20002"/>
                    </a:ext>
                  </a:extLst>
                </a:gridCol>
                <a:gridCol w="717173">
                  <a:extLst>
                    <a:ext uri="{9D8B030D-6E8A-4147-A177-3AD203B41FA5}">
                      <a16:colId xmlns:a16="http://schemas.microsoft.com/office/drawing/2014/main" xmlns="" val="20003"/>
                    </a:ext>
                  </a:extLst>
                </a:gridCol>
              </a:tblGrid>
              <a:tr h="287811">
                <a:tc>
                  <a:txBody>
                    <a:bodyPr/>
                    <a:lstStyle/>
                    <a:p>
                      <a:pPr algn="just">
                        <a:lnSpc>
                          <a:spcPct val="112000"/>
                        </a:lnSpc>
                        <a:spcAft>
                          <a:spcPts val="0"/>
                        </a:spcAft>
                      </a:pPr>
                      <a:r>
                        <a:rPr lang="en-US" sz="900" dirty="0">
                          <a:effectLst/>
                        </a:rPr>
                        <a:t>Thickness (after cold work) at 300 K</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89" marR="43989" marT="0" marB="0"/>
                </a:tc>
                <a:tc>
                  <a:txBody>
                    <a:bodyPr/>
                    <a:lstStyle/>
                    <a:p>
                      <a:pPr algn="ctr">
                        <a:lnSpc>
                          <a:spcPct val="112000"/>
                        </a:lnSpc>
                        <a:spcAft>
                          <a:spcPts val="0"/>
                        </a:spcAft>
                      </a:pPr>
                      <a:r>
                        <a:rPr lang="ru-RU" sz="900" b="0" dirty="0" err="1">
                          <a:effectLst/>
                        </a:rPr>
                        <a:t>mm</a:t>
                      </a:r>
                      <a:endParaRPr lang="en-US" sz="9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89" marR="43989" marT="0" marB="0"/>
                </a:tc>
                <a:tc>
                  <a:txBody>
                    <a:bodyPr/>
                    <a:lstStyle/>
                    <a:p>
                      <a:pPr algn="ctr">
                        <a:lnSpc>
                          <a:spcPct val="112000"/>
                        </a:lnSpc>
                        <a:spcAft>
                          <a:spcPts val="0"/>
                        </a:spcAft>
                      </a:pPr>
                      <a:r>
                        <a:rPr lang="ru-RU" sz="900" b="0" dirty="0">
                          <a:effectLst/>
                        </a:rPr>
                        <a:t>7.9</a:t>
                      </a:r>
                      <a:r>
                        <a:rPr lang="en-US" sz="900" b="0" dirty="0">
                          <a:effectLst/>
                        </a:rPr>
                        <a:t>3</a:t>
                      </a:r>
                      <a:endParaRPr lang="en-US" sz="9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89" marR="43989" marT="0" marB="0"/>
                </a:tc>
                <a:tc>
                  <a:txBody>
                    <a:bodyPr/>
                    <a:lstStyle/>
                    <a:p>
                      <a:pPr indent="41910" algn="ctr">
                        <a:lnSpc>
                          <a:spcPct val="112000"/>
                        </a:lnSpc>
                        <a:spcAft>
                          <a:spcPts val="0"/>
                        </a:spcAft>
                      </a:pPr>
                      <a:r>
                        <a:rPr lang="ru-RU" sz="900" b="0" dirty="0">
                          <a:effectLst/>
                        </a:rPr>
                        <a:t>± 0.03</a:t>
                      </a:r>
                      <a:endParaRPr lang="en-US" sz="9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89" marR="43989" marT="0" marB="0"/>
                </a:tc>
                <a:extLst>
                  <a:ext uri="{0D108BD9-81ED-4DB2-BD59-A6C34878D82A}">
                    <a16:rowId xmlns:a16="http://schemas.microsoft.com/office/drawing/2014/main" xmlns="" val="10000"/>
                  </a:ext>
                </a:extLst>
              </a:tr>
              <a:tr h="272868">
                <a:tc>
                  <a:txBody>
                    <a:bodyPr/>
                    <a:lstStyle/>
                    <a:p>
                      <a:pPr algn="just">
                        <a:spcBef>
                          <a:spcPts val="1200"/>
                        </a:spcBef>
                        <a:spcAft>
                          <a:spcPts val="1200"/>
                        </a:spcAft>
                      </a:pPr>
                      <a:r>
                        <a:rPr lang="en-US" sz="900">
                          <a:effectLst/>
                        </a:rPr>
                        <a:t>Width (after cold work) at 300 K</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mm</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10.95</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ru-RU" sz="900">
                          <a:effectLst/>
                        </a:rPr>
                        <a:t>± 0.03</a:t>
                      </a:r>
                      <a:endParaRPr lang="en-US" sz="900">
                        <a:effectLst/>
                        <a:latin typeface="Calibri" panose="020F0502020204030204" pitchFamily="34" charset="0"/>
                      </a:endParaRPr>
                    </a:p>
                  </a:txBody>
                  <a:tcPr marL="43989" marR="43989" marT="0" marB="0"/>
                </a:tc>
                <a:extLst>
                  <a:ext uri="{0D108BD9-81ED-4DB2-BD59-A6C34878D82A}">
                    <a16:rowId xmlns:a16="http://schemas.microsoft.com/office/drawing/2014/main" xmlns="" val="10001"/>
                  </a:ext>
                </a:extLst>
              </a:tr>
              <a:tr h="272868">
                <a:tc>
                  <a:txBody>
                    <a:bodyPr/>
                    <a:lstStyle/>
                    <a:p>
                      <a:pPr algn="just">
                        <a:spcBef>
                          <a:spcPts val="1200"/>
                        </a:spcBef>
                        <a:spcAft>
                          <a:spcPts val="1200"/>
                        </a:spcAft>
                      </a:pPr>
                      <a:r>
                        <a:rPr lang="en-US" sz="900" dirty="0">
                          <a:effectLst/>
                        </a:rPr>
                        <a:t>Critical current (at 4.2 K, 5 T)</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A</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&gt; 14690</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 </a:t>
                      </a:r>
                      <a:endParaRPr lang="en-US" sz="900">
                        <a:effectLst/>
                        <a:latin typeface="Calibri" panose="020F0502020204030204" pitchFamily="34" charset="0"/>
                      </a:endParaRPr>
                    </a:p>
                  </a:txBody>
                  <a:tcPr marL="43989" marR="43989" marT="0" marB="0"/>
                </a:tc>
                <a:extLst>
                  <a:ext uri="{0D108BD9-81ED-4DB2-BD59-A6C34878D82A}">
                    <a16:rowId xmlns:a16="http://schemas.microsoft.com/office/drawing/2014/main" xmlns="" val="10002"/>
                  </a:ext>
                </a:extLst>
              </a:tr>
              <a:tr h="272868">
                <a:tc>
                  <a:txBody>
                    <a:bodyPr/>
                    <a:lstStyle/>
                    <a:p>
                      <a:pPr algn="just">
                        <a:spcBef>
                          <a:spcPts val="1200"/>
                        </a:spcBef>
                        <a:spcAft>
                          <a:spcPts val="1200"/>
                        </a:spcAft>
                      </a:pPr>
                      <a:r>
                        <a:rPr lang="en-US" sz="900">
                          <a:effectLst/>
                        </a:rPr>
                        <a:t>Critical current (at 4.5 K, 3 T)</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A</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&gt; 16750</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 </a:t>
                      </a:r>
                      <a:endParaRPr lang="en-US" sz="900">
                        <a:effectLst/>
                        <a:latin typeface="Calibri" panose="020F0502020204030204" pitchFamily="34" charset="0"/>
                      </a:endParaRPr>
                    </a:p>
                  </a:txBody>
                  <a:tcPr marL="43989" marR="43989" marT="0" marB="0"/>
                </a:tc>
                <a:extLst>
                  <a:ext uri="{0D108BD9-81ED-4DB2-BD59-A6C34878D82A}">
                    <a16:rowId xmlns:a16="http://schemas.microsoft.com/office/drawing/2014/main" xmlns="" val="10003"/>
                  </a:ext>
                </a:extLst>
              </a:tr>
              <a:tr h="272868">
                <a:tc>
                  <a:txBody>
                    <a:bodyPr/>
                    <a:lstStyle/>
                    <a:p>
                      <a:pPr algn="just">
                        <a:spcBef>
                          <a:spcPts val="1200"/>
                        </a:spcBef>
                        <a:spcAft>
                          <a:spcPts val="1200"/>
                        </a:spcAft>
                      </a:pPr>
                      <a:r>
                        <a:rPr lang="en-US" sz="900">
                          <a:effectLst/>
                        </a:rPr>
                        <a:t>Overall Al/Cu/sc ratio</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 </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10.5/1.0/1.0</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 </a:t>
                      </a:r>
                      <a:endParaRPr lang="en-US" sz="900">
                        <a:effectLst/>
                        <a:latin typeface="Calibri" panose="020F0502020204030204" pitchFamily="34" charset="0"/>
                      </a:endParaRPr>
                    </a:p>
                  </a:txBody>
                  <a:tcPr marL="43989" marR="43989" marT="0" marB="0"/>
                </a:tc>
                <a:extLst>
                  <a:ext uri="{0D108BD9-81ED-4DB2-BD59-A6C34878D82A}">
                    <a16:rowId xmlns:a16="http://schemas.microsoft.com/office/drawing/2014/main" xmlns="" val="10004"/>
                  </a:ext>
                </a:extLst>
              </a:tr>
              <a:tr h="272868">
                <a:tc>
                  <a:txBody>
                    <a:bodyPr/>
                    <a:lstStyle/>
                    <a:p>
                      <a:pPr algn="just">
                        <a:spcBef>
                          <a:spcPts val="1200"/>
                        </a:spcBef>
                        <a:spcAft>
                          <a:spcPts val="1200"/>
                        </a:spcAft>
                      </a:pPr>
                      <a:r>
                        <a:rPr lang="en-US" sz="900">
                          <a:effectLst/>
                        </a:rPr>
                        <a:t>Aluminum RRR (at 4.2 K, 0 T)</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 </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&gt; 1000</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 </a:t>
                      </a:r>
                      <a:endParaRPr lang="en-US" sz="900" dirty="0">
                        <a:effectLst/>
                        <a:latin typeface="Calibri" panose="020F0502020204030204" pitchFamily="34" charset="0"/>
                      </a:endParaRPr>
                    </a:p>
                  </a:txBody>
                  <a:tcPr marL="43989" marR="43989" marT="0" marB="0"/>
                </a:tc>
                <a:extLst>
                  <a:ext uri="{0D108BD9-81ED-4DB2-BD59-A6C34878D82A}">
                    <a16:rowId xmlns:a16="http://schemas.microsoft.com/office/drawing/2014/main" xmlns="" val="10005"/>
                  </a:ext>
                </a:extLst>
              </a:tr>
              <a:tr h="272868">
                <a:tc>
                  <a:txBody>
                    <a:bodyPr/>
                    <a:lstStyle/>
                    <a:p>
                      <a:pPr algn="just">
                        <a:spcBef>
                          <a:spcPts val="1200"/>
                        </a:spcBef>
                        <a:spcAft>
                          <a:spcPts val="1200"/>
                        </a:spcAft>
                      </a:pPr>
                      <a:r>
                        <a:rPr lang="en-US" sz="900">
                          <a:effectLst/>
                        </a:rPr>
                        <a:t>Al 0.2% yield strength at 300 K</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MPa</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&gt; 30</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 </a:t>
                      </a:r>
                      <a:endParaRPr lang="en-US" sz="900" dirty="0">
                        <a:effectLst/>
                        <a:latin typeface="Calibri" panose="020F0502020204030204" pitchFamily="34" charset="0"/>
                      </a:endParaRPr>
                    </a:p>
                  </a:txBody>
                  <a:tcPr marL="43989" marR="43989" marT="0" marB="0"/>
                </a:tc>
                <a:extLst>
                  <a:ext uri="{0D108BD9-81ED-4DB2-BD59-A6C34878D82A}">
                    <a16:rowId xmlns:a16="http://schemas.microsoft.com/office/drawing/2014/main" xmlns="" val="10006"/>
                  </a:ext>
                </a:extLst>
              </a:tr>
            </a:tbl>
          </a:graphicData>
        </a:graphic>
      </p:graphicFrame>
      <p:sp>
        <p:nvSpPr>
          <p:cNvPr id="14" name="Прямоугольник 13"/>
          <p:cNvSpPr/>
          <p:nvPr/>
        </p:nvSpPr>
        <p:spPr>
          <a:xfrm>
            <a:off x="456383" y="534212"/>
            <a:ext cx="9111063" cy="819135"/>
          </a:xfrm>
          <a:prstGeom prst="rect">
            <a:avLst/>
          </a:prstGeom>
        </p:spPr>
        <p:txBody>
          <a:bodyPr wrap="square">
            <a:spAutoFit/>
          </a:bodyPr>
          <a:lstStyle/>
          <a:p>
            <a:pPr algn="just">
              <a:lnSpc>
                <a:spcPct val="105000"/>
              </a:lnSpc>
            </a:pPr>
            <a:endPar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pP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Rutherford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cable, 8 strands, extruded in Al matrix</a:t>
            </a:r>
            <a:r>
              <a:rPr lang="en-US"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pPr>
            <a:endParaRPr lang="en-US" sz="898"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2104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35536C13-D32A-49A0-BFCF-5D4DF16F5591}" type="datetime1">
              <a:rPr lang="ru-RU" smtClean="0"/>
              <a:t>21.12.2021</a:t>
            </a:fld>
            <a:endParaRPr lang="ru-RU"/>
          </a:p>
        </p:txBody>
      </p:sp>
      <p:sp>
        <p:nvSpPr>
          <p:cNvPr id="5" name="Нижний колонтитул 4"/>
          <p:cNvSpPr>
            <a:spLocks noGrp="1"/>
          </p:cNvSpPr>
          <p:nvPr>
            <p:ph type="ftr" sz="quarter" idx="11"/>
          </p:nvPr>
        </p:nvSpPr>
        <p:spPr>
          <a:xfrm>
            <a:off x="3060824" y="6348114"/>
            <a:ext cx="5718717" cy="365125"/>
          </a:xfrm>
        </p:spPr>
        <p:txBody>
          <a:bodyPr/>
          <a:lstStyle/>
          <a:p>
            <a:r>
              <a:rPr lang="en-US" smtClean="0"/>
              <a:t>E.Pyata,  BINP                             SPD solenoid </a:t>
            </a:r>
            <a:endParaRPr lang="ru-RU" dirty="0"/>
          </a:p>
        </p:txBody>
      </p:sp>
      <p:sp>
        <p:nvSpPr>
          <p:cNvPr id="6" name="Номер слайда 5"/>
          <p:cNvSpPr>
            <a:spLocks noGrp="1"/>
          </p:cNvSpPr>
          <p:nvPr>
            <p:ph type="sldNum" sz="quarter" idx="12"/>
          </p:nvPr>
        </p:nvSpPr>
        <p:spPr>
          <a:xfrm>
            <a:off x="8610599" y="6312286"/>
            <a:ext cx="2743200" cy="365125"/>
          </a:xfrm>
        </p:spPr>
        <p:txBody>
          <a:bodyPr/>
          <a:lstStyle/>
          <a:p>
            <a:fld id="{1055D3A9-30C7-41F8-9BF4-392828383C4F}" type="slidenum">
              <a:rPr lang="ru-RU" smtClean="0"/>
              <a:t>21</a:t>
            </a:fld>
            <a:endParaRPr lang="ru-RU" dirty="0"/>
          </a:p>
        </p:txBody>
      </p:sp>
      <p:sp>
        <p:nvSpPr>
          <p:cNvPr id="7" name="Прямоугольник 16">
            <a:extLst>
              <a:ext uri="{FF2B5EF4-FFF2-40B4-BE49-F238E27FC236}">
                <a16:creationId xmlns="" xmlns:a16="http://schemas.microsoft.com/office/drawing/2014/main" id="{5F7CC429-1E45-494B-AA7F-4ABFF8D72F21}"/>
              </a:ext>
            </a:extLst>
          </p:cNvPr>
          <p:cNvSpPr/>
          <p:nvPr/>
        </p:nvSpPr>
        <p:spPr>
          <a:xfrm>
            <a:off x="2571833" y="108613"/>
            <a:ext cx="7122430"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Conductor.</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9" name="TextBox 18"/>
          <p:cNvSpPr txBox="1"/>
          <p:nvPr/>
        </p:nvSpPr>
        <p:spPr>
          <a:xfrm>
            <a:off x="360107" y="511047"/>
            <a:ext cx="11545883" cy="1274195"/>
          </a:xfrm>
          <a:prstGeom prst="rect">
            <a:avLst/>
          </a:prstGeom>
          <a:noFill/>
        </p:spPr>
        <p:txBody>
          <a:bodyPr wrap="square" rtlCol="0">
            <a:spAutoFit/>
          </a:bodyPr>
          <a:lstStyle/>
          <a:p>
            <a:pPr algn="ctr">
              <a:lnSpc>
                <a:spcPct val="120000"/>
              </a:lnSpc>
            </a:pPr>
            <a:r>
              <a:rPr lang="en-US" sz="1600" b="1" dirty="0">
                <a:solidFill>
                  <a:schemeClr val="accent1">
                    <a:lumMod val="75000"/>
                  </a:schemeClr>
                </a:solidFill>
                <a:latin typeface="Comic Sans MS" panose="030F0702030302020204" pitchFamily="66" charset="0"/>
              </a:rPr>
              <a:t>Production strands </a:t>
            </a:r>
            <a:endParaRPr lang="en-US" sz="1600" b="1" dirty="0" smtClean="0">
              <a:solidFill>
                <a:schemeClr val="accent1">
                  <a:lumMod val="75000"/>
                </a:schemeClr>
              </a:solidFill>
              <a:latin typeface="Comic Sans MS" panose="030F0702030302020204" pitchFamily="66" charset="0"/>
            </a:endParaRPr>
          </a:p>
          <a:p>
            <a:pPr algn="ctr">
              <a:lnSpc>
                <a:spcPct val="120000"/>
              </a:lnSpc>
            </a:pPr>
            <a:r>
              <a:rPr lang="en-US" sz="1600" b="1" dirty="0" smtClean="0">
                <a:solidFill>
                  <a:schemeClr val="accent1">
                    <a:lumMod val="75000"/>
                  </a:schemeClr>
                </a:solidFill>
                <a:latin typeface="Comic Sans MS" panose="030F0702030302020204" pitchFamily="66" charset="0"/>
              </a:rPr>
              <a:t>Producer</a:t>
            </a:r>
            <a:r>
              <a:rPr lang="en-US" sz="1600" b="1" dirty="0">
                <a:solidFill>
                  <a:schemeClr val="accent1">
                    <a:lumMod val="75000"/>
                  </a:schemeClr>
                </a:solidFill>
                <a:latin typeface="Comic Sans MS" panose="030F0702030302020204" pitchFamily="66" charset="0"/>
              </a:rPr>
              <a:t>: “A.A. </a:t>
            </a:r>
            <a:r>
              <a:rPr lang="en-US" sz="1600" b="1" dirty="0" err="1">
                <a:solidFill>
                  <a:schemeClr val="accent1">
                    <a:lumMod val="75000"/>
                  </a:schemeClr>
                </a:solidFill>
                <a:latin typeface="Comic Sans MS" panose="030F0702030302020204" pitchFamily="66" charset="0"/>
              </a:rPr>
              <a:t>Bochvar</a:t>
            </a:r>
            <a:r>
              <a:rPr lang="en-US" sz="1600" b="1" dirty="0">
                <a:solidFill>
                  <a:schemeClr val="accent1">
                    <a:lumMod val="75000"/>
                  </a:schemeClr>
                </a:solidFill>
                <a:latin typeface="Comic Sans MS" panose="030F0702030302020204" pitchFamily="66" charset="0"/>
              </a:rPr>
              <a:t> High-technology Research Institute of Inorganic Materials” (JSC "VNIINM").</a:t>
            </a:r>
          </a:p>
          <a:p>
            <a:pPr algn="ctr">
              <a:lnSpc>
                <a:spcPct val="120000"/>
              </a:lnSpc>
            </a:pPr>
            <a:r>
              <a:rPr lang="en-US" sz="1600" b="1" dirty="0">
                <a:solidFill>
                  <a:schemeClr val="accent1">
                    <a:lumMod val="75000"/>
                  </a:schemeClr>
                </a:solidFill>
                <a:latin typeface="Comic Sans MS" panose="030F0702030302020204" pitchFamily="66" charset="0"/>
              </a:rPr>
              <a:t>Protocol measurements 01-400/423 from </a:t>
            </a:r>
            <a:r>
              <a:rPr lang="en-US" sz="1600" b="1" dirty="0" smtClean="0">
                <a:solidFill>
                  <a:schemeClr val="accent1">
                    <a:lumMod val="75000"/>
                  </a:schemeClr>
                </a:solidFill>
                <a:latin typeface="Comic Sans MS" panose="030F0702030302020204" pitchFamily="66" charset="0"/>
              </a:rPr>
              <a:t>29.09.2021/18.10.2021</a:t>
            </a:r>
            <a:endParaRPr lang="en-US" sz="1600" b="1" dirty="0">
              <a:solidFill>
                <a:schemeClr val="accent1">
                  <a:lumMod val="75000"/>
                </a:schemeClr>
              </a:solidFill>
              <a:latin typeface="Comic Sans MS" panose="030F0702030302020204" pitchFamily="66" charset="0"/>
            </a:endParaRPr>
          </a:p>
          <a:p>
            <a:pPr algn="ctr">
              <a:lnSpc>
                <a:spcPct val="120000"/>
              </a:lnSpc>
            </a:pPr>
            <a:r>
              <a:rPr lang="en-US" sz="1600" b="1" dirty="0">
                <a:solidFill>
                  <a:schemeClr val="accent1">
                    <a:lumMod val="75000"/>
                  </a:schemeClr>
                </a:solidFill>
                <a:latin typeface="Comic Sans MS" panose="030F0702030302020204" pitchFamily="66" charset="0"/>
              </a:rPr>
              <a:t>Superconductive </a:t>
            </a:r>
            <a:r>
              <a:rPr lang="en-US" sz="1600" b="1" dirty="0" err="1">
                <a:solidFill>
                  <a:schemeClr val="accent1">
                    <a:lumMod val="75000"/>
                  </a:schemeClr>
                </a:solidFill>
                <a:latin typeface="Comic Sans MS" panose="030F0702030302020204" pitchFamily="66" charset="0"/>
              </a:rPr>
              <a:t>NbTi</a:t>
            </a:r>
            <a:r>
              <a:rPr lang="en-US" sz="1600" b="1" dirty="0">
                <a:solidFill>
                  <a:schemeClr val="accent1">
                    <a:lumMod val="75000"/>
                  </a:schemeClr>
                </a:solidFill>
                <a:latin typeface="Comic Sans MS" panose="030F0702030302020204" pitchFamily="66" charset="0"/>
              </a:rPr>
              <a:t> strand PANDA solenoid</a:t>
            </a:r>
            <a:endParaRPr lang="en-US" sz="1600" b="1" dirty="0" smtClean="0">
              <a:solidFill>
                <a:schemeClr val="accent1">
                  <a:lumMod val="75000"/>
                </a:schemeClr>
              </a:solidFill>
              <a:latin typeface="Comic Sans MS" panose="030F0702030302020204" pitchFamily="66" charset="0"/>
            </a:endParaRPr>
          </a:p>
        </p:txBody>
      </p:sp>
      <p:pic>
        <p:nvPicPr>
          <p:cNvPr id="11" name="Рисунок 10" descr="C:\2 PANDA\5 Фото\2021-06-24_1-c2-1п 2с д 1.4 отжиг на 12мм\Без имени-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254" y="2128446"/>
            <a:ext cx="3556635" cy="3381375"/>
          </a:xfrm>
          <a:prstGeom prst="rect">
            <a:avLst/>
          </a:prstGeom>
          <a:noFill/>
          <a:ln>
            <a:noFill/>
          </a:ln>
        </p:spPr>
      </p:pic>
      <p:sp>
        <p:nvSpPr>
          <p:cNvPr id="8" name="Прямоугольник 7"/>
          <p:cNvSpPr/>
          <p:nvPr/>
        </p:nvSpPr>
        <p:spPr>
          <a:xfrm>
            <a:off x="261254" y="5543421"/>
            <a:ext cx="2031325" cy="369332"/>
          </a:xfrm>
          <a:prstGeom prst="rect">
            <a:avLst/>
          </a:prstGeom>
        </p:spPr>
        <p:txBody>
          <a:bodyPr wrap="none">
            <a:spAutoFit/>
          </a:bodyPr>
          <a:lstStyle/>
          <a:p>
            <a:pPr algn="ctr">
              <a:spcBef>
                <a:spcPts val="60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Strand cross section</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045762735"/>
              </p:ext>
            </p:extLst>
          </p:nvPr>
        </p:nvGraphicFramePr>
        <p:xfrm>
          <a:off x="4000277" y="2128446"/>
          <a:ext cx="7651533" cy="3381374"/>
        </p:xfrm>
        <a:graphic>
          <a:graphicData uri="http://schemas.openxmlformats.org/drawingml/2006/table">
            <a:tbl>
              <a:tblPr firstRow="1" firstCol="1" bandRow="1">
                <a:tableStyleId>{5C22544A-7EE6-4342-B048-85BDC9FD1C3A}</a:tableStyleId>
              </a:tblPr>
              <a:tblGrid>
                <a:gridCol w="1615417"/>
                <a:gridCol w="970620"/>
                <a:gridCol w="1079482"/>
                <a:gridCol w="971382"/>
                <a:gridCol w="1290354"/>
                <a:gridCol w="1724278"/>
              </a:tblGrid>
              <a:tr h="303423">
                <a:tc rowSpan="2">
                  <a:txBody>
                    <a:bodyPr/>
                    <a:lstStyle/>
                    <a:p>
                      <a:pPr algn="l">
                        <a:lnSpc>
                          <a:spcPct val="122000"/>
                        </a:lnSpc>
                        <a:spcAft>
                          <a:spcPts val="0"/>
                        </a:spcAft>
                      </a:pPr>
                      <a:r>
                        <a:rPr lang="en-GB" sz="1200" dirty="0">
                          <a:effectLst/>
                        </a:rPr>
                        <a:t> </a:t>
                      </a:r>
                      <a:endParaRPr lang="ru-RU" sz="1200" dirty="0">
                        <a:effectLst/>
                      </a:endParaRPr>
                    </a:p>
                    <a:p>
                      <a:pPr algn="l">
                        <a:lnSpc>
                          <a:spcPct val="122000"/>
                        </a:lnSpc>
                        <a:spcAft>
                          <a:spcPts val="0"/>
                        </a:spcAft>
                      </a:pPr>
                      <a:r>
                        <a:rPr lang="en-GB" sz="1200" dirty="0">
                          <a:effectLst/>
                        </a:rPr>
                        <a:t>Parameter</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22000"/>
                        </a:lnSpc>
                        <a:spcAft>
                          <a:spcPts val="0"/>
                        </a:spcAft>
                      </a:pPr>
                      <a:r>
                        <a:rPr lang="en-GB" sz="1200" dirty="0">
                          <a:effectLst/>
                        </a:rPr>
                        <a:t> </a:t>
                      </a:r>
                      <a:endParaRPr lang="ru-RU" sz="1200" dirty="0">
                        <a:effectLst/>
                      </a:endParaRPr>
                    </a:p>
                    <a:p>
                      <a:pPr algn="ctr">
                        <a:lnSpc>
                          <a:spcPct val="122000"/>
                        </a:lnSpc>
                        <a:spcAft>
                          <a:spcPts val="0"/>
                        </a:spcAft>
                      </a:pPr>
                      <a:r>
                        <a:rPr lang="en-GB" sz="1200" dirty="0">
                          <a:effectLst/>
                        </a:rPr>
                        <a:t>Unit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22000"/>
                        </a:lnSpc>
                        <a:spcAft>
                          <a:spcPts val="0"/>
                        </a:spcAft>
                      </a:pPr>
                      <a:r>
                        <a:rPr lang="en-GB" sz="1200" dirty="0">
                          <a:effectLst/>
                        </a:rPr>
                        <a:t>Certified</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tc rowSpan="2">
                  <a:txBody>
                    <a:bodyPr/>
                    <a:lstStyle/>
                    <a:p>
                      <a:pPr algn="ctr">
                        <a:lnSpc>
                          <a:spcPct val="122000"/>
                        </a:lnSpc>
                        <a:spcAft>
                          <a:spcPts val="0"/>
                        </a:spcAft>
                      </a:pPr>
                      <a:r>
                        <a:rPr lang="en-GB" sz="1200">
                          <a:effectLst/>
                        </a:rPr>
                        <a:t>1-C2-1P-1-21/1</a:t>
                      </a:r>
                      <a:endParaRPr lang="ru-RU" sz="1200">
                        <a:effectLst/>
                      </a:endParaRPr>
                    </a:p>
                    <a:p>
                      <a:pPr algn="ctr">
                        <a:lnSpc>
                          <a:spcPct val="122000"/>
                        </a:lnSpc>
                        <a:spcAft>
                          <a:spcPts val="0"/>
                        </a:spcAft>
                      </a:pPr>
                      <a:r>
                        <a:rPr lang="en-GB" sz="1200">
                          <a:effectLst/>
                        </a:rPr>
                        <a:t>&gt; 1400 m</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22000"/>
                        </a:lnSpc>
                        <a:spcAft>
                          <a:spcPts val="0"/>
                        </a:spcAft>
                      </a:pPr>
                      <a:r>
                        <a:rPr lang="en-GB" sz="1200">
                          <a:effectLst/>
                        </a:rPr>
                        <a:t>1-C2-1P-1-21/2-1-1-2</a:t>
                      </a:r>
                      <a:endParaRPr lang="ru-RU" sz="1200">
                        <a:effectLst/>
                      </a:endParaRPr>
                    </a:p>
                    <a:p>
                      <a:pPr algn="ctr">
                        <a:lnSpc>
                          <a:spcPct val="122000"/>
                        </a:lnSpc>
                        <a:spcAft>
                          <a:spcPts val="0"/>
                        </a:spcAft>
                      </a:pPr>
                      <a:r>
                        <a:rPr lang="en-GB" sz="1200">
                          <a:effectLst/>
                        </a:rPr>
                        <a:t>&gt; 200 m</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22154">
                <a:tc vMerge="1">
                  <a:txBody>
                    <a:bodyPr/>
                    <a:lstStyle/>
                    <a:p>
                      <a:endParaRPr lang="ru-RU"/>
                    </a:p>
                  </a:txBody>
                  <a:tcPr/>
                </a:tc>
                <a:tc vMerge="1">
                  <a:txBody>
                    <a:bodyPr/>
                    <a:lstStyle/>
                    <a:p>
                      <a:endParaRPr lang="ru-RU"/>
                    </a:p>
                  </a:txBody>
                  <a:tcPr/>
                </a:tc>
                <a:tc>
                  <a:txBody>
                    <a:bodyPr/>
                    <a:lstStyle/>
                    <a:p>
                      <a:pPr algn="ctr">
                        <a:lnSpc>
                          <a:spcPct val="122000"/>
                        </a:lnSpc>
                        <a:spcAft>
                          <a:spcPts val="0"/>
                        </a:spcAft>
                      </a:pPr>
                      <a:r>
                        <a:rPr lang="en-GB" sz="1200" dirty="0">
                          <a:effectLst/>
                        </a:rPr>
                        <a:t>Value</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Tolerance</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ru-RU"/>
                    </a:p>
                  </a:txBody>
                  <a:tcPr/>
                </a:tc>
                <a:tc vMerge="1">
                  <a:txBody>
                    <a:bodyPr/>
                    <a:lstStyle/>
                    <a:p>
                      <a:endParaRPr lang="ru-RU"/>
                    </a:p>
                  </a:txBody>
                  <a:tcPr/>
                </a:tc>
              </a:tr>
              <a:tr h="238430">
                <a:tc>
                  <a:txBody>
                    <a:bodyPr/>
                    <a:lstStyle/>
                    <a:p>
                      <a:pPr algn="l">
                        <a:lnSpc>
                          <a:spcPct val="122000"/>
                        </a:lnSpc>
                        <a:spcAft>
                          <a:spcPts val="0"/>
                        </a:spcAft>
                      </a:pPr>
                      <a:r>
                        <a:rPr lang="en-GB" sz="1200">
                          <a:effectLst/>
                        </a:rPr>
                        <a:t>Diameter filament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dirty="0">
                          <a:effectLst/>
                        </a:rPr>
                        <a:t>µm</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&lt; 20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38430">
                <a:tc>
                  <a:txBody>
                    <a:bodyPr/>
                    <a:lstStyle/>
                    <a:p>
                      <a:pPr algn="l">
                        <a:lnSpc>
                          <a:spcPct val="122000"/>
                        </a:lnSpc>
                        <a:spcAft>
                          <a:spcPts val="0"/>
                        </a:spcAft>
                      </a:pPr>
                      <a:r>
                        <a:rPr lang="en-GB" sz="1200">
                          <a:effectLst/>
                        </a:rPr>
                        <a:t>Diameter strand</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dirty="0">
                          <a:effectLst/>
                        </a:rPr>
                        <a:t>mm</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1.400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 0.005</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38430">
                <a:tc>
                  <a:txBody>
                    <a:bodyPr/>
                    <a:lstStyle/>
                    <a:p>
                      <a:pPr algn="l">
                        <a:lnSpc>
                          <a:spcPct val="122000"/>
                        </a:lnSpc>
                        <a:spcAft>
                          <a:spcPts val="0"/>
                        </a:spcAft>
                      </a:pPr>
                      <a:r>
                        <a:rPr lang="en-GB" sz="1200">
                          <a:effectLst/>
                        </a:rPr>
                        <a:t>Cu/SC ratio</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US" sz="1200" dirty="0" smtClean="0">
                          <a:effectLst/>
                        </a:rPr>
                        <a:t>.</a:t>
                      </a:r>
                      <a:r>
                        <a:rPr lang="ru-RU" sz="1200" dirty="0" smtClean="0">
                          <a:effectLst/>
                        </a:rPr>
                        <a:t>50</a:t>
                      </a:r>
                      <a:r>
                        <a:rPr lang="en-US" sz="1200" dirty="0" smtClean="0">
                          <a:effectLst/>
                        </a:rPr>
                        <a:t>/.50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 0.05</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/0.5187</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/0.5132</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38430">
                <a:tc>
                  <a:txBody>
                    <a:bodyPr/>
                    <a:lstStyle/>
                    <a:p>
                      <a:pPr algn="l">
                        <a:lnSpc>
                          <a:spcPct val="122000"/>
                        </a:lnSpc>
                        <a:spcAft>
                          <a:spcPts val="0"/>
                        </a:spcAft>
                      </a:pPr>
                      <a:r>
                        <a:rPr lang="en-GB" sz="1200">
                          <a:effectLst/>
                        </a:rPr>
                        <a:t>Surface coating</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none</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none</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none</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52413">
                <a:tc>
                  <a:txBody>
                    <a:bodyPr/>
                    <a:lstStyle/>
                    <a:p>
                      <a:pPr algn="l">
                        <a:lnSpc>
                          <a:spcPct val="122000"/>
                        </a:lnSpc>
                        <a:spcAft>
                          <a:spcPts val="0"/>
                        </a:spcAft>
                      </a:pPr>
                      <a:r>
                        <a:rPr lang="en-GB" sz="1200">
                          <a:effectLst/>
                        </a:rPr>
                        <a:t>NbTi J</a:t>
                      </a:r>
                      <a:r>
                        <a:rPr lang="en-GB" sz="1200" baseline="-25000">
                          <a:effectLst/>
                        </a:rPr>
                        <a:t>c</a:t>
                      </a:r>
                      <a:r>
                        <a:rPr lang="en-GB" sz="1200">
                          <a:effectLst/>
                        </a:rPr>
                        <a:t> (at 4.2 K, 5 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a:effectLst/>
                        </a:rPr>
                        <a:t>A/mm</a:t>
                      </a:r>
                      <a:r>
                        <a:rPr lang="en-GB" sz="1200" baseline="30000">
                          <a:effectLst/>
                        </a:rPr>
                        <a:t>2</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&gt; 2800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95944">
                <a:tc>
                  <a:txBody>
                    <a:bodyPr/>
                    <a:lstStyle/>
                    <a:p>
                      <a:pPr algn="l">
                        <a:lnSpc>
                          <a:spcPct val="122000"/>
                        </a:lnSpc>
                        <a:spcAft>
                          <a:spcPts val="0"/>
                        </a:spcAft>
                      </a:pPr>
                      <a:r>
                        <a:rPr lang="en-GB" sz="1200">
                          <a:effectLst/>
                        </a:rPr>
                        <a:t>Critical current (at 4.2 K, 5 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a:effectLst/>
                        </a:rPr>
                        <a:t>A</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&gt; 2160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2220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2175</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38430">
                <a:tc>
                  <a:txBody>
                    <a:bodyPr/>
                    <a:lstStyle/>
                    <a:p>
                      <a:pPr algn="l">
                        <a:lnSpc>
                          <a:spcPct val="122000"/>
                        </a:lnSpc>
                        <a:spcAft>
                          <a:spcPts val="0"/>
                        </a:spcAft>
                      </a:pPr>
                      <a:r>
                        <a:rPr lang="en-GB" sz="1200">
                          <a:effectLst/>
                        </a:rPr>
                        <a:t>n-value (at 4.2 K, 5 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&gt; 30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71*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70*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38430">
                <a:tc>
                  <a:txBody>
                    <a:bodyPr/>
                    <a:lstStyle/>
                    <a:p>
                      <a:pPr algn="l">
                        <a:lnSpc>
                          <a:spcPct val="122000"/>
                        </a:lnSpc>
                        <a:spcAft>
                          <a:spcPts val="0"/>
                        </a:spcAft>
                      </a:pPr>
                      <a:r>
                        <a:rPr lang="en-GB" sz="1200">
                          <a:effectLst/>
                        </a:rPr>
                        <a:t>Conductor RRR</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&gt; 100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196</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191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38430">
                <a:tc>
                  <a:txBody>
                    <a:bodyPr/>
                    <a:lstStyle/>
                    <a:p>
                      <a:pPr algn="l">
                        <a:lnSpc>
                          <a:spcPct val="122000"/>
                        </a:lnSpc>
                        <a:spcAft>
                          <a:spcPts val="0"/>
                        </a:spcAft>
                      </a:pPr>
                      <a:r>
                        <a:rPr lang="en-GB" sz="1200">
                          <a:effectLst/>
                        </a:rPr>
                        <a:t>Twist direction</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left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left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left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38430">
                <a:tc>
                  <a:txBody>
                    <a:bodyPr/>
                    <a:lstStyle/>
                    <a:p>
                      <a:pPr algn="l">
                        <a:lnSpc>
                          <a:spcPct val="122000"/>
                        </a:lnSpc>
                        <a:spcAft>
                          <a:spcPts val="0"/>
                        </a:spcAft>
                      </a:pPr>
                      <a:r>
                        <a:rPr lang="en-GB" sz="1200">
                          <a:effectLst/>
                        </a:rPr>
                        <a:t>Twist pitch</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a:effectLst/>
                        </a:rPr>
                        <a:t>mm</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25</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 5</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22</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21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0" name="Прямоугольник 9"/>
          <p:cNvSpPr/>
          <p:nvPr/>
        </p:nvSpPr>
        <p:spPr>
          <a:xfrm>
            <a:off x="4000277" y="5500900"/>
            <a:ext cx="6096000" cy="550022"/>
          </a:xfrm>
          <a:prstGeom prst="rect">
            <a:avLst/>
          </a:prstGeom>
        </p:spPr>
        <p:txBody>
          <a:bodyPr>
            <a:spAutoFit/>
          </a:bodyPr>
          <a:lstStyle/>
          <a:p>
            <a:pPr marL="457200"/>
            <a:r>
              <a:rPr lang="en-US" sz="1400" b="1" dirty="0">
                <a:latin typeface="Comic Sans MS" panose="030F0702030302020204" pitchFamily="66" charset="0"/>
                <a:ea typeface="Calibri" panose="020F0502020204030204" pitchFamily="34" charset="0"/>
                <a:cs typeface="Times New Roman" panose="02020603050405020304" pitchFamily="18" charset="0"/>
              </a:rPr>
              <a:t>*Magnetic field value is 6 T</a:t>
            </a:r>
            <a:endParaRPr lang="ru-RU" sz="1400" b="1"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22000"/>
              </a:lnSpc>
            </a:pPr>
            <a:r>
              <a:rPr lang="en-US" sz="1400" b="1" dirty="0">
                <a:latin typeface="Comic Sans MS" panose="030F0702030302020204" pitchFamily="66" charset="0"/>
                <a:ea typeface="Calibri" panose="020F0502020204030204" pitchFamily="34" charset="0"/>
              </a:rPr>
              <a:t>Table 1 </a:t>
            </a:r>
            <a:r>
              <a:rPr lang="en-US" sz="1400" b="1" dirty="0" err="1">
                <a:latin typeface="Comic Sans MS" panose="030F0702030302020204" pitchFamily="66" charset="0"/>
                <a:ea typeface="Calibri" panose="020F0502020204030204" pitchFamily="34" charset="0"/>
              </a:rPr>
              <a:t>NbTi</a:t>
            </a:r>
            <a:r>
              <a:rPr lang="en-US" sz="1400" b="1" dirty="0">
                <a:latin typeface="Comic Sans MS" panose="030F0702030302020204" pitchFamily="66" charset="0"/>
                <a:ea typeface="Calibri" panose="020F0502020204030204" pitchFamily="34" charset="0"/>
              </a:rPr>
              <a:t>/Cu strand mechanical and electrical specifications.</a:t>
            </a:r>
            <a:endParaRPr lang="ru-RU" sz="1400" b="1" dirty="0">
              <a:effectLst/>
              <a:latin typeface="Comic Sans MS" panose="030F0702030302020204" pitchFamily="66" charset="0"/>
              <a:ea typeface="Calibri" panose="020F0502020204030204" pitchFamily="34" charset="0"/>
            </a:endParaRPr>
          </a:p>
        </p:txBody>
      </p:sp>
    </p:spTree>
    <p:extLst>
      <p:ext uri="{BB962C8B-B14F-4D97-AF65-F5344CB8AC3E}">
        <p14:creationId xmlns:p14="http://schemas.microsoft.com/office/powerpoint/2010/main" val="2009284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A05E4607-9909-40EB-95EB-7FF7B76E089B}" type="datetime1">
              <a:rPr lang="ru-RU" smtClean="0"/>
              <a:t>21.12.2021</a:t>
            </a:fld>
            <a:endParaRPr lang="ru-RU"/>
          </a:p>
        </p:txBody>
      </p:sp>
      <p:sp>
        <p:nvSpPr>
          <p:cNvPr id="5" name="Нижний колонтитул 4"/>
          <p:cNvSpPr>
            <a:spLocks noGrp="1"/>
          </p:cNvSpPr>
          <p:nvPr>
            <p:ph type="ftr" sz="quarter" idx="11"/>
          </p:nvPr>
        </p:nvSpPr>
        <p:spPr>
          <a:xfrm>
            <a:off x="3060824" y="6348114"/>
            <a:ext cx="5718717" cy="365125"/>
          </a:xfrm>
        </p:spPr>
        <p:txBody>
          <a:bodyPr/>
          <a:lstStyle/>
          <a:p>
            <a:r>
              <a:rPr lang="en-US" smtClean="0"/>
              <a:t>E.Pyata,  BINP                             SPD solenoid </a:t>
            </a:r>
            <a:endParaRPr lang="ru-RU" dirty="0"/>
          </a:p>
        </p:txBody>
      </p:sp>
      <p:sp>
        <p:nvSpPr>
          <p:cNvPr id="6" name="Номер слайда 5"/>
          <p:cNvSpPr>
            <a:spLocks noGrp="1"/>
          </p:cNvSpPr>
          <p:nvPr>
            <p:ph type="sldNum" sz="quarter" idx="12"/>
          </p:nvPr>
        </p:nvSpPr>
        <p:spPr>
          <a:xfrm>
            <a:off x="8610599" y="6312286"/>
            <a:ext cx="2743200" cy="365125"/>
          </a:xfrm>
        </p:spPr>
        <p:txBody>
          <a:bodyPr/>
          <a:lstStyle/>
          <a:p>
            <a:fld id="{1055D3A9-30C7-41F8-9BF4-392828383C4F}" type="slidenum">
              <a:rPr lang="ru-RU" smtClean="0"/>
              <a:t>22</a:t>
            </a:fld>
            <a:endParaRPr lang="ru-RU" dirty="0"/>
          </a:p>
        </p:txBody>
      </p:sp>
      <p:sp>
        <p:nvSpPr>
          <p:cNvPr id="7" name="Прямоугольник 16">
            <a:extLst>
              <a:ext uri="{FF2B5EF4-FFF2-40B4-BE49-F238E27FC236}">
                <a16:creationId xmlns="" xmlns:a16="http://schemas.microsoft.com/office/drawing/2014/main" id="{5F7CC429-1E45-494B-AA7F-4ABFF8D72F21}"/>
              </a:ext>
            </a:extLst>
          </p:cNvPr>
          <p:cNvSpPr/>
          <p:nvPr/>
        </p:nvSpPr>
        <p:spPr>
          <a:xfrm>
            <a:off x="2292579" y="49382"/>
            <a:ext cx="7122430"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Conductor.</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9" name="TextBox 18"/>
          <p:cNvSpPr txBox="1"/>
          <p:nvPr/>
        </p:nvSpPr>
        <p:spPr>
          <a:xfrm>
            <a:off x="193260" y="306917"/>
            <a:ext cx="3434160" cy="424732"/>
          </a:xfrm>
          <a:prstGeom prst="rect">
            <a:avLst/>
          </a:prstGeom>
          <a:noFill/>
        </p:spPr>
        <p:txBody>
          <a:bodyPr wrap="square" rtlCol="0">
            <a:spAutoFit/>
          </a:bodyPr>
          <a:lstStyle/>
          <a:p>
            <a:pPr algn="ctr">
              <a:lnSpc>
                <a:spcPct val="120000"/>
              </a:lnSpc>
              <a:spcBef>
                <a:spcPts val="600"/>
              </a:spcBef>
              <a:spcAft>
                <a:spcPts val="600"/>
              </a:spcAft>
            </a:pPr>
            <a:r>
              <a:rPr lang="en-US" b="1" dirty="0" smtClean="0">
                <a:solidFill>
                  <a:schemeClr val="accent1">
                    <a:lumMod val="75000"/>
                  </a:schemeClr>
                </a:solidFill>
                <a:latin typeface="Comic Sans MS" panose="030F0702030302020204" pitchFamily="66" charset="0"/>
              </a:rPr>
              <a:t>Production strands</a:t>
            </a:r>
            <a:r>
              <a:rPr lang="en-US" b="1" dirty="0" smtClean="0">
                <a:solidFill>
                  <a:srgbClr val="FF0000"/>
                </a:solidFill>
                <a:latin typeface="Comic Sans MS" panose="030F0702030302020204" pitchFamily="66" charset="0"/>
              </a:rPr>
              <a:t> </a:t>
            </a:r>
            <a:endParaRPr lang="en-US" b="1" dirty="0">
              <a:solidFill>
                <a:srgbClr val="FF0000"/>
              </a:solidFill>
              <a:latin typeface="Comic Sans MS" panose="030F0702030302020204" pitchFamily="66"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644361216"/>
              </p:ext>
            </p:extLst>
          </p:nvPr>
        </p:nvGraphicFramePr>
        <p:xfrm>
          <a:off x="1352868" y="707104"/>
          <a:ext cx="9569195" cy="1769576"/>
        </p:xfrm>
        <a:graphic>
          <a:graphicData uri="http://schemas.openxmlformats.org/drawingml/2006/table">
            <a:tbl>
              <a:tblPr firstRow="1" firstCol="1" bandRow="1">
                <a:tableStyleId>{6E25E649-3F16-4E02-A733-19D2CDBF48F0}</a:tableStyleId>
              </a:tblPr>
              <a:tblGrid>
                <a:gridCol w="2298521"/>
                <a:gridCol w="1554037"/>
                <a:gridCol w="2021014"/>
                <a:gridCol w="1400930"/>
                <a:gridCol w="1245909"/>
                <a:gridCol w="1048784"/>
              </a:tblGrid>
              <a:tr h="235689">
                <a:tc rowSpan="2">
                  <a:txBody>
                    <a:bodyPr/>
                    <a:lstStyle/>
                    <a:p>
                      <a:pPr algn="ctr">
                        <a:spcAft>
                          <a:spcPts val="0"/>
                        </a:spcAft>
                      </a:pPr>
                      <a:r>
                        <a:rPr lang="en-US" sz="1000" dirty="0">
                          <a:effectLst/>
                        </a:rPr>
                        <a:t>Batch number /</a:t>
                      </a:r>
                      <a:endParaRPr lang="ru-RU" sz="1400" dirty="0">
                        <a:effectLst/>
                      </a:endParaRPr>
                    </a:p>
                    <a:p>
                      <a:pPr algn="ctr">
                        <a:spcAft>
                          <a:spcPts val="0"/>
                        </a:spcAft>
                      </a:pPr>
                      <a:r>
                        <a:rPr lang="en-US" sz="1000" dirty="0">
                          <a:effectLst/>
                        </a:rPr>
                        <a:t>strand piece number</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gn="ctr">
                        <a:spcAft>
                          <a:spcPts val="0"/>
                        </a:spcAft>
                      </a:pPr>
                      <a:r>
                        <a:rPr lang="en-US" sz="1000">
                          <a:effectLst/>
                        </a:rPr>
                        <a:t>Diameter, mm</a:t>
                      </a:r>
                      <a:r>
                        <a:rPr lang="ru-RU" sz="1000">
                          <a:effectLst/>
                        </a:rPr>
                        <a:t> (</a:t>
                      </a:r>
                      <a:r>
                        <a:rPr lang="en-GB" sz="1000">
                          <a:effectLst/>
                        </a:rPr>
                        <a:t>1,400 ± 0,005 </a:t>
                      </a:r>
                      <a:r>
                        <a:rPr lang="en-US" sz="1000">
                          <a:effectLst/>
                        </a:rPr>
                        <a:t>mm</a:t>
                      </a:r>
                      <a:r>
                        <a:rPr lang="ru-RU" sz="1000">
                          <a:effectLst/>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gn="ctr">
                        <a:spcAft>
                          <a:spcPts val="0"/>
                        </a:spcAft>
                      </a:pPr>
                      <a:r>
                        <a:rPr lang="en-GB" sz="1000" dirty="0">
                          <a:effectLst/>
                        </a:rPr>
                        <a:t>Cu/SC ratio</a:t>
                      </a:r>
                      <a:endParaRPr lang="ru-RU" sz="1400" dirty="0">
                        <a:effectLst/>
                      </a:endParaRPr>
                    </a:p>
                    <a:p>
                      <a:pPr algn="ctr">
                        <a:spcAft>
                          <a:spcPts val="0"/>
                        </a:spcAft>
                      </a:pPr>
                      <a:r>
                        <a:rPr lang="en-GB" sz="1000" dirty="0" err="1">
                          <a:effectLst/>
                        </a:rPr>
                        <a:t>NbTi</a:t>
                      </a:r>
                      <a:r>
                        <a:rPr lang="en-GB" sz="1000" dirty="0">
                          <a:effectLst/>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2">
                  <a:txBody>
                    <a:bodyPr/>
                    <a:lstStyle/>
                    <a:p>
                      <a:pPr algn="ctr">
                        <a:spcAft>
                          <a:spcPts val="0"/>
                        </a:spcAft>
                      </a:pPr>
                      <a:r>
                        <a:rPr lang="en-GB" sz="1000" b="1" dirty="0">
                          <a:solidFill>
                            <a:schemeClr val="bg1"/>
                          </a:solidFill>
                          <a:effectLst/>
                        </a:rPr>
                        <a:t>Twist pitch</a:t>
                      </a:r>
                      <a:endParaRPr lang="ru-RU"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ru-RU"/>
                    </a:p>
                  </a:txBody>
                  <a:tcPr/>
                </a:tc>
                <a:tc rowSpan="2">
                  <a:txBody>
                    <a:bodyPr/>
                    <a:lstStyle/>
                    <a:p>
                      <a:pPr algn="ctr">
                        <a:spcAft>
                          <a:spcPts val="0"/>
                        </a:spcAft>
                      </a:pPr>
                      <a:r>
                        <a:rPr lang="en-US" sz="1000">
                          <a:effectLst/>
                        </a:rPr>
                        <a:t>RRR</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7341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en-GB" sz="1000" b="1" dirty="0">
                          <a:solidFill>
                            <a:schemeClr val="bg1"/>
                          </a:solidFill>
                          <a:effectLst/>
                        </a:rPr>
                        <a:t>begin</a:t>
                      </a:r>
                      <a:endParaRPr lang="ru-RU"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en-GB" sz="1000" b="1" dirty="0">
                          <a:solidFill>
                            <a:schemeClr val="bg1"/>
                          </a:solidFill>
                          <a:effectLst/>
                        </a:rPr>
                        <a:t>end</a:t>
                      </a:r>
                      <a:endParaRPr lang="ru-RU"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lang="ru-RU"/>
                    </a:p>
                  </a:txBody>
                  <a:tcPr/>
                </a:tc>
              </a:tr>
              <a:tr h="252095">
                <a:tc>
                  <a:txBody>
                    <a:bodyPr/>
                    <a:lstStyle/>
                    <a:p>
                      <a:pPr>
                        <a:lnSpc>
                          <a:spcPct val="115000"/>
                        </a:lnSpc>
                        <a:spcAft>
                          <a:spcPts val="0"/>
                        </a:spcAft>
                      </a:pPr>
                      <a:r>
                        <a:rPr lang="en-GB" sz="1000" dirty="0">
                          <a:effectLst/>
                        </a:rPr>
                        <a:t>1-C2-1P-1-21/1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dirty="0">
                          <a:effectLst/>
                        </a:rPr>
                        <a:t>1,4</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dirty="0">
                          <a:effectLst/>
                        </a:rPr>
                        <a:t>0,5187</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a:effectLst/>
                        </a:rPr>
                        <a:t>22 </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dirty="0">
                          <a:effectLst/>
                        </a:rPr>
                        <a:t>22 </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dirty="0">
                          <a:effectLst/>
                        </a:rPr>
                        <a:t>196</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095">
                <a:tc>
                  <a:txBody>
                    <a:bodyPr/>
                    <a:lstStyle/>
                    <a:p>
                      <a:pPr>
                        <a:lnSpc>
                          <a:spcPct val="115000"/>
                        </a:lnSpc>
                        <a:spcAft>
                          <a:spcPts val="0"/>
                        </a:spcAft>
                      </a:pPr>
                      <a:r>
                        <a:rPr lang="en-GB" sz="1000">
                          <a:effectLst/>
                        </a:rPr>
                        <a:t>1-C2-1P-1-21/2-1-1-1</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dirty="0">
                          <a:effectLst/>
                        </a:rPr>
                        <a:t>1,4</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dirty="0">
                          <a:effectLst/>
                        </a:rPr>
                        <a:t>0,5140</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a:effectLst/>
                        </a:rPr>
                        <a:t>21 </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a:effectLst/>
                        </a:rPr>
                        <a:t>22 </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a:effectLst/>
                        </a:rPr>
                        <a:t>207</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095">
                <a:tc>
                  <a:txBody>
                    <a:bodyPr/>
                    <a:lstStyle/>
                    <a:p>
                      <a:pPr>
                        <a:lnSpc>
                          <a:spcPct val="115000"/>
                        </a:lnSpc>
                        <a:spcAft>
                          <a:spcPts val="0"/>
                        </a:spcAft>
                      </a:pPr>
                      <a:r>
                        <a:rPr lang="en-GB" sz="1000">
                          <a:effectLst/>
                        </a:rPr>
                        <a:t>1-C2-1P-1-21/2-1-1-2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dirty="0">
                          <a:effectLst/>
                        </a:rPr>
                        <a:t>1,4</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dirty="0">
                          <a:effectLst/>
                        </a:rPr>
                        <a:t>0,5132</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a:effectLst/>
                        </a:rPr>
                        <a:t>21 </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a:effectLst/>
                        </a:rPr>
                        <a:t>21 </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a:effectLst/>
                        </a:rPr>
                        <a:t>191</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095">
                <a:tc>
                  <a:txBody>
                    <a:bodyPr/>
                    <a:lstStyle/>
                    <a:p>
                      <a:pPr>
                        <a:lnSpc>
                          <a:spcPct val="115000"/>
                        </a:lnSpc>
                        <a:spcAft>
                          <a:spcPts val="0"/>
                        </a:spcAft>
                      </a:pPr>
                      <a:r>
                        <a:rPr lang="en-GB" sz="1000">
                          <a:effectLst/>
                        </a:rPr>
                        <a:t>1-C2-1P-1-21/2-1-2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a:effectLst/>
                        </a:rPr>
                        <a:t>1,4</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dirty="0">
                          <a:effectLst/>
                        </a:rPr>
                        <a:t>0,5126</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dirty="0">
                          <a:effectLst/>
                        </a:rPr>
                        <a:t>22 </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a:effectLst/>
                        </a:rPr>
                        <a:t>22 </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a:effectLst/>
                        </a:rPr>
                        <a:t>205</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095">
                <a:tc>
                  <a:txBody>
                    <a:bodyPr/>
                    <a:lstStyle/>
                    <a:p>
                      <a:pPr>
                        <a:lnSpc>
                          <a:spcPct val="115000"/>
                        </a:lnSpc>
                        <a:spcAft>
                          <a:spcPts val="0"/>
                        </a:spcAft>
                      </a:pPr>
                      <a:r>
                        <a:rPr lang="en-GB" sz="1000">
                          <a:effectLst/>
                        </a:rPr>
                        <a:t>1-C2-1P-1-21/2-2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a:effectLst/>
                        </a:rPr>
                        <a:t>1,4</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dirty="0">
                          <a:effectLst/>
                        </a:rPr>
                        <a:t>0,5122</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dirty="0">
                          <a:effectLst/>
                        </a:rPr>
                        <a:t>22 </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dirty="0">
                          <a:effectLst/>
                        </a:rPr>
                        <a:t>24 </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dirty="0">
                          <a:effectLst/>
                        </a:rPr>
                        <a:t>205</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Прямоугольник 2"/>
          <p:cNvSpPr/>
          <p:nvPr/>
        </p:nvSpPr>
        <p:spPr>
          <a:xfrm>
            <a:off x="579420" y="2484916"/>
            <a:ext cx="3048000" cy="307777"/>
          </a:xfrm>
          <a:prstGeom prst="rect">
            <a:avLst/>
          </a:prstGeom>
        </p:spPr>
        <p:txBody>
          <a:bodyPr wrap="square">
            <a:spAutoFit/>
          </a:bodyPr>
          <a:lstStyle/>
          <a:p>
            <a:pPr>
              <a:spcAft>
                <a:spcPts val="0"/>
              </a:spcAft>
            </a:pPr>
            <a:r>
              <a:rPr lang="en-US" sz="1400" b="1" dirty="0">
                <a:latin typeface="Comic Sans MS" panose="030F0702030302020204" pitchFamily="66" charset="0"/>
                <a:ea typeface="Calibri" panose="020F0502020204030204" pitchFamily="34" charset="0"/>
                <a:cs typeface="Times New Roman" panose="02020603050405020304" pitchFamily="18" charset="0"/>
              </a:rPr>
              <a:t>Table 2 Technical </a:t>
            </a:r>
            <a:r>
              <a:rPr lang="en-US" sz="1400" b="1" dirty="0" smtClean="0">
                <a:latin typeface="Comic Sans MS" panose="030F0702030302020204" pitchFamily="66" charset="0"/>
                <a:ea typeface="Calibri" panose="020F0502020204030204" pitchFamily="34" charset="0"/>
                <a:cs typeface="Times New Roman" panose="02020603050405020304" pitchFamily="18" charset="0"/>
              </a:rPr>
              <a:t>parameters</a:t>
            </a:r>
            <a:endParaRPr lang="ru-RU" sz="1400" b="1" dirty="0">
              <a:latin typeface="Comic Sans MS" panose="030F0702030302020204" pitchFamily="66" charset="0"/>
              <a:ea typeface="Calibri" panose="020F0502020204030204" pitchFamily="34"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236901104"/>
              </p:ext>
            </p:extLst>
          </p:nvPr>
        </p:nvGraphicFramePr>
        <p:xfrm>
          <a:off x="387096" y="3323584"/>
          <a:ext cx="6388608" cy="2004411"/>
        </p:xfrm>
        <a:graphic>
          <a:graphicData uri="http://schemas.openxmlformats.org/drawingml/2006/table">
            <a:tbl>
              <a:tblPr firstRow="1" firstCol="1" bandRow="1">
                <a:tableStyleId>{5C22544A-7EE6-4342-B048-85BDC9FD1C3A}</a:tableStyleId>
              </a:tblPr>
              <a:tblGrid>
                <a:gridCol w="1300561"/>
                <a:gridCol w="1046490"/>
                <a:gridCol w="1493821"/>
                <a:gridCol w="1294646"/>
                <a:gridCol w="1253090"/>
              </a:tblGrid>
              <a:tr h="454835">
                <a:tc rowSpan="2">
                  <a:txBody>
                    <a:bodyPr/>
                    <a:lstStyle/>
                    <a:p>
                      <a:pPr algn="ctr">
                        <a:spcAft>
                          <a:spcPts val="0"/>
                        </a:spcAft>
                      </a:pPr>
                      <a:r>
                        <a:rPr lang="en-US" sz="1200" b="1" dirty="0">
                          <a:effectLst/>
                        </a:rPr>
                        <a:t>Batch number /</a:t>
                      </a:r>
                      <a:endParaRPr lang="ru-RU" sz="1200" b="1" dirty="0">
                        <a:effectLst/>
                      </a:endParaRPr>
                    </a:p>
                    <a:p>
                      <a:pPr algn="ctr">
                        <a:spcAft>
                          <a:spcPts val="0"/>
                        </a:spcAft>
                      </a:pPr>
                      <a:r>
                        <a:rPr lang="en-US" sz="1200" b="1" dirty="0">
                          <a:effectLst/>
                        </a:rPr>
                        <a:t>strand piece number</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indent="0" algn="ctr">
                        <a:spcAft>
                          <a:spcPts val="0"/>
                        </a:spcAft>
                      </a:pPr>
                      <a:r>
                        <a:rPr lang="en-US" sz="1200" b="1" dirty="0">
                          <a:effectLst/>
                        </a:rPr>
                        <a:t>Sample</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indent="0" algn="ctr">
                        <a:spcAft>
                          <a:spcPts val="0"/>
                        </a:spcAft>
                      </a:pPr>
                      <a:r>
                        <a:rPr lang="en-US" sz="1200" b="1" dirty="0">
                          <a:effectLst/>
                        </a:rPr>
                        <a:t>Measurement</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2">
                  <a:txBody>
                    <a:bodyPr/>
                    <a:lstStyle/>
                    <a:p>
                      <a:pPr indent="450215" algn="ctr">
                        <a:spcAft>
                          <a:spcPts val="0"/>
                        </a:spcAft>
                      </a:pPr>
                      <a:r>
                        <a:rPr lang="en-US" sz="1200" b="1" dirty="0">
                          <a:effectLst/>
                        </a:rPr>
                        <a:t>Mechanical properties</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ru-RU"/>
                    </a:p>
                  </a:txBody>
                  <a:tcPr/>
                </a:tc>
              </a:tr>
              <a:tr h="68925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indent="0" algn="ctr">
                        <a:spcAft>
                          <a:spcPts val="0"/>
                        </a:spcAft>
                      </a:pPr>
                      <a:r>
                        <a:rPr lang="ru-RU" sz="1200" b="1" dirty="0" err="1">
                          <a:solidFill>
                            <a:schemeClr val="bg1"/>
                          </a:solidFill>
                          <a:effectLst/>
                        </a:rPr>
                        <a:t>Ultimate</a:t>
                      </a:r>
                      <a:r>
                        <a:rPr lang="ru-RU" sz="1200" b="1" dirty="0">
                          <a:solidFill>
                            <a:schemeClr val="bg1"/>
                          </a:solidFill>
                          <a:effectLst/>
                        </a:rPr>
                        <a:t> </a:t>
                      </a:r>
                      <a:r>
                        <a:rPr lang="ru-RU" sz="1200" b="1" dirty="0" err="1">
                          <a:solidFill>
                            <a:schemeClr val="bg1"/>
                          </a:solidFill>
                          <a:effectLst/>
                        </a:rPr>
                        <a:t>resistance</a:t>
                      </a:r>
                      <a:r>
                        <a:rPr lang="ru-RU" sz="1200" b="1" dirty="0">
                          <a:solidFill>
                            <a:schemeClr val="bg1"/>
                          </a:solidFill>
                          <a:effectLst/>
                        </a:rPr>
                        <a:t>, </a:t>
                      </a:r>
                      <a:r>
                        <a:rPr lang="ru-RU" sz="1200" b="1" dirty="0" err="1">
                          <a:solidFill>
                            <a:schemeClr val="bg1"/>
                          </a:solidFill>
                          <a:effectLst/>
                        </a:rPr>
                        <a:t>MPa</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indent="0" algn="ctr">
                        <a:spcAft>
                          <a:spcPts val="0"/>
                        </a:spcAft>
                      </a:pPr>
                      <a:r>
                        <a:rPr lang="ru-RU" sz="1200" b="1" dirty="0" err="1">
                          <a:solidFill>
                            <a:schemeClr val="bg1"/>
                          </a:solidFill>
                          <a:effectLst/>
                        </a:rPr>
                        <a:t>Yield</a:t>
                      </a:r>
                      <a:r>
                        <a:rPr lang="ru-RU" sz="1200" b="1" dirty="0">
                          <a:solidFill>
                            <a:schemeClr val="bg1"/>
                          </a:solidFill>
                          <a:effectLst/>
                        </a:rPr>
                        <a:t> </a:t>
                      </a:r>
                      <a:r>
                        <a:rPr lang="ru-RU" sz="1200" b="1" dirty="0" err="1">
                          <a:solidFill>
                            <a:schemeClr val="bg1"/>
                          </a:solidFill>
                          <a:effectLst/>
                        </a:rPr>
                        <a:t>strength</a:t>
                      </a:r>
                      <a:r>
                        <a:rPr lang="ru-RU" sz="1200" b="1" dirty="0">
                          <a:solidFill>
                            <a:schemeClr val="bg1"/>
                          </a:solidFill>
                          <a:effectLst/>
                        </a:rPr>
                        <a:t>, </a:t>
                      </a:r>
                      <a:r>
                        <a:rPr lang="ru-RU" sz="1200" b="1" dirty="0" err="1">
                          <a:solidFill>
                            <a:schemeClr val="bg1"/>
                          </a:solidFill>
                          <a:effectLst/>
                        </a:rPr>
                        <a:t>MPa</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86775">
                <a:tc rowSpan="3">
                  <a:txBody>
                    <a:bodyPr/>
                    <a:lstStyle/>
                    <a:p>
                      <a:pPr algn="ctr">
                        <a:lnSpc>
                          <a:spcPct val="115000"/>
                        </a:lnSpc>
                        <a:spcAft>
                          <a:spcPts val="0"/>
                        </a:spcAft>
                      </a:pPr>
                      <a:r>
                        <a:rPr lang="en-GB" sz="1200" b="1" dirty="0">
                          <a:effectLst/>
                        </a:rPr>
                        <a:t>1-C2-1P-1-21/1</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ru-RU" sz="1200" b="1" dirty="0">
                          <a:effectLst/>
                        </a:rPr>
                        <a:t>1</a:t>
                      </a:r>
                      <a:r>
                        <a:rPr lang="en-US" sz="1200" b="1" dirty="0">
                          <a:effectLst/>
                        </a:rPr>
                        <a:t>n</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dirty="0">
                          <a:effectLst/>
                        </a:rPr>
                        <a:t>1</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dirty="0">
                          <a:effectLst/>
                        </a:rPr>
                        <a:t>903</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dirty="0">
                          <a:effectLst/>
                        </a:rPr>
                        <a:t>838</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775">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b="1" dirty="0">
                          <a:effectLst/>
                        </a:rPr>
                        <a:t>2</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dirty="0">
                          <a:effectLst/>
                        </a:rPr>
                        <a:t>897</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dirty="0">
                          <a:effectLst/>
                        </a:rPr>
                        <a:t>836</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775">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b="1">
                          <a:effectLst/>
                        </a:rPr>
                        <a:t>3</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dirty="0">
                          <a:effectLst/>
                        </a:rPr>
                        <a:t>909</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dirty="0">
                          <a:effectLst/>
                        </a:rPr>
                        <a:t>845</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1190467474"/>
              </p:ext>
            </p:extLst>
          </p:nvPr>
        </p:nvGraphicFramePr>
        <p:xfrm>
          <a:off x="7036372" y="2672737"/>
          <a:ext cx="4443422" cy="3203592"/>
        </p:xfrm>
        <a:graphic>
          <a:graphicData uri="http://schemas.openxmlformats.org/drawingml/2006/table">
            <a:tbl>
              <a:tblPr firstRow="1" firstCol="1" bandRow="1">
                <a:tableStyleId>{6E25E649-3F16-4E02-A733-19D2CDBF48F0}</a:tableStyleId>
              </a:tblPr>
              <a:tblGrid>
                <a:gridCol w="1053750"/>
                <a:gridCol w="1090091"/>
                <a:gridCol w="1493822"/>
                <a:gridCol w="805759"/>
              </a:tblGrid>
              <a:tr h="679848">
                <a:tc>
                  <a:txBody>
                    <a:bodyPr/>
                    <a:lstStyle/>
                    <a:p>
                      <a:pPr algn="ctr">
                        <a:spcAft>
                          <a:spcPts val="0"/>
                        </a:spcAft>
                      </a:pPr>
                      <a:r>
                        <a:rPr lang="en-US" sz="1000" dirty="0">
                          <a:effectLst/>
                        </a:rPr>
                        <a:t>Batch number /</a:t>
                      </a:r>
                      <a:endParaRPr lang="ru-RU" sz="1400" dirty="0">
                        <a:effectLst/>
                      </a:endParaRPr>
                    </a:p>
                    <a:p>
                      <a:pPr algn="ctr">
                        <a:spcAft>
                          <a:spcPts val="0"/>
                        </a:spcAft>
                      </a:pPr>
                      <a:r>
                        <a:rPr lang="en-US" sz="1000" dirty="0">
                          <a:effectLst/>
                        </a:rPr>
                        <a:t>strand piece number</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Aft>
                          <a:spcPts val="0"/>
                        </a:spcAft>
                      </a:pPr>
                      <a:r>
                        <a:rPr lang="en-US" sz="1000" dirty="0">
                          <a:effectLst/>
                        </a:rPr>
                        <a:t>Field, 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Aft>
                          <a:spcPts val="0"/>
                        </a:spcAft>
                      </a:pPr>
                      <a:r>
                        <a:rPr lang="ru-RU" sz="1000" dirty="0" err="1">
                          <a:effectLst/>
                        </a:rPr>
                        <a:t>I</a:t>
                      </a:r>
                      <a:r>
                        <a:rPr lang="ru-RU" sz="1000" baseline="-25000" dirty="0" err="1">
                          <a:effectLst/>
                        </a:rPr>
                        <a:t>c</a:t>
                      </a:r>
                      <a:r>
                        <a:rPr lang="ru-RU" sz="1000" dirty="0">
                          <a:effectLst/>
                        </a:rPr>
                        <a:t>, </a:t>
                      </a:r>
                      <a:r>
                        <a:rPr lang="en-US" sz="1000" dirty="0">
                          <a:effectLst/>
                        </a:rPr>
                        <a:t>A</a:t>
                      </a:r>
                      <a:endParaRPr lang="ru-RU" sz="1400" dirty="0">
                        <a:effectLst/>
                      </a:endParaRPr>
                    </a:p>
                    <a:p>
                      <a:pPr marL="0" indent="0" algn="ctr">
                        <a:spcAft>
                          <a:spcPts val="0"/>
                        </a:spcAft>
                      </a:pPr>
                      <a:r>
                        <a:rPr lang="ru-RU" sz="1000" dirty="0">
                          <a:effectLst/>
                        </a:rPr>
                        <a:t>(4,2 К; 0,1 </a:t>
                      </a:r>
                      <a:r>
                        <a:rPr lang="en-US" sz="1000" dirty="0" err="1">
                          <a:effectLst/>
                        </a:rPr>
                        <a:t>mkV</a:t>
                      </a:r>
                      <a:r>
                        <a:rPr lang="ru-RU" sz="1000" dirty="0">
                          <a:effectLst/>
                        </a:rPr>
                        <a:t>/</a:t>
                      </a:r>
                      <a:r>
                        <a:rPr lang="en-US" sz="1000" dirty="0" err="1">
                          <a:effectLst/>
                        </a:rPr>
                        <a:t>sm</a:t>
                      </a:r>
                      <a:r>
                        <a:rPr lang="ru-RU" sz="1000" dirty="0">
                          <a:effectLst/>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Aft>
                          <a:spcPts val="0"/>
                        </a:spcAft>
                      </a:pPr>
                      <a:r>
                        <a:rPr lang="en-US" sz="1000" dirty="0">
                          <a:effectLst/>
                        </a:rPr>
                        <a:t>n-value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rowSpan="4">
                  <a:txBody>
                    <a:bodyPr/>
                    <a:lstStyle/>
                    <a:p>
                      <a:pPr>
                        <a:lnSpc>
                          <a:spcPct val="115000"/>
                        </a:lnSpc>
                        <a:spcAft>
                          <a:spcPts val="0"/>
                        </a:spcAft>
                      </a:pPr>
                      <a:r>
                        <a:rPr lang="en-GB" sz="1000" dirty="0">
                          <a:effectLst/>
                        </a:rPr>
                        <a:t>1-C2-1P-1-21/1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dirty="0">
                          <a:effectLst/>
                        </a:rPr>
                        <a:t>8</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dirty="0">
                          <a:effectLst/>
                        </a:rPr>
                        <a:t>789</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effectLst/>
                        </a:rPr>
                        <a:t>35</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vMerge="1">
                  <a:txBody>
                    <a:bodyPr/>
                    <a:lstStyle/>
                    <a:p>
                      <a:endParaRPr lang="ru-RU"/>
                    </a:p>
                  </a:txBody>
                  <a:tcPr/>
                </a:tc>
                <a:tc>
                  <a:txBody>
                    <a:bodyPr/>
                    <a:lstStyle/>
                    <a:p>
                      <a:pPr algn="ctr">
                        <a:lnSpc>
                          <a:spcPct val="115000"/>
                        </a:lnSpc>
                        <a:spcAft>
                          <a:spcPts val="0"/>
                        </a:spcAft>
                      </a:pPr>
                      <a:r>
                        <a:rPr lang="ru-RU" sz="1200" b="1" dirty="0">
                          <a:effectLst/>
                        </a:rPr>
                        <a:t>7</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a:effectLst/>
                        </a:rPr>
                        <a:t>1253</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effectLst/>
                        </a:rPr>
                        <a:t>52</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vMerge="1">
                  <a:txBody>
                    <a:bodyPr/>
                    <a:lstStyle/>
                    <a:p>
                      <a:endParaRPr lang="ru-RU"/>
                    </a:p>
                  </a:txBody>
                  <a:tcPr/>
                </a:tc>
                <a:tc>
                  <a:txBody>
                    <a:bodyPr/>
                    <a:lstStyle/>
                    <a:p>
                      <a:pPr algn="ctr">
                        <a:lnSpc>
                          <a:spcPct val="115000"/>
                        </a:lnSpc>
                        <a:spcAft>
                          <a:spcPts val="0"/>
                        </a:spcAft>
                      </a:pPr>
                      <a:r>
                        <a:rPr lang="ru-RU" sz="1200" b="1" dirty="0">
                          <a:effectLst/>
                        </a:rPr>
                        <a:t>6</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a:effectLst/>
                        </a:rPr>
                        <a:t>1746</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effectLst/>
                        </a:rPr>
                        <a:t>71</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vMerge="1">
                  <a:txBody>
                    <a:bodyPr/>
                    <a:lstStyle/>
                    <a:p>
                      <a:endParaRPr lang="ru-RU"/>
                    </a:p>
                  </a:txBody>
                  <a:tcPr/>
                </a:tc>
                <a:tc>
                  <a:txBody>
                    <a:bodyPr/>
                    <a:lstStyle/>
                    <a:p>
                      <a:pPr algn="ctr">
                        <a:lnSpc>
                          <a:spcPct val="115000"/>
                        </a:lnSpc>
                        <a:spcAft>
                          <a:spcPts val="0"/>
                        </a:spcAft>
                      </a:pPr>
                      <a:r>
                        <a:rPr lang="ru-RU" sz="1200" b="1" dirty="0">
                          <a:effectLst/>
                        </a:rPr>
                        <a:t>5</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a:effectLst/>
                        </a:rPr>
                        <a:t>2220 (</a:t>
                      </a:r>
                      <a:r>
                        <a:rPr lang="en-US" sz="1200" b="1">
                          <a:effectLst/>
                        </a:rPr>
                        <a:t>calc</a:t>
                      </a:r>
                      <a:r>
                        <a:rPr lang="ru-RU" sz="1200" b="1">
                          <a:effectLst/>
                        </a:rPr>
                        <a:t>.)</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b="1">
                          <a:effectLst/>
                        </a:rPr>
                        <a:t>-</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rowSpan="4">
                  <a:txBody>
                    <a:bodyPr/>
                    <a:lstStyle/>
                    <a:p>
                      <a:pPr>
                        <a:lnSpc>
                          <a:spcPct val="115000"/>
                        </a:lnSpc>
                        <a:spcAft>
                          <a:spcPts val="0"/>
                        </a:spcAft>
                      </a:pPr>
                      <a:r>
                        <a:rPr lang="en-GB" sz="1000">
                          <a:effectLst/>
                        </a:rPr>
                        <a:t>1-C2-1P-1-21/2-1-1-1</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dirty="0">
                          <a:effectLst/>
                        </a:rPr>
                        <a:t>8</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dirty="0">
                          <a:effectLst/>
                        </a:rPr>
                        <a:t>750</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effectLst/>
                        </a:rPr>
                        <a:t>35</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vMerge="1">
                  <a:txBody>
                    <a:bodyPr/>
                    <a:lstStyle/>
                    <a:p>
                      <a:endParaRPr lang="ru-RU"/>
                    </a:p>
                  </a:txBody>
                  <a:tcPr/>
                </a:tc>
                <a:tc>
                  <a:txBody>
                    <a:bodyPr/>
                    <a:lstStyle/>
                    <a:p>
                      <a:pPr algn="ctr">
                        <a:lnSpc>
                          <a:spcPct val="115000"/>
                        </a:lnSpc>
                        <a:spcAft>
                          <a:spcPts val="0"/>
                        </a:spcAft>
                      </a:pPr>
                      <a:r>
                        <a:rPr lang="ru-RU" sz="1200" b="1">
                          <a:effectLst/>
                        </a:rPr>
                        <a:t>7</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dirty="0">
                          <a:effectLst/>
                        </a:rPr>
                        <a:t>1208</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effectLst/>
                        </a:rPr>
                        <a:t>53</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vMerge="1">
                  <a:txBody>
                    <a:bodyPr/>
                    <a:lstStyle/>
                    <a:p>
                      <a:endParaRPr lang="ru-RU"/>
                    </a:p>
                  </a:txBody>
                  <a:tcPr/>
                </a:tc>
                <a:tc>
                  <a:txBody>
                    <a:bodyPr/>
                    <a:lstStyle/>
                    <a:p>
                      <a:pPr algn="ctr">
                        <a:lnSpc>
                          <a:spcPct val="115000"/>
                        </a:lnSpc>
                        <a:spcAft>
                          <a:spcPts val="0"/>
                        </a:spcAft>
                      </a:pPr>
                      <a:r>
                        <a:rPr lang="ru-RU" sz="1200" b="1">
                          <a:effectLst/>
                        </a:rPr>
                        <a:t>6</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dirty="0">
                          <a:effectLst/>
                        </a:rPr>
                        <a:t>1694</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effectLst/>
                        </a:rPr>
                        <a:t>71</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vMerge="1">
                  <a:txBody>
                    <a:bodyPr/>
                    <a:lstStyle/>
                    <a:p>
                      <a:endParaRPr lang="ru-RU"/>
                    </a:p>
                  </a:txBody>
                  <a:tcPr/>
                </a:tc>
                <a:tc>
                  <a:txBody>
                    <a:bodyPr/>
                    <a:lstStyle/>
                    <a:p>
                      <a:pPr algn="ctr">
                        <a:lnSpc>
                          <a:spcPct val="115000"/>
                        </a:lnSpc>
                        <a:spcAft>
                          <a:spcPts val="0"/>
                        </a:spcAft>
                      </a:pPr>
                      <a:r>
                        <a:rPr lang="ru-RU" sz="1200" b="1">
                          <a:effectLst/>
                        </a:rPr>
                        <a:t>5</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dirty="0">
                          <a:effectLst/>
                        </a:rPr>
                        <a:t>2175 (</a:t>
                      </a:r>
                      <a:r>
                        <a:rPr lang="en-US" sz="1200" b="1" dirty="0" err="1">
                          <a:effectLst/>
                        </a:rPr>
                        <a:t>calc</a:t>
                      </a:r>
                      <a:r>
                        <a:rPr lang="ru-RU" sz="1200" b="1" dirty="0">
                          <a:effectLst/>
                        </a:rPr>
                        <a:t>.)</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b="1">
                          <a:effectLst/>
                        </a:rPr>
                        <a:t>-</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rowSpan="4">
                  <a:txBody>
                    <a:bodyPr/>
                    <a:lstStyle/>
                    <a:p>
                      <a:pPr>
                        <a:lnSpc>
                          <a:spcPct val="115000"/>
                        </a:lnSpc>
                        <a:spcAft>
                          <a:spcPts val="0"/>
                        </a:spcAft>
                      </a:pPr>
                      <a:r>
                        <a:rPr lang="en-GB" sz="1000">
                          <a:effectLst/>
                        </a:rPr>
                        <a:t>1-C2-1P-1-21/2-2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a:effectLst/>
                        </a:rPr>
                        <a:t>8</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dirty="0">
                          <a:effectLst/>
                        </a:rPr>
                        <a:t>750</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effectLst/>
                        </a:rPr>
                        <a:t>36</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vMerge="1">
                  <a:txBody>
                    <a:bodyPr/>
                    <a:lstStyle/>
                    <a:p>
                      <a:endParaRPr lang="ru-RU"/>
                    </a:p>
                  </a:txBody>
                  <a:tcPr/>
                </a:tc>
                <a:tc>
                  <a:txBody>
                    <a:bodyPr/>
                    <a:lstStyle/>
                    <a:p>
                      <a:pPr algn="ctr">
                        <a:lnSpc>
                          <a:spcPct val="115000"/>
                        </a:lnSpc>
                        <a:spcAft>
                          <a:spcPts val="0"/>
                        </a:spcAft>
                      </a:pPr>
                      <a:r>
                        <a:rPr lang="ru-RU" sz="1200" b="1">
                          <a:effectLst/>
                        </a:rPr>
                        <a:t>7</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200" b="1" dirty="0">
                          <a:effectLst/>
                        </a:rPr>
                        <a:t>12</a:t>
                      </a:r>
                      <a:r>
                        <a:rPr lang="en-US" sz="1200" b="1" dirty="0">
                          <a:effectLst/>
                        </a:rPr>
                        <a:t>00</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effectLst/>
                        </a:rPr>
                        <a:t>50</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vMerge="1">
                  <a:txBody>
                    <a:bodyPr/>
                    <a:lstStyle/>
                    <a:p>
                      <a:endParaRPr lang="ru-RU"/>
                    </a:p>
                  </a:txBody>
                  <a:tcPr/>
                </a:tc>
                <a:tc>
                  <a:txBody>
                    <a:bodyPr/>
                    <a:lstStyle/>
                    <a:p>
                      <a:pPr algn="ctr">
                        <a:lnSpc>
                          <a:spcPct val="115000"/>
                        </a:lnSpc>
                        <a:spcAft>
                          <a:spcPts val="0"/>
                        </a:spcAft>
                      </a:pPr>
                      <a:r>
                        <a:rPr lang="ru-RU" sz="1200" b="1">
                          <a:effectLst/>
                        </a:rPr>
                        <a:t>6</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dirty="0">
                          <a:effectLst/>
                        </a:rPr>
                        <a:t>-</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dirty="0">
                          <a:effectLst/>
                        </a:rPr>
                        <a:t>-</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vMerge="1">
                  <a:txBody>
                    <a:bodyPr/>
                    <a:lstStyle/>
                    <a:p>
                      <a:endParaRPr lang="ru-RU"/>
                    </a:p>
                  </a:txBody>
                  <a:tcPr/>
                </a:tc>
                <a:tc>
                  <a:txBody>
                    <a:bodyPr/>
                    <a:lstStyle/>
                    <a:p>
                      <a:pPr algn="ctr">
                        <a:lnSpc>
                          <a:spcPct val="115000"/>
                        </a:lnSpc>
                        <a:spcAft>
                          <a:spcPts val="0"/>
                        </a:spcAft>
                      </a:pPr>
                      <a:r>
                        <a:rPr lang="ru-RU" sz="1200" b="1">
                          <a:effectLst/>
                        </a:rPr>
                        <a:t>5</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a:effectLst/>
                        </a:rPr>
                        <a:t>2165 (</a:t>
                      </a:r>
                      <a:r>
                        <a:rPr lang="en-US" sz="1200" b="1">
                          <a:effectLst/>
                        </a:rPr>
                        <a:t>calc</a:t>
                      </a:r>
                      <a:r>
                        <a:rPr lang="ru-RU" sz="1200" b="1">
                          <a:effectLst/>
                        </a:rPr>
                        <a:t>.)</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dirty="0">
                          <a:effectLst/>
                        </a:rPr>
                        <a:t>-</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Прямоугольник 11"/>
          <p:cNvSpPr/>
          <p:nvPr/>
        </p:nvSpPr>
        <p:spPr>
          <a:xfrm>
            <a:off x="387096" y="5390100"/>
            <a:ext cx="6096000" cy="338554"/>
          </a:xfrm>
          <a:prstGeom prst="rect">
            <a:avLst/>
          </a:prstGeom>
        </p:spPr>
        <p:txBody>
          <a:bodyPr>
            <a:spAutoFit/>
          </a:bodyPr>
          <a:lstStyle/>
          <a:p>
            <a:pPr>
              <a:spcAft>
                <a:spcPts val="0"/>
              </a:spcAft>
            </a:pPr>
            <a:r>
              <a:rPr lang="en-US" sz="1600" b="1" dirty="0">
                <a:latin typeface="Comic Sans MS" panose="030F0702030302020204" pitchFamily="66" charset="0"/>
                <a:ea typeface="Calibri" panose="020F0502020204030204" pitchFamily="34" charset="0"/>
                <a:cs typeface="Times New Roman" panose="02020603050405020304" pitchFamily="18" charset="0"/>
              </a:rPr>
              <a:t>Table 3 Mechanical </a:t>
            </a:r>
            <a:r>
              <a:rPr lang="en-US" sz="1600" b="1" dirty="0" smtClean="0">
                <a:latin typeface="Comic Sans MS" panose="030F0702030302020204" pitchFamily="66" charset="0"/>
                <a:ea typeface="Calibri" panose="020F0502020204030204" pitchFamily="34" charset="0"/>
                <a:cs typeface="Times New Roman" panose="02020603050405020304" pitchFamily="18" charset="0"/>
              </a:rPr>
              <a:t>properties</a:t>
            </a:r>
            <a:r>
              <a:rPr lang="ru-RU" sz="1600" b="1" dirty="0">
                <a:latin typeface="Comic Sans MS" panose="030F0702030302020204" pitchFamily="66" charset="0"/>
                <a:ea typeface="Calibri" panose="020F0502020204030204" pitchFamily="34" charset="0"/>
                <a:cs typeface="Times New Roman" panose="02020603050405020304" pitchFamily="18" charset="0"/>
              </a:rPr>
              <a:t> </a:t>
            </a:r>
            <a:endParaRPr lang="ru-RU" sz="1600" b="1"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6483096" y="5800280"/>
            <a:ext cx="5175503" cy="584775"/>
          </a:xfrm>
          <a:prstGeom prst="rect">
            <a:avLst/>
          </a:prstGeom>
        </p:spPr>
        <p:txBody>
          <a:bodyPr wrap="square">
            <a:spAutoFit/>
          </a:bodyPr>
          <a:lstStyle/>
          <a:p>
            <a:pPr algn="ctr">
              <a:spcAft>
                <a:spcPts val="0"/>
              </a:spcAft>
            </a:pPr>
            <a:r>
              <a:rPr lang="en-US" sz="1600" b="1" dirty="0">
                <a:latin typeface="Comic Sans MS" panose="030F0702030302020204" pitchFamily="66" charset="0"/>
                <a:ea typeface="Calibri" panose="020F0502020204030204" pitchFamily="34" charset="0"/>
                <a:cs typeface="Times New Roman" panose="02020603050405020304" pitchFamily="18" charset="0"/>
              </a:rPr>
              <a:t>Table 4 </a:t>
            </a:r>
            <a:r>
              <a:rPr lang="en-GB" sz="1600" b="1" dirty="0">
                <a:latin typeface="Comic Sans MS" panose="030F0702030302020204" pitchFamily="66" charset="0"/>
                <a:ea typeface="Calibri" panose="020F0502020204030204" pitchFamily="34" charset="0"/>
                <a:cs typeface="Times New Roman" panose="02020603050405020304" pitchFamily="18" charset="0"/>
              </a:rPr>
              <a:t>Critical current (at 4.2 K) and n-value (at 4.2 K) vs magnetic field.</a:t>
            </a:r>
            <a:endParaRPr lang="ru-RU" sz="1600" b="1"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814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314450" y="1178062"/>
            <a:ext cx="9563100" cy="5090160"/>
          </a:xfrm>
          <a:prstGeom prst="rect">
            <a:avLst/>
          </a:prstGeom>
        </p:spPr>
      </p:pic>
      <p:sp>
        <p:nvSpPr>
          <p:cNvPr id="4" name="Дата 3"/>
          <p:cNvSpPr>
            <a:spLocks noGrp="1"/>
          </p:cNvSpPr>
          <p:nvPr>
            <p:ph type="dt" sz="half" idx="10"/>
          </p:nvPr>
        </p:nvSpPr>
        <p:spPr/>
        <p:txBody>
          <a:bodyPr/>
          <a:lstStyle/>
          <a:p>
            <a:fld id="{8AB810AF-E492-4551-8C09-7720967604C2}" type="datetime1">
              <a:rPr lang="ru-RU" smtClean="0"/>
              <a:t>21.12.2021</a:t>
            </a:fld>
            <a:endParaRPr lang="ru-RU"/>
          </a:p>
        </p:txBody>
      </p:sp>
      <p:sp>
        <p:nvSpPr>
          <p:cNvPr id="5" name="Нижний колонтитул 4"/>
          <p:cNvSpPr>
            <a:spLocks noGrp="1"/>
          </p:cNvSpPr>
          <p:nvPr>
            <p:ph type="ftr" sz="quarter" idx="11"/>
          </p:nvPr>
        </p:nvSpPr>
        <p:spPr>
          <a:xfrm>
            <a:off x="4038599" y="6356350"/>
            <a:ext cx="5718717" cy="365125"/>
          </a:xfrm>
        </p:spPr>
        <p:txBody>
          <a:bodyPr/>
          <a:lstStyle/>
          <a:p>
            <a:r>
              <a:rPr lang="en-US" smtClean="0"/>
              <a:t>E.Pyata,  BINP                             SPD solenoid </a:t>
            </a:r>
            <a:endParaRPr lang="ru-RU" dirty="0"/>
          </a:p>
        </p:txBody>
      </p:sp>
      <p:sp>
        <p:nvSpPr>
          <p:cNvPr id="6" name="Номер слайда 5"/>
          <p:cNvSpPr>
            <a:spLocks noGrp="1"/>
          </p:cNvSpPr>
          <p:nvPr>
            <p:ph type="sldNum" sz="quarter" idx="12"/>
          </p:nvPr>
        </p:nvSpPr>
        <p:spPr>
          <a:xfrm>
            <a:off x="8610599" y="6312286"/>
            <a:ext cx="2743200" cy="365125"/>
          </a:xfrm>
        </p:spPr>
        <p:txBody>
          <a:bodyPr/>
          <a:lstStyle/>
          <a:p>
            <a:fld id="{1055D3A9-30C7-41F8-9BF4-392828383C4F}" type="slidenum">
              <a:rPr lang="ru-RU" smtClean="0"/>
              <a:t>23</a:t>
            </a:fld>
            <a:endParaRPr lang="ru-RU"/>
          </a:p>
        </p:txBody>
      </p:sp>
      <p:sp>
        <p:nvSpPr>
          <p:cNvPr id="7" name="Прямоугольник 16">
            <a:extLst>
              <a:ext uri="{FF2B5EF4-FFF2-40B4-BE49-F238E27FC236}">
                <a16:creationId xmlns="" xmlns:a16="http://schemas.microsoft.com/office/drawing/2014/main" id="{5F7CC429-1E45-494B-AA7F-4ABFF8D72F21}"/>
              </a:ext>
            </a:extLst>
          </p:cNvPr>
          <p:cNvSpPr/>
          <p:nvPr/>
        </p:nvSpPr>
        <p:spPr>
          <a:xfrm>
            <a:off x="2292579" y="49382"/>
            <a:ext cx="7122430"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Conductor.</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8" name="Прямоугольник 17"/>
          <p:cNvSpPr/>
          <p:nvPr/>
        </p:nvSpPr>
        <p:spPr>
          <a:xfrm>
            <a:off x="1015935" y="410255"/>
            <a:ext cx="10379084" cy="830997"/>
          </a:xfrm>
          <a:prstGeom prst="rect">
            <a:avLst/>
          </a:prstGeom>
        </p:spPr>
        <p:txBody>
          <a:bodyPr wrap="square">
            <a:spAutoFit/>
          </a:bodyPr>
          <a:lstStyle/>
          <a:p>
            <a:pPr algn="ctr"/>
            <a:r>
              <a:rPr lang="en-US" sz="1600" b="1" dirty="0">
                <a:solidFill>
                  <a:srgbClr val="FF0000"/>
                </a:solidFill>
                <a:latin typeface="Comic Sans MS" panose="030F0702030302020204" pitchFamily="66" charset="0"/>
              </a:rPr>
              <a:t>Status of the PANDA conductor development/ </a:t>
            </a:r>
            <a:r>
              <a:rPr lang="en-US" sz="1600" b="1" dirty="0" smtClean="0">
                <a:solidFill>
                  <a:srgbClr val="FF0000"/>
                </a:solidFill>
                <a:latin typeface="Comic Sans MS" panose="030F0702030302020204" pitchFamily="66" charset="0"/>
              </a:rPr>
              <a:t>procurement</a:t>
            </a:r>
          </a:p>
          <a:p>
            <a:pPr algn="ctr"/>
            <a:r>
              <a:rPr lang="en-US" sz="1600" b="1" dirty="0" smtClean="0">
                <a:solidFill>
                  <a:srgbClr val="FF0000"/>
                </a:solidFill>
                <a:latin typeface="Comic Sans MS" panose="030F0702030302020204" pitchFamily="66" charset="0"/>
              </a:rPr>
              <a:t>BINP/     VNIINM </a:t>
            </a:r>
            <a:r>
              <a:rPr lang="en-US" sz="1600" b="1" dirty="0" err="1" smtClean="0">
                <a:solidFill>
                  <a:srgbClr val="FF0000"/>
                </a:solidFill>
                <a:latin typeface="Comic Sans MS" panose="030F0702030302020204" pitchFamily="66" charset="0"/>
              </a:rPr>
              <a:t>Bochvar</a:t>
            </a:r>
            <a:r>
              <a:rPr lang="en-US" sz="1600" b="1" dirty="0" smtClean="0">
                <a:solidFill>
                  <a:srgbClr val="FF0000"/>
                </a:solidFill>
                <a:latin typeface="Comic Sans MS" panose="030F0702030302020204" pitchFamily="66" charset="0"/>
              </a:rPr>
              <a:t>/     VNIIKP/    Saransk cable optic (</a:t>
            </a:r>
            <a:r>
              <a:rPr lang="en-US" sz="1600" b="1" dirty="0" err="1" smtClean="0">
                <a:solidFill>
                  <a:srgbClr val="FF0000"/>
                </a:solidFill>
                <a:latin typeface="Comic Sans MS" panose="030F0702030302020204" pitchFamily="66" charset="0"/>
              </a:rPr>
              <a:t>SarKO</a:t>
            </a:r>
            <a:r>
              <a:rPr lang="en-US" sz="1600" b="1" dirty="0" smtClean="0">
                <a:solidFill>
                  <a:srgbClr val="FF0000"/>
                </a:solidFill>
                <a:latin typeface="Comic Sans MS" panose="030F0702030302020204" pitchFamily="66" charset="0"/>
              </a:rPr>
              <a:t>)</a:t>
            </a:r>
          </a:p>
          <a:p>
            <a:pPr algn="ctr"/>
            <a:endParaRPr lang="en-US" sz="1600" b="1" dirty="0">
              <a:solidFill>
                <a:srgbClr val="FF0000"/>
              </a:solidFill>
              <a:latin typeface="Comic Sans MS" panose="030F0702030302020204" pitchFamily="66" charset="0"/>
            </a:endParaRPr>
          </a:p>
        </p:txBody>
      </p:sp>
      <p:sp>
        <p:nvSpPr>
          <p:cNvPr id="13" name="Прямоугольник 12"/>
          <p:cNvSpPr/>
          <p:nvPr/>
        </p:nvSpPr>
        <p:spPr>
          <a:xfrm>
            <a:off x="2209800" y="4994988"/>
            <a:ext cx="7205209" cy="400110"/>
          </a:xfrm>
          <a:prstGeom prst="rect">
            <a:avLst/>
          </a:prstGeom>
        </p:spPr>
        <p:txBody>
          <a:bodyPr wrap="square">
            <a:spAutoFit/>
          </a:bodyPr>
          <a:lstStyle/>
          <a:p>
            <a:pPr>
              <a:spcAft>
                <a:spcPts val="0"/>
              </a:spcAft>
            </a:pPr>
            <a:r>
              <a:rPr lang="en-US" sz="2000" b="1" dirty="0" smtClean="0">
                <a:solidFill>
                  <a:srgbClr val="FF0000"/>
                </a:solidFill>
                <a:latin typeface="Comic Sans MS" panose="030F0702030302020204" pitchFamily="66" charset="0"/>
                <a:ea typeface="Calibri" panose="020F0502020204030204" pitchFamily="34" charset="0"/>
                <a:cs typeface="Times New Roman" panose="02020603050405020304" pitchFamily="18" charset="0"/>
              </a:rPr>
              <a:t>Worked range of high purity Aluminum is 350 – 380 °C</a:t>
            </a:r>
            <a:r>
              <a:rPr lang="ru-RU" sz="20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a:t>
            </a:r>
            <a:endParaRPr lang="ru-RU" sz="20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6755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stretch>
            <a:fillRect/>
          </a:stretch>
        </p:blipFill>
        <p:spPr>
          <a:xfrm>
            <a:off x="838200" y="665350"/>
            <a:ext cx="10018469" cy="5560340"/>
          </a:xfrm>
          <a:prstGeom prst="rect">
            <a:avLst/>
          </a:prstGeom>
        </p:spPr>
      </p:pic>
      <p:sp>
        <p:nvSpPr>
          <p:cNvPr id="2" name="Заголовок 1"/>
          <p:cNvSpPr>
            <a:spLocks noGrp="1"/>
          </p:cNvSpPr>
          <p:nvPr>
            <p:ph type="title"/>
          </p:nvPr>
        </p:nvSpPr>
        <p:spPr>
          <a:xfrm>
            <a:off x="1991544" y="116632"/>
            <a:ext cx="8229600" cy="418058"/>
          </a:xfrm>
        </p:spPr>
        <p:txBody>
          <a:bodyPr>
            <a:normAutofit fontScale="90000"/>
          </a:bodyPr>
          <a:lstStyle/>
          <a:p>
            <a:r>
              <a:rPr lang="en-US" sz="2400" dirty="0">
                <a:solidFill>
                  <a:srgbClr val="FF0000"/>
                </a:solidFill>
                <a:latin typeface="Comic Sans MS" panose="030F0702030302020204" pitchFamily="66" charset="0"/>
              </a:rPr>
              <a:t>Drawing of the Devices for winding coil</a:t>
            </a:r>
            <a:r>
              <a:rPr lang="ru-RU" sz="2400" dirty="0">
                <a:solidFill>
                  <a:srgbClr val="FF0000"/>
                </a:solidFill>
                <a:latin typeface="Comic Sans MS" panose="030F0702030302020204" pitchFamily="66" charset="0"/>
              </a:rPr>
              <a:t> </a:t>
            </a:r>
            <a:r>
              <a:rPr lang="en-US" sz="2400" dirty="0">
                <a:solidFill>
                  <a:srgbClr val="FF0000"/>
                </a:solidFill>
                <a:latin typeface="Comic Sans MS" panose="030F0702030302020204" pitchFamily="66" charset="0"/>
              </a:rPr>
              <a:t>(scheme).</a:t>
            </a:r>
            <a:endParaRPr lang="ru-RU" sz="2400" dirty="0">
              <a:solidFill>
                <a:srgbClr val="FF0000"/>
              </a:solidFill>
              <a:latin typeface="Comic Sans MS" panose="030F0702030302020204" pitchFamily="66" charset="0"/>
            </a:endParaRPr>
          </a:p>
        </p:txBody>
      </p:sp>
      <p:sp>
        <p:nvSpPr>
          <p:cNvPr id="3" name="Дата 2"/>
          <p:cNvSpPr>
            <a:spLocks noGrp="1"/>
          </p:cNvSpPr>
          <p:nvPr>
            <p:ph type="dt" sz="half" idx="10"/>
          </p:nvPr>
        </p:nvSpPr>
        <p:spPr/>
        <p:txBody>
          <a:bodyPr/>
          <a:lstStyle/>
          <a:p>
            <a:fld id="{7DD7501C-FA94-41DA-BEE5-6CDF873A5F55}" type="datetime1">
              <a:rPr lang="ru-RU" smtClean="0"/>
              <a:t>21.12.2021</a:t>
            </a:fld>
            <a:endParaRPr lang="ru-RU"/>
          </a:p>
        </p:txBody>
      </p:sp>
      <p:sp>
        <p:nvSpPr>
          <p:cNvPr id="5" name="Нижний колонтитул 4"/>
          <p:cNvSpPr>
            <a:spLocks noGrp="1"/>
          </p:cNvSpPr>
          <p:nvPr>
            <p:ph type="ftr" sz="quarter" idx="11"/>
          </p:nvPr>
        </p:nvSpPr>
        <p:spPr>
          <a:xfrm>
            <a:off x="2285999" y="6356350"/>
            <a:ext cx="7393021" cy="365125"/>
          </a:xfrm>
        </p:spPr>
        <p:txBody>
          <a:bodyPr/>
          <a:lstStyle/>
          <a:p>
            <a:r>
              <a:rPr lang="en-US" smtClean="0"/>
              <a:t>E.Pyata,  BINP                             SPD solenoid </a:t>
            </a:r>
            <a:endParaRPr lang="ru-RU" dirty="0"/>
          </a:p>
        </p:txBody>
      </p:sp>
      <p:sp>
        <p:nvSpPr>
          <p:cNvPr id="6" name="Номер слайда 5"/>
          <p:cNvSpPr>
            <a:spLocks noGrp="1"/>
          </p:cNvSpPr>
          <p:nvPr>
            <p:ph type="sldNum" sz="quarter" idx="12"/>
          </p:nvPr>
        </p:nvSpPr>
        <p:spPr/>
        <p:txBody>
          <a:bodyPr/>
          <a:lstStyle/>
          <a:p>
            <a:fld id="{A22A1DC4-691C-4D1E-8A3D-02D52518E6C2}" type="slidenum">
              <a:rPr lang="ru-RU" smtClean="0"/>
              <a:t>24</a:t>
            </a:fld>
            <a:endParaRPr lang="ru-RU"/>
          </a:p>
        </p:txBody>
      </p:sp>
      <p:sp>
        <p:nvSpPr>
          <p:cNvPr id="7" name="Прямоугольник 6"/>
          <p:cNvSpPr/>
          <p:nvPr/>
        </p:nvSpPr>
        <p:spPr>
          <a:xfrm>
            <a:off x="6552127" y="5566149"/>
            <a:ext cx="2091022" cy="369332"/>
          </a:xfrm>
          <a:prstGeom prst="rect">
            <a:avLst/>
          </a:prstGeom>
        </p:spPr>
        <p:txBody>
          <a:bodyPr wrap="none">
            <a:spAutoFit/>
          </a:bodyPr>
          <a:lstStyle/>
          <a:p>
            <a:pPr algn="ctr" fontAlgn="b"/>
            <a:r>
              <a:rPr lang="en-US" b="1" dirty="0" smtClean="0">
                <a:solidFill>
                  <a:srgbClr val="0070C0"/>
                </a:solidFill>
              </a:rPr>
              <a:t>Production 10/2021</a:t>
            </a:r>
            <a:endParaRPr lang="en-US" b="1" dirty="0">
              <a:solidFill>
                <a:srgbClr val="0070C0"/>
              </a:solidFill>
            </a:endParaRPr>
          </a:p>
        </p:txBody>
      </p:sp>
    </p:spTree>
    <p:extLst>
      <p:ext uri="{BB962C8B-B14F-4D97-AF65-F5344CB8AC3E}">
        <p14:creationId xmlns:p14="http://schemas.microsoft.com/office/powerpoint/2010/main" val="3402175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9570A0D-F6CD-4D8A-9B55-640AF16A35A5}" type="datetime1">
              <a:rPr lang="ru-RU" smtClean="0"/>
              <a:t>21.12.2021</a:t>
            </a:fld>
            <a:endParaRPr lang="ru-RU"/>
          </a:p>
        </p:txBody>
      </p:sp>
      <p:sp>
        <p:nvSpPr>
          <p:cNvPr id="4" name="Номер слайда 3"/>
          <p:cNvSpPr>
            <a:spLocks noGrp="1"/>
          </p:cNvSpPr>
          <p:nvPr>
            <p:ph type="sldNum" sz="quarter" idx="12"/>
          </p:nvPr>
        </p:nvSpPr>
        <p:spPr/>
        <p:txBody>
          <a:bodyPr/>
          <a:lstStyle/>
          <a:p>
            <a:fld id="{A22A1DC4-691C-4D1E-8A3D-02D52518E6C2}" type="slidenum">
              <a:rPr lang="ru-RU" smtClean="0"/>
              <a:t>25</a:t>
            </a:fld>
            <a:endParaRPr lang="ru-RU"/>
          </a:p>
        </p:txBody>
      </p:sp>
      <p:pic>
        <p:nvPicPr>
          <p:cNvPr id="5" name="Рисунок 4"/>
          <p:cNvPicPr>
            <a:picLocks noChangeAspect="1"/>
          </p:cNvPicPr>
          <p:nvPr/>
        </p:nvPicPr>
        <p:blipFill>
          <a:blip r:embed="rId3"/>
          <a:stretch>
            <a:fillRect/>
          </a:stretch>
        </p:blipFill>
        <p:spPr>
          <a:xfrm>
            <a:off x="1316334" y="138535"/>
            <a:ext cx="10203003" cy="5738114"/>
          </a:xfrm>
          <a:prstGeom prst="rect">
            <a:avLst/>
          </a:prstGeom>
        </p:spPr>
      </p:pic>
      <p:sp>
        <p:nvSpPr>
          <p:cNvPr id="6" name="Заголовок 1"/>
          <p:cNvSpPr txBox="1">
            <a:spLocks/>
          </p:cNvSpPr>
          <p:nvPr/>
        </p:nvSpPr>
        <p:spPr>
          <a:xfrm>
            <a:off x="1981200" y="5560018"/>
            <a:ext cx="8229600" cy="86836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solidFill>
                  <a:srgbClr val="17375E"/>
                </a:solidFill>
                <a:latin typeface="Comic Sans MS" pitchFamily="66" charset="0"/>
              </a:rPr>
              <a:t>Thank you for your attention</a:t>
            </a:r>
            <a:endParaRPr lang="ru-RU" sz="3600" dirty="0" smtClean="0">
              <a:solidFill>
                <a:srgbClr val="17375E"/>
              </a:solidFill>
              <a:latin typeface="Comic Sans MS" pitchFamily="66" charset="0"/>
            </a:endParaRPr>
          </a:p>
        </p:txBody>
      </p:sp>
      <p:sp>
        <p:nvSpPr>
          <p:cNvPr id="7" name="Нижний колонтитул 6"/>
          <p:cNvSpPr>
            <a:spLocks noGrp="1"/>
          </p:cNvSpPr>
          <p:nvPr>
            <p:ph type="ftr" sz="quarter" idx="11"/>
          </p:nvPr>
        </p:nvSpPr>
        <p:spPr>
          <a:xfrm>
            <a:off x="2776655" y="6356350"/>
            <a:ext cx="7922876" cy="365125"/>
          </a:xfrm>
        </p:spPr>
        <p:txBody>
          <a:bodyPr/>
          <a:lstStyle/>
          <a:p>
            <a:r>
              <a:rPr lang="en-US" smtClean="0"/>
              <a:t>E.Pyata,  BINP                             SPD solenoid </a:t>
            </a:r>
            <a:endParaRPr lang="ru-RU" dirty="0"/>
          </a:p>
        </p:txBody>
      </p:sp>
    </p:spTree>
    <p:extLst>
      <p:ext uri="{BB962C8B-B14F-4D97-AF65-F5344CB8AC3E}">
        <p14:creationId xmlns:p14="http://schemas.microsoft.com/office/powerpoint/2010/main" val="2296104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rotWithShape="1">
          <a:blip r:embed="rId3"/>
          <a:srcRect l="3613" t="20296" r="1259" b="28760"/>
          <a:stretch/>
        </p:blipFill>
        <p:spPr>
          <a:xfrm>
            <a:off x="295647" y="540193"/>
            <a:ext cx="11209978" cy="3376943"/>
          </a:xfrm>
          <a:prstGeom prst="rect">
            <a:avLst/>
          </a:prstGeom>
        </p:spPr>
      </p:pic>
      <p:sp>
        <p:nvSpPr>
          <p:cNvPr id="2" name="Дата 1"/>
          <p:cNvSpPr>
            <a:spLocks noGrp="1"/>
          </p:cNvSpPr>
          <p:nvPr>
            <p:ph type="dt" sz="half" idx="10"/>
          </p:nvPr>
        </p:nvSpPr>
        <p:spPr/>
        <p:txBody>
          <a:bodyPr/>
          <a:lstStyle/>
          <a:p>
            <a:fld id="{D5B3CF5C-8E0F-432F-B34A-216FC5A9A1D0}" type="datetime1">
              <a:rPr lang="ru-RU" smtClean="0"/>
              <a:t>21.12.2021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3</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solenoid</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871137" y="3854629"/>
            <a:ext cx="9981083" cy="2273379"/>
          </a:xfrm>
          <a:prstGeom prst="rect">
            <a:avLst/>
          </a:prstGeom>
        </p:spPr>
        <p:txBody>
          <a:bodyPr wrap="square">
            <a:spAutoFit/>
          </a:bodyPr>
          <a:lstStyle/>
          <a:p>
            <a:pPr algn="just">
              <a:lnSpc>
                <a:spcPct val="105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Cryostat</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OD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–3668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mm</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ID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3228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mm</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endPar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Length -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3800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mm</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Thickness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220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mm</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Coils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(3</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pc</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Horizontal winding PANDA conductor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2</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layers</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Turns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552</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p>
          <a:p>
            <a:pPr algn="just">
              <a:lnSpc>
                <a:spcPct val="105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Weight</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cryostat about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9500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kg</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thermos shields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850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kg</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coils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about</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3800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kg</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ru-RU" b="1" dirty="0" err="1">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Total</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~15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ton</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endParaRPr lang="en-US" sz="898"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9935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160773" y="627137"/>
            <a:ext cx="11806813" cy="3260090"/>
          </a:xfrm>
          <a:prstGeom prst="rect">
            <a:avLst/>
          </a:prstGeom>
        </p:spPr>
      </p:pic>
      <p:sp>
        <p:nvSpPr>
          <p:cNvPr id="2" name="Дата 1"/>
          <p:cNvSpPr>
            <a:spLocks noGrp="1"/>
          </p:cNvSpPr>
          <p:nvPr>
            <p:ph type="dt" sz="half" idx="10"/>
          </p:nvPr>
        </p:nvSpPr>
        <p:spPr/>
        <p:txBody>
          <a:bodyPr/>
          <a:lstStyle/>
          <a:p>
            <a:fld id="{D5B3CF5C-8E0F-432F-B34A-216FC5A9A1D0}" type="datetime1">
              <a:rPr lang="ru-RU" smtClean="0"/>
              <a:t>21.12.2021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4</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solenoid</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871137" y="3854629"/>
            <a:ext cx="9930841" cy="2273379"/>
          </a:xfrm>
          <a:prstGeom prst="rect">
            <a:avLst/>
          </a:prstGeom>
        </p:spPr>
        <p:txBody>
          <a:bodyPr wrap="square">
            <a:spAutoFit/>
          </a:bodyPr>
          <a:lstStyle/>
          <a:p>
            <a:pPr algn="just">
              <a:lnSpc>
                <a:spcPct val="105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Cryostat</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OD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–3668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mm</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ID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3228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mm</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endPar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Length -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3800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mm</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Thickness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220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mm</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Coils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(3</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pc</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Vertical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winding PANDA conductor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2</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layers</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Turns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750</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Weight</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cryostat about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9500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kg</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thermos shields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850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kg</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coils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about</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420</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0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kg</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ru-RU" b="1" dirty="0" err="1">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Total</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~15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ton</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endParaRPr lang="en-US" sz="898"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144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B3CF5C-8E0F-432F-B34A-216FC5A9A1D0}" type="datetime1">
              <a:rPr lang="ru-RU" smtClean="0"/>
              <a:t>21.12.2021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5</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solenoid. Cold mass support</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227091" y="4940586"/>
            <a:ext cx="11126709" cy="1682448"/>
          </a:xfrm>
          <a:prstGeom prst="rect">
            <a:avLst/>
          </a:prstGeom>
        </p:spPr>
        <p:txBody>
          <a:bodyPr wrap="square">
            <a:spAutoFit/>
          </a:bodyPr>
          <a:lstStyle/>
          <a:p>
            <a:pPr algn="just">
              <a:lnSpc>
                <a:spcPct val="105000"/>
              </a:lnSpc>
            </a:pP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Мы прорабатывали подобную модель подвесок для ПАНДА соленоида. Конструкция очень симпатичная и грамотная с технической точки зрения, но мы затем сделали выбор в пользу более традиционных титановых растяжек так, как имели больше свободного пространства. Плюс имеем возможность регулировок положения холодной массы внутри криостата с высокой точностью.</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endParaRPr lang="en-US" sz="898"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3"/>
          <a:stretch>
            <a:fillRect/>
          </a:stretch>
        </p:blipFill>
        <p:spPr>
          <a:xfrm>
            <a:off x="1503913" y="691080"/>
            <a:ext cx="8663129" cy="4225341"/>
          </a:xfrm>
          <a:prstGeom prst="rect">
            <a:avLst/>
          </a:prstGeom>
        </p:spPr>
      </p:pic>
    </p:spTree>
    <p:extLst>
      <p:ext uri="{BB962C8B-B14F-4D97-AF65-F5344CB8AC3E}">
        <p14:creationId xmlns:p14="http://schemas.microsoft.com/office/powerpoint/2010/main" val="4113925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285300" y="627137"/>
            <a:ext cx="5607604" cy="2735044"/>
          </a:xfrm>
          <a:prstGeom prst="rect">
            <a:avLst/>
          </a:prstGeom>
        </p:spPr>
      </p:pic>
      <p:sp>
        <p:nvSpPr>
          <p:cNvPr id="2" name="Дата 1"/>
          <p:cNvSpPr>
            <a:spLocks noGrp="1"/>
          </p:cNvSpPr>
          <p:nvPr>
            <p:ph type="dt" sz="half" idx="10"/>
          </p:nvPr>
        </p:nvSpPr>
        <p:spPr/>
        <p:txBody>
          <a:bodyPr/>
          <a:lstStyle/>
          <a:p>
            <a:fld id="{D5B3CF5C-8E0F-432F-B34A-216FC5A9A1D0}" type="datetime1">
              <a:rPr lang="ru-RU" smtClean="0"/>
              <a:t>21.12.2021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6</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solenoid. Cold mass support</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6013733" y="627137"/>
            <a:ext cx="5882520" cy="2855077"/>
          </a:xfrm>
          <a:prstGeom prst="rect">
            <a:avLst/>
          </a:prstGeom>
        </p:spPr>
        <p:txBody>
          <a:bodyPr wrap="square">
            <a:spAutoFit/>
          </a:bodyPr>
          <a:lstStyle/>
          <a:p>
            <a:pPr algn="just">
              <a:lnSpc>
                <a:spcPct val="105000"/>
              </a:lnSpc>
            </a:pP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Широкая сторона крепиться к части вакуумной оболочке, специальному фланцу двумя болтами М12. Для случая АТЛАСА предполагалось М16, но холодная масса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SPD</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значительно меньше 5,7т/ 4,2т.</a:t>
            </a:r>
          </a:p>
          <a:p>
            <a:pPr algn="just">
              <a:lnSpc>
                <a:spcPct val="105000"/>
              </a:lnSpc>
            </a:pP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Вершина треугольника крепится к холодной массе. Форма подвесок сделана с учетом механических и тепловых нагрузок, как компромисс.</a:t>
            </a:r>
          </a:p>
          <a:p>
            <a:pPr algn="just">
              <a:lnSpc>
                <a:spcPct val="105000"/>
              </a:lnSpc>
            </a:pPr>
            <a:endParaRPr lang="en-US" sz="898"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324647" y="3526344"/>
            <a:ext cx="11571606" cy="2709973"/>
          </a:xfrm>
          <a:prstGeom prst="rect">
            <a:avLst/>
          </a:prstGeom>
        </p:spPr>
        <p:txBody>
          <a:bodyPr wrap="square">
            <a:spAutoFit/>
          </a:bodyPr>
          <a:lstStyle/>
          <a:p>
            <a:pPr algn="just">
              <a:lnSpc>
                <a:spcPct val="105000"/>
              </a:lnSpc>
            </a:pP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Для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компенсации радиальных изменений длин холодной массы и вакуумной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оболочки, более 12 мм, устанавливаются во всех местах крепления сферические шайбы. Чтобы изменение положения холодной массы не было значительным предполагаем предустановку холодной массы в +5÷6мм от плоскости опорного фланца и после захолаживания до 4,5К, в -5÷6мм от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плоскости опорного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фланца.</a:t>
            </a:r>
          </a:p>
          <a:p>
            <a:pPr algn="just">
              <a:lnSpc>
                <a:spcPct val="105000"/>
              </a:lnSpc>
            </a:pP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Для компенсации продольных изменений длин,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более 12 мм,</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предлагается прорезь в холодной массе, в месте крепления вершины треугольник.</a:t>
            </a:r>
          </a:p>
          <a:p>
            <a:pPr algn="just">
              <a:lnSpc>
                <a:spcPct val="105000"/>
              </a:lnSpc>
            </a:pP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Прорезь может быть изготовлена как с одной, так и с двух сторон.</a:t>
            </a:r>
          </a:p>
          <a:p>
            <a:pPr algn="just">
              <a:lnSpc>
                <a:spcPct val="105000"/>
              </a:lnSpc>
            </a:pP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3024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5193179" y="669103"/>
            <a:ext cx="2723616" cy="1328412"/>
          </a:xfrm>
          <a:prstGeom prst="rect">
            <a:avLst/>
          </a:prstGeom>
        </p:spPr>
      </p:pic>
      <p:sp>
        <p:nvSpPr>
          <p:cNvPr id="2" name="Дата 1"/>
          <p:cNvSpPr>
            <a:spLocks noGrp="1"/>
          </p:cNvSpPr>
          <p:nvPr>
            <p:ph type="dt" sz="half" idx="10"/>
          </p:nvPr>
        </p:nvSpPr>
        <p:spPr/>
        <p:txBody>
          <a:bodyPr/>
          <a:lstStyle/>
          <a:p>
            <a:fld id="{D5B3CF5C-8E0F-432F-B34A-216FC5A9A1D0}" type="datetime1">
              <a:rPr lang="ru-RU" smtClean="0"/>
              <a:t>21.12.2021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7</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solenoid. Cold mass support</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8" name="Прямоугольник 7"/>
          <p:cNvSpPr/>
          <p:nvPr/>
        </p:nvSpPr>
        <p:spPr>
          <a:xfrm>
            <a:off x="324647" y="3526344"/>
            <a:ext cx="11571606" cy="2709973"/>
          </a:xfrm>
          <a:prstGeom prst="rect">
            <a:avLst/>
          </a:prstGeom>
        </p:spPr>
        <p:txBody>
          <a:bodyPr wrap="square">
            <a:spAutoFit/>
          </a:bodyPr>
          <a:lstStyle/>
          <a:p>
            <a:pPr algn="just">
              <a:lnSpc>
                <a:spcPct val="105000"/>
              </a:lnSpc>
            </a:pP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Команда АТЛАС сделала расчеты для механических нагрузок на треугольные подвески.</a:t>
            </a:r>
          </a:p>
          <a:p>
            <a:pPr algn="just">
              <a:lnSpc>
                <a:spcPct val="105000"/>
              </a:lnSpc>
            </a:pP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Количество подвесок  - равномерно по 12 штук с каждой стороны.</a:t>
            </a:r>
          </a:p>
          <a:p>
            <a:pPr algn="just">
              <a:lnSpc>
                <a:spcPct val="105000"/>
              </a:lnSpc>
            </a:pP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Материал –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GFRP (glass fiber reinforced plastic)</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p>
          <a:p>
            <a:pPr algn="just">
              <a:lnSpc>
                <a:spcPct val="105000"/>
              </a:lnSpc>
            </a:pP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Схема симметричная, очевидно, что основные нагрузки будут приходится на вертикально расположенные подвески. В таблице и на диаграмме приведены расчеты. В худшем случае 11кН, положение холодной массы сместится на  1.1мм.</a:t>
            </a:r>
          </a:p>
          <a:p>
            <a:pPr algn="just">
              <a:lnSpc>
                <a:spcPct val="105000"/>
              </a:lnSpc>
            </a:pP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Для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SPD</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нагрузки будут меньше из-за меньшей массы.</a:t>
            </a:r>
          </a:p>
          <a:p>
            <a:pPr algn="just">
              <a:lnSpc>
                <a:spcPct val="105000"/>
              </a:lnSpc>
            </a:pP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Материал планируем подбирать и испытывать.</a:t>
            </a:r>
          </a:p>
          <a:p>
            <a:pPr algn="just">
              <a:lnSpc>
                <a:spcPct val="105000"/>
              </a:lnSpc>
            </a:pP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4"/>
          <a:stretch>
            <a:fillRect/>
          </a:stretch>
        </p:blipFill>
        <p:spPr>
          <a:xfrm>
            <a:off x="235112" y="549004"/>
            <a:ext cx="3248025" cy="2857500"/>
          </a:xfrm>
          <a:prstGeom prst="rect">
            <a:avLst/>
          </a:prstGeom>
        </p:spPr>
      </p:pic>
      <p:pic>
        <p:nvPicPr>
          <p:cNvPr id="9" name="Рисунок 8"/>
          <p:cNvPicPr>
            <a:picLocks noChangeAspect="1"/>
          </p:cNvPicPr>
          <p:nvPr/>
        </p:nvPicPr>
        <p:blipFill>
          <a:blip r:embed="rId5"/>
          <a:stretch>
            <a:fillRect/>
          </a:stretch>
        </p:blipFill>
        <p:spPr>
          <a:xfrm>
            <a:off x="4008044" y="2150220"/>
            <a:ext cx="7817503" cy="1278789"/>
          </a:xfrm>
          <a:prstGeom prst="rect">
            <a:avLst/>
          </a:prstGeom>
        </p:spPr>
      </p:pic>
    </p:spTree>
    <p:extLst>
      <p:ext uri="{BB962C8B-B14F-4D97-AF65-F5344CB8AC3E}">
        <p14:creationId xmlns:p14="http://schemas.microsoft.com/office/powerpoint/2010/main" val="866230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a:stretch>
            <a:fillRect/>
          </a:stretch>
        </p:blipFill>
        <p:spPr>
          <a:xfrm>
            <a:off x="2335371" y="627137"/>
            <a:ext cx="6963991" cy="4447349"/>
          </a:xfrm>
          <a:prstGeom prst="rect">
            <a:avLst/>
          </a:prstGeom>
        </p:spPr>
      </p:pic>
      <p:sp>
        <p:nvSpPr>
          <p:cNvPr id="2" name="Дата 1"/>
          <p:cNvSpPr>
            <a:spLocks noGrp="1"/>
          </p:cNvSpPr>
          <p:nvPr>
            <p:ph type="dt" sz="half" idx="10"/>
          </p:nvPr>
        </p:nvSpPr>
        <p:spPr/>
        <p:txBody>
          <a:bodyPr/>
          <a:lstStyle/>
          <a:p>
            <a:fld id="{D5B3CF5C-8E0F-432F-B34A-216FC5A9A1D0}" type="datetime1">
              <a:rPr lang="ru-RU" smtClean="0"/>
              <a:t>21.12.2021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8</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solenoid. Cold mass support</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8" name="Прямоугольник 7"/>
          <p:cNvSpPr/>
          <p:nvPr/>
        </p:nvSpPr>
        <p:spPr>
          <a:xfrm>
            <a:off x="207806" y="5074486"/>
            <a:ext cx="11571606" cy="1546577"/>
          </a:xfrm>
          <a:prstGeom prst="rect">
            <a:avLst/>
          </a:prstGeom>
        </p:spPr>
        <p:txBody>
          <a:bodyPr wrap="square">
            <a:spAutoFit/>
          </a:bodyPr>
          <a:lstStyle/>
          <a:p>
            <a:pPr algn="just">
              <a:lnSpc>
                <a:spcPct val="105000"/>
              </a:lnSpc>
            </a:pP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АТЛАС расположение подвесок на развертке холодной массы.</a:t>
            </a:r>
          </a:p>
          <a:p>
            <a:pPr algn="just">
              <a:lnSpc>
                <a:spcPct val="105000"/>
              </a:lnSpc>
            </a:pP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На этом же рисунке приведено расположение охлаждающего контура . Так как для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SPD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предполагается три катушки, то схема охлаждения холодной массы будет как для соленоида ПАНДА.</a:t>
            </a:r>
          </a:p>
          <a:p>
            <a:pPr algn="just">
              <a:lnSpc>
                <a:spcPct val="105000"/>
              </a:lnSpc>
            </a:pP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5389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Объект 4"/>
          <p:cNvPicPr>
            <a:picLocks noChangeAspect="1"/>
          </p:cNvPicPr>
          <p:nvPr/>
        </p:nvPicPr>
        <p:blipFill rotWithShape="1">
          <a:blip r:embed="rId3" cstate="print">
            <a:extLst>
              <a:ext uri="{28A0092B-C50C-407E-A947-70E740481C1C}">
                <a14:useLocalDpi xmlns:a14="http://schemas.microsoft.com/office/drawing/2010/main" val="0"/>
              </a:ext>
            </a:extLst>
          </a:blip>
          <a:srcRect r="41771" b="23676"/>
          <a:stretch/>
        </p:blipFill>
        <p:spPr>
          <a:xfrm>
            <a:off x="6108893" y="3969100"/>
            <a:ext cx="3607863" cy="2558426"/>
          </a:xfrm>
          <a:prstGeom prst="rect">
            <a:avLst/>
          </a:prstGeom>
        </p:spPr>
      </p:pic>
      <p:sp>
        <p:nvSpPr>
          <p:cNvPr id="2" name="Дата 1"/>
          <p:cNvSpPr>
            <a:spLocks noGrp="1"/>
          </p:cNvSpPr>
          <p:nvPr>
            <p:ph type="dt" sz="half" idx="10"/>
          </p:nvPr>
        </p:nvSpPr>
        <p:spPr/>
        <p:txBody>
          <a:bodyPr/>
          <a:lstStyle/>
          <a:p>
            <a:fld id="{D5B3CF5C-8E0F-432F-B34A-216FC5A9A1D0}" type="datetime1">
              <a:rPr lang="ru-RU" smtClean="0"/>
              <a:t>21.12.2021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9</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solenoid</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3422901" y="1415581"/>
            <a:ext cx="2477735" cy="1126462"/>
          </a:xfrm>
          <a:prstGeom prst="rect">
            <a:avLst/>
          </a:prstGeom>
        </p:spPr>
        <p:txBody>
          <a:bodyPr wrap="square">
            <a:spAutoFit/>
          </a:bodyPr>
          <a:lstStyle/>
          <a:p>
            <a:pPr algn="ctr">
              <a:lnSpc>
                <a:spcPct val="105000"/>
              </a:lnSpc>
            </a:pPr>
            <a:endParaRPr lang="en-US"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5000"/>
              </a:lnSpc>
            </a:pP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SPD Magnet </a:t>
            </a:r>
            <a:b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b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(Deformation, </a:t>
            </a:r>
            <a:r>
              <a:rPr lang="ru-RU"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р=0,1</a:t>
            </a: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MPa)</a:t>
            </a:r>
            <a:endParaRPr lang="en-US" sz="16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Объект 4"/>
          <p:cNvPicPr>
            <a:picLocks noChangeAspect="1"/>
          </p:cNvPicPr>
          <p:nvPr/>
        </p:nvPicPr>
        <p:blipFill rotWithShape="1">
          <a:blip r:embed="rId4" cstate="print">
            <a:extLst>
              <a:ext uri="{28A0092B-C50C-407E-A947-70E740481C1C}">
                <a14:useLocalDpi xmlns:a14="http://schemas.microsoft.com/office/drawing/2010/main" val="0"/>
              </a:ext>
            </a:extLst>
          </a:blip>
          <a:srcRect r="42353" b="19525"/>
          <a:stretch/>
        </p:blipFill>
        <p:spPr>
          <a:xfrm>
            <a:off x="185078" y="979171"/>
            <a:ext cx="3529830" cy="2774111"/>
          </a:xfrm>
          <a:prstGeom prst="rect">
            <a:avLst/>
          </a:prstGeom>
        </p:spPr>
      </p:pic>
      <p:pic>
        <p:nvPicPr>
          <p:cNvPr id="16" name="Объект 2"/>
          <p:cNvPicPr>
            <a:picLocks noChangeAspect="1"/>
          </p:cNvPicPr>
          <p:nvPr/>
        </p:nvPicPr>
        <p:blipFill rotWithShape="1">
          <a:blip r:embed="rId5" cstate="print">
            <a:extLst>
              <a:ext uri="{28A0092B-C50C-407E-A947-70E740481C1C}">
                <a14:useLocalDpi xmlns:a14="http://schemas.microsoft.com/office/drawing/2010/main" val="0"/>
              </a:ext>
            </a:extLst>
          </a:blip>
          <a:srcRect r="41530" b="21060"/>
          <a:stretch/>
        </p:blipFill>
        <p:spPr>
          <a:xfrm>
            <a:off x="6079482" y="988718"/>
            <a:ext cx="3637274" cy="2764564"/>
          </a:xfrm>
          <a:prstGeom prst="rect">
            <a:avLst/>
          </a:prstGeom>
        </p:spPr>
      </p:pic>
      <p:sp>
        <p:nvSpPr>
          <p:cNvPr id="17" name="Прямоугольник 16"/>
          <p:cNvSpPr/>
          <p:nvPr/>
        </p:nvSpPr>
        <p:spPr>
          <a:xfrm>
            <a:off x="9716756" y="1421953"/>
            <a:ext cx="2180493" cy="867930"/>
          </a:xfrm>
          <a:prstGeom prst="rect">
            <a:avLst/>
          </a:prstGeom>
        </p:spPr>
        <p:txBody>
          <a:bodyPr wrap="square">
            <a:spAutoFit/>
          </a:bodyPr>
          <a:lstStyle/>
          <a:p>
            <a:pPr algn="ctr">
              <a:lnSpc>
                <a:spcPct val="105000"/>
              </a:lnSpc>
            </a:pPr>
            <a:endParaRPr lang="en-US"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5000"/>
              </a:lnSpc>
            </a:pP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SPD Magnet </a:t>
            </a:r>
            <a:b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b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(Stress, </a:t>
            </a:r>
            <a:r>
              <a:rPr lang="ru-RU"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р=0,1</a:t>
            </a: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MPa)</a:t>
            </a:r>
            <a:endParaRPr lang="en-US" sz="1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Прямоугольник 18"/>
          <p:cNvSpPr/>
          <p:nvPr/>
        </p:nvSpPr>
        <p:spPr>
          <a:xfrm>
            <a:off x="9348317" y="4677133"/>
            <a:ext cx="2116853" cy="923330"/>
          </a:xfrm>
          <a:prstGeom prst="rect">
            <a:avLst/>
          </a:prstGeom>
        </p:spPr>
        <p:txBody>
          <a:bodyPr wrap="square">
            <a:spAutoFit/>
          </a:bodyPr>
          <a:lstStyle/>
          <a:p>
            <a:pPr algn="ctr"/>
            <a:r>
              <a:rPr lang="en-US" dirty="0">
                <a:solidFill>
                  <a:srgbClr val="FF0000"/>
                </a:solidFill>
                <a:latin typeface="Times New Roman" panose="02020603050405020304" pitchFamily="18" charset="0"/>
                <a:cs typeface="Times New Roman" panose="02020603050405020304" pitchFamily="18" charset="0"/>
              </a:rPr>
              <a:t>SPD</a:t>
            </a:r>
            <a:r>
              <a:rPr lang="ru-RU"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Magnet </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(Stress</a:t>
            </a:r>
            <a:r>
              <a:rPr lang="ru-RU" dirty="0">
                <a:solidFill>
                  <a:srgbClr val="FF0000"/>
                </a:solidFill>
                <a:latin typeface="Times New Roman" panose="02020603050405020304" pitchFamily="18" charset="0"/>
                <a:cs typeface="Times New Roman" panose="02020603050405020304" pitchFamily="18" charset="0"/>
              </a:rPr>
              <a:t>, р=</a:t>
            </a:r>
            <a:r>
              <a:rPr lang="en-US" dirty="0">
                <a:solidFill>
                  <a:srgbClr val="FF0000"/>
                </a:solidFill>
                <a:latin typeface="Times New Roman" panose="02020603050405020304" pitchFamily="18" charset="0"/>
                <a:cs typeface="Times New Roman" panose="02020603050405020304" pitchFamily="18" charset="0"/>
              </a:rPr>
              <a:t>0,05 MPa</a:t>
            </a:r>
            <a:r>
              <a:rPr lang="ru-RU" dirty="0">
                <a:solidFill>
                  <a:srgbClr val="FF0000"/>
                </a:solidFill>
                <a:latin typeface="Times New Roman" panose="02020603050405020304" pitchFamily="18" charset="0"/>
                <a:cs typeface="Times New Roman" panose="02020603050405020304" pitchFamily="18" charset="0"/>
              </a:rPr>
              <a:t>)</a:t>
            </a:r>
            <a:endParaRPr lang="ru-RU" dirty="0"/>
          </a:p>
        </p:txBody>
      </p:sp>
      <p:pic>
        <p:nvPicPr>
          <p:cNvPr id="20" name="Объект 2"/>
          <p:cNvPicPr>
            <a:picLocks noChangeAspect="1"/>
          </p:cNvPicPr>
          <p:nvPr/>
        </p:nvPicPr>
        <p:blipFill rotWithShape="1">
          <a:blip r:embed="rId6" cstate="print">
            <a:extLst>
              <a:ext uri="{28A0092B-C50C-407E-A947-70E740481C1C}">
                <a14:useLocalDpi xmlns:a14="http://schemas.microsoft.com/office/drawing/2010/main" val="0"/>
              </a:ext>
            </a:extLst>
          </a:blip>
          <a:srcRect r="46102" b="24476"/>
          <a:stretch/>
        </p:blipFill>
        <p:spPr>
          <a:xfrm>
            <a:off x="185078" y="4012982"/>
            <a:ext cx="3110781" cy="2358192"/>
          </a:xfrm>
          <a:prstGeom prst="rect">
            <a:avLst/>
          </a:prstGeom>
        </p:spPr>
      </p:pic>
      <p:sp>
        <p:nvSpPr>
          <p:cNvPr id="21" name="Прямоугольник 20"/>
          <p:cNvSpPr/>
          <p:nvPr/>
        </p:nvSpPr>
        <p:spPr>
          <a:xfrm>
            <a:off x="3443226" y="4737105"/>
            <a:ext cx="1685754" cy="923330"/>
          </a:xfrm>
          <a:prstGeom prst="rect">
            <a:avLst/>
          </a:prstGeom>
        </p:spPr>
        <p:txBody>
          <a:bodyPr wrap="square">
            <a:spAutoFit/>
          </a:bodyPr>
          <a:lstStyle/>
          <a:p>
            <a:pPr algn="ctr"/>
            <a:r>
              <a:rPr lang="en-US" dirty="0">
                <a:solidFill>
                  <a:srgbClr val="FF0000"/>
                </a:solidFill>
                <a:latin typeface="Times New Roman" panose="02020603050405020304" pitchFamily="18" charset="0"/>
                <a:cs typeface="Times New Roman" panose="02020603050405020304" pitchFamily="18" charset="0"/>
              </a:rPr>
              <a:t>SPD</a:t>
            </a:r>
            <a:r>
              <a:rPr lang="ru-RU"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Magnet </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(Deformation</a:t>
            </a:r>
            <a:r>
              <a:rPr lang="ru-RU" dirty="0">
                <a:solidFill>
                  <a:srgbClr val="FF0000"/>
                </a:solidFill>
                <a:latin typeface="Times New Roman" panose="02020603050405020304" pitchFamily="18" charset="0"/>
                <a:cs typeface="Times New Roman" panose="02020603050405020304" pitchFamily="18" charset="0"/>
              </a:rPr>
              <a:t>, р=</a:t>
            </a:r>
            <a:r>
              <a:rPr lang="en-US" dirty="0">
                <a:solidFill>
                  <a:srgbClr val="FF0000"/>
                </a:solidFill>
                <a:latin typeface="Times New Roman" panose="02020603050405020304" pitchFamily="18" charset="0"/>
                <a:cs typeface="Times New Roman" panose="02020603050405020304" pitchFamily="18" charset="0"/>
              </a:rPr>
              <a:t>0,05 MPa</a:t>
            </a:r>
            <a:r>
              <a:rPr lang="ru-RU" dirty="0">
                <a:solidFill>
                  <a:srgbClr val="FF0000"/>
                </a:solidFill>
                <a:latin typeface="Times New Roman" panose="02020603050405020304" pitchFamily="18" charset="0"/>
                <a:cs typeface="Times New Roman" panose="02020603050405020304" pitchFamily="18" charset="0"/>
              </a:rPr>
              <a:t>)</a:t>
            </a:r>
            <a:endParaRPr lang="ru-RU" dirty="0"/>
          </a:p>
        </p:txBody>
      </p:sp>
    </p:spTree>
    <p:extLst>
      <p:ext uri="{BB962C8B-B14F-4D97-AF65-F5344CB8AC3E}">
        <p14:creationId xmlns:p14="http://schemas.microsoft.com/office/powerpoint/2010/main" val="3443860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5949</TotalTime>
  <Words>2000</Words>
  <Application>Microsoft Office PowerPoint</Application>
  <PresentationFormat>Широкоэкранный</PresentationFormat>
  <Paragraphs>498</Paragraphs>
  <Slides>25</Slides>
  <Notes>22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Arial</vt:lpstr>
      <vt:lpstr>Calibri</vt:lpstr>
      <vt:lpstr>Calibri Light</vt:lpstr>
      <vt:lpstr>Comic Sans MS</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SPD heat loads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Drawing of the Devices for winding coil (scheme).</vt:lpstr>
      <vt:lpstr>Презентация PowerPoint</vt:lpstr>
    </vt:vector>
  </TitlesOfParts>
  <Company>BINP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evgeny pyata</dc:creator>
  <cp:lastModifiedBy>BINP User</cp:lastModifiedBy>
  <cp:revision>213</cp:revision>
  <dcterms:created xsi:type="dcterms:W3CDTF">2019-06-26T06:52:52Z</dcterms:created>
  <dcterms:modified xsi:type="dcterms:W3CDTF">2021-12-21T12:11:45Z</dcterms:modified>
</cp:coreProperties>
</file>