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14"/>
  </p:notesMasterIdLst>
  <p:handoutMasterIdLst>
    <p:handoutMasterId r:id="rId15"/>
  </p:handoutMasterIdLst>
  <p:sldIdLst>
    <p:sldId id="256" r:id="rId5"/>
    <p:sldId id="257" r:id="rId6"/>
    <p:sldId id="260" r:id="rId7"/>
    <p:sldId id="264" r:id="rId8"/>
    <p:sldId id="258" r:id="rId9"/>
    <p:sldId id="259" r:id="rId10"/>
    <p:sldId id="297" r:id="rId11"/>
    <p:sldId id="299" r:id="rId12"/>
    <p:sldId id="269" r:id="rId13"/>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84" y="108"/>
      </p:cViewPr>
      <p:guideLst/>
    </p:cSldViewPr>
  </p:slideViewPr>
  <p:notesTextViewPr>
    <p:cViewPr>
      <p:scale>
        <a:sx n="1" d="1"/>
        <a:sy n="1" d="1"/>
      </p:scale>
      <p:origin x="0" y="-6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B9E6E36B-3A55-4138-AF17-E9076079621B}"/>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42182C0F-C553-4A33-AA77-10DAEF66A9F6}"/>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ACC5E6B1-87B7-4220-9924-57129705ADD6}" type="datetimeFigureOut">
              <a:rPr lang="ru-RU" smtClean="0"/>
              <a:t>24.02.2022</a:t>
            </a:fld>
            <a:endParaRPr lang="ru-RU"/>
          </a:p>
        </p:txBody>
      </p:sp>
      <p:sp>
        <p:nvSpPr>
          <p:cNvPr id="4" name="Нижний колонтитул 3">
            <a:extLst>
              <a:ext uri="{FF2B5EF4-FFF2-40B4-BE49-F238E27FC236}">
                <a16:creationId xmlns:a16="http://schemas.microsoft.com/office/drawing/2014/main" id="{79E1EBB2-05E2-4F57-840B-A9BA1C0E424A}"/>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9B149643-D261-4087-A7C5-B11FA82B4C01}"/>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F12008A-862D-4BE2-9890-422ECC2C7D57}" type="slidenum">
              <a:rPr lang="ru-RU" smtClean="0"/>
              <a:t>‹#›</a:t>
            </a:fld>
            <a:endParaRPr lang="ru-RU"/>
          </a:p>
        </p:txBody>
      </p:sp>
    </p:spTree>
    <p:extLst>
      <p:ext uri="{BB962C8B-B14F-4D97-AF65-F5344CB8AC3E}">
        <p14:creationId xmlns:p14="http://schemas.microsoft.com/office/powerpoint/2010/main" val="39065584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PlaceHolder 1"/>
          <p:cNvSpPr>
            <a:spLocks noGrp="1" noRot="1" noChangeAspect="1"/>
          </p:cNvSpPr>
          <p:nvPr>
            <p:ph type="sldImg"/>
          </p:nvPr>
        </p:nvSpPr>
        <p:spPr>
          <a:xfrm>
            <a:off x="212725" y="830263"/>
            <a:ext cx="7277100" cy="4094162"/>
          </a:xfrm>
          <a:prstGeom prst="rect">
            <a:avLst/>
          </a:prstGeom>
          <a:noFill/>
          <a:ln w="0">
            <a:noFill/>
          </a:ln>
        </p:spPr>
        <p:txBody>
          <a:bodyPr lIns="0" tIns="0" rIns="0" bIns="0" anchor="ctr">
            <a:noAutofit/>
          </a:bodyPr>
          <a:lstStyle/>
          <a:p>
            <a:pPr algn="ctr">
              <a:buNone/>
            </a:pPr>
            <a:r>
              <a:rPr lang="en-US" sz="4400" b="0" strike="noStrike" spc="-1">
                <a:latin typeface="Arial"/>
              </a:rPr>
              <a:t>Click to move the slide</a:t>
            </a:r>
          </a:p>
        </p:txBody>
      </p:sp>
      <p:sp>
        <p:nvSpPr>
          <p:cNvPr id="115" name="PlaceHolder 2"/>
          <p:cNvSpPr>
            <a:spLocks noGrp="1"/>
          </p:cNvSpPr>
          <p:nvPr>
            <p:ph type="body"/>
          </p:nvPr>
        </p:nvSpPr>
        <p:spPr>
          <a:xfrm>
            <a:off x="770403" y="5187302"/>
            <a:ext cx="6162869" cy="4914081"/>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116" name="PlaceHolder 3"/>
          <p:cNvSpPr>
            <a:spLocks noGrp="1"/>
          </p:cNvSpPr>
          <p:nvPr>
            <p:ph type="hdr"/>
          </p:nvPr>
        </p:nvSpPr>
        <p:spPr>
          <a:xfrm>
            <a:off x="0" y="0"/>
            <a:ext cx="3343172" cy="545662"/>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117" name="PlaceHolder 4"/>
          <p:cNvSpPr>
            <a:spLocks noGrp="1"/>
          </p:cNvSpPr>
          <p:nvPr>
            <p:ph type="dt"/>
          </p:nvPr>
        </p:nvSpPr>
        <p:spPr>
          <a:xfrm>
            <a:off x="4360503" y="0"/>
            <a:ext cx="3343172" cy="545662"/>
          </a:xfrm>
          <a:prstGeom prst="rect">
            <a:avLst/>
          </a:prstGeom>
          <a:noFill/>
          <a:ln w="0">
            <a:noFill/>
          </a:ln>
        </p:spPr>
        <p:txBody>
          <a:bodyPr lIns="0" tIns="0" rIns="0" bIns="0" anchor="t">
            <a:noAutofit/>
          </a:bodyPr>
          <a:lstStyle/>
          <a:p>
            <a:pPr algn="r">
              <a:buNone/>
            </a:pPr>
            <a:r>
              <a:rPr lang="en-US" sz="1400" b="0" strike="noStrike" spc="-1">
                <a:latin typeface="Times New Roman"/>
              </a:rPr>
              <a:t>&lt;date/time&gt;</a:t>
            </a:r>
          </a:p>
        </p:txBody>
      </p:sp>
      <p:sp>
        <p:nvSpPr>
          <p:cNvPr id="118" name="PlaceHolder 5"/>
          <p:cNvSpPr>
            <a:spLocks noGrp="1"/>
          </p:cNvSpPr>
          <p:nvPr>
            <p:ph type="ftr"/>
          </p:nvPr>
        </p:nvSpPr>
        <p:spPr>
          <a:xfrm>
            <a:off x="0" y="10374995"/>
            <a:ext cx="3343172" cy="545662"/>
          </a:xfrm>
          <a:prstGeom prst="rect">
            <a:avLst/>
          </a:prstGeom>
          <a:noFill/>
          <a:ln w="0">
            <a:noFill/>
          </a:ln>
        </p:spPr>
        <p:txBody>
          <a:bodyPr lIns="0" tIns="0" rIns="0" bIns="0" anchor="b">
            <a:noAutofit/>
          </a:bodyPr>
          <a:lstStyle/>
          <a:p>
            <a:r>
              <a:rPr lang="en-US" sz="1400" b="0" strike="noStrike" spc="-1">
                <a:latin typeface="Times New Roman"/>
              </a:rPr>
              <a:t>&lt;footer&gt;</a:t>
            </a:r>
          </a:p>
        </p:txBody>
      </p:sp>
      <p:sp>
        <p:nvSpPr>
          <p:cNvPr id="119" name="PlaceHolder 6"/>
          <p:cNvSpPr>
            <a:spLocks noGrp="1"/>
          </p:cNvSpPr>
          <p:nvPr>
            <p:ph type="sldNum"/>
          </p:nvPr>
        </p:nvSpPr>
        <p:spPr>
          <a:xfrm>
            <a:off x="4360503" y="10374995"/>
            <a:ext cx="3343172" cy="545662"/>
          </a:xfrm>
          <a:prstGeom prst="rect">
            <a:avLst/>
          </a:prstGeom>
          <a:noFill/>
          <a:ln w="0">
            <a:noFill/>
          </a:ln>
        </p:spPr>
        <p:txBody>
          <a:bodyPr lIns="0" tIns="0" rIns="0" bIns="0" anchor="b">
            <a:noAutofit/>
          </a:bodyPr>
          <a:lstStyle/>
          <a:p>
            <a:pPr algn="r">
              <a:buNone/>
            </a:pPr>
            <a:fld id="{6CA9BB3B-D9EF-4797-A633-B675AFDB4C9B}"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1138" y="828675"/>
            <a:ext cx="7280275" cy="4095750"/>
          </a:xfrm>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JINR has a long tradition in Condensed Matter and Neutron Physics research using neutrons from their on-site research reactors.  These research are concentrated in FLNR.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The main activities of the Laboratory in the next 7 years will be focused on the following areas</a:t>
            </a:r>
            <a:r>
              <a:rPr kumimoji="0" lang="bg-BG" sz="1200" b="0" i="0" u="none" strike="noStrike" kern="1200" cap="none" spc="0" normalizeH="0" baseline="0" noProof="0" dirty="0">
                <a:ln>
                  <a:noFill/>
                </a:ln>
                <a:solidFill>
                  <a:prstClr val="black"/>
                </a:solidFill>
                <a:effectLst/>
                <a:uLnTx/>
                <a:uFillTx/>
                <a:latin typeface="Arial"/>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Arial"/>
              </a:rPr>
              <a:t>Neutron and optical investigations will be performed  in order to study different phenomena in condensed matter physics;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Arial"/>
              </a:rPr>
              <a:t>To enable these investigations at world level the detector technologies, automation and control systems as well cryogenic moderators will be further developed;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Arial"/>
              </a:rPr>
              <a:t>A lot of efforts will be devoted to the safe and reliable operation of IBR 2, the completion of the feasibility study  for building a new neutron impulse reactor and the construction of a new laboratory for structural research SOLCRYS  at the modern synchrotron source of the Polish National Synchrotron Radiation Centre SOLARIS</a:t>
            </a:r>
          </a:p>
          <a:p>
            <a:endParaRPr lang="ru-RU" dirty="0"/>
          </a:p>
        </p:txBody>
      </p:sp>
      <p:sp>
        <p:nvSpPr>
          <p:cNvPr id="4" name="Номер слайда 3"/>
          <p:cNvSpPr>
            <a:spLocks noGrp="1"/>
          </p:cNvSpPr>
          <p:nvPr>
            <p:ph type="sldNum"/>
          </p:nvPr>
        </p:nvSpPr>
        <p:spPr/>
        <p:txBody>
          <a:bodyPr/>
          <a:lstStyle/>
          <a:p>
            <a:pPr algn="r">
              <a:buNone/>
            </a:pPr>
            <a:fld id="{6CA9BB3B-D9EF-4797-A633-B675AFDB4C9B}" type="slidenum">
              <a:rPr lang="en-US" sz="1400" b="0" strike="noStrike" spc="-1" smtClean="0">
                <a:latin typeface="Times New Roman"/>
              </a:rPr>
              <a:t>1</a:t>
            </a:fld>
            <a:endParaRPr lang="en-US" sz="1400" b="0" strike="noStrike" spc="-1">
              <a:latin typeface="Times New Roman"/>
            </a:endParaRPr>
          </a:p>
        </p:txBody>
      </p:sp>
    </p:spTree>
    <p:extLst>
      <p:ext uri="{BB962C8B-B14F-4D97-AF65-F5344CB8AC3E}">
        <p14:creationId xmlns:p14="http://schemas.microsoft.com/office/powerpoint/2010/main" val="2008903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PlaceHolder 1"/>
          <p:cNvSpPr>
            <a:spLocks noGrp="1" noRot="1" noChangeAspect="1"/>
          </p:cNvSpPr>
          <p:nvPr>
            <p:ph type="sldImg"/>
          </p:nvPr>
        </p:nvSpPr>
        <p:spPr>
          <a:xfrm>
            <a:off x="420688" y="1241425"/>
            <a:ext cx="5954712" cy="3349625"/>
          </a:xfrm>
          <a:prstGeom prst="rect">
            <a:avLst/>
          </a:prstGeom>
          <a:ln w="0">
            <a:noFill/>
          </a:ln>
        </p:spPr>
      </p:sp>
      <p:sp>
        <p:nvSpPr>
          <p:cNvPr id="245" name="PlaceHolder 2"/>
          <p:cNvSpPr>
            <a:spLocks noGrp="1"/>
          </p:cNvSpPr>
          <p:nvPr>
            <p:ph type="body"/>
          </p:nvPr>
        </p:nvSpPr>
        <p:spPr>
          <a:xfrm>
            <a:off x="679767" y="4778056"/>
            <a:ext cx="5436713" cy="3907577"/>
          </a:xfrm>
          <a:prstGeom prst="rect">
            <a:avLst/>
          </a:prstGeom>
          <a:noFill/>
          <a:ln w="0">
            <a:noFill/>
          </a:ln>
        </p:spPr>
        <p:txBody>
          <a:bodyPr lIns="0" tIns="0" rIns="0" bIns="0" anchor="t">
            <a:noAutofit/>
          </a:bodyPr>
          <a:lstStyle/>
          <a:p>
            <a:pPr>
              <a:lnSpc>
                <a:spcPct val="100000"/>
              </a:lnSpc>
              <a:buNone/>
              <a:tabLst>
                <a:tab pos="0" algn="l"/>
              </a:tabLst>
            </a:pPr>
            <a:r>
              <a:rPr lang="en-US" sz="1800" b="0" strike="noStrike" spc="-1" dirty="0">
                <a:latin typeface="Times New Roman"/>
                <a:ea typeface="Times New Roman"/>
              </a:rPr>
              <a:t>Priority areas of interdisciplinary research conducted at FLNP within the framework of the 7-year plan for the period 2024-2030. to be: Condensed Matter Physics and Materials Science, Physics of </a:t>
            </a:r>
            <a:r>
              <a:rPr lang="en-US" sz="1800" b="0" strike="noStrike" spc="-1" dirty="0" err="1">
                <a:latin typeface="Times New Roman"/>
                <a:ea typeface="Times New Roman"/>
              </a:rPr>
              <a:t>nanosystems</a:t>
            </a:r>
            <a:r>
              <a:rPr lang="en-US" sz="1800" b="0" strike="noStrike" spc="-1" dirty="0">
                <a:latin typeface="Times New Roman"/>
                <a:ea typeface="Times New Roman"/>
              </a:rPr>
              <a:t> and nanoscale phenomena, Physics of complex liquids and polymers, Biophysics and pharmacology, Applied materials and engineering sciences.</a:t>
            </a:r>
            <a:endParaRPr lang="en-US" sz="1800" b="0" strike="noStrike" spc="-1" dirty="0">
              <a:latin typeface="Arial"/>
            </a:endParaRPr>
          </a:p>
          <a:p>
            <a:pPr>
              <a:lnSpc>
                <a:spcPct val="100000"/>
              </a:lnSpc>
              <a:buNone/>
              <a:tabLst>
                <a:tab pos="0" algn="l"/>
              </a:tabLst>
            </a:pPr>
            <a:endParaRPr lang="en-US" sz="1800" b="0" strike="noStrike" spc="-1" dirty="0">
              <a:latin typeface="Arial"/>
            </a:endParaRPr>
          </a:p>
        </p:txBody>
      </p:sp>
      <p:sp>
        <p:nvSpPr>
          <p:cNvPr id="246" name="PlaceHolder 3"/>
          <p:cNvSpPr>
            <a:spLocks noGrp="1"/>
          </p:cNvSpPr>
          <p:nvPr>
            <p:ph type="sldNum"/>
          </p:nvPr>
        </p:nvSpPr>
        <p:spPr>
          <a:xfrm>
            <a:off x="3850588" y="9430250"/>
            <a:ext cx="2944232" cy="496411"/>
          </a:xfrm>
          <a:prstGeom prst="rect">
            <a:avLst/>
          </a:prstGeom>
          <a:noFill/>
          <a:ln w="0">
            <a:noFill/>
          </a:ln>
        </p:spPr>
        <p:txBody>
          <a:bodyPr lIns="0" tIns="0" rIns="0" bIns="0" anchor="b">
            <a:noAutofit/>
          </a:bodyPr>
          <a:lstStyle/>
          <a:p>
            <a:pPr algn="r">
              <a:lnSpc>
                <a:spcPct val="100000"/>
              </a:lnSpc>
              <a:buNone/>
            </a:pPr>
            <a:fld id="{3809D000-8D44-4A0C-B72B-D991C22C6F39}" type="slidenum">
              <a:rPr lang="ru-RU"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noRot="1" noChangeAspect="1"/>
          </p:cNvSpPr>
          <p:nvPr>
            <p:ph type="sldImg"/>
          </p:nvPr>
        </p:nvSpPr>
        <p:spPr>
          <a:xfrm>
            <a:off x="420688" y="1241425"/>
            <a:ext cx="5954712" cy="3349625"/>
          </a:xfrm>
          <a:prstGeom prst="rect">
            <a:avLst/>
          </a:prstGeom>
          <a:ln w="0">
            <a:noFill/>
          </a:ln>
        </p:spPr>
      </p:sp>
      <p:sp>
        <p:nvSpPr>
          <p:cNvPr id="254" name="PlaceHolder 2"/>
          <p:cNvSpPr>
            <a:spLocks noGrp="1"/>
          </p:cNvSpPr>
          <p:nvPr>
            <p:ph type="body"/>
          </p:nvPr>
        </p:nvSpPr>
        <p:spPr>
          <a:xfrm>
            <a:off x="679767" y="4778056"/>
            <a:ext cx="5436713" cy="3907577"/>
          </a:xfrm>
          <a:prstGeom prst="rect">
            <a:avLst/>
          </a:prstGeom>
          <a:noFill/>
          <a:ln w="0">
            <a:noFill/>
          </a:ln>
        </p:spPr>
        <p:txBody>
          <a:bodyPr lIns="0" tIns="0" rIns="0" bIns="0" anchor="t">
            <a:noAutofit/>
          </a:bodyPr>
          <a:lstStyle/>
          <a:p>
            <a:pPr marL="216000" indent="-216000" algn="just">
              <a:lnSpc>
                <a:spcPct val="107000"/>
              </a:lnSpc>
              <a:spcAft>
                <a:spcPts val="799"/>
              </a:spcAft>
              <a:buNone/>
              <a:tabLst>
                <a:tab pos="0" algn="l"/>
              </a:tabLst>
            </a:pPr>
            <a:r>
              <a:rPr lang="en-US" sz="1800" b="1" strike="noStrike" spc="-1" dirty="0">
                <a:latin typeface="Times New Roman"/>
                <a:ea typeface="Calibri"/>
              </a:rPr>
              <a:t>Along with neutron and synchrotron studies, optical spectroscopy, including vibrational (Raman and IR) spectroscopy, has its own specific niche in the study of the properties, structure, and diagnostics of condensed matter.</a:t>
            </a:r>
            <a:endParaRPr lang="en-US" sz="1800" b="0" strike="noStrike" spc="-1" dirty="0">
              <a:latin typeface="Arial"/>
            </a:endParaRPr>
          </a:p>
          <a:p>
            <a:pPr marL="216000" indent="-216000" algn="just">
              <a:lnSpc>
                <a:spcPct val="107000"/>
              </a:lnSpc>
              <a:spcAft>
                <a:spcPts val="799"/>
              </a:spcAft>
              <a:buNone/>
              <a:tabLst>
                <a:tab pos="0" algn="l"/>
              </a:tabLst>
            </a:pPr>
            <a:r>
              <a:rPr lang="en-US" sz="1800" b="1" strike="noStrike" spc="-1" dirty="0">
                <a:latin typeface="Times New Roman"/>
                <a:ea typeface="Calibri"/>
              </a:rPr>
              <a:t>Over the past few years, such studies have been successfully carried out at the FLNP on the basis of the modern Raman spectrometer «</a:t>
            </a:r>
            <a:r>
              <a:rPr lang="ru-RU" sz="1800" b="1" strike="noStrike" spc="-1" dirty="0">
                <a:latin typeface="Times New Roman"/>
                <a:ea typeface="Calibri"/>
              </a:rPr>
              <a:t>С</a:t>
            </a:r>
            <a:r>
              <a:rPr lang="en-US" sz="1800" b="1" strike="noStrike" spc="-1" dirty="0">
                <a:latin typeface="Times New Roman"/>
                <a:ea typeface="Calibri"/>
              </a:rPr>
              <a:t>ARS».</a:t>
            </a:r>
            <a:endParaRPr lang="en-US" sz="1800" b="0" strike="noStrike" spc="-1" dirty="0">
              <a:latin typeface="Arial"/>
            </a:endParaRPr>
          </a:p>
          <a:p>
            <a:pPr marL="216000" indent="-216000" algn="just">
              <a:lnSpc>
                <a:spcPct val="107000"/>
              </a:lnSpc>
              <a:spcAft>
                <a:spcPts val="799"/>
              </a:spcAft>
              <a:buNone/>
              <a:tabLst>
                <a:tab pos="0" algn="l"/>
              </a:tabLst>
            </a:pPr>
            <a:r>
              <a:rPr lang="en-US" sz="1800" b="1" strike="noStrike" spc="-1" dirty="0">
                <a:latin typeface="Times New Roman"/>
                <a:ea typeface="Calibri"/>
              </a:rPr>
              <a:t>It should be noted that the activity in this division is aimed, among others, at the Life Science and is partially implemented (when it is appropriate) complementary with the neutron scattering methods.</a:t>
            </a:r>
            <a:endParaRPr lang="en-US" sz="1800" b="0" strike="noStrike" spc="-1" dirty="0">
              <a:latin typeface="Arial"/>
            </a:endParaRPr>
          </a:p>
          <a:p>
            <a:pPr marL="216000" indent="-216000">
              <a:lnSpc>
                <a:spcPct val="100000"/>
              </a:lnSpc>
              <a:buNone/>
              <a:tabLst>
                <a:tab pos="0" algn="l"/>
              </a:tabLst>
            </a:pPr>
            <a:endParaRPr lang="en-US" sz="1800" b="0" strike="noStrike" spc="-1" dirty="0">
              <a:latin typeface="Arial"/>
            </a:endParaRPr>
          </a:p>
        </p:txBody>
      </p:sp>
      <p:sp>
        <p:nvSpPr>
          <p:cNvPr id="255" name="PlaceHolder 3"/>
          <p:cNvSpPr>
            <a:spLocks noGrp="1"/>
          </p:cNvSpPr>
          <p:nvPr>
            <p:ph type="sldNum"/>
          </p:nvPr>
        </p:nvSpPr>
        <p:spPr>
          <a:xfrm>
            <a:off x="3850588" y="9430250"/>
            <a:ext cx="2944232" cy="496411"/>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8ED6E9-AEAF-4395-96BC-8C0180A525A5}" type="slidenum">
              <a:rPr kumimoji="0" lang="ru-RU"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1" normalizeH="0" baseline="0" noProof="0">
              <a:ln>
                <a:noFill/>
              </a:ln>
              <a:solidFill>
                <a:prstClr val="black"/>
              </a:solidFill>
              <a:effectLst/>
              <a:uLnTx/>
              <a:uFillTx/>
              <a:latin typeface="Times New Roman"/>
            </a:endParaRPr>
          </a:p>
        </p:txBody>
      </p:sp>
    </p:spTree>
    <p:extLst>
      <p:ext uri="{BB962C8B-B14F-4D97-AF65-F5344CB8AC3E}">
        <p14:creationId xmlns:p14="http://schemas.microsoft.com/office/powerpoint/2010/main" val="2025464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PlaceHolder 1"/>
          <p:cNvSpPr>
            <a:spLocks noGrp="1" noRot="1" noChangeAspect="1"/>
          </p:cNvSpPr>
          <p:nvPr>
            <p:ph type="sldImg"/>
          </p:nvPr>
        </p:nvSpPr>
        <p:spPr>
          <a:xfrm>
            <a:off x="420688" y="1241425"/>
            <a:ext cx="5954712" cy="3349625"/>
          </a:xfrm>
          <a:prstGeom prst="rect">
            <a:avLst/>
          </a:prstGeom>
          <a:ln w="0">
            <a:noFill/>
          </a:ln>
        </p:spPr>
      </p:sp>
      <p:sp>
        <p:nvSpPr>
          <p:cNvPr id="266" name="PlaceHolder 2"/>
          <p:cNvSpPr>
            <a:spLocks noGrp="1"/>
          </p:cNvSpPr>
          <p:nvPr>
            <p:ph type="body"/>
          </p:nvPr>
        </p:nvSpPr>
        <p:spPr>
          <a:xfrm>
            <a:off x="679767" y="4778056"/>
            <a:ext cx="5436713" cy="3907577"/>
          </a:xfrm>
          <a:prstGeom prst="rect">
            <a:avLst/>
          </a:prstGeom>
          <a:noFill/>
          <a:ln w="0">
            <a:noFill/>
          </a:ln>
        </p:spPr>
        <p:txBody>
          <a:bodyPr lIns="0" tIns="0" rIns="0" bIns="0" anchor="t">
            <a:noAutofit/>
          </a:bodyPr>
          <a:lstStyle/>
          <a:p>
            <a:pPr marL="216000" indent="-216000">
              <a:lnSpc>
                <a:spcPct val="100000"/>
              </a:lnSpc>
              <a:buNone/>
              <a:tabLst>
                <a:tab pos="0" algn="l"/>
              </a:tabLst>
            </a:pPr>
            <a:r>
              <a:rPr lang="en-US" sz="1200" b="1" strike="noStrike" spc="-1" dirty="0">
                <a:solidFill>
                  <a:srgbClr val="0000FF"/>
                </a:solidFill>
                <a:latin typeface="Calibri"/>
                <a:ea typeface="DejaVu Sans"/>
              </a:rPr>
              <a:t>From the technical developments I like to mention  only some  accents in the DETECTOR TECHNOLOGIES FOR NEUTRON SCATTERING STATIONS:</a:t>
            </a:r>
            <a:endParaRPr lang="en-US" sz="1200" b="0" strike="noStrike" spc="-1" dirty="0">
              <a:latin typeface="Arial"/>
            </a:endParaRPr>
          </a:p>
          <a:p>
            <a:pPr marL="216000" indent="-216000">
              <a:lnSpc>
                <a:spcPct val="100000"/>
              </a:lnSpc>
              <a:buClr>
                <a:srgbClr val="000000"/>
              </a:buClr>
              <a:buFont typeface="Arial"/>
              <a:buChar char="•"/>
              <a:tabLst>
                <a:tab pos="0" algn="l"/>
              </a:tabLst>
            </a:pPr>
            <a:r>
              <a:rPr lang="en-US" sz="1200" b="0" strike="noStrike" spc="-1" dirty="0">
                <a:solidFill>
                  <a:srgbClr val="000000"/>
                </a:solidFill>
                <a:latin typeface="Arial"/>
                <a:ea typeface="DejaVu Sans"/>
              </a:rPr>
              <a:t>Development of advanced position-sensitive gas detectors with </a:t>
            </a:r>
            <a:r>
              <a:rPr lang="ru-RU" sz="1200" b="0" strike="noStrike" spc="-1" baseline="30000" dirty="0">
                <a:solidFill>
                  <a:srgbClr val="000000"/>
                </a:solidFill>
                <a:latin typeface="Arial"/>
                <a:ea typeface="DejaVu Sans"/>
              </a:rPr>
              <a:t>3</a:t>
            </a:r>
            <a:r>
              <a:rPr lang="ru-RU" sz="1200" b="0" strike="noStrike" spc="-1" dirty="0">
                <a:solidFill>
                  <a:srgbClr val="000000"/>
                </a:solidFill>
                <a:latin typeface="Arial"/>
                <a:ea typeface="DejaVu Sans"/>
              </a:rPr>
              <a:t>Не</a:t>
            </a:r>
            <a:r>
              <a:rPr lang="en-US" sz="1200" b="0" strike="noStrike" spc="-1" dirty="0">
                <a:solidFill>
                  <a:srgbClr val="000000"/>
                </a:solidFill>
                <a:latin typeface="Arial"/>
                <a:ea typeface="DejaVu Sans"/>
              </a:rPr>
              <a:t> gas converter</a:t>
            </a:r>
            <a:r>
              <a:rPr lang="ru-RU" sz="1200" b="0" strike="noStrike" spc="-1" dirty="0">
                <a:solidFill>
                  <a:srgbClr val="000000"/>
                </a:solidFill>
                <a:latin typeface="Arial"/>
                <a:ea typeface="DejaVu Sans"/>
              </a:rPr>
              <a:t> </a:t>
            </a:r>
            <a:r>
              <a:rPr lang="en-US" sz="1200" b="0" strike="noStrike" spc="-1" dirty="0">
                <a:solidFill>
                  <a:srgbClr val="000000"/>
                </a:solidFill>
                <a:latin typeface="Arial"/>
                <a:ea typeface="DejaVu Sans"/>
              </a:rPr>
              <a:t>based on tubes with resistive </a:t>
            </a:r>
            <a:r>
              <a:rPr lang="pl-PL" sz="1200" b="0" strike="noStrike" spc="-1" dirty="0">
                <a:solidFill>
                  <a:srgbClr val="000000"/>
                </a:solidFill>
                <a:latin typeface="Arial"/>
                <a:ea typeface="DejaVu Sans"/>
              </a:rPr>
              <a:t>anode.</a:t>
            </a:r>
            <a:endParaRPr lang="en-US" sz="1200" b="0" strike="noStrike" spc="-1" dirty="0">
              <a:latin typeface="Arial"/>
            </a:endParaRPr>
          </a:p>
          <a:p>
            <a:pPr>
              <a:lnSpc>
                <a:spcPct val="100000"/>
              </a:lnSpc>
              <a:buNone/>
              <a:tabLst>
                <a:tab pos="0" algn="l"/>
              </a:tabLst>
            </a:pPr>
            <a:endParaRPr lang="en-US" sz="1200" b="0" strike="noStrike" spc="-1" dirty="0">
              <a:latin typeface="Arial"/>
            </a:endParaRPr>
          </a:p>
          <a:p>
            <a:pPr marL="285840" indent="-285840" algn="just">
              <a:lnSpc>
                <a:spcPct val="100000"/>
              </a:lnSpc>
              <a:buClr>
                <a:srgbClr val="000000"/>
              </a:buClr>
              <a:buFont typeface="Arial"/>
              <a:buChar char="•"/>
              <a:tabLst>
                <a:tab pos="0" algn="l"/>
              </a:tabLst>
            </a:pPr>
            <a:r>
              <a:rPr lang="en-US" sz="1200" b="0" strike="noStrike" spc="-1" dirty="0">
                <a:solidFill>
                  <a:srgbClr val="000000"/>
                </a:solidFill>
                <a:latin typeface="Arial"/>
                <a:ea typeface="DejaVu Sans"/>
              </a:rPr>
              <a:t>Development of gas neutron counters, position-sensitive detectors with </a:t>
            </a:r>
            <a:r>
              <a:rPr lang="ru-RU" sz="1200" b="0" strike="noStrike" spc="-1" baseline="30000" dirty="0">
                <a:solidFill>
                  <a:srgbClr val="000000"/>
                </a:solidFill>
                <a:latin typeface="Arial"/>
                <a:ea typeface="DejaVu Sans"/>
              </a:rPr>
              <a:t>10</a:t>
            </a:r>
            <a:r>
              <a:rPr lang="ru-RU" sz="1200" b="0" strike="noStrike" spc="-1" dirty="0">
                <a:solidFill>
                  <a:srgbClr val="000000"/>
                </a:solidFill>
                <a:latin typeface="Arial"/>
                <a:ea typeface="DejaVu Sans"/>
              </a:rPr>
              <a:t>В</a:t>
            </a:r>
            <a:r>
              <a:rPr lang="ru-RU" sz="1200" b="0" strike="noStrike" spc="-1" baseline="-25000" dirty="0">
                <a:solidFill>
                  <a:srgbClr val="000000"/>
                </a:solidFill>
                <a:latin typeface="Arial"/>
                <a:ea typeface="DejaVu Sans"/>
              </a:rPr>
              <a:t>4</a:t>
            </a:r>
            <a:r>
              <a:rPr lang="ru-RU" sz="1200" b="0" strike="noStrike" spc="-1" dirty="0">
                <a:solidFill>
                  <a:srgbClr val="000000"/>
                </a:solidFill>
                <a:latin typeface="Arial"/>
                <a:ea typeface="DejaVu Sans"/>
              </a:rPr>
              <a:t>С</a:t>
            </a:r>
            <a:r>
              <a:rPr lang="en-US" sz="1200" b="0" strike="noStrike" spc="-1" dirty="0">
                <a:solidFill>
                  <a:srgbClr val="000000"/>
                </a:solidFill>
                <a:latin typeface="Arial"/>
                <a:ea typeface="DejaVu Sans"/>
              </a:rPr>
              <a:t> boron</a:t>
            </a:r>
            <a:r>
              <a:rPr lang="ru-RU" sz="1200" b="0" strike="noStrike" spc="-1" dirty="0">
                <a:solidFill>
                  <a:srgbClr val="000000"/>
                </a:solidFill>
                <a:latin typeface="Arial"/>
                <a:ea typeface="DejaVu Sans"/>
              </a:rPr>
              <a:t> </a:t>
            </a:r>
            <a:r>
              <a:rPr lang="en-US" sz="1200" b="0" strike="noStrike" spc="-1" dirty="0">
                <a:solidFill>
                  <a:srgbClr val="000000"/>
                </a:solidFill>
                <a:latin typeface="Arial"/>
                <a:ea typeface="DejaVu Sans"/>
              </a:rPr>
              <a:t>carbide converter.</a:t>
            </a:r>
            <a:endParaRPr lang="en-US" sz="1200" b="0" strike="noStrike" spc="-1" dirty="0">
              <a:latin typeface="Arial"/>
            </a:endParaRPr>
          </a:p>
          <a:p>
            <a:pPr>
              <a:lnSpc>
                <a:spcPct val="100000"/>
              </a:lnSpc>
              <a:buNone/>
              <a:tabLst>
                <a:tab pos="0" algn="l"/>
              </a:tabLst>
            </a:pPr>
            <a:endParaRPr lang="en-US" sz="1200" b="0" strike="noStrike" spc="-1" dirty="0">
              <a:latin typeface="Arial"/>
            </a:endParaRPr>
          </a:p>
          <a:p>
            <a:pPr marL="216000" indent="-216000">
              <a:lnSpc>
                <a:spcPct val="100000"/>
              </a:lnSpc>
              <a:buClr>
                <a:srgbClr val="000000"/>
              </a:buClr>
              <a:buFont typeface="Arial"/>
              <a:buChar char="•"/>
              <a:tabLst>
                <a:tab pos="0" algn="l"/>
              </a:tabLst>
            </a:pPr>
            <a:r>
              <a:rPr lang="en-US" sz="1200" b="0" strike="noStrike" spc="-1" dirty="0">
                <a:solidFill>
                  <a:srgbClr val="000000"/>
                </a:solidFill>
                <a:latin typeface="Arial"/>
                <a:ea typeface="DejaVu Sans"/>
              </a:rPr>
              <a:t>Construction of a pilot site for the deposition of thin-film boron-containing coatings</a:t>
            </a:r>
            <a:r>
              <a:rPr lang="ru-RU" sz="1200" b="0" strike="noStrike" spc="-1" dirty="0">
                <a:solidFill>
                  <a:srgbClr val="000000"/>
                </a:solidFill>
                <a:latin typeface="Arial"/>
                <a:ea typeface="DejaVu Sans"/>
              </a:rPr>
              <a:t> </a:t>
            </a:r>
            <a:r>
              <a:rPr lang="en-US" sz="1200" b="0" strike="noStrike" spc="-1" dirty="0">
                <a:solidFill>
                  <a:srgbClr val="000000"/>
                </a:solidFill>
                <a:latin typeface="Arial"/>
                <a:ea typeface="DejaVu Sans"/>
              </a:rPr>
              <a:t>and, on the basis of it, laboratories for the production of detectors.</a:t>
            </a:r>
            <a:endParaRPr lang="en-US" sz="1200" b="0" strike="noStrike" spc="-1" dirty="0">
              <a:latin typeface="Arial"/>
            </a:endParaRPr>
          </a:p>
          <a:p>
            <a:pPr>
              <a:lnSpc>
                <a:spcPct val="100000"/>
              </a:lnSpc>
              <a:buNone/>
              <a:tabLst>
                <a:tab pos="0" algn="l"/>
              </a:tabLst>
            </a:pPr>
            <a:endParaRPr lang="en-US" sz="1200" b="0" strike="noStrike" spc="-1" dirty="0">
              <a:latin typeface="Arial"/>
            </a:endParaRPr>
          </a:p>
          <a:p>
            <a:pPr>
              <a:lnSpc>
                <a:spcPct val="100000"/>
              </a:lnSpc>
              <a:buNone/>
              <a:tabLst>
                <a:tab pos="0" algn="l"/>
              </a:tabLst>
            </a:pPr>
            <a:r>
              <a:rPr lang="ru-RU" sz="2000" b="0" strike="noStrike" spc="-1" dirty="0">
                <a:latin typeface="+mn-lt"/>
              </a:rPr>
              <a:t> </a:t>
            </a:r>
            <a:endParaRPr lang="en-US" sz="2000" b="0" strike="noStrike" spc="-1" dirty="0">
              <a:latin typeface="Arial"/>
            </a:endParaRPr>
          </a:p>
          <a:p>
            <a:pPr>
              <a:lnSpc>
                <a:spcPct val="100000"/>
              </a:lnSpc>
              <a:buNone/>
              <a:tabLst>
                <a:tab pos="0" algn="l"/>
              </a:tabLst>
            </a:pPr>
            <a:endParaRPr lang="en-US" sz="2000" b="0" strike="noStrike" spc="-1" dirty="0">
              <a:latin typeface="Arial"/>
            </a:endParaRPr>
          </a:p>
        </p:txBody>
      </p:sp>
      <p:sp>
        <p:nvSpPr>
          <p:cNvPr id="267" name="PlaceHolder 3"/>
          <p:cNvSpPr>
            <a:spLocks noGrp="1"/>
          </p:cNvSpPr>
          <p:nvPr>
            <p:ph type="sldNum"/>
          </p:nvPr>
        </p:nvSpPr>
        <p:spPr>
          <a:xfrm>
            <a:off x="3850588" y="9430250"/>
            <a:ext cx="2944232" cy="496411"/>
          </a:xfrm>
          <a:prstGeom prst="rect">
            <a:avLst/>
          </a:prstGeom>
          <a:noFill/>
          <a:ln w="0">
            <a:noFill/>
          </a:ln>
        </p:spPr>
        <p:txBody>
          <a:bodyPr lIns="0" tIns="0" rIns="0" bIns="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1D9D3-B8CC-4A86-81CD-62A7F5F771C4}" type="slidenum">
              <a:rPr kumimoji="0" lang="ru-RU"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1" normalizeH="0" baseline="0" noProof="0">
              <a:ln>
                <a:noFill/>
              </a:ln>
              <a:solidFill>
                <a:prstClr val="black"/>
              </a:solidFill>
              <a:effectLst/>
              <a:uLnTx/>
              <a:uFillTx/>
              <a:latin typeface="Times New Roman"/>
            </a:endParaRPr>
          </a:p>
        </p:txBody>
      </p:sp>
    </p:spTree>
    <p:extLst>
      <p:ext uri="{BB962C8B-B14F-4D97-AF65-F5344CB8AC3E}">
        <p14:creationId xmlns:p14="http://schemas.microsoft.com/office/powerpoint/2010/main" val="197970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noRot="1" noChangeAspect="1"/>
          </p:cNvSpPr>
          <p:nvPr>
            <p:ph type="sldImg"/>
          </p:nvPr>
        </p:nvSpPr>
        <p:spPr>
          <a:xfrm>
            <a:off x="420688" y="1241425"/>
            <a:ext cx="5954712" cy="3349625"/>
          </a:xfrm>
          <a:prstGeom prst="rect">
            <a:avLst/>
          </a:prstGeom>
          <a:ln w="0">
            <a:noFill/>
          </a:ln>
        </p:spPr>
      </p:sp>
      <p:sp>
        <p:nvSpPr>
          <p:cNvPr id="248" name="PlaceHolder 2"/>
          <p:cNvSpPr>
            <a:spLocks noGrp="1"/>
          </p:cNvSpPr>
          <p:nvPr>
            <p:ph type="body"/>
          </p:nvPr>
        </p:nvSpPr>
        <p:spPr>
          <a:xfrm>
            <a:off x="679768" y="4778056"/>
            <a:ext cx="5437426" cy="3908359"/>
          </a:xfrm>
          <a:prstGeom prst="rect">
            <a:avLst/>
          </a:prstGeom>
          <a:noFill/>
          <a:ln w="0">
            <a:noFill/>
          </a:ln>
        </p:spPr>
        <p:txBody>
          <a:bodyPr lIns="0" tIns="0" rIns="0" bIns="0" anchor="t">
            <a:noAutofit/>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reported by the ESFRI working group on neutron scattering, after 2030 only five sources will be available in Europe including three currently operating facilities: ISIS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Didcot</a:t>
            </a:r>
            <a:r>
              <a:rPr lang="en-US" sz="1800" dirty="0">
                <a:effectLst/>
                <a:latin typeface="Calibri" panose="020F0502020204030204" pitchFamily="34" charset="0"/>
                <a:ea typeface="Calibri" panose="020F0502020204030204" pitchFamily="34" charset="0"/>
                <a:cs typeface="Times New Roman" panose="02020603050405020304" pitchFamily="18" charset="0"/>
              </a:rPr>
              <a:t>, UK), SINQ (PSI,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Villigen</a:t>
            </a:r>
            <a:r>
              <a:rPr lang="en-US" sz="1800" dirty="0">
                <a:effectLst/>
                <a:latin typeface="Calibri" panose="020F0502020204030204" pitchFamily="34" charset="0"/>
                <a:ea typeface="Calibri" panose="020F0502020204030204" pitchFamily="34" charset="0"/>
                <a:cs typeface="Times New Roman" panose="02020603050405020304" pitchFamily="18" charset="0"/>
              </a:rPr>
              <a:t>, Switzerland), FRM II (TU Munich, FRG), and two new sources (ESS (Lund, Sweden) and steady-state reactor PIK (PNPI NRC KI,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Gatchina</a:t>
            </a:r>
            <a:r>
              <a:rPr lang="en-US" sz="1800" dirty="0">
                <a:effectLst/>
                <a:latin typeface="Calibri" panose="020F0502020204030204" pitchFamily="34" charset="0"/>
                <a:ea typeface="Calibri" panose="020F0502020204030204" pitchFamily="34" charset="0"/>
                <a:cs typeface="Times New Roman" panose="02020603050405020304" pitchFamily="18" charset="0"/>
              </a:rPr>
              <a:t>, Russia), both under construction with the start of operations planned for 2023-2024. The 2nd target station at the Spallation Neutron Source (STS SNS) of Oak Ridge National Laboratory (USA) is planned for the full-scale operation in 2037. Thus, the need for a next-generation high-flux neutron source is driven by a growing interest in neutron investigations against the background of a steadily decreasing number of neutron sources in the world.</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main efforts of the Frank laboratory will be devoted to the extension of the IBR-2 lifetime until 2042, modernization of the scattering instruments at IBR-2 and construction of the next generation pulsed source NEPTUNE.</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9" name="PlaceHolder 3"/>
          <p:cNvSpPr>
            <a:spLocks noGrp="1"/>
          </p:cNvSpPr>
          <p:nvPr>
            <p:ph type="sldNum"/>
          </p:nvPr>
        </p:nvSpPr>
        <p:spPr>
          <a:xfrm>
            <a:off x="3850588" y="9430250"/>
            <a:ext cx="2944946" cy="497193"/>
          </a:xfrm>
          <a:prstGeom prst="rect">
            <a:avLst/>
          </a:prstGeom>
          <a:noFill/>
          <a:ln w="0">
            <a:noFill/>
          </a:ln>
        </p:spPr>
        <p:txBody>
          <a:bodyPr lIns="0" tIns="0" rIns="0" bIns="0" anchor="b">
            <a:noAutofit/>
          </a:bodyPr>
          <a:lstStyle/>
          <a:p>
            <a:pPr algn="r">
              <a:lnSpc>
                <a:spcPct val="100000"/>
              </a:lnSpc>
              <a:buNone/>
            </a:pPr>
            <a:fld id="{20779340-D969-43C1-8F13-D432DC797518}" type="slidenum">
              <a:rPr lang="ru-RU" sz="1200" b="0" strike="noStrike" spc="-1">
                <a:solidFill>
                  <a:srgbClr val="000000"/>
                </a:solidFill>
                <a:latin typeface="+mn-lt"/>
                <a:ea typeface="+mn-ea"/>
              </a:rPr>
              <a:t>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noRot="1" noChangeAspect="1"/>
          </p:cNvSpPr>
          <p:nvPr>
            <p:ph type="sldImg"/>
          </p:nvPr>
        </p:nvSpPr>
        <p:spPr>
          <a:xfrm>
            <a:off x="420688" y="1241425"/>
            <a:ext cx="5954712" cy="3349625"/>
          </a:xfrm>
          <a:prstGeom prst="rect">
            <a:avLst/>
          </a:prstGeom>
          <a:ln w="0">
            <a:noFill/>
          </a:ln>
        </p:spPr>
      </p:sp>
      <p:sp>
        <p:nvSpPr>
          <p:cNvPr id="251" name="PlaceHolder 2"/>
          <p:cNvSpPr>
            <a:spLocks noGrp="1"/>
          </p:cNvSpPr>
          <p:nvPr>
            <p:ph type="body"/>
          </p:nvPr>
        </p:nvSpPr>
        <p:spPr>
          <a:xfrm>
            <a:off x="679767" y="4778056"/>
            <a:ext cx="5436713" cy="3907577"/>
          </a:xfrm>
          <a:prstGeom prst="rect">
            <a:avLst/>
          </a:prstGeom>
          <a:noFill/>
          <a:ln w="0">
            <a:noFill/>
          </a:ln>
        </p:spPr>
        <p:txBody>
          <a:bodyPr lIns="0" tIns="0" rIns="0" bIns="0" anchor="t">
            <a:noAutofit/>
          </a:bodyPr>
          <a:lstStyle/>
          <a:p>
            <a:pPr>
              <a:lnSpc>
                <a:spcPct val="100000"/>
              </a:lnSpc>
              <a:buNone/>
              <a:tabLst>
                <a:tab pos="0" algn="l"/>
              </a:tabLst>
            </a:pPr>
            <a:r>
              <a:rPr lang="en-US" sz="2000" b="0" strike="noStrike" spc="-1" dirty="0">
                <a:latin typeface="+mn-lt"/>
                <a:ea typeface="+mn-ea"/>
              </a:rPr>
              <a:t>The priority tasks for the development of the complex of spectrometers of the IBR-2 reactor will be:</a:t>
            </a:r>
            <a:endParaRPr lang="en-US" sz="2000" b="0" strike="noStrike" spc="-1" dirty="0">
              <a:latin typeface="Arial"/>
            </a:endParaRPr>
          </a:p>
          <a:p>
            <a:pPr marL="228600" indent="-228600">
              <a:lnSpc>
                <a:spcPct val="100000"/>
              </a:lnSpc>
              <a:buClr>
                <a:srgbClr val="000000"/>
              </a:buClr>
              <a:buFont typeface="StarSymbol"/>
              <a:buAutoNum type="arabicPeriod"/>
              <a:tabLst>
                <a:tab pos="0" algn="l"/>
              </a:tabLst>
            </a:pPr>
            <a:r>
              <a:rPr lang="en-US" sz="2000" b="0" strike="noStrike" spc="-1" dirty="0">
                <a:latin typeface="+mn-lt"/>
                <a:ea typeface="+mn-ea"/>
              </a:rPr>
              <a:t>Development and creation of elements of the main configuration of a new inelastic neutron scattering spectrometer in inverse geometry BJN.</a:t>
            </a:r>
            <a:endParaRPr lang="en-US" sz="2000" b="0" strike="noStrike" spc="-1" dirty="0">
              <a:latin typeface="Arial"/>
            </a:endParaRPr>
          </a:p>
          <a:p>
            <a:pPr marL="228600" indent="-228600">
              <a:lnSpc>
                <a:spcPct val="100000"/>
              </a:lnSpc>
              <a:buClr>
                <a:srgbClr val="000000"/>
              </a:buClr>
              <a:buFont typeface="StarSymbol"/>
              <a:buAutoNum type="arabicPeriod"/>
              <a:tabLst>
                <a:tab pos="0" algn="l"/>
              </a:tabLst>
            </a:pPr>
            <a:r>
              <a:rPr lang="en-US" sz="2000" b="0" strike="noStrike" spc="-1" dirty="0">
                <a:latin typeface="+mn-lt"/>
                <a:ea typeface="+mn-ea"/>
              </a:rPr>
              <a:t>Completion of work on the development and creation of the basic configuration of the small-angle scattering and imaging spectrometer.</a:t>
            </a:r>
            <a:endParaRPr lang="en-US" sz="2000" b="0" strike="noStrike" spc="-1" dirty="0">
              <a:latin typeface="Arial"/>
            </a:endParaRPr>
          </a:p>
          <a:p>
            <a:pPr marL="228600" indent="-228600">
              <a:lnSpc>
                <a:spcPct val="100000"/>
              </a:lnSpc>
              <a:buClr>
                <a:srgbClr val="000000"/>
              </a:buClr>
              <a:buFont typeface="StarSymbol"/>
              <a:buAutoNum type="arabicPeriod"/>
              <a:tabLst>
                <a:tab pos="0" algn="l"/>
              </a:tabLst>
            </a:pPr>
            <a:r>
              <a:rPr lang="pl-PL" sz="2000" b="0" strike="noStrike" spc="-1" dirty="0">
                <a:latin typeface="+mn-lt"/>
                <a:ea typeface="+mn-ea"/>
              </a:rPr>
              <a:t>Modernization and reconstruction of existing installations HRFD, YuMO, RTD, DN-6, DN-12, FSD, NERA, REMUR, REFLEX, SKAT, EPSILON, FSS, NRT, aimed at improving technical parameters and expanding experimental capabilities.</a:t>
            </a:r>
            <a:endParaRPr lang="en-US" sz="2000" b="0" strike="noStrike" spc="-1" dirty="0">
              <a:latin typeface="Arial"/>
            </a:endParaRPr>
          </a:p>
          <a:p>
            <a:pPr marL="228600" indent="-228600">
              <a:lnSpc>
                <a:spcPct val="100000"/>
              </a:lnSpc>
              <a:buClr>
                <a:srgbClr val="000000"/>
              </a:buClr>
              <a:buFont typeface="StarSymbol"/>
              <a:buAutoNum type="arabicPeriod"/>
              <a:tabLst>
                <a:tab pos="0" algn="l"/>
              </a:tabLst>
            </a:pPr>
            <a:r>
              <a:rPr lang="en-US" sz="2000" b="0" strike="noStrike" spc="-1" dirty="0">
                <a:latin typeface="+mn-lt"/>
                <a:ea typeface="+mn-ea"/>
              </a:rPr>
              <a:t>Development of laboratory equipment for sample characterization and physical property measurements.</a:t>
            </a:r>
            <a:endParaRPr lang="en-US" sz="2000" b="0" strike="noStrike" spc="-1" dirty="0">
              <a:latin typeface="Arial"/>
            </a:endParaRPr>
          </a:p>
          <a:p>
            <a:pPr marL="228600" indent="-228600">
              <a:lnSpc>
                <a:spcPct val="100000"/>
              </a:lnSpc>
              <a:buClr>
                <a:srgbClr val="000000"/>
              </a:buClr>
              <a:buFont typeface="StarSymbol"/>
              <a:buAutoNum type="arabicPeriod"/>
              <a:tabLst>
                <a:tab pos="0" algn="l"/>
              </a:tabLst>
            </a:pPr>
            <a:r>
              <a:rPr lang="en-US" sz="2000" b="0" strike="noStrike" spc="-1" dirty="0">
                <a:latin typeface="+mn-lt"/>
                <a:ea typeface="+mn-ea"/>
              </a:rPr>
              <a:t>Support and modernization of the complex of cryogenic moderators</a:t>
            </a:r>
            <a:endParaRPr lang="en-US" sz="2000" b="0" strike="noStrike" spc="-1" dirty="0">
              <a:latin typeface="Arial"/>
            </a:endParaRPr>
          </a:p>
        </p:txBody>
      </p:sp>
      <p:sp>
        <p:nvSpPr>
          <p:cNvPr id="252" name="PlaceHolder 3"/>
          <p:cNvSpPr>
            <a:spLocks noGrp="1"/>
          </p:cNvSpPr>
          <p:nvPr>
            <p:ph type="sldNum"/>
          </p:nvPr>
        </p:nvSpPr>
        <p:spPr>
          <a:xfrm>
            <a:off x="3850588" y="9430250"/>
            <a:ext cx="2944232" cy="496411"/>
          </a:xfrm>
          <a:prstGeom prst="rect">
            <a:avLst/>
          </a:prstGeom>
          <a:noFill/>
          <a:ln w="0">
            <a:noFill/>
          </a:ln>
        </p:spPr>
        <p:txBody>
          <a:bodyPr lIns="0" tIns="0" rIns="0" bIns="0" anchor="b">
            <a:noAutofit/>
          </a:bodyPr>
          <a:lstStyle/>
          <a:p>
            <a:pPr algn="r">
              <a:lnSpc>
                <a:spcPct val="100000"/>
              </a:lnSpc>
              <a:buNone/>
            </a:pPr>
            <a:fld id="{7FA7D1D5-A124-4630-9E91-B29AB470601E}" type="slidenum">
              <a:rPr lang="ru-RU"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a:solidFill>
                  <a:schemeClr val="tx1"/>
                </a:solidFill>
                <a:effectLst/>
                <a:latin typeface="+mn-lt"/>
                <a:ea typeface="+mn-ea"/>
                <a:cs typeface="+mn-cs"/>
              </a:rPr>
              <a:t>On this slide are shown </a:t>
            </a:r>
            <a:r>
              <a:rPr lang="bg-BG"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all stages of the roadmap of the project for the development of a new neutron source – the NEPTUNE reactor in 2022-2030 : 1) development of a preliminary scientific research program on nuclear and condensed matter physics at the NEPTUNE reactor and determination of the composition of the complex of scientific instruments for conducting research within the framework of the scientific program should be completed during this and next year; 3) a critical stage is- obtaining permission to use and purchase neptunium oxide; development of a feasibility study is another important step in this program; and the last stage is the design assignment and technical project.</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D6A3F-5CBD-4653-9A0D-88970215F44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7603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lgn="just">
              <a:spcAft>
                <a:spcPts val="0"/>
              </a:spcAft>
              <a:buNone/>
            </a:pPr>
            <a:r>
              <a:rPr lang="en-US" dirty="0"/>
              <a:t>A critical task for 2022-2030 is the development of fuel rods based on nitride-neptunium fuel for the NEPTUNE reactor. The diameter of the fuel rod is 17 mm, the thickness is 0.45 mm. R &amp; D for the development of fuel rods includes the following stages: </a:t>
            </a:r>
            <a:r>
              <a:rPr lang="ru-RU" baseline="0" dirty="0"/>
              <a:t>1) </a:t>
            </a:r>
            <a:r>
              <a:rPr lang="en-US" sz="1200" baseline="0" dirty="0">
                <a:solidFill>
                  <a:srgbClr val="000000"/>
                </a:solidFill>
                <a:latin typeface="Times New Roman" panose="02020603050405020304" pitchFamily="18" charset="0"/>
              </a:rPr>
              <a:t>p</a:t>
            </a:r>
            <a:r>
              <a:rPr lang="en-US" sz="1200" dirty="0">
                <a:solidFill>
                  <a:srgbClr val="000000"/>
                </a:solidFill>
                <a:latin typeface="Times New Roman" panose="02020603050405020304" pitchFamily="18" charset="0"/>
                <a:ea typeface="Calibri" panose="020F0502020204030204" pitchFamily="34" charset="0"/>
              </a:rPr>
              <a:t>ermit to use of nuclear materials, which is in federal ownership</a:t>
            </a:r>
            <a:r>
              <a:rPr lang="ru-RU" sz="1200" dirty="0">
                <a:solidFill>
                  <a:srgbClr val="000000"/>
                </a:solidFill>
                <a:latin typeface="Times New Roman" panose="02020603050405020304" pitchFamily="18" charset="0"/>
                <a:ea typeface="Calibri" panose="020F0502020204030204" pitchFamily="34" charset="0"/>
              </a:rPr>
              <a:t>;</a:t>
            </a:r>
            <a:r>
              <a:rPr lang="en-US" sz="1200" dirty="0">
                <a:solidFill>
                  <a:srgbClr val="000000"/>
                </a:solidFill>
                <a:latin typeface="Times New Roman" panose="02020603050405020304" pitchFamily="18" charset="0"/>
                <a:ea typeface="Calibri" panose="020F0502020204030204" pitchFamily="34" charset="0"/>
              </a:rPr>
              <a:t> 2) development of preliminary design specifications for neptunium nitride fuel</a:t>
            </a:r>
            <a:r>
              <a:rPr lang="ru-RU" sz="1200" dirty="0">
                <a:solidFill>
                  <a:srgbClr val="000000"/>
                </a:solidFill>
                <a:latin typeface="Times New Roman" panose="02020603050405020304" pitchFamily="18" charset="0"/>
                <a:ea typeface="Calibri" panose="020F0502020204030204" pitchFamily="34" charset="0"/>
              </a:rPr>
              <a:t>;</a:t>
            </a:r>
            <a:r>
              <a:rPr lang="ru-RU" sz="1200" baseline="0" dirty="0">
                <a:solidFill>
                  <a:srgbClr val="000000"/>
                </a:solidFill>
                <a:latin typeface="Times New Roman" panose="02020603050405020304" pitchFamily="18" charset="0"/>
                <a:ea typeface="Calibri" panose="020F0502020204030204" pitchFamily="34" charset="0"/>
              </a:rPr>
              <a:t> </a:t>
            </a:r>
            <a:r>
              <a:rPr lang="en-US" sz="1200" baseline="0" dirty="0">
                <a:solidFill>
                  <a:srgbClr val="000000"/>
                </a:solidFill>
                <a:latin typeface="Times New Roman" panose="02020603050405020304" pitchFamily="18" charset="0"/>
                <a:ea typeface="Calibri" panose="020F0502020204030204" pitchFamily="34" charset="0"/>
              </a:rPr>
              <a:t>3) d</a:t>
            </a:r>
            <a:r>
              <a:rPr lang="en-US" sz="1200" dirty="0">
                <a:solidFill>
                  <a:srgbClr val="000000"/>
                </a:solidFill>
                <a:latin typeface="Times New Roman" panose="02020603050405020304" pitchFamily="18" charset="0"/>
                <a:ea typeface="Calibri" panose="020F0502020204030204" pitchFamily="34" charset="0"/>
              </a:rPr>
              <a:t>evelopment a complex of fuel characteristics’ measurement methods</a:t>
            </a:r>
            <a:r>
              <a:rPr lang="ru-RU" sz="1200" dirty="0">
                <a:solidFill>
                  <a:srgbClr val="000000"/>
                </a:solidFill>
                <a:latin typeface="Times New Roman" panose="02020603050405020304" pitchFamily="18" charset="0"/>
                <a:ea typeface="Calibri" panose="020F0502020204030204" pitchFamily="34" charset="0"/>
              </a:rPr>
              <a:t>;</a:t>
            </a:r>
            <a:r>
              <a:rPr lang="ru-RU" sz="1200" baseline="0" dirty="0">
                <a:solidFill>
                  <a:srgbClr val="000000"/>
                </a:solidFill>
                <a:latin typeface="Times New Roman" panose="02020603050405020304" pitchFamily="18" charset="0"/>
                <a:ea typeface="Calibri" panose="020F0502020204030204" pitchFamily="34" charset="0"/>
              </a:rPr>
              <a:t> </a:t>
            </a:r>
            <a:r>
              <a:rPr lang="en-US" sz="1200" baseline="0" dirty="0">
                <a:solidFill>
                  <a:srgbClr val="000000"/>
                </a:solidFill>
                <a:latin typeface="Times New Roman" panose="02020603050405020304" pitchFamily="18" charset="0"/>
                <a:ea typeface="Calibri" panose="020F0502020204030204" pitchFamily="34" charset="0"/>
              </a:rPr>
              <a:t>4) d</a:t>
            </a:r>
            <a:r>
              <a:rPr lang="en-US" sz="1200" dirty="0">
                <a:solidFill>
                  <a:srgbClr val="000000"/>
                </a:solidFill>
                <a:latin typeface="Times New Roman" panose="02020603050405020304" pitchFamily="18" charset="0"/>
                <a:ea typeface="Calibri" panose="020F0502020204030204" pitchFamily="34" charset="0"/>
              </a:rPr>
              <a:t>evelopment a technology of fuel fabrication for experimental fuel rods</a:t>
            </a:r>
            <a:r>
              <a:rPr lang="ru-RU" sz="1200" dirty="0">
                <a:solidFill>
                  <a:srgbClr val="000000"/>
                </a:solidFill>
                <a:latin typeface="Times New Roman" panose="02020603050405020304" pitchFamily="18" charset="0"/>
                <a:ea typeface="Calibri" panose="020F0502020204030204" pitchFamily="34" charset="0"/>
              </a:rPr>
              <a:t>;</a:t>
            </a:r>
            <a:r>
              <a:rPr lang="ru-RU" sz="1200" baseline="0" dirty="0">
                <a:solidFill>
                  <a:srgbClr val="000000"/>
                </a:solidFill>
                <a:latin typeface="Times New Roman" panose="02020603050405020304" pitchFamily="18" charset="0"/>
                <a:ea typeface="Calibri" panose="020F0502020204030204" pitchFamily="34" charset="0"/>
              </a:rPr>
              <a:t> </a:t>
            </a:r>
            <a:r>
              <a:rPr lang="en-US" sz="1200" baseline="0" dirty="0">
                <a:solidFill>
                  <a:srgbClr val="000000"/>
                </a:solidFill>
                <a:latin typeface="Times New Roman" panose="02020603050405020304" pitchFamily="18" charset="0"/>
                <a:ea typeface="Calibri" panose="020F0502020204030204" pitchFamily="34" charset="0"/>
              </a:rPr>
              <a:t>5) c</a:t>
            </a:r>
            <a:r>
              <a:rPr lang="en-US" sz="1200" dirty="0">
                <a:solidFill>
                  <a:srgbClr val="000000"/>
                </a:solidFill>
                <a:latin typeface="Times New Roman" panose="02020603050405020304" pitchFamily="18" charset="0"/>
                <a:ea typeface="Calibri" panose="020F0502020204030204" pitchFamily="34" charset="0"/>
              </a:rPr>
              <a:t>arry out of fuel rods researches before reactor irradiation</a:t>
            </a:r>
            <a:r>
              <a:rPr lang="ru-RU" sz="1200" dirty="0">
                <a:solidFill>
                  <a:srgbClr val="000000"/>
                </a:solidFill>
                <a:latin typeface="Times New Roman" panose="02020603050405020304" pitchFamily="18" charset="0"/>
                <a:ea typeface="Calibri" panose="020F0502020204030204" pitchFamily="34" charset="0"/>
              </a:rPr>
              <a:t>;</a:t>
            </a:r>
            <a:r>
              <a:rPr lang="ru-RU" sz="1200" baseline="0" dirty="0">
                <a:solidFill>
                  <a:srgbClr val="000000"/>
                </a:solidFill>
                <a:latin typeface="Times New Roman" panose="02020603050405020304" pitchFamily="18" charset="0"/>
                <a:ea typeface="Calibri" panose="020F0502020204030204" pitchFamily="34" charset="0"/>
              </a:rPr>
              <a:t> 6) </a:t>
            </a:r>
            <a:r>
              <a:rPr lang="en-US" sz="1200" baseline="0" dirty="0">
                <a:solidFill>
                  <a:srgbClr val="000000"/>
                </a:solidFill>
                <a:latin typeface="Times New Roman" panose="02020603050405020304" pitchFamily="18" charset="0"/>
                <a:ea typeface="Calibri" panose="020F0502020204030204" pitchFamily="34" charset="0"/>
              </a:rPr>
              <a:t>r</a:t>
            </a:r>
            <a:r>
              <a:rPr lang="en-US" sz="1200" dirty="0">
                <a:solidFill>
                  <a:srgbClr val="000000"/>
                </a:solidFill>
                <a:latin typeface="Times New Roman" panose="02020603050405020304" pitchFamily="18" charset="0"/>
                <a:ea typeface="Calibri" panose="020F0502020204030204" pitchFamily="34" charset="0"/>
              </a:rPr>
              <a:t>eactor irradiation of fuel rods (with dose of 77 dpa)</a:t>
            </a:r>
            <a:r>
              <a:rPr lang="ru-RU" sz="1200" dirty="0">
                <a:solidFill>
                  <a:srgbClr val="000000"/>
                </a:solidFill>
                <a:latin typeface="Times New Roman" panose="02020603050405020304" pitchFamily="18" charset="0"/>
                <a:ea typeface="Calibri" panose="020F0502020204030204" pitchFamily="34" charset="0"/>
              </a:rPr>
              <a:t>;</a:t>
            </a:r>
            <a:r>
              <a:rPr lang="ru-RU" sz="1200" baseline="0" dirty="0">
                <a:solidFill>
                  <a:srgbClr val="000000"/>
                </a:solidFill>
                <a:latin typeface="Times New Roman" panose="02020603050405020304" pitchFamily="18" charset="0"/>
                <a:ea typeface="Calibri" panose="020F0502020204030204" pitchFamily="34" charset="0"/>
              </a:rPr>
              <a:t> 7) </a:t>
            </a:r>
            <a:r>
              <a:rPr lang="en-US" sz="1200" baseline="0" dirty="0">
                <a:solidFill>
                  <a:srgbClr val="000000"/>
                </a:solidFill>
                <a:latin typeface="Times New Roman" panose="02020603050405020304" pitchFamily="18" charset="0"/>
                <a:ea typeface="Calibri" panose="020F0502020204030204" pitchFamily="34" charset="0"/>
              </a:rPr>
              <a:t>post-</a:t>
            </a:r>
            <a:r>
              <a:rPr lang="en-US" sz="1200" dirty="0">
                <a:solidFill>
                  <a:srgbClr val="000000"/>
                </a:solidFill>
                <a:latin typeface="Times New Roman" panose="02020603050405020304" pitchFamily="18" charset="0"/>
                <a:ea typeface="Calibri" panose="020F0502020204030204" pitchFamily="34" charset="0"/>
              </a:rPr>
              <a:t>irradiation researches of fuel rods in hot cells</a:t>
            </a:r>
            <a:endParaRPr lang="ru-RU" sz="1200" dirty="0">
              <a:solidFill>
                <a:srgbClr val="000000"/>
              </a:solidFill>
              <a:latin typeface="Times New Roman" panose="02020603050405020304" pitchFamily="18" charset="0"/>
              <a:ea typeface="Calibri" panose="020F0502020204030204" pitchFamily="34" charset="0"/>
            </a:endParaRPr>
          </a:p>
          <a:p>
            <a:endParaRPr lang="ru-RU" dirty="0"/>
          </a:p>
        </p:txBody>
      </p:sp>
      <p:sp>
        <p:nvSpPr>
          <p:cNvPr id="4" name="Номер слайда 3"/>
          <p:cNvSpPr>
            <a:spLocks noGrp="1"/>
          </p:cNvSpPr>
          <p:nvPr>
            <p:ph type="sldNum" sz="quarter" idx="10"/>
          </p:nvPr>
        </p:nvSpPr>
        <p:spPr/>
        <p:txBody>
          <a:bodyPr/>
          <a:lstStyle/>
          <a:p>
            <a:fld id="{152D6A3F-5CBD-4653-9A0D-88970215F449}" type="slidenum">
              <a:rPr lang="ru-RU" smtClean="0"/>
              <a:t>8</a:t>
            </a:fld>
            <a:endParaRPr lang="ru-RU"/>
          </a:p>
        </p:txBody>
      </p:sp>
    </p:spTree>
    <p:extLst>
      <p:ext uri="{BB962C8B-B14F-4D97-AF65-F5344CB8AC3E}">
        <p14:creationId xmlns:p14="http://schemas.microsoft.com/office/powerpoint/2010/main" val="50189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PlaceHolder 1"/>
          <p:cNvSpPr>
            <a:spLocks noGrp="1" noRot="1" noChangeAspect="1"/>
          </p:cNvSpPr>
          <p:nvPr>
            <p:ph type="sldImg"/>
          </p:nvPr>
        </p:nvSpPr>
        <p:spPr>
          <a:xfrm>
            <a:off x="420688" y="1241425"/>
            <a:ext cx="5954712" cy="3349625"/>
          </a:xfrm>
          <a:prstGeom prst="rect">
            <a:avLst/>
          </a:prstGeom>
          <a:ln w="0">
            <a:noFill/>
          </a:ln>
        </p:spPr>
      </p:sp>
      <p:sp>
        <p:nvSpPr>
          <p:cNvPr id="281" name="PlaceHolder 2"/>
          <p:cNvSpPr>
            <a:spLocks noGrp="1"/>
          </p:cNvSpPr>
          <p:nvPr>
            <p:ph type="body"/>
          </p:nvPr>
        </p:nvSpPr>
        <p:spPr>
          <a:xfrm>
            <a:off x="679767" y="4778056"/>
            <a:ext cx="5436713" cy="3907577"/>
          </a:xfrm>
          <a:prstGeom prst="rect">
            <a:avLst/>
          </a:prstGeom>
          <a:noFill/>
          <a:ln w="0">
            <a:noFill/>
          </a:ln>
        </p:spPr>
        <p:txBody>
          <a:bodyPr lIns="0" tIns="0" rIns="0" bIns="0" anchor="t">
            <a:noAutofit/>
          </a:bodyPr>
          <a:lstStyle/>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important to acknowledge the needs of additionally employed X-ray scattering techniques in the condensed matter research. Utilizing the approaches of neutron and X-ray scattering in a complementary way gives the scattering-based approaches a distinct advantage. A new laboratory for structural research SOLCRYS is under the construction at the modern synchrotron source of the Polish National Synchrotron Radiation Centre SOLARIS. The utilization and the user program is planed to begin at </a:t>
            </a:r>
            <a:r>
              <a:rPr lang="en-US" sz="1200">
                <a:effectLst/>
                <a:latin typeface="Calibri" panose="020F0502020204030204" pitchFamily="34" charset="0"/>
                <a:ea typeface="Calibri" panose="020F0502020204030204" pitchFamily="34" charset="0"/>
                <a:cs typeface="Times New Roman" panose="02020603050405020304" pitchFamily="18" charset="0"/>
              </a:rPr>
              <a:t>the end of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three measuring stations proposed will allow accomplishing the goals as: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Macromolecular X-ray Crystallography – dedicated to the diffraction studies of single crystals, which should operate in the full power range using photons in the energy range 6-25 keV.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Small-Angle X-ray Scattering – equipped with high-end X-ray optics allowing small-angle X-ray scattering studies of solutions of biomacromolecules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BioSAXS</a:t>
            </a:r>
            <a:r>
              <a:rPr lang="en-US" sz="1200" dirty="0">
                <a:effectLst/>
                <a:latin typeface="Calibri" panose="020F0502020204030204" pitchFamily="34" charset="0"/>
                <a:ea typeface="Calibri" panose="020F0502020204030204" pitchFamily="34" charset="0"/>
                <a:cs typeface="Times New Roman" panose="02020603050405020304" pitchFamily="18" charset="0"/>
              </a:rPr>
              <a:t>) or nanoparticle suspensions. Studies at this station will include wide range of biological objects.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Powder Diffraction – equipped with powder diffractometer with high-quality line or surface detector. The whole system will allow the measurement of diffraction in a wide temperature range (60-1500K) and pressures.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p>
            <a:pPr marL="216000" indent="-216000">
              <a:lnSpc>
                <a:spcPct val="100000"/>
              </a:lnSpc>
              <a:buNone/>
              <a:tabLst>
                <a:tab pos="0" algn="l"/>
              </a:tabLst>
            </a:pPr>
            <a:endParaRPr lang="en-US" sz="1200" b="0" strike="noStrike" spc="-1" dirty="0">
              <a:latin typeface="Arial"/>
            </a:endParaRPr>
          </a:p>
        </p:txBody>
      </p:sp>
      <p:sp>
        <p:nvSpPr>
          <p:cNvPr id="282" name="PlaceHolder 3"/>
          <p:cNvSpPr>
            <a:spLocks noGrp="1"/>
          </p:cNvSpPr>
          <p:nvPr>
            <p:ph type="sldNum"/>
          </p:nvPr>
        </p:nvSpPr>
        <p:spPr>
          <a:xfrm>
            <a:off x="3850588" y="9430250"/>
            <a:ext cx="2944232" cy="496411"/>
          </a:xfrm>
          <a:prstGeom prst="rect">
            <a:avLst/>
          </a:prstGeom>
          <a:noFill/>
          <a:ln w="0">
            <a:noFill/>
          </a:ln>
        </p:spPr>
        <p:txBody>
          <a:bodyPr lIns="0" tIns="0" rIns="0" bIns="0" anchor="b">
            <a:noAutofit/>
          </a:bodyPr>
          <a:lstStyle/>
          <a:p>
            <a:pPr algn="r">
              <a:lnSpc>
                <a:spcPct val="100000"/>
              </a:lnSpc>
              <a:buNone/>
            </a:pPr>
            <a:fld id="{254ED198-653C-4960-AFA8-D61468AC1003}" type="slidenum">
              <a:rPr lang="ru-RU" sz="1200" b="0" strike="noStrike" spc="-1">
                <a:latin typeface="Times New Roman"/>
              </a:rPr>
              <a:t>9</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4"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2"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3"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5"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6"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9"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0"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2"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3"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8"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0"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1"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2"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9"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1"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3"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4"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88"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9"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0"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4"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9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98"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0"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1"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5"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6"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08"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09"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0"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1"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2"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13"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D67EC39-420E-424F-AEF2-2448903FCBDF}" type="datetimeFigureOut">
              <a:rPr lang="ru-RU" smtClean="0"/>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39001729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67EC39-420E-424F-AEF2-2448903FCBDF}" type="datetimeFigureOut">
              <a:rPr lang="ru-RU" smtClean="0"/>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3786558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D67EC39-420E-424F-AEF2-2448903FCBDF}" type="datetimeFigureOut">
              <a:rPr lang="ru-RU" smtClean="0"/>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13518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D67EC39-420E-424F-AEF2-2448903FCBDF}" type="datetimeFigureOut">
              <a:rPr lang="ru-RU" smtClean="0"/>
              <a:t>24.02.2022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3288948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D67EC39-420E-424F-AEF2-2448903FCBDF}" type="datetimeFigureOut">
              <a:rPr lang="ru-RU" smtClean="0"/>
              <a:t>24.02.2022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450539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D67EC39-420E-424F-AEF2-2448903FCBDF}" type="datetimeFigureOut">
              <a:rPr lang="ru-RU" smtClean="0"/>
              <a:t>24.02.2022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25541532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D67EC39-420E-424F-AEF2-2448903FCBDF}" type="datetimeFigureOut">
              <a:rPr lang="ru-RU" smtClean="0"/>
              <a:t>24.02.2022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3756588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67EC39-420E-424F-AEF2-2448903FCBDF}" type="datetimeFigureOut">
              <a:rPr lang="ru-RU" smtClean="0"/>
              <a:t>24.02.2022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245953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D67EC39-420E-424F-AEF2-2448903FCBDF}" type="datetimeFigureOut">
              <a:rPr lang="ru-RU" smtClean="0"/>
              <a:t>24.02.2022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15614181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67EC39-420E-424F-AEF2-2448903FCBDF}" type="datetimeFigureOut">
              <a:rPr lang="ru-RU" smtClean="0"/>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2245483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D67EC39-420E-424F-AEF2-2448903FCBDF}" type="datetimeFigureOut">
              <a:rPr lang="ru-RU" smtClean="0"/>
              <a:t>24.02.2022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9E8B12-7A9E-4FAA-8B53-CAC3B200C02E}" type="slidenum">
              <a:rPr lang="ru-RU" smtClean="0"/>
              <a:t>‹#›</a:t>
            </a:fld>
            <a:endParaRPr lang="ru-RU"/>
          </a:p>
        </p:txBody>
      </p:sp>
    </p:spTree>
    <p:extLst>
      <p:ext uri="{BB962C8B-B14F-4D97-AF65-F5344CB8AC3E}">
        <p14:creationId xmlns:p14="http://schemas.microsoft.com/office/powerpoint/2010/main" val="363110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r>
              <a:rPr lang="en-US" sz="1800" b="0" strike="noStrike" spc="-1">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77"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7EC39-420E-424F-AEF2-2448903FCBDF}" type="datetimeFigureOut">
              <a:rPr lang="ru-RU" smtClean="0"/>
              <a:t>24.02.2022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E8B12-7A9E-4FAA-8B53-CAC3B200C02E}" type="slidenum">
              <a:rPr lang="ru-RU" smtClean="0"/>
              <a:t>‹#›</a:t>
            </a:fld>
            <a:endParaRPr lang="ru-RU"/>
          </a:p>
        </p:txBody>
      </p:sp>
    </p:spTree>
    <p:extLst>
      <p:ext uri="{BB962C8B-B14F-4D97-AF65-F5344CB8AC3E}">
        <p14:creationId xmlns:p14="http://schemas.microsoft.com/office/powerpoint/2010/main" val="394730231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tif"/><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36"/>
          <p:cNvSpPr/>
          <p:nvPr/>
        </p:nvSpPr>
        <p:spPr>
          <a:xfrm>
            <a:off x="1729440" y="4376520"/>
            <a:ext cx="3820320" cy="2258640"/>
          </a:xfrm>
          <a:prstGeom prst="rect">
            <a:avLst/>
          </a:prstGeom>
          <a:solidFill>
            <a:schemeClr val="accent1">
              <a:lumMod val="20000"/>
              <a:lumOff val="80000"/>
            </a:schemeClr>
          </a:solidFill>
          <a:ln>
            <a:solidFill>
              <a:srgbClr val="3465A4"/>
            </a:solidFill>
          </a:ln>
        </p:spPr>
        <p:style>
          <a:lnRef idx="2">
            <a:schemeClr val="accent1">
              <a:shade val="50000"/>
            </a:schemeClr>
          </a:lnRef>
          <a:fillRef idx="1">
            <a:schemeClr val="accent1"/>
          </a:fillRef>
          <a:effectRef idx="0">
            <a:schemeClr val="accent1"/>
          </a:effectRef>
          <a:fontRef idx="minor"/>
        </p:style>
      </p:sp>
      <p:sp>
        <p:nvSpPr>
          <p:cNvPr id="121" name="Rectangle 22"/>
          <p:cNvSpPr/>
          <p:nvPr/>
        </p:nvSpPr>
        <p:spPr>
          <a:xfrm>
            <a:off x="7103160" y="4400280"/>
            <a:ext cx="2890080" cy="2258640"/>
          </a:xfrm>
          <a:prstGeom prst="rect">
            <a:avLst/>
          </a:prstGeom>
          <a:solidFill>
            <a:schemeClr val="accent1">
              <a:lumMod val="20000"/>
              <a:lumOff val="80000"/>
            </a:schemeClr>
          </a:solidFill>
          <a:ln>
            <a:solidFill>
              <a:srgbClr val="3465A4"/>
            </a:solidFill>
          </a:ln>
        </p:spPr>
        <p:style>
          <a:lnRef idx="2">
            <a:schemeClr val="accent1">
              <a:shade val="50000"/>
            </a:schemeClr>
          </a:lnRef>
          <a:fillRef idx="1">
            <a:schemeClr val="accent1"/>
          </a:fillRef>
          <a:effectRef idx="0">
            <a:schemeClr val="accent1"/>
          </a:effectRef>
          <a:fontRef idx="minor"/>
        </p:style>
      </p:sp>
      <p:sp>
        <p:nvSpPr>
          <p:cNvPr id="122" name="Rectangle 21"/>
          <p:cNvSpPr/>
          <p:nvPr/>
        </p:nvSpPr>
        <p:spPr>
          <a:xfrm>
            <a:off x="9043560" y="1377720"/>
            <a:ext cx="2890080" cy="2189880"/>
          </a:xfrm>
          <a:prstGeom prst="rect">
            <a:avLst/>
          </a:prstGeom>
          <a:solidFill>
            <a:schemeClr val="accent1">
              <a:lumMod val="20000"/>
              <a:lumOff val="80000"/>
            </a:schemeClr>
          </a:solidFill>
          <a:ln>
            <a:solidFill>
              <a:srgbClr val="3465A4"/>
            </a:solidFill>
          </a:ln>
        </p:spPr>
        <p:style>
          <a:lnRef idx="2">
            <a:schemeClr val="accent1">
              <a:shade val="50000"/>
            </a:schemeClr>
          </a:lnRef>
          <a:fillRef idx="1">
            <a:schemeClr val="accent1"/>
          </a:fillRef>
          <a:effectRef idx="0">
            <a:schemeClr val="accent1"/>
          </a:effectRef>
          <a:fontRef idx="minor"/>
        </p:style>
      </p:sp>
      <p:sp>
        <p:nvSpPr>
          <p:cNvPr id="123" name="Rectangle 18"/>
          <p:cNvSpPr/>
          <p:nvPr/>
        </p:nvSpPr>
        <p:spPr>
          <a:xfrm>
            <a:off x="361800" y="1414080"/>
            <a:ext cx="2890080" cy="2189880"/>
          </a:xfrm>
          <a:prstGeom prst="rect">
            <a:avLst/>
          </a:prstGeom>
          <a:solidFill>
            <a:schemeClr val="accent1">
              <a:lumMod val="20000"/>
              <a:lumOff val="80000"/>
            </a:schemeClr>
          </a:solidFill>
          <a:ln>
            <a:solidFill>
              <a:srgbClr val="3465A4"/>
            </a:solidFill>
          </a:ln>
        </p:spPr>
        <p:style>
          <a:lnRef idx="2">
            <a:schemeClr val="accent1">
              <a:shade val="50000"/>
            </a:schemeClr>
          </a:lnRef>
          <a:fillRef idx="1">
            <a:schemeClr val="accent1"/>
          </a:fillRef>
          <a:effectRef idx="0">
            <a:schemeClr val="accent1"/>
          </a:effectRef>
          <a:fontRef idx="minor"/>
        </p:style>
      </p:sp>
      <p:pic>
        <p:nvPicPr>
          <p:cNvPr id="124" name="Picture 1"/>
          <p:cNvPicPr/>
          <p:nvPr/>
        </p:nvPicPr>
        <p:blipFill>
          <a:blip r:embed="rId3"/>
          <a:stretch/>
        </p:blipFill>
        <p:spPr>
          <a:xfrm>
            <a:off x="0" y="0"/>
            <a:ext cx="12190680" cy="633600"/>
          </a:xfrm>
          <a:prstGeom prst="rect">
            <a:avLst/>
          </a:prstGeom>
          <a:ln w="0">
            <a:noFill/>
          </a:ln>
        </p:spPr>
      </p:pic>
      <p:sp>
        <p:nvSpPr>
          <p:cNvPr id="125" name="TextBox 3"/>
          <p:cNvSpPr/>
          <p:nvPr/>
        </p:nvSpPr>
        <p:spPr>
          <a:xfrm>
            <a:off x="1828800" y="740520"/>
            <a:ext cx="84571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en-US" sz="2800" b="1" strike="noStrike" spc="-1">
                <a:solidFill>
                  <a:srgbClr val="0000FF"/>
                </a:solidFill>
                <a:latin typeface="Calibri"/>
                <a:ea typeface="DejaVu Sans"/>
              </a:rPr>
              <a:t>FLNP PROPOSAL TO </a:t>
            </a:r>
            <a:r>
              <a:rPr lang="en-US" sz="2800" b="1" strike="noStrike" spc="-1">
                <a:solidFill>
                  <a:srgbClr val="0000FF"/>
                </a:solidFill>
                <a:latin typeface="Calibri"/>
                <a:ea typeface="MS Gothic"/>
              </a:rPr>
              <a:t>JINR 7-YEAR PLAN </a:t>
            </a:r>
            <a:r>
              <a:rPr lang="pl-PL" sz="2800" b="1" strike="noStrike" spc="-1">
                <a:solidFill>
                  <a:srgbClr val="0000FF"/>
                </a:solidFill>
                <a:latin typeface="Calibri"/>
                <a:ea typeface="MS Gothic"/>
              </a:rPr>
              <a:t>2024 - 2030</a:t>
            </a:r>
            <a:endParaRPr lang="en-US" sz="2800" b="0" strike="noStrike" spc="-1">
              <a:latin typeface="Arial"/>
            </a:endParaRPr>
          </a:p>
        </p:txBody>
      </p:sp>
      <p:sp>
        <p:nvSpPr>
          <p:cNvPr id="126" name="TextBox 4"/>
          <p:cNvSpPr/>
          <p:nvPr/>
        </p:nvSpPr>
        <p:spPr>
          <a:xfrm>
            <a:off x="3693960" y="2494800"/>
            <a:ext cx="4908600" cy="577080"/>
          </a:xfrm>
          <a:prstGeom prst="rect">
            <a:avLst/>
          </a:prstGeom>
          <a:solidFill>
            <a:srgbClr val="B4C7DC"/>
          </a:solidFill>
          <a:ln w="0">
            <a:solidFill>
              <a:srgbClr val="808080"/>
            </a:solidFill>
          </a:ln>
        </p:spPr>
        <p:style>
          <a:lnRef idx="0">
            <a:scrgbClr r="0" g="0" b="0"/>
          </a:lnRef>
          <a:fillRef idx="0">
            <a:scrgbClr r="0" g="0" b="0"/>
          </a:fillRef>
          <a:effectRef idx="0">
            <a:scrgbClr r="0" g="0" b="0"/>
          </a:effectRef>
          <a:fontRef idx="minor"/>
        </p:style>
        <p:txBody>
          <a:bodyPr wrap="none" lIns="90000" tIns="45000" rIns="90000" bIns="45000" anchor="t" anchorCtr="1">
            <a:spAutoFit/>
          </a:bodyPr>
          <a:lstStyle/>
          <a:p>
            <a:pPr>
              <a:lnSpc>
                <a:spcPct val="100000"/>
              </a:lnSpc>
              <a:buNone/>
              <a:tabLst>
                <a:tab pos="408240" algn="l"/>
              </a:tabLst>
            </a:pPr>
            <a:r>
              <a:rPr lang="pl-PL" sz="3200" b="1" strike="noStrike" spc="-1">
                <a:solidFill>
                  <a:srgbClr val="0000FF"/>
                </a:solidFill>
                <a:latin typeface="Calibri"/>
                <a:ea typeface="DejaVu Sans"/>
              </a:rPr>
              <a:t>Directions of FLNP Activities</a:t>
            </a:r>
            <a:endParaRPr lang="en-US" sz="3200" b="0" strike="noStrike" spc="-1">
              <a:latin typeface="Arial"/>
            </a:endParaRPr>
          </a:p>
        </p:txBody>
      </p:sp>
      <p:sp>
        <p:nvSpPr>
          <p:cNvPr id="127" name="TextBox 5"/>
          <p:cNvSpPr/>
          <p:nvPr/>
        </p:nvSpPr>
        <p:spPr>
          <a:xfrm>
            <a:off x="469080" y="1617120"/>
            <a:ext cx="2665440" cy="821160"/>
          </a:xfrm>
          <a:prstGeom prst="rect">
            <a:avLst/>
          </a:pr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en-US" sz="2400" b="1" strike="noStrike" spc="-1">
                <a:solidFill>
                  <a:srgbClr val="FFFF00"/>
                </a:solidFill>
                <a:latin typeface="Calibri"/>
                <a:ea typeface="DejaVu Sans"/>
              </a:rPr>
              <a:t>Condensed Matter</a:t>
            </a:r>
            <a:r>
              <a:rPr lang="pl-PL" sz="2400" b="1" strike="noStrike" spc="-1">
                <a:solidFill>
                  <a:srgbClr val="FFFF00"/>
                </a:solidFill>
                <a:latin typeface="Calibri"/>
                <a:ea typeface="DejaVu Sans"/>
              </a:rPr>
              <a:t> Phisics</a:t>
            </a:r>
            <a:endParaRPr lang="en-US" sz="2400" b="0" strike="noStrike" spc="-1">
              <a:latin typeface="Arial"/>
            </a:endParaRPr>
          </a:p>
        </p:txBody>
      </p:sp>
      <p:sp>
        <p:nvSpPr>
          <p:cNvPr id="128" name="TextBox 7"/>
          <p:cNvSpPr/>
          <p:nvPr/>
        </p:nvSpPr>
        <p:spPr>
          <a:xfrm>
            <a:off x="469080" y="2553840"/>
            <a:ext cx="2658600" cy="3639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en-US" sz="1800" b="1" strike="noStrike" spc="-1">
                <a:solidFill>
                  <a:srgbClr val="0070C0"/>
                </a:solidFill>
                <a:latin typeface="Calibri"/>
                <a:ea typeface="DejaVu Sans"/>
              </a:rPr>
              <a:t>Neutron Investigations </a:t>
            </a:r>
            <a:endParaRPr lang="en-US" sz="1800" b="0" strike="noStrike" spc="-1">
              <a:latin typeface="Arial"/>
            </a:endParaRPr>
          </a:p>
        </p:txBody>
      </p:sp>
      <p:sp>
        <p:nvSpPr>
          <p:cNvPr id="129" name="TextBox 8"/>
          <p:cNvSpPr/>
          <p:nvPr/>
        </p:nvSpPr>
        <p:spPr>
          <a:xfrm>
            <a:off x="472680" y="3067200"/>
            <a:ext cx="2658600" cy="3639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pl-PL" sz="1800" b="1" strike="noStrike" spc="-1">
                <a:solidFill>
                  <a:srgbClr val="0070C0"/>
                </a:solidFill>
                <a:latin typeface="Calibri"/>
                <a:ea typeface="DejaVu Sans"/>
              </a:rPr>
              <a:t>Optical</a:t>
            </a:r>
            <a:r>
              <a:rPr lang="en-US" sz="1800" b="1" strike="noStrike" spc="-1">
                <a:solidFill>
                  <a:srgbClr val="0070C0"/>
                </a:solidFill>
                <a:latin typeface="Calibri"/>
                <a:ea typeface="DejaVu Sans"/>
              </a:rPr>
              <a:t> Investigations </a:t>
            </a:r>
            <a:endParaRPr lang="en-US" sz="1800" b="0" strike="noStrike" spc="-1">
              <a:latin typeface="Arial"/>
            </a:endParaRPr>
          </a:p>
        </p:txBody>
      </p:sp>
      <p:sp>
        <p:nvSpPr>
          <p:cNvPr id="130" name="Straight Arrow Connector 10"/>
          <p:cNvSpPr/>
          <p:nvPr/>
        </p:nvSpPr>
        <p:spPr>
          <a:xfrm flipH="1" flipV="1">
            <a:off x="3413880" y="1784520"/>
            <a:ext cx="1522440" cy="703440"/>
          </a:xfrm>
          <a:custGeom>
            <a:avLst/>
            <a:gdLst/>
            <a:ahLst/>
            <a:cxnLst/>
            <a:rect l="l" t="t" r="r" b="b"/>
            <a:pathLst>
              <a:path w="21600" h="21600">
                <a:moveTo>
                  <a:pt x="0" y="0"/>
                </a:moveTo>
                <a:lnTo>
                  <a:pt x="21600" y="21600"/>
                </a:lnTo>
              </a:path>
            </a:pathLst>
          </a:custGeom>
          <a:noFill/>
          <a:ln w="38100">
            <a:solidFill>
              <a:srgbClr val="0000FF"/>
            </a:solidFill>
            <a:tailEnd type="triangle" w="med" len="med"/>
          </a:ln>
        </p:spPr>
        <p:style>
          <a:lnRef idx="1">
            <a:schemeClr val="accent1"/>
          </a:lnRef>
          <a:fillRef idx="0">
            <a:schemeClr val="accent1"/>
          </a:fillRef>
          <a:effectRef idx="0">
            <a:schemeClr val="accent1"/>
          </a:effectRef>
          <a:fontRef idx="minor"/>
        </p:style>
      </p:sp>
      <p:sp>
        <p:nvSpPr>
          <p:cNvPr id="131" name="TextBox 11"/>
          <p:cNvSpPr/>
          <p:nvPr/>
        </p:nvSpPr>
        <p:spPr>
          <a:xfrm>
            <a:off x="9218160" y="1464840"/>
            <a:ext cx="2540880" cy="821160"/>
          </a:xfrm>
          <a:prstGeom prst="rect">
            <a:avLst/>
          </a:pr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pl-PL" sz="2400" b="1" strike="noStrike" spc="-1">
                <a:solidFill>
                  <a:srgbClr val="FFFF00"/>
                </a:solidFill>
                <a:latin typeface="Calibri"/>
                <a:ea typeface="DejaVu Sans"/>
              </a:rPr>
              <a:t>Nuclear and Particle Physics</a:t>
            </a:r>
            <a:endParaRPr lang="en-US" sz="2400" b="0" strike="noStrike" spc="-1">
              <a:latin typeface="Arial"/>
            </a:endParaRPr>
          </a:p>
        </p:txBody>
      </p:sp>
      <p:sp>
        <p:nvSpPr>
          <p:cNvPr id="132" name="TextBox 12"/>
          <p:cNvSpPr/>
          <p:nvPr/>
        </p:nvSpPr>
        <p:spPr>
          <a:xfrm>
            <a:off x="1937160" y="4552920"/>
            <a:ext cx="3321000" cy="455400"/>
          </a:xfrm>
          <a:prstGeom prst="rect">
            <a:avLst/>
          </a:pr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pl-PL" sz="2400" b="1" strike="noStrike" spc="-1">
                <a:solidFill>
                  <a:srgbClr val="FFFF00"/>
                </a:solidFill>
                <a:latin typeface="Calibri"/>
                <a:ea typeface="DejaVu Sans"/>
              </a:rPr>
              <a:t>Technical developments</a:t>
            </a:r>
            <a:endParaRPr lang="en-US" sz="2400" b="0" strike="noStrike" spc="-1">
              <a:latin typeface="Arial"/>
            </a:endParaRPr>
          </a:p>
        </p:txBody>
      </p:sp>
      <p:sp>
        <p:nvSpPr>
          <p:cNvPr id="133" name="TextBox 14"/>
          <p:cNvSpPr/>
          <p:nvPr/>
        </p:nvSpPr>
        <p:spPr>
          <a:xfrm>
            <a:off x="7273800" y="4577040"/>
            <a:ext cx="2566080" cy="455400"/>
          </a:xfrm>
          <a:prstGeom prst="rect">
            <a:avLst/>
          </a:prstGeom>
          <a:solidFill>
            <a:schemeClr val="accent1"/>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pl-PL" sz="2400" b="1" strike="noStrike" spc="-1">
                <a:solidFill>
                  <a:srgbClr val="FFFF00"/>
                </a:solidFill>
                <a:latin typeface="Calibri"/>
                <a:ea typeface="DejaVu Sans"/>
              </a:rPr>
              <a:t>Facilities</a:t>
            </a:r>
            <a:endParaRPr lang="en-US" sz="2400" b="0" strike="noStrike" spc="-1">
              <a:latin typeface="Arial"/>
            </a:endParaRPr>
          </a:p>
        </p:txBody>
      </p:sp>
      <p:sp>
        <p:nvSpPr>
          <p:cNvPr id="134" name="TextBox 15"/>
          <p:cNvSpPr/>
          <p:nvPr/>
        </p:nvSpPr>
        <p:spPr>
          <a:xfrm>
            <a:off x="7265160" y="5158080"/>
            <a:ext cx="2566080" cy="3639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pl-PL" sz="1800" b="1" strike="noStrike" spc="-1">
                <a:solidFill>
                  <a:srgbClr val="0070C0"/>
                </a:solidFill>
                <a:latin typeface="Calibri"/>
                <a:ea typeface="DejaVu Sans"/>
              </a:rPr>
              <a:t>Current facilities</a:t>
            </a:r>
            <a:r>
              <a:rPr lang="en-US" sz="1800" b="1" strike="noStrike" spc="-1">
                <a:solidFill>
                  <a:srgbClr val="0070C0"/>
                </a:solidFill>
                <a:latin typeface="Calibri"/>
                <a:ea typeface="DejaVu Sans"/>
              </a:rPr>
              <a:t> </a:t>
            </a:r>
            <a:endParaRPr lang="en-US" sz="1800" b="0" strike="noStrike" spc="-1">
              <a:latin typeface="Arial"/>
            </a:endParaRPr>
          </a:p>
        </p:txBody>
      </p:sp>
      <p:sp>
        <p:nvSpPr>
          <p:cNvPr id="135" name="TextBox 16"/>
          <p:cNvSpPr/>
          <p:nvPr/>
        </p:nvSpPr>
        <p:spPr>
          <a:xfrm>
            <a:off x="7265160" y="5647320"/>
            <a:ext cx="2566080" cy="3639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pl-PL" sz="1800" b="1" strike="noStrike" spc="-1">
                <a:solidFill>
                  <a:srgbClr val="0070C0"/>
                </a:solidFill>
                <a:latin typeface="Calibri"/>
                <a:ea typeface="DejaVu Sans"/>
              </a:rPr>
              <a:t>NEPTUNE project</a:t>
            </a:r>
            <a:endParaRPr lang="en-US" sz="1800" b="0" strike="noStrike" spc="-1">
              <a:latin typeface="Arial"/>
            </a:endParaRPr>
          </a:p>
        </p:txBody>
      </p:sp>
      <p:sp>
        <p:nvSpPr>
          <p:cNvPr id="136" name="TextBox 17"/>
          <p:cNvSpPr/>
          <p:nvPr/>
        </p:nvSpPr>
        <p:spPr>
          <a:xfrm>
            <a:off x="7273800" y="6147000"/>
            <a:ext cx="2566080" cy="3639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pl-PL" sz="1800" b="1" strike="noStrike" spc="-1">
                <a:solidFill>
                  <a:srgbClr val="0070C0"/>
                </a:solidFill>
                <a:latin typeface="Calibri"/>
                <a:ea typeface="DejaVu Sans"/>
              </a:rPr>
              <a:t>SOLCRYS project</a:t>
            </a:r>
            <a:endParaRPr lang="en-US" sz="1800" b="0" strike="noStrike" spc="-1">
              <a:latin typeface="Arial"/>
            </a:endParaRPr>
          </a:p>
        </p:txBody>
      </p:sp>
      <p:sp>
        <p:nvSpPr>
          <p:cNvPr id="137" name="TextBox 19"/>
          <p:cNvSpPr/>
          <p:nvPr/>
        </p:nvSpPr>
        <p:spPr>
          <a:xfrm>
            <a:off x="9204840" y="2484000"/>
            <a:ext cx="2566080" cy="3639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pl-PL" sz="1800" b="1" strike="noStrike" spc="-1">
                <a:solidFill>
                  <a:srgbClr val="0070C0"/>
                </a:solidFill>
                <a:latin typeface="Calibri"/>
                <a:ea typeface="DejaVu Sans"/>
              </a:rPr>
              <a:t>Fundamental physics</a:t>
            </a:r>
            <a:endParaRPr lang="en-US" sz="1800" b="0" strike="noStrike" spc="-1">
              <a:latin typeface="Arial"/>
            </a:endParaRPr>
          </a:p>
        </p:txBody>
      </p:sp>
      <p:sp>
        <p:nvSpPr>
          <p:cNvPr id="138" name="TextBox 20"/>
          <p:cNvSpPr/>
          <p:nvPr/>
        </p:nvSpPr>
        <p:spPr>
          <a:xfrm>
            <a:off x="9192600" y="3051720"/>
            <a:ext cx="2566080" cy="3639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pl-PL" sz="1800" b="1" strike="noStrike" spc="-1">
                <a:solidFill>
                  <a:srgbClr val="0070C0"/>
                </a:solidFill>
                <a:latin typeface="Calibri"/>
                <a:ea typeface="DejaVu Sans"/>
              </a:rPr>
              <a:t>Neutron nuclear physics</a:t>
            </a:r>
            <a:endParaRPr lang="en-US" sz="1800" b="0" strike="noStrike" spc="-1">
              <a:latin typeface="Arial"/>
            </a:endParaRPr>
          </a:p>
        </p:txBody>
      </p:sp>
      <p:sp>
        <p:nvSpPr>
          <p:cNvPr id="139" name="Straight Arrow Connector 25"/>
          <p:cNvSpPr/>
          <p:nvPr/>
        </p:nvSpPr>
        <p:spPr>
          <a:xfrm flipV="1">
            <a:off x="7272360" y="1671840"/>
            <a:ext cx="1522440" cy="781560"/>
          </a:xfrm>
          <a:custGeom>
            <a:avLst/>
            <a:gdLst/>
            <a:ahLst/>
            <a:cxnLst/>
            <a:rect l="l" t="t" r="r" b="b"/>
            <a:pathLst>
              <a:path w="21600" h="21600">
                <a:moveTo>
                  <a:pt x="0" y="0"/>
                </a:moveTo>
                <a:lnTo>
                  <a:pt x="21600" y="21600"/>
                </a:lnTo>
              </a:path>
            </a:pathLst>
          </a:custGeom>
          <a:noFill/>
          <a:ln w="38100">
            <a:solidFill>
              <a:srgbClr val="0000FF"/>
            </a:solidFill>
            <a:tailEnd type="triangle" w="med" len="med"/>
          </a:ln>
        </p:spPr>
        <p:style>
          <a:lnRef idx="1">
            <a:schemeClr val="accent1"/>
          </a:lnRef>
          <a:fillRef idx="0">
            <a:schemeClr val="accent1"/>
          </a:fillRef>
          <a:effectRef idx="0">
            <a:schemeClr val="accent1"/>
          </a:effectRef>
          <a:fontRef idx="minor"/>
        </p:style>
      </p:sp>
      <p:sp>
        <p:nvSpPr>
          <p:cNvPr id="140" name="Straight Arrow Connector 27"/>
          <p:cNvSpPr/>
          <p:nvPr/>
        </p:nvSpPr>
        <p:spPr>
          <a:xfrm flipH="1">
            <a:off x="3710880" y="3103200"/>
            <a:ext cx="1383840" cy="1131480"/>
          </a:xfrm>
          <a:custGeom>
            <a:avLst/>
            <a:gdLst/>
            <a:ahLst/>
            <a:cxnLst/>
            <a:rect l="l" t="t" r="r" b="b"/>
            <a:pathLst>
              <a:path w="21600" h="21600">
                <a:moveTo>
                  <a:pt x="0" y="0"/>
                </a:moveTo>
                <a:lnTo>
                  <a:pt x="21600" y="21600"/>
                </a:lnTo>
              </a:path>
            </a:pathLst>
          </a:custGeom>
          <a:noFill/>
          <a:ln w="38100">
            <a:solidFill>
              <a:srgbClr val="0000FF"/>
            </a:solidFill>
            <a:tailEnd type="triangle" w="med" len="med"/>
          </a:ln>
        </p:spPr>
        <p:style>
          <a:lnRef idx="1">
            <a:schemeClr val="accent1"/>
          </a:lnRef>
          <a:fillRef idx="0">
            <a:schemeClr val="accent1"/>
          </a:fillRef>
          <a:effectRef idx="0">
            <a:schemeClr val="accent1"/>
          </a:effectRef>
          <a:fontRef idx="minor"/>
        </p:style>
      </p:sp>
      <p:sp>
        <p:nvSpPr>
          <p:cNvPr id="141" name="Straight Arrow Connector 29"/>
          <p:cNvSpPr/>
          <p:nvPr/>
        </p:nvSpPr>
        <p:spPr>
          <a:xfrm>
            <a:off x="7311600" y="3103200"/>
            <a:ext cx="995040" cy="1170360"/>
          </a:xfrm>
          <a:custGeom>
            <a:avLst/>
            <a:gdLst/>
            <a:ahLst/>
            <a:cxnLst/>
            <a:rect l="l" t="t" r="r" b="b"/>
            <a:pathLst>
              <a:path w="21600" h="21600">
                <a:moveTo>
                  <a:pt x="0" y="0"/>
                </a:moveTo>
                <a:lnTo>
                  <a:pt x="21600" y="21600"/>
                </a:lnTo>
              </a:path>
            </a:pathLst>
          </a:custGeom>
          <a:noFill/>
          <a:ln w="38100">
            <a:solidFill>
              <a:srgbClr val="0000FF"/>
            </a:solidFill>
            <a:tailEnd type="triangle" w="med" len="med"/>
          </a:ln>
        </p:spPr>
        <p:style>
          <a:lnRef idx="1">
            <a:schemeClr val="accent1"/>
          </a:lnRef>
          <a:fillRef idx="0">
            <a:schemeClr val="accent1"/>
          </a:fillRef>
          <a:effectRef idx="0">
            <a:schemeClr val="accent1"/>
          </a:effectRef>
          <a:fontRef idx="minor"/>
        </p:style>
      </p:sp>
      <p:sp>
        <p:nvSpPr>
          <p:cNvPr id="142" name="TextBox 32"/>
          <p:cNvSpPr/>
          <p:nvPr/>
        </p:nvSpPr>
        <p:spPr>
          <a:xfrm>
            <a:off x="1937160" y="5142960"/>
            <a:ext cx="3321000" cy="3639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pl-PL" sz="1800" b="1" strike="noStrike" spc="-1">
                <a:solidFill>
                  <a:srgbClr val="0070C0"/>
                </a:solidFill>
                <a:latin typeface="Calibri"/>
                <a:ea typeface="DejaVu Sans"/>
              </a:rPr>
              <a:t>D</a:t>
            </a:r>
            <a:r>
              <a:rPr lang="en-US" sz="1800" b="1" strike="noStrike" spc="-1">
                <a:solidFill>
                  <a:srgbClr val="0070C0"/>
                </a:solidFill>
                <a:latin typeface="Calibri"/>
                <a:ea typeface="DejaVu Sans"/>
              </a:rPr>
              <a:t>etector technologies </a:t>
            </a:r>
            <a:endParaRPr lang="en-US" sz="1800" b="0" strike="noStrike" spc="-1">
              <a:latin typeface="Arial"/>
            </a:endParaRPr>
          </a:p>
        </p:txBody>
      </p:sp>
      <p:sp>
        <p:nvSpPr>
          <p:cNvPr id="143" name="TextBox 34"/>
          <p:cNvSpPr/>
          <p:nvPr/>
        </p:nvSpPr>
        <p:spPr>
          <a:xfrm>
            <a:off x="1937160" y="5600160"/>
            <a:ext cx="3321000" cy="3639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pl-PL" sz="1800" b="1" strike="noStrike" spc="-1">
                <a:solidFill>
                  <a:srgbClr val="0070C0"/>
                </a:solidFill>
                <a:latin typeface="Calibri"/>
                <a:ea typeface="DejaVu Sans"/>
              </a:rPr>
              <a:t>A</a:t>
            </a:r>
            <a:r>
              <a:rPr lang="en-US" sz="1800" b="1" strike="noStrike" spc="-1">
                <a:solidFill>
                  <a:srgbClr val="0070C0"/>
                </a:solidFill>
                <a:latin typeface="Calibri"/>
                <a:ea typeface="DejaVu Sans"/>
              </a:rPr>
              <a:t>utomation and control systems</a:t>
            </a:r>
            <a:endParaRPr lang="en-US" sz="1800" b="0" strike="noStrike" spc="-1">
              <a:latin typeface="Arial"/>
            </a:endParaRPr>
          </a:p>
        </p:txBody>
      </p:sp>
      <p:sp>
        <p:nvSpPr>
          <p:cNvPr id="144" name="TextBox 35"/>
          <p:cNvSpPr/>
          <p:nvPr/>
        </p:nvSpPr>
        <p:spPr>
          <a:xfrm>
            <a:off x="1937160" y="6097680"/>
            <a:ext cx="3321000" cy="363960"/>
          </a:xfrm>
          <a:prstGeom prst="rect">
            <a:avLst/>
          </a:prstGeom>
          <a:solidFill>
            <a:schemeClr val="accent1">
              <a:lumMod val="40000"/>
              <a:lumOff val="60000"/>
            </a:schemeClr>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buNone/>
              <a:tabLst>
                <a:tab pos="408240" algn="l"/>
              </a:tabLst>
            </a:pPr>
            <a:r>
              <a:rPr lang="pl-PL" sz="1800" b="1" strike="noStrike" spc="-1">
                <a:solidFill>
                  <a:srgbClr val="0070C0"/>
                </a:solidFill>
                <a:latin typeface="Calibri"/>
                <a:ea typeface="DejaVu Sans"/>
              </a:rPr>
              <a:t>Cryogenic moderators</a:t>
            </a:r>
            <a:endParaRPr lang="en-US" sz="1800" b="0" strike="noStrike" spc="-1">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5"/>
          <p:cNvSpPr/>
          <p:nvPr/>
        </p:nvSpPr>
        <p:spPr>
          <a:xfrm>
            <a:off x="0" y="1291680"/>
            <a:ext cx="7085520" cy="3806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chorCtr="1">
            <a:spAutoFit/>
          </a:bodyPr>
          <a:lstStyle/>
          <a:p>
            <a:pPr>
              <a:lnSpc>
                <a:spcPct val="100000"/>
              </a:lnSpc>
              <a:buNone/>
              <a:tabLst>
                <a:tab pos="625320" algn="l"/>
              </a:tabLst>
            </a:pPr>
            <a:r>
              <a:rPr lang="en-US" sz="2400" b="1" strike="noStrike" spc="-1">
                <a:solidFill>
                  <a:srgbClr val="0000FF"/>
                </a:solidFill>
                <a:latin typeface="Calibri"/>
                <a:ea typeface="DejaVu Sans"/>
              </a:rPr>
              <a:t>  </a:t>
            </a:r>
            <a:r>
              <a:rPr lang="en-US" sz="2200" b="1" strike="noStrike" spc="-1">
                <a:solidFill>
                  <a:srgbClr val="000000"/>
                </a:solidFill>
                <a:latin typeface="Calibri"/>
                <a:ea typeface="DejaVu Sans"/>
              </a:rPr>
              <a:t>Priority research directions in 2024-2030</a:t>
            </a:r>
            <a:r>
              <a:rPr lang="ru-RU" sz="2200" b="1" strike="noStrike" spc="-1">
                <a:solidFill>
                  <a:srgbClr val="000000"/>
                </a:solidFill>
                <a:latin typeface="Calibri"/>
                <a:ea typeface="DejaVu Sans"/>
              </a:rPr>
              <a:t>:</a:t>
            </a:r>
            <a:endParaRPr lang="en-US" sz="2200" b="0" strike="noStrike" spc="-1">
              <a:latin typeface="Arial"/>
            </a:endParaRPr>
          </a:p>
          <a:p>
            <a:pPr>
              <a:lnSpc>
                <a:spcPct val="100000"/>
              </a:lnSpc>
              <a:buNone/>
              <a:tabLst>
                <a:tab pos="625320" algn="l"/>
              </a:tabLst>
            </a:pPr>
            <a:endParaRPr lang="en-US" sz="2200" b="0" strike="noStrike" spc="-1">
              <a:latin typeface="Arial"/>
            </a:endParaRPr>
          </a:p>
          <a:p>
            <a:pPr>
              <a:lnSpc>
                <a:spcPct val="100000"/>
              </a:lnSpc>
              <a:buNone/>
              <a:tabLst>
                <a:tab pos="625320" algn="l"/>
              </a:tabLst>
            </a:pPr>
            <a:r>
              <a:rPr lang="en-US" sz="2200" b="1" strike="noStrike" spc="-1">
                <a:solidFill>
                  <a:srgbClr val="990000"/>
                </a:solidFill>
                <a:latin typeface="Calibri"/>
                <a:ea typeface="DejaVu Sans"/>
              </a:rPr>
              <a:t> </a:t>
            </a:r>
            <a:r>
              <a:rPr lang="en-US" sz="2200" b="0" strike="noStrike" spc="-1">
                <a:solidFill>
                  <a:srgbClr val="000000"/>
                </a:solidFill>
                <a:latin typeface="Calibri"/>
                <a:ea typeface="DejaVu Sans"/>
              </a:rPr>
              <a:t>Condensed Matter Physics and Materials Science</a:t>
            </a:r>
            <a:endParaRPr lang="en-US" sz="2200" b="0" strike="noStrike" spc="-1">
              <a:latin typeface="Arial"/>
            </a:endParaRPr>
          </a:p>
          <a:p>
            <a:pPr>
              <a:lnSpc>
                <a:spcPct val="100000"/>
              </a:lnSpc>
              <a:buNone/>
              <a:tabLst>
                <a:tab pos="625320" algn="l"/>
              </a:tabLst>
            </a:pPr>
            <a:endParaRPr lang="en-US" sz="2200" b="0" strike="noStrike" spc="-1">
              <a:latin typeface="Arial"/>
            </a:endParaRPr>
          </a:p>
          <a:p>
            <a:pPr>
              <a:lnSpc>
                <a:spcPct val="100000"/>
              </a:lnSpc>
              <a:buNone/>
              <a:tabLst>
                <a:tab pos="625320" algn="l"/>
              </a:tabLst>
            </a:pPr>
            <a:r>
              <a:rPr lang="en-US" sz="2200" b="0" strike="noStrike" spc="-1">
                <a:solidFill>
                  <a:srgbClr val="000000"/>
                </a:solidFill>
                <a:latin typeface="Calibri"/>
                <a:ea typeface="DejaVu Sans"/>
              </a:rPr>
              <a:t> Physics of Nanosystems and Nanoscale Phenomena</a:t>
            </a:r>
            <a:endParaRPr lang="en-US" sz="2200" b="0" strike="noStrike" spc="-1">
              <a:latin typeface="Arial"/>
            </a:endParaRPr>
          </a:p>
          <a:p>
            <a:pPr>
              <a:lnSpc>
                <a:spcPct val="100000"/>
              </a:lnSpc>
              <a:buNone/>
              <a:tabLst>
                <a:tab pos="625320" algn="l"/>
              </a:tabLst>
            </a:pPr>
            <a:endParaRPr lang="en-US" sz="2200" b="0" strike="noStrike" spc="-1">
              <a:latin typeface="Arial"/>
            </a:endParaRPr>
          </a:p>
          <a:p>
            <a:pPr>
              <a:lnSpc>
                <a:spcPct val="100000"/>
              </a:lnSpc>
              <a:buNone/>
              <a:tabLst>
                <a:tab pos="625320" algn="l"/>
              </a:tabLst>
            </a:pPr>
            <a:r>
              <a:rPr lang="en-US" sz="2200" b="0" strike="noStrike" spc="-1">
                <a:solidFill>
                  <a:srgbClr val="000000"/>
                </a:solidFill>
                <a:latin typeface="Calibri"/>
                <a:ea typeface="DejaVu Sans"/>
              </a:rPr>
              <a:t> Physics of Complex Liquids and Polymers</a:t>
            </a:r>
            <a:endParaRPr lang="en-US" sz="2200" b="0" strike="noStrike" spc="-1">
              <a:latin typeface="Arial"/>
            </a:endParaRPr>
          </a:p>
          <a:p>
            <a:pPr>
              <a:lnSpc>
                <a:spcPct val="100000"/>
              </a:lnSpc>
              <a:buNone/>
              <a:tabLst>
                <a:tab pos="625320" algn="l"/>
              </a:tabLst>
            </a:pPr>
            <a:endParaRPr lang="en-US" sz="2200" b="0" strike="noStrike" spc="-1">
              <a:latin typeface="Arial"/>
            </a:endParaRPr>
          </a:p>
          <a:p>
            <a:pPr>
              <a:lnSpc>
                <a:spcPct val="100000"/>
              </a:lnSpc>
              <a:buNone/>
              <a:tabLst>
                <a:tab pos="625320" algn="l"/>
              </a:tabLst>
            </a:pPr>
            <a:r>
              <a:rPr lang="en-US" sz="2200" b="0" strike="noStrike" spc="-1">
                <a:solidFill>
                  <a:srgbClr val="000000"/>
                </a:solidFill>
                <a:latin typeface="Calibri"/>
                <a:ea typeface="DejaVu Sans"/>
              </a:rPr>
              <a:t> Biophysics and Pharmacology</a:t>
            </a:r>
            <a:endParaRPr lang="en-US" sz="2200" b="0" strike="noStrike" spc="-1">
              <a:latin typeface="Arial"/>
            </a:endParaRPr>
          </a:p>
          <a:p>
            <a:pPr>
              <a:lnSpc>
                <a:spcPct val="100000"/>
              </a:lnSpc>
              <a:buNone/>
              <a:tabLst>
                <a:tab pos="625320" algn="l"/>
              </a:tabLst>
            </a:pPr>
            <a:endParaRPr lang="en-US" sz="2200" b="0" strike="noStrike" spc="-1">
              <a:latin typeface="Arial"/>
            </a:endParaRPr>
          </a:p>
          <a:p>
            <a:pPr>
              <a:lnSpc>
                <a:spcPct val="100000"/>
              </a:lnSpc>
              <a:buNone/>
              <a:tabLst>
                <a:tab pos="625320" algn="l"/>
              </a:tabLst>
            </a:pPr>
            <a:r>
              <a:rPr lang="en-US" sz="2200" b="0" strike="noStrike" spc="-1">
                <a:solidFill>
                  <a:srgbClr val="000000"/>
                </a:solidFill>
                <a:latin typeface="Calibri"/>
                <a:ea typeface="DejaVu Sans"/>
              </a:rPr>
              <a:t> Applied Materials and Engineering Sciences</a:t>
            </a:r>
            <a:endParaRPr lang="en-US" sz="2200" b="0" strike="noStrike" spc="-1">
              <a:latin typeface="Arial"/>
            </a:endParaRPr>
          </a:p>
        </p:txBody>
      </p:sp>
      <p:grpSp>
        <p:nvGrpSpPr>
          <p:cNvPr id="146" name="Группа 16"/>
          <p:cNvGrpSpPr/>
          <p:nvPr/>
        </p:nvGrpSpPr>
        <p:grpSpPr>
          <a:xfrm>
            <a:off x="7319160" y="1379880"/>
            <a:ext cx="1870560" cy="1294560"/>
            <a:chOff x="7319160" y="1379880"/>
            <a:chExt cx="1870560" cy="1294560"/>
          </a:xfrm>
        </p:grpSpPr>
        <p:pic>
          <p:nvPicPr>
            <p:cNvPr id="147" name="Picture 3"/>
            <p:cNvPicPr/>
            <p:nvPr/>
          </p:nvPicPr>
          <p:blipFill>
            <a:blip r:embed="rId3"/>
            <a:stretch/>
          </p:blipFill>
          <p:spPr>
            <a:xfrm>
              <a:off x="7319160" y="1379880"/>
              <a:ext cx="1870560" cy="1294560"/>
            </a:xfrm>
            <a:prstGeom prst="rect">
              <a:avLst/>
            </a:prstGeom>
            <a:ln w="0">
              <a:noFill/>
            </a:ln>
          </p:spPr>
        </p:pic>
        <p:sp>
          <p:nvSpPr>
            <p:cNvPr id="148" name="Прямоугольник 18"/>
            <p:cNvSpPr/>
            <p:nvPr/>
          </p:nvSpPr>
          <p:spPr>
            <a:xfrm>
              <a:off x="7373520" y="1416240"/>
              <a:ext cx="136080"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pic>
        <p:nvPicPr>
          <p:cNvPr id="149" name="Picture 23"/>
          <p:cNvPicPr/>
          <p:nvPr/>
        </p:nvPicPr>
        <p:blipFill>
          <a:blip r:embed="rId4"/>
          <a:stretch/>
        </p:blipFill>
        <p:spPr>
          <a:xfrm>
            <a:off x="8511480" y="5004000"/>
            <a:ext cx="3578400" cy="1135080"/>
          </a:xfrm>
          <a:prstGeom prst="rect">
            <a:avLst/>
          </a:prstGeom>
          <a:ln w="0">
            <a:noFill/>
          </a:ln>
        </p:spPr>
      </p:pic>
      <p:pic>
        <p:nvPicPr>
          <p:cNvPr id="150" name="Рисунок 20"/>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rcRect l="17836" r="21835"/>
          <a:stretch/>
        </p:blipFill>
        <p:spPr>
          <a:xfrm>
            <a:off x="6447240" y="4263840"/>
            <a:ext cx="1742040" cy="1836720"/>
          </a:xfrm>
          <a:prstGeom prst="rect">
            <a:avLst/>
          </a:prstGeom>
          <a:ln w="0">
            <a:noFill/>
          </a:ln>
        </p:spPr>
      </p:pic>
      <p:pic>
        <p:nvPicPr>
          <p:cNvPr id="151" name="Рисунок 22"/>
          <p:cNvPicPr/>
          <p:nvPr/>
        </p:nvPicPr>
        <p:blipFill>
          <a:blip r:embed="rId7"/>
          <a:stretch/>
        </p:blipFill>
        <p:spPr>
          <a:xfrm>
            <a:off x="9576360" y="1386360"/>
            <a:ext cx="1978560" cy="1211400"/>
          </a:xfrm>
          <a:prstGeom prst="rect">
            <a:avLst/>
          </a:prstGeom>
          <a:ln w="0">
            <a:noFill/>
          </a:ln>
        </p:spPr>
      </p:pic>
      <p:pic>
        <p:nvPicPr>
          <p:cNvPr id="152" name="Рисунок 24"/>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p:blipFill>
        <p:spPr>
          <a:xfrm>
            <a:off x="8633160" y="3273840"/>
            <a:ext cx="2986560" cy="1112400"/>
          </a:xfrm>
          <a:prstGeom prst="rect">
            <a:avLst/>
          </a:prstGeom>
          <a:ln w="0">
            <a:noFill/>
          </a:ln>
        </p:spPr>
      </p:pic>
      <p:sp>
        <p:nvSpPr>
          <p:cNvPr id="153" name="TextBox 4"/>
          <p:cNvSpPr/>
          <p:nvPr/>
        </p:nvSpPr>
        <p:spPr>
          <a:xfrm>
            <a:off x="0" y="209520"/>
            <a:ext cx="1188612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625320" algn="l"/>
              </a:tabLst>
            </a:pPr>
            <a:r>
              <a:rPr lang="en-US" sz="2200" b="1" strike="noStrike" spc="-1">
                <a:solidFill>
                  <a:srgbClr val="0000FF"/>
                </a:solidFill>
                <a:latin typeface="Calibri"/>
                <a:ea typeface="DejaVu Sans"/>
              </a:rPr>
              <a:t> NEUTRON INVESTIGATIONS OF CONDENSED MATTER </a:t>
            </a:r>
            <a:endParaRPr lang="en-US" sz="2200" b="0" strike="noStrike"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Box 3"/>
          <p:cNvSpPr/>
          <p:nvPr/>
        </p:nvSpPr>
        <p:spPr>
          <a:xfrm>
            <a:off x="161640" y="767520"/>
            <a:ext cx="11964240" cy="2878200"/>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2400" b="1" i="0" u="none" strike="noStrike" kern="1200" cap="none" spc="-1" normalizeH="0" baseline="0" noProof="0">
                <a:ln>
                  <a:noFill/>
                </a:ln>
                <a:solidFill>
                  <a:srgbClr val="000000"/>
                </a:solidFill>
                <a:effectLst/>
                <a:uLnTx/>
                <a:uFillTx/>
                <a:latin typeface="Arial"/>
                <a:ea typeface="DejaVu Sans"/>
              </a:rPr>
              <a:t>    </a:t>
            </a:r>
            <a:r>
              <a:rPr kumimoji="0" lang="en-US" sz="1800" b="1" i="0" u="none" strike="noStrike" kern="1200" cap="none" spc="-1" normalizeH="0" baseline="0" noProof="0">
                <a:ln>
                  <a:noFill/>
                </a:ln>
                <a:solidFill>
                  <a:srgbClr val="000000"/>
                </a:solidFill>
                <a:effectLst/>
                <a:uLnTx/>
                <a:uFillTx/>
                <a:latin typeface="Arial"/>
                <a:ea typeface="DejaVu Sans"/>
              </a:rPr>
              <a:t>Raman microspectroscopy, including its various enhanced options</a:t>
            </a:r>
            <a:r>
              <a:rPr kumimoji="0" lang="en-US" sz="1800" b="1" i="0" u="none" strike="noStrike" kern="1200" cap="none" spc="-1" normalizeH="0" baseline="0" noProof="0">
                <a:ln>
                  <a:noFill/>
                </a:ln>
                <a:solidFill>
                  <a:srgbClr val="002060"/>
                </a:solidFill>
                <a:effectLst/>
                <a:uLnTx/>
                <a:uFillTx/>
                <a:latin typeface="Arial"/>
                <a:ea typeface="DejaVu Sans"/>
              </a:rPr>
              <a:t>:</a:t>
            </a:r>
            <a:endParaRPr kumimoji="0" lang="en-US"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2400" b="1" i="0" u="none" strike="noStrike" kern="1200" cap="none" spc="-1" normalizeH="0" baseline="0" noProof="0">
                <a:ln>
                  <a:noFill/>
                </a:ln>
                <a:solidFill>
                  <a:srgbClr val="002060"/>
                </a:solidFill>
                <a:effectLst/>
                <a:uLnTx/>
                <a:uFillTx/>
                <a:latin typeface="Arial"/>
                <a:ea typeface="DejaVu Sans"/>
              </a:rPr>
              <a:t>  </a:t>
            </a:r>
            <a:r>
              <a:rPr kumimoji="0" lang="en-US" sz="24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C00000"/>
                </a:solidFill>
                <a:effectLst/>
                <a:uLnTx/>
                <a:uFillTx/>
                <a:latin typeface="Arial"/>
                <a:ea typeface="DejaVu Sans"/>
              </a:rPr>
              <a:t>CARS:</a:t>
            </a:r>
            <a:r>
              <a:rPr kumimoji="0" lang="en-US" sz="18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C00000"/>
                </a:solidFill>
                <a:effectLst/>
                <a:uLnTx/>
                <a:uFillTx/>
                <a:latin typeface="Arial"/>
                <a:ea typeface="DejaVu Sans"/>
              </a:rPr>
              <a:t>C</a:t>
            </a:r>
            <a:r>
              <a:rPr kumimoji="0" lang="en-US" sz="1800" b="0" i="0" u="none" strike="noStrike" kern="1200" cap="none" spc="-1" normalizeH="0" baseline="0" noProof="0">
                <a:ln>
                  <a:noFill/>
                </a:ln>
                <a:solidFill>
                  <a:srgbClr val="000000"/>
                </a:solidFill>
                <a:effectLst/>
                <a:uLnTx/>
                <a:uFillTx/>
                <a:latin typeface="Arial"/>
                <a:ea typeface="DejaVu Sans"/>
              </a:rPr>
              <a:t>oherent</a:t>
            </a:r>
            <a:r>
              <a:rPr kumimoji="0" lang="en-US" sz="18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C00000"/>
                </a:solidFill>
                <a:effectLst/>
                <a:uLnTx/>
                <a:uFillTx/>
                <a:latin typeface="Arial"/>
                <a:ea typeface="DejaVu Sans"/>
              </a:rPr>
              <a:t>a</a:t>
            </a:r>
            <a:r>
              <a:rPr kumimoji="0" lang="en-US" sz="1800" b="0" i="0" u="none" strike="noStrike" kern="1200" cap="none" spc="-1" normalizeH="0" baseline="0" noProof="0">
                <a:ln>
                  <a:noFill/>
                </a:ln>
                <a:solidFill>
                  <a:srgbClr val="000000"/>
                </a:solidFill>
                <a:effectLst/>
                <a:uLnTx/>
                <a:uFillTx/>
                <a:latin typeface="Arial"/>
                <a:ea typeface="DejaVu Sans"/>
              </a:rPr>
              <a:t>ntiStokes</a:t>
            </a:r>
            <a:r>
              <a:rPr kumimoji="0" lang="en-US" sz="18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C00000"/>
                </a:solidFill>
                <a:effectLst/>
                <a:uLnTx/>
                <a:uFillTx/>
                <a:latin typeface="Arial"/>
                <a:ea typeface="DejaVu Sans"/>
              </a:rPr>
              <a:t>R</a:t>
            </a:r>
            <a:r>
              <a:rPr kumimoji="0" lang="en-US" sz="1800" b="0" i="0" u="none" strike="noStrike" kern="1200" cap="none" spc="-1" normalizeH="0" baseline="0" noProof="0">
                <a:ln>
                  <a:noFill/>
                </a:ln>
                <a:solidFill>
                  <a:srgbClr val="000000"/>
                </a:solidFill>
                <a:effectLst/>
                <a:uLnTx/>
                <a:uFillTx/>
                <a:latin typeface="Arial"/>
                <a:ea typeface="DejaVu Sans"/>
              </a:rPr>
              <a:t>aman</a:t>
            </a:r>
            <a:r>
              <a:rPr kumimoji="0" lang="en-US" sz="18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C00000"/>
                </a:solidFill>
                <a:effectLst/>
                <a:uLnTx/>
                <a:uFillTx/>
                <a:latin typeface="Arial"/>
                <a:ea typeface="DejaVu Sans"/>
              </a:rPr>
              <a:t>s</a:t>
            </a:r>
            <a:r>
              <a:rPr kumimoji="0" lang="en-US" sz="1800" b="0" i="0" u="none" strike="noStrike" kern="1200" cap="none" spc="-1" normalizeH="0" baseline="0" noProof="0">
                <a:ln>
                  <a:noFill/>
                </a:ln>
                <a:solidFill>
                  <a:srgbClr val="000000"/>
                </a:solidFill>
                <a:effectLst/>
                <a:uLnTx/>
                <a:uFillTx/>
                <a:latin typeface="Arial"/>
                <a:ea typeface="DejaVu Sans"/>
              </a:rPr>
              <a:t>pectroscopy</a:t>
            </a:r>
            <a:r>
              <a:rPr kumimoji="0" lang="en-US" sz="18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000000"/>
                </a:solidFill>
                <a:effectLst/>
                <a:uLnTx/>
                <a:uFillTx/>
                <a:latin typeface="Arial"/>
                <a:ea typeface="DejaVu Sans"/>
              </a:rPr>
              <a:t>using picosecond lasers</a:t>
            </a:r>
            <a:endParaRPr kumimoji="0" lang="en-US"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18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C00000"/>
                </a:solidFill>
                <a:effectLst/>
                <a:uLnTx/>
                <a:uFillTx/>
                <a:latin typeface="Arial"/>
                <a:ea typeface="DejaVu Sans"/>
              </a:rPr>
              <a:t>SERS:</a:t>
            </a:r>
            <a:r>
              <a:rPr kumimoji="0" lang="en-US" sz="18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C00000"/>
                </a:solidFill>
                <a:effectLst/>
                <a:uLnTx/>
                <a:uFillTx/>
                <a:latin typeface="Arial"/>
                <a:ea typeface="DejaVu Sans"/>
              </a:rPr>
              <a:t>S</a:t>
            </a:r>
            <a:r>
              <a:rPr kumimoji="0" lang="en-US" sz="1800" b="0" i="0" u="none" strike="noStrike" kern="1200" cap="none" spc="-1" normalizeH="0" baseline="0" noProof="0">
                <a:ln>
                  <a:noFill/>
                </a:ln>
                <a:solidFill>
                  <a:srgbClr val="000000"/>
                </a:solidFill>
                <a:effectLst/>
                <a:uLnTx/>
                <a:uFillTx/>
                <a:latin typeface="Arial"/>
                <a:ea typeface="DejaVu Sans"/>
              </a:rPr>
              <a:t>urface</a:t>
            </a:r>
            <a:r>
              <a:rPr kumimoji="0" lang="en-US" sz="1800" b="0" i="0" u="none" strike="noStrike" kern="1200" cap="none" spc="-1" normalizeH="0" baseline="0" noProof="0">
                <a:ln>
                  <a:noFill/>
                </a:ln>
                <a:solidFill>
                  <a:srgbClr val="002060"/>
                </a:solidFill>
                <a:effectLst/>
                <a:uLnTx/>
                <a:uFillTx/>
                <a:latin typeface="Arial"/>
                <a:ea typeface="DejaVu Sans"/>
              </a:rPr>
              <a:t>-</a:t>
            </a:r>
            <a:r>
              <a:rPr kumimoji="0" lang="en-US" sz="1800" b="0" i="0" u="none" strike="noStrike" kern="1200" cap="none" spc="-1" normalizeH="0" baseline="0" noProof="0">
                <a:ln>
                  <a:noFill/>
                </a:ln>
                <a:solidFill>
                  <a:srgbClr val="C00000"/>
                </a:solidFill>
                <a:effectLst/>
                <a:uLnTx/>
                <a:uFillTx/>
                <a:latin typeface="Arial"/>
                <a:ea typeface="DejaVu Sans"/>
              </a:rPr>
              <a:t>e</a:t>
            </a:r>
            <a:r>
              <a:rPr kumimoji="0" lang="en-US" sz="1800" b="0" i="0" u="none" strike="noStrike" kern="1200" cap="none" spc="-1" normalizeH="0" baseline="0" noProof="0">
                <a:ln>
                  <a:noFill/>
                </a:ln>
                <a:solidFill>
                  <a:srgbClr val="000000"/>
                </a:solidFill>
                <a:effectLst/>
                <a:uLnTx/>
                <a:uFillTx/>
                <a:latin typeface="Arial"/>
                <a:ea typeface="DejaVu Sans"/>
              </a:rPr>
              <a:t>nhanced</a:t>
            </a:r>
            <a:r>
              <a:rPr kumimoji="0" lang="en-US" sz="18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C00000"/>
                </a:solidFill>
                <a:effectLst/>
                <a:uLnTx/>
                <a:uFillTx/>
                <a:latin typeface="Arial"/>
                <a:ea typeface="DejaVu Sans"/>
              </a:rPr>
              <a:t>R</a:t>
            </a:r>
            <a:r>
              <a:rPr kumimoji="0" lang="en-US" sz="1800" b="0" i="0" u="none" strike="noStrike" kern="1200" cap="none" spc="-1" normalizeH="0" baseline="0" noProof="0">
                <a:ln>
                  <a:noFill/>
                </a:ln>
                <a:solidFill>
                  <a:srgbClr val="000000"/>
                </a:solidFill>
                <a:effectLst/>
                <a:uLnTx/>
                <a:uFillTx/>
                <a:latin typeface="Arial"/>
                <a:ea typeface="DejaVu Sans"/>
              </a:rPr>
              <a:t>aman</a:t>
            </a:r>
            <a:r>
              <a:rPr kumimoji="0" lang="en-US" sz="18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C00000"/>
                </a:solidFill>
                <a:effectLst/>
                <a:uLnTx/>
                <a:uFillTx/>
                <a:latin typeface="Arial"/>
                <a:ea typeface="DejaVu Sans"/>
              </a:rPr>
              <a:t>s</a:t>
            </a:r>
            <a:r>
              <a:rPr kumimoji="0" lang="en-US" sz="1800" b="0" i="0" u="none" strike="noStrike" kern="1200" cap="none" spc="-1" normalizeH="0" baseline="0" noProof="0">
                <a:ln>
                  <a:noFill/>
                </a:ln>
                <a:solidFill>
                  <a:srgbClr val="000000"/>
                </a:solidFill>
                <a:effectLst/>
                <a:uLnTx/>
                <a:uFillTx/>
                <a:latin typeface="Arial"/>
                <a:ea typeface="DejaVu Sans"/>
              </a:rPr>
              <a:t>pectroscopy</a:t>
            </a:r>
            <a:r>
              <a:rPr kumimoji="0" lang="en-US" sz="18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000000"/>
                </a:solidFill>
                <a:effectLst/>
                <a:uLnTx/>
                <a:uFillTx/>
                <a:latin typeface="Arial"/>
                <a:ea typeface="DejaVu Sans"/>
              </a:rPr>
              <a:t>– a few molecules sensitivity</a:t>
            </a:r>
            <a:endParaRPr kumimoji="0" lang="en-US"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18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C00000"/>
                </a:solidFill>
                <a:effectLst/>
                <a:uLnTx/>
                <a:uFillTx/>
                <a:latin typeface="Arial"/>
                <a:ea typeface="DejaVu Sans"/>
              </a:rPr>
              <a:t>SECARS:</a:t>
            </a:r>
            <a:r>
              <a:rPr kumimoji="0" lang="en-US" sz="18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C00000"/>
                </a:solidFill>
                <a:effectLst/>
                <a:uLnTx/>
                <a:uFillTx/>
                <a:latin typeface="Arial"/>
                <a:ea typeface="DejaVu Sans"/>
              </a:rPr>
              <a:t>S</a:t>
            </a:r>
            <a:r>
              <a:rPr kumimoji="0" lang="en-US" sz="1800" b="0" i="0" u="none" strike="noStrike" kern="1200" cap="none" spc="-1" normalizeH="0" baseline="0" noProof="0">
                <a:ln>
                  <a:noFill/>
                </a:ln>
                <a:solidFill>
                  <a:srgbClr val="000000"/>
                </a:solidFill>
                <a:effectLst/>
                <a:uLnTx/>
                <a:uFillTx/>
                <a:latin typeface="Arial"/>
                <a:ea typeface="DejaVu Sans"/>
              </a:rPr>
              <a:t>urface</a:t>
            </a:r>
            <a:r>
              <a:rPr kumimoji="0" lang="en-US" sz="1800" b="0" i="0" u="none" strike="noStrike" kern="1200" cap="none" spc="-1" normalizeH="0" baseline="0" noProof="0">
                <a:ln>
                  <a:noFill/>
                </a:ln>
                <a:solidFill>
                  <a:srgbClr val="002060"/>
                </a:solidFill>
                <a:effectLst/>
                <a:uLnTx/>
                <a:uFillTx/>
                <a:latin typeface="Arial"/>
                <a:ea typeface="DejaVu Sans"/>
              </a:rPr>
              <a:t>-</a:t>
            </a:r>
            <a:r>
              <a:rPr kumimoji="0" lang="en-US" sz="1800" b="0" i="0" u="none" strike="noStrike" kern="1200" cap="none" spc="-1" normalizeH="0" baseline="0" noProof="0">
                <a:ln>
                  <a:noFill/>
                </a:ln>
                <a:solidFill>
                  <a:srgbClr val="C00000"/>
                </a:solidFill>
                <a:effectLst/>
                <a:uLnTx/>
                <a:uFillTx/>
                <a:latin typeface="Arial"/>
                <a:ea typeface="DejaVu Sans"/>
              </a:rPr>
              <a:t>e</a:t>
            </a:r>
            <a:r>
              <a:rPr kumimoji="0" lang="en-US" sz="1800" b="0" i="0" u="none" strike="noStrike" kern="1200" cap="none" spc="-1" normalizeH="0" baseline="0" noProof="0">
                <a:ln>
                  <a:noFill/>
                </a:ln>
                <a:solidFill>
                  <a:srgbClr val="000000"/>
                </a:solidFill>
                <a:effectLst/>
                <a:uLnTx/>
                <a:uFillTx/>
                <a:latin typeface="Arial"/>
                <a:ea typeface="DejaVu Sans"/>
              </a:rPr>
              <a:t>nhanced</a:t>
            </a:r>
            <a:r>
              <a:rPr kumimoji="0" lang="en-US" sz="1800" b="0" i="0" u="none" strike="noStrike" kern="1200" cap="none" spc="-1" normalizeH="0" baseline="0" noProof="0">
                <a:ln>
                  <a:noFill/>
                </a:ln>
                <a:solidFill>
                  <a:srgbClr val="002060"/>
                </a:solidFill>
                <a:effectLst/>
                <a:uLnTx/>
                <a:uFillTx/>
                <a:latin typeface="Arial"/>
                <a:ea typeface="DejaVu Sans"/>
              </a:rPr>
              <a:t> </a:t>
            </a:r>
            <a:r>
              <a:rPr kumimoji="0" lang="en-US" sz="1800" b="0" i="0" u="none" strike="noStrike" kern="1200" cap="none" spc="-1" normalizeH="0" baseline="0" noProof="0">
                <a:ln>
                  <a:noFill/>
                </a:ln>
                <a:solidFill>
                  <a:srgbClr val="000000"/>
                </a:solidFill>
                <a:effectLst/>
                <a:uLnTx/>
                <a:uFillTx/>
                <a:latin typeface="Arial"/>
                <a:ea typeface="DejaVu Sans"/>
              </a:rPr>
              <a:t>CARS </a:t>
            </a:r>
            <a:endParaRPr kumimoji="0" lang="en-US"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endParaRPr kumimoji="0" lang="en-US"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2200" b="1" i="1" u="none" strike="noStrike" kern="1200" cap="none" spc="-1" normalizeH="0" baseline="0" noProof="0">
                <a:ln>
                  <a:noFill/>
                </a:ln>
                <a:solidFill>
                  <a:srgbClr val="000000"/>
                </a:solidFill>
                <a:effectLst/>
                <a:uLnTx/>
                <a:uFillTx/>
                <a:latin typeface="Arial"/>
                <a:ea typeface="DejaVu Sans"/>
              </a:rPr>
              <a:t>    </a:t>
            </a:r>
            <a:r>
              <a:rPr kumimoji="0" lang="en-US" sz="1800" b="0" i="0" u="none" strike="noStrike" kern="1200" cap="none" spc="-1" normalizeH="0" baseline="0" noProof="0">
                <a:ln>
                  <a:noFill/>
                </a:ln>
                <a:solidFill>
                  <a:srgbClr val="000000"/>
                </a:solidFill>
                <a:effectLst/>
                <a:uLnTx/>
                <a:uFillTx/>
                <a:latin typeface="Arial"/>
                <a:ea typeface="DejaVu Sans"/>
              </a:rPr>
              <a:t>Applications: life science, material science, nanobiotechnology, in-vivo diagnostics </a:t>
            </a:r>
            <a:endParaRPr kumimoji="0" lang="en-US"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50000"/>
              </a:lnSpc>
              <a:spcBef>
                <a:spcPts val="0"/>
              </a:spcBef>
              <a:spcAft>
                <a:spcPts val="0"/>
              </a:spcAft>
              <a:buClrTx/>
              <a:buSzTx/>
              <a:buFontTx/>
              <a:buNone/>
              <a:tabLst>
                <a:tab pos="408240" algn="l"/>
              </a:tabLst>
              <a:defRPr/>
            </a:pPr>
            <a:endParaRPr kumimoji="0" lang="en-US" sz="1800" b="0" i="0" u="none" strike="noStrike" kern="1200" cap="none" spc="-1" normalizeH="0" baseline="0" noProof="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tab pos="408240" algn="l"/>
              </a:tabLst>
              <a:defRPr/>
            </a:pPr>
            <a:endParaRPr kumimoji="0" lang="en-US"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50000"/>
              </a:lnSpc>
              <a:spcBef>
                <a:spcPts val="0"/>
              </a:spcBef>
              <a:spcAft>
                <a:spcPts val="0"/>
              </a:spcAft>
              <a:buClrTx/>
              <a:buSzTx/>
              <a:buFontTx/>
              <a:buNone/>
              <a:tabLst>
                <a:tab pos="408240" algn="l"/>
              </a:tabLst>
              <a:defRPr/>
            </a:pPr>
            <a:endParaRPr kumimoji="0" lang="en-US"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2300" b="1" i="0" u="none" strike="noStrike" kern="1200" cap="none" spc="-1" normalizeH="0" baseline="0" noProof="0">
                <a:ln>
                  <a:noFill/>
                </a:ln>
                <a:solidFill>
                  <a:srgbClr val="000000"/>
                </a:solidFill>
                <a:effectLst/>
                <a:uLnTx/>
                <a:uFillTx/>
                <a:latin typeface="Arial"/>
                <a:ea typeface="DejaVu Sans"/>
              </a:rPr>
              <a:t>     </a:t>
            </a:r>
            <a:endParaRPr kumimoji="0" lang="en-US" sz="2300" b="0" i="0" u="none" strike="noStrike" kern="1200" cap="none" spc="-1" normalizeH="0" baseline="0" noProof="0">
              <a:ln>
                <a:noFill/>
              </a:ln>
              <a:solidFill>
                <a:prstClr val="black"/>
              </a:solidFill>
              <a:effectLst/>
              <a:uLnTx/>
              <a:uFillTx/>
              <a:latin typeface="Arial"/>
            </a:endParaRPr>
          </a:p>
        </p:txBody>
      </p:sp>
      <p:sp>
        <p:nvSpPr>
          <p:cNvPr id="205" name="TextBox 4"/>
          <p:cNvSpPr/>
          <p:nvPr/>
        </p:nvSpPr>
        <p:spPr>
          <a:xfrm>
            <a:off x="1377720" y="5403240"/>
            <a:ext cx="953136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2000" b="1" i="0" u="none" strike="noStrike" kern="1200" cap="none" spc="-1" normalizeH="0" baseline="0" noProof="0">
                <a:ln>
                  <a:noFill/>
                </a:ln>
                <a:solidFill>
                  <a:srgbClr val="0000FF"/>
                </a:solidFill>
                <a:effectLst/>
                <a:uLnTx/>
                <a:uFillTx/>
                <a:latin typeface="Arial"/>
                <a:ea typeface="DejaVu Sans"/>
              </a:rPr>
              <a:t>PHOTO and UP-CONVERSION LUMINESCENCE – highly contrast bioimaging </a:t>
            </a:r>
            <a:endParaRPr kumimoji="0" lang="en-US" sz="2000" b="0" i="0" u="none" strike="noStrike" kern="1200" cap="none" spc="-1" normalizeH="0" baseline="0" noProof="0">
              <a:ln>
                <a:noFill/>
              </a:ln>
              <a:solidFill>
                <a:prstClr val="black"/>
              </a:solidFill>
              <a:effectLst/>
              <a:uLnTx/>
              <a:uFillTx/>
              <a:latin typeface="Arial"/>
            </a:endParaRPr>
          </a:p>
        </p:txBody>
      </p:sp>
      <p:pic>
        <p:nvPicPr>
          <p:cNvPr id="206" name="Picture 4"/>
          <p:cNvPicPr/>
          <p:nvPr/>
        </p:nvPicPr>
        <p:blipFill>
          <a:blip r:embed="rId3"/>
          <a:stretch/>
        </p:blipFill>
        <p:spPr>
          <a:xfrm>
            <a:off x="2444760" y="2995200"/>
            <a:ext cx="3796560" cy="1837080"/>
          </a:xfrm>
          <a:prstGeom prst="rect">
            <a:avLst/>
          </a:prstGeom>
          <a:ln w="9525">
            <a:solidFill>
              <a:srgbClr val="000000"/>
            </a:solidFill>
            <a:miter/>
          </a:ln>
        </p:spPr>
      </p:pic>
      <p:pic>
        <p:nvPicPr>
          <p:cNvPr id="207" name="Рисунок 5" descr="fig2.jpg"/>
          <p:cNvPicPr/>
          <p:nvPr/>
        </p:nvPicPr>
        <p:blipFill>
          <a:blip r:embed="rId4"/>
          <a:stretch/>
        </p:blipFill>
        <p:spPr>
          <a:xfrm>
            <a:off x="6689520" y="2995200"/>
            <a:ext cx="2648520" cy="1837080"/>
          </a:xfrm>
          <a:prstGeom prst="rect">
            <a:avLst/>
          </a:prstGeom>
          <a:ln w="9525">
            <a:solidFill>
              <a:srgbClr val="000000"/>
            </a:solidFill>
            <a:miter/>
          </a:ln>
        </p:spPr>
      </p:pic>
      <p:sp>
        <p:nvSpPr>
          <p:cNvPr id="208" name="TextBox 7"/>
          <p:cNvSpPr/>
          <p:nvPr/>
        </p:nvSpPr>
        <p:spPr>
          <a:xfrm>
            <a:off x="1375920" y="255600"/>
            <a:ext cx="872964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8240" algn="l"/>
              </a:tabLst>
              <a:defRPr/>
            </a:pPr>
            <a:r>
              <a:rPr kumimoji="0" lang="en-US" sz="2000" b="1" i="0" u="none" strike="noStrike" kern="1200" cap="none" spc="-1" normalizeH="0" baseline="0" noProof="0">
                <a:ln>
                  <a:noFill/>
                </a:ln>
                <a:solidFill>
                  <a:srgbClr val="0000FF"/>
                </a:solidFill>
                <a:effectLst/>
                <a:uLnTx/>
                <a:uFillTx/>
                <a:latin typeface="Arial"/>
                <a:ea typeface="DejaVu Sans"/>
              </a:rPr>
              <a:t>VIBRATIONAL SPECTROSCOPY and MICROSCOPY: RAMAN and FT-IR</a:t>
            </a:r>
            <a:endParaRPr kumimoji="0" lang="en-US" sz="20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350811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Box 2"/>
          <p:cNvSpPr/>
          <p:nvPr/>
        </p:nvSpPr>
        <p:spPr>
          <a:xfrm>
            <a:off x="9289800" y="-6480"/>
            <a:ext cx="29008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08240" algn="l"/>
              </a:tabLst>
              <a:defRPr/>
            </a:pPr>
            <a:r>
              <a:rPr kumimoji="0" lang="pl-PL" sz="2000" b="0" i="0" u="none" strike="noStrike" kern="1200" cap="none" spc="-1" normalizeH="0" baseline="0" noProof="0">
                <a:ln>
                  <a:noFill/>
                </a:ln>
                <a:solidFill>
                  <a:srgbClr val="000000"/>
                </a:solidFill>
                <a:effectLst/>
                <a:uLnTx/>
                <a:uFillTx/>
                <a:latin typeface="Calibri"/>
                <a:ea typeface="DejaVu Sans"/>
              </a:rPr>
              <a:t>Technical developments</a:t>
            </a:r>
            <a:r>
              <a:rPr kumimoji="0" lang="pl-PL" sz="2000" b="1" i="0" u="none" strike="noStrike" kern="1200" cap="none" spc="-1" normalizeH="0" baseline="0" noProof="0">
                <a:ln>
                  <a:noFill/>
                </a:ln>
                <a:solidFill>
                  <a:srgbClr val="FFFF00"/>
                </a:solidFill>
                <a:effectLst/>
                <a:uLnTx/>
                <a:uFillTx/>
                <a:latin typeface="Calibri"/>
                <a:ea typeface="DejaVu Sans"/>
              </a:rPr>
              <a:t> </a:t>
            </a:r>
            <a:endParaRPr kumimoji="0" lang="en-US" sz="2000" b="0" i="0" u="none" strike="noStrike" kern="1200" cap="none" spc="-1" normalizeH="0" baseline="0" noProof="0">
              <a:ln>
                <a:noFill/>
              </a:ln>
              <a:solidFill>
                <a:prstClr val="black"/>
              </a:solidFill>
              <a:effectLst/>
              <a:uLnTx/>
              <a:uFillTx/>
              <a:latin typeface="Arial"/>
            </a:endParaRPr>
          </a:p>
        </p:txBody>
      </p:sp>
      <p:sp>
        <p:nvSpPr>
          <p:cNvPr id="220" name="Text Box 3"/>
          <p:cNvSpPr/>
          <p:nvPr/>
        </p:nvSpPr>
        <p:spPr>
          <a:xfrm>
            <a:off x="324000" y="497880"/>
            <a:ext cx="11543040" cy="424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marL="0" marR="0" lvl="0" indent="0" algn="l" defTabSz="914400" rtl="0" eaLnBrk="1" fontAlgn="auto" latinLnBrk="0" hangingPunct="1">
              <a:lnSpc>
                <a:spcPct val="100000"/>
              </a:lnSpc>
              <a:spcBef>
                <a:spcPts val="561"/>
              </a:spcBef>
              <a:spcAft>
                <a:spcPts val="0"/>
              </a:spcAft>
              <a:buClrTx/>
              <a:buSzTx/>
              <a:buFontTx/>
              <a:buNone/>
              <a:tabLst>
                <a:tab pos="408240" algn="l"/>
              </a:tabLst>
              <a:defRPr/>
            </a:pPr>
            <a:r>
              <a:rPr kumimoji="0" lang="en-US" sz="2200" b="1" i="0" u="none" strike="noStrike" kern="1200" cap="none" spc="-1" normalizeH="0" baseline="0" noProof="0">
                <a:ln>
                  <a:noFill/>
                </a:ln>
                <a:solidFill>
                  <a:srgbClr val="0000FF"/>
                </a:solidFill>
                <a:effectLst/>
                <a:uLnTx/>
                <a:uFillTx/>
                <a:latin typeface="Calibri"/>
                <a:ea typeface="DejaVu Sans"/>
              </a:rPr>
              <a:t> DETECTOR TECHNOLOGIES FOR NEUTRON SCATTERING STATIONS</a:t>
            </a:r>
            <a:endParaRPr kumimoji="0" lang="en-US" sz="2200" b="0" i="0" u="none" strike="noStrike" kern="1200" cap="none" spc="-1" normalizeH="0" baseline="0" noProof="0">
              <a:ln>
                <a:noFill/>
              </a:ln>
              <a:solidFill>
                <a:prstClr val="black"/>
              </a:solidFill>
              <a:effectLst/>
              <a:uLnTx/>
              <a:uFillTx/>
              <a:latin typeface="Arial"/>
            </a:endParaRPr>
          </a:p>
        </p:txBody>
      </p:sp>
      <p:sp>
        <p:nvSpPr>
          <p:cNvPr id="221" name="TextBox 4"/>
          <p:cNvSpPr/>
          <p:nvPr/>
        </p:nvSpPr>
        <p:spPr>
          <a:xfrm>
            <a:off x="419760" y="1140120"/>
            <a:ext cx="11261160" cy="204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marL="285840" marR="0" lvl="0" indent="-285840" algn="just" defTabSz="914400" rtl="0" eaLnBrk="1" fontAlgn="auto" latinLnBrk="0" hangingPunct="1">
              <a:lnSpc>
                <a:spcPct val="100000"/>
              </a:lnSpc>
              <a:spcBef>
                <a:spcPts val="0"/>
              </a:spcBef>
              <a:spcAft>
                <a:spcPts val="0"/>
              </a:spcAft>
              <a:buClr>
                <a:srgbClr val="000000"/>
              </a:buClr>
              <a:buSzTx/>
              <a:buFont typeface="Arial"/>
              <a:buChar char="•"/>
              <a:tabLst>
                <a:tab pos="408240" algn="l"/>
              </a:tabLst>
              <a:defRPr/>
            </a:pPr>
            <a:r>
              <a:rPr kumimoji="0" lang="en-US" sz="1800" b="0" i="0" u="none" strike="noStrike" kern="1200" cap="none" spc="-1" normalizeH="0" baseline="0" noProof="0">
                <a:ln>
                  <a:noFill/>
                </a:ln>
                <a:solidFill>
                  <a:srgbClr val="000000"/>
                </a:solidFill>
                <a:effectLst/>
                <a:uLnTx/>
                <a:uFillTx/>
                <a:latin typeface="Arial"/>
                <a:ea typeface="DejaVu Sans"/>
              </a:rPr>
              <a:t>Development of advanced position-sensitive gas detectors with </a:t>
            </a:r>
            <a:r>
              <a:rPr kumimoji="0" lang="ru-RU" sz="1800" b="0" i="0" u="none" strike="noStrike" kern="1200" cap="none" spc="-1" normalizeH="0" baseline="30000" noProof="0">
                <a:ln>
                  <a:noFill/>
                </a:ln>
                <a:solidFill>
                  <a:srgbClr val="000000"/>
                </a:solidFill>
                <a:effectLst/>
                <a:uLnTx/>
                <a:uFillTx/>
                <a:latin typeface="Arial"/>
                <a:ea typeface="DejaVu Sans"/>
              </a:rPr>
              <a:t>3</a:t>
            </a:r>
            <a:r>
              <a:rPr kumimoji="0" lang="ru-RU" sz="1800" b="0" i="0" u="none" strike="noStrike" kern="1200" cap="none" spc="-1" normalizeH="0" baseline="0" noProof="0">
                <a:ln>
                  <a:noFill/>
                </a:ln>
                <a:solidFill>
                  <a:srgbClr val="000000"/>
                </a:solidFill>
                <a:effectLst/>
                <a:uLnTx/>
                <a:uFillTx/>
                <a:latin typeface="Arial"/>
                <a:ea typeface="DejaVu Sans"/>
              </a:rPr>
              <a:t>Не</a:t>
            </a:r>
            <a:r>
              <a:rPr kumimoji="0" lang="en-US" sz="1800" b="0" i="0" u="none" strike="noStrike" kern="1200" cap="none" spc="-1" normalizeH="0" baseline="0" noProof="0">
                <a:ln>
                  <a:noFill/>
                </a:ln>
                <a:solidFill>
                  <a:srgbClr val="000000"/>
                </a:solidFill>
                <a:effectLst/>
                <a:uLnTx/>
                <a:uFillTx/>
                <a:latin typeface="Arial"/>
                <a:ea typeface="DejaVu Sans"/>
              </a:rPr>
              <a:t> gas converter</a:t>
            </a:r>
            <a:r>
              <a:rPr kumimoji="0" lang="ru-RU" sz="1800" b="0" i="0" u="none" strike="noStrike" kern="1200" cap="none" spc="-1" normalizeH="0" baseline="0" noProof="0">
                <a:ln>
                  <a:noFill/>
                </a:ln>
                <a:solidFill>
                  <a:srgbClr val="000000"/>
                </a:solidFill>
                <a:effectLst/>
                <a:uLnTx/>
                <a:uFillTx/>
                <a:latin typeface="Arial"/>
                <a:ea typeface="DejaVu Sans"/>
              </a:rPr>
              <a:t> </a:t>
            </a:r>
            <a:r>
              <a:rPr kumimoji="0" lang="en-US" sz="1800" b="0" i="0" u="none" strike="noStrike" kern="1200" cap="none" spc="-1" normalizeH="0" baseline="0" noProof="0">
                <a:ln>
                  <a:noFill/>
                </a:ln>
                <a:solidFill>
                  <a:srgbClr val="000000"/>
                </a:solidFill>
                <a:effectLst/>
                <a:uLnTx/>
                <a:uFillTx/>
                <a:latin typeface="Arial"/>
                <a:ea typeface="DejaVu Sans"/>
              </a:rPr>
              <a:t>based on tubes with resistive </a:t>
            </a:r>
            <a:r>
              <a:rPr kumimoji="0" lang="pl-PL" sz="1800" b="0" i="0" u="none" strike="noStrike" kern="1200" cap="none" spc="-1" normalizeH="0" baseline="0" noProof="0">
                <a:ln>
                  <a:noFill/>
                </a:ln>
                <a:solidFill>
                  <a:srgbClr val="000000"/>
                </a:solidFill>
                <a:effectLst/>
                <a:uLnTx/>
                <a:uFillTx/>
                <a:latin typeface="Arial"/>
                <a:ea typeface="DejaVu Sans"/>
              </a:rPr>
              <a:t>anode.</a:t>
            </a:r>
            <a:endParaRPr kumimoji="0" lang="en-US" sz="1800" b="0" i="0" u="none" strike="noStrike" kern="1200" cap="none" spc="-1" normalizeH="0" baseline="0" noProof="0">
              <a:ln>
                <a:noFill/>
              </a:ln>
              <a:solidFill>
                <a:prstClr val="black"/>
              </a:solidFill>
              <a:effectLst/>
              <a:uLnTx/>
              <a:uFillTx/>
              <a:latin typeface="Arial"/>
            </a:endParaRPr>
          </a:p>
          <a:p>
            <a:pPr marL="285840" marR="0" lvl="0" indent="-285840" algn="just" defTabSz="914400" rtl="0" eaLnBrk="1" fontAlgn="auto" latinLnBrk="0" hangingPunct="1">
              <a:lnSpc>
                <a:spcPct val="100000"/>
              </a:lnSpc>
              <a:spcBef>
                <a:spcPts val="0"/>
              </a:spcBef>
              <a:spcAft>
                <a:spcPts val="0"/>
              </a:spcAft>
              <a:buClr>
                <a:srgbClr val="000000"/>
              </a:buClr>
              <a:buSzTx/>
              <a:buFont typeface="Arial"/>
              <a:buChar char="•"/>
              <a:tabLst>
                <a:tab pos="0" algn="l"/>
              </a:tabLst>
              <a:defRPr/>
            </a:pPr>
            <a:r>
              <a:rPr kumimoji="0" lang="en-US" sz="1800" b="0" i="0" u="none" strike="noStrike" kern="1200" cap="none" spc="-1" normalizeH="0" baseline="0" noProof="0">
                <a:ln>
                  <a:noFill/>
                </a:ln>
                <a:solidFill>
                  <a:srgbClr val="000000"/>
                </a:solidFill>
                <a:effectLst/>
                <a:uLnTx/>
                <a:uFillTx/>
                <a:latin typeface="Arial"/>
                <a:ea typeface="DejaVu Sans"/>
              </a:rPr>
              <a:t>Development of gas neutron counters, position-sensitive detectors with </a:t>
            </a:r>
            <a:r>
              <a:rPr kumimoji="0" lang="ru-RU" sz="1800" b="0" i="0" u="none" strike="noStrike" kern="1200" cap="none" spc="-1" normalizeH="0" baseline="30000" noProof="0">
                <a:ln>
                  <a:noFill/>
                </a:ln>
                <a:solidFill>
                  <a:srgbClr val="000000"/>
                </a:solidFill>
                <a:effectLst/>
                <a:uLnTx/>
                <a:uFillTx/>
                <a:latin typeface="Arial"/>
                <a:ea typeface="DejaVu Sans"/>
              </a:rPr>
              <a:t>10</a:t>
            </a:r>
            <a:r>
              <a:rPr kumimoji="0" lang="ru-RU" sz="1800" b="0" i="0" u="none" strike="noStrike" kern="1200" cap="none" spc="-1" normalizeH="0" baseline="0" noProof="0">
                <a:ln>
                  <a:noFill/>
                </a:ln>
                <a:solidFill>
                  <a:srgbClr val="000000"/>
                </a:solidFill>
                <a:effectLst/>
                <a:uLnTx/>
                <a:uFillTx/>
                <a:latin typeface="Arial"/>
                <a:ea typeface="DejaVu Sans"/>
              </a:rPr>
              <a:t>В</a:t>
            </a:r>
            <a:r>
              <a:rPr kumimoji="0" lang="ru-RU" sz="1800" b="0" i="0" u="none" strike="noStrike" kern="1200" cap="none" spc="-1" normalizeH="0" baseline="-25000" noProof="0">
                <a:ln>
                  <a:noFill/>
                </a:ln>
                <a:solidFill>
                  <a:srgbClr val="000000"/>
                </a:solidFill>
                <a:effectLst/>
                <a:uLnTx/>
                <a:uFillTx/>
                <a:latin typeface="Arial"/>
                <a:ea typeface="DejaVu Sans"/>
              </a:rPr>
              <a:t>4</a:t>
            </a:r>
            <a:r>
              <a:rPr kumimoji="0" lang="ru-RU" sz="1800" b="0" i="0" u="none" strike="noStrike" kern="1200" cap="none" spc="-1" normalizeH="0" baseline="0" noProof="0">
                <a:ln>
                  <a:noFill/>
                </a:ln>
                <a:solidFill>
                  <a:srgbClr val="000000"/>
                </a:solidFill>
                <a:effectLst/>
                <a:uLnTx/>
                <a:uFillTx/>
                <a:latin typeface="Arial"/>
                <a:ea typeface="DejaVu Sans"/>
              </a:rPr>
              <a:t>С</a:t>
            </a:r>
            <a:r>
              <a:rPr kumimoji="0" lang="en-US" sz="1800" b="0" i="0" u="none" strike="noStrike" kern="1200" cap="none" spc="-1" normalizeH="0" baseline="0" noProof="0">
                <a:ln>
                  <a:noFill/>
                </a:ln>
                <a:solidFill>
                  <a:srgbClr val="000000"/>
                </a:solidFill>
                <a:effectLst/>
                <a:uLnTx/>
                <a:uFillTx/>
                <a:latin typeface="Arial"/>
                <a:ea typeface="DejaVu Sans"/>
              </a:rPr>
              <a:t> boron</a:t>
            </a:r>
            <a:r>
              <a:rPr kumimoji="0" lang="ru-RU" sz="1800" b="0" i="0" u="none" strike="noStrike" kern="1200" cap="none" spc="-1" normalizeH="0" baseline="0" noProof="0">
                <a:ln>
                  <a:noFill/>
                </a:ln>
                <a:solidFill>
                  <a:srgbClr val="000000"/>
                </a:solidFill>
                <a:effectLst/>
                <a:uLnTx/>
                <a:uFillTx/>
                <a:latin typeface="Arial"/>
                <a:ea typeface="DejaVu Sans"/>
              </a:rPr>
              <a:t> </a:t>
            </a:r>
            <a:r>
              <a:rPr kumimoji="0" lang="en-US" sz="1800" b="0" i="0" u="none" strike="noStrike" kern="1200" cap="none" spc="-1" normalizeH="0" baseline="0" noProof="0">
                <a:ln>
                  <a:noFill/>
                </a:ln>
                <a:solidFill>
                  <a:srgbClr val="000000"/>
                </a:solidFill>
                <a:effectLst/>
                <a:uLnTx/>
                <a:uFillTx/>
                <a:latin typeface="Arial"/>
                <a:ea typeface="DejaVu Sans"/>
              </a:rPr>
              <a:t>carbide converter.</a:t>
            </a:r>
            <a:endParaRPr kumimoji="0" lang="en-US" sz="1800" b="0" i="0" u="none" strike="noStrike" kern="1200" cap="none" spc="-1" normalizeH="0" baseline="0" noProof="0">
              <a:ln>
                <a:noFill/>
              </a:ln>
              <a:solidFill>
                <a:prstClr val="black"/>
              </a:solidFill>
              <a:effectLst/>
              <a:uLnTx/>
              <a:uFillTx/>
              <a:latin typeface="Arial"/>
            </a:endParaRPr>
          </a:p>
          <a:p>
            <a:pPr marL="285840" marR="0" lvl="0" indent="-285840" algn="just" defTabSz="914400" rtl="0" eaLnBrk="1" fontAlgn="auto" latinLnBrk="0" hangingPunct="1">
              <a:lnSpc>
                <a:spcPct val="100000"/>
              </a:lnSpc>
              <a:spcBef>
                <a:spcPts val="0"/>
              </a:spcBef>
              <a:spcAft>
                <a:spcPts val="0"/>
              </a:spcAft>
              <a:buClr>
                <a:srgbClr val="000000"/>
              </a:buClr>
              <a:buSzTx/>
              <a:buFont typeface="Arial"/>
              <a:buChar char="•"/>
              <a:tabLst>
                <a:tab pos="0" algn="l"/>
              </a:tabLst>
              <a:defRPr/>
            </a:pPr>
            <a:r>
              <a:rPr kumimoji="0" lang="en-US" sz="1800" b="0" i="0" u="none" strike="noStrike" kern="1200" cap="none" spc="-1" normalizeH="0" baseline="0" noProof="0">
                <a:ln>
                  <a:noFill/>
                </a:ln>
                <a:solidFill>
                  <a:srgbClr val="000000"/>
                </a:solidFill>
                <a:effectLst/>
                <a:uLnTx/>
                <a:uFillTx/>
                <a:latin typeface="Arial"/>
                <a:ea typeface="DejaVu Sans"/>
              </a:rPr>
              <a:t>Construction of a pilot site for the deposition of thin-film boron-containing coatings</a:t>
            </a:r>
            <a:r>
              <a:rPr kumimoji="0" lang="ru-RU" sz="1800" b="0" i="0" u="none" strike="noStrike" kern="1200" cap="none" spc="-1" normalizeH="0" baseline="0" noProof="0">
                <a:ln>
                  <a:noFill/>
                </a:ln>
                <a:solidFill>
                  <a:srgbClr val="000000"/>
                </a:solidFill>
                <a:effectLst/>
                <a:uLnTx/>
                <a:uFillTx/>
                <a:latin typeface="Arial"/>
                <a:ea typeface="DejaVu Sans"/>
              </a:rPr>
              <a:t> </a:t>
            </a:r>
            <a:r>
              <a:rPr kumimoji="0" lang="en-US" sz="1800" b="0" i="0" u="none" strike="noStrike" kern="1200" cap="none" spc="-1" normalizeH="0" baseline="0" noProof="0">
                <a:ln>
                  <a:noFill/>
                </a:ln>
                <a:solidFill>
                  <a:srgbClr val="000000"/>
                </a:solidFill>
                <a:effectLst/>
                <a:uLnTx/>
                <a:uFillTx/>
                <a:latin typeface="Arial"/>
                <a:ea typeface="DejaVu Sans"/>
              </a:rPr>
              <a:t>and, on the basis of it, laboratories for the production of detectors.</a:t>
            </a:r>
            <a:endParaRPr kumimoji="0" lang="en-US" sz="1800" b="0" i="0" u="none" strike="noStrike" kern="1200" cap="none" spc="-1" normalizeH="0" baseline="0" noProof="0">
              <a:ln>
                <a:noFill/>
              </a:ln>
              <a:solidFill>
                <a:prstClr val="black"/>
              </a:solidFill>
              <a:effectLst/>
              <a:uLnTx/>
              <a:uFillTx/>
              <a:latin typeface="Arial"/>
            </a:endParaRPr>
          </a:p>
          <a:p>
            <a:pPr marL="285840" marR="0" lvl="0" indent="-285840" algn="just" defTabSz="914400" rtl="0" eaLnBrk="1" fontAlgn="auto" latinLnBrk="0" hangingPunct="1">
              <a:lnSpc>
                <a:spcPct val="100000"/>
              </a:lnSpc>
              <a:spcBef>
                <a:spcPts val="0"/>
              </a:spcBef>
              <a:spcAft>
                <a:spcPts val="0"/>
              </a:spcAft>
              <a:buClr>
                <a:srgbClr val="000000"/>
              </a:buClr>
              <a:buSzTx/>
              <a:buFont typeface="Arial"/>
              <a:buChar char="•"/>
              <a:tabLst>
                <a:tab pos="0" algn="l"/>
              </a:tabLst>
              <a:defRPr/>
            </a:pPr>
            <a:r>
              <a:rPr kumimoji="0" lang="en-US" sz="1800" b="0" i="0" u="none" strike="noStrike" kern="1200" cap="none" spc="-1" normalizeH="0" baseline="0" noProof="0">
                <a:ln>
                  <a:noFill/>
                </a:ln>
                <a:solidFill>
                  <a:srgbClr val="000000"/>
                </a:solidFill>
                <a:effectLst/>
                <a:uLnTx/>
                <a:uFillTx/>
                <a:latin typeface="Arial"/>
                <a:ea typeface="DejaVu Sans"/>
              </a:rPr>
              <a:t>Implementation of novel advanced data acquisition electronics to ensure record</a:t>
            </a:r>
            <a:r>
              <a:rPr kumimoji="0" lang="ru-RU" sz="1800" b="0" i="0" u="none" strike="noStrike" kern="1200" cap="none" spc="-1" normalizeH="0" baseline="0" noProof="0">
                <a:ln>
                  <a:noFill/>
                </a:ln>
                <a:solidFill>
                  <a:srgbClr val="000000"/>
                </a:solidFill>
                <a:effectLst/>
                <a:uLnTx/>
                <a:uFillTx/>
                <a:latin typeface="Arial"/>
                <a:ea typeface="DejaVu Sans"/>
              </a:rPr>
              <a:t> </a:t>
            </a:r>
            <a:r>
              <a:rPr kumimoji="0" lang="en-US" sz="1800" b="0" i="0" u="none" strike="noStrike" kern="1200" cap="none" spc="-1" normalizeH="0" baseline="0" noProof="0">
                <a:ln>
                  <a:noFill/>
                </a:ln>
                <a:solidFill>
                  <a:srgbClr val="000000"/>
                </a:solidFill>
                <a:effectLst/>
                <a:uLnTx/>
                <a:uFillTx/>
                <a:latin typeface="Arial"/>
                <a:ea typeface="DejaVu Sans"/>
              </a:rPr>
              <a:t>parameters in terms of speed, spatial and temporal resolution.</a:t>
            </a:r>
            <a:endParaRPr kumimoji="0" lang="en-US" sz="1800" b="0" i="0" u="none" strike="noStrike" kern="1200" cap="none" spc="-1" normalizeH="0" baseline="0" noProof="0">
              <a:ln>
                <a:noFill/>
              </a:ln>
              <a:solidFill>
                <a:prstClr val="black"/>
              </a:solidFill>
              <a:effectLst/>
              <a:uLnTx/>
              <a:uFillTx/>
              <a:latin typeface="Arial"/>
            </a:endParaRPr>
          </a:p>
        </p:txBody>
      </p:sp>
      <p:sp>
        <p:nvSpPr>
          <p:cNvPr id="222" name="Text Box 1"/>
          <p:cNvSpPr/>
          <p:nvPr/>
        </p:nvSpPr>
        <p:spPr>
          <a:xfrm>
            <a:off x="157320" y="3377160"/>
            <a:ext cx="11704680" cy="42480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2200" b="1" i="0" u="none" strike="noStrike" kern="1200" cap="none" spc="-1" normalizeH="0" baseline="0" noProof="0">
                <a:ln>
                  <a:noFill/>
                </a:ln>
                <a:solidFill>
                  <a:srgbClr val="0000FF"/>
                </a:solidFill>
                <a:effectLst/>
                <a:uLnTx/>
                <a:uFillTx/>
                <a:latin typeface="Calibri"/>
                <a:ea typeface="SimSun"/>
              </a:rPr>
              <a:t>AUTOMATION AND CONTROL SYSTEMS</a:t>
            </a:r>
            <a:endParaRPr kumimoji="0" lang="en-US" sz="2200" b="0" i="0" u="none" strike="noStrike" kern="1200" cap="none" spc="-1" normalizeH="0" baseline="0" noProof="0">
              <a:ln>
                <a:noFill/>
              </a:ln>
              <a:solidFill>
                <a:prstClr val="black"/>
              </a:solidFill>
              <a:effectLst/>
              <a:uLnTx/>
              <a:uFillTx/>
              <a:latin typeface="Arial"/>
            </a:endParaRPr>
          </a:p>
        </p:txBody>
      </p:sp>
      <p:sp>
        <p:nvSpPr>
          <p:cNvPr id="223" name="TextBox 1"/>
          <p:cNvSpPr/>
          <p:nvPr/>
        </p:nvSpPr>
        <p:spPr>
          <a:xfrm>
            <a:off x="229320" y="3953160"/>
            <a:ext cx="11500200" cy="255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marL="285840" marR="0" lvl="0" indent="-285840" algn="just" defTabSz="914400" rtl="0" eaLnBrk="1" fontAlgn="auto" latinLnBrk="0" hangingPunct="1">
              <a:lnSpc>
                <a:spcPct val="100000"/>
              </a:lnSpc>
              <a:spcBef>
                <a:spcPts val="0"/>
              </a:spcBef>
              <a:spcAft>
                <a:spcPts val="0"/>
              </a:spcAft>
              <a:buClr>
                <a:srgbClr val="000000"/>
              </a:buClr>
              <a:buSzTx/>
              <a:buFont typeface="Arial"/>
              <a:buChar char="•"/>
              <a:tabLst>
                <a:tab pos="408240" algn="l"/>
              </a:tabLst>
              <a:defRPr/>
            </a:pPr>
            <a:r>
              <a:rPr kumimoji="0" lang="en-US" sz="1800" b="0" i="0" u="none" strike="noStrike" kern="1200" cap="none" spc="-1" normalizeH="0" baseline="0" noProof="0">
                <a:ln>
                  <a:noFill/>
                </a:ln>
                <a:solidFill>
                  <a:srgbClr val="000000"/>
                </a:solidFill>
                <a:effectLst/>
                <a:uLnTx/>
                <a:uFillTx/>
                <a:latin typeface="Arial"/>
                <a:ea typeface="DejaVu Sans"/>
              </a:rPr>
              <a:t>Development and implementation of experimental equipment control automation</a:t>
            </a:r>
            <a:r>
              <a:rPr kumimoji="0" lang="ru-RU" sz="1800" b="0" i="0" u="none" strike="noStrike" kern="1200" cap="none" spc="-1" normalizeH="0" baseline="0" noProof="0">
                <a:ln>
                  <a:noFill/>
                </a:ln>
                <a:solidFill>
                  <a:srgbClr val="000000"/>
                </a:solidFill>
                <a:effectLst/>
                <a:uLnTx/>
                <a:uFillTx/>
                <a:latin typeface="Arial"/>
                <a:ea typeface="DejaVu Sans"/>
              </a:rPr>
              <a:t> </a:t>
            </a:r>
            <a:r>
              <a:rPr kumimoji="0" lang="en-US" sz="1800" b="0" i="0" u="none" strike="noStrike" kern="1200" cap="none" spc="-1" normalizeH="0" baseline="0" noProof="0">
                <a:ln>
                  <a:noFill/>
                </a:ln>
                <a:solidFill>
                  <a:srgbClr val="000000"/>
                </a:solidFill>
                <a:effectLst/>
                <a:uLnTx/>
                <a:uFillTx/>
                <a:latin typeface="Arial"/>
                <a:ea typeface="DejaVu Sans"/>
              </a:rPr>
              <a:t>systems based on programmable logic controllers (PLC)</a:t>
            </a:r>
            <a:endParaRPr kumimoji="0" lang="en-US" sz="1800" b="0" i="0" u="none" strike="noStrike" kern="1200" cap="none" spc="-1" normalizeH="0" baseline="0" noProof="0">
              <a:ln>
                <a:noFill/>
              </a:ln>
              <a:solidFill>
                <a:prstClr val="black"/>
              </a:solidFill>
              <a:effectLst/>
              <a:uLnTx/>
              <a:uFillTx/>
              <a:latin typeface="Arial"/>
            </a:endParaRPr>
          </a:p>
          <a:p>
            <a:pPr marL="343080" marR="0" lvl="0" indent="-343080" algn="l" defTabSz="914400" rtl="0" eaLnBrk="1" fontAlgn="auto" latinLnBrk="0" hangingPunct="1">
              <a:lnSpc>
                <a:spcPct val="100000"/>
              </a:lnSpc>
              <a:spcBef>
                <a:spcPts val="0"/>
              </a:spcBef>
              <a:spcAft>
                <a:spcPts val="0"/>
              </a:spcAft>
              <a:buClr>
                <a:srgbClr val="000000"/>
              </a:buClr>
              <a:buSzTx/>
              <a:buFont typeface="Arial"/>
              <a:buChar char="•"/>
              <a:tabLst>
                <a:tab pos="0" algn="l"/>
              </a:tabLst>
              <a:defRPr/>
            </a:pPr>
            <a:r>
              <a:rPr kumimoji="0" lang="en-US" sz="1800" b="0" i="0" u="none" strike="noStrike" kern="1200" cap="none" spc="-1" normalizeH="0" baseline="0" noProof="0">
                <a:ln>
                  <a:noFill/>
                </a:ln>
                <a:solidFill>
                  <a:srgbClr val="000000"/>
                </a:solidFill>
                <a:effectLst/>
                <a:uLnTx/>
                <a:uFillTx/>
                <a:latin typeface="Arial"/>
                <a:ea typeface="DejaVu Sans"/>
              </a:rPr>
              <a:t>Development and creation of individual elements of experimental stations</a:t>
            </a:r>
            <a:endParaRPr kumimoji="0" lang="en-US" sz="1800" b="0" i="0" u="none" strike="noStrike" kern="1200" cap="none" spc="-1" normalizeH="0" baseline="0" noProof="0">
              <a:ln>
                <a:noFill/>
              </a:ln>
              <a:solidFill>
                <a:prstClr val="black"/>
              </a:solidFill>
              <a:effectLst/>
              <a:uLnTx/>
              <a:uFillTx/>
              <a:latin typeface="Arial"/>
            </a:endParaRPr>
          </a:p>
          <a:p>
            <a:pPr marL="343080" marR="0" lvl="0" indent="-343080" algn="just" defTabSz="914400" rtl="0" eaLnBrk="1" fontAlgn="auto" latinLnBrk="0" hangingPunct="1">
              <a:lnSpc>
                <a:spcPct val="100000"/>
              </a:lnSpc>
              <a:spcBef>
                <a:spcPts val="0"/>
              </a:spcBef>
              <a:spcAft>
                <a:spcPts val="0"/>
              </a:spcAft>
              <a:buClr>
                <a:srgbClr val="000000"/>
              </a:buClr>
              <a:buSzTx/>
              <a:buFont typeface="Arial"/>
              <a:buChar char="•"/>
              <a:tabLst>
                <a:tab pos="0" algn="l"/>
              </a:tabLst>
              <a:defRPr/>
            </a:pPr>
            <a:r>
              <a:rPr kumimoji="0" lang="en-US" sz="1800" b="0" i="0" u="none" strike="noStrike" kern="1200" cap="none" spc="-1" normalizeH="0" baseline="0" noProof="0">
                <a:ln>
                  <a:noFill/>
                </a:ln>
                <a:solidFill>
                  <a:srgbClr val="000000"/>
                </a:solidFill>
                <a:effectLst/>
                <a:uLnTx/>
                <a:uFillTx/>
                <a:latin typeface="Arial"/>
                <a:ea typeface="DejaVu Sans"/>
              </a:rPr>
              <a:t>Calculation, simulation and design of novel neutron scattering stations for the future</a:t>
            </a:r>
            <a:r>
              <a:rPr kumimoji="0" lang="ru-RU" sz="1800" b="0" i="0" u="none" strike="noStrike" kern="1200" cap="none" spc="-1" normalizeH="0" baseline="0" noProof="0">
                <a:ln>
                  <a:noFill/>
                </a:ln>
                <a:solidFill>
                  <a:srgbClr val="000000"/>
                </a:solidFill>
                <a:effectLst/>
                <a:uLnTx/>
                <a:uFillTx/>
                <a:latin typeface="Arial"/>
                <a:ea typeface="DejaVu Sans"/>
              </a:rPr>
              <a:t> </a:t>
            </a:r>
            <a:r>
              <a:rPr kumimoji="0" lang="en-US" sz="1800" b="0" i="0" u="none" strike="noStrike" kern="1200" cap="none" spc="-1" normalizeH="0" baseline="0" noProof="0">
                <a:ln>
                  <a:noFill/>
                </a:ln>
                <a:solidFill>
                  <a:srgbClr val="000000"/>
                </a:solidFill>
                <a:effectLst/>
                <a:uLnTx/>
                <a:uFillTx/>
                <a:latin typeface="Arial"/>
                <a:ea typeface="DejaVu Sans"/>
              </a:rPr>
              <a:t>neutron source “NEPTUN”</a:t>
            </a:r>
            <a:endParaRPr kumimoji="0" lang="en-US" sz="1800" b="0" i="0" u="none" strike="noStrike" kern="1200" cap="none" spc="-1" normalizeH="0" baseline="0" noProof="0">
              <a:ln>
                <a:noFill/>
              </a:ln>
              <a:solidFill>
                <a:prstClr val="black"/>
              </a:solidFill>
              <a:effectLst/>
              <a:uLnTx/>
              <a:uFillTx/>
              <a:latin typeface="Arial"/>
            </a:endParaRPr>
          </a:p>
          <a:p>
            <a:pPr marL="285840" marR="0" lvl="0" indent="-285840" algn="just" defTabSz="914400" rtl="0" eaLnBrk="1" fontAlgn="auto" latinLnBrk="0" hangingPunct="1">
              <a:lnSpc>
                <a:spcPct val="100000"/>
              </a:lnSpc>
              <a:spcBef>
                <a:spcPts val="0"/>
              </a:spcBef>
              <a:spcAft>
                <a:spcPts val="0"/>
              </a:spcAft>
              <a:buClr>
                <a:srgbClr val="000000"/>
              </a:buClr>
              <a:buSzTx/>
              <a:buFont typeface="Arial"/>
              <a:buChar char="•"/>
              <a:tabLst>
                <a:tab pos="0" algn="l"/>
              </a:tabLst>
              <a:defRPr/>
            </a:pPr>
            <a:r>
              <a:rPr kumimoji="0" lang="en-US" sz="1800" b="0" i="0" u="none" strike="noStrike" kern="1200" cap="none" spc="-1" normalizeH="0" baseline="0" noProof="0">
                <a:ln>
                  <a:noFill/>
                </a:ln>
                <a:solidFill>
                  <a:srgbClr val="000000"/>
                </a:solidFill>
                <a:effectLst/>
                <a:uLnTx/>
                <a:uFillTx/>
                <a:latin typeface="Arial"/>
                <a:ea typeface="DejaVu Sans"/>
              </a:rPr>
              <a:t>Development of a software package for real-time data  acquisition, processing and</a:t>
            </a:r>
            <a:r>
              <a:rPr kumimoji="0" lang="ru-RU" sz="1800" b="0" i="0" u="none" strike="noStrike" kern="1200" cap="none" spc="-1" normalizeH="0" baseline="0" noProof="0">
                <a:ln>
                  <a:noFill/>
                </a:ln>
                <a:solidFill>
                  <a:srgbClr val="000000"/>
                </a:solidFill>
                <a:effectLst/>
                <a:uLnTx/>
                <a:uFillTx/>
                <a:latin typeface="Arial"/>
                <a:ea typeface="DejaVu Sans"/>
              </a:rPr>
              <a:t> </a:t>
            </a:r>
            <a:r>
              <a:rPr kumimoji="0" lang="en-US" sz="1800" b="0" i="0" u="none" strike="noStrike" kern="1200" cap="none" spc="-1" normalizeH="0" baseline="0" noProof="0">
                <a:ln>
                  <a:noFill/>
                </a:ln>
                <a:solidFill>
                  <a:srgbClr val="000000"/>
                </a:solidFill>
                <a:effectLst/>
                <a:uLnTx/>
                <a:uFillTx/>
                <a:latin typeface="Arial"/>
                <a:ea typeface="DejaVu Sans"/>
              </a:rPr>
              <a:t>visualization</a:t>
            </a:r>
            <a:endParaRPr kumimoji="0" lang="en-US" sz="1800" b="0" i="0" u="none" strike="noStrike" kern="1200" cap="none" spc="-1" normalizeH="0" baseline="0" noProof="0">
              <a:ln>
                <a:noFill/>
              </a:ln>
              <a:solidFill>
                <a:prstClr val="black"/>
              </a:solidFill>
              <a:effectLst/>
              <a:uLnTx/>
              <a:uFillTx/>
              <a:latin typeface="Arial"/>
            </a:endParaRPr>
          </a:p>
          <a:p>
            <a:pPr marL="285840" marR="0" lvl="0" indent="-285840" algn="just" defTabSz="914400" rtl="0" eaLnBrk="1" fontAlgn="auto" latinLnBrk="0" hangingPunct="1">
              <a:lnSpc>
                <a:spcPct val="100000"/>
              </a:lnSpc>
              <a:spcBef>
                <a:spcPts val="0"/>
              </a:spcBef>
              <a:spcAft>
                <a:spcPts val="0"/>
              </a:spcAft>
              <a:buClr>
                <a:srgbClr val="000000"/>
              </a:buClr>
              <a:buSzTx/>
              <a:buFont typeface="Arial"/>
              <a:buChar char="•"/>
              <a:tabLst>
                <a:tab pos="0" algn="l"/>
              </a:tabLst>
              <a:defRPr/>
            </a:pPr>
            <a:r>
              <a:rPr kumimoji="0" lang="en-US" sz="1800" b="0" i="0" u="none" strike="noStrike" kern="1200" cap="none" spc="-1" normalizeH="0" baseline="0" noProof="0">
                <a:ln>
                  <a:noFill/>
                </a:ln>
                <a:solidFill>
                  <a:srgbClr val="000000"/>
                </a:solidFill>
                <a:effectLst/>
                <a:uLnTx/>
                <a:uFillTx/>
                <a:latin typeface="Arial"/>
                <a:ea typeface="DejaVu Sans"/>
              </a:rPr>
              <a:t>Development of network infrastructure for storage, processing and transmission</a:t>
            </a:r>
            <a:r>
              <a:rPr kumimoji="0" lang="ru-RU" sz="1800" b="0" i="0" u="none" strike="noStrike" kern="1200" cap="none" spc="-1" normalizeH="0" baseline="0" noProof="0">
                <a:ln>
                  <a:noFill/>
                </a:ln>
                <a:solidFill>
                  <a:srgbClr val="000000"/>
                </a:solidFill>
                <a:effectLst/>
                <a:uLnTx/>
                <a:uFillTx/>
                <a:latin typeface="Arial"/>
                <a:ea typeface="DejaVu Sans"/>
              </a:rPr>
              <a:t> </a:t>
            </a:r>
            <a:r>
              <a:rPr kumimoji="0" lang="en-US" sz="1800" b="0" i="0" u="none" strike="noStrike" kern="1200" cap="none" spc="-1" normalizeH="0" baseline="0" noProof="0">
                <a:ln>
                  <a:noFill/>
                </a:ln>
                <a:solidFill>
                  <a:srgbClr val="000000"/>
                </a:solidFill>
                <a:effectLst/>
                <a:uLnTx/>
                <a:uFillTx/>
                <a:latin typeface="Arial"/>
                <a:ea typeface="DejaVu Sans"/>
              </a:rPr>
              <a:t>of experimental data</a:t>
            </a:r>
            <a:endParaRPr kumimoji="0" lang="en-US" sz="1800" b="0" i="0" u="none" strike="noStrike" kern="1200" cap="none" spc="-1" normalizeH="0" baseline="0" noProof="0">
              <a:ln>
                <a:noFill/>
              </a:ln>
              <a:solidFill>
                <a:prstClr val="black"/>
              </a:solidFill>
              <a:effectLst/>
              <a:uLnTx/>
              <a:uFillTx/>
              <a:latin typeface="Arial"/>
            </a:endParaRPr>
          </a:p>
          <a:p>
            <a:pPr marL="285840" marR="0" lvl="0" indent="-285840" algn="just" defTabSz="914400" rtl="0" eaLnBrk="1" fontAlgn="auto" latinLnBrk="0" hangingPunct="1">
              <a:lnSpc>
                <a:spcPct val="100000"/>
              </a:lnSpc>
              <a:spcBef>
                <a:spcPts val="0"/>
              </a:spcBef>
              <a:spcAft>
                <a:spcPts val="0"/>
              </a:spcAft>
              <a:buClr>
                <a:srgbClr val="000000"/>
              </a:buClr>
              <a:buSzTx/>
              <a:buFont typeface="Arial"/>
              <a:buChar char="•"/>
              <a:tabLst>
                <a:tab pos="0" algn="l"/>
              </a:tabLst>
              <a:defRPr/>
            </a:pPr>
            <a:r>
              <a:rPr kumimoji="0" lang="en-US" sz="1800" b="0" i="0" u="none" strike="noStrike" kern="1200" cap="none" spc="-1" normalizeH="0" baseline="0" noProof="0">
                <a:ln>
                  <a:noFill/>
                </a:ln>
                <a:solidFill>
                  <a:srgbClr val="000000"/>
                </a:solidFill>
                <a:effectLst/>
                <a:uLnTx/>
                <a:uFillTx/>
                <a:latin typeface="Arial"/>
                <a:ea typeface="DejaVu Sans"/>
              </a:rPr>
              <a:t>Development of an industrial control and monitoring system for the cryogenic moderator complex of the IBR-2 reactor</a:t>
            </a:r>
            <a:endParaRPr kumimoji="0" lang="en-US" sz="18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2787566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Прямоугольник с одним усеченным и одним скругленным углом 19"/>
          <p:cNvSpPr/>
          <p:nvPr/>
        </p:nvSpPr>
        <p:spPr>
          <a:xfrm rot="5400000">
            <a:off x="1480320" y="-1491120"/>
            <a:ext cx="5080320" cy="8025120"/>
          </a:xfrm>
          <a:prstGeom prst="snipRoundRect">
            <a:avLst>
              <a:gd name="adj1" fmla="val 0"/>
              <a:gd name="adj2" fmla="val 48044"/>
            </a:avLst>
          </a:prstGeom>
          <a:solidFill>
            <a:schemeClr val="accent1">
              <a:lumMod val="20000"/>
              <a:lumOff val="80000"/>
            </a:schemeClr>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55" name="TextBox 21"/>
          <p:cNvSpPr/>
          <p:nvPr/>
        </p:nvSpPr>
        <p:spPr>
          <a:xfrm rot="19791000">
            <a:off x="29520" y="2529360"/>
            <a:ext cx="1713960" cy="3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Comic Sans MS"/>
                <a:ea typeface="DejaVu Sans"/>
              </a:rPr>
              <a:t>n </a:t>
            </a:r>
            <a:r>
              <a:rPr lang="en-US" sz="1800" b="0" i="1" strike="noStrike" spc="-1">
                <a:solidFill>
                  <a:srgbClr val="FF0000"/>
                </a:solidFill>
                <a:latin typeface="Comic Sans MS"/>
                <a:ea typeface="DejaVu Sans"/>
              </a:rPr>
              <a:t>versus</a:t>
            </a:r>
            <a:r>
              <a:rPr lang="en-US" sz="1800" b="0" strike="noStrike" spc="-1">
                <a:solidFill>
                  <a:srgbClr val="000000"/>
                </a:solidFill>
                <a:latin typeface="Comic Sans MS"/>
                <a:ea typeface="DejaVu Sans"/>
              </a:rPr>
              <a:t> X ray</a:t>
            </a:r>
            <a:endParaRPr lang="en-US" sz="1800" b="0" strike="noStrike" spc="-1">
              <a:latin typeface="Arial"/>
            </a:endParaRPr>
          </a:p>
        </p:txBody>
      </p:sp>
      <p:pic>
        <p:nvPicPr>
          <p:cNvPr id="156" name="Рисунок 6"/>
          <p:cNvPicPr/>
          <p:nvPr/>
        </p:nvPicPr>
        <p:blipFill>
          <a:blip r:embed="rId3"/>
          <a:stretch/>
        </p:blipFill>
        <p:spPr>
          <a:xfrm>
            <a:off x="2300040" y="2670840"/>
            <a:ext cx="840600" cy="927000"/>
          </a:xfrm>
          <a:prstGeom prst="rect">
            <a:avLst/>
          </a:prstGeom>
          <a:ln w="0">
            <a:noFill/>
          </a:ln>
        </p:spPr>
      </p:pic>
      <p:pic>
        <p:nvPicPr>
          <p:cNvPr id="157" name="Рисунок 7"/>
          <p:cNvPicPr/>
          <p:nvPr/>
        </p:nvPicPr>
        <p:blipFill>
          <a:blip r:embed="rId4"/>
          <a:stretch/>
        </p:blipFill>
        <p:spPr>
          <a:xfrm>
            <a:off x="573120" y="2773800"/>
            <a:ext cx="969840" cy="969840"/>
          </a:xfrm>
          <a:prstGeom prst="rect">
            <a:avLst/>
          </a:prstGeom>
          <a:ln w="0">
            <a:noFill/>
          </a:ln>
        </p:spPr>
      </p:pic>
      <p:sp>
        <p:nvSpPr>
          <p:cNvPr id="158" name="TextBox 23"/>
          <p:cNvSpPr/>
          <p:nvPr/>
        </p:nvSpPr>
        <p:spPr>
          <a:xfrm rot="588000">
            <a:off x="2339640" y="2239200"/>
            <a:ext cx="128232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Comic Sans MS"/>
                <a:ea typeface="DejaVu Sans"/>
              </a:rPr>
              <a:t>n </a:t>
            </a:r>
            <a:r>
              <a:rPr lang="ru-RU" sz="2800" b="0" i="1" strike="noStrike" spc="-1">
                <a:solidFill>
                  <a:srgbClr val="00B050"/>
                </a:solidFill>
                <a:latin typeface="Comic Sans MS"/>
                <a:ea typeface="DejaVu Sans"/>
              </a:rPr>
              <a:t>+</a:t>
            </a:r>
            <a:r>
              <a:rPr lang="en-US" sz="1800" b="0" strike="noStrike" spc="-1">
                <a:solidFill>
                  <a:srgbClr val="000000"/>
                </a:solidFill>
                <a:latin typeface="Comic Sans MS"/>
                <a:ea typeface="DejaVu Sans"/>
              </a:rPr>
              <a:t> X ray</a:t>
            </a:r>
            <a:endParaRPr lang="en-US" sz="1800" b="0" strike="noStrike" spc="-1">
              <a:latin typeface="Arial"/>
            </a:endParaRPr>
          </a:p>
        </p:txBody>
      </p:sp>
      <p:sp>
        <p:nvSpPr>
          <p:cNvPr id="159" name="Выгнутая вверх стрелка 2"/>
          <p:cNvSpPr/>
          <p:nvPr/>
        </p:nvSpPr>
        <p:spPr>
          <a:xfrm>
            <a:off x="1449360" y="2616840"/>
            <a:ext cx="810000" cy="259560"/>
          </a:xfrm>
          <a:prstGeom prst="curvedDownArrow">
            <a:avLst>
              <a:gd name="adj1" fmla="val 25000"/>
              <a:gd name="adj2" fmla="val 50000"/>
              <a:gd name="adj3" fmla="val 25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60" name="Прямоугольник 1"/>
          <p:cNvSpPr/>
          <p:nvPr/>
        </p:nvSpPr>
        <p:spPr>
          <a:xfrm>
            <a:off x="2810160" y="288720"/>
            <a:ext cx="2370600" cy="118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o-RO" sz="1800" b="0" strike="noStrike" spc="-1">
                <a:solidFill>
                  <a:srgbClr val="000000"/>
                </a:solidFill>
                <a:latin typeface="Comic Sans MS"/>
                <a:ea typeface="DejaVu Sans"/>
              </a:rPr>
              <a:t>N</a:t>
            </a:r>
            <a:r>
              <a:rPr lang="en-US" sz="1800" b="0" strike="noStrike" spc="-1">
                <a:solidFill>
                  <a:srgbClr val="000000"/>
                </a:solidFill>
                <a:latin typeface="Comic Sans MS"/>
                <a:ea typeface="DejaVu Sans"/>
              </a:rPr>
              <a:t>umber of powerful neutron sources </a:t>
            </a:r>
            <a:endParaRPr lang="en-US" sz="1800" b="0" strike="noStrike" spc="-1">
              <a:latin typeface="Arial"/>
            </a:endParaRPr>
          </a:p>
          <a:p>
            <a:pPr algn="ctr">
              <a:lnSpc>
                <a:spcPct val="100000"/>
              </a:lnSpc>
              <a:buNone/>
            </a:pPr>
            <a:r>
              <a:rPr lang="en-US" sz="1800" b="0" strike="noStrike" spc="-1">
                <a:solidFill>
                  <a:srgbClr val="000000"/>
                </a:solidFill>
                <a:latin typeface="Comic Sans MS"/>
                <a:ea typeface="DejaVu Sans"/>
              </a:rPr>
              <a:t>in the world</a:t>
            </a:r>
            <a:r>
              <a:rPr lang="ro-RO" sz="1800" b="0" strike="noStrike" spc="-1">
                <a:solidFill>
                  <a:srgbClr val="000000"/>
                </a:solidFill>
                <a:latin typeface="Comic Sans MS"/>
                <a:ea typeface="DejaVu Sans"/>
              </a:rPr>
              <a:t> is decreasing</a:t>
            </a:r>
            <a:endParaRPr lang="en-US" sz="1800" b="0" strike="noStrike" spc="-1">
              <a:latin typeface="Arial"/>
            </a:endParaRPr>
          </a:p>
        </p:txBody>
      </p:sp>
      <p:sp>
        <p:nvSpPr>
          <p:cNvPr id="161" name="Стрелка вверх 4"/>
          <p:cNvSpPr/>
          <p:nvPr/>
        </p:nvSpPr>
        <p:spPr>
          <a:xfrm rot="9657600">
            <a:off x="5246280" y="409320"/>
            <a:ext cx="362520" cy="718920"/>
          </a:xfrm>
          <a:prstGeom prst="upArrow">
            <a:avLst>
              <a:gd name="adj1" fmla="val 50000"/>
              <a:gd name="adj2" fmla="val 50000"/>
            </a:avLst>
          </a:prstGeom>
          <a:solidFill>
            <a:srgbClr val="FF0000"/>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62" name="TextBox 24"/>
          <p:cNvSpPr/>
          <p:nvPr/>
        </p:nvSpPr>
        <p:spPr>
          <a:xfrm>
            <a:off x="4382280" y="1514880"/>
            <a:ext cx="2724120" cy="118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o-RO" sz="1800" b="0" strike="noStrike" spc="-1">
                <a:solidFill>
                  <a:srgbClr val="000000"/>
                </a:solidFill>
                <a:latin typeface="Comic Sans MS"/>
                <a:ea typeface="DejaVu Sans"/>
              </a:rPr>
              <a:t>Increasing </a:t>
            </a:r>
            <a:r>
              <a:rPr lang="en-US" sz="1800" b="0" strike="noStrike" spc="-1">
                <a:solidFill>
                  <a:srgbClr val="000000"/>
                </a:solidFill>
                <a:latin typeface="Comic Sans MS"/>
                <a:ea typeface="DejaVu Sans"/>
              </a:rPr>
              <a:t>worldwide demand for </a:t>
            </a:r>
            <a:endParaRPr lang="en-US" sz="1800" b="0" strike="noStrike" spc="-1">
              <a:latin typeface="Arial"/>
            </a:endParaRPr>
          </a:p>
          <a:p>
            <a:pPr algn="ctr">
              <a:lnSpc>
                <a:spcPct val="100000"/>
              </a:lnSpc>
              <a:buNone/>
            </a:pPr>
            <a:r>
              <a:rPr lang="ro-RO" sz="1800" b="1" strike="noStrike" spc="-1">
                <a:solidFill>
                  <a:srgbClr val="000000"/>
                </a:solidFill>
                <a:latin typeface="Comic Sans MS"/>
                <a:ea typeface="DejaVu Sans"/>
              </a:rPr>
              <a:t>long pulse </a:t>
            </a:r>
            <a:r>
              <a:rPr lang="ro-RO" sz="1800" b="0" strike="noStrike" spc="-1">
                <a:solidFill>
                  <a:srgbClr val="000000"/>
                </a:solidFill>
                <a:latin typeface="Comic Sans MS"/>
                <a:ea typeface="DejaVu Sans"/>
              </a:rPr>
              <a:t>neutron sources </a:t>
            </a:r>
            <a:endParaRPr lang="en-US" sz="1800" b="0" strike="noStrike" spc="-1">
              <a:latin typeface="Arial"/>
            </a:endParaRPr>
          </a:p>
        </p:txBody>
      </p:sp>
      <p:sp>
        <p:nvSpPr>
          <p:cNvPr id="163" name="Стрелка вверх 5"/>
          <p:cNvSpPr/>
          <p:nvPr/>
        </p:nvSpPr>
        <p:spPr>
          <a:xfrm rot="1685400">
            <a:off x="6923880" y="1809360"/>
            <a:ext cx="362520" cy="718920"/>
          </a:xfrm>
          <a:prstGeom prst="upArrow">
            <a:avLst>
              <a:gd name="adj1" fmla="val 50000"/>
              <a:gd name="adj2" fmla="val 50000"/>
            </a:avLst>
          </a:prstGeom>
          <a:solidFill>
            <a:srgbClr val="00B050"/>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64" name="TextBox 25"/>
          <p:cNvSpPr/>
          <p:nvPr/>
        </p:nvSpPr>
        <p:spPr>
          <a:xfrm>
            <a:off x="3929760" y="2616840"/>
            <a:ext cx="3023640" cy="173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70C0"/>
              </a:buClr>
              <a:buFont typeface="Wingdings" charset="2"/>
              <a:buChar char=""/>
            </a:pPr>
            <a:r>
              <a:rPr lang="ro-RO" sz="1800" b="0" strike="noStrike" spc="-1">
                <a:solidFill>
                  <a:srgbClr val="000000"/>
                </a:solidFill>
                <a:latin typeface="Comic Sans MS"/>
                <a:ea typeface="DejaVu Sans"/>
              </a:rPr>
              <a:t>JINR </a:t>
            </a:r>
            <a:r>
              <a:rPr lang="en-US" sz="1800" b="0" strike="noStrike" spc="-1">
                <a:solidFill>
                  <a:srgbClr val="000000"/>
                </a:solidFill>
                <a:latin typeface="Comic Sans MS"/>
                <a:ea typeface="DejaVu Sans"/>
              </a:rPr>
              <a:t>world priority in the creation of pulsed reactors</a:t>
            </a:r>
            <a:endParaRPr lang="en-US" sz="1800" b="0" strike="noStrike" spc="-1">
              <a:latin typeface="Arial"/>
            </a:endParaRPr>
          </a:p>
          <a:p>
            <a:pPr marL="285840" indent="-285840">
              <a:lnSpc>
                <a:spcPct val="100000"/>
              </a:lnSpc>
              <a:buClr>
                <a:srgbClr val="0070C0"/>
              </a:buClr>
              <a:buFont typeface="Wingdings" charset="2"/>
              <a:buChar char=""/>
            </a:pPr>
            <a:r>
              <a:rPr lang="en-US" sz="1800" b="0" strike="noStrike" spc="-1">
                <a:solidFill>
                  <a:srgbClr val="000000"/>
                </a:solidFill>
                <a:latin typeface="Comic Sans MS"/>
                <a:ea typeface="DejaVu Sans"/>
              </a:rPr>
              <a:t>Expertise in the creation and operation of pulsed reactors</a:t>
            </a:r>
            <a:endParaRPr lang="en-US" sz="1800" b="0" strike="noStrike" spc="-1">
              <a:latin typeface="Arial"/>
            </a:endParaRPr>
          </a:p>
        </p:txBody>
      </p:sp>
      <p:sp>
        <p:nvSpPr>
          <p:cNvPr id="165" name="TextBox 26"/>
          <p:cNvSpPr/>
          <p:nvPr/>
        </p:nvSpPr>
        <p:spPr>
          <a:xfrm>
            <a:off x="419760" y="577080"/>
            <a:ext cx="2724120" cy="1735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o-RO" sz="1800" b="0" strike="noStrike" spc="-1">
                <a:solidFill>
                  <a:srgbClr val="000000"/>
                </a:solidFill>
                <a:latin typeface="Comic Sans MS"/>
                <a:ea typeface="DejaVu Sans"/>
              </a:rPr>
              <a:t>Increasing </a:t>
            </a:r>
            <a:r>
              <a:rPr lang="en-US" sz="1800" b="0" strike="noStrike" spc="-1">
                <a:solidFill>
                  <a:srgbClr val="000000"/>
                </a:solidFill>
                <a:latin typeface="Comic Sans MS"/>
                <a:ea typeface="DejaVu Sans"/>
              </a:rPr>
              <a:t>worldwide demand for </a:t>
            </a:r>
            <a:endParaRPr lang="en-US" sz="1800" b="0" strike="noStrike" spc="-1">
              <a:latin typeface="Arial"/>
            </a:endParaRPr>
          </a:p>
          <a:p>
            <a:pPr algn="ctr">
              <a:lnSpc>
                <a:spcPct val="100000"/>
              </a:lnSpc>
              <a:buNone/>
            </a:pPr>
            <a:r>
              <a:rPr lang="en-US" sz="1800" b="0" strike="noStrike" spc="-1">
                <a:solidFill>
                  <a:srgbClr val="000000"/>
                </a:solidFill>
                <a:latin typeface="Comic Sans MS"/>
                <a:ea typeface="DejaVu Sans"/>
              </a:rPr>
              <a:t>structure analysis</a:t>
            </a:r>
            <a:endParaRPr lang="en-US" sz="1800" b="0" strike="noStrike" spc="-1">
              <a:latin typeface="Arial"/>
            </a:endParaRPr>
          </a:p>
          <a:p>
            <a:pPr algn="ctr">
              <a:lnSpc>
                <a:spcPct val="100000"/>
              </a:lnSpc>
              <a:buNone/>
            </a:pPr>
            <a:r>
              <a:rPr lang="ro-RO" sz="1800" b="0" strike="noStrike" spc="-1">
                <a:solidFill>
                  <a:srgbClr val="000000"/>
                </a:solidFill>
                <a:latin typeface="Calibri"/>
                <a:ea typeface="DejaVu Sans"/>
              </a:rPr>
              <a:t>(</a:t>
            </a:r>
            <a:r>
              <a:rPr lang="en-US" sz="1800" b="1" strike="noStrike" spc="-1">
                <a:solidFill>
                  <a:srgbClr val="00B050"/>
                </a:solidFill>
                <a:latin typeface="Comic Sans MS"/>
                <a:ea typeface="DejaVu Sans"/>
              </a:rPr>
              <a:t>soft and biological systems</a:t>
            </a:r>
            <a:r>
              <a:rPr lang="ro-RO" sz="1800" b="1" strike="noStrike" spc="-1">
                <a:solidFill>
                  <a:srgbClr val="00B050"/>
                </a:solidFill>
                <a:latin typeface="Comic Sans MS"/>
                <a:ea typeface="DejaVu Sans"/>
              </a:rPr>
              <a:t>, </a:t>
            </a:r>
            <a:r>
              <a:rPr lang="en-US" sz="1800" b="1" strike="noStrike" spc="-1">
                <a:solidFill>
                  <a:srgbClr val="0070C0"/>
                </a:solidFill>
                <a:latin typeface="Comic Sans MS"/>
                <a:ea typeface="DejaVu Sans"/>
              </a:rPr>
              <a:t>Crystal and magnetic structure</a:t>
            </a:r>
            <a:r>
              <a:rPr lang="ro-RO" sz="1800" b="1" strike="noStrike" spc="-1">
                <a:solidFill>
                  <a:srgbClr val="0070C0"/>
                </a:solidFill>
                <a:latin typeface="Comic Sans MS"/>
                <a:ea typeface="DejaVu Sans"/>
              </a:rPr>
              <a:t>)</a:t>
            </a:r>
            <a:endParaRPr lang="en-US" sz="1800" b="0" strike="noStrike" spc="-1">
              <a:latin typeface="Arial"/>
            </a:endParaRPr>
          </a:p>
        </p:txBody>
      </p:sp>
      <p:sp>
        <p:nvSpPr>
          <p:cNvPr id="166" name="Стрелка вверх 6"/>
          <p:cNvSpPr/>
          <p:nvPr/>
        </p:nvSpPr>
        <p:spPr>
          <a:xfrm rot="20211600">
            <a:off x="262440" y="851760"/>
            <a:ext cx="362520" cy="718920"/>
          </a:xfrm>
          <a:prstGeom prst="upArrow">
            <a:avLst>
              <a:gd name="adj1" fmla="val 50000"/>
              <a:gd name="adj2" fmla="val 50000"/>
            </a:avLst>
          </a:prstGeom>
          <a:solidFill>
            <a:srgbClr val="00B050"/>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67" name="Прямоугольник 9"/>
          <p:cNvSpPr/>
          <p:nvPr/>
        </p:nvSpPr>
        <p:spPr>
          <a:xfrm>
            <a:off x="811080" y="3795840"/>
            <a:ext cx="3137760" cy="118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ctr">
              <a:lnSpc>
                <a:spcPct val="100000"/>
              </a:lnSpc>
              <a:buClr>
                <a:srgbClr val="0070C0"/>
              </a:buClr>
              <a:buFont typeface="Wingdings" charset="2"/>
              <a:buChar char=""/>
            </a:pPr>
            <a:r>
              <a:rPr lang="en-US" sz="1800" b="0" strike="noStrike" spc="-1">
                <a:solidFill>
                  <a:srgbClr val="000000"/>
                </a:solidFill>
                <a:latin typeface="Comic Sans MS"/>
                <a:ea typeface="DejaVu Sans"/>
              </a:rPr>
              <a:t>Demand for maintaining international community of neutron users </a:t>
            </a:r>
            <a:r>
              <a:rPr lang="ro-RO" sz="1800" b="0" strike="noStrike" spc="-1">
                <a:solidFill>
                  <a:srgbClr val="000000"/>
                </a:solidFill>
                <a:latin typeface="Comic Sans MS"/>
                <a:ea typeface="DejaVu Sans"/>
              </a:rPr>
              <a:t>from JINR member states </a:t>
            </a:r>
            <a:endParaRPr lang="en-US" sz="1800" b="0" strike="noStrike" spc="-1">
              <a:latin typeface="Arial"/>
            </a:endParaRPr>
          </a:p>
        </p:txBody>
      </p:sp>
      <p:sp>
        <p:nvSpPr>
          <p:cNvPr id="168" name="Прямоугольник 10"/>
          <p:cNvSpPr/>
          <p:nvPr/>
        </p:nvSpPr>
        <p:spPr>
          <a:xfrm>
            <a:off x="3048120" y="3105720"/>
            <a:ext cx="6095160" cy="368640"/>
          </a:xfrm>
          <a:prstGeom prst="rect">
            <a:avLst/>
          </a:prstGeom>
          <a:noFill/>
          <a:ln w="0">
            <a:noFill/>
          </a:ln>
        </p:spPr>
        <p:style>
          <a:lnRef idx="0">
            <a:scrgbClr r="0" g="0" b="0"/>
          </a:lnRef>
          <a:fillRef idx="0">
            <a:scrgbClr r="0" g="0" b="0"/>
          </a:fillRef>
          <a:effectRef idx="0">
            <a:scrgbClr r="0" g="0" b="0"/>
          </a:effectRef>
          <a:fontRef idx="minor"/>
        </p:style>
      </p:sp>
      <p:sp>
        <p:nvSpPr>
          <p:cNvPr id="169" name="Прямоугольник 11"/>
          <p:cNvSpPr/>
          <p:nvPr/>
        </p:nvSpPr>
        <p:spPr>
          <a:xfrm>
            <a:off x="2833200" y="5683680"/>
            <a:ext cx="5547240" cy="1187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400" b="0" strike="noStrike" spc="-1">
                <a:solidFill>
                  <a:srgbClr val="000000"/>
                </a:solidFill>
                <a:latin typeface="Calibri"/>
                <a:ea typeface="DejaVu Sans"/>
              </a:rPr>
              <a:t>extension of IBR-2 resources until 2042 </a:t>
            </a:r>
            <a:endParaRPr lang="en-US" sz="2400" b="0" strike="noStrike" spc="-1">
              <a:latin typeface="Arial"/>
            </a:endParaRPr>
          </a:p>
          <a:p>
            <a:pPr algn="ctr">
              <a:lnSpc>
                <a:spcPct val="100000"/>
              </a:lnSpc>
              <a:buNone/>
            </a:pPr>
            <a:r>
              <a:rPr lang="en-US" sz="2400" b="0" strike="noStrike" spc="-1">
                <a:solidFill>
                  <a:srgbClr val="000000"/>
                </a:solidFill>
                <a:latin typeface="Calibri"/>
                <a:ea typeface="DejaVu Sans"/>
              </a:rPr>
              <a:t>and simultaneous </a:t>
            </a:r>
            <a:endParaRPr lang="en-US" sz="2400" b="0" strike="noStrike" spc="-1">
              <a:latin typeface="Arial"/>
            </a:endParaRPr>
          </a:p>
          <a:p>
            <a:pPr algn="ctr">
              <a:lnSpc>
                <a:spcPct val="100000"/>
              </a:lnSpc>
              <a:buNone/>
            </a:pPr>
            <a:r>
              <a:rPr lang="en-US" sz="2400" b="0" strike="noStrike" spc="-1">
                <a:solidFill>
                  <a:srgbClr val="000000"/>
                </a:solidFill>
                <a:latin typeface="Calibri"/>
                <a:ea typeface="DejaVu Sans"/>
              </a:rPr>
              <a:t>modernization of the spectrometric fleet</a:t>
            </a:r>
            <a:endParaRPr lang="en-US" sz="2400" b="0" strike="noStrike" spc="-1">
              <a:latin typeface="Arial"/>
            </a:endParaRPr>
          </a:p>
        </p:txBody>
      </p:sp>
      <p:sp>
        <p:nvSpPr>
          <p:cNvPr id="170" name="Штриховая стрелка вправо 4"/>
          <p:cNvSpPr/>
          <p:nvPr/>
        </p:nvSpPr>
        <p:spPr>
          <a:xfrm rot="6249600">
            <a:off x="5549400" y="4615920"/>
            <a:ext cx="1428840" cy="64620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71" name="Штриховая стрелка вправо 5"/>
          <p:cNvSpPr/>
          <p:nvPr/>
        </p:nvSpPr>
        <p:spPr>
          <a:xfrm rot="21007200">
            <a:off x="7149960" y="3025440"/>
            <a:ext cx="1428840" cy="64620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72" name="TextBox 27"/>
          <p:cNvSpPr/>
          <p:nvPr/>
        </p:nvSpPr>
        <p:spPr>
          <a:xfrm>
            <a:off x="2336400" y="5727600"/>
            <a:ext cx="767880" cy="912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5400" b="0" strike="noStrike" spc="-1">
                <a:solidFill>
                  <a:srgbClr val="000000"/>
                </a:solidFill>
                <a:latin typeface="Symbol"/>
                <a:ea typeface="DejaVu Sans"/>
              </a:rPr>
              <a:t></a:t>
            </a:r>
            <a:endParaRPr lang="en-US" sz="5400" b="0" strike="noStrike" spc="-1">
              <a:latin typeface="Arial"/>
            </a:endParaRPr>
          </a:p>
        </p:txBody>
      </p:sp>
      <p:sp>
        <p:nvSpPr>
          <p:cNvPr id="173" name="Прямоугольник 12"/>
          <p:cNvSpPr/>
          <p:nvPr/>
        </p:nvSpPr>
        <p:spPr>
          <a:xfrm>
            <a:off x="8793720" y="2831760"/>
            <a:ext cx="3224880" cy="1918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400" b="0" strike="noStrike" spc="-1">
                <a:solidFill>
                  <a:srgbClr val="000000"/>
                </a:solidFill>
                <a:latin typeface="Calibri"/>
                <a:ea typeface="DejaVu Sans"/>
              </a:rPr>
              <a:t>creation of a new </a:t>
            </a:r>
            <a:endParaRPr lang="en-US" sz="2400" b="0" strike="noStrike" spc="-1">
              <a:latin typeface="Arial"/>
            </a:endParaRPr>
          </a:p>
          <a:p>
            <a:pPr algn="ctr">
              <a:lnSpc>
                <a:spcPct val="100000"/>
              </a:lnSpc>
              <a:buNone/>
            </a:pPr>
            <a:r>
              <a:rPr lang="en-US" sz="2400" b="1" strike="noStrike" spc="-1">
                <a:solidFill>
                  <a:srgbClr val="000000"/>
                </a:solidFill>
                <a:latin typeface="Calibri"/>
                <a:ea typeface="DejaVu Sans"/>
              </a:rPr>
              <a:t>high-flux</a:t>
            </a:r>
            <a:r>
              <a:rPr lang="ro-RO" sz="2400" b="1" strike="noStrike" spc="-1">
                <a:solidFill>
                  <a:srgbClr val="000000"/>
                </a:solidFill>
                <a:latin typeface="Calibri"/>
                <a:ea typeface="DejaVu Sans"/>
              </a:rPr>
              <a:t>,</a:t>
            </a:r>
            <a:r>
              <a:rPr lang="en-US" sz="2400" b="1" strike="noStrike" spc="-1">
                <a:solidFill>
                  <a:srgbClr val="000000"/>
                </a:solidFill>
                <a:latin typeface="Calibri"/>
                <a:ea typeface="DejaVu Sans"/>
              </a:rPr>
              <a:t> </a:t>
            </a:r>
            <a:r>
              <a:rPr lang="ro-RO" sz="2400" b="1" strike="noStrike" spc="-1">
                <a:solidFill>
                  <a:srgbClr val="000000"/>
                </a:solidFill>
                <a:latin typeface="Calibri"/>
                <a:ea typeface="DejaVu Sans"/>
              </a:rPr>
              <a:t>pulsed, reactor based </a:t>
            </a:r>
            <a:endParaRPr lang="en-US" sz="2400" b="0" strike="noStrike" spc="-1">
              <a:latin typeface="Arial"/>
            </a:endParaRPr>
          </a:p>
          <a:p>
            <a:pPr algn="ctr">
              <a:lnSpc>
                <a:spcPct val="100000"/>
              </a:lnSpc>
              <a:buNone/>
            </a:pPr>
            <a:r>
              <a:rPr lang="ro-RO" sz="2400" b="0" strike="noStrike" spc="-1">
                <a:solidFill>
                  <a:srgbClr val="000000"/>
                </a:solidFill>
                <a:latin typeface="Calibri"/>
                <a:ea typeface="DejaVu Sans"/>
              </a:rPr>
              <a:t>neutron </a:t>
            </a:r>
            <a:r>
              <a:rPr lang="en-US" sz="2400" b="0" strike="noStrike" spc="-1">
                <a:solidFill>
                  <a:srgbClr val="000000"/>
                </a:solidFill>
                <a:latin typeface="Calibri"/>
                <a:ea typeface="DejaVu Sans"/>
              </a:rPr>
              <a:t>source</a:t>
            </a:r>
            <a:endParaRPr lang="en-US" sz="2400" b="0" strike="noStrike" spc="-1">
              <a:latin typeface="Arial"/>
            </a:endParaRPr>
          </a:p>
          <a:p>
            <a:pPr algn="ctr">
              <a:lnSpc>
                <a:spcPct val="100000"/>
              </a:lnSpc>
              <a:buNone/>
            </a:pPr>
            <a:r>
              <a:rPr lang="ro-RO" sz="2400" b="0" strike="noStrike" spc="-1">
                <a:solidFill>
                  <a:srgbClr val="000000"/>
                </a:solidFill>
                <a:latin typeface="Calibri"/>
                <a:ea typeface="DejaVu Sans"/>
              </a:rPr>
              <a:t>by 2040</a:t>
            </a:r>
            <a:endParaRPr lang="en-US" sz="2400" b="0" strike="noStrike" spc="-1">
              <a:latin typeface="Arial"/>
            </a:endParaRPr>
          </a:p>
        </p:txBody>
      </p:sp>
      <p:sp>
        <p:nvSpPr>
          <p:cNvPr id="174" name="TextBox 28"/>
          <p:cNvSpPr/>
          <p:nvPr/>
        </p:nvSpPr>
        <p:spPr>
          <a:xfrm>
            <a:off x="11383200" y="2644200"/>
            <a:ext cx="767880" cy="912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u-RU" sz="5400" b="0" strike="noStrike" spc="-1">
                <a:solidFill>
                  <a:srgbClr val="000000"/>
                </a:solidFill>
                <a:latin typeface="Symbol"/>
                <a:ea typeface="DejaVu Sans"/>
              </a:rPr>
              <a:t></a:t>
            </a:r>
            <a:endParaRPr lang="en-US" sz="5400" b="0" strike="noStrike" spc="-1">
              <a:latin typeface="Arial"/>
            </a:endParaRPr>
          </a:p>
        </p:txBody>
      </p:sp>
      <p:sp>
        <p:nvSpPr>
          <p:cNvPr id="175" name="TextBox 29"/>
          <p:cNvSpPr/>
          <p:nvPr/>
        </p:nvSpPr>
        <p:spPr>
          <a:xfrm>
            <a:off x="4843800" y="-33480"/>
            <a:ext cx="1121400" cy="36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o-RO" sz="1800" b="0" strike="noStrike" spc="-1">
                <a:solidFill>
                  <a:srgbClr val="000000"/>
                </a:solidFill>
                <a:latin typeface="Calibri"/>
                <a:ea typeface="DejaVu Sans"/>
              </a:rPr>
              <a:t>(</a:t>
            </a:r>
            <a:r>
              <a:rPr lang="ru-RU" sz="1800" b="0" strike="noStrike" spc="-1">
                <a:solidFill>
                  <a:srgbClr val="000000"/>
                </a:solidFill>
                <a:latin typeface="Calibri"/>
                <a:ea typeface="DejaVu Sans"/>
              </a:rPr>
              <a:t>10</a:t>
            </a:r>
            <a:r>
              <a:rPr lang="ro-RO" sz="1800" b="0" strike="noStrike" spc="-1">
                <a:solidFill>
                  <a:srgbClr val="000000"/>
                </a:solidFill>
                <a:latin typeface="Calibri"/>
                <a:ea typeface="DejaVu Sans"/>
              </a:rPr>
              <a:t>, </a:t>
            </a:r>
            <a:r>
              <a:rPr lang="ru-RU" sz="1800" b="0" strike="noStrike" spc="-1">
                <a:solidFill>
                  <a:srgbClr val="000000"/>
                </a:solidFill>
                <a:latin typeface="Calibri"/>
                <a:ea typeface="DejaVu Sans"/>
              </a:rPr>
              <a:t>2011</a:t>
            </a:r>
            <a:r>
              <a:rPr lang="ro-RO" sz="1800" b="0" strike="noStrike" spc="-1">
                <a:solidFill>
                  <a:srgbClr val="000000"/>
                </a:solidFill>
                <a:latin typeface="Calibri"/>
                <a:ea typeface="DejaVu Sans"/>
              </a:rPr>
              <a:t>)</a:t>
            </a:r>
            <a:endParaRPr lang="en-US" sz="1800" b="0" strike="noStrike" spc="-1">
              <a:latin typeface="Arial"/>
            </a:endParaRPr>
          </a:p>
        </p:txBody>
      </p:sp>
      <p:sp>
        <p:nvSpPr>
          <p:cNvPr id="176" name="TextBox 30"/>
          <p:cNvSpPr/>
          <p:nvPr/>
        </p:nvSpPr>
        <p:spPr>
          <a:xfrm>
            <a:off x="5646240" y="1027440"/>
            <a:ext cx="996120" cy="36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ro-RO" sz="1800" b="0" strike="noStrike" spc="-1">
                <a:solidFill>
                  <a:srgbClr val="000000"/>
                </a:solidFill>
                <a:latin typeface="Calibri"/>
                <a:ea typeface="DejaVu Sans"/>
              </a:rPr>
              <a:t>(?, 2042)</a:t>
            </a:r>
            <a:endParaRPr lang="en-US" sz="1800" b="0" strike="noStrike" spc="-1">
              <a:latin typeface="Arial"/>
            </a:endParaRPr>
          </a:p>
        </p:txBody>
      </p:sp>
      <p:pic>
        <p:nvPicPr>
          <p:cNvPr id="177" name="Рисунок 8"/>
          <p:cNvPicPr/>
          <p:nvPr/>
        </p:nvPicPr>
        <p:blipFill>
          <a:blip r:embed="rId5"/>
          <a:stretch/>
        </p:blipFill>
        <p:spPr>
          <a:xfrm>
            <a:off x="407880" y="5062320"/>
            <a:ext cx="2087280" cy="1788480"/>
          </a:xfrm>
          <a:prstGeom prst="rect">
            <a:avLst/>
          </a:prstGeom>
          <a:ln w="0">
            <a:noFill/>
          </a:ln>
        </p:spPr>
      </p:pic>
      <p:sp>
        <p:nvSpPr>
          <p:cNvPr id="178" name="Прямоугольник 13"/>
          <p:cNvSpPr/>
          <p:nvPr/>
        </p:nvSpPr>
        <p:spPr>
          <a:xfrm>
            <a:off x="8947440" y="202320"/>
            <a:ext cx="2594880" cy="3643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800" b="0" strike="noStrike" spc="-1">
                <a:solidFill>
                  <a:srgbClr val="000000"/>
                </a:solidFill>
                <a:latin typeface="Calibri"/>
                <a:ea typeface="DejaVu Sans"/>
              </a:rPr>
              <a:t>NEPTUNE neutron source </a:t>
            </a:r>
            <a:endParaRPr lang="en-US" sz="1800" b="0" strike="noStrike" spc="-1">
              <a:latin typeface="Arial"/>
            </a:endParaRPr>
          </a:p>
        </p:txBody>
      </p:sp>
      <p:sp>
        <p:nvSpPr>
          <p:cNvPr id="179" name="TextBox 31"/>
          <p:cNvSpPr/>
          <p:nvPr/>
        </p:nvSpPr>
        <p:spPr>
          <a:xfrm>
            <a:off x="5425200" y="300960"/>
            <a:ext cx="26074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o-RO" sz="1800" b="0" strike="noStrike" spc="-1">
                <a:solidFill>
                  <a:srgbClr val="000000"/>
                </a:solidFill>
                <a:latin typeface="Calibri"/>
                <a:ea typeface="DejaVu Sans"/>
              </a:rPr>
              <a:t>(</a:t>
            </a:r>
            <a:r>
              <a:rPr lang="ru-RU" sz="1800" b="0" strike="noStrike" spc="-1">
                <a:solidFill>
                  <a:srgbClr val="000000"/>
                </a:solidFill>
                <a:latin typeface="Calibri"/>
                <a:ea typeface="DejaVu Sans"/>
              </a:rPr>
              <a:t>6</a:t>
            </a:r>
            <a:r>
              <a:rPr lang="ro-RO" sz="1800" b="0" strike="noStrike" spc="-1">
                <a:solidFill>
                  <a:srgbClr val="000000"/>
                </a:solidFill>
                <a:latin typeface="Calibri"/>
                <a:ea typeface="DejaVu Sans"/>
              </a:rPr>
              <a:t>, </a:t>
            </a:r>
            <a:r>
              <a:rPr lang="ru-RU" sz="1800" b="0" strike="noStrike" spc="-1">
                <a:solidFill>
                  <a:srgbClr val="000000"/>
                </a:solidFill>
                <a:latin typeface="Calibri"/>
                <a:ea typeface="DejaVu Sans"/>
              </a:rPr>
              <a:t>2022, </a:t>
            </a:r>
            <a:r>
              <a:rPr lang="ro-RO" sz="1800" b="0" strike="noStrike" spc="-1">
                <a:solidFill>
                  <a:srgbClr val="000000"/>
                </a:solidFill>
                <a:latin typeface="Calibri"/>
                <a:ea typeface="DejaVu Sans"/>
              </a:rPr>
              <a:t> </a:t>
            </a:r>
            <a:endParaRPr lang="en-US" sz="1800" b="0" strike="noStrike" spc="-1">
              <a:latin typeface="Arial"/>
            </a:endParaRPr>
          </a:p>
          <a:p>
            <a:pPr algn="ctr">
              <a:lnSpc>
                <a:spcPct val="100000"/>
              </a:lnSpc>
              <a:buNone/>
            </a:pPr>
            <a:r>
              <a:rPr lang="ro-RO" sz="1800" b="0" strike="noStrike" spc="-1">
                <a:solidFill>
                  <a:srgbClr val="000000"/>
                </a:solidFill>
                <a:latin typeface="Calibri"/>
                <a:ea typeface="DejaVu Sans"/>
              </a:rPr>
              <a:t>Functional - 3)</a:t>
            </a:r>
            <a:endParaRPr lang="en-US" sz="1800" b="0" strike="noStrike" spc="-1">
              <a:latin typeface="Arial"/>
            </a:endParaRPr>
          </a:p>
        </p:txBody>
      </p:sp>
      <p:sp>
        <p:nvSpPr>
          <p:cNvPr id="180" name="Штриховая стрелка вправо 6"/>
          <p:cNvSpPr/>
          <p:nvPr/>
        </p:nvSpPr>
        <p:spPr>
          <a:xfrm rot="18659400">
            <a:off x="8179920" y="4739040"/>
            <a:ext cx="1475640" cy="646200"/>
          </a:xfrm>
          <a:prstGeom prst="stripedRightArrow">
            <a:avLst>
              <a:gd name="adj1" fmla="val 50000"/>
              <a:gd name="adj2" fmla="val 50000"/>
            </a:avLst>
          </a:prstGeom>
          <a:solidFill>
            <a:srgbClr val="5B9BD5"/>
          </a:solidFill>
          <a:ln>
            <a:solidFill>
              <a:srgbClr val="43729D"/>
            </a:solidFill>
          </a:ln>
        </p:spPr>
        <p:style>
          <a:lnRef idx="2">
            <a:schemeClr val="accent1">
              <a:shade val="50000"/>
            </a:schemeClr>
          </a:lnRef>
          <a:fillRef idx="1">
            <a:schemeClr val="accent1"/>
          </a:fillRef>
          <a:effectRef idx="0">
            <a:schemeClr val="accent1"/>
          </a:effectRef>
          <a:fontRef idx="minor"/>
        </p:style>
      </p:sp>
      <p:sp>
        <p:nvSpPr>
          <p:cNvPr id="181" name="TextBox 33"/>
          <p:cNvSpPr/>
          <p:nvPr/>
        </p:nvSpPr>
        <p:spPr>
          <a:xfrm>
            <a:off x="7323480" y="1926360"/>
            <a:ext cx="708840" cy="63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ro-RO" sz="1800" b="0" strike="noStrike" spc="-1">
                <a:solidFill>
                  <a:srgbClr val="000000"/>
                </a:solidFill>
                <a:latin typeface="Calibri"/>
                <a:ea typeface="DejaVu Sans"/>
              </a:rPr>
              <a:t>ESS </a:t>
            </a:r>
            <a:endParaRPr lang="en-US" sz="1800" b="0" strike="noStrike" spc="-1">
              <a:latin typeface="Arial"/>
            </a:endParaRPr>
          </a:p>
          <a:p>
            <a:pPr algn="ctr">
              <a:lnSpc>
                <a:spcPct val="100000"/>
              </a:lnSpc>
              <a:buNone/>
            </a:pPr>
            <a:r>
              <a:rPr lang="ro-RO" sz="1800" b="0" strike="noStrike" spc="-1">
                <a:solidFill>
                  <a:srgbClr val="000000"/>
                </a:solidFill>
                <a:latin typeface="Calibri"/>
                <a:ea typeface="DejaVu Sans"/>
              </a:rPr>
              <a:t>2027</a:t>
            </a:r>
            <a:endParaRPr lang="en-US" sz="1800" b="0" strike="noStrike" spc="-1">
              <a:latin typeface="Arial"/>
            </a:endParaRPr>
          </a:p>
        </p:txBody>
      </p:sp>
      <p:sp>
        <p:nvSpPr>
          <p:cNvPr id="182" name="TextBox 36"/>
          <p:cNvSpPr/>
          <p:nvPr/>
        </p:nvSpPr>
        <p:spPr>
          <a:xfrm>
            <a:off x="9552960" y="5416560"/>
            <a:ext cx="2094840" cy="63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ro-RO" sz="1800" b="0" strike="noStrike" spc="-1">
                <a:solidFill>
                  <a:srgbClr val="000000"/>
                </a:solidFill>
                <a:latin typeface="Calibri"/>
                <a:ea typeface="DejaVu Sans"/>
              </a:rPr>
              <a:t>Additional benefits</a:t>
            </a:r>
            <a:r>
              <a:rPr lang="en-US" sz="1800" b="0" strike="noStrike" spc="-1">
                <a:solidFill>
                  <a:srgbClr val="000000"/>
                </a:solidFill>
                <a:latin typeface="Calibri"/>
                <a:ea typeface="DejaVu Sans"/>
              </a:rPr>
              <a:t>:</a:t>
            </a:r>
            <a:endParaRPr lang="en-US" sz="1800" b="0" strike="noStrike" spc="-1">
              <a:latin typeface="Arial"/>
            </a:endParaRPr>
          </a:p>
          <a:p>
            <a:pPr algn="ctr">
              <a:lnSpc>
                <a:spcPct val="100000"/>
              </a:lnSpc>
              <a:buNone/>
            </a:pPr>
            <a:r>
              <a:rPr lang="en-US" sz="1800" b="0" strike="noStrike" spc="-1">
                <a:solidFill>
                  <a:srgbClr val="000000"/>
                </a:solidFill>
                <a:latin typeface="Calibri"/>
                <a:ea typeface="DejaVu Sans"/>
              </a:rPr>
              <a:t>New fuel technology</a:t>
            </a:r>
            <a:endParaRPr lang="en-US" sz="1800" b="0" strike="noStrike" spc="-1">
              <a:latin typeface="Arial"/>
            </a:endParaRPr>
          </a:p>
        </p:txBody>
      </p:sp>
      <p:pic>
        <p:nvPicPr>
          <p:cNvPr id="183" name="Рисунок 9"/>
          <p:cNvPicPr/>
          <p:nvPr/>
        </p:nvPicPr>
        <p:blipFill>
          <a:blip r:embed="rId6"/>
          <a:stretch/>
        </p:blipFill>
        <p:spPr>
          <a:xfrm>
            <a:off x="8316720" y="596520"/>
            <a:ext cx="3997800" cy="205524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Box 3"/>
          <p:cNvSpPr/>
          <p:nvPr/>
        </p:nvSpPr>
        <p:spPr>
          <a:xfrm>
            <a:off x="0" y="124560"/>
            <a:ext cx="11886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2400" b="1" strike="noStrike" spc="-1">
                <a:solidFill>
                  <a:srgbClr val="0000FF"/>
                </a:solidFill>
                <a:latin typeface="Calibri"/>
                <a:ea typeface="DejaVu Sans"/>
              </a:rPr>
              <a:t>DEVELOPMENT OF THE IBR-2 SPECTROMETER COMPLEX </a:t>
            </a:r>
            <a:endParaRPr lang="en-US" sz="2400" b="0" strike="noStrike" spc="-1">
              <a:latin typeface="Arial"/>
            </a:endParaRPr>
          </a:p>
        </p:txBody>
      </p:sp>
      <p:grpSp>
        <p:nvGrpSpPr>
          <p:cNvPr id="185" name="Группа 21"/>
          <p:cNvGrpSpPr/>
          <p:nvPr/>
        </p:nvGrpSpPr>
        <p:grpSpPr>
          <a:xfrm>
            <a:off x="0" y="1266480"/>
            <a:ext cx="5774040" cy="4624920"/>
            <a:chOff x="0" y="1266480"/>
            <a:chExt cx="5774040" cy="4624920"/>
          </a:xfrm>
        </p:grpSpPr>
        <p:pic>
          <p:nvPicPr>
            <p:cNvPr id="186" name="Рисунок 4"/>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p:blipFill>
          <p:spPr>
            <a:xfrm>
              <a:off x="0" y="1266480"/>
              <a:ext cx="5774040" cy="4624920"/>
            </a:xfrm>
            <a:prstGeom prst="rect">
              <a:avLst/>
            </a:prstGeom>
            <a:ln w="0">
              <a:noFill/>
            </a:ln>
          </p:spPr>
        </p:pic>
        <p:sp>
          <p:nvSpPr>
            <p:cNvPr id="187" name="TextBox 5"/>
            <p:cNvSpPr/>
            <p:nvPr/>
          </p:nvSpPr>
          <p:spPr>
            <a:xfrm>
              <a:off x="4780080" y="4100040"/>
              <a:ext cx="6912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NRT</a:t>
              </a:r>
              <a:endParaRPr lang="en-US" sz="1200" b="0" strike="noStrike" spc="-1">
                <a:latin typeface="Arial"/>
              </a:endParaRPr>
            </a:p>
          </p:txBody>
        </p:sp>
        <p:sp>
          <p:nvSpPr>
            <p:cNvPr id="188" name="TextBox 6"/>
            <p:cNvSpPr/>
            <p:nvPr/>
          </p:nvSpPr>
          <p:spPr>
            <a:xfrm>
              <a:off x="4502880" y="4404240"/>
              <a:ext cx="6912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FSS</a:t>
              </a:r>
              <a:endParaRPr lang="en-US" sz="1200" b="0" strike="noStrike" spc="-1">
                <a:latin typeface="Arial"/>
              </a:endParaRPr>
            </a:p>
          </p:txBody>
        </p:sp>
        <p:sp>
          <p:nvSpPr>
            <p:cNvPr id="189" name="TextBox 7"/>
            <p:cNvSpPr/>
            <p:nvPr/>
          </p:nvSpPr>
          <p:spPr>
            <a:xfrm>
              <a:off x="4087080" y="4610520"/>
              <a:ext cx="6912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DN-12</a:t>
              </a:r>
              <a:endParaRPr lang="en-US" sz="1200" b="0" strike="noStrike" spc="-1">
                <a:latin typeface="Arial"/>
              </a:endParaRPr>
            </a:p>
          </p:txBody>
        </p:sp>
        <p:sp>
          <p:nvSpPr>
            <p:cNvPr id="190" name="TextBox 8"/>
            <p:cNvSpPr/>
            <p:nvPr/>
          </p:nvSpPr>
          <p:spPr>
            <a:xfrm>
              <a:off x="3948840" y="5060520"/>
              <a:ext cx="6912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FSD</a:t>
              </a:r>
              <a:endParaRPr lang="en-US" sz="1200" b="0" strike="noStrike" spc="-1">
                <a:latin typeface="Arial"/>
              </a:endParaRPr>
            </a:p>
          </p:txBody>
        </p:sp>
        <p:sp>
          <p:nvSpPr>
            <p:cNvPr id="191" name="TextBox 9"/>
            <p:cNvSpPr/>
            <p:nvPr/>
          </p:nvSpPr>
          <p:spPr>
            <a:xfrm>
              <a:off x="2701800" y="5072040"/>
              <a:ext cx="7606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GRAINS</a:t>
              </a:r>
              <a:endParaRPr lang="en-US" sz="1200" b="0" strike="noStrike" spc="-1">
                <a:latin typeface="Arial"/>
              </a:endParaRPr>
            </a:p>
          </p:txBody>
        </p:sp>
        <p:sp>
          <p:nvSpPr>
            <p:cNvPr id="192" name="TextBox 10"/>
            <p:cNvSpPr/>
            <p:nvPr/>
          </p:nvSpPr>
          <p:spPr>
            <a:xfrm>
              <a:off x="1503360" y="4710960"/>
              <a:ext cx="7606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REFLEX</a:t>
              </a:r>
              <a:endParaRPr lang="en-US" sz="1200" b="0" strike="noStrike" spc="-1">
                <a:latin typeface="Arial"/>
              </a:endParaRPr>
            </a:p>
          </p:txBody>
        </p:sp>
        <p:sp>
          <p:nvSpPr>
            <p:cNvPr id="193" name="TextBox 11"/>
            <p:cNvSpPr/>
            <p:nvPr/>
          </p:nvSpPr>
          <p:spPr>
            <a:xfrm>
              <a:off x="1607400" y="4361400"/>
              <a:ext cx="76068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REMUR</a:t>
              </a:r>
              <a:endParaRPr lang="en-US" sz="1200" b="0" strike="noStrike" spc="-1">
                <a:latin typeface="Arial"/>
              </a:endParaRPr>
            </a:p>
          </p:txBody>
        </p:sp>
        <p:sp>
          <p:nvSpPr>
            <p:cNvPr id="194" name="TextBox 12"/>
            <p:cNvSpPr/>
            <p:nvPr/>
          </p:nvSpPr>
          <p:spPr>
            <a:xfrm>
              <a:off x="380160" y="3285000"/>
              <a:ext cx="76068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NERA</a:t>
              </a:r>
              <a:endParaRPr lang="en-US" sz="1200" b="0" strike="noStrike" spc="-1">
                <a:latin typeface="Arial"/>
              </a:endParaRPr>
            </a:p>
          </p:txBody>
        </p:sp>
        <p:sp>
          <p:nvSpPr>
            <p:cNvPr id="195" name="TextBox 13"/>
            <p:cNvSpPr/>
            <p:nvPr/>
          </p:nvSpPr>
          <p:spPr>
            <a:xfrm>
              <a:off x="533520" y="2527560"/>
              <a:ext cx="84456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EPSILON</a:t>
              </a:r>
              <a:endParaRPr lang="en-US" sz="1200" b="0" strike="noStrike" spc="-1">
                <a:latin typeface="Arial"/>
              </a:endParaRPr>
            </a:p>
          </p:txBody>
        </p:sp>
        <p:sp>
          <p:nvSpPr>
            <p:cNvPr id="196" name="TextBox 14"/>
            <p:cNvSpPr/>
            <p:nvPr/>
          </p:nvSpPr>
          <p:spPr>
            <a:xfrm>
              <a:off x="417600" y="2675160"/>
              <a:ext cx="56520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SKAT</a:t>
              </a:r>
              <a:endParaRPr lang="en-US" sz="1200" b="0" strike="noStrike" spc="-1">
                <a:latin typeface="Arial"/>
              </a:endParaRPr>
            </a:p>
          </p:txBody>
        </p:sp>
        <p:sp>
          <p:nvSpPr>
            <p:cNvPr id="197" name="TextBox 15"/>
            <p:cNvSpPr/>
            <p:nvPr/>
          </p:nvSpPr>
          <p:spPr>
            <a:xfrm>
              <a:off x="1763280" y="2660400"/>
              <a:ext cx="6912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DN-6</a:t>
              </a:r>
              <a:endParaRPr lang="en-US" sz="1200" b="0" strike="noStrike" spc="-1">
                <a:latin typeface="Arial"/>
              </a:endParaRPr>
            </a:p>
          </p:txBody>
        </p:sp>
        <p:sp>
          <p:nvSpPr>
            <p:cNvPr id="198" name="TextBox 16"/>
            <p:cNvSpPr/>
            <p:nvPr/>
          </p:nvSpPr>
          <p:spPr>
            <a:xfrm>
              <a:off x="2676240" y="3031560"/>
              <a:ext cx="6912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RTD</a:t>
              </a:r>
              <a:endParaRPr lang="en-US" sz="1200" b="0" strike="noStrike" spc="-1">
                <a:latin typeface="Arial"/>
              </a:endParaRPr>
            </a:p>
          </p:txBody>
        </p:sp>
        <p:sp>
          <p:nvSpPr>
            <p:cNvPr id="199" name="TextBox 17"/>
            <p:cNvSpPr/>
            <p:nvPr/>
          </p:nvSpPr>
          <p:spPr>
            <a:xfrm>
              <a:off x="2217240" y="2316240"/>
              <a:ext cx="6912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HRFD</a:t>
              </a:r>
              <a:endParaRPr lang="en-US" sz="1200" b="0" strike="noStrike" spc="-1">
                <a:latin typeface="Arial"/>
              </a:endParaRPr>
            </a:p>
          </p:txBody>
        </p:sp>
        <p:sp>
          <p:nvSpPr>
            <p:cNvPr id="200" name="TextBox 18"/>
            <p:cNvSpPr/>
            <p:nvPr/>
          </p:nvSpPr>
          <p:spPr>
            <a:xfrm>
              <a:off x="2814840" y="2202120"/>
              <a:ext cx="69120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YuMO</a:t>
              </a:r>
              <a:endParaRPr lang="en-US" sz="1200" b="0" strike="noStrike" spc="-1">
                <a:latin typeface="Arial"/>
              </a:endParaRPr>
            </a:p>
          </p:txBody>
        </p:sp>
        <p:sp>
          <p:nvSpPr>
            <p:cNvPr id="201" name="TextBox 19"/>
            <p:cNvSpPr/>
            <p:nvPr/>
          </p:nvSpPr>
          <p:spPr>
            <a:xfrm>
              <a:off x="4415400" y="1676880"/>
              <a:ext cx="76860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BJN</a:t>
              </a:r>
              <a:endParaRPr lang="en-US" sz="1200" b="0" strike="noStrike" spc="-1">
                <a:latin typeface="Arial"/>
              </a:endParaRPr>
            </a:p>
            <a:p>
              <a:pPr>
                <a:lnSpc>
                  <a:spcPct val="100000"/>
                </a:lnSpc>
                <a:buNone/>
                <a:tabLst>
                  <a:tab pos="408240" algn="l"/>
                </a:tabLst>
              </a:pPr>
              <a:r>
                <a:rPr lang="en-GB" sz="1200" b="0" strike="noStrike" spc="-1">
                  <a:solidFill>
                    <a:srgbClr val="000000"/>
                  </a:solidFill>
                  <a:latin typeface="Arial"/>
                  <a:ea typeface="DejaVu Sans"/>
                </a:rPr>
                <a:t>(project)</a:t>
              </a:r>
              <a:endParaRPr lang="en-US" sz="1200" b="0" strike="noStrike" spc="-1">
                <a:latin typeface="Arial"/>
              </a:endParaRPr>
            </a:p>
          </p:txBody>
        </p:sp>
        <p:sp>
          <p:nvSpPr>
            <p:cNvPr id="202" name="TextBox 20"/>
            <p:cNvSpPr/>
            <p:nvPr/>
          </p:nvSpPr>
          <p:spPr>
            <a:xfrm>
              <a:off x="4318200" y="3146760"/>
              <a:ext cx="9223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GB" sz="1200" b="0" strike="noStrike" spc="-1">
                  <a:solidFill>
                    <a:srgbClr val="000000"/>
                  </a:solidFill>
                  <a:latin typeface="Arial"/>
                  <a:ea typeface="DejaVu Sans"/>
                </a:rPr>
                <a:t>KOLKHIDA</a:t>
              </a:r>
              <a:endParaRPr lang="en-US" sz="1200" b="0" strike="noStrike" spc="-1">
                <a:latin typeface="Arial"/>
              </a:endParaRPr>
            </a:p>
          </p:txBody>
        </p:sp>
      </p:grpSp>
      <p:sp>
        <p:nvSpPr>
          <p:cNvPr id="203" name="TextBox 22"/>
          <p:cNvSpPr/>
          <p:nvPr/>
        </p:nvSpPr>
        <p:spPr>
          <a:xfrm>
            <a:off x="5985360" y="1042200"/>
            <a:ext cx="5731560" cy="5301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just">
              <a:lnSpc>
                <a:spcPct val="100000"/>
              </a:lnSpc>
              <a:buNone/>
              <a:tabLst>
                <a:tab pos="408240" algn="l"/>
              </a:tabLst>
            </a:pPr>
            <a:r>
              <a:rPr lang="en-US" sz="1800" b="0" strike="noStrike" spc="-1">
                <a:solidFill>
                  <a:srgbClr val="000000"/>
                </a:solidFill>
                <a:latin typeface="Calibri"/>
                <a:ea typeface="DejaVu Sans"/>
              </a:rPr>
              <a:t>Development of the basic configuration</a:t>
            </a:r>
            <a:r>
              <a:rPr lang="ru-RU" sz="1800" b="0" strike="noStrike" spc="-1">
                <a:solidFill>
                  <a:srgbClr val="000000"/>
                </a:solidFill>
                <a:latin typeface="Calibri"/>
                <a:ea typeface="DejaVu Sans"/>
              </a:rPr>
              <a:t> </a:t>
            </a:r>
            <a:r>
              <a:rPr lang="en-GB" sz="1800" b="0" strike="noStrike" spc="-1">
                <a:solidFill>
                  <a:srgbClr val="000000"/>
                </a:solidFill>
                <a:latin typeface="Calibri"/>
                <a:ea typeface="DejaVu Sans"/>
              </a:rPr>
              <a:t>elements</a:t>
            </a:r>
            <a:r>
              <a:rPr lang="en-US" sz="1800" b="0" strike="noStrike" spc="-1">
                <a:solidFill>
                  <a:srgbClr val="000000"/>
                </a:solidFill>
                <a:latin typeface="Calibri"/>
                <a:ea typeface="DejaVu Sans"/>
              </a:rPr>
              <a:t> of the inverse geometry inelastic neutron scattering spectrometer BJN at the IBR 2 reactor.</a:t>
            </a:r>
            <a:endParaRPr lang="en-US" sz="1800" b="0" strike="noStrike" spc="-1">
              <a:latin typeface="Arial"/>
            </a:endParaRPr>
          </a:p>
          <a:p>
            <a:pPr algn="just">
              <a:lnSpc>
                <a:spcPct val="100000"/>
              </a:lnSpc>
              <a:buNone/>
              <a:tabLst>
                <a:tab pos="408240" algn="l"/>
              </a:tabLst>
            </a:pPr>
            <a:endParaRPr lang="en-US" sz="1800" b="0" strike="noStrike" spc="-1">
              <a:latin typeface="Arial"/>
            </a:endParaRPr>
          </a:p>
          <a:p>
            <a:pPr algn="just">
              <a:lnSpc>
                <a:spcPct val="100000"/>
              </a:lnSpc>
              <a:buNone/>
              <a:tabLst>
                <a:tab pos="408240" algn="l"/>
              </a:tabLst>
            </a:pPr>
            <a:r>
              <a:rPr lang="en-US" sz="1800" b="0" strike="noStrike" spc="-1">
                <a:solidFill>
                  <a:srgbClr val="000000"/>
                </a:solidFill>
                <a:latin typeface="Calibri"/>
                <a:ea typeface="DejaVu Sans"/>
              </a:rPr>
              <a:t>Completion of the development of basic configuration of the small angle neutron scattering and imaging spectrometer.</a:t>
            </a:r>
            <a:endParaRPr lang="en-US" sz="1800" b="0" strike="noStrike" spc="-1">
              <a:latin typeface="Arial"/>
            </a:endParaRPr>
          </a:p>
          <a:p>
            <a:pPr algn="just">
              <a:lnSpc>
                <a:spcPct val="100000"/>
              </a:lnSpc>
              <a:buNone/>
              <a:tabLst>
                <a:tab pos="408240" algn="l"/>
              </a:tabLst>
            </a:pPr>
            <a:endParaRPr lang="en-US" sz="1800" b="0" strike="noStrike" spc="-1">
              <a:latin typeface="Arial"/>
            </a:endParaRPr>
          </a:p>
          <a:p>
            <a:pPr algn="just">
              <a:lnSpc>
                <a:spcPct val="100000"/>
              </a:lnSpc>
              <a:buNone/>
              <a:tabLst>
                <a:tab pos="408240" algn="l"/>
              </a:tabLst>
            </a:pPr>
            <a:r>
              <a:rPr lang="en-US" sz="1800" b="0" strike="noStrike" spc="-1">
                <a:solidFill>
                  <a:srgbClr val="000000"/>
                </a:solidFill>
                <a:latin typeface="Calibri"/>
                <a:ea typeface="DejaVu Sans"/>
              </a:rPr>
              <a:t>Modernization and reconstruction of spectrometers HRFD, YuMO, RTD, DN-6, DN-12, FSD, NERA, REMUR, REFLEX, SKAT, EPSILON, FSS, NRT, focused on improvement of technical parameters and extension of research capabilities.</a:t>
            </a:r>
            <a:endParaRPr lang="en-US" sz="1800" b="0" strike="noStrike" spc="-1">
              <a:latin typeface="Arial"/>
            </a:endParaRPr>
          </a:p>
          <a:p>
            <a:pPr algn="just">
              <a:lnSpc>
                <a:spcPct val="100000"/>
              </a:lnSpc>
              <a:buNone/>
              <a:tabLst>
                <a:tab pos="408240" algn="l"/>
              </a:tabLst>
            </a:pPr>
            <a:endParaRPr lang="en-US" sz="1800" b="0" strike="noStrike" spc="-1">
              <a:latin typeface="Arial"/>
            </a:endParaRPr>
          </a:p>
          <a:p>
            <a:pPr algn="just">
              <a:lnSpc>
                <a:spcPct val="100000"/>
              </a:lnSpc>
              <a:buNone/>
              <a:tabLst>
                <a:tab pos="408240" algn="l"/>
              </a:tabLst>
            </a:pPr>
            <a:r>
              <a:rPr lang="en-US" sz="1800" b="0" strike="noStrike" spc="-1">
                <a:solidFill>
                  <a:srgbClr val="000000"/>
                </a:solidFill>
                <a:latin typeface="Calibri"/>
                <a:ea typeface="DejaVu Sans"/>
              </a:rPr>
              <a:t>Development of laboratory equipment for samples characterization and physical properties measurements.</a:t>
            </a:r>
            <a:endParaRPr lang="en-US" sz="1800" b="0" strike="noStrike" spc="-1">
              <a:latin typeface="Arial"/>
            </a:endParaRPr>
          </a:p>
          <a:p>
            <a:pPr algn="just">
              <a:lnSpc>
                <a:spcPct val="100000"/>
              </a:lnSpc>
              <a:buNone/>
              <a:tabLst>
                <a:tab pos="408240" algn="l"/>
              </a:tabLst>
            </a:pPr>
            <a:endParaRPr lang="en-US" sz="1800" b="0" strike="noStrike" spc="-1">
              <a:latin typeface="Arial"/>
            </a:endParaRPr>
          </a:p>
          <a:p>
            <a:pPr algn="just">
              <a:lnSpc>
                <a:spcPct val="100000"/>
              </a:lnSpc>
              <a:buNone/>
              <a:tabLst>
                <a:tab pos="408240" algn="l"/>
              </a:tabLst>
            </a:pPr>
            <a:r>
              <a:rPr lang="en-US" sz="1800" b="0" strike="noStrike" spc="-1">
                <a:solidFill>
                  <a:srgbClr val="000000"/>
                </a:solidFill>
                <a:latin typeface="Calibri"/>
                <a:ea typeface="DejaVu Sans"/>
              </a:rPr>
              <a:t>Support and modernization of the complex of cryogenic moderators.</a:t>
            </a:r>
            <a:endParaRPr lang="en-US" sz="1800" b="0" strike="noStrike" spc="-1">
              <a:latin typeface="Arial"/>
            </a:endParaRPr>
          </a:p>
          <a:p>
            <a:pPr algn="just">
              <a:lnSpc>
                <a:spcPct val="100000"/>
              </a:lnSpc>
              <a:buNone/>
              <a:tabLst>
                <a:tab pos="408240" algn="l"/>
              </a:tabLst>
            </a:pPr>
            <a:endParaRPr lang="en-US" sz="18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112423" y="305543"/>
            <a:ext cx="11924318" cy="6127914"/>
          </a:xfrm>
          <a:prstGeom prst="rect">
            <a:avLst/>
          </a:prstGeom>
        </p:spPr>
      </p:pic>
    </p:spTree>
    <p:extLst>
      <p:ext uri="{BB962C8B-B14F-4D97-AF65-F5344CB8AC3E}">
        <p14:creationId xmlns:p14="http://schemas.microsoft.com/office/powerpoint/2010/main" val="211460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2"/>
            <a:ext cx="12215970" cy="523220"/>
          </a:xfrm>
          <a:prstGeom prst="rect">
            <a:avLst/>
          </a:prstGeom>
          <a:noFill/>
        </p:spPr>
        <p:txBody>
          <a:bodyPr wrap="square">
            <a:spAutoFit/>
          </a:bodyPr>
          <a:lstStyle/>
          <a:p>
            <a:pPr algn="ctr"/>
            <a:r>
              <a:rPr lang="en-US" sz="2800" dirty="0"/>
              <a:t>R&amp;D of neptunium-nitride fuel</a:t>
            </a:r>
            <a:r>
              <a:rPr lang="ru-RU" sz="2800" dirty="0"/>
              <a:t> </a:t>
            </a:r>
            <a:r>
              <a:rPr lang="en-US" sz="2800" dirty="0"/>
              <a:t>of NEPTINE reactor (JSC VNIINM, 2022)</a:t>
            </a:r>
            <a:endParaRPr lang="ru-RU" sz="2800" dirty="0"/>
          </a:p>
        </p:txBody>
      </p:sp>
      <p:sp>
        <p:nvSpPr>
          <p:cNvPr id="16" name="Прямоугольник 15"/>
          <p:cNvSpPr/>
          <p:nvPr/>
        </p:nvSpPr>
        <p:spPr>
          <a:xfrm>
            <a:off x="4439920" y="2194561"/>
            <a:ext cx="7853680" cy="2308324"/>
          </a:xfrm>
          <a:prstGeom prst="rect">
            <a:avLst/>
          </a:prstGeom>
        </p:spPr>
        <p:txBody>
          <a:bodyPr wrap="square">
            <a:spAutoFit/>
          </a:bodyPr>
          <a:lstStyle/>
          <a:p>
            <a:pPr algn="just"/>
            <a:r>
              <a:rPr lang="en-US" u="sng" dirty="0">
                <a:solidFill>
                  <a:srgbClr val="000000"/>
                </a:solidFill>
                <a:latin typeface="Times New Roman" panose="02020603050405020304" pitchFamily="18" charset="0"/>
                <a:ea typeface="Calibri" panose="020F0502020204030204" pitchFamily="34" charset="0"/>
              </a:rPr>
              <a:t>R &amp; D for the development of fuel rods includes the following stages: </a:t>
            </a:r>
          </a:p>
          <a:p>
            <a:pPr marL="342900" indent="-342900" algn="just">
              <a:buAutoNum type="arabicParenR"/>
            </a:pPr>
            <a:r>
              <a:rPr lang="en-US" dirty="0">
                <a:solidFill>
                  <a:srgbClr val="000000"/>
                </a:solidFill>
                <a:latin typeface="Times New Roman" panose="02020603050405020304" pitchFamily="18" charset="0"/>
              </a:rPr>
              <a:t>p</a:t>
            </a:r>
            <a:r>
              <a:rPr lang="en-US" dirty="0">
                <a:solidFill>
                  <a:srgbClr val="000000"/>
                </a:solidFill>
                <a:latin typeface="Times New Roman" panose="02020603050405020304" pitchFamily="18" charset="0"/>
                <a:ea typeface="Calibri" panose="020F0502020204030204" pitchFamily="34" charset="0"/>
              </a:rPr>
              <a:t>ermit to use of nuclear materials, which is in federal ownership</a:t>
            </a:r>
            <a:r>
              <a:rPr lang="ru-RU" dirty="0">
                <a:solidFill>
                  <a:srgbClr val="000000"/>
                </a:solidFill>
                <a:latin typeface="Times New Roman" panose="02020603050405020304" pitchFamily="18" charset="0"/>
                <a:ea typeface="Calibri" panose="020F0502020204030204" pitchFamily="34" charset="0"/>
              </a:rPr>
              <a:t>;</a:t>
            </a:r>
            <a:r>
              <a:rPr lang="en-US" dirty="0">
                <a:solidFill>
                  <a:srgbClr val="000000"/>
                </a:solidFill>
                <a:latin typeface="Times New Roman" panose="02020603050405020304" pitchFamily="18" charset="0"/>
                <a:ea typeface="Calibri" panose="020F0502020204030204" pitchFamily="34" charset="0"/>
              </a:rPr>
              <a:t> </a:t>
            </a:r>
          </a:p>
          <a:p>
            <a:pPr marL="342900" indent="-342900" algn="just">
              <a:buAutoNum type="arabicParenR"/>
            </a:pPr>
            <a:r>
              <a:rPr lang="en-US" dirty="0">
                <a:solidFill>
                  <a:srgbClr val="000000"/>
                </a:solidFill>
                <a:latin typeface="Times New Roman" panose="02020603050405020304" pitchFamily="18" charset="0"/>
                <a:ea typeface="Calibri" panose="020F0502020204030204" pitchFamily="34" charset="0"/>
              </a:rPr>
              <a:t>development of preliminary design specifications for neptunium nitride fuel</a:t>
            </a:r>
            <a:r>
              <a:rPr lang="ru-RU" dirty="0">
                <a:solidFill>
                  <a:srgbClr val="000000"/>
                </a:solidFill>
                <a:latin typeface="Times New Roman" panose="02020603050405020304" pitchFamily="18" charset="0"/>
                <a:ea typeface="Calibri" panose="020F0502020204030204" pitchFamily="34" charset="0"/>
              </a:rPr>
              <a:t>; </a:t>
            </a:r>
            <a:endParaRPr lang="en-US" dirty="0">
              <a:solidFill>
                <a:srgbClr val="000000"/>
              </a:solidFill>
              <a:latin typeface="Times New Roman" panose="02020603050405020304" pitchFamily="18" charset="0"/>
              <a:ea typeface="Calibri" panose="020F0502020204030204" pitchFamily="34" charset="0"/>
            </a:endParaRPr>
          </a:p>
          <a:p>
            <a:pPr marL="342900" indent="-342900" algn="just">
              <a:buAutoNum type="arabicParenR"/>
            </a:pPr>
            <a:r>
              <a:rPr lang="en-US" dirty="0">
                <a:solidFill>
                  <a:srgbClr val="000000"/>
                </a:solidFill>
                <a:latin typeface="Times New Roman" panose="02020603050405020304" pitchFamily="18" charset="0"/>
                <a:ea typeface="Calibri" panose="020F0502020204030204" pitchFamily="34" charset="0"/>
              </a:rPr>
              <a:t>development a complex of fuel characteristics’ measurement methods</a:t>
            </a:r>
            <a:r>
              <a:rPr lang="ru-RU" dirty="0">
                <a:solidFill>
                  <a:srgbClr val="000000"/>
                </a:solidFill>
                <a:latin typeface="Times New Roman" panose="02020603050405020304" pitchFamily="18" charset="0"/>
                <a:ea typeface="Calibri" panose="020F0502020204030204" pitchFamily="34" charset="0"/>
              </a:rPr>
              <a:t>;</a:t>
            </a:r>
            <a:endParaRPr lang="en-US" dirty="0">
              <a:solidFill>
                <a:srgbClr val="000000"/>
              </a:solidFill>
              <a:latin typeface="Times New Roman" panose="02020603050405020304" pitchFamily="18" charset="0"/>
              <a:ea typeface="Calibri" panose="020F0502020204030204" pitchFamily="34" charset="0"/>
            </a:endParaRPr>
          </a:p>
          <a:p>
            <a:pPr marL="342900" indent="-342900" algn="just">
              <a:buAutoNum type="arabicParenR"/>
            </a:pPr>
            <a:r>
              <a:rPr lang="en-US" dirty="0">
                <a:solidFill>
                  <a:srgbClr val="000000"/>
                </a:solidFill>
                <a:latin typeface="Times New Roman" panose="02020603050405020304" pitchFamily="18" charset="0"/>
                <a:ea typeface="Calibri" panose="020F0502020204030204" pitchFamily="34" charset="0"/>
              </a:rPr>
              <a:t>development a technology of fuel fabrication for experimental fuel rods</a:t>
            </a:r>
            <a:r>
              <a:rPr lang="ru-RU" dirty="0">
                <a:solidFill>
                  <a:srgbClr val="000000"/>
                </a:solidFill>
                <a:latin typeface="Times New Roman" panose="02020603050405020304" pitchFamily="18" charset="0"/>
                <a:ea typeface="Calibri" panose="020F0502020204030204" pitchFamily="34" charset="0"/>
              </a:rPr>
              <a:t>; </a:t>
            </a:r>
            <a:endParaRPr lang="en-US" dirty="0">
              <a:solidFill>
                <a:srgbClr val="000000"/>
              </a:solidFill>
              <a:latin typeface="Times New Roman" panose="02020603050405020304" pitchFamily="18" charset="0"/>
              <a:ea typeface="Calibri" panose="020F0502020204030204" pitchFamily="34" charset="0"/>
            </a:endParaRPr>
          </a:p>
          <a:p>
            <a:pPr marL="342900" indent="-342900" algn="just">
              <a:buAutoNum type="arabicParenR"/>
            </a:pPr>
            <a:r>
              <a:rPr lang="en-US" dirty="0">
                <a:solidFill>
                  <a:srgbClr val="000000"/>
                </a:solidFill>
                <a:latin typeface="Times New Roman" panose="02020603050405020304" pitchFamily="18" charset="0"/>
                <a:ea typeface="Calibri" panose="020F0502020204030204" pitchFamily="34" charset="0"/>
              </a:rPr>
              <a:t>carry out of fuel rods researches before reactor irradiation</a:t>
            </a:r>
            <a:r>
              <a:rPr lang="ru-RU" dirty="0">
                <a:solidFill>
                  <a:srgbClr val="000000"/>
                </a:solidFill>
                <a:latin typeface="Times New Roman" panose="02020603050405020304" pitchFamily="18" charset="0"/>
                <a:ea typeface="Calibri" panose="020F0502020204030204" pitchFamily="34" charset="0"/>
              </a:rPr>
              <a:t>;</a:t>
            </a:r>
            <a:endParaRPr lang="en-US" dirty="0">
              <a:solidFill>
                <a:srgbClr val="000000"/>
              </a:solidFill>
              <a:latin typeface="Times New Roman" panose="02020603050405020304" pitchFamily="18" charset="0"/>
              <a:ea typeface="Calibri" panose="020F0502020204030204" pitchFamily="34" charset="0"/>
            </a:endParaRPr>
          </a:p>
          <a:p>
            <a:pPr marL="342900" indent="-342900" algn="just">
              <a:buAutoNum type="arabicParenR"/>
            </a:pPr>
            <a:r>
              <a:rPr lang="en-US" dirty="0">
                <a:solidFill>
                  <a:srgbClr val="000000"/>
                </a:solidFill>
                <a:latin typeface="Times New Roman" panose="02020603050405020304" pitchFamily="18" charset="0"/>
                <a:ea typeface="Calibri" panose="020F0502020204030204" pitchFamily="34" charset="0"/>
              </a:rPr>
              <a:t>reactor irradiation of fuel rods (with dose of 77 dpa)</a:t>
            </a:r>
          </a:p>
          <a:p>
            <a:pPr marL="342900" indent="-342900" algn="just">
              <a:buAutoNum type="arabicParenR"/>
            </a:pPr>
            <a:r>
              <a:rPr lang="en-US" dirty="0">
                <a:solidFill>
                  <a:srgbClr val="000000"/>
                </a:solidFill>
                <a:latin typeface="Times New Roman" panose="02020603050405020304" pitchFamily="18" charset="0"/>
                <a:ea typeface="Calibri" panose="020F0502020204030204" pitchFamily="34" charset="0"/>
              </a:rPr>
              <a:t>post-irradiation researches of fuel rods in hot cells</a:t>
            </a:r>
            <a:endParaRPr lang="ru-RU" dirty="0">
              <a:solidFill>
                <a:srgbClr val="000000"/>
              </a:solidFill>
              <a:latin typeface="Times New Roman" panose="02020603050405020304" pitchFamily="18" charset="0"/>
              <a:ea typeface="Calibri" panose="020F0502020204030204" pitchFamily="34" charset="0"/>
            </a:endParaRPr>
          </a:p>
        </p:txBody>
      </p:sp>
      <p:pic>
        <p:nvPicPr>
          <p:cNvPr id="11" name="Рисунок 10">
            <a:extLst>
              <a:ext uri="{FF2B5EF4-FFF2-40B4-BE49-F238E27FC236}">
                <a16:creationId xmlns:a16="http://schemas.microsoft.com/office/drawing/2014/main" id="{5EE176E2-DED0-49E3-9953-1A369CF2791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178559" y="447040"/>
            <a:ext cx="2976881" cy="64109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7764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 name="Group 1"/>
          <p:cNvGrpSpPr/>
          <p:nvPr/>
        </p:nvGrpSpPr>
        <p:grpSpPr>
          <a:xfrm>
            <a:off x="72000" y="2178360"/>
            <a:ext cx="5951880" cy="4221360"/>
            <a:chOff x="72000" y="2178360"/>
            <a:chExt cx="5951880" cy="4221360"/>
          </a:xfrm>
        </p:grpSpPr>
        <p:pic>
          <p:nvPicPr>
            <p:cNvPr id="234" name="Obraz 41"/>
            <p:cNvPicPr/>
            <p:nvPr/>
          </p:nvPicPr>
          <p:blipFill>
            <a:blip r:embed="rId3"/>
            <a:stretch/>
          </p:blipFill>
          <p:spPr>
            <a:xfrm>
              <a:off x="72000" y="2178360"/>
              <a:ext cx="5951880" cy="4221360"/>
            </a:xfrm>
            <a:prstGeom prst="rect">
              <a:avLst/>
            </a:prstGeom>
            <a:ln w="0">
              <a:noFill/>
            </a:ln>
          </p:spPr>
        </p:pic>
        <p:pic>
          <p:nvPicPr>
            <p:cNvPr id="235" name="Obraz 5"/>
            <p:cNvPicPr/>
            <p:nvPr/>
          </p:nvPicPr>
          <p:blipFill>
            <a:blip r:embed="rId4"/>
            <a:stretch/>
          </p:blipFill>
          <p:spPr>
            <a:xfrm rot="16200000">
              <a:off x="4507200" y="5033880"/>
              <a:ext cx="1397160" cy="415800"/>
            </a:xfrm>
            <a:prstGeom prst="rect">
              <a:avLst/>
            </a:prstGeom>
            <a:ln w="0">
              <a:noFill/>
            </a:ln>
          </p:spPr>
        </p:pic>
      </p:grpSp>
      <p:sp>
        <p:nvSpPr>
          <p:cNvPr id="236" name="Title 8"/>
          <p:cNvSpPr/>
          <p:nvPr/>
        </p:nvSpPr>
        <p:spPr>
          <a:xfrm>
            <a:off x="430560" y="85320"/>
            <a:ext cx="1131876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408240" algn="l"/>
              </a:tabLst>
            </a:pPr>
            <a:r>
              <a:rPr lang="en-US" sz="2400" b="1" strike="noStrike" spc="-1">
                <a:solidFill>
                  <a:srgbClr val="0000FF"/>
                </a:solidFill>
                <a:latin typeface="Calibri"/>
                <a:ea typeface="DejaVu Sans"/>
              </a:rPr>
              <a:t>SOLCRYS – A JINR FACILITY FOR STRUCTURAL RESEARCH AT SYNCHROTRON SOLARIS</a:t>
            </a:r>
            <a:endParaRPr lang="en-US" sz="2400" b="0" strike="noStrike" spc="-1">
              <a:latin typeface="Arial"/>
            </a:endParaRPr>
          </a:p>
        </p:txBody>
      </p:sp>
      <p:sp>
        <p:nvSpPr>
          <p:cNvPr id="237" name="Rectangle 3"/>
          <p:cNvSpPr/>
          <p:nvPr/>
        </p:nvSpPr>
        <p:spPr>
          <a:xfrm>
            <a:off x="5643000" y="598680"/>
            <a:ext cx="6406560" cy="279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marL="114480">
              <a:lnSpc>
                <a:spcPct val="100000"/>
              </a:lnSpc>
              <a:buNone/>
              <a:tabLst>
                <a:tab pos="390600" algn="l"/>
              </a:tabLst>
            </a:pPr>
            <a:r>
              <a:rPr lang="en-US" sz="1800" b="1" strike="noStrike" spc="-1">
                <a:solidFill>
                  <a:srgbClr val="0000FF"/>
                </a:solidFill>
                <a:latin typeface="Calibri"/>
                <a:ea typeface="DejaVu Sans"/>
              </a:rPr>
              <a:t>Condensed Matter Research</a:t>
            </a:r>
            <a:endParaRPr lang="en-US" sz="1800" b="0" strike="noStrike" spc="-1">
              <a:latin typeface="Arial"/>
            </a:endParaRPr>
          </a:p>
          <a:p>
            <a:pPr marL="857160" lvl="1" indent="-285840">
              <a:lnSpc>
                <a:spcPct val="100000"/>
              </a:lnSpc>
              <a:buClr>
                <a:srgbClr val="04576F"/>
              </a:buClr>
              <a:buFont typeface="Wingdings" charset="2"/>
              <a:buChar char=""/>
              <a:tabLst>
                <a:tab pos="390600" algn="l"/>
              </a:tabLst>
            </a:pPr>
            <a:r>
              <a:rPr lang="en-US" sz="1600" b="1" strike="noStrike" spc="-1">
                <a:solidFill>
                  <a:srgbClr val="000000"/>
                </a:solidFill>
                <a:latin typeface="Calibri Light"/>
                <a:ea typeface="DejaVu Sans"/>
              </a:rPr>
              <a:t>Materials science</a:t>
            </a:r>
            <a:endParaRPr lang="en-US" sz="1600" b="0" strike="noStrike" spc="-1">
              <a:latin typeface="Arial"/>
            </a:endParaRPr>
          </a:p>
          <a:p>
            <a:pPr marL="114480">
              <a:lnSpc>
                <a:spcPct val="100000"/>
              </a:lnSpc>
              <a:buNone/>
              <a:tabLst>
                <a:tab pos="390600" algn="l"/>
              </a:tabLst>
            </a:pPr>
            <a:r>
              <a:rPr lang="en-US" sz="1600" b="0" strike="noStrike" spc="-1">
                <a:solidFill>
                  <a:srgbClr val="000000"/>
                </a:solidFill>
                <a:latin typeface="Calibri Light"/>
                <a:ea typeface="DejaVu Sans"/>
              </a:rPr>
              <a:t>structure of crystalline materials,  semiconductors and new electronic materials, alloys and nanocomposites, polymers and fibers</a:t>
            </a:r>
            <a:endParaRPr lang="en-US" sz="1600" b="0" strike="noStrike" spc="-1">
              <a:latin typeface="Arial"/>
            </a:endParaRPr>
          </a:p>
          <a:p>
            <a:pPr marL="857160" lvl="1" indent="-285840">
              <a:lnSpc>
                <a:spcPct val="100000"/>
              </a:lnSpc>
              <a:buClr>
                <a:srgbClr val="04576F"/>
              </a:buClr>
              <a:buFont typeface="Wingdings" charset="2"/>
              <a:buChar char=""/>
              <a:tabLst>
                <a:tab pos="390600" algn="l"/>
              </a:tabLst>
            </a:pPr>
            <a:r>
              <a:rPr lang="en-US" sz="1600" b="1" strike="noStrike" spc="-1">
                <a:solidFill>
                  <a:srgbClr val="000000"/>
                </a:solidFill>
                <a:latin typeface="Calibri Light"/>
                <a:ea typeface="DejaVu Sans"/>
              </a:rPr>
              <a:t>Chemistry</a:t>
            </a:r>
            <a:endParaRPr lang="en-US" sz="1600" b="0" strike="noStrike" spc="-1">
              <a:latin typeface="Arial"/>
            </a:endParaRPr>
          </a:p>
          <a:p>
            <a:pPr marL="114480">
              <a:lnSpc>
                <a:spcPct val="100000"/>
              </a:lnSpc>
              <a:buNone/>
              <a:tabLst>
                <a:tab pos="390600" algn="l"/>
              </a:tabLst>
            </a:pPr>
            <a:r>
              <a:rPr lang="en-US" sz="1600" b="0" strike="noStrike" spc="-1">
                <a:solidFill>
                  <a:srgbClr val="000000"/>
                </a:solidFill>
                <a:latin typeface="Calibri Light"/>
                <a:ea typeface="DejaVu Sans"/>
              </a:rPr>
              <a:t>catalysis, porous materials</a:t>
            </a:r>
            <a:endParaRPr lang="en-US" sz="1600" b="0" strike="noStrike" spc="-1">
              <a:latin typeface="Arial"/>
            </a:endParaRPr>
          </a:p>
          <a:p>
            <a:pPr marL="857160" lvl="1" indent="-285840">
              <a:lnSpc>
                <a:spcPct val="100000"/>
              </a:lnSpc>
              <a:buClr>
                <a:srgbClr val="04576F"/>
              </a:buClr>
              <a:buFont typeface="Wingdings" charset="2"/>
              <a:buChar char=""/>
              <a:tabLst>
                <a:tab pos="390600" algn="l"/>
              </a:tabLst>
            </a:pPr>
            <a:r>
              <a:rPr lang="en-US" sz="1600" b="1" strike="noStrike" spc="-1">
                <a:solidFill>
                  <a:srgbClr val="000000"/>
                </a:solidFill>
                <a:latin typeface="Calibri Light"/>
                <a:ea typeface="DejaVu Sans"/>
              </a:rPr>
              <a:t>Pharmacy</a:t>
            </a:r>
            <a:endParaRPr lang="en-US" sz="1600" b="0" strike="noStrike" spc="-1">
              <a:latin typeface="Arial"/>
            </a:endParaRPr>
          </a:p>
          <a:p>
            <a:pPr marL="114480">
              <a:lnSpc>
                <a:spcPct val="100000"/>
              </a:lnSpc>
              <a:buNone/>
              <a:tabLst>
                <a:tab pos="390600" algn="l"/>
              </a:tabLst>
            </a:pPr>
            <a:r>
              <a:rPr lang="en-US" sz="1600" b="0" strike="noStrike" spc="-1">
                <a:solidFill>
                  <a:srgbClr val="000000"/>
                </a:solidFill>
                <a:latin typeface="Calibri Light"/>
                <a:ea typeface="DejaVu Sans"/>
              </a:rPr>
              <a:t>drug polymorphism, drug carriers, gels, lotions, creams</a:t>
            </a:r>
            <a:endParaRPr lang="en-US" sz="1600" b="0" strike="noStrike" spc="-1">
              <a:latin typeface="Arial"/>
            </a:endParaRPr>
          </a:p>
          <a:p>
            <a:pPr marL="857160" lvl="1" indent="-285840">
              <a:lnSpc>
                <a:spcPct val="100000"/>
              </a:lnSpc>
              <a:buClr>
                <a:srgbClr val="04576F"/>
              </a:buClr>
              <a:buFont typeface="Wingdings" charset="2"/>
              <a:buChar char=""/>
              <a:tabLst>
                <a:tab pos="390600" algn="l"/>
              </a:tabLst>
            </a:pPr>
            <a:r>
              <a:rPr lang="en-US" sz="1600" b="1" strike="noStrike" spc="-1">
                <a:solidFill>
                  <a:srgbClr val="000000"/>
                </a:solidFill>
                <a:latin typeface="Calibri Light"/>
                <a:ea typeface="DejaVu Sans"/>
              </a:rPr>
              <a:t>Structural biology</a:t>
            </a:r>
            <a:endParaRPr lang="en-US" sz="1600" b="0" strike="noStrike" spc="-1">
              <a:latin typeface="Arial"/>
            </a:endParaRPr>
          </a:p>
          <a:p>
            <a:pPr marL="114480">
              <a:lnSpc>
                <a:spcPct val="100000"/>
              </a:lnSpc>
              <a:buNone/>
              <a:tabLst>
                <a:tab pos="390600" algn="l"/>
              </a:tabLst>
            </a:pPr>
            <a:r>
              <a:rPr lang="en-US" sz="1600" b="0" strike="noStrike" spc="-1">
                <a:solidFill>
                  <a:srgbClr val="000000"/>
                </a:solidFill>
                <a:latin typeface="Calibri Light"/>
                <a:ea typeface="DejaVu Sans"/>
              </a:rPr>
              <a:t>proteins and nucleic acids, biomacromolecular solutions</a:t>
            </a:r>
            <a:endParaRPr lang="en-US" sz="1600" b="0" strike="noStrike" spc="-1">
              <a:latin typeface="Arial"/>
            </a:endParaRPr>
          </a:p>
        </p:txBody>
      </p:sp>
      <p:sp>
        <p:nvSpPr>
          <p:cNvPr id="238" name="Прямоугольник 6"/>
          <p:cNvSpPr/>
          <p:nvPr/>
        </p:nvSpPr>
        <p:spPr>
          <a:xfrm>
            <a:off x="3240" y="622440"/>
            <a:ext cx="501120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nSpc>
                <a:spcPct val="100000"/>
              </a:lnSpc>
              <a:buNone/>
              <a:tabLst>
                <a:tab pos="390600" algn="l"/>
              </a:tabLst>
            </a:pPr>
            <a:r>
              <a:rPr lang="en-US" sz="1800" b="1" strike="noStrike" spc="-1">
                <a:solidFill>
                  <a:srgbClr val="0000FF"/>
                </a:solidFill>
                <a:latin typeface="Calibri"/>
                <a:ea typeface="DejaVu Sans"/>
              </a:rPr>
              <a:t>Beam-lines</a:t>
            </a:r>
            <a:endParaRPr lang="en-US" sz="1800" b="0" strike="noStrike" spc="-1">
              <a:latin typeface="Arial"/>
            </a:endParaRPr>
          </a:p>
          <a:p>
            <a:pPr marL="743040" lvl="1" indent="-285840">
              <a:lnSpc>
                <a:spcPct val="100000"/>
              </a:lnSpc>
              <a:buClr>
                <a:srgbClr val="04576F"/>
              </a:buClr>
              <a:buFont typeface="Wingdings" charset="2"/>
              <a:buChar char=""/>
              <a:tabLst>
                <a:tab pos="390600" algn="l"/>
              </a:tabLst>
            </a:pPr>
            <a:r>
              <a:rPr lang="pl-PL" sz="1800" b="0" strike="noStrike" spc="-1">
                <a:solidFill>
                  <a:srgbClr val="000000"/>
                </a:solidFill>
                <a:latin typeface="Calibri Light"/>
                <a:ea typeface="DejaVu Sans"/>
              </a:rPr>
              <a:t>MX – </a:t>
            </a:r>
            <a:r>
              <a:rPr lang="pl-PL" sz="1800" b="1" strike="noStrike" spc="-1">
                <a:solidFill>
                  <a:srgbClr val="000000"/>
                </a:solidFill>
                <a:latin typeface="Calibri Light"/>
                <a:ea typeface="DejaVu Sans"/>
              </a:rPr>
              <a:t>Macromolecular Crystallography</a:t>
            </a:r>
            <a:endParaRPr lang="en-US" sz="1800" b="0" strike="noStrike" spc="-1">
              <a:latin typeface="Arial"/>
            </a:endParaRPr>
          </a:p>
          <a:p>
            <a:pPr marL="743040" lvl="1" indent="-285840">
              <a:lnSpc>
                <a:spcPct val="100000"/>
              </a:lnSpc>
              <a:buClr>
                <a:srgbClr val="04576F"/>
              </a:buClr>
              <a:buFont typeface="Wingdings" charset="2"/>
              <a:buChar char=""/>
              <a:tabLst>
                <a:tab pos="390600" algn="l"/>
              </a:tabLst>
            </a:pPr>
            <a:r>
              <a:rPr lang="pl-PL" sz="1800" b="0" strike="noStrike" spc="-1">
                <a:solidFill>
                  <a:srgbClr val="000000"/>
                </a:solidFill>
                <a:latin typeface="Calibri Light"/>
                <a:ea typeface="DejaVu Sans"/>
              </a:rPr>
              <a:t>SAXS –</a:t>
            </a:r>
            <a:r>
              <a:rPr lang="en-US" sz="1800" b="0" strike="noStrike" spc="-1">
                <a:solidFill>
                  <a:srgbClr val="000000"/>
                </a:solidFill>
                <a:latin typeface="Calibri Light"/>
                <a:ea typeface="DejaVu Sans"/>
              </a:rPr>
              <a:t> </a:t>
            </a:r>
            <a:r>
              <a:rPr lang="pl-PL" sz="1800" b="1" strike="noStrike" spc="-1">
                <a:solidFill>
                  <a:srgbClr val="000000"/>
                </a:solidFill>
                <a:latin typeface="Calibri Light"/>
                <a:ea typeface="DejaVu Sans"/>
              </a:rPr>
              <a:t>S</a:t>
            </a:r>
            <a:r>
              <a:rPr lang="en-US" sz="1800" b="1" strike="noStrike" spc="-1">
                <a:solidFill>
                  <a:srgbClr val="000000"/>
                </a:solidFill>
                <a:latin typeface="Calibri Light"/>
                <a:ea typeface="DejaVu Sans"/>
              </a:rPr>
              <a:t>mall </a:t>
            </a:r>
            <a:r>
              <a:rPr lang="pl-PL" sz="1800" b="1" strike="noStrike" spc="-1">
                <a:solidFill>
                  <a:srgbClr val="000000"/>
                </a:solidFill>
                <a:latin typeface="Calibri Light"/>
                <a:ea typeface="DejaVu Sans"/>
              </a:rPr>
              <a:t>A</a:t>
            </a:r>
            <a:r>
              <a:rPr lang="en-US" sz="1800" b="1" strike="noStrike" spc="-1">
                <a:solidFill>
                  <a:srgbClr val="000000"/>
                </a:solidFill>
                <a:latin typeface="Calibri Light"/>
                <a:ea typeface="DejaVu Sans"/>
              </a:rPr>
              <a:t>ngle X-ray</a:t>
            </a:r>
            <a:r>
              <a:rPr lang="pl-PL" sz="1800" b="1" strike="noStrike" spc="-1">
                <a:solidFill>
                  <a:srgbClr val="000000"/>
                </a:solidFill>
                <a:latin typeface="Calibri Light"/>
                <a:ea typeface="DejaVu Sans"/>
              </a:rPr>
              <a:t> S</a:t>
            </a:r>
            <a:r>
              <a:rPr lang="en-US" sz="1800" b="1" strike="noStrike" spc="-1">
                <a:solidFill>
                  <a:srgbClr val="000000"/>
                </a:solidFill>
                <a:latin typeface="Calibri Light"/>
                <a:ea typeface="DejaVu Sans"/>
              </a:rPr>
              <a:t>cattering</a:t>
            </a:r>
            <a:endParaRPr lang="en-US" sz="1800" b="0" strike="noStrike" spc="-1">
              <a:latin typeface="Arial"/>
            </a:endParaRPr>
          </a:p>
          <a:p>
            <a:pPr marL="743040" lvl="1" indent="-285840">
              <a:lnSpc>
                <a:spcPct val="100000"/>
              </a:lnSpc>
              <a:buClr>
                <a:srgbClr val="04576F"/>
              </a:buClr>
              <a:buFont typeface="Wingdings" charset="2"/>
              <a:buChar char=""/>
              <a:tabLst>
                <a:tab pos="390600" algn="l"/>
              </a:tabLst>
            </a:pPr>
            <a:r>
              <a:rPr lang="pl-PL" sz="1800" b="0" strike="noStrike" spc="-1">
                <a:solidFill>
                  <a:srgbClr val="000000"/>
                </a:solidFill>
                <a:latin typeface="Calibri Light"/>
                <a:ea typeface="DejaVu Sans"/>
              </a:rPr>
              <a:t>PD – </a:t>
            </a:r>
            <a:r>
              <a:rPr lang="pl-PL" sz="1800" b="1" strike="noStrike" spc="-1">
                <a:solidFill>
                  <a:srgbClr val="000000"/>
                </a:solidFill>
                <a:latin typeface="Calibri Light"/>
                <a:ea typeface="DejaVu Sans"/>
              </a:rPr>
              <a:t>P</a:t>
            </a:r>
            <a:r>
              <a:rPr lang="en-US" sz="1800" b="1" strike="noStrike" spc="-1">
                <a:solidFill>
                  <a:srgbClr val="000000"/>
                </a:solidFill>
                <a:latin typeface="Calibri Light"/>
                <a:ea typeface="DejaVu Sans"/>
              </a:rPr>
              <a:t>owder </a:t>
            </a:r>
            <a:r>
              <a:rPr lang="pl-PL" sz="1800" b="1" strike="noStrike" spc="-1">
                <a:solidFill>
                  <a:srgbClr val="000000"/>
                </a:solidFill>
                <a:latin typeface="Calibri Light"/>
                <a:ea typeface="DejaVu Sans"/>
              </a:rPr>
              <a:t>D</a:t>
            </a:r>
            <a:r>
              <a:rPr lang="en-US" sz="1800" b="1" strike="noStrike" spc="-1">
                <a:solidFill>
                  <a:srgbClr val="000000"/>
                </a:solidFill>
                <a:latin typeface="Calibri Light"/>
                <a:ea typeface="DejaVu Sans"/>
              </a:rPr>
              <a:t>iffraction</a:t>
            </a:r>
            <a:endParaRPr lang="en-US" sz="1800" b="0" strike="noStrike" spc="-1">
              <a:latin typeface="Arial"/>
            </a:endParaRPr>
          </a:p>
        </p:txBody>
      </p:sp>
      <p:pic>
        <p:nvPicPr>
          <p:cNvPr id="239" name="Picture 7" descr="Chart, bar chart&#10;&#10;Description automatically generated"/>
          <p:cNvPicPr/>
          <p:nvPr/>
        </p:nvPicPr>
        <p:blipFill>
          <a:blip r:embed="rId5"/>
          <a:stretch/>
        </p:blipFill>
        <p:spPr>
          <a:xfrm>
            <a:off x="5810400" y="3324240"/>
            <a:ext cx="6311160" cy="3460320"/>
          </a:xfrm>
          <a:prstGeom prst="rect">
            <a:avLst/>
          </a:prstGeom>
          <a:ln w="0">
            <a:noFill/>
          </a:ln>
        </p:spPr>
      </p:pic>
      <p:sp>
        <p:nvSpPr>
          <p:cNvPr id="240" name="Rectangle 11"/>
          <p:cNvSpPr/>
          <p:nvPr/>
        </p:nvSpPr>
        <p:spPr>
          <a:xfrm>
            <a:off x="5881320" y="6319440"/>
            <a:ext cx="1385640" cy="424080"/>
          </a:xfrm>
          <a:prstGeom prst="rect">
            <a:avLst/>
          </a:prstGeom>
          <a:noFill/>
          <a:ln>
            <a:solidFill>
              <a:srgbClr val="0000FF"/>
            </a:solidFill>
          </a:ln>
        </p:spPr>
        <p:style>
          <a:lnRef idx="2">
            <a:schemeClr val="accent6"/>
          </a:lnRef>
          <a:fillRef idx="1">
            <a:schemeClr val="lt1"/>
          </a:fillRef>
          <a:effectRef idx="0">
            <a:schemeClr val="accent6"/>
          </a:effectRef>
          <a:fontRef idx="minor"/>
        </p:style>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5465</TotalTime>
  <Words>1924</Words>
  <Application>Microsoft Office PowerPoint</Application>
  <PresentationFormat>Широкоэкранный</PresentationFormat>
  <Paragraphs>175</Paragraphs>
  <Slides>9</Slides>
  <Notes>9</Notes>
  <HiddenSlides>0</HiddenSlides>
  <MMClips>0</MMClips>
  <ScaleCrop>false</ScaleCrop>
  <HeadingPairs>
    <vt:vector size="6" baseType="variant">
      <vt:variant>
        <vt:lpstr>Использованные шрифты</vt:lpstr>
      </vt:variant>
      <vt:variant>
        <vt:i4>8</vt:i4>
      </vt:variant>
      <vt:variant>
        <vt:lpstr>Тема</vt:lpstr>
      </vt:variant>
      <vt:variant>
        <vt:i4>4</vt:i4>
      </vt:variant>
      <vt:variant>
        <vt:lpstr>Заголовки слайдов</vt:lpstr>
      </vt:variant>
      <vt:variant>
        <vt:i4>9</vt:i4>
      </vt:variant>
    </vt:vector>
  </HeadingPairs>
  <TitlesOfParts>
    <vt:vector size="21" baseType="lpstr">
      <vt:lpstr>Arial</vt:lpstr>
      <vt:lpstr>Calibri</vt:lpstr>
      <vt:lpstr>Calibri Light</vt:lpstr>
      <vt:lpstr>Comic Sans MS</vt:lpstr>
      <vt:lpstr>StarSymbol</vt:lpstr>
      <vt:lpstr>Symbol</vt:lpstr>
      <vt:lpstr>Times New Roman</vt:lpstr>
      <vt:lpstr>Wingdings</vt:lpstr>
      <vt:lpstr>Office Theme</vt:lpstr>
      <vt:lpstr>Office Theme</vt:lpstr>
      <vt:lpstr>Office Theme</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Work</dc:creator>
  <dc:description/>
  <cp:lastModifiedBy>user</cp:lastModifiedBy>
  <cp:revision>100</cp:revision>
  <cp:lastPrinted>2022-02-21T15:05:21Z</cp:lastPrinted>
  <dcterms:created xsi:type="dcterms:W3CDTF">2022-01-24T07:20:27Z</dcterms:created>
  <dcterms:modified xsi:type="dcterms:W3CDTF">2022-02-24T11:31:28Z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16</vt:i4>
  </property>
  <property fmtid="{D5CDD505-2E9C-101B-9397-08002B2CF9AE}" pid="3" name="PresentationFormat">
    <vt:lpwstr>Panoramiczny</vt:lpwstr>
  </property>
  <property fmtid="{D5CDD505-2E9C-101B-9397-08002B2CF9AE}" pid="4" name="Slides">
    <vt:i4>17</vt:i4>
  </property>
</Properties>
</file>