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775" r:id="rId2"/>
    <p:sldId id="725" r:id="rId3"/>
    <p:sldId id="727" r:id="rId4"/>
    <p:sldId id="815" r:id="rId5"/>
    <p:sldId id="826" r:id="rId6"/>
    <p:sldId id="748" r:id="rId7"/>
    <p:sldId id="828" r:id="rId8"/>
    <p:sldId id="752" r:id="rId9"/>
    <p:sldId id="772" r:id="rId10"/>
    <p:sldId id="823" r:id="rId11"/>
    <p:sldId id="797" r:id="rId12"/>
    <p:sldId id="822" r:id="rId13"/>
    <p:sldId id="831" r:id="rId14"/>
    <p:sldId id="786" r:id="rId15"/>
    <p:sldId id="792" r:id="rId16"/>
    <p:sldId id="829" r:id="rId17"/>
    <p:sldId id="832" r:id="rId18"/>
    <p:sldId id="833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D8"/>
    <a:srgbClr val="CDFFFF"/>
    <a:srgbClr val="FFE1D7"/>
    <a:srgbClr val="DE4E43"/>
    <a:srgbClr val="A11F0B"/>
    <a:srgbClr val="F9535A"/>
    <a:srgbClr val="F9DCCF"/>
    <a:srgbClr val="EEF3FF"/>
    <a:srgbClr val="FF00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47" autoAdjust="0"/>
  </p:normalViewPr>
  <p:slideViewPr>
    <p:cSldViewPr snapToGrid="0">
      <p:cViewPr>
        <p:scale>
          <a:sx n="75" d="100"/>
          <a:sy n="75" d="100"/>
        </p:scale>
        <p:origin x="-1344" y="-168"/>
      </p:cViewPr>
      <p:guideLst>
        <p:guide orient="horz" pos="1649"/>
        <p:guide pos="2333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11C6A0-924E-4D4C-A634-CB38026DAA40}" type="datetime1">
              <a:rPr lang="en-US"/>
              <a:pPr/>
              <a:t>01.06.17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86BFF3-4574-4307-A599-C396A727DD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687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BD3B1A-181B-4672-AAAC-B1290729355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347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Уважаемые участники Круглого</a:t>
            </a:r>
            <a:r>
              <a:rPr lang="ru-RU" baseline="0" dirty="0" smtClean="0"/>
              <a:t> стола предлагаю вашему вниманию краткое представление проекта  </a:t>
            </a:r>
            <a:r>
              <a:rPr lang="en-US" baseline="0" dirty="0" smtClean="0"/>
              <a:t>NICA</a:t>
            </a:r>
            <a:r>
              <a:rPr lang="ru-RU" baseline="0" dirty="0" smtClean="0"/>
              <a:t> и </a:t>
            </a:r>
            <a:r>
              <a:rPr lang="ru-RU" b="1" baseline="0" dirty="0" smtClean="0"/>
              <a:t> </a:t>
            </a:r>
            <a:r>
              <a:rPr lang="ru-RU" b="0" baseline="0" dirty="0" smtClean="0"/>
              <a:t>перспективы сотрудничества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398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ru-RU" baseline="0" dirty="0" err="1" smtClean="0"/>
              <a:t>овместно</a:t>
            </a:r>
            <a:r>
              <a:rPr lang="ru-RU" baseline="0" dirty="0" smtClean="0"/>
              <a:t> с Институтом физики плазмы (</a:t>
            </a:r>
            <a:r>
              <a:rPr lang="ru-RU" baseline="0" dirty="0" err="1" smtClean="0"/>
              <a:t>Хефей</a:t>
            </a:r>
            <a:r>
              <a:rPr lang="ru-RU" baseline="0" dirty="0" smtClean="0"/>
              <a:t>, Китай) идет разработка проекта Сверхпроводящей магнитной системы аккумуляции энергии.</a:t>
            </a:r>
          </a:p>
          <a:p>
            <a:r>
              <a:rPr lang="ru-RU" baseline="0" dirty="0" smtClean="0"/>
              <a:t>Это система, основанная на высокотехнологичных разработках высокотемпературных сверхпроводников, позволит значительно снизить пиковое потреблении энергии из сети для ускорительных систем, работающих в импульсном режиме </a:t>
            </a:r>
            <a:r>
              <a:rPr lang="ru-RU" u="sng" baseline="0" dirty="0" smtClean="0"/>
              <a:t>и влияние нагрузки и сети друг на друга.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781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MPD –</a:t>
            </a:r>
            <a:r>
              <a:rPr lang="ru-RU" dirty="0" smtClean="0">
                <a:ea typeface="ＭＳ Ｐゴシック" charset="0"/>
                <a:cs typeface="ＭＳ Ｐゴシック" charset="0"/>
              </a:rPr>
              <a:t> много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-</a:t>
            </a:r>
            <a:r>
              <a:rPr lang="ru-RU" dirty="0" smtClean="0">
                <a:ea typeface="ＭＳ Ｐゴシック" charset="0"/>
                <a:cs typeface="ＭＳ Ｐゴシック" charset="0"/>
              </a:rPr>
              <a:t>целевой детектор – первый эксперимент на </a:t>
            </a:r>
            <a:r>
              <a:rPr lang="ru-RU" dirty="0" err="1" smtClean="0">
                <a:ea typeface="ＭＳ Ｐゴシック" charset="0"/>
                <a:cs typeface="ＭＳ Ｐゴシック" charset="0"/>
              </a:rPr>
              <a:t>коллайдере</a:t>
            </a:r>
            <a:r>
              <a:rPr lang="ru-RU" dirty="0" smtClean="0">
                <a:ea typeface="ＭＳ Ｐゴシック" charset="0"/>
                <a:cs typeface="ＭＳ Ｐゴシック" charset="0"/>
              </a:rPr>
              <a:t> 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NICA</a:t>
            </a:r>
            <a:r>
              <a:rPr lang="ru-RU" dirty="0" smtClean="0">
                <a:ea typeface="ＭＳ Ｐゴシック" charset="0"/>
                <a:cs typeface="ＭＳ Ｐゴシック" charset="0"/>
              </a:rPr>
              <a:t>, главная задача которого изучение горячей и плотной барионной материи при энергии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ru-RU" dirty="0" smtClean="0">
                <a:ea typeface="ＭＳ Ｐゴシック" charset="0"/>
                <a:cs typeface="ＭＳ Ｐゴシック" charset="0"/>
              </a:rPr>
              <a:t>максимальной барионной плотности. В</a:t>
            </a:r>
            <a:r>
              <a:rPr lang="ru-RU" baseline="0" dirty="0" smtClean="0">
                <a:ea typeface="ＭＳ Ｐゴシック" charset="0"/>
                <a:cs typeface="ＭＳ Ｐゴシック" charset="0"/>
              </a:rPr>
              <a:t> состав многонациональной </a:t>
            </a:r>
            <a:r>
              <a:rPr lang="ru-RU" baseline="0" dirty="0" err="1" smtClean="0">
                <a:ea typeface="ＭＳ Ｐゴシック" charset="0"/>
                <a:cs typeface="ＭＳ Ｐゴシック" charset="0"/>
              </a:rPr>
              <a:t>коллаборации</a:t>
            </a:r>
            <a:r>
              <a:rPr lang="ru-RU" baseline="0" dirty="0" smtClean="0">
                <a:ea typeface="ＭＳ Ｐゴシック" charset="0"/>
                <a:cs typeface="ＭＳ Ｐゴシック" charset="0"/>
              </a:rPr>
              <a:t>, ведущей эти исследования, входят представители Китайских организаций: </a:t>
            </a:r>
            <a:r>
              <a:rPr lang="ru-RU" baseline="0" dirty="0" err="1" smtClean="0">
                <a:ea typeface="ＭＳ Ｐゴシック" charset="0"/>
                <a:cs typeface="ＭＳ Ｐゴシック" charset="0"/>
              </a:rPr>
              <a:t>Циньхуа</a:t>
            </a:r>
            <a:r>
              <a:rPr lang="ru-RU" baseline="0" dirty="0" smtClean="0">
                <a:ea typeface="ＭＳ Ｐゴシック" charset="0"/>
                <a:cs typeface="ＭＳ Ｐゴシック" charset="0"/>
              </a:rPr>
              <a:t> университет (Пекин) и Китайский университет науки и технологии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(USTC</a:t>
            </a:r>
            <a:r>
              <a:rPr lang="ru-RU" baseline="0" dirty="0" smtClean="0">
                <a:ea typeface="ＭＳ Ｐゴシック" charset="0"/>
                <a:cs typeface="ＭＳ Ｐゴシック" charset="0"/>
              </a:rPr>
              <a:t>), </a:t>
            </a:r>
            <a:r>
              <a:rPr lang="ru-RU" baseline="0" dirty="0" err="1" smtClean="0">
                <a:ea typeface="ＭＳ Ｐゴシック" charset="0"/>
                <a:cs typeface="ＭＳ Ｐゴシック" charset="0"/>
              </a:rPr>
              <a:t>Хефей</a:t>
            </a:r>
            <a:r>
              <a:rPr lang="ru-RU" baseline="0" dirty="0" smtClean="0">
                <a:ea typeface="ＭＳ Ｐゴシック" charset="0"/>
                <a:cs typeface="ＭＳ Ｐゴシック" charset="0"/>
              </a:rPr>
              <a:t>. Идут переговоры об участии ряда других Китайских институтов.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0A1158-87BE-274C-B128-BE233749542A}" type="slidenum">
              <a:rPr lang="ru-RU" sz="1200"/>
              <a:pPr eaLnBrk="1" hangingPunct="1"/>
              <a:t>11</a:t>
            </a:fld>
            <a:endParaRPr 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dirty="0" smtClean="0">
                <a:latin typeface="Calibri" charset="0"/>
              </a:rPr>
              <a:t>Одним из уникальных высокотехнологичных проектов в рамках эксперимента</a:t>
            </a:r>
            <a:r>
              <a:rPr lang="ru-RU" baseline="0" dirty="0" smtClean="0">
                <a:latin typeface="Calibri" charset="0"/>
              </a:rPr>
              <a:t> </a:t>
            </a:r>
            <a:r>
              <a:rPr lang="en-US" baseline="0" dirty="0" smtClean="0">
                <a:latin typeface="Calibri" charset="0"/>
              </a:rPr>
              <a:t>MPD</a:t>
            </a:r>
            <a:r>
              <a:rPr lang="ru-RU" baseline="0" dirty="0" smtClean="0">
                <a:latin typeface="Calibri" charset="0"/>
              </a:rPr>
              <a:t> является проекционный электромагнитный калориметр типа шашлык большого масштаба. Это совместный проект с </a:t>
            </a:r>
            <a:r>
              <a:rPr lang="ru-RU" baseline="0" dirty="0" err="1" smtClean="0">
                <a:latin typeface="Calibri" charset="0"/>
              </a:rPr>
              <a:t>Циньхуа</a:t>
            </a:r>
            <a:r>
              <a:rPr lang="ru-RU" baseline="0" dirty="0" smtClean="0">
                <a:latin typeface="Calibri" charset="0"/>
              </a:rPr>
              <a:t> университетом (Пекин). Требуется изготовить более 40 тысяч модулей и собрать их в единую систему цилиндрической формы, прокалибровать и запустить в эксплуатацию. </a:t>
            </a:r>
            <a:endParaRPr lang="en-US" dirty="0">
              <a:latin typeface="Calibri" charset="0"/>
            </a:endParaRP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E1C2311-217A-0340-BADB-C9DF56D10651}" type="slidenum">
              <a:rPr lang="ru-RU"/>
              <a:pPr eaLnBrk="1" hangingPunct="1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dirty="0" smtClean="0">
                <a:latin typeface="Times New Roman" charset="0"/>
                <a:ea typeface="ＭＳ Ｐゴシック" charset="0"/>
                <a:cs typeface="Times New Roman" charset="0"/>
              </a:rPr>
              <a:t>Другим совместным проектов в рамках эксперимента </a:t>
            </a: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MPD </a:t>
            </a:r>
            <a:r>
              <a:rPr lang="ru-RU" dirty="0" smtClean="0">
                <a:latin typeface="Times New Roman" charset="0"/>
                <a:ea typeface="ＭＳ Ｐゴシック" charset="0"/>
                <a:cs typeface="Times New Roman" charset="0"/>
              </a:rPr>
              <a:t>является</a:t>
            </a:r>
            <a:r>
              <a:rPr lang="ru-RU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 время-пролетная система, основанная на многоканальных  </a:t>
            </a: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RPC</a:t>
            </a:r>
            <a:r>
              <a:rPr lang="ru-RU" dirty="0" smtClean="0">
                <a:latin typeface="Times New Roman" charset="0"/>
                <a:ea typeface="ＭＳ Ｐゴシック" charset="0"/>
                <a:cs typeface="Times New Roman" charset="0"/>
              </a:rPr>
              <a:t> камерах. Такая система позволяет измерять</a:t>
            </a:r>
            <a:r>
              <a:rPr lang="ru-RU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 время пролета заряженных частиц с точностью лучше чем 70 пикосекунд. В этом проекте принимают участие </a:t>
            </a:r>
            <a:r>
              <a:rPr lang="ru-RU" baseline="0" dirty="0" err="1" smtClean="0">
                <a:latin typeface="Times New Roman" charset="0"/>
                <a:ea typeface="ＭＳ Ｐゴシック" charset="0"/>
                <a:cs typeface="Times New Roman" charset="0"/>
              </a:rPr>
              <a:t>Циньхуа</a:t>
            </a:r>
            <a:r>
              <a:rPr lang="ru-RU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 университет (Пекин) и 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USTC</a:t>
            </a:r>
            <a:r>
              <a:rPr lang="ru-RU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r>
              <a:rPr lang="ru-RU" baseline="0" dirty="0" err="1" smtClean="0">
                <a:latin typeface="Times New Roman" charset="0"/>
                <a:ea typeface="ＭＳ Ｐゴシック" charset="0"/>
                <a:cs typeface="Times New Roman" charset="0"/>
              </a:rPr>
              <a:t>Хефей</a:t>
            </a:r>
            <a:r>
              <a:rPr lang="en-US" dirty="0" smtClean="0">
                <a:latin typeface="Times New Roman" charset="0"/>
                <a:ea typeface="ＭＳ Ｐゴシック" charset="0"/>
                <a:cs typeface="Times New Roman" charset="0"/>
              </a:rPr>
              <a:t>.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Times New Roman" charset="0"/>
              </a:rPr>
              <a:t>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25DD4F-7B18-E042-A1D4-8C3284643461}" type="slidenum">
              <a:rPr lang="ru-RU" sz="1200"/>
              <a:pPr eaLnBrk="1" hangingPunct="1"/>
              <a:t>13</a:t>
            </a:fld>
            <a:endParaRPr 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Первым экспериментом по программе </a:t>
            </a:r>
            <a:r>
              <a:rPr lang="en-US" baseline="0" dirty="0" smtClean="0"/>
              <a:t>NICA </a:t>
            </a:r>
            <a:r>
              <a:rPr lang="ru-RU" baseline="0" dirty="0" smtClean="0"/>
              <a:t>будет эксперимент с фиксированной мишенью </a:t>
            </a:r>
            <a:r>
              <a:rPr lang="en-US" dirty="0" smtClean="0"/>
              <a:t>BM@N </a:t>
            </a:r>
            <a:r>
              <a:rPr lang="ru-RU" dirty="0" smtClean="0"/>
              <a:t>(Барионная</a:t>
            </a:r>
            <a:r>
              <a:rPr lang="ru-RU" baseline="0" dirty="0" smtClean="0"/>
              <a:t> материя на </a:t>
            </a:r>
            <a:r>
              <a:rPr lang="ru-RU" baseline="0" dirty="0" err="1" smtClean="0"/>
              <a:t>Нуклотроне</a:t>
            </a:r>
            <a:r>
              <a:rPr lang="ru-RU" baseline="0" dirty="0" smtClean="0"/>
              <a:t>), который начнет набирать статистику уже в конце этого года. Установка расположена на расстоянии 160 м от вывода пучка из </a:t>
            </a:r>
            <a:r>
              <a:rPr lang="ru-RU" baseline="0" dirty="0" err="1" smtClean="0"/>
              <a:t>Нуклотрона</a:t>
            </a:r>
            <a:r>
              <a:rPr lang="ru-RU" baseline="0" dirty="0" smtClean="0"/>
              <a:t>. К основным задачам эксперимента относится исследование рождения гиперонов в ядерных столкновениях при энергиях начала фазового перехода </a:t>
            </a:r>
            <a:r>
              <a:rPr lang="ru-RU" baseline="0" dirty="0" err="1" smtClean="0"/>
              <a:t>адронный</a:t>
            </a:r>
            <a:r>
              <a:rPr lang="ru-RU" baseline="0" dirty="0" smtClean="0"/>
              <a:t> газ – жидкость. В состав участников эксперимента входят представители </a:t>
            </a:r>
            <a:r>
              <a:rPr lang="ru-RU" baseline="0" dirty="0" err="1" smtClean="0"/>
              <a:t>Циньхуа</a:t>
            </a:r>
            <a:r>
              <a:rPr lang="ru-RU" baseline="0" dirty="0" smtClean="0"/>
              <a:t> университета (Пекин).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536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</a:t>
            </a:r>
            <a:r>
              <a:rPr lang="ru-RU" baseline="0" dirty="0" smtClean="0"/>
              <a:t> следует из п</a:t>
            </a:r>
            <a:r>
              <a:rPr lang="ru-RU" dirty="0" smtClean="0"/>
              <a:t>лан графика проекта </a:t>
            </a:r>
            <a:r>
              <a:rPr lang="en-US" dirty="0" smtClean="0"/>
              <a:t>NICA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эксперимент</a:t>
            </a:r>
            <a:r>
              <a:rPr lang="ru-RU" baseline="0" dirty="0" smtClean="0"/>
              <a:t> </a:t>
            </a:r>
            <a:r>
              <a:rPr lang="en-US" dirty="0" smtClean="0"/>
              <a:t>BM@N </a:t>
            </a:r>
            <a:r>
              <a:rPr lang="ru-RU" dirty="0" smtClean="0"/>
              <a:t>начнется в этом году и будет продолжаться параллельно с работой </a:t>
            </a:r>
            <a:r>
              <a:rPr lang="ru-RU" dirty="0" err="1" smtClean="0"/>
              <a:t>коллайдера</a:t>
            </a:r>
            <a:r>
              <a:rPr lang="ru-RU" dirty="0" smtClean="0"/>
              <a:t>. Первый </a:t>
            </a:r>
            <a:r>
              <a:rPr lang="ru-RU" dirty="0" err="1" smtClean="0"/>
              <a:t>эксперим</a:t>
            </a:r>
            <a:r>
              <a:rPr lang="en-US" dirty="0" smtClean="0"/>
              <a:t>e</a:t>
            </a:r>
            <a:r>
              <a:rPr lang="ru-RU" dirty="0" err="1" smtClean="0"/>
              <a:t>нт</a:t>
            </a:r>
            <a:r>
              <a:rPr lang="en-US" dirty="0" smtClean="0"/>
              <a:t> </a:t>
            </a:r>
            <a:r>
              <a:rPr lang="ru-RU" dirty="0" smtClean="0"/>
              <a:t>с базовой конфигурацией </a:t>
            </a:r>
            <a:r>
              <a:rPr lang="ru-RU" dirty="0" err="1" smtClean="0"/>
              <a:t>коллайдера</a:t>
            </a:r>
            <a:r>
              <a:rPr lang="ru-RU" dirty="0" smtClean="0"/>
              <a:t> и установки </a:t>
            </a:r>
            <a:r>
              <a:rPr lang="en-US" dirty="0" smtClean="0"/>
              <a:t>MPD </a:t>
            </a:r>
            <a:r>
              <a:rPr lang="ru-RU" dirty="0" smtClean="0"/>
              <a:t>начнется в 2021 году, а полномасштабная конфигурация этих установок будет запущена в 2023 году.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40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solidFill>
                  <a:srgbClr val="000090"/>
                </a:solidFill>
              </a:rPr>
              <a:t>Планируемое сотрудничество и распределение ответственности в совместных работах по проекту </a:t>
            </a:r>
            <a:r>
              <a:rPr lang="en-US" sz="1200" b="0" dirty="0" smtClean="0">
                <a:solidFill>
                  <a:srgbClr val="A11F0B"/>
                </a:solidFill>
              </a:rPr>
              <a:t>NICA</a:t>
            </a:r>
            <a:r>
              <a:rPr lang="ru-RU" sz="1200" b="0" dirty="0" smtClean="0">
                <a:solidFill>
                  <a:srgbClr val="A11F0B"/>
                </a:solidFill>
              </a:rPr>
              <a:t> приведено в таблице</a:t>
            </a:r>
            <a:endParaRPr lang="ru-RU" sz="1200" b="0" dirty="0" smtClean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478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dirty="0">
              <a:solidFill>
                <a:srgbClr val="000090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4FB33B0-7AD1-8742-B8E3-FBE4BE9AFC75}" type="slidenum">
              <a:rPr lang="ru-RU" altLang="zh-CN">
                <a:ea typeface="宋体" charset="0"/>
                <a:cs typeface="Arial" charset="0"/>
              </a:rPr>
              <a:pPr/>
              <a:t>18</a:t>
            </a:fld>
            <a:endParaRPr lang="ru-RU" altLang="zh-CN">
              <a:ea typeface="宋体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0" name="Заметки 2"/>
          <p:cNvSpPr>
            <a:spLocks noGrp="1"/>
          </p:cNvSpPr>
          <p:nvPr>
            <p:ph type="body" idx="1"/>
          </p:nvPr>
        </p:nvSpPr>
        <p:spPr bwMode="auto">
          <a:xfrm>
            <a:off x="549276" y="4343400"/>
            <a:ext cx="58324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en-US" sz="1400" dirty="0" smtClean="0">
                <a:latin typeface="Calibri" charset="0"/>
                <a:ea typeface="MS PGothic" charset="0"/>
              </a:rPr>
              <a:t>NICA </a:t>
            </a:r>
            <a:r>
              <a:rPr lang="ru-RU" sz="1400" dirty="0" smtClean="0">
                <a:latin typeface="Calibri" charset="0"/>
                <a:ea typeface="MS PGothic" charset="0"/>
              </a:rPr>
              <a:t>это аббревиатура от </a:t>
            </a:r>
            <a:r>
              <a:rPr lang="en-US" sz="1400" dirty="0" smtClean="0">
                <a:latin typeface="Calibri" charset="0"/>
                <a:ea typeface="MS PGothic" charset="0"/>
              </a:rPr>
              <a:t> </a:t>
            </a:r>
            <a:r>
              <a:rPr lang="en-US" sz="1400" dirty="0" err="1" smtClean="0">
                <a:latin typeface="Calibri" charset="0"/>
                <a:ea typeface="MS PGothic" charset="0"/>
              </a:rPr>
              <a:t>Nuclotron</a:t>
            </a:r>
            <a:r>
              <a:rPr lang="ru-RU" sz="1400" baseline="0" dirty="0" smtClean="0">
                <a:latin typeface="Calibri" charset="0"/>
                <a:ea typeface="MS PGothic" charset="0"/>
              </a:rPr>
              <a:t> </a:t>
            </a:r>
            <a:r>
              <a:rPr lang="en-US" sz="1400" baseline="0" dirty="0" smtClean="0">
                <a:latin typeface="Calibri" charset="0"/>
                <a:ea typeface="MS PGothic" charset="0"/>
              </a:rPr>
              <a:t>based ion collider facility. </a:t>
            </a:r>
            <a:r>
              <a:rPr lang="ru-RU" sz="1400" baseline="0" dirty="0" smtClean="0">
                <a:latin typeface="Calibri" charset="0"/>
                <a:ea typeface="MS PGothic" charset="0"/>
              </a:rPr>
              <a:t>Основные задачи проекта – изучение горячей и плотной барионной материи в области энергий максимальной барионной плотности, и исследование спиновой структуры нуклонов и поляризационных явлений. Реализация этой программы требует существенной модернизации существующего ускорительного комплекса и строительство </a:t>
            </a:r>
            <a:r>
              <a:rPr lang="ru-RU" sz="1400" baseline="0" dirty="0" err="1" smtClean="0">
                <a:latin typeface="Calibri" charset="0"/>
                <a:ea typeface="MS PGothic" charset="0"/>
              </a:rPr>
              <a:t>коллайдера</a:t>
            </a:r>
            <a:r>
              <a:rPr lang="ru-RU" sz="1400" baseline="0" dirty="0" smtClean="0">
                <a:latin typeface="Calibri" charset="0"/>
                <a:ea typeface="MS PGothic" charset="0"/>
              </a:rPr>
              <a:t> релятивистских ионов от протонов до золота и поляризованных протонов и дейтронов с максимальной энергией в системе центра масс до 11 ГэВ (для золота) и 27 ГэВ (для протонов).</a:t>
            </a:r>
            <a:endParaRPr lang="en-US" sz="1400" baseline="0" dirty="0" smtClean="0">
              <a:latin typeface="Calibri" charset="0"/>
              <a:ea typeface="MS PGothic" charset="0"/>
            </a:endParaRPr>
          </a:p>
        </p:txBody>
      </p:sp>
      <p:sp>
        <p:nvSpPr>
          <p:cNvPr id="1198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1609037-A38D-034F-8362-C9E592689147}" type="slidenum">
              <a:rPr lang="ru-RU" sz="1200">
                <a:latin typeface="Calibri" charset="0"/>
                <a:cs typeface="Arial" charset="0"/>
              </a:rPr>
              <a:pPr/>
              <a:t>2</a:t>
            </a:fld>
            <a:endParaRPr lang="ru-RU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этом рисунке представлены основные</a:t>
            </a:r>
            <a:r>
              <a:rPr lang="ru-RU" baseline="0" dirty="0" smtClean="0"/>
              <a:t> блоки комплекса </a:t>
            </a:r>
            <a:r>
              <a:rPr lang="en-US" baseline="0" dirty="0" smtClean="0"/>
              <a:t>NICA.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Нуклотрон</a:t>
            </a:r>
            <a:r>
              <a:rPr lang="ru-RU" baseline="0" dirty="0" smtClean="0"/>
              <a:t> –сверхпроводящий синхротрон с периметром кольца </a:t>
            </a:r>
            <a:r>
              <a:rPr lang="en-US" baseline="0" dirty="0" smtClean="0"/>
              <a:t>~ 250 </a:t>
            </a:r>
            <a:r>
              <a:rPr lang="ru-RU" baseline="0" dirty="0" smtClean="0"/>
              <a:t>м, запущенный в эксплуатацию 24 года тому назад. Пучки из </a:t>
            </a:r>
            <a:r>
              <a:rPr lang="ru-RU" baseline="0" dirty="0" err="1" smtClean="0"/>
              <a:t>Нуклотрона</a:t>
            </a:r>
            <a:r>
              <a:rPr lang="ru-RU" baseline="0" dirty="0" smtClean="0"/>
              <a:t> выводятся в экспериментальный зал, в котором расположен первый эксперимент программы </a:t>
            </a:r>
            <a:r>
              <a:rPr lang="en-US" baseline="0" dirty="0" smtClean="0"/>
              <a:t>NICA</a:t>
            </a:r>
            <a:r>
              <a:rPr lang="ru-RU" baseline="0" dirty="0" smtClean="0"/>
              <a:t>. Запланировано запустить в эксплуатацию Бустер в 2019 году, а </a:t>
            </a:r>
            <a:r>
              <a:rPr lang="ru-RU" baseline="0" dirty="0" err="1" smtClean="0"/>
              <a:t>Коллайдер</a:t>
            </a:r>
            <a:r>
              <a:rPr lang="ru-RU" baseline="0" dirty="0" smtClean="0"/>
              <a:t> – в 2020 году одновременно с детектором </a:t>
            </a:r>
            <a:r>
              <a:rPr lang="en-US" baseline="0" dirty="0" smtClean="0"/>
              <a:t>MPD.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20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Нуклотрон</a:t>
            </a:r>
            <a:r>
              <a:rPr lang="ru-RU" dirty="0" smtClean="0"/>
              <a:t> – создан</a:t>
            </a:r>
            <a:r>
              <a:rPr lang="ru-RU" baseline="0" dirty="0" smtClean="0"/>
              <a:t> в 1993 году и основан на сверхпроводящих магнитах, технология которых разработана в ОИЯИ. В 2010-2015 годах он был существенно модернизирован и способен ускорять ионы золота до кинетической энергии </a:t>
            </a:r>
            <a:r>
              <a:rPr lang="en-US" baseline="0" dirty="0" smtClean="0"/>
              <a:t>4,4 </a:t>
            </a:r>
            <a:r>
              <a:rPr lang="ru-RU" baseline="0" dirty="0" smtClean="0"/>
              <a:t>ГэВ на нуклон</a:t>
            </a:r>
            <a:r>
              <a:rPr lang="en-US" baseline="0" dirty="0" smtClean="0"/>
              <a:t>, </a:t>
            </a:r>
            <a:r>
              <a:rPr lang="ru-RU" baseline="0" dirty="0" smtClean="0"/>
              <a:t>а протоны – до 12 ГэВ. Другие его параметры приведены в таблице.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376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Совместный проект с Институтом физики плазмы (ИФП) АН Китая (</a:t>
            </a:r>
            <a:r>
              <a:rPr lang="ru-RU" baseline="0" dirty="0" err="1" smtClean="0"/>
              <a:t>Хефей</a:t>
            </a:r>
            <a:r>
              <a:rPr lang="ru-RU" baseline="0" dirty="0" smtClean="0"/>
              <a:t>) по созданию линейных ускорителей на основе сверхпроводящих технологий, который может иметь применение как в научной, так и в промышленной сфере.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31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dirty="0" smtClean="0">
                <a:ea typeface="ＭＳ Ｐゴシック" charset="0"/>
                <a:cs typeface="ＭＳ Ｐゴシック" charset="0"/>
              </a:rPr>
              <a:t>Структура будущего </a:t>
            </a:r>
            <a:r>
              <a:rPr lang="ru-RU" dirty="0" err="1" smtClean="0">
                <a:ea typeface="ＭＳ Ｐゴシック" charset="0"/>
                <a:cs typeface="ＭＳ Ｐゴシック" charset="0"/>
              </a:rPr>
              <a:t>Коллайдера</a:t>
            </a:r>
            <a:r>
              <a:rPr lang="ru-RU" dirty="0" smtClean="0">
                <a:ea typeface="ＭＳ Ｐゴシック" charset="0"/>
                <a:cs typeface="ＭＳ Ｐゴシック" charset="0"/>
              </a:rPr>
              <a:t>, разработка</a:t>
            </a:r>
            <a:r>
              <a:rPr lang="ru-RU" baseline="0" dirty="0" smtClean="0">
                <a:ea typeface="ＭＳ Ｐゴシック" charset="0"/>
                <a:cs typeface="ＭＳ Ｐゴシック" charset="0"/>
              </a:rPr>
              <a:t> и создание </a:t>
            </a:r>
            <a:r>
              <a:rPr lang="ru-RU" dirty="0" smtClean="0">
                <a:ea typeface="ＭＳ Ｐゴシック" charset="0"/>
                <a:cs typeface="ＭＳ Ｐゴシック" charset="0"/>
              </a:rPr>
              <a:t>прототипов всех его</a:t>
            </a:r>
            <a:r>
              <a:rPr lang="ru-RU" baseline="0" dirty="0" smtClean="0">
                <a:ea typeface="ＭＳ Ｐゴシック" charset="0"/>
                <a:cs typeface="ＭＳ Ｐゴシック" charset="0"/>
              </a:rPr>
              <a:t> элементов завершены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ru-RU" baseline="0" dirty="0" smtClean="0">
                <a:ea typeface="ＭＳ Ｐゴシック" charset="0"/>
                <a:cs typeface="ＭＳ Ｐゴシック" charset="0"/>
              </a:rPr>
              <a:t>Кольцо </a:t>
            </a:r>
            <a:r>
              <a:rPr lang="ru-RU" baseline="0" dirty="0" err="1" smtClean="0">
                <a:ea typeface="ＭＳ Ｐゴシック" charset="0"/>
                <a:cs typeface="ＭＳ Ｐゴシック" charset="0"/>
              </a:rPr>
              <a:t>Коллайдера</a:t>
            </a:r>
            <a:r>
              <a:rPr lang="ru-RU" baseline="0" dirty="0" smtClean="0">
                <a:ea typeface="ＭＳ Ｐゴシック" charset="0"/>
                <a:cs typeface="ＭＳ Ｐゴシック" charset="0"/>
              </a:rPr>
              <a:t> имеет периметр в 2 раза больше </a:t>
            </a:r>
            <a:r>
              <a:rPr lang="ru-RU" baseline="0" dirty="0" err="1" smtClean="0">
                <a:ea typeface="ＭＳ Ｐゴシック" charset="0"/>
                <a:cs typeface="ＭＳ Ｐゴシック" charset="0"/>
              </a:rPr>
              <a:t>Нукотрона</a:t>
            </a:r>
            <a:r>
              <a:rPr lang="ru-RU" baseline="0" dirty="0" smtClean="0">
                <a:ea typeface="ＭＳ Ｐゴシック" charset="0"/>
                <a:cs typeface="ＭＳ Ｐゴシック" charset="0"/>
              </a:rPr>
              <a:t>. Максимальная светимость при столкновении ионов золота составит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10 </a:t>
            </a:r>
            <a:r>
              <a:rPr lang="ru-RU" dirty="0" smtClean="0">
                <a:ea typeface="ＭＳ Ｐゴシック" charset="0"/>
                <a:cs typeface="ＭＳ Ｐゴシック" charset="0"/>
              </a:rPr>
              <a:t>в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27</a:t>
            </a:r>
            <a:r>
              <a:rPr lang="ru-RU" dirty="0" smtClean="0">
                <a:ea typeface="ＭＳ Ｐゴシック" charset="0"/>
                <a:cs typeface="ＭＳ Ｐゴシック" charset="0"/>
              </a:rPr>
              <a:t>-й степени 1/см2/с.</a:t>
            </a:r>
            <a:r>
              <a:rPr lang="ru-RU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A577D9-ABC0-0C4C-9CAB-9E6515ED4DFC}" type="slidenum">
              <a:rPr lang="ru-RU" sz="1200"/>
              <a:pPr eaLnBrk="1" hangingPunct="1"/>
              <a:t>6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Строительство </a:t>
            </a:r>
            <a:r>
              <a:rPr lang="ru-RU" dirty="0" err="1" smtClean="0"/>
              <a:t>коллайдерного</a:t>
            </a:r>
            <a:r>
              <a:rPr lang="ru-RU" dirty="0" smtClean="0"/>
              <a:t> комплекса идет в соответствии с планами. Летом 2018 года будет готов к сдаче павильон </a:t>
            </a:r>
            <a:r>
              <a:rPr lang="en-US" dirty="0" smtClean="0"/>
              <a:t>MPD</a:t>
            </a:r>
            <a:r>
              <a:rPr lang="ru-RU" dirty="0" smtClean="0"/>
              <a:t>,</a:t>
            </a:r>
            <a:r>
              <a:rPr lang="ru-RU" baseline="0" dirty="0" smtClean="0"/>
              <a:t> в весь объект будет сдан в 2019 году.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109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Запущена технологическая линия по сборке и тестированию сверхпроводящих магнитов «дубненского типа». Всего будет изготовлено</a:t>
            </a:r>
            <a:r>
              <a:rPr lang="ru-RU" baseline="0" dirty="0" smtClean="0"/>
              <a:t> более 450 магнитных блоков для ускорителей проектов </a:t>
            </a:r>
            <a:r>
              <a:rPr lang="en-US" baseline="0" dirty="0" smtClean="0"/>
              <a:t>NICA </a:t>
            </a:r>
            <a:r>
              <a:rPr lang="ru-RU" baseline="0" dirty="0" smtClean="0"/>
              <a:t>и</a:t>
            </a:r>
            <a:r>
              <a:rPr lang="en-US" baseline="0" dirty="0" smtClean="0"/>
              <a:t> FAIR /SIS100. </a:t>
            </a:r>
            <a:r>
              <a:rPr lang="ru-RU" baseline="0" dirty="0" smtClean="0"/>
              <a:t>Производство магнитов для Бустера идет близко к намеченным планам.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2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Существующий криогенный комплекс имеет мощность 4 кВт по холоду при температуре 4,5 градусов Кельвина, которая будет удвоена для</a:t>
            </a:r>
            <a:r>
              <a:rPr lang="ru-RU" baseline="0" dirty="0" smtClean="0"/>
              <a:t> комплекса </a:t>
            </a:r>
            <a:r>
              <a:rPr lang="en-US" baseline="0" dirty="0" smtClean="0"/>
              <a:t>NICA</a:t>
            </a:r>
            <a:r>
              <a:rPr lang="ru-RU" baseline="0" dirty="0" smtClean="0"/>
              <a:t>.</a:t>
            </a:r>
            <a:r>
              <a:rPr lang="en-US" baseline="0" dirty="0" smtClean="0"/>
              <a:t> </a:t>
            </a:r>
            <a:r>
              <a:rPr lang="ru-RU" dirty="0" smtClean="0"/>
              <a:t>В 2016 году был запущен в эксплуатацию гелиевый ожижитель с производительностью 1000 литров в час. Это крупнейший криогенный комплекс в России.</a:t>
            </a:r>
            <a:r>
              <a:rPr lang="ru-RU" baseline="0" dirty="0" smtClean="0"/>
              <a:t> </a:t>
            </a: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530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A66F6C-EDA5-4A52-BE43-FDC79D04737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1" r:id="rId7"/>
    <p:sldLayoutId id="2147484812" r:id="rId8"/>
    <p:sldLayoutId id="2147484810" r:id="rId9"/>
    <p:sldLayoutId id="2147484813" r:id="rId10"/>
    <p:sldLayoutId id="2147484814" r:id="rId11"/>
    <p:sldLayoutId id="2147484815" r:id="rId12"/>
    <p:sldLayoutId id="2147484816" r:id="rId13"/>
    <p:sldLayoutId id="2147484817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wmf"/><Relationship Id="rId5" Type="http://schemas.openxmlformats.org/officeDocument/2006/relationships/image" Target="../media/image43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package" Target="../embeddings/Microsoft_Excel_Sheet1.xlsx"/><Relationship Id="rId5" Type="http://schemas.openxmlformats.org/officeDocument/2006/relationships/image" Target="../media/image44.emf"/><Relationship Id="rId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дубн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Subtitle 2"/>
          <p:cNvSpPr>
            <a:spLocks noGrp="1"/>
          </p:cNvSpPr>
          <p:nvPr>
            <p:ph type="subTitle" idx="1"/>
          </p:nvPr>
        </p:nvSpPr>
        <p:spPr>
          <a:xfrm>
            <a:off x="98778" y="1021996"/>
            <a:ext cx="8974667" cy="796925"/>
          </a:xfrm>
        </p:spPr>
        <p:txBody>
          <a:bodyPr/>
          <a:lstStyle/>
          <a:p>
            <a:pPr eaLnBrk="1" hangingPunct="1"/>
            <a:r>
              <a:rPr lang="ru-RU" sz="2000" i="1" u="sng" dirty="0" smtClean="0">
                <a:solidFill>
                  <a:srgbClr val="000090"/>
                </a:solidFill>
                <a:ea typeface="ＭＳ Ｐゴシック" pitchFamily="34" charset="-128"/>
                <a:cs typeface="Arial" pitchFamily="34" charset="0"/>
              </a:rPr>
              <a:t>В. </a:t>
            </a:r>
            <a:r>
              <a:rPr lang="ru-RU" sz="2000" i="1" u="sng" dirty="0" err="1" smtClean="0">
                <a:solidFill>
                  <a:srgbClr val="000090"/>
                </a:solidFill>
                <a:ea typeface="ＭＳ Ｐゴシック" pitchFamily="34" charset="-128"/>
                <a:cs typeface="Arial" pitchFamily="34" charset="0"/>
              </a:rPr>
              <a:t>Кекелидзе</a:t>
            </a:r>
            <a:r>
              <a:rPr lang="en-US" sz="2000" i="1" u="sng" dirty="0" smtClean="0">
                <a:solidFill>
                  <a:srgbClr val="000090"/>
                </a:solidFill>
                <a:ea typeface="ＭＳ Ｐゴシック" pitchFamily="34" charset="-128"/>
                <a:cs typeface="Arial" pitchFamily="34" charset="0"/>
              </a:rPr>
              <a:t>,</a:t>
            </a:r>
          </a:p>
          <a:p>
            <a:pPr eaLnBrk="1" hangingPunct="1"/>
            <a:r>
              <a:rPr lang="ru-RU" sz="2000" i="1" dirty="0" smtClean="0">
                <a:solidFill>
                  <a:srgbClr val="000090"/>
                </a:solidFill>
                <a:ea typeface="ＭＳ Ｐゴシック" pitchFamily="34" charset="-128"/>
                <a:cs typeface="Arial" pitchFamily="34" charset="0"/>
              </a:rPr>
              <a:t>Объединенный институт ядерных исследований, Дубна</a:t>
            </a:r>
            <a:endParaRPr lang="en-US" sz="2000" i="1" dirty="0" smtClean="0">
              <a:solidFill>
                <a:srgbClr val="00009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843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739063" y="6305550"/>
            <a:ext cx="1168400" cy="476250"/>
          </a:xfrm>
          <a:noFill/>
        </p:spPr>
        <p:txBody>
          <a:bodyPr anchor="b"/>
          <a:lstStyle/>
          <a:p>
            <a:fld id="{32599656-3002-4F00-BEA5-AA7B71F1852F}" type="slidenum">
              <a:rPr lang="ru-RU"/>
              <a:pPr/>
              <a:t>1</a:t>
            </a:fld>
            <a:endParaRPr lang="ru-RU" dirty="0"/>
          </a:p>
        </p:txBody>
      </p:sp>
      <p:sp>
        <p:nvSpPr>
          <p:cNvPr id="18439" name="Date Placeholder 7"/>
          <p:cNvSpPr>
            <a:spLocks noGrp="1"/>
          </p:cNvSpPr>
          <p:nvPr>
            <p:ph type="dt" sz="quarter" idx="10"/>
          </p:nvPr>
        </p:nvSpPr>
        <p:spPr>
          <a:xfrm>
            <a:off x="749300" y="6270625"/>
            <a:ext cx="1841500" cy="476250"/>
          </a:xfrm>
          <a:noFill/>
        </p:spPr>
        <p:txBody>
          <a:bodyPr anchor="b"/>
          <a:lstStyle/>
          <a:p>
            <a:r>
              <a:rPr lang="ru-RU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16 июня, 2017 </a:t>
            </a:r>
            <a:endParaRPr lang="ru-RU" dirty="0" smtClean="0">
              <a:solidFill>
                <a:srgbClr val="FFFF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997700" y="2819400"/>
            <a:ext cx="393700" cy="101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7239000" y="2452688"/>
            <a:ext cx="749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NICA</a:t>
            </a:r>
          </a:p>
        </p:txBody>
      </p:sp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5154784" y="4064000"/>
            <a:ext cx="13063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00090"/>
                </a:solidFill>
              </a:rPr>
              <a:t>Р. Волга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254000" y="131234"/>
            <a:ext cx="8602134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0"/>
                </a:solidFill>
              </a:rPr>
              <a:t>Перспективы сотрудничества </a:t>
            </a:r>
          </a:p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90"/>
                </a:solidFill>
              </a:rPr>
              <a:t>в рамках мега-проекта комплекс</a:t>
            </a:r>
            <a:endParaRPr lang="en-US" sz="2800" b="1" dirty="0" smtClean="0">
              <a:solidFill>
                <a:srgbClr val="000090"/>
              </a:solidFill>
            </a:endParaRPr>
          </a:p>
        </p:txBody>
      </p:sp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4723" y="512234"/>
            <a:ext cx="1203674" cy="592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706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2" name="Rectangle 1"/>
          <p:cNvSpPr/>
          <p:nvPr/>
        </p:nvSpPr>
        <p:spPr>
          <a:xfrm>
            <a:off x="16934" y="5514602"/>
            <a:ext cx="5012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НТС в </a:t>
            </a:r>
            <a:r>
              <a:rPr lang="ru-RU" sz="2400" b="1" dirty="0">
                <a:solidFill>
                  <a:schemeClr val="bg1"/>
                </a:solidFill>
              </a:rPr>
              <a:t>рамках </a:t>
            </a:r>
            <a:r>
              <a:rPr lang="en-US" sz="2400" b="1" dirty="0" smtClean="0">
                <a:solidFill>
                  <a:schemeClr val="bg1"/>
                </a:solidFill>
              </a:rPr>
              <a:t>IV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Российско-Китайского ЭКСПО </a:t>
            </a:r>
            <a:r>
              <a:rPr lang="ru-RU" sz="2400" b="1" dirty="0" smtClean="0">
                <a:solidFill>
                  <a:schemeClr val="bg1"/>
                </a:solidFill>
              </a:rPr>
              <a:t>в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г. Харбин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26372"/>
      </p:ext>
    </p:extLst>
  </p:cSld>
  <p:clrMapOvr>
    <a:masterClrMapping/>
  </p:clrMapOvr>
  <p:transition xmlns:p14="http://schemas.microsoft.com/office/powerpoint/2010/main" spd="slow" advTm="51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7"/>
            <a:ext cx="8195734" cy="1077085"/>
          </a:xfrm>
        </p:spPr>
        <p:txBody>
          <a:bodyPr/>
          <a:lstStyle/>
          <a:p>
            <a:pPr algn="r"/>
            <a:r>
              <a:rPr lang="en-US" sz="2400" b="1" dirty="0">
                <a:solidFill>
                  <a:srgbClr val="000090"/>
                </a:solidFill>
              </a:rPr>
              <a:t>Energy </a:t>
            </a:r>
            <a:r>
              <a:rPr lang="en-US" sz="2400" b="1" dirty="0" smtClean="0">
                <a:solidFill>
                  <a:srgbClr val="000090"/>
                </a:solidFill>
              </a:rPr>
              <a:t>storage </a:t>
            </a:r>
            <a:r>
              <a:rPr lang="en-US" sz="2400" b="1" dirty="0">
                <a:solidFill>
                  <a:srgbClr val="000090"/>
                </a:solidFill>
              </a:rPr>
              <a:t>with </a:t>
            </a:r>
            <a:r>
              <a:rPr lang="en-US" sz="2400" b="1" dirty="0" smtClean="0">
                <a:solidFill>
                  <a:srgbClr val="000090"/>
                </a:solidFill>
              </a:rPr>
              <a:t>HTS </a:t>
            </a:r>
            <a:r>
              <a:rPr lang="en-US" sz="2400" b="1" dirty="0">
                <a:solidFill>
                  <a:srgbClr val="000090"/>
                </a:solidFill>
              </a:rPr>
              <a:t>magnet </a:t>
            </a:r>
            <a:r>
              <a:rPr lang="en-US" sz="2400" b="1" dirty="0" smtClean="0">
                <a:solidFill>
                  <a:srgbClr val="000090"/>
                </a:solidFill>
              </a:rPr>
              <a:t>for </a:t>
            </a:r>
            <a:r>
              <a:rPr lang="en-US" sz="2400" b="1" dirty="0">
                <a:solidFill>
                  <a:srgbClr val="000090"/>
                </a:solidFill>
              </a:rPr>
              <a:t>the NICA </a:t>
            </a:r>
            <a:r>
              <a:rPr lang="en-US" sz="2400" b="1" dirty="0" smtClean="0">
                <a:solidFill>
                  <a:srgbClr val="000090"/>
                </a:solidFill>
              </a:rPr>
              <a:t>complex</a:t>
            </a:r>
            <a:br>
              <a:rPr lang="en-US" sz="2400" b="1" dirty="0" smtClean="0">
                <a:solidFill>
                  <a:srgbClr val="000090"/>
                </a:solidFill>
              </a:rPr>
            </a:br>
            <a:r>
              <a:rPr lang="en-US" sz="2400" b="1" dirty="0" smtClean="0">
                <a:solidFill>
                  <a:srgbClr val="000090"/>
                </a:solidFill>
              </a:rPr>
              <a:t>- common project with </a:t>
            </a:r>
            <a:r>
              <a:rPr lang="en-US" sz="2400" b="1" dirty="0" smtClean="0">
                <a:solidFill>
                  <a:srgbClr val="A11F0B"/>
                </a:solidFill>
              </a:rPr>
              <a:t>Plasma Physics Institute,</a:t>
            </a:r>
            <a:r>
              <a:rPr lang="en-US" sz="2400" b="1" dirty="0">
                <a:solidFill>
                  <a:srgbClr val="A11F0B"/>
                </a:solidFill>
              </a:rPr>
              <a:t/>
            </a:r>
            <a:br>
              <a:rPr lang="en-US" sz="2400" b="1" dirty="0">
                <a:solidFill>
                  <a:srgbClr val="A11F0B"/>
                </a:solidFill>
              </a:rPr>
            </a:br>
            <a:r>
              <a:rPr lang="en-US" sz="2400" b="1" dirty="0" smtClean="0">
                <a:solidFill>
                  <a:srgbClr val="A11F0B"/>
                </a:solidFill>
              </a:rPr>
              <a:t> Hefei, China  </a:t>
            </a:r>
            <a:endParaRPr lang="ru-RU" dirty="0">
              <a:solidFill>
                <a:srgbClr val="A11F0B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0297" y="1306797"/>
            <a:ext cx="4683435" cy="1323439"/>
          </a:xfrm>
          <a:prstGeom prst="rect">
            <a:avLst/>
          </a:prstGeom>
          <a:solidFill>
            <a:srgbClr val="CDFFFF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Energy storage system will be located between the network and power converters for the NICA SC magnets</a:t>
            </a:r>
          </a:p>
        </p:txBody>
      </p:sp>
      <p:pic>
        <p:nvPicPr>
          <p:cNvPr id="6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56" y="1395772"/>
            <a:ext cx="41116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20267" y="4790853"/>
            <a:ext cx="32396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1MJ SMES of the toroidal system with HTSC coils.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Overall size is 2.4 m</a:t>
            </a:r>
            <a:endParaRPr kumimoji="0" lang="ru-RU" sz="2000" b="0" i="1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632" y="5771222"/>
            <a:ext cx="5970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SMES –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S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uperconducting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  <a:r>
              <a:rPr lang="en-US" sz="2000" b="1" kern="0" dirty="0" smtClean="0">
                <a:solidFill>
                  <a:srgbClr val="000090"/>
                </a:solidFill>
              </a:rPr>
              <a:t>M</a:t>
            </a:r>
            <a:r>
              <a:rPr lang="en-US" sz="2000" kern="0" dirty="0" smtClean="0">
                <a:solidFill>
                  <a:srgbClr val="000090"/>
                </a:solidFill>
              </a:rPr>
              <a:t>agnet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E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nergy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</a:t>
            </a:r>
            <a:r>
              <a:rPr lang="en-US" sz="2000" b="1" kern="0" dirty="0" smtClean="0">
                <a:solidFill>
                  <a:srgbClr val="000090"/>
                </a:solidFill>
              </a:rPr>
              <a:t>S</a:t>
            </a:r>
            <a:r>
              <a:rPr lang="en-US" sz="2000" kern="0" dirty="0" smtClean="0">
                <a:solidFill>
                  <a:srgbClr val="000090"/>
                </a:solidFill>
              </a:rPr>
              <a:t>torage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HTS –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H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igh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emperature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S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uperconducto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r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9890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 dirty="0" smtClean="0"/>
              <a:t>16 июня, 2017 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9890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bg-BG" dirty="0" smtClean="0"/>
              <a:t>В.Кекелидзе, г. Харбин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9890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0" name="Прямоугольник 4"/>
          <p:cNvSpPr/>
          <p:nvPr/>
        </p:nvSpPr>
        <p:spPr>
          <a:xfrm>
            <a:off x="210297" y="2898528"/>
            <a:ext cx="4683435" cy="400110"/>
          </a:xfrm>
          <a:prstGeom prst="rect">
            <a:avLst/>
          </a:prstGeom>
          <a:solidFill>
            <a:srgbClr val="FFF7D8"/>
          </a:solidFill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The stored energy: from5</a:t>
            </a:r>
            <a:r>
              <a:rPr kumimoji="0" lang="en-US" sz="2000" b="0" i="1" u="none" strike="noStrike" kern="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 to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10 MJ</a:t>
            </a:r>
          </a:p>
        </p:txBody>
      </p:sp>
      <p:sp>
        <p:nvSpPr>
          <p:cNvPr id="11" name="Прямоугольник 4"/>
          <p:cNvSpPr/>
          <p:nvPr/>
        </p:nvSpPr>
        <p:spPr>
          <a:xfrm>
            <a:off x="193363" y="3491197"/>
            <a:ext cx="4683435" cy="707886"/>
          </a:xfrm>
          <a:prstGeom prst="rect">
            <a:avLst/>
          </a:prstGeom>
          <a:solidFill>
            <a:srgbClr val="CDFFFF"/>
          </a:solidFill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The energy stored in the SC accelerators is about 4 MJ</a:t>
            </a:r>
            <a:endParaRPr lang="en-US" sz="2000" i="1" kern="0" dirty="0">
              <a:solidFill>
                <a:srgbClr val="000090"/>
              </a:solidFill>
            </a:endParaRPr>
          </a:p>
        </p:txBody>
      </p:sp>
      <p:sp>
        <p:nvSpPr>
          <p:cNvPr id="12" name="Прямоугольник 4"/>
          <p:cNvSpPr/>
          <p:nvPr/>
        </p:nvSpPr>
        <p:spPr>
          <a:xfrm>
            <a:off x="193364" y="4507198"/>
            <a:ext cx="4683435" cy="1015663"/>
          </a:xfrm>
          <a:prstGeom prst="rect">
            <a:avLst/>
          </a:prstGeom>
          <a:solidFill>
            <a:srgbClr val="FFF7D8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</a:rPr>
              <a:t>The energy will be taken from the storage and will return to it when accelerators operating in pulse mode</a:t>
            </a:r>
          </a:p>
        </p:txBody>
      </p:sp>
    </p:spTree>
    <p:extLst>
      <p:ext uri="{BB962C8B-B14F-4D97-AF65-F5344CB8AC3E}">
        <p14:creationId xmlns:p14="http://schemas.microsoft.com/office/powerpoint/2010/main" val="795003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400" smtClean="0"/>
              <a:t>16 июня, 2017 </a:t>
            </a:r>
            <a:endParaRPr lang="ru-RU" sz="1400"/>
          </a:p>
        </p:txBody>
      </p:sp>
      <p:sp>
        <p:nvSpPr>
          <p:cNvPr id="9113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75388"/>
            <a:ext cx="3363913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bg-BG" sz="1400" smtClean="0"/>
              <a:t>В.Кекелидзе, г. Харбин</a:t>
            </a:r>
            <a:endParaRPr lang="ru-RU" sz="1400" dirty="0"/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706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66C94-2350-534C-80D1-DCAAD2607716}" type="slidenum">
              <a:rPr lang="ru-RU" sz="1400"/>
              <a:pPr eaLnBrk="1" hangingPunct="1"/>
              <a:t>11</a:t>
            </a:fld>
            <a:endParaRPr lang="ru-RU" sz="1400" dirty="0"/>
          </a:p>
        </p:txBody>
      </p:sp>
      <p:sp>
        <p:nvSpPr>
          <p:cNvPr id="91140" name="TextBox 4"/>
          <p:cNvSpPr txBox="1">
            <a:spLocks noChangeArrowheads="1"/>
          </p:cNvSpPr>
          <p:nvPr/>
        </p:nvSpPr>
        <p:spPr bwMode="auto">
          <a:xfrm>
            <a:off x="1833245" y="76200"/>
            <a:ext cx="5152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</a:rPr>
              <a:t>M</a:t>
            </a:r>
            <a:r>
              <a:rPr lang="en-US" sz="2800" b="1" dirty="0" err="1">
                <a:solidFill>
                  <a:srgbClr val="000090"/>
                </a:solidFill>
              </a:rPr>
              <a:t>ulti</a:t>
            </a:r>
            <a:r>
              <a:rPr lang="en-US" sz="2800" b="1" dirty="0" err="1">
                <a:solidFill>
                  <a:srgbClr val="FF0000"/>
                </a:solidFill>
              </a:rPr>
              <a:t>P</a:t>
            </a:r>
            <a:r>
              <a:rPr lang="en-US" sz="2800" b="1" dirty="0" err="1">
                <a:solidFill>
                  <a:srgbClr val="000090"/>
                </a:solidFill>
              </a:rPr>
              <a:t>urpose</a:t>
            </a:r>
            <a:r>
              <a:rPr lang="en-US" sz="2800" b="1" dirty="0">
                <a:solidFill>
                  <a:srgbClr val="00009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>
                <a:solidFill>
                  <a:srgbClr val="000090"/>
                </a:solidFill>
              </a:rPr>
              <a:t>etector (</a:t>
            </a:r>
            <a:r>
              <a:rPr lang="en-US" sz="2800" b="1" dirty="0">
                <a:solidFill>
                  <a:srgbClr val="FF0000"/>
                </a:solidFill>
              </a:rPr>
              <a:t>MPD</a:t>
            </a:r>
            <a:r>
              <a:rPr lang="en-US" sz="2800" b="1" dirty="0">
                <a:solidFill>
                  <a:srgbClr val="000090"/>
                </a:solidFill>
              </a:rPr>
              <a:t>)</a:t>
            </a:r>
          </a:p>
        </p:txBody>
      </p:sp>
      <p:pic>
        <p:nvPicPr>
          <p:cNvPr id="91142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3422926" y="673101"/>
            <a:ext cx="4443687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72" descr="AA04988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1" y="3162300"/>
            <a:ext cx="203377" cy="51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39700" y="1092200"/>
            <a:ext cx="3270250" cy="19050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Font typeface="Times" charset="0"/>
              <a:buNone/>
            </a:pPr>
            <a:r>
              <a:rPr lang="en-US" sz="2000" b="1" dirty="0" smtClean="0">
                <a:solidFill>
                  <a:schemeClr val="bg1"/>
                </a:solidFill>
                <a:cs typeface="Arial" charset="0"/>
              </a:rPr>
              <a:t> Main target</a:t>
            </a:r>
            <a:r>
              <a:rPr lang="ru-RU" altLang="ja-JP" sz="2000" b="1" dirty="0" smtClean="0">
                <a:solidFill>
                  <a:schemeClr val="bg1"/>
                </a:solidFill>
                <a:cs typeface="Arial" charset="0"/>
              </a:rPr>
              <a:t>:</a:t>
            </a:r>
            <a:r>
              <a:rPr lang="en-US" altLang="ja-JP" sz="2000" b="1" dirty="0">
                <a:solidFill>
                  <a:schemeClr val="bg1"/>
                </a:solidFill>
                <a:cs typeface="Arial" charset="0"/>
              </a:rPr>
              <a:t> </a:t>
            </a:r>
            <a:endParaRPr lang="en-US" altLang="ja-JP" sz="2000" b="1" dirty="0" smtClean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Font typeface="Times" charset="0"/>
              <a:buNone/>
            </a:pPr>
            <a:r>
              <a:rPr lang="en-US" altLang="ja-JP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2000" dirty="0" smtClean="0">
                <a:solidFill>
                  <a:srgbClr val="FFFFFF"/>
                </a:solidFill>
                <a:latin typeface="Times New Roman" charset="0"/>
              </a:rPr>
              <a:t>- </a:t>
            </a:r>
            <a:r>
              <a:rPr lang="en-US" sz="2000" i="1" dirty="0">
                <a:solidFill>
                  <a:srgbClr val="FFFFFF"/>
                </a:solidFill>
              </a:rPr>
              <a:t>study of hot and dense baryonic </a:t>
            </a:r>
            <a:r>
              <a:rPr lang="en-US" sz="2000" i="1" dirty="0" smtClean="0">
                <a:solidFill>
                  <a:srgbClr val="FFFFFF"/>
                </a:solidFill>
              </a:rPr>
              <a:t>matter </a:t>
            </a:r>
            <a:r>
              <a:rPr lang="en-US" sz="2000" i="1" dirty="0" smtClean="0">
                <a:solidFill>
                  <a:schemeClr val="bg1"/>
                </a:solidFill>
              </a:rPr>
              <a:t>at </a:t>
            </a:r>
            <a:r>
              <a:rPr lang="en-US" sz="2000" i="1" dirty="0">
                <a:solidFill>
                  <a:schemeClr val="bg1"/>
                </a:solidFill>
              </a:rPr>
              <a:t>the energy range </a:t>
            </a:r>
            <a:r>
              <a:rPr lang="en-US" sz="2000" i="1" dirty="0" smtClean="0">
                <a:solidFill>
                  <a:srgbClr val="FFFFFF"/>
                </a:solidFill>
              </a:rPr>
              <a:t>of</a:t>
            </a:r>
            <a:r>
              <a:rPr lang="en-US" sz="2000" i="1" dirty="0" smtClean="0">
                <a:solidFill>
                  <a:srgbClr val="FFEC0B"/>
                </a:solidFill>
              </a:rPr>
              <a:t> </a:t>
            </a:r>
            <a:r>
              <a:rPr lang="en-US" sz="2000" i="1" dirty="0">
                <a:solidFill>
                  <a:srgbClr val="FFEC0B"/>
                </a:solidFill>
              </a:rPr>
              <a:t>max </a:t>
            </a:r>
            <a:r>
              <a:rPr lang="en-US" sz="2000" i="1" dirty="0" smtClean="0">
                <a:solidFill>
                  <a:srgbClr val="FFEC0B"/>
                </a:solidFill>
              </a:rPr>
              <a:t>net baryonic density </a:t>
            </a:r>
            <a:endParaRPr lang="en-US" sz="2000" i="1" dirty="0">
              <a:solidFill>
                <a:srgbClr val="FFEC0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099" y="4546600"/>
            <a:ext cx="45423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JINR, </a:t>
            </a:r>
            <a:r>
              <a:rPr lang="en-US" i="1" dirty="0" err="1" smtClean="0">
                <a:solidFill>
                  <a:srgbClr val="000090"/>
                </a:solidFill>
              </a:rPr>
              <a:t>Dubna</a:t>
            </a:r>
            <a:r>
              <a:rPr lang="en-US" i="1" dirty="0" smtClean="0">
                <a:solidFill>
                  <a:srgbClr val="000090"/>
                </a:solidFill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Tsinghua University, Beijing, </a:t>
            </a:r>
            <a:r>
              <a:rPr lang="en-US" b="1" i="1" dirty="0" smtClean="0">
                <a:solidFill>
                  <a:srgbClr val="FF0000"/>
                </a:solidFill>
              </a:rPr>
              <a:t>China;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err="1">
                <a:solidFill>
                  <a:srgbClr val="000090"/>
                </a:solidFill>
              </a:rPr>
              <a:t>MEPhI</a:t>
            </a:r>
            <a:r>
              <a:rPr lang="en-US" i="1" dirty="0">
                <a:solidFill>
                  <a:srgbClr val="000090"/>
                </a:solidFill>
              </a:rPr>
              <a:t>, Moscow, Russia.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INR, </a:t>
            </a:r>
            <a:r>
              <a:rPr lang="en-US" i="1" dirty="0">
                <a:solidFill>
                  <a:srgbClr val="000090"/>
                </a:solidFill>
              </a:rPr>
              <a:t>RAS</a:t>
            </a:r>
            <a:r>
              <a:rPr lang="en-US" i="1" dirty="0" smtClean="0">
                <a:solidFill>
                  <a:srgbClr val="000090"/>
                </a:solidFill>
              </a:rPr>
              <a:t>, Russia</a:t>
            </a:r>
            <a:r>
              <a:rPr lang="en-US" i="1" dirty="0">
                <a:solidFill>
                  <a:srgbClr val="000090"/>
                </a:solidFill>
              </a:rPr>
              <a:t>; </a:t>
            </a:r>
            <a:endParaRPr lang="en-US" i="1" dirty="0" smtClean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PPC BSU, </a:t>
            </a:r>
            <a:r>
              <a:rPr lang="en-US" i="1" dirty="0">
                <a:solidFill>
                  <a:srgbClr val="000090"/>
                </a:solidFill>
              </a:rPr>
              <a:t>Minsk</a:t>
            </a:r>
            <a:r>
              <a:rPr lang="en-US" i="1" dirty="0" smtClean="0">
                <a:solidFill>
                  <a:srgbClr val="000090"/>
                </a:solidFill>
              </a:rPr>
              <a:t>, Belarus;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</a:rPr>
              <a:t>WUT, Warsaw, Poland</a:t>
            </a:r>
            <a:r>
              <a:rPr lang="en-US" i="1" dirty="0" smtClean="0">
                <a:solidFill>
                  <a:srgbClr val="000090"/>
                </a:solidFill>
              </a:rPr>
              <a:t>;</a:t>
            </a:r>
            <a:endParaRPr lang="en-US" i="1" dirty="0">
              <a:solidFill>
                <a:srgbClr val="000090"/>
              </a:solidFill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230189" y="4192588"/>
            <a:ext cx="3338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b="1" dirty="0" smtClean="0">
                <a:solidFill>
                  <a:srgbClr val="A11F0B"/>
                </a:solidFill>
              </a:rPr>
              <a:t>MPD</a:t>
            </a:r>
            <a:r>
              <a:rPr lang="en-US" b="1" dirty="0" smtClean="0">
                <a:solidFill>
                  <a:srgbClr val="000090"/>
                </a:solidFill>
              </a:rPr>
              <a:t> Collaboration: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7175377" y="2603500"/>
            <a:ext cx="1765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b="1" i="1" dirty="0">
                <a:solidFill>
                  <a:srgbClr val="000090"/>
                </a:solidFill>
              </a:rPr>
              <a:t>e</a:t>
            </a:r>
            <a:r>
              <a:rPr lang="en-US" sz="1800" b="1" i="1" dirty="0" smtClean="0">
                <a:solidFill>
                  <a:srgbClr val="000090"/>
                </a:solidFill>
              </a:rPr>
              <a:t>xpression </a:t>
            </a:r>
          </a:p>
          <a:p>
            <a:pPr algn="r" eaLnBrk="1" hangingPunct="1"/>
            <a:r>
              <a:rPr lang="en-US" sz="1800" b="1" i="1" dirty="0" smtClean="0">
                <a:solidFill>
                  <a:srgbClr val="000090"/>
                </a:solidFill>
              </a:rPr>
              <a:t>of interest by:</a:t>
            </a:r>
            <a:endParaRPr lang="en-US" sz="1800" i="1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8300" y="5524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69000" y="353060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TPC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337300" y="3162300"/>
            <a:ext cx="4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ITS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6934200" y="3251200"/>
            <a:ext cx="990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61100" y="3860800"/>
            <a:ext cx="990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03271" y="3251200"/>
            <a:ext cx="48375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CERN;</a:t>
            </a:r>
          </a:p>
          <a:p>
            <a:pPr marL="285750" indent="-285750" algn="r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DF</a:t>
            </a:r>
            <a:r>
              <a:rPr lang="en-US" i="1" dirty="0">
                <a:solidFill>
                  <a:srgbClr val="000090"/>
                </a:solidFill>
              </a:rPr>
              <a:t>, US, Mexico</a:t>
            </a:r>
            <a:r>
              <a:rPr lang="en-US" i="1" dirty="0" smtClean="0">
                <a:solidFill>
                  <a:srgbClr val="000090"/>
                </a:solidFill>
              </a:rPr>
              <a:t>;</a:t>
            </a:r>
            <a:endParaRPr lang="en-US" i="1" dirty="0" smtClean="0">
              <a:solidFill>
                <a:srgbClr val="F9535A"/>
              </a:solidFill>
            </a:endParaRPr>
          </a:p>
          <a:p>
            <a:pPr marL="285750" indent="-285750" algn="r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</a:rPr>
              <a:t>ICN UNA; </a:t>
            </a:r>
            <a:r>
              <a:rPr lang="en-US" i="1" dirty="0" smtClean="0">
                <a:solidFill>
                  <a:srgbClr val="000090"/>
                </a:solidFill>
              </a:rPr>
              <a:t>Mexico;</a:t>
            </a:r>
          </a:p>
          <a:p>
            <a:pPr marL="285750" lvl="0" indent="-285750" algn="r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</a:rPr>
              <a:t>DF, CIEA del I.P.N, Mexico;</a:t>
            </a:r>
            <a:endParaRPr lang="ru-RU" i="1" dirty="0">
              <a:solidFill>
                <a:srgbClr val="000090"/>
              </a:solidFill>
            </a:endParaRPr>
          </a:p>
          <a:p>
            <a:pPr marL="285750" lvl="0" indent="-285750" algn="r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FCF-M UAS, </a:t>
            </a:r>
            <a:r>
              <a:rPr lang="en-US" i="1" dirty="0">
                <a:solidFill>
                  <a:srgbClr val="000090"/>
                </a:solidFill>
              </a:rPr>
              <a:t>Sinaloa, </a:t>
            </a:r>
            <a:r>
              <a:rPr lang="en-US" i="1" dirty="0" smtClean="0">
                <a:solidFill>
                  <a:srgbClr val="000090"/>
                </a:solidFill>
              </a:rPr>
              <a:t>Mexico;</a:t>
            </a:r>
            <a:endParaRPr lang="ru-RU" i="1" dirty="0">
              <a:solidFill>
                <a:srgbClr val="000090"/>
              </a:solidFill>
            </a:endParaRPr>
          </a:p>
          <a:p>
            <a:pPr marL="285750" lvl="0" indent="-285750" algn="r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</a:rPr>
              <a:t> </a:t>
            </a:r>
            <a:r>
              <a:rPr lang="en-US" i="1" dirty="0" smtClean="0">
                <a:solidFill>
                  <a:srgbClr val="000090"/>
                </a:solidFill>
              </a:rPr>
              <a:t>FCF-MB UAP, </a:t>
            </a:r>
            <a:r>
              <a:rPr lang="en-US" i="1" dirty="0">
                <a:solidFill>
                  <a:srgbClr val="000090"/>
                </a:solidFill>
              </a:rPr>
              <a:t>Puebla, </a:t>
            </a:r>
            <a:r>
              <a:rPr lang="en-US" i="1" dirty="0" smtClean="0">
                <a:solidFill>
                  <a:srgbClr val="000090"/>
                </a:solidFill>
              </a:rPr>
              <a:t>Mexico;</a:t>
            </a:r>
            <a:endParaRPr lang="ru-RU" i="1" dirty="0">
              <a:solidFill>
                <a:srgbClr val="000090"/>
              </a:solidFill>
            </a:endParaRPr>
          </a:p>
          <a:p>
            <a:pPr marL="285750" indent="-285750" algn="r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PI </a:t>
            </a:r>
            <a:r>
              <a:rPr lang="en-US" i="1" dirty="0" err="1" smtClean="0">
                <a:solidFill>
                  <a:srgbClr val="000090"/>
                </a:solidFill>
              </a:rPr>
              <a:t>Az.AS</a:t>
            </a:r>
            <a:r>
              <a:rPr lang="en-US" i="1" dirty="0">
                <a:solidFill>
                  <a:srgbClr val="000090"/>
                </a:solidFill>
              </a:rPr>
              <a:t>, Baku, </a:t>
            </a:r>
            <a:r>
              <a:rPr lang="en-US" i="1" dirty="0" smtClean="0">
                <a:solidFill>
                  <a:srgbClr val="000090"/>
                </a:solidFill>
              </a:rPr>
              <a:t>Azerbaijan;</a:t>
            </a:r>
          </a:p>
          <a:p>
            <a:pPr marL="285750" indent="-285750" algn="r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</a:rPr>
              <a:t>ITEP, NC KI, Moscow, Russia;</a:t>
            </a:r>
          </a:p>
          <a:p>
            <a:pPr marL="285750" indent="-285750" algn="r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</a:rPr>
              <a:t>PNPI NC KI, Saint Petersburg, Russia;</a:t>
            </a:r>
            <a:r>
              <a:rPr lang="ru-RU" i="1" dirty="0">
                <a:solidFill>
                  <a:srgbClr val="000090"/>
                </a:solidFill>
              </a:rPr>
              <a:t>  </a:t>
            </a:r>
            <a:r>
              <a:rPr lang="en-US" i="1" dirty="0">
                <a:solidFill>
                  <a:srgbClr val="000090"/>
                </a:solidFill>
              </a:rPr>
              <a:t> </a:t>
            </a:r>
            <a:endParaRPr lang="ru-RU" i="1" dirty="0">
              <a:solidFill>
                <a:srgbClr val="000090"/>
              </a:solidFill>
            </a:endParaRPr>
          </a:p>
          <a:p>
            <a:pPr marL="285750" indent="-285750" algn="r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CPPT USTC, Hefei</a:t>
            </a:r>
            <a:r>
              <a:rPr lang="en-US" b="1" i="1" dirty="0">
                <a:solidFill>
                  <a:srgbClr val="FF0000"/>
                </a:solidFill>
              </a:rPr>
              <a:t>, </a:t>
            </a:r>
            <a:r>
              <a:rPr lang="en-US" b="1" i="1" dirty="0" smtClean="0">
                <a:solidFill>
                  <a:srgbClr val="FF0000"/>
                </a:solidFill>
              </a:rPr>
              <a:t>China;</a:t>
            </a:r>
            <a:r>
              <a:rPr lang="en-US" i="1" dirty="0" smtClean="0">
                <a:solidFill>
                  <a:srgbClr val="000090"/>
                </a:solidFill>
              </a:rPr>
              <a:t>                                                                                                                        </a:t>
            </a:r>
            <a:endParaRPr lang="ru-RU" i="1" dirty="0">
              <a:solidFill>
                <a:srgbClr val="000090"/>
              </a:solidFill>
            </a:endParaRPr>
          </a:p>
          <a:p>
            <a:pPr marL="285750" indent="-285750" algn="r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SS, HU, </a:t>
            </a:r>
            <a:r>
              <a:rPr lang="en-US" i="1" dirty="0" err="1">
                <a:solidFill>
                  <a:srgbClr val="000090"/>
                </a:solidFill>
              </a:rPr>
              <a:t>Huzhou</a:t>
            </a:r>
            <a:r>
              <a:rPr lang="en-US" i="1" dirty="0">
                <a:solidFill>
                  <a:srgbClr val="000090"/>
                </a:solidFill>
              </a:rPr>
              <a:t>, </a:t>
            </a:r>
            <a:r>
              <a:rPr lang="en-US" i="1" dirty="0" smtClean="0">
                <a:solidFill>
                  <a:srgbClr val="000090"/>
                </a:solidFill>
              </a:rPr>
              <a:t>Republic of South Africa.</a:t>
            </a:r>
            <a:r>
              <a:rPr lang="ru-RU" i="1" dirty="0" smtClean="0">
                <a:solidFill>
                  <a:srgbClr val="000090"/>
                </a:solidFill>
              </a:rPr>
              <a:t> </a:t>
            </a:r>
            <a:endParaRPr lang="en-US" i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92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32" y="3630632"/>
            <a:ext cx="3262326" cy="244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054" y="5130794"/>
            <a:ext cx="1214419" cy="94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8987" r="22678" b="11047"/>
          <a:stretch>
            <a:fillRect/>
          </a:stretch>
        </p:blipFill>
        <p:spPr bwMode="auto">
          <a:xfrm>
            <a:off x="5551400" y="5213276"/>
            <a:ext cx="1214418" cy="83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10382" r="26785" b="11237"/>
          <a:stretch>
            <a:fillRect/>
          </a:stretch>
        </p:blipFill>
        <p:spPr bwMode="auto">
          <a:xfrm>
            <a:off x="0" y="1199628"/>
            <a:ext cx="5436944" cy="499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 bwMode="auto">
          <a:xfrm>
            <a:off x="3571875" y="3993104"/>
            <a:ext cx="142875" cy="222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4" name="Прямая со стрелкой 13"/>
          <p:cNvCxnSpPr>
            <a:endCxn id="2095" idx="1"/>
          </p:cNvCxnSpPr>
          <p:nvPr/>
        </p:nvCxnSpPr>
        <p:spPr bwMode="auto">
          <a:xfrm>
            <a:off x="3721629" y="4165601"/>
            <a:ext cx="1829803" cy="687393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77888" y="1158982"/>
            <a:ext cx="4030646" cy="2298065"/>
          </a:xfrm>
          <a:prstGeom prst="rect">
            <a:avLst/>
          </a:prstGeom>
          <a:solidFill>
            <a:srgbClr val="DFFBFF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Pb+Sc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 “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Shashlyk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”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</a:rPr>
              <a:t>read</a:t>
            </a:r>
            <a:r>
              <a:rPr lang="en-US" sz="2000" i="1" dirty="0">
                <a:solidFill>
                  <a:srgbClr val="000090"/>
                </a:solidFill>
              </a:rPr>
              <a:t>-out: 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WLS fibers + MAPD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>
                <a:solidFill>
                  <a:srgbClr val="000090"/>
                </a:solidFill>
                <a:sym typeface="SymbolPS" charset="0"/>
              </a:rPr>
              <a:t>L ~35</a:t>
            </a:r>
            <a:r>
              <a:rPr lang="en-US" sz="2000" i="1" dirty="0">
                <a:solidFill>
                  <a:srgbClr val="000090"/>
                </a:solidFill>
              </a:rPr>
              <a:t> cm (~ 14 X</a:t>
            </a:r>
            <a:r>
              <a:rPr lang="en-US" sz="2000" i="1" baseline="-25000" dirty="0">
                <a:solidFill>
                  <a:srgbClr val="000090"/>
                </a:solidFill>
              </a:rPr>
              <a:t>0</a:t>
            </a:r>
            <a:r>
              <a:rPr lang="en-US" sz="2000" i="1" dirty="0">
                <a:solidFill>
                  <a:srgbClr val="000090"/>
                </a:solidFill>
              </a:rPr>
              <a:t>)</a:t>
            </a:r>
            <a:endParaRPr lang="en-US" sz="2000" i="1" dirty="0" smtClean="0">
              <a:solidFill>
                <a:srgbClr val="000090"/>
              </a:solidFill>
              <a:latin typeface="+mn-lt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Segmentation (4x4 cm</a:t>
            </a:r>
            <a:r>
              <a:rPr lang="en-US" sz="2000" i="1" baseline="30000" dirty="0" smtClean="0">
                <a:solidFill>
                  <a:srgbClr val="000090"/>
                </a:solidFill>
                <a:latin typeface="+mn-lt"/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),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(E) better than 5% @ 1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GeV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;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time resolution ~500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ps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  </a:t>
            </a:r>
            <a:endParaRPr lang="ru-RU" sz="200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8133" y="3708394"/>
            <a:ext cx="2728129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prototype of a module</a:t>
            </a:r>
            <a:endParaRPr lang="en-US" sz="2000" i="1" dirty="0"/>
          </a:p>
        </p:txBody>
      </p:sp>
      <p:sp>
        <p:nvSpPr>
          <p:cNvPr id="5" name="Rectangle 4"/>
          <p:cNvSpPr/>
          <p:nvPr/>
        </p:nvSpPr>
        <p:spPr>
          <a:xfrm>
            <a:off x="930656" y="619667"/>
            <a:ext cx="711337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>
                <a:solidFill>
                  <a:srgbClr val="000090"/>
                </a:solidFill>
              </a:rPr>
              <a:t>c</a:t>
            </a:r>
            <a:r>
              <a:rPr lang="en-US" sz="2400" i="1" dirty="0" smtClean="0">
                <a:solidFill>
                  <a:srgbClr val="000090"/>
                </a:solidFill>
              </a:rPr>
              <a:t>ommon project with </a:t>
            </a:r>
            <a:r>
              <a:rPr lang="en-US" sz="2400" b="1" i="1" dirty="0" smtClean="0">
                <a:solidFill>
                  <a:srgbClr val="000090"/>
                </a:solidFill>
              </a:rPr>
              <a:t>Tsinghua University, </a:t>
            </a:r>
            <a:r>
              <a:rPr lang="en-US" sz="2400" b="1" i="1" dirty="0" smtClean="0">
                <a:solidFill>
                  <a:srgbClr val="DE4E43"/>
                </a:solidFill>
              </a:rPr>
              <a:t>China</a:t>
            </a:r>
            <a:endParaRPr lang="ru-RU" sz="2400" b="1" i="1" dirty="0">
              <a:solidFill>
                <a:srgbClr val="DE4E4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1253061"/>
            <a:ext cx="3879588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Barrel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ECAL 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~ </a:t>
            </a:r>
            <a:r>
              <a:rPr lang="en-US" sz="2000" b="1" dirty="0" smtClean="0">
                <a:solidFill>
                  <a:srgbClr val="DE4E43"/>
                </a:solidFill>
                <a:latin typeface="Arial"/>
                <a:cs typeface="Arial"/>
              </a:rPr>
              <a:t>43 000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 modules</a:t>
            </a:r>
            <a:endParaRPr lang="ru-RU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401" y="3289300"/>
            <a:ext cx="2836332" cy="40011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p</a:t>
            </a:r>
            <a:r>
              <a:rPr lang="en-US" sz="2000" i="1" dirty="0" smtClean="0">
                <a:solidFill>
                  <a:schemeClr val="bg1"/>
                </a:solidFill>
              </a:rPr>
              <a:t>rojective geometry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5980" y="133483"/>
            <a:ext cx="5774412" cy="492443"/>
          </a:xfrm>
          <a:prstGeom prst="rect">
            <a:avLst/>
          </a:prstGeom>
          <a:solidFill>
            <a:srgbClr val="EEF3FF"/>
          </a:solidFill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Electromagnetic calorimeter: ECAL</a:t>
            </a:r>
            <a:endParaRPr lang="ru-RU" sz="2600" b="1" dirty="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В.Кекелидзе, г. Харбин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67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5" descr="dt_p1p2_corr_ch5_11k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5657" y="3054870"/>
            <a:ext cx="3478343" cy="249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7" name="TextBox 3"/>
          <p:cNvSpPr txBox="1">
            <a:spLocks noChangeArrowheads="1"/>
          </p:cNvSpPr>
          <p:nvPr/>
        </p:nvSpPr>
        <p:spPr bwMode="auto">
          <a:xfrm>
            <a:off x="4954588" y="344488"/>
            <a:ext cx="269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ARTMASH (Minsk, Belarus)</a:t>
            </a:r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126982" name="TextBox 20"/>
          <p:cNvSpPr txBox="1">
            <a:spLocks noChangeArrowheads="1"/>
          </p:cNvSpPr>
          <p:nvPr/>
        </p:nvSpPr>
        <p:spPr bwMode="auto">
          <a:xfrm>
            <a:off x="590550" y="1639888"/>
            <a:ext cx="7889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MRPC</a:t>
            </a:r>
            <a:endParaRPr lang="ru-RU" sz="1600" b="1">
              <a:solidFill>
                <a:schemeClr val="bg1"/>
              </a:solidFill>
            </a:endParaRPr>
          </a:p>
        </p:txBody>
      </p:sp>
      <p:sp>
        <p:nvSpPr>
          <p:cNvPr id="126983" name="Text Box 5"/>
          <p:cNvSpPr txBox="1">
            <a:spLocks noChangeArrowheads="1"/>
          </p:cNvSpPr>
          <p:nvPr/>
        </p:nvSpPr>
        <p:spPr bwMode="auto">
          <a:xfrm>
            <a:off x="1814513" y="112713"/>
            <a:ext cx="6540122" cy="461665"/>
          </a:xfrm>
          <a:prstGeom prst="rect">
            <a:avLst/>
          </a:prstGeom>
          <a:solidFill>
            <a:srgbClr val="CEE9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90"/>
                </a:solidFill>
                <a:latin typeface="Arial Rounded MT Bold" charset="0"/>
                <a:cs typeface="Segoe UI" charset="0"/>
              </a:rPr>
              <a:t>TOF Barrel: </a:t>
            </a:r>
            <a:r>
              <a:rPr lang="en-US" dirty="0" smtClean="0">
                <a:solidFill>
                  <a:srgbClr val="000090"/>
                </a:solidFill>
                <a:latin typeface="Arial Rounded MT Bold" charset="0"/>
                <a:cs typeface="Segoe UI" charset="0"/>
              </a:rPr>
              <a:t>MRPC</a:t>
            </a:r>
            <a:r>
              <a:rPr lang="en-US" b="1" dirty="0" smtClean="0">
                <a:solidFill>
                  <a:srgbClr val="000090"/>
                </a:solidFill>
                <a:latin typeface="Arial Rounded MT Bold" charset="0"/>
                <a:cs typeface="Segoe UI" charset="0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+mn-lt"/>
                <a:cs typeface="Segoe UI" charset="0"/>
              </a:rPr>
              <a:t>ready for </a:t>
            </a:r>
            <a:r>
              <a:rPr lang="en-US" dirty="0" smtClean="0">
                <a:solidFill>
                  <a:srgbClr val="000090"/>
                </a:solidFill>
              </a:rPr>
              <a:t>mass production</a:t>
            </a:r>
            <a:endParaRPr lang="ru-RU" b="1" dirty="0">
              <a:solidFill>
                <a:srgbClr val="000090"/>
              </a:solidFill>
              <a:latin typeface="Segoe UI" charset="0"/>
              <a:cs typeface="Segoe UI" charset="0"/>
            </a:endParaRPr>
          </a:p>
        </p:txBody>
      </p:sp>
      <p:pic>
        <p:nvPicPr>
          <p:cNvPr id="126984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1018107"/>
            <a:ext cx="28067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5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1" y="1159924"/>
            <a:ext cx="270351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9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67" y="3275531"/>
            <a:ext cx="26543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7" y="4924312"/>
            <a:ext cx="2777596" cy="1815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17" y="5313887"/>
            <a:ext cx="2643683" cy="1374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155046" y="5231348"/>
            <a:ext cx="42645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basic elements -  NINO 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&amp;</a:t>
            </a:r>
            <a:r>
              <a:rPr lang="ru-RU" sz="2000" i="1" dirty="0" smtClean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HPTDC </a:t>
            </a:r>
            <a:r>
              <a:rPr lang="en-US" sz="2000" i="1" dirty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chips have been purchased </a:t>
            </a:r>
          </a:p>
          <a:p>
            <a:pPr>
              <a:defRPr/>
            </a:pPr>
            <a:r>
              <a:rPr lang="en-US" sz="2000" i="1" dirty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sufficient to produce read-out</a:t>
            </a:r>
          </a:p>
          <a:p>
            <a:pPr>
              <a:defRPr/>
            </a:pPr>
            <a:r>
              <a:rPr lang="en-US" sz="2000" i="1" dirty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electronics for the TOF 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+</a:t>
            </a:r>
            <a:r>
              <a:rPr lang="ru-RU" sz="2000" i="1" dirty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spare</a:t>
            </a:r>
            <a:endParaRPr lang="en-US" sz="2000" i="1" dirty="0">
              <a:solidFill>
                <a:srgbClr val="00009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39118" y="741882"/>
            <a:ext cx="4887150" cy="400110"/>
          </a:xfrm>
          <a:prstGeom prst="rect">
            <a:avLst/>
          </a:prstGeom>
          <a:solidFill>
            <a:srgbClr val="BBE0E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w</a:t>
            </a:r>
            <a:r>
              <a:rPr lang="en-US" sz="2000" dirty="0" smtClean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orkshop </a:t>
            </a:r>
            <a:r>
              <a:rPr lang="en-US" sz="2000" dirty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for the </a:t>
            </a:r>
            <a:r>
              <a:rPr lang="en-US" sz="2000" dirty="0" smtClean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MRPC </a:t>
            </a:r>
            <a:r>
              <a:rPr lang="en-US" sz="2000" dirty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mass-production</a:t>
            </a:r>
            <a:endParaRPr lang="ru-RU" sz="2000" dirty="0">
              <a:solidFill>
                <a:srgbClr val="00009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46823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46823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46823"/>
            <a:ext cx="2133600" cy="476250"/>
          </a:xfrm>
        </p:spPr>
        <p:txBody>
          <a:bodyPr anchor="b"/>
          <a:lstStyle/>
          <a:p>
            <a:fld id="{4CF541E2-37FC-4A5F-8AA9-84DEF7FD6602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1" y="721255"/>
            <a:ext cx="3913188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6" y="3229504"/>
            <a:ext cx="3043238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62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83325"/>
            <a:ext cx="2133600" cy="476250"/>
          </a:xfrm>
          <a:noFill/>
        </p:spPr>
        <p:txBody>
          <a:bodyPr anchor="b"/>
          <a:lstStyle/>
          <a:p>
            <a:fld id="{06D89226-F088-4E35-B8A3-44323D88D550}" type="slidenum">
              <a:rPr lang="ru-RU"/>
              <a:pPr/>
              <a:t>14</a:t>
            </a:fld>
            <a:endParaRPr lang="ru-RU"/>
          </a:p>
        </p:txBody>
      </p:sp>
      <p:pic>
        <p:nvPicPr>
          <p:cNvPr id="56322" name="Picture 5" descr="LHEAC"/>
          <p:cNvPicPr>
            <a:picLocks noChangeAspect="1" noChangeArrowheads="1"/>
          </p:cNvPicPr>
          <p:nvPr/>
        </p:nvPicPr>
        <p:blipFill>
          <a:blip r:embed="rId3"/>
          <a:srcRect l="2283" r="2283"/>
          <a:stretch>
            <a:fillRect/>
          </a:stretch>
        </p:blipFill>
        <p:spPr bwMode="auto">
          <a:xfrm>
            <a:off x="0" y="981075"/>
            <a:ext cx="8990013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11" name="Rectangle 11"/>
          <p:cNvSpPr>
            <a:spLocks noChangeArrowheads="1"/>
          </p:cNvSpPr>
          <p:nvPr/>
        </p:nvSpPr>
        <p:spPr bwMode="auto">
          <a:xfrm>
            <a:off x="2136775" y="3395663"/>
            <a:ext cx="1260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hlink"/>
                </a:solidFill>
                <a:latin typeface="Arial" charset="0"/>
                <a:ea typeface="ＭＳ Ｐゴシック" charset="0"/>
                <a:cs typeface="Arial" charset="0"/>
              </a:rPr>
              <a:t>Nuclotron</a:t>
            </a:r>
            <a:endParaRPr lang="ru-RU" b="1" dirty="0">
              <a:solidFill>
                <a:schemeClr val="hlin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7921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0"/>
            <a:ext cx="10191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9218" name="Rectangle 18"/>
          <p:cNvSpPr>
            <a:spLocks noChangeArrowheads="1"/>
          </p:cNvSpPr>
          <p:nvPr/>
        </p:nvSpPr>
        <p:spPr bwMode="auto">
          <a:xfrm>
            <a:off x="4005263" y="4860925"/>
            <a:ext cx="96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hlink"/>
                </a:solidFill>
                <a:latin typeface="Arial" charset="0"/>
                <a:ea typeface="ＭＳ Ｐゴシック" charset="0"/>
                <a:cs typeface="Arial" charset="0"/>
              </a:rPr>
              <a:t>~160 m</a:t>
            </a:r>
            <a:endParaRPr lang="ru-RU" b="1" dirty="0">
              <a:solidFill>
                <a:schemeClr val="hlink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6329" name="Picture 25" descr="zone_report_20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1900" y="3284538"/>
            <a:ext cx="4102100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29" name="Line 29"/>
          <p:cNvSpPr>
            <a:spLocks noChangeShapeType="1"/>
          </p:cNvSpPr>
          <p:nvPr/>
        </p:nvSpPr>
        <p:spPr bwMode="auto">
          <a:xfrm>
            <a:off x="7023100" y="2959100"/>
            <a:ext cx="1217613" cy="1431925"/>
          </a:xfrm>
          <a:prstGeom prst="line">
            <a:avLst/>
          </a:prstGeom>
          <a:noFill/>
          <a:ln w="25400">
            <a:solidFill>
              <a:srgbClr val="00009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633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83325"/>
            <a:ext cx="2133600" cy="476250"/>
          </a:xfrm>
          <a:noFill/>
        </p:spPr>
        <p:txBody>
          <a:bodyPr anchor="b"/>
          <a:lstStyle/>
          <a:p>
            <a:r>
              <a:rPr lang="ru-RU" smtClean="0">
                <a:latin typeface="Arial" pitchFamily="34" charset="0"/>
                <a:ea typeface="ＭＳ Ｐゴシック" pitchFamily="34" charset="-128"/>
              </a:rPr>
              <a:t>16 июня, 2017 </a:t>
            </a:r>
          </a:p>
        </p:txBody>
      </p:sp>
      <p:sp>
        <p:nvSpPr>
          <p:cNvPr id="5633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83325"/>
            <a:ext cx="2895600" cy="476250"/>
          </a:xfrm>
          <a:noFill/>
        </p:spPr>
        <p:txBody>
          <a:bodyPr anchor="b"/>
          <a:lstStyle/>
          <a:p>
            <a:r>
              <a:rPr lang="bg-BG" smtClean="0">
                <a:latin typeface="Arial" pitchFamily="34" charset="0"/>
                <a:ea typeface="ＭＳ Ｐゴシック" pitchFamily="34" charset="-128"/>
              </a:rPr>
              <a:t>В.Кекелидзе, г. Харбин</a:t>
            </a:r>
            <a:endParaRPr lang="ru-RU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1576688" y="55563"/>
            <a:ext cx="5889026" cy="907941"/>
          </a:xfrm>
          <a:prstGeom prst="rect">
            <a:avLst/>
          </a:prstGeom>
          <a:solidFill>
            <a:srgbClr val="EEF3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B</a:t>
            </a:r>
            <a:r>
              <a:rPr lang="en-US" sz="2400" b="1" dirty="0" smtClean="0">
                <a:solidFill>
                  <a:srgbClr val="000090"/>
                </a:solidFill>
              </a:rPr>
              <a:t>aryonic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>
                <a:solidFill>
                  <a:srgbClr val="000090"/>
                </a:solidFill>
              </a:rPr>
              <a:t>atter at </a:t>
            </a:r>
            <a:r>
              <a:rPr lang="en-US" sz="2400" b="1" dirty="0" err="1">
                <a:solidFill>
                  <a:srgbClr val="FF0000"/>
                </a:solidFill>
              </a:rPr>
              <a:t>N</a:t>
            </a:r>
            <a:r>
              <a:rPr lang="en-US" sz="2400" b="1" dirty="0" err="1">
                <a:solidFill>
                  <a:srgbClr val="000090"/>
                </a:solidFill>
              </a:rPr>
              <a:t>uclotron</a:t>
            </a:r>
            <a:r>
              <a:rPr lang="en-US" sz="2400" b="1" dirty="0">
                <a:solidFill>
                  <a:srgbClr val="000090"/>
                </a:solidFill>
              </a:rPr>
              <a:t> (</a:t>
            </a:r>
            <a:r>
              <a:rPr lang="en-US" sz="2400" b="1" dirty="0">
                <a:solidFill>
                  <a:srgbClr val="FF0000"/>
                </a:solidFill>
              </a:rPr>
              <a:t>BM@N</a:t>
            </a:r>
            <a:r>
              <a:rPr lang="en-US" sz="2400" b="1" dirty="0">
                <a:solidFill>
                  <a:srgbClr val="000090"/>
                </a:solidFill>
              </a:rPr>
              <a:t>)</a:t>
            </a:r>
          </a:p>
          <a:p>
            <a:pPr algn="ctr"/>
            <a:r>
              <a:rPr lang="en-US" sz="2400" i="1" dirty="0">
                <a:solidFill>
                  <a:srgbClr val="000090"/>
                </a:solidFill>
              </a:rPr>
              <a:t>e</a:t>
            </a:r>
            <a:r>
              <a:rPr lang="en-US" sz="2400" i="1" dirty="0" smtClean="0">
                <a:solidFill>
                  <a:srgbClr val="000090"/>
                </a:solidFill>
              </a:rPr>
              <a:t>xperiment at </a:t>
            </a:r>
            <a:r>
              <a:rPr lang="en-US" sz="2400" i="1" dirty="0" err="1" smtClean="0">
                <a:solidFill>
                  <a:srgbClr val="000090"/>
                </a:solidFill>
              </a:rPr>
              <a:t>Nuclotron</a:t>
            </a:r>
            <a:r>
              <a:rPr lang="en-US" sz="2400" i="1" dirty="0" smtClean="0">
                <a:solidFill>
                  <a:srgbClr val="000090"/>
                </a:solidFill>
              </a:rPr>
              <a:t> </a:t>
            </a:r>
            <a:r>
              <a:rPr lang="en-US" sz="2400" i="1" dirty="0">
                <a:solidFill>
                  <a:srgbClr val="000090"/>
                </a:solidFill>
              </a:rPr>
              <a:t>extracted beams</a:t>
            </a:r>
          </a:p>
        </p:txBody>
      </p:sp>
      <p:pic>
        <p:nvPicPr>
          <p:cNvPr id="17" name="Picture 12" descr="C:\Users\Yury\Documents\Suzdal\BM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199" y="975908"/>
            <a:ext cx="3630613" cy="226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44475" y="4384675"/>
            <a:ext cx="8640763" cy="2031325"/>
          </a:xfrm>
          <a:prstGeom prst="rect">
            <a:avLst/>
          </a:prstGeom>
          <a:solidFill>
            <a:schemeClr val="accent5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b="1" u="sng" dirty="0">
                <a:solidFill>
                  <a:srgbClr val="000090"/>
                </a:solidFill>
              </a:rPr>
              <a:t>Physics: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00090"/>
                </a:solidFill>
              </a:rPr>
              <a:t> strange / multi-strange hyperon and </a:t>
            </a:r>
            <a:r>
              <a:rPr lang="en-US" i="1" dirty="0" err="1">
                <a:solidFill>
                  <a:srgbClr val="000090"/>
                </a:solidFill>
              </a:rPr>
              <a:t>hypernuclei</a:t>
            </a:r>
            <a:r>
              <a:rPr lang="en-US" i="1" dirty="0">
                <a:solidFill>
                  <a:srgbClr val="000090"/>
                </a:solidFill>
              </a:rPr>
              <a:t> production </a:t>
            </a:r>
            <a:r>
              <a:rPr lang="en-US" i="1" dirty="0" smtClean="0">
                <a:solidFill>
                  <a:srgbClr val="000090"/>
                </a:solidFill>
              </a:rPr>
              <a:t>at </a:t>
            </a:r>
            <a:r>
              <a:rPr lang="en-US" i="1" dirty="0">
                <a:solidFill>
                  <a:srgbClr val="000090"/>
                </a:solidFill>
              </a:rPr>
              <a:t>the threshold 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00090"/>
                </a:solidFill>
              </a:rPr>
              <a:t> hadron </a:t>
            </a:r>
            <a:r>
              <a:rPr lang="en-US" i="1" dirty="0" err="1" smtClean="0">
                <a:solidFill>
                  <a:srgbClr val="000090"/>
                </a:solidFill>
              </a:rPr>
              <a:t>femtoscopy</a:t>
            </a:r>
            <a:endParaRPr lang="en-US" i="1" dirty="0" smtClean="0">
              <a:solidFill>
                <a:srgbClr val="000090"/>
              </a:solidFill>
            </a:endParaRPr>
          </a:p>
          <a:p>
            <a:pPr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00090"/>
                </a:solidFill>
              </a:rPr>
              <a:t> s</a:t>
            </a:r>
            <a:r>
              <a:rPr lang="en-US" i="1" dirty="0" smtClean="0">
                <a:solidFill>
                  <a:srgbClr val="000090"/>
                </a:solidFill>
              </a:rPr>
              <a:t>hort range correlations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i="1" dirty="0" smtClean="0">
                <a:solidFill>
                  <a:srgbClr val="000090"/>
                </a:solidFill>
              </a:rPr>
              <a:t> </a:t>
            </a:r>
            <a:r>
              <a:rPr lang="en-US" i="1" dirty="0" smtClean="0">
                <a:solidFill>
                  <a:srgbClr val="000090"/>
                </a:solidFill>
              </a:rPr>
              <a:t>event-by event fluctuations</a:t>
            </a:r>
            <a:endParaRPr lang="en-US" i="1" dirty="0">
              <a:solidFill>
                <a:srgbClr val="000090"/>
              </a:solidFill>
            </a:endParaRPr>
          </a:p>
          <a:p>
            <a:pPr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i="1" dirty="0">
                <a:solidFill>
                  <a:srgbClr val="000090"/>
                </a:solidFill>
              </a:rPr>
              <a:t>in-medium modifications of strange  &amp; vector mesons </a:t>
            </a:r>
            <a:r>
              <a:rPr lang="en-US" i="1" dirty="0" smtClean="0">
                <a:solidFill>
                  <a:srgbClr val="000090"/>
                </a:solidFill>
              </a:rPr>
              <a:t>in </a:t>
            </a:r>
            <a:r>
              <a:rPr lang="en-US" i="1" dirty="0">
                <a:solidFill>
                  <a:srgbClr val="000090"/>
                </a:solidFill>
              </a:rPr>
              <a:t>dense nuclear matter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en-US" i="1" dirty="0">
                <a:solidFill>
                  <a:srgbClr val="000090"/>
                </a:solidFill>
              </a:rPr>
              <a:t> electromagnetic probes, states decaying into  </a:t>
            </a:r>
            <a:r>
              <a:rPr lang="el-GR" i="1" dirty="0">
                <a:solidFill>
                  <a:srgbClr val="000090"/>
                </a:solidFill>
              </a:rPr>
              <a:t>γ</a:t>
            </a:r>
            <a:r>
              <a:rPr lang="en-US" i="1" dirty="0">
                <a:solidFill>
                  <a:srgbClr val="000090"/>
                </a:solidFill>
              </a:rPr>
              <a:t>, e (with ECAL)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34938" y="965200"/>
            <a:ext cx="4805362" cy="254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BM@N </a:t>
            </a:r>
            <a:r>
              <a:rPr lang="en-US" sz="1800" b="1" dirty="0" smtClean="0">
                <a:solidFill>
                  <a:srgbClr val="000090"/>
                </a:solidFill>
              </a:rPr>
              <a:t>Collaboration:</a:t>
            </a:r>
            <a:endParaRPr lang="en-US" sz="1800" b="1" dirty="0">
              <a:solidFill>
                <a:srgbClr val="000090"/>
              </a:solidFill>
            </a:endParaRPr>
          </a:p>
          <a:p>
            <a:pPr eaLnBrk="1" hangingPunct="1"/>
            <a:r>
              <a:rPr lang="en-US" sz="1800" b="1" dirty="0">
                <a:solidFill>
                  <a:srgbClr val="000090"/>
                </a:solidFill>
              </a:rPr>
              <a:t>Russia:</a:t>
            </a:r>
            <a:r>
              <a:rPr lang="en-US" sz="1800" dirty="0">
                <a:solidFill>
                  <a:srgbClr val="000090"/>
                </a:solidFill>
              </a:rPr>
              <a:t>  </a:t>
            </a:r>
            <a:r>
              <a:rPr lang="en-US" sz="1800" i="1" dirty="0">
                <a:solidFill>
                  <a:srgbClr val="000090"/>
                </a:solidFill>
              </a:rPr>
              <a:t>INR, </a:t>
            </a:r>
            <a:r>
              <a:rPr lang="en-US" sz="1800" i="1" dirty="0" err="1">
                <a:solidFill>
                  <a:srgbClr val="000090"/>
                </a:solidFill>
              </a:rPr>
              <a:t>MEPhi</a:t>
            </a:r>
            <a:r>
              <a:rPr lang="en-US" sz="1800" i="1" dirty="0">
                <a:solidFill>
                  <a:srgbClr val="000090"/>
                </a:solidFill>
              </a:rPr>
              <a:t>, SINP, MSU,</a:t>
            </a:r>
          </a:p>
          <a:p>
            <a:pPr algn="r" eaLnBrk="1" hangingPunct="1"/>
            <a:r>
              <a:rPr lang="en-US" sz="1800" i="1" dirty="0">
                <a:solidFill>
                  <a:srgbClr val="000090"/>
                </a:solidFill>
              </a:rPr>
              <a:t> IHEP, S-</a:t>
            </a:r>
            <a:r>
              <a:rPr lang="en-US" sz="1800" i="1" dirty="0" err="1">
                <a:solidFill>
                  <a:srgbClr val="000090"/>
                </a:solidFill>
              </a:rPr>
              <a:t>Ptr</a:t>
            </a:r>
            <a:r>
              <a:rPr lang="en-US" sz="1800" i="1" dirty="0">
                <a:solidFill>
                  <a:srgbClr val="000090"/>
                </a:solidFill>
              </a:rPr>
              <a:t> Radium In</a:t>
            </a:r>
            <a:r>
              <a:rPr lang="en-US" sz="1800" dirty="0">
                <a:solidFill>
                  <a:srgbClr val="000090"/>
                </a:solidFill>
              </a:rPr>
              <a:t>st. </a:t>
            </a:r>
          </a:p>
          <a:p>
            <a:pPr eaLnBrk="1" hangingPunct="1"/>
            <a:r>
              <a:rPr lang="en-US" sz="1800" b="1" dirty="0">
                <a:solidFill>
                  <a:srgbClr val="000090"/>
                </a:solidFill>
              </a:rPr>
              <a:t>Bulgaria:</a:t>
            </a:r>
            <a:r>
              <a:rPr lang="en-US" sz="1800" dirty="0">
                <a:solidFill>
                  <a:srgbClr val="000090"/>
                </a:solidFill>
              </a:rPr>
              <a:t>  </a:t>
            </a:r>
            <a:r>
              <a:rPr lang="en-US" sz="1800" i="1" dirty="0">
                <a:solidFill>
                  <a:srgbClr val="000090"/>
                </a:solidFill>
              </a:rPr>
              <a:t>Plovdiv University;</a:t>
            </a:r>
          </a:p>
          <a:p>
            <a:pPr eaLnBrk="1" hangingPunct="1"/>
            <a:r>
              <a:rPr lang="en-US" sz="1800" b="1" dirty="0">
                <a:solidFill>
                  <a:srgbClr val="FF0000"/>
                </a:solidFill>
              </a:rPr>
              <a:t>China: </a:t>
            </a:r>
            <a:r>
              <a:rPr lang="en-US" sz="1800" b="1" i="1" dirty="0">
                <a:solidFill>
                  <a:srgbClr val="FF0000"/>
                </a:solidFill>
              </a:rPr>
              <a:t>Tsinghua University, </a:t>
            </a:r>
            <a:r>
              <a:rPr lang="en-US" sz="1800" b="1" i="1" dirty="0" err="1">
                <a:solidFill>
                  <a:srgbClr val="FF0000"/>
                </a:solidFill>
              </a:rPr>
              <a:t>Beijin</a:t>
            </a:r>
            <a:r>
              <a:rPr lang="en-US" sz="1800" b="1" i="1" dirty="0">
                <a:solidFill>
                  <a:srgbClr val="FF0000"/>
                </a:solidFill>
              </a:rPr>
              <a:t>;</a:t>
            </a:r>
          </a:p>
          <a:p>
            <a:pPr eaLnBrk="1" hangingPunct="1"/>
            <a:r>
              <a:rPr lang="en-US" sz="1800" b="1" dirty="0">
                <a:solidFill>
                  <a:srgbClr val="000090"/>
                </a:solidFill>
              </a:rPr>
              <a:t>Poland:</a:t>
            </a:r>
            <a:r>
              <a:rPr lang="en-US" sz="1800" dirty="0">
                <a:solidFill>
                  <a:srgbClr val="000090"/>
                </a:solidFill>
              </a:rPr>
              <a:t>  </a:t>
            </a:r>
            <a:r>
              <a:rPr lang="en-US" sz="1800" i="1" dirty="0" smtClean="0">
                <a:solidFill>
                  <a:srgbClr val="000090"/>
                </a:solidFill>
              </a:rPr>
              <a:t>Warsaw </a:t>
            </a:r>
            <a:r>
              <a:rPr lang="en-US" sz="1800" i="1" dirty="0" err="1">
                <a:solidFill>
                  <a:srgbClr val="000090"/>
                </a:solidFill>
              </a:rPr>
              <a:t>Tech.Uni</a:t>
            </a:r>
            <a:r>
              <a:rPr lang="en-US" sz="1800" i="1" dirty="0">
                <a:solidFill>
                  <a:srgbClr val="000090"/>
                </a:solidFill>
              </a:rPr>
              <a:t>.</a:t>
            </a:r>
            <a:endParaRPr lang="ru-RU" sz="1800" i="1" dirty="0">
              <a:solidFill>
                <a:srgbClr val="000090"/>
              </a:solidFill>
            </a:endParaRPr>
          </a:p>
          <a:p>
            <a:pPr eaLnBrk="1" hangingPunct="1"/>
            <a:r>
              <a:rPr lang="en-US" sz="1800" b="1" dirty="0">
                <a:solidFill>
                  <a:srgbClr val="000090"/>
                </a:solidFill>
              </a:rPr>
              <a:t>Israel: </a:t>
            </a:r>
            <a:r>
              <a:rPr lang="ru-RU" sz="1800" i="1" dirty="0">
                <a:solidFill>
                  <a:srgbClr val="000090"/>
                </a:solidFill>
              </a:rPr>
              <a:t> </a:t>
            </a:r>
            <a:r>
              <a:rPr lang="en-US" sz="1800" i="1" dirty="0">
                <a:solidFill>
                  <a:srgbClr val="000090"/>
                </a:solidFill>
              </a:rPr>
              <a:t>Tel Aviv Uni</a:t>
            </a:r>
            <a:r>
              <a:rPr lang="en-US" sz="1800" i="1" dirty="0" smtClean="0">
                <a:solidFill>
                  <a:srgbClr val="000090"/>
                </a:solidFill>
              </a:rPr>
              <a:t>., Weitzman Inst.</a:t>
            </a:r>
            <a:endParaRPr lang="en-US" sz="1800" b="1" dirty="0">
              <a:solidFill>
                <a:srgbClr val="000090"/>
              </a:solidFill>
            </a:endParaRPr>
          </a:p>
          <a:p>
            <a:pPr eaLnBrk="1" hangingPunct="1"/>
            <a:r>
              <a:rPr lang="en-US" sz="1800" b="1" dirty="0">
                <a:solidFill>
                  <a:srgbClr val="000090"/>
                </a:solidFill>
              </a:rPr>
              <a:t>Germany:</a:t>
            </a:r>
            <a:r>
              <a:rPr lang="en-US" sz="1800" dirty="0">
                <a:solidFill>
                  <a:srgbClr val="000090"/>
                </a:solidFill>
              </a:rPr>
              <a:t>  </a:t>
            </a:r>
            <a:r>
              <a:rPr lang="en-US" sz="1800" i="1" dirty="0">
                <a:solidFill>
                  <a:srgbClr val="000090"/>
                </a:solidFill>
              </a:rPr>
              <a:t>Frankfurt Uni</a:t>
            </a:r>
            <a:r>
              <a:rPr lang="en-US" sz="1800" i="1" dirty="0" smtClean="0">
                <a:solidFill>
                  <a:srgbClr val="000090"/>
                </a:solidFill>
              </a:rPr>
              <a:t>.; </a:t>
            </a:r>
            <a:r>
              <a:rPr lang="en-US" sz="1800" i="1" dirty="0" err="1" smtClean="0">
                <a:solidFill>
                  <a:srgbClr val="000090"/>
                </a:solidFill>
              </a:rPr>
              <a:t>eoi</a:t>
            </a:r>
            <a:r>
              <a:rPr lang="en-US" sz="1800" i="1" dirty="0" smtClean="0">
                <a:solidFill>
                  <a:srgbClr val="000090"/>
                </a:solidFill>
              </a:rPr>
              <a:t> GSI</a:t>
            </a:r>
          </a:p>
          <a:p>
            <a:pPr eaLnBrk="1" hangingPunct="1"/>
            <a:r>
              <a:rPr lang="en-US" sz="1800" b="1" dirty="0" smtClean="0">
                <a:solidFill>
                  <a:srgbClr val="000090"/>
                </a:solidFill>
              </a:rPr>
              <a:t>USA</a:t>
            </a:r>
            <a:r>
              <a:rPr lang="en-US" sz="1800" i="1" dirty="0" smtClean="0">
                <a:solidFill>
                  <a:srgbClr val="000090"/>
                </a:solidFill>
              </a:rPr>
              <a:t>: MIT</a:t>
            </a:r>
          </a:p>
        </p:txBody>
      </p:sp>
    </p:spTree>
    <p:extLst>
      <p:ext uri="{BB962C8B-B14F-4D97-AF65-F5344CB8AC3E}">
        <p14:creationId xmlns:p14="http://schemas.microsoft.com/office/powerpoint/2010/main" val="57508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833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400" smtClean="0"/>
              <a:t>16 июня, 2017 </a:t>
            </a:r>
            <a:endParaRPr lang="ru-RU" sz="1400"/>
          </a:p>
        </p:txBody>
      </p:sp>
      <p:sp>
        <p:nvSpPr>
          <p:cNvPr id="12390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35200" y="6283325"/>
            <a:ext cx="57023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bg-BG" sz="1400" smtClean="0"/>
              <a:t>В.Кекелидзе, г. Харбин</a:t>
            </a:r>
            <a:endParaRPr lang="ru-RU" sz="1400"/>
          </a:p>
        </p:txBody>
      </p:sp>
      <p:graphicFrame>
        <p:nvGraphicFramePr>
          <p:cNvPr id="123907" name="Object 17"/>
          <p:cNvGraphicFramePr>
            <a:graphicFrameLocks noChangeAspect="1"/>
          </p:cNvGraphicFramePr>
          <p:nvPr/>
        </p:nvGraphicFramePr>
        <p:xfrm>
          <a:off x="3397250" y="1422400"/>
          <a:ext cx="2349500" cy="401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Worksheet" r:id="rId4" imgW="2349500" imgH="4013200" progId="Excel.Sheet.12">
                  <p:embed/>
                </p:oleObj>
              </mc:Choice>
              <mc:Fallback>
                <p:oleObj name="Worksheet" r:id="rId4" imgW="2349500" imgH="401320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0" y="1422400"/>
                        <a:ext cx="2349500" cy="401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886324"/>
              </p:ext>
            </p:extLst>
          </p:nvPr>
        </p:nvGraphicFramePr>
        <p:xfrm>
          <a:off x="914400" y="739775"/>
          <a:ext cx="7113589" cy="5280126"/>
        </p:xfrm>
        <a:graphic>
          <a:graphicData uri="http://schemas.openxmlformats.org/drawingml/2006/table">
            <a:tbl>
              <a:tblPr/>
              <a:tblGrid>
                <a:gridCol w="200637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  <a:gridCol w="141867"/>
              </a:tblGrid>
              <a:tr h="22349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2016</a:t>
                      </a: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2017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2018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2019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2020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2022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2023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4" marR="10134" marT="10134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Injection complex</a:t>
                      </a:r>
                      <a:endParaRPr lang="ru-RU" sz="12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Lu-20 upgrade</a:t>
                      </a:r>
                      <a:endParaRPr lang="en-US" sz="1200" i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HI Source</a:t>
                      </a:r>
                      <a:endParaRPr lang="ru-RU" sz="12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HI </a:t>
                      </a:r>
                      <a:r>
                        <a:rPr lang="en-US" sz="1200" i="1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Linac</a:t>
                      </a:r>
                      <a:endParaRPr lang="ru-RU" sz="12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6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Nuclotron</a:t>
                      </a:r>
                      <a:r>
                        <a:rPr lang="en-US" sz="12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general development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extracted channels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dirty="0">
                          <a:solidFill>
                            <a:srgbClr val="008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Booster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ru-RU" sz="1200" b="1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Collider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  <a:cs typeface="Times New Roman"/>
                        </a:rPr>
                        <a:t>startup configuration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  <a:cs typeface="Times New Roman"/>
                        </a:rPr>
                        <a:t>design configuration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1F0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BM@N</a:t>
                      </a:r>
                      <a:r>
                        <a:rPr lang="ru-RU" sz="1200" b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  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I stage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6666"/>
                          </a:solidFill>
                          <a:effectLst/>
                          <a:latin typeface="Arial"/>
                          <a:ea typeface="MS PGothic"/>
                        </a:rPr>
                        <a:t>II stage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103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dirty="0">
                          <a:solidFill>
                            <a:srgbClr val="B2232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MPD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ru-RU" sz="1200" i="1" kern="1200">
                          <a:solidFill>
                            <a:srgbClr val="B22320"/>
                          </a:solidFill>
                          <a:effectLst/>
                          <a:latin typeface="Arial"/>
                          <a:ea typeface="MS PGothic"/>
                        </a:rPr>
                        <a:t> </a:t>
                      </a:r>
                      <a:r>
                        <a:rPr lang="en-US" sz="1200" i="1" kern="1200">
                          <a:solidFill>
                            <a:srgbClr val="B22320"/>
                          </a:solidFill>
                          <a:effectLst/>
                          <a:latin typeface="Arial"/>
                          <a:ea typeface="MS PGothic"/>
                        </a:rPr>
                        <a:t>solenoid</a:t>
                      </a:r>
                      <a:endParaRPr lang="ru-RU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>
                          <a:solidFill>
                            <a:srgbClr val="B22320"/>
                          </a:solidFill>
                          <a:effectLst/>
                          <a:latin typeface="Arial"/>
                          <a:ea typeface="MS PGothic"/>
                        </a:rPr>
                        <a:t>TPC, TOF, Ecal (barrel) </a:t>
                      </a:r>
                      <a:endParaRPr lang="ru-RU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4E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4E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4E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4E4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dirty="0" smtClean="0">
                          <a:solidFill>
                            <a:srgbClr val="B22320"/>
                          </a:solidFill>
                          <a:effectLst/>
                          <a:latin typeface="Arial"/>
                          <a:ea typeface="Times New Roman"/>
                        </a:rPr>
                        <a:t>Upgrade: </a:t>
                      </a:r>
                      <a:r>
                        <a:rPr lang="en-US" sz="1200" i="1" dirty="0">
                          <a:solidFill>
                            <a:srgbClr val="B22320"/>
                          </a:solidFill>
                          <a:effectLst/>
                          <a:latin typeface="Arial"/>
                          <a:ea typeface="Times New Roman"/>
                        </a:rPr>
                        <a:t>end-</a:t>
                      </a:r>
                      <a:r>
                        <a:rPr lang="en-US" sz="1200" i="1" dirty="0" smtClean="0">
                          <a:solidFill>
                            <a:srgbClr val="B22320"/>
                          </a:solidFill>
                          <a:effectLst/>
                          <a:latin typeface="Arial"/>
                          <a:ea typeface="Times New Roman"/>
                        </a:rPr>
                        <a:t>caps +ITS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3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l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 Civil engineering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MPD Hall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SPD Hall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collider tunnel</a:t>
                      </a:r>
                      <a:endParaRPr lang="ru-RU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HEBT </a:t>
                      </a:r>
                      <a:r>
                        <a:rPr lang="en-US" sz="1200" i="1" kern="1200" dirty="0" err="1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Nuclotron</a:t>
                      </a:r>
                      <a:r>
                        <a:rPr lang="en-US" sz="1200" i="1" kern="1200" dirty="0">
                          <a:solidFill>
                            <a:srgbClr val="003300"/>
                          </a:solidFill>
                          <a:effectLst/>
                          <a:latin typeface="Arial"/>
                          <a:ea typeface="MS PGothic"/>
                        </a:rPr>
                        <a:t>-collider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26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b="1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</a:rPr>
                        <a:t> Cryogenic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</a:rPr>
                        <a:t>for Booster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7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  <a:tabLst>
                          <a:tab pos="7381240" algn="l"/>
                        </a:tabLst>
                      </a:pP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MS PGothic"/>
                        </a:rPr>
                        <a:t>for Collider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73" marR="685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133" marR="10133" marT="10134" marB="0" anchor="b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4422" name="TextBox 7"/>
          <p:cNvSpPr txBox="1">
            <a:spLocks noChangeArrowheads="1"/>
          </p:cNvSpPr>
          <p:nvPr/>
        </p:nvSpPr>
        <p:spPr bwMode="auto">
          <a:xfrm>
            <a:off x="3308350" y="120650"/>
            <a:ext cx="3041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90"/>
                </a:solidFill>
                <a:cs typeface="Arial" charset="0"/>
              </a:rPr>
              <a:t>NICA schedule</a:t>
            </a:r>
          </a:p>
        </p:txBody>
      </p:sp>
      <p:sp>
        <p:nvSpPr>
          <p:cNvPr id="5" name="Rectangle 4"/>
          <p:cNvSpPr/>
          <p:nvPr/>
        </p:nvSpPr>
        <p:spPr>
          <a:xfrm>
            <a:off x="6032500" y="6172200"/>
            <a:ext cx="736600" cy="190500"/>
          </a:xfrm>
          <a:prstGeom prst="rect">
            <a:avLst/>
          </a:prstGeom>
          <a:solidFill>
            <a:srgbClr val="99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94500" y="6030913"/>
            <a:ext cx="15097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5">
                    <a:lumMod val="25000"/>
                  </a:schemeClr>
                </a:solidFill>
              </a:rPr>
              <a:t>running time</a:t>
            </a:r>
          </a:p>
        </p:txBody>
      </p:sp>
      <p:sp>
        <p:nvSpPr>
          <p:cNvPr id="14442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833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42CFA2-7342-4B4A-BA0F-E658DE038A02}" type="slidenum">
              <a:rPr lang="ru-RU" sz="1400"/>
              <a:pPr eaLnBrk="1" hangingPunct="1"/>
              <a:t>15</a:t>
            </a:fld>
            <a:endParaRPr lang="ru-RU" sz="1400"/>
          </a:p>
        </p:txBody>
      </p:sp>
      <p:pic>
        <p:nvPicPr>
          <p:cNvPr id="144426" name="Picture 6" descr="NICA-Logo_4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12700"/>
            <a:ext cx="1270000" cy="62558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19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 dirty="0" smtClean="0"/>
              <a:t>16 июня, 2017 </a:t>
            </a: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8667" y="211668"/>
            <a:ext cx="8398934" cy="830997"/>
          </a:xfrm>
          <a:prstGeom prst="rect">
            <a:avLst/>
          </a:prstGeom>
          <a:solidFill>
            <a:srgbClr val="EEF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90"/>
                </a:solidFill>
              </a:rPr>
              <a:t>С</a:t>
            </a:r>
            <a:r>
              <a:rPr lang="ru-RU" sz="2400" b="1" dirty="0" smtClean="0">
                <a:solidFill>
                  <a:srgbClr val="000090"/>
                </a:solidFill>
              </a:rPr>
              <a:t>отрудничество с </a:t>
            </a:r>
            <a:r>
              <a:rPr lang="ru-RU" sz="2400" b="1" dirty="0" smtClean="0">
                <a:solidFill>
                  <a:srgbClr val="A11F0B"/>
                </a:solidFill>
              </a:rPr>
              <a:t>Китайскими</a:t>
            </a:r>
            <a:r>
              <a:rPr lang="ru-RU" sz="2400" b="1" dirty="0" smtClean="0">
                <a:solidFill>
                  <a:srgbClr val="000090"/>
                </a:solidFill>
              </a:rPr>
              <a:t> научными центрами</a:t>
            </a:r>
          </a:p>
          <a:p>
            <a:pPr algn="ctr"/>
            <a:r>
              <a:rPr lang="ru-RU" sz="2400" b="1" dirty="0" smtClean="0">
                <a:solidFill>
                  <a:srgbClr val="000090"/>
                </a:solidFill>
              </a:rPr>
              <a:t>в </a:t>
            </a:r>
            <a:r>
              <a:rPr lang="ru-RU" sz="2400" b="1" dirty="0">
                <a:solidFill>
                  <a:srgbClr val="000090"/>
                </a:solidFill>
              </a:rPr>
              <a:t>рамка проекта </a:t>
            </a:r>
            <a:r>
              <a:rPr lang="en-US" sz="2400" b="1" dirty="0" smtClean="0">
                <a:solidFill>
                  <a:srgbClr val="A11F0B"/>
                </a:solidFill>
              </a:rPr>
              <a:t>NICA</a:t>
            </a:r>
            <a:endParaRPr lang="ru-RU" sz="2400" b="1" dirty="0">
              <a:solidFill>
                <a:srgbClr val="000090"/>
              </a:solidFill>
            </a:endParaRPr>
          </a:p>
        </p:txBody>
      </p:sp>
      <p:graphicFrame>
        <p:nvGraphicFramePr>
          <p:cNvPr id="10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909051"/>
              </p:ext>
            </p:extLst>
          </p:nvPr>
        </p:nvGraphicFramePr>
        <p:xfrm>
          <a:off x="220134" y="1300088"/>
          <a:ext cx="8754533" cy="4803571"/>
        </p:xfrm>
        <a:graphic>
          <a:graphicData uri="http://schemas.openxmlformats.org/drawingml/2006/table">
            <a:tbl>
              <a:tblPr firstRow="1" firstCol="1" bandRow="1"/>
              <a:tblGrid>
                <a:gridCol w="3115733"/>
                <a:gridCol w="4047067"/>
                <a:gridCol w="609600"/>
                <a:gridCol w="982133"/>
              </a:tblGrid>
              <a:tr h="329565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Организация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Планируемое распределение ответственности между сторонами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Вклад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7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M$</a:t>
                      </a:r>
                      <a:endParaRPr lang="ru-RU" sz="180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err="1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чел.мес</a:t>
                      </a:r>
                      <a:r>
                        <a:rPr lang="ru-RU" sz="1800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230"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i="1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Создание накопителя энергии в ВТСП магните на 5 МДж (5+3 </a:t>
                      </a:r>
                      <a:r>
                        <a:rPr lang="ru-RU" sz="1800" i="1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года)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5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dirty="0" smtClean="0">
                          <a:solidFill>
                            <a:srgbClr val="000090"/>
                          </a:solidFill>
                          <a:latin typeface="Times New Roman"/>
                          <a:cs typeface="Times New Roman"/>
                        </a:rPr>
                        <a:t>ИФП АН  Китая, </a:t>
                      </a:r>
                      <a:r>
                        <a:rPr lang="ru-RU" sz="1800" i="0" dirty="0" err="1" smtClean="0">
                          <a:solidFill>
                            <a:srgbClr val="000090"/>
                          </a:solidFill>
                          <a:latin typeface="Times New Roman"/>
                          <a:cs typeface="Times New Roman"/>
                        </a:rPr>
                        <a:t>Хэфэй</a:t>
                      </a:r>
                      <a:r>
                        <a:rPr lang="ru-RU" sz="1800" i="0" u="sng" dirty="0" smtClean="0">
                          <a:solidFill>
                            <a:srgbClr val="00009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стадии обсуждения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ru-RU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215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6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ОИЯИ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стадии обсуждения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205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525"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Развитие технологий </a:t>
                      </a:r>
                      <a:r>
                        <a:rPr lang="ru-RU" sz="1800" i="1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ускорителей (5 лет) 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5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dirty="0" smtClean="0">
                          <a:solidFill>
                            <a:srgbClr val="000090"/>
                          </a:solidFill>
                          <a:latin typeface="Times New Roman"/>
                          <a:cs typeface="Times New Roman"/>
                        </a:rPr>
                        <a:t>ИФП АН  Китая, </a:t>
                      </a:r>
                      <a:r>
                        <a:rPr lang="ru-RU" sz="1800" i="0" dirty="0" err="1" smtClean="0">
                          <a:solidFill>
                            <a:srgbClr val="000090"/>
                          </a:solidFill>
                          <a:latin typeface="Times New Roman"/>
                          <a:cs typeface="Times New Roman"/>
                        </a:rPr>
                        <a:t>Хэфэй</a:t>
                      </a:r>
                      <a:r>
                        <a:rPr lang="ru-RU" sz="1800" i="0" u="sng" dirty="0" smtClean="0">
                          <a:solidFill>
                            <a:srgbClr val="00009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 линейный ускоритель для </a:t>
                      </a:r>
                      <a:r>
                        <a:rPr lang="en-US" sz="1800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HIAF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обсуждается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56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ОИЯИ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 линейный ускоритель для </a:t>
                      </a:r>
                      <a:r>
                        <a:rPr lang="en-US" sz="1800" kern="120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NICA</a:t>
                      </a:r>
                      <a:endParaRPr lang="ru-RU" sz="180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,0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65"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i="1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Электромагнитный калориметр для </a:t>
                      </a:r>
                      <a:r>
                        <a:rPr lang="en-US" sz="1800" i="1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MPD </a:t>
                      </a:r>
                      <a:r>
                        <a:rPr lang="ru-RU" sz="1800" i="1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(4 года)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95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0" dirty="0" err="1" smtClean="0">
                          <a:solidFill>
                            <a:srgbClr val="000090"/>
                          </a:solidFill>
                          <a:latin typeface="Times New Roman"/>
                          <a:cs typeface="Times New Roman"/>
                        </a:rPr>
                        <a:t>Циньхуа</a:t>
                      </a:r>
                      <a:r>
                        <a:rPr lang="ru-RU" sz="1800" i="0" dirty="0" smtClean="0">
                          <a:solidFill>
                            <a:srgbClr val="000090"/>
                          </a:solidFill>
                          <a:latin typeface="Times New Roman"/>
                          <a:cs typeface="Times New Roman"/>
                        </a:rPr>
                        <a:t> университет, Пекин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dirty="0" smtClean="0">
                          <a:solidFill>
                            <a:srgbClr val="000090"/>
                          </a:solidFill>
                          <a:latin typeface="Times New Roman"/>
                          <a:cs typeface="Times New Roman"/>
                        </a:rPr>
                        <a:t>USTC</a:t>
                      </a:r>
                      <a:r>
                        <a:rPr lang="ru-RU" sz="1800" i="0" dirty="0" smtClean="0">
                          <a:solidFill>
                            <a:srgbClr val="000090"/>
                          </a:solidFill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ru-RU" sz="1800" i="0" dirty="0" err="1" smtClean="0">
                          <a:solidFill>
                            <a:srgbClr val="000090"/>
                          </a:solidFill>
                          <a:latin typeface="Times New Roman"/>
                          <a:cs typeface="Times New Roman"/>
                        </a:rPr>
                        <a:t>Хефэй</a:t>
                      </a:r>
                      <a:r>
                        <a:rPr lang="ru-RU" sz="1800" i="0" u="sng" dirty="0" smtClean="0">
                          <a:solidFill>
                            <a:srgbClr val="00009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</a:t>
                      </a:r>
                      <a:r>
                        <a:rPr lang="ru-RU" sz="1800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 испытание модулей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9,0</a:t>
                      </a:r>
                    </a:p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6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ОИЯИ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Изготовление электроники, интеграция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11,0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360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65"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Развитие теоретических моделей и анализ данных (5 лет)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di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6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ИСФ АН Китая, </a:t>
                      </a:r>
                      <a:r>
                        <a:rPr lang="ru-RU" sz="1800" dirty="0" err="1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Ляньчжоу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56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ОИЯИ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9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1800" dirty="0">
                        <a:solidFill>
                          <a:srgbClr val="00009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72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7510-CD4E-4320-B1B7-E77576364A8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5" name="Picture 4" descr="140102102417-harbin-2014-festival-3-horizontal-large-gall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084"/>
            <a:ext cx="9144000" cy="5150498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894542" y="1301221"/>
            <a:ext cx="2646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chemeClr val="bg1"/>
                </a:solidFill>
              </a:rPr>
              <a:t>Thank you</a:t>
            </a:r>
            <a:r>
              <a:rPr lang="ru-RU" sz="3600" b="1" dirty="0">
                <a:solidFill>
                  <a:schemeClr val="bg1"/>
                </a:solidFill>
              </a:rPr>
              <a:t>!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9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ru-RU" altLang="zh-CN">
                <a:solidFill>
                  <a:srgbClr val="898989"/>
                </a:solidFill>
                <a:latin typeface="Calibri" charset="0"/>
              </a:rPr>
              <a:t>16 июня, 2017 </a:t>
            </a:r>
          </a:p>
        </p:txBody>
      </p:sp>
      <p:sp>
        <p:nvSpPr>
          <p:cNvPr id="3075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214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bg-BG" altLang="zh-CN" sz="1200">
                <a:solidFill>
                  <a:srgbClr val="898989"/>
                </a:solidFill>
                <a:ea typeface="宋体" charset="0"/>
                <a:cs typeface="Arial" charset="0"/>
              </a:rPr>
              <a:t>В.Кекелидзе, г. Харбин</a:t>
            </a:r>
            <a:endParaRPr lang="ru-RU" altLang="zh-CN" sz="1200">
              <a:solidFill>
                <a:srgbClr val="898989"/>
              </a:solidFill>
              <a:ea typeface="宋体" charset="0"/>
              <a:cs typeface="Arial" charset="0"/>
            </a:endParaRPr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214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46DB915-B8B2-0E4A-8323-6A0A0AF06B61}" type="slidenum">
              <a:rPr lang="ru-RU" altLang="zh-CN" sz="1200">
                <a:solidFill>
                  <a:srgbClr val="898989"/>
                </a:solidFill>
                <a:ea typeface="宋体" charset="0"/>
                <a:cs typeface="Arial" charset="0"/>
              </a:rPr>
              <a:pPr/>
              <a:t>18</a:t>
            </a:fld>
            <a:endParaRPr lang="ru-RU" altLang="zh-CN" sz="1200">
              <a:solidFill>
                <a:srgbClr val="898989"/>
              </a:solidFill>
              <a:ea typeface="宋体" charset="0"/>
              <a:cs typeface="Arial" charset="0"/>
            </a:endParaRPr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338138" y="211138"/>
            <a:ext cx="8399462" cy="461962"/>
          </a:xfrm>
          <a:prstGeom prst="rect">
            <a:avLst/>
          </a:prstGeom>
          <a:solidFill>
            <a:srgbClr val="EEF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2400" b="1">
                <a:solidFill>
                  <a:srgbClr val="000090"/>
                </a:solidFill>
                <a:ea typeface="宋体" charset="0"/>
              </a:rPr>
              <a:t>在</a:t>
            </a:r>
            <a:r>
              <a:rPr lang="en-US" altLang="zh-CN" sz="2400" b="1">
                <a:solidFill>
                  <a:srgbClr val="000090"/>
                </a:solidFill>
                <a:ea typeface="宋体" charset="0"/>
              </a:rPr>
              <a:t>NICA</a:t>
            </a:r>
            <a:r>
              <a:rPr lang="zh-CN" altLang="en-US" sz="2400" b="1">
                <a:solidFill>
                  <a:srgbClr val="000090"/>
                </a:solidFill>
                <a:ea typeface="宋体" charset="0"/>
              </a:rPr>
              <a:t>项目框架内与中方各科研单位的合作</a:t>
            </a:r>
            <a:endParaRPr lang="ru-RU" altLang="zh-CN" sz="2400" b="1">
              <a:solidFill>
                <a:srgbClr val="000090"/>
              </a:solidFill>
              <a:ea typeface="宋体" charset="0"/>
            </a:endParaRPr>
          </a:p>
        </p:txBody>
      </p:sp>
      <p:graphicFrame>
        <p:nvGraphicFramePr>
          <p:cNvPr id="10" name="Таблица 4"/>
          <p:cNvGraphicFramePr>
            <a:graphicFrameLocks noGrp="1"/>
          </p:cNvGraphicFramePr>
          <p:nvPr/>
        </p:nvGraphicFramePr>
        <p:xfrm>
          <a:off x="71438" y="700088"/>
          <a:ext cx="8999537" cy="5639856"/>
        </p:xfrm>
        <a:graphic>
          <a:graphicData uri="http://schemas.openxmlformats.org/drawingml/2006/table">
            <a:tbl>
              <a:tblPr/>
              <a:tblGrid>
                <a:gridCol w="3198812"/>
                <a:gridCol w="4079875"/>
                <a:gridCol w="712788"/>
                <a:gridCol w="1008062"/>
              </a:tblGrid>
              <a:tr h="3000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单位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分工及职责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贡献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0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M$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Person.m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在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5MJ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高温超导磁中储能装置的建造（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5+3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年）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中国科学院等离子体物理研究所（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IPP CAS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），合肥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讨论阶段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13</a:t>
                      </a: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,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215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JINR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讨论阶段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12</a:t>
                      </a: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,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205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加速器技术的研发（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年）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中科院等离子体物理研究所（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IPP CAS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），合肥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用于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HIAF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的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SC 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直线加速器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正在讨论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JINR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用于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NICA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的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SP 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直线加速器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10</a:t>
                      </a: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,0</a:t>
                      </a: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300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MPD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的电磁量能器（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4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年）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清华大学，北京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中国科学技术大学，合肥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模块的研发与测试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9,0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2,0</a:t>
                      </a: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240</a:t>
                      </a: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JINR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电子学的研制以及与探测器的集成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11,0</a:t>
                      </a: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360</a:t>
                      </a: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理论模型和数据分析的研究（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年）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中国科学院近代物理研究所（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IMP</a:t>
                      </a: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CAS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），兰州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0,5</a:t>
                      </a: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60</a:t>
                      </a: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JINR</a:t>
                      </a:r>
                      <a:endParaRPr kumimoji="0" lang="ru-RU" alt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Times New Roman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0,5</a:t>
                      </a: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60</a:t>
                      </a:r>
                    </a:p>
                  </a:txBody>
                  <a:tcPr marL="68580" marR="68580" marT="952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40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AutoShape 11"/>
          <p:cNvSpPr>
            <a:spLocks noChangeAspect="1" noChangeArrowheads="1"/>
          </p:cNvSpPr>
          <p:nvPr/>
        </p:nvSpPr>
        <p:spPr bwMode="auto">
          <a:xfrm>
            <a:off x="0" y="4922838"/>
            <a:ext cx="4429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i="1">
              <a:solidFill>
                <a:srgbClr val="0E1480"/>
              </a:solidFill>
              <a:latin typeface="Calibri" charset="0"/>
            </a:endParaRPr>
          </a:p>
        </p:txBody>
      </p:sp>
      <p:pic>
        <p:nvPicPr>
          <p:cNvPr id="118786" name="Изображение 1" descr="image_NICA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8" y="2389311"/>
            <a:ext cx="8782900" cy="439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Прямоугольник 5"/>
          <p:cNvSpPr>
            <a:spLocks noChangeArrowheads="1"/>
          </p:cNvSpPr>
          <p:nvPr/>
        </p:nvSpPr>
        <p:spPr bwMode="auto">
          <a:xfrm>
            <a:off x="179388" y="52388"/>
            <a:ext cx="8713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800" b="1" i="1" dirty="0">
                <a:solidFill>
                  <a:srgbClr val="FFFF00"/>
                </a:solidFill>
              </a:rPr>
              <a:t>      </a:t>
            </a:r>
            <a:r>
              <a:rPr lang="en-US" sz="2800" b="1" i="1" dirty="0">
                <a:solidFill>
                  <a:srgbClr val="A11F0B"/>
                </a:solidFill>
              </a:rPr>
              <a:t>NICA</a:t>
            </a:r>
            <a:r>
              <a:rPr lang="en-US" sz="2800" b="1" i="1" dirty="0">
                <a:solidFill>
                  <a:srgbClr val="000090"/>
                </a:solidFill>
              </a:rPr>
              <a:t> (</a:t>
            </a:r>
            <a:r>
              <a:rPr lang="en-US" sz="2800" b="1" i="1" dirty="0" err="1">
                <a:solidFill>
                  <a:srgbClr val="A11F0B"/>
                </a:solidFill>
              </a:rPr>
              <a:t>N</a:t>
            </a:r>
            <a:r>
              <a:rPr lang="en-US" sz="2800" b="1" i="1" dirty="0" err="1">
                <a:solidFill>
                  <a:srgbClr val="000090"/>
                </a:solidFill>
              </a:rPr>
              <a:t>uclotron</a:t>
            </a:r>
            <a:r>
              <a:rPr lang="en-US" sz="2800" b="1" i="1" dirty="0">
                <a:solidFill>
                  <a:srgbClr val="000090"/>
                </a:solidFill>
              </a:rPr>
              <a:t> based </a:t>
            </a:r>
            <a:r>
              <a:rPr lang="en-US" sz="2800" b="1" i="1" dirty="0">
                <a:solidFill>
                  <a:srgbClr val="A11F0B"/>
                </a:solidFill>
              </a:rPr>
              <a:t>I</a:t>
            </a:r>
            <a:r>
              <a:rPr lang="en-US" sz="2800" b="1" i="1" dirty="0">
                <a:solidFill>
                  <a:srgbClr val="000090"/>
                </a:solidFill>
              </a:rPr>
              <a:t>on </a:t>
            </a:r>
            <a:r>
              <a:rPr lang="en-US" sz="2800" b="1" i="1" dirty="0" err="1">
                <a:solidFill>
                  <a:srgbClr val="A11F0B"/>
                </a:solidFill>
              </a:rPr>
              <a:t>C</a:t>
            </a:r>
            <a:r>
              <a:rPr lang="en-US" sz="2800" b="1" i="1" dirty="0" err="1">
                <a:solidFill>
                  <a:srgbClr val="000090"/>
                </a:solidFill>
              </a:rPr>
              <a:t>olider</a:t>
            </a:r>
            <a:r>
              <a:rPr lang="en-US" sz="2800" b="1" i="1" dirty="0">
                <a:solidFill>
                  <a:srgbClr val="000090"/>
                </a:solidFill>
              </a:rPr>
              <a:t> </a:t>
            </a:r>
            <a:r>
              <a:rPr lang="en-US" sz="2800" b="1" i="1" dirty="0" err="1" smtClean="0">
                <a:solidFill>
                  <a:srgbClr val="000090"/>
                </a:solidFill>
              </a:rPr>
              <a:t>f</a:t>
            </a:r>
            <a:r>
              <a:rPr lang="en-US" sz="2800" b="1" i="1" dirty="0" err="1" smtClean="0">
                <a:solidFill>
                  <a:srgbClr val="A11F0B"/>
                </a:solidFill>
              </a:rPr>
              <a:t>A</a:t>
            </a:r>
            <a:r>
              <a:rPr lang="en-US" sz="2800" b="1" i="1" dirty="0" err="1" smtClean="0">
                <a:solidFill>
                  <a:srgbClr val="000090"/>
                </a:solidFill>
              </a:rPr>
              <a:t>cility</a:t>
            </a:r>
            <a:endParaRPr lang="en-US" sz="2800" b="1" i="1" dirty="0">
              <a:solidFill>
                <a:srgbClr val="00009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0650" y="635000"/>
            <a:ext cx="8775700" cy="16129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Font typeface="Times" charset="0"/>
              <a:buNone/>
            </a:pP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Main targets</a:t>
            </a:r>
            <a:r>
              <a:rPr lang="ru-RU" altLang="ja-JP" sz="2000" b="1" dirty="0">
                <a:solidFill>
                  <a:schemeClr val="bg1"/>
                </a:solidFill>
                <a:cs typeface="Arial" charset="0"/>
              </a:rPr>
              <a:t>:</a:t>
            </a:r>
            <a:endParaRPr lang="en-US" altLang="ja-JP" sz="2000" b="1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buFont typeface="Wingdings" charset="0"/>
              <a:buNone/>
            </a:pPr>
            <a:r>
              <a:rPr lang="en-US" sz="2000" dirty="0">
                <a:solidFill>
                  <a:schemeClr val="bg1"/>
                </a:solidFill>
                <a:latin typeface="Times New Roman" charset="0"/>
              </a:rPr>
              <a:t>	</a:t>
            </a:r>
            <a:r>
              <a:rPr lang="ru-RU" sz="2000" dirty="0">
                <a:solidFill>
                  <a:srgbClr val="FFFFFF"/>
                </a:solidFill>
                <a:latin typeface="Times New Roman" charset="0"/>
              </a:rPr>
              <a:t>- </a:t>
            </a:r>
            <a:r>
              <a:rPr lang="en-US" sz="2000" i="1" dirty="0">
                <a:solidFill>
                  <a:srgbClr val="FFFFFF"/>
                </a:solidFill>
              </a:rPr>
              <a:t>study of hot and dense baryonic matter</a:t>
            </a:r>
          </a:p>
          <a:p>
            <a:pPr algn="r" eaLnBrk="1" hangingPunct="1">
              <a:lnSpc>
                <a:spcPct val="50000"/>
              </a:lnSpc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buFont typeface="Wingdings" charset="0"/>
              <a:buNone/>
            </a:pPr>
            <a:r>
              <a:rPr lang="en-US" sz="2000" i="1" dirty="0">
                <a:solidFill>
                  <a:schemeClr val="bg1"/>
                </a:solidFill>
              </a:rPr>
              <a:t>at the energy range </a:t>
            </a:r>
            <a:r>
              <a:rPr lang="en-US" sz="2000" i="1" dirty="0">
                <a:solidFill>
                  <a:srgbClr val="FFFFFF"/>
                </a:solidFill>
              </a:rPr>
              <a:t>of</a:t>
            </a:r>
            <a:r>
              <a:rPr lang="en-US" sz="2000" i="1" dirty="0">
                <a:solidFill>
                  <a:srgbClr val="FFEC0B"/>
                </a:solidFill>
              </a:rPr>
              <a:t> max </a:t>
            </a:r>
            <a:r>
              <a:rPr lang="en-US" sz="2000" i="1" dirty="0" smtClean="0">
                <a:solidFill>
                  <a:srgbClr val="FFEC0B"/>
                </a:solidFill>
              </a:rPr>
              <a:t>net baryonic </a:t>
            </a:r>
            <a:r>
              <a:rPr lang="en-US" sz="2000" i="1" dirty="0">
                <a:solidFill>
                  <a:srgbClr val="FFEC0B"/>
                </a:solidFill>
              </a:rPr>
              <a:t>density</a:t>
            </a:r>
          </a:p>
          <a:p>
            <a:pPr eaLnBrk="1" hangingPunct="1">
              <a:lnSpc>
                <a:spcPct val="120000"/>
              </a:lnSpc>
              <a:buClr>
                <a:srgbClr val="FDF520"/>
              </a:buClr>
              <a:buFont typeface="Wingdings" charset="0"/>
              <a:buNone/>
            </a:pPr>
            <a:r>
              <a:rPr lang="en-US" sz="2000" i="1" dirty="0">
                <a:solidFill>
                  <a:schemeClr val="bg1"/>
                </a:solidFill>
              </a:rPr>
              <a:t>	</a:t>
            </a:r>
            <a:r>
              <a:rPr lang="en-US" sz="2000" i="1" dirty="0">
                <a:solidFill>
                  <a:srgbClr val="FFFF00"/>
                </a:solidFill>
              </a:rPr>
              <a:t>-  </a:t>
            </a:r>
            <a:r>
              <a:rPr lang="en-US" sz="2000" i="1" dirty="0">
                <a:solidFill>
                  <a:schemeClr val="bg1"/>
                </a:solidFill>
              </a:rPr>
              <a:t>investigation of nucleon spin structure, polarization phenomena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CF541E2-37FC-4A5F-8AA9-84DEF7FD6602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7000" y="5092700"/>
            <a:ext cx="8788400" cy="1663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Font typeface="Times" charset="0"/>
              <a:buNone/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 - development of accelerator facility  for HEP @ JINR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FontTx/>
              <a:buChar char="-"/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construction of Collider of relativistic ions from 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p</a:t>
            </a:r>
            <a:r>
              <a:rPr lang="en-US" sz="2000" i="1" dirty="0" smtClean="0">
                <a:solidFill>
                  <a:srgbClr val="000090"/>
                </a:solidFill>
              </a:rPr>
              <a:t> to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Au,</a:t>
            </a:r>
          </a:p>
          <a:p>
            <a:pPr algn="r" eaLnBrk="1" hangingPunct="1">
              <a:spcAft>
                <a:spcPts val="1200"/>
              </a:spcAft>
              <a:buClr>
                <a:srgbClr val="FDF520"/>
              </a:buClr>
              <a:buFont typeface="Wingdings" charset="0"/>
              <a:buNone/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polarized 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protons 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and 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deuterons </a:t>
            </a:r>
          </a:p>
          <a:p>
            <a:pPr algn="ctr" eaLnBrk="1" hangingPunct="1">
              <a:spcAft>
                <a:spcPts val="1200"/>
              </a:spcAft>
              <a:buClr>
                <a:srgbClr val="FDF520"/>
              </a:buClr>
              <a:buFont typeface="Wingdings" charset="0"/>
              <a:buNone/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with max energy up to      </a:t>
            </a:r>
            <a:r>
              <a:rPr lang="ru-RU" sz="2000" i="1" dirty="0" smtClean="0">
                <a:solidFill>
                  <a:srgbClr val="000090"/>
                </a:solidFill>
              </a:rPr>
              <a:t>√</a:t>
            </a:r>
            <a:r>
              <a:rPr lang="en-US" sz="2000" i="1" dirty="0" smtClean="0">
                <a:solidFill>
                  <a:srgbClr val="000090"/>
                </a:solidFill>
              </a:rPr>
              <a:t>S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NN</a:t>
            </a:r>
            <a:r>
              <a:rPr lang="en-US" sz="2000" i="1" dirty="0" smtClean="0">
                <a:solidFill>
                  <a:srgbClr val="000090"/>
                </a:solidFill>
              </a:rPr>
              <a:t>= </a:t>
            </a:r>
            <a:r>
              <a:rPr lang="en-US" sz="2000" b="1" i="1" dirty="0" smtClean="0">
                <a:solidFill>
                  <a:srgbClr val="FF0006"/>
                </a:solidFill>
              </a:rPr>
              <a:t>11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</a:rPr>
              <a:t>GeV</a:t>
            </a:r>
            <a:r>
              <a:rPr lang="ru-RU" sz="2000" i="1" dirty="0" smtClean="0">
                <a:solidFill>
                  <a:srgbClr val="000090"/>
                </a:solidFill>
              </a:rPr>
              <a:t> (</a:t>
            </a:r>
            <a:r>
              <a:rPr lang="en-US" sz="2000" i="1" dirty="0" smtClean="0">
                <a:solidFill>
                  <a:srgbClr val="000090"/>
                </a:solidFill>
              </a:rPr>
              <a:t>Au</a:t>
            </a:r>
            <a:r>
              <a:rPr lang="en-US" sz="2000" i="1" baseline="30000" dirty="0" smtClean="0">
                <a:solidFill>
                  <a:srgbClr val="000090"/>
                </a:solidFill>
              </a:rPr>
              <a:t>79</a:t>
            </a:r>
            <a:r>
              <a:rPr lang="ru-RU" sz="2000" i="1" baseline="30000" dirty="0" smtClean="0">
                <a:solidFill>
                  <a:srgbClr val="000090"/>
                </a:solidFill>
              </a:rPr>
              <a:t>+</a:t>
            </a:r>
            <a:r>
              <a:rPr lang="en-US" sz="2000" i="1" dirty="0" smtClean="0">
                <a:solidFill>
                  <a:srgbClr val="000090"/>
                </a:solidFill>
              </a:rPr>
              <a:t>)</a:t>
            </a:r>
            <a:r>
              <a:rPr lang="ru-RU" sz="2000" i="1" dirty="0" smtClean="0">
                <a:solidFill>
                  <a:srgbClr val="000090"/>
                </a:solidFill>
              </a:rPr>
              <a:t>  </a:t>
            </a:r>
            <a:r>
              <a:rPr lang="en-US" sz="2000" i="1" dirty="0" smtClean="0">
                <a:solidFill>
                  <a:srgbClr val="000090"/>
                </a:solidFill>
              </a:rPr>
              <a:t>and =</a:t>
            </a:r>
            <a:r>
              <a:rPr lang="en-US" sz="2000" b="1" i="1" dirty="0" smtClean="0">
                <a:solidFill>
                  <a:srgbClr val="FF0006"/>
                </a:solidFill>
              </a:rPr>
              <a:t>27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</a:rPr>
              <a:t>GeV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(p)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464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NICA_scheme_v_2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094"/>
            <a:ext cx="9144000" cy="51409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714500" y="4437724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498601" y="4025900"/>
            <a:ext cx="838199" cy="116269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68300" y="468826"/>
            <a:ext cx="11303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0090"/>
              </a:buClr>
            </a:pPr>
            <a:r>
              <a:rPr lang="en-US" b="1" i="1" dirty="0">
                <a:solidFill>
                  <a:srgbClr val="000090"/>
                </a:solidFill>
              </a:rPr>
              <a:t>BM@N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787036" y="1847850"/>
            <a:ext cx="943464" cy="104775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:\Users\Yury\Documents\Suzdal\BM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774700"/>
            <a:ext cx="211790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>
            <a:stCxn id="18" idx="0"/>
          </p:cNvCxnSpPr>
          <p:nvPr/>
        </p:nvCxnSpPr>
        <p:spPr>
          <a:xfrm flipH="1" flipV="1">
            <a:off x="7188200" y="2832100"/>
            <a:ext cx="48645" cy="123082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5918200" y="4381500"/>
            <a:ext cx="2487613" cy="203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807200" y="4062926"/>
            <a:ext cx="8592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0090"/>
              </a:buClr>
            </a:pPr>
            <a:r>
              <a:rPr lang="en-US" b="1" i="1" dirty="0">
                <a:solidFill>
                  <a:srgbClr val="000090"/>
                </a:solidFill>
              </a:rPr>
              <a:t>MPD </a:t>
            </a:r>
          </a:p>
        </p:txBody>
      </p:sp>
      <p:sp>
        <p:nvSpPr>
          <p:cNvPr id="22" name="AutoShape 4"/>
          <p:cNvSpPr>
            <a:spLocks noChangeAspect="1" noChangeArrowheads="1"/>
          </p:cNvSpPr>
          <p:nvPr/>
        </p:nvSpPr>
        <p:spPr bwMode="auto">
          <a:xfrm>
            <a:off x="2387600" y="144463"/>
            <a:ext cx="4318000" cy="47783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FF0006"/>
                </a:solidFill>
              </a:rPr>
              <a:t>NICA</a:t>
            </a:r>
            <a:r>
              <a:rPr lang="en-US" sz="2800" b="1" dirty="0" smtClean="0">
                <a:solidFill>
                  <a:srgbClr val="000090"/>
                </a:solidFill>
              </a:rPr>
              <a:t> Complex 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0" y="5143500"/>
            <a:ext cx="292417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Nuclotron ring (c=251,5 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26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 descr="_MG_0835_2a_pr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00" y="3530600"/>
            <a:ext cx="5164199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60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960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960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4</a:t>
            </a:fld>
            <a:endParaRPr lang="ru-RU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36252"/>
              </p:ext>
            </p:extLst>
          </p:nvPr>
        </p:nvGraphicFramePr>
        <p:xfrm>
          <a:off x="152397" y="749300"/>
          <a:ext cx="4940303" cy="566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203"/>
                <a:gridCol w="23241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1" dirty="0" smtClean="0"/>
                        <a:t>Parameters</a:t>
                      </a:r>
                      <a:endParaRPr lang="en-US" b="0" i="1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Nuclotron</a:t>
                      </a:r>
                      <a:endParaRPr lang="en-US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</a:tr>
              <a:tr h="37846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type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SC synchrotron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particles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p,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 d, nuclei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injection energy, MeV/u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 (  p,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 d)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570-685 (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max. kin.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 energy, </a:t>
                      </a:r>
                      <a:r>
                        <a:rPr lang="en-US" sz="1600" i="1" baseline="0" dirty="0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12.07 (  p);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 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5.62 (  d)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4.38 (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magnetic rigidity, T m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25 – 43.25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circumference, m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251.52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cycle for collider mode, 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4.</a:t>
                      </a:r>
                      <a:r>
                        <a:rPr lang="ru-RU" sz="1600" dirty="0" smtClean="0">
                          <a:solidFill>
                            <a:srgbClr val="000090"/>
                          </a:solidFill>
                        </a:rPr>
                        <a:t>0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 (active);</a:t>
                      </a:r>
                      <a:endParaRPr lang="ru-RU" sz="1600" dirty="0" smtClean="0">
                        <a:solidFill>
                          <a:srgbClr val="000090"/>
                        </a:solidFill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5.0 (total)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vacuum, 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Torr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-9</a:t>
                      </a:r>
                      <a:endParaRPr lang="en-US" sz="1600" baseline="300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intensity,</a:t>
                      </a:r>
                      <a:r>
                        <a:rPr lang="en-US" sz="1600" b="1" i="1" dirty="0" smtClean="0">
                          <a:solidFill>
                            <a:srgbClr val="000090"/>
                          </a:solidFill>
                        </a:rPr>
                        <a:t> Au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 ions/pulse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1 10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transition energy,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7.0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RF range, MHz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0.6 -6.9 (  p,  d)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0.947 – 1.147 (nuclei)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spill of slow extraction, 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up to 10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3340100" y="15748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32200" y="15748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822700" y="19177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102100" y="19177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657600" y="25146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48200" y="25273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89400" y="55118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356100" y="5511800"/>
            <a:ext cx="0" cy="203200"/>
          </a:xfrm>
          <a:prstGeom prst="straightConnector1">
            <a:avLst/>
          </a:prstGeom>
          <a:ln w="127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97000" y="114300"/>
            <a:ext cx="7114677" cy="52322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Machines</a:t>
            </a:r>
            <a:r>
              <a:rPr lang="en-US" sz="2800" dirty="0" smtClean="0">
                <a:solidFill>
                  <a:schemeClr val="bg1"/>
                </a:solidFill>
              </a:rPr>
              <a:t>:  </a:t>
            </a:r>
            <a:r>
              <a:rPr lang="en-US" sz="2400" b="1" dirty="0" err="1" smtClean="0">
                <a:solidFill>
                  <a:schemeClr val="bg1"/>
                </a:solidFill>
              </a:rPr>
              <a:t>Nuclotron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(in operation since </a:t>
            </a:r>
            <a:r>
              <a:rPr lang="en-US" sz="2400" b="1" i="1" dirty="0" smtClean="0">
                <a:solidFill>
                  <a:schemeClr val="bg1"/>
                </a:solidFill>
              </a:rPr>
              <a:t>1993</a:t>
            </a:r>
            <a:r>
              <a:rPr lang="en-US" sz="2400" i="1" dirty="0" smtClean="0">
                <a:solidFill>
                  <a:schemeClr val="bg1"/>
                </a:solidFill>
              </a:rPr>
              <a:t>)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20" name="Рисунок 10" descr="Nuclotron_tunnel_201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36" y="1231900"/>
            <a:ext cx="3924164" cy="222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519527" y="755134"/>
            <a:ext cx="3156056" cy="400110"/>
          </a:xfrm>
          <a:prstGeom prst="rect">
            <a:avLst/>
          </a:prstGeom>
          <a:solidFill>
            <a:srgbClr val="EEF3FF"/>
          </a:solidFill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modernized </a:t>
            </a:r>
            <a:r>
              <a:rPr lang="en-US" sz="2000" i="1" dirty="0">
                <a:solidFill>
                  <a:srgbClr val="000090"/>
                </a:solidFill>
              </a:rPr>
              <a:t>in </a:t>
            </a:r>
            <a:r>
              <a:rPr lang="en-US" sz="2000" b="1" i="1" dirty="0">
                <a:solidFill>
                  <a:srgbClr val="000090"/>
                </a:solidFill>
              </a:rPr>
              <a:t>2010-</a:t>
            </a:r>
            <a:r>
              <a:rPr lang="en-US" sz="2000" b="1" i="1" dirty="0" smtClean="0">
                <a:solidFill>
                  <a:srgbClr val="000090"/>
                </a:solidFill>
              </a:rPr>
              <a:t>2015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9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3295650"/>
            <a:ext cx="65008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0"/>
          <a:stretch>
            <a:fillRect/>
          </a:stretch>
        </p:blipFill>
        <p:spPr bwMode="auto">
          <a:xfrm>
            <a:off x="5029200" y="4854068"/>
            <a:ext cx="3884613" cy="178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46"/>
          <p:cNvGrpSpPr>
            <a:grpSpLocks/>
          </p:cNvGrpSpPr>
          <p:nvPr/>
        </p:nvGrpSpPr>
        <p:grpSpPr bwMode="auto">
          <a:xfrm>
            <a:off x="214313" y="684215"/>
            <a:ext cx="8721725" cy="1365250"/>
            <a:chOff x="401638" y="3630613"/>
            <a:chExt cx="8722206" cy="1365921"/>
          </a:xfrm>
        </p:grpSpPr>
        <p:sp>
          <p:nvSpPr>
            <p:cNvPr id="4" name="Скругленный прямоугольник 3"/>
            <p:cNvSpPr/>
            <p:nvPr/>
          </p:nvSpPr>
          <p:spPr bwMode="auto">
            <a:xfrm>
              <a:off x="401638" y="4105508"/>
              <a:ext cx="865235" cy="35736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49263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r>
                <a:rPr lang="en-US" sz="1500" dirty="0">
                  <a:ea typeface="SimSun" charset="-122"/>
                  <a:cs typeface="+mn-cs"/>
                </a:rPr>
                <a:t>Source</a:t>
              </a:r>
              <a:endParaRPr lang="ru-RU" sz="1500" dirty="0">
                <a:ea typeface="SimSun" charset="-122"/>
                <a:cs typeface="+mn-cs"/>
              </a:endParaRPr>
            </a:p>
          </p:txBody>
        </p:sp>
        <p:cxnSp>
          <p:nvCxnSpPr>
            <p:cNvPr id="5" name="Прямая со стрелкой 12"/>
            <p:cNvCxnSpPr>
              <a:cxnSpLocks noChangeShapeType="1"/>
              <a:stCxn id="4" idx="3"/>
            </p:cNvCxnSpPr>
            <p:nvPr/>
          </p:nvCxnSpPr>
          <p:spPr bwMode="auto">
            <a:xfrm flipV="1">
              <a:off x="1266825" y="4279900"/>
              <a:ext cx="215900" cy="476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Скругленный прямоугольник 5"/>
            <p:cNvSpPr/>
            <p:nvPr/>
          </p:nvSpPr>
          <p:spPr bwMode="auto">
            <a:xfrm>
              <a:off x="1492310" y="4105508"/>
              <a:ext cx="758867" cy="3573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49263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r>
                <a:rPr lang="en-US" sz="1500" dirty="0">
                  <a:ea typeface="SimSun" charset="-122"/>
                  <a:cs typeface="+mn-cs"/>
                </a:rPr>
                <a:t>LEBT</a:t>
              </a:r>
              <a:endParaRPr lang="ru-RU" sz="1500" dirty="0">
                <a:ea typeface="SimSun" charset="-122"/>
                <a:cs typeface="+mn-cs"/>
              </a:endParaRPr>
            </a:p>
          </p:txBody>
        </p:sp>
        <p:cxnSp>
          <p:nvCxnSpPr>
            <p:cNvPr id="7" name="Прямая со стрелкой 14"/>
            <p:cNvCxnSpPr>
              <a:cxnSpLocks noChangeShapeType="1"/>
              <a:stCxn id="6" idx="3"/>
            </p:cNvCxnSpPr>
            <p:nvPr/>
          </p:nvCxnSpPr>
          <p:spPr bwMode="auto">
            <a:xfrm flipV="1">
              <a:off x="2251075" y="4279900"/>
              <a:ext cx="322263" cy="476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Скругленный прямоугольник 15"/>
            <p:cNvSpPr>
              <a:spLocks noChangeArrowheads="1"/>
            </p:cNvSpPr>
            <p:nvPr/>
          </p:nvSpPr>
          <p:spPr bwMode="auto">
            <a:xfrm>
              <a:off x="2582863" y="4105275"/>
              <a:ext cx="976312" cy="35718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ru-RU" sz="1500">
                  <a:latin typeface="Calibri" pitchFamily="34" charset="0"/>
                  <a:ea typeface="SimSun" charset="-122"/>
                </a:rPr>
                <a:t>RFQ (FI)</a:t>
              </a:r>
              <a:endParaRPr lang="ru-RU" altLang="ru-RU" sz="1500">
                <a:latin typeface="Calibri" pitchFamily="34" charset="0"/>
                <a:ea typeface="SimSun" charset="-122"/>
              </a:endParaRPr>
            </a:p>
          </p:txBody>
        </p:sp>
        <p:cxnSp>
          <p:nvCxnSpPr>
            <p:cNvPr id="9" name="Прямая со стрелкой 16"/>
            <p:cNvCxnSpPr>
              <a:cxnSpLocks noChangeShapeType="1"/>
              <a:stCxn id="8" idx="3"/>
            </p:cNvCxnSpPr>
            <p:nvPr/>
          </p:nvCxnSpPr>
          <p:spPr bwMode="auto">
            <a:xfrm flipV="1">
              <a:off x="3559175" y="4279900"/>
              <a:ext cx="303213" cy="476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Скругленный прямоугольник 23"/>
            <p:cNvSpPr>
              <a:spLocks noChangeArrowheads="1"/>
            </p:cNvSpPr>
            <p:nvPr/>
          </p:nvSpPr>
          <p:spPr bwMode="auto">
            <a:xfrm>
              <a:off x="3862388" y="4102100"/>
              <a:ext cx="1052512" cy="357188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ru-RU" sz="1500">
                  <a:latin typeface="Calibri" pitchFamily="34" charset="0"/>
                  <a:ea typeface="SimSun" charset="-122"/>
                </a:rPr>
                <a:t>      RFQ</a:t>
              </a:r>
              <a:endParaRPr lang="ru-RU" altLang="ru-RU" sz="1500">
                <a:latin typeface="Calibri" pitchFamily="34" charset="0"/>
                <a:ea typeface="SimSun" charset="-122"/>
              </a:endParaRPr>
            </a:p>
          </p:txBody>
        </p:sp>
        <p:cxnSp>
          <p:nvCxnSpPr>
            <p:cNvPr id="11" name="Прямая со стрелкой 24"/>
            <p:cNvCxnSpPr>
              <a:cxnSpLocks noChangeShapeType="1"/>
              <a:stCxn id="10" idx="3"/>
            </p:cNvCxnSpPr>
            <p:nvPr/>
          </p:nvCxnSpPr>
          <p:spPr bwMode="auto">
            <a:xfrm flipV="1">
              <a:off x="4914900" y="4276725"/>
              <a:ext cx="227013" cy="317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Скругленный прямоугольник 25"/>
            <p:cNvSpPr>
              <a:spLocks noChangeArrowheads="1"/>
            </p:cNvSpPr>
            <p:nvPr/>
          </p:nvSpPr>
          <p:spPr bwMode="auto">
            <a:xfrm>
              <a:off x="6108700" y="4098925"/>
              <a:ext cx="985838" cy="523875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ru-RU" sz="1500">
                  <a:latin typeface="Calibri" pitchFamily="34" charset="0"/>
                  <a:ea typeface="SimSun" charset="-122"/>
                </a:rPr>
                <a:t>QWR </a:t>
              </a: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ru-RU" sz="1500">
                  <a:latin typeface="Calibri" pitchFamily="34" charset="0"/>
                  <a:ea typeface="SimSun" charset="-122"/>
                </a:rPr>
                <a:t>2 groups</a:t>
              </a:r>
              <a:endParaRPr lang="ru-RU" altLang="ru-RU" sz="1500">
                <a:latin typeface="Calibri" pitchFamily="34" charset="0"/>
                <a:ea typeface="SimSun" charset="-122"/>
              </a:endParaRPr>
            </a:p>
          </p:txBody>
        </p:sp>
        <p:cxnSp>
          <p:nvCxnSpPr>
            <p:cNvPr id="13" name="Прямая со стрелкой 26"/>
            <p:cNvCxnSpPr>
              <a:cxnSpLocks noChangeShapeType="1"/>
            </p:cNvCxnSpPr>
            <p:nvPr/>
          </p:nvCxnSpPr>
          <p:spPr bwMode="auto">
            <a:xfrm>
              <a:off x="7140575" y="4273550"/>
              <a:ext cx="239713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Скругленный прямоугольник 30"/>
            <p:cNvSpPr>
              <a:spLocks noChangeArrowheads="1"/>
            </p:cNvSpPr>
            <p:nvPr/>
          </p:nvSpPr>
          <p:spPr bwMode="auto">
            <a:xfrm>
              <a:off x="5141913" y="4103688"/>
              <a:ext cx="728662" cy="355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ru-RU" sz="1500">
                  <a:latin typeface="Calibri" pitchFamily="34" charset="0"/>
                  <a:ea typeface="SimSun" charset="-122"/>
                </a:rPr>
                <a:t>QWR</a:t>
              </a:r>
              <a:endParaRPr lang="ru-RU" altLang="ru-RU" sz="1500">
                <a:ea typeface="SimSun" charset="-122"/>
              </a:endParaRPr>
            </a:p>
          </p:txBody>
        </p:sp>
        <p:cxnSp>
          <p:nvCxnSpPr>
            <p:cNvPr id="15" name="Прямая со стрелкой 31"/>
            <p:cNvCxnSpPr>
              <a:cxnSpLocks noChangeShapeType="1"/>
            </p:cNvCxnSpPr>
            <p:nvPr/>
          </p:nvCxnSpPr>
          <p:spPr bwMode="auto">
            <a:xfrm flipV="1">
              <a:off x="5876925" y="4279900"/>
              <a:ext cx="225425" cy="476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Скругленный прямоугольник 39"/>
            <p:cNvSpPr>
              <a:spLocks noChangeArrowheads="1"/>
            </p:cNvSpPr>
            <p:nvPr/>
          </p:nvSpPr>
          <p:spPr bwMode="auto">
            <a:xfrm>
              <a:off x="7380288" y="4102100"/>
              <a:ext cx="1374775" cy="528638"/>
            </a:xfrm>
            <a:prstGeom prst="roundRect">
              <a:avLst>
                <a:gd name="adj" fmla="val 16667"/>
              </a:avLst>
            </a:pr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ru-RU" sz="1500">
                  <a:latin typeface="Calibri" pitchFamily="34" charset="0"/>
                  <a:ea typeface="SimSun" charset="-122"/>
                </a:rPr>
                <a:t>CH or Spokes</a:t>
              </a: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ru-RU" sz="1500">
                  <a:latin typeface="Calibri" pitchFamily="34" charset="0"/>
                  <a:ea typeface="SimSun" charset="-122"/>
                </a:rPr>
                <a:t>1 (or 2) groups</a:t>
              </a:r>
              <a:endParaRPr lang="ru-RU" altLang="ru-RU" sz="1500">
                <a:latin typeface="Calibri" pitchFamily="34" charset="0"/>
                <a:ea typeface="SimSun" charset="-122"/>
              </a:endParaRPr>
            </a:p>
          </p:txBody>
        </p:sp>
        <p:cxnSp>
          <p:nvCxnSpPr>
            <p:cNvPr id="17" name="Прямая со стрелкой 40"/>
            <p:cNvCxnSpPr>
              <a:cxnSpLocks noChangeShapeType="1"/>
            </p:cNvCxnSpPr>
            <p:nvPr/>
          </p:nvCxnSpPr>
          <p:spPr bwMode="auto">
            <a:xfrm>
              <a:off x="8750300" y="4279900"/>
              <a:ext cx="215900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44"/>
            <p:cNvSpPr txBox="1">
              <a:spLocks noChangeArrowheads="1"/>
            </p:cNvSpPr>
            <p:nvPr/>
          </p:nvSpPr>
          <p:spPr bwMode="auto">
            <a:xfrm>
              <a:off x="1363663" y="3832225"/>
              <a:ext cx="11271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</a:t>
              </a:r>
              <a:r>
                <a:rPr lang="en-US" altLang="ru-RU" sz="1400">
                  <a:latin typeface="Calibri" pitchFamily="34" charset="0"/>
                </a:rPr>
                <a:t>1-1.5 m</a:t>
              </a:r>
              <a:r>
                <a:rPr lang="ru-RU" altLang="ru-RU" sz="1400">
                  <a:latin typeface="Calibri" pitchFamily="34" charset="0"/>
                </a:rPr>
                <a:t> </a:t>
              </a:r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</a:t>
              </a:r>
              <a:endParaRPr lang="ru-RU" altLang="ru-RU" sz="1400">
                <a:latin typeface="Calibri" pitchFamily="34" charset="0"/>
              </a:endParaRPr>
            </a:p>
          </p:txBody>
        </p:sp>
        <p:sp>
          <p:nvSpPr>
            <p:cNvPr id="19" name="TextBox 45"/>
            <p:cNvSpPr txBox="1">
              <a:spLocks noChangeArrowheads="1"/>
            </p:cNvSpPr>
            <p:nvPr/>
          </p:nvSpPr>
          <p:spPr bwMode="auto">
            <a:xfrm>
              <a:off x="2475043" y="3832225"/>
              <a:ext cx="11774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</a:t>
              </a:r>
              <a:r>
                <a:rPr lang="ru-RU" altLang="ru-RU" sz="1400">
                  <a:latin typeface="Calibri" pitchFamily="34" charset="0"/>
                  <a:sym typeface="Symbol" pitchFamily="18" charset="2"/>
                </a:rPr>
                <a:t> 1.5-2 </a:t>
              </a:r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m</a:t>
              </a:r>
              <a:r>
                <a:rPr lang="ru-RU" altLang="ru-RU" sz="1400">
                  <a:latin typeface="Calibri" pitchFamily="34" charset="0"/>
                </a:rPr>
                <a:t> </a:t>
              </a:r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</a:t>
              </a:r>
              <a:endParaRPr lang="ru-RU" altLang="ru-RU" sz="1400">
                <a:latin typeface="Calibri" pitchFamily="34" charset="0"/>
              </a:endParaRPr>
            </a:p>
          </p:txBody>
        </p:sp>
        <p:sp>
          <p:nvSpPr>
            <p:cNvPr id="20" name="TextBox 46"/>
            <p:cNvSpPr txBox="1">
              <a:spLocks noChangeArrowheads="1"/>
            </p:cNvSpPr>
            <p:nvPr/>
          </p:nvSpPr>
          <p:spPr bwMode="auto">
            <a:xfrm>
              <a:off x="3913188" y="3832225"/>
              <a:ext cx="8477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</a:t>
              </a:r>
              <a:r>
                <a:rPr lang="en-US" altLang="ru-RU" sz="1400">
                  <a:latin typeface="Calibri" pitchFamily="34" charset="0"/>
                </a:rPr>
                <a:t>3 m</a:t>
              </a:r>
              <a:r>
                <a:rPr lang="ru-RU" altLang="ru-RU" sz="1400">
                  <a:latin typeface="Calibri" pitchFamily="34" charset="0"/>
                </a:rPr>
                <a:t> </a:t>
              </a:r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</a:t>
              </a:r>
              <a:endParaRPr lang="ru-RU" altLang="ru-RU" sz="1400">
                <a:latin typeface="Calibri" pitchFamily="34" charset="0"/>
              </a:endParaRPr>
            </a:p>
          </p:txBody>
        </p:sp>
        <p:sp>
          <p:nvSpPr>
            <p:cNvPr id="21" name="TextBox 47"/>
            <p:cNvSpPr txBox="1">
              <a:spLocks noChangeArrowheads="1"/>
            </p:cNvSpPr>
            <p:nvPr/>
          </p:nvSpPr>
          <p:spPr bwMode="auto">
            <a:xfrm>
              <a:off x="4994275" y="3832225"/>
              <a:ext cx="8477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</a:t>
              </a:r>
              <a:r>
                <a:rPr lang="en-US" altLang="ru-RU" sz="1400">
                  <a:latin typeface="Calibri" pitchFamily="34" charset="0"/>
                </a:rPr>
                <a:t>5 m</a:t>
              </a:r>
              <a:r>
                <a:rPr lang="ru-RU" altLang="ru-RU" sz="1400">
                  <a:latin typeface="Calibri" pitchFamily="34" charset="0"/>
                </a:rPr>
                <a:t> </a:t>
              </a:r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</a:t>
              </a:r>
              <a:endParaRPr lang="ru-RU" altLang="ru-RU" sz="1400">
                <a:latin typeface="Calibri" pitchFamily="34" charset="0"/>
              </a:endParaRPr>
            </a:p>
          </p:txBody>
        </p:sp>
        <p:sp>
          <p:nvSpPr>
            <p:cNvPr id="22" name="TextBox 48"/>
            <p:cNvSpPr txBox="1">
              <a:spLocks noChangeArrowheads="1"/>
            </p:cNvSpPr>
            <p:nvPr/>
          </p:nvSpPr>
          <p:spPr bwMode="auto">
            <a:xfrm>
              <a:off x="6073775" y="3832225"/>
              <a:ext cx="8477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</a:t>
              </a:r>
              <a:r>
                <a:rPr lang="en-US" altLang="ru-RU" sz="1400">
                  <a:latin typeface="Calibri" pitchFamily="34" charset="0"/>
                </a:rPr>
                <a:t>4 m</a:t>
              </a:r>
              <a:r>
                <a:rPr lang="ru-RU" altLang="ru-RU" sz="1400">
                  <a:latin typeface="Calibri" pitchFamily="34" charset="0"/>
                </a:rPr>
                <a:t> </a:t>
              </a:r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</a:t>
              </a:r>
              <a:endParaRPr lang="ru-RU" altLang="ru-RU" sz="1400">
                <a:latin typeface="Calibri" pitchFamily="34" charset="0"/>
              </a:endParaRPr>
            </a:p>
          </p:txBody>
        </p:sp>
        <p:sp>
          <p:nvSpPr>
            <p:cNvPr id="23" name="TextBox 49"/>
            <p:cNvSpPr txBox="1">
              <a:spLocks noChangeArrowheads="1"/>
            </p:cNvSpPr>
            <p:nvPr/>
          </p:nvSpPr>
          <p:spPr bwMode="auto">
            <a:xfrm>
              <a:off x="7297738" y="3832225"/>
              <a:ext cx="1085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</a:t>
              </a:r>
              <a:r>
                <a:rPr lang="en-US" altLang="ru-RU" sz="1400">
                  <a:latin typeface="Calibri" pitchFamily="34" charset="0"/>
                </a:rPr>
                <a:t>3 (7) m</a:t>
              </a:r>
              <a:r>
                <a:rPr lang="ru-RU" altLang="ru-RU" sz="1400">
                  <a:latin typeface="Calibri" pitchFamily="34" charset="0"/>
                </a:rPr>
                <a:t> </a:t>
              </a:r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</a:t>
              </a:r>
              <a:endParaRPr lang="ru-RU" altLang="ru-RU" sz="1400">
                <a:latin typeface="Calibri" pitchFamily="34" charset="0"/>
              </a:endParaRPr>
            </a:p>
          </p:txBody>
        </p:sp>
        <p:sp>
          <p:nvSpPr>
            <p:cNvPr id="24" name="Стрелка вверх 51"/>
            <p:cNvSpPr>
              <a:spLocks noChangeArrowheads="1"/>
            </p:cNvSpPr>
            <p:nvPr/>
          </p:nvSpPr>
          <p:spPr bwMode="auto">
            <a:xfrm>
              <a:off x="1308100" y="4408488"/>
              <a:ext cx="184150" cy="287337"/>
            </a:xfrm>
            <a:prstGeom prst="upArrow">
              <a:avLst>
                <a:gd name="adj1" fmla="val 50000"/>
                <a:gd name="adj2" fmla="val 49974"/>
              </a:avLst>
            </a:prstGeom>
            <a:solidFill>
              <a:srgbClr val="00924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>
                <a:ea typeface="SimSun" charset="-122"/>
              </a:endParaRPr>
            </a:p>
          </p:txBody>
        </p:sp>
        <p:sp>
          <p:nvSpPr>
            <p:cNvPr id="25" name="Стрелка вверх 52"/>
            <p:cNvSpPr>
              <a:spLocks noChangeArrowheads="1"/>
            </p:cNvSpPr>
            <p:nvPr/>
          </p:nvSpPr>
          <p:spPr bwMode="auto">
            <a:xfrm>
              <a:off x="3598863" y="4408488"/>
              <a:ext cx="184150" cy="287337"/>
            </a:xfrm>
            <a:prstGeom prst="upArrow">
              <a:avLst>
                <a:gd name="adj1" fmla="val 50000"/>
                <a:gd name="adj2" fmla="val 49974"/>
              </a:avLst>
            </a:prstGeom>
            <a:solidFill>
              <a:srgbClr val="00924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>
                <a:ea typeface="SimSun" charset="-122"/>
              </a:endParaRPr>
            </a:p>
          </p:txBody>
        </p:sp>
        <p:sp>
          <p:nvSpPr>
            <p:cNvPr id="26" name="Стрелка вверх 53"/>
            <p:cNvSpPr>
              <a:spLocks noChangeArrowheads="1"/>
            </p:cNvSpPr>
            <p:nvPr/>
          </p:nvSpPr>
          <p:spPr bwMode="auto">
            <a:xfrm>
              <a:off x="4932363" y="4408488"/>
              <a:ext cx="184150" cy="287337"/>
            </a:xfrm>
            <a:prstGeom prst="upArrow">
              <a:avLst>
                <a:gd name="adj1" fmla="val 50000"/>
                <a:gd name="adj2" fmla="val 49974"/>
              </a:avLst>
            </a:prstGeom>
            <a:solidFill>
              <a:srgbClr val="00924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>
                <a:ea typeface="SimSun" charset="-122"/>
              </a:endParaRPr>
            </a:p>
          </p:txBody>
        </p:sp>
        <p:sp>
          <p:nvSpPr>
            <p:cNvPr id="27" name="Стрелка вверх 54"/>
            <p:cNvSpPr>
              <a:spLocks noChangeArrowheads="1"/>
            </p:cNvSpPr>
            <p:nvPr/>
          </p:nvSpPr>
          <p:spPr bwMode="auto">
            <a:xfrm>
              <a:off x="7148513" y="4408488"/>
              <a:ext cx="185737" cy="287337"/>
            </a:xfrm>
            <a:prstGeom prst="upArrow">
              <a:avLst>
                <a:gd name="adj1" fmla="val 50000"/>
                <a:gd name="adj2" fmla="val 49547"/>
              </a:avLst>
            </a:prstGeom>
            <a:solidFill>
              <a:srgbClr val="00924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>
                <a:ea typeface="SimSun" charset="-122"/>
              </a:endParaRPr>
            </a:p>
          </p:txBody>
        </p:sp>
        <p:sp>
          <p:nvSpPr>
            <p:cNvPr id="28" name="Стрелка вверх 55"/>
            <p:cNvSpPr>
              <a:spLocks noChangeArrowheads="1"/>
            </p:cNvSpPr>
            <p:nvPr/>
          </p:nvSpPr>
          <p:spPr bwMode="auto">
            <a:xfrm>
              <a:off x="8796113" y="4408488"/>
              <a:ext cx="184150" cy="287337"/>
            </a:xfrm>
            <a:prstGeom prst="upArrow">
              <a:avLst>
                <a:gd name="adj1" fmla="val 50000"/>
                <a:gd name="adj2" fmla="val 49974"/>
              </a:avLst>
            </a:prstGeom>
            <a:solidFill>
              <a:srgbClr val="00924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>
                <a:ea typeface="SimSun" charset="-122"/>
              </a:endParaRPr>
            </a:p>
          </p:txBody>
        </p:sp>
        <p:sp>
          <p:nvSpPr>
            <p:cNvPr id="29" name="TextBox 56"/>
            <p:cNvSpPr txBox="1">
              <a:spLocks noChangeArrowheads="1"/>
            </p:cNvSpPr>
            <p:nvPr/>
          </p:nvSpPr>
          <p:spPr bwMode="auto">
            <a:xfrm>
              <a:off x="971550" y="4682407"/>
              <a:ext cx="8461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 dirty="0">
                  <a:latin typeface="Calibri" pitchFamily="34" charset="0"/>
                  <a:sym typeface="Symbol" pitchFamily="18" charset="2"/>
                </a:rPr>
                <a:t>~60 </a:t>
              </a:r>
              <a:r>
                <a:rPr lang="en-US" altLang="ru-RU" sz="1400" dirty="0" err="1">
                  <a:latin typeface="Calibri" pitchFamily="34" charset="0"/>
                  <a:sym typeface="Symbol" pitchFamily="18" charset="2"/>
                </a:rPr>
                <a:t>keV</a:t>
              </a:r>
              <a:endParaRPr lang="ru-RU" altLang="ru-RU" sz="1400" dirty="0">
                <a:latin typeface="Calibri" pitchFamily="34" charset="0"/>
              </a:endParaRPr>
            </a:p>
          </p:txBody>
        </p:sp>
        <p:sp>
          <p:nvSpPr>
            <p:cNvPr id="30" name="TextBox 57"/>
            <p:cNvSpPr txBox="1">
              <a:spLocks noChangeArrowheads="1"/>
            </p:cNvSpPr>
            <p:nvPr/>
          </p:nvSpPr>
          <p:spPr bwMode="auto">
            <a:xfrm>
              <a:off x="3078163" y="4687170"/>
              <a:ext cx="7745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160 keV</a:t>
              </a:r>
              <a:endParaRPr lang="ru-RU" altLang="ru-RU" sz="1400">
                <a:latin typeface="Calibri" pitchFamily="34" charset="0"/>
              </a:endParaRPr>
            </a:p>
          </p:txBody>
        </p:sp>
        <p:sp>
          <p:nvSpPr>
            <p:cNvPr id="31" name="TextBox 58"/>
            <p:cNvSpPr txBox="1">
              <a:spLocks noChangeArrowheads="1"/>
            </p:cNvSpPr>
            <p:nvPr/>
          </p:nvSpPr>
          <p:spPr bwMode="auto">
            <a:xfrm>
              <a:off x="4716463" y="4677645"/>
              <a:ext cx="7921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2.5 MeV</a:t>
              </a:r>
              <a:endParaRPr lang="ru-RU" altLang="ru-RU" sz="1400">
                <a:latin typeface="Calibri" pitchFamily="34" charset="0"/>
              </a:endParaRPr>
            </a:p>
          </p:txBody>
        </p:sp>
        <p:sp>
          <p:nvSpPr>
            <p:cNvPr id="32" name="TextBox 59"/>
            <p:cNvSpPr txBox="1">
              <a:spLocks noChangeArrowheads="1"/>
            </p:cNvSpPr>
            <p:nvPr/>
          </p:nvSpPr>
          <p:spPr bwMode="auto">
            <a:xfrm>
              <a:off x="6694488" y="4687170"/>
              <a:ext cx="7477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17 MeV</a:t>
              </a:r>
              <a:endParaRPr lang="ru-RU" altLang="ru-RU" sz="1400">
                <a:latin typeface="Calibri" pitchFamily="34" charset="0"/>
              </a:endParaRPr>
            </a:p>
          </p:txBody>
        </p:sp>
        <p:sp>
          <p:nvSpPr>
            <p:cNvPr id="33" name="TextBox 60"/>
            <p:cNvSpPr txBox="1">
              <a:spLocks noChangeArrowheads="1"/>
            </p:cNvSpPr>
            <p:nvPr/>
          </p:nvSpPr>
          <p:spPr bwMode="auto">
            <a:xfrm>
              <a:off x="8079968" y="4688757"/>
              <a:ext cx="104387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25(50) MeV</a:t>
              </a:r>
              <a:endParaRPr lang="ru-RU" altLang="ru-RU" sz="1400">
                <a:latin typeface="Calibri" pitchFamily="34" charset="0"/>
              </a:endParaRPr>
            </a:p>
          </p:txBody>
        </p:sp>
        <p:sp>
          <p:nvSpPr>
            <p:cNvPr id="34" name="Стрелка вправо 61"/>
            <p:cNvSpPr>
              <a:spLocks noChangeArrowheads="1"/>
            </p:cNvSpPr>
            <p:nvPr/>
          </p:nvSpPr>
          <p:spPr bwMode="auto">
            <a:xfrm>
              <a:off x="5287963" y="3711575"/>
              <a:ext cx="1804987" cy="146050"/>
            </a:xfrm>
            <a:prstGeom prst="rightArrow">
              <a:avLst>
                <a:gd name="adj1" fmla="val 50000"/>
                <a:gd name="adj2" fmla="val 49835"/>
              </a:avLst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>
                <a:ea typeface="SimSun" charset="-122"/>
              </a:endParaRPr>
            </a:p>
          </p:txBody>
        </p:sp>
        <p:sp>
          <p:nvSpPr>
            <p:cNvPr id="35" name="Стрелка вправо 62"/>
            <p:cNvSpPr>
              <a:spLocks noChangeArrowheads="1"/>
            </p:cNvSpPr>
            <p:nvPr/>
          </p:nvSpPr>
          <p:spPr bwMode="auto">
            <a:xfrm rot="10800000">
              <a:off x="2582863" y="3711575"/>
              <a:ext cx="1662112" cy="146050"/>
            </a:xfrm>
            <a:prstGeom prst="rightArrow">
              <a:avLst>
                <a:gd name="adj1" fmla="val 50000"/>
                <a:gd name="adj2" fmla="val 49842"/>
              </a:avLst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>
                <a:ea typeface="SimSun" charset="-122"/>
              </a:endParaRPr>
            </a:p>
          </p:txBody>
        </p:sp>
        <p:sp>
          <p:nvSpPr>
            <p:cNvPr id="36" name="TextBox 63"/>
            <p:cNvSpPr txBox="1">
              <a:spLocks noChangeArrowheads="1"/>
            </p:cNvSpPr>
            <p:nvPr/>
          </p:nvSpPr>
          <p:spPr bwMode="auto">
            <a:xfrm>
              <a:off x="4306888" y="3630613"/>
              <a:ext cx="919162" cy="261937"/>
            </a:xfrm>
            <a:prstGeom prst="rect">
              <a:avLst/>
            </a:prstGeom>
            <a:solidFill>
              <a:srgbClr val="FFCC66">
                <a:alpha val="529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100">
                  <a:latin typeface="Calibri" pitchFamily="34" charset="0"/>
                </a:rPr>
                <a:t>162.5 MHz</a:t>
              </a:r>
              <a:endParaRPr lang="ru-RU" altLang="ru-RU" sz="1100">
                <a:latin typeface="Calibri" pitchFamily="34" charset="0"/>
              </a:endParaRPr>
            </a:p>
          </p:txBody>
        </p:sp>
        <p:sp>
          <p:nvSpPr>
            <p:cNvPr id="37" name="TextBox 64"/>
            <p:cNvSpPr txBox="1">
              <a:spLocks noChangeArrowheads="1"/>
            </p:cNvSpPr>
            <p:nvPr/>
          </p:nvSpPr>
          <p:spPr bwMode="auto">
            <a:xfrm>
              <a:off x="7807325" y="3640138"/>
              <a:ext cx="917575" cy="261937"/>
            </a:xfrm>
            <a:prstGeom prst="rect">
              <a:avLst/>
            </a:prstGeom>
            <a:solidFill>
              <a:srgbClr val="00B0F0">
                <a:alpha val="5294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100">
                  <a:latin typeface="Calibri" pitchFamily="34" charset="0"/>
                </a:rPr>
                <a:t>325 MHz</a:t>
              </a:r>
              <a:endParaRPr lang="ru-RU" altLang="ru-RU" sz="1100">
                <a:latin typeface="Calibri" pitchFamily="34" charset="0"/>
              </a:endParaRPr>
            </a:p>
          </p:txBody>
        </p:sp>
        <p:sp>
          <p:nvSpPr>
            <p:cNvPr id="38" name="Стрелка вправо 73"/>
            <p:cNvSpPr>
              <a:spLocks noChangeArrowheads="1"/>
            </p:cNvSpPr>
            <p:nvPr/>
          </p:nvSpPr>
          <p:spPr bwMode="auto">
            <a:xfrm rot="10800000">
              <a:off x="7169150" y="3711575"/>
              <a:ext cx="561975" cy="146050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>
                <a:ea typeface="SimSun" charset="-122"/>
              </a:endParaRPr>
            </a:p>
          </p:txBody>
        </p:sp>
        <p:sp>
          <p:nvSpPr>
            <p:cNvPr id="39" name="Стрелка вверх 74"/>
            <p:cNvSpPr>
              <a:spLocks noChangeArrowheads="1"/>
            </p:cNvSpPr>
            <p:nvPr/>
          </p:nvSpPr>
          <p:spPr bwMode="auto">
            <a:xfrm>
              <a:off x="5864225" y="4408488"/>
              <a:ext cx="185738" cy="287337"/>
            </a:xfrm>
            <a:prstGeom prst="upArrow">
              <a:avLst>
                <a:gd name="adj1" fmla="val 50000"/>
                <a:gd name="adj2" fmla="val 49547"/>
              </a:avLst>
            </a:prstGeom>
            <a:solidFill>
              <a:srgbClr val="00924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492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 altLang="ru-RU">
                <a:ea typeface="SimSun" charset="-122"/>
              </a:endParaRPr>
            </a:p>
          </p:txBody>
        </p:sp>
        <p:sp>
          <p:nvSpPr>
            <p:cNvPr id="40" name="TextBox 75"/>
            <p:cNvSpPr txBox="1">
              <a:spLocks noChangeArrowheads="1"/>
            </p:cNvSpPr>
            <p:nvPr/>
          </p:nvSpPr>
          <p:spPr bwMode="auto">
            <a:xfrm>
              <a:off x="5648325" y="4677645"/>
              <a:ext cx="7032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400">
                  <a:latin typeface="Calibri" pitchFamily="34" charset="0"/>
                  <a:sym typeface="Symbol" pitchFamily="18" charset="2"/>
                </a:rPr>
                <a:t>5 MeV</a:t>
              </a:r>
              <a:endParaRPr lang="ru-RU" altLang="ru-RU" sz="1400">
                <a:latin typeface="Calibri" pitchFamily="34" charset="0"/>
              </a:endParaRPr>
            </a:p>
          </p:txBody>
        </p:sp>
      </p:grpSp>
      <p:sp>
        <p:nvSpPr>
          <p:cNvPr id="41" name="TextBox 1"/>
          <p:cNvSpPr txBox="1">
            <a:spLocks noChangeArrowheads="1"/>
          </p:cNvSpPr>
          <p:nvPr/>
        </p:nvSpPr>
        <p:spPr bwMode="auto">
          <a:xfrm>
            <a:off x="1182158" y="0"/>
            <a:ext cx="6699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3200" b="1" dirty="0">
                <a:solidFill>
                  <a:srgbClr val="000090"/>
                </a:solidFill>
                <a:latin typeface="Calibri" pitchFamily="34" charset="0"/>
              </a:rPr>
              <a:t>Development of new injector for NICA</a:t>
            </a:r>
            <a:endParaRPr lang="ru-RU" altLang="ru-RU" sz="3200" b="1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43" name="Прямоугольник 51"/>
          <p:cNvSpPr>
            <a:spLocks noChangeArrowheads="1"/>
          </p:cNvSpPr>
          <p:nvPr/>
        </p:nvSpPr>
        <p:spPr bwMode="auto">
          <a:xfrm>
            <a:off x="270933" y="2126191"/>
            <a:ext cx="8432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ru-RU" sz="2000" b="1" i="1" dirty="0" smtClean="0">
                <a:solidFill>
                  <a:srgbClr val="000090"/>
                </a:solidFill>
                <a:latin typeface="+mn-lt"/>
              </a:rPr>
              <a:t>New SC </a:t>
            </a:r>
            <a:r>
              <a:rPr lang="en-US" altLang="ru-RU" sz="2000" b="1" i="1" dirty="0" err="1">
                <a:solidFill>
                  <a:srgbClr val="000090"/>
                </a:solidFill>
                <a:latin typeface="+mn-lt"/>
              </a:rPr>
              <a:t>linac</a:t>
            </a:r>
            <a:r>
              <a:rPr lang="en-US" altLang="ru-RU" sz="2000" b="1" i="1" dirty="0">
                <a:solidFill>
                  <a:srgbClr val="000090"/>
                </a:solidFill>
                <a:latin typeface="+mn-lt"/>
              </a:rPr>
              <a:t> </a:t>
            </a:r>
            <a:r>
              <a:rPr lang="en-US" altLang="ru-RU" sz="2000" b="1" i="1" dirty="0" smtClean="0">
                <a:solidFill>
                  <a:srgbClr val="000090"/>
                </a:solidFill>
                <a:latin typeface="+mn-lt"/>
              </a:rPr>
              <a:t>will accelerate </a:t>
            </a:r>
            <a:r>
              <a:rPr lang="en-US" altLang="ru-RU" sz="2000" b="1" i="1" dirty="0">
                <a:solidFill>
                  <a:srgbClr val="000090"/>
                </a:solidFill>
                <a:latin typeface="+mn-lt"/>
              </a:rPr>
              <a:t>protons up to </a:t>
            </a:r>
            <a:r>
              <a:rPr lang="en-US" altLang="ru-RU" sz="2000" b="1" i="1" dirty="0" smtClean="0">
                <a:solidFill>
                  <a:srgbClr val="000090"/>
                </a:solidFill>
                <a:latin typeface="+mn-lt"/>
              </a:rPr>
              <a:t>50 MeV </a:t>
            </a:r>
          </a:p>
          <a:p>
            <a:pPr algn="r" eaLnBrk="1" hangingPunct="1"/>
            <a:r>
              <a:rPr lang="en-US" altLang="ru-RU" sz="2000" b="1" i="1" dirty="0" smtClean="0">
                <a:solidFill>
                  <a:srgbClr val="000090"/>
                </a:solidFill>
                <a:latin typeface="+mn-lt"/>
              </a:rPr>
              <a:t>and </a:t>
            </a:r>
            <a:r>
              <a:rPr lang="en-US" altLang="ru-RU" sz="2000" b="1" i="1" dirty="0">
                <a:solidFill>
                  <a:srgbClr val="000090"/>
                </a:solidFill>
                <a:latin typeface="+mn-lt"/>
              </a:rPr>
              <a:t>light ions to </a:t>
            </a:r>
            <a:r>
              <a:rPr lang="en-US" altLang="ru-RU" sz="2000" b="1" i="1" dirty="0" smtClean="0">
                <a:solidFill>
                  <a:srgbClr val="000090"/>
                </a:solidFill>
                <a:latin typeface="+mn-lt"/>
              </a:rPr>
              <a:t>7.5 </a:t>
            </a:r>
            <a:r>
              <a:rPr lang="en-US" altLang="ru-RU" sz="2000" b="1" i="1" dirty="0">
                <a:solidFill>
                  <a:srgbClr val="000090"/>
                </a:solidFill>
                <a:latin typeface="+mn-lt"/>
              </a:rPr>
              <a:t>MeV/</a:t>
            </a:r>
            <a:r>
              <a:rPr lang="en-US" altLang="ru-RU" sz="2000" b="1" i="1" dirty="0" smtClean="0">
                <a:solidFill>
                  <a:srgbClr val="000090"/>
                </a:solidFill>
                <a:latin typeface="+mn-lt"/>
              </a:rPr>
              <a:t>u</a:t>
            </a:r>
            <a:endParaRPr lang="ru-RU" altLang="ru-RU" sz="2000" b="1" i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765674"/>
            <a:ext cx="35909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500063" y="6156853"/>
            <a:ext cx="144727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ADS, China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47" name="TextBox 55"/>
          <p:cNvSpPr txBox="1">
            <a:spLocks noChangeArrowheads="1"/>
          </p:cNvSpPr>
          <p:nvPr/>
        </p:nvSpPr>
        <p:spPr bwMode="auto">
          <a:xfrm>
            <a:off x="7446963" y="4309005"/>
            <a:ext cx="14815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000" b="1" dirty="0">
                <a:solidFill>
                  <a:srgbClr val="000090"/>
                </a:solidFill>
                <a:latin typeface="+mn-lt"/>
              </a:rPr>
              <a:t>R&amp;D stage</a:t>
            </a:r>
            <a:endParaRPr lang="ru-RU" altLang="ru-RU" sz="20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12958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 smtClean="0"/>
              <a:t>16 июня, 2017 </a:t>
            </a:r>
            <a:endParaRPr lang="ru-RU"/>
          </a:p>
        </p:txBody>
      </p:sp>
      <p:sp>
        <p:nvSpPr>
          <p:cNvPr id="4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12958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bg-BG" smtClean="0"/>
              <a:t>В.Кекелидзе, г. Харбин</a:t>
            </a:r>
            <a:endParaRPr lang="ru-RU"/>
          </a:p>
        </p:txBody>
      </p:sp>
      <p:sp>
        <p:nvSpPr>
          <p:cNvPr id="5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12958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2" name="TextBox 49"/>
          <p:cNvSpPr txBox="1">
            <a:spLocks noChangeArrowheads="1"/>
          </p:cNvSpPr>
          <p:nvPr/>
        </p:nvSpPr>
        <p:spPr bwMode="auto">
          <a:xfrm>
            <a:off x="2385487" y="2850089"/>
            <a:ext cx="425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3200" b="1" dirty="0">
                <a:solidFill>
                  <a:srgbClr val="FF0000"/>
                </a:solidFill>
                <a:latin typeface="Calibri" pitchFamily="34" charset="0"/>
              </a:rPr>
              <a:t>Heavy ion </a:t>
            </a:r>
            <a:r>
              <a:rPr lang="en-US" altLang="ru-RU" sz="3200" b="1" dirty="0" err="1">
                <a:solidFill>
                  <a:srgbClr val="FF0000"/>
                </a:solidFill>
                <a:latin typeface="Calibri" pitchFamily="34" charset="0"/>
              </a:rPr>
              <a:t>linac</a:t>
            </a:r>
            <a:r>
              <a:rPr lang="en-US" altLang="ru-RU" sz="3200" b="1" dirty="0">
                <a:solidFill>
                  <a:srgbClr val="FF0000"/>
                </a:solidFill>
                <a:latin typeface="Calibri" pitchFamily="34" charset="0"/>
              </a:rPr>
              <a:t> for HIAF</a:t>
            </a:r>
            <a:endParaRPr lang="ru-RU" altLang="ru-RU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0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Рисунок 8" descr="NC_Ring503m_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27100"/>
            <a:ext cx="8966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833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400" smtClean="0"/>
              <a:t>16 июня, 2017 </a:t>
            </a:r>
            <a:endParaRPr lang="ru-RU" sz="1400"/>
          </a:p>
        </p:txBody>
      </p:sp>
      <p:sp>
        <p:nvSpPr>
          <p:cNvPr id="7168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13488"/>
            <a:ext cx="3363913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bg-BG" sz="1400" smtClean="0"/>
              <a:t>В.Кекелидзе, г. Харбин</a:t>
            </a:r>
            <a:endParaRPr lang="ru-RU" sz="140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833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A3E99D-E6E9-3248-A78E-36CA65BE0CC5}" type="slidenum">
              <a:rPr lang="ru-RU" sz="1400"/>
              <a:pPr eaLnBrk="1" hangingPunct="1"/>
              <a:t>6</a:t>
            </a:fld>
            <a:endParaRPr lang="ru-RU" sz="1400"/>
          </a:p>
        </p:txBody>
      </p:sp>
      <p:sp>
        <p:nvSpPr>
          <p:cNvPr id="71685" name="TextBox 52"/>
          <p:cNvSpPr txBox="1">
            <a:spLocks noChangeArrowheads="1"/>
          </p:cNvSpPr>
          <p:nvPr/>
        </p:nvSpPr>
        <p:spPr bwMode="auto">
          <a:xfrm>
            <a:off x="3502025" y="160338"/>
            <a:ext cx="1963738" cy="461962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The Collider  </a:t>
            </a: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686050" y="604838"/>
            <a:ext cx="349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90"/>
                </a:solidFill>
              </a:rPr>
              <a:t>45 T*m</a:t>
            </a:r>
            <a:r>
              <a:rPr lang="en-US" sz="2000" i="1">
                <a:solidFill>
                  <a:srgbClr val="000090"/>
                </a:solidFill>
              </a:rPr>
              <a:t>,  4.5 GeV/u for </a:t>
            </a:r>
            <a:r>
              <a:rPr lang="en-US" sz="2000" b="1" i="1">
                <a:solidFill>
                  <a:srgbClr val="FF0000"/>
                </a:solidFill>
              </a:rPr>
              <a:t>Au</a:t>
            </a:r>
            <a:r>
              <a:rPr lang="en-US" sz="2000" b="1" i="1" baseline="30000">
                <a:solidFill>
                  <a:srgbClr val="FF0000"/>
                </a:solidFill>
              </a:rPr>
              <a:t>79+</a:t>
            </a:r>
            <a:r>
              <a:rPr lang="en-US" sz="2000" i="1" baseline="3000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71687" name="Picture 2" descr="E:\Мои документы\NICA\foto\Коллайдер\модуль с диполем\DSC0139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400300"/>
            <a:ext cx="166052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Рисунок 13" descr="DSC009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2354263"/>
            <a:ext cx="15748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TextBox 12"/>
          <p:cNvSpPr txBox="1">
            <a:spLocks noChangeArrowheads="1"/>
          </p:cNvSpPr>
          <p:nvPr/>
        </p:nvSpPr>
        <p:spPr bwMode="auto">
          <a:xfrm>
            <a:off x="112713" y="5524500"/>
            <a:ext cx="3057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90"/>
                </a:solidFill>
              </a:rPr>
              <a:t>Double aperture magnets:</a:t>
            </a:r>
          </a:p>
          <a:p>
            <a:pPr eaLnBrk="1" hangingPunct="1"/>
            <a:r>
              <a:rPr lang="en-US" sz="1800" i="1">
                <a:solidFill>
                  <a:srgbClr val="000090"/>
                </a:solidFill>
              </a:rPr>
              <a:t>dipole &amp; quadrupole </a:t>
            </a:r>
          </a:p>
          <a:p>
            <a:pPr eaLnBrk="1" hangingPunct="1"/>
            <a:r>
              <a:rPr lang="en-US" sz="1800" i="1">
                <a:solidFill>
                  <a:srgbClr val="000090"/>
                </a:solidFill>
              </a:rPr>
              <a:t>prototypes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565150" y="4641850"/>
            <a:ext cx="1676400" cy="1104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311400" y="4775200"/>
            <a:ext cx="4800600" cy="124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692" name="TextBox 24"/>
          <p:cNvSpPr txBox="1">
            <a:spLocks noChangeArrowheads="1"/>
          </p:cNvSpPr>
          <p:nvPr/>
        </p:nvSpPr>
        <p:spPr bwMode="auto">
          <a:xfrm>
            <a:off x="4495800" y="4800600"/>
            <a:ext cx="696913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MPD</a:t>
            </a:r>
          </a:p>
        </p:txBody>
      </p:sp>
      <p:sp>
        <p:nvSpPr>
          <p:cNvPr id="71693" name="TextBox 25"/>
          <p:cNvSpPr txBox="1">
            <a:spLocks noChangeArrowheads="1"/>
          </p:cNvSpPr>
          <p:nvPr/>
        </p:nvSpPr>
        <p:spPr bwMode="auto">
          <a:xfrm>
            <a:off x="4445000" y="1917700"/>
            <a:ext cx="658813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SPD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52400" y="1917700"/>
            <a:ext cx="9906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0" y="4914900"/>
            <a:ext cx="9525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4730750" y="3232150"/>
            <a:ext cx="3416300" cy="6350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5086350" y="3054350"/>
            <a:ext cx="3365500" cy="10668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5156200" y="3149600"/>
            <a:ext cx="3352800" cy="9144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755579"/>
              </p:ext>
            </p:extLst>
          </p:nvPr>
        </p:nvGraphicFramePr>
        <p:xfrm>
          <a:off x="2819400" y="2343150"/>
          <a:ext cx="3860800" cy="2349500"/>
        </p:xfrm>
        <a:graphic>
          <a:graphicData uri="http://schemas.openxmlformats.org/drawingml/2006/table">
            <a:tbl>
              <a:tblPr/>
              <a:tblGrid>
                <a:gridCol w="2921000"/>
                <a:gridCol w="939800"/>
              </a:tblGrid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Ring circumference, m 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503,04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Number of bunches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r.m.s. bunch length, m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0,6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 b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m</a:t>
                      </a:r>
                      <a:endParaRPr kumimoji="0" lang="en-US" sz="18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0,35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max. int. Energy, Gev/u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11,0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r.m.s.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p/p, 10</a:t>
                      </a:r>
                      <a:r>
                        <a:rPr kumimoji="0" lang="en-US" sz="18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</a:t>
                      </a:r>
                      <a:endParaRPr kumimoji="0" lang="en-US" sz="18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1,6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IBS growth time, s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cm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5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728" name="Рисунок 4" descr="LHEP-emblema-tran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6200"/>
            <a:ext cx="12192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9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71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0170527_1646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367"/>
            <a:ext cx="9144000" cy="5143500"/>
          </a:xfrm>
          <a:prstGeom prst="rect">
            <a:avLst/>
          </a:prstGeom>
        </p:spPr>
      </p:pic>
      <p:sp>
        <p:nvSpPr>
          <p:cNvPr id="121857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400" smtClean="0"/>
              <a:t>16 июня, 2017 </a:t>
            </a:r>
            <a:endParaRPr lang="ru-RU" sz="1400"/>
          </a:p>
        </p:txBody>
      </p:sp>
      <p:sp>
        <p:nvSpPr>
          <p:cNvPr id="12185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bg-BG" sz="1400" smtClean="0"/>
              <a:t>В.Кекелидзе, г. Харбин</a:t>
            </a:r>
            <a:endParaRPr lang="ru-RU" sz="1400"/>
          </a:p>
        </p:txBody>
      </p:sp>
      <p:sp>
        <p:nvSpPr>
          <p:cNvPr id="12185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4F99ED-221A-1E47-9304-5ADF4ECF998D}" type="slidenum">
              <a:rPr lang="ru-RU" sz="1400"/>
              <a:pPr eaLnBrk="1" hangingPunct="1"/>
              <a:t>7</a:t>
            </a:fld>
            <a:endParaRPr lang="ru-RU" sz="1400"/>
          </a:p>
        </p:txBody>
      </p:sp>
      <p:sp>
        <p:nvSpPr>
          <p:cNvPr id="121860" name="Picture 6"/>
          <p:cNvSpPr>
            <a:spLocks noChangeAspect="1"/>
          </p:cNvSpPr>
          <p:nvPr/>
        </p:nvSpPr>
        <p:spPr bwMode="auto">
          <a:xfrm>
            <a:off x="381000" y="1003300"/>
            <a:ext cx="85344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1" name="AutoShape 4"/>
          <p:cNvSpPr>
            <a:spLocks noChangeAspect="1" noChangeArrowheads="1"/>
          </p:cNvSpPr>
          <p:nvPr/>
        </p:nvSpPr>
        <p:spPr bwMode="auto">
          <a:xfrm>
            <a:off x="2017812" y="203200"/>
            <a:ext cx="4464496" cy="558800"/>
          </a:xfrm>
          <a:prstGeom prst="rect">
            <a:avLst/>
          </a:prstGeom>
          <a:solidFill>
            <a:srgbClr val="FEFF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i="1" dirty="0" smtClean="0">
                <a:solidFill>
                  <a:srgbClr val="000090"/>
                </a:solidFill>
              </a:rPr>
              <a:t>Civil Construction</a:t>
            </a:r>
            <a:endParaRPr lang="ru-RU" sz="2800" b="1" i="1" dirty="0" smtClean="0">
              <a:solidFill>
                <a:srgbClr val="000090"/>
              </a:solidFill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38299" y="1738144"/>
            <a:ext cx="45448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</a:rPr>
              <a:t>&gt; 3600 piles are already pressed in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>
                <a:solidFill>
                  <a:srgbClr val="FFFFFF"/>
                </a:solidFill>
              </a:rPr>
              <a:t>c</a:t>
            </a:r>
            <a:r>
              <a:rPr lang="en-US" sz="2000" i="1" dirty="0" smtClean="0">
                <a:solidFill>
                  <a:srgbClr val="FFFFFF"/>
                </a:solidFill>
              </a:rPr>
              <a:t>oncrete works are in progress </a:t>
            </a:r>
          </a:p>
          <a:p>
            <a:pPr marL="342900" indent="-342900">
              <a:buFont typeface="Arial"/>
              <a:buChar char="•"/>
            </a:pPr>
            <a:endParaRPr lang="en-US" sz="20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1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2960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2D84A7-21DC-8C4A-8D53-1A617DC58B95}" type="slidenum">
              <a:rPr lang="en-US" sz="1400"/>
              <a:pPr eaLnBrk="1" hangingPunct="1"/>
              <a:t>8</a:t>
            </a:fld>
            <a:endParaRPr lang="en-US" sz="1400"/>
          </a:p>
        </p:txBody>
      </p:sp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9975"/>
            <a:ext cx="6789738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07" y="1390650"/>
            <a:ext cx="4004294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14"/>
          <p:cNvSpPr>
            <a:spLocks noChangeArrowheads="1"/>
          </p:cNvSpPr>
          <p:nvPr/>
        </p:nvSpPr>
        <p:spPr bwMode="auto">
          <a:xfrm>
            <a:off x="0" y="74613"/>
            <a:ext cx="9144000" cy="839787"/>
          </a:xfrm>
          <a:prstGeom prst="rect">
            <a:avLst/>
          </a:prstGeom>
          <a:solidFill>
            <a:srgbClr val="DBEE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Production of 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</a:rPr>
              <a:t>SC </a:t>
            </a:r>
            <a:r>
              <a:rPr lang="en-US" sz="2400" b="1" dirty="0">
                <a:solidFill>
                  <a:srgbClr val="000090"/>
                </a:solidFill>
              </a:rPr>
              <a:t>m</a:t>
            </a:r>
            <a:r>
              <a:rPr lang="en-US" sz="2400" b="1" dirty="0" smtClean="0">
                <a:solidFill>
                  <a:srgbClr val="000090"/>
                </a:solidFill>
              </a:rPr>
              <a:t>agnets </a:t>
            </a:r>
            <a:r>
              <a:rPr lang="ru-RU" sz="2400" b="1" dirty="0" smtClean="0">
                <a:solidFill>
                  <a:srgbClr val="000090"/>
                </a:solidFill>
              </a:rPr>
              <a:t>(</a:t>
            </a:r>
            <a:r>
              <a:rPr lang="en-US" sz="2400" b="1" i="1" dirty="0" err="1" smtClean="0">
                <a:solidFill>
                  <a:srgbClr val="FF0000"/>
                </a:solidFill>
              </a:rPr>
              <a:t>Dubna</a:t>
            </a:r>
            <a:r>
              <a:rPr lang="en-US" sz="2400" b="1" i="1" dirty="0" smtClean="0">
                <a:solidFill>
                  <a:srgbClr val="FF0000"/>
                </a:solidFill>
              </a:rPr>
              <a:t> type technology</a:t>
            </a:r>
            <a:r>
              <a:rPr lang="en-US" sz="2400" b="1" dirty="0" smtClean="0">
                <a:solidFill>
                  <a:srgbClr val="000090"/>
                </a:solidFill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for (Booster</a:t>
            </a:r>
            <a:r>
              <a:rPr lang="en-US" sz="2400" b="1" dirty="0">
                <a:solidFill>
                  <a:srgbClr val="000090"/>
                </a:solidFill>
              </a:rPr>
              <a:t>, </a:t>
            </a:r>
            <a:r>
              <a:rPr lang="en-US" sz="2400" b="1" dirty="0" smtClean="0">
                <a:solidFill>
                  <a:srgbClr val="000090"/>
                </a:solidFill>
              </a:rPr>
              <a:t>Collider) / NICA </a:t>
            </a:r>
            <a:r>
              <a:rPr lang="en-US" sz="2400" b="1" dirty="0">
                <a:solidFill>
                  <a:srgbClr val="000090"/>
                </a:solidFill>
              </a:rPr>
              <a:t>&amp; SIS-100/</a:t>
            </a:r>
            <a:r>
              <a:rPr lang="en-US" sz="2400" b="1" dirty="0" smtClean="0">
                <a:solidFill>
                  <a:srgbClr val="000090"/>
                </a:solidFill>
              </a:rPr>
              <a:t>FAIR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78853" name="TextBox 5"/>
          <p:cNvSpPr txBox="1">
            <a:spLocks noChangeArrowheads="1"/>
          </p:cNvSpPr>
          <p:nvPr/>
        </p:nvSpPr>
        <p:spPr bwMode="auto">
          <a:xfrm>
            <a:off x="3740339" y="866775"/>
            <a:ext cx="5293936" cy="400110"/>
          </a:xfrm>
          <a:prstGeom prst="rect">
            <a:avLst/>
          </a:prstGeom>
          <a:solidFill>
            <a:srgbClr val="FEFF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i="1" dirty="0">
                <a:solidFill>
                  <a:srgbClr val="000090"/>
                </a:solidFill>
                <a:ea typeface="MS PGothic" charset="0"/>
                <a:cs typeface="MS PGothic" charset="0"/>
              </a:rPr>
              <a:t>s</a:t>
            </a:r>
            <a:r>
              <a:rPr lang="en-US" sz="2000" i="1" dirty="0" smtClean="0">
                <a:solidFill>
                  <a:srgbClr val="000090"/>
                </a:solidFill>
                <a:ea typeface="MS PGothic" charset="0"/>
                <a:cs typeface="MS PGothic" charset="0"/>
              </a:rPr>
              <a:t>erial </a:t>
            </a:r>
            <a:r>
              <a:rPr lang="en-US" sz="2000" i="1" dirty="0">
                <a:solidFill>
                  <a:srgbClr val="000090"/>
                </a:solidFill>
                <a:ea typeface="MS PGothic" charset="0"/>
                <a:cs typeface="MS PGothic" charset="0"/>
              </a:rPr>
              <a:t>tests of Booster magnets </a:t>
            </a:r>
            <a:r>
              <a:rPr lang="en-US" sz="2000" i="1" dirty="0" smtClean="0">
                <a:solidFill>
                  <a:srgbClr val="000090"/>
                </a:solidFill>
                <a:ea typeface="MS PGothic" charset="0"/>
                <a:cs typeface="MS PGothic" charset="0"/>
              </a:rPr>
              <a:t>have </a:t>
            </a:r>
            <a:r>
              <a:rPr lang="en-US" sz="2000" i="1" dirty="0">
                <a:solidFill>
                  <a:srgbClr val="000090"/>
                </a:solidFill>
                <a:ea typeface="MS PGothic" charset="0"/>
                <a:cs typeface="MS PGothic" charset="0"/>
              </a:rPr>
              <a:t>started</a:t>
            </a:r>
          </a:p>
        </p:txBody>
      </p:sp>
      <p:pic>
        <p:nvPicPr>
          <p:cNvPr id="78854" name="Рисунок 5" descr="C:\Users\Hamlet\Desktop\IMG_20160702_151901 уз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343400"/>
            <a:ext cx="59404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Рисунок 7" descr="C:\Users\Hamlet\Desktop\IMG_20160702_152118 уз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673600"/>
            <a:ext cx="404177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TextBox 12"/>
          <p:cNvSpPr txBox="1">
            <a:spLocks noChangeArrowheads="1"/>
          </p:cNvSpPr>
          <p:nvPr/>
        </p:nvSpPr>
        <p:spPr bwMode="auto">
          <a:xfrm>
            <a:off x="3974008" y="4033838"/>
            <a:ext cx="4994875" cy="400110"/>
          </a:xfrm>
          <a:prstGeom prst="rect">
            <a:avLst/>
          </a:prstGeom>
          <a:solidFill>
            <a:srgbClr val="FEFF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i="1" dirty="0" smtClean="0">
                <a:solidFill>
                  <a:srgbClr val="000090"/>
                </a:solidFill>
                <a:ea typeface="MS PGothic" charset="0"/>
                <a:cs typeface="MS PGothic" charset="0"/>
              </a:rPr>
              <a:t>fabrication </a:t>
            </a:r>
            <a:r>
              <a:rPr lang="en-US" sz="2000" i="1" dirty="0">
                <a:solidFill>
                  <a:srgbClr val="000090"/>
                </a:solidFill>
                <a:ea typeface="MS PGothic" charset="0"/>
                <a:cs typeface="MS PGothic" charset="0"/>
              </a:rPr>
              <a:t>of magnet </a:t>
            </a:r>
            <a:r>
              <a:rPr lang="en-US" sz="2000" i="1" dirty="0" smtClean="0">
                <a:solidFill>
                  <a:srgbClr val="000090"/>
                </a:solidFill>
                <a:ea typeface="MS PGothic" charset="0"/>
                <a:cs typeface="MS PGothic" charset="0"/>
              </a:rPr>
              <a:t>parts </a:t>
            </a:r>
            <a:r>
              <a:rPr lang="en-US" sz="2000" i="1" dirty="0">
                <a:solidFill>
                  <a:srgbClr val="000090"/>
                </a:solidFill>
                <a:ea typeface="MS PGothic" charset="0"/>
                <a:cs typeface="MS PGothic" charset="0"/>
              </a:rPr>
              <a:t>is </a:t>
            </a:r>
            <a:r>
              <a:rPr lang="en-US" sz="2000" i="1" dirty="0" smtClean="0">
                <a:solidFill>
                  <a:srgbClr val="000090"/>
                </a:solidFill>
                <a:ea typeface="MS PGothic" charset="0"/>
                <a:cs typeface="MS PGothic" charset="0"/>
              </a:rPr>
              <a:t>on schedule</a:t>
            </a:r>
            <a:endParaRPr lang="en-US" sz="2000" i="1" dirty="0">
              <a:solidFill>
                <a:srgbClr val="00009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888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2960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400" smtClean="0"/>
              <a:t>16 июня, 2017 </a:t>
            </a:r>
            <a:endParaRPr lang="ru-RU" sz="1400"/>
          </a:p>
        </p:txBody>
      </p:sp>
      <p:sp>
        <p:nvSpPr>
          <p:cNvPr id="7888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96025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bg-BG" sz="1400" smtClean="0"/>
              <a:t>В.Кекелидзе, г. Харбин</a:t>
            </a:r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276364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251520" y="6381328"/>
            <a:ext cx="1781175" cy="33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ru-RU" sz="1400" smtClean="0">
                <a:ea typeface="ＭＳ Ｐゴシック" charset="0"/>
                <a:cs typeface="ＭＳ Ｐゴシック" charset="0"/>
              </a:rPr>
              <a:t>16 июня, 2017 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23928" y="6381750"/>
            <a:ext cx="2807940" cy="2876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bg-BG" sz="1400" smtClean="0">
                <a:ea typeface="ＭＳ Ｐゴシック" charset="0"/>
                <a:cs typeface="ＭＳ Ｐゴシック" charset="0"/>
              </a:rPr>
              <a:t>В.Кекелидзе, г. Харбин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7" descr="NICA-Logo_4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78" y="44624"/>
            <a:ext cx="1121326" cy="64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67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850" y="908723"/>
            <a:ext cx="2419991" cy="504055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Изображение 1" descr="ФотоОГ10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31840" y="908722"/>
            <a:ext cx="2677111" cy="23905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l="13953" b="13130"/>
          <a:stretch>
            <a:fillRect/>
          </a:stretch>
        </p:blipFill>
        <p:spPr bwMode="auto">
          <a:xfrm>
            <a:off x="3131840" y="3366722"/>
            <a:ext cx="2654296" cy="258255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908721"/>
            <a:ext cx="2304256" cy="2427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 r="8109"/>
          <a:stretch>
            <a:fillRect/>
          </a:stretch>
        </p:blipFill>
        <p:spPr bwMode="auto">
          <a:xfrm>
            <a:off x="5868144" y="3284984"/>
            <a:ext cx="2304256" cy="26101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835696" y="2996952"/>
            <a:ext cx="5562618" cy="58477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Largest in Russia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99299-928D-E947-B3BC-BDD64838DE6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37123" y="4855630"/>
            <a:ext cx="3278188" cy="1077913"/>
          </a:xfrm>
          <a:prstGeom prst="rect">
            <a:avLst/>
          </a:prstGeom>
          <a:solidFill>
            <a:srgbClr val="EAEAEA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 dirty="0" smtClean="0">
                <a:solidFill>
                  <a:srgbClr val="000090"/>
                </a:solidFill>
              </a:rPr>
              <a:t>Finally the </a:t>
            </a:r>
            <a:r>
              <a:rPr lang="en-US" b="1" i="1" dirty="0">
                <a:solidFill>
                  <a:srgbClr val="000090"/>
                </a:solidFill>
              </a:rPr>
              <a:t>cooling power</a:t>
            </a:r>
          </a:p>
          <a:p>
            <a:pPr algn="r">
              <a:spcAft>
                <a:spcPts val="600"/>
              </a:spcAft>
            </a:pPr>
            <a:r>
              <a:rPr lang="en-US" b="1" i="1" dirty="0">
                <a:solidFill>
                  <a:srgbClr val="000090"/>
                </a:solidFill>
              </a:rPr>
              <a:t> should be doubled </a:t>
            </a:r>
          </a:p>
          <a:p>
            <a:pPr algn="r">
              <a:spcAft>
                <a:spcPts val="600"/>
              </a:spcAft>
            </a:pPr>
            <a:r>
              <a:rPr lang="en-US" b="1" i="1" dirty="0">
                <a:solidFill>
                  <a:srgbClr val="000090"/>
                </a:solidFill>
              </a:rPr>
              <a:t>from </a:t>
            </a:r>
            <a:r>
              <a:rPr lang="en-US" b="1" i="1" dirty="0">
                <a:solidFill>
                  <a:srgbClr val="FF0000"/>
                </a:solidFill>
              </a:rPr>
              <a:t>4</a:t>
            </a:r>
            <a:r>
              <a:rPr lang="en-US" b="1" i="1" dirty="0">
                <a:solidFill>
                  <a:srgbClr val="000090"/>
                </a:solidFill>
              </a:rPr>
              <a:t> kW  to </a:t>
            </a:r>
            <a:r>
              <a:rPr lang="en-US" b="1" i="1" dirty="0">
                <a:solidFill>
                  <a:srgbClr val="FF0000"/>
                </a:solidFill>
              </a:rPr>
              <a:t>8 </a:t>
            </a:r>
            <a:r>
              <a:rPr lang="en-US" b="1" i="1" dirty="0">
                <a:solidFill>
                  <a:srgbClr val="000090"/>
                </a:solidFill>
              </a:rPr>
              <a:t>kW @ </a:t>
            </a:r>
            <a:r>
              <a:rPr lang="en-US" b="1" i="1" dirty="0">
                <a:solidFill>
                  <a:srgbClr val="FF0000"/>
                </a:solidFill>
              </a:rPr>
              <a:t>4.5K</a:t>
            </a:r>
            <a:endParaRPr lang="en-US" b="1" i="1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09340"/>
            <a:ext cx="7480300" cy="50405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514350" indent="-514350"/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He </a:t>
            </a:r>
            <a:r>
              <a:rPr lang="en-US" sz="2400" b="1" dirty="0">
                <a:solidFill>
                  <a:srgbClr val="000090"/>
                </a:solidFill>
                <a:latin typeface="+mn-lt"/>
              </a:rPr>
              <a:t>liquefier </a:t>
            </a:r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(</a:t>
            </a:r>
            <a:r>
              <a:rPr lang="en-US" sz="2400" b="1" dirty="0" smtClean="0">
                <a:solidFill>
                  <a:srgbClr val="F9535A"/>
                </a:solidFill>
                <a:latin typeface="+mn-lt"/>
              </a:rPr>
              <a:t>1000 </a:t>
            </a:r>
            <a:r>
              <a:rPr lang="en-US" sz="2400" b="1" dirty="0">
                <a:solidFill>
                  <a:srgbClr val="000090"/>
                </a:solidFill>
                <a:latin typeface="+mn-lt"/>
              </a:rPr>
              <a:t>l</a:t>
            </a:r>
            <a:r>
              <a:rPr lang="ru-RU" sz="2400" b="1" dirty="0">
                <a:solidFill>
                  <a:srgbClr val="000090"/>
                </a:solidFill>
                <a:latin typeface="+mn-lt"/>
              </a:rPr>
              <a:t>/</a:t>
            </a:r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h) has been put in operation </a:t>
            </a:r>
            <a:endParaRPr lang="en-US" sz="24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8" name="Прямоугольник 13"/>
          <p:cNvSpPr>
            <a:spLocks noChangeArrowheads="1"/>
          </p:cNvSpPr>
          <p:nvPr/>
        </p:nvSpPr>
        <p:spPr bwMode="auto">
          <a:xfrm>
            <a:off x="1816100" y="139700"/>
            <a:ext cx="5791200" cy="523220"/>
          </a:xfrm>
          <a:prstGeom prst="rect">
            <a:avLst/>
          </a:prstGeom>
          <a:solidFill>
            <a:srgbClr val="CCFFCC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90"/>
                </a:solidFill>
                <a:cs typeface="Arial" charset="0"/>
              </a:rPr>
              <a:t>Cryogenic complex</a:t>
            </a:r>
          </a:p>
        </p:txBody>
      </p:sp>
    </p:spTree>
    <p:extLst>
      <p:ext uri="{BB962C8B-B14F-4D97-AF65-F5344CB8AC3E}">
        <p14:creationId xmlns:p14="http://schemas.microsoft.com/office/powerpoint/2010/main" val="31787382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58543</TotalTime>
  <Words>2315</Words>
  <Application>Microsoft Macintosh PowerPoint</Application>
  <PresentationFormat>On-screen Show (4:3)</PresentationFormat>
  <Paragraphs>398</Paragraphs>
  <Slides>18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Оформление по умолчанию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 liquefier (1000 l/h) has been put in operation </vt:lpstr>
      <vt:lpstr>Energy storage with HTS magnet for the NICA complex - common project with Plasma Physics Institute,  Hefei, China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JINR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Smirnov</dc:creator>
  <cp:lastModifiedBy>Air</cp:lastModifiedBy>
  <cp:revision>1868</cp:revision>
  <cp:lastPrinted>2017-01-31T07:17:02Z</cp:lastPrinted>
  <dcterms:created xsi:type="dcterms:W3CDTF">2014-10-09T06:21:49Z</dcterms:created>
  <dcterms:modified xsi:type="dcterms:W3CDTF">2017-06-01T06:05:59Z</dcterms:modified>
</cp:coreProperties>
</file>