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300" r:id="rId8"/>
    <p:sldId id="263" r:id="rId9"/>
    <p:sldId id="289" r:id="rId10"/>
    <p:sldId id="266" r:id="rId11"/>
    <p:sldId id="267" r:id="rId12"/>
    <p:sldId id="268" r:id="rId13"/>
    <p:sldId id="270" r:id="rId14"/>
    <p:sldId id="272" r:id="rId15"/>
    <p:sldId id="278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  <p:sldId id="294" r:id="rId36"/>
    <p:sldId id="297" r:id="rId37"/>
    <p:sldId id="295" r:id="rId38"/>
    <p:sldId id="296" r:id="rId39"/>
    <p:sldId id="298" r:id="rId40"/>
    <p:sldId id="264" r:id="rId41"/>
    <p:sldId id="265" r:id="rId42"/>
    <p:sldId id="29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FA07-A209-43D5-B55F-B29F56AAFF4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937B-1DE6-4600-8547-D2E19E81B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774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Monte Carlo simulation of the strip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planes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MiniSPD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setup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57145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Group 1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6235" y="297180"/>
          <a:ext cx="9154795" cy="58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6370320" imgH="6301740" progId="Paint.Picture">
                  <p:embed/>
                </p:oleObj>
              </mc:Choice>
              <mc:Fallback>
                <p:oleObj r:id="rId3" imgW="6370320" imgH="63017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6235" y="297180"/>
                        <a:ext cx="9154795" cy="58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126865" y="6146165"/>
            <a:ext cx="38455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Nx 5-8, 50 deg</a:t>
            </a:r>
            <a:endParaRPr 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1660" y="348615"/>
          <a:ext cx="9262110" cy="602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6812280" imgH="6416040" progId="Paint.Picture">
                  <p:embed/>
                </p:oleObj>
              </mc:Choice>
              <mc:Fallback>
                <p:oleObj r:id="rId3" imgW="6812280" imgH="64160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1660" y="348615"/>
                        <a:ext cx="9262110" cy="6021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4761865" y="6370320"/>
            <a:ext cx="34423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NU 1-4, 50 deg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96155" y="1075055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>
                <a:sym typeface="+mn-ea"/>
              </a:rPr>
              <a:t>1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8676640" y="1075055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796155" y="4202430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676640" y="4202430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40255" y="278765"/>
          <a:ext cx="846836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6934200" imgH="6377940" progId="Paint.Picture">
                  <p:embed/>
                </p:oleObj>
              </mc:Choice>
              <mc:Fallback>
                <p:oleObj r:id="rId3" imgW="6934200" imgH="63779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0255" y="278765"/>
                        <a:ext cx="8468360" cy="581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5088890" y="6188075"/>
            <a:ext cx="20148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NU 5-8, 50 deg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53590" y="328295"/>
          <a:ext cx="8298180" cy="58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6728460" imgH="6362700" progId="Paint.Picture">
                  <p:embed/>
                </p:oleObj>
              </mc:Choice>
              <mc:Fallback>
                <p:oleObj r:id="rId3" imgW="6728460" imgH="63627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3590" y="328295"/>
                        <a:ext cx="8298180" cy="58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4726305" y="6336030"/>
            <a:ext cx="2952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Ax 1-4, 50 deg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54555" y="379095"/>
          <a:ext cx="8075930" cy="579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6233160" imgH="6370320" progId="Paint.Picture">
                  <p:embed/>
                </p:oleObj>
              </mc:Choice>
              <mc:Fallback>
                <p:oleObj r:id="rId3" imgW="6233160" imgH="637032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4555" y="379095"/>
                        <a:ext cx="8075930" cy="579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716145" y="6177280"/>
            <a:ext cx="2952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Ax 5-8, 50 deg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93265" y="328295"/>
          <a:ext cx="8398510" cy="58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6804660" imgH="6377940" progId="Paint.Picture">
                  <p:embed/>
                </p:oleObj>
              </mc:Choice>
              <mc:Fallback>
                <p:oleObj r:id="rId3" imgW="6804660" imgH="637794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3265" y="328295"/>
                        <a:ext cx="8398510" cy="58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716145" y="6177280"/>
            <a:ext cx="3004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AU 1-4, 50 deg</a:t>
            </a: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93590" y="6229350"/>
            <a:ext cx="3004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AU 5-8, 50 deg</a:t>
            </a:r>
            <a:endParaRPr lang="en-US" sz="28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194560" y="297815"/>
          <a:ext cx="8536305" cy="587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6362700" imgH="6377940" progId="Paint.Picture">
                  <p:embed/>
                </p:oleObj>
              </mc:Choice>
              <mc:Fallback>
                <p:oleObj r:id="rId3" imgW="6362700" imgH="637794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4560" y="297815"/>
                        <a:ext cx="8536305" cy="587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14500" y="399415"/>
          <a:ext cx="9293225" cy="577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6217920" imgH="6377940" progId="Paint.Picture">
                  <p:embed/>
                </p:oleObj>
              </mc:Choice>
              <mc:Fallback>
                <p:oleObj r:id="rId3" imgW="6217920" imgH="637794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0" y="399415"/>
                        <a:ext cx="9293225" cy="5777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4593590" y="6177280"/>
            <a:ext cx="31235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Edx 1-4, 50 deg</a:t>
            </a: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16710" y="307975"/>
          <a:ext cx="9345930" cy="586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6446520" imgH="6469380" progId="Paint.Picture">
                  <p:embed/>
                </p:oleObj>
              </mc:Choice>
              <mc:Fallback>
                <p:oleObj r:id="rId3" imgW="6446520" imgH="64693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710" y="307975"/>
                        <a:ext cx="9345930" cy="586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4727575" y="6177280"/>
            <a:ext cx="31235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Edx 5-8, 50 deg</a:t>
            </a:r>
            <a:endParaRPr 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23060" y="297815"/>
          <a:ext cx="9455150" cy="587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6195060" imgH="6355080" progId="Paint.Picture">
                  <p:embed/>
                </p:oleObj>
              </mc:Choice>
              <mc:Fallback>
                <p:oleObj r:id="rId3" imgW="6195060" imgH="63550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060" y="297815"/>
                        <a:ext cx="9455150" cy="587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4788535" y="6177280"/>
            <a:ext cx="31756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EdU 1-4, 50 deg</a:t>
            </a: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439" y="18968"/>
            <a:ext cx="468003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MiniSPD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scheme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96" t="4997"/>
          <a:stretch>
            <a:fillRect/>
          </a:stretch>
        </p:blipFill>
        <p:spPr>
          <a:xfrm>
            <a:off x="4536490" y="1140345"/>
            <a:ext cx="2585537" cy="5227528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cxnSpLocks/>
          </p:cNvCxnSpPr>
          <p:nvPr/>
        </p:nvCxnSpPr>
        <p:spPr>
          <a:xfrm flipH="1" flipV="1">
            <a:off x="1620130" y="1624614"/>
            <a:ext cx="1" cy="1302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>
            <a:off x="1091953" y="2931197"/>
            <a:ext cx="528177" cy="717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20131" y="2923176"/>
            <a:ext cx="1336923" cy="8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20130" y="1332226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Z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04152" y="291591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22264" y="3461721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Y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24660" y="419735"/>
          <a:ext cx="8914765" cy="575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3" imgW="6446520" imgH="6431280" progId="Paint.Picture">
                  <p:embed/>
                </p:oleObj>
              </mc:Choice>
              <mc:Fallback>
                <p:oleObj r:id="rId3" imgW="6446520" imgH="64312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4660" y="419735"/>
                        <a:ext cx="8914765" cy="575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594225" y="6177280"/>
            <a:ext cx="31756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EdU 5-8, 50 deg</a:t>
            </a: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640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Scheme of MiniSPD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311400" y="1295400"/>
          <a:ext cx="756856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10828020" imgH="6225540" progId="Paint.Picture">
                  <p:embed/>
                </p:oleObj>
              </mc:Choice>
              <mc:Fallback>
                <p:oleObj r:id="rId3" imgW="10828020" imgH="62255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400" y="1295400"/>
                        <a:ext cx="7568565" cy="441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3685540" y="5974080"/>
            <a:ext cx="48196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  <a:cs typeface="Comic Sans MS" panose="030F0702030302020204" pitchFamily="66" charset="0"/>
              </a:rPr>
              <a:t>Geant4. Theta = 50 degrees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672080" y="989330"/>
          <a:ext cx="6776720" cy="561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7117080" imgH="6370320" progId="Paint.Picture">
                  <p:embed/>
                </p:oleObj>
              </mc:Choice>
              <mc:Fallback>
                <p:oleObj r:id="rId3" imgW="7117080" imgH="637032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2080" y="989330"/>
                        <a:ext cx="6776720" cy="561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838065" y="467360"/>
            <a:ext cx="2515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-10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°</a:t>
            </a:r>
            <a:r>
              <a:rPr lang="en-US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≤</a:t>
            </a:r>
            <a:r>
              <a:rPr lang="en-US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l-GR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θ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≤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10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962150" y="247015"/>
          <a:ext cx="8378825" cy="593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3" imgW="7056120" imgH="6362700" progId="Paint.Picture">
                  <p:embed/>
                </p:oleObj>
              </mc:Choice>
              <mc:Fallback>
                <p:oleObj r:id="rId3" imgW="7056120" imgH="63627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2150" y="247015"/>
                        <a:ext cx="8378825" cy="5930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563745" y="6177280"/>
            <a:ext cx="2981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Nx 1-4, 20 deg</a:t>
            </a:r>
            <a:endParaRPr 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824355" y="358775"/>
          <a:ext cx="8705215" cy="581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3" imgW="7040880" imgH="6309360" progId="Paint.Picture">
                  <p:embed/>
                </p:oleObj>
              </mc:Choice>
              <mc:Fallback>
                <p:oleObj r:id="rId3" imgW="7040880" imgH="63093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4355" y="358775"/>
                        <a:ext cx="8705215" cy="5818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686300" y="6177280"/>
            <a:ext cx="2981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Nx 5-8, 20 deg</a:t>
            </a:r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381125" y="338455"/>
          <a:ext cx="918527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3" imgW="6934200" imgH="6385560" progId="Paint.Picture">
                  <p:embed/>
                </p:oleObj>
              </mc:Choice>
              <mc:Fallback>
                <p:oleObj r:id="rId3" imgW="6934200" imgH="63855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25" y="338455"/>
                        <a:ext cx="918527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605655" y="6177280"/>
            <a:ext cx="2952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Ax 1-4, 20 deg</a:t>
            </a:r>
            <a:endParaRPr 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45285" y="349885"/>
          <a:ext cx="8595995" cy="577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3" imgW="6865620" imgH="6347460" progId="Paint.Picture">
                  <p:embed/>
                </p:oleObj>
              </mc:Choice>
              <mc:Fallback>
                <p:oleObj r:id="rId3" imgW="6865620" imgH="63474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285" y="349885"/>
                        <a:ext cx="8595995" cy="577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467225" y="6126480"/>
            <a:ext cx="29527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Ax 5-8, 20 deg</a:t>
            </a:r>
            <a:endParaRPr 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81175" y="389255"/>
          <a:ext cx="8882380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3" imgW="7421880" imgH="6377940" progId="Paint.Picture">
                  <p:embed/>
                </p:oleObj>
              </mc:Choice>
              <mc:Fallback>
                <p:oleObj r:id="rId3" imgW="7421880" imgH="63779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1175" y="389255"/>
                        <a:ext cx="8882380" cy="578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745990" y="6177280"/>
            <a:ext cx="29146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Ex 1-4, 20 deg</a:t>
            </a:r>
            <a:endParaRPr 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14170" y="368935"/>
          <a:ext cx="9014460" cy="580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3" imgW="7482840" imgH="6393180" progId="Paint.Picture">
                  <p:embed/>
                </p:oleObj>
              </mc:Choice>
              <mc:Fallback>
                <p:oleObj r:id="rId3" imgW="7482840" imgH="63931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170" y="368935"/>
                        <a:ext cx="9014460" cy="5808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664075" y="6177280"/>
            <a:ext cx="29146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Ex 5-8, 20 deg</a:t>
            </a:r>
            <a:endParaRPr 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8050"/>
            <a:ext cx="10515600" cy="2475865"/>
          </a:xfrm>
        </p:spPr>
        <p:txBody>
          <a:bodyPr>
            <a:normAutofit/>
          </a:bodyPr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Data processing of MiniSPD </a:t>
            </a:r>
            <a:b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experimental results</a:t>
            </a:r>
            <a:b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(Preliminary)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128" y="1462807"/>
            <a:ext cx="4509971" cy="50226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module: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part - U/X (coordinates)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part – U/X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Middle module: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– X/U, 4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– Y/U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– U/X, 6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– X/U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Bottom module: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part - U/X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part – X/U 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24" y="227586"/>
            <a:ext cx="2686660" cy="1973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40" y="2338738"/>
            <a:ext cx="2407629" cy="18355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967" y="4952926"/>
            <a:ext cx="2122574" cy="1397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82142" y="506507"/>
            <a:ext cx="1340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1"/>
                </a:solidFill>
              </a:rPr>
              <a:t>TOP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20262" y="2640944"/>
            <a:ext cx="17910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1"/>
                </a:solidFill>
              </a:rPr>
              <a:t>MIDDLE</a:t>
            </a:r>
            <a:endParaRPr lang="ru-RU" sz="3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583" y="5093771"/>
            <a:ext cx="21225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1"/>
                </a:solidFill>
              </a:rPr>
              <a:t>BOTTOM</a:t>
            </a:r>
            <a:endParaRPr lang="ru-RU" sz="3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1208" y="432089"/>
            <a:ext cx="4566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Two-sided Si-plates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3914" y="553746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19249" y="832199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03914" y="2672091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19249" y="2724155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5531" y="3083693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9089" y="3182492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60062" y="5166637"/>
            <a:ext cx="2738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6334" y="5102471"/>
            <a:ext cx="35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305685" y="318135"/>
          <a:ext cx="7223760" cy="586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3" imgW="5974080" imgH="5905500" progId="Paint.Picture">
                  <p:embed/>
                </p:oleObj>
              </mc:Choice>
              <mc:Fallback>
                <p:oleObj r:id="rId3" imgW="5974080" imgH="590550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5685" y="318135"/>
                        <a:ext cx="7223760" cy="586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5173345" y="6187440"/>
            <a:ext cx="14878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Nx 1-4</a:t>
            </a:r>
            <a:endParaRPr 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96795" y="328295"/>
          <a:ext cx="7261860" cy="58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3" imgW="5974080" imgH="5935980" progId="Paint.Picture">
                  <p:embed/>
                </p:oleObj>
              </mc:Choice>
              <mc:Fallback>
                <p:oleObj r:id="rId3" imgW="5974080" imgH="59359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6795" y="328295"/>
                        <a:ext cx="7261860" cy="58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183505" y="6177280"/>
            <a:ext cx="14878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Nx 5-8</a:t>
            </a:r>
            <a:endParaRPr lang="en-US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407920" y="328295"/>
          <a:ext cx="7628890" cy="58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3" imgW="6012180" imgH="5890260" progId="Paint.Picture">
                  <p:embed/>
                </p:oleObj>
              </mc:Choice>
              <mc:Fallback>
                <p:oleObj r:id="rId3" imgW="6012180" imgH="58902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7920" y="328295"/>
                        <a:ext cx="7628890" cy="58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326380" y="6177280"/>
            <a:ext cx="15398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NU 1-4</a:t>
            </a: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99640" y="368935"/>
          <a:ext cx="8026400" cy="580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3" imgW="6019800" imgH="5882640" progId="Paint.Picture">
                  <p:embed/>
                </p:oleObj>
              </mc:Choice>
              <mc:Fallback>
                <p:oleObj r:id="rId3" imgW="6019800" imgH="58826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9640" y="368935"/>
                        <a:ext cx="8026400" cy="5808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442585" y="6177280"/>
            <a:ext cx="15398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NU 5-8</a:t>
            </a:r>
            <a:endParaRPr 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113915" y="338455"/>
          <a:ext cx="811720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3" imgW="6027420" imgH="5798820" progId="Paint.Picture">
                  <p:embed/>
                </p:oleObj>
              </mc:Choice>
              <mc:Fallback>
                <p:oleObj r:id="rId3" imgW="6027420" imgH="579882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3915" y="338455"/>
                        <a:ext cx="811720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5366385" y="6177280"/>
            <a:ext cx="21583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ADC_x 1-4</a:t>
            </a:r>
            <a:endParaRPr 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014855" y="307975"/>
          <a:ext cx="8264525" cy="586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3" imgW="6042660" imgH="5928360" progId="Paint.Picture">
                  <p:embed/>
                </p:oleObj>
              </mc:Choice>
              <mc:Fallback>
                <p:oleObj r:id="rId3" imgW="6042660" imgH="59283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855" y="307975"/>
                        <a:ext cx="8264525" cy="586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366385" y="6177280"/>
            <a:ext cx="21583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ADC_x 5-8</a:t>
            </a:r>
            <a:endParaRPr 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068830" y="466090"/>
          <a:ext cx="7941945" cy="573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3" imgW="5875020" imgH="5928360" progId="Paint.Picture">
                  <p:embed/>
                </p:oleObj>
              </mc:Choice>
              <mc:Fallback>
                <p:oleObj r:id="rId3" imgW="5875020" imgH="59283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830" y="466090"/>
                        <a:ext cx="7941945" cy="573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283835" y="6202045"/>
            <a:ext cx="2210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ADC_U 1-4</a:t>
            </a:r>
            <a:endParaRPr 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931670" y="328295"/>
          <a:ext cx="8744585" cy="584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r:id="rId3" imgW="5974080" imgH="5859780" progId="Paint.Picture">
                  <p:embed/>
                </p:oleObj>
              </mc:Choice>
              <mc:Fallback>
                <p:oleObj r:id="rId3" imgW="5974080" imgH="58597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1670" y="328295"/>
                        <a:ext cx="8744585" cy="584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548630" y="6177280"/>
            <a:ext cx="2210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ADC_U 5-8</a:t>
            </a:r>
            <a:endParaRPr lang="en-US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Estimation of low threshold of energy deposition in single strip with using of experimental data (preliminary)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301115" y="2007712"/>
          <a:ext cx="3176270" cy="223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r:id="rId3" imgW="2918460" imgH="2156460" progId="Paint.Picture">
                  <p:embed/>
                </p:oleObj>
              </mc:Choice>
              <mc:Fallback>
                <p:oleObj r:id="rId3" imgW="2918460" imgH="21564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115" y="2007712"/>
                        <a:ext cx="3176270" cy="223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1229995" y="4351655"/>
          <a:ext cx="3701415" cy="238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r:id="rId5" imgW="3124200" imgH="2110740" progId="Paint.Picture">
                  <p:embed/>
                </p:oleObj>
              </mc:Choice>
              <mc:Fallback>
                <p:oleObj r:id="rId5" imgW="3124200" imgH="21107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995" y="4351655"/>
                        <a:ext cx="3701415" cy="238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5979160" y="2170430"/>
            <a:ext cx="56311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      mean ADC 	       E_dep (MeV)</a:t>
            </a:r>
          </a:p>
          <a:p>
            <a:r>
              <a:rPr lang="en-US" sz="2400"/>
              <a:t>            366,7			0,08 </a:t>
            </a:r>
          </a:p>
          <a:p>
            <a:r>
              <a:rPr lang="en-US" altLang="ru-RU" sz="2400"/>
              <a:t>cut ~	 80			   ? </a:t>
            </a:r>
          </a:p>
          <a:p>
            <a:endParaRPr lang="en-US" altLang="ru-RU" sz="2400"/>
          </a:p>
          <a:p>
            <a:r>
              <a:rPr lang="en-US" altLang="ru-RU" sz="2400"/>
              <a:t>With taking into account low energy deposition we choose E_cut </a:t>
            </a:r>
            <a:r>
              <a:rPr lang="en-US" altLang="ru-RU" sz="2400">
                <a:latin typeface="SimSun" panose="02010600030101010101" pitchFamily="2" charset="-122"/>
                <a:ea typeface="SimSun" panose="02010600030101010101" pitchFamily="2" charset="-122"/>
              </a:rPr>
              <a:t>≈</a:t>
            </a:r>
            <a:r>
              <a:rPr lang="en-US" altLang="ru-RU" sz="2400">
                <a:ea typeface="SimSun" panose="02010600030101010101" pitchFamily="2" charset="-122"/>
                <a:cs typeface="+mn-lt"/>
              </a:rPr>
              <a:t> 0,025 MeV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275" y="6156102"/>
            <a:ext cx="3752850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 1-4, 20 deg.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135" y="883920"/>
            <a:ext cx="6476365" cy="5290820"/>
          </a:xfrm>
        </p:spPr>
      </p:pic>
      <p:sp>
        <p:nvSpPr>
          <p:cNvPr id="3" name="Text Box 2"/>
          <p:cNvSpPr txBox="1"/>
          <p:nvPr/>
        </p:nvSpPr>
        <p:spPr>
          <a:xfrm>
            <a:off x="1933575" y="179070"/>
            <a:ext cx="832548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Simulation with cutting (E_cut)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4248" y="319595"/>
            <a:ext cx="702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Geometry of Silicone plates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776" y="1267326"/>
            <a:ext cx="835626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Thickness of every single Si-plate – 300</a:t>
            </a:r>
            <a:r>
              <a:rPr lang="ru-RU" sz="2800" dirty="0"/>
              <a:t> </a:t>
            </a:r>
            <a:r>
              <a:rPr lang="en-US" sz="2800" dirty="0"/>
              <a:t>microns</a:t>
            </a:r>
            <a:endParaRPr lang="ru-RU" sz="2800" dirty="0"/>
          </a:p>
          <a:p>
            <a:r>
              <a:rPr lang="en-US" sz="2800" dirty="0"/>
              <a:t>Number of strips – 640</a:t>
            </a:r>
          </a:p>
          <a:p>
            <a:r>
              <a:rPr lang="en-US" sz="2800" dirty="0"/>
              <a:t>Strip’s size – 0,095 mm</a:t>
            </a:r>
          </a:p>
          <a:p>
            <a:r>
              <a:rPr lang="en-US" sz="2800" dirty="0"/>
              <a:t>Measured coordinates – X</a:t>
            </a:r>
            <a:r>
              <a:rPr lang="ru-RU" sz="2800" dirty="0"/>
              <a:t> </a:t>
            </a:r>
            <a:r>
              <a:rPr lang="en-US" sz="2800" dirty="0"/>
              <a:t>&amp; U (2,5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2800" dirty="0"/>
              <a:t>)</a:t>
            </a:r>
          </a:p>
          <a:p>
            <a:r>
              <a:rPr lang="en-US" sz="2800" dirty="0"/>
              <a:t>Strip numeration: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Numeration of strips from left to right:</a:t>
            </a:r>
          </a:p>
          <a:p>
            <a:r>
              <a:rPr lang="en-US" sz="2800" dirty="0"/>
              <a:t> X1, X2, X4, X5, X7 and U1, U2, U3, U4, U5, U7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From right to left:</a:t>
            </a:r>
          </a:p>
          <a:p>
            <a:r>
              <a:rPr lang="en-US" sz="2800" dirty="0"/>
              <a:t>X3, X6, X8 and U6, U8.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710" y="6160484"/>
            <a:ext cx="3764280" cy="7770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 5-8, 20 deg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85" y="833120"/>
            <a:ext cx="6429375" cy="53270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500120" y="311150"/>
            <a:ext cx="53613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Simulation with cutting (E_cut)</a:t>
            </a:r>
            <a:endParaRPr lang="en-US"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Conclusions.</a:t>
            </a:r>
            <a:br>
              <a:rPr 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It was carried 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1.Simulation of work with taking into account Si-strip plates for x,U coordinates at MiniSPD setup.</a:t>
            </a:r>
          </a:p>
          <a:p>
            <a:r>
              <a:rPr lang="en-US"/>
              <a:t>2. Investigation of different polar (Theta = 20, 50 degrees) angles and regions of muon-emission (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r = 100 mm, r = 50 mm).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3.Distributions by: number of triggered strips (on clusters), numbers of triggered strips, energy depositions in one strip.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4. Analysis of processed data for comparison with simulation. Choice of E_cut.</a:t>
            </a:r>
          </a:p>
          <a:p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5. We observe agreement between them (simulation and data).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Geometry of Silicone plates</a:t>
            </a:r>
            <a:br>
              <a:rPr lang="ru-RU" sz="4400" b="1" dirty="0"/>
            </a:br>
            <a:endParaRPr lang="ru-RU" dirty="0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idx="1"/>
          </p:nvPr>
        </p:nvGraphicFramePr>
        <p:xfrm>
          <a:off x="838200" y="1984216"/>
          <a:ext cx="10515600" cy="3591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1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Size, mm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Sx1, Su1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-28,55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x 126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Sx2, Su2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x 126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Sx3, Su3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-27,55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x 63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Sx4, Su4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-32.55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x 63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Sx5, Su5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-27,55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63 x 63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Sx6, Su6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63 x 63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Sx7, Su7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-28,55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x 126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Sx8, Su8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x 126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4101" y="5869582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1. Detector coordinates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Inclusion in basic packet of StripStepping.cc for simulation of triggering of strips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</a:t>
            </a:r>
            <a:r>
              <a:rPr lang="en-US">
                <a:solidFill>
                  <a:schemeClr val="tx1"/>
                </a:solidFill>
                <a:cs typeface="+mn-lt"/>
                <a:sym typeface="+mn-ea"/>
              </a:rPr>
              <a:t>StripStepping.cc to SteppingAction.cc </a:t>
            </a:r>
            <a:endParaRPr lang="en-US">
              <a:solidFill>
                <a:schemeClr val="accent2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/>
              <a:t>In StripStepping for every module and part:  </a:t>
            </a:r>
          </a:p>
          <a:p>
            <a:pPr marL="0" indent="0">
              <a:buNone/>
            </a:pPr>
            <a:r>
              <a:rPr lang="en-US"/>
              <a:t>1. Connect the triggered strip number with X-coordinate, d</a:t>
            </a:r>
            <a:r>
              <a:rPr lang="en-US" altLang="ru-RU"/>
              <a:t>efine U-coordinate for the same plane and the strip number on U-plate and its E_dep (energy deposition). The counter works.</a:t>
            </a:r>
          </a:p>
          <a:p>
            <a:pPr marL="0" indent="0">
              <a:buNone/>
            </a:pPr>
            <a:r>
              <a:rPr lang="en-US" altLang="ru-RU"/>
              <a:t>2. Sorting of triggered strip number in increasing order for elimination of repeating numbers</a:t>
            </a:r>
            <a:r>
              <a:rPr lang="ru-RU" altLang="en-US"/>
              <a:t> (</a:t>
            </a:r>
            <a:r>
              <a:rPr lang="en-US" altLang="ru-RU"/>
              <a:t>X and U plates).</a:t>
            </a:r>
          </a:p>
          <a:p>
            <a:pPr marL="0" indent="0">
              <a:buNone/>
            </a:pPr>
            <a:r>
              <a:rPr lang="en-US" altLang="ru-RU"/>
              <a:t>3.</a:t>
            </a:r>
            <a:r>
              <a:rPr lang="ru-RU" altLang="ru-RU"/>
              <a:t> </a:t>
            </a:r>
            <a:r>
              <a:rPr lang="en-US" altLang="ru-RU"/>
              <a:t>Border accounting. (Complicated programme)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312" y="442315"/>
            <a:ext cx="8867660" cy="802663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Direction and position of initial muons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689" y="5290463"/>
            <a:ext cx="10515600" cy="1453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-10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dirty="0">
                <a:solidFill>
                  <a:srgbClr val="4D5156"/>
                </a:solidFill>
                <a:latin typeface="Arial" panose="020B0604020202020204" pitchFamily="34" charset="0"/>
              </a:rPr>
              <a:t>θ</a:t>
            </a:r>
            <a:r>
              <a:rPr lang="en-US" dirty="0"/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</a:t>
            </a:r>
            <a:r>
              <a:rPr lang="en-US" dirty="0"/>
              <a:t> </a:t>
            </a:r>
            <a:r>
              <a:rPr lang="en-US" sz="2800" b="0" i="0" dirty="0">
                <a:effectLst/>
              </a:rPr>
              <a:t>10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l-GR" dirty="0">
                <a:solidFill>
                  <a:srgbClr val="4D5156"/>
                </a:solidFill>
                <a:latin typeface="Arial" panose="020B0604020202020204" pitchFamily="34" charset="0"/>
              </a:rPr>
              <a:t>ρ</a:t>
            </a: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 (density)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on </a:t>
            </a:r>
            <a:r>
              <a:rPr lang="el-GR" dirty="0">
                <a:solidFill>
                  <a:srgbClr val="4D5156"/>
                </a:solidFill>
                <a:latin typeface="Arial" panose="020B0604020202020204" pitchFamily="34" charset="0"/>
              </a:rPr>
              <a:t>θ</a:t>
            </a: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                  </a:t>
            </a:r>
            <a:r>
              <a:rPr lang="en-US" dirty="0"/>
              <a:t>-25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dirty="0">
                <a:solidFill>
                  <a:srgbClr val="4D5156"/>
                </a:solidFill>
                <a:latin typeface="Arial" panose="020B0604020202020204" pitchFamily="34" charset="0"/>
              </a:rPr>
              <a:t>θ</a:t>
            </a:r>
            <a:r>
              <a:rPr lang="en-US" dirty="0"/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</a:t>
            </a:r>
            <a:r>
              <a:rPr lang="en-US" dirty="0"/>
              <a:t> 25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°</a:t>
            </a:r>
            <a:endParaRPr lang="en-US" sz="28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              r = 100 mm                                    r = 50 mm</a:t>
            </a:r>
          </a:p>
          <a:p>
            <a:pPr marL="0" indent="0">
              <a:buNone/>
            </a:pPr>
            <a:r>
              <a:rPr lang="en-US" dirty="0"/>
              <a:t>                                       Number of muons - 10000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33" y="2209232"/>
            <a:ext cx="3480096" cy="3081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72" y="2209232"/>
            <a:ext cx="3091819" cy="30812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38149" y="1132014"/>
            <a:ext cx="8130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Polar angle distribution by </a:t>
            </a:r>
            <a:r>
              <a:rPr lang="en-US" sz="3200" dirty="0">
                <a:solidFill>
                  <a:srgbClr val="FF0000"/>
                </a:solidFill>
              </a:rPr>
              <a:t>cosine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X(Y) – R(0, r)</a:t>
            </a:r>
            <a:r>
              <a:rPr lang="ru-RU" sz="3200" dirty="0"/>
              <a:t> (</a:t>
            </a:r>
            <a:r>
              <a:rPr lang="en-US" sz="3200" dirty="0"/>
              <a:t>uniform distribution</a:t>
            </a:r>
            <a:r>
              <a:rPr lang="en-US" sz="2400" dirty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066415" y="716280"/>
          <a:ext cx="6454775" cy="589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6339840" imgH="6316980" progId="Paint.Picture">
                  <p:embed/>
                </p:oleObj>
              </mc:Choice>
              <mc:Fallback>
                <p:oleObj r:id="rId3" imgW="6339840" imgH="63169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415" y="716280"/>
                        <a:ext cx="6454775" cy="5898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5116830" y="194310"/>
            <a:ext cx="23539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-25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°</a:t>
            </a:r>
            <a:r>
              <a:rPr lang="en-US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≤</a:t>
            </a:r>
            <a:r>
              <a:rPr lang="en-US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l-GR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θ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≤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25</a:t>
            </a:r>
            <a:r>
              <a:rPr lang="ru-RU" sz="2800" dirty="0">
                <a:solidFill>
                  <a:schemeClr val="accent2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/>
          <p:nvPr/>
        </p:nvGraphicFramePr>
        <p:xfrm>
          <a:off x="1666875" y="144145"/>
          <a:ext cx="9043035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6797040" imgH="6339840" progId="Paint.Picture">
                  <p:embed/>
                </p:oleObj>
              </mc:Choice>
              <mc:Fallback>
                <p:oleObj r:id="rId3" imgW="6797040" imgH="633984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75" y="144145"/>
                        <a:ext cx="9043035" cy="568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/>
        </p:nvSpPr>
        <p:spPr>
          <a:xfrm>
            <a:off x="838200" y="5946140"/>
            <a:ext cx="10515600" cy="50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Nx 1-4, 50 deg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082415" y="800735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900160" y="800735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082415" y="3804920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900160" y="3804920"/>
            <a:ext cx="298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Широкоэкранный</PresentationFormat>
  <Paragraphs>154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SimSun</vt:lpstr>
      <vt:lpstr>Arial</vt:lpstr>
      <vt:lpstr>Calibri</vt:lpstr>
      <vt:lpstr>Calibri Light</vt:lpstr>
      <vt:lpstr>Comic Sans MS</vt:lpstr>
      <vt:lpstr>Тема Office</vt:lpstr>
      <vt:lpstr>1_Тема Office</vt:lpstr>
      <vt:lpstr>Bitmap Image</vt:lpstr>
      <vt:lpstr>Monte Carlo simulation of the strip planes for the MiniSPD setup</vt:lpstr>
      <vt:lpstr>MiniSPD scheme</vt:lpstr>
      <vt:lpstr>Презентация PowerPoint</vt:lpstr>
      <vt:lpstr>Презентация PowerPoint</vt:lpstr>
      <vt:lpstr>Geometry of Silicone plates </vt:lpstr>
      <vt:lpstr>Inclusion in basic packet of StripStepping.cc for simulation of triggering of strips</vt:lpstr>
      <vt:lpstr> Direction and position of initial muons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Scheme of MiniSPD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Data processing of MiniSPD  experimental results (Preliminary)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Estimation of low threshold of energy deposition in single strip with using of experimental data (preliminary)</vt:lpstr>
      <vt:lpstr>Ex 1-4, 20 deg.</vt:lpstr>
      <vt:lpstr>Ex 5-8, 20 deg</vt:lpstr>
      <vt:lpstr>Conclusions. It was carried out: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simulation of the strip planes of the MiniSPD setup</dc:title>
  <dc:creator>Владимир</dc:creator>
  <cp:lastModifiedBy>Владимир</cp:lastModifiedBy>
  <cp:revision>19</cp:revision>
  <dcterms:created xsi:type="dcterms:W3CDTF">2022-04-04T08:41:00Z</dcterms:created>
  <dcterms:modified xsi:type="dcterms:W3CDTF">2022-04-12T11:57:26Z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CB926D8928CB47AAB5FCDF918D68613A</vt:lpwstr>
  </property>
  <property fmtid="{D5CDD505-2E9C-101B-9397-08002B2CF9AE}" pid="3" name="KSOProductBuildVer">
    <vt:lpwstr>1033-11.2.0.10452</vt:lpwstr>
  </property>
</Properties>
</file>