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4" r:id="rId5"/>
    <p:sldId id="265" r:id="rId6"/>
    <p:sldId id="266" r:id="rId7"/>
    <p:sldId id="270" r:id="rId8"/>
    <p:sldId id="267" r:id="rId9"/>
    <p:sldId id="268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0991" autoAdjust="0"/>
  </p:normalViewPr>
  <p:slideViewPr>
    <p:cSldViewPr snapToGrid="0">
      <p:cViewPr varScale="1">
        <p:scale>
          <a:sx n="67" d="100"/>
          <a:sy n="67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9905D-1526-44E2-915B-3E34A8EA2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69ADCB-4843-4F5D-8334-DE069EC91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0D712A-9CB6-4315-A14C-489100E4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450BC4-C4B2-40DB-ABFD-2B96398A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32F3FE-57C2-4A7B-A932-0C4242535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40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9CD28-DB83-40E8-9154-0199CC92A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E533AD-8108-43DF-9FD5-312817EA0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60052A-B23F-4823-8034-95EF82796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0E8EC-E5A3-474B-80A4-8DE2ADFC7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0E406D-23CB-4CBA-8035-0F9243D5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04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D6D8A4-9400-40E3-BD96-33CCA706C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95E996-620F-4947-BADA-BF7C46735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6F97FC-9B1B-492F-A58C-2848C9B8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1AEC63-5C8A-4604-9525-3E8FE09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DCFFCE-0179-401C-A94C-DC1A058F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4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AC6B9-BE9C-47BB-9E26-51E74870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B206DB-3EE1-41E8-8B9F-E5B5D246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1D3D25-5A9B-466A-A56D-AC9F82D8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8B95F3-DA3D-4727-A5E0-1576E3BF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FD75B3-A3B7-424E-AE76-7242C928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7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C3FCF-B193-40BF-8B87-5B1A35176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F00F6-1199-4668-85A5-D8F976BB9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197E31-B831-40B3-88B8-9A4AF8B2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92D6ED-87DE-4626-B5E4-E9B56B06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AD899-641D-4E10-A0C2-B286A340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48128-0287-4496-9E18-2052C1F6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555DFA-2ED3-406E-8E31-6A4EA4A39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BC2420-7172-45E2-A342-5CD43D326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C58085-1F8D-4EFE-BB9D-EC4BE56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D1F00A-270C-4AA7-A813-37D87BA8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879054-3172-4F18-93B1-C5D7B09E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65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01313-B4B6-4508-94E8-CFA430AE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683FB7-71A4-475B-9B7D-499195AEC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B1175E-3809-4F61-A916-FAFCEB9E5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5862618-CA8C-496B-87C2-5D25D5010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6C32B6-3812-430D-B139-0CA3504B5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52A7BF-4601-4CF3-8B6A-AB20FBF8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A0FF190-8E9B-46EE-BFD2-0442E122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E3F832-DC74-49C9-B153-08059A71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7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51362-1FEB-4BB5-96DC-93D53810B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90978F-E278-4C6F-BEAE-7A1A45B2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6BF350-8CAC-47EB-9964-ACC9D3FB6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D71D9A-01A2-43F9-89F8-80E70ACA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7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37137F4-2ECD-4CF0-879B-53CE686E4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A32755-8CAE-455F-82C9-773AE5A0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F37FBA-87B1-451A-A940-B608E036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D6992-AE8D-4FEA-B73D-02CA2CA6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6B3725-A352-447D-8A40-9B366F938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82E8AE-92B1-448F-A3A6-3228F32C8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33117E-F111-4538-AD25-78C2E5D3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9C547C-9A19-4109-9331-DA7A0FE3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0E730A-27CB-4A15-B156-295D35EDE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73EF0-BF00-4BAE-8C1D-F94C305C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EDCD17-FAC0-4551-BD65-1AF4D87F7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774005-DC69-436B-A1BA-CEE764406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7C1740-000D-43B4-8E88-4ADCF719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482D0C-4CF0-4B21-BBB4-0D9AADFD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127780-E8F3-4684-B4A9-E88C0186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82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A4424-E637-4B4D-AE72-A41491EA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935F43-429C-4A40-B821-5C98EBE3B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915444-052F-4132-88D3-7573FD376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03371-8B68-4883-AA22-F07F2F5915D1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C9DA1A-0D6E-4B7D-BCB2-B2E13399F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E54678-7F70-41DB-835F-CA7203777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1ABE-928A-4996-A799-52B301DE8E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22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dpgwyOD79E" TargetMode="External"/><Relationship Id="rId3" Type="http://schemas.openxmlformats.org/officeDocument/2006/relationships/hyperlink" Target="https://spack.io/" TargetMode="External"/><Relationship Id="rId7" Type="http://schemas.openxmlformats.org/officeDocument/2006/relationships/hyperlink" Target="https://www.youtube.com/watch?v=RlczUgwFCJ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pack-tutorial.readthedocs.io/" TargetMode="External"/><Relationship Id="rId5" Type="http://schemas.openxmlformats.org/officeDocument/2006/relationships/hyperlink" Target="https://spack.readthedocs.io/" TargetMode="External"/><Relationship Id="rId10" Type="http://schemas.openxmlformats.org/officeDocument/2006/relationships/hyperlink" Target="https://www.youtube.com/watch?v=Qok-nXfIWfg" TargetMode="External"/><Relationship Id="rId4" Type="http://schemas.openxmlformats.org/officeDocument/2006/relationships/hyperlink" Target="https://github.com/spack/" TargetMode="External"/><Relationship Id="rId9" Type="http://schemas.openxmlformats.org/officeDocument/2006/relationships/hyperlink" Target="https://www.youtube.com/watch?v=HyA7RpjoY1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pack.readthedocs.io/en/latest/build_system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422E4-F2BB-4001-8B7F-F19678C2C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2837B8-E733-434E-A130-794F2BD715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1A7D0C82-6901-479E-A747-6AB70508A6D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084386"/>
            <a:ext cx="9009063" cy="1052513"/>
            <a:chOff x="0" y="1536"/>
            <a:chExt cx="5675" cy="663"/>
          </a:xfrm>
        </p:grpSpPr>
        <p:grpSp>
          <p:nvGrpSpPr>
            <p:cNvPr id="21" name="Group 3">
              <a:extLst>
                <a:ext uri="{FF2B5EF4-FFF2-40B4-BE49-F238E27FC236}">
                  <a16:creationId xmlns:a16="http://schemas.microsoft.com/office/drawing/2014/main" id="{77A4C745-6A42-4DE0-BE9F-149EFF8A9C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>
                <a:extLst>
                  <a:ext uri="{FF2B5EF4-FFF2-40B4-BE49-F238E27FC236}">
                    <a16:creationId xmlns:a16="http://schemas.microsoft.com/office/drawing/2014/main" id="{56594CFB-3A72-4B31-A4C9-AA25EA1DE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9" name="Rectangle 5">
                <a:extLst>
                  <a:ext uri="{FF2B5EF4-FFF2-40B4-BE49-F238E27FC236}">
                    <a16:creationId xmlns:a16="http://schemas.microsoft.com/office/drawing/2014/main" id="{AFCA310D-D8C9-4D83-947B-814278B20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22" name="Group 6">
              <a:extLst>
                <a:ext uri="{FF2B5EF4-FFF2-40B4-BE49-F238E27FC236}">
                  <a16:creationId xmlns:a16="http://schemas.microsoft.com/office/drawing/2014/main" id="{0E8B7EF3-2ECD-42B4-A7AC-355E39317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>
                <a:extLst>
                  <a:ext uri="{FF2B5EF4-FFF2-40B4-BE49-F238E27FC236}">
                    <a16:creationId xmlns:a16="http://schemas.microsoft.com/office/drawing/2014/main" id="{A451D5CC-59E9-42A4-BBBC-8BFD565E0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" name="Rectangle 8">
                <a:extLst>
                  <a:ext uri="{FF2B5EF4-FFF2-40B4-BE49-F238E27FC236}">
                    <a16:creationId xmlns:a16="http://schemas.microsoft.com/office/drawing/2014/main" id="{AD6AA24A-3D86-4788-91F9-C8AB52FE0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D98A9159-FFB7-49B1-A38A-F9243E468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35BBC6F5-E42B-4ED9-9C7E-5AADF5E33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23529EA2-6A9A-42AE-81EA-A81E7FA8AB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pic>
        <p:nvPicPr>
          <p:cNvPr id="30" name="Picture 17">
            <a:extLst>
              <a:ext uri="{FF2B5EF4-FFF2-40B4-BE49-F238E27FC236}">
                <a16:creationId xmlns:a16="http://schemas.microsoft.com/office/drawing/2014/main" id="{2721E7CB-7BD7-4F51-AAB0-DFC6F5140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12">
            <a:extLst>
              <a:ext uri="{FF2B5EF4-FFF2-40B4-BE49-F238E27FC236}">
                <a16:creationId xmlns:a16="http://schemas.microsoft.com/office/drawing/2014/main" id="{ACEB25E6-67BF-4A45-A9E4-48082EA584DD}"/>
              </a:ext>
            </a:extLst>
          </p:cNvPr>
          <p:cNvSpPr txBox="1">
            <a:spLocks noChangeArrowheads="1"/>
          </p:cNvSpPr>
          <p:nvPr/>
        </p:nvSpPr>
        <p:spPr>
          <a:xfrm>
            <a:off x="3219717" y="2305049"/>
            <a:ext cx="5267459" cy="6111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ru-RU" b="1" dirty="0">
                <a:latin typeface="+mn-lt"/>
              </a:rPr>
              <a:t>Introduction to </a:t>
            </a:r>
            <a:r>
              <a:rPr lang="en-US" altLang="ru-RU" b="1" dirty="0" err="1">
                <a:latin typeface="+mn-lt"/>
              </a:rPr>
              <a:t>Spack</a:t>
            </a:r>
            <a:endParaRPr lang="en-US" altLang="ru-RU" b="1" dirty="0">
              <a:latin typeface="+mn-lt"/>
            </a:endParaRP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50A82D0E-AD3D-43DA-8CC9-935D221858CE}"/>
              </a:ext>
            </a:extLst>
          </p:cNvPr>
          <p:cNvSpPr txBox="1">
            <a:spLocks noChangeArrowheads="1"/>
          </p:cNvSpPr>
          <p:nvPr/>
        </p:nvSpPr>
        <p:spPr>
          <a:xfrm>
            <a:off x="3799268" y="3965577"/>
            <a:ext cx="3973132" cy="1033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2800" b="1" dirty="0"/>
              <a:t>Valeriy Onuchin</a:t>
            </a:r>
          </a:p>
          <a:p>
            <a:r>
              <a:rPr lang="en-US" altLang="ru-RU" sz="1800" dirty="0"/>
              <a:t>JINR/DNLP/SPD</a:t>
            </a: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2EF36613-3904-4109-953F-5DA2EAD83E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477000"/>
            <a:ext cx="2895600" cy="3048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ru-RU" dirty="0"/>
              <a:t>Introduction to </a:t>
            </a:r>
            <a:r>
              <a:rPr lang="en-US" altLang="ru-RU" dirty="0" err="1"/>
              <a:t>Spack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91950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BA60C7CC-B33F-4DAD-8708-A75235BCA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C0D1AD9-E5A3-4B2C-B693-B2968309CFC5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1E8A325-A797-465C-BBD5-B4BB836B2A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E360C8A-808D-4E4D-A3DE-E234E9D23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E1C02707-9CBD-4E3B-89FC-AAE547192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45B5DADE-E5A7-4688-A892-2BCC85FE0D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448B96E0-C0D6-4A01-AB17-EB0E08C82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329EE18E-C3AB-4BEA-A73A-9B64D7661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5C4568FD-1960-4FAC-8801-1D292301F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9D688A0F-8630-4C1C-879B-5A3A9ACC1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9246961D-880A-4D70-B10D-FD5526AA1F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7D9FECA-3BEE-453A-87F9-9E52DC2B1D29}"/>
              </a:ext>
            </a:extLst>
          </p:cNvPr>
          <p:cNvSpPr txBox="1"/>
          <p:nvPr/>
        </p:nvSpPr>
        <p:spPr>
          <a:xfrm>
            <a:off x="4314422" y="460329"/>
            <a:ext cx="40831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References</a:t>
            </a:r>
            <a:endParaRPr lang="ru-RU" sz="4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B242DA-186B-44D8-94D9-E85C499B18B6}"/>
              </a:ext>
            </a:extLst>
          </p:cNvPr>
          <p:cNvSpPr txBox="1"/>
          <p:nvPr/>
        </p:nvSpPr>
        <p:spPr>
          <a:xfrm>
            <a:off x="1781719" y="1588789"/>
            <a:ext cx="7365500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sz="28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Repos &amp; Docs:</a:t>
            </a:r>
          </a:p>
          <a:p>
            <a:pPr lvl="1" algn="ctr"/>
            <a:endParaRPr lang="en-US" b="1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https://spack.io/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hlinkClick r:id="rId4"/>
              </a:rPr>
              <a:t>https://github.com/spack/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hlinkClick r:id="rId5"/>
              </a:rPr>
              <a:t>https://spack.readthedocs.io/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hlinkClick r:id="rId6"/>
              </a:rPr>
              <a:t>https://spack-tutorial.readthedocs.io/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29F5E1-ECFF-4A4C-97DD-23452CFF1212}"/>
              </a:ext>
            </a:extLst>
          </p:cNvPr>
          <p:cNvSpPr txBox="1"/>
          <p:nvPr/>
        </p:nvSpPr>
        <p:spPr>
          <a:xfrm>
            <a:off x="1781719" y="4064123"/>
            <a:ext cx="844410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Videos</a:t>
            </a:r>
            <a:r>
              <a:rPr lang="en-US" sz="2400" b="1" dirty="0"/>
              <a:t>:</a:t>
            </a:r>
          </a:p>
          <a:p>
            <a:pPr algn="ctr"/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>
                <a:hlinkClick r:id="rId7"/>
              </a:rPr>
              <a:t>2021 ECP Annual Meeting: Using </a:t>
            </a:r>
            <a:r>
              <a:rPr lang="en-GB" dirty="0" err="1">
                <a:hlinkClick r:id="rId7"/>
              </a:rPr>
              <a:t>Spack</a:t>
            </a:r>
            <a:r>
              <a:rPr lang="en-GB" dirty="0">
                <a:hlinkClick r:id="rId7"/>
              </a:rPr>
              <a:t> to Accelerate Developer Workflows</a:t>
            </a:r>
            <a:r>
              <a:rPr lang="en-GB" dirty="0"/>
              <a:t> (6 hours)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err="1">
                <a:hlinkClick r:id="rId8"/>
              </a:rPr>
              <a:t>Spack</a:t>
            </a:r>
            <a:r>
              <a:rPr lang="en-GB" dirty="0">
                <a:hlinkClick r:id="rId8"/>
              </a:rPr>
              <a:t>: A package manager for HPC</a:t>
            </a: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hlinkClick r:id="rId9"/>
              </a:rPr>
              <a:t>The </a:t>
            </a:r>
            <a:r>
              <a:rPr lang="en-US" dirty="0" err="1">
                <a:hlinkClick r:id="rId9"/>
              </a:rPr>
              <a:t>Spack</a:t>
            </a:r>
            <a:r>
              <a:rPr lang="en-US" dirty="0">
                <a:hlinkClick r:id="rId9"/>
              </a:rPr>
              <a:t> 2022 Roadmap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>
                <a:hlinkClick r:id="rId10"/>
              </a:rPr>
              <a:t>SPACK: A Package Manager for Supercomputers, Linux and MacOS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>
            <a:extLst>
              <a:ext uri="{FF2B5EF4-FFF2-40B4-BE49-F238E27FC236}">
                <a16:creationId xmlns:a16="http://schemas.microsoft.com/office/drawing/2014/main" id="{62A0CB0F-65F5-4B52-8B5F-24960DE79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1BD94B2A-1ECA-4001-9D0F-820CA00A34F4}"/>
              </a:ext>
            </a:extLst>
          </p:cNvPr>
          <p:cNvSpPr txBox="1">
            <a:spLocks/>
          </p:cNvSpPr>
          <p:nvPr/>
        </p:nvSpPr>
        <p:spPr>
          <a:xfrm>
            <a:off x="2456616" y="484377"/>
            <a:ext cx="6581774" cy="825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Why &amp; What is </a:t>
            </a:r>
            <a:r>
              <a:rPr lang="en-US" b="1" dirty="0" err="1">
                <a:latin typeface="+mn-lt"/>
              </a:rPr>
              <a:t>Spack</a:t>
            </a:r>
            <a:r>
              <a:rPr lang="en-US" b="1" dirty="0">
                <a:latin typeface="+mn-lt"/>
              </a:rPr>
              <a:t>?</a:t>
            </a:r>
            <a:endParaRPr lang="ru-RU" b="1" dirty="0">
              <a:latin typeface="+mn-lt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F900EF9D-9461-4BB2-8DEA-CEF62FF750F4}"/>
              </a:ext>
            </a:extLst>
          </p:cNvPr>
          <p:cNvSpPr txBox="1">
            <a:spLocks/>
          </p:cNvSpPr>
          <p:nvPr/>
        </p:nvSpPr>
        <p:spPr>
          <a:xfrm>
            <a:off x="1095880" y="1582133"/>
            <a:ext cx="8271332" cy="49949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      	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My goal is to add SPD EDM to the key4hep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dirty="0" err="1"/>
              <a:t>Spack</a:t>
            </a:r>
            <a:r>
              <a:rPr lang="en-US" dirty="0"/>
              <a:t> is required to build the whole key4hep framework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dirty="0" err="1"/>
              <a:t>Spack</a:t>
            </a:r>
            <a:r>
              <a:rPr lang="en-US" dirty="0"/>
              <a:t> is required to develop a single package of key4hep</a:t>
            </a:r>
          </a:p>
          <a:p>
            <a:pPr marL="1714500" lvl="3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sz="2400" dirty="0"/>
              <a:t>What is </a:t>
            </a:r>
            <a:r>
              <a:rPr lang="en-US" sz="2400" dirty="0" err="1"/>
              <a:t>Spack</a:t>
            </a:r>
            <a:r>
              <a:rPr lang="en-US" sz="2400" dirty="0"/>
              <a:t>?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 err="1"/>
              <a:t>Spack</a:t>
            </a:r>
            <a:r>
              <a:rPr lang="en-GB" dirty="0"/>
              <a:t> originated from LLNL and for the supercomputing community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Now an open-source community project, developed in Python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Designed to support multiple versions and configurations of a software on many different platforms and environments 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NOT a replacement for a package-local build system. </a:t>
            </a:r>
          </a:p>
          <a:p>
            <a:pPr marL="74295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pack does NOT place requirements on how each package is built</a:t>
            </a:r>
          </a:p>
          <a:p>
            <a:pPr lvl="2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(but does know about many common build systems, </a:t>
            </a:r>
            <a:r>
              <a:rPr lang="en-GB" dirty="0" err="1"/>
              <a:t>e.g</a:t>
            </a:r>
            <a:r>
              <a:rPr lang="en-GB" dirty="0"/>
              <a:t> </a:t>
            </a:r>
            <a:r>
              <a:rPr lang="en-US" dirty="0" err="1">
                <a:solidFill>
                  <a:srgbClr val="000000"/>
                </a:solidFill>
                <a:latin typeface="Open Sans" panose="020B0606030504020204" pitchFamily="34" charset="0"/>
              </a:rPr>
              <a:t>cmake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Open Sans" panose="020B0606030504020204" pitchFamily="34" charset="0"/>
              </a:rPr>
              <a:t>autotools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, meson, </a:t>
            </a:r>
            <a:r>
              <a:rPr lang="en-US" dirty="0" err="1">
                <a:solidFill>
                  <a:srgbClr val="000000"/>
                </a:solidFill>
                <a:latin typeface="Open Sans" panose="020B0606030504020204" pitchFamily="34" charset="0"/>
              </a:rPr>
              <a:t>etc</a:t>
            </a:r>
            <a:r>
              <a:rPr lang="en-US" dirty="0">
                <a:solidFill>
                  <a:srgbClr val="000000"/>
                </a:solidFill>
                <a:latin typeface="Open Sans" panose="020B0606030504020204" pitchFamily="34" charset="0"/>
              </a:rPr>
              <a:t>…</a:t>
            </a:r>
            <a:r>
              <a:rPr lang="en-GB" dirty="0"/>
              <a:t> etc.)</a:t>
            </a:r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NOT an OS-level package system</a:t>
            </a:r>
          </a:p>
          <a:p>
            <a:pPr marL="74295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GB" dirty="0"/>
              <a:t>“root” permissions are NOT required</a:t>
            </a:r>
            <a:endParaRPr lang="en-US" dirty="0"/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en-US" dirty="0"/>
          </a:p>
          <a:p>
            <a:pPr marL="34290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2D109583-9D6F-48D6-A426-2DA87443D8C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2A1CF0AC-39C7-41AE-8CCD-CD1ADEFF7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1" name="Rectangle 4">
                <a:extLst>
                  <a:ext uri="{FF2B5EF4-FFF2-40B4-BE49-F238E27FC236}">
                    <a16:creationId xmlns:a16="http://schemas.microsoft.com/office/drawing/2014/main" id="{5B6D24B3-1DEE-4D34-AEEC-7FBAA5A9B0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2" name="Rectangle 5">
                <a:extLst>
                  <a:ext uri="{FF2B5EF4-FFF2-40B4-BE49-F238E27FC236}">
                    <a16:creationId xmlns:a16="http://schemas.microsoft.com/office/drawing/2014/main" id="{34E780F6-74A6-4D52-A85D-4C5DEEC215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15" name="Group 6">
              <a:extLst>
                <a:ext uri="{FF2B5EF4-FFF2-40B4-BE49-F238E27FC236}">
                  <a16:creationId xmlns:a16="http://schemas.microsoft.com/office/drawing/2014/main" id="{34425B5D-B4E7-49AF-9252-0540EFCE08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54A3D3F6-6B0D-4DB6-9123-15C879F02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64944DAB-2BA8-4C34-A485-E4DAE5555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143827E0-F220-4B87-8184-55AFC7FA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77B747C-2EE9-499F-9CBB-44E8A345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F1B722E1-75F4-4446-AB4D-DF3EC9C86C6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val="119686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4915C3-1DD2-4132-A9BF-B247D4ABAD36}"/>
              </a:ext>
            </a:extLst>
          </p:cNvPr>
          <p:cNvSpPr txBox="1"/>
          <p:nvPr/>
        </p:nvSpPr>
        <p:spPr>
          <a:xfrm>
            <a:off x="1409100" y="1550722"/>
            <a:ext cx="8448541" cy="258532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i="1" dirty="0" err="1"/>
              <a:t>Spack</a:t>
            </a:r>
            <a:r>
              <a:rPr lang="ru-RU" i="1" dirty="0"/>
              <a:t> </a:t>
            </a:r>
            <a:r>
              <a:rPr lang="ru-RU" i="1" dirty="0" err="1"/>
              <a:t>is</a:t>
            </a:r>
            <a:r>
              <a:rPr lang="ru-RU" i="1" dirty="0"/>
              <a:t> a </a:t>
            </a:r>
            <a:r>
              <a:rPr lang="ru-RU" i="1" dirty="0" err="1"/>
              <a:t>multi-platform</a:t>
            </a:r>
            <a:r>
              <a:rPr lang="ru-RU" i="1" dirty="0"/>
              <a:t> </a:t>
            </a:r>
            <a:r>
              <a:rPr lang="ru-RU" i="1" dirty="0" err="1"/>
              <a:t>package</a:t>
            </a:r>
            <a:r>
              <a:rPr lang="ru-RU" i="1" dirty="0"/>
              <a:t> </a:t>
            </a:r>
            <a:r>
              <a:rPr lang="ru-RU" i="1" dirty="0" err="1"/>
              <a:t>manager</a:t>
            </a:r>
            <a:r>
              <a:rPr lang="ru-RU" i="1" dirty="0"/>
              <a:t> </a:t>
            </a:r>
            <a:r>
              <a:rPr lang="ru-RU" i="1" dirty="0" err="1"/>
              <a:t>that</a:t>
            </a:r>
            <a:r>
              <a:rPr lang="ru-RU" i="1" dirty="0"/>
              <a:t> </a:t>
            </a:r>
            <a:r>
              <a:rPr lang="ru-RU" i="1" dirty="0" err="1"/>
              <a:t>builds</a:t>
            </a:r>
            <a:r>
              <a:rPr lang="ru-RU" i="1" dirty="0"/>
              <a:t>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installs</a:t>
            </a:r>
            <a:r>
              <a:rPr lang="ru-RU" i="1" dirty="0"/>
              <a:t> </a:t>
            </a:r>
            <a:r>
              <a:rPr lang="ru-RU" i="1" dirty="0" err="1"/>
              <a:t>multiple</a:t>
            </a:r>
            <a:r>
              <a:rPr lang="ru-RU" i="1" dirty="0"/>
              <a:t> </a:t>
            </a:r>
            <a:r>
              <a:rPr lang="ru-RU" i="1" dirty="0" err="1"/>
              <a:t>versions</a:t>
            </a:r>
            <a:r>
              <a:rPr lang="ru-RU" i="1" dirty="0"/>
              <a:t>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configurations</a:t>
            </a:r>
            <a:r>
              <a:rPr lang="ru-RU" i="1" dirty="0"/>
              <a:t> </a:t>
            </a:r>
            <a:r>
              <a:rPr lang="ru-RU" i="1" dirty="0" err="1"/>
              <a:t>of</a:t>
            </a:r>
            <a:r>
              <a:rPr lang="ru-RU" i="1" dirty="0"/>
              <a:t> </a:t>
            </a:r>
            <a:r>
              <a:rPr lang="ru-RU" i="1" dirty="0" err="1"/>
              <a:t>software</a:t>
            </a:r>
            <a:r>
              <a:rPr lang="ru-RU" i="1" dirty="0"/>
              <a:t>. It </a:t>
            </a:r>
            <a:r>
              <a:rPr lang="ru-RU" i="1" dirty="0" err="1"/>
              <a:t>works</a:t>
            </a:r>
            <a:r>
              <a:rPr lang="ru-RU" i="1" dirty="0"/>
              <a:t> </a:t>
            </a:r>
            <a:r>
              <a:rPr lang="ru-RU" i="1" dirty="0" err="1"/>
              <a:t>on</a:t>
            </a:r>
            <a:r>
              <a:rPr lang="ru-RU" i="1" dirty="0"/>
              <a:t> Linux, </a:t>
            </a:r>
            <a:r>
              <a:rPr lang="ru-RU" i="1" dirty="0" err="1"/>
              <a:t>macOS</a:t>
            </a:r>
            <a:r>
              <a:rPr lang="ru-RU" i="1" dirty="0"/>
              <a:t>,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many</a:t>
            </a:r>
            <a:r>
              <a:rPr lang="ru-RU" i="1" dirty="0"/>
              <a:t> </a:t>
            </a:r>
            <a:r>
              <a:rPr lang="ru-RU" i="1" dirty="0" err="1"/>
              <a:t>supercomputers</a:t>
            </a:r>
            <a:r>
              <a:rPr lang="ru-RU" i="1" dirty="0"/>
              <a:t>. </a:t>
            </a:r>
            <a:r>
              <a:rPr lang="ru-RU" i="1" dirty="0" err="1"/>
              <a:t>Spack</a:t>
            </a:r>
            <a:r>
              <a:rPr lang="ru-RU" i="1" dirty="0"/>
              <a:t> </a:t>
            </a:r>
            <a:r>
              <a:rPr lang="ru-RU" i="1" dirty="0" err="1"/>
              <a:t>is</a:t>
            </a:r>
            <a:r>
              <a:rPr lang="ru-RU" i="1" dirty="0"/>
              <a:t> </a:t>
            </a:r>
            <a:r>
              <a:rPr lang="ru-RU" i="1" dirty="0" err="1"/>
              <a:t>non-destructive</a:t>
            </a:r>
            <a:r>
              <a:rPr lang="ru-RU" i="1" dirty="0"/>
              <a:t>: </a:t>
            </a:r>
            <a:r>
              <a:rPr lang="ru-RU" i="1" dirty="0" err="1"/>
              <a:t>installing</a:t>
            </a:r>
            <a:r>
              <a:rPr lang="ru-RU" i="1" dirty="0"/>
              <a:t> a </a:t>
            </a:r>
            <a:r>
              <a:rPr lang="ru-RU" i="1" dirty="0" err="1"/>
              <a:t>new</a:t>
            </a:r>
            <a:r>
              <a:rPr lang="ru-RU" i="1" dirty="0"/>
              <a:t> </a:t>
            </a:r>
            <a:r>
              <a:rPr lang="ru-RU" i="1" dirty="0" err="1"/>
              <a:t>version</a:t>
            </a:r>
            <a:r>
              <a:rPr lang="ru-RU" i="1" dirty="0"/>
              <a:t> </a:t>
            </a:r>
            <a:r>
              <a:rPr lang="ru-RU" i="1" dirty="0" err="1"/>
              <a:t>of</a:t>
            </a:r>
            <a:r>
              <a:rPr lang="ru-RU" i="1" dirty="0"/>
              <a:t> a </a:t>
            </a:r>
            <a:r>
              <a:rPr lang="ru-RU" i="1" dirty="0" err="1"/>
              <a:t>package</a:t>
            </a:r>
            <a:r>
              <a:rPr lang="ru-RU" i="1" dirty="0"/>
              <a:t> </a:t>
            </a:r>
            <a:r>
              <a:rPr lang="ru-RU" i="1" dirty="0" err="1"/>
              <a:t>does</a:t>
            </a:r>
            <a:r>
              <a:rPr lang="ru-RU" i="1" dirty="0"/>
              <a:t> </a:t>
            </a:r>
            <a:r>
              <a:rPr lang="ru-RU" i="1" dirty="0" err="1"/>
              <a:t>not</a:t>
            </a:r>
            <a:r>
              <a:rPr lang="ru-RU" i="1" dirty="0"/>
              <a:t> </a:t>
            </a:r>
            <a:r>
              <a:rPr lang="ru-RU" i="1" dirty="0" err="1"/>
              <a:t>break</a:t>
            </a:r>
            <a:r>
              <a:rPr lang="ru-RU" i="1" dirty="0"/>
              <a:t> </a:t>
            </a:r>
            <a:r>
              <a:rPr lang="ru-RU" i="1" dirty="0" err="1"/>
              <a:t>existing</a:t>
            </a:r>
            <a:r>
              <a:rPr lang="ru-RU" i="1" dirty="0"/>
              <a:t> </a:t>
            </a:r>
            <a:r>
              <a:rPr lang="ru-RU" i="1" dirty="0" err="1"/>
              <a:t>installations</a:t>
            </a:r>
            <a:r>
              <a:rPr lang="ru-RU" i="1" dirty="0"/>
              <a:t>, </a:t>
            </a:r>
            <a:r>
              <a:rPr lang="ru-RU" i="1" dirty="0" err="1"/>
              <a:t>so</a:t>
            </a:r>
            <a:r>
              <a:rPr lang="ru-RU" i="1" dirty="0"/>
              <a:t> </a:t>
            </a:r>
            <a:r>
              <a:rPr lang="ru-RU" i="1" dirty="0" err="1"/>
              <a:t>many</a:t>
            </a:r>
            <a:r>
              <a:rPr lang="ru-RU" i="1" dirty="0"/>
              <a:t> </a:t>
            </a:r>
            <a:r>
              <a:rPr lang="ru-RU" i="1" dirty="0" err="1"/>
              <a:t>configurations</a:t>
            </a:r>
            <a:r>
              <a:rPr lang="ru-RU" i="1" dirty="0"/>
              <a:t> </a:t>
            </a:r>
            <a:r>
              <a:rPr lang="ru-RU" i="1" dirty="0" err="1"/>
              <a:t>of</a:t>
            </a:r>
            <a:r>
              <a:rPr lang="ru-RU" i="1" dirty="0"/>
              <a:t>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same</a:t>
            </a:r>
            <a:r>
              <a:rPr lang="ru-RU" i="1" dirty="0"/>
              <a:t> </a:t>
            </a:r>
            <a:r>
              <a:rPr lang="ru-RU" i="1" dirty="0" err="1"/>
              <a:t>package</a:t>
            </a:r>
            <a:r>
              <a:rPr lang="ru-RU" i="1" dirty="0"/>
              <a:t> </a:t>
            </a:r>
            <a:r>
              <a:rPr lang="ru-RU" i="1" dirty="0" err="1"/>
              <a:t>can</a:t>
            </a:r>
            <a:r>
              <a:rPr lang="ru-RU" i="1" dirty="0"/>
              <a:t> </a:t>
            </a:r>
            <a:r>
              <a:rPr lang="ru-RU" i="1" dirty="0" err="1"/>
              <a:t>coexist</a:t>
            </a:r>
            <a:r>
              <a:rPr lang="ru-RU" i="1" dirty="0"/>
              <a:t>.</a:t>
            </a:r>
            <a:endParaRPr lang="en-US" i="1" dirty="0"/>
          </a:p>
          <a:p>
            <a:endParaRPr lang="en-US" i="1" dirty="0"/>
          </a:p>
          <a:p>
            <a:r>
              <a:rPr lang="ru-RU" i="1" dirty="0" err="1"/>
              <a:t>Spack</a:t>
            </a:r>
            <a:r>
              <a:rPr lang="ru-RU" i="1" dirty="0"/>
              <a:t> </a:t>
            </a:r>
            <a:r>
              <a:rPr lang="ru-RU" i="1" dirty="0" err="1"/>
              <a:t>offers</a:t>
            </a:r>
            <a:r>
              <a:rPr lang="ru-RU" i="1" dirty="0"/>
              <a:t> a </a:t>
            </a:r>
            <a:r>
              <a:rPr lang="ru-RU" i="1" dirty="0" err="1"/>
              <a:t>simple</a:t>
            </a:r>
            <a:r>
              <a:rPr lang="ru-RU" i="1" dirty="0"/>
              <a:t> “</a:t>
            </a:r>
            <a:r>
              <a:rPr lang="ru-RU" i="1" dirty="0" err="1"/>
              <a:t>spec</a:t>
            </a:r>
            <a:r>
              <a:rPr lang="ru-RU" i="1" dirty="0"/>
              <a:t>” </a:t>
            </a:r>
            <a:r>
              <a:rPr lang="ru-RU" i="1" dirty="0" err="1"/>
              <a:t>syntax</a:t>
            </a:r>
            <a:r>
              <a:rPr lang="ru-RU" i="1" dirty="0"/>
              <a:t> </a:t>
            </a:r>
            <a:r>
              <a:rPr lang="ru-RU" i="1" dirty="0" err="1"/>
              <a:t>that</a:t>
            </a:r>
            <a:r>
              <a:rPr lang="ru-RU" i="1" dirty="0"/>
              <a:t> </a:t>
            </a:r>
            <a:r>
              <a:rPr lang="ru-RU" i="1" dirty="0" err="1"/>
              <a:t>allows</a:t>
            </a:r>
            <a:r>
              <a:rPr lang="ru-RU" i="1" dirty="0"/>
              <a:t> </a:t>
            </a:r>
            <a:r>
              <a:rPr lang="ru-RU" i="1" dirty="0" err="1"/>
              <a:t>users</a:t>
            </a:r>
            <a:r>
              <a:rPr lang="ru-RU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 </a:t>
            </a:r>
            <a:r>
              <a:rPr lang="ru-RU" i="1" dirty="0" err="1"/>
              <a:t>specify</a:t>
            </a:r>
            <a:r>
              <a:rPr lang="ru-RU" i="1" dirty="0"/>
              <a:t> </a:t>
            </a:r>
            <a:r>
              <a:rPr lang="ru-RU" i="1" dirty="0" err="1"/>
              <a:t>versions</a:t>
            </a:r>
            <a:r>
              <a:rPr lang="ru-RU" i="1" dirty="0"/>
              <a:t>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configuration</a:t>
            </a:r>
            <a:r>
              <a:rPr lang="ru-RU" i="1" dirty="0"/>
              <a:t> </a:t>
            </a:r>
            <a:r>
              <a:rPr lang="ru-RU" i="1" dirty="0" err="1"/>
              <a:t>options</a:t>
            </a:r>
            <a:r>
              <a:rPr lang="ru-RU" i="1" dirty="0"/>
              <a:t>. </a:t>
            </a:r>
            <a:r>
              <a:rPr lang="ru-RU" i="1" dirty="0" err="1"/>
              <a:t>Package</a:t>
            </a:r>
            <a:r>
              <a:rPr lang="ru-RU" i="1" dirty="0"/>
              <a:t> </a:t>
            </a:r>
            <a:r>
              <a:rPr lang="ru-RU" i="1" dirty="0" err="1"/>
              <a:t>files</a:t>
            </a:r>
            <a:r>
              <a:rPr lang="ru-RU" i="1" dirty="0"/>
              <a:t> </a:t>
            </a:r>
            <a:r>
              <a:rPr lang="ru-RU" i="1" dirty="0" err="1"/>
              <a:t>are</a:t>
            </a:r>
            <a:r>
              <a:rPr lang="ru-RU" i="1" dirty="0"/>
              <a:t> </a:t>
            </a:r>
            <a:r>
              <a:rPr lang="ru-RU" i="1" dirty="0" err="1"/>
              <a:t>written</a:t>
            </a:r>
            <a:r>
              <a:rPr lang="ru-RU" i="1" dirty="0"/>
              <a:t> </a:t>
            </a:r>
            <a:r>
              <a:rPr lang="ru-RU" i="1" dirty="0" err="1"/>
              <a:t>in</a:t>
            </a:r>
            <a:r>
              <a:rPr lang="ru-RU" i="1" dirty="0"/>
              <a:t> </a:t>
            </a:r>
            <a:r>
              <a:rPr lang="ru-RU" i="1" dirty="0" err="1"/>
              <a:t>pure</a:t>
            </a:r>
            <a:r>
              <a:rPr lang="ru-RU" i="1" dirty="0"/>
              <a:t> Python,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specs</a:t>
            </a:r>
            <a:r>
              <a:rPr lang="ru-RU" i="1" dirty="0"/>
              <a:t> </a:t>
            </a:r>
            <a:r>
              <a:rPr lang="ru-RU" i="1" dirty="0" err="1"/>
              <a:t>allow</a:t>
            </a:r>
            <a:r>
              <a:rPr lang="ru-RU" i="1" dirty="0"/>
              <a:t> </a:t>
            </a:r>
            <a:r>
              <a:rPr lang="ru-RU" i="1" dirty="0" err="1"/>
              <a:t>package</a:t>
            </a:r>
            <a:r>
              <a:rPr lang="ru-RU" i="1" dirty="0"/>
              <a:t> </a:t>
            </a:r>
            <a:r>
              <a:rPr lang="ru-RU" i="1" dirty="0" err="1"/>
              <a:t>authors</a:t>
            </a:r>
            <a:r>
              <a:rPr lang="ru-RU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 </a:t>
            </a:r>
            <a:r>
              <a:rPr lang="ru-RU" i="1" dirty="0" err="1"/>
              <a:t>write</a:t>
            </a:r>
            <a:r>
              <a:rPr lang="ru-RU" i="1" dirty="0"/>
              <a:t> a </a:t>
            </a:r>
            <a:r>
              <a:rPr lang="ru-RU" i="1" dirty="0" err="1"/>
              <a:t>single</a:t>
            </a:r>
            <a:r>
              <a:rPr lang="ru-RU" i="1" dirty="0"/>
              <a:t> </a:t>
            </a:r>
            <a:r>
              <a:rPr lang="ru-RU" i="1" dirty="0" err="1"/>
              <a:t>script</a:t>
            </a:r>
            <a:r>
              <a:rPr lang="ru-RU" i="1" dirty="0"/>
              <a:t> </a:t>
            </a:r>
            <a:r>
              <a:rPr lang="ru-RU" i="1" dirty="0" err="1"/>
              <a:t>for</a:t>
            </a:r>
            <a:r>
              <a:rPr lang="ru-RU" i="1" dirty="0"/>
              <a:t> </a:t>
            </a:r>
            <a:r>
              <a:rPr lang="ru-RU" i="1" dirty="0" err="1"/>
              <a:t>many</a:t>
            </a:r>
            <a:r>
              <a:rPr lang="ru-RU" i="1" dirty="0"/>
              <a:t> </a:t>
            </a:r>
            <a:r>
              <a:rPr lang="ru-RU" i="1" dirty="0" err="1"/>
              <a:t>different</a:t>
            </a:r>
            <a:r>
              <a:rPr lang="ru-RU" i="1" dirty="0"/>
              <a:t> </a:t>
            </a:r>
            <a:r>
              <a:rPr lang="ru-RU" i="1" dirty="0" err="1"/>
              <a:t>builds</a:t>
            </a:r>
            <a:r>
              <a:rPr lang="ru-RU" i="1" dirty="0"/>
              <a:t> </a:t>
            </a:r>
            <a:r>
              <a:rPr lang="ru-RU" i="1" dirty="0" err="1"/>
              <a:t>of</a:t>
            </a:r>
            <a:r>
              <a:rPr lang="ru-RU" i="1" dirty="0"/>
              <a:t>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same</a:t>
            </a:r>
            <a:r>
              <a:rPr lang="ru-RU" i="1" dirty="0"/>
              <a:t> </a:t>
            </a:r>
            <a:r>
              <a:rPr lang="ru-RU" i="1" dirty="0" err="1"/>
              <a:t>package</a:t>
            </a:r>
            <a:r>
              <a:rPr lang="ru-RU" i="1" dirty="0"/>
              <a:t>. With </a:t>
            </a:r>
            <a:r>
              <a:rPr lang="ru-RU" i="1" dirty="0" err="1"/>
              <a:t>Spack</a:t>
            </a:r>
            <a:r>
              <a:rPr lang="ru-RU" i="1" dirty="0"/>
              <a:t>, </a:t>
            </a:r>
            <a:r>
              <a:rPr lang="ru-RU" i="1" dirty="0" err="1"/>
              <a:t>you</a:t>
            </a:r>
            <a:r>
              <a:rPr lang="ru-RU" i="1" dirty="0"/>
              <a:t> </a:t>
            </a:r>
            <a:r>
              <a:rPr lang="ru-RU" i="1" dirty="0" err="1"/>
              <a:t>can</a:t>
            </a:r>
            <a:r>
              <a:rPr lang="ru-RU" i="1" dirty="0"/>
              <a:t> </a:t>
            </a:r>
            <a:r>
              <a:rPr lang="ru-RU" i="1" dirty="0" err="1"/>
              <a:t>build</a:t>
            </a:r>
            <a:r>
              <a:rPr lang="ru-RU" i="1" dirty="0"/>
              <a:t> </a:t>
            </a:r>
            <a:r>
              <a:rPr lang="ru-RU" i="1" dirty="0" err="1"/>
              <a:t>your</a:t>
            </a:r>
            <a:r>
              <a:rPr lang="ru-RU" i="1" dirty="0"/>
              <a:t> </a:t>
            </a:r>
            <a:r>
              <a:rPr lang="ru-RU" i="1" dirty="0" err="1"/>
              <a:t>software</a:t>
            </a:r>
            <a:r>
              <a:rPr lang="ru-RU" i="1" dirty="0"/>
              <a:t> </a:t>
            </a:r>
            <a:r>
              <a:rPr lang="ru-RU" i="1" dirty="0" err="1"/>
              <a:t>all</a:t>
            </a:r>
            <a:r>
              <a:rPr lang="ru-RU" i="1" dirty="0"/>
              <a:t>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ways</a:t>
            </a:r>
            <a:r>
              <a:rPr lang="ru-RU" i="1" dirty="0"/>
              <a:t> </a:t>
            </a:r>
            <a:r>
              <a:rPr lang="ru-RU" i="1" dirty="0" err="1"/>
              <a:t>you</a:t>
            </a:r>
            <a:r>
              <a:rPr lang="ru-RU" i="1" dirty="0"/>
              <a:t> </a:t>
            </a:r>
            <a:r>
              <a:rPr lang="ru-RU" i="1" dirty="0" err="1"/>
              <a:t>want</a:t>
            </a:r>
            <a:r>
              <a:rPr lang="ru-RU" i="1" dirty="0"/>
              <a:t> </a:t>
            </a:r>
            <a:r>
              <a:rPr lang="ru-RU" i="1" dirty="0" err="1"/>
              <a:t>to</a:t>
            </a:r>
            <a:r>
              <a:rPr lang="ru-RU" i="1" dirty="0"/>
              <a:t>.</a:t>
            </a:r>
          </a:p>
        </p:txBody>
      </p:sp>
      <p:pic>
        <p:nvPicPr>
          <p:cNvPr id="4" name="Picture 17">
            <a:extLst>
              <a:ext uri="{FF2B5EF4-FFF2-40B4-BE49-F238E27FC236}">
                <a16:creationId xmlns:a16="http://schemas.microsoft.com/office/drawing/2014/main" id="{C4277E14-4525-490D-A4CF-235E6A46D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">
            <a:extLst>
              <a:ext uri="{FF2B5EF4-FFF2-40B4-BE49-F238E27FC236}">
                <a16:creationId xmlns:a16="http://schemas.microsoft.com/office/drawing/2014/main" id="{7F1DA64D-C34A-426F-85C5-9AAB1D415FAB}"/>
              </a:ext>
            </a:extLst>
          </p:cNvPr>
          <p:cNvGrpSpPr>
            <a:grpSpLocks/>
          </p:cNvGrpSpPr>
          <p:nvPr/>
        </p:nvGrpSpPr>
        <p:grpSpPr bwMode="auto">
          <a:xfrm>
            <a:off x="762541" y="248277"/>
            <a:ext cx="9095100" cy="1052513"/>
            <a:chOff x="0" y="1536"/>
            <a:chExt cx="5675" cy="663"/>
          </a:xfrm>
        </p:grpSpPr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4D3A933E-0741-47C9-91F8-BDCBB74D52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" name="Rectangle 4">
                <a:extLst>
                  <a:ext uri="{FF2B5EF4-FFF2-40B4-BE49-F238E27FC236}">
                    <a16:creationId xmlns:a16="http://schemas.microsoft.com/office/drawing/2014/main" id="{DB0EF93F-B138-470D-935C-EEEF5D67A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9B974E09-2643-42CC-9F20-7F290A5BF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00A9207-ED04-443E-9FD3-606D10FE2E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BBB2C64D-0FA5-4597-97DE-689EEF3F9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CD3D0278-722A-417F-94BF-E36649D60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9E4AFE9D-3FAB-4688-B72E-4A9540788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E6E58935-618F-4F95-AB62-588E72649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3171711-6A25-4D64-B80E-21E54676A6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A4B4E7A-E364-418E-A605-B24AF21C958D}"/>
              </a:ext>
            </a:extLst>
          </p:cNvPr>
          <p:cNvSpPr txBox="1"/>
          <p:nvPr/>
        </p:nvSpPr>
        <p:spPr>
          <a:xfrm>
            <a:off x="2992590" y="485108"/>
            <a:ext cx="6098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What is </a:t>
            </a:r>
            <a:r>
              <a:rPr lang="en-US" sz="4400" b="1" dirty="0" err="1"/>
              <a:t>Spack</a:t>
            </a:r>
            <a:r>
              <a:rPr lang="en-US" sz="4400" b="1" dirty="0"/>
              <a:t>?</a:t>
            </a:r>
            <a:endParaRPr lang="ru-RU" sz="4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9F5700-4654-457D-BD6F-E30C8ADB5876}"/>
              </a:ext>
            </a:extLst>
          </p:cNvPr>
          <p:cNvSpPr txBox="1"/>
          <p:nvPr/>
        </p:nvSpPr>
        <p:spPr>
          <a:xfrm>
            <a:off x="780173" y="4432218"/>
            <a:ext cx="1063165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packages are installed by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Spack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automatically using package recipes 📦 </a:t>
            </a:r>
            <a:r>
              <a:rPr lang="en-GB" dirty="0">
                <a:solidFill>
                  <a:srgbClr val="000000"/>
                </a:solidFill>
                <a:latin typeface="Open Sans" panose="020B0606030504020204" pitchFamily="34" charset="0"/>
              </a:rPr>
              <a:t>which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are python files. The recipe lists the dependencies of the given package and describes its installation procedure. The advantage of Python here is that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Spack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offers a few base classes to ease the description of the builds, depending on the </a:t>
            </a:r>
            <a:r>
              <a:rPr lang="en-GB" b="0" i="0" u="none" strike="noStrike" dirty="0">
                <a:effectLst/>
                <a:latin typeface="Open Sans" panose="020B0606030504020204" pitchFamily="34" charset="0"/>
                <a:hlinkClick r:id="rId3"/>
              </a:rPr>
              <a:t>build system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used (e.g.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cmake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autotools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meson, etc…). Also an advantage of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Spack</a:t>
            </a:r>
            <a:r>
              <a:rPr lang="en-GB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is that a single package file usually describes the building of many versions of that package.</a:t>
            </a:r>
            <a:endParaRPr lang="ru-RU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999E25-AF59-4CDA-B87E-3C34CB86041A}"/>
              </a:ext>
            </a:extLst>
          </p:cNvPr>
          <p:cNvSpPr txBox="1"/>
          <p:nvPr/>
        </p:nvSpPr>
        <p:spPr>
          <a:xfrm>
            <a:off x="2160431" y="6188226"/>
            <a:ext cx="60981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err="1"/>
              <a:t>Spack</a:t>
            </a:r>
            <a:r>
              <a:rPr lang="ru-RU" sz="2000" b="1" dirty="0"/>
              <a:t> </a:t>
            </a:r>
            <a:r>
              <a:rPr lang="ru-RU" sz="2000" b="1" dirty="0" err="1"/>
              <a:t>specs</a:t>
            </a:r>
            <a:r>
              <a:rPr lang="ru-RU" sz="2000" b="1" dirty="0"/>
              <a:t>: </a:t>
            </a:r>
            <a:r>
              <a:rPr lang="ru-RU" b="1" dirty="0">
                <a:solidFill>
                  <a:srgbClr val="FF0000"/>
                </a:solidFill>
              </a:rPr>
              <a:t>&lt;</a:t>
            </a:r>
            <a:r>
              <a:rPr lang="ru-RU" b="1" dirty="0" err="1">
                <a:solidFill>
                  <a:srgbClr val="FF0000"/>
                </a:solidFill>
              </a:rPr>
              <a:t>package</a:t>
            </a:r>
            <a:r>
              <a:rPr lang="ru-RU" b="1" dirty="0">
                <a:solidFill>
                  <a:srgbClr val="FF0000"/>
                </a:solidFill>
              </a:rPr>
              <a:t>&gt;@&lt;version&gt;%&lt;compiler&gt;+&lt;variants&gt;</a:t>
            </a:r>
          </a:p>
        </p:txBody>
      </p:sp>
    </p:spTree>
    <p:extLst>
      <p:ext uri="{BB962C8B-B14F-4D97-AF65-F5344CB8AC3E}">
        <p14:creationId xmlns:p14="http://schemas.microsoft.com/office/powerpoint/2010/main" val="103542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86B013C7-316F-401E-ADB8-FBD99520F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C69A472-9DA8-424C-9B01-1ED61EFD51EF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C628860-5B08-4DDF-8A9D-61174EB4C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966E7345-A14C-4BD9-91D9-775BE44E44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01D772F4-230A-4CC9-B992-10993676A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713F089C-D922-4CBE-91ED-60835FCD31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B1F5D97D-6272-45D9-AFCB-180424D6C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27E8D416-5801-4954-9E76-4FA603F3F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0E986186-E9BF-42DC-B85D-2EAA7F4C6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A8214CC6-6190-43F1-997E-C7F34CFED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D236D438-1DD9-4112-AC9B-38A5BBB0E6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66EB61-5B3B-4B38-9DE7-6E5E0E0C9878}"/>
              </a:ext>
            </a:extLst>
          </p:cNvPr>
          <p:cNvSpPr txBox="1"/>
          <p:nvPr/>
        </p:nvSpPr>
        <p:spPr>
          <a:xfrm>
            <a:off x="2823201" y="455157"/>
            <a:ext cx="60981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A </a:t>
            </a:r>
            <a:r>
              <a:rPr lang="en-US" sz="4400" b="1" dirty="0" err="1"/>
              <a:t>Spack</a:t>
            </a:r>
            <a:r>
              <a:rPr lang="en-US" sz="4400" b="1" dirty="0"/>
              <a:t> quick start</a:t>
            </a:r>
            <a:endParaRPr lang="ru-RU" sz="4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31D70F-52AE-41B6-9B81-A82FA7936364}"/>
              </a:ext>
            </a:extLst>
          </p:cNvPr>
          <p:cNvSpPr txBox="1"/>
          <p:nvPr/>
        </p:nvSpPr>
        <p:spPr>
          <a:xfrm>
            <a:off x="2041590" y="1370281"/>
            <a:ext cx="5419073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$ git clone https://github.com/spack/spack.git </a:t>
            </a:r>
          </a:p>
          <a:p>
            <a:endParaRPr lang="en-US" dirty="0"/>
          </a:p>
          <a:p>
            <a:r>
              <a:rPr lang="en-US" dirty="0"/>
              <a:t>$ source spack/share/spack/setup-env.sh </a:t>
            </a:r>
          </a:p>
          <a:p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spack</a:t>
            </a:r>
            <a:r>
              <a:rPr lang="en-US" dirty="0"/>
              <a:t> install emacs </a:t>
            </a:r>
          </a:p>
          <a:p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spack</a:t>
            </a:r>
            <a:r>
              <a:rPr lang="en-US" dirty="0"/>
              <a:t> load emacs </a:t>
            </a:r>
          </a:p>
          <a:p>
            <a:endParaRPr lang="en-US" dirty="0"/>
          </a:p>
          <a:p>
            <a:r>
              <a:rPr lang="en-US" dirty="0"/>
              <a:t>$ emacs --version </a:t>
            </a:r>
          </a:p>
          <a:p>
            <a:r>
              <a:rPr lang="en-US" dirty="0"/>
              <a:t>GNU Emacs 27.2</a:t>
            </a:r>
          </a:p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AFE09A-11B5-4B65-AB08-20E4FE854195}"/>
              </a:ext>
            </a:extLst>
          </p:cNvPr>
          <p:cNvSpPr txBox="1"/>
          <p:nvPr/>
        </p:nvSpPr>
        <p:spPr>
          <a:xfrm>
            <a:off x="2041590" y="4908123"/>
            <a:ext cx="3284112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dirty="0"/>
              <a:t>$ </a:t>
            </a:r>
            <a:r>
              <a:rPr lang="en-US" dirty="0" err="1"/>
              <a:t>spack</a:t>
            </a:r>
            <a:r>
              <a:rPr lang="en-US" dirty="0"/>
              <a:t> list</a:t>
            </a:r>
          </a:p>
          <a:p>
            <a:endParaRPr lang="en-US" dirty="0"/>
          </a:p>
          <a:p>
            <a:r>
              <a:rPr lang="en-US" dirty="0"/>
              <a:t>$ </a:t>
            </a:r>
            <a:r>
              <a:rPr lang="en-US" dirty="0" err="1"/>
              <a:t>spack</a:t>
            </a:r>
            <a:r>
              <a:rPr lang="en-US" dirty="0"/>
              <a:t> list | </a:t>
            </a:r>
            <a:r>
              <a:rPr lang="en-US" dirty="0" err="1"/>
              <a:t>wc</a:t>
            </a:r>
            <a:endParaRPr lang="en-US" dirty="0"/>
          </a:p>
          <a:p>
            <a:r>
              <a:rPr lang="en-US" dirty="0"/>
              <a:t>6468    6468   69518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1DF9A18-DC78-4269-BBB2-6EA421AD9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362" y="4862449"/>
            <a:ext cx="441904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5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2654119" y="478821"/>
            <a:ext cx="74069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Basic Workflow.   </a:t>
            </a:r>
            <a:r>
              <a:rPr lang="en-US" sz="4400" b="1" dirty="0" err="1">
                <a:solidFill>
                  <a:srgbClr val="C00000"/>
                </a:solidFill>
              </a:rPr>
              <a:t>spack</a:t>
            </a:r>
            <a:r>
              <a:rPr lang="en-US" sz="4400" b="1" dirty="0">
                <a:solidFill>
                  <a:srgbClr val="C00000"/>
                </a:solidFill>
              </a:rPr>
              <a:t> info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0390DFE-4010-4F23-933E-2EFF10FAA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251" y="1432305"/>
            <a:ext cx="6453562" cy="513091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205D355-F555-4588-A08F-14F0DDDAD8B2}"/>
              </a:ext>
            </a:extLst>
          </p:cNvPr>
          <p:cNvSpPr txBox="1"/>
          <p:nvPr/>
        </p:nvSpPr>
        <p:spPr>
          <a:xfrm>
            <a:off x="650240" y="1670537"/>
            <a:ext cx="447001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spack</a:t>
            </a:r>
            <a:r>
              <a:rPr lang="en-US" sz="3200" b="1" dirty="0">
                <a:solidFill>
                  <a:srgbClr val="FF0000"/>
                </a:solidFill>
              </a:rPr>
              <a:t> info &lt;package&gt;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/>
              <a:t>Get a list of all possible building configuration available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/>
              <a:t>Small description, Version available, list of dependencies and variants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45766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2654119" y="478821"/>
            <a:ext cx="67292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Basic Workflow. </a:t>
            </a:r>
            <a:r>
              <a:rPr lang="en-US" sz="4400" b="1" dirty="0" err="1">
                <a:solidFill>
                  <a:srgbClr val="C00000"/>
                </a:solidFill>
              </a:rPr>
              <a:t>spack</a:t>
            </a:r>
            <a:r>
              <a:rPr lang="en-US" sz="4400" b="1" dirty="0">
                <a:solidFill>
                  <a:srgbClr val="C00000"/>
                </a:solidFill>
              </a:rPr>
              <a:t> spec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A3C574-0ED3-4C0F-8E58-DBDDE181FEA7}"/>
              </a:ext>
            </a:extLst>
          </p:cNvPr>
          <p:cNvSpPr txBox="1"/>
          <p:nvPr/>
        </p:nvSpPr>
        <p:spPr>
          <a:xfrm>
            <a:off x="901056" y="1772634"/>
            <a:ext cx="10785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</a:rPr>
              <a:t>spack</a:t>
            </a:r>
            <a:r>
              <a:rPr lang="en-US" sz="3200" b="1" dirty="0">
                <a:solidFill>
                  <a:srgbClr val="C00000"/>
                </a:solidFill>
              </a:rPr>
              <a:t> spec &lt;package&gt;@&lt;version&gt;%&lt;compiler&gt; + &lt;variants&gt;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343ECF-06FD-47A8-86F6-456C521469A3}"/>
              </a:ext>
            </a:extLst>
          </p:cNvPr>
          <p:cNvSpPr txBox="1"/>
          <p:nvPr/>
        </p:nvSpPr>
        <p:spPr>
          <a:xfrm>
            <a:off x="1036481" y="3028950"/>
            <a:ext cx="89504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To be done before any installation to check what is exactly going to be installed.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Show what would be installed given a spec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Prints the whole set of dependencies and how they will be installed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Can print conflicts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12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2654119" y="478821"/>
            <a:ext cx="672928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Basic Workflow. </a:t>
            </a:r>
            <a:r>
              <a:rPr lang="en-US" sz="4400" b="1" dirty="0" err="1">
                <a:solidFill>
                  <a:srgbClr val="C00000"/>
                </a:solidFill>
              </a:rPr>
              <a:t>spack</a:t>
            </a:r>
            <a:r>
              <a:rPr lang="en-US" sz="4400" b="1" dirty="0">
                <a:solidFill>
                  <a:srgbClr val="C00000"/>
                </a:solidFill>
              </a:rPr>
              <a:t> spec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417B353-E996-4F6C-B9A8-1DA9D67CD9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333" y="1845659"/>
            <a:ext cx="9733333" cy="4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9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2654119" y="478821"/>
            <a:ext cx="72819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Basic Workflow. </a:t>
            </a:r>
            <a:r>
              <a:rPr lang="en-US" sz="4400" b="1" dirty="0" err="1">
                <a:solidFill>
                  <a:srgbClr val="C00000"/>
                </a:solidFill>
              </a:rPr>
              <a:t>spack</a:t>
            </a:r>
            <a:r>
              <a:rPr lang="en-US" sz="4400" b="1" dirty="0">
                <a:solidFill>
                  <a:srgbClr val="C00000"/>
                </a:solidFill>
              </a:rPr>
              <a:t> install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CD3800-ADDE-47E2-861A-0053D7B443C6}"/>
              </a:ext>
            </a:extLst>
          </p:cNvPr>
          <p:cNvSpPr txBox="1"/>
          <p:nvPr/>
        </p:nvSpPr>
        <p:spPr>
          <a:xfrm>
            <a:off x="937116" y="1546290"/>
            <a:ext cx="96315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spack</a:t>
            </a:r>
            <a:r>
              <a:rPr lang="en-US" sz="2800" b="1" dirty="0">
                <a:solidFill>
                  <a:srgbClr val="C00000"/>
                </a:solidFill>
              </a:rPr>
              <a:t> install &lt;package&gt;@&lt;version&gt;%&lt;compiler&gt; + &lt;variants&gt;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52EC090E-057C-4F77-9B95-96AACC031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113" y="2398137"/>
            <a:ext cx="4609524" cy="3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3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7F24CFCD-6A27-4F68-9236-71569D951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28690"/>
            <a:ext cx="10287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F8CF0B5-C830-4297-8B2A-9BB5F21E2C7E}"/>
              </a:ext>
            </a:extLst>
          </p:cNvPr>
          <p:cNvGrpSpPr>
            <a:grpSpLocks/>
          </p:cNvGrpSpPr>
          <p:nvPr/>
        </p:nvGrpSpPr>
        <p:grpSpPr bwMode="auto">
          <a:xfrm>
            <a:off x="618187" y="370871"/>
            <a:ext cx="9095100" cy="1052513"/>
            <a:chOff x="0" y="1536"/>
            <a:chExt cx="5675" cy="6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618C89A-B504-4D3F-9D9E-FDAB0D612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EB431942-F004-412F-92B0-D92684D53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FC31C602-2DD6-4BEF-ACB2-805737446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2ECCF4EB-FEDA-43C3-8B02-70A0D2FE45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F3110001-A43B-4B58-85AC-CCD2E4EC1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10B26-EB09-42CA-AC77-C66D5E43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02AEA73-D7BB-4D93-B034-3A8DC95FF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B8B2F3C3-04A8-4232-9A11-C4C18471C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CDAEE49-D322-4E5C-80F5-617882A696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7A18E10-D4A8-4020-BA7C-61D1CA21122F}"/>
              </a:ext>
            </a:extLst>
          </p:cNvPr>
          <p:cNvSpPr txBox="1"/>
          <p:nvPr/>
        </p:nvSpPr>
        <p:spPr>
          <a:xfrm>
            <a:off x="2654119" y="478821"/>
            <a:ext cx="72819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Basic Workflow. </a:t>
            </a:r>
            <a:r>
              <a:rPr lang="en-US" sz="4400" b="1" dirty="0" err="1">
                <a:solidFill>
                  <a:srgbClr val="C00000"/>
                </a:solidFill>
              </a:rPr>
              <a:t>spack</a:t>
            </a:r>
            <a:r>
              <a:rPr lang="en-US" sz="4400" b="1" dirty="0">
                <a:solidFill>
                  <a:srgbClr val="C00000"/>
                </a:solidFill>
              </a:rPr>
              <a:t> find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921CE3-DE06-432A-807E-04BB9234D1B3}"/>
              </a:ext>
            </a:extLst>
          </p:cNvPr>
          <p:cNvSpPr txBox="1"/>
          <p:nvPr/>
        </p:nvSpPr>
        <p:spPr>
          <a:xfrm>
            <a:off x="1004427" y="1620720"/>
            <a:ext cx="88995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</a:rPr>
              <a:t>spack</a:t>
            </a:r>
            <a:r>
              <a:rPr lang="en-US" sz="3200" b="1" dirty="0">
                <a:solidFill>
                  <a:srgbClr val="C00000"/>
                </a:solidFill>
              </a:rPr>
              <a:t> find -</a:t>
            </a:r>
            <a:r>
              <a:rPr lang="en-US" sz="3200" b="1" dirty="0" err="1">
                <a:solidFill>
                  <a:srgbClr val="C00000"/>
                </a:solidFill>
              </a:rPr>
              <a:t>lpv</a:t>
            </a:r>
            <a:r>
              <a:rPr lang="en-US" sz="3200" b="1" dirty="0">
                <a:solidFill>
                  <a:srgbClr val="C00000"/>
                </a:solidFill>
              </a:rPr>
              <a:t> &lt;package&gt;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F2D96BD-834F-4B4B-905C-C480FA411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81" y="2311740"/>
            <a:ext cx="8190476" cy="43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97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627</Words>
  <Application>Microsoft Office PowerPoint</Application>
  <PresentationFormat>Широкоэкранный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Tahoma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Valeriy Onuchin</dc:creator>
  <cp:lastModifiedBy>Valeriy Onuchin</cp:lastModifiedBy>
  <cp:revision>56</cp:revision>
  <dcterms:created xsi:type="dcterms:W3CDTF">2022-05-13T10:42:55Z</dcterms:created>
  <dcterms:modified xsi:type="dcterms:W3CDTF">2022-05-17T09:48:51Z</dcterms:modified>
</cp:coreProperties>
</file>