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  <p:sldMasterId id="2147483706" r:id="rId2"/>
  </p:sldMasterIdLst>
  <p:notesMasterIdLst>
    <p:notesMasterId r:id="rId44"/>
  </p:notesMasterIdLst>
  <p:handoutMasterIdLst>
    <p:handoutMasterId r:id="rId45"/>
  </p:handoutMasterIdLst>
  <p:sldIdLst>
    <p:sldId id="548" r:id="rId3"/>
    <p:sldId id="535" r:id="rId4"/>
    <p:sldId id="566" r:id="rId5"/>
    <p:sldId id="536" r:id="rId6"/>
    <p:sldId id="561" r:id="rId7"/>
    <p:sldId id="509" r:id="rId8"/>
    <p:sldId id="555" r:id="rId9"/>
    <p:sldId id="554" r:id="rId10"/>
    <p:sldId id="567" r:id="rId11"/>
    <p:sldId id="547" r:id="rId12"/>
    <p:sldId id="573" r:id="rId13"/>
    <p:sldId id="574" r:id="rId14"/>
    <p:sldId id="575" r:id="rId15"/>
    <p:sldId id="515" r:id="rId16"/>
    <p:sldId id="480" r:id="rId17"/>
    <p:sldId id="557" r:id="rId18"/>
    <p:sldId id="559" r:id="rId19"/>
    <p:sldId id="523" r:id="rId20"/>
    <p:sldId id="526" r:id="rId21"/>
    <p:sldId id="537" r:id="rId22"/>
    <p:sldId id="538" r:id="rId23"/>
    <p:sldId id="552" r:id="rId24"/>
    <p:sldId id="562" r:id="rId25"/>
    <p:sldId id="564" r:id="rId26"/>
    <p:sldId id="565" r:id="rId27"/>
    <p:sldId id="546" r:id="rId28"/>
    <p:sldId id="528" r:id="rId29"/>
    <p:sldId id="529" r:id="rId30"/>
    <p:sldId id="530" r:id="rId31"/>
    <p:sldId id="576" r:id="rId32"/>
    <p:sldId id="445" r:id="rId33"/>
    <p:sldId id="558" r:id="rId34"/>
    <p:sldId id="505" r:id="rId35"/>
    <p:sldId id="506" r:id="rId36"/>
    <p:sldId id="477" r:id="rId37"/>
    <p:sldId id="568" r:id="rId38"/>
    <p:sldId id="569" r:id="rId39"/>
    <p:sldId id="570" r:id="rId40"/>
    <p:sldId id="571" r:id="rId41"/>
    <p:sldId id="551" r:id="rId42"/>
    <p:sldId id="572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000000"/>
          </p15:clr>
        </p15:guide>
        <p15:guide id="2" pos="25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/QC6DhQq9hldofp4+NfBqZ2c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224" autoAdjust="0"/>
  </p:normalViewPr>
  <p:slideViewPr>
    <p:cSldViewPr snapToGrid="0">
      <p:cViewPr varScale="1">
        <p:scale>
          <a:sx n="76" d="100"/>
          <a:sy n="76" d="100"/>
        </p:scale>
        <p:origin x="1642" y="67"/>
      </p:cViewPr>
      <p:guideLst>
        <p:guide orient="horz" pos="119"/>
        <p:guide pos="2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8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22E1-C4A9-4A4D-B1CC-6B3EC67C346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D620-FA48-5748-96F8-242C73C0E13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3659" y="-90754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7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11048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:notes"/>
          <p:cNvSpPr/>
          <p:nvPr/>
        </p:nvSpPr>
        <p:spPr>
          <a:xfrm>
            <a:off x="228600" y="1127125"/>
            <a:ext cx="4572000" cy="34448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09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221F5-C917-1A4A-BC6C-B160FF0961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F000B2-D4C1-E54B-BEC6-4B7BD4293790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44661b58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44661b58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a44661b58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08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FAB6-6473-E94C-A204-2E4F0635446F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9135-1B0D-1C44-95BB-3AF1437EF13D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97C-6143-3B4F-A989-A4676ACA857F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5D4984C-B620-9241-B90E-A4DCB8B4C134}" type="datetime1">
              <a:rPr lang="en-US" smtClean="0"/>
              <a:t>1/20/2022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2042" y="256043"/>
            <a:ext cx="7808492" cy="11453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600" b="1" i="1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72042" y="1780870"/>
            <a:ext cx="7957726" cy="447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59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4-9D2C-EA42-852D-DFE8A75E1B4B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2B5C-2F44-1C44-BD0F-FAFE51FEC4AE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8AD4-C62C-C645-9B9C-2274A5C63ABE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B747-D497-134E-88C1-DF785B274518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400C-B1DC-D44F-BE00-BEB7CE8E5ED5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3004-3A90-B542-8B41-C84C34CA3BE0}" type="datetime1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BF4A-05F5-D64A-9CCE-C40769BF22C6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E79-BE16-D04E-9CB4-E8B443746B28}" type="datetime1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F87-F98E-BA4A-AC8A-4EF2B83CA7E2}" type="datetime1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5431-D2F5-E34B-9C3E-BC1A482846FE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BB4-1319-9A4C-BB67-89FE5BF8CD33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F6B-2380-EB49-A74F-CAACAEB77322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001-A5EA-0D48-BBB2-6D32257F4B15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0C89CD7-430E-BE45-A358-C3113DB62E7B}" type="datetime1">
              <a:rPr lang="en-US" smtClean="0"/>
              <a:t>1/20/2022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08D3-2855-4047-94F0-71DC950091BB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98C-6F01-344F-8D63-4E0123847293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991B-0B38-7040-90B2-D8C6AC6DE935}" type="datetime1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3AD-4799-2446-95AF-26CEEC5B176D}" type="datetime1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F8D9-8E6C-0A4F-8447-7F1055095345}" type="datetime1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06DF-8779-7446-AC8F-7323DCCCFDF1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CE7A-9071-4D40-8FF7-25E215899B32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7A3E-143D-A040-98CF-B0B0CB295B5B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4" r:id="rId12"/>
    <p:sldLayoutId id="2147483705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48091B-2EA3-CE42-9434-03513DF6904D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252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hyperlink" Target="https://indico.jinr.ru/event/2781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oi.org/10.1134/S1063779621040043" TargetMode="External"/><Relationship Id="rId5" Type="http://schemas.openxmlformats.org/officeDocument/2006/relationships/hyperlink" Target="https://elibrary.ru/contents.asp?id=46983770&amp;selid=47098049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search/nucl-ex?searchtype=author&amp;query=Kumar,+L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qweek2/Centrality_NICA/tree/master" TargetMode="External"/><Relationship Id="rId3" Type="http://schemas.openxmlformats.org/officeDocument/2006/relationships/hyperlink" Target="https://github.com/FlowNICA/CentralityFramework" TargetMode="External"/><Relationship Id="rId7" Type="http://schemas.openxmlformats.org/officeDocument/2006/relationships/hyperlink" Target="https://indico.jinr.ru/event/1469/contributions/9905/attachments/8135/12126/ivashkin_RFBR_2020.pdf" TargetMode="External"/><Relationship Id="rId2" Type="http://schemas.openxmlformats.org/officeDocument/2006/relationships/hyperlink" Target="https://indico.jinr.ru/event/2065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indico.jinr.ru/event/2066/" TargetMode="External"/><Relationship Id="rId5" Type="http://schemas.openxmlformats.org/officeDocument/2006/relationships/hyperlink" Target="https://github.com/FlowNICA/CentralityFramework/blob/master/Documentation/Centrality_AnalysisNote.pdf" TargetMode="External"/><Relationship Id="rId4" Type="http://schemas.openxmlformats.org/officeDocument/2006/relationships/hyperlink" Target="https://github.com/Dim23/GammaFit" TargetMode="Externa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1469/contributions/9905/attachments/8135/12126/ivashkin_RFBR_2020.pdf" TargetMode="External"/><Relationship Id="rId2" Type="http://schemas.openxmlformats.org/officeDocument/2006/relationships/hyperlink" Target="https://indico.jinr.ru/event/2066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hyperlink" Target="https://indico.jinr.ru/event/2658/" TargetMode="External"/><Relationship Id="rId4" Type="http://schemas.openxmlformats.org/officeDocument/2006/relationships/hyperlink" Target="https://github.com/qweek2/Centrality_NICA/tree/maste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0907.1943v2" TargetMode="Externa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2" Type="http://schemas.openxmlformats.org/officeDocument/2006/relationships/hyperlink" Target="https://arxiv.org/search/nucl-ex?searchtype=author&amp;query=Kumar,+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2" Type="http://schemas.openxmlformats.org/officeDocument/2006/relationships/hyperlink" Target="https://arxiv.org/search/nucl-ex?searchtype=author&amp;query=Kumar,+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2" Type="http://schemas.openxmlformats.org/officeDocument/2006/relationships/hyperlink" Target="https://arxiv.org/search/nucl-ex?searchtype=author&amp;query=Kumar,+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0907.1943v2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2162/#1-some-pwg1-tasks-for-the-mc-p" TargetMode="External"/><Relationship Id="rId2" Type="http://schemas.openxmlformats.org/officeDocument/2006/relationships/hyperlink" Target="https://indico.jinr.ru/event/2323/#1-study-of-centrality-classes" TargetMode="Externa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nucl-ex?searchtype=author&amp;query=Kumar,+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0" y="1154924"/>
            <a:ext cx="8978900" cy="202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3200" i="0" u="none" strike="noStrike" cap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r>
              <a:rPr lang="en-US" sz="2800" dirty="0">
                <a:solidFill>
                  <a:srgbClr val="0000FF"/>
                </a:solidFill>
              </a:rPr>
              <a:t>Global observables in </a:t>
            </a:r>
            <a:r>
              <a:rPr lang="en-US" sz="2800" dirty="0" smtClean="0">
                <a:solidFill>
                  <a:srgbClr val="0000FF"/>
                </a:solidFill>
              </a:rPr>
              <a:t>2022 </a:t>
            </a:r>
            <a:r>
              <a:rPr lang="en-US" sz="2800" dirty="0">
                <a:solidFill>
                  <a:srgbClr val="0000FF"/>
                </a:solidFill>
              </a:rPr>
              <a:t>plans </a:t>
            </a:r>
            <a:r>
              <a:rPr lang="en-US" sz="2800" dirty="0" smtClean="0">
                <a:solidFill>
                  <a:srgbClr val="0000FF"/>
                </a:solidFill>
              </a:rPr>
              <a:t>for the year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0" algn="ctr"/>
            <a:endParaRPr lang="en-US" sz="2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Talk is based  on slides of the PWG1 status  report in October https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://indico.jinr.ru/event/2528/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en-US"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940152" y="4725144"/>
            <a:ext cx="301610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5075" rIns="90000" bIns="4500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-110067" y="3315369"/>
            <a:ext cx="9144000" cy="24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7675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1" i="1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1" i="1" u="sng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1" i="1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sng" strike="noStrike" cap="none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Feofilov</a:t>
            </a:r>
            <a:endParaRPr lang="en-US" sz="2000" b="1" i="1" u="none" strike="noStrike" cap="none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i="0" u="none" strike="noStrike" cap="none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V.Fock</a:t>
            </a:r>
            <a:r>
              <a:rPr lang="en-US" sz="1400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Institute for Physics, Laboratory of Ultra-High Energy Physics, Saint-Petersburg State </a:t>
            </a:r>
            <a:r>
              <a:rPr lang="en-US" sz="1400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6378799" y="3717032"/>
            <a:ext cx="184666" cy="20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059333" y="4742775"/>
            <a:ext cx="6805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 MPD Collaboration </a:t>
            </a:r>
            <a:r>
              <a:rPr lang="en-US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meeting </a:t>
            </a:r>
            <a:r>
              <a:rPr lang="en-US" sz="1600" b="1" i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sz="1600" b="1" i="1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.01.2022</a:t>
            </a:r>
            <a:endParaRPr lang="en-US" sz="16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r>
              <a:rPr lang="en-US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https://indico.jinr.ru/event/2781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/</a:t>
            </a:r>
            <a:endParaRPr lang="en-US" sz="1600" b="1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" descr="NICA-Logo_4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5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0" y="311150"/>
            <a:ext cx="81915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MGM and GM for </a:t>
            </a:r>
            <a:r>
              <a:rPr lang="en-US" sz="3100" b="1" dirty="0" err="1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Pb+Pb</a:t>
            </a:r>
            <a:r>
              <a:rPr lang="en-US" sz="3100" b="1" dirty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collisions:</a:t>
            </a:r>
            <a:endParaRPr sz="3100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1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3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1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3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values </a:t>
            </a:r>
            <a:r>
              <a:rPr lang="en-US" sz="3100" b="1" dirty="0" smtClean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fluctuations[1]</a:t>
            </a:r>
            <a:endParaRPr sz="3100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Google Shape;318;p13" descr="Ncoll SGM vs MGM PbPb12.2.pn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-4199" b="-4199"/>
          <a:stretch/>
        </p:blipFill>
        <p:spPr>
          <a:xfrm>
            <a:off x="371945" y="1622819"/>
            <a:ext cx="3539655" cy="308464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19" name="Google Shape;319;p13" descr="Npart SGM vs MGM PbPb12.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8186" y="1622819"/>
            <a:ext cx="3172747" cy="294071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/>
          <p:nvPr/>
        </p:nvSpPr>
        <p:spPr>
          <a:xfrm>
            <a:off x="304800" y="4487333"/>
            <a:ext cx="87376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Glauber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and </a:t>
            </a:r>
            <a:r>
              <a:rPr lang="en-US" sz="17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MGM 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calculations of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700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(left) and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700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(right) for </a:t>
            </a:r>
            <a:r>
              <a:rPr lang="en-US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Pb+Pb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collisions at b=0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Times New Roman"/>
              <a:buChar char="➢"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Account of energy-momentum  conservation in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multiparticle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production process decreases considerably values of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endParaRPr lang="en-US" sz="2000" b="1" baseline="-25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Times New Roman"/>
              <a:buChar char="➢"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 one of the subject for further studies with available event-generators (SMASH,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DCM-QGSM-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</a:rPr>
              <a:t>SMM, </a:t>
            </a:r>
            <a:r>
              <a:rPr lang="mr-IN" sz="2000" b="1" dirty="0" smtClean="0">
                <a:solidFill>
                  <a:srgbClr val="FF0000"/>
                </a:solidFill>
                <a:latin typeface="Times New Roman" charset="0"/>
              </a:rPr>
              <a:t>…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</a:rPr>
              <a:t>) </a:t>
            </a:r>
            <a:endParaRPr lang="en-US" sz="2000" b="1" dirty="0">
              <a:solidFill>
                <a:srgbClr val="FF0000"/>
              </a:solidFill>
              <a:latin typeface="Times New Roman" charset="0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Times New Roman"/>
              <a:buChar char="➢"/>
            </a:pPr>
            <a:endParaRPr sz="23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" name="Google Shape;323;p13"/>
          <p:cNvCxnSpPr/>
          <p:nvPr/>
        </p:nvCxnSpPr>
        <p:spPr>
          <a:xfrm>
            <a:off x="251520" y="11967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0" y="6288213"/>
            <a:ext cx="83947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[1] </a:t>
            </a:r>
            <a:r>
              <a:rPr lang="en-US" sz="1200" dirty="0" err="1">
                <a:solidFill>
                  <a:schemeClr val="tx1"/>
                </a:solidFill>
              </a:rPr>
              <a:t>G.Feofilov</a:t>
            </a:r>
            <a:r>
              <a:rPr lang="en-US" sz="1200" dirty="0">
                <a:solidFill>
                  <a:schemeClr val="tx1"/>
                </a:solidFill>
              </a:rPr>
              <a:t> et al, RFBR report “ </a:t>
            </a:r>
            <a:r>
              <a:rPr lang="en-US" sz="12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Investigation of initial states…</a:t>
            </a:r>
            <a:r>
              <a:rPr lang="en-US" sz="1200" dirty="0" smtClean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1200" dirty="0"/>
              <a:t>Physics of Elementary Particles and Atomic </a:t>
            </a:r>
            <a:r>
              <a:rPr lang="en-US" sz="1200" dirty="0" smtClean="0"/>
              <a:t>Nuclei, </a:t>
            </a:r>
            <a:r>
              <a:rPr lang="en-US" sz="1200" dirty="0"/>
              <a:t> </a:t>
            </a:r>
            <a:r>
              <a:rPr lang="en-US" sz="1200" dirty="0" smtClean="0"/>
              <a:t>52</a:t>
            </a:r>
            <a:r>
              <a:rPr lang="ru-RU" sz="1200" dirty="0" smtClean="0"/>
              <a:t>,</a:t>
            </a:r>
            <a:r>
              <a:rPr lang="en-US" sz="1200" dirty="0" smtClean="0"/>
              <a:t> </a:t>
            </a:r>
            <a:r>
              <a:rPr lang="ru-RU" sz="1200" dirty="0" smtClean="0"/>
              <a:t>№</a:t>
            </a:r>
            <a:r>
              <a:rPr lang="en-US" sz="1200" dirty="0"/>
              <a:t> </a:t>
            </a:r>
            <a:r>
              <a:rPr lang="en-US" sz="1200" dirty="0">
                <a:hlinkClick r:id="rId5" tooltip="Содержание выпуска"/>
              </a:rPr>
              <a:t>4</a:t>
            </a:r>
            <a:r>
              <a:rPr lang="en-US" sz="1200" dirty="0"/>
              <a:t> </a:t>
            </a:r>
            <a:r>
              <a:rPr lang="ru-RU" sz="1200" dirty="0"/>
              <a:t>,</a:t>
            </a:r>
            <a:r>
              <a:rPr lang="en-US" sz="1200" dirty="0" smtClean="0"/>
              <a:t>2021</a:t>
            </a:r>
            <a:r>
              <a:rPr lang="ru-RU" sz="1200" dirty="0" smtClean="0"/>
              <a:t>, </a:t>
            </a:r>
            <a:r>
              <a:rPr lang="en-US" sz="1200" dirty="0"/>
              <a:t> 584-</a:t>
            </a:r>
            <a:r>
              <a:rPr lang="en-US" sz="1200" dirty="0" smtClean="0"/>
              <a:t>590, DOI</a:t>
            </a:r>
            <a:r>
              <a:rPr lang="en-US" sz="1200" dirty="0"/>
              <a:t>: </a:t>
            </a:r>
            <a:r>
              <a:rPr lang="en-US" sz="1200" dirty="0">
                <a:hlinkClick r:id="rId6"/>
              </a:rPr>
              <a:t>10.1134/S1063779621040043</a:t>
            </a:r>
            <a:endParaRPr lang="en-US" sz="1200" dirty="0"/>
          </a:p>
          <a:p>
            <a:endParaRPr lang="en-US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1820" y="2411512"/>
            <a:ext cx="9040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4754" y="2750178"/>
            <a:ext cx="9191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968" y="5700664"/>
            <a:ext cx="2468032" cy="5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0D1DE-3274-F944-9416-9F2CE8CFB8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310063"/>
            <a:ext cx="4371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52400" y="254000"/>
            <a:ext cx="7397490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aseline="30000" dirty="0">
                <a:solidFill>
                  <a:srgbClr val="3366FF"/>
                </a:solidFill>
              </a:rPr>
              <a:t>Centrality of  relativistic heavy ion collisions</a:t>
            </a:r>
          </a:p>
          <a:p>
            <a:r>
              <a:rPr lang="en-US" sz="4400" baseline="30000" dirty="0" smtClean="0">
                <a:solidFill>
                  <a:srgbClr val="FF0000"/>
                </a:solidFill>
              </a:rPr>
              <a:t>In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aseline="30000" dirty="0" smtClean="0">
                <a:solidFill>
                  <a:srgbClr val="FF0000"/>
                </a:solidFill>
              </a:rPr>
              <a:t>ALICE </a:t>
            </a:r>
            <a:r>
              <a:rPr lang="en-US" sz="4400" baseline="30000" dirty="0">
                <a:solidFill>
                  <a:srgbClr val="FF0000"/>
                </a:solidFill>
              </a:rPr>
              <a:t>as an example</a:t>
            </a:r>
            <a:endParaRPr lang="ru-RU" sz="4400" baseline="300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52600"/>
            <a:ext cx="4143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1854200"/>
            <a:ext cx="39703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5308600" y="1329154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400" baseline="30000" dirty="0">
                <a:solidFill>
                  <a:srgbClr val="0000FF"/>
                </a:solidFill>
              </a:rPr>
              <a:t>PHYSICAL REVIEW C </a:t>
            </a:r>
            <a:r>
              <a:rPr lang="pl-PL" sz="2400" b="1" baseline="30000" dirty="0">
                <a:solidFill>
                  <a:srgbClr val="0000FF"/>
                </a:solidFill>
              </a:rPr>
              <a:t>88</a:t>
            </a:r>
            <a:r>
              <a:rPr lang="pl-PL" sz="2400" baseline="30000" dirty="0">
                <a:solidFill>
                  <a:srgbClr val="0000FF"/>
                </a:solidFill>
              </a:rPr>
              <a:t>, 044909 (2013)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4495800" y="4191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/>
              <a:t>FIG. 10. (Color online) Distribution of the sum of amplitudes in the VZERO scintillators. The distribution is fitted with the NBD- </a:t>
            </a:r>
            <a:r>
              <a:rPr lang="en-US" baseline="30000" dirty="0" err="1"/>
              <a:t>Glauber</a:t>
            </a:r>
            <a:r>
              <a:rPr lang="en-US" baseline="30000" dirty="0"/>
              <a:t> fit (explained in the text), shown as a line. The centrality classes used in the analysis are indicated in the figure. The inset shows a zoom of the most peripheral region.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4500" y="5241836"/>
            <a:ext cx="488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Results indicate that  selection of a narrow centrality class in multiplicity </a:t>
            </a:r>
            <a:r>
              <a:rPr lang="en-US" b="1" dirty="0">
                <a:solidFill>
                  <a:srgbClr val="FF0000"/>
                </a:solidFill>
              </a:rPr>
              <a:t>does not assume </a:t>
            </a:r>
            <a:r>
              <a:rPr lang="en-US" dirty="0">
                <a:solidFill>
                  <a:srgbClr val="FF0000"/>
                </a:solidFill>
              </a:rPr>
              <a:t>real selection of very central events in terms of the impact parameter </a:t>
            </a: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152400" y="166770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5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238" y="469900"/>
            <a:ext cx="9393238" cy="741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66FF"/>
                </a:solidFill>
                <a:latin typeface="+mn-lt"/>
              </a:rPr>
              <a:t>I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mpact parameter </a:t>
            </a:r>
            <a:r>
              <a:rPr lang="en-US" i="1" dirty="0" smtClean="0">
                <a:solidFill>
                  <a:srgbClr val="0066FF"/>
                </a:solidFill>
                <a:latin typeface="+mn-lt"/>
              </a:rPr>
              <a:t>b,</a:t>
            </a:r>
            <a:r>
              <a:rPr lang="en-US" dirty="0" smtClean="0">
                <a:solidFill>
                  <a:srgbClr val="0066FF"/>
                </a:solidFill>
                <a:latin typeface="+mn-lt"/>
              </a:rPr>
              <a:t> multiplicity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and </a:t>
            </a:r>
            <a:r>
              <a:rPr lang="en-US" sz="4000" dirty="0" err="1" smtClean="0">
                <a:solidFill>
                  <a:srgbClr val="0066FF"/>
                </a:solidFill>
                <a:latin typeface="+mn-lt"/>
              </a:rPr>
              <a:t>N</a:t>
            </a:r>
            <a:r>
              <a:rPr lang="en-US" sz="4000" baseline="-25000" dirty="0" err="1" smtClean="0">
                <a:solidFill>
                  <a:srgbClr val="0066FF"/>
                </a:solidFill>
                <a:latin typeface="+mn-lt"/>
              </a:rPr>
              <a:t>part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66FF"/>
                </a:solidFill>
              </a:rPr>
              <a:t>in MC </a:t>
            </a:r>
            <a:r>
              <a:rPr lang="en-US" sz="4000" dirty="0" err="1" smtClean="0">
                <a:solidFill>
                  <a:srgbClr val="0066FF"/>
                </a:solidFill>
              </a:rPr>
              <a:t>Glauber</a:t>
            </a:r>
            <a:r>
              <a:rPr lang="en-US" sz="4000" dirty="0" smtClean="0">
                <a:solidFill>
                  <a:srgbClr val="0066FF"/>
                </a:solidFill>
              </a:rPr>
              <a:t> </a:t>
            </a:r>
            <a:r>
              <a:rPr lang="en-US" sz="4000" dirty="0">
                <a:solidFill>
                  <a:srgbClr val="0066FF"/>
                </a:solidFill>
              </a:rPr>
              <a:t>model</a:t>
            </a:r>
            <a:endParaRPr lang="ru-RU" sz="40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TextBox 12"/>
          <p:cNvSpPr txBox="1">
            <a:spLocks noChangeArrowheads="1"/>
          </p:cNvSpPr>
          <p:nvPr/>
        </p:nvSpPr>
        <p:spPr bwMode="auto">
          <a:xfrm>
            <a:off x="5035550" y="124142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Percentile</a:t>
            </a:r>
          </a:p>
        </p:txBody>
      </p:sp>
      <p:pic>
        <p:nvPicPr>
          <p:cNvPr id="69636" name="Picture 4" descr="Together_Npart_Beta_m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1301979"/>
            <a:ext cx="2930525" cy="20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4"/>
          <p:cNvSpPr txBox="1">
            <a:spLocks noChangeArrowheads="1"/>
          </p:cNvSpPr>
          <p:nvPr/>
        </p:nvSpPr>
        <p:spPr bwMode="auto">
          <a:xfrm>
            <a:off x="5257800" y="37766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Npart distribution in the different centrality classes</a:t>
            </a:r>
          </a:p>
        </p:txBody>
      </p:sp>
      <p:pic>
        <p:nvPicPr>
          <p:cNvPr id="69638" name="Picture 6" descr="Together_beta_b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454150"/>
            <a:ext cx="2603499" cy="18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Some impact parameter centrality classes</a:t>
            </a:r>
          </a:p>
        </p:txBody>
      </p:sp>
      <p:sp>
        <p:nvSpPr>
          <p:cNvPr id="69642" name="TextBox 24"/>
          <p:cNvSpPr txBox="1">
            <a:spLocks noChangeArrowheads="1"/>
          </p:cNvSpPr>
          <p:nvPr/>
        </p:nvSpPr>
        <p:spPr bwMode="auto">
          <a:xfrm>
            <a:off x="5511800" y="1477963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MC </a:t>
            </a:r>
            <a:r>
              <a:rPr lang="en-US" sz="1800" dirty="0" err="1">
                <a:solidFill>
                  <a:srgbClr val="FF0000"/>
                </a:solidFill>
              </a:rPr>
              <a:t>Glauber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PbPb</a:t>
            </a:r>
            <a:r>
              <a:rPr lang="en-US" sz="1800" dirty="0">
                <a:solidFill>
                  <a:srgbClr val="FF0000"/>
                </a:solidFill>
              </a:rPr>
              <a:t> 2.76TeV</a:t>
            </a:r>
          </a:p>
        </p:txBody>
      </p:sp>
      <p:sp>
        <p:nvSpPr>
          <p:cNvPr id="69643" name="Rectangle 3"/>
          <p:cNvSpPr>
            <a:spLocks noChangeArrowheads="1"/>
          </p:cNvSpPr>
          <p:nvPr/>
        </p:nvSpPr>
        <p:spPr bwMode="auto">
          <a:xfrm>
            <a:off x="4410075" y="32448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sp>
        <p:nvSpPr>
          <p:cNvPr id="69644" name="Rectangle 5"/>
          <p:cNvSpPr>
            <a:spLocks noChangeArrowheads="1"/>
          </p:cNvSpPr>
          <p:nvPr/>
        </p:nvSpPr>
        <p:spPr bwMode="auto">
          <a:xfrm>
            <a:off x="8686800" y="34290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cxnSp>
        <p:nvCxnSpPr>
          <p:cNvPr id="69645" name="AutoShape 5"/>
          <p:cNvCxnSpPr>
            <a:cxnSpLocks noChangeShapeType="1"/>
          </p:cNvCxnSpPr>
          <p:nvPr/>
        </p:nvCxnSpPr>
        <p:spPr bwMode="auto">
          <a:xfrm>
            <a:off x="203200" y="1241425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692150" y="6119336"/>
            <a:ext cx="7962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Centrality and </a:t>
            </a:r>
            <a:r>
              <a:rPr lang="en-US" sz="1400" dirty="0" err="1"/>
              <a:t>multiparticle</a:t>
            </a:r>
            <a:r>
              <a:rPr lang="en-US" sz="1400" dirty="0"/>
              <a:t> production in </a:t>
            </a:r>
            <a:r>
              <a:rPr lang="en-US" sz="1400" dirty="0" err="1"/>
              <a:t>ultrarelativistic</a:t>
            </a:r>
            <a:r>
              <a:rPr lang="en-US" sz="1400" dirty="0"/>
              <a:t> nuclear collisions</a:t>
            </a:r>
          </a:p>
          <a:p>
            <a:r>
              <a:rPr lang="en-US" sz="1400" dirty="0" err="1"/>
              <a:t>Drozhzhova</a:t>
            </a:r>
            <a:r>
              <a:rPr lang="en-US" sz="1400" dirty="0"/>
              <a:t> T.A., </a:t>
            </a:r>
            <a:r>
              <a:rPr lang="en-US" sz="1400" dirty="0" err="1"/>
              <a:t>Kovalenko</a:t>
            </a:r>
            <a:r>
              <a:rPr lang="en-US" sz="1400" dirty="0"/>
              <a:t> V.N., </a:t>
            </a:r>
            <a:r>
              <a:rPr lang="en-US" sz="1400" dirty="0" err="1"/>
              <a:t>Seryakov</a:t>
            </a:r>
            <a:r>
              <a:rPr lang="en-US" sz="1400" dirty="0"/>
              <a:t> A.Y., </a:t>
            </a:r>
            <a:r>
              <a:rPr lang="en-US" sz="1400" dirty="0" err="1"/>
              <a:t>Feofilov</a:t>
            </a:r>
            <a:r>
              <a:rPr lang="en-US" sz="1400" dirty="0"/>
              <a:t> G.A.</a:t>
            </a:r>
          </a:p>
          <a:p>
            <a:r>
              <a:rPr lang="en-US" sz="1400" dirty="0"/>
              <a:t>Physics of Atomic Nuclei. 2016. </a:t>
            </a:r>
            <a:r>
              <a:rPr lang="en-US" sz="1400" dirty="0" err="1"/>
              <a:t>Т</a:t>
            </a:r>
            <a:r>
              <a:rPr lang="en-US" sz="1400" dirty="0"/>
              <a:t>. 79. № 5. </a:t>
            </a:r>
            <a:r>
              <a:rPr lang="en-US" sz="1400" dirty="0" err="1"/>
              <a:t>С</a:t>
            </a:r>
            <a:r>
              <a:rPr lang="en-US" sz="1400" dirty="0"/>
              <a:t>. 737-748.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8" y="3299247"/>
            <a:ext cx="7150101" cy="25828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7576"/>
            <a:ext cx="8185151" cy="7687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Centrality</a:t>
            </a:r>
            <a:r>
              <a:rPr lang="en-US" sz="3200" b="1" dirty="0">
                <a:solidFill>
                  <a:srgbClr val="0000FF"/>
                </a:solidFill>
              </a:rPr>
              <a:t>-wise optimization of the class width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66" b="-3112"/>
          <a:stretch/>
        </p:blipFill>
        <p:spPr>
          <a:xfrm>
            <a:off x="647699" y="1270000"/>
            <a:ext cx="6232725" cy="476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976148"/>
            <a:ext cx="6908800" cy="1084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914400"/>
            <a:ext cx="5099352" cy="431800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Multiplicity distribution at 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in </a:t>
            </a:r>
            <a:r>
              <a:rPr lang="en-US" sz="3200" b="1" dirty="0" err="1" smtClean="0">
                <a:solidFill>
                  <a:srgbClr val="0000FF"/>
                </a:solidFill>
              </a:rPr>
              <a:t>Au+Au</a:t>
            </a:r>
            <a:r>
              <a:rPr lang="en-US" sz="3200" b="1" dirty="0" smtClean="0">
                <a:solidFill>
                  <a:srgbClr val="0000FF"/>
                </a:solidFill>
              </a:rPr>
              <a:t> at √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sNN</a:t>
            </a:r>
            <a:r>
              <a:rPr lang="en-US" sz="3200" b="1" dirty="0" smtClean="0">
                <a:solidFill>
                  <a:srgbClr val="0000FF"/>
                </a:solidFill>
              </a:rPr>
              <a:t>= </a:t>
            </a:r>
            <a:r>
              <a:rPr lang="en-US" sz="3200" b="1" dirty="0">
                <a:solidFill>
                  <a:srgbClr val="0000FF"/>
                </a:solidFill>
              </a:rPr>
              <a:t>9.2 </a:t>
            </a:r>
            <a:r>
              <a:rPr lang="en-US" sz="3200" b="1" dirty="0" err="1">
                <a:solidFill>
                  <a:srgbClr val="0000FF"/>
                </a:solidFill>
              </a:rPr>
              <a:t>GeV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97800" cy="4991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812800"/>
            <a:ext cx="4635499" cy="424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349500"/>
            <a:ext cx="38989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5016500"/>
            <a:ext cx="9144000" cy="832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3800" y="58790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February 2010Physical Review C 81(2)</a:t>
            </a:r>
          </a:p>
          <a:p>
            <a:r>
              <a:rPr lang="en-US" dirty="0"/>
              <a:t>DOI:10.1103/PhysRevC.81.024911</a:t>
            </a:r>
          </a:p>
          <a:p>
            <a:r>
              <a:rPr lang="en-US" dirty="0" err="1"/>
              <a:t>SourcearXiv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/publication/235576464_Identified_particle_production_azimuthal_anisotropy_and_interferometry_measurements_in_AuAu_collisions_at_sNN92_GeV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000" y="1243112"/>
            <a:ext cx="3527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PHYSICAL REVIEW C 81, 024911 (2010)</a:t>
            </a:r>
            <a:endParaRPr lang="en-US" dirty="0"/>
          </a:p>
        </p:txBody>
      </p: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7576"/>
            <a:ext cx="8083551" cy="654424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Slide </a:t>
            </a:r>
            <a:r>
              <a:rPr lang="en-US" sz="3200" dirty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rom </a:t>
            </a:r>
            <a:r>
              <a:rPr lang="en-US" sz="3200" dirty="0" err="1" smtClean="0">
                <a:solidFill>
                  <a:srgbClr val="0000FF"/>
                </a:solidFill>
              </a:rPr>
              <a:t>Petr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Parfenov</a:t>
            </a:r>
            <a:r>
              <a:rPr lang="en-US" sz="3200" dirty="0" smtClean="0">
                <a:solidFill>
                  <a:srgbClr val="0000FF"/>
                </a:solidFill>
              </a:rPr>
              <a:t> talk: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96" b="3596"/>
          <a:stretch>
            <a:fillRect/>
          </a:stretch>
        </p:blipFill>
        <p:spPr>
          <a:xfrm>
            <a:off x="70546" y="1112335"/>
            <a:ext cx="9110220" cy="4920165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Slide from </a:t>
            </a:r>
            <a:r>
              <a:rPr lang="en-US" sz="3200" dirty="0" smtClean="0">
                <a:solidFill>
                  <a:srgbClr val="0000FF"/>
                </a:solidFill>
              </a:rPr>
              <a:t>Pedro Nieto talk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0" b="950"/>
          <a:stretch/>
        </p:blipFill>
        <p:spPr>
          <a:xfrm>
            <a:off x="829732" y="1183173"/>
            <a:ext cx="6104468" cy="4391240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7" y="107576"/>
            <a:ext cx="8661400" cy="1336956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Parameters x and f, </a:t>
            </a:r>
            <a:r>
              <a:rPr lang="en-US" sz="3200" dirty="0">
                <a:solidFill>
                  <a:srgbClr val="0000FF"/>
                </a:solidFill>
              </a:rPr>
              <a:t>μ, k) in standard </a:t>
            </a:r>
            <a:r>
              <a:rPr lang="en-US" sz="3200" dirty="0" err="1">
                <a:solidFill>
                  <a:srgbClr val="0000FF"/>
                </a:solidFill>
              </a:rPr>
              <a:t>Glauber</a:t>
            </a:r>
            <a:r>
              <a:rPr lang="en-US" sz="3200" dirty="0">
                <a:solidFill>
                  <a:srgbClr val="0000FF"/>
                </a:solidFill>
              </a:rPr>
              <a:t>-based approach 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systematic  </a:t>
            </a:r>
            <a:r>
              <a:rPr lang="en-US" dirty="0" err="1" smtClean="0">
                <a:solidFill>
                  <a:srgbClr val="FF0000"/>
                </a:solidFill>
              </a:rPr>
              <a:t>behaviour</a:t>
            </a:r>
            <a:r>
              <a:rPr lang="en-US" dirty="0" smtClean="0">
                <a:solidFill>
                  <a:srgbClr val="FF0000"/>
                </a:solidFill>
              </a:rPr>
              <a:t> of these parameters appears to  be rather strange (e.g. for “f”)</a:t>
            </a:r>
          </a:p>
          <a:p>
            <a:r>
              <a:rPr lang="en-US" dirty="0" smtClean="0"/>
              <a:t>It is one of the tasks to be studied before the experimental data analysis at NICA with any application of standard </a:t>
            </a:r>
            <a:r>
              <a:rPr lang="en-US" dirty="0" err="1" smtClean="0"/>
              <a:t>Glauber</a:t>
            </a:r>
            <a:r>
              <a:rPr lang="en-US" dirty="0" smtClean="0"/>
              <a:t>-based approach</a:t>
            </a:r>
            <a:endParaRPr lang="en-US" dirty="0"/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Centrality classes selection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compare with STAR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  needed: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MC simulations </a:t>
            </a:r>
            <a:r>
              <a:rPr lang="en-US" dirty="0" err="1" smtClean="0"/>
              <a:t>fo</a:t>
            </a:r>
            <a:r>
              <a:rPr lang="en-US" dirty="0" smtClean="0"/>
              <a:t> </a:t>
            </a:r>
            <a:r>
              <a:rPr lang="en-US" dirty="0" err="1" smtClean="0"/>
              <a:t>Bi+Bi</a:t>
            </a:r>
            <a:r>
              <a:rPr lang="en-US" dirty="0" smtClean="0"/>
              <a:t> collisions at 9.2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0-10%, 0-30%, 30-60%  and 0-60% and  10-30% </a:t>
            </a:r>
            <a:r>
              <a:rPr lang="en-US" dirty="0" smtClean="0"/>
              <a:t>multiplicity-based centrality classes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Central </a:t>
            </a:r>
            <a:r>
              <a:rPr lang="en-US" dirty="0" err="1" smtClean="0"/>
              <a:t>pseudorapidity</a:t>
            </a:r>
            <a:r>
              <a:rPr lang="en-US" dirty="0" smtClean="0"/>
              <a:t> intervals: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Statistics: ~ 100 </a:t>
            </a:r>
            <a:r>
              <a:rPr lang="en-US" dirty="0" err="1" smtClean="0">
                <a:solidFill>
                  <a:schemeClr val="tx1"/>
                </a:solidFill>
              </a:rPr>
              <a:t>mln</a:t>
            </a:r>
            <a:r>
              <a:rPr lang="en-US" dirty="0" smtClean="0">
                <a:solidFill>
                  <a:schemeClr val="tx1"/>
                </a:solidFill>
              </a:rPr>
              <a:t> min bias events -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…something else?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107576"/>
            <a:ext cx="9753599" cy="7941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66801"/>
            <a:ext cx="8058151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lang="en-US" sz="3200" b="1" dirty="0" smtClean="0">
                <a:solidFill>
                  <a:srgbClr val="0000FF"/>
                </a:solidFill>
              </a:rPr>
              <a:t>Selection </a:t>
            </a:r>
            <a:r>
              <a:rPr lang="en-US" sz="3200" b="1" dirty="0">
                <a:solidFill>
                  <a:srgbClr val="0000FF"/>
                </a:solidFill>
              </a:rPr>
              <a:t>of the </a:t>
            </a:r>
            <a:r>
              <a:rPr lang="en-US" sz="3200" b="1" dirty="0" err="1">
                <a:solidFill>
                  <a:srgbClr val="0000FF"/>
                </a:solidFill>
              </a:rPr>
              <a:t>pseudorapidity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intervals and centrality classes for MPD  analysis and MC simulations for the Physics Performance paper</a:t>
            </a:r>
          </a:p>
          <a:p>
            <a:pPr marL="0" indent="0">
              <a:buNone/>
            </a:pPr>
            <a:r>
              <a:rPr lang="en-US" sz="3200" dirty="0" smtClean="0"/>
              <a:t>----    </a:t>
            </a:r>
            <a:r>
              <a:rPr lang="en-US" sz="3200" dirty="0" err="1" smtClean="0"/>
              <a:t>Bi+Bi</a:t>
            </a:r>
            <a:r>
              <a:rPr lang="en-US" sz="3200" dirty="0" smtClean="0"/>
              <a:t> collisions at √s </a:t>
            </a:r>
            <a:r>
              <a:rPr lang="en-US" sz="3200" baseline="-25000" dirty="0" smtClean="0"/>
              <a:t>NN</a:t>
            </a:r>
            <a:r>
              <a:rPr lang="en-US" sz="3200" dirty="0" smtClean="0"/>
              <a:t>=9.2GeV </a:t>
            </a:r>
            <a:endParaRPr lang="en-US" sz="3200" baseline="-25000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11624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Some </a:t>
            </a:r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ritical issues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What was achieved  by the PWG1 in the period April</a:t>
            </a:r>
            <a:r>
              <a:rPr lang="en-US" dirty="0" smtClean="0">
                <a:solidFill>
                  <a:srgbClr val="000000"/>
                </a:solidFill>
              </a:rPr>
              <a:t>-December </a:t>
            </a:r>
            <a:r>
              <a:rPr lang="en-US" dirty="0">
                <a:solidFill>
                  <a:srgbClr val="000000"/>
                </a:solidFill>
              </a:rPr>
              <a:t>2021?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rgbClr val="000000"/>
                </a:solidFill>
              </a:rPr>
              <a:t>expected to </a:t>
            </a:r>
            <a:r>
              <a:rPr lang="en-US" dirty="0">
                <a:solidFill>
                  <a:srgbClr val="000000"/>
                </a:solidFill>
              </a:rPr>
              <a:t>be new  and </a:t>
            </a:r>
            <a:r>
              <a:rPr lang="en-US" dirty="0" smtClean="0">
                <a:solidFill>
                  <a:srgbClr val="000000"/>
                </a:solidFill>
              </a:rPr>
              <a:t>could be better  measured by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MPD in comparison with STAR@RHIC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- from the point of view of Global Observables?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What is still not quite in line with the expectations of the PWG1?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Request 16: PWG1 -- DCM-SMM, min bias BiBi@9.2 </a:t>
            </a:r>
            <a:r>
              <a:rPr lang="en-US" sz="3200" dirty="0" err="1">
                <a:solidFill>
                  <a:srgbClr val="FF0000"/>
                </a:solidFill>
              </a:rPr>
              <a:t>GeV</a:t>
            </a:r>
            <a:r>
              <a:rPr lang="en-US" sz="3200" dirty="0">
                <a:solidFill>
                  <a:srgbClr val="FF0000"/>
                </a:solidFill>
              </a:rPr>
              <a:t>, 1 </a:t>
            </a:r>
            <a:r>
              <a:rPr lang="en-US" sz="3200" dirty="0" err="1">
                <a:solidFill>
                  <a:srgbClr val="FF0000"/>
                </a:solidFill>
              </a:rPr>
              <a:t>mln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3425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physics studies </a:t>
            </a:r>
            <a:r>
              <a:rPr lang="en-US" dirty="0"/>
              <a:t>within PWG1 (centrality determination with </a:t>
            </a:r>
            <a:endParaRPr lang="en-US" dirty="0" smtClean="0"/>
          </a:p>
          <a:p>
            <a:r>
              <a:rPr lang="en-US" dirty="0" err="1" smtClean="0"/>
              <a:t>FHCal</a:t>
            </a:r>
            <a:r>
              <a:rPr lang="en-US" dirty="0"/>
              <a:t>). </a:t>
            </a:r>
            <a:r>
              <a:rPr lang="en-US" sz="1800" dirty="0" smtClean="0">
                <a:solidFill>
                  <a:srgbClr val="FF0000"/>
                </a:solidFill>
              </a:rPr>
              <a:t>Done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err="1"/>
              <a:t>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dirac</a:t>
            </a:r>
            <a:r>
              <a:rPr lang="en-US" sz="1800" dirty="0"/>
              <a:t>/</a:t>
            </a:r>
            <a:r>
              <a:rPr lang="en-US" sz="1800" dirty="0" err="1"/>
              <a:t>mpd.nica.jinr</a:t>
            </a:r>
            <a:r>
              <a:rPr lang="en-US" sz="1800" dirty="0"/>
              <a:t>/</a:t>
            </a:r>
            <a:r>
              <a:rPr lang="en-US" sz="1800" dirty="0" err="1"/>
              <a:t>vo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/data/</a:t>
            </a:r>
            <a:r>
              <a:rPr lang="en-US" sz="1800" dirty="0" err="1"/>
              <a:t>exp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 err="1"/>
              <a:t>MiniDst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dirac</a:t>
            </a:r>
            <a:r>
              <a:rPr lang="en-US" sz="1800" dirty="0"/>
              <a:t>/</a:t>
            </a:r>
            <a:r>
              <a:rPr lang="en-US" sz="1800" dirty="0" err="1"/>
              <a:t>mpd.nica.jinr</a:t>
            </a:r>
            <a:r>
              <a:rPr lang="en-US" sz="1800" dirty="0"/>
              <a:t>/</a:t>
            </a:r>
            <a:r>
              <a:rPr lang="en-US" sz="1800" dirty="0" err="1"/>
              <a:t>vo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/data/</a:t>
            </a:r>
            <a:r>
              <a:rPr lang="en-US" sz="1800" dirty="0" err="1"/>
              <a:t>MiniDST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/>
              <a:t>500 files, 2000 events per </a:t>
            </a:r>
            <a:r>
              <a:rPr lang="en-US" sz="1800" dirty="0" smtClean="0"/>
              <a:t>file</a:t>
            </a:r>
          </a:p>
          <a:p>
            <a:r>
              <a:rPr lang="en-US" sz="1800" dirty="0"/>
              <a:t>On NICA cluster</a:t>
            </a:r>
            <a:br>
              <a:rPr lang="en-US" sz="1800" dirty="0"/>
            </a:br>
            <a:r>
              <a:rPr lang="en-US" sz="1800" dirty="0" err="1"/>
              <a:t>MiniDst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sim</a:t>
            </a:r>
            <a:r>
              <a:rPr lang="en-US" sz="1800" dirty="0"/>
              <a:t>/data/</a:t>
            </a:r>
            <a:r>
              <a:rPr lang="en-US" sz="1800" dirty="0" err="1"/>
              <a:t>MiniDst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 err="1"/>
              <a:t>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sim</a:t>
            </a:r>
            <a:r>
              <a:rPr lang="en-US" sz="1800" dirty="0"/>
              <a:t>/data/</a:t>
            </a:r>
            <a:r>
              <a:rPr lang="en-US" sz="1800" dirty="0" err="1"/>
              <a:t>exp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Shall we just  mention that the analysis  has started? Should we go into the details of the problems that we  found?</a:t>
            </a:r>
            <a:r>
              <a:rPr lang="en-US" sz="1800" b="1" dirty="0" smtClean="0">
                <a:solidFill>
                  <a:srgbClr val="FF0000"/>
                </a:solidFill>
              </a:rPr>
              <a:t>  SO FAR, THERE IS NO FEEDBACK FROM THE ANALYSIS THAT WAS STARTED!</a:t>
            </a:r>
          </a:p>
          <a:p>
            <a:r>
              <a:rPr lang="en-US" sz="1300" dirty="0" smtClean="0"/>
              <a:t>https</a:t>
            </a:r>
            <a:r>
              <a:rPr lang="en-US" sz="1300" dirty="0"/>
              <a:t>://</a:t>
            </a:r>
            <a:r>
              <a:rPr lang="en-US" sz="1300" dirty="0" err="1"/>
              <a:t>mpdforum.jinr.ru</a:t>
            </a:r>
            <a:r>
              <a:rPr lang="en-US" sz="1300" dirty="0"/>
              <a:t>/t/request-16-pwg1-dcm-smm-min-bias-bibi-9-2-gev-1-mln/376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Request 14: PWG1 - </a:t>
            </a:r>
            <a:r>
              <a:rPr lang="en-US" sz="3200" dirty="0" err="1">
                <a:solidFill>
                  <a:srgbClr val="0000FF"/>
                </a:solidFill>
              </a:rPr>
              <a:t>UrQMD</a:t>
            </a:r>
            <a:r>
              <a:rPr lang="en-US" sz="3200" dirty="0">
                <a:solidFill>
                  <a:srgbClr val="0000FF"/>
                </a:solidFill>
              </a:rPr>
              <a:t>, 1M min. bias </a:t>
            </a:r>
            <a:r>
              <a:rPr lang="en-US" sz="3200" dirty="0" err="1">
                <a:solidFill>
                  <a:srgbClr val="0000FF"/>
                </a:solidFill>
              </a:rPr>
              <a:t>BiBi</a:t>
            </a:r>
            <a:r>
              <a:rPr lang="en-US" sz="3200" dirty="0">
                <a:solidFill>
                  <a:srgbClr val="0000FF"/>
                </a:solidFill>
              </a:rPr>
              <a:t> @ 9.2 </a:t>
            </a:r>
            <a:r>
              <a:rPr lang="en-US" sz="3200" dirty="0" err="1">
                <a:solidFill>
                  <a:srgbClr val="0000FF"/>
                </a:solidFill>
              </a:rPr>
              <a:t>GeV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This production will rely on GEANT4 to simulate the detector response and use </a:t>
            </a:r>
            <a:r>
              <a:rPr lang="en-US" sz="1600" dirty="0" err="1"/>
              <a:t>UrQMD</a:t>
            </a:r>
            <a:r>
              <a:rPr lang="en-US" sz="1600" dirty="0"/>
              <a:t> as an event generator and will be used for physics studies within PWG1 (centrality determination)</a:t>
            </a:r>
            <a:r>
              <a:rPr lang="en-US" sz="1600" dirty="0" smtClean="0"/>
              <a:t>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Done: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 err="1"/>
              <a:t>dst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/</a:t>
            </a:r>
            <a:r>
              <a:rPr lang="en-US" sz="1600" dirty="0" err="1"/>
              <a:t>eos</a:t>
            </a:r>
            <a:r>
              <a:rPr lang="en-US" sz="1600" dirty="0"/>
              <a:t>/</a:t>
            </a:r>
            <a:r>
              <a:rPr lang="en-US" sz="1600" dirty="0" err="1"/>
              <a:t>nica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</a:t>
            </a:r>
            <a:r>
              <a:rPr lang="en-US" sz="1600" dirty="0" err="1"/>
              <a:t>sim</a:t>
            </a:r>
            <a:r>
              <a:rPr lang="en-US" sz="1600" dirty="0"/>
              <a:t>/data/</a:t>
            </a:r>
            <a:r>
              <a:rPr lang="en-US" sz="1600" dirty="0" err="1"/>
              <a:t>exp</a:t>
            </a:r>
            <a:r>
              <a:rPr lang="en-US" sz="1600" dirty="0"/>
              <a:t>/dst-BiBi-09.2GeV-mp06-21-500ev/</a:t>
            </a:r>
            <a:r>
              <a:rPr lang="en-US" sz="1600" dirty="0" err="1"/>
              <a:t>BiBi</a:t>
            </a:r>
            <a:r>
              <a:rPr lang="en-US" sz="1600" dirty="0"/>
              <a:t>/09.2GeV-mb/</a:t>
            </a:r>
            <a:r>
              <a:rPr lang="en-US" sz="1600" dirty="0" err="1"/>
              <a:t>UrQMD</a:t>
            </a:r>
            <a:r>
              <a:rPr lang="en-US" sz="1600" dirty="0"/>
              <a:t>/BiBi-09.2GeV-mp06-21-500ev</a:t>
            </a:r>
            <a:br>
              <a:rPr lang="en-US" sz="1600" dirty="0"/>
            </a:br>
            <a:r>
              <a:rPr lang="en-US" sz="1600" dirty="0" err="1"/>
              <a:t>minidst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/</a:t>
            </a:r>
            <a:r>
              <a:rPr lang="en-US" sz="1600" dirty="0" err="1"/>
              <a:t>eos</a:t>
            </a:r>
            <a:r>
              <a:rPr lang="en-US" sz="1600" dirty="0"/>
              <a:t>/</a:t>
            </a:r>
            <a:r>
              <a:rPr lang="en-US" sz="1600" dirty="0" err="1"/>
              <a:t>nica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</a:t>
            </a:r>
            <a:r>
              <a:rPr lang="en-US" sz="1600" dirty="0" err="1"/>
              <a:t>dirac</a:t>
            </a:r>
            <a:r>
              <a:rPr lang="en-US" sz="1600" dirty="0"/>
              <a:t>/</a:t>
            </a:r>
            <a:r>
              <a:rPr lang="en-US" sz="1600" dirty="0" err="1"/>
              <a:t>mpd.nica.jinr</a:t>
            </a:r>
            <a:r>
              <a:rPr lang="en-US" sz="1600" dirty="0"/>
              <a:t>/</a:t>
            </a:r>
            <a:r>
              <a:rPr lang="en-US" sz="1600" dirty="0" err="1"/>
              <a:t>vo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/data/</a:t>
            </a:r>
            <a:r>
              <a:rPr lang="en-US" sz="1600" dirty="0" err="1"/>
              <a:t>MiniDST</a:t>
            </a:r>
            <a:r>
              <a:rPr lang="en-US" sz="1600" dirty="0"/>
              <a:t>/dst-BiBi-09.2GeV-mp06-21-500ev/</a:t>
            </a:r>
            <a:r>
              <a:rPr lang="en-US" sz="1600" dirty="0" err="1"/>
              <a:t>BiBi</a:t>
            </a:r>
            <a:r>
              <a:rPr lang="en-US" sz="1600" dirty="0"/>
              <a:t>/09.2GeV-mb/</a:t>
            </a:r>
            <a:r>
              <a:rPr lang="en-US" sz="1600" dirty="0" err="1"/>
              <a:t>UrQMD</a:t>
            </a:r>
            <a:r>
              <a:rPr lang="en-US" sz="1600" dirty="0"/>
              <a:t>/BiBi-09.2GeV-mp06-21-</a:t>
            </a:r>
            <a:r>
              <a:rPr lang="en-US" sz="1600" dirty="0" smtClean="0"/>
              <a:t>500ev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Shall we </a:t>
            </a:r>
            <a:r>
              <a:rPr lang="en-US" sz="1600" dirty="0" smtClean="0">
                <a:solidFill>
                  <a:srgbClr val="FF0000"/>
                </a:solidFill>
              </a:rPr>
              <a:t>mention </a:t>
            </a:r>
            <a:r>
              <a:rPr lang="en-US" sz="1600" dirty="0">
                <a:solidFill>
                  <a:srgbClr val="FF0000"/>
                </a:solidFill>
              </a:rPr>
              <a:t>that the analysis  </a:t>
            </a:r>
            <a:r>
              <a:rPr lang="en-US" sz="1600" dirty="0" smtClean="0">
                <a:solidFill>
                  <a:srgbClr val="FF0000"/>
                </a:solidFill>
              </a:rPr>
              <a:t>is in progress?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SO FAR, THERE IS NO FEEDBACK FROM THE ANALYSIS THAT WAS STARTED!</a:t>
            </a:r>
          </a:p>
          <a:p>
            <a:endParaRPr lang="en-US" sz="1600" dirty="0"/>
          </a:p>
          <a:p>
            <a:r>
              <a:rPr lang="en-US" sz="1300" dirty="0" smtClean="0"/>
              <a:t>https</a:t>
            </a:r>
            <a:r>
              <a:rPr lang="en-US" sz="1300" dirty="0"/>
              <a:t>://</a:t>
            </a:r>
            <a:r>
              <a:rPr lang="en-US" sz="1300" dirty="0" err="1"/>
              <a:t>mpdforum.jinr.ru</a:t>
            </a:r>
            <a:r>
              <a:rPr lang="en-US" sz="1300" dirty="0"/>
              <a:t>/t/request-14-pwg1-urqmd-1m-min-bias-bibi-9-2-gev/377/3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0"/>
            <a:ext cx="8229600" cy="9133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wo main approaches to   determination of classes of centrality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0" y="5956300"/>
            <a:ext cx="965200" cy="474052"/>
          </a:xfrm>
        </p:spPr>
        <p:txBody>
          <a:bodyPr>
            <a:normAutofit/>
          </a:bodyPr>
          <a:lstStyle/>
          <a:p>
            <a:pPr marL="349250" lvl="1" indent="0">
              <a:lnSpc>
                <a:spcPct val="80000"/>
              </a:lnSpc>
              <a:buClr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.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01600" y="103480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1069420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Multiplicity in TPC as centrality </a:t>
            </a:r>
            <a:r>
              <a:rPr lang="en-US" sz="2000" b="1" dirty="0" smtClean="0">
                <a:solidFill>
                  <a:srgbClr val="0000FF"/>
                </a:solidFill>
              </a:rPr>
              <a:t>class estimator 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/>
              <a:t> 	</a:t>
            </a:r>
            <a:r>
              <a:rPr lang="en-US" sz="1800" dirty="0"/>
              <a:t>-- method was suggested by MEPHI/GSI </a:t>
            </a:r>
            <a:r>
              <a:rPr lang="en-US" sz="1800" dirty="0" smtClean="0"/>
              <a:t>team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eport  by </a:t>
            </a:r>
            <a:r>
              <a:rPr lang="en-US" sz="1800" dirty="0" err="1" smtClean="0"/>
              <a:t>Petr</a:t>
            </a:r>
            <a:r>
              <a:rPr lang="en-US" sz="1800" dirty="0" smtClean="0"/>
              <a:t> </a:t>
            </a:r>
            <a:r>
              <a:rPr lang="en-US" sz="1800" dirty="0" err="1" smtClean="0"/>
              <a:t>Parfenov</a:t>
            </a:r>
            <a:r>
              <a:rPr lang="en-US" sz="1800" dirty="0" smtClean="0"/>
              <a:t> at the MPD </a:t>
            </a:r>
            <a:r>
              <a:rPr lang="en-US" sz="1800" dirty="0"/>
              <a:t>Physics </a:t>
            </a:r>
            <a:r>
              <a:rPr lang="en-US" sz="1800" dirty="0" smtClean="0">
                <a:solidFill>
                  <a:schemeClr val="tx1"/>
                </a:solidFill>
              </a:rPr>
              <a:t>forum </a:t>
            </a:r>
            <a:r>
              <a:rPr lang="en-US" sz="1800" dirty="0" smtClean="0">
                <a:solidFill>
                  <a:srgbClr val="FF0000"/>
                </a:solidFill>
              </a:rPr>
              <a:t>15.04.2021r</a:t>
            </a:r>
            <a:r>
              <a:rPr lang="en-US" sz="1800" dirty="0"/>
              <a:t>:   </a:t>
            </a:r>
            <a:endParaRPr lang="en-US" sz="1800" dirty="0" smtClean="0"/>
          </a:p>
          <a:p>
            <a:r>
              <a:rPr lang="en-US" sz="1800" dirty="0" smtClean="0"/>
              <a:t>See  	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://indico.jinr.ru/event/2065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https://github.com/FlowNICA/</a:t>
            </a:r>
            <a:r>
              <a:rPr lang="en-US" sz="1800" dirty="0" smtClean="0">
                <a:hlinkClick r:id="rId3"/>
              </a:rPr>
              <a:t>CentralityFramework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https://github.com/Dim23/</a:t>
            </a:r>
            <a:r>
              <a:rPr lang="en-US" sz="1800" dirty="0" smtClean="0">
                <a:hlinkClick r:id="rId4"/>
              </a:rPr>
              <a:t>GammaFit</a:t>
            </a:r>
            <a:endParaRPr lang="en-US" sz="1800" dirty="0" smtClean="0"/>
          </a:p>
          <a:p>
            <a:r>
              <a:rPr lang="en-US" sz="1800" dirty="0" smtClean="0"/>
              <a:t>      </a:t>
            </a:r>
            <a:r>
              <a:rPr lang="en-US" sz="1800" dirty="0"/>
              <a:t>Draft of analysis note: </a:t>
            </a:r>
            <a:r>
              <a:rPr lang="en-US" sz="1800" dirty="0" smtClean="0"/>
              <a:t>   </a:t>
            </a:r>
          </a:p>
          <a:p>
            <a:r>
              <a:rPr lang="en-US" sz="1800" dirty="0">
                <a:hlinkClick r:id="rId5"/>
              </a:rPr>
              <a:t>https://github.com/FlowNICA/CentralityFramework/blob/master/Documentation/</a:t>
            </a:r>
            <a:r>
              <a:rPr lang="en-US" sz="1800" dirty="0" smtClean="0">
                <a:hlinkClick r:id="rId5"/>
              </a:rPr>
              <a:t>Centrality_AnalysisNote.pdf</a:t>
            </a:r>
            <a:endParaRPr lang="en-US" sz="1800" dirty="0"/>
          </a:p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Spectator nucleons with </a:t>
            </a:r>
            <a:r>
              <a:rPr lang="en-US" sz="2000" b="1" dirty="0" err="1">
                <a:solidFill>
                  <a:srgbClr val="0000FF"/>
                </a:solidFill>
              </a:rPr>
              <a:t>FHCal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 </a:t>
            </a:r>
            <a:r>
              <a:rPr lang="en-US" sz="1800" dirty="0"/>
              <a:t>  – by the INR RAS </a:t>
            </a:r>
            <a:r>
              <a:rPr lang="en-US" sz="1800" dirty="0" smtClean="0"/>
              <a:t>team,</a:t>
            </a:r>
            <a:r>
              <a:rPr lang="en-US" sz="1800" dirty="0"/>
              <a:t> </a:t>
            </a:r>
            <a:r>
              <a:rPr lang="en-US" sz="1800" dirty="0" smtClean="0"/>
              <a:t>see </a:t>
            </a:r>
            <a:r>
              <a:rPr lang="en-US" sz="1800" dirty="0"/>
              <a:t>the PWG1 meetings </a:t>
            </a:r>
            <a:r>
              <a:rPr lang="en-US" sz="1800" dirty="0" smtClean="0"/>
              <a:t>Report  </a:t>
            </a:r>
            <a:r>
              <a:rPr lang="en-US" sz="1800" dirty="0"/>
              <a:t>by </a:t>
            </a:r>
            <a:r>
              <a:rPr lang="en-US" sz="1800" dirty="0" err="1">
                <a:latin typeface="Times New Roman"/>
                <a:cs typeface="Times New Roman"/>
              </a:rPr>
              <a:t>Vadim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Volkov</a:t>
            </a:r>
            <a:r>
              <a:rPr lang="en-US" sz="1800" dirty="0" smtClean="0">
                <a:latin typeface="Times New Roman"/>
                <a:cs typeface="Times New Roman"/>
              </a:rPr>
              <a:t>     at </a:t>
            </a:r>
            <a:r>
              <a:rPr lang="en-US" sz="1800" dirty="0" smtClean="0"/>
              <a:t>the </a:t>
            </a:r>
            <a:r>
              <a:rPr lang="en-US" sz="1800" dirty="0"/>
              <a:t>PWG1 </a:t>
            </a:r>
            <a:r>
              <a:rPr lang="en-US" sz="1800" dirty="0" smtClean="0"/>
              <a:t>meeting </a:t>
            </a:r>
            <a:r>
              <a:rPr lang="en-US" sz="1800" b="1" dirty="0" smtClean="0">
                <a:solidFill>
                  <a:srgbClr val="FF0000"/>
                </a:solidFill>
              </a:rPr>
              <a:t>01 </a:t>
            </a:r>
            <a:r>
              <a:rPr lang="en-US" sz="1800" b="1" dirty="0">
                <a:solidFill>
                  <a:srgbClr val="FF0000"/>
                </a:solidFill>
              </a:rPr>
              <a:t>April </a:t>
            </a:r>
            <a:r>
              <a:rPr lang="en-US" sz="1800" b="1" dirty="0" smtClean="0">
                <a:solidFill>
                  <a:srgbClr val="FF0000"/>
                </a:solidFill>
              </a:rPr>
              <a:t>2021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>
                <a:hlinkClick r:id="rId6"/>
              </a:rPr>
              <a:t>https://indico.jinr.ru/event/2066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or </a:t>
            </a:r>
            <a:r>
              <a:rPr lang="en-US" sz="1800" dirty="0"/>
              <a:t>RFBR conference: </a:t>
            </a:r>
          </a:p>
          <a:p>
            <a:r>
              <a:rPr lang="en-US" sz="1800" dirty="0" smtClean="0">
                <a:hlinkClick r:id="rId7"/>
              </a:rPr>
              <a:t>https</a:t>
            </a:r>
            <a:r>
              <a:rPr lang="en-US" sz="1800" dirty="0">
                <a:hlinkClick r:id="rId7"/>
              </a:rPr>
              <a:t>://indico.jinr.ru/event/1469/contributions/9905/attachments/8135/12126/ivashkin_RFBR_2020.</a:t>
            </a:r>
            <a:r>
              <a:rPr lang="en-US" sz="1800" dirty="0" smtClean="0">
                <a:hlinkClick r:id="rId7"/>
              </a:rPr>
              <a:t>pdf</a:t>
            </a:r>
            <a:endParaRPr lang="en-US" sz="1800" dirty="0" smtClean="0"/>
          </a:p>
          <a:p>
            <a:r>
              <a:rPr lang="en-US" sz="1800" dirty="0" smtClean="0"/>
              <a:t>Codes: </a:t>
            </a:r>
            <a:r>
              <a:rPr lang="en-US" sz="1800" dirty="0">
                <a:hlinkClick r:id="rId8"/>
              </a:rPr>
              <a:t>https://github.com/qweek2/Centrality_NICA/tree/</a:t>
            </a:r>
            <a:r>
              <a:rPr lang="en-US" sz="1800" dirty="0" smtClean="0">
                <a:hlinkClick r:id="rId8"/>
              </a:rPr>
              <a:t>master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7" name="Google Shape;111;p1" descr="NICA-Logo_4c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9400" y="6362700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0"/>
            <a:ext cx="8229600" cy="9133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wo main approaches to   determination of classes of centrality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0" y="5956300"/>
            <a:ext cx="965200" cy="474052"/>
          </a:xfrm>
        </p:spPr>
        <p:txBody>
          <a:bodyPr>
            <a:normAutofit/>
          </a:bodyPr>
          <a:lstStyle/>
          <a:p>
            <a:pPr marL="349250" lvl="1" indent="0">
              <a:lnSpc>
                <a:spcPct val="80000"/>
              </a:lnSpc>
              <a:buClr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.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01600" y="103480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1069420"/>
            <a:ext cx="91440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Spectator </a:t>
            </a:r>
            <a:r>
              <a:rPr lang="en-US" sz="2000" b="1" dirty="0">
                <a:solidFill>
                  <a:srgbClr val="0000FF"/>
                </a:solidFill>
              </a:rPr>
              <a:t>nucleons with </a:t>
            </a:r>
            <a:r>
              <a:rPr lang="en-US" sz="2000" b="1" dirty="0" err="1">
                <a:solidFill>
                  <a:srgbClr val="0000FF"/>
                </a:solidFill>
              </a:rPr>
              <a:t>FHCal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 </a:t>
            </a:r>
            <a:r>
              <a:rPr lang="en-US" sz="1800" dirty="0"/>
              <a:t>  – by the INR RAS </a:t>
            </a:r>
            <a:r>
              <a:rPr lang="en-US" sz="1800" dirty="0" smtClean="0"/>
              <a:t>team,</a:t>
            </a:r>
            <a:r>
              <a:rPr lang="en-US" sz="1800" dirty="0"/>
              <a:t> </a:t>
            </a:r>
            <a:r>
              <a:rPr lang="en-US" sz="1800" dirty="0" smtClean="0"/>
              <a:t>see </a:t>
            </a:r>
            <a:r>
              <a:rPr lang="en-US" sz="1800" dirty="0"/>
              <a:t>the PWG1 meetings </a:t>
            </a:r>
            <a:r>
              <a:rPr lang="en-US" sz="1800" dirty="0" smtClean="0"/>
              <a:t>Report  </a:t>
            </a:r>
            <a:r>
              <a:rPr lang="en-US" sz="1800" dirty="0"/>
              <a:t>by </a:t>
            </a:r>
            <a:r>
              <a:rPr lang="en-US" sz="1800" dirty="0" err="1">
                <a:latin typeface="Times New Roman"/>
                <a:cs typeface="Times New Roman"/>
              </a:rPr>
              <a:t>Vadim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Volkov</a:t>
            </a:r>
            <a:r>
              <a:rPr lang="en-US" sz="1800" dirty="0" smtClean="0">
                <a:latin typeface="Times New Roman"/>
                <a:cs typeface="Times New Roman"/>
              </a:rPr>
              <a:t>     at </a:t>
            </a:r>
            <a:r>
              <a:rPr lang="en-US" sz="1800" dirty="0" smtClean="0"/>
              <a:t>the </a:t>
            </a:r>
            <a:r>
              <a:rPr lang="en-US" sz="1800" dirty="0"/>
              <a:t>PWG1 </a:t>
            </a:r>
            <a:r>
              <a:rPr lang="en-US" sz="1800" dirty="0" smtClean="0"/>
              <a:t>meeting </a:t>
            </a:r>
            <a:r>
              <a:rPr lang="en-US" sz="1800" b="1" dirty="0" smtClean="0">
                <a:solidFill>
                  <a:srgbClr val="FF0000"/>
                </a:solidFill>
              </a:rPr>
              <a:t>01 </a:t>
            </a:r>
            <a:r>
              <a:rPr lang="en-US" sz="1800" b="1" dirty="0">
                <a:solidFill>
                  <a:srgbClr val="FF0000"/>
                </a:solidFill>
              </a:rPr>
              <a:t>April </a:t>
            </a:r>
            <a:r>
              <a:rPr lang="en-US" sz="1800" b="1" dirty="0" smtClean="0">
                <a:solidFill>
                  <a:srgbClr val="FF0000"/>
                </a:solidFill>
              </a:rPr>
              <a:t>2021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>
                <a:hlinkClick r:id="rId2"/>
              </a:rPr>
              <a:t>https://indico.jinr.ru/event/2066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or </a:t>
            </a:r>
            <a:r>
              <a:rPr lang="en-US" sz="1800" dirty="0"/>
              <a:t>RFBR conference: </a:t>
            </a:r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://indico.jinr.ru/event/1469/contributions/9905/attachments/8135/12126/ivashkin_RFBR_2020.</a:t>
            </a:r>
            <a:r>
              <a:rPr lang="en-US" sz="1800" dirty="0" smtClean="0">
                <a:hlinkClick r:id="rId3"/>
              </a:rPr>
              <a:t>pdf</a:t>
            </a:r>
            <a:endParaRPr lang="en-US" sz="1800" dirty="0" smtClean="0"/>
          </a:p>
          <a:p>
            <a:r>
              <a:rPr lang="en-US" sz="1800" dirty="0" smtClean="0"/>
              <a:t>Codes: </a:t>
            </a:r>
            <a:r>
              <a:rPr lang="en-US" sz="1800" dirty="0">
                <a:hlinkClick r:id="rId4"/>
              </a:rPr>
              <a:t>https://github.com/qweek2/Centrality_NICA/tree/</a:t>
            </a:r>
            <a:r>
              <a:rPr lang="en-US" sz="1800" dirty="0" smtClean="0">
                <a:hlinkClick r:id="rId4"/>
              </a:rPr>
              <a:t>master</a:t>
            </a:r>
            <a:endParaRPr lang="en-US" sz="1800" dirty="0" smtClean="0"/>
          </a:p>
          <a:p>
            <a:endParaRPr lang="en-US" sz="1800" dirty="0"/>
          </a:p>
          <a:p>
            <a:pPr marL="285750" indent="-285750">
              <a:buFont typeface="Wingdings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It is important to proceed with the results  presented by  </a:t>
            </a:r>
            <a:r>
              <a:rPr lang="en-US" sz="1800" b="1" dirty="0" err="1" smtClean="0">
                <a:solidFill>
                  <a:srgbClr val="FF0000"/>
                </a:solidFill>
              </a:rPr>
              <a:t>Genis</a:t>
            </a:r>
            <a:r>
              <a:rPr lang="en-US" sz="1800" b="1" dirty="0" smtClean="0">
                <a:solidFill>
                  <a:srgbClr val="FF0000"/>
                </a:solidFill>
              </a:rPr>
              <a:t> in the report</a:t>
            </a:r>
          </a:p>
          <a:p>
            <a:r>
              <a:rPr lang="en-US" sz="1800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G. </a:t>
            </a:r>
            <a:r>
              <a:rPr lang="en-US" sz="1800" i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Musulmanbekov</a:t>
            </a:r>
            <a:r>
              <a:rPr lang="en-US" sz="1800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, V. </a:t>
            </a:r>
            <a:r>
              <a:rPr lang="en-US" sz="1800" i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Zhezher</a:t>
            </a:r>
            <a:r>
              <a:rPr lang="en-US" sz="1800" dirty="0" smtClean="0"/>
              <a:t> , </a:t>
            </a:r>
            <a:r>
              <a:rPr lang="en-US" sz="1800" b="1" dirty="0" smtClean="0">
                <a:solidFill>
                  <a:schemeClr val="tx1"/>
                </a:solidFill>
              </a:rPr>
              <a:t>“Nuclear </a:t>
            </a:r>
            <a:r>
              <a:rPr lang="en-US" sz="1800" b="1" dirty="0">
                <a:solidFill>
                  <a:schemeClr val="tx1"/>
                </a:solidFill>
              </a:rPr>
              <a:t>fragments deposited in </a:t>
            </a:r>
            <a:r>
              <a:rPr lang="en-US" sz="1800" b="1" dirty="0" err="1" smtClean="0">
                <a:solidFill>
                  <a:schemeClr val="tx1"/>
                </a:solidFill>
              </a:rPr>
              <a:t>FHCal</a:t>
            </a:r>
            <a:r>
              <a:rPr lang="en-US" sz="1800" b="1" dirty="0" smtClean="0">
                <a:solidFill>
                  <a:schemeClr val="tx1"/>
                </a:solidFill>
              </a:rPr>
              <a:t>. DCM</a:t>
            </a:r>
            <a:r>
              <a:rPr lang="en-US" sz="1800" b="1" dirty="0">
                <a:solidFill>
                  <a:schemeClr val="tx1"/>
                </a:solidFill>
              </a:rPr>
              <a:t>-QGSM or DCM-SMM</a:t>
            </a:r>
            <a:r>
              <a:rPr lang="en-US" sz="1800" b="1" dirty="0" smtClean="0">
                <a:solidFill>
                  <a:schemeClr val="tx1"/>
                </a:solidFill>
              </a:rPr>
              <a:t>?”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endParaRPr lang="en-US" sz="2000" dirty="0" smtClean="0">
              <a:latin typeface="Times New Roman" charset="0"/>
            </a:endParaRPr>
          </a:p>
          <a:p>
            <a:endParaRPr lang="en-US" sz="2000" dirty="0" smtClean="0">
              <a:latin typeface="Times New Roman" charset="0"/>
            </a:endParaRPr>
          </a:p>
          <a:p>
            <a:r>
              <a:rPr lang="en-US" sz="2000" dirty="0" smtClean="0">
                <a:latin typeface="Times New Roman" charset="0"/>
              </a:rPr>
              <a:t>“DCM</a:t>
            </a:r>
            <a:r>
              <a:rPr lang="en-US" sz="2000" dirty="0">
                <a:latin typeface="Times New Roman" charset="0"/>
              </a:rPr>
              <a:t>-QGSM-SMM is more reliable than DCM-QGSM-GEM for description of spallation of excited </a:t>
            </a:r>
            <a:r>
              <a:rPr lang="en-US" sz="2000" b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uclear </a:t>
            </a:r>
            <a:r>
              <a:rPr lang="en-US" sz="2000" b="1" dirty="0" smtClean="0">
                <a:latin typeface="Times New Roman" charset="0"/>
              </a:rPr>
              <a:t>R</a:t>
            </a:r>
            <a:r>
              <a:rPr lang="en-US" sz="2000" dirty="0" smtClean="0">
                <a:latin typeface="Times New Roman" charset="0"/>
              </a:rPr>
              <a:t>emnants”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see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hlinkClick r:id="rId5"/>
              </a:rPr>
              <a:t>https://indico.jinr.ru/event/2658/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latin typeface="Times New Roman" charset="0"/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7" name="Google Shape;111;p1" descr="NICA-Logo_4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9400" y="6362700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125538"/>
            <a:ext cx="4392613" cy="4970462"/>
          </a:xfrm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DCM-QGSM-SMM</a:t>
            </a:r>
            <a:endParaRPr lang="en-US" sz="200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</a:t>
            </a:r>
            <a:r>
              <a:rPr lang="ru-RU" sz="2000" b="1" dirty="0" smtClean="0">
                <a:ea typeface="+mn-ea"/>
              </a:rPr>
              <a:t> 1</a:t>
            </a:r>
            <a:endParaRPr lang="en-US" sz="2000" b="1" dirty="0" smtClean="0">
              <a:ea typeface="+mn-ea"/>
            </a:endParaRPr>
          </a:p>
          <a:p>
            <a:pPr>
              <a:defRPr/>
            </a:pPr>
            <a:r>
              <a:rPr lang="en-US" sz="2000" dirty="0" err="1" smtClean="0">
                <a:ea typeface="+mn-ea"/>
              </a:rPr>
              <a:t>Intranuclear</a:t>
            </a:r>
            <a:r>
              <a:rPr lang="en-US" sz="2000" dirty="0" smtClean="0">
                <a:ea typeface="+mn-ea"/>
              </a:rPr>
              <a:t> Cascade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2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Coalescence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3  </a:t>
            </a:r>
            <a:r>
              <a:rPr lang="en-US" sz="1800" dirty="0">
                <a:ea typeface="+mn-ea"/>
              </a:rPr>
              <a:t>Residual Nucleus (</a:t>
            </a:r>
            <a:r>
              <a:rPr lang="en-US" sz="1800" b="1" dirty="0">
                <a:ea typeface="+mn-ea"/>
              </a:rPr>
              <a:t>RN</a:t>
            </a:r>
            <a:r>
              <a:rPr lang="en-US" sz="1800" dirty="0" smtClean="0">
                <a:ea typeface="+mn-ea"/>
              </a:rPr>
              <a:t>)</a:t>
            </a:r>
          </a:p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ea typeface="+mn-ea"/>
              </a:rPr>
              <a:t>None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</a:t>
            </a:r>
            <a:r>
              <a:rPr lang="en-US" sz="2000" b="1" dirty="0">
                <a:ea typeface="+mn-ea"/>
              </a:rPr>
              <a:t>4  </a:t>
            </a:r>
            <a:r>
              <a:rPr lang="en-US" sz="1800" dirty="0">
                <a:ea typeface="+mn-ea"/>
              </a:rPr>
              <a:t>Residual Nucleus </a:t>
            </a:r>
            <a:r>
              <a:rPr lang="en-US" sz="1800" b="1" dirty="0">
                <a:ea typeface="+mn-ea"/>
              </a:rPr>
              <a:t>(RN</a:t>
            </a:r>
            <a:r>
              <a:rPr lang="en-US" sz="1800" b="1" dirty="0" smtClean="0">
                <a:ea typeface="+mn-ea"/>
              </a:rPr>
              <a:t>)</a:t>
            </a:r>
            <a:endParaRPr lang="en-US" sz="2000" b="1" dirty="0">
              <a:ea typeface="+mn-ea"/>
            </a:endParaRPr>
          </a:p>
          <a:p>
            <a:pPr>
              <a:defRPr/>
            </a:pPr>
            <a:r>
              <a:rPr lang="en-US" sz="2000" dirty="0">
                <a:ea typeface="+mn-ea"/>
              </a:rPr>
              <a:t>Fermi break-up  if A</a:t>
            </a:r>
            <a:r>
              <a:rPr lang="en-US" sz="2000" baseline="-25000" dirty="0">
                <a:ea typeface="+mn-ea"/>
              </a:rPr>
              <a:t>res</a:t>
            </a:r>
            <a:r>
              <a:rPr lang="en-US" sz="2000" dirty="0">
                <a:ea typeface="+mn-ea"/>
              </a:rPr>
              <a:t> &lt; 13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</a:rPr>
              <a:t>Statistical </a:t>
            </a:r>
            <a:r>
              <a:rPr lang="en-US" sz="2000" dirty="0" err="1" smtClean="0">
                <a:solidFill>
                  <a:srgbClr val="FF0000"/>
                </a:solidFill>
                <a:ea typeface="+mn-ea"/>
              </a:rPr>
              <a:t>Multifragmentation</a:t>
            </a:r>
            <a:r>
              <a:rPr lang="en-US" sz="2000" dirty="0" smtClean="0">
                <a:solidFill>
                  <a:srgbClr val="FF0000"/>
                </a:solidFill>
                <a:ea typeface="+mn-ea"/>
              </a:rPr>
              <a:t> (SMM)</a:t>
            </a:r>
            <a:endParaRPr lang="en-US" sz="2000" dirty="0">
              <a:solidFill>
                <a:srgbClr val="FF0000"/>
              </a:solidFill>
              <a:ea typeface="+mn-ea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</a:rPr>
              <a:t>Secondary </a:t>
            </a:r>
            <a:r>
              <a:rPr lang="en-US" sz="2000" dirty="0">
                <a:solidFill>
                  <a:srgbClr val="FF0000"/>
                </a:solidFill>
                <a:ea typeface="+mn-ea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ea typeface="+mn-ea"/>
              </a:rPr>
              <a:t>ragmentation and Evaporation of excited fragments</a:t>
            </a:r>
            <a:endParaRPr lang="en-US" sz="2000" dirty="0">
              <a:solidFill>
                <a:srgbClr val="FF0000"/>
              </a:solidFill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</a:rPr>
              <a:t>Fission	</a:t>
            </a:r>
            <a:endParaRPr lang="en-US" sz="2000" dirty="0">
              <a:ea typeface="+mn-ea"/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395288" y="1125538"/>
            <a:ext cx="4100512" cy="4970462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DCM-QGSM-GEM</a:t>
            </a:r>
          </a:p>
          <a:p>
            <a:pPr marL="0" indent="0">
              <a:buFontTx/>
              <a:buNone/>
              <a:defRPr/>
            </a:pPr>
            <a:r>
              <a:rPr lang="en-US" sz="2000" b="1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</a:t>
            </a:r>
            <a:r>
              <a:rPr lang="ru-RU" sz="2000" b="1" dirty="0" smtClean="0">
                <a:ea typeface="+mn-ea"/>
              </a:rPr>
              <a:t> 1</a:t>
            </a:r>
            <a:endParaRPr lang="en-US" sz="2000" b="1" dirty="0" smtClean="0">
              <a:ea typeface="+mn-ea"/>
            </a:endParaRPr>
          </a:p>
          <a:p>
            <a:pPr>
              <a:defRPr/>
            </a:pPr>
            <a:r>
              <a:rPr lang="en-US" sz="2000" dirty="0" err="1" smtClean="0">
                <a:ea typeface="+mn-ea"/>
              </a:rPr>
              <a:t>Intranuclear</a:t>
            </a:r>
            <a:r>
              <a:rPr lang="en-US" sz="2000" dirty="0" smtClean="0">
                <a:ea typeface="+mn-ea"/>
              </a:rPr>
              <a:t> Cascade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</a:t>
            </a:r>
            <a:r>
              <a:rPr lang="ru-RU" sz="2000" b="1" dirty="0" smtClean="0">
                <a:ea typeface="+mn-ea"/>
              </a:rPr>
              <a:t> 2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Coalescence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3 </a:t>
            </a:r>
            <a:r>
              <a:rPr lang="en-US" sz="1800" dirty="0" smtClean="0">
                <a:ea typeface="+mn-ea"/>
              </a:rPr>
              <a:t>Residual Nucleus (</a:t>
            </a:r>
            <a:r>
              <a:rPr lang="en-US" sz="1800" b="1" dirty="0" smtClean="0">
                <a:ea typeface="+mn-ea"/>
              </a:rPr>
              <a:t>RN</a:t>
            </a:r>
            <a:r>
              <a:rPr lang="en-US" sz="1800" dirty="0" smtClean="0">
                <a:ea typeface="+mn-ea"/>
              </a:rPr>
              <a:t>)</a:t>
            </a:r>
          </a:p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  <a:ea typeface="+mn-ea"/>
              </a:rPr>
              <a:t>Preequlibrium</a:t>
            </a:r>
            <a:r>
              <a:rPr lang="en-US" sz="2000" dirty="0">
                <a:solidFill>
                  <a:srgbClr val="FF0000"/>
                </a:solidFill>
                <a:ea typeface="+mn-ea"/>
              </a:rPr>
              <a:t> emission</a:t>
            </a:r>
            <a:r>
              <a:rPr lang="en-US" sz="2000" dirty="0">
                <a:ea typeface="+mn-ea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4</a:t>
            </a:r>
            <a:endParaRPr lang="en-US" sz="2000" dirty="0" smtClean="0"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</a:rPr>
              <a:t>Fermi-break-up </a:t>
            </a:r>
            <a:r>
              <a:rPr lang="en-US" sz="2000" dirty="0">
                <a:ea typeface="+mn-ea"/>
              </a:rPr>
              <a:t>if A</a:t>
            </a:r>
            <a:r>
              <a:rPr lang="en-US" sz="2000" baseline="-25000" dirty="0">
                <a:ea typeface="+mn-ea"/>
              </a:rPr>
              <a:t>res</a:t>
            </a:r>
            <a:r>
              <a:rPr lang="en-US" sz="2000" dirty="0">
                <a:ea typeface="+mn-ea"/>
              </a:rPr>
              <a:t> &lt; 13 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</a:rPr>
              <a:t>Generalized </a:t>
            </a:r>
            <a:r>
              <a:rPr lang="en-US" sz="2000" dirty="0" smtClean="0">
                <a:solidFill>
                  <a:srgbClr val="FF0000"/>
                </a:solidFill>
                <a:ea typeface="+mn-ea"/>
              </a:rPr>
              <a:t>evaporation (GEM)</a:t>
            </a:r>
            <a:endParaRPr lang="en-US" sz="2000" dirty="0">
              <a:solidFill>
                <a:srgbClr val="FF0000"/>
              </a:solidFill>
              <a:ea typeface="+mn-ea"/>
            </a:endParaRPr>
          </a:p>
          <a:p>
            <a:pPr>
              <a:defRPr/>
            </a:pPr>
            <a:r>
              <a:rPr lang="en-US" sz="2000" dirty="0">
                <a:ea typeface="+mn-ea"/>
              </a:rPr>
              <a:t>Fission</a:t>
            </a:r>
          </a:p>
          <a:p>
            <a:pPr>
              <a:defRPr/>
            </a:pPr>
            <a:endParaRPr lang="en-US" sz="2000" dirty="0">
              <a:ea typeface="+mn-ea"/>
            </a:endParaRPr>
          </a:p>
        </p:txBody>
      </p:sp>
      <p:sp>
        <p:nvSpPr>
          <p:cNvPr id="15364" name="Заголовок 6"/>
          <p:cNvSpPr>
            <a:spLocks noGrp="1"/>
          </p:cNvSpPr>
          <p:nvPr>
            <p:ph type="title"/>
          </p:nvPr>
        </p:nvSpPr>
        <p:spPr>
          <a:xfrm>
            <a:off x="827088" y="115888"/>
            <a:ext cx="7772400" cy="792162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DCM-QGSM-GEM vs DCM-QGSM-SMM</a:t>
            </a:r>
            <a:endParaRPr lang="ru-RU" sz="280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49238"/>
            <a:ext cx="7772400" cy="65881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Conclusion</a:t>
            </a:r>
            <a:endParaRPr lang="ru-RU" sz="3600" dirty="0">
              <a:ea typeface="+mj-ea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771775" y="5300663"/>
            <a:ext cx="3816350" cy="13684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</a:pPr>
            <a:r>
              <a:rPr lang="en-US" sz="2000" b="1" dirty="0">
                <a:latin typeface="Times New Roman" charset="0"/>
              </a:rPr>
              <a:t>DCM-QGSM-SMM </a:t>
            </a:r>
          </a:p>
          <a:p>
            <a:pPr marL="0" indent="0" algn="ctr">
              <a:buFontTx/>
              <a:buNone/>
            </a:pPr>
            <a:r>
              <a:rPr lang="en-US" sz="2000" b="1" dirty="0">
                <a:latin typeface="Times New Roman" charset="0"/>
              </a:rPr>
              <a:t>is </a:t>
            </a:r>
            <a:r>
              <a:rPr lang="en-US" sz="2000" b="1" dirty="0">
                <a:solidFill>
                  <a:srgbClr val="C00000"/>
                </a:solidFill>
                <a:latin typeface="Times New Roman" charset="0"/>
              </a:rPr>
              <a:t>more reliable </a:t>
            </a:r>
            <a:r>
              <a:rPr lang="en-US" sz="2000" b="1" dirty="0">
                <a:latin typeface="Times New Roman" charset="0"/>
              </a:rPr>
              <a:t>for estimation </a:t>
            </a:r>
          </a:p>
          <a:p>
            <a:pPr marL="0" indent="0" algn="ctr">
              <a:buFontTx/>
              <a:buNone/>
            </a:pPr>
            <a:r>
              <a:rPr lang="en-US" sz="2000" b="1" dirty="0" err="1">
                <a:latin typeface="Times New Roman" charset="0"/>
              </a:rPr>
              <a:t>E</a:t>
            </a:r>
            <a:r>
              <a:rPr lang="en-US" sz="2000" b="1" baseline="-25000" dirty="0" err="1">
                <a:latin typeface="Times New Roman" charset="0"/>
              </a:rPr>
              <a:t>FHCal</a:t>
            </a:r>
            <a:r>
              <a:rPr lang="en-US" sz="2000" b="1" dirty="0">
                <a:latin typeface="Times New Roman" charset="0"/>
              </a:rPr>
              <a:t> and Centrality</a:t>
            </a:r>
            <a:endParaRPr lang="ru-RU" sz="2000" b="1" dirty="0">
              <a:latin typeface="Times New Roman" charset="0"/>
            </a:endParaRPr>
          </a:p>
        </p:txBody>
      </p:sp>
      <p:pic>
        <p:nvPicPr>
          <p:cNvPr id="3174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6" t="8154" b="5582"/>
          <a:stretch>
            <a:fillRect/>
          </a:stretch>
        </p:blipFill>
        <p:spPr bwMode="auto">
          <a:xfrm>
            <a:off x="265113" y="2133600"/>
            <a:ext cx="37814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Группа 21"/>
          <p:cNvGrpSpPr>
            <a:grpSpLocks/>
          </p:cNvGrpSpPr>
          <p:nvPr/>
        </p:nvGrpSpPr>
        <p:grpSpPr bwMode="auto">
          <a:xfrm>
            <a:off x="4884738" y="1866900"/>
            <a:ext cx="3654425" cy="3506788"/>
            <a:chOff x="4884738" y="1866310"/>
            <a:chExt cx="3654425" cy="3506906"/>
          </a:xfrm>
        </p:grpSpPr>
        <p:pic>
          <p:nvPicPr>
            <p:cNvPr id="31754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08" t="7169"/>
            <a:stretch>
              <a:fillRect/>
            </a:stretch>
          </p:blipFill>
          <p:spPr bwMode="auto">
            <a:xfrm>
              <a:off x="4884738" y="2133600"/>
              <a:ext cx="3654425" cy="323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064250" y="1866310"/>
              <a:ext cx="1992313" cy="338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ru-RU" sz="1600" kern="0" baseline="0" dirty="0">
                  <a:solidFill>
                    <a:srgbClr val="000000"/>
                  </a:solidFill>
                  <a:latin typeface="Times New Roman"/>
                  <a:ea typeface="+mn-ea"/>
                </a:rPr>
                <a:t> DCM-QGSM-SMM</a:t>
              </a:r>
              <a:endParaRPr lang="ru-RU" sz="1600" dirty="0">
                <a:latin typeface="Times New Roman" panose="02020603050405020304" pitchFamily="18" charset="0"/>
                <a:ea typeface="+mn-ea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1258888" y="1795463"/>
            <a:ext cx="198278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1600" kern="0" baseline="0" dirty="0">
                <a:solidFill>
                  <a:srgbClr val="000000"/>
                </a:solidFill>
                <a:latin typeface="Times New Roman"/>
                <a:ea typeface="+mn-ea"/>
              </a:rPr>
              <a:t> DCM-QGSM-GEM</a:t>
            </a:r>
            <a:endParaRPr lang="ru-RU" sz="1600" dirty="0">
              <a:latin typeface="Times New Roman" panose="02020603050405020304" pitchFamily="18" charset="0"/>
              <a:ea typeface="+mn-ea"/>
            </a:endParaRPr>
          </a:p>
        </p:txBody>
      </p:sp>
      <p:cxnSp>
        <p:nvCxnSpPr>
          <p:cNvPr id="31751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1092200" y="2205038"/>
            <a:ext cx="2327275" cy="2447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2" name="Прямая соединительная линия 25"/>
          <p:cNvCxnSpPr>
            <a:cxnSpLocks noChangeShapeType="1"/>
          </p:cNvCxnSpPr>
          <p:nvPr/>
        </p:nvCxnSpPr>
        <p:spPr bwMode="auto">
          <a:xfrm flipH="1">
            <a:off x="971550" y="2205038"/>
            <a:ext cx="2447925" cy="2447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 bwMode="auto">
          <a:xfrm>
            <a:off x="265113" y="908050"/>
            <a:ext cx="1138237" cy="49847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8042276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</a:t>
            </a:r>
            <a:r>
              <a:rPr lang="en-US" sz="3200" b="1" dirty="0">
                <a:solidFill>
                  <a:srgbClr val="0000FF"/>
                </a:solidFill>
              </a:rPr>
              <a:t>simulations for the Physics Performance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comments to Multiplicity-based methods used in the PWG1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11300"/>
            <a:ext cx="8915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Very detailed analysis +documentation in two approaches used</a:t>
            </a:r>
          </a:p>
          <a:p>
            <a:r>
              <a:rPr lang="en-US" dirty="0" smtClean="0"/>
              <a:t>Important for comparison with RHIC data</a:t>
            </a:r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en-US" b="1" dirty="0" smtClean="0"/>
              <a:t>… but we have to continue to investigate the problems:</a:t>
            </a:r>
          </a:p>
          <a:p>
            <a:r>
              <a:rPr lang="en-US" dirty="0" smtClean="0"/>
              <a:t>Multiplicity-based method is being used  currently at the </a:t>
            </a:r>
            <a:r>
              <a:rPr lang="en-US" dirty="0" err="1" smtClean="0"/>
              <a:t>midrapiidty</a:t>
            </a:r>
            <a:r>
              <a:rPr lang="ru-RU" dirty="0" smtClean="0"/>
              <a:t> </a:t>
            </a:r>
            <a:r>
              <a:rPr lang="en-US" dirty="0" smtClean="0"/>
              <a:t>     |</a:t>
            </a:r>
            <a:r>
              <a:rPr lang="en-US" dirty="0" err="1" smtClean="0"/>
              <a:t>η</a:t>
            </a:r>
            <a:r>
              <a:rPr lang="en-US" dirty="0" smtClean="0"/>
              <a:t> |&lt;0.5: therefore, </a:t>
            </a:r>
            <a:r>
              <a:rPr lang="en-US" dirty="0" smtClean="0">
                <a:solidFill>
                  <a:srgbClr val="FF0000"/>
                </a:solidFill>
              </a:rPr>
              <a:t> auto-correlations might be possible </a:t>
            </a:r>
            <a:r>
              <a:rPr lang="en-US" dirty="0" smtClean="0"/>
              <a:t>in the analysis of fluctuations etc. Different </a:t>
            </a:r>
            <a:r>
              <a:rPr lang="en-US" dirty="0" err="1" smtClean="0"/>
              <a:t>pseudorapidity</a:t>
            </a:r>
            <a:r>
              <a:rPr lang="en-US" dirty="0" smtClean="0"/>
              <a:t> intervals should be selected</a:t>
            </a:r>
          </a:p>
          <a:p>
            <a:r>
              <a:rPr lang="en-US" dirty="0" smtClean="0"/>
              <a:t>Three parameters (f, μ, k) in standard </a:t>
            </a:r>
            <a:r>
              <a:rPr lang="en-US" dirty="0" err="1" smtClean="0"/>
              <a:t>Glauber</a:t>
            </a:r>
            <a:r>
              <a:rPr lang="en-US" dirty="0" smtClean="0"/>
              <a:t>-based approach …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 class width  </a:t>
            </a:r>
            <a:r>
              <a:rPr lang="en-US" dirty="0" smtClean="0"/>
              <a:t>for all  centrality classes (should be optimized)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Systematic errors </a:t>
            </a:r>
            <a:r>
              <a:rPr lang="en-US" dirty="0" smtClean="0"/>
              <a:t>and effects of various cuts on multiplicity  distribution….one of the items for studies</a:t>
            </a:r>
          </a:p>
          <a:p>
            <a:r>
              <a:rPr lang="en-US" dirty="0" err="1" smtClean="0"/>
              <a:t>Glauber</a:t>
            </a:r>
            <a:r>
              <a:rPr lang="en-US" dirty="0"/>
              <a:t>-</a:t>
            </a:r>
            <a:r>
              <a:rPr lang="en-US" dirty="0" smtClean="0"/>
              <a:t>based  approach produces  </a:t>
            </a:r>
            <a:r>
              <a:rPr lang="en-US" dirty="0" err="1" smtClean="0"/>
              <a:t>noticeble</a:t>
            </a:r>
            <a:r>
              <a:rPr lang="en-US" dirty="0" smtClean="0"/>
              <a:t> bias  to the number of binary collisions </a:t>
            </a:r>
            <a:r>
              <a:rPr lang="en-US" dirty="0" err="1" smtClean="0"/>
              <a:t>Ncoll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it is  the old problem –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also  </a:t>
            </a:r>
            <a:r>
              <a:rPr lang="en-US" dirty="0" smtClean="0"/>
              <a:t>one </a:t>
            </a:r>
            <a:r>
              <a:rPr lang="en-US" dirty="0"/>
              <a:t>of the items </a:t>
            </a:r>
            <a:r>
              <a:rPr lang="en-US" dirty="0" smtClean="0"/>
              <a:t>for further studies and checks with the MC event generators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426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8042276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simulations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756024"/>
          </a:xfrm>
        </p:spPr>
        <p:txBody>
          <a:bodyPr/>
          <a:lstStyle/>
          <a:p>
            <a:pPr marL="0" indent="0"/>
            <a:r>
              <a:rPr lang="en-US" sz="3200" dirty="0">
                <a:solidFill>
                  <a:srgbClr val="0000FF"/>
                </a:solidFill>
              </a:rPr>
              <a:t>The next </a:t>
            </a:r>
            <a:r>
              <a:rPr lang="en-US" sz="3200" dirty="0" smtClean="0">
                <a:solidFill>
                  <a:srgbClr val="0000FF"/>
                </a:solidFill>
              </a:rPr>
              <a:t>steps: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06500"/>
            <a:ext cx="8610599" cy="56515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Distribution inside the PWG1 of tasks and subtasks of  the MC simulations production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it is crucial to proceed further with understanding of individual interests 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The main two approaches </a:t>
            </a:r>
            <a:r>
              <a:rPr lang="en-US" dirty="0" smtClean="0">
                <a:solidFill>
                  <a:schemeClr val="tx1"/>
                </a:solidFill>
              </a:rPr>
              <a:t>(multiplicity-based and </a:t>
            </a:r>
            <a:r>
              <a:rPr lang="en-US" dirty="0" err="1" smtClean="0">
                <a:solidFill>
                  <a:schemeClr val="tx1"/>
                </a:solidFill>
              </a:rPr>
              <a:t>FHCal</a:t>
            </a:r>
            <a:r>
              <a:rPr lang="en-US" dirty="0" smtClean="0">
                <a:solidFill>
                  <a:schemeClr val="tx1"/>
                </a:solidFill>
              </a:rPr>
              <a:t> energy)   to the determination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the classes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centrality </a:t>
            </a:r>
            <a:r>
              <a:rPr lang="en-US" b="1" dirty="0" smtClean="0">
                <a:solidFill>
                  <a:srgbClr val="0000FF"/>
                </a:solidFill>
              </a:rPr>
              <a:t>are valid and important </a:t>
            </a:r>
            <a:r>
              <a:rPr lang="en-US" dirty="0" smtClean="0">
                <a:solidFill>
                  <a:schemeClr val="tx1"/>
                </a:solidFill>
              </a:rPr>
              <a:t>for the further investigations. 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Other approaches to centrality classes definition </a:t>
            </a:r>
            <a:r>
              <a:rPr lang="en-US" dirty="0" smtClean="0">
                <a:solidFill>
                  <a:srgbClr val="000000"/>
                </a:solidFill>
              </a:rPr>
              <a:t>(selection of </a:t>
            </a:r>
            <a:r>
              <a:rPr lang="en-US" dirty="0" err="1" smtClean="0">
                <a:solidFill>
                  <a:srgbClr val="000000"/>
                </a:solidFill>
              </a:rPr>
              <a:t>pseudorapidity</a:t>
            </a:r>
            <a:r>
              <a:rPr lang="en-US" dirty="0" smtClean="0">
                <a:solidFill>
                  <a:srgbClr val="000000"/>
                </a:solidFill>
              </a:rPr>
              <a:t> intervals, account of </a:t>
            </a:r>
            <a:r>
              <a:rPr lang="en-US" spc="-1" dirty="0" smtClean="0">
                <a:solidFill>
                  <a:srgbClr val="000000"/>
                </a:solidFill>
              </a:rPr>
              <a:t>asymmetry </a:t>
            </a:r>
            <a:r>
              <a:rPr lang="en-US" spc="-1" dirty="0">
                <a:solidFill>
                  <a:srgbClr val="000000"/>
                </a:solidFill>
              </a:rPr>
              <a:t>of the total spectator volume </a:t>
            </a:r>
            <a:r>
              <a:rPr lang="en-US" spc="-1" dirty="0" smtClean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pc="-1" dirty="0" smtClean="0">
                <a:solidFill>
                  <a:srgbClr val="000000"/>
                </a:solidFill>
              </a:rPr>
              <a:t>AAMCC and fragmentation processes, effects of nucleon stopping, etc… ) </a:t>
            </a:r>
            <a:r>
              <a:rPr lang="en-US" dirty="0" smtClean="0">
                <a:solidFill>
                  <a:srgbClr val="000000"/>
                </a:solidFill>
              </a:rPr>
              <a:t>should be also developed further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We have </a:t>
            </a:r>
            <a:r>
              <a:rPr lang="en-US" dirty="0" smtClean="0">
                <a:solidFill>
                  <a:srgbClr val="FF0000"/>
                </a:solidFill>
              </a:rPr>
              <a:t>the following </a:t>
            </a:r>
            <a:r>
              <a:rPr lang="en-US" b="1" dirty="0" smtClean="0">
                <a:solidFill>
                  <a:srgbClr val="FF0000"/>
                </a:solidFill>
              </a:rPr>
              <a:t>experts</a:t>
            </a:r>
            <a:r>
              <a:rPr lang="en-US" dirty="0" smtClean="0">
                <a:solidFill>
                  <a:srgbClr val="FF0000"/>
                </a:solidFill>
              </a:rPr>
              <a:t> today 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err="1">
                <a:solidFill>
                  <a:srgbClr val="FF0000"/>
                </a:solidFill>
              </a:rPr>
              <a:t>Petr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Parfenov</a:t>
            </a:r>
            <a:r>
              <a:rPr lang="en-US" dirty="0" smtClean="0">
                <a:solidFill>
                  <a:srgbClr val="FF0000"/>
                </a:solidFill>
              </a:rPr>
              <a:t>,  </a:t>
            </a:r>
            <a:r>
              <a:rPr lang="en-US" dirty="0" err="1">
                <a:solidFill>
                  <a:srgbClr val="FF0000"/>
                </a:solidFill>
              </a:rPr>
              <a:t>Vadim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Volkov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Pedro Nieto, Mike Medina and </a:t>
            </a:r>
            <a:r>
              <a:rPr lang="en-US" dirty="0" err="1" smtClean="0">
                <a:solidFill>
                  <a:srgbClr val="FF0000"/>
                </a:solidFill>
              </a:rPr>
              <a:t>Ivonne</a:t>
            </a:r>
            <a:r>
              <a:rPr lang="en-US" dirty="0" smtClean="0">
                <a:solidFill>
                  <a:srgbClr val="FF0000"/>
                </a:solidFill>
              </a:rPr>
              <a:t> Maldonado -</a:t>
            </a:r>
            <a:r>
              <a:rPr lang="en-US" dirty="0">
                <a:solidFill>
                  <a:srgbClr val="FF0000"/>
                </a:solidFill>
              </a:rPr>
              <a:t>- who may </a:t>
            </a:r>
            <a:r>
              <a:rPr lang="en-US" dirty="0" smtClean="0">
                <a:solidFill>
                  <a:srgbClr val="FF0000"/>
                </a:solidFill>
              </a:rPr>
              <a:t>trigger  </a:t>
            </a:r>
            <a:r>
              <a:rPr lang="en-US" dirty="0">
                <a:solidFill>
                  <a:srgbClr val="FF0000"/>
                </a:solidFill>
              </a:rPr>
              <a:t>via the PWG1 the </a:t>
            </a:r>
            <a:r>
              <a:rPr lang="en-US" dirty="0" smtClean="0">
                <a:solidFill>
                  <a:srgbClr val="FF0000"/>
                </a:solidFill>
              </a:rPr>
              <a:t>requests on MC </a:t>
            </a:r>
            <a:r>
              <a:rPr lang="en-US" dirty="0">
                <a:solidFill>
                  <a:srgbClr val="FF0000"/>
                </a:solidFill>
              </a:rPr>
              <a:t>production </a:t>
            </a:r>
            <a:r>
              <a:rPr lang="en-US" dirty="0" smtClean="0">
                <a:solidFill>
                  <a:srgbClr val="FF0000"/>
                </a:solidFill>
              </a:rPr>
              <a:t>at NICA clusters in </a:t>
            </a:r>
            <a:r>
              <a:rPr lang="en-US" dirty="0">
                <a:solidFill>
                  <a:srgbClr val="FF0000"/>
                </a:solidFill>
              </a:rPr>
              <a:t>line with results of our </a:t>
            </a:r>
            <a:r>
              <a:rPr lang="en-US" dirty="0" smtClean="0">
                <a:solidFill>
                  <a:srgbClr val="FF0000"/>
                </a:solidFill>
              </a:rPr>
              <a:t>discussion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Tentative plans from the groups in PWG1 for 2022- the proposal is to discuss in January. Please, prepare your regions of interest.</a:t>
            </a: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9"/>
            <a:ext cx="822801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are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 today?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Some news from the Physics Council 08.12.2021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858" y="1253066"/>
            <a:ext cx="8527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1513" y="1624112"/>
            <a:ext cx="682751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Beams at NICA  collider are expected in the end of 2022 (no collisions)</a:t>
            </a:r>
          </a:p>
          <a:p>
            <a:pPr marL="342900" indent="-342900">
              <a:buAutoNum type="arabicParenR"/>
            </a:pPr>
            <a:r>
              <a:rPr lang="en-US" dirty="0" smtClean="0"/>
              <a:t>Collisions </a:t>
            </a:r>
            <a:r>
              <a:rPr lang="mr-IN" dirty="0" smtClean="0"/>
              <a:t>–</a:t>
            </a:r>
            <a:r>
              <a:rPr lang="en-US" dirty="0" smtClean="0"/>
              <a:t> in the 3rQ of 2023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EPJA </a:t>
            </a:r>
            <a:r>
              <a:rPr lang="en-US" dirty="0"/>
              <a:t>Paper - </a:t>
            </a:r>
            <a:r>
              <a:rPr lang="en-US" dirty="0" smtClean="0"/>
              <a:t> practically ready for submission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Talks </a:t>
            </a:r>
            <a:r>
              <a:rPr lang="en-US" dirty="0"/>
              <a:t>at the conferences (QM 2022 and RHIC workshop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New MPD Physics paper is being considered,  some discussion on the  content </a:t>
            </a:r>
          </a:p>
          <a:p>
            <a:r>
              <a:rPr lang="en-US" dirty="0" smtClean="0"/>
              <a:t>and preparations are to be started in January 2022 </a:t>
            </a:r>
            <a:r>
              <a:rPr lang="mr-IN" dirty="0" smtClean="0"/>
              <a:t>–</a:t>
            </a:r>
            <a:r>
              <a:rPr lang="en-US" dirty="0" smtClean="0"/>
              <a:t> the role of PWGs is important!</a:t>
            </a:r>
          </a:p>
          <a:p>
            <a:r>
              <a:rPr lang="en-US" dirty="0" smtClean="0"/>
              <a:t>--please, start thinking!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6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756024"/>
          </a:xfrm>
        </p:spPr>
        <p:txBody>
          <a:bodyPr/>
          <a:lstStyle/>
          <a:p>
            <a:pPr marL="0" indent="0"/>
            <a:r>
              <a:rPr lang="en-US" sz="3200" dirty="0" smtClean="0">
                <a:solidFill>
                  <a:srgbClr val="0000FF"/>
                </a:solidFill>
              </a:rPr>
              <a:t>Organization of workflow</a:t>
            </a:r>
            <a:r>
              <a:rPr lang="en-US" sz="3200" dirty="0" smtClean="0">
                <a:solidFill>
                  <a:srgbClr val="0000FF"/>
                </a:solidFill>
              </a:rPr>
              <a:t>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06500"/>
            <a:ext cx="8610599" cy="56515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PWG1 </a:t>
            </a:r>
            <a:r>
              <a:rPr lang="en-US" sz="2000" dirty="0" smtClean="0">
                <a:solidFill>
                  <a:srgbClr val="0000FF"/>
                </a:solidFill>
              </a:rPr>
              <a:t>should prepare to provide expertise on global observables for other physics groups as soon as data are recorded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We need intensify efforts prior to the actual data taking in order to effectively using working time to prepare for that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Need to decide on effective way of communication of different analysis groups in PWG1 and with other PWG’s. Would it be mailing, forum, wiki-like structure, </a:t>
            </a:r>
            <a:r>
              <a:rPr lang="en-US" sz="2000" dirty="0" err="1" smtClean="0">
                <a:solidFill>
                  <a:srgbClr val="0000FF"/>
                </a:solidFill>
              </a:rPr>
              <a:t>mattermost</a:t>
            </a:r>
            <a:r>
              <a:rPr lang="en-US" sz="2000" dirty="0" smtClean="0">
                <a:solidFill>
                  <a:srgbClr val="0000FF"/>
                </a:solidFill>
              </a:rPr>
              <a:t>, etc.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Need to find people who will lead different analysis topics. Centrality calculation has volunteers, what else?</a:t>
            </a:r>
          </a:p>
          <a:p>
            <a:pPr>
              <a:buFont typeface="Wingdings" charset="2"/>
              <a:buChar char="Ø"/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44661b58c_2_0"/>
          <p:cNvSpPr txBox="1">
            <a:spLocks noGrp="1"/>
          </p:cNvSpPr>
          <p:nvPr>
            <p:ph type="title"/>
          </p:nvPr>
        </p:nvSpPr>
        <p:spPr>
          <a:xfrm>
            <a:off x="568725" y="2323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ga44661b58c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a44661b58c_2_0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3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Some </a:t>
            </a:r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ritical issues to be presented in the given report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What is </a:t>
            </a:r>
            <a:r>
              <a:rPr lang="en-US" dirty="0" smtClean="0">
                <a:solidFill>
                  <a:srgbClr val="FF0000"/>
                </a:solidFill>
              </a:rPr>
              <a:t>expected to </a:t>
            </a:r>
            <a:r>
              <a:rPr lang="en-US" dirty="0">
                <a:solidFill>
                  <a:srgbClr val="FF0000"/>
                </a:solidFill>
              </a:rPr>
              <a:t>be new  and </a:t>
            </a:r>
            <a:r>
              <a:rPr lang="en-US" dirty="0" smtClean="0">
                <a:solidFill>
                  <a:srgbClr val="FF0000"/>
                </a:solidFill>
              </a:rPr>
              <a:t>could be better  measured by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MPD in comparison with STAR@RHIC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from the point of view of Global Observables?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was achieved  by the PWG1 in the period April-October 2021?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is still not quite in line with the expectations of the PWG1?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Important issue: </a:t>
            </a:r>
            <a:r>
              <a:rPr lang="en-US" dirty="0" smtClean="0">
                <a:solidFill>
                  <a:srgbClr val="0000FF"/>
                </a:solidFill>
              </a:rPr>
              <a:t>it is proposed to have contact persons/experts in each  relevant field/topic   of study&amp; Names within PWG1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8068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3200" y="1206500"/>
            <a:ext cx="8801100" cy="47371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8000" dirty="0" smtClean="0"/>
              <a:t>Two approaches, are being developed for </a:t>
            </a:r>
            <a:r>
              <a:rPr lang="en-US" sz="8000" dirty="0"/>
              <a:t>determination of </a:t>
            </a:r>
            <a:r>
              <a:rPr lang="en-US" sz="8000" dirty="0">
                <a:solidFill>
                  <a:srgbClr val="0000FF"/>
                </a:solidFill>
              </a:rPr>
              <a:t>centrality </a:t>
            </a:r>
            <a:r>
              <a:rPr lang="en-US" sz="8000" dirty="0" smtClean="0">
                <a:solidFill>
                  <a:srgbClr val="0000FF"/>
                </a:solidFill>
              </a:rPr>
              <a:t>classes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8000" dirty="0" smtClean="0">
                <a:solidFill>
                  <a:srgbClr val="0000FF"/>
                </a:solidFill>
              </a:rPr>
              <a:t>in AA collisions</a:t>
            </a:r>
            <a:r>
              <a:rPr lang="en-US" sz="8000" dirty="0" smtClean="0"/>
              <a:t>:                                                                      (</a:t>
            </a:r>
            <a:r>
              <a:rPr lang="en-US" sz="8000" dirty="0" err="1"/>
              <a:t>i</a:t>
            </a:r>
            <a:r>
              <a:rPr lang="en-US" sz="8000" dirty="0"/>
              <a:t>)  traditional  multiplicity-based,  </a:t>
            </a:r>
            <a:r>
              <a:rPr lang="en-US" sz="8000" dirty="0" smtClean="0"/>
              <a:t>and                                                  (</a:t>
            </a:r>
            <a:r>
              <a:rPr lang="en-US" sz="8000" dirty="0"/>
              <a:t>ii) </a:t>
            </a:r>
            <a:r>
              <a:rPr lang="en-US" sz="8000" dirty="0" smtClean="0"/>
              <a:t>novel approach, </a:t>
            </a:r>
            <a:r>
              <a:rPr lang="en-US" sz="8000" dirty="0"/>
              <a:t>based on spectators spatial distributions in  </a:t>
            </a:r>
            <a:r>
              <a:rPr lang="en-US" sz="8000" dirty="0" err="1"/>
              <a:t>FHCal</a:t>
            </a:r>
            <a:endParaRPr lang="en-US" sz="8000" dirty="0" smtClean="0">
              <a:solidFill>
                <a:srgbClr val="0000FF"/>
              </a:solidFill>
            </a:endParaRPr>
          </a:p>
          <a:p>
            <a:pPr marL="285750" indent="-285750">
              <a:buClrTx/>
              <a:buFont typeface="Wingdings" charset="2"/>
              <a:buChar char="Ø"/>
            </a:pPr>
            <a:r>
              <a:rPr lang="en-US" sz="8000" dirty="0">
                <a:solidFill>
                  <a:schemeClr val="tx1"/>
                </a:solidFill>
              </a:rPr>
              <a:t>T</a:t>
            </a:r>
            <a:r>
              <a:rPr lang="en-US" sz="8000" dirty="0" smtClean="0">
                <a:solidFill>
                  <a:schemeClr val="tx1"/>
                </a:solidFill>
              </a:rPr>
              <a:t>heoretical considerations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aimed at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physics </a:t>
            </a:r>
            <a:r>
              <a:rPr lang="en-US" sz="8000" b="1" i="1" spc="-1" dirty="0">
                <a:solidFill>
                  <a:srgbClr val="000000"/>
                </a:solidFill>
              </a:rPr>
              <a:t>description of </a:t>
            </a:r>
            <a:r>
              <a:rPr lang="en-US" sz="8000" dirty="0" smtClean="0">
                <a:solidFill>
                  <a:srgbClr val="000000"/>
                </a:solidFill>
              </a:rPr>
              <a:t>fragmentation processes </a:t>
            </a:r>
            <a:r>
              <a:rPr lang="en-US" sz="8000" b="1" i="1" spc="-1" dirty="0">
                <a:solidFill>
                  <a:srgbClr val="000000"/>
                </a:solidFill>
              </a:rPr>
              <a:t>in AA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collisions   </a:t>
            </a:r>
            <a:r>
              <a:rPr lang="en-US" sz="8000" dirty="0" smtClean="0">
                <a:solidFill>
                  <a:srgbClr val="000000"/>
                </a:solidFill>
              </a:rPr>
              <a:t>and  for  understanding </a:t>
            </a:r>
            <a:r>
              <a:rPr lang="en-US" sz="8000" dirty="0">
                <a:solidFill>
                  <a:srgbClr val="000000"/>
                </a:solidFill>
              </a:rPr>
              <a:t>of the collision </a:t>
            </a:r>
            <a:r>
              <a:rPr lang="en-US" sz="8000" dirty="0" smtClean="0">
                <a:solidFill>
                  <a:srgbClr val="000000"/>
                </a:solidFill>
              </a:rPr>
              <a:t>dynamics, are also  in progress. </a:t>
            </a:r>
            <a:r>
              <a:rPr lang="en-US" sz="8000" dirty="0" smtClean="0">
                <a:solidFill>
                  <a:srgbClr val="0000FF"/>
                </a:solidFill>
              </a:rPr>
              <a:t>An additional observable </a:t>
            </a:r>
            <a:r>
              <a:rPr lang="en-US" sz="8000" dirty="0">
                <a:solidFill>
                  <a:srgbClr val="0000FF"/>
                </a:solidFill>
              </a:rPr>
              <a:t>for centrality </a:t>
            </a:r>
            <a:r>
              <a:rPr lang="en-US" sz="8000" dirty="0" smtClean="0">
                <a:solidFill>
                  <a:srgbClr val="0000FF"/>
                </a:solidFill>
              </a:rPr>
              <a:t>classes is proposed</a:t>
            </a:r>
            <a:r>
              <a:rPr lang="en-US" sz="8000" dirty="0">
                <a:solidFill>
                  <a:srgbClr val="0000FF"/>
                </a:solidFill>
              </a:rPr>
              <a:t>:</a:t>
            </a:r>
            <a:r>
              <a:rPr lang="en-US" sz="8000" b="1" i="1" spc="-1" dirty="0" smtClean="0">
                <a:solidFill>
                  <a:srgbClr val="0000FF"/>
                </a:solidFill>
              </a:rPr>
              <a:t> </a:t>
            </a:r>
            <a:r>
              <a:rPr lang="en-US" sz="8000" b="1" i="1" spc="-1" dirty="0">
                <a:solidFill>
                  <a:schemeClr val="tx1"/>
                </a:solidFill>
              </a:rPr>
              <a:t>a ratio of </a:t>
            </a:r>
            <a:r>
              <a:rPr lang="en-US" sz="8000" b="1" i="1" spc="-1" dirty="0" smtClean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(</a:t>
            </a:r>
            <a:r>
              <a:rPr lang="en-US" sz="8000" dirty="0">
                <a:solidFill>
                  <a:schemeClr val="tx1"/>
                </a:solidFill>
              </a:rPr>
              <a:t>a sum of fragment charges}</a:t>
            </a:r>
            <a:r>
              <a:rPr lang="en-US" sz="8000" baseline="30000" dirty="0">
                <a:solidFill>
                  <a:schemeClr val="tx1"/>
                </a:solidFill>
              </a:rPr>
              <a:t>2</a:t>
            </a:r>
            <a:r>
              <a:rPr lang="en-US" sz="8000" dirty="0">
                <a:solidFill>
                  <a:schemeClr val="tx1"/>
                </a:solidFill>
              </a:rPr>
              <a:t>/{total </a:t>
            </a:r>
            <a:r>
              <a:rPr lang="en-US" sz="8000" dirty="0" err="1" smtClean="0">
                <a:solidFill>
                  <a:schemeClr val="tx1"/>
                </a:solidFill>
              </a:rPr>
              <a:t>Spect.Energy</a:t>
            </a:r>
            <a:r>
              <a:rPr lang="en-US" sz="8000" dirty="0" smtClean="0">
                <a:solidFill>
                  <a:schemeClr val="tx1"/>
                </a:solidFill>
              </a:rPr>
              <a:t>}.</a:t>
            </a:r>
            <a:endParaRPr lang="en-US" sz="8000" dirty="0" smtClean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Selecting </a:t>
            </a:r>
            <a:r>
              <a:rPr lang="en-US" sz="8000" dirty="0">
                <a:solidFill>
                  <a:srgbClr val="0000FF"/>
                </a:solidFill>
              </a:rPr>
              <a:t>multiplicity </a:t>
            </a:r>
            <a:r>
              <a:rPr lang="en-US" sz="8000" dirty="0" smtClean="0">
                <a:solidFill>
                  <a:srgbClr val="0000FF"/>
                </a:solidFill>
              </a:rPr>
              <a:t>classes, as a proxy to centrality </a:t>
            </a:r>
            <a:r>
              <a:rPr lang="en-US" sz="8000" dirty="0" smtClean="0"/>
              <a:t>in heavy-ion collisions, is </a:t>
            </a:r>
            <a:r>
              <a:rPr lang="en-US" sz="8000" dirty="0"/>
              <a:t>needed at the first stage of MPD data </a:t>
            </a:r>
            <a:r>
              <a:rPr lang="en-US" sz="8000" dirty="0" smtClean="0"/>
              <a:t>analysis to compare </a:t>
            </a:r>
            <a:r>
              <a:rPr lang="en-US" sz="8000" dirty="0"/>
              <a:t>with </a:t>
            </a:r>
            <a:r>
              <a:rPr lang="en-US" sz="8000" dirty="0" smtClean="0"/>
              <a:t>the already </a:t>
            </a:r>
            <a:r>
              <a:rPr lang="en-US" sz="8000" dirty="0"/>
              <a:t>existing results </a:t>
            </a:r>
            <a:r>
              <a:rPr lang="en-US" sz="8000" dirty="0" err="1" smtClean="0"/>
              <a:t>obtsained</a:t>
            </a:r>
            <a:r>
              <a:rPr lang="en-US" sz="8000" dirty="0" smtClean="0"/>
              <a:t> at RHIC.</a:t>
            </a:r>
            <a:endParaRPr lang="en-US" sz="8000" dirty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Codes </a:t>
            </a:r>
            <a:r>
              <a:rPr lang="en-US" sz="8000" dirty="0"/>
              <a:t>for selecting events </a:t>
            </a:r>
            <a:r>
              <a:rPr lang="en-US" sz="8000" dirty="0">
                <a:solidFill>
                  <a:srgbClr val="0000FF"/>
                </a:solidFill>
              </a:rPr>
              <a:t>for classes for </a:t>
            </a:r>
            <a:r>
              <a:rPr lang="en-US" sz="8000" dirty="0" smtClean="0">
                <a:solidFill>
                  <a:srgbClr val="0000FF"/>
                </a:solidFill>
              </a:rPr>
              <a:t>multiplicity </a:t>
            </a:r>
            <a:r>
              <a:rPr lang="en-US" sz="8000" dirty="0" smtClean="0"/>
              <a:t>are developed </a:t>
            </a:r>
            <a:r>
              <a:rPr lang="en-US" sz="8000" dirty="0"/>
              <a:t>and </a:t>
            </a:r>
            <a:r>
              <a:rPr lang="en-US" sz="8000" dirty="0" smtClean="0"/>
              <a:t>accessible. Documentation is also provided  (however</a:t>
            </a:r>
            <a:r>
              <a:rPr lang="en-US" sz="8000" dirty="0"/>
              <a:t>, </a:t>
            </a:r>
            <a:r>
              <a:rPr lang="en-US" sz="8000" dirty="0" smtClean="0"/>
              <a:t>the working </a:t>
            </a:r>
            <a:r>
              <a:rPr lang="en-US" sz="8000" dirty="0"/>
              <a:t>groups must interact closely </a:t>
            </a:r>
            <a:r>
              <a:rPr lang="en-US" sz="8000" dirty="0" smtClean="0"/>
              <a:t>with the  PWG1)</a:t>
            </a:r>
            <a:endParaRPr lang="en-US" sz="8000" dirty="0"/>
          </a:p>
        </p:txBody>
      </p:sp>
      <p:cxnSp>
        <p:nvCxnSpPr>
          <p:cNvPr id="5" name="Google Shape;323;p13"/>
          <p:cNvCxnSpPr/>
          <p:nvPr/>
        </p:nvCxnSpPr>
        <p:spPr>
          <a:xfrm>
            <a:off x="238820" y="10824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6024890"/>
            <a:ext cx="8521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en-US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7576"/>
            <a:ext cx="8172451" cy="7306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9700" y="1181100"/>
            <a:ext cx="9004300" cy="7772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 The choice of classes on </a:t>
            </a:r>
            <a:r>
              <a:rPr lang="en-US" sz="2000" dirty="0">
                <a:solidFill>
                  <a:srgbClr val="0000FF"/>
                </a:solidFill>
              </a:rPr>
              <a:t>the energy </a:t>
            </a:r>
            <a:r>
              <a:rPr lang="en-US" sz="2000" dirty="0" smtClean="0">
                <a:solidFill>
                  <a:srgbClr val="0000FF"/>
                </a:solidFill>
              </a:rPr>
              <a:t>of spectators </a:t>
            </a:r>
            <a:r>
              <a:rPr lang="en-US" sz="2000" dirty="0"/>
              <a:t>in the FHCAL calorimeter ---- the procedure is demonstrated based on the newly developed approach of accounting not only energy, but also the </a:t>
            </a:r>
            <a:r>
              <a:rPr lang="en-US" sz="2000" dirty="0">
                <a:solidFill>
                  <a:srgbClr val="0000FF"/>
                </a:solidFill>
              </a:rPr>
              <a:t>spatial distribution of </a:t>
            </a:r>
            <a:r>
              <a:rPr lang="en-US" sz="2000" dirty="0" smtClean="0">
                <a:solidFill>
                  <a:srgbClr val="0000FF"/>
                </a:solidFill>
              </a:rPr>
              <a:t>energy </a:t>
            </a:r>
            <a:r>
              <a:rPr lang="en-US" sz="2000" dirty="0">
                <a:solidFill>
                  <a:srgbClr val="0000FF"/>
                </a:solidFill>
              </a:rPr>
              <a:t>of spectators </a:t>
            </a:r>
            <a:r>
              <a:rPr lang="en-US" sz="2000" dirty="0" smtClean="0"/>
              <a:t>hitting the </a:t>
            </a:r>
            <a:r>
              <a:rPr lang="en-US" sz="2000" dirty="0"/>
              <a:t>calorimeter.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/>
              <a:t>new FHCAL technique </a:t>
            </a:r>
            <a:r>
              <a:rPr lang="en-US" sz="2000" dirty="0" smtClean="0"/>
              <a:t>provides  </a:t>
            </a:r>
            <a:r>
              <a:rPr lang="en-US" sz="2000" dirty="0"/>
              <a:t>an independent selection of classes of </a:t>
            </a:r>
            <a:r>
              <a:rPr lang="en-US" sz="2000" dirty="0" smtClean="0"/>
              <a:t>events (and </a:t>
            </a:r>
            <a:r>
              <a:rPr lang="en-US" sz="2000" dirty="0"/>
              <a:t>it  </a:t>
            </a:r>
            <a:r>
              <a:rPr lang="en-US" sz="2000" dirty="0" smtClean="0"/>
              <a:t>excludes also  </a:t>
            </a:r>
            <a:r>
              <a:rPr lang="en-US" sz="2000" dirty="0"/>
              <a:t>autocorrelations in </a:t>
            </a:r>
            <a:r>
              <a:rPr lang="en-US" sz="2000" dirty="0" smtClean="0"/>
              <a:t>the analysis of data </a:t>
            </a:r>
            <a:r>
              <a:rPr lang="en-US" sz="2000" dirty="0"/>
              <a:t>on fluctuations and correlations of </a:t>
            </a:r>
            <a:r>
              <a:rPr lang="en-US" sz="2000" dirty="0" smtClean="0"/>
              <a:t>observables).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/>
              <a:t>Some  problems relevant to the centrality classes selection are revealed:                                                                                                      -- The events </a:t>
            </a:r>
            <a:r>
              <a:rPr lang="en-US" sz="2000" dirty="0"/>
              <a:t>with a rather  wide set of  impact parameters </a:t>
            </a:r>
            <a:r>
              <a:rPr lang="en-US" sz="2000" dirty="0" smtClean="0"/>
              <a:t>could be  mixed into the class. The </a:t>
            </a:r>
            <a:r>
              <a:rPr lang="en-US" sz="2000" dirty="0"/>
              <a:t>trivial volume fluctuations are to be </a:t>
            </a:r>
            <a:r>
              <a:rPr lang="en-US" sz="2000" dirty="0" smtClean="0"/>
              <a:t>minimized  </a:t>
            </a:r>
            <a:r>
              <a:rPr lang="en-US" sz="2000" dirty="0"/>
              <a:t>by </a:t>
            </a:r>
            <a:r>
              <a:rPr lang="en-US" sz="2000" dirty="0" smtClean="0"/>
              <a:t> centrality</a:t>
            </a:r>
            <a:r>
              <a:rPr lang="en-US" sz="2000" dirty="0"/>
              <a:t>-wise optimization of the class </a:t>
            </a:r>
            <a:r>
              <a:rPr lang="en-US" sz="2000" dirty="0" smtClean="0"/>
              <a:t>width used.   -</a:t>
            </a:r>
            <a:r>
              <a:rPr lang="en-US" sz="2000" dirty="0"/>
              <a:t>-The number of binary collisions </a:t>
            </a:r>
            <a:r>
              <a:rPr lang="en-US" sz="2000" dirty="0" smtClean="0"/>
              <a:t>obtained in a standard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  approach is </a:t>
            </a:r>
            <a:r>
              <a:rPr lang="en-US" sz="2000" dirty="0"/>
              <a:t>usually </a:t>
            </a:r>
            <a:r>
              <a:rPr lang="en-US" sz="2000" dirty="0" smtClean="0"/>
              <a:t>model biased (e.g.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). It </a:t>
            </a:r>
            <a:r>
              <a:rPr lang="en-US" sz="2000" dirty="0"/>
              <a:t>should </a:t>
            </a:r>
            <a:r>
              <a:rPr lang="en-US" sz="2000" dirty="0" smtClean="0"/>
              <a:t>be </a:t>
            </a:r>
            <a:r>
              <a:rPr lang="en-US" sz="2000" dirty="0"/>
              <a:t>taken into account </a:t>
            </a:r>
            <a:r>
              <a:rPr lang="en-US" sz="2000" dirty="0" smtClean="0"/>
              <a:t>in the  </a:t>
            </a:r>
            <a:r>
              <a:rPr lang="en-US" sz="2000" dirty="0" smtClean="0">
                <a:solidFill>
                  <a:schemeClr val="tx1"/>
                </a:solidFill>
              </a:rPr>
              <a:t>MPD </a:t>
            </a:r>
            <a:r>
              <a:rPr lang="en-US" sz="2000" dirty="0">
                <a:solidFill>
                  <a:schemeClr val="tx1"/>
                </a:solidFill>
              </a:rPr>
              <a:t>data </a:t>
            </a:r>
            <a:r>
              <a:rPr lang="en-US" sz="2000" dirty="0" smtClean="0">
                <a:solidFill>
                  <a:schemeClr val="tx1"/>
                </a:solidFill>
              </a:rPr>
              <a:t> physics analysis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Google Shape;323;p13"/>
          <p:cNvCxnSpPr/>
          <p:nvPr/>
        </p:nvCxnSpPr>
        <p:spPr>
          <a:xfrm>
            <a:off x="200720" y="9808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92100" y="6334780"/>
            <a:ext cx="814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5" r="265"/>
          <a:stretch>
            <a:fillRect/>
          </a:stretch>
        </p:blipFill>
        <p:spPr>
          <a:xfrm>
            <a:off x="0" y="668866"/>
            <a:ext cx="9124951" cy="492812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319242"/>
            <a:ext cx="9203267" cy="1026958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FF0000"/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168"/>
            <a:ext cx="8970433" cy="52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Selection of the </a:t>
            </a:r>
            <a:r>
              <a:rPr lang="en-US" sz="2600" b="1" dirty="0" err="1">
                <a:solidFill>
                  <a:srgbClr val="0000FF"/>
                </a:solidFill>
              </a:rPr>
              <a:t>pseudorapidity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intervals and centrality classes 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STAR@RHIC</a:t>
            </a:r>
            <a:r>
              <a:rPr lang="en-US" sz="2000" dirty="0" smtClean="0"/>
              <a:t>: </a:t>
            </a:r>
            <a:r>
              <a:rPr lang="en-US" sz="2000" dirty="0" err="1" smtClean="0"/>
              <a:t>Au+Au</a:t>
            </a:r>
            <a:r>
              <a:rPr lang="en-US" sz="2000" dirty="0" smtClean="0"/>
              <a:t> collisions at √s 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=9.2GeV, year 2008 , a short test run of </a:t>
            </a:r>
            <a:r>
              <a:rPr lang="en-US" sz="2000" dirty="0"/>
              <a:t>~</a:t>
            </a:r>
            <a:r>
              <a:rPr lang="en-US" sz="2000" dirty="0" smtClean="0"/>
              <a:t>3000 good events </a:t>
            </a:r>
            <a:r>
              <a:rPr lang="en-US" sz="2000" dirty="0" smtClean="0">
                <a:solidFill>
                  <a:srgbClr val="0000FF"/>
                </a:solidFill>
              </a:rPr>
              <a:t>[1]</a:t>
            </a:r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Energy </a:t>
            </a:r>
            <a:r>
              <a:rPr lang="en-US" sz="2000" dirty="0"/>
              <a:t>dependence of particle ratios,π−/π+, </a:t>
            </a:r>
            <a:r>
              <a:rPr lang="en-US" sz="2000" dirty="0" smtClean="0"/>
              <a:t>p</a:t>
            </a:r>
            <a:r>
              <a:rPr lang="en-US" sz="2000" dirty="0"/>
              <a:t>/p</a:t>
            </a:r>
            <a:r>
              <a:rPr lang="en-US" sz="2000" dirty="0" smtClean="0"/>
              <a:t>, K</a:t>
            </a:r>
            <a:r>
              <a:rPr lang="en-US" sz="2000" dirty="0"/>
              <a:t>−/K</a:t>
            </a:r>
            <a:r>
              <a:rPr lang="en-US" sz="2000" dirty="0" smtClean="0"/>
              <a:t>+ and K</a:t>
            </a:r>
            <a:r>
              <a:rPr lang="en-US" sz="2000" dirty="0"/>
              <a:t>/π, plotted as a function </a:t>
            </a:r>
            <a:r>
              <a:rPr lang="en-US" sz="2000" dirty="0" smtClean="0"/>
              <a:t>of √</a:t>
            </a:r>
            <a:r>
              <a:rPr lang="en-US" sz="2000" dirty="0" err="1"/>
              <a:t>sNN</a:t>
            </a:r>
            <a:r>
              <a:rPr lang="en-US" sz="2000" dirty="0"/>
              <a:t>.  </a:t>
            </a: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rgbClr val="0000FF"/>
                </a:solidFill>
              </a:rPr>
              <a:t>Results </a:t>
            </a:r>
            <a:r>
              <a:rPr lang="en-US" sz="2000" b="1" dirty="0">
                <a:solidFill>
                  <a:srgbClr val="0000FF"/>
                </a:solidFill>
              </a:rPr>
              <a:t>from 0–10% </a:t>
            </a:r>
            <a:r>
              <a:rPr lang="en-US" sz="2000" dirty="0"/>
              <a:t>central </a:t>
            </a:r>
            <a:r>
              <a:rPr lang="en-US" sz="2000" dirty="0" err="1"/>
              <a:t>Au+Au</a:t>
            </a:r>
            <a:r>
              <a:rPr lang="en-US" sz="2000" dirty="0"/>
              <a:t> collisions at 9.2 </a:t>
            </a:r>
            <a:r>
              <a:rPr lang="en-US" sz="2000" dirty="0" err="1"/>
              <a:t>GeV</a:t>
            </a:r>
            <a:r>
              <a:rPr lang="en-US" sz="2000" dirty="0"/>
              <a:t> at </a:t>
            </a:r>
            <a:r>
              <a:rPr lang="en-US" sz="2000" dirty="0" err="1"/>
              <a:t>midrapidity</a:t>
            </a:r>
            <a:r>
              <a:rPr lang="en-US" sz="2000" dirty="0"/>
              <a:t> </a:t>
            </a:r>
            <a:r>
              <a:rPr lang="en-US" sz="2000" dirty="0" smtClean="0"/>
              <a:t>                  (</a:t>
            </a:r>
            <a:r>
              <a:rPr lang="en-US" sz="2000" b="1" dirty="0">
                <a:solidFill>
                  <a:srgbClr val="0000FF"/>
                </a:solidFill>
              </a:rPr>
              <a:t>|y|&lt;0.5</a:t>
            </a:r>
            <a:r>
              <a:rPr lang="en-US" sz="2000" dirty="0" smtClean="0"/>
              <a:t>)  are </a:t>
            </a:r>
            <a:r>
              <a:rPr lang="en-US" sz="2000" dirty="0"/>
              <a:t>compared with those from AGS, SPS and RHIC. </a:t>
            </a:r>
            <a:endParaRPr lang="en-US" sz="2000" dirty="0" smtClean="0"/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Azimuthal </a:t>
            </a:r>
            <a:r>
              <a:rPr lang="en-US" sz="2000" dirty="0"/>
              <a:t>anisotropy </a:t>
            </a:r>
            <a:r>
              <a:rPr lang="en-US" sz="2000" dirty="0" smtClean="0"/>
              <a:t>measurements</a:t>
            </a:r>
          </a:p>
          <a:p>
            <a:pPr algn="just">
              <a:buFont typeface="Wingdings" charset="2"/>
              <a:buChar char="u"/>
            </a:pPr>
            <a:r>
              <a:rPr lang="en-US" sz="2000" dirty="0"/>
              <a:t>Pion interferometry measurements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[1] STAR Collaboration, </a:t>
            </a:r>
            <a:r>
              <a:rPr lang="en-US" sz="1700" b="1" dirty="0" smtClean="0"/>
              <a:t>Bulk </a:t>
            </a:r>
            <a:r>
              <a:rPr lang="en-US" sz="1700" b="1" dirty="0"/>
              <a:t>Properties in </a:t>
            </a:r>
            <a:r>
              <a:rPr lang="en-US" sz="1700" b="1" dirty="0" err="1"/>
              <a:t>Au+Au</a:t>
            </a:r>
            <a:r>
              <a:rPr lang="en-US" sz="1700" b="1" dirty="0"/>
              <a:t> Collisions at </a:t>
            </a:r>
            <a:r>
              <a:rPr lang="en-US" sz="1700" b="1" dirty="0" smtClean="0"/>
              <a:t>√ </a:t>
            </a:r>
            <a:r>
              <a:rPr lang="en-US" sz="1700" b="1" i="1" dirty="0" err="1" smtClean="0"/>
              <a:t>s</a:t>
            </a:r>
            <a:r>
              <a:rPr lang="en-US" sz="1700" b="1" i="1" baseline="-25000" dirty="0" err="1" smtClean="0"/>
              <a:t>NN</a:t>
            </a:r>
            <a:r>
              <a:rPr lang="en-US" sz="1700" b="1" dirty="0" smtClean="0"/>
              <a:t>= </a:t>
            </a:r>
            <a:r>
              <a:rPr lang="en-US" sz="1700" b="1" dirty="0"/>
              <a:t>9.2 </a:t>
            </a:r>
            <a:r>
              <a:rPr lang="en-US" sz="1700" b="1" dirty="0" err="1"/>
              <a:t>GeV</a:t>
            </a:r>
            <a:r>
              <a:rPr lang="en-US" sz="1700" b="1" dirty="0"/>
              <a:t> in STAR Experiment at </a:t>
            </a:r>
            <a:r>
              <a:rPr lang="en-US" sz="1700" b="1" dirty="0" smtClean="0"/>
              <a:t>RHIC,</a:t>
            </a:r>
            <a:r>
              <a:rPr lang="en-US" sz="1700" dirty="0"/>
              <a:t> Nucl.Phys.A830:275c-278c,</a:t>
            </a:r>
            <a:r>
              <a:rPr lang="en-US" sz="1700" dirty="0" smtClean="0"/>
              <a:t>2009;</a:t>
            </a:r>
            <a:r>
              <a:rPr lang="en-US" sz="1700" dirty="0">
                <a:hlinkClick r:id="rId2"/>
              </a:rPr>
              <a:t> arXiv:</a:t>
            </a:r>
            <a:r>
              <a:rPr lang="en-US" sz="1700" dirty="0" smtClean="0">
                <a:hlinkClick r:id="rId2"/>
              </a:rPr>
              <a:t>0907.1943v2</a:t>
            </a: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93132" y="1409279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1" y="1174592"/>
            <a:ext cx="6578599" cy="4765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8600" y="103379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96100" y="2005112"/>
            <a:ext cx="2247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At </a:t>
            </a:r>
            <a:r>
              <a:rPr lang="en-US" sz="2400" b="1" dirty="0" err="1" smtClean="0"/>
              <a:t>midrapidity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(|y|&lt;0.5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1" dirty="0" smtClean="0"/>
              <a:t>Centrality </a:t>
            </a:r>
          </a:p>
          <a:p>
            <a:r>
              <a:rPr lang="en-US" sz="2400" b="1" dirty="0" smtClean="0"/>
              <a:t>Class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0-10%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9075" y="747812"/>
            <a:ext cx="473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Energy dependence of particle ratios</a:t>
            </a:r>
          </a:p>
        </p:txBody>
      </p: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</a:t>
            </a:r>
            <a:r>
              <a:rPr lang="en-US" b="1" dirty="0" smtClean="0">
                <a:solidFill>
                  <a:srgbClr val="0000FF"/>
                </a:solidFill>
              </a:rPr>
              <a:t>STAR </a:t>
            </a:r>
            <a:r>
              <a:rPr lang="en-US" b="1" dirty="0">
                <a:solidFill>
                  <a:srgbClr val="0000FF"/>
                </a:solidFill>
              </a:rPr>
              <a:t>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</a:t>
            </a:r>
            <a:r>
              <a:rPr lang="en-US" b="1" dirty="0" smtClean="0"/>
              <a:t>‾</a:t>
            </a:r>
            <a:r>
              <a:rPr lang="en-US" b="1" dirty="0"/>
              <a:t>‾</a:t>
            </a:r>
            <a:r>
              <a:rPr lang="en-US" b="1" dirty="0" smtClean="0"/>
              <a:t>‾√ </a:t>
            </a:r>
            <a:r>
              <a:rPr lang="en-US" b="1" i="1" dirty="0" err="1" smtClean="0"/>
              <a:t>sNN</a:t>
            </a:r>
            <a:r>
              <a:rPr lang="en-US" b="1" dirty="0" smtClean="0"/>
              <a:t>‾=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69100" y="4183390"/>
            <a:ext cx="2044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Centrality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class </a:t>
            </a:r>
            <a:r>
              <a:rPr lang="en-US" sz="2400" b="1" dirty="0" smtClean="0">
                <a:solidFill>
                  <a:srgbClr val="FF0000"/>
                </a:solidFill>
              </a:rPr>
              <a:t>   0-30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8702"/>
            <a:ext cx="9258300" cy="2031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2640" y="1332012"/>
            <a:ext cx="45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Pion interferometry measurements</a:t>
            </a: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03200" y="11468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Azimuthal </a:t>
            </a:r>
            <a:r>
              <a:rPr lang="en-US" sz="2000" b="1" dirty="0">
                <a:solidFill>
                  <a:srgbClr val="FF0000"/>
                </a:solidFill>
              </a:rPr>
              <a:t>anisotropy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58900"/>
            <a:ext cx="7797800" cy="5816599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[</a:t>
            </a:r>
            <a:r>
              <a:rPr lang="en-US" b="1" dirty="0">
                <a:solidFill>
                  <a:srgbClr val="0000FF"/>
                </a:solidFill>
              </a:rPr>
              <a:t>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700"/>
            <a:ext cx="7823200" cy="4304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204979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At </a:t>
            </a:r>
            <a:r>
              <a:rPr lang="en-US" sz="2000" b="1" dirty="0" err="1" smtClean="0">
                <a:solidFill>
                  <a:schemeClr val="tx1"/>
                </a:solidFill>
              </a:rPr>
              <a:t>midrapidity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n-US" sz="2000" b="1" dirty="0" err="1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|&lt;1.0)</a:t>
            </a:r>
            <a:endParaRPr lang="en-US" sz="2000" b="1" dirty="0"/>
          </a:p>
          <a:p>
            <a:r>
              <a:rPr lang="en-US" sz="2000" b="1" dirty="0" smtClean="0"/>
              <a:t>Centrality </a:t>
            </a:r>
            <a:endParaRPr lang="en-US" sz="2000" b="1" dirty="0"/>
          </a:p>
          <a:p>
            <a:r>
              <a:rPr lang="en-US" sz="2000" b="1" dirty="0"/>
              <a:t>class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0-60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9"/>
            <a:ext cx="822801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are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 today?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Some news from the Physics Council 08.12.2021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858" y="1253066"/>
            <a:ext cx="8527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1513" y="1624112"/>
            <a:ext cx="682751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Beams at NICA  collider are expected in the end of 2022 (no collisions)</a:t>
            </a:r>
          </a:p>
          <a:p>
            <a:pPr marL="342900" indent="-342900">
              <a:buAutoNum type="arabicParenR"/>
            </a:pPr>
            <a:r>
              <a:rPr lang="en-US" dirty="0" smtClean="0"/>
              <a:t>Collisions </a:t>
            </a:r>
            <a:r>
              <a:rPr lang="mr-IN" dirty="0" smtClean="0"/>
              <a:t>–</a:t>
            </a:r>
            <a:r>
              <a:rPr lang="en-US" dirty="0" smtClean="0"/>
              <a:t> in the 3rQ of 2023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EPJA </a:t>
            </a:r>
            <a:r>
              <a:rPr lang="en-US" dirty="0"/>
              <a:t>Paper - </a:t>
            </a:r>
            <a:r>
              <a:rPr lang="en-US" dirty="0" smtClean="0"/>
              <a:t> practically ready for submission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Talks </a:t>
            </a:r>
            <a:r>
              <a:rPr lang="en-US" dirty="0"/>
              <a:t>at the conferences (QM 2022 and RHIC workshop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New MPD Physics paper is being considered</a:t>
            </a:r>
            <a:r>
              <a:rPr lang="en-US" dirty="0" smtClean="0">
                <a:solidFill>
                  <a:srgbClr val="0000FF"/>
                </a:solidFill>
              </a:rPr>
              <a:t>,  some discussion on the  content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preparations are to be started in January 2022 </a:t>
            </a:r>
            <a:r>
              <a:rPr lang="mr-IN" dirty="0" smtClean="0">
                <a:solidFill>
                  <a:srgbClr val="0000FF"/>
                </a:solidFill>
              </a:rPr>
              <a:t>–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 role of PWGs is important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--please, start thinking!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9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33" y="230717"/>
            <a:ext cx="8228013" cy="1143000"/>
          </a:xfrm>
        </p:spPr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667" y="1594934"/>
            <a:ext cx="8153400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1)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Introduction. Where are we today?</a:t>
            </a:r>
            <a:endParaRPr lang="en-US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2) Discussion of the MC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production</a:t>
            </a:r>
            <a:endParaRPr lang="en-US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Task 1. </a:t>
            </a:r>
            <a:r>
              <a:rPr lang="en-US" b="1" dirty="0"/>
              <a:t>Compare to STAR </a:t>
            </a:r>
            <a:r>
              <a:rPr lang="en-US" b="1" dirty="0" err="1"/>
              <a:t>Au+Au</a:t>
            </a:r>
            <a:r>
              <a:rPr lang="en-US" b="1" dirty="0"/>
              <a:t> data </a:t>
            </a:r>
            <a:r>
              <a:rPr lang="en-US" dirty="0"/>
              <a:t>at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=9.2 </a:t>
            </a:r>
            <a:r>
              <a:rPr lang="en-US" dirty="0" err="1"/>
              <a:t>GeV</a:t>
            </a:r>
            <a:r>
              <a:rPr lang="en-US" dirty="0"/>
              <a:t>:  </a:t>
            </a:r>
            <a:endParaRPr lang="en-US" dirty="0" smtClean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Analysis </a:t>
            </a:r>
            <a:r>
              <a:rPr lang="en-US" dirty="0"/>
              <a:t>of </a:t>
            </a:r>
            <a:r>
              <a:rPr lang="en-US" dirty="0" err="1"/>
              <a:t>Bi+Bi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Au+Au</a:t>
            </a:r>
            <a:r>
              <a:rPr lang="en-US" dirty="0"/>
              <a:t>?) MC data in the same </a:t>
            </a:r>
            <a:r>
              <a:rPr lang="en-US" dirty="0" err="1"/>
              <a:t>pseudorapidity</a:t>
            </a:r>
            <a:r>
              <a:rPr lang="en-US" dirty="0"/>
              <a:t> and centrality intervals of the multiplicity-based classes </a:t>
            </a:r>
            <a:r>
              <a:rPr lang="en-US" dirty="0" smtClean="0"/>
              <a:t> as in STAR-like procedure</a:t>
            </a:r>
            <a:endParaRPr lang="en-US" dirty="0"/>
          </a:p>
          <a:p>
            <a:pPr lvl="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Task 2: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 New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MC simulations. </a:t>
            </a:r>
            <a:r>
              <a:rPr lang="en-US" dirty="0" smtClean="0"/>
              <a:t>What is needed: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0000FF"/>
                </a:solidFill>
              </a:rPr>
              <a:t>Selection </a:t>
            </a:r>
            <a:r>
              <a:rPr lang="en-US" dirty="0">
                <a:solidFill>
                  <a:srgbClr val="0000FF"/>
                </a:solidFill>
              </a:rPr>
              <a:t>of the </a:t>
            </a:r>
            <a:r>
              <a:rPr lang="en-US" dirty="0" err="1">
                <a:solidFill>
                  <a:srgbClr val="0000FF"/>
                </a:solidFill>
              </a:rPr>
              <a:t>pseudorapidity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intervals for the multiplicity-based classes of </a:t>
            </a:r>
            <a:r>
              <a:rPr lang="en-US" dirty="0" err="1"/>
              <a:t>Bi+Bi</a:t>
            </a:r>
            <a:r>
              <a:rPr lang="en-US" dirty="0"/>
              <a:t>  data at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=9.2 </a:t>
            </a:r>
            <a:r>
              <a:rPr lang="en-US" dirty="0" err="1"/>
              <a:t>GeV</a:t>
            </a:r>
            <a:r>
              <a:rPr lang="en-US" dirty="0"/>
              <a:t>  in order to </a:t>
            </a:r>
            <a:r>
              <a:rPr lang="en-US" dirty="0">
                <a:solidFill>
                  <a:srgbClr val="0000FF"/>
                </a:solidFill>
              </a:rPr>
              <a:t>minimize the autocorrelation effects </a:t>
            </a:r>
            <a:r>
              <a:rPr lang="en-US" dirty="0"/>
              <a:t>in the data </a:t>
            </a:r>
            <a:r>
              <a:rPr lang="en-US" dirty="0" smtClean="0"/>
              <a:t>analysis    </a:t>
            </a:r>
            <a:endParaRPr lang="en-US" dirty="0"/>
          </a:p>
          <a:p>
            <a:pPr lvl="3"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               Class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err="1">
                <a:solidFill>
                  <a:srgbClr val="0000FF"/>
                </a:solidFill>
              </a:rPr>
              <a:t>wize</a:t>
            </a:r>
            <a:r>
              <a:rPr lang="en-US" dirty="0">
                <a:solidFill>
                  <a:srgbClr val="0000FF"/>
                </a:solidFill>
              </a:rPr>
              <a:t> optimization </a:t>
            </a:r>
            <a:r>
              <a:rPr lang="en-US" dirty="0"/>
              <a:t>of </a:t>
            </a:r>
            <a:r>
              <a:rPr lang="en-US" dirty="0">
                <a:solidFill>
                  <a:schemeClr val="tx1"/>
                </a:solidFill>
              </a:rPr>
              <a:t>the centrality class-width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               Account </a:t>
            </a:r>
            <a:r>
              <a:rPr lang="en-US" dirty="0">
                <a:solidFill>
                  <a:srgbClr val="0000FF"/>
                </a:solidFill>
              </a:rPr>
              <a:t>of influence of the wide distribution in Z position  </a:t>
            </a:r>
            <a:r>
              <a:rPr lang="en-US" dirty="0"/>
              <a:t>of the  interaction vertex on (</a:t>
            </a:r>
            <a:r>
              <a:rPr lang="en-US" dirty="0" err="1"/>
              <a:t>i</a:t>
            </a:r>
            <a:r>
              <a:rPr lang="en-US" dirty="0"/>
              <a:t>) the selection of the multiplicity classes and (ii) a possible  bias in the  </a:t>
            </a:r>
            <a:r>
              <a:rPr lang="en-US" dirty="0" err="1"/>
              <a:t>FHCal</a:t>
            </a:r>
            <a:r>
              <a:rPr lang="en-US" dirty="0"/>
              <a:t> measurements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               Event</a:t>
            </a:r>
            <a:r>
              <a:rPr lang="en-US" dirty="0">
                <a:solidFill>
                  <a:srgbClr val="0000FF"/>
                </a:solidFill>
              </a:rPr>
              <a:t>-generators that could be used and discussed in the MPD Physics paper: </a:t>
            </a:r>
            <a:r>
              <a:rPr lang="en-US" dirty="0"/>
              <a:t>SMASH, URQMD, DCM-QGSM-SMM,  AMPT, </a:t>
            </a:r>
            <a:r>
              <a:rPr lang="en-US" spc="-1" dirty="0"/>
              <a:t>AAMCC</a:t>
            </a:r>
            <a:r>
              <a:rPr lang="en-US" dirty="0"/>
              <a:t>…something  else?</a:t>
            </a:r>
          </a:p>
          <a:p>
            <a:pPr marL="0" indent="0">
              <a:buNone/>
            </a:pPr>
            <a:r>
              <a:rPr lang="en-US" sz="1600" b="1" dirty="0"/>
              <a:t>3) The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9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319242"/>
            <a:ext cx="9203267" cy="1026958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0000FF"/>
                </a:solidFill>
              </a:rPr>
              <a:t>to </a:t>
            </a:r>
            <a:r>
              <a:rPr lang="en-US" sz="3200" dirty="0">
                <a:solidFill>
                  <a:srgbClr val="0000FF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0000FF"/>
                </a:solidFill>
              </a:rPr>
              <a:t>) 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</a:rPr>
              <a:t> our comparison to [1] is not completed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168"/>
            <a:ext cx="8970433" cy="52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Selection of the </a:t>
            </a:r>
            <a:r>
              <a:rPr lang="en-US" sz="2600" b="1" dirty="0" err="1">
                <a:solidFill>
                  <a:srgbClr val="0000FF"/>
                </a:solidFill>
              </a:rPr>
              <a:t>pseudorapidity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intervals and centrality classes 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STAR@RHIC</a:t>
            </a:r>
            <a:r>
              <a:rPr lang="en-US" sz="2000" dirty="0" smtClean="0"/>
              <a:t>: </a:t>
            </a:r>
            <a:r>
              <a:rPr lang="en-US" sz="2000" dirty="0" err="1" smtClean="0"/>
              <a:t>Au+Au</a:t>
            </a:r>
            <a:r>
              <a:rPr lang="en-US" sz="2000" dirty="0" smtClean="0"/>
              <a:t> collisions at √s 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=9.2GeV, year 2008 , a short test run of </a:t>
            </a:r>
            <a:r>
              <a:rPr lang="en-US" sz="2000" dirty="0"/>
              <a:t>~</a:t>
            </a:r>
            <a:r>
              <a:rPr lang="en-US" sz="2000" dirty="0" smtClean="0"/>
              <a:t>3000 good events </a:t>
            </a:r>
            <a:r>
              <a:rPr lang="en-US" sz="2000" dirty="0" smtClean="0">
                <a:solidFill>
                  <a:srgbClr val="0000FF"/>
                </a:solidFill>
              </a:rPr>
              <a:t>[1]</a:t>
            </a:r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Energy </a:t>
            </a:r>
            <a:r>
              <a:rPr lang="en-US" sz="2000" dirty="0"/>
              <a:t>dependence of particle ratios,π−/π+, </a:t>
            </a:r>
            <a:r>
              <a:rPr lang="en-US" sz="2000" dirty="0" smtClean="0"/>
              <a:t>p</a:t>
            </a:r>
            <a:r>
              <a:rPr lang="en-US" sz="2000" dirty="0"/>
              <a:t>/p</a:t>
            </a:r>
            <a:r>
              <a:rPr lang="en-US" sz="2000" dirty="0" smtClean="0"/>
              <a:t>, K</a:t>
            </a:r>
            <a:r>
              <a:rPr lang="en-US" sz="2000" dirty="0"/>
              <a:t>−/K</a:t>
            </a:r>
            <a:r>
              <a:rPr lang="en-US" sz="2000" dirty="0" smtClean="0"/>
              <a:t>+ and K</a:t>
            </a:r>
            <a:r>
              <a:rPr lang="en-US" sz="2000" dirty="0"/>
              <a:t>/π, plotted as a function </a:t>
            </a:r>
            <a:r>
              <a:rPr lang="en-US" sz="2000" dirty="0" smtClean="0"/>
              <a:t>of √</a:t>
            </a:r>
            <a:r>
              <a:rPr lang="en-US" sz="2000" dirty="0" err="1"/>
              <a:t>sNN</a:t>
            </a:r>
            <a:r>
              <a:rPr lang="en-US" sz="2000" dirty="0"/>
              <a:t>.  </a:t>
            </a: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rgbClr val="0000FF"/>
                </a:solidFill>
              </a:rPr>
              <a:t>Results </a:t>
            </a:r>
            <a:r>
              <a:rPr lang="en-US" sz="2000" b="1" dirty="0">
                <a:solidFill>
                  <a:srgbClr val="0000FF"/>
                </a:solidFill>
              </a:rPr>
              <a:t>from 0–10% </a:t>
            </a:r>
            <a:r>
              <a:rPr lang="en-US" sz="2000" dirty="0"/>
              <a:t>central </a:t>
            </a:r>
            <a:r>
              <a:rPr lang="en-US" sz="2000" dirty="0" err="1"/>
              <a:t>Au+Au</a:t>
            </a:r>
            <a:r>
              <a:rPr lang="en-US" sz="2000" dirty="0"/>
              <a:t> collisions at 9.2 </a:t>
            </a:r>
            <a:r>
              <a:rPr lang="en-US" sz="2000" dirty="0" err="1"/>
              <a:t>GeV</a:t>
            </a:r>
            <a:r>
              <a:rPr lang="en-US" sz="2000" dirty="0"/>
              <a:t> at </a:t>
            </a:r>
            <a:r>
              <a:rPr lang="en-US" sz="2000" dirty="0" err="1"/>
              <a:t>midrapidity</a:t>
            </a:r>
            <a:r>
              <a:rPr lang="en-US" sz="2000" dirty="0"/>
              <a:t> </a:t>
            </a:r>
            <a:r>
              <a:rPr lang="en-US" sz="2000" dirty="0" smtClean="0"/>
              <a:t>                  (</a:t>
            </a:r>
            <a:r>
              <a:rPr lang="en-US" sz="2000" b="1" dirty="0">
                <a:solidFill>
                  <a:srgbClr val="0000FF"/>
                </a:solidFill>
              </a:rPr>
              <a:t>|y|&lt;0.5</a:t>
            </a:r>
            <a:r>
              <a:rPr lang="en-US" sz="2000" dirty="0" smtClean="0"/>
              <a:t>)  are </a:t>
            </a:r>
            <a:r>
              <a:rPr lang="en-US" sz="2000" dirty="0"/>
              <a:t>compared with those from AGS, SPS and RHIC. </a:t>
            </a:r>
            <a:endParaRPr lang="en-US" sz="2000" dirty="0" smtClean="0"/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Azimuthal </a:t>
            </a:r>
            <a:r>
              <a:rPr lang="en-US" sz="2000" dirty="0"/>
              <a:t>anisotropy </a:t>
            </a:r>
            <a:r>
              <a:rPr lang="en-US" sz="2000" dirty="0" smtClean="0"/>
              <a:t>measurements</a:t>
            </a:r>
          </a:p>
          <a:p>
            <a:pPr algn="just">
              <a:buFont typeface="Wingdings" charset="2"/>
              <a:buChar char="u"/>
            </a:pPr>
            <a:r>
              <a:rPr lang="en-US" sz="2000" dirty="0"/>
              <a:t>Pion interferometry measurements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[1] STAR Collaboration, </a:t>
            </a:r>
            <a:r>
              <a:rPr lang="en-US" sz="1700" b="1" dirty="0" smtClean="0"/>
              <a:t>Bulk </a:t>
            </a:r>
            <a:r>
              <a:rPr lang="en-US" sz="1700" b="1" dirty="0"/>
              <a:t>Properties in </a:t>
            </a:r>
            <a:r>
              <a:rPr lang="en-US" sz="1700" b="1" dirty="0" err="1"/>
              <a:t>Au+Au</a:t>
            </a:r>
            <a:r>
              <a:rPr lang="en-US" sz="1700" b="1" dirty="0"/>
              <a:t> Collisions at </a:t>
            </a:r>
            <a:r>
              <a:rPr lang="en-US" sz="1700" b="1" dirty="0" smtClean="0"/>
              <a:t>√ </a:t>
            </a:r>
            <a:r>
              <a:rPr lang="en-US" sz="1700" b="1" i="1" dirty="0" err="1" smtClean="0"/>
              <a:t>s</a:t>
            </a:r>
            <a:r>
              <a:rPr lang="en-US" sz="1700" b="1" i="1" baseline="-25000" dirty="0" err="1" smtClean="0"/>
              <a:t>NN</a:t>
            </a:r>
            <a:r>
              <a:rPr lang="en-US" sz="1700" b="1" dirty="0" smtClean="0"/>
              <a:t>= </a:t>
            </a:r>
            <a:r>
              <a:rPr lang="en-US" sz="1700" b="1" dirty="0"/>
              <a:t>9.2 </a:t>
            </a:r>
            <a:r>
              <a:rPr lang="en-US" sz="1700" b="1" dirty="0" err="1"/>
              <a:t>GeV</a:t>
            </a:r>
            <a:r>
              <a:rPr lang="en-US" sz="1700" b="1" dirty="0"/>
              <a:t> in STAR Experiment at </a:t>
            </a:r>
            <a:r>
              <a:rPr lang="en-US" sz="1700" b="1" dirty="0" smtClean="0"/>
              <a:t>RHIC,</a:t>
            </a:r>
            <a:r>
              <a:rPr lang="en-US" sz="1700" dirty="0"/>
              <a:t> Nucl.Phys.A830:275c-278c,</a:t>
            </a:r>
            <a:r>
              <a:rPr lang="en-US" sz="1700" dirty="0" smtClean="0"/>
              <a:t>2009;</a:t>
            </a:r>
            <a:r>
              <a:rPr lang="en-US" sz="1700" dirty="0">
                <a:hlinkClick r:id="rId2"/>
              </a:rPr>
              <a:t> arXiv:</a:t>
            </a:r>
            <a:r>
              <a:rPr lang="en-US" sz="1700" dirty="0" smtClean="0">
                <a:hlinkClick r:id="rId2"/>
              </a:rPr>
              <a:t>0907.1943v2</a:t>
            </a: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93132" y="1409279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9"/>
            <a:ext cx="822801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are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 today?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PWG1 meetings </a:t>
            </a:r>
            <a:r>
              <a:rPr lang="en-US" dirty="0">
                <a:solidFill>
                  <a:srgbClr val="0000FF"/>
                </a:solidFill>
              </a:rPr>
              <a:t>in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858" y="1253066"/>
            <a:ext cx="8527675" cy="590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18 November “</a:t>
            </a:r>
            <a:r>
              <a:rPr lang="en-US" dirty="0" smtClean="0"/>
              <a:t>Nuclear </a:t>
            </a:r>
            <a:r>
              <a:rPr lang="en-US" dirty="0"/>
              <a:t>fragments deposited in </a:t>
            </a:r>
            <a:r>
              <a:rPr lang="en-US" dirty="0" err="1"/>
              <a:t>FHCal</a:t>
            </a:r>
            <a:r>
              <a:rPr lang="en-US" dirty="0"/>
              <a:t>. DCM-QGSM or DCM-SMM?”,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 smtClean="0"/>
              <a:t>Musulmanbekov</a:t>
            </a:r>
            <a:endParaRPr lang="en-US" dirty="0" smtClean="0"/>
          </a:p>
          <a:p>
            <a:r>
              <a:rPr lang="en-US" dirty="0" smtClean="0"/>
              <a:t>“Discussion </a:t>
            </a:r>
            <a:r>
              <a:rPr lang="en-US" dirty="0"/>
              <a:t>concerning a way to establish a </a:t>
            </a:r>
            <a:r>
              <a:rPr lang="en-US" dirty="0" err="1"/>
              <a:t>standartized</a:t>
            </a:r>
            <a:r>
              <a:rPr lang="en-US" dirty="0"/>
              <a:t> procedure for basic QA”, Alexey </a:t>
            </a:r>
            <a:r>
              <a:rPr lang="en-US" dirty="0" err="1"/>
              <a:t>Aparin</a:t>
            </a:r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07 October “</a:t>
            </a:r>
            <a:r>
              <a:rPr lang="en-US" dirty="0" smtClean="0"/>
              <a:t>Draft </a:t>
            </a:r>
            <a:r>
              <a:rPr lang="en-US" dirty="0"/>
              <a:t>of PWG1 Status report/Global observables in heavy-ion collisions at NICA”, </a:t>
            </a:r>
            <a:r>
              <a:rPr lang="en-US" dirty="0" smtClean="0"/>
              <a:t>G. </a:t>
            </a:r>
            <a:r>
              <a:rPr lang="en-US" dirty="0" err="1"/>
              <a:t>Feofilov</a:t>
            </a:r>
            <a:r>
              <a:rPr lang="en-US" dirty="0"/>
              <a:t>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09 </a:t>
            </a:r>
            <a:r>
              <a:rPr lang="en-US" dirty="0" err="1" smtClean="0">
                <a:solidFill>
                  <a:srgbClr val="0000FF"/>
                </a:solidFill>
              </a:rPr>
              <a:t>Sept</a:t>
            </a:r>
            <a:r>
              <a:rPr lang="en-US" dirty="0" err="1" smtClean="0"/>
              <a:t>."Centrality</a:t>
            </a:r>
            <a:r>
              <a:rPr lang="en-US" dirty="0" smtClean="0"/>
              <a:t> determination in MPD at NICA"¶ 20m</a:t>
            </a:r>
          </a:p>
          <a:p>
            <a:r>
              <a:rPr lang="en-US" dirty="0" smtClean="0"/>
              <a:t>by Pedro Antonio Nieto </a:t>
            </a:r>
            <a:r>
              <a:rPr lang="en-US" dirty="0" err="1" smtClean="0"/>
              <a:t>Marín</a:t>
            </a:r>
            <a:r>
              <a:rPr lang="en-US" dirty="0" smtClean="0"/>
              <a:t> "Centrality determination in MPD at NICA".</a:t>
            </a:r>
          </a:p>
          <a:p>
            <a:r>
              <a:rPr lang="en-US" dirty="0" smtClean="0"/>
              <a:t>The   talk is prepared for the conference  AYSS-2021.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24 June, </a:t>
            </a:r>
            <a:r>
              <a:rPr lang="en-US" dirty="0" smtClean="0"/>
              <a:t>"Study of centrality classes based on number of charged particles for the Multi-Purpose Detector (MPD) at NICA complex"</a:t>
            </a:r>
            <a:r>
              <a:rPr lang="en-US" dirty="0" smtClean="0">
                <a:hlinkClick r:id="rId2" tooltip="Direct link to this item"/>
              </a:rPr>
              <a:t>¶</a:t>
            </a:r>
            <a:r>
              <a:rPr lang="en-US" dirty="0" smtClean="0"/>
              <a:t> 20m Authors: Pedro Antonio Nieto </a:t>
            </a:r>
            <a:r>
              <a:rPr lang="en-US" dirty="0" err="1" smtClean="0"/>
              <a:t>Marín</a:t>
            </a:r>
            <a:r>
              <a:rPr lang="en-US" dirty="0" smtClean="0"/>
              <a:t>, Universidad </a:t>
            </a:r>
            <a:r>
              <a:rPr lang="en-US" dirty="0" err="1" smtClean="0"/>
              <a:t>Autónoma</a:t>
            </a:r>
            <a:r>
              <a:rPr lang="en-US" dirty="0" smtClean="0"/>
              <a:t> de Sinaloa, México;</a:t>
            </a:r>
            <a:br>
              <a:rPr lang="en-US" dirty="0" smtClean="0"/>
            </a:br>
            <a:r>
              <a:rPr lang="en-US" dirty="0" smtClean="0"/>
              <a:t>Alexey </a:t>
            </a:r>
            <a:r>
              <a:rPr lang="en-US" dirty="0" err="1" smtClean="0"/>
              <a:t>Aparin</a:t>
            </a:r>
            <a:r>
              <a:rPr lang="en-US" dirty="0" smtClean="0"/>
              <a:t>, Joint Institute for Nuclear Research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03 June </a:t>
            </a:r>
            <a:r>
              <a:rPr lang="en-US" dirty="0" smtClean="0"/>
              <a:t>The main topic  is to </a:t>
            </a:r>
            <a:r>
              <a:rPr lang="en-US" dirty="0" err="1" smtClean="0"/>
              <a:t>dicsuss</a:t>
            </a:r>
            <a:r>
              <a:rPr lang="en-US" dirty="0" smtClean="0"/>
              <a:t> and to fix the  near tasks  for the MC production of a common set of data  using  the </a:t>
            </a:r>
            <a:r>
              <a:rPr lang="en-US" dirty="0" err="1" smtClean="0"/>
              <a:t>UrQMD</a:t>
            </a:r>
            <a:r>
              <a:rPr lang="en-US" dirty="0" smtClean="0"/>
              <a:t>, SMASH and  DCM-QGSM-SMM event-generators  for </a:t>
            </a:r>
            <a:r>
              <a:rPr lang="en-US" dirty="0" err="1" smtClean="0"/>
              <a:t>Bi+Bi</a:t>
            </a:r>
            <a:r>
              <a:rPr lang="en-US" dirty="0" smtClean="0"/>
              <a:t> </a:t>
            </a:r>
            <a:r>
              <a:rPr lang="en-US" dirty="0" err="1" smtClean="0"/>
              <a:t>collsions</a:t>
            </a:r>
            <a:r>
              <a:rPr lang="en-US" dirty="0" smtClean="0"/>
              <a:t>  at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s_NN</a:t>
            </a:r>
            <a:r>
              <a:rPr lang="en-US" dirty="0" smtClean="0"/>
              <a:t>)=9.2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  <a:r>
              <a:rPr lang="en-US" dirty="0"/>
              <a:t>Speaker: Grigory </a:t>
            </a:r>
            <a:r>
              <a:rPr lang="en-US" dirty="0" err="1"/>
              <a:t>Feofilov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20 May</a:t>
            </a:r>
            <a:r>
              <a:rPr lang="en-US" dirty="0" smtClean="0"/>
              <a:t>, Some PWG1 tasks for the MC production using the available event-generators for a new MPD Physics Performance paper</a:t>
            </a:r>
            <a:r>
              <a:rPr lang="en-US" dirty="0" smtClean="0">
                <a:hlinkClick r:id="rId3"/>
              </a:rPr>
              <a:t>¶</a:t>
            </a:r>
            <a:r>
              <a:rPr lang="en-US" dirty="0" smtClean="0"/>
              <a:t> Speaker: Grigory </a:t>
            </a:r>
            <a:r>
              <a:rPr lang="en-US" dirty="0" err="1" smtClean="0"/>
              <a:t>Feofilov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15 April </a:t>
            </a:r>
            <a:r>
              <a:rPr lang="en-US" dirty="0" smtClean="0"/>
              <a:t>On difference between DCM and </a:t>
            </a:r>
            <a:r>
              <a:rPr lang="en-US" dirty="0" err="1" smtClean="0"/>
              <a:t>Glauber</a:t>
            </a:r>
            <a:r>
              <a:rPr lang="en-US" dirty="0" smtClean="0"/>
              <a:t> model. Speaker: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Genis</a:t>
            </a:r>
            <a:r>
              <a:rPr lang="en-US" dirty="0" smtClean="0"/>
              <a:t> </a:t>
            </a:r>
            <a:r>
              <a:rPr lang="en-US" dirty="0" err="1" smtClean="0"/>
              <a:t>Musulmanbekov</a:t>
            </a:r>
            <a:r>
              <a:rPr lang="en-US" dirty="0" smtClean="0"/>
              <a:t> (JINR, LIT) </a:t>
            </a:r>
          </a:p>
          <a:p>
            <a:r>
              <a:rPr lang="en-US" dirty="0" smtClean="0"/>
              <a:t>Discussion on the PWG1 talk at the MPD Week 21-23 of April, Grigory </a:t>
            </a:r>
            <a:r>
              <a:rPr lang="en-US" dirty="0" err="1" smtClean="0"/>
              <a:t>Feofilov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3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319242"/>
            <a:ext cx="9203267" cy="1026958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FF0000"/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168"/>
            <a:ext cx="8970433" cy="52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93132" y="1409279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Where are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we today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data-sets [2]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070600"/>
            <a:ext cx="8280400" cy="6477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hlinkClick r:id="rId3"/>
              </a:rPr>
              <a:t>[2] https</a:t>
            </a:r>
            <a:r>
              <a:rPr lang="en-US" dirty="0">
                <a:hlinkClick r:id="rId3"/>
              </a:rPr>
              <a:t>://www.osti.gov/servlets/purl/</a:t>
            </a:r>
            <a:r>
              <a:rPr lang="en-US" dirty="0" smtClean="0">
                <a:hlinkClick r:id="rId3"/>
              </a:rPr>
              <a:t>1762771                     		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--we have to check the data-sets available!</a:t>
            </a: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933" y="1048981"/>
            <a:ext cx="7374467" cy="4663693"/>
          </a:xfrm>
          <a:prstGeom prst="rect">
            <a:avLst/>
          </a:prstGeom>
        </p:spPr>
      </p:pic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65100" y="1045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Question: with  very reach harvest of STAR data at RHIC what is expected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to be new  and better by the MPD?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mr-IN" dirty="0" smtClean="0">
                <a:solidFill>
                  <a:srgbClr val="FF0000"/>
                </a:solidFill>
              </a:rPr>
              <a:t>…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Question: with  very reach harvest of STAR data at RHIC what is expected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to be new  and better by the MPD?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More precise selection of the centrality class in the MPD vs. STAR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ill provide </a:t>
            </a:r>
            <a:r>
              <a:rPr lang="en-US" dirty="0">
                <a:solidFill>
                  <a:srgbClr val="FF0000"/>
                </a:solidFill>
              </a:rPr>
              <a:t>more accurate determination of the number of binary collisions and of the RAA </a:t>
            </a:r>
            <a:r>
              <a:rPr lang="en-US" dirty="0" smtClean="0">
                <a:solidFill>
                  <a:srgbClr val="FF0000"/>
                </a:solidFill>
              </a:rPr>
              <a:t>factor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Classes </a:t>
            </a:r>
            <a:r>
              <a:rPr lang="en-US" dirty="0"/>
              <a:t>with narrow width </a:t>
            </a:r>
            <a:r>
              <a:rPr lang="en-US" dirty="0" smtClean="0"/>
              <a:t>of </a:t>
            </a:r>
            <a:r>
              <a:rPr lang="en-US" dirty="0"/>
              <a:t>central collisions  </a:t>
            </a:r>
            <a:r>
              <a:rPr lang="en-US" dirty="0" smtClean="0"/>
              <a:t>will eliminate considerably the trivial volume </a:t>
            </a:r>
            <a:r>
              <a:rPr lang="en-US" dirty="0" smtClean="0">
                <a:solidFill>
                  <a:srgbClr val="FF0000"/>
                </a:solidFill>
              </a:rPr>
              <a:t>fluctuations</a:t>
            </a:r>
            <a:r>
              <a:rPr lang="en-US" dirty="0" smtClean="0"/>
              <a:t> and allow to get new results </a:t>
            </a:r>
            <a:r>
              <a:rPr lang="en-US" dirty="0">
                <a:solidFill>
                  <a:schemeClr val="tx1"/>
                </a:solidFill>
              </a:rPr>
              <a:t>at the NICA </a:t>
            </a:r>
            <a:r>
              <a:rPr lang="en-US" dirty="0" smtClean="0">
                <a:solidFill>
                  <a:schemeClr val="tx1"/>
                </a:solidFill>
              </a:rPr>
              <a:t>energy: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fluctuations and correlation measurements,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elliptic flow measurements </a:t>
            </a:r>
            <a:r>
              <a:rPr lang="en-US" dirty="0" smtClean="0">
                <a:solidFill>
                  <a:srgbClr val="FF0000"/>
                </a:solidFill>
              </a:rPr>
              <a:t>and flow  fluctuations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9417</TotalTime>
  <Words>3013</Words>
  <Application>Microsoft Office PowerPoint</Application>
  <PresentationFormat>Экран (4:3)</PresentationFormat>
  <Paragraphs>374</Paragraphs>
  <Slides>41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News Gothic MT</vt:lpstr>
      <vt:lpstr>Times New Roman</vt:lpstr>
      <vt:lpstr>Wingdings</vt:lpstr>
      <vt:lpstr>Wingdings 2</vt:lpstr>
      <vt:lpstr>Custom Design</vt:lpstr>
      <vt:lpstr>Breeze</vt:lpstr>
      <vt:lpstr>Презентация PowerPoint</vt:lpstr>
      <vt:lpstr>Some critical issues</vt:lpstr>
      <vt:lpstr>Where are we today? Some news from the Physics Council 08.12.2021</vt:lpstr>
      <vt:lpstr>Where are we today? Some news from the Physics Council 08.12.2021</vt:lpstr>
      <vt:lpstr>Where are we today? PWG1 meetings in 2021</vt:lpstr>
      <vt:lpstr>Discussion of the MC production Task 1: to start and compare with STAR@RHIC)</vt:lpstr>
      <vt:lpstr>Where are we today? STAR@RHIC data-sets [2]</vt:lpstr>
      <vt:lpstr>Question: with  very reach harvest of STAR data at RHIC what is expected to be new  and better by the MPD?  </vt:lpstr>
      <vt:lpstr>Question: with  very reach harvest of STAR data at RHIC what is expected to be new  and better by the MPD?  </vt:lpstr>
      <vt:lpstr>MGM and GM for Pb+Pb collisions: Ncoll and Npart mean values and fluctuations[1]</vt:lpstr>
      <vt:lpstr>Презентация PowerPoint</vt:lpstr>
      <vt:lpstr>Impact parameter b, multiplicity  and Npart in MC Glauber model</vt:lpstr>
      <vt:lpstr>Centrality-wise optimization of the class width </vt:lpstr>
      <vt:lpstr>Multiplicity distribution at STAR@RHIC in Au+Au at √sNN= 9.2 GeV </vt:lpstr>
      <vt:lpstr>Slide from Petr Parfenov talk:</vt:lpstr>
      <vt:lpstr>Slide from Pedro Nieto talk: </vt:lpstr>
      <vt:lpstr>Parameters x and f, μ, k) in standard Glauber-based approach ? </vt:lpstr>
      <vt:lpstr>Centrality classes selection to compare with STAR </vt:lpstr>
      <vt:lpstr>Discussion of the MC production</vt:lpstr>
      <vt:lpstr>Request 16: PWG1 -- DCM-SMM, min bias BiBi@9.2 GeV, 1 mln</vt:lpstr>
      <vt:lpstr>Request 14: PWG1 - UrQMD, 1M min. bias BiBi @ 9.2 GeV</vt:lpstr>
      <vt:lpstr>Two main approaches to   determination of classes of centrality</vt:lpstr>
      <vt:lpstr>Two main approaches to   determination of classes of centrality</vt:lpstr>
      <vt:lpstr>DCM-QGSM-GEM vs DCM-QGSM-SMM</vt:lpstr>
      <vt:lpstr>Conclusion</vt:lpstr>
      <vt:lpstr>Proposals  for MC simulations for the Physics Performance paper</vt:lpstr>
      <vt:lpstr>Some comments to Multiplicity-based methods used in the PWG1</vt:lpstr>
      <vt:lpstr>Proposals  for MC simulations</vt:lpstr>
      <vt:lpstr>The next steps:</vt:lpstr>
      <vt:lpstr>Organization of workflow:</vt:lpstr>
      <vt:lpstr>Thank you for your attention!</vt:lpstr>
      <vt:lpstr>Some critical issues to be presented in the given report</vt:lpstr>
      <vt:lpstr>Summary-1</vt:lpstr>
      <vt:lpstr>Summary-2</vt:lpstr>
      <vt:lpstr>Презентация PowerPoint</vt:lpstr>
      <vt:lpstr>Discussion of the MC production Task 1: to start and compare with STAR@RHIC)</vt:lpstr>
      <vt:lpstr>We have to start and compare with STAR@RHIC  [1]    </vt:lpstr>
      <vt:lpstr>We have to start and compare with STAR@RHIC  [1]    </vt:lpstr>
      <vt:lpstr>We have to start and compare with STAR@RHIC  [1]                                                          Azimuthal anisotropy measurements</vt:lpstr>
      <vt:lpstr>Layout</vt:lpstr>
      <vt:lpstr>Discussion of the MC production Task 1: to start and compare with STAR@RHIC)   our comparison to [1] is not completed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feofilov</dc:creator>
  <cp:lastModifiedBy>alexey</cp:lastModifiedBy>
  <cp:revision>237</cp:revision>
  <dcterms:created xsi:type="dcterms:W3CDTF">2003-08-29T19:31:55Z</dcterms:created>
  <dcterms:modified xsi:type="dcterms:W3CDTF">2022-01-20T14:38:31Z</dcterms:modified>
</cp:coreProperties>
</file>