
<file path=[Content_Types].xml><?xml version="1.0" encoding="utf-8"?>
<Types xmlns="http://schemas.openxmlformats.org/package/2006/content-types">
  <Default Extension="xml" ContentType="application/xml"/>
  <Default Extension="wdp" ContentType="image/vnd.ms-photo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660" r:id="rId6"/>
    <p:sldMasterId id="2147483672" r:id="rId7"/>
    <p:sldMasterId id="2147483738" r:id="rId8"/>
    <p:sldMasterId id="2147483750" r:id="rId9"/>
    <p:sldMasterId id="2147483758" r:id="rId10"/>
  </p:sldMasterIdLst>
  <p:notesMasterIdLst>
    <p:notesMasterId r:id="rId71"/>
  </p:notesMasterIdLst>
  <p:handoutMasterIdLst>
    <p:handoutMasterId r:id="rId72"/>
  </p:handoutMasterIdLst>
  <p:sldIdLst>
    <p:sldId id="660" r:id="rId11"/>
    <p:sldId id="702" r:id="rId12"/>
    <p:sldId id="699" r:id="rId13"/>
    <p:sldId id="780" r:id="rId14"/>
    <p:sldId id="700" r:id="rId15"/>
    <p:sldId id="701" r:id="rId16"/>
    <p:sldId id="796" r:id="rId17"/>
    <p:sldId id="797" r:id="rId18"/>
    <p:sldId id="798" r:id="rId19"/>
    <p:sldId id="786" r:id="rId20"/>
    <p:sldId id="703" r:id="rId21"/>
    <p:sldId id="654" r:id="rId22"/>
    <p:sldId id="803" r:id="rId23"/>
    <p:sldId id="815" r:id="rId24"/>
    <p:sldId id="820" r:id="rId25"/>
    <p:sldId id="822" r:id="rId26"/>
    <p:sldId id="821" r:id="rId27"/>
    <p:sldId id="816" r:id="rId28"/>
    <p:sldId id="817" r:id="rId29"/>
    <p:sldId id="818" r:id="rId30"/>
    <p:sldId id="819" r:id="rId31"/>
    <p:sldId id="781" r:id="rId32"/>
    <p:sldId id="782" r:id="rId33"/>
    <p:sldId id="666" r:id="rId34"/>
    <p:sldId id="667" r:id="rId35"/>
    <p:sldId id="802" r:id="rId36"/>
    <p:sldId id="804" r:id="rId37"/>
    <p:sldId id="735" r:id="rId38"/>
    <p:sldId id="823" r:id="rId39"/>
    <p:sldId id="824" r:id="rId40"/>
    <p:sldId id="825" r:id="rId41"/>
    <p:sldId id="826" r:id="rId42"/>
    <p:sldId id="810" r:id="rId43"/>
    <p:sldId id="814" r:id="rId44"/>
    <p:sldId id="812" r:id="rId45"/>
    <p:sldId id="813" r:id="rId46"/>
    <p:sldId id="806" r:id="rId47"/>
    <p:sldId id="807" r:id="rId48"/>
    <p:sldId id="808" r:id="rId49"/>
    <p:sldId id="809" r:id="rId50"/>
    <p:sldId id="794" r:id="rId51"/>
    <p:sldId id="827" r:id="rId52"/>
    <p:sldId id="679" r:id="rId53"/>
    <p:sldId id="783" r:id="rId54"/>
    <p:sldId id="791" r:id="rId55"/>
    <p:sldId id="651" r:id="rId56"/>
    <p:sldId id="784" r:id="rId57"/>
    <p:sldId id="800" r:id="rId58"/>
    <p:sldId id="774" r:id="rId59"/>
    <p:sldId id="776" r:id="rId60"/>
    <p:sldId id="788" r:id="rId61"/>
    <p:sldId id="777" r:id="rId62"/>
    <p:sldId id="769" r:id="rId63"/>
    <p:sldId id="770" r:id="rId64"/>
    <p:sldId id="761" r:id="rId65"/>
    <p:sldId id="762" r:id="rId66"/>
    <p:sldId id="753" r:id="rId67"/>
    <p:sldId id="790" r:id="rId68"/>
    <p:sldId id="789" r:id="rId69"/>
    <p:sldId id="79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6BD"/>
    <a:srgbClr val="4FB6EB"/>
    <a:srgbClr val="00B050"/>
    <a:srgbClr val="FF5050"/>
    <a:srgbClr val="00C625"/>
    <a:srgbClr val="FF9900"/>
    <a:srgbClr val="AD4046"/>
    <a:srgbClr val="E4A100"/>
    <a:srgbClr val="604AAF"/>
    <a:srgbClr val="E4A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7101" autoAdjust="0"/>
  </p:normalViewPr>
  <p:slideViewPr>
    <p:cSldViewPr snapToGrid="0" snapToObjects="1">
      <p:cViewPr varScale="1">
        <p:scale>
          <a:sx n="97" d="100"/>
          <a:sy n="97" d="100"/>
        </p:scale>
        <p:origin x="-11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70" Type="http://schemas.openxmlformats.org/officeDocument/2006/relationships/slide" Target="slides/slide60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20720-299A-4914-80FD-394796FEF602}" type="datetime1">
              <a:rPr lang="en-US" smtClean="0"/>
              <a:t>22/06/2017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P. Martinengo CERN -  QM2017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A356F-6B5E-1247-86B3-48330AE07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3587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3FA95-1A88-4B8C-ADCA-08C73A2E096B}" type="datetime1">
              <a:rPr lang="en-US" smtClean="0"/>
              <a:t>22/06/2017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P. Martinengo CERN -  QM2017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4C2AA-5176-E041-A6CE-7F55C3BA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6107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4C2AA-5176-E041-A6CE-7F55C3BA57BC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CERN -  QM2017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B703DA2C-1C67-45EE-8FFB-EBC719B5C0DF}" type="datetime1">
              <a:rPr lang="en-US" smtClean="0"/>
              <a:t>22/06/2017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08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538D7-9361-43EA-80A4-8BC5A34AFDF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516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68792D8-4F35-4264-BF2D-652434BFEF94}" type="datetime1">
              <a:rPr lang="en-US" smtClean="0"/>
              <a:t>22/06/2017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CERN -  QM2017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C2AA-5176-E041-A6CE-7F55C3BA57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49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623EA44-57FE-4EB0-9528-10F5B6193003}" type="datetime1">
              <a:rPr lang="en-US" smtClean="0"/>
              <a:t>22/06/2017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CERN -  QM2017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C2AA-5176-E041-A6CE-7F55C3BA57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3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96A8423-CBD1-4DF8-A65D-EE0341A86605}" type="datetime1">
              <a:rPr lang="en-US" smtClean="0"/>
              <a:t>22/06/2017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CERN -  QM2017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C2AA-5176-E041-A6CE-7F55C3BA57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3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664D227-F718-48B7-8F41-2FECD4146E07}" type="datetime1">
              <a:rPr lang="en-US" smtClean="0"/>
              <a:t>22/06/2017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CERN -  QM2017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C2AA-5176-E041-A6CE-7F55C3BA57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68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AE43935-C0F0-4E63-97C4-13C2C883E964}" type="datetime1">
              <a:rPr lang="en-US" smtClean="0"/>
              <a:t>22/06/2017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CERN -  QM2017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C2AA-5176-E041-A6CE-7F55C3BA57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6AFAEE1-3CAB-4ABC-9E52-4FA2BEA42BE8}" type="datetime1">
              <a:rPr lang="en-US" smtClean="0"/>
              <a:t>22/06/2017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CERN -  QM2017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C2AA-5176-E041-A6CE-7F55C3BA57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62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F77890-1746-439E-A9C4-EE45A059344C}" type="datetime1">
              <a:rPr lang="en-US" smtClean="0"/>
              <a:t>22/06/2017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CERN -  QM2017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C2AA-5176-E041-A6CE-7F55C3BA57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50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582061">
              <a:spcBef>
                <a:spcPct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21603-0D3C-447F-8D74-F8BE7E2EC3D3}" type="slidenum">
              <a:rPr lang="en-GB" smtClean="0"/>
              <a:t>35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116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u="sng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21603-0D3C-447F-8D74-F8BE7E2EC3D3}" type="slidenum">
              <a:rPr lang="en-GB" smtClean="0"/>
              <a:t>36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31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477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1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09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42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69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4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7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60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52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60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71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87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83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67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16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86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23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71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7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06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95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8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/>
            </a:lvl1pPr>
          </a:lstStyle>
          <a:p>
            <a:fld id="{872C15F9-2AD0-044F-BB80-F9D71DAC45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594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15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4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25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58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36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5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33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7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43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7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340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88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02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055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67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66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73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70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393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553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7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6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02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3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59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596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79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49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3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8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810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677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9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73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7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41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037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2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66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93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623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139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38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319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63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048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091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7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017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477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730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ACA1-7F93-4A45-94F9-E9D1078AD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204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596368" y="3188772"/>
            <a:ext cx="8229600" cy="1143000"/>
          </a:xfrm>
        </p:spPr>
        <p:txBody>
          <a:bodyPr>
            <a:normAutofit/>
          </a:bodyPr>
          <a:lstStyle>
            <a:lvl1pPr algn="l">
              <a:defRPr sz="2625" b="1"/>
            </a:lvl1pPr>
          </a:lstStyle>
          <a:p>
            <a:r>
              <a:rPr lang="fr-CH" dirty="0" smtClean="0"/>
              <a:t>YOUR TITLE</a:t>
            </a:r>
            <a:br>
              <a:rPr lang="fr-CH" dirty="0" smtClean="0"/>
            </a:br>
            <a:r>
              <a:rPr lang="fr-CH" dirty="0" smtClean="0"/>
              <a:t>HERE</a:t>
            </a:r>
            <a:endParaRPr lang="fr-FR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670804" y="147320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901334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3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540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38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7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2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561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759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696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7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640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99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729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72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751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614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18263"/>
            <a:ext cx="2133600" cy="365125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0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536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626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348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727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20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995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825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18263"/>
            <a:ext cx="2133600" cy="365125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23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539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623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8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theme" Target="../theme/theme10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theme" Target="../theme/theme9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300" y="65341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72C15F9-2AD0-044F-BB80-F9D71DAC45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2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766" r:id="rId8"/>
  </p:sldLayoutIdLst>
  <p:hf hdr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300" y="65341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4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</p:sldLayoutIdLst>
  <p:hf hdr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9E6F5-10FA-ED4C-9A07-E46BE23F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8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F6086-6CC5-C44F-8578-C346FCA78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4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E4EBF-F3AF-6647-8D92-1F603FEEB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0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58458-B274-ED41-8E2F-CDF72B41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5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4C46C-55AA-F141-9CC2-B7644BA2F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DACA1-7F93-4A45-94F9-E9D1078AD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26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4" r:id="rId12"/>
  </p:sldLayoutIdLst>
  <p:hf hdr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B82E1-6DB0-1C4C-9198-3EDA615B1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2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300" y="65341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8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</p:sldLayoutIdLst>
  <p:hf hdr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7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emf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jpeg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emf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30.emf"/><Relationship Id="rId3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7.png"/><Relationship Id="rId3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2.jp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tiff"/><Relationship Id="rId9" Type="http://schemas.openxmlformats.org/officeDocument/2006/relationships/image" Target="../media/image3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7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tiff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52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5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5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emf"/><Relationship Id="rId3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6" Type="http://schemas.openxmlformats.org/officeDocument/2006/relationships/image" Target="../media/image61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9.jpg"/><Relationship Id="rId5" Type="http://schemas.openxmlformats.org/officeDocument/2006/relationships/image" Target="../media/image7.png"/><Relationship Id="rId6" Type="http://schemas.openxmlformats.org/officeDocument/2006/relationships/image" Target="../media/image7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emf"/><Relationship Id="rId3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7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jpeg"/><Relationship Id="rId7" Type="http://schemas.openxmlformats.org/officeDocument/2006/relationships/image" Target="../media/image7.png"/><Relationship Id="rId8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microsoft.com/office/2007/relationships/hdphoto" Target="../media/hdphoto1.wdp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microsoft.com/office/2007/relationships/hdphoto" Target="../media/hdphoto2.wdp"/><Relationship Id="rId9" Type="http://schemas.openxmlformats.org/officeDocument/2006/relationships/image" Target="../media/image99.gif"/><Relationship Id="rId10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jpeg"/><Relationship Id="rId6" Type="http://schemas.openxmlformats.org/officeDocument/2006/relationships/image" Target="../media/image33.png"/><Relationship Id="rId7" Type="http://schemas.openxmlformats.org/officeDocument/2006/relationships/image" Target="../media/image105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jpeg"/><Relationship Id="rId3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gif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microsoft.com/office/2007/relationships/hdphoto" Target="../media/hdphoto3.wdp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3.gif"/><Relationship Id="rId5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595944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1</a:t>
            </a:fld>
            <a:endParaRPr lang="en-US" dirty="0"/>
          </a:p>
        </p:txBody>
      </p:sp>
      <p:pic>
        <p:nvPicPr>
          <p:cNvPr id="3" name="Picture 2" descr="Untitled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244" y="2861780"/>
            <a:ext cx="4791919" cy="307408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24556" y="2030782"/>
            <a:ext cx="6476739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new Inner Tracking System of the ALICE experiment</a:t>
            </a:r>
          </a:p>
          <a:p>
            <a:pPr algn="ctr">
              <a:spcBef>
                <a:spcPts val="1350"/>
              </a:spcBef>
            </a:pPr>
            <a:r>
              <a:rPr lang="en-US" sz="1600" b="0" dirty="0">
                <a:solidFill>
                  <a:schemeClr val="accent1"/>
                </a:solidFill>
              </a:rPr>
              <a:t>Paolo Martinengo – CERN </a:t>
            </a:r>
          </a:p>
          <a:p>
            <a:pPr algn="ctr">
              <a:spcBef>
                <a:spcPts val="1350"/>
              </a:spcBef>
            </a:pPr>
            <a:endParaRPr lang="en-US" sz="1350" b="0" dirty="0">
              <a:solidFill>
                <a:schemeClr val="accent1"/>
              </a:solidFill>
            </a:endParaRPr>
          </a:p>
        </p:txBody>
      </p:sp>
      <p:pic>
        <p:nvPicPr>
          <p:cNvPr id="10" name="Picture 9" descr="2012-Jul-04-4_Color_Logo_small_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11" y="1003788"/>
            <a:ext cx="1059792" cy="143251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83733" y="1577774"/>
            <a:ext cx="7342368" cy="52086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5282" y="1383643"/>
            <a:ext cx="23994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 Large Ion Collider Experiment</a:t>
            </a:r>
            <a:endParaRPr lang="en-GB" sz="135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pic>
        <p:nvPicPr>
          <p:cNvPr id="5" name="Picture 4" descr="DUBNA5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41897"/>
            <a:ext cx="4000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8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75811" y="6270120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10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655" y="173151"/>
            <a:ext cx="979755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0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R&amp;D </a:t>
            </a:r>
          </a:p>
        </p:txBody>
      </p:sp>
      <p:pic>
        <p:nvPicPr>
          <p:cNvPr id="15" name="Picture 14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136" y="378201"/>
            <a:ext cx="611269" cy="82624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348655" y="714099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348655" y="982308"/>
            <a:ext cx="7343416" cy="43053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2862" indent="0">
              <a:spcBef>
                <a:spcPts val="1800"/>
              </a:spcBef>
              <a:buNone/>
              <a:defRPr/>
            </a:pPr>
            <a:r>
              <a:rPr lang="en-US" sz="2100" dirty="0">
                <a:solidFill>
                  <a:srgbClr val="C00000"/>
                </a:solidFill>
                <a:cs typeface="Calibri" pitchFamily="34" charset="0"/>
              </a:rPr>
              <a:t>Huge R&amp;D effort started 6 years ago</a:t>
            </a: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Simulation</a:t>
            </a: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Pixel sensor, connectivity </a:t>
            </a: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Cooling, power distribution</a:t>
            </a: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Read-out chain</a:t>
            </a: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Assembly tools &amp; procedure</a:t>
            </a: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Construction database</a:t>
            </a: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Mechanical support (carbon fiber)</a:t>
            </a: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Integration in ALICE</a:t>
            </a: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and more </a:t>
            </a:r>
          </a:p>
          <a:p>
            <a:pPr marL="42862" indent="0">
              <a:spcBef>
                <a:spcPts val="900"/>
              </a:spcBef>
              <a:buSzPct val="80000"/>
              <a:buNone/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cs typeface="Calibri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6488" y="4979273"/>
            <a:ext cx="3206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First prototype usually does not </a:t>
            </a:r>
          </a:p>
          <a:p>
            <a:pPr algn="ctr"/>
            <a:r>
              <a:rPr lang="en-US" dirty="0"/>
              <a:t>meet all requirements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72" y="1811999"/>
            <a:ext cx="4758345" cy="316727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4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990" y="4037177"/>
            <a:ext cx="4330603" cy="23832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98713" y="6370998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8729" y="55552"/>
            <a:ext cx="5445080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7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ALPIDE – Technology and Pixel Layout</a:t>
            </a:r>
          </a:p>
        </p:txBody>
      </p:sp>
      <p:pic>
        <p:nvPicPr>
          <p:cNvPr id="14" name="Picture 13" descr="2012-Jul-04-01_4_Color_Logo_small_C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181" y="228925"/>
            <a:ext cx="587244" cy="7937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001" y="911472"/>
            <a:ext cx="6798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Pixel Sensor using </a:t>
            </a:r>
            <a:r>
              <a:rPr lang="en-US" sz="2000" b="1" dirty="0" err="1">
                <a:solidFill>
                  <a:srgbClr val="00B050"/>
                </a:solidFill>
              </a:rPr>
              <a:t>TowerJazz</a:t>
            </a:r>
            <a:r>
              <a:rPr lang="en-US" sz="2000" b="1" dirty="0">
                <a:solidFill>
                  <a:srgbClr val="00B050"/>
                </a:solidFill>
              </a:rPr>
              <a:t> 0.18 </a:t>
            </a:r>
            <a:r>
              <a:rPr lang="en-US" sz="2000" b="1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1" dirty="0">
                <a:solidFill>
                  <a:srgbClr val="00B050"/>
                </a:solidFill>
              </a:rPr>
              <a:t>m CMOS Imaging Process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74053" y="3610476"/>
            <a:ext cx="58221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50"/>
              </a:spcBef>
            </a:pPr>
            <a:r>
              <a:rPr lang="en-US" sz="750" dirty="0">
                <a:solidFill>
                  <a:schemeClr val="bg1"/>
                </a:solidFill>
              </a:rPr>
              <a:t>  N</a:t>
            </a:r>
            <a:r>
              <a:rPr lang="en-US" sz="750" baseline="-25000" dirty="0">
                <a:solidFill>
                  <a:schemeClr val="bg1"/>
                </a:solidFill>
              </a:rPr>
              <a:t>A</a:t>
            </a:r>
            <a:r>
              <a:rPr lang="en-US" sz="750" dirty="0">
                <a:solidFill>
                  <a:schemeClr val="bg1"/>
                </a:solidFill>
              </a:rPr>
              <a:t> ~ 10</a:t>
            </a:r>
            <a:r>
              <a:rPr lang="en-US" sz="750" baseline="30000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4870411" y="2786569"/>
            <a:ext cx="3975182" cy="48619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900"/>
              </a:spcBef>
              <a:buSzPct val="80000"/>
              <a:buNone/>
            </a:pPr>
            <a:r>
              <a:rPr lang="en-US" sz="1350" dirty="0">
                <a:solidFill>
                  <a:srgbClr val="336699"/>
                </a:solidFill>
              </a:rPr>
              <a:t>              </a:t>
            </a:r>
            <a:r>
              <a:rPr lang="en-US" sz="1350" dirty="0">
                <a:solidFill>
                  <a:srgbClr val="FF9900"/>
                </a:solidFill>
              </a:rPr>
              <a:t>Small n-well diode </a:t>
            </a:r>
            <a:r>
              <a:rPr lang="en-US" sz="1350" dirty="0">
                <a:solidFill>
                  <a:srgbClr val="336699"/>
                </a:solidFill>
              </a:rPr>
              <a:t>(</a:t>
            </a:r>
            <a:r>
              <a:rPr lang="en-US" sz="1350" dirty="0">
                <a:solidFill>
                  <a:srgbClr val="00B050"/>
                </a:solidFill>
              </a:rPr>
              <a:t>2 </a:t>
            </a:r>
            <a:r>
              <a:rPr lang="en-US" sz="1350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sz="1350" dirty="0">
                <a:solidFill>
                  <a:srgbClr val="00B050"/>
                </a:solidFill>
              </a:rPr>
              <a:t>m </a:t>
            </a:r>
            <a:r>
              <a:rPr lang="en-US" sz="1350" dirty="0">
                <a:solidFill>
                  <a:srgbClr val="336699"/>
                </a:solidFill>
              </a:rPr>
              <a:t>diameter),                   ~100 times smaller than pixel =&gt; </a:t>
            </a:r>
            <a:r>
              <a:rPr lang="en-US" sz="1350" dirty="0">
                <a:solidFill>
                  <a:srgbClr val="00B050"/>
                </a:solidFill>
              </a:rPr>
              <a:t>low capacitance (~</a:t>
            </a:r>
            <a:r>
              <a:rPr lang="en-US" sz="1350" dirty="0" err="1">
                <a:solidFill>
                  <a:srgbClr val="00B050"/>
                </a:solidFill>
              </a:rPr>
              <a:t>fF</a:t>
            </a:r>
            <a:r>
              <a:rPr lang="en-US" sz="1350" dirty="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85" name="Straight Connector 84"/>
          <p:cNvCxnSpPr/>
          <p:nvPr/>
        </p:nvCxnSpPr>
        <p:spPr>
          <a:xfrm flipH="1">
            <a:off x="235444" y="580796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03" y="1919731"/>
            <a:ext cx="4077298" cy="19615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81960" y="3368993"/>
            <a:ext cx="4438698" cy="57195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SzPct val="80000"/>
            </a:pPr>
            <a:r>
              <a:rPr lang="en-US" sz="1350" dirty="0">
                <a:solidFill>
                  <a:srgbClr val="FF9900"/>
                </a:solidFill>
              </a:rPr>
              <a:t>High-resistivity</a:t>
            </a:r>
            <a:r>
              <a:rPr lang="en-US" sz="1350" dirty="0">
                <a:solidFill>
                  <a:srgbClr val="336699"/>
                </a:solidFill>
              </a:rPr>
              <a:t> (</a:t>
            </a:r>
            <a:r>
              <a:rPr lang="en-US" sz="1350" dirty="0">
                <a:solidFill>
                  <a:srgbClr val="00B050"/>
                </a:solidFill>
              </a:rPr>
              <a:t>&gt; 1 k</a:t>
            </a:r>
            <a:r>
              <a:rPr lang="en-US" sz="1350" dirty="0">
                <a:solidFill>
                  <a:srgbClr val="00B050"/>
                </a:solidFill>
                <a:latin typeface="Symbol" charset="2"/>
                <a:cs typeface="Symbol" charset="2"/>
              </a:rPr>
              <a:t>W</a:t>
            </a:r>
            <a:r>
              <a:rPr lang="en-US" sz="1350" dirty="0">
                <a:solidFill>
                  <a:srgbClr val="00B050"/>
                </a:solidFill>
              </a:rPr>
              <a:t> cm</a:t>
            </a:r>
            <a:r>
              <a:rPr lang="en-US" sz="1350" dirty="0">
                <a:solidFill>
                  <a:srgbClr val="336699"/>
                </a:solidFill>
              </a:rPr>
              <a:t>) </a:t>
            </a:r>
            <a:r>
              <a:rPr lang="en-US" sz="1350" dirty="0">
                <a:solidFill>
                  <a:srgbClr val="FF9900"/>
                </a:solidFill>
              </a:rPr>
              <a:t>p-type epitaxial </a:t>
            </a:r>
            <a:r>
              <a:rPr lang="en-US" sz="1350" dirty="0">
                <a:solidFill>
                  <a:srgbClr val="336699"/>
                </a:solidFill>
              </a:rPr>
              <a:t>layer (</a:t>
            </a:r>
            <a:r>
              <a:rPr lang="en-US" sz="1350" dirty="0">
                <a:solidFill>
                  <a:srgbClr val="00B050"/>
                </a:solidFill>
              </a:rPr>
              <a:t>25 </a:t>
            </a:r>
            <a:r>
              <a:rPr lang="en-US" sz="1350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sz="1350" dirty="0">
                <a:solidFill>
                  <a:srgbClr val="00B050"/>
                </a:solidFill>
              </a:rPr>
              <a:t>m</a:t>
            </a:r>
            <a:r>
              <a:rPr lang="en-US" sz="1350" dirty="0">
                <a:solidFill>
                  <a:srgbClr val="336699"/>
                </a:solidFill>
              </a:rPr>
              <a:t>)</a:t>
            </a:r>
          </a:p>
          <a:p>
            <a:pPr>
              <a:spcBef>
                <a:spcPts val="450"/>
              </a:spcBef>
              <a:buSzPct val="80000"/>
            </a:pPr>
            <a:r>
              <a:rPr lang="en-US" sz="1350" dirty="0">
                <a:solidFill>
                  <a:srgbClr val="336699"/>
                </a:solidFill>
              </a:rPr>
              <a:t> on </a:t>
            </a:r>
            <a:r>
              <a:rPr lang="en-US" sz="1350" dirty="0">
                <a:solidFill>
                  <a:srgbClr val="FF9900"/>
                </a:solidFill>
              </a:rPr>
              <a:t>p-type substrate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0624" y="1883925"/>
            <a:ext cx="3576179" cy="71558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350"/>
              </a:spcBef>
              <a:buClr>
                <a:srgbClr val="1F497D"/>
              </a:buClr>
              <a:buSzPct val="80000"/>
            </a:pPr>
            <a:r>
              <a:rPr lang="en-US" sz="1350" dirty="0">
                <a:solidFill>
                  <a:srgbClr val="FF9900"/>
                </a:solidFill>
              </a:rPr>
              <a:t>Reverse bias </a:t>
            </a:r>
            <a:r>
              <a:rPr lang="en-US" sz="1350" dirty="0">
                <a:solidFill>
                  <a:srgbClr val="336699"/>
                </a:solidFill>
              </a:rPr>
              <a:t>voltage (-6 V &lt; V</a:t>
            </a:r>
            <a:r>
              <a:rPr lang="en-US" sz="1350" baseline="-25000" dirty="0">
                <a:solidFill>
                  <a:srgbClr val="336699"/>
                </a:solidFill>
              </a:rPr>
              <a:t>BB</a:t>
            </a:r>
            <a:r>
              <a:rPr lang="en-US" sz="1350" dirty="0">
                <a:solidFill>
                  <a:srgbClr val="336699"/>
                </a:solidFill>
              </a:rPr>
              <a:t> &lt; 0 V) to substrate (contact from the top) to increase depletion zone around NWELL collection diode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73418" y="3798247"/>
            <a:ext cx="3791633" cy="5078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350"/>
              </a:spcBef>
              <a:buClr>
                <a:srgbClr val="1F497D"/>
              </a:buClr>
              <a:buSzPct val="80000"/>
            </a:pPr>
            <a:r>
              <a:rPr lang="en-US" sz="1350" dirty="0">
                <a:solidFill>
                  <a:srgbClr val="FF9900"/>
                </a:solidFill>
              </a:rPr>
              <a:t>Deep PWELL </a:t>
            </a:r>
            <a:r>
              <a:rPr lang="en-US" sz="1350" dirty="0">
                <a:solidFill>
                  <a:srgbClr val="336699"/>
                </a:solidFill>
              </a:rPr>
              <a:t>shields NWELL of PMOS transistors                     (</a:t>
            </a:r>
            <a:r>
              <a:rPr lang="en-US" sz="1350" dirty="0">
                <a:solidFill>
                  <a:srgbClr val="00B050"/>
                </a:solidFill>
              </a:rPr>
              <a:t>full CMOS circuitry within pixel active area</a:t>
            </a:r>
            <a:r>
              <a:rPr lang="en-US" sz="1350" dirty="0">
                <a:solidFill>
                  <a:srgbClr val="336699"/>
                </a:solidFill>
              </a:rPr>
              <a:t>) 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681962" y="2127384"/>
            <a:ext cx="544010" cy="3005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399000" y="2392648"/>
            <a:ext cx="2204809" cy="4726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1540126" y="2576422"/>
            <a:ext cx="621449" cy="12111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225291" y="4532032"/>
            <a:ext cx="2546787" cy="124649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B050"/>
                </a:solidFill>
              </a:rPr>
              <a:t>In-pixel: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B050"/>
                </a:solidFill>
              </a:rPr>
              <a:t>Amplification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B050"/>
                </a:solidFill>
              </a:rPr>
              <a:t>Discrimination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B050"/>
                </a:solidFill>
              </a:rPr>
              <a:t>3-hit storage register (MEB)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B050"/>
                </a:solidFill>
              </a:rPr>
              <a:t>In-matrix </a:t>
            </a:r>
            <a:r>
              <a:rPr lang="en-US" sz="1500" dirty="0" err="1">
                <a:solidFill>
                  <a:srgbClr val="00B050"/>
                </a:solidFill>
              </a:rPr>
              <a:t>sparsification</a:t>
            </a:r>
            <a:endParaRPr lang="en-GB" sz="1500" dirty="0">
              <a:solidFill>
                <a:srgbClr val="00B050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 flipH="1">
            <a:off x="1850851" y="4282995"/>
            <a:ext cx="232595" cy="2376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265052" y="3272760"/>
            <a:ext cx="501250" cy="1618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265052" y="3630995"/>
            <a:ext cx="501250" cy="980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4595453" y="4185291"/>
            <a:ext cx="29166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MFT based on the same </a:t>
            </a:r>
            <a:r>
              <a:rPr lang="en-US" b="1" dirty="0" smtClean="0"/>
              <a:t>chip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9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61402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12</a:t>
            </a:fld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286908" y="4116883"/>
            <a:ext cx="8724560" cy="1704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lang="en-US" sz="1350" dirty="0">
                <a:solidFill>
                  <a:srgbClr val="C0504D"/>
                </a:solidFill>
              </a:rPr>
              <a:t>Key features:</a:t>
            </a:r>
          </a:p>
          <a:p>
            <a:pPr marL="214308" indent="-214308"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Dimensions: </a:t>
            </a:r>
            <a:r>
              <a:rPr lang="en-US" sz="1600" dirty="0">
                <a:solidFill>
                  <a:srgbClr val="008000"/>
                </a:solidFill>
              </a:rPr>
              <a:t>30 mm</a:t>
            </a:r>
            <a:r>
              <a:rPr lang="en-US" sz="1600" dirty="0">
                <a:solidFill>
                  <a:schemeClr val="accent1"/>
                </a:solidFill>
              </a:rPr>
              <a:t> x </a:t>
            </a:r>
            <a:r>
              <a:rPr lang="en-US" sz="1600" dirty="0">
                <a:solidFill>
                  <a:srgbClr val="008000"/>
                </a:solidFill>
              </a:rPr>
              <a:t>15 mm</a:t>
            </a:r>
          </a:p>
          <a:p>
            <a:pPr marL="214308" indent="-214308"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Pixel pitch: </a:t>
            </a:r>
            <a:r>
              <a:rPr lang="en-US" sz="1600" dirty="0">
                <a:solidFill>
                  <a:srgbClr val="008000"/>
                </a:solidFill>
              </a:rPr>
              <a:t>29 </a:t>
            </a:r>
            <a:r>
              <a:rPr lang="en-US" sz="1600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8000"/>
                </a:solidFill>
              </a:rPr>
              <a:t>m x 27 </a:t>
            </a:r>
            <a:r>
              <a:rPr lang="en-US" sz="1600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8000"/>
                </a:solidFill>
              </a:rPr>
              <a:t>m</a:t>
            </a:r>
          </a:p>
          <a:p>
            <a:pPr marL="214308" indent="-214308"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Ultra-low power (entire chip):   ~</a:t>
            </a:r>
            <a:r>
              <a:rPr lang="en-US" sz="1600" dirty="0">
                <a:solidFill>
                  <a:srgbClr val="008000"/>
                </a:solidFill>
              </a:rPr>
              <a:t>40 </a:t>
            </a:r>
            <a:r>
              <a:rPr lang="en-US" sz="1600" dirty="0" err="1">
                <a:solidFill>
                  <a:srgbClr val="008000"/>
                </a:solidFill>
              </a:rPr>
              <a:t>mW</a:t>
            </a:r>
            <a:r>
              <a:rPr lang="en-US" sz="1600" dirty="0">
                <a:solidFill>
                  <a:srgbClr val="008000"/>
                </a:solidFill>
              </a:rPr>
              <a:t>/cm</a:t>
            </a:r>
            <a:r>
              <a:rPr lang="en-US" sz="1600" baseline="30000" dirty="0">
                <a:solidFill>
                  <a:srgbClr val="008000"/>
                </a:solidFill>
              </a:rPr>
              <a:t>2 </a:t>
            </a:r>
            <a:r>
              <a:rPr lang="en-US" sz="1600" dirty="0">
                <a:solidFill>
                  <a:srgbClr val="008000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(requirement &lt; 100 </a:t>
            </a:r>
            <a:r>
              <a:rPr lang="en-US" sz="1600" dirty="0" err="1">
                <a:solidFill>
                  <a:srgbClr val="FF0000"/>
                </a:solidFill>
              </a:rPr>
              <a:t>mW</a:t>
            </a:r>
            <a:r>
              <a:rPr lang="en-US" sz="1600" dirty="0">
                <a:solidFill>
                  <a:srgbClr val="FF0000"/>
                </a:solidFill>
              </a:rPr>
              <a:t>/cm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) </a:t>
            </a:r>
            <a:r>
              <a:rPr lang="en-US" sz="1600" dirty="0">
                <a:solidFill>
                  <a:srgbClr val="00B050"/>
                </a:solidFill>
              </a:rPr>
              <a:t>140 </a:t>
            </a:r>
            <a:r>
              <a:rPr lang="en-US" sz="1600" dirty="0" err="1">
                <a:solidFill>
                  <a:srgbClr val="00B050"/>
                </a:solidFill>
              </a:rPr>
              <a:t>mW</a:t>
            </a:r>
            <a:r>
              <a:rPr lang="en-US" sz="1600" dirty="0">
                <a:solidFill>
                  <a:srgbClr val="00B050"/>
                </a:solidFill>
              </a:rPr>
              <a:t> full </a:t>
            </a:r>
            <a:r>
              <a:rPr lang="en-US" sz="1600" dirty="0" smtClean="0">
                <a:solidFill>
                  <a:srgbClr val="00B050"/>
                </a:solidFill>
              </a:rPr>
              <a:t>chip</a:t>
            </a:r>
            <a:r>
              <a:rPr lang="en-US" sz="1600" baseline="30000" dirty="0">
                <a:solidFill>
                  <a:srgbClr val="008000"/>
                </a:solidFill>
              </a:rPr>
              <a:t>	</a:t>
            </a:r>
            <a:endParaRPr lang="en-US" sz="1600" dirty="0">
              <a:solidFill>
                <a:schemeClr val="accent1"/>
              </a:solidFill>
            </a:endParaRPr>
          </a:p>
          <a:p>
            <a:pPr marL="214308" indent="-214308">
              <a:lnSpc>
                <a:spcPct val="15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sym typeface="Wingdings"/>
              </a:rPr>
              <a:t>Triggered acquisition (</a:t>
            </a:r>
            <a:r>
              <a:rPr lang="en-US" sz="1600" dirty="0">
                <a:solidFill>
                  <a:srgbClr val="008000"/>
                </a:solidFill>
                <a:sym typeface="Wingdings"/>
              </a:rPr>
              <a:t>200 kHz </a:t>
            </a:r>
            <a:r>
              <a:rPr lang="en-US" sz="1600" dirty="0" err="1">
                <a:solidFill>
                  <a:srgbClr val="008000"/>
                </a:solidFill>
                <a:sym typeface="Wingdings"/>
              </a:rPr>
              <a:t>Pb-Pb</a:t>
            </a:r>
            <a:r>
              <a:rPr lang="en-US" sz="1600" dirty="0">
                <a:solidFill>
                  <a:srgbClr val="008000"/>
                </a:solidFill>
                <a:sym typeface="Wingdings"/>
              </a:rPr>
              <a:t>, 1 MHz pp</a:t>
            </a:r>
            <a:r>
              <a:rPr lang="en-US" sz="1600" dirty="0">
                <a:solidFill>
                  <a:schemeClr val="accent1"/>
                </a:solidFill>
                <a:sym typeface="Wingdings"/>
              </a:rPr>
              <a:t>) or continuous (</a:t>
            </a:r>
            <a:r>
              <a:rPr lang="en-US" sz="1600" dirty="0" err="1">
                <a:solidFill>
                  <a:schemeClr val="accent1"/>
                </a:solidFill>
                <a:sym typeface="Wingdings"/>
              </a:rPr>
              <a:t>progr</a:t>
            </a:r>
            <a:r>
              <a:rPr lang="en-US" sz="1600" dirty="0">
                <a:solidFill>
                  <a:schemeClr val="accent1"/>
                </a:solidFill>
                <a:sym typeface="Wingdings"/>
              </a:rPr>
              <a:t>. integration time:  </a:t>
            </a:r>
            <a:r>
              <a:rPr lang="en-US" sz="1600" dirty="0">
                <a:solidFill>
                  <a:srgbClr val="008000"/>
                </a:solidFill>
                <a:sym typeface="Wingdings"/>
              </a:rPr>
              <a:t>1</a:t>
            </a:r>
            <a:r>
              <a:rPr lang="en-US" sz="1600" dirty="0">
                <a:solidFill>
                  <a:srgbClr val="008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dirty="0">
                <a:solidFill>
                  <a:srgbClr val="008000"/>
                </a:solidFill>
                <a:sym typeface="Wingdings"/>
              </a:rPr>
              <a:t>s - ∞</a:t>
            </a:r>
            <a:r>
              <a:rPr lang="en-US" sz="1600" dirty="0">
                <a:solidFill>
                  <a:schemeClr val="accent1"/>
                </a:solidFill>
                <a:sym typeface="Wingdings"/>
              </a:rPr>
              <a:t>)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24" name="Text Box 4"/>
          <p:cNvSpPr txBox="1">
            <a:spLocks noChangeArrowheads="1"/>
          </p:cNvSpPr>
          <p:nvPr/>
        </p:nvSpPr>
        <p:spPr bwMode="auto">
          <a:xfrm>
            <a:off x="195592" y="112933"/>
            <a:ext cx="3972370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ALPIDE – Final Version </a:t>
            </a:r>
          </a:p>
        </p:txBody>
      </p:sp>
      <p:pic>
        <p:nvPicPr>
          <p:cNvPr id="128" name="Picture 127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134" y="330922"/>
            <a:ext cx="649334" cy="877699"/>
          </a:xfrm>
          <a:prstGeom prst="rect">
            <a:avLst/>
          </a:prstGeom>
        </p:spPr>
      </p:pic>
      <p:cxnSp>
        <p:nvCxnSpPr>
          <p:cNvPr id="129" name="Straight Connector 128"/>
          <p:cNvCxnSpPr/>
          <p:nvPr/>
        </p:nvCxnSpPr>
        <p:spPr>
          <a:xfrm flipH="1">
            <a:off x="235444" y="671520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98483" y="4116883"/>
            <a:ext cx="2700868" cy="8438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High speed serial data output (HSO)</a:t>
            </a:r>
          </a:p>
          <a:p>
            <a:pPr marL="214308" indent="-214308">
              <a:spcBef>
                <a:spcPts val="450"/>
              </a:spcBef>
              <a:buFont typeface="Arial"/>
              <a:buChar char="•"/>
            </a:pPr>
            <a:r>
              <a:rPr lang="en-US" sz="1350" dirty="0">
                <a:solidFill>
                  <a:srgbClr val="C00000"/>
                </a:solidFill>
              </a:rPr>
              <a:t>OB</a:t>
            </a:r>
            <a:r>
              <a:rPr lang="en-US" sz="1350" dirty="0"/>
              <a:t>: 400 Mbit/s</a:t>
            </a:r>
          </a:p>
          <a:p>
            <a:pPr marL="214308" indent="-214308">
              <a:spcBef>
                <a:spcPts val="450"/>
              </a:spcBef>
              <a:buFont typeface="Arial"/>
              <a:buChar char="•"/>
            </a:pPr>
            <a:r>
              <a:rPr lang="en-US" sz="1350" dirty="0">
                <a:solidFill>
                  <a:srgbClr val="C00000"/>
                </a:solidFill>
              </a:rPr>
              <a:t>IB</a:t>
            </a:r>
            <a:r>
              <a:rPr lang="en-US" sz="1350" dirty="0"/>
              <a:t>:   600 Mbit/s or 1.2 </a:t>
            </a:r>
            <a:r>
              <a:rPr lang="en-US" sz="1350" dirty="0" err="1"/>
              <a:t>Gbit</a:t>
            </a:r>
            <a:r>
              <a:rPr lang="en-US" sz="1350" dirty="0"/>
              <a:t>/s</a:t>
            </a: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287" y="2202809"/>
            <a:ext cx="3501980" cy="1852378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6841929" y="3347327"/>
            <a:ext cx="2268763" cy="57708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Inner Barrel:   50 </a:t>
            </a:r>
            <a:r>
              <a:rPr lang="en-US" sz="1500" dirty="0">
                <a:latin typeface="Symbol" charset="2"/>
                <a:cs typeface="Symbol" charset="2"/>
              </a:rPr>
              <a:t>m</a:t>
            </a:r>
            <a:r>
              <a:rPr lang="en-US" sz="1500" dirty="0"/>
              <a:t>m thick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Outer Barrel: 100 </a:t>
            </a:r>
            <a:r>
              <a:rPr lang="en-US" sz="1500" dirty="0">
                <a:latin typeface="Symbol" charset="2"/>
                <a:cs typeface="Symbol" charset="2"/>
              </a:rPr>
              <a:t>m</a:t>
            </a:r>
            <a:r>
              <a:rPr lang="en-US" sz="1500" dirty="0"/>
              <a:t>m thick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95284"/>
            <a:ext cx="2757424" cy="232160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988120" y="943014"/>
            <a:ext cx="67262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u="sng" dirty="0">
                <a:solidFill>
                  <a:srgbClr val="00B050"/>
                </a:solidFill>
              </a:rPr>
              <a:t>Production started Dec 2016, to be completed by Dec 2017</a:t>
            </a:r>
            <a:endParaRPr lang="en-GB" sz="2100" b="1" u="sng" dirty="0">
              <a:solidFill>
                <a:srgbClr val="00B05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165146" y="2483956"/>
            <a:ext cx="1442446" cy="323165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Pad-over-matrix</a:t>
            </a:r>
          </a:p>
        </p:txBody>
      </p:sp>
      <p:cxnSp>
        <p:nvCxnSpPr>
          <p:cNvPr id="122" name="Straight Connector 121"/>
          <p:cNvCxnSpPr>
            <a:endCxn id="126" idx="1"/>
          </p:cNvCxnSpPr>
          <p:nvPr/>
        </p:nvCxnSpPr>
        <p:spPr>
          <a:xfrm flipV="1">
            <a:off x="5990160" y="2645539"/>
            <a:ext cx="1174986" cy="3127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6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230" y="157085"/>
            <a:ext cx="2977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ALPIDE floorplan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0650" y="5692543"/>
            <a:ext cx="627845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Sensitive area / Si area ~0.92</a:t>
            </a:r>
            <a:endParaRPr lang="en-GB" sz="4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157359"/>
            <a:ext cx="7989455" cy="44736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763163" y="4511773"/>
            <a:ext cx="932874" cy="665018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6755-81FF-4811-8874-8656A58F4006}" type="slidenum">
              <a:rPr lang="en-GB" smtClean="0"/>
              <a:t>13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P. Martinengo - CERN</a:t>
            </a:r>
            <a:endParaRPr lang="en-GB" dirty="0"/>
          </a:p>
        </p:txBody>
      </p:sp>
      <p:pic>
        <p:nvPicPr>
          <p:cNvPr id="9" name="Picture 8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134" y="279660"/>
            <a:ext cx="649334" cy="87769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35444" y="671520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95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771" y="100927"/>
            <a:ext cx="595593" cy="80505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35444" y="618305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8343" y="100927"/>
            <a:ext cx="6011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ALPIDE carrier card and DAQ board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5" y="934062"/>
            <a:ext cx="8669809" cy="54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5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22 June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P. Martinengo - CERN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80254-B25C-47D4-AD21-D201B4F3899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0161"/>
            <a:ext cx="9106455" cy="444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644008" y="4797152"/>
            <a:ext cx="792088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44208" y="4797152"/>
            <a:ext cx="1008112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64088" y="4800486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~400 mm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2012-Jul-04-01_4_Color_Logo_small_C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771" y="215776"/>
            <a:ext cx="595593" cy="80505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35444" y="618305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53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22 June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P. Martinengo - CERN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80254-B25C-47D4-AD21-D201B4F3899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891" y="844587"/>
            <a:ext cx="5615461" cy="564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347" y="215776"/>
            <a:ext cx="595593" cy="80505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35444" y="618305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48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22 June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P. Martinengo - CERN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80254-B25C-47D4-AD21-D201B4F3899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819911"/>
            <a:ext cx="7449312" cy="5573961"/>
          </a:xfrm>
          <a:prstGeom prst="rect">
            <a:avLst/>
          </a:prstGeom>
        </p:spPr>
      </p:pic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771" y="215776"/>
            <a:ext cx="595593" cy="80505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35444" y="618305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20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59" y="1077077"/>
            <a:ext cx="8527681" cy="5365333"/>
          </a:xfrm>
          <a:prstGeom prst="rect">
            <a:avLst/>
          </a:prstGeom>
        </p:spPr>
      </p:pic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771" y="161887"/>
            <a:ext cx="595593" cy="80505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35444" y="618305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8343" y="100927"/>
            <a:ext cx="3219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ALPIDE telescopes</a:t>
            </a:r>
            <a:endParaRPr lang="en-GB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8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771" y="161887"/>
            <a:ext cx="595593" cy="80505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35444" y="618305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8343" y="100927"/>
            <a:ext cx="3219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ALPIDE telescopes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4" y="996752"/>
            <a:ext cx="8278957" cy="53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8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2695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744" y="2162178"/>
            <a:ext cx="6515100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4F81BD"/>
                </a:solidFill>
              </a:rPr>
              <a:t>OUTLINE</a:t>
            </a:r>
          </a:p>
          <a:p>
            <a:pPr marL="685783" lvl="1" indent="-342892">
              <a:lnSpc>
                <a:spcPct val="130000"/>
              </a:lnSpc>
              <a:spcBef>
                <a:spcPts val="9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</a:rPr>
              <a:t>Motivations and Experimental Strategy</a:t>
            </a:r>
          </a:p>
          <a:p>
            <a:pPr marL="685783" lvl="1" indent="-342892">
              <a:lnSpc>
                <a:spcPct val="130000"/>
              </a:lnSpc>
              <a:spcBef>
                <a:spcPts val="9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</a:rPr>
              <a:t>Design Objectives  and Layout 		</a:t>
            </a:r>
          </a:p>
          <a:p>
            <a:pPr marL="600060" lvl="1" indent="-257168">
              <a:lnSpc>
                <a:spcPct val="130000"/>
              </a:lnSpc>
              <a:spcBef>
                <a:spcPts val="9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</a:rPr>
              <a:t>	Selected topics from the R&amp;D</a:t>
            </a:r>
          </a:p>
          <a:p>
            <a:pPr marL="685783" lvl="1" indent="-342892">
              <a:lnSpc>
                <a:spcPct val="130000"/>
              </a:lnSpc>
              <a:spcBef>
                <a:spcPts val="9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</a:rPr>
              <a:t>Construction and Integration Schedule</a:t>
            </a:r>
          </a:p>
          <a:p>
            <a:pPr marL="685783" lvl="1" indent="-342892">
              <a:lnSpc>
                <a:spcPct val="130000"/>
              </a:lnSpc>
              <a:spcBef>
                <a:spcPts val="9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81BD"/>
                </a:solidFill>
              </a:rPr>
              <a:t>Conclusions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7900" y="1561083"/>
            <a:ext cx="5820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25"/>
              </a:spcBef>
            </a:pPr>
            <a:r>
              <a:rPr lang="en-US" sz="2400" b="0" dirty="0">
                <a:solidFill>
                  <a:srgbClr val="4F81BD"/>
                </a:solidFill>
              </a:rPr>
              <a:t>The new ALICE Inner Tracking System 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235443" y="1996709"/>
            <a:ext cx="7640747" cy="230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2012-Jul-04-4_Color_Logo_small_C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965" y="1432943"/>
            <a:ext cx="539496" cy="729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49" y="3100988"/>
            <a:ext cx="4282580" cy="2494957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8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068" y="113717"/>
            <a:ext cx="473673" cy="64026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35444" y="618305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8343" y="100927"/>
            <a:ext cx="4266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Position-resolved results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3" y="889647"/>
            <a:ext cx="8385553" cy="55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6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068" y="113717"/>
            <a:ext cx="473673" cy="64026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35444" y="618305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8343" y="100927"/>
            <a:ext cx="4266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Position-resolved results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55" y="929802"/>
            <a:ext cx="8314489" cy="52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6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04173" y="1820019"/>
            <a:ext cx="8825522" cy="44982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prstClr val="black"/>
              </a:solidFill>
            </a:endParaRPr>
          </a:p>
          <a:p>
            <a:endParaRPr lang="en-GB" sz="2400" dirty="0">
              <a:solidFill>
                <a:prstClr val="black"/>
              </a:solidFill>
            </a:endParaRPr>
          </a:p>
          <a:p>
            <a:endParaRPr lang="en-GB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sz="1650" dirty="0">
              <a:solidFill>
                <a:srgbClr val="EEECE1">
                  <a:lumMod val="10000"/>
                </a:srgbClr>
              </a:solidFill>
            </a:endParaRPr>
          </a:p>
          <a:p>
            <a:pPr marL="0" indent="0">
              <a:buNone/>
            </a:pPr>
            <a:endParaRPr lang="en-GB" sz="1600" dirty="0">
              <a:solidFill>
                <a:srgbClr val="EEECE1">
                  <a:lumMod val="10000"/>
                </a:srgbClr>
              </a:solidFill>
            </a:endParaRPr>
          </a:p>
          <a:p>
            <a:pPr>
              <a:buFont typeface="Arial" charset="0"/>
              <a:buChar char="•"/>
            </a:pPr>
            <a:r>
              <a:rPr lang="en-GB" sz="1600" dirty="0" smtClean="0">
                <a:solidFill>
                  <a:srgbClr val="EEECE1">
                    <a:lumMod val="10000"/>
                  </a:srgbClr>
                </a:solidFill>
              </a:rPr>
              <a:t>Big </a:t>
            </a:r>
            <a:r>
              <a:rPr lang="en-GB" sz="1600" dirty="0">
                <a:solidFill>
                  <a:srgbClr val="EEECE1">
                    <a:lumMod val="10000"/>
                  </a:srgbClr>
                </a:solidFill>
              </a:rPr>
              <a:t>operational margin with only 10 masked pixels (0.002%), </a:t>
            </a:r>
            <a:r>
              <a:rPr lang="en-GB" sz="1600" dirty="0">
                <a:solidFill>
                  <a:srgbClr val="FF0000"/>
                </a:solidFill>
              </a:rPr>
              <a:t>fake-hit rate &lt; 10</a:t>
            </a:r>
            <a:r>
              <a:rPr lang="en-GB" sz="1600" baseline="30000" dirty="0">
                <a:solidFill>
                  <a:srgbClr val="FF0000"/>
                </a:solidFill>
              </a:rPr>
              <a:t>-10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pixel/event                            </a:t>
            </a:r>
            <a:r>
              <a:rPr lang="en-GB" sz="1600" dirty="0" smtClean="0"/>
              <a:t>(requirement &lt; 10</a:t>
            </a:r>
            <a:r>
              <a:rPr lang="en-GB" sz="1600" baseline="30000" dirty="0" smtClean="0"/>
              <a:t>-6</a:t>
            </a:r>
            <a:r>
              <a:rPr lang="en-GB" sz="1600" dirty="0" smtClean="0"/>
              <a:t>)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GB" sz="1600" dirty="0" smtClean="0">
                <a:solidFill>
                  <a:srgbClr val="EEECE1">
                    <a:lumMod val="10000"/>
                  </a:srgbClr>
                </a:solidFill>
              </a:rPr>
              <a:t>Chip-to-chip fluctuations negligible 	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GB" sz="1600" dirty="0" smtClean="0">
                <a:solidFill>
                  <a:srgbClr val="FF0000"/>
                </a:solidFill>
              </a:rPr>
              <a:t>Non-irradiated </a:t>
            </a:r>
            <a:r>
              <a:rPr lang="en-GB" sz="1600" dirty="0">
                <a:solidFill>
                  <a:srgbClr val="FF0000"/>
                </a:solidFill>
              </a:rPr>
              <a:t>and NIEL/TID chips show similar performance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Sufficient operational margin after 10x lifetime NIEL dose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" y="616749"/>
            <a:ext cx="7531709" cy="31747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z="1800" b="1" smtClean="0">
                <a:solidFill>
                  <a:prstClr val="white">
                    <a:lumMod val="50000"/>
                  </a:prstClr>
                </a:solidFill>
              </a:rPr>
              <a:pPr/>
              <a:t>22</a:t>
            </a:fld>
            <a:endParaRPr lang="en-US" sz="18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5577" y="1724271"/>
            <a:ext cx="732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V</a:t>
            </a:r>
            <a:r>
              <a:rPr lang="en-GB" sz="1350" baseline="-25000" dirty="0">
                <a:solidFill>
                  <a:prstClr val="black"/>
                </a:solidFill>
              </a:rPr>
              <a:t>BB</a:t>
            </a:r>
            <a:r>
              <a:rPr lang="en-GB" sz="1350" dirty="0">
                <a:solidFill>
                  <a:prstClr val="black"/>
                </a:solidFill>
              </a:rPr>
              <a:t>=-3V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3067" y="2079575"/>
            <a:ext cx="21492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prstClr val="black"/>
                </a:solidFill>
              </a:rPr>
              <a:t>NIEL/TID</a:t>
            </a:r>
          </a:p>
        </p:txBody>
      </p:sp>
      <p:sp>
        <p:nvSpPr>
          <p:cNvPr id="7" name="TextBox 6"/>
          <p:cNvSpPr txBox="1"/>
          <p:nvPr/>
        </p:nvSpPr>
        <p:spPr>
          <a:xfrm rot="2777665">
            <a:off x="4770580" y="2166446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B050"/>
                </a:solidFill>
              </a:rPr>
              <a:t>non-irradiated</a:t>
            </a:r>
          </a:p>
        </p:txBody>
      </p:sp>
      <p:sp>
        <p:nvSpPr>
          <p:cNvPr id="8" name="TextBox 7"/>
          <p:cNvSpPr txBox="1"/>
          <p:nvPr/>
        </p:nvSpPr>
        <p:spPr>
          <a:xfrm rot="2994058">
            <a:off x="3657967" y="2065621"/>
            <a:ext cx="162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B050"/>
                </a:solidFill>
              </a:rPr>
              <a:t>10x lifetime NIEL</a:t>
            </a:r>
          </a:p>
        </p:txBody>
      </p:sp>
      <p:pic>
        <p:nvPicPr>
          <p:cNvPr id="9" name="Picture 8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771" y="122393"/>
            <a:ext cx="595593" cy="805058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5444" y="17414"/>
            <a:ext cx="708642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ALPIDE – Detection Efficiency and Fake-Hit Rate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35444" y="470259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69206" y="940954"/>
            <a:ext cx="652743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99%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857" y="5328363"/>
            <a:ext cx="8381055" cy="1015663"/>
          </a:xfrm>
          <a:prstGeom prst="rect">
            <a:avLst/>
          </a:prstGeom>
          <a:solidFill>
            <a:srgbClr val="4FB6EB">
              <a:alpha val="30000"/>
            </a:srgb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</a:t>
            </a:r>
            <a:r>
              <a:rPr lang="en-US" sz="2000" dirty="0" smtClean="0"/>
              <a:t>est </a:t>
            </a:r>
            <a:r>
              <a:rPr lang="en-US" sz="2000" dirty="0" smtClean="0"/>
              <a:t>beam </a:t>
            </a:r>
            <a:r>
              <a:rPr lang="en-US" sz="2000" dirty="0" smtClean="0"/>
              <a:t>at facilities </a:t>
            </a:r>
            <a:r>
              <a:rPr lang="en-US" sz="2000" dirty="0" smtClean="0"/>
              <a:t>all around the </a:t>
            </a:r>
            <a:r>
              <a:rPr lang="en-US" sz="2000" dirty="0" smtClean="0"/>
              <a:t>world: </a:t>
            </a:r>
            <a:endParaRPr lang="en-US" sz="2000" dirty="0" smtClean="0"/>
          </a:p>
          <a:p>
            <a:pPr marL="342900" indent="-342900" algn="ctr">
              <a:buFontTx/>
              <a:buChar char="-"/>
            </a:pPr>
            <a:r>
              <a:rPr lang="en-US" sz="2000" b="1" dirty="0" smtClean="0">
                <a:solidFill>
                  <a:srgbClr val="00B050"/>
                </a:solidFill>
              </a:rPr>
              <a:t>BTF </a:t>
            </a:r>
            <a:r>
              <a:rPr lang="en-US" sz="2000" b="1" dirty="0" err="1" smtClean="0">
                <a:solidFill>
                  <a:srgbClr val="00B050"/>
                </a:solidFill>
              </a:rPr>
              <a:t>Frascati</a:t>
            </a:r>
            <a:r>
              <a:rPr lang="en-US" sz="2000" b="1" dirty="0" smtClean="0">
                <a:solidFill>
                  <a:srgbClr val="00B050"/>
                </a:solidFill>
              </a:rPr>
              <a:t>, CERN, DESY, Pohang/Korea, SLRI/Thailand </a:t>
            </a:r>
            <a:r>
              <a:rPr lang="en-US" sz="2000" b="1" dirty="0" smtClean="0">
                <a:solidFill>
                  <a:srgbClr val="00B050"/>
                </a:solidFill>
              </a:rPr>
              <a:t>–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JINR will be next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23486" y="3135819"/>
            <a:ext cx="1227516" cy="369332"/>
          </a:xfrm>
          <a:prstGeom prst="rect">
            <a:avLst/>
          </a:prstGeom>
          <a:solidFill>
            <a:srgbClr val="4FB6EB">
              <a:alpha val="3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 GeV/</a:t>
            </a:r>
            <a:r>
              <a:rPr lang="en-US" i="1" dirty="0" smtClean="0"/>
              <a:t>c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>
                <a:latin typeface="Symbol" panose="05050102010706020507" pitchFamily="18" charset="2"/>
              </a:rPr>
              <a:t>-</a:t>
            </a:r>
            <a:endParaRPr lang="en-GB" baseline="30000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50657" y="1665710"/>
            <a:ext cx="8175033" cy="397753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y-GB" sz="2100" dirty="0">
              <a:solidFill>
                <a:prstClr val="black"/>
              </a:solidFill>
            </a:endParaRPr>
          </a:p>
          <a:p>
            <a:endParaRPr lang="en-GB" sz="2400" dirty="0">
              <a:solidFill>
                <a:prstClr val="black"/>
              </a:solidFill>
            </a:endParaRPr>
          </a:p>
          <a:p>
            <a:endParaRPr lang="en-GB" sz="2400" dirty="0">
              <a:solidFill>
                <a:prstClr val="black"/>
              </a:solidFill>
            </a:endParaRPr>
          </a:p>
          <a:p>
            <a:endParaRPr lang="en-GB" sz="2400" dirty="0">
              <a:solidFill>
                <a:prstClr val="black"/>
              </a:solidFill>
            </a:endParaRPr>
          </a:p>
          <a:p>
            <a:endParaRPr lang="en-GB" sz="2400" dirty="0">
              <a:solidFill>
                <a:prstClr val="black"/>
              </a:solidFill>
            </a:endParaRPr>
          </a:p>
          <a:p>
            <a:endParaRPr lang="en-GB" sz="2400" dirty="0">
              <a:solidFill>
                <a:prstClr val="black"/>
              </a:solidFill>
            </a:endParaRPr>
          </a:p>
          <a:p>
            <a:pPr>
              <a:buFont typeface="Arial" charset="0"/>
              <a:buChar char="•"/>
            </a:pPr>
            <a:endParaRPr lang="en-GB" sz="2400" dirty="0">
              <a:solidFill>
                <a:srgbClr val="EEECE1">
                  <a:lumMod val="10000"/>
                </a:srgbClr>
              </a:solidFill>
            </a:endParaRPr>
          </a:p>
          <a:p>
            <a:pPr>
              <a:buFont typeface="Arial" charset="0"/>
              <a:buChar char="•"/>
            </a:pPr>
            <a:endParaRPr lang="en-GB" sz="2400" dirty="0">
              <a:solidFill>
                <a:srgbClr val="EEECE1">
                  <a:lumMod val="10000"/>
                </a:srgbClr>
              </a:solidFill>
            </a:endParaRPr>
          </a:p>
          <a:p>
            <a:pPr>
              <a:buFont typeface="Arial" charset="0"/>
              <a:buChar char="•"/>
            </a:pPr>
            <a:endParaRPr lang="en-GB" sz="2400" dirty="0">
              <a:solidFill>
                <a:srgbClr val="EEECE1">
                  <a:lumMod val="10000"/>
                </a:srgbClr>
              </a:solidFill>
            </a:endParaRPr>
          </a:p>
          <a:p>
            <a:pPr>
              <a:buFont typeface="Arial" charset="0"/>
              <a:buChar char="•"/>
            </a:pPr>
            <a:endParaRPr lang="en-GB" sz="1800" dirty="0">
              <a:solidFill>
                <a:srgbClr val="EEECE1">
                  <a:lumMod val="10000"/>
                </a:srgbClr>
              </a:solidFill>
            </a:endParaRPr>
          </a:p>
          <a:p>
            <a:pPr>
              <a:buFont typeface="Arial" charset="0"/>
              <a:buChar char="•"/>
            </a:pPr>
            <a:r>
              <a:rPr lang="en-GB" sz="2900" dirty="0">
                <a:solidFill>
                  <a:srgbClr val="EEECE1">
                    <a:lumMod val="10000"/>
                  </a:srgbClr>
                </a:solidFill>
              </a:rPr>
              <a:t>Chip-to-chip fluctuations negligible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GB" sz="2900" dirty="0">
                <a:solidFill>
                  <a:srgbClr val="AD4046"/>
                </a:solidFill>
              </a:rPr>
              <a:t>Non-irradiated and TID/NIEL chips show similar performance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GB" sz="2900" dirty="0">
                <a:solidFill>
                  <a:srgbClr val="EEECE1">
                    <a:lumMod val="10000"/>
                  </a:srgbClr>
                </a:solidFill>
              </a:rPr>
              <a:t>Resolution of about 5µm at a threshold of 200 electrons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GB" sz="2900" dirty="0">
                <a:solidFill>
                  <a:srgbClr val="AD4046"/>
                </a:solidFill>
              </a:rPr>
              <a:t>Sufficient operational margin even after 10x lifetime NIEL dose</a:t>
            </a:r>
          </a:p>
          <a:p>
            <a:pPr>
              <a:buFont typeface="Arial" charset="0"/>
              <a:buChar char="•"/>
            </a:pPr>
            <a:endParaRPr lang="en-GB" sz="2600" dirty="0">
              <a:solidFill>
                <a:srgbClr val="EEECE1">
                  <a:lumMod val="10000"/>
                </a:srgbClr>
              </a:solidFill>
            </a:endParaRPr>
          </a:p>
          <a:p>
            <a:endParaRPr lang="cy-GB" sz="1500" dirty="0">
              <a:solidFill>
                <a:prstClr val="black"/>
              </a:solidFill>
            </a:endParaRPr>
          </a:p>
          <a:p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z="1800" b="1" smtClean="0">
                <a:solidFill>
                  <a:prstClr val="white">
                    <a:lumMod val="50000"/>
                  </a:prstClr>
                </a:solidFill>
              </a:rPr>
              <a:pPr/>
              <a:t>23</a:t>
            </a:fld>
            <a:endParaRPr lang="en-US" sz="18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" name="Picture 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133" y="216828"/>
            <a:ext cx="649333" cy="877698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5444" y="148457"/>
            <a:ext cx="5415457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ALPIDE – Resolution and cluster size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35444" y="583470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" y="748635"/>
            <a:ext cx="8151773" cy="34361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9800" y="1177108"/>
            <a:ext cx="732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prstClr val="black"/>
                </a:solidFill>
              </a:rPr>
              <a:t>V</a:t>
            </a:r>
            <a:r>
              <a:rPr lang="en-GB" sz="1350" baseline="-25000" dirty="0">
                <a:solidFill>
                  <a:prstClr val="black"/>
                </a:solidFill>
              </a:rPr>
              <a:t>BB</a:t>
            </a:r>
            <a:r>
              <a:rPr lang="en-GB" sz="1350" dirty="0">
                <a:solidFill>
                  <a:prstClr val="black"/>
                </a:solidFill>
              </a:rPr>
              <a:t>=-3V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5531" y="1728874"/>
            <a:ext cx="7569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00B050"/>
                </a:solidFill>
              </a:rPr>
              <a:t>5 </a:t>
            </a:r>
            <a:r>
              <a:rPr lang="en-US" sz="2100" b="1" dirty="0">
                <a:solidFill>
                  <a:srgbClr val="00B050"/>
                </a:solidFill>
                <a:latin typeface="Symbol" panose="05050102010706020507" pitchFamily="18" charset="2"/>
              </a:rPr>
              <a:t>m</a:t>
            </a:r>
            <a:r>
              <a:rPr lang="en-US" sz="2100" b="1" dirty="0">
                <a:solidFill>
                  <a:srgbClr val="00B050"/>
                </a:solidFill>
              </a:rPr>
              <a:t>m</a:t>
            </a:r>
            <a:endParaRPr lang="en-GB" sz="2100" b="1" dirty="0">
              <a:solidFill>
                <a:srgbClr val="00B05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Martinengo - CERN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29053" y="3469812"/>
            <a:ext cx="1227516" cy="369332"/>
          </a:xfrm>
          <a:prstGeom prst="rect">
            <a:avLst/>
          </a:prstGeom>
          <a:solidFill>
            <a:srgbClr val="4FB6EB">
              <a:alpha val="3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 GeV/</a:t>
            </a:r>
            <a:r>
              <a:rPr lang="en-US" i="1" dirty="0" smtClean="0"/>
              <a:t>c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>
                <a:latin typeface="Symbol" panose="05050102010706020507" pitchFamily="18" charset="2"/>
              </a:rPr>
              <a:t>-</a:t>
            </a:r>
            <a:endParaRPr lang="en-GB" baseline="30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 June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0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714" y="6279857"/>
            <a:ext cx="2133600" cy="273844"/>
          </a:xfrm>
        </p:spPr>
        <p:txBody>
          <a:bodyPr/>
          <a:lstStyle/>
          <a:p>
            <a:fld id="{1DEC4DE4-6F7E-4A6A-9846-13D43B336E0B}" type="slidenum">
              <a:rPr lang="en-US" smtClean="0"/>
              <a:t>24</a:t>
            </a:fld>
            <a:endParaRPr lang="en-US" dirty="0"/>
          </a:p>
        </p:txBody>
      </p:sp>
      <p:pic>
        <p:nvPicPr>
          <p:cNvPr id="41" name="Picture 40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1006" y="156214"/>
            <a:ext cx="668776" cy="903980"/>
          </a:xfrm>
          <a:prstGeom prst="rect">
            <a:avLst/>
          </a:prstGeom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120208" y="100373"/>
            <a:ext cx="3298019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7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Detector Barrel Staves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235444" y="539928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5" t="1112" r="8980" b="2111"/>
          <a:stretch/>
        </p:blipFill>
        <p:spPr>
          <a:xfrm>
            <a:off x="201547" y="977322"/>
            <a:ext cx="2644906" cy="2435215"/>
          </a:xfrm>
          <a:prstGeom prst="rect">
            <a:avLst/>
          </a:prstGeom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26534">
            <a:off x="117627" y="2625008"/>
            <a:ext cx="4064869" cy="255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075" y="3891297"/>
            <a:ext cx="2918239" cy="1984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415" y="1358535"/>
            <a:ext cx="3305843" cy="229077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463637" y="3037084"/>
            <a:ext cx="4603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C625"/>
                </a:solidFill>
              </a:rPr>
              <a:t>Si</a:t>
            </a:r>
            <a:endParaRPr lang="en-GB" sz="3000" b="1" dirty="0">
              <a:solidFill>
                <a:srgbClr val="00C625"/>
              </a:solidFill>
            </a:endParaRPr>
          </a:p>
        </p:txBody>
      </p:sp>
      <p:cxnSp>
        <p:nvCxnSpPr>
          <p:cNvPr id="10" name="Straight Connector 9"/>
          <p:cNvCxnSpPr>
            <a:stCxn id="46" idx="3"/>
          </p:cNvCxnSpPr>
          <p:nvPr/>
        </p:nvCxnSpPr>
        <p:spPr>
          <a:xfrm flipV="1">
            <a:off x="4924019" y="3302544"/>
            <a:ext cx="210154" cy="1153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78060" y="3813981"/>
            <a:ext cx="2719976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1500 mm length</a:t>
            </a:r>
          </a:p>
          <a:p>
            <a:pPr algn="ctr"/>
            <a:r>
              <a:rPr lang="en-US" sz="2100" dirty="0"/>
              <a:t>80 gr weight</a:t>
            </a:r>
          </a:p>
          <a:p>
            <a:pPr algn="ctr"/>
            <a:r>
              <a:rPr lang="en-US" sz="1350" dirty="0"/>
              <a:t>cooling integrated in C fiber support</a:t>
            </a:r>
            <a:endParaRPr lang="en-GB" sz="135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656804" y="4601717"/>
            <a:ext cx="1444170" cy="1272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76298" y="1973004"/>
            <a:ext cx="7505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H</a:t>
            </a:r>
            <a:r>
              <a:rPr lang="en-US" sz="3000" baseline="-25000" dirty="0"/>
              <a:t>2</a:t>
            </a:r>
            <a:r>
              <a:rPr lang="en-US" sz="3000" dirty="0"/>
              <a:t>0</a:t>
            </a:r>
            <a:endParaRPr lang="en-GB" sz="3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889743" y="2286951"/>
            <a:ext cx="1217582" cy="1252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63635" y="2660974"/>
            <a:ext cx="389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5050"/>
                </a:solidFill>
              </a:rPr>
              <a:t>C</a:t>
            </a:r>
            <a:endParaRPr lang="en-GB" sz="3000" dirty="0">
              <a:solidFill>
                <a:srgbClr val="FF505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810592" y="2926431"/>
            <a:ext cx="447747" cy="0"/>
          </a:xfrm>
          <a:prstGeom prst="line">
            <a:avLst/>
          </a:prstGeom>
          <a:ln>
            <a:solidFill>
              <a:srgbClr val="FF5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72541" y="2472253"/>
            <a:ext cx="8467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4FB6EB"/>
                </a:solidFill>
              </a:rPr>
              <a:t>glue</a:t>
            </a:r>
            <a:endParaRPr lang="en-GB" sz="3000" dirty="0">
              <a:solidFill>
                <a:srgbClr val="4FB6EB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7792855" y="2786654"/>
            <a:ext cx="379686" cy="0"/>
          </a:xfrm>
          <a:prstGeom prst="line">
            <a:avLst/>
          </a:prstGeom>
          <a:ln>
            <a:solidFill>
              <a:srgbClr val="4FB6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pic>
        <p:nvPicPr>
          <p:cNvPr id="12" name="Picture 11" descr="SPBU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41" y="5957671"/>
            <a:ext cx="5461000" cy="302908"/>
          </a:xfrm>
          <a:prstGeom prst="rect">
            <a:avLst/>
          </a:prstGeom>
        </p:spPr>
      </p:pic>
      <p:pic>
        <p:nvPicPr>
          <p:cNvPr id="15" name="Picture 14" descr="SPBU2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41" y="5334501"/>
            <a:ext cx="1206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90360" y="6308045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658" y="171912"/>
            <a:ext cx="668776" cy="90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1" y="3620979"/>
            <a:ext cx="3061407" cy="2187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688" y="1519142"/>
            <a:ext cx="5639639" cy="1265876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12981" y="926903"/>
            <a:ext cx="3730883" cy="1925616"/>
            <a:chOff x="5584227" y="1160045"/>
            <a:chExt cx="3426726" cy="17686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84227" y="1160045"/>
              <a:ext cx="3426726" cy="1768633"/>
            </a:xfrm>
            <a:prstGeom prst="rect">
              <a:avLst/>
            </a:prstGeom>
          </p:spPr>
        </p:pic>
        <p:sp>
          <p:nvSpPr>
            <p:cNvPr id="13" name="CasellaDiTesto 17"/>
            <p:cNvSpPr txBox="1"/>
            <p:nvPr/>
          </p:nvSpPr>
          <p:spPr>
            <a:xfrm>
              <a:off x="6457977" y="1263150"/>
              <a:ext cx="1368152" cy="196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88" b="1" dirty="0"/>
                <a:t>Flexible PCB</a:t>
              </a:r>
            </a:p>
          </p:txBody>
        </p:sp>
        <p:sp>
          <p:nvSpPr>
            <p:cNvPr id="14" name="CasellaDiTesto 18"/>
            <p:cNvSpPr txBox="1"/>
            <p:nvPr/>
          </p:nvSpPr>
          <p:spPr>
            <a:xfrm>
              <a:off x="6920387" y="1671831"/>
              <a:ext cx="864096" cy="196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88" b="1" dirty="0"/>
                <a:t>9 sensors</a:t>
              </a:r>
            </a:p>
          </p:txBody>
        </p:sp>
        <p:sp>
          <p:nvSpPr>
            <p:cNvPr id="15" name="CasellaDiTesto 20"/>
            <p:cNvSpPr txBox="1"/>
            <p:nvPr/>
          </p:nvSpPr>
          <p:spPr>
            <a:xfrm>
              <a:off x="6923391" y="2082925"/>
              <a:ext cx="864096" cy="196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88" b="1" dirty="0"/>
                <a:t>Cold</a:t>
              </a:r>
              <a:r>
                <a:rPr lang="it-IT" sz="788" b="1" dirty="0"/>
                <a:t> Plate</a:t>
              </a:r>
            </a:p>
          </p:txBody>
        </p:sp>
        <p:sp>
          <p:nvSpPr>
            <p:cNvPr id="16" name="CasellaDiTesto 21"/>
            <p:cNvSpPr txBox="1"/>
            <p:nvPr/>
          </p:nvSpPr>
          <p:spPr>
            <a:xfrm>
              <a:off x="7142053" y="2442323"/>
              <a:ext cx="1152128" cy="196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88" b="1" dirty="0"/>
                <a:t>Space Frame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51935" y="3196141"/>
            <a:ext cx="1057341" cy="300082"/>
          </a:xfrm>
          <a:prstGeom prst="rect">
            <a:avLst/>
          </a:prstGeom>
          <a:solidFill>
            <a:srgbClr val="FDEADA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4F81BD"/>
                </a:solidFill>
              </a:rPr>
              <a:t>Outer Barrel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8350" y="591668"/>
            <a:ext cx="1020729" cy="300082"/>
          </a:xfrm>
          <a:prstGeom prst="rect">
            <a:avLst/>
          </a:prstGeom>
          <a:solidFill>
            <a:srgbClr val="FDEADA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4F81BD"/>
                </a:solidFill>
              </a:rPr>
              <a:t>Inner Barrel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73940" y="3003461"/>
            <a:ext cx="8650020" cy="7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80013" y="65881"/>
            <a:ext cx="2152320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0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Stave Layout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235444" y="539928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82040" y="1397618"/>
            <a:ext cx="19401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sensors thinned to 50</a:t>
            </a:r>
            <a:r>
              <a:rPr lang="en-US" sz="1350" dirty="0">
                <a:latin typeface="Symbol" charset="2"/>
                <a:cs typeface="Symbol" charset="2"/>
              </a:rPr>
              <a:t>m</a:t>
            </a:r>
            <a:r>
              <a:rPr lang="en-US" sz="1350" dirty="0"/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99907" y="4197686"/>
            <a:ext cx="18805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smtClean="0"/>
              <a:t>x-cables for connection to power bus  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5812440" y="2672424"/>
            <a:ext cx="23094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9 chips, </a:t>
            </a:r>
            <a:r>
              <a:rPr lang="en-US" sz="1350" dirty="0" smtClean="0"/>
              <a:t>stave length </a:t>
            </a:r>
            <a:r>
              <a:rPr lang="en-US" sz="1350" dirty="0"/>
              <a:t>~450 mm</a:t>
            </a:r>
            <a:endParaRPr lang="en-GB" sz="1350" dirty="0"/>
          </a:p>
        </p:txBody>
      </p:sp>
      <p:sp>
        <p:nvSpPr>
          <p:cNvPr id="28" name="TextBox 27"/>
          <p:cNvSpPr txBox="1"/>
          <p:nvPr/>
        </p:nvSpPr>
        <p:spPr>
          <a:xfrm>
            <a:off x="3153592" y="5683220"/>
            <a:ext cx="12480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2x7 chips</a:t>
            </a:r>
          </a:p>
          <a:p>
            <a:pPr algn="ctr"/>
            <a:r>
              <a:rPr lang="en-US" sz="1350" dirty="0"/>
              <a:t>length 245 mm</a:t>
            </a:r>
            <a:endParaRPr lang="en-GB" sz="13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35" y="3088013"/>
            <a:ext cx="4067211" cy="15715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63" y="4705517"/>
            <a:ext cx="4138527" cy="1593891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4248182" y="4159111"/>
            <a:ext cx="1142424" cy="1593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3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P. Martinengo - CERN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6755-81FF-4811-8874-8656A58F4006}" type="slidenum">
              <a:rPr lang="en-GB" smtClean="0"/>
              <a:t>26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7" y="1850312"/>
            <a:ext cx="8724123" cy="2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99" y="4587182"/>
            <a:ext cx="7162202" cy="80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45" y="243377"/>
            <a:ext cx="7489585" cy="133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7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P. Martinengo - CERN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6755-81FF-4811-8874-8656A58F4006}" type="slidenum">
              <a:rPr lang="en-GB" smtClean="0"/>
              <a:t>27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5" y="1119055"/>
            <a:ext cx="8748453" cy="47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5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3592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6" y="3195974"/>
            <a:ext cx="5011583" cy="1272930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693" y="1661925"/>
            <a:ext cx="3723005" cy="1503574"/>
          </a:xfrm>
          <a:prstGeom prst="rect">
            <a:avLst/>
          </a:prstGeom>
          <a:ln>
            <a:solidFill>
              <a:srgbClr val="4F81BD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2639938" y="4015185"/>
            <a:ext cx="617241" cy="521555"/>
          </a:xfrm>
          <a:prstGeom prst="line">
            <a:avLst/>
          </a:prstGeom>
          <a:noFill/>
          <a:ln w="12700" cap="flat" cmpd="sng">
            <a:solidFill>
              <a:srgbClr val="C00000"/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Shape 146"/>
          <p:cNvSpPr/>
          <p:nvPr/>
        </p:nvSpPr>
        <p:spPr>
          <a:xfrm>
            <a:off x="1" y="4560335"/>
            <a:ext cx="4824548" cy="306236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algn="ctr"/>
            <a:r>
              <a:rPr lang="it-IT" sz="1350" dirty="0">
                <a:solidFill>
                  <a:srgbClr val="C00000"/>
                </a:solidFill>
                <a:cs typeface="Impact"/>
              </a:rPr>
              <a:t>X-</a:t>
            </a:r>
            <a:r>
              <a:rPr lang="it-IT" sz="1350" dirty="0" err="1">
                <a:solidFill>
                  <a:srgbClr val="C00000"/>
                </a:solidFill>
                <a:cs typeface="Impact"/>
              </a:rPr>
              <a:t>ray</a:t>
            </a:r>
            <a:r>
              <a:rPr lang="it-IT" sz="1350" dirty="0">
                <a:solidFill>
                  <a:srgbClr val="C00000"/>
                </a:solidFill>
                <a:cs typeface="Impact"/>
              </a:rPr>
              <a:t> (</a:t>
            </a:r>
            <a:r>
              <a:rPr lang="it-IT" sz="1350" baseline="30000" dirty="0">
                <a:solidFill>
                  <a:srgbClr val="C00000"/>
                </a:solidFill>
                <a:cs typeface="Impact"/>
              </a:rPr>
              <a:t>55</a:t>
            </a:r>
            <a:r>
              <a:rPr lang="it-IT" sz="1350" dirty="0">
                <a:solidFill>
                  <a:srgbClr val="C00000"/>
                </a:solidFill>
                <a:cs typeface="Impact"/>
              </a:rPr>
              <a:t>Fe) image of IB HIC</a:t>
            </a:r>
            <a:r>
              <a:rPr lang="it-IT" sz="1350" dirty="0">
                <a:solidFill>
                  <a:schemeClr val="accent1"/>
                </a:solidFill>
                <a:cs typeface="Impact"/>
              </a:rPr>
              <a:t> </a:t>
            </a:r>
            <a:r>
              <a:rPr lang="it-IT" sz="1350" dirty="0" smtClean="0">
                <a:solidFill>
                  <a:schemeClr val="accent1"/>
                </a:solidFill>
                <a:cs typeface="Impact"/>
              </a:rPr>
              <a:t>(</a:t>
            </a:r>
            <a:r>
              <a:rPr lang="it-IT" sz="1350" dirty="0" err="1">
                <a:solidFill>
                  <a:schemeClr val="accent1"/>
                </a:solidFill>
                <a:cs typeface="Impact"/>
              </a:rPr>
              <a:t>radiography</a:t>
            </a:r>
            <a:r>
              <a:rPr lang="it-IT" sz="1350" dirty="0">
                <a:solidFill>
                  <a:schemeClr val="accent1"/>
                </a:solidFill>
                <a:cs typeface="Impact"/>
              </a:rPr>
              <a:t> of 3 </a:t>
            </a:r>
            <a:r>
              <a:rPr lang="it-IT" sz="1350" dirty="0" err="1">
                <a:solidFill>
                  <a:schemeClr val="accent1"/>
                </a:solidFill>
                <a:cs typeface="Impact"/>
              </a:rPr>
              <a:t>sensors</a:t>
            </a:r>
            <a:r>
              <a:rPr lang="it-IT" sz="1350" dirty="0">
                <a:solidFill>
                  <a:schemeClr val="accent1"/>
                </a:solidFill>
                <a:cs typeface="Impact"/>
              </a:rPr>
              <a:t>)</a:t>
            </a:r>
            <a:endParaRPr sz="1350" dirty="0">
              <a:solidFill>
                <a:schemeClr val="accent1"/>
              </a:solidFill>
              <a:cs typeface="Impac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6475" y="3493347"/>
            <a:ext cx="1263697" cy="723275"/>
          </a:xfrm>
          <a:prstGeom prst="rect">
            <a:avLst/>
          </a:prstGeom>
          <a:noFill/>
          <a:ln w="12700" cap="flat" cmpd="sng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09" hangingPunct="0">
              <a:buClr>
                <a:srgbClr val="1A1818"/>
              </a:buClr>
            </a:pPr>
            <a:endParaRPr lang="en-US" sz="42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Arial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7010" y="729157"/>
            <a:ext cx="7189150" cy="15301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0"/>
              </a:spcBef>
              <a:buSzPct val="80000"/>
              <a:buNone/>
            </a:pPr>
            <a:r>
              <a:rPr lang="en-US" sz="1600" dirty="0">
                <a:solidFill>
                  <a:schemeClr val="accent1"/>
                </a:solidFill>
              </a:rPr>
              <a:t>Prototype series of Inner Barrel and Outer Barrel HICs Staves with pALPIDE-3</a:t>
            </a:r>
          </a:p>
          <a:p>
            <a:pPr>
              <a:spcBef>
                <a:spcPts val="900"/>
              </a:spcBef>
              <a:buSzPct val="80000"/>
              <a:buFont typeface="Lucida Grande"/>
              <a:buChar char="▶"/>
            </a:pPr>
            <a:r>
              <a:rPr lang="en-US" sz="1600" dirty="0"/>
              <a:t>Characterization with different modes of operation, readout rates and environmental conditions  (power supply and temperature)</a:t>
            </a:r>
          </a:p>
          <a:p>
            <a:pPr>
              <a:spcBef>
                <a:spcPts val="900"/>
              </a:spcBef>
              <a:buSzPct val="80000"/>
              <a:buFont typeface="Lucida Grande"/>
              <a:buChar char="▶"/>
            </a:pPr>
            <a:r>
              <a:rPr lang="en-US" sz="1600" dirty="0">
                <a:solidFill>
                  <a:srgbClr val="008000"/>
                </a:solidFill>
              </a:rPr>
              <a:t>Sensor performance comparable to standalone chip</a:t>
            </a:r>
          </a:p>
          <a:p>
            <a:pPr>
              <a:spcBef>
                <a:spcPts val="900"/>
              </a:spcBef>
              <a:buSzPct val="80000"/>
              <a:buFont typeface="Lucida Grande"/>
              <a:buChar char="▶"/>
            </a:pPr>
            <a:r>
              <a:rPr lang="en-US" sz="1600" dirty="0">
                <a:solidFill>
                  <a:srgbClr val="C00000"/>
                </a:solidFill>
              </a:rPr>
              <a:t>Pre-series production with ALPIDE chips starting now</a:t>
            </a:r>
          </a:p>
        </p:txBody>
      </p:sp>
      <p:pic>
        <p:nvPicPr>
          <p:cNvPr id="14" name="Picture 13" descr="2012-Jul-04-01_4_Color_Logo_small_C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97" y="63008"/>
            <a:ext cx="726834" cy="982456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61606" y="63457"/>
            <a:ext cx="677320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Hybrid Integrated Circuits (HIC) and Stave Prototypes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95110" y="448751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3709" y="2783934"/>
            <a:ext cx="982961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INNER BARREL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68387" y="2729952"/>
            <a:ext cx="101822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OUTER BARREL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7400" y="5541210"/>
            <a:ext cx="3383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Outer Barrel HIC – threshold measurements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6292"/>
          <a:stretch/>
        </p:blipFill>
        <p:spPr>
          <a:xfrm>
            <a:off x="5487400" y="3611878"/>
            <a:ext cx="3564396" cy="1911773"/>
          </a:xfrm>
          <a:prstGeom prst="rect">
            <a:avLst/>
          </a:prstGeom>
        </p:spPr>
      </p:pic>
      <p:pic>
        <p:nvPicPr>
          <p:cNvPr id="6" name="image34.png"/>
          <p:cNvPicPr>
            <a:picLocks noChangeAspect="1"/>
          </p:cNvPicPr>
          <p:nvPr/>
        </p:nvPicPr>
        <p:blipFill>
          <a:blip r:embed="rId6">
            <a:extLst/>
          </a:blip>
          <a:srcRect l="1260" t="7752" r="1260" b="4344"/>
          <a:stretch>
            <a:fillRect/>
          </a:stretch>
        </p:blipFill>
        <p:spPr>
          <a:xfrm>
            <a:off x="605189" y="4958002"/>
            <a:ext cx="4069498" cy="1351170"/>
          </a:xfrm>
          <a:prstGeom prst="rect">
            <a:avLst/>
          </a:prstGeom>
          <a:ln w="38100" cmpd="sng">
            <a:solidFill>
              <a:schemeClr val="accent6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8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 descr="DNA6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0" y="1045464"/>
            <a:ext cx="8312020" cy="5344681"/>
          </a:xfrm>
          <a:prstGeom prst="rect">
            <a:avLst/>
          </a:prstGeom>
        </p:spPr>
      </p:pic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97" y="63008"/>
            <a:ext cx="726834" cy="98245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95110" y="638244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675" y="63008"/>
            <a:ext cx="58061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4FB6EB"/>
                </a:solidFill>
              </a:rPr>
              <a:t>ALPIDE in NA61, Dec. 2016, </a:t>
            </a:r>
            <a:r>
              <a:rPr lang="en-US" sz="3200" dirty="0" err="1" smtClean="0">
                <a:solidFill>
                  <a:srgbClr val="4FB6EB"/>
                </a:solidFill>
              </a:rPr>
              <a:t>Pb-Pb</a:t>
            </a:r>
            <a:endParaRPr lang="en-US" sz="3200" dirty="0">
              <a:solidFill>
                <a:srgbClr val="4FB6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6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6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3</a:t>
            </a:fld>
            <a:endParaRPr lang="en-U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6002" y="927451"/>
            <a:ext cx="7863948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ALICE Upgrade – From observation to precision measurement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4300" y="1427564"/>
            <a:ext cx="7833708" cy="34388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5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100" u="sng" dirty="0">
                <a:latin typeface="Calibri" pitchFamily="34" charset="0"/>
                <a:cs typeface="Calibri" pitchFamily="34" charset="0"/>
              </a:rPr>
              <a:t>In March 2013 a new physics </a:t>
            </a:r>
            <a:r>
              <a:rPr lang="en-US" sz="2100" u="sng" dirty="0" smtClean="0">
                <a:latin typeface="Calibri" pitchFamily="34" charset="0"/>
                <a:cs typeface="Calibri" pitchFamily="34" charset="0"/>
              </a:rPr>
              <a:t>program </a:t>
            </a:r>
            <a:r>
              <a:rPr lang="en-US" sz="2100" u="sng" dirty="0">
                <a:latin typeface="Calibri" pitchFamily="34" charset="0"/>
                <a:cs typeface="Calibri" pitchFamily="34" charset="0"/>
              </a:rPr>
              <a:t>for ALICE was approved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100" dirty="0"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1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Physics Goal </a:t>
            </a:r>
            <a:r>
              <a:rPr lang="en-US" sz="2100" dirty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1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/>
              </a:rPr>
              <a:t> h</a:t>
            </a:r>
            <a:r>
              <a:rPr lang="en-US" sz="21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igh-precision measurements of QGP properties</a:t>
            </a:r>
          </a:p>
          <a:p>
            <a:pPr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Open HF ( charm &amp; beauty, mesons &amp; baryons ), </a:t>
            </a:r>
            <a:r>
              <a:rPr lang="en-US" sz="1800" dirty="0" err="1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Quarkonia</a:t>
            </a:r>
            <a:r>
              <a:rPr lang="en-US" sz="1800" dirty="0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 down to zero </a:t>
            </a:r>
            <a:r>
              <a:rPr lang="en-US" sz="1800" i="1" dirty="0" err="1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1800" baseline="-25000" dirty="0" err="1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1800" baseline="-25000" dirty="0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lvl="1">
              <a:spcBef>
                <a:spcPts val="225"/>
              </a:spcBef>
              <a:buSzPct val="80000"/>
              <a:defRPr/>
            </a:pPr>
            <a:r>
              <a:rPr lang="en-US" sz="1500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thermalisation</a:t>
            </a:r>
            <a:r>
              <a:rPr lang="en-US" sz="15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500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hadronization</a:t>
            </a:r>
            <a:r>
              <a:rPr lang="en-US" sz="15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, recombination, temperature evolution of the QGP</a:t>
            </a:r>
          </a:p>
          <a:p>
            <a:pPr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Vector mesons and low-mass di-leptons</a:t>
            </a:r>
          </a:p>
          <a:p>
            <a:pPr lvl="1">
              <a:spcBef>
                <a:spcPts val="225"/>
              </a:spcBef>
              <a:buSzPct val="80000"/>
              <a:defRPr/>
            </a:pPr>
            <a:r>
              <a:rPr lang="en-US" sz="15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chiral symmetry restoration, virtual thermal photons</a:t>
            </a:r>
          </a:p>
          <a:p>
            <a:pPr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High-precision measurement of light (anti-)nuclei and hyper-nuclei</a:t>
            </a:r>
          </a:p>
          <a:p>
            <a:pPr lvl="1">
              <a:spcBef>
                <a:spcPts val="225"/>
              </a:spcBef>
              <a:buSzPct val="80000"/>
              <a:defRPr/>
            </a:pPr>
            <a:r>
              <a:rPr lang="en-US" sz="15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nucleosynthesis, </a:t>
            </a:r>
            <a:r>
              <a:rPr lang="en-US" sz="15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exotics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2"/>
          <a:stretch>
            <a:fillRect/>
          </a:stretch>
        </p:blipFill>
        <p:spPr bwMode="auto">
          <a:xfrm>
            <a:off x="7667119" y="2830286"/>
            <a:ext cx="1442273" cy="203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91147" y="4838056"/>
            <a:ext cx="1637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ALICE Upgrade </a:t>
            </a:r>
            <a:r>
              <a:rPr lang="en-US" sz="135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LoI</a:t>
            </a:r>
            <a:endParaRPr lang="en-US" sz="135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March 2013</a:t>
            </a:r>
          </a:p>
        </p:txBody>
      </p:sp>
      <p:pic>
        <p:nvPicPr>
          <p:cNvPr id="15" name="Picture 14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783" y="927451"/>
            <a:ext cx="758034" cy="102462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235444" y="135853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300" y="4866402"/>
            <a:ext cx="137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nd more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6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97" y="63008"/>
            <a:ext cx="726834" cy="98245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95110" y="638244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675" y="63008"/>
            <a:ext cx="27765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4FB6EB"/>
                </a:solidFill>
              </a:rPr>
              <a:t>ALPIDE in NA61</a:t>
            </a:r>
            <a:endParaRPr lang="en-US" sz="3200" dirty="0">
              <a:solidFill>
                <a:srgbClr val="4FB6EB"/>
              </a:solidFill>
            </a:endParaRPr>
          </a:p>
        </p:txBody>
      </p:sp>
      <p:pic>
        <p:nvPicPr>
          <p:cNvPr id="9" name="Picture 8" descr="DNA61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97" y="63008"/>
            <a:ext cx="726834" cy="98245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95110" y="638244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675" y="63008"/>
            <a:ext cx="27765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4FB6EB"/>
                </a:solidFill>
              </a:rPr>
              <a:t>ALPIDE in NA61</a:t>
            </a:r>
            <a:endParaRPr lang="en-US" sz="3200" dirty="0">
              <a:solidFill>
                <a:srgbClr val="4FB6EB"/>
              </a:solidFill>
            </a:endParaRPr>
          </a:p>
        </p:txBody>
      </p:sp>
      <p:pic>
        <p:nvPicPr>
          <p:cNvPr id="9" name="Picture 8" descr="DNA61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00"/>
            <a:ext cx="9144000" cy="42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3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97" y="63008"/>
            <a:ext cx="726834" cy="98245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95110" y="638244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675" y="63008"/>
            <a:ext cx="27765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4FB6EB"/>
                </a:solidFill>
              </a:rPr>
              <a:t>ALPIDE in NA61</a:t>
            </a:r>
            <a:endParaRPr lang="en-US" sz="3200" dirty="0">
              <a:solidFill>
                <a:srgbClr val="4FB6EB"/>
              </a:solidFill>
            </a:endParaRPr>
          </a:p>
        </p:txBody>
      </p:sp>
      <p:pic>
        <p:nvPicPr>
          <p:cNvPr id="9" name="Picture 8" descr="DNA61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6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86" y="1300932"/>
            <a:ext cx="9157886" cy="4935744"/>
          </a:xfrm>
          <a:prstGeom prst="rect">
            <a:avLst/>
          </a:prstGeom>
        </p:spPr>
      </p:pic>
      <p:pic>
        <p:nvPicPr>
          <p:cNvPr id="6" name="Picture 5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383" y="258634"/>
            <a:ext cx="726834" cy="98245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95110" y="677662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4834" y="105244"/>
            <a:ext cx="5037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Muon Forward Tracker (MFT)</a:t>
            </a:r>
            <a:endParaRPr lang="en-GB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8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E6F5-10FA-ED4C-9A07-E46BE23F95E5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244861"/>
            <a:ext cx="9022080" cy="59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69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0" y="1137603"/>
            <a:ext cx="9144003" cy="5179010"/>
            <a:chOff x="95127" y="-1156161"/>
            <a:chExt cx="12192000" cy="69053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27" y="-1108816"/>
              <a:ext cx="12192000" cy="685799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748891" y="-1156161"/>
              <a:ext cx="10311690" cy="5858796"/>
              <a:chOff x="4867269" y="1129983"/>
              <a:chExt cx="5216720" cy="2963987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8473660" y="2189493"/>
                <a:ext cx="936624" cy="280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b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pPr algn="just"/>
                <a:r>
                  <a:rPr lang="en-GB" sz="21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</a:rPr>
                  <a:t>MFT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8883838" y="3737643"/>
                <a:ext cx="1200151" cy="280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b="1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pPr algn="just"/>
                <a:r>
                  <a:rPr lang="en-GB" sz="2100" dirty="0"/>
                  <a:t>ITS OB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938116" y="2666519"/>
                <a:ext cx="837869" cy="280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b="1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pPr algn="just"/>
                <a:r>
                  <a:rPr lang="en-GB" sz="2100" dirty="0"/>
                  <a:t>ITS IB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925699" y="2024426"/>
                <a:ext cx="1200151" cy="280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b="1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pPr algn="just"/>
                <a:r>
                  <a:rPr lang="en-GB" sz="2100" dirty="0"/>
                  <a:t>TPC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9623939">
                <a:off x="4867269" y="3813701"/>
                <a:ext cx="1170802" cy="280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b="1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pPr algn="just"/>
                <a:r>
                  <a:rPr lang="en-GB" sz="2100" dirty="0"/>
                  <a:t>Beam Pipe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570968" y="1129983"/>
                <a:ext cx="439638" cy="2802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b="1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pPr algn="just"/>
                <a:r>
                  <a:rPr lang="en-GB" sz="2100" dirty="0"/>
                  <a:t>FIT</a:t>
                </a:r>
              </a:p>
            </p:txBody>
          </p:sp>
        </p:grp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92F1-7D02-4873-94D2-05195685C6B1}" type="slidenum">
              <a:rPr lang="en-GB" smtClean="0"/>
              <a:t>35</a:t>
            </a:fld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360490" y="514387"/>
            <a:ext cx="8025476" cy="184666"/>
            <a:chOff x="313923" y="456001"/>
            <a:chExt cx="7150100" cy="246220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682978" y="456001"/>
              <a:ext cx="672947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ALICE ITS Upgrade</a:t>
              </a:r>
            </a:p>
          </p:txBody>
        </p:sp>
      </p:grp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10761" y="59291"/>
            <a:ext cx="3624134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 dirty="0" smtClean="0">
                <a:solidFill>
                  <a:srgbClr val="336699"/>
                </a:solidFill>
                <a:latin typeface="Calibri" charset="0"/>
                <a:cs typeface="Calibri" charset="0"/>
              </a:rPr>
              <a:t>ITS &amp; MFT </a:t>
            </a:r>
            <a:r>
              <a:rPr lang="en-US" sz="32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Interfaces</a:t>
            </a:r>
          </a:p>
        </p:txBody>
      </p:sp>
      <p:pic>
        <p:nvPicPr>
          <p:cNvPr id="23" name="Picture 22" descr="2012-Jul-04-01_4_Color_Logo_small_C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840" y="412636"/>
            <a:ext cx="386233" cy="522068"/>
          </a:xfrm>
          <a:prstGeom prst="rect">
            <a:avLst/>
          </a:prstGeom>
        </p:spPr>
      </p:pic>
      <p:sp>
        <p:nvSpPr>
          <p:cNvPr id="24" name="Explosion 2 23"/>
          <p:cNvSpPr/>
          <p:nvPr/>
        </p:nvSpPr>
        <p:spPr>
          <a:xfrm>
            <a:off x="4745775" y="2888891"/>
            <a:ext cx="415110" cy="332133"/>
          </a:xfrm>
          <a:prstGeom prst="irregularSeal2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2969695" y="2688836"/>
            <a:ext cx="1930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Interaction point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9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61763" y="2782611"/>
            <a:ext cx="8886291" cy="3494457"/>
            <a:chOff x="478730" y="2394157"/>
            <a:chExt cx="11329018" cy="4458063"/>
          </a:xfrm>
        </p:grpSpPr>
        <p:pic>
          <p:nvPicPr>
            <p:cNvPr id="24" name="Picture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4"/>
            <a:stretch/>
          </p:blipFill>
          <p:spPr>
            <a:xfrm>
              <a:off x="1736167" y="2394157"/>
              <a:ext cx="5070257" cy="4458063"/>
            </a:xfrm>
            <a:prstGeom prst="rect">
              <a:avLst/>
            </a:prstGeom>
          </p:spPr>
        </p:pic>
        <p:pic>
          <p:nvPicPr>
            <p:cNvPr id="25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8730" y="2578496"/>
              <a:ext cx="2130887" cy="147900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07"/>
            <a:stretch/>
          </p:blipFill>
          <p:spPr>
            <a:xfrm flipH="1">
              <a:off x="10780604" y="3599022"/>
              <a:ext cx="207640" cy="126349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605" y="3599022"/>
              <a:ext cx="5072772" cy="1263498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7921175" y="4174654"/>
              <a:ext cx="2160240" cy="111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19222" y="4138186"/>
              <a:ext cx="496644" cy="223923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6335"/>
            <a:stretch/>
          </p:blipFill>
          <p:spPr>
            <a:xfrm>
              <a:off x="9813395" y="3130347"/>
              <a:ext cx="1994353" cy="2200847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053645" y="4148788"/>
              <a:ext cx="1512168" cy="235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/>
                <a:t>BERYLLIUM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049888" y="4247766"/>
              <a:ext cx="720080" cy="323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RB 26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68804" y="4247766"/>
              <a:ext cx="720080" cy="323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RB 24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1005265" y="4164480"/>
              <a:ext cx="74768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1005265" y="4272809"/>
              <a:ext cx="747682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294213" y="1577226"/>
            <a:ext cx="3075189" cy="1483377"/>
            <a:chOff x="-2833485" y="1886629"/>
            <a:chExt cx="6791469" cy="3275998"/>
          </a:xfrm>
        </p:grpSpPr>
        <p:sp>
          <p:nvSpPr>
            <p:cNvPr id="19" name="TextBox 18"/>
            <p:cNvSpPr txBox="1"/>
            <p:nvPr/>
          </p:nvSpPr>
          <p:spPr>
            <a:xfrm>
              <a:off x="-2833485" y="2751571"/>
              <a:ext cx="3354327" cy="81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de-DE" b="1" kern="0" dirty="0">
                  <a:solidFill>
                    <a:srgbClr val="FF0000"/>
                  </a:solidFill>
                  <a:latin typeface="Arial"/>
                </a:rPr>
                <a:t>OD 38 mm</a:t>
              </a: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23727" y="1886629"/>
              <a:ext cx="3275999" cy="3275998"/>
            </a:xfrm>
            <a:prstGeom prst="ellips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defRPr/>
              </a:pPr>
              <a:endParaRPr lang="de-DE" sz="600" kern="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-1752497" y="3523366"/>
              <a:ext cx="2038561" cy="2955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520842" y="3524627"/>
              <a:ext cx="3057842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37308" y="2795124"/>
              <a:ext cx="3320676" cy="81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de-DE" b="1" kern="0" dirty="0">
                  <a:solidFill>
                    <a:prstClr val="black"/>
                  </a:solidFill>
                  <a:latin typeface="Arial"/>
                </a:rPr>
                <a:t>ID 36.4 mm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93524" y="186620"/>
            <a:ext cx="896551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  <a:cs typeface="MV Boli" panose="02000500030200090000" pitchFamily="2" charset="0"/>
              </a:rPr>
              <a:t>New Beam </a:t>
            </a:r>
            <a:r>
              <a:rPr lang="en-US" sz="2800" dirty="0" smtClean="0">
                <a:solidFill>
                  <a:srgbClr val="0070C0"/>
                </a:solidFill>
                <a:latin typeface="+mj-lt"/>
                <a:cs typeface="MV Boli" panose="02000500030200090000" pitchFamily="2" charset="0"/>
              </a:rPr>
              <a:t>Pipe, diameter 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MV Boli" panose="02000500030200090000" pitchFamily="2" charset="0"/>
              </a:rPr>
              <a:t>reduction from </a:t>
            </a:r>
            <a:r>
              <a:rPr lang="en-US" sz="2800" dirty="0" smtClean="0">
                <a:solidFill>
                  <a:srgbClr val="0070C0"/>
                </a:solidFill>
                <a:latin typeface="+mj-lt"/>
                <a:cs typeface="MV Boli" panose="02000500030200090000" pitchFamily="2" charset="0"/>
              </a:rPr>
              <a:t>60 to 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MV Boli" panose="02000500030200090000" pitchFamily="2" charset="0"/>
              </a:rPr>
              <a:t>38 mm 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9084" y="3092143"/>
            <a:ext cx="1801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Beryllium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92F1-7D02-4873-94D2-05195685C6B1}" type="slidenum">
              <a:rPr lang="en-GB" smtClean="0"/>
              <a:t>36</a:t>
            </a:fld>
            <a:endParaRPr lang="en-GB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95110" y="677662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1" name="Picture 40" descr="2012-Jul-04-01_4_Color_Logo_small_CB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383" y="258634"/>
            <a:ext cx="726834" cy="982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550" y="1731782"/>
            <a:ext cx="3763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UNDER PRODUCTION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5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89" y="1091881"/>
            <a:ext cx="7744020" cy="53347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1892" y="193964"/>
            <a:ext cx="33602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CERN-LHCC-2015-001</a:t>
            </a:r>
          </a:p>
          <a:p>
            <a:pPr algn="ctr"/>
            <a:r>
              <a:rPr lang="en-US" sz="2800" b="1" dirty="0" smtClean="0"/>
              <a:t>ALICE-TDR-018</a:t>
            </a:r>
            <a:endParaRPr lang="en-GB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6755-81FF-4811-8874-8656A58F4006}" type="slidenum">
              <a:rPr lang="en-GB" smtClean="0"/>
              <a:t>37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508" y="983525"/>
            <a:ext cx="7106401" cy="40227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6755-81FF-4811-8874-8656A58F4006}" type="slidenum">
              <a:rPr lang="en-GB" smtClean="0"/>
              <a:t>38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5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459" y="345329"/>
            <a:ext cx="6751081" cy="616734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6755-81FF-4811-8874-8656A58F4006}" type="slidenum">
              <a:rPr lang="en-GB" smtClean="0"/>
              <a:t>39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6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11355" y="6328860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6002" y="428554"/>
            <a:ext cx="7863948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ALICE Upgrade – From observation to precision measurement</a:t>
            </a:r>
          </a:p>
        </p:txBody>
      </p:sp>
      <p:pic>
        <p:nvPicPr>
          <p:cNvPr id="15" name="Picture 14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430" y="607572"/>
            <a:ext cx="611269" cy="82624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135238" y="95213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381848" y="1245698"/>
            <a:ext cx="7343416" cy="43053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2862" indent="0">
              <a:spcBef>
                <a:spcPts val="1800"/>
              </a:spcBef>
              <a:buNone/>
              <a:defRPr/>
            </a:pPr>
            <a:endParaRPr lang="en-US" sz="21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42862" indent="0">
              <a:spcBef>
                <a:spcPts val="1800"/>
              </a:spcBef>
              <a:buNone/>
              <a:defRPr/>
            </a:pPr>
            <a:r>
              <a:rPr lang="en-US" sz="24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Main requirements for the new Inner Tracking System</a:t>
            </a:r>
            <a:r>
              <a:rPr lang="en-US" sz="2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marL="42862" indent="0">
              <a:spcBef>
                <a:spcPts val="1800"/>
              </a:spcBef>
              <a:buNone/>
              <a:defRPr/>
            </a:pPr>
            <a:endParaRPr lang="en-US" sz="21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High tracking efficiency and resolution at low </a:t>
            </a:r>
            <a:r>
              <a:rPr lang="en-US" sz="1800" i="1" dirty="0" err="1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1800" baseline="-25000" dirty="0" err="1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1800" baseline="-25000" dirty="0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(60% @ 100 MeV/</a:t>
            </a:r>
            <a:r>
              <a:rPr lang="en-US" sz="1800" i="1" dirty="0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800" dirty="0">
                <a:solidFill>
                  <a:srgbClr val="336699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800" baseline="-25000" dirty="0">
              <a:solidFill>
                <a:srgbClr val="336699"/>
              </a:solidFill>
              <a:latin typeface="Calibri" pitchFamily="34" charset="0"/>
              <a:cs typeface="Calibri" pitchFamily="34" charset="0"/>
            </a:endParaRPr>
          </a:p>
          <a:p>
            <a:pPr marL="42862" indent="0">
              <a:spcBef>
                <a:spcPts val="900"/>
              </a:spcBef>
              <a:buSzPct val="80000"/>
              <a:buNone/>
              <a:defRPr/>
            </a:pPr>
            <a:r>
              <a:rPr lang="en-US" sz="15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Increase granularity, reduce material thickness</a:t>
            </a: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Excellent secondary vertex resolution (</a:t>
            </a:r>
            <a:r>
              <a:rPr lang="en-US" sz="1800" dirty="0" err="1">
                <a:solidFill>
                  <a:schemeClr val="accent1"/>
                </a:solidFill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1800" baseline="-25000" dirty="0" err="1">
                <a:solidFill>
                  <a:schemeClr val="accent1"/>
                </a:solidFill>
                <a:latin typeface="Calibri (Body)"/>
                <a:cs typeface="Calibri" pitchFamily="34" charset="0"/>
              </a:rPr>
              <a:t>c</a:t>
            </a:r>
            <a:r>
              <a:rPr lang="en-US" sz="1800" baseline="-25000" dirty="0">
                <a:solidFill>
                  <a:schemeClr val="accent1"/>
                </a:solidFill>
                <a:latin typeface="Calibri (Body)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libri (Body)"/>
                <a:cs typeface="Calibri" pitchFamily="34" charset="0"/>
              </a:rPr>
              <a:t>c</a:t>
            </a:r>
            <a:r>
              <a:rPr lang="en-US" sz="1800" dirty="0" err="1">
                <a:solidFill>
                  <a:schemeClr val="accent1"/>
                </a:solidFill>
                <a:latin typeface="Symbol" panose="05050102010706020507" pitchFamily="18" charset="2"/>
                <a:cs typeface="Calibri" pitchFamily="34" charset="0"/>
              </a:rPr>
              <a:t>t</a:t>
            </a:r>
            <a:r>
              <a:rPr lang="en-US" sz="1800" dirty="0">
                <a:solidFill>
                  <a:schemeClr val="accent1"/>
                </a:solidFill>
                <a:latin typeface="Symbol" panose="05050102010706020507" pitchFamily="18" charset="2"/>
                <a:cs typeface="Calibri" pitchFamily="34" charset="0"/>
              </a:rPr>
              <a:t> ~60 m</a:t>
            </a:r>
            <a:r>
              <a:rPr lang="en-US" sz="1800" dirty="0">
                <a:solidFill>
                  <a:schemeClr val="accent1"/>
                </a:solidFill>
                <a:cs typeface="Calibri" pitchFamily="34" charset="0"/>
              </a:rPr>
              <a:t>m)</a:t>
            </a:r>
          </a:p>
          <a:p>
            <a:pPr marL="42862" indent="0">
              <a:spcBef>
                <a:spcPts val="900"/>
              </a:spcBef>
              <a:buSzPct val="80000"/>
              <a:buNone/>
              <a:defRPr/>
            </a:pPr>
            <a:r>
              <a:rPr lang="en-US" sz="15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Move closer to Interaction Point (IP), new beam pipe, smaller diameter </a:t>
            </a:r>
          </a:p>
          <a:p>
            <a:pPr marL="300031">
              <a:spcBef>
                <a:spcPts val="900"/>
              </a:spcBef>
              <a:buSzPct val="80000"/>
              <a:defRPr/>
            </a:pPr>
            <a:r>
              <a:rPr lang="en-US" sz="18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High-statistics, un-triggered data sample ( &gt;10 nb</a:t>
            </a:r>
            <a:r>
              <a:rPr lang="en-US" sz="1800" baseline="300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-1 </a:t>
            </a:r>
            <a:r>
              <a:rPr lang="en-US" sz="1800" dirty="0" err="1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Pb-Pb</a:t>
            </a:r>
            <a:r>
              <a:rPr lang="en-US" sz="18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42862" indent="0">
              <a:spcBef>
                <a:spcPts val="900"/>
              </a:spcBef>
              <a:buSzPct val="80000"/>
              <a:buNone/>
              <a:defRPr/>
            </a:pPr>
            <a:r>
              <a:rPr lang="en-US" sz="1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Increase readout rate, reduce data size (online data reduction)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348" t="3071" r="5314" b="3911"/>
          <a:stretch/>
        </p:blipFill>
        <p:spPr>
          <a:xfrm>
            <a:off x="7578155" y="2885167"/>
            <a:ext cx="1351544" cy="19960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78155" y="4835417"/>
            <a:ext cx="135154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595959"/>
                </a:solidFill>
              </a:rPr>
              <a:t>ITS Upgrade TDR</a:t>
            </a:r>
          </a:p>
          <a:p>
            <a:pPr algn="ctr"/>
            <a:r>
              <a:rPr lang="en-US" sz="1350" b="1" dirty="0">
                <a:solidFill>
                  <a:srgbClr val="595959"/>
                </a:solidFill>
              </a:rPr>
              <a:t>March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90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P. Martinengo - CERN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6755-81FF-4811-8874-8656A58F4006}" type="slidenum">
              <a:rPr lang="en-GB" smtClean="0"/>
              <a:t>40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296" y="189341"/>
            <a:ext cx="6798796" cy="5887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1478" y="5922116"/>
            <a:ext cx="673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points/track for 50% of tracks, overlap included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37398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98069" y="635636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41</a:t>
            </a:fld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5374" y="202223"/>
            <a:ext cx="6868675" cy="4154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1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Chip series test and Hybrid Integrated Circuit (HIC) assembly  </a:t>
            </a:r>
          </a:p>
        </p:txBody>
      </p:sp>
      <p:pic>
        <p:nvPicPr>
          <p:cNvPr id="4" name="Picture 3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467" y="111758"/>
            <a:ext cx="806665" cy="10903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97555" y="617721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image.png"/>
          <p:cNvPicPr>
            <a:picLocks noChangeAspect="1"/>
          </p:cNvPicPr>
          <p:nvPr/>
        </p:nvPicPr>
        <p:blipFill>
          <a:blip r:embed="rId3">
            <a:extLst/>
          </a:blip>
          <a:srcRect l="2622" t="3434" r="3195" b="1184"/>
          <a:stretch>
            <a:fillRect/>
          </a:stretch>
        </p:blipFill>
        <p:spPr>
          <a:xfrm>
            <a:off x="6793158" y="1786521"/>
            <a:ext cx="1943422" cy="2696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80" extrusionOk="0">
                <a:moveTo>
                  <a:pt x="19143" y="1"/>
                </a:moveTo>
                <a:cubicBezTo>
                  <a:pt x="18714" y="-2"/>
                  <a:pt x="18700" y="4"/>
                  <a:pt x="18745" y="135"/>
                </a:cubicBezTo>
                <a:cubicBezTo>
                  <a:pt x="18771" y="209"/>
                  <a:pt x="18767" y="301"/>
                  <a:pt x="18735" y="338"/>
                </a:cubicBezTo>
                <a:cubicBezTo>
                  <a:pt x="18647" y="441"/>
                  <a:pt x="18635" y="1037"/>
                  <a:pt x="18720" y="1113"/>
                </a:cubicBezTo>
                <a:cubicBezTo>
                  <a:pt x="18767" y="1156"/>
                  <a:pt x="18763" y="1194"/>
                  <a:pt x="18710" y="1218"/>
                </a:cubicBezTo>
                <a:cubicBezTo>
                  <a:pt x="18659" y="1241"/>
                  <a:pt x="18653" y="1295"/>
                  <a:pt x="18693" y="1353"/>
                </a:cubicBezTo>
                <a:cubicBezTo>
                  <a:pt x="18729" y="1407"/>
                  <a:pt x="18766" y="1541"/>
                  <a:pt x="18775" y="1651"/>
                </a:cubicBezTo>
                <a:cubicBezTo>
                  <a:pt x="18784" y="1760"/>
                  <a:pt x="18829" y="1882"/>
                  <a:pt x="18876" y="1922"/>
                </a:cubicBezTo>
                <a:cubicBezTo>
                  <a:pt x="18964" y="1999"/>
                  <a:pt x="18987" y="4626"/>
                  <a:pt x="18901" y="4727"/>
                </a:cubicBezTo>
                <a:cubicBezTo>
                  <a:pt x="18858" y="4778"/>
                  <a:pt x="16603" y="4802"/>
                  <a:pt x="16535" y="4753"/>
                </a:cubicBezTo>
                <a:cubicBezTo>
                  <a:pt x="16515" y="4739"/>
                  <a:pt x="16543" y="4265"/>
                  <a:pt x="16596" y="3698"/>
                </a:cubicBezTo>
                <a:cubicBezTo>
                  <a:pt x="16648" y="3131"/>
                  <a:pt x="16696" y="2542"/>
                  <a:pt x="16699" y="2391"/>
                </a:cubicBezTo>
                <a:lnTo>
                  <a:pt x="16703" y="2117"/>
                </a:lnTo>
                <a:lnTo>
                  <a:pt x="13863" y="2117"/>
                </a:lnTo>
                <a:lnTo>
                  <a:pt x="11020" y="2117"/>
                </a:lnTo>
                <a:lnTo>
                  <a:pt x="10997" y="3202"/>
                </a:lnTo>
                <a:lnTo>
                  <a:pt x="10976" y="4287"/>
                </a:lnTo>
                <a:lnTo>
                  <a:pt x="10749" y="4287"/>
                </a:lnTo>
                <a:lnTo>
                  <a:pt x="10521" y="4287"/>
                </a:lnTo>
                <a:lnTo>
                  <a:pt x="10532" y="3250"/>
                </a:lnTo>
                <a:cubicBezTo>
                  <a:pt x="10538" y="2680"/>
                  <a:pt x="10560" y="2192"/>
                  <a:pt x="10582" y="2165"/>
                </a:cubicBezTo>
                <a:cubicBezTo>
                  <a:pt x="10658" y="2077"/>
                  <a:pt x="10529" y="1990"/>
                  <a:pt x="10420" y="2056"/>
                </a:cubicBezTo>
                <a:cubicBezTo>
                  <a:pt x="10357" y="2094"/>
                  <a:pt x="9332" y="2121"/>
                  <a:pt x="7618" y="2130"/>
                </a:cubicBezTo>
                <a:lnTo>
                  <a:pt x="4914" y="2145"/>
                </a:lnTo>
                <a:lnTo>
                  <a:pt x="4927" y="3332"/>
                </a:lnTo>
                <a:cubicBezTo>
                  <a:pt x="4934" y="3985"/>
                  <a:pt x="4947" y="4584"/>
                  <a:pt x="4954" y="4663"/>
                </a:cubicBezTo>
                <a:lnTo>
                  <a:pt x="4967" y="4807"/>
                </a:lnTo>
                <a:lnTo>
                  <a:pt x="2769" y="4822"/>
                </a:lnTo>
                <a:cubicBezTo>
                  <a:pt x="958" y="4835"/>
                  <a:pt x="546" y="4853"/>
                  <a:pt x="438" y="4924"/>
                </a:cubicBezTo>
                <a:cubicBezTo>
                  <a:pt x="366" y="4971"/>
                  <a:pt x="286" y="4995"/>
                  <a:pt x="261" y="4977"/>
                </a:cubicBezTo>
                <a:cubicBezTo>
                  <a:pt x="236" y="4959"/>
                  <a:pt x="219" y="5005"/>
                  <a:pt x="221" y="5079"/>
                </a:cubicBezTo>
                <a:cubicBezTo>
                  <a:pt x="223" y="5153"/>
                  <a:pt x="178" y="5408"/>
                  <a:pt x="122" y="5647"/>
                </a:cubicBezTo>
                <a:cubicBezTo>
                  <a:pt x="44" y="5980"/>
                  <a:pt x="19" y="7857"/>
                  <a:pt x="11" y="13776"/>
                </a:cubicBezTo>
                <a:lnTo>
                  <a:pt x="0" y="21474"/>
                </a:lnTo>
                <a:lnTo>
                  <a:pt x="200" y="21539"/>
                </a:lnTo>
                <a:cubicBezTo>
                  <a:pt x="379" y="21598"/>
                  <a:pt x="601" y="21595"/>
                  <a:pt x="901" y="21528"/>
                </a:cubicBezTo>
                <a:cubicBezTo>
                  <a:pt x="956" y="21516"/>
                  <a:pt x="1002" y="21452"/>
                  <a:pt x="1002" y="21387"/>
                </a:cubicBezTo>
                <a:cubicBezTo>
                  <a:pt x="1002" y="21322"/>
                  <a:pt x="1122" y="21174"/>
                  <a:pt x="1270" y="21058"/>
                </a:cubicBezTo>
                <a:lnTo>
                  <a:pt x="1537" y="20845"/>
                </a:lnTo>
                <a:lnTo>
                  <a:pt x="1724" y="21029"/>
                </a:lnTo>
                <a:cubicBezTo>
                  <a:pt x="1875" y="21176"/>
                  <a:pt x="1970" y="21213"/>
                  <a:pt x="2202" y="21213"/>
                </a:cubicBezTo>
                <a:cubicBezTo>
                  <a:pt x="2553" y="21213"/>
                  <a:pt x="2745" y="21117"/>
                  <a:pt x="2779" y="20923"/>
                </a:cubicBezTo>
                <a:lnTo>
                  <a:pt x="2805" y="20779"/>
                </a:lnTo>
                <a:lnTo>
                  <a:pt x="10776" y="20763"/>
                </a:lnTo>
                <a:cubicBezTo>
                  <a:pt x="15160" y="20755"/>
                  <a:pt x="18797" y="20762"/>
                  <a:pt x="18857" y="20779"/>
                </a:cubicBezTo>
                <a:cubicBezTo>
                  <a:pt x="18942" y="20802"/>
                  <a:pt x="18944" y="20826"/>
                  <a:pt x="18870" y="20891"/>
                </a:cubicBezTo>
                <a:cubicBezTo>
                  <a:pt x="18817" y="20936"/>
                  <a:pt x="18787" y="21021"/>
                  <a:pt x="18800" y="21079"/>
                </a:cubicBezTo>
                <a:cubicBezTo>
                  <a:pt x="18813" y="21137"/>
                  <a:pt x="18790" y="21220"/>
                  <a:pt x="18752" y="21264"/>
                </a:cubicBezTo>
                <a:cubicBezTo>
                  <a:pt x="18701" y="21323"/>
                  <a:pt x="18711" y="21334"/>
                  <a:pt x="18785" y="21301"/>
                </a:cubicBezTo>
                <a:cubicBezTo>
                  <a:pt x="18842" y="21275"/>
                  <a:pt x="19118" y="21251"/>
                  <a:pt x="19400" y="21246"/>
                </a:cubicBezTo>
                <a:cubicBezTo>
                  <a:pt x="19839" y="21239"/>
                  <a:pt x="19937" y="21256"/>
                  <a:pt x="20084" y="21369"/>
                </a:cubicBezTo>
                <a:cubicBezTo>
                  <a:pt x="20214" y="21469"/>
                  <a:pt x="20346" y="21502"/>
                  <a:pt x="20617" y="21502"/>
                </a:cubicBezTo>
                <a:cubicBezTo>
                  <a:pt x="21063" y="21502"/>
                  <a:pt x="21270" y="21381"/>
                  <a:pt x="21270" y="21120"/>
                </a:cubicBezTo>
                <a:cubicBezTo>
                  <a:pt x="21270" y="21015"/>
                  <a:pt x="21322" y="20909"/>
                  <a:pt x="21386" y="20883"/>
                </a:cubicBezTo>
                <a:cubicBezTo>
                  <a:pt x="21484" y="20844"/>
                  <a:pt x="21507" y="19741"/>
                  <a:pt x="21552" y="13227"/>
                </a:cubicBezTo>
                <a:cubicBezTo>
                  <a:pt x="21600" y="6246"/>
                  <a:pt x="21594" y="5591"/>
                  <a:pt x="21472" y="5299"/>
                </a:cubicBezTo>
                <a:cubicBezTo>
                  <a:pt x="21399" y="5124"/>
                  <a:pt x="21335" y="4938"/>
                  <a:pt x="21329" y="4886"/>
                </a:cubicBezTo>
                <a:cubicBezTo>
                  <a:pt x="21319" y="4804"/>
                  <a:pt x="21183" y="4789"/>
                  <a:pt x="20352" y="4781"/>
                </a:cubicBezTo>
                <a:cubicBezTo>
                  <a:pt x="19822" y="4777"/>
                  <a:pt x="19352" y="4747"/>
                  <a:pt x="19308" y="4715"/>
                </a:cubicBezTo>
                <a:cubicBezTo>
                  <a:pt x="19260" y="4681"/>
                  <a:pt x="19217" y="4124"/>
                  <a:pt x="19202" y="3363"/>
                </a:cubicBezTo>
                <a:cubicBezTo>
                  <a:pt x="19178" y="2128"/>
                  <a:pt x="19183" y="2061"/>
                  <a:pt x="19337" y="1950"/>
                </a:cubicBezTo>
                <a:cubicBezTo>
                  <a:pt x="19461" y="1860"/>
                  <a:pt x="19488" y="1786"/>
                  <a:pt x="19453" y="1628"/>
                </a:cubicBezTo>
                <a:cubicBezTo>
                  <a:pt x="19427" y="1515"/>
                  <a:pt x="19444" y="1390"/>
                  <a:pt x="19489" y="1350"/>
                </a:cubicBezTo>
                <a:cubicBezTo>
                  <a:pt x="19533" y="1310"/>
                  <a:pt x="19574" y="992"/>
                  <a:pt x="19579" y="641"/>
                </a:cubicBezTo>
                <a:lnTo>
                  <a:pt x="19590" y="4"/>
                </a:lnTo>
                <a:lnTo>
                  <a:pt x="19143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LR_IBS_Alicia_Totaal_Open_1.jpg"/>
          <p:cNvPicPr>
            <a:picLocks noChangeAspect="1"/>
          </p:cNvPicPr>
          <p:nvPr/>
        </p:nvPicPr>
        <p:blipFill>
          <a:blip r:embed="rId4">
            <a:extLst/>
          </a:blip>
          <a:srcRect l="52" t="8414" r="11418" b="12900"/>
          <a:stretch>
            <a:fillRect/>
          </a:stretch>
        </p:blipFill>
        <p:spPr>
          <a:xfrm>
            <a:off x="-14485" y="1591868"/>
            <a:ext cx="2381606" cy="2877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96" extrusionOk="0">
                <a:moveTo>
                  <a:pt x="3173" y="0"/>
                </a:moveTo>
                <a:cubicBezTo>
                  <a:pt x="3085" y="-1"/>
                  <a:pt x="2942" y="65"/>
                  <a:pt x="2854" y="140"/>
                </a:cubicBezTo>
                <a:cubicBezTo>
                  <a:pt x="2802" y="226"/>
                  <a:pt x="2795" y="407"/>
                  <a:pt x="2774" y="1002"/>
                </a:cubicBezTo>
                <a:lnTo>
                  <a:pt x="2743" y="1860"/>
                </a:lnTo>
                <a:lnTo>
                  <a:pt x="2652" y="1925"/>
                </a:lnTo>
                <a:cubicBezTo>
                  <a:pt x="2637" y="1940"/>
                  <a:pt x="2626" y="1955"/>
                  <a:pt x="2605" y="1971"/>
                </a:cubicBezTo>
                <a:cubicBezTo>
                  <a:pt x="2573" y="1997"/>
                  <a:pt x="2538" y="2015"/>
                  <a:pt x="2507" y="2030"/>
                </a:cubicBezTo>
                <a:lnTo>
                  <a:pt x="2346" y="2146"/>
                </a:lnTo>
                <a:lnTo>
                  <a:pt x="2346" y="2180"/>
                </a:lnTo>
                <a:cubicBezTo>
                  <a:pt x="2352" y="2196"/>
                  <a:pt x="2357" y="2213"/>
                  <a:pt x="2369" y="2229"/>
                </a:cubicBezTo>
                <a:cubicBezTo>
                  <a:pt x="2414" y="2290"/>
                  <a:pt x="2413" y="2337"/>
                  <a:pt x="2364" y="2402"/>
                </a:cubicBezTo>
                <a:cubicBezTo>
                  <a:pt x="2358" y="2410"/>
                  <a:pt x="2351" y="2428"/>
                  <a:pt x="2346" y="2444"/>
                </a:cubicBezTo>
                <a:lnTo>
                  <a:pt x="2346" y="2790"/>
                </a:lnTo>
                <a:cubicBezTo>
                  <a:pt x="2346" y="3332"/>
                  <a:pt x="2325" y="3527"/>
                  <a:pt x="2186" y="3591"/>
                </a:cubicBezTo>
                <a:lnTo>
                  <a:pt x="2317" y="3589"/>
                </a:lnTo>
                <a:lnTo>
                  <a:pt x="2333" y="4580"/>
                </a:lnTo>
                <a:cubicBezTo>
                  <a:pt x="2337" y="4836"/>
                  <a:pt x="2334" y="5018"/>
                  <a:pt x="2329" y="5185"/>
                </a:cubicBezTo>
                <a:lnTo>
                  <a:pt x="2333" y="5549"/>
                </a:lnTo>
                <a:cubicBezTo>
                  <a:pt x="2343" y="6706"/>
                  <a:pt x="2326" y="7349"/>
                  <a:pt x="2288" y="7380"/>
                </a:cubicBezTo>
                <a:cubicBezTo>
                  <a:pt x="2282" y="7386"/>
                  <a:pt x="2278" y="7406"/>
                  <a:pt x="2272" y="7418"/>
                </a:cubicBezTo>
                <a:cubicBezTo>
                  <a:pt x="2275" y="7462"/>
                  <a:pt x="2265" y="7520"/>
                  <a:pt x="2256" y="7578"/>
                </a:cubicBezTo>
                <a:lnTo>
                  <a:pt x="2260" y="7578"/>
                </a:lnTo>
                <a:lnTo>
                  <a:pt x="2258" y="8088"/>
                </a:lnTo>
                <a:cubicBezTo>
                  <a:pt x="2258" y="8176"/>
                  <a:pt x="2250" y="8226"/>
                  <a:pt x="2247" y="8294"/>
                </a:cubicBezTo>
                <a:cubicBezTo>
                  <a:pt x="2270" y="8386"/>
                  <a:pt x="2288" y="8484"/>
                  <a:pt x="2288" y="8570"/>
                </a:cubicBezTo>
                <a:cubicBezTo>
                  <a:pt x="2288" y="8713"/>
                  <a:pt x="2273" y="8804"/>
                  <a:pt x="2202" y="8865"/>
                </a:cubicBezTo>
                <a:cubicBezTo>
                  <a:pt x="2284" y="8954"/>
                  <a:pt x="2293" y="9017"/>
                  <a:pt x="2265" y="9242"/>
                </a:cubicBezTo>
                <a:cubicBezTo>
                  <a:pt x="2262" y="9270"/>
                  <a:pt x="2254" y="9291"/>
                  <a:pt x="2249" y="9318"/>
                </a:cubicBezTo>
                <a:cubicBezTo>
                  <a:pt x="2298" y="9389"/>
                  <a:pt x="2299" y="9591"/>
                  <a:pt x="2269" y="9788"/>
                </a:cubicBezTo>
                <a:lnTo>
                  <a:pt x="2274" y="9889"/>
                </a:lnTo>
                <a:cubicBezTo>
                  <a:pt x="2283" y="10011"/>
                  <a:pt x="2270" y="10085"/>
                  <a:pt x="2222" y="10159"/>
                </a:cubicBezTo>
                <a:cubicBezTo>
                  <a:pt x="2276" y="10206"/>
                  <a:pt x="2288" y="10294"/>
                  <a:pt x="2288" y="10552"/>
                </a:cubicBezTo>
                <a:cubicBezTo>
                  <a:pt x="2288" y="10616"/>
                  <a:pt x="2280" y="10676"/>
                  <a:pt x="2274" y="10739"/>
                </a:cubicBezTo>
                <a:cubicBezTo>
                  <a:pt x="2283" y="10822"/>
                  <a:pt x="2288" y="10926"/>
                  <a:pt x="2288" y="11053"/>
                </a:cubicBezTo>
                <a:cubicBezTo>
                  <a:pt x="2288" y="11239"/>
                  <a:pt x="2282" y="11352"/>
                  <a:pt x="2270" y="11437"/>
                </a:cubicBezTo>
                <a:cubicBezTo>
                  <a:pt x="2280" y="11531"/>
                  <a:pt x="2288" y="11661"/>
                  <a:pt x="2288" y="11805"/>
                </a:cubicBezTo>
                <a:cubicBezTo>
                  <a:pt x="2288" y="12151"/>
                  <a:pt x="2268" y="12314"/>
                  <a:pt x="2168" y="12393"/>
                </a:cubicBezTo>
                <a:lnTo>
                  <a:pt x="2260" y="12390"/>
                </a:lnTo>
                <a:lnTo>
                  <a:pt x="2303" y="13223"/>
                </a:lnTo>
                <a:cubicBezTo>
                  <a:pt x="2340" y="13947"/>
                  <a:pt x="2340" y="14538"/>
                  <a:pt x="2310" y="14831"/>
                </a:cubicBezTo>
                <a:cubicBezTo>
                  <a:pt x="2312" y="15717"/>
                  <a:pt x="2305" y="16196"/>
                  <a:pt x="2281" y="16415"/>
                </a:cubicBezTo>
                <a:cubicBezTo>
                  <a:pt x="2282" y="16420"/>
                  <a:pt x="2286" y="16424"/>
                  <a:pt x="2286" y="16429"/>
                </a:cubicBezTo>
                <a:cubicBezTo>
                  <a:pt x="2325" y="16785"/>
                  <a:pt x="2317" y="16910"/>
                  <a:pt x="2245" y="16975"/>
                </a:cubicBezTo>
                <a:cubicBezTo>
                  <a:pt x="2314" y="17036"/>
                  <a:pt x="2346" y="17160"/>
                  <a:pt x="2346" y="17363"/>
                </a:cubicBezTo>
                <a:cubicBezTo>
                  <a:pt x="2346" y="17466"/>
                  <a:pt x="2331" y="17572"/>
                  <a:pt x="2310" y="17660"/>
                </a:cubicBezTo>
                <a:cubicBezTo>
                  <a:pt x="2309" y="17688"/>
                  <a:pt x="2302" y="17721"/>
                  <a:pt x="2301" y="17752"/>
                </a:cubicBezTo>
                <a:cubicBezTo>
                  <a:pt x="2330" y="17822"/>
                  <a:pt x="2341" y="17903"/>
                  <a:pt x="2328" y="17995"/>
                </a:cubicBezTo>
                <a:cubicBezTo>
                  <a:pt x="2323" y="18031"/>
                  <a:pt x="2316" y="18055"/>
                  <a:pt x="2308" y="18080"/>
                </a:cubicBezTo>
                <a:cubicBezTo>
                  <a:pt x="2314" y="18097"/>
                  <a:pt x="2322" y="18108"/>
                  <a:pt x="2326" y="18130"/>
                </a:cubicBezTo>
                <a:cubicBezTo>
                  <a:pt x="2347" y="18251"/>
                  <a:pt x="2290" y="18343"/>
                  <a:pt x="2191" y="18390"/>
                </a:cubicBezTo>
                <a:cubicBezTo>
                  <a:pt x="2284" y="18434"/>
                  <a:pt x="2288" y="18486"/>
                  <a:pt x="2288" y="18683"/>
                </a:cubicBezTo>
                <a:cubicBezTo>
                  <a:pt x="2288" y="18698"/>
                  <a:pt x="2290" y="18707"/>
                  <a:pt x="2290" y="18720"/>
                </a:cubicBezTo>
                <a:cubicBezTo>
                  <a:pt x="2350" y="18781"/>
                  <a:pt x="2358" y="18847"/>
                  <a:pt x="2312" y="18901"/>
                </a:cubicBezTo>
                <a:cubicBezTo>
                  <a:pt x="2332" y="18964"/>
                  <a:pt x="2367" y="19008"/>
                  <a:pt x="2435" y="19060"/>
                </a:cubicBezTo>
                <a:lnTo>
                  <a:pt x="2584" y="19173"/>
                </a:lnTo>
                <a:lnTo>
                  <a:pt x="2553" y="19186"/>
                </a:lnTo>
                <a:cubicBezTo>
                  <a:pt x="2719" y="19289"/>
                  <a:pt x="2931" y="19430"/>
                  <a:pt x="3254" y="19653"/>
                </a:cubicBezTo>
                <a:cubicBezTo>
                  <a:pt x="3471" y="19803"/>
                  <a:pt x="3670" y="19948"/>
                  <a:pt x="3854" y="20084"/>
                </a:cubicBezTo>
                <a:cubicBezTo>
                  <a:pt x="4000" y="20184"/>
                  <a:pt x="4111" y="20259"/>
                  <a:pt x="4304" y="20392"/>
                </a:cubicBezTo>
                <a:cubicBezTo>
                  <a:pt x="4780" y="20721"/>
                  <a:pt x="5065" y="20921"/>
                  <a:pt x="5275" y="21074"/>
                </a:cubicBezTo>
                <a:cubicBezTo>
                  <a:pt x="5302" y="21093"/>
                  <a:pt x="5313" y="21102"/>
                  <a:pt x="5342" y="21122"/>
                </a:cubicBezTo>
                <a:cubicBezTo>
                  <a:pt x="5677" y="21355"/>
                  <a:pt x="5997" y="21560"/>
                  <a:pt x="6051" y="21577"/>
                </a:cubicBezTo>
                <a:cubicBezTo>
                  <a:pt x="6069" y="21583"/>
                  <a:pt x="6083" y="21589"/>
                  <a:pt x="6094" y="21595"/>
                </a:cubicBezTo>
                <a:cubicBezTo>
                  <a:pt x="6396" y="21599"/>
                  <a:pt x="6676" y="21562"/>
                  <a:pt x="7119" y="21460"/>
                </a:cubicBezTo>
                <a:cubicBezTo>
                  <a:pt x="7776" y="21309"/>
                  <a:pt x="7983" y="21223"/>
                  <a:pt x="7983" y="21103"/>
                </a:cubicBezTo>
                <a:cubicBezTo>
                  <a:pt x="7983" y="21071"/>
                  <a:pt x="8005" y="21042"/>
                  <a:pt x="8065" y="21009"/>
                </a:cubicBezTo>
                <a:cubicBezTo>
                  <a:pt x="8032" y="21005"/>
                  <a:pt x="8013" y="20988"/>
                  <a:pt x="7999" y="20957"/>
                </a:cubicBezTo>
                <a:cubicBezTo>
                  <a:pt x="7941" y="20832"/>
                  <a:pt x="8059" y="20741"/>
                  <a:pt x="8359" y="20677"/>
                </a:cubicBezTo>
                <a:cubicBezTo>
                  <a:pt x="8516" y="20643"/>
                  <a:pt x="9382" y="20453"/>
                  <a:pt x="10284" y="20253"/>
                </a:cubicBezTo>
                <a:cubicBezTo>
                  <a:pt x="11185" y="20052"/>
                  <a:pt x="12544" y="19751"/>
                  <a:pt x="13303" y="19585"/>
                </a:cubicBezTo>
                <a:cubicBezTo>
                  <a:pt x="14062" y="19419"/>
                  <a:pt x="15363" y="19131"/>
                  <a:pt x="16193" y="18946"/>
                </a:cubicBezTo>
                <a:cubicBezTo>
                  <a:pt x="17024" y="18761"/>
                  <a:pt x="17736" y="18619"/>
                  <a:pt x="17776" y="18628"/>
                </a:cubicBezTo>
                <a:cubicBezTo>
                  <a:pt x="18050" y="18696"/>
                  <a:pt x="18063" y="18704"/>
                  <a:pt x="17998" y="18769"/>
                </a:cubicBezTo>
                <a:cubicBezTo>
                  <a:pt x="17996" y="18771"/>
                  <a:pt x="17988" y="18773"/>
                  <a:pt x="17985" y="18775"/>
                </a:cubicBezTo>
                <a:cubicBezTo>
                  <a:pt x="18063" y="18769"/>
                  <a:pt x="18130" y="18768"/>
                  <a:pt x="18175" y="18777"/>
                </a:cubicBezTo>
                <a:cubicBezTo>
                  <a:pt x="18286" y="18797"/>
                  <a:pt x="18538" y="18769"/>
                  <a:pt x="18861" y="18700"/>
                </a:cubicBezTo>
                <a:lnTo>
                  <a:pt x="19372" y="18590"/>
                </a:lnTo>
                <a:lnTo>
                  <a:pt x="19378" y="18040"/>
                </a:lnTo>
                <a:cubicBezTo>
                  <a:pt x="19380" y="17773"/>
                  <a:pt x="19384" y="17592"/>
                  <a:pt x="19395" y="17376"/>
                </a:cubicBezTo>
                <a:lnTo>
                  <a:pt x="19392" y="16598"/>
                </a:lnTo>
                <a:cubicBezTo>
                  <a:pt x="19384" y="15182"/>
                  <a:pt x="19395" y="14759"/>
                  <a:pt x="19446" y="14672"/>
                </a:cubicBezTo>
                <a:lnTo>
                  <a:pt x="19401" y="14677"/>
                </a:lnTo>
                <a:lnTo>
                  <a:pt x="19401" y="13320"/>
                </a:lnTo>
                <a:cubicBezTo>
                  <a:pt x="19401" y="12573"/>
                  <a:pt x="19414" y="11876"/>
                  <a:pt x="19430" y="11771"/>
                </a:cubicBezTo>
                <a:lnTo>
                  <a:pt x="19458" y="11580"/>
                </a:lnTo>
                <a:lnTo>
                  <a:pt x="20424" y="11501"/>
                </a:lnTo>
                <a:cubicBezTo>
                  <a:pt x="20955" y="11458"/>
                  <a:pt x="21428" y="11409"/>
                  <a:pt x="21474" y="11394"/>
                </a:cubicBezTo>
                <a:cubicBezTo>
                  <a:pt x="21547" y="11371"/>
                  <a:pt x="21558" y="10962"/>
                  <a:pt x="21558" y="8349"/>
                </a:cubicBezTo>
                <a:cubicBezTo>
                  <a:pt x="21558" y="7269"/>
                  <a:pt x="21568" y="6354"/>
                  <a:pt x="21580" y="5810"/>
                </a:cubicBezTo>
                <a:cubicBezTo>
                  <a:pt x="21566" y="5562"/>
                  <a:pt x="21565" y="5138"/>
                  <a:pt x="21580" y="4398"/>
                </a:cubicBezTo>
                <a:cubicBezTo>
                  <a:pt x="21600" y="3394"/>
                  <a:pt x="21600" y="2954"/>
                  <a:pt x="21549" y="2772"/>
                </a:cubicBezTo>
                <a:cubicBezTo>
                  <a:pt x="21493" y="2729"/>
                  <a:pt x="21434" y="2693"/>
                  <a:pt x="21392" y="2693"/>
                </a:cubicBezTo>
                <a:cubicBezTo>
                  <a:pt x="21336" y="2693"/>
                  <a:pt x="21273" y="2678"/>
                  <a:pt x="21252" y="2661"/>
                </a:cubicBezTo>
                <a:cubicBezTo>
                  <a:pt x="21231" y="2643"/>
                  <a:pt x="21154" y="2624"/>
                  <a:pt x="21083" y="2618"/>
                </a:cubicBezTo>
                <a:cubicBezTo>
                  <a:pt x="21079" y="2617"/>
                  <a:pt x="21068" y="2615"/>
                  <a:pt x="21064" y="2615"/>
                </a:cubicBezTo>
                <a:cubicBezTo>
                  <a:pt x="21028" y="2618"/>
                  <a:pt x="20999" y="2613"/>
                  <a:pt x="20976" y="2603"/>
                </a:cubicBezTo>
                <a:cubicBezTo>
                  <a:pt x="20915" y="2596"/>
                  <a:pt x="20827" y="2583"/>
                  <a:pt x="20748" y="2573"/>
                </a:cubicBezTo>
                <a:cubicBezTo>
                  <a:pt x="20693" y="2579"/>
                  <a:pt x="20646" y="2574"/>
                  <a:pt x="20623" y="2557"/>
                </a:cubicBezTo>
                <a:cubicBezTo>
                  <a:pt x="20548" y="2546"/>
                  <a:pt x="20505" y="2543"/>
                  <a:pt x="20422" y="2530"/>
                </a:cubicBezTo>
                <a:cubicBezTo>
                  <a:pt x="20319" y="2514"/>
                  <a:pt x="20163" y="2491"/>
                  <a:pt x="20076" y="2480"/>
                </a:cubicBezTo>
                <a:cubicBezTo>
                  <a:pt x="19989" y="2468"/>
                  <a:pt x="19854" y="2444"/>
                  <a:pt x="19775" y="2428"/>
                </a:cubicBezTo>
                <a:cubicBezTo>
                  <a:pt x="19696" y="2411"/>
                  <a:pt x="19579" y="2392"/>
                  <a:pt x="19516" y="2386"/>
                </a:cubicBezTo>
                <a:cubicBezTo>
                  <a:pt x="19452" y="2380"/>
                  <a:pt x="19362" y="2363"/>
                  <a:pt x="19315" y="2348"/>
                </a:cubicBezTo>
                <a:cubicBezTo>
                  <a:pt x="19267" y="2332"/>
                  <a:pt x="19190" y="2321"/>
                  <a:pt x="19143" y="2321"/>
                </a:cubicBezTo>
                <a:cubicBezTo>
                  <a:pt x="19095" y="2321"/>
                  <a:pt x="18967" y="2307"/>
                  <a:pt x="18856" y="2291"/>
                </a:cubicBezTo>
                <a:cubicBezTo>
                  <a:pt x="18533" y="2244"/>
                  <a:pt x="18390" y="2225"/>
                  <a:pt x="18082" y="2190"/>
                </a:cubicBezTo>
                <a:cubicBezTo>
                  <a:pt x="17952" y="2176"/>
                  <a:pt x="17840" y="2157"/>
                  <a:pt x="17781" y="2141"/>
                </a:cubicBezTo>
                <a:cubicBezTo>
                  <a:pt x="17780" y="2141"/>
                  <a:pt x="17779" y="2142"/>
                  <a:pt x="17777" y="2141"/>
                </a:cubicBezTo>
                <a:cubicBezTo>
                  <a:pt x="17766" y="2138"/>
                  <a:pt x="17741" y="2134"/>
                  <a:pt x="17736" y="2131"/>
                </a:cubicBezTo>
                <a:cubicBezTo>
                  <a:pt x="17706" y="2116"/>
                  <a:pt x="17627" y="2099"/>
                  <a:pt x="17562" y="2092"/>
                </a:cubicBezTo>
                <a:cubicBezTo>
                  <a:pt x="17558" y="2092"/>
                  <a:pt x="17553" y="2091"/>
                  <a:pt x="17548" y="2091"/>
                </a:cubicBezTo>
                <a:cubicBezTo>
                  <a:pt x="17516" y="2093"/>
                  <a:pt x="17490" y="2088"/>
                  <a:pt x="17469" y="2079"/>
                </a:cubicBezTo>
                <a:cubicBezTo>
                  <a:pt x="17301" y="2060"/>
                  <a:pt x="17095" y="2032"/>
                  <a:pt x="16928" y="2002"/>
                </a:cubicBezTo>
                <a:cubicBezTo>
                  <a:pt x="16921" y="2001"/>
                  <a:pt x="16900" y="2000"/>
                  <a:pt x="16890" y="1999"/>
                </a:cubicBezTo>
                <a:cubicBezTo>
                  <a:pt x="16874" y="2000"/>
                  <a:pt x="16861" y="1999"/>
                  <a:pt x="16847" y="1995"/>
                </a:cubicBezTo>
                <a:cubicBezTo>
                  <a:pt x="16724" y="1980"/>
                  <a:pt x="16523" y="1964"/>
                  <a:pt x="16324" y="1957"/>
                </a:cubicBezTo>
                <a:cubicBezTo>
                  <a:pt x="16261" y="1956"/>
                  <a:pt x="16251" y="1954"/>
                  <a:pt x="16193" y="1952"/>
                </a:cubicBezTo>
                <a:cubicBezTo>
                  <a:pt x="16147" y="1954"/>
                  <a:pt x="16051" y="1946"/>
                  <a:pt x="15964" y="1940"/>
                </a:cubicBezTo>
                <a:cubicBezTo>
                  <a:pt x="15932" y="1937"/>
                  <a:pt x="15843" y="1934"/>
                  <a:pt x="15835" y="1932"/>
                </a:cubicBezTo>
                <a:cubicBezTo>
                  <a:pt x="15803" y="1925"/>
                  <a:pt x="15753" y="1923"/>
                  <a:pt x="15724" y="1928"/>
                </a:cubicBezTo>
                <a:cubicBezTo>
                  <a:pt x="15695" y="1932"/>
                  <a:pt x="14738" y="1802"/>
                  <a:pt x="13597" y="1639"/>
                </a:cubicBezTo>
                <a:cubicBezTo>
                  <a:pt x="12979" y="1550"/>
                  <a:pt x="12576" y="1488"/>
                  <a:pt x="12230" y="1431"/>
                </a:cubicBezTo>
                <a:cubicBezTo>
                  <a:pt x="12168" y="1422"/>
                  <a:pt x="11918" y="1386"/>
                  <a:pt x="11895" y="1383"/>
                </a:cubicBezTo>
                <a:cubicBezTo>
                  <a:pt x="11848" y="1378"/>
                  <a:pt x="11790" y="1359"/>
                  <a:pt x="11733" y="1345"/>
                </a:cubicBezTo>
                <a:cubicBezTo>
                  <a:pt x="11559" y="1310"/>
                  <a:pt x="11433" y="1281"/>
                  <a:pt x="11405" y="1262"/>
                </a:cubicBezTo>
                <a:cubicBezTo>
                  <a:pt x="11342" y="1218"/>
                  <a:pt x="11201" y="1169"/>
                  <a:pt x="11090" y="1154"/>
                </a:cubicBezTo>
                <a:cubicBezTo>
                  <a:pt x="10979" y="1138"/>
                  <a:pt x="10823" y="1112"/>
                  <a:pt x="10744" y="1096"/>
                </a:cubicBezTo>
                <a:cubicBezTo>
                  <a:pt x="10735" y="1094"/>
                  <a:pt x="10719" y="1093"/>
                  <a:pt x="10708" y="1091"/>
                </a:cubicBezTo>
                <a:cubicBezTo>
                  <a:pt x="10671" y="1100"/>
                  <a:pt x="10635" y="1093"/>
                  <a:pt x="10612" y="1076"/>
                </a:cubicBezTo>
                <a:cubicBezTo>
                  <a:pt x="10546" y="1066"/>
                  <a:pt x="10482" y="1055"/>
                  <a:pt x="10427" y="1050"/>
                </a:cubicBezTo>
                <a:cubicBezTo>
                  <a:pt x="10332" y="1041"/>
                  <a:pt x="10191" y="1023"/>
                  <a:pt x="10112" y="1010"/>
                </a:cubicBezTo>
                <a:cubicBezTo>
                  <a:pt x="10090" y="1006"/>
                  <a:pt x="10064" y="1003"/>
                  <a:pt x="10042" y="999"/>
                </a:cubicBezTo>
                <a:cubicBezTo>
                  <a:pt x="10030" y="1000"/>
                  <a:pt x="10020" y="998"/>
                  <a:pt x="10006" y="993"/>
                </a:cubicBezTo>
                <a:cubicBezTo>
                  <a:pt x="9782" y="958"/>
                  <a:pt x="9535" y="927"/>
                  <a:pt x="9277" y="901"/>
                </a:cubicBezTo>
                <a:cubicBezTo>
                  <a:pt x="9118" y="886"/>
                  <a:pt x="8964" y="859"/>
                  <a:pt x="8933" y="842"/>
                </a:cubicBezTo>
                <a:cubicBezTo>
                  <a:pt x="8901" y="825"/>
                  <a:pt x="8822" y="807"/>
                  <a:pt x="8759" y="801"/>
                </a:cubicBezTo>
                <a:cubicBezTo>
                  <a:pt x="8435" y="769"/>
                  <a:pt x="8230" y="744"/>
                  <a:pt x="8017" y="713"/>
                </a:cubicBezTo>
                <a:cubicBezTo>
                  <a:pt x="8007" y="712"/>
                  <a:pt x="7999" y="711"/>
                  <a:pt x="7990" y="709"/>
                </a:cubicBezTo>
                <a:cubicBezTo>
                  <a:pt x="7897" y="695"/>
                  <a:pt x="7812" y="684"/>
                  <a:pt x="7696" y="664"/>
                </a:cubicBezTo>
                <a:cubicBezTo>
                  <a:pt x="7617" y="651"/>
                  <a:pt x="7498" y="634"/>
                  <a:pt x="7433" y="627"/>
                </a:cubicBezTo>
                <a:cubicBezTo>
                  <a:pt x="7413" y="625"/>
                  <a:pt x="7390" y="618"/>
                  <a:pt x="7368" y="614"/>
                </a:cubicBezTo>
                <a:cubicBezTo>
                  <a:pt x="7325" y="623"/>
                  <a:pt x="7279" y="616"/>
                  <a:pt x="7261" y="591"/>
                </a:cubicBezTo>
                <a:cubicBezTo>
                  <a:pt x="7254" y="582"/>
                  <a:pt x="7236" y="577"/>
                  <a:pt x="7220" y="571"/>
                </a:cubicBezTo>
                <a:cubicBezTo>
                  <a:pt x="7203" y="566"/>
                  <a:pt x="7187" y="561"/>
                  <a:pt x="7168" y="560"/>
                </a:cubicBezTo>
                <a:cubicBezTo>
                  <a:pt x="7167" y="560"/>
                  <a:pt x="7166" y="560"/>
                  <a:pt x="7166" y="560"/>
                </a:cubicBezTo>
                <a:cubicBezTo>
                  <a:pt x="7137" y="559"/>
                  <a:pt x="7107" y="561"/>
                  <a:pt x="7083" y="569"/>
                </a:cubicBezTo>
                <a:cubicBezTo>
                  <a:pt x="7035" y="585"/>
                  <a:pt x="6964" y="581"/>
                  <a:pt x="6927" y="562"/>
                </a:cubicBezTo>
                <a:cubicBezTo>
                  <a:pt x="6861" y="527"/>
                  <a:pt x="6618" y="498"/>
                  <a:pt x="6402" y="498"/>
                </a:cubicBezTo>
                <a:cubicBezTo>
                  <a:pt x="6341" y="498"/>
                  <a:pt x="6263" y="477"/>
                  <a:pt x="6229" y="453"/>
                </a:cubicBezTo>
                <a:cubicBezTo>
                  <a:pt x="6194" y="430"/>
                  <a:pt x="6115" y="412"/>
                  <a:pt x="6053" y="413"/>
                </a:cubicBezTo>
                <a:cubicBezTo>
                  <a:pt x="5991" y="415"/>
                  <a:pt x="5850" y="401"/>
                  <a:pt x="5739" y="384"/>
                </a:cubicBezTo>
                <a:cubicBezTo>
                  <a:pt x="5629" y="366"/>
                  <a:pt x="5486" y="346"/>
                  <a:pt x="5422" y="338"/>
                </a:cubicBezTo>
                <a:cubicBezTo>
                  <a:pt x="5359" y="330"/>
                  <a:pt x="5269" y="310"/>
                  <a:pt x="5222" y="296"/>
                </a:cubicBezTo>
                <a:cubicBezTo>
                  <a:pt x="5174" y="282"/>
                  <a:pt x="5097" y="270"/>
                  <a:pt x="5050" y="268"/>
                </a:cubicBezTo>
                <a:cubicBezTo>
                  <a:pt x="5002" y="266"/>
                  <a:pt x="4885" y="253"/>
                  <a:pt x="4790" y="240"/>
                </a:cubicBezTo>
                <a:cubicBezTo>
                  <a:pt x="4695" y="226"/>
                  <a:pt x="4528" y="204"/>
                  <a:pt x="4417" y="189"/>
                </a:cubicBezTo>
                <a:cubicBezTo>
                  <a:pt x="4087" y="147"/>
                  <a:pt x="3938" y="125"/>
                  <a:pt x="3756" y="93"/>
                </a:cubicBezTo>
                <a:cubicBezTo>
                  <a:pt x="3661" y="76"/>
                  <a:pt x="3518" y="60"/>
                  <a:pt x="3439" y="56"/>
                </a:cubicBezTo>
                <a:cubicBezTo>
                  <a:pt x="3363" y="52"/>
                  <a:pt x="3271" y="31"/>
                  <a:pt x="3229" y="11"/>
                </a:cubicBezTo>
                <a:cubicBezTo>
                  <a:pt x="3218" y="8"/>
                  <a:pt x="3204" y="7"/>
                  <a:pt x="3195" y="4"/>
                </a:cubicBezTo>
                <a:cubicBezTo>
                  <a:pt x="3188" y="2"/>
                  <a:pt x="3181" y="1"/>
                  <a:pt x="3173" y="0"/>
                </a:cubicBezTo>
                <a:close/>
                <a:moveTo>
                  <a:pt x="0" y="3574"/>
                </a:moveTo>
                <a:lnTo>
                  <a:pt x="0" y="3656"/>
                </a:lnTo>
                <a:lnTo>
                  <a:pt x="174" y="3629"/>
                </a:lnTo>
                <a:cubicBezTo>
                  <a:pt x="229" y="3621"/>
                  <a:pt x="417" y="3613"/>
                  <a:pt x="654" y="3607"/>
                </a:cubicBezTo>
                <a:lnTo>
                  <a:pt x="0" y="357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562365" y="4278356"/>
            <a:ext cx="3609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ALICIA (IBS) </a:t>
            </a:r>
          </a:p>
          <a:p>
            <a:pPr algn="ctr"/>
            <a:r>
              <a:rPr lang="en-US" sz="2100" dirty="0"/>
              <a:t>6 machines (+1 MFT)</a:t>
            </a:r>
          </a:p>
          <a:p>
            <a:pPr algn="ctr"/>
            <a:r>
              <a:rPr lang="en-US" dirty="0"/>
              <a:t>(Chip probe testing &amp; HIC assembly)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9388" y="4475049"/>
            <a:ext cx="26012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Korea-YS01 (C-On)</a:t>
            </a:r>
          </a:p>
          <a:p>
            <a:pPr algn="ctr"/>
            <a:r>
              <a:rPr lang="en-US" dirty="0"/>
              <a:t>1 machine</a:t>
            </a:r>
          </a:p>
          <a:p>
            <a:pPr algn="ctr"/>
            <a:r>
              <a:rPr lang="en-US" dirty="0"/>
              <a:t>(mass chip probe testing </a:t>
            </a:r>
            <a:r>
              <a:rPr lang="en-US" dirty="0" smtClean="0"/>
              <a:t>)</a:t>
            </a:r>
            <a:endParaRPr lang="en-US" dirty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24000 chips needed 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MFT &amp; spares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234" y="1835909"/>
            <a:ext cx="4158699" cy="2337489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001663" y="2846495"/>
            <a:ext cx="585721" cy="5674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8572" y="5315058"/>
            <a:ext cx="5003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ALICIA</a:t>
            </a:r>
            <a:r>
              <a:rPr lang="en-US" sz="1600" dirty="0"/>
              <a:t> = </a:t>
            </a:r>
            <a:r>
              <a:rPr lang="en-US" sz="1600" dirty="0" err="1">
                <a:solidFill>
                  <a:srgbClr val="FF0000"/>
                </a:solidFill>
              </a:rPr>
              <a:t>AL</a:t>
            </a:r>
            <a:r>
              <a:rPr lang="en-US" sz="1600" dirty="0" err="1"/>
              <a:t>ice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I</a:t>
            </a:r>
            <a:r>
              <a:rPr lang="en-US" sz="1600" dirty="0"/>
              <a:t>ntegrated 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/>
              <a:t>ircuit </a:t>
            </a:r>
            <a:r>
              <a:rPr lang="en-US" sz="1600" dirty="0">
                <a:solidFill>
                  <a:srgbClr val="FF0000"/>
                </a:solidFill>
              </a:rPr>
              <a:t>I</a:t>
            </a:r>
            <a:r>
              <a:rPr lang="en-US" sz="1600" dirty="0"/>
              <a:t>nspection and </a:t>
            </a:r>
            <a:r>
              <a:rPr lang="en-US" sz="1600" dirty="0">
                <a:solidFill>
                  <a:srgbClr val="FF0000"/>
                </a:solidFill>
              </a:rPr>
              <a:t>A</a:t>
            </a:r>
            <a:r>
              <a:rPr lang="en-US" sz="1600" dirty="0"/>
              <a:t>ssembly </a:t>
            </a:r>
            <a:endParaRPr lang="en-GB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532334" y="817796"/>
            <a:ext cx="6265818" cy="41549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00B050"/>
                </a:solidFill>
              </a:rPr>
              <a:t>Machines installed at production sites, training started</a:t>
            </a:r>
            <a:endParaRPr lang="en-GB" sz="2100" b="1" dirty="0">
              <a:solidFill>
                <a:srgbClr val="00B05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439933" y="2915332"/>
            <a:ext cx="1105413" cy="23263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extBox 18"/>
          <p:cNvSpPr txBox="1"/>
          <p:nvPr/>
        </p:nvSpPr>
        <p:spPr>
          <a:xfrm>
            <a:off x="4483035" y="3879600"/>
            <a:ext cx="102040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Chip tray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570592" y="3660105"/>
            <a:ext cx="119699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Probe card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030658" y="2478533"/>
            <a:ext cx="160370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Assembly table</a:t>
            </a:r>
            <a:endParaRPr lang="en-GB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6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Layout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– </a:t>
            </a:r>
            <a:r>
              <a:rPr lang="en-US" sz="2400" dirty="0" smtClean="0">
                <a:solidFill>
                  <a:schemeClr val="tx2"/>
                </a:solidFill>
              </a:rPr>
              <a:t>staves and modules data/control connections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380" y="548600"/>
            <a:ext cx="8928100" cy="457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Inner layers </a:t>
            </a:r>
            <a:r>
              <a:rPr lang="en-US" sz="2000" dirty="0" smtClean="0">
                <a:solidFill>
                  <a:schemeClr val="tx2"/>
                </a:solidFill>
              </a:rPr>
              <a:t>stave, </a:t>
            </a:r>
            <a:r>
              <a:rPr lang="en-US" sz="2000" b="1" u="sng" dirty="0" smtClean="0">
                <a:solidFill>
                  <a:schemeClr val="tx2"/>
                </a:solidFill>
              </a:rPr>
              <a:t>9 master</a:t>
            </a:r>
            <a:r>
              <a:rPr lang="en-US" sz="2000" dirty="0" smtClean="0">
                <a:solidFill>
                  <a:schemeClr val="tx2"/>
                </a:solidFill>
              </a:rPr>
              <a:t> sensors (each read/drives its own control and data lines)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15520" y="2433290"/>
            <a:ext cx="0" cy="57608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15520" y="3009370"/>
            <a:ext cx="7489040" cy="0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79640" y="2361280"/>
            <a:ext cx="0" cy="57608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79640" y="2937360"/>
            <a:ext cx="6624920" cy="0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15770" y="2289270"/>
            <a:ext cx="0" cy="57608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15770" y="2865350"/>
            <a:ext cx="5688790" cy="0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79890" y="2217260"/>
            <a:ext cx="0" cy="57608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79890" y="2793340"/>
            <a:ext cx="4824670" cy="0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44010" y="2145250"/>
            <a:ext cx="0" cy="57608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44010" y="2721330"/>
            <a:ext cx="3960550" cy="0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08130" y="2073240"/>
            <a:ext cx="0" cy="57608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08130" y="2649320"/>
            <a:ext cx="3096430" cy="0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72250" y="2001230"/>
            <a:ext cx="0" cy="57608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72250" y="2577310"/>
            <a:ext cx="2232310" cy="0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236370" y="1929220"/>
            <a:ext cx="0" cy="57608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236370" y="2505300"/>
            <a:ext cx="1368190" cy="0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100490" y="1857210"/>
            <a:ext cx="0" cy="57608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100490" y="2433290"/>
            <a:ext cx="504070" cy="0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097" t="7467" r="380" b="69444"/>
          <a:stretch/>
        </p:blipFill>
        <p:spPr>
          <a:xfrm>
            <a:off x="244506" y="1504417"/>
            <a:ext cx="8390232" cy="856863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 flipV="1">
            <a:off x="1115400" y="1279244"/>
            <a:ext cx="7705189" cy="340341"/>
            <a:chOff x="-2509611" y="3429000"/>
            <a:chExt cx="11402211" cy="340389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-2509611" y="3769389"/>
              <a:ext cx="11402210" cy="0"/>
            </a:xfrm>
            <a:prstGeom prst="straightConnector1">
              <a:avLst/>
            </a:prstGeom>
            <a:ln w="28575" cap="sq" cmpd="sng">
              <a:solidFill>
                <a:srgbClr val="FF00FF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8892600" y="3429000"/>
              <a:ext cx="0" cy="340389"/>
            </a:xfrm>
            <a:prstGeom prst="straightConnector1">
              <a:avLst/>
            </a:prstGeom>
            <a:ln w="28575" cap="sq" cmpd="sng">
              <a:solidFill>
                <a:srgbClr val="FF00FF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7596420" y="3429000"/>
              <a:ext cx="0" cy="340389"/>
            </a:xfrm>
            <a:prstGeom prst="straightConnector1">
              <a:avLst/>
            </a:prstGeom>
            <a:ln w="28575" cap="sq" cmpd="sng">
              <a:solidFill>
                <a:srgbClr val="FF00FF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300240" y="3429000"/>
              <a:ext cx="0" cy="340389"/>
            </a:xfrm>
            <a:prstGeom prst="straightConnector1">
              <a:avLst/>
            </a:prstGeom>
            <a:ln w="28575" cap="sq" cmpd="sng">
              <a:solidFill>
                <a:srgbClr val="FF00FF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5004060" y="3429000"/>
              <a:ext cx="0" cy="340389"/>
            </a:xfrm>
            <a:prstGeom prst="straightConnector1">
              <a:avLst/>
            </a:prstGeom>
            <a:ln w="28575" cap="sq" cmpd="sng">
              <a:solidFill>
                <a:srgbClr val="FF00FF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3707880" y="3429000"/>
              <a:ext cx="0" cy="340389"/>
            </a:xfrm>
            <a:prstGeom prst="straightConnector1">
              <a:avLst/>
            </a:prstGeom>
            <a:ln w="28575" cap="sq" cmpd="sng">
              <a:solidFill>
                <a:srgbClr val="FF00FF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411700" y="3429000"/>
              <a:ext cx="0" cy="340389"/>
            </a:xfrm>
            <a:prstGeom prst="straightConnector1">
              <a:avLst/>
            </a:prstGeom>
            <a:ln w="28575" cap="sq" cmpd="sng">
              <a:solidFill>
                <a:srgbClr val="FF00FF"/>
              </a:solidFill>
              <a:headEnd type="triangle" w="med" len="sm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/>
          <p:cNvCxnSpPr/>
          <p:nvPr/>
        </p:nvCxnSpPr>
        <p:spPr>
          <a:xfrm flipH="1">
            <a:off x="1212723" y="1137110"/>
            <a:ext cx="7607867" cy="0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212723" y="1125482"/>
            <a:ext cx="0" cy="494103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088633" y="1137110"/>
            <a:ext cx="0" cy="482475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2964543" y="1125482"/>
            <a:ext cx="0" cy="494103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40454" y="1125482"/>
            <a:ext cx="0" cy="494103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716364" y="1125482"/>
            <a:ext cx="0" cy="494104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5592274" y="1125482"/>
            <a:ext cx="0" cy="494104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353418" y="1279244"/>
            <a:ext cx="0" cy="340341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triangle" w="med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450741" y="1137110"/>
            <a:ext cx="0" cy="482475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7220411" y="1279244"/>
            <a:ext cx="0" cy="340341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triangle" w="med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7288555" y="1144417"/>
            <a:ext cx="0" cy="475168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8051343" y="1279244"/>
            <a:ext cx="0" cy="340341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triangle" w="med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8148667" y="1137110"/>
            <a:ext cx="0" cy="482475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084210" y="836640"/>
            <a:ext cx="274255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Control (trigger)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244510" y="1281130"/>
            <a:ext cx="582257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FF"/>
                </a:solidFill>
              </a:rPr>
              <a:t>Clock</a:t>
            </a:r>
            <a:endParaRPr lang="en-US" sz="1400" dirty="0">
              <a:solidFill>
                <a:srgbClr val="FF00FF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79390" y="4483473"/>
            <a:ext cx="5593760" cy="1249847"/>
            <a:chOff x="179390" y="2755233"/>
            <a:chExt cx="5593760" cy="12498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2"/>
            <a:srcRect l="12993" t="44745" r="12985" b="14841"/>
            <a:stretch/>
          </p:blipFill>
          <p:spPr>
            <a:xfrm>
              <a:off x="179390" y="2755233"/>
              <a:ext cx="5593760" cy="1249847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04060" y="2996940"/>
              <a:ext cx="720100" cy="36000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48000" y="3384000"/>
              <a:ext cx="720100" cy="36000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07380" y="3212970"/>
            <a:ext cx="8928670" cy="64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Mid/Outer layers module</a:t>
            </a:r>
            <a:r>
              <a:rPr lang="en-US" sz="2000" dirty="0" smtClean="0">
                <a:solidFill>
                  <a:schemeClr val="tx2"/>
                </a:solidFill>
              </a:rPr>
              <a:t>: 2 symmetric group of </a:t>
            </a:r>
            <a:r>
              <a:rPr lang="en-US" sz="2000" b="1" u="sng" dirty="0" smtClean="0">
                <a:solidFill>
                  <a:schemeClr val="tx2"/>
                </a:solidFill>
              </a:rPr>
              <a:t>1 master</a:t>
            </a:r>
            <a:r>
              <a:rPr lang="en-US" sz="2000" dirty="0" smtClean="0">
                <a:solidFill>
                  <a:schemeClr val="tx2"/>
                </a:solidFill>
              </a:rPr>
              <a:t> and </a:t>
            </a:r>
            <a:r>
              <a:rPr lang="en-US" sz="2000" b="1" u="sng" dirty="0" smtClean="0">
                <a:solidFill>
                  <a:schemeClr val="tx2"/>
                </a:solidFill>
              </a:rPr>
              <a:t>6 slave</a:t>
            </a:r>
            <a:r>
              <a:rPr lang="en-US" sz="2000" dirty="0" smtClean="0">
                <a:solidFill>
                  <a:schemeClr val="tx2"/>
                </a:solidFill>
              </a:rPr>
              <a:t> chips. Only the master accesses the data/control lines toward/from the outer world.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107950" y="3212970"/>
            <a:ext cx="8928100" cy="0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endCxn id="67" idx="0"/>
          </p:cNvCxnSpPr>
          <p:nvPr/>
        </p:nvCxnSpPr>
        <p:spPr>
          <a:xfrm>
            <a:off x="5364110" y="4437140"/>
            <a:ext cx="0" cy="28804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043510" y="5517290"/>
            <a:ext cx="0" cy="556323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endCxn id="87" idx="1"/>
          </p:cNvCxnSpPr>
          <p:nvPr/>
        </p:nvCxnSpPr>
        <p:spPr>
          <a:xfrm>
            <a:off x="1043510" y="6083474"/>
            <a:ext cx="7345020" cy="9862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364110" y="4437140"/>
            <a:ext cx="504070" cy="0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5220090" y="4221090"/>
            <a:ext cx="648090" cy="20"/>
          </a:xfrm>
          <a:prstGeom prst="straightConnector1">
            <a:avLst/>
          </a:prstGeom>
          <a:ln w="28575" cap="sq" cmpd="sng">
            <a:solidFill>
              <a:srgbClr val="FF00FF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220090" y="4221110"/>
            <a:ext cx="0" cy="494216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triangle" w="med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5076072" y="4005080"/>
            <a:ext cx="792348" cy="0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5076070" y="4005080"/>
            <a:ext cx="0" cy="710246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868180" y="4077090"/>
            <a:ext cx="576000" cy="28800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FF"/>
                </a:solidFill>
              </a:rPr>
              <a:t>Clock</a:t>
            </a:r>
            <a:endParaRPr lang="en-US" sz="1400" dirty="0">
              <a:solidFill>
                <a:srgbClr val="FF00FF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868260" y="4293160"/>
            <a:ext cx="57600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9900"/>
                </a:solidFill>
              </a:rPr>
              <a:t>Data</a:t>
            </a:r>
            <a:endParaRPr lang="en-US" sz="1400" dirty="0">
              <a:solidFill>
                <a:srgbClr val="FF99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868180" y="3841323"/>
            <a:ext cx="172800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Control (trigger)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82" name="Straight Arrow Connector 81"/>
          <p:cNvCxnSpPr>
            <a:stCxn id="86" idx="1"/>
          </p:cNvCxnSpPr>
          <p:nvPr/>
        </p:nvCxnSpPr>
        <p:spPr>
          <a:xfrm flipH="1">
            <a:off x="899490" y="6289623"/>
            <a:ext cx="7489120" cy="20"/>
          </a:xfrm>
          <a:prstGeom prst="straightConnector1">
            <a:avLst/>
          </a:prstGeom>
          <a:ln w="28575" cap="sq" cmpd="sng">
            <a:solidFill>
              <a:srgbClr val="FF00FF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899490" y="5517290"/>
            <a:ext cx="0" cy="772353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triangle" w="med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88" idx="1"/>
          </p:cNvCxnSpPr>
          <p:nvPr/>
        </p:nvCxnSpPr>
        <p:spPr>
          <a:xfrm flipH="1" flipV="1">
            <a:off x="755471" y="6505673"/>
            <a:ext cx="6887916" cy="9889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755470" y="5465028"/>
            <a:ext cx="0" cy="1040645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8388610" y="6145623"/>
            <a:ext cx="576000" cy="28800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FF"/>
                </a:solidFill>
              </a:rPr>
              <a:t>Clock</a:t>
            </a:r>
            <a:endParaRPr lang="en-US" sz="1400" dirty="0">
              <a:solidFill>
                <a:srgbClr val="FF00FF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388530" y="5939447"/>
            <a:ext cx="57600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9900"/>
                </a:solidFill>
              </a:rPr>
              <a:t>Data</a:t>
            </a:r>
            <a:endParaRPr lang="en-US" sz="1400" dirty="0">
              <a:solidFill>
                <a:srgbClr val="FF99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643387" y="6361673"/>
            <a:ext cx="1393233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Control (trigger)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6228230" y="4483473"/>
            <a:ext cx="2160000" cy="1249847"/>
            <a:chOff x="179390" y="2755233"/>
            <a:chExt cx="2160000" cy="1249847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2"/>
            <a:srcRect l="12992" t="44745" r="58422" b="14841"/>
            <a:stretch/>
          </p:blipFill>
          <p:spPr>
            <a:xfrm>
              <a:off x="179390" y="2755233"/>
              <a:ext cx="2160000" cy="1249847"/>
            </a:xfrm>
            <a:prstGeom prst="rect">
              <a:avLst/>
            </a:prstGeom>
          </p:spPr>
        </p:pic>
        <p:sp>
          <p:nvSpPr>
            <p:cNvPr id="91" name="Rectangle 90"/>
            <p:cNvSpPr/>
            <p:nvPr/>
          </p:nvSpPr>
          <p:spPr>
            <a:xfrm>
              <a:off x="648000" y="3384000"/>
              <a:ext cx="720100" cy="36000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5796170" y="4437140"/>
            <a:ext cx="567883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6000" dirty="0" smtClean="0">
                <a:solidFill>
                  <a:schemeClr val="tx2"/>
                </a:solidFill>
              </a:rPr>
              <a:t>…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396727" y="4437140"/>
            <a:ext cx="567883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6000" dirty="0" smtClean="0">
                <a:solidFill>
                  <a:schemeClr val="tx2"/>
                </a:solidFill>
              </a:rPr>
              <a:t>…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6948330" y="5497542"/>
            <a:ext cx="0" cy="792101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triangle" w="med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6804310" y="5497542"/>
            <a:ext cx="0" cy="1040645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7092350" y="5517290"/>
            <a:ext cx="0" cy="340293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7092350" y="5857583"/>
            <a:ext cx="1304377" cy="9861"/>
          </a:xfrm>
          <a:prstGeom prst="line">
            <a:avLst/>
          </a:prstGeom>
          <a:ln w="1905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8388530" y="5713583"/>
            <a:ext cx="57600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9900"/>
                </a:solidFill>
              </a:rPr>
              <a:t>Data</a:t>
            </a:r>
            <a:endParaRPr lang="en-US" sz="1400" dirty="0">
              <a:solidFill>
                <a:srgbClr val="FF99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 rot="16200000">
            <a:off x="8470449" y="2567481"/>
            <a:ext cx="57600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9900"/>
                </a:solidFill>
              </a:rPr>
              <a:t>Data</a:t>
            </a:r>
            <a:endParaRPr lang="en-US" sz="14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8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2869" y="6352694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43</a:t>
            </a:fld>
            <a:endParaRPr lang="en-US"/>
          </a:p>
        </p:txBody>
      </p:sp>
      <p:sp>
        <p:nvSpPr>
          <p:cNvPr id="6" name="Content Placeholder 12"/>
          <p:cNvSpPr txBox="1">
            <a:spLocks/>
          </p:cNvSpPr>
          <p:nvPr/>
        </p:nvSpPr>
        <p:spPr>
          <a:xfrm>
            <a:off x="75206" y="4422176"/>
            <a:ext cx="5256107" cy="1003817"/>
          </a:xfrm>
          <a:prstGeom prst="rect">
            <a:avLst/>
          </a:prstGeom>
        </p:spPr>
        <p:txBody>
          <a:bodyPr lIns="27000" tIns="27000" rIns="27000" bIns="2700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997" indent="-134997">
              <a:spcBef>
                <a:spcPts val="450"/>
              </a:spcBef>
            </a:pPr>
            <a:r>
              <a:rPr lang="en-US" sz="1600" dirty="0">
                <a:solidFill>
                  <a:schemeClr val="accent1"/>
                </a:solidFill>
                <a:latin typeface="+mj-lt"/>
              </a:rPr>
              <a:t>Communication between detector (ALPIDE) and off-detector electronics via 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SAMTEC firefly cables</a:t>
            </a:r>
          </a:p>
          <a:p>
            <a:pPr marL="134997" indent="-134997">
              <a:spcBef>
                <a:spcPts val="450"/>
              </a:spcBef>
            </a:pPr>
            <a:r>
              <a:rPr lang="en-US" sz="1600" dirty="0">
                <a:latin typeface="+mj-lt"/>
              </a:rPr>
              <a:t>Distribution of CLK and slow-control at 40MHz</a:t>
            </a:r>
          </a:p>
          <a:p>
            <a:pPr marL="134997" indent="-134997">
              <a:spcBef>
                <a:spcPts val="675"/>
              </a:spcBef>
            </a:pPr>
            <a:r>
              <a:rPr lang="en-US" sz="1600" dirty="0">
                <a:solidFill>
                  <a:srgbClr val="008000"/>
                </a:solidFill>
                <a:latin typeface="+mj-lt"/>
              </a:rPr>
              <a:t>Data readout at </a:t>
            </a:r>
            <a:r>
              <a:rPr lang="en-US" sz="1600" b="1" dirty="0">
                <a:solidFill>
                  <a:srgbClr val="008000"/>
                </a:solidFill>
                <a:latin typeface="+mj-lt"/>
              </a:rPr>
              <a:t>1.2Gb/s</a:t>
            </a:r>
            <a:r>
              <a:rPr lang="en-US" sz="1600" dirty="0">
                <a:solidFill>
                  <a:srgbClr val="008000"/>
                </a:solidFill>
                <a:latin typeface="+mj-lt"/>
              </a:rPr>
              <a:t> (IB) &amp; </a:t>
            </a:r>
            <a:r>
              <a:rPr lang="en-US" sz="1600" b="1" dirty="0">
                <a:solidFill>
                  <a:srgbClr val="008000"/>
                </a:solidFill>
                <a:latin typeface="+mj-lt"/>
              </a:rPr>
              <a:t>0.4Gb/s</a:t>
            </a:r>
            <a:r>
              <a:rPr lang="en-US" sz="1600" dirty="0">
                <a:solidFill>
                  <a:srgbClr val="008000"/>
                </a:solidFill>
                <a:latin typeface="+mj-lt"/>
              </a:rPr>
              <a:t> (OB)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1455" y="1924683"/>
            <a:ext cx="432060" cy="216000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no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RUv0</a:t>
            </a: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2791381" y="2032686"/>
            <a:ext cx="540075" cy="17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27259" y="2680819"/>
            <a:ext cx="432060" cy="216000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no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sensor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1387184" y="2788822"/>
            <a:ext cx="540075" cy="17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39472" y="3704837"/>
            <a:ext cx="871544" cy="216000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no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GBT loopback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834622" y="3247854"/>
            <a:ext cx="152351" cy="45908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6538" y="539928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023" y="111877"/>
            <a:ext cx="795890" cy="1075798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6883" y="78263"/>
            <a:ext cx="6134628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RUv0 – Readout chain with final ALPIDE verified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5388" y="5476503"/>
            <a:ext cx="357177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Eye diagram of signal propagated over 5m-long cable</a:t>
            </a:r>
          </a:p>
          <a:p>
            <a:r>
              <a:rPr lang="en-US" sz="1200" dirty="0"/>
              <a:t>Measured BER (</a:t>
            </a:r>
            <a:r>
              <a:rPr lang="en-US" sz="1200" dirty="0">
                <a:solidFill>
                  <a:srgbClr val="00B050"/>
                </a:solidFill>
              </a:rPr>
              <a:t>no errors over 14 h</a:t>
            </a:r>
            <a:r>
              <a:rPr lang="en-US" sz="1200" dirty="0"/>
              <a:t>) &lt; 1.6 10</a:t>
            </a:r>
            <a:r>
              <a:rPr lang="en-US" sz="1200" baseline="30000" dirty="0"/>
              <a:t>-14 </a:t>
            </a:r>
            <a:endParaRPr lang="en-US" sz="1200" dirty="0"/>
          </a:p>
        </p:txBody>
      </p:sp>
      <p:pic>
        <p:nvPicPr>
          <p:cNvPr id="21" name="Picture 20" descr="compare_samtec_carri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51" y="4454589"/>
            <a:ext cx="3293347" cy="938990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84618" y="842435"/>
            <a:ext cx="5393057" cy="3232433"/>
            <a:chOff x="2263076" y="737049"/>
            <a:chExt cx="8856617" cy="498184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076" y="737049"/>
              <a:ext cx="8856617" cy="49818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388517" y="3924928"/>
              <a:ext cx="1669794" cy="56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RUv0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0855" y="2827862"/>
              <a:ext cx="1232155" cy="996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“CRU”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64962" y="4735676"/>
              <a:ext cx="1517354" cy="56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ALPIDE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33037" y="4853485"/>
              <a:ext cx="2670839" cy="56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FireFly</a:t>
              </a:r>
              <a:r>
                <a:rPr lang="en-US" b="1" dirty="0">
                  <a:solidFill>
                    <a:srgbClr val="FF0000"/>
                  </a:solidFill>
                </a:rPr>
                <a:t> Cable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437842" y="1380940"/>
            <a:ext cx="376686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</a:rPr>
              <a:t>ALPIDE </a:t>
            </a:r>
            <a:r>
              <a:rPr lang="en-US" sz="1500" b="1" dirty="0"/>
              <a:t>w</a:t>
            </a:r>
            <a:r>
              <a:rPr lang="en-US" sz="1500" b="1" dirty="0" smtClean="0"/>
              <a:t>ill </a:t>
            </a:r>
            <a:r>
              <a:rPr lang="en-US" sz="1500" b="1" dirty="0"/>
              <a:t>be the </a:t>
            </a:r>
            <a:r>
              <a:rPr lang="en-US" sz="1500" b="1" dirty="0">
                <a:solidFill>
                  <a:srgbClr val="FF0000"/>
                </a:solidFill>
              </a:rPr>
              <a:t>only</a:t>
            </a:r>
            <a:r>
              <a:rPr lang="en-US" sz="1500" b="1" dirty="0"/>
              <a:t> electronics </a:t>
            </a:r>
          </a:p>
          <a:p>
            <a:pPr algn="ctr"/>
            <a:r>
              <a:rPr lang="en-US" sz="1500" b="1" dirty="0"/>
              <a:t>component around the Interaction Point, </a:t>
            </a:r>
          </a:p>
          <a:p>
            <a:pPr algn="ctr"/>
            <a:r>
              <a:rPr lang="en-US" sz="1500" b="1" dirty="0"/>
              <a:t>the off-detector electronics will sit 5 m away 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553751" y="2248694"/>
            <a:ext cx="3594455" cy="193159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1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78706" y="635636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44</a:t>
            </a:fld>
            <a:endParaRPr lang="en-US" dirty="0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497413" y="5409919"/>
            <a:ext cx="6487799" cy="6384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350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497409" y="1843130"/>
            <a:ext cx="0" cy="362374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350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861410" y="2188569"/>
            <a:ext cx="1164470" cy="152209"/>
          </a:xfrm>
          <a:prstGeom prst="homePlate">
            <a:avLst>
              <a:gd name="adj" fmla="val 44050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Sensor Series Production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8253" y="1897904"/>
            <a:ext cx="247650" cy="3606988"/>
            <a:chOff x="410601" y="1207987"/>
            <a:chExt cx="330200" cy="480931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481510" y="5882366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8" name="AutoShape 30"/>
            <p:cNvSpPr>
              <a:spLocks noChangeArrowheads="1"/>
            </p:cNvSpPr>
            <p:nvPr/>
          </p:nvSpPr>
          <p:spPr bwMode="auto">
            <a:xfrm flipV="1">
              <a:off x="410601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cxnSp>
          <p:nvCxnSpPr>
            <p:cNvPr id="9" name="AutoShape 50"/>
            <p:cNvCxnSpPr>
              <a:cxnSpLocks noChangeShapeType="1"/>
              <a:endCxn id="8" idx="0"/>
            </p:cNvCxnSpPr>
            <p:nvPr/>
          </p:nvCxnSpPr>
          <p:spPr bwMode="auto">
            <a:xfrm flipH="1" flipV="1">
              <a:off x="575701" y="1377849"/>
              <a:ext cx="1" cy="4512820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785936" y="1897903"/>
            <a:ext cx="247650" cy="3600762"/>
            <a:chOff x="2967005" y="1207987"/>
            <a:chExt cx="330200" cy="480101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3028918" y="5874065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flipV="1">
              <a:off x="2967005" y="1207987"/>
              <a:ext cx="330200" cy="168275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cxnSp>
          <p:nvCxnSpPr>
            <p:cNvPr id="13" name="AutoShape 52"/>
            <p:cNvCxnSpPr>
              <a:cxnSpLocks noChangeShapeType="1"/>
              <a:stCxn id="11" idx="0"/>
              <a:endCxn id="12" idx="0"/>
            </p:cNvCxnSpPr>
            <p:nvPr/>
          </p:nvCxnSpPr>
          <p:spPr bwMode="auto">
            <a:xfrm flipH="1" flipV="1">
              <a:off x="3132105" y="1376262"/>
              <a:ext cx="1" cy="449780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2933619" y="1897908"/>
            <a:ext cx="247650" cy="3582085"/>
            <a:chOff x="4240709" y="1207987"/>
            <a:chExt cx="330200" cy="4776113"/>
          </a:xfrm>
        </p:grpSpPr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302622" y="5849162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flipV="1">
              <a:off x="4240709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cxnSp>
          <p:nvCxnSpPr>
            <p:cNvPr id="17" name="AutoShape 54"/>
            <p:cNvCxnSpPr>
              <a:cxnSpLocks noChangeShapeType="1"/>
              <a:stCxn id="15" idx="0"/>
              <a:endCxn id="16" idx="0"/>
            </p:cNvCxnSpPr>
            <p:nvPr/>
          </p:nvCxnSpPr>
          <p:spPr bwMode="auto">
            <a:xfrm flipH="1" flipV="1">
              <a:off x="4405809" y="1377849"/>
              <a:ext cx="1" cy="447131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6669" y="1897904"/>
            <a:ext cx="247650" cy="3575859"/>
            <a:chOff x="8061822" y="1207987"/>
            <a:chExt cx="330200" cy="4767812"/>
          </a:xfrm>
        </p:grpSpPr>
        <p:sp>
          <p:nvSpPr>
            <p:cNvPr id="19" name="AutoShape 62"/>
            <p:cNvSpPr>
              <a:spLocks noChangeArrowheads="1"/>
            </p:cNvSpPr>
            <p:nvPr/>
          </p:nvSpPr>
          <p:spPr bwMode="auto">
            <a:xfrm>
              <a:off x="8123735" y="5840861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20" name="AutoShape 64"/>
            <p:cNvSpPr>
              <a:spLocks noChangeArrowheads="1"/>
            </p:cNvSpPr>
            <p:nvPr/>
          </p:nvSpPr>
          <p:spPr bwMode="auto">
            <a:xfrm flipV="1">
              <a:off x="8061822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cxnSp>
          <p:nvCxnSpPr>
            <p:cNvPr id="21" name="AutoShape 65"/>
            <p:cNvCxnSpPr>
              <a:cxnSpLocks noChangeShapeType="1"/>
            </p:cNvCxnSpPr>
            <p:nvPr/>
          </p:nvCxnSpPr>
          <p:spPr bwMode="auto">
            <a:xfrm flipH="1" flipV="1">
              <a:off x="8226922" y="1386316"/>
              <a:ext cx="1" cy="4463012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5228985" y="1897906"/>
            <a:ext cx="247650" cy="3588311"/>
            <a:chOff x="6788117" y="1207987"/>
            <a:chExt cx="330200" cy="4784414"/>
          </a:xfrm>
        </p:grpSpPr>
        <p:sp>
          <p:nvSpPr>
            <p:cNvPr id="23" name="AutoShape 66"/>
            <p:cNvSpPr>
              <a:spLocks noChangeArrowheads="1"/>
            </p:cNvSpPr>
            <p:nvPr/>
          </p:nvSpPr>
          <p:spPr bwMode="auto">
            <a:xfrm>
              <a:off x="6850030" y="5857463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24" name="AutoShape 68"/>
            <p:cNvSpPr>
              <a:spLocks noChangeArrowheads="1"/>
            </p:cNvSpPr>
            <p:nvPr/>
          </p:nvSpPr>
          <p:spPr bwMode="auto">
            <a:xfrm flipV="1">
              <a:off x="6788117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cxnSp>
          <p:nvCxnSpPr>
            <p:cNvPr id="25" name="AutoShape 69"/>
            <p:cNvCxnSpPr>
              <a:cxnSpLocks noChangeShapeType="1"/>
              <a:stCxn id="23" idx="0"/>
              <a:endCxn id="24" idx="0"/>
            </p:cNvCxnSpPr>
            <p:nvPr/>
          </p:nvCxnSpPr>
          <p:spPr bwMode="auto">
            <a:xfrm flipH="1" flipV="1">
              <a:off x="6953217" y="1377849"/>
              <a:ext cx="1" cy="4479614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4081302" y="1897910"/>
            <a:ext cx="247650" cy="3594536"/>
            <a:chOff x="5514413" y="1207987"/>
            <a:chExt cx="330200" cy="4792715"/>
          </a:xfrm>
        </p:grpSpPr>
        <p:sp>
          <p:nvSpPr>
            <p:cNvPr id="27" name="AutoShape 66"/>
            <p:cNvSpPr>
              <a:spLocks noChangeArrowheads="1"/>
            </p:cNvSpPr>
            <p:nvPr/>
          </p:nvSpPr>
          <p:spPr bwMode="auto">
            <a:xfrm>
              <a:off x="5576326" y="5865764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28" name="AutoShape 68"/>
            <p:cNvSpPr>
              <a:spLocks noChangeArrowheads="1"/>
            </p:cNvSpPr>
            <p:nvPr/>
          </p:nvSpPr>
          <p:spPr bwMode="auto">
            <a:xfrm flipV="1">
              <a:off x="5514413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sz="1350"/>
            </a:p>
          </p:txBody>
        </p:sp>
        <p:cxnSp>
          <p:nvCxnSpPr>
            <p:cNvPr id="29" name="AutoShape 69"/>
            <p:cNvCxnSpPr>
              <a:cxnSpLocks noChangeShapeType="1"/>
            </p:cNvCxnSpPr>
            <p:nvPr/>
          </p:nvCxnSpPr>
          <p:spPr bwMode="auto">
            <a:xfrm flipH="1" flipV="1">
              <a:off x="5679513" y="1327047"/>
              <a:ext cx="1" cy="4487915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873605" y="2657576"/>
            <a:ext cx="1042071" cy="159099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Develop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1020826" y="1568461"/>
            <a:ext cx="6215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000090"/>
                </a:solidFill>
                <a:latin typeface="Arial" charset="0"/>
              </a:rPr>
              <a:t>2016</a:t>
            </a:r>
            <a:endParaRPr lang="en-GB" sz="135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2278233" y="1568461"/>
            <a:ext cx="6215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000090"/>
                </a:solidFill>
                <a:latin typeface="Arial" charset="0"/>
              </a:rPr>
              <a:t>2017</a:t>
            </a:r>
            <a:endParaRPr lang="en-GB" sz="135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3383235" y="1568461"/>
            <a:ext cx="6215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000090"/>
                </a:solidFill>
                <a:latin typeface="Arial" charset="0"/>
              </a:rPr>
              <a:t>2018</a:t>
            </a:r>
            <a:endParaRPr lang="en-GB" sz="135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507287" y="1568461"/>
            <a:ext cx="6215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000090"/>
                </a:solidFill>
                <a:latin typeface="Arial" charset="0"/>
              </a:rPr>
              <a:t>2019</a:t>
            </a:r>
            <a:endParaRPr lang="en-GB" sz="135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5640867" y="1568461"/>
            <a:ext cx="6215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000090"/>
                </a:solidFill>
                <a:latin typeface="Arial" charset="0"/>
              </a:rPr>
              <a:t>2020</a:t>
            </a:r>
            <a:endParaRPr lang="en-GB" sz="135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55561" y="5043281"/>
            <a:ext cx="282985" cy="159099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endParaRPr lang="en-US" sz="675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4657374" y="4450268"/>
            <a:ext cx="695436" cy="256200"/>
          </a:xfrm>
          <a:prstGeom prst="wedgeRectCallout">
            <a:avLst>
              <a:gd name="adj1" fmla="val -37611"/>
              <a:gd name="adj2" fmla="val 1347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" dirty="0"/>
              <a:t>Commissioning @ Surface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6046727" y="4701681"/>
            <a:ext cx="535948" cy="199807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" dirty="0"/>
              <a:t>Installation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6445561" y="5013161"/>
            <a:ext cx="695436" cy="256200"/>
          </a:xfrm>
          <a:prstGeom prst="wedgeRectCallout">
            <a:avLst>
              <a:gd name="adj1" fmla="val -71932"/>
              <a:gd name="adj2" fmla="val 40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" dirty="0"/>
              <a:t>Commissioning in ALICE</a:t>
            </a: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2063613" y="2858696"/>
            <a:ext cx="1270063" cy="159099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Mechanics</a:t>
            </a: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auto">
          <a:xfrm>
            <a:off x="2460465" y="3116192"/>
            <a:ext cx="1115005" cy="159099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HIC Production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3387417" y="2117375"/>
            <a:ext cx="1195831" cy="309126"/>
          </a:xfrm>
          <a:prstGeom prst="wedgeRectCallout">
            <a:avLst>
              <a:gd name="adj1" fmla="val -76973"/>
              <a:gd name="adj2" fmla="val 1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" dirty="0"/>
              <a:t>CMOS processing, thinning &amp; dicing, test</a:t>
            </a:r>
          </a:p>
        </p:txBody>
      </p:sp>
      <p:sp>
        <p:nvSpPr>
          <p:cNvPr id="43" name="Text Box 61"/>
          <p:cNvSpPr txBox="1">
            <a:spLocks noChangeArrowheads="1"/>
          </p:cNvSpPr>
          <p:nvPr/>
        </p:nvSpPr>
        <p:spPr bwMode="auto">
          <a:xfrm>
            <a:off x="1144407" y="3320341"/>
            <a:ext cx="12132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90"/>
                </a:solidFill>
                <a:latin typeface="Arial" charset="0"/>
              </a:rPr>
              <a:t>HIC and Stave</a:t>
            </a:r>
            <a:endParaRPr lang="en-GB" sz="105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645406" y="3351740"/>
            <a:ext cx="1202443" cy="159099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Production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691439" y="3692091"/>
            <a:ext cx="229771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90"/>
                </a:solidFill>
                <a:latin typeface="Arial" charset="0"/>
              </a:rPr>
              <a:t>Mechanical Support Structures</a:t>
            </a: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787880" y="4701036"/>
            <a:ext cx="1123331" cy="159100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</a:t>
            </a: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1856424" y="4695880"/>
            <a:ext cx="1201027" cy="159100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 </a:t>
            </a: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3164118" y="4706476"/>
            <a:ext cx="1041014" cy="148505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 &amp; Test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5001" y="2554019"/>
            <a:ext cx="3314156" cy="997157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/>
          <p:cNvSpPr txBox="1"/>
          <p:nvPr/>
        </p:nvSpPr>
        <p:spPr>
          <a:xfrm>
            <a:off x="1534929" y="2175360"/>
            <a:ext cx="340158" cy="2077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750" dirty="0"/>
              <a:t>PRR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15675" y="2645463"/>
            <a:ext cx="340158" cy="2077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750" dirty="0"/>
              <a:t>PRR</a:t>
            </a:r>
          </a:p>
        </p:txBody>
      </p:sp>
      <p:sp>
        <p:nvSpPr>
          <p:cNvPr id="52" name="AutoShape 7"/>
          <p:cNvSpPr>
            <a:spLocks noChangeArrowheads="1"/>
          </p:cNvSpPr>
          <p:nvPr/>
        </p:nvSpPr>
        <p:spPr bwMode="auto">
          <a:xfrm>
            <a:off x="2816856" y="4323290"/>
            <a:ext cx="1202443" cy="159099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Global Assembly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36490" y="4169164"/>
            <a:ext cx="343364" cy="207749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750" dirty="0"/>
              <a:t>EDR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9065" y="4157772"/>
            <a:ext cx="340158" cy="207749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750" dirty="0"/>
              <a:t>PRR</a:t>
            </a:r>
          </a:p>
        </p:txBody>
      </p: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787875" y="3951367"/>
            <a:ext cx="1121886" cy="176144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56" name="AutoShape 29"/>
          <p:cNvSpPr>
            <a:spLocks noChangeArrowheads="1"/>
          </p:cNvSpPr>
          <p:nvPr/>
        </p:nvSpPr>
        <p:spPr bwMode="auto">
          <a:xfrm>
            <a:off x="1914240" y="3949364"/>
            <a:ext cx="693062" cy="159100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975244" y="5472701"/>
            <a:ext cx="6215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000090"/>
                </a:solidFill>
                <a:latin typeface="Arial" charset="0"/>
              </a:rPr>
              <a:t>2016</a:t>
            </a:r>
            <a:endParaRPr lang="en-GB" sz="135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2232651" y="5472701"/>
            <a:ext cx="6215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000090"/>
                </a:solidFill>
                <a:latin typeface="Arial" charset="0"/>
              </a:rPr>
              <a:t>2017</a:t>
            </a:r>
            <a:endParaRPr lang="en-GB" sz="135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3337653" y="5472701"/>
            <a:ext cx="6215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000090"/>
                </a:solidFill>
                <a:latin typeface="Arial" charset="0"/>
              </a:rPr>
              <a:t>2018</a:t>
            </a:r>
            <a:endParaRPr lang="en-GB" sz="135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4461705" y="5472701"/>
            <a:ext cx="6215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000090"/>
                </a:solidFill>
                <a:latin typeface="Arial" charset="0"/>
              </a:rPr>
              <a:t>2019</a:t>
            </a:r>
            <a:endParaRPr lang="en-GB" sz="135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>
            <a:off x="5595283" y="5472701"/>
            <a:ext cx="6215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350" b="1" dirty="0">
                <a:solidFill>
                  <a:srgbClr val="000090"/>
                </a:solidFill>
                <a:latin typeface="Arial" charset="0"/>
              </a:rPr>
              <a:t>2020</a:t>
            </a:r>
            <a:endParaRPr lang="en-GB" sz="135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41106" y="4898238"/>
            <a:ext cx="343364" cy="2077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750" dirty="0"/>
              <a:t>EDR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88788" y="4888713"/>
            <a:ext cx="340158" cy="2077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750" dirty="0"/>
              <a:t>PRR</a:t>
            </a: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707567" y="4407896"/>
            <a:ext cx="229771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90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4075206" y="4963730"/>
            <a:ext cx="781112" cy="159099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r>
              <a:rPr lang="en-US" sz="675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Commissioning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856319" y="5122829"/>
            <a:ext cx="917888" cy="9525"/>
          </a:xfrm>
          <a:prstGeom prst="line">
            <a:avLst/>
          </a:prstGeom>
          <a:ln w="44450" cmpd="sng">
            <a:solidFill>
              <a:srgbClr val="008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80834" y="5103269"/>
            <a:ext cx="7793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8000"/>
                </a:solidFill>
              </a:rPr>
              <a:t>11 months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2961693" y="3735039"/>
            <a:ext cx="800426" cy="187886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00" dirty="0">
                <a:solidFill>
                  <a:srgbClr val="C00000"/>
                </a:solidFill>
              </a:rPr>
              <a:t>Dry Assembly Test</a:t>
            </a: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2603040" y="3955853"/>
            <a:ext cx="251114" cy="171552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anchor="ctr"/>
          <a:lstStyle/>
          <a:p>
            <a:pPr algn="ctr">
              <a:lnSpc>
                <a:spcPct val="95000"/>
              </a:lnSpc>
            </a:pPr>
            <a:endParaRPr lang="en-US" sz="675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H="1">
            <a:off x="71425" y="556309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3" name="Picture 7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278" y="161646"/>
            <a:ext cx="668776" cy="903979"/>
          </a:xfrm>
          <a:prstGeom prst="rect">
            <a:avLst/>
          </a:prstGeom>
        </p:spPr>
      </p:pic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189274" y="90416"/>
            <a:ext cx="662399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Overall ITS Planning (Simplified Global View)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314701" y="2285220"/>
            <a:ext cx="2758438" cy="19620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</a:rPr>
              <a:t>Sensor:</a:t>
            </a:r>
            <a:r>
              <a:rPr lang="en-US" sz="1350" b="1" dirty="0"/>
              <a:t>       </a:t>
            </a:r>
            <a:r>
              <a:rPr lang="en-US" sz="1350" b="1" dirty="0">
                <a:solidFill>
                  <a:srgbClr val="FF0000"/>
                </a:solidFill>
              </a:rPr>
              <a:t>Production started</a:t>
            </a:r>
          </a:p>
          <a:p>
            <a:r>
              <a:rPr lang="en-US" sz="1350" b="1" dirty="0">
                <a:solidFill>
                  <a:srgbClr val="00B050"/>
                </a:solidFill>
              </a:rPr>
              <a:t>HIC:             </a:t>
            </a:r>
            <a:r>
              <a:rPr lang="en-US" sz="1350" b="1" dirty="0"/>
              <a:t>EDR ok, PRR in March</a:t>
            </a:r>
          </a:p>
          <a:p>
            <a:r>
              <a:rPr lang="en-US" sz="1350" b="1" dirty="0">
                <a:solidFill>
                  <a:srgbClr val="00B050"/>
                </a:solidFill>
              </a:rPr>
              <a:t>Mechanics: </a:t>
            </a:r>
            <a:r>
              <a:rPr lang="en-US" sz="1350" b="1" dirty="0">
                <a:solidFill>
                  <a:srgbClr val="FF0000"/>
                </a:solidFill>
              </a:rPr>
              <a:t>PRR passed</a:t>
            </a:r>
          </a:p>
          <a:p>
            <a:r>
              <a:rPr lang="en-US" sz="1350" b="1" dirty="0">
                <a:solidFill>
                  <a:srgbClr val="00B050"/>
                </a:solidFill>
              </a:rPr>
              <a:t>R/O:             </a:t>
            </a:r>
            <a:r>
              <a:rPr lang="en-US" sz="1350" b="1" dirty="0"/>
              <a:t>EDR ok, PRR end ’17</a:t>
            </a:r>
          </a:p>
          <a:p>
            <a:r>
              <a:rPr lang="en-US" sz="1350" b="1" dirty="0">
                <a:solidFill>
                  <a:srgbClr val="00B050"/>
                </a:solidFill>
              </a:rPr>
              <a:t>Cooling:</a:t>
            </a:r>
            <a:r>
              <a:rPr lang="en-US" sz="1350" b="1" dirty="0"/>
              <a:t>       </a:t>
            </a:r>
            <a:r>
              <a:rPr lang="en-US" sz="1350" b="1" dirty="0">
                <a:solidFill>
                  <a:srgbClr val="FF0000"/>
                </a:solidFill>
              </a:rPr>
              <a:t>PRR passed</a:t>
            </a:r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EDR = Engineering Design Review</a:t>
            </a:r>
          </a:p>
          <a:p>
            <a:r>
              <a:rPr lang="en-US" sz="1350" dirty="0"/>
              <a:t>PRR = Production Readiness Review</a:t>
            </a:r>
            <a:endParaRPr lang="en-GB" sz="1350" dirty="0"/>
          </a:p>
        </p:txBody>
      </p:sp>
      <p:sp>
        <p:nvSpPr>
          <p:cNvPr id="72" name="Footer Placeholder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76" name="Date Placeholder 7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61"/>
            <a:ext cx="2133600" cy="273844"/>
          </a:xfrm>
        </p:spPr>
        <p:txBody>
          <a:bodyPr/>
          <a:lstStyle/>
          <a:p>
            <a:fld id="{1DEC4DE4-6F7E-4A6A-9846-13D43B336E0B}" type="slidenum">
              <a:rPr lang="en-US" smtClean="0"/>
              <a:t>45</a:t>
            </a:fld>
            <a:endParaRPr lang="en-US" dirty="0"/>
          </a:p>
        </p:txBody>
      </p:sp>
      <p:pic>
        <p:nvPicPr>
          <p:cNvPr id="41" name="Picture 40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744" y="34830"/>
            <a:ext cx="668776" cy="903980"/>
          </a:xfrm>
          <a:prstGeom prst="rect">
            <a:avLst/>
          </a:prstGeom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35444" y="25287"/>
            <a:ext cx="2414444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Conclusions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134489" y="574762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-69668" y="907209"/>
            <a:ext cx="89632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b="1" dirty="0"/>
              <a:t>The new ALICE Inner Tracking System project has successfully completed the </a:t>
            </a:r>
            <a:r>
              <a:rPr lang="en-US" b="1" dirty="0" smtClean="0"/>
              <a:t>R&amp;D phase</a:t>
            </a:r>
            <a:endParaRPr lang="en-US" b="1" dirty="0"/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US" b="1" dirty="0"/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b="1" dirty="0"/>
              <a:t>All requirements have been met or even exceeded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US" b="1" dirty="0"/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b="1" dirty="0"/>
              <a:t>With the start of the production of the ALPIDE sensor a major milestone was achieved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US" b="1" dirty="0"/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b="1" dirty="0"/>
              <a:t>Production sites are equipped with custom machines for test &amp;assembly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US" b="1" dirty="0"/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b="1" dirty="0"/>
              <a:t>Detector production will enter full swing during 2017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US" b="1" dirty="0"/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The project is well on track for installation starting middle 2020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73" y="4069234"/>
            <a:ext cx="4153675" cy="2345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193" y="3835944"/>
            <a:ext cx="4389500" cy="262760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2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2694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46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63137" y="2732698"/>
            <a:ext cx="2234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F81BD"/>
                </a:solidFill>
              </a:rPr>
              <a:t>SPARES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4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25" y="1870224"/>
            <a:ext cx="6607113" cy="3644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48686" y="640200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47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1440" y="3680430"/>
            <a:ext cx="3609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</a:rPr>
              <a:t>TPC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254" y="1998725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79646">
                    <a:lumMod val="75000"/>
                  </a:srgbClr>
                </a:solidFill>
              </a:rPr>
              <a:t>EMCAL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253" y="2424649"/>
            <a:ext cx="5148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8064A2"/>
                </a:solidFill>
              </a:rPr>
              <a:t>HMPID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816" y="3948089"/>
            <a:ext cx="373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4FB6BD"/>
                </a:solidFill>
              </a:rPr>
              <a:t>TRD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632" y="4200727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4F81BD"/>
                </a:solidFill>
              </a:rPr>
              <a:t>TOF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843" y="2998067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E4A10A"/>
                </a:solidFill>
              </a:rPr>
              <a:t>ZDC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253" y="3453368"/>
            <a:ext cx="4138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4FB6BD"/>
                </a:solidFill>
              </a:rPr>
              <a:t>PMD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677" y="3677261"/>
            <a:ext cx="5437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4FB6EB"/>
                </a:solidFill>
              </a:rPr>
              <a:t>T0, V0A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716" y="5215834"/>
            <a:ext cx="6687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SOLENOID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044" y="5317446"/>
            <a:ext cx="6880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ABSORBER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55337" y="5465598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4F81BD">
                    <a:lumMod val="75000"/>
                  </a:srgbClr>
                </a:solidFill>
              </a:rPr>
              <a:t>DIPOLE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2903" y="4482626"/>
            <a:ext cx="4459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604A7B"/>
                </a:solidFill>
              </a:rPr>
              <a:t>PHOS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3379" y="3805186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E4A10A"/>
                </a:solidFill>
              </a:rPr>
              <a:t>ZDC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06312" y="2802614"/>
            <a:ext cx="4171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MCH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12054" y="2874167"/>
            <a:ext cx="4026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595959"/>
                </a:solidFill>
              </a:rPr>
              <a:t>MTR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991375" y="2131859"/>
            <a:ext cx="951575" cy="49912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17762" y="2632397"/>
            <a:ext cx="974562" cy="39525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6737" y="3569978"/>
            <a:ext cx="906901" cy="0"/>
          </a:xfrm>
          <a:prstGeom prst="line">
            <a:avLst/>
          </a:prstGeom>
          <a:ln>
            <a:solidFill>
              <a:srgbClr val="4FB6B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977549" y="3643182"/>
            <a:ext cx="914777" cy="116338"/>
          </a:xfrm>
          <a:prstGeom prst="line">
            <a:avLst/>
          </a:prstGeom>
          <a:ln>
            <a:solidFill>
              <a:srgbClr val="4FB6EB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69614" y="3923439"/>
            <a:ext cx="977966" cy="76991"/>
          </a:xfrm>
          <a:prstGeom prst="line">
            <a:avLst/>
          </a:prstGeom>
          <a:ln>
            <a:solidFill>
              <a:srgbClr val="4FB6B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45861" y="4065684"/>
            <a:ext cx="1067457" cy="14900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57322" y="4231786"/>
            <a:ext cx="1241665" cy="37921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889790" y="3666759"/>
            <a:ext cx="788132" cy="163173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076557" y="3077381"/>
            <a:ext cx="664428" cy="59988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555672" y="3077381"/>
            <a:ext cx="185315" cy="53931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535709" y="3077381"/>
            <a:ext cx="1205278" cy="59988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333899" y="3027653"/>
            <a:ext cx="1407088" cy="56580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17" idx="2"/>
          </p:cNvCxnSpPr>
          <p:nvPr/>
        </p:nvCxnSpPr>
        <p:spPr>
          <a:xfrm flipV="1">
            <a:off x="4716484" y="3033446"/>
            <a:ext cx="98379" cy="56066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5269661" y="3036865"/>
            <a:ext cx="381000" cy="27368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878324" y="4703738"/>
            <a:ext cx="357065" cy="4376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555670" y="2036413"/>
            <a:ext cx="5421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E4A100"/>
                </a:solidFill>
              </a:rPr>
              <a:t>Si PIXEL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577510" y="1923685"/>
            <a:ext cx="5613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4FB6EB"/>
                </a:solidFill>
              </a:rPr>
              <a:t>Si DRIFT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573953" y="2239453"/>
            <a:ext cx="6030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604AAF"/>
                </a:solidFill>
              </a:rPr>
              <a:t>Si STRIPS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739729" y="4856184"/>
            <a:ext cx="2359862" cy="628377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50"/>
              </a:spcBef>
            </a:pPr>
            <a:r>
              <a:rPr lang="en-US" sz="1050" dirty="0">
                <a:solidFill>
                  <a:srgbClr val="4F81BD"/>
                </a:solidFill>
                <a:latin typeface="Arial"/>
                <a:cs typeface="Arial"/>
              </a:rPr>
              <a:t>Central Barrel Tracking</a:t>
            </a:r>
          </a:p>
          <a:p>
            <a:pPr marL="214308" indent="-214308">
              <a:spcBef>
                <a:spcPts val="150"/>
              </a:spcBef>
              <a:buFont typeface="Arial"/>
              <a:buChar char="•"/>
            </a:pPr>
            <a:r>
              <a:rPr lang="en-US" sz="1050" dirty="0">
                <a:solidFill>
                  <a:srgbClr val="4F81BD"/>
                </a:solidFill>
                <a:latin typeface="Arial"/>
                <a:cs typeface="Arial"/>
              </a:rPr>
              <a:t>Silicon: 39 – 430 mm</a:t>
            </a:r>
          </a:p>
          <a:p>
            <a:pPr marL="214308" indent="-214308">
              <a:spcBef>
                <a:spcPts val="150"/>
              </a:spcBef>
              <a:buFont typeface="Arial"/>
              <a:buChar char="•"/>
            </a:pPr>
            <a:r>
              <a:rPr lang="en-US" sz="1050" dirty="0">
                <a:solidFill>
                  <a:srgbClr val="4F81BD"/>
                </a:solidFill>
                <a:latin typeface="Arial"/>
                <a:cs typeface="Arial"/>
              </a:rPr>
              <a:t>Gas (TPC, TRD): 88 – 368 cm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166517" y="1508848"/>
            <a:ext cx="1666550" cy="1354924"/>
            <a:chOff x="9350802" y="981910"/>
            <a:chExt cx="2222067" cy="1806563"/>
          </a:xfrm>
        </p:grpSpPr>
        <p:pic>
          <p:nvPicPr>
            <p:cNvPr id="84" name="Picture 83" descr="its_layout_rev2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2" r="11072"/>
            <a:stretch/>
          </p:blipFill>
          <p:spPr>
            <a:xfrm>
              <a:off x="9350802" y="981910"/>
              <a:ext cx="2212695" cy="1769605"/>
            </a:xfrm>
            <a:prstGeom prst="rect">
              <a:avLst/>
            </a:prstGeom>
            <a:ln>
              <a:solidFill>
                <a:srgbClr val="4F81B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5" name="TextBox 84"/>
            <p:cNvSpPr txBox="1"/>
            <p:nvPr/>
          </p:nvSpPr>
          <p:spPr>
            <a:xfrm>
              <a:off x="10736742" y="2449919"/>
              <a:ext cx="836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prstClr val="black"/>
                  </a:solidFill>
                </a:rPr>
                <a:t>New ITS</a:t>
              </a:r>
            </a:p>
          </p:txBody>
        </p:sp>
      </p:grpSp>
      <p:sp>
        <p:nvSpPr>
          <p:cNvPr id="86" name="Right Arrow 85"/>
          <p:cNvSpPr/>
          <p:nvPr/>
        </p:nvSpPr>
        <p:spPr>
          <a:xfrm>
            <a:off x="6833252" y="2010025"/>
            <a:ext cx="272158" cy="2154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278768" y="3377321"/>
            <a:ext cx="1626968" cy="10618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4F81BD"/>
                </a:solidFill>
              </a:rPr>
              <a:t>Readout rate is currently limited by TPC and ITS (SDD)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</a:p>
          <a:p>
            <a:pPr algn="ctr">
              <a:spcBef>
                <a:spcPts val="900"/>
              </a:spcBef>
            </a:pPr>
            <a:r>
              <a:rPr lang="en-US" sz="1500" dirty="0">
                <a:solidFill>
                  <a:srgbClr val="C00000"/>
                </a:solidFill>
              </a:rPr>
              <a:t>~ 1kHz for </a:t>
            </a:r>
            <a:r>
              <a:rPr lang="en-US" sz="1500" dirty="0" err="1">
                <a:solidFill>
                  <a:srgbClr val="C00000"/>
                </a:solidFill>
              </a:rPr>
              <a:t>Pb-Pb</a:t>
            </a:r>
            <a:endParaRPr lang="en-US" sz="1500" dirty="0">
              <a:solidFill>
                <a:srgbClr val="C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610086" y="1617588"/>
            <a:ext cx="5790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E4A100"/>
                </a:solidFill>
              </a:rPr>
              <a:t>ACORDE</a:t>
            </a: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3390159" y="1760131"/>
            <a:ext cx="266636" cy="154661"/>
          </a:xfrm>
          <a:prstGeom prst="line">
            <a:avLst/>
          </a:prstGeom>
          <a:ln>
            <a:solidFill>
              <a:srgbClr val="E4A1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4" name="Text Box 4"/>
          <p:cNvSpPr txBox="1">
            <a:spLocks noChangeArrowheads="1"/>
          </p:cNvSpPr>
          <p:nvPr/>
        </p:nvSpPr>
        <p:spPr bwMode="auto">
          <a:xfrm>
            <a:off x="216001" y="927450"/>
            <a:ext cx="6802888" cy="4154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1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ALICE ITS Upgrade – entirely new, all-pixel detector, after LS2</a:t>
            </a:r>
          </a:p>
        </p:txBody>
      </p:sp>
      <p:pic>
        <p:nvPicPr>
          <p:cNvPr id="95" name="Picture 94" descr="2012-Jul-04-01_4_Color_Logo_small_CB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6" y="938221"/>
            <a:ext cx="386233" cy="522068"/>
          </a:xfrm>
          <a:prstGeom prst="rect">
            <a:avLst/>
          </a:prstGeom>
        </p:spPr>
      </p:pic>
      <p:cxnSp>
        <p:nvCxnSpPr>
          <p:cNvPr id="96" name="Straight Connector 95"/>
          <p:cNvCxnSpPr/>
          <p:nvPr/>
        </p:nvCxnSpPr>
        <p:spPr>
          <a:xfrm flipH="1">
            <a:off x="235444" y="135853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778722" y="3678796"/>
            <a:ext cx="383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E4A10A"/>
                </a:solidFill>
              </a:rPr>
              <a:t>ADC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0050" y="3031580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E4A10A"/>
                </a:solidFill>
              </a:rPr>
              <a:t>ADA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495090" y="4304600"/>
            <a:ext cx="114997" cy="108462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455985" y="5362243"/>
            <a:ext cx="431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4F81BD">
                    <a:lumMod val="75000"/>
                  </a:srgbClr>
                </a:solidFill>
              </a:rPr>
              <a:t>DCAL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2455982" y="4398629"/>
            <a:ext cx="221937" cy="899869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5149317" y="2151075"/>
            <a:ext cx="798445" cy="77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113489" y="2341235"/>
            <a:ext cx="719758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113489" y="2010686"/>
            <a:ext cx="719758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489" y="1408986"/>
            <a:ext cx="1477475" cy="1474484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5667063" y="2607568"/>
            <a:ext cx="732893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Current ITS 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943"/>
            <a:ext cx="7921741" cy="3339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8760" y="2078850"/>
            <a:ext cx="7328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V</a:t>
            </a:r>
            <a:r>
              <a:rPr lang="en-GB" sz="1350" baseline="-25000" dirty="0"/>
              <a:t>BB</a:t>
            </a:r>
            <a:r>
              <a:rPr lang="en-GB" sz="1350" dirty="0"/>
              <a:t>=-3V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0657" y="4517108"/>
            <a:ext cx="7687353" cy="135159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GB" sz="2400" dirty="0"/>
              <a:t>All chips show the same correlation</a:t>
            </a:r>
          </a:p>
          <a:p>
            <a:pPr>
              <a:buFont typeface="Arial" charset="0"/>
              <a:buChar char="•"/>
            </a:pPr>
            <a:r>
              <a:rPr lang="en-GB" sz="2400" dirty="0"/>
              <a:t>Neither irradiation nor settings influence the correlation</a:t>
            </a:r>
          </a:p>
          <a:p>
            <a:pPr>
              <a:buFont typeface="Arial" charset="0"/>
              <a:buChar char="•"/>
            </a:pP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At low cluster size, the loss of detection efficiency leads to a deterioration</a:t>
            </a:r>
          </a:p>
          <a:p>
            <a:pPr>
              <a:buFont typeface="Arial" charset="0"/>
              <a:buChar char="•"/>
            </a:pPr>
            <a:r>
              <a:rPr lang="en-GB" sz="2400" dirty="0">
                <a:solidFill>
                  <a:srgbClr val="C0504D"/>
                </a:solidFill>
              </a:rPr>
              <a:t>Cluster size can be used to infer position resolution</a:t>
            </a:r>
            <a:endParaRPr lang="cy-GB" sz="2400" dirty="0">
              <a:solidFill>
                <a:srgbClr val="C0504D"/>
              </a:solidFill>
            </a:endParaRPr>
          </a:p>
          <a:p>
            <a:endParaRPr lang="en-GB" sz="2400" dirty="0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681" y="153251"/>
            <a:ext cx="891684" cy="1205282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6000" y="215847"/>
            <a:ext cx="525836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0" dirty="0" smtClean="0">
                <a:solidFill>
                  <a:srgbClr val="336699"/>
                </a:solidFill>
                <a:latin typeface="Calibri" charset="0"/>
                <a:cs typeface="Calibri" charset="0"/>
              </a:rPr>
              <a:t>ALPIDE </a:t>
            </a:r>
            <a:r>
              <a:rPr lang="en-US" sz="2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– </a:t>
            </a:r>
            <a:r>
              <a:rPr lang="en-US" sz="2800" b="0" dirty="0" smtClean="0">
                <a:solidFill>
                  <a:srgbClr val="336699"/>
                </a:solidFill>
                <a:latin typeface="Calibri" charset="0"/>
                <a:cs typeface="Calibri" charset="0"/>
              </a:rPr>
              <a:t>Resolution vs. cluster size</a:t>
            </a:r>
            <a:endParaRPr lang="en-US" sz="2800" b="0" dirty="0">
              <a:solidFill>
                <a:srgbClr val="336699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2205" y="677512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8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6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49</a:t>
            </a:fld>
            <a:endParaRPr lang="en-US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16003" y="927450"/>
            <a:ext cx="4279633" cy="4154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1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ALPIDE – Technology and Pixel Layout</a:t>
            </a:r>
          </a:p>
        </p:txBody>
      </p:sp>
      <p:pic>
        <p:nvPicPr>
          <p:cNvPr id="14" name="Picture 13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3" y="938218"/>
            <a:ext cx="386233" cy="52206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90446" y="1992826"/>
            <a:ext cx="847725" cy="285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8000"/>
                </a:solidFill>
              </a:rPr>
              <a:t>pALPIDE-1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90598" y="1714969"/>
            <a:ext cx="276455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spcBef>
                <a:spcPts val="225"/>
              </a:spcBef>
              <a:buFontTx/>
              <a:buChar char="-"/>
            </a:pPr>
            <a:r>
              <a:rPr lang="en-US" sz="1350" b="1" dirty="0">
                <a:solidFill>
                  <a:srgbClr val="336699"/>
                </a:solidFill>
              </a:rPr>
              <a:t>Full-scale prototype:</a:t>
            </a:r>
            <a:r>
              <a:rPr lang="en-US" sz="1350" dirty="0">
                <a:solidFill>
                  <a:srgbClr val="336699"/>
                </a:solidFill>
              </a:rPr>
              <a:t> </a:t>
            </a:r>
            <a:r>
              <a:rPr lang="en-US" sz="1350" dirty="0">
                <a:solidFill>
                  <a:srgbClr val="00B050"/>
                </a:solidFill>
              </a:rPr>
              <a:t>1024 x 512 </a:t>
            </a:r>
          </a:p>
          <a:p>
            <a:pPr marL="214308" indent="-214308">
              <a:spcBef>
                <a:spcPts val="225"/>
              </a:spcBef>
              <a:buFontTx/>
              <a:buChar char="-"/>
            </a:pPr>
            <a:r>
              <a:rPr lang="en-US" sz="1350" dirty="0">
                <a:solidFill>
                  <a:srgbClr val="C00000"/>
                </a:solidFill>
              </a:rPr>
              <a:t>4 sectors </a:t>
            </a:r>
            <a:r>
              <a:rPr lang="en-US" sz="1350" dirty="0">
                <a:solidFill>
                  <a:srgbClr val="336699"/>
                </a:solidFill>
              </a:rPr>
              <a:t>with pixels variants</a:t>
            </a:r>
          </a:p>
          <a:p>
            <a:pPr marL="214308" indent="-214308">
              <a:spcBef>
                <a:spcPts val="225"/>
              </a:spcBef>
              <a:buFontTx/>
              <a:buChar char="-"/>
            </a:pPr>
            <a:r>
              <a:rPr lang="en-US" sz="1350" dirty="0">
                <a:solidFill>
                  <a:srgbClr val="336699"/>
                </a:solidFill>
              </a:rPr>
              <a:t>pixel pitch: </a:t>
            </a:r>
            <a:r>
              <a:rPr lang="en-US" sz="1350" dirty="0">
                <a:solidFill>
                  <a:srgbClr val="00B050"/>
                </a:solidFill>
              </a:rPr>
              <a:t>28</a:t>
            </a:r>
            <a:r>
              <a:rPr lang="en-US" sz="1350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sz="1350" dirty="0">
                <a:solidFill>
                  <a:srgbClr val="00B050"/>
                </a:solidFill>
              </a:rPr>
              <a:t>m x 28</a:t>
            </a:r>
            <a:r>
              <a:rPr lang="en-US" sz="1350" dirty="0">
                <a:solidFill>
                  <a:srgbClr val="00B050"/>
                </a:solidFill>
                <a:latin typeface="Symbol" charset="2"/>
                <a:cs typeface="Symbol" charset="2"/>
              </a:rPr>
              <a:t>m</a:t>
            </a:r>
            <a:r>
              <a:rPr lang="en-US" sz="1350" dirty="0">
                <a:solidFill>
                  <a:srgbClr val="00B050"/>
                </a:solidFill>
              </a:rPr>
              <a:t>m</a:t>
            </a:r>
          </a:p>
          <a:p>
            <a:pPr marL="214308" indent="-214308">
              <a:spcBef>
                <a:spcPts val="225"/>
              </a:spcBef>
              <a:buFontTx/>
              <a:buChar char="-"/>
            </a:pPr>
            <a:r>
              <a:rPr lang="en-US" sz="1350" dirty="0"/>
              <a:t>1 register/pixel, no final interface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90446" y="3061730"/>
            <a:ext cx="847725" cy="285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8000"/>
                </a:solidFill>
              </a:rPr>
              <a:t>pALPIDE-2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00122" y="2847046"/>
            <a:ext cx="5413310" cy="766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spcBef>
                <a:spcPts val="225"/>
              </a:spcBef>
              <a:buFontTx/>
              <a:buChar char="-"/>
            </a:pPr>
            <a:r>
              <a:rPr lang="en-US" sz="1350" dirty="0">
                <a:solidFill>
                  <a:srgbClr val="C00000"/>
                </a:solidFill>
              </a:rPr>
              <a:t>4 sectors </a:t>
            </a:r>
            <a:r>
              <a:rPr lang="en-US" sz="1350" dirty="0">
                <a:solidFill>
                  <a:srgbClr val="336699"/>
                </a:solidFill>
              </a:rPr>
              <a:t>with pixels variants</a:t>
            </a:r>
          </a:p>
          <a:p>
            <a:pPr marL="214308" indent="-214308">
              <a:spcBef>
                <a:spcPts val="225"/>
              </a:spcBef>
              <a:buFontTx/>
              <a:buChar char="-"/>
            </a:pPr>
            <a:r>
              <a:rPr lang="en-US" sz="1350" dirty="0">
                <a:solidFill>
                  <a:srgbClr val="336699"/>
                </a:solidFill>
              </a:rPr>
              <a:t>Optimization of in-pixel and peripheral circuits</a:t>
            </a:r>
          </a:p>
          <a:p>
            <a:pPr marL="214308" indent="-214308">
              <a:spcBef>
                <a:spcPts val="225"/>
              </a:spcBef>
              <a:buFontTx/>
              <a:buChar char="-"/>
            </a:pPr>
            <a:r>
              <a:rPr lang="en-US" sz="1350" dirty="0">
                <a:solidFill>
                  <a:srgbClr val="000000"/>
                </a:solidFill>
              </a:rPr>
              <a:t>NO high-speed  output link </a:t>
            </a:r>
            <a:r>
              <a:rPr lang="en-US" sz="1350" dirty="0">
                <a:solidFill>
                  <a:srgbClr val="336699"/>
                </a:solidFill>
              </a:rPr>
              <a:t>(1.2 </a:t>
            </a:r>
            <a:r>
              <a:rPr lang="en-US" sz="1350" dirty="0" err="1">
                <a:solidFill>
                  <a:srgbClr val="336699"/>
                </a:solidFill>
              </a:rPr>
              <a:t>Gbit</a:t>
            </a:r>
            <a:r>
              <a:rPr lang="en-US" sz="1350" dirty="0">
                <a:solidFill>
                  <a:srgbClr val="336699"/>
                </a:solidFill>
              </a:rPr>
              <a:t>/sec replaced by a 40Mb/s)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556376" y="1485900"/>
            <a:ext cx="123825" cy="4381500"/>
          </a:xfrm>
          <a:prstGeom prst="downArrow">
            <a:avLst/>
          </a:prstGeom>
          <a:solidFill>
            <a:srgbClr val="FDEADA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247717" y="3089532"/>
            <a:ext cx="742511" cy="253916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336699"/>
                </a:solidFill>
              </a:rPr>
              <a:t>May-2015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7716" y="2020628"/>
            <a:ext cx="742511" cy="253916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336699"/>
                </a:solidFill>
              </a:rPr>
              <a:t>May-2014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140340" y="1732918"/>
            <a:ext cx="1893547" cy="1323089"/>
            <a:chOff x="6564098" y="3332096"/>
            <a:chExt cx="2122702" cy="1286739"/>
          </a:xfrm>
        </p:grpSpPr>
        <p:pic>
          <p:nvPicPr>
            <p:cNvPr id="24" name="Picture 23" descr="ITS3_V0screenshot.tif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89" t="45552" r="26052" b="2668"/>
            <a:stretch/>
          </p:blipFill>
          <p:spPr>
            <a:xfrm>
              <a:off x="6858004" y="3596798"/>
              <a:ext cx="1825121" cy="1022037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45303" y="3548344"/>
              <a:ext cx="1841497" cy="0"/>
            </a:xfrm>
            <a:prstGeom prst="straightConnector1">
              <a:avLst/>
            </a:prstGeom>
            <a:ln w="6350" cmpd="sng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551254" y="3332096"/>
              <a:ext cx="487345" cy="202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30mm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6799419" y="3617780"/>
              <a:ext cx="8469" cy="882603"/>
            </a:xfrm>
            <a:prstGeom prst="straightConnector1">
              <a:avLst/>
            </a:prstGeom>
            <a:ln w="6350" cmpd="sng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16200000">
              <a:off x="6469149" y="3931300"/>
              <a:ext cx="422790" cy="23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15mm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71396" y="3951899"/>
            <a:ext cx="847725" cy="285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8000"/>
                </a:solidFill>
              </a:rPr>
              <a:t>pALPIDE-3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90596" y="3839854"/>
            <a:ext cx="4573905" cy="533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spcBef>
                <a:spcPts val="225"/>
              </a:spcBef>
              <a:buFontTx/>
              <a:buChar char="-"/>
            </a:pPr>
            <a:r>
              <a:rPr lang="en-US" sz="1350" dirty="0">
                <a:solidFill>
                  <a:srgbClr val="C00000"/>
                </a:solidFill>
              </a:rPr>
              <a:t>8 sectors </a:t>
            </a:r>
            <a:r>
              <a:rPr lang="en-US" sz="1350" dirty="0">
                <a:solidFill>
                  <a:srgbClr val="336699"/>
                </a:solidFill>
              </a:rPr>
              <a:t>with pixel variants, </a:t>
            </a:r>
            <a:r>
              <a:rPr lang="en-US" sz="1350" dirty="0">
                <a:solidFill>
                  <a:srgbClr val="00B050"/>
                </a:solidFill>
              </a:rPr>
              <a:t>3 registers / pixel</a:t>
            </a:r>
          </a:p>
          <a:p>
            <a:pPr marL="214308" indent="-214308">
              <a:spcBef>
                <a:spcPts val="225"/>
              </a:spcBef>
              <a:buFontTx/>
              <a:buChar char="-"/>
            </a:pPr>
            <a:r>
              <a:rPr lang="en-US" sz="1350" dirty="0">
                <a:solidFill>
                  <a:srgbClr val="336699"/>
                </a:solidFill>
              </a:rPr>
              <a:t>All final features, including </a:t>
            </a:r>
            <a:r>
              <a:rPr lang="en-US" sz="1350" dirty="0">
                <a:solidFill>
                  <a:srgbClr val="00B050"/>
                </a:solidFill>
              </a:rPr>
              <a:t>1.2 </a:t>
            </a:r>
            <a:r>
              <a:rPr lang="en-US" sz="1350" dirty="0" err="1">
                <a:solidFill>
                  <a:srgbClr val="00B050"/>
                </a:solidFill>
              </a:rPr>
              <a:t>Gbit</a:t>
            </a:r>
            <a:r>
              <a:rPr lang="en-US" sz="1350" dirty="0">
                <a:solidFill>
                  <a:srgbClr val="00B050"/>
                </a:solidFill>
              </a:rPr>
              <a:t>/s  data serial output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06498" y="4115730"/>
            <a:ext cx="4358005" cy="218286"/>
          </a:xfrm>
          <a:prstGeom prst="round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31"/>
          <p:cNvSpPr txBox="1"/>
          <p:nvPr/>
        </p:nvSpPr>
        <p:spPr>
          <a:xfrm>
            <a:off x="236815" y="4936731"/>
            <a:ext cx="780984" cy="2539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8000"/>
                </a:solidFill>
              </a:rPr>
              <a:t>Aug - 2016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2533" y="4896088"/>
            <a:ext cx="1436291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Chip Final Version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33496" y="4524376"/>
            <a:ext cx="3882025" cy="1233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Main changes </a:t>
            </a:r>
            <a:r>
              <a:rPr lang="en-US" sz="1350" dirty="0" err="1"/>
              <a:t>wrt</a:t>
            </a:r>
            <a:r>
              <a:rPr lang="en-US" sz="1350" dirty="0"/>
              <a:t> pALPIDE-3</a:t>
            </a:r>
          </a:p>
          <a:p>
            <a:pPr marL="214308" indent="-214308">
              <a:spcBef>
                <a:spcPts val="225"/>
              </a:spcBef>
              <a:buFont typeface="Arial"/>
              <a:buChar char="•"/>
            </a:pPr>
            <a:r>
              <a:rPr lang="en-US" sz="1350" dirty="0">
                <a:solidFill>
                  <a:srgbClr val="00B050"/>
                </a:solidFill>
              </a:rPr>
              <a:t>Full matrix with same pixel type</a:t>
            </a:r>
          </a:p>
          <a:p>
            <a:pPr marL="214308" indent="-214308">
              <a:spcBef>
                <a:spcPts val="225"/>
              </a:spcBef>
              <a:buFont typeface="Arial"/>
              <a:buChar char="•"/>
            </a:pPr>
            <a:r>
              <a:rPr lang="en-US" sz="1350" dirty="0">
                <a:solidFill>
                  <a:srgbClr val="336699"/>
                </a:solidFill>
              </a:rPr>
              <a:t>time skew of global signals </a:t>
            </a:r>
          </a:p>
          <a:p>
            <a:pPr marL="214308" indent="-214308">
              <a:spcBef>
                <a:spcPts val="225"/>
              </a:spcBef>
              <a:buFont typeface="Arial"/>
              <a:buChar char="•"/>
            </a:pPr>
            <a:r>
              <a:rPr lang="en-US" sz="1350" dirty="0">
                <a:solidFill>
                  <a:srgbClr val="336699"/>
                </a:solidFill>
              </a:rPr>
              <a:t>Improved protection against SEUs</a:t>
            </a:r>
          </a:p>
          <a:p>
            <a:pPr marL="214308" indent="-214308">
              <a:spcBef>
                <a:spcPts val="225"/>
              </a:spcBef>
              <a:buFont typeface="Arial"/>
              <a:buChar char="•"/>
            </a:pPr>
            <a:r>
              <a:rPr lang="en-US" sz="1350" dirty="0">
                <a:solidFill>
                  <a:srgbClr val="C00000"/>
                </a:solidFill>
              </a:rPr>
              <a:t>Improvement of PLL </a:t>
            </a:r>
            <a:r>
              <a:rPr lang="en-US" sz="1350" dirty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350" dirty="0">
                <a:solidFill>
                  <a:srgbClr val="C00000"/>
                </a:solidFill>
                <a:sym typeface="Wingdings"/>
              </a:rPr>
              <a:t> High-speed Serial Output</a:t>
            </a:r>
            <a:r>
              <a:rPr lang="en-US" sz="135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6790" y="3980475"/>
            <a:ext cx="694422" cy="253916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336699"/>
                </a:solidFill>
              </a:rPr>
              <a:t>Oct-2015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24466" y="4906387"/>
            <a:ext cx="847725" cy="285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tx2">
                <a:lumMod val="50000"/>
              </a:schemeClr>
            </a:solidFill>
          </a:ln>
          <a:effectLst>
            <a:glow rad="25400">
              <a:srgbClr val="0080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8000"/>
                </a:solidFill>
              </a:rPr>
              <a:t>ALPIDE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235444" y="135853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384255" y="1199251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15"/>
          <p:cNvSpPr txBox="1">
            <a:spLocks noChangeArrowheads="1"/>
          </p:cNvSpPr>
          <p:nvPr/>
        </p:nvSpPr>
        <p:spPr bwMode="auto">
          <a:xfrm>
            <a:off x="305034" y="3567453"/>
            <a:ext cx="86246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3</a:t>
            </a:r>
            <a:r>
              <a:rPr lang="en-GB" sz="15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. </a:t>
            </a:r>
            <a:r>
              <a:rPr lang="en-GB" sz="18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Exploit LHC luminosity increase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ea typeface="+mn-ea"/>
                <a:cs typeface="ＭＳ Ｐゴシック" charset="0"/>
                <a:sym typeface="Wingdings 3" charset="0"/>
              </a:rPr>
              <a:t> </a:t>
            </a:r>
            <a:r>
              <a:rPr lang="en-GB" sz="18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fast readout</a:t>
            </a:r>
          </a:p>
          <a:p>
            <a:pPr eaLnBrk="1" hangingPunct="1">
              <a:buFont typeface="Arial" charset="0"/>
              <a:buChar char="•"/>
            </a:pPr>
            <a:r>
              <a:rPr lang="en-GB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 readout Pb-Pb interactions up to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Calibri" charset="0"/>
              </a:rPr>
              <a:t> 100 kHz, </a:t>
            </a:r>
            <a:r>
              <a:rPr lang="en-GB" sz="1800" b="0" dirty="0">
                <a:solidFill>
                  <a:schemeClr val="tx2"/>
                </a:solidFill>
                <a:latin typeface="Calibri" charset="0"/>
                <a:cs typeface="Calibri" charset="0"/>
              </a:rPr>
              <a:t>i.e. 2 x expected peak luminosity after LS2 </a:t>
            </a:r>
            <a:r>
              <a:rPr lang="en-GB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(currently limited at 1kHz</a:t>
            </a:r>
            <a:r>
              <a:rPr lang="en-GB" sz="1800" b="0" dirty="0" smtClean="0">
                <a:solidFill>
                  <a:srgbClr val="336699"/>
                </a:solidFill>
                <a:latin typeface="Calibri" charset="0"/>
                <a:cs typeface="Calibri" charset="0"/>
              </a:rPr>
              <a:t>)</a:t>
            </a:r>
          </a:p>
          <a:p>
            <a:pPr eaLnBrk="1" hangingPunct="1"/>
            <a:r>
              <a:rPr lang="en-US" sz="1800" b="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4.</a:t>
            </a:r>
            <a:r>
              <a:rPr lang="en-US" sz="1800" b="0" dirty="0" smtClean="0">
                <a:solidFill>
                  <a:srgbClr val="336699"/>
                </a:solidFill>
                <a:latin typeface="Calibri" charset="0"/>
                <a:cs typeface="Calibri" charset="0"/>
              </a:rPr>
              <a:t> </a:t>
            </a:r>
            <a:r>
              <a:rPr lang="en-US" sz="1800" b="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Withstand </a:t>
            </a:r>
            <a:r>
              <a:rPr lang="en-US" sz="18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r</a:t>
            </a:r>
            <a:r>
              <a:rPr lang="en-US" sz="1800" b="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adiation load (10 years operation): 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b="0" dirty="0" smtClean="0">
                <a:solidFill>
                  <a:schemeClr val="tx2"/>
                </a:solidFill>
                <a:latin typeface="+mn-lt"/>
              </a:rPr>
              <a:t> TID</a:t>
            </a:r>
            <a:r>
              <a:rPr lang="en-US" sz="1800" b="0" dirty="0">
                <a:solidFill>
                  <a:schemeClr val="tx2"/>
                </a:solidFill>
                <a:latin typeface="+mn-lt"/>
              </a:rPr>
              <a:t>:  ~ 270 </a:t>
            </a:r>
            <a:r>
              <a:rPr lang="en-US" sz="1800" b="0" dirty="0" err="1" smtClean="0">
                <a:solidFill>
                  <a:schemeClr val="tx2"/>
                </a:solidFill>
                <a:latin typeface="+mn-lt"/>
              </a:rPr>
              <a:t>krad</a:t>
            </a:r>
            <a:r>
              <a:rPr lang="en-US" sz="1800" b="0" dirty="0" smtClean="0">
                <a:solidFill>
                  <a:schemeClr val="tx2"/>
                </a:solidFill>
                <a:latin typeface="+mn-lt"/>
              </a:rPr>
              <a:t>, </a:t>
            </a:r>
            <a:r>
              <a:rPr lang="en-US" sz="1800" b="0" dirty="0">
                <a:solidFill>
                  <a:schemeClr val="tx2"/>
                </a:solidFill>
                <a:latin typeface="+mn-lt"/>
              </a:rPr>
              <a:t>NIEL: ~1.7x10</a:t>
            </a:r>
            <a:r>
              <a:rPr lang="en-US" sz="1800" b="0" baseline="30000" dirty="0">
                <a:solidFill>
                  <a:schemeClr val="tx2"/>
                </a:solidFill>
                <a:latin typeface="+mn-lt"/>
              </a:rPr>
              <a:t>12</a:t>
            </a:r>
            <a:r>
              <a:rPr lang="en-US" sz="1800" b="0" dirty="0">
                <a:solidFill>
                  <a:schemeClr val="tx2"/>
                </a:solidFill>
                <a:latin typeface="+mn-lt"/>
              </a:rPr>
              <a:t> 1MeV </a:t>
            </a:r>
            <a:r>
              <a:rPr lang="en-US" sz="1800" b="0" dirty="0" err="1">
                <a:solidFill>
                  <a:schemeClr val="tx2"/>
                </a:solidFill>
                <a:latin typeface="+mn-lt"/>
              </a:rPr>
              <a:t>n</a:t>
            </a:r>
            <a:r>
              <a:rPr lang="en-US" sz="1800" b="0" baseline="-25000" dirty="0" err="1">
                <a:solidFill>
                  <a:schemeClr val="tx2"/>
                </a:solidFill>
                <a:latin typeface="+mn-lt"/>
              </a:rPr>
              <a:t>eq</a:t>
            </a:r>
            <a:r>
              <a:rPr lang="en-US" sz="1800" b="0" dirty="0">
                <a:solidFill>
                  <a:schemeClr val="tx2"/>
                </a:solidFill>
                <a:latin typeface="+mn-lt"/>
              </a:rPr>
              <a:t> / </a:t>
            </a:r>
            <a:r>
              <a:rPr lang="en-US" sz="1800" b="0" dirty="0" smtClean="0">
                <a:solidFill>
                  <a:schemeClr val="tx2"/>
                </a:solidFill>
                <a:latin typeface="+mn-lt"/>
              </a:rPr>
              <a:t>cm</a:t>
            </a:r>
            <a:r>
              <a:rPr lang="en-US" sz="1800" b="0" baseline="30000" dirty="0" smtClean="0">
                <a:solidFill>
                  <a:schemeClr val="tx2"/>
                </a:solidFill>
                <a:latin typeface="+mn-lt"/>
              </a:rPr>
              <a:t>2</a:t>
            </a:r>
            <a:endParaRPr lang="en-GB" sz="1800" b="0" dirty="0">
              <a:solidFill>
                <a:schemeClr val="tx2"/>
              </a:solidFill>
              <a:latin typeface="+mn-lt"/>
            </a:endParaRPr>
          </a:p>
          <a:p>
            <a:pPr eaLnBrk="1" hangingPunct="1"/>
            <a:r>
              <a:rPr lang="en-GB" sz="1800" b="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5. </a:t>
            </a:r>
            <a:r>
              <a:rPr lang="en-GB" sz="18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Reliability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ea typeface="+mn-ea"/>
                <a:cs typeface="ＭＳ Ｐゴシック" charset="0"/>
                <a:sym typeface="Wingdings 3" charset="0"/>
              </a:rPr>
              <a:t> </a:t>
            </a:r>
            <a:r>
              <a:rPr lang="en-GB" sz="1800" b="0" dirty="0">
                <a:solidFill>
                  <a:srgbClr val="FF0000"/>
                </a:solidFill>
                <a:latin typeface="Calibri" charset="0"/>
                <a:cs typeface="ＭＳ Ｐゴシック" charset="0"/>
                <a:sym typeface="Wingdings 3" charset="0"/>
              </a:rPr>
              <a:t>f</a:t>
            </a:r>
            <a:r>
              <a:rPr lang="en-GB" sz="18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ast insertion/removal for yearly maintenance</a:t>
            </a:r>
          </a:p>
          <a:p>
            <a:pPr eaLnBrk="1" hangingPunct="1">
              <a:buFont typeface="Arial" charset="0"/>
              <a:buChar char="•"/>
            </a:pPr>
            <a:r>
              <a:rPr lang="en-GB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 possibility to access faulty components during yearly shutdown</a:t>
            </a:r>
          </a:p>
          <a:p>
            <a:pPr eaLnBrk="1" hangingPunct="1"/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ＭＳ Ｐゴシック" charset="0"/>
                <a:sym typeface="Wingdings 3" charset="0"/>
              </a:rPr>
              <a:t> </a:t>
            </a:r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Services (power, cooling, R/O) connected only on one side</a:t>
            </a:r>
            <a:endParaRPr lang="en-GB" sz="1800" b="0" dirty="0">
              <a:solidFill>
                <a:srgbClr val="336699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14160" y="6352694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6005" y="97788"/>
            <a:ext cx="347608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New ITS Design Objectives</a:t>
            </a:r>
            <a:endParaRPr lang="en-US" sz="2100" b="0" dirty="0">
              <a:solidFill>
                <a:srgbClr val="00B050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Text Box 515"/>
          <p:cNvSpPr txBox="1">
            <a:spLocks noChangeArrowheads="1"/>
          </p:cNvSpPr>
          <p:nvPr/>
        </p:nvSpPr>
        <p:spPr bwMode="auto">
          <a:xfrm>
            <a:off x="305034" y="712370"/>
            <a:ext cx="8284073" cy="316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1</a:t>
            </a:r>
            <a:r>
              <a:rPr lang="en-GB" sz="15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. </a:t>
            </a:r>
            <a:r>
              <a:rPr lang="en-GB" sz="18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Improve impact parameter resolution by a factor of 3 (</a:t>
            </a:r>
            <a:r>
              <a:rPr lang="en-GB" sz="1800" b="0" dirty="0">
                <a:latin typeface="Calibri" charset="0"/>
                <a:cs typeface="Calibri" charset="0"/>
              </a:rPr>
              <a:t>5</a:t>
            </a:r>
            <a:r>
              <a:rPr lang="en-GB" sz="18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) in </a:t>
            </a:r>
            <a:r>
              <a:rPr lang="en-GB" sz="1800" b="0" dirty="0" err="1">
                <a:solidFill>
                  <a:srgbClr val="FF0000"/>
                </a:solidFill>
                <a:latin typeface="Calibri" charset="0"/>
                <a:cs typeface="Calibri" charset="0"/>
              </a:rPr>
              <a:t>r</a:t>
            </a:r>
            <a:r>
              <a:rPr lang="en-GB" sz="1800" b="0" dirty="0" err="1">
                <a:solidFill>
                  <a:srgbClr val="FF0000"/>
                </a:solidFill>
                <a:latin typeface="Symbol" panose="05050102010706020507" pitchFamily="18" charset="2"/>
                <a:cs typeface="Calibri" charset="0"/>
              </a:rPr>
              <a:t>j</a:t>
            </a:r>
            <a:r>
              <a:rPr lang="en-GB" sz="1800" b="0" dirty="0">
                <a:solidFill>
                  <a:srgbClr val="FF0000"/>
                </a:solidFill>
                <a:latin typeface="Symbol" panose="05050102010706020507" pitchFamily="18" charset="2"/>
                <a:cs typeface="Calibri" charset="0"/>
              </a:rPr>
              <a:t> (</a:t>
            </a:r>
            <a:r>
              <a:rPr lang="en-GB" sz="1800" b="0" dirty="0">
                <a:latin typeface="+mn-lt"/>
                <a:cs typeface="Calibri" charset="0"/>
              </a:rPr>
              <a:t>z</a:t>
            </a:r>
            <a:r>
              <a:rPr lang="en-GB" sz="1800" b="0" dirty="0">
                <a:solidFill>
                  <a:srgbClr val="FF0000"/>
                </a:solidFill>
                <a:latin typeface="Symbol" panose="05050102010706020507" pitchFamily="18" charset="2"/>
                <a:cs typeface="Calibri" charset="0"/>
              </a:rPr>
              <a:t>) </a:t>
            </a:r>
            <a:r>
              <a:rPr lang="en-GB" sz="1800" b="0" dirty="0">
                <a:solidFill>
                  <a:srgbClr val="FF0000"/>
                </a:solidFill>
                <a:latin typeface="+mn-lt"/>
                <a:cs typeface="Calibri" charset="0"/>
              </a:rPr>
              <a:t>@ </a:t>
            </a:r>
            <a:r>
              <a:rPr lang="en-GB" sz="1800" b="0" i="1" dirty="0" err="1">
                <a:solidFill>
                  <a:srgbClr val="FF0000"/>
                </a:solidFill>
                <a:latin typeface="+mn-lt"/>
                <a:cs typeface="Calibri" charset="0"/>
              </a:rPr>
              <a:t>p</a:t>
            </a:r>
            <a:r>
              <a:rPr lang="en-GB" sz="1800" b="0" baseline="-25000" dirty="0" err="1">
                <a:solidFill>
                  <a:srgbClr val="FF0000"/>
                </a:solidFill>
                <a:latin typeface="+mn-lt"/>
                <a:cs typeface="Calibri" charset="0"/>
              </a:rPr>
              <a:t>T</a:t>
            </a:r>
            <a:r>
              <a:rPr lang="en-GB" sz="1800" b="0" dirty="0">
                <a:solidFill>
                  <a:srgbClr val="FF0000"/>
                </a:solidFill>
                <a:latin typeface="+mn-lt"/>
                <a:cs typeface="Calibri" charset="0"/>
              </a:rPr>
              <a:t> = 500 MeV/</a:t>
            </a:r>
            <a:r>
              <a:rPr lang="en-GB" sz="1800" b="0" i="1" dirty="0">
                <a:solidFill>
                  <a:srgbClr val="FF0000"/>
                </a:solidFill>
                <a:latin typeface="+mn-lt"/>
                <a:cs typeface="Calibri" charset="0"/>
              </a:rPr>
              <a:t>c</a:t>
            </a:r>
            <a:endParaRPr lang="en-GB" sz="1800" b="0" i="1" dirty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pPr eaLnBrk="1" hangingPunct="1">
              <a:lnSpc>
                <a:spcPct val="11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GB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 Get closer to IP (position of first layer):</a:t>
            </a:r>
            <a:r>
              <a:rPr lang="en-GB" sz="18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Calibri" charset="0"/>
              </a:rPr>
              <a:t>39 mm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Calibri" charset="0"/>
                <a:sym typeface="Wingdings 3" charset="0"/>
              </a:rPr>
              <a:t>23 mm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Calibri" charset="0"/>
              </a:rPr>
              <a:t> </a:t>
            </a:r>
          </a:p>
          <a:p>
            <a:pPr eaLnBrk="1" hangingPunct="1">
              <a:lnSpc>
                <a:spcPct val="11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GB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 Reduce x/X</a:t>
            </a:r>
            <a:r>
              <a:rPr lang="en-GB" sz="1800" b="0" baseline="-25000" dirty="0">
                <a:solidFill>
                  <a:srgbClr val="336699"/>
                </a:solidFill>
                <a:latin typeface="Calibri" charset="0"/>
                <a:cs typeface="Calibri" charset="0"/>
              </a:rPr>
              <a:t>0</a:t>
            </a:r>
            <a:r>
              <a:rPr lang="en-GB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 /layer:</a:t>
            </a:r>
            <a:r>
              <a:rPr lang="en-GB" sz="1800" b="0" dirty="0">
                <a:solidFill>
                  <a:srgbClr val="C00000"/>
                </a:solidFill>
                <a:latin typeface="Calibri" charset="0"/>
                <a:cs typeface="Calibri" charset="0"/>
              </a:rPr>
              <a:t>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Calibri" charset="0"/>
              </a:rPr>
              <a:t>~1.14%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Calibri" charset="0"/>
                <a:sym typeface="Wingdings 3" charset="0"/>
              </a:rPr>
              <a:t>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ＭＳ Ｐゴシック" charset="0"/>
              </a:rPr>
              <a:t>~ 0.3% </a:t>
            </a:r>
            <a:r>
              <a:rPr lang="en-GB" sz="1800" b="0" dirty="0">
                <a:solidFill>
                  <a:srgbClr val="336699"/>
                </a:solidFill>
                <a:latin typeface="Calibri" charset="0"/>
                <a:cs typeface="ＭＳ Ｐゴシック" charset="0"/>
              </a:rPr>
              <a:t>(for the 3 innermost layers)</a:t>
            </a:r>
            <a:endParaRPr lang="en-GB" sz="1800" b="0" dirty="0">
              <a:solidFill>
                <a:srgbClr val="336699"/>
              </a:solidFill>
              <a:latin typeface="Calibri" charset="0"/>
              <a:cs typeface="Calibri" charset="0"/>
            </a:endParaRPr>
          </a:p>
          <a:p>
            <a:pPr eaLnBrk="1" hangingPunct="1">
              <a:lnSpc>
                <a:spcPct val="110000"/>
              </a:lnSpc>
              <a:spcBef>
                <a:spcPts val="450"/>
              </a:spcBef>
              <a:buFont typeface="Arial" charset="0"/>
              <a:buChar char="•"/>
            </a:pPr>
            <a:r>
              <a:rPr lang="en-GB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 Spatial resolution: </a:t>
            </a:r>
            <a:r>
              <a:rPr lang="en-GB" sz="1800" b="0" dirty="0">
                <a:solidFill>
                  <a:srgbClr val="336699"/>
                </a:solidFill>
                <a:latin typeface="Calibri" charset="0"/>
                <a:cs typeface="ＭＳ Ｐゴシック" charset="0"/>
              </a:rPr>
              <a:t>currently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ＭＳ Ｐゴシック" charset="0"/>
              </a:rPr>
              <a:t>12 </a:t>
            </a:r>
            <a:r>
              <a:rPr lang="en-GB" sz="1800" b="0" dirty="0">
                <a:solidFill>
                  <a:srgbClr val="00B050"/>
                </a:solidFill>
                <a:latin typeface="Symbol" charset="0"/>
                <a:cs typeface="ＭＳ Ｐゴシック" charset="0"/>
              </a:rPr>
              <a:t>m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ＭＳ Ｐゴシック" charset="0"/>
              </a:rPr>
              <a:t>m x 100 </a:t>
            </a:r>
            <a:r>
              <a:rPr lang="en-GB" sz="1800" b="0" dirty="0">
                <a:solidFill>
                  <a:srgbClr val="00B050"/>
                </a:solidFill>
                <a:latin typeface="Symbol" charset="0"/>
                <a:cs typeface="ＭＳ Ｐゴシック" charset="0"/>
              </a:rPr>
              <a:t>m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ＭＳ Ｐゴシック" charset="0"/>
              </a:rPr>
              <a:t>m </a:t>
            </a:r>
            <a:r>
              <a:rPr lang="en-GB" sz="1800" b="0" dirty="0">
                <a:solidFill>
                  <a:srgbClr val="336699"/>
                </a:solidFill>
                <a:latin typeface="Calibri" charset="0"/>
                <a:cs typeface="ＭＳ Ｐゴシック" charset="0"/>
              </a:rPr>
              <a:t>(SPD)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ＭＳ Ｐゴシック" charset="0"/>
                <a:sym typeface="Wingdings 3" charset="0"/>
              </a:rPr>
              <a:t>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ＭＳ Ｐゴシック" charset="0"/>
              </a:rPr>
              <a:t> 5 </a:t>
            </a:r>
            <a:r>
              <a:rPr lang="en-GB" sz="1800" b="0" dirty="0">
                <a:solidFill>
                  <a:srgbClr val="00B050"/>
                </a:solidFill>
                <a:latin typeface="Symbol" charset="0"/>
                <a:cs typeface="ＭＳ Ｐゴシック" charset="0"/>
              </a:rPr>
              <a:t>m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ＭＳ Ｐゴシック" charset="0"/>
              </a:rPr>
              <a:t>m x 5 </a:t>
            </a:r>
            <a:r>
              <a:rPr lang="en-GB" sz="1800" b="0" dirty="0">
                <a:solidFill>
                  <a:srgbClr val="00B050"/>
                </a:solidFill>
                <a:latin typeface="Symbol" charset="0"/>
                <a:cs typeface="ＭＳ Ｐゴシック" charset="0"/>
              </a:rPr>
              <a:t>m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ＭＳ Ｐゴシック" charset="0"/>
              </a:rPr>
              <a:t>m</a:t>
            </a:r>
            <a:endParaRPr lang="en-GB" sz="1800" b="0" dirty="0">
              <a:solidFill>
                <a:srgbClr val="FF0000"/>
              </a:solidFill>
              <a:latin typeface="Calibri" charset="0"/>
              <a:cs typeface="ＭＳ Ｐゴシック" charset="0"/>
            </a:endParaRPr>
          </a:p>
          <a:p>
            <a:pPr eaLnBrk="1" hangingPunct="1">
              <a:lnSpc>
                <a:spcPct val="110000"/>
              </a:lnSpc>
              <a:spcBef>
                <a:spcPts val="450"/>
              </a:spcBef>
            </a:pPr>
            <a:r>
              <a:rPr lang="en-GB" sz="18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2. Improve tracking efficiency and </a:t>
            </a:r>
            <a:r>
              <a:rPr lang="en-GB" sz="1800" b="0" i="1" dirty="0" err="1">
                <a:solidFill>
                  <a:srgbClr val="FF0000"/>
                </a:solidFill>
                <a:latin typeface="Calibri" charset="0"/>
                <a:cs typeface="Calibri" charset="0"/>
              </a:rPr>
              <a:t>p</a:t>
            </a:r>
            <a:r>
              <a:rPr lang="en-GB" sz="1800" b="0" baseline="-25000" dirty="0" err="1">
                <a:solidFill>
                  <a:srgbClr val="FF0000"/>
                </a:solidFill>
                <a:latin typeface="Calibri" charset="0"/>
                <a:cs typeface="Calibri" charset="0"/>
              </a:rPr>
              <a:t>T</a:t>
            </a:r>
            <a:r>
              <a:rPr lang="en-GB" sz="1800" b="0" dirty="0">
                <a:solidFill>
                  <a:srgbClr val="FF0000"/>
                </a:solidFill>
                <a:latin typeface="Calibri" charset="0"/>
                <a:cs typeface="Calibri" charset="0"/>
              </a:rPr>
              <a:t> resolution at low </a:t>
            </a:r>
            <a:r>
              <a:rPr lang="en-GB" sz="1800" b="0" i="1" dirty="0" err="1">
                <a:solidFill>
                  <a:srgbClr val="FF0000"/>
                </a:solidFill>
                <a:latin typeface="Calibri" charset="0"/>
                <a:cs typeface="Calibri" charset="0"/>
              </a:rPr>
              <a:t>p</a:t>
            </a:r>
            <a:r>
              <a:rPr lang="en-GB" sz="1800" b="0" baseline="-25000" dirty="0" err="1">
                <a:solidFill>
                  <a:srgbClr val="FF0000"/>
                </a:solidFill>
                <a:latin typeface="Calibri" charset="0"/>
                <a:cs typeface="Calibri" charset="0"/>
              </a:rPr>
              <a:t>T</a:t>
            </a:r>
            <a:endParaRPr lang="en-GB" sz="1800" b="0" baseline="-25000" dirty="0">
              <a:solidFill>
                <a:srgbClr val="FF0000"/>
              </a:solidFill>
              <a:latin typeface="Calibri" charset="0"/>
              <a:cs typeface="Calibri" charset="0"/>
            </a:endParaRPr>
          </a:p>
          <a:p>
            <a:pPr eaLnBrk="1" hangingPunct="1">
              <a:spcBef>
                <a:spcPts val="450"/>
              </a:spcBef>
              <a:buFont typeface="Arial" charset="0"/>
              <a:buChar char="•"/>
            </a:pPr>
            <a:r>
              <a:rPr lang="en-GB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 Increase granularity: </a:t>
            </a:r>
          </a:p>
          <a:p>
            <a:pPr lvl="1" eaLnBrk="1" hangingPunct="1">
              <a:spcBef>
                <a:spcPts val="450"/>
              </a:spcBef>
              <a:buFont typeface="Arial" charset="0"/>
              <a:buChar char="•"/>
            </a:pPr>
            <a:r>
              <a:rPr lang="en-GB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6 layers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ＭＳ Ｐゴシック" charset="0"/>
                <a:sym typeface="Wingdings 3" charset="0"/>
              </a:rPr>
              <a:t> 7 layers </a:t>
            </a:r>
          </a:p>
          <a:p>
            <a:pPr lvl="1" eaLnBrk="1" hangingPunct="1">
              <a:spcBef>
                <a:spcPts val="450"/>
              </a:spcBef>
              <a:buFont typeface="Arial" charset="0"/>
              <a:buChar char="•"/>
            </a:pPr>
            <a:r>
              <a:rPr lang="en-GB" sz="1800" b="0" dirty="0">
                <a:solidFill>
                  <a:srgbClr val="336699"/>
                </a:solidFill>
                <a:latin typeface="Calibri" charset="0"/>
                <a:cs typeface="ＭＳ Ｐゴシック" charset="0"/>
                <a:sym typeface="Wingdings 3" charset="0"/>
              </a:rPr>
              <a:t>silicon pixel, drift and strip </a:t>
            </a:r>
            <a:r>
              <a:rPr lang="en-GB" sz="1800" b="0" dirty="0">
                <a:solidFill>
                  <a:srgbClr val="00B050"/>
                </a:solidFill>
                <a:latin typeface="Calibri" charset="0"/>
                <a:cs typeface="ＭＳ Ｐゴシック" charset="0"/>
                <a:sym typeface="Wingdings 3" charset="0"/>
              </a:rPr>
              <a:t> all-pixels</a:t>
            </a:r>
          </a:p>
          <a:p>
            <a:pPr marL="342892" lvl="1" indent="0" eaLnBrk="1" hangingPunct="1">
              <a:spcBef>
                <a:spcPts val="450"/>
              </a:spcBef>
            </a:pPr>
            <a:endParaRPr lang="en-GB" sz="1500" b="0" dirty="0">
              <a:solidFill>
                <a:srgbClr val="00B050"/>
              </a:solidFill>
              <a:latin typeface="Calibri" charset="0"/>
              <a:cs typeface="ＭＳ Ｐゴシック" charset="0"/>
              <a:sym typeface="Wingdings 3" charset="0"/>
            </a:endParaRPr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410" y="328621"/>
            <a:ext cx="506289" cy="68434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305035" y="670794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6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50</a:t>
            </a:fld>
            <a:endParaRPr lang="en-US" dirty="0"/>
          </a:p>
        </p:txBody>
      </p:sp>
      <p:pic>
        <p:nvPicPr>
          <p:cNvPr id="3" name="Picture 2" descr="LaserSolderin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3"/>
          <a:stretch/>
        </p:blipFill>
        <p:spPr>
          <a:xfrm>
            <a:off x="2595564" y="1827963"/>
            <a:ext cx="3759200" cy="2386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911"/>
          <a:stretch/>
        </p:blipFill>
        <p:spPr>
          <a:xfrm>
            <a:off x="196847" y="4631955"/>
            <a:ext cx="1870079" cy="1086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540" y="4635130"/>
            <a:ext cx="1450206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089" y="4635130"/>
            <a:ext cx="1450207" cy="1076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0306" y="3191564"/>
            <a:ext cx="1613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cs typeface="Arial" pitchFamily="34" charset="0"/>
              </a:rPr>
              <a:t>2 Layers, Vacuum deposition</a:t>
            </a:r>
            <a:endParaRPr lang="el-GR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6356763" y="3505139"/>
            <a:ext cx="50397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dirty="0">
                <a:latin typeface="Arial" panose="020B0604020202020204" pitchFamily="34" charset="0"/>
                <a:cs typeface="Arial" panose="020B0604020202020204" pitchFamily="34" charset="0"/>
              </a:rPr>
              <a:t>20 µm</a:t>
            </a:r>
            <a:endParaRPr lang="fr-FR" sz="6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5949" y="3598625"/>
            <a:ext cx="50397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dirty="0">
                <a:latin typeface="Arial" panose="020B0604020202020204" pitchFamily="34" charset="0"/>
                <a:cs typeface="Arial" panose="020B0604020202020204" pitchFamily="34" charset="0"/>
              </a:rPr>
              <a:t>25 µm</a:t>
            </a:r>
            <a:endParaRPr lang="fr-FR" sz="6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5948" y="3712388"/>
            <a:ext cx="50397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dirty="0">
                <a:latin typeface="Arial" panose="020B0604020202020204" pitchFamily="34" charset="0"/>
                <a:cs typeface="Arial" panose="020B0604020202020204" pitchFamily="34" charset="0"/>
              </a:rPr>
              <a:t>75 µm</a:t>
            </a:r>
            <a:endParaRPr lang="fr-FR" sz="6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5947" y="3834503"/>
            <a:ext cx="50397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dirty="0">
                <a:latin typeface="Arial" panose="020B0604020202020204" pitchFamily="34" charset="0"/>
                <a:cs typeface="Arial" panose="020B0604020202020204" pitchFamily="34" charset="0"/>
              </a:rPr>
              <a:t>25 µm</a:t>
            </a:r>
            <a:endParaRPr lang="fr-FR" sz="6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5947" y="3920101"/>
            <a:ext cx="50397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dirty="0">
                <a:latin typeface="Arial" panose="020B0604020202020204" pitchFamily="34" charset="0"/>
                <a:cs typeface="Arial" panose="020B0604020202020204" pitchFamily="34" charset="0"/>
              </a:rPr>
              <a:t>20 µm</a:t>
            </a:r>
            <a:endParaRPr lang="fr-FR" sz="6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6763" y="4045261"/>
            <a:ext cx="50397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dirty="0">
                <a:latin typeface="Arial" panose="020B0604020202020204" pitchFamily="34" charset="0"/>
                <a:cs typeface="Arial" panose="020B0604020202020204" pitchFamily="34" charset="0"/>
              </a:rPr>
              <a:t>50 µm</a:t>
            </a:r>
            <a:endParaRPr lang="fr-FR" sz="6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83103" y="3628184"/>
            <a:ext cx="585364" cy="196208"/>
            <a:chOff x="5977468" y="3643784"/>
            <a:chExt cx="780485" cy="261611"/>
          </a:xfrm>
        </p:grpSpPr>
        <p:sp>
          <p:nvSpPr>
            <p:cNvPr id="16" name="TextBox 15"/>
            <p:cNvSpPr txBox="1"/>
            <p:nvPr/>
          </p:nvSpPr>
          <p:spPr>
            <a:xfrm>
              <a:off x="6085983" y="3643784"/>
              <a:ext cx="671970" cy="261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75" dirty="0">
                  <a:solidFill>
                    <a:srgbClr val="4F81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µm</a:t>
              </a:r>
              <a:endParaRPr lang="fr-FR" sz="675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574368" y="3778250"/>
              <a:ext cx="177800" cy="0"/>
            </a:xfrm>
            <a:prstGeom prst="straightConnector1">
              <a:avLst/>
            </a:prstGeom>
            <a:ln w="3175" cmpd="sng"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977468" y="3778250"/>
              <a:ext cx="177800" cy="0"/>
            </a:xfrm>
            <a:prstGeom prst="straightConnector1">
              <a:avLst/>
            </a:prstGeom>
            <a:ln w="3175" cmpd="sng"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45648" y="1394014"/>
            <a:ext cx="5893203" cy="323165"/>
          </a:xfrm>
          <a:prstGeom prst="rect">
            <a:avLst/>
          </a:prstGeom>
          <a:noFill/>
          <a:ln w="6350" cmpd="sng"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b="0" dirty="0">
                <a:solidFill>
                  <a:srgbClr val="AD4046"/>
                </a:solidFill>
                <a:latin typeface="Calibri" charset="0"/>
                <a:cs typeface="Calibri" charset="0"/>
              </a:rPr>
              <a:t>Laser soldering: </a:t>
            </a:r>
            <a:r>
              <a:rPr lang="en-US" sz="15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 connection of Pixel chip to flexible printed circuit  </a:t>
            </a:r>
            <a:r>
              <a:rPr lang="en-US" sz="1500" b="0" dirty="0">
                <a:solidFill>
                  <a:srgbClr val="AD4046"/>
                </a:solidFill>
                <a:latin typeface="Calibri" charset="0"/>
                <a:cs typeface="Calibri" charset="0"/>
              </a:rPr>
              <a:t>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58742" y="2097417"/>
            <a:ext cx="2816117" cy="211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45648" y="1721172"/>
            <a:ext cx="2159713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25" dirty="0">
                <a:solidFill>
                  <a:srgbClr val="004080"/>
                </a:solidFill>
              </a:rPr>
              <a:t>Laser soldering machine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09838" y="1963544"/>
            <a:ext cx="1878976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Selective laser soldering</a:t>
            </a:r>
          </a:p>
        </p:txBody>
      </p:sp>
      <p:pic>
        <p:nvPicPr>
          <p:cNvPr id="23" name="Picture 22" descr="2012-Jul-04-01_4_Color_Logo_small_CB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3" y="938218"/>
            <a:ext cx="386233" cy="522068"/>
          </a:xfrm>
          <a:prstGeom prst="rect">
            <a:avLst/>
          </a:prstGeom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16002" y="927453"/>
            <a:ext cx="659699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R&amp;D on Pixel Chip to FPC Interconnection – Selective Laser Soldering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235444" y="135853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30" y="4632514"/>
            <a:ext cx="2234420" cy="1096054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5963984" y="2462925"/>
            <a:ext cx="2579480" cy="93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75"/>
              </a:spcBef>
              <a:buNone/>
            </a:pPr>
            <a:r>
              <a:rPr lang="en-GB" sz="900" dirty="0">
                <a:solidFill>
                  <a:srgbClr val="00B050"/>
                </a:solidFill>
                <a:latin typeface="Arial"/>
                <a:cs typeface="Arial"/>
              </a:rPr>
              <a:t>All process main issues were solved</a:t>
            </a:r>
            <a:r>
              <a:rPr lang="en-GB" sz="60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endParaRPr lang="en-GB" sz="900" dirty="0">
              <a:solidFill>
                <a:srgbClr val="00B050"/>
              </a:solidFill>
              <a:latin typeface="Arial"/>
              <a:cs typeface="Arial"/>
            </a:endParaRPr>
          </a:p>
          <a:p>
            <a:pPr marL="0" indent="0">
              <a:spcBef>
                <a:spcPts val="675"/>
              </a:spcBef>
              <a:buNone/>
            </a:pPr>
            <a:r>
              <a:rPr lang="en-GB" sz="900" dirty="0">
                <a:solidFill>
                  <a:srgbClr val="AD4046"/>
                </a:solidFill>
                <a:latin typeface="Arial"/>
                <a:cs typeface="Arial"/>
              </a:rPr>
              <a:t>More time needed to bring the process to a  steady single interconnection yield of  ~99.99%</a:t>
            </a:r>
          </a:p>
          <a:p>
            <a:pPr marL="0" indent="0">
              <a:spcBef>
                <a:spcPts val="675"/>
              </a:spcBef>
              <a:buNone/>
            </a:pPr>
            <a:r>
              <a:rPr lang="en-GB" sz="900" dirty="0">
                <a:solidFill>
                  <a:schemeClr val="accent1"/>
                </a:solidFill>
                <a:latin typeface="Arial"/>
                <a:cs typeface="Arial"/>
              </a:rPr>
              <a:t>Remains a very promising interconnection technology for future applications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23806" y="1524964"/>
            <a:ext cx="261965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R&amp;D addressed: </a:t>
            </a:r>
          </a:p>
          <a:p>
            <a:pPr marL="214308" indent="-214308">
              <a:buFont typeface="Arial"/>
              <a:buChar char="•"/>
            </a:pPr>
            <a:r>
              <a:rPr lang="en-US" sz="1050" dirty="0"/>
              <a:t>Geometry of the interconnection</a:t>
            </a:r>
          </a:p>
          <a:p>
            <a:pPr marL="214308" indent="-214308">
              <a:buFont typeface="Arial"/>
              <a:buChar char="•"/>
            </a:pPr>
            <a:r>
              <a:rPr lang="en-US" sz="1050" dirty="0"/>
              <a:t>soldering ball, interface pad and VIA</a:t>
            </a:r>
          </a:p>
          <a:p>
            <a:pPr marL="214308" indent="-214308">
              <a:buFont typeface="Arial"/>
              <a:buChar char="•"/>
            </a:pPr>
            <a:r>
              <a:rPr lang="en-US" sz="1050" dirty="0"/>
              <a:t>laser beam profile and power time profile   </a:t>
            </a:r>
          </a:p>
          <a:p>
            <a:pPr marL="214308" indent="-214308">
              <a:buFont typeface="Arial"/>
              <a:buChar char="•"/>
            </a:pPr>
            <a:r>
              <a:rPr lang="en-US" sz="1050" dirty="0"/>
              <a:t>….</a:t>
            </a: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09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77067" y="635636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51</a:t>
            </a:fld>
            <a:endParaRPr lang="en-US"/>
          </a:p>
        </p:txBody>
      </p:sp>
      <p:grpSp>
        <p:nvGrpSpPr>
          <p:cNvPr id="106" name="Group 105"/>
          <p:cNvGrpSpPr/>
          <p:nvPr/>
        </p:nvGrpSpPr>
        <p:grpSpPr>
          <a:xfrm>
            <a:off x="192473" y="1500528"/>
            <a:ext cx="7025795" cy="1153987"/>
            <a:chOff x="691789" y="1133273"/>
            <a:chExt cx="9367724" cy="1538647"/>
          </a:xfrm>
        </p:grpSpPr>
        <p:grpSp>
          <p:nvGrpSpPr>
            <p:cNvPr id="104" name="Group 103"/>
            <p:cNvGrpSpPr/>
            <p:nvPr/>
          </p:nvGrpSpPr>
          <p:grpSpPr>
            <a:xfrm>
              <a:off x="691789" y="1133273"/>
              <a:ext cx="9367724" cy="1538647"/>
              <a:chOff x="47745" y="1123725"/>
              <a:chExt cx="9367724" cy="1538647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03317" y="1161917"/>
                <a:ext cx="6949836" cy="1473387"/>
                <a:chOff x="703317" y="1161917"/>
                <a:chExt cx="6949836" cy="1473387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779709" y="1161917"/>
                  <a:ext cx="6740163" cy="1473387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779709" y="1521457"/>
                  <a:ext cx="6740163" cy="736661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703317" y="1337349"/>
                  <a:ext cx="477052" cy="246220"/>
                  <a:chOff x="1737965" y="1623828"/>
                  <a:chExt cx="477052" cy="246220"/>
                </a:xfrm>
              </p:grpSpPr>
              <p:sp>
                <p:nvSpPr>
                  <p:cNvPr id="4" name="Rectangle 3"/>
                  <p:cNvSpPr/>
                  <p:nvPr/>
                </p:nvSpPr>
                <p:spPr>
                  <a:xfrm>
                    <a:off x="1814357" y="1655165"/>
                    <a:ext cx="267379" cy="152771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1737965" y="1623828"/>
                    <a:ext cx="477052" cy="246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>
                        <a:solidFill>
                          <a:schemeClr val="bg1"/>
                        </a:solidFill>
                      </a:rPr>
                      <a:t>STRIP</a:t>
                    </a:r>
                  </a:p>
                </p:txBody>
              </p:sp>
            </p:grpSp>
            <p:sp>
              <p:nvSpPr>
                <p:cNvPr id="14" name="Rectangle 13"/>
                <p:cNvSpPr/>
                <p:nvPr/>
              </p:nvSpPr>
              <p:spPr>
                <a:xfrm>
                  <a:off x="2331206" y="1368686"/>
                  <a:ext cx="769709" cy="152771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2512636" y="1337349"/>
                  <a:ext cx="49629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bg1"/>
                      </a:solidFill>
                    </a:rPr>
                    <a:t>DVDD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158209" y="1368686"/>
                  <a:ext cx="769709" cy="152771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3339639" y="1337349"/>
                  <a:ext cx="49201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bg1"/>
                      </a:solidFill>
                    </a:rPr>
                    <a:t>AVDD</a:t>
                  </a: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366393" y="1368686"/>
                  <a:ext cx="769709" cy="152771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547827" y="1337349"/>
                  <a:ext cx="49201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bg1"/>
                      </a:solidFill>
                    </a:rPr>
                    <a:t>AVDD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5193396" y="1368686"/>
                  <a:ext cx="769709" cy="152771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374828" y="1337349"/>
                  <a:ext cx="49629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bg1"/>
                      </a:solidFill>
                    </a:rPr>
                    <a:t>DVDD</a:t>
                  </a: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1097614" y="1337349"/>
                  <a:ext cx="477052" cy="246220"/>
                  <a:chOff x="1737965" y="1623828"/>
                  <a:chExt cx="477052" cy="246220"/>
                </a:xfrm>
              </p:grpSpPr>
              <p:sp>
                <p:nvSpPr>
                  <p:cNvPr id="34" name="Rectangle 33"/>
                  <p:cNvSpPr/>
                  <p:nvPr/>
                </p:nvSpPr>
                <p:spPr>
                  <a:xfrm>
                    <a:off x="1814357" y="1655165"/>
                    <a:ext cx="267379" cy="152771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737965" y="1623828"/>
                    <a:ext cx="477052" cy="246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>
                        <a:solidFill>
                          <a:schemeClr val="bg1"/>
                        </a:solidFill>
                      </a:rPr>
                      <a:t>STRIP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1491911" y="1337349"/>
                  <a:ext cx="477052" cy="246220"/>
                  <a:chOff x="1737965" y="1623828"/>
                  <a:chExt cx="477052" cy="246220"/>
                </a:xfrm>
              </p:grpSpPr>
              <p:sp>
                <p:nvSpPr>
                  <p:cNvPr id="37" name="Rectangle 36"/>
                  <p:cNvSpPr/>
                  <p:nvPr/>
                </p:nvSpPr>
                <p:spPr>
                  <a:xfrm>
                    <a:off x="1814357" y="1655165"/>
                    <a:ext cx="267379" cy="152771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737965" y="1623828"/>
                    <a:ext cx="477052" cy="246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>
                        <a:solidFill>
                          <a:schemeClr val="bg1"/>
                        </a:solidFill>
                      </a:rPr>
                      <a:t>STRIP</a:t>
                    </a:r>
                  </a:p>
                </p:txBody>
              </p:sp>
            </p:grpSp>
            <p:grpSp>
              <p:nvGrpSpPr>
                <p:cNvPr id="39" name="Group 38"/>
                <p:cNvGrpSpPr/>
                <p:nvPr/>
              </p:nvGrpSpPr>
              <p:grpSpPr>
                <a:xfrm>
                  <a:off x="1886209" y="1337349"/>
                  <a:ext cx="477052" cy="246220"/>
                  <a:chOff x="1737965" y="1623828"/>
                  <a:chExt cx="477052" cy="246220"/>
                </a:xfrm>
              </p:grpSpPr>
              <p:sp>
                <p:nvSpPr>
                  <p:cNvPr id="40" name="Rectangle 39"/>
                  <p:cNvSpPr/>
                  <p:nvPr/>
                </p:nvSpPr>
                <p:spPr>
                  <a:xfrm>
                    <a:off x="1814357" y="1655165"/>
                    <a:ext cx="267379" cy="152771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1737965" y="1623828"/>
                    <a:ext cx="477052" cy="246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>
                        <a:solidFill>
                          <a:schemeClr val="bg1"/>
                        </a:solidFill>
                      </a:rPr>
                      <a:t>STRIP</a:t>
                    </a:r>
                  </a:p>
                </p:txBody>
              </p:sp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5993209" y="1337349"/>
                  <a:ext cx="477052" cy="246220"/>
                  <a:chOff x="1737965" y="1623828"/>
                  <a:chExt cx="477052" cy="246220"/>
                </a:xfrm>
              </p:grpSpPr>
              <p:sp>
                <p:nvSpPr>
                  <p:cNvPr id="43" name="Rectangle 42"/>
                  <p:cNvSpPr/>
                  <p:nvPr/>
                </p:nvSpPr>
                <p:spPr>
                  <a:xfrm>
                    <a:off x="1814357" y="1655165"/>
                    <a:ext cx="267379" cy="152771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1737965" y="1623828"/>
                    <a:ext cx="477052" cy="246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>
                        <a:solidFill>
                          <a:schemeClr val="bg1"/>
                        </a:solidFill>
                      </a:rPr>
                      <a:t>STRIP</a:t>
                    </a:r>
                  </a:p>
                </p:txBody>
              </p: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6387506" y="1337349"/>
                  <a:ext cx="477052" cy="246220"/>
                  <a:chOff x="1737965" y="1623828"/>
                  <a:chExt cx="477052" cy="246220"/>
                </a:xfrm>
              </p:grpSpPr>
              <p:sp>
                <p:nvSpPr>
                  <p:cNvPr id="46" name="Rectangle 45"/>
                  <p:cNvSpPr/>
                  <p:nvPr/>
                </p:nvSpPr>
                <p:spPr>
                  <a:xfrm>
                    <a:off x="1814357" y="1655165"/>
                    <a:ext cx="267379" cy="152771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1737965" y="1623828"/>
                    <a:ext cx="477052" cy="246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>
                        <a:solidFill>
                          <a:schemeClr val="bg1"/>
                        </a:solidFill>
                      </a:rPr>
                      <a:t>STRIP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6781803" y="1337349"/>
                  <a:ext cx="477052" cy="246220"/>
                  <a:chOff x="1737965" y="1623828"/>
                  <a:chExt cx="477052" cy="246220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1814357" y="1655165"/>
                    <a:ext cx="267379" cy="152771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1737965" y="1623828"/>
                    <a:ext cx="477052" cy="246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>
                        <a:solidFill>
                          <a:schemeClr val="bg1"/>
                        </a:solidFill>
                      </a:rPr>
                      <a:t>STRIP</a:t>
                    </a:r>
                  </a:p>
                </p:txBody>
              </p: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7176101" y="1337349"/>
                  <a:ext cx="477052" cy="246220"/>
                  <a:chOff x="1737965" y="1623828"/>
                  <a:chExt cx="477052" cy="246220"/>
                </a:xfrm>
              </p:grpSpPr>
              <p:sp>
                <p:nvSpPr>
                  <p:cNvPr id="52" name="Rectangle 51"/>
                  <p:cNvSpPr/>
                  <p:nvPr/>
                </p:nvSpPr>
                <p:spPr>
                  <a:xfrm>
                    <a:off x="1814357" y="1655165"/>
                    <a:ext cx="267379" cy="152771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1737965" y="1623828"/>
                    <a:ext cx="477052" cy="246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>
                        <a:solidFill>
                          <a:schemeClr val="bg1"/>
                        </a:solidFill>
                      </a:rPr>
                      <a:t>STRIP</a:t>
                    </a:r>
                  </a:p>
                </p:txBody>
              </p: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3935867" y="1337349"/>
                  <a:ext cx="434307" cy="246220"/>
                  <a:chOff x="1737965" y="1623828"/>
                  <a:chExt cx="434307" cy="246220"/>
                </a:xfrm>
              </p:grpSpPr>
              <p:sp>
                <p:nvSpPr>
                  <p:cNvPr id="55" name="Rectangle 54"/>
                  <p:cNvSpPr/>
                  <p:nvPr/>
                </p:nvSpPr>
                <p:spPr>
                  <a:xfrm>
                    <a:off x="1814357" y="1655165"/>
                    <a:ext cx="267379" cy="152771"/>
                  </a:xfrm>
                  <a:prstGeom prst="rect">
                    <a:avLst/>
                  </a:prstGeom>
                  <a:solidFill>
                    <a:srgbClr val="80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1737965" y="1623828"/>
                    <a:ext cx="434307" cy="246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600" dirty="0">
                        <a:solidFill>
                          <a:schemeClr val="bg1"/>
                        </a:solidFill>
                      </a:rPr>
                      <a:t>BIAS</a:t>
                    </a:r>
                  </a:p>
                </p:txBody>
              </p:sp>
            </p:grpSp>
            <p:sp>
              <p:nvSpPr>
                <p:cNvPr id="57" name="Rectangle 56"/>
                <p:cNvSpPr/>
                <p:nvPr/>
              </p:nvSpPr>
              <p:spPr>
                <a:xfrm>
                  <a:off x="785891" y="2272408"/>
                  <a:ext cx="2315772" cy="152771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1619567" y="2241071"/>
                  <a:ext cx="46209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bg1"/>
                      </a:solidFill>
                    </a:rPr>
                    <a:t>DVSS</a:t>
                  </a: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3192741" y="2272408"/>
                  <a:ext cx="1943361" cy="152771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026416" y="2241071"/>
                  <a:ext cx="45781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bg1"/>
                      </a:solidFill>
                    </a:rPr>
                    <a:t>AVSS</a:t>
                  </a: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5210522" y="2272408"/>
                  <a:ext cx="2315772" cy="152771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6044199" y="2241071"/>
                  <a:ext cx="46209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bg1"/>
                      </a:solidFill>
                    </a:rPr>
                    <a:t>DVSS</a:t>
                  </a:r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7688073" y="1123725"/>
                <a:ext cx="872461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>
                    <a:solidFill>
                      <a:srgbClr val="008000"/>
                    </a:solidFill>
                  </a:rPr>
                  <a:t>solder mask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688073" y="1307833"/>
                <a:ext cx="1727396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>
                    <a:solidFill>
                      <a:schemeClr val="accent2"/>
                    </a:solidFill>
                  </a:rPr>
                  <a:t>aluminum (IB) / copper (OB)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688072" y="1765778"/>
                <a:ext cx="765594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>
                    <a:solidFill>
                      <a:schemeClr val="accent6">
                        <a:lumMod val="75000"/>
                      </a:schemeClr>
                    </a:solidFill>
                  </a:rPr>
                  <a:t>polyimide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688072" y="2385374"/>
                <a:ext cx="872461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>
                    <a:solidFill>
                      <a:srgbClr val="008000"/>
                    </a:solidFill>
                  </a:rPr>
                  <a:t>solder mask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7688072" y="2207602"/>
                <a:ext cx="1727396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>
                    <a:solidFill>
                      <a:schemeClr val="accent2"/>
                    </a:solidFill>
                  </a:rPr>
                  <a:t>aluminum (IB) / copper (OB)</a:t>
                </a:r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>
                <a:off x="7530120" y="1269641"/>
                <a:ext cx="219633" cy="0"/>
              </a:xfrm>
              <a:prstGeom prst="straightConnector1">
                <a:avLst/>
              </a:prstGeom>
              <a:ln w="12700" cmpd="sng">
                <a:solidFill>
                  <a:srgbClr val="008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flipH="1">
                <a:off x="7530120" y="1450685"/>
                <a:ext cx="219633" cy="0"/>
              </a:xfrm>
              <a:prstGeom prst="straightConnector1">
                <a:avLst/>
              </a:prstGeom>
              <a:ln w="12700" cmpd="sng">
                <a:solidFill>
                  <a:srgbClr val="80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7530120" y="1918175"/>
                <a:ext cx="219633" cy="0"/>
              </a:xfrm>
              <a:prstGeom prst="straightConnector1">
                <a:avLst/>
              </a:prstGeom>
              <a:ln w="12700" cmpd="sng">
                <a:solidFill>
                  <a:schemeClr val="accent6">
                    <a:lumMod val="75000"/>
                  </a:schemeClr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7530120" y="2355343"/>
                <a:ext cx="219633" cy="0"/>
              </a:xfrm>
              <a:prstGeom prst="straightConnector1">
                <a:avLst/>
              </a:prstGeom>
              <a:ln w="12700" cmpd="sng">
                <a:solidFill>
                  <a:srgbClr val="80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flipH="1">
                <a:off x="7530120" y="2526839"/>
                <a:ext cx="219633" cy="0"/>
              </a:xfrm>
              <a:prstGeom prst="straightConnector1">
                <a:avLst/>
              </a:prstGeom>
              <a:ln w="12700" cmpd="sng">
                <a:solidFill>
                  <a:srgbClr val="008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 flipV="1">
                <a:off x="731962" y="1371973"/>
                <a:ext cx="0" cy="175432"/>
              </a:xfrm>
              <a:prstGeom prst="straightConnector1">
                <a:avLst/>
              </a:prstGeom>
              <a:ln w="6350" cmpd="sng">
                <a:solidFill>
                  <a:srgbClr val="0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rot="5400000" flipH="1">
                <a:off x="622146" y="1264852"/>
                <a:ext cx="219633" cy="0"/>
              </a:xfrm>
              <a:prstGeom prst="straightConnector1">
                <a:avLst/>
              </a:prstGeom>
              <a:ln w="6350" cmpd="sng">
                <a:solidFill>
                  <a:srgbClr val="0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flipH="1" flipV="1">
                <a:off x="731962" y="1547405"/>
                <a:ext cx="2" cy="720261"/>
              </a:xfrm>
              <a:prstGeom prst="straightConnector1">
                <a:avLst/>
              </a:prstGeom>
              <a:ln w="6350" cmpd="sng">
                <a:solidFill>
                  <a:srgbClr val="0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 flipV="1">
                <a:off x="731962" y="2274353"/>
                <a:ext cx="0" cy="175432"/>
              </a:xfrm>
              <a:prstGeom prst="straightConnector1">
                <a:avLst/>
              </a:prstGeom>
              <a:ln w="6350" cmpd="sng">
                <a:solidFill>
                  <a:srgbClr val="0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rot="5400000" flipH="1">
                <a:off x="622146" y="2540506"/>
                <a:ext cx="219633" cy="0"/>
              </a:xfrm>
              <a:prstGeom prst="straightConnector1">
                <a:avLst/>
              </a:prstGeom>
              <a:ln w="6350" cmpd="sng">
                <a:solidFill>
                  <a:srgbClr val="0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/>
              <p:cNvSpPr txBox="1"/>
              <p:nvPr/>
            </p:nvSpPr>
            <p:spPr>
              <a:xfrm>
                <a:off x="355622" y="1133273"/>
                <a:ext cx="48987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30</a:t>
                </a:r>
                <a:r>
                  <a:rPr lang="en-US" sz="600" dirty="0">
                    <a:latin typeface="Symbol" charset="2"/>
                    <a:cs typeface="Symbol" charset="2"/>
                  </a:rPr>
                  <a:t>m</a:t>
                </a:r>
                <a:r>
                  <a:rPr lang="en-US" sz="600" dirty="0"/>
                  <a:t>m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47745" y="1314317"/>
                <a:ext cx="79765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25</a:t>
                </a:r>
                <a:r>
                  <a:rPr lang="en-US" sz="600" dirty="0">
                    <a:latin typeface="Symbol" charset="2"/>
                    <a:cs typeface="Symbol" charset="2"/>
                  </a:rPr>
                  <a:t>m</a:t>
                </a:r>
                <a:r>
                  <a:rPr lang="en-US" sz="600" dirty="0"/>
                  <a:t>m/18 </a:t>
                </a:r>
                <a:r>
                  <a:rPr lang="en-US" sz="600" dirty="0">
                    <a:latin typeface="Symbol" charset="2"/>
                    <a:cs typeface="Symbol" charset="2"/>
                  </a:rPr>
                  <a:t>m</a:t>
                </a:r>
                <a:r>
                  <a:rPr lang="en-US" sz="600" dirty="0"/>
                  <a:t>m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355622" y="1762441"/>
                <a:ext cx="48987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75</a:t>
                </a:r>
                <a:r>
                  <a:rPr lang="en-US" sz="600" dirty="0">
                    <a:latin typeface="Symbol" charset="2"/>
                    <a:cs typeface="Symbol" charset="2"/>
                  </a:rPr>
                  <a:t>m</a:t>
                </a:r>
                <a:r>
                  <a:rPr lang="en-US" sz="600" dirty="0"/>
                  <a:t>m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47745" y="2231150"/>
                <a:ext cx="79765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25</a:t>
                </a:r>
                <a:r>
                  <a:rPr lang="en-US" sz="600" dirty="0">
                    <a:latin typeface="Symbol" charset="2"/>
                    <a:cs typeface="Symbol" charset="2"/>
                  </a:rPr>
                  <a:t>m</a:t>
                </a:r>
                <a:r>
                  <a:rPr lang="en-US" sz="600" dirty="0"/>
                  <a:t>m/18 </a:t>
                </a:r>
                <a:r>
                  <a:rPr lang="en-US" sz="600" dirty="0">
                    <a:latin typeface="Symbol" charset="2"/>
                    <a:cs typeface="Symbol" charset="2"/>
                  </a:rPr>
                  <a:t>m</a:t>
                </a:r>
                <a:r>
                  <a:rPr lang="en-US" sz="600" dirty="0"/>
                  <a:t>m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355622" y="2412296"/>
                <a:ext cx="48987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30</a:t>
                </a:r>
                <a:r>
                  <a:rPr lang="en-US" sz="600" dirty="0">
                    <a:latin typeface="Symbol" charset="2"/>
                    <a:cs typeface="Symbol" charset="2"/>
                  </a:rPr>
                  <a:t>m</a:t>
                </a:r>
                <a:r>
                  <a:rPr lang="en-US" sz="600" dirty="0"/>
                  <a:t>m</a:t>
                </a: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3338111" y="1759765"/>
              <a:ext cx="3326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accent1"/>
                  </a:solidFill>
                </a:rPr>
                <a:t>Flexible Printed Circuit (FPC) cross section </a:t>
              </a:r>
            </a:p>
          </p:txBody>
        </p:sp>
      </p:grpSp>
      <p:pic>
        <p:nvPicPr>
          <p:cNvPr id="108" name="Picture 107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3" y="938218"/>
            <a:ext cx="386233" cy="522068"/>
          </a:xfrm>
          <a:prstGeom prst="rect">
            <a:avLst/>
          </a:prstGeom>
        </p:spPr>
      </p:pic>
      <p:sp>
        <p:nvSpPr>
          <p:cNvPr id="109" name="Text Box 4"/>
          <p:cNvSpPr txBox="1">
            <a:spLocks noChangeArrowheads="1"/>
          </p:cNvSpPr>
          <p:nvPr/>
        </p:nvSpPr>
        <p:spPr bwMode="auto">
          <a:xfrm>
            <a:off x="216001" y="927453"/>
            <a:ext cx="429399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FPC to Chip interconnection – Wire Bonding</a:t>
            </a:r>
          </a:p>
        </p:txBody>
      </p:sp>
      <p:cxnSp>
        <p:nvCxnSpPr>
          <p:cNvPr id="110" name="Straight Connector 109"/>
          <p:cNvCxnSpPr/>
          <p:nvPr/>
        </p:nvCxnSpPr>
        <p:spPr>
          <a:xfrm flipH="1">
            <a:off x="235444" y="135853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5914" y="2895885"/>
            <a:ext cx="2703602" cy="994190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2" name="TextBox 111"/>
          <p:cNvSpPr txBox="1"/>
          <p:nvPr/>
        </p:nvSpPr>
        <p:spPr>
          <a:xfrm>
            <a:off x="4296172" y="3898337"/>
            <a:ext cx="26244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Droplets of glue (epoxy resin) dispensed on the FPC </a:t>
            </a: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4" b="31293"/>
          <a:stretch/>
        </p:blipFill>
        <p:spPr>
          <a:xfrm>
            <a:off x="7063599" y="2895885"/>
            <a:ext cx="1709863" cy="994190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TextBox 113"/>
          <p:cNvSpPr txBox="1"/>
          <p:nvPr/>
        </p:nvSpPr>
        <p:spPr>
          <a:xfrm>
            <a:off x="7185348" y="3898337"/>
            <a:ext cx="15536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chip pads aligned to FPC VIAs</a:t>
            </a: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t="7369" r="14589" b="7525"/>
          <a:stretch/>
        </p:blipFill>
        <p:spPr>
          <a:xfrm>
            <a:off x="6348496" y="4264143"/>
            <a:ext cx="1601568" cy="1093790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6000126" y="5378767"/>
            <a:ext cx="23278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FPC to Chip interconnection (Al wire bonding)</a:t>
            </a:r>
          </a:p>
        </p:txBody>
      </p:sp>
      <p:grpSp>
        <p:nvGrpSpPr>
          <p:cNvPr id="117" name="Group 116"/>
          <p:cNvGrpSpPr/>
          <p:nvPr/>
        </p:nvGrpSpPr>
        <p:grpSpPr>
          <a:xfrm>
            <a:off x="165868" y="2875706"/>
            <a:ext cx="5314084" cy="2961885"/>
            <a:chOff x="819924" y="2304890"/>
            <a:chExt cx="7085445" cy="3949180"/>
          </a:xfrm>
        </p:grpSpPr>
        <p:sp>
          <p:nvSpPr>
            <p:cNvPr id="118" name="Rectangle 117"/>
            <p:cNvSpPr/>
            <p:nvPr/>
          </p:nvSpPr>
          <p:spPr>
            <a:xfrm>
              <a:off x="4663830" y="4293262"/>
              <a:ext cx="1341539" cy="126661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5319345" y="4057357"/>
              <a:ext cx="678632" cy="235691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0" name="image12.png"/>
            <p:cNvPicPr>
              <a:picLocks noChangeAspect="1"/>
            </p:cNvPicPr>
            <p:nvPr/>
          </p:nvPicPr>
          <p:blipFill rotWithShape="1">
            <a:blip r:embed="rId6"/>
            <a:srcRect r="21581" b="39879"/>
            <a:stretch/>
          </p:blipFill>
          <p:spPr>
            <a:xfrm>
              <a:off x="1413284" y="2304890"/>
              <a:ext cx="4201673" cy="1733997"/>
            </a:xfrm>
            <a:prstGeom prst="rect">
              <a:avLst/>
            </a:prstGeom>
            <a:ln/>
          </p:spPr>
        </p:pic>
        <p:sp>
          <p:nvSpPr>
            <p:cNvPr id="121" name="Rectangle 120"/>
            <p:cNvSpPr/>
            <p:nvPr/>
          </p:nvSpPr>
          <p:spPr>
            <a:xfrm>
              <a:off x="1551889" y="4288240"/>
              <a:ext cx="1341539" cy="126661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177973" y="4014635"/>
              <a:ext cx="8724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rgbClr val="008000"/>
                  </a:solidFill>
                </a:rPr>
                <a:t>solder mask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177973" y="4198743"/>
              <a:ext cx="17273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chemeClr val="accent2"/>
                  </a:solidFill>
                </a:rPr>
                <a:t>aluminum (IB) / copper (OB)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177973" y="4656686"/>
              <a:ext cx="7655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chemeClr val="accent6">
                      <a:lumMod val="75000"/>
                    </a:schemeClr>
                  </a:solidFill>
                </a:rPr>
                <a:t>polyimide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177973" y="5276283"/>
              <a:ext cx="8724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rgbClr val="008000"/>
                  </a:solidFill>
                </a:rPr>
                <a:t>solder mask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177973" y="5098513"/>
              <a:ext cx="17273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chemeClr val="accent2"/>
                  </a:solidFill>
                </a:rPr>
                <a:t>aluminum (IB) / copper (OB)</a:t>
              </a: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flipH="1">
              <a:off x="6020021" y="4160551"/>
              <a:ext cx="219633" cy="0"/>
            </a:xfrm>
            <a:prstGeom prst="straightConnector1">
              <a:avLst/>
            </a:prstGeom>
            <a:ln w="12700" cmpd="sng">
              <a:solidFill>
                <a:srgbClr val="008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H="1">
              <a:off x="6020021" y="4341595"/>
              <a:ext cx="219633" cy="0"/>
            </a:xfrm>
            <a:prstGeom prst="straightConnector1">
              <a:avLst/>
            </a:prstGeom>
            <a:ln w="12700" cmpd="sng">
              <a:solidFill>
                <a:srgbClr val="8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flipH="1">
              <a:off x="6020021" y="4809085"/>
              <a:ext cx="219633" cy="0"/>
            </a:xfrm>
            <a:prstGeom prst="straightConnector1">
              <a:avLst/>
            </a:prstGeom>
            <a:ln w="12700" cmpd="sng">
              <a:solidFill>
                <a:schemeClr val="accent6">
                  <a:lumMod val="75000"/>
                </a:schemeClr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flipH="1">
              <a:off x="6020021" y="5246253"/>
              <a:ext cx="219633" cy="0"/>
            </a:xfrm>
            <a:prstGeom prst="straightConnector1">
              <a:avLst/>
            </a:prstGeom>
            <a:ln w="12700" cmpd="sng">
              <a:solidFill>
                <a:srgbClr val="8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H="1">
              <a:off x="6020021" y="5417749"/>
              <a:ext cx="219633" cy="0"/>
            </a:xfrm>
            <a:prstGeom prst="straightConnector1">
              <a:avLst/>
            </a:prstGeom>
            <a:ln w="12700" cmpd="sng">
              <a:solidFill>
                <a:srgbClr val="008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1504141" y="4291527"/>
              <a:ext cx="0" cy="17543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rot="5400000" flipH="1">
              <a:off x="1394325" y="4184406"/>
              <a:ext cx="219633" cy="0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H="1" flipV="1">
              <a:off x="1504141" y="4466959"/>
              <a:ext cx="2" cy="720261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flipV="1">
              <a:off x="1504141" y="5193907"/>
              <a:ext cx="0" cy="175432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rot="5400000" flipH="1">
              <a:off x="1394325" y="5460060"/>
              <a:ext cx="219633" cy="0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1127801" y="4052827"/>
              <a:ext cx="4898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30</a:t>
              </a:r>
              <a:r>
                <a:rPr lang="en-US" sz="600" dirty="0">
                  <a:latin typeface="Symbol" charset="2"/>
                  <a:cs typeface="Symbol" charset="2"/>
                </a:rPr>
                <a:t>m</a:t>
              </a:r>
              <a:r>
                <a:rPr lang="en-US" sz="600" dirty="0"/>
                <a:t>m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19924" y="4233871"/>
              <a:ext cx="7976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25</a:t>
              </a:r>
              <a:r>
                <a:rPr lang="en-US" sz="600" dirty="0">
                  <a:latin typeface="Symbol" charset="2"/>
                  <a:cs typeface="Symbol" charset="2"/>
                </a:rPr>
                <a:t>m</a:t>
              </a:r>
              <a:r>
                <a:rPr lang="en-US" sz="600" dirty="0"/>
                <a:t>m/18 </a:t>
              </a:r>
              <a:r>
                <a:rPr lang="en-US" sz="600" dirty="0">
                  <a:latin typeface="Symbol" charset="2"/>
                  <a:cs typeface="Symbol" charset="2"/>
                </a:rPr>
                <a:t>m</a:t>
              </a:r>
              <a:r>
                <a:rPr lang="en-US" sz="600" dirty="0"/>
                <a:t>m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127801" y="4681995"/>
              <a:ext cx="4898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75</a:t>
              </a:r>
              <a:r>
                <a:rPr lang="en-US" sz="600" dirty="0">
                  <a:latin typeface="Symbol" charset="2"/>
                  <a:cs typeface="Symbol" charset="2"/>
                </a:rPr>
                <a:t>m</a:t>
              </a:r>
              <a:r>
                <a:rPr lang="en-US" sz="600" dirty="0"/>
                <a:t>m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9924" y="5150705"/>
              <a:ext cx="7976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25</a:t>
              </a:r>
              <a:r>
                <a:rPr lang="en-US" sz="600" dirty="0">
                  <a:latin typeface="Symbol" charset="2"/>
                  <a:cs typeface="Symbol" charset="2"/>
                </a:rPr>
                <a:t>m</a:t>
              </a:r>
              <a:r>
                <a:rPr lang="en-US" sz="600" dirty="0"/>
                <a:t>m/18 </a:t>
              </a:r>
              <a:r>
                <a:rPr lang="en-US" sz="600" dirty="0">
                  <a:latin typeface="Symbol" charset="2"/>
                  <a:cs typeface="Symbol" charset="2"/>
                </a:rPr>
                <a:t>m</a:t>
              </a:r>
              <a:r>
                <a:rPr lang="en-US" sz="600" dirty="0"/>
                <a:t>m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27801" y="5331850"/>
              <a:ext cx="4898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30</a:t>
              </a:r>
              <a:r>
                <a:rPr lang="en-US" sz="600" dirty="0">
                  <a:latin typeface="Symbol" charset="2"/>
                  <a:cs typeface="Symbol" charset="2"/>
                </a:rPr>
                <a:t>m</a:t>
              </a:r>
              <a:r>
                <a:rPr lang="en-US" sz="600" dirty="0"/>
                <a:t>m</a:t>
              </a: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551888" y="4288240"/>
              <a:ext cx="675268" cy="178719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558071" y="5191963"/>
              <a:ext cx="791052" cy="13988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2578305" y="4294223"/>
              <a:ext cx="315124" cy="10298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551889" y="4441011"/>
              <a:ext cx="1242532" cy="7366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6" name="Rectangle 145"/>
            <p:cNvSpPr/>
            <p:nvPr/>
          </p:nvSpPr>
          <p:spPr>
            <a:xfrm flipH="1">
              <a:off x="5319344" y="4293048"/>
              <a:ext cx="682659" cy="14526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7" name="Rectangle 146"/>
            <p:cNvSpPr/>
            <p:nvPr/>
          </p:nvSpPr>
          <p:spPr>
            <a:xfrm flipH="1">
              <a:off x="5204769" y="5196771"/>
              <a:ext cx="791052" cy="13988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8" name="Rectangle 147"/>
            <p:cNvSpPr/>
            <p:nvPr/>
          </p:nvSpPr>
          <p:spPr>
            <a:xfrm flipH="1">
              <a:off x="4660463" y="4299031"/>
              <a:ext cx="315124" cy="10298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9" name="Rectangle 148"/>
            <p:cNvSpPr/>
            <p:nvPr/>
          </p:nvSpPr>
          <p:spPr>
            <a:xfrm flipH="1">
              <a:off x="4759471" y="4445819"/>
              <a:ext cx="1242532" cy="7366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548523" y="4052335"/>
              <a:ext cx="678632" cy="235691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548523" y="5869942"/>
              <a:ext cx="4452399" cy="384128"/>
            </a:xfrm>
            <a:prstGeom prst="rect">
              <a:avLst/>
            </a:prstGeom>
            <a:pattFill prst="sphere">
              <a:fgClr>
                <a:schemeClr val="bg1">
                  <a:lumMod val="75000"/>
                </a:schemeClr>
              </a:fgClr>
              <a:bgClr>
                <a:prstClr val="white"/>
              </a:bgClr>
            </a:pattFill>
            <a:ln/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2" name="Double Wave 23"/>
            <p:cNvSpPr/>
            <p:nvPr/>
          </p:nvSpPr>
          <p:spPr>
            <a:xfrm rot="5400000" flipH="1">
              <a:off x="5210555" y="5094225"/>
              <a:ext cx="315084" cy="1236350"/>
            </a:xfrm>
            <a:prstGeom prst="doubleWave">
              <a:avLst>
                <a:gd name="adj1" fmla="val 959"/>
                <a:gd name="adj2" fmla="val 206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50000"/>
                  <a:lumOff val="50000"/>
                  <a:alpha val="82000"/>
                </a:schemeClr>
              </a:solidFill>
            </a:ln>
            <a:effectLst>
              <a:innerShdw dist="1930400" dir="2160000">
                <a:schemeClr val="bg1">
                  <a:lumMod val="50000"/>
                  <a:alpha val="0"/>
                </a:scheme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685783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Double Wave 23"/>
            <p:cNvSpPr/>
            <p:nvPr/>
          </p:nvSpPr>
          <p:spPr>
            <a:xfrm rot="5400000" flipH="1">
              <a:off x="2069614" y="5094225"/>
              <a:ext cx="315084" cy="1236350"/>
            </a:xfrm>
            <a:prstGeom prst="doubleWave">
              <a:avLst>
                <a:gd name="adj1" fmla="val 959"/>
                <a:gd name="adj2" fmla="val 206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50000"/>
                  <a:lumOff val="50000"/>
                  <a:alpha val="82000"/>
                </a:schemeClr>
              </a:solidFill>
            </a:ln>
            <a:effectLst>
              <a:innerShdw dist="1930400" dir="2160000">
                <a:schemeClr val="bg1">
                  <a:lumMod val="50000"/>
                  <a:alpha val="0"/>
                </a:scheme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685783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4" name="Straight Connector 153"/>
            <p:cNvCxnSpPr/>
            <p:nvPr/>
          </p:nvCxnSpPr>
          <p:spPr>
            <a:xfrm>
              <a:off x="3647818" y="5864034"/>
              <a:ext cx="458363" cy="0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Freeform 154"/>
            <p:cNvSpPr/>
            <p:nvPr/>
          </p:nvSpPr>
          <p:spPr>
            <a:xfrm flipH="1">
              <a:off x="3771952" y="4014636"/>
              <a:ext cx="1062514" cy="1849398"/>
            </a:xfrm>
            <a:custGeom>
              <a:avLst/>
              <a:gdLst>
                <a:gd name="connsiteX0" fmla="*/ 0 w 488950"/>
                <a:gd name="connsiteY0" fmla="*/ 262829 h 622438"/>
                <a:gd name="connsiteX1" fmla="*/ 76200 w 488950"/>
                <a:gd name="connsiteY1" fmla="*/ 59629 h 622438"/>
                <a:gd name="connsiteX2" fmla="*/ 222250 w 488950"/>
                <a:gd name="connsiteY2" fmla="*/ 40579 h 622438"/>
                <a:gd name="connsiteX3" fmla="*/ 387350 w 488950"/>
                <a:gd name="connsiteY3" fmla="*/ 561279 h 622438"/>
                <a:gd name="connsiteX4" fmla="*/ 488950 w 488950"/>
                <a:gd name="connsiteY4" fmla="*/ 612079 h 622438"/>
                <a:gd name="connsiteX5" fmla="*/ 488950 w 488950"/>
                <a:gd name="connsiteY5" fmla="*/ 612079 h 622438"/>
                <a:gd name="connsiteX0" fmla="*/ 0 w 476473"/>
                <a:gd name="connsiteY0" fmla="*/ 101863 h 616744"/>
                <a:gd name="connsiteX1" fmla="*/ 63723 w 476473"/>
                <a:gd name="connsiteY1" fmla="*/ 53935 h 616744"/>
                <a:gd name="connsiteX2" fmla="*/ 209773 w 476473"/>
                <a:gd name="connsiteY2" fmla="*/ 34885 h 616744"/>
                <a:gd name="connsiteX3" fmla="*/ 374873 w 476473"/>
                <a:gd name="connsiteY3" fmla="*/ 555585 h 616744"/>
                <a:gd name="connsiteX4" fmla="*/ 476473 w 476473"/>
                <a:gd name="connsiteY4" fmla="*/ 606385 h 616744"/>
                <a:gd name="connsiteX5" fmla="*/ 476473 w 476473"/>
                <a:gd name="connsiteY5" fmla="*/ 606385 h 616744"/>
                <a:gd name="connsiteX0" fmla="*/ 0 w 476473"/>
                <a:gd name="connsiteY0" fmla="*/ 101863 h 616744"/>
                <a:gd name="connsiteX1" fmla="*/ 63723 w 476473"/>
                <a:gd name="connsiteY1" fmla="*/ 53935 h 616744"/>
                <a:gd name="connsiteX2" fmla="*/ 209773 w 476473"/>
                <a:gd name="connsiteY2" fmla="*/ 34885 h 616744"/>
                <a:gd name="connsiteX3" fmla="*/ 374873 w 476473"/>
                <a:gd name="connsiteY3" fmla="*/ 555585 h 616744"/>
                <a:gd name="connsiteX4" fmla="*/ 476473 w 476473"/>
                <a:gd name="connsiteY4" fmla="*/ 606385 h 616744"/>
                <a:gd name="connsiteX5" fmla="*/ 476473 w 476473"/>
                <a:gd name="connsiteY5" fmla="*/ 606385 h 616744"/>
                <a:gd name="connsiteX0" fmla="*/ 0 w 476473"/>
                <a:gd name="connsiteY0" fmla="*/ 103401 h 618282"/>
                <a:gd name="connsiteX1" fmla="*/ 82438 w 476473"/>
                <a:gd name="connsiteY1" fmla="*/ 50464 h 618282"/>
                <a:gd name="connsiteX2" fmla="*/ 209773 w 476473"/>
                <a:gd name="connsiteY2" fmla="*/ 36423 h 618282"/>
                <a:gd name="connsiteX3" fmla="*/ 374873 w 476473"/>
                <a:gd name="connsiteY3" fmla="*/ 557123 h 618282"/>
                <a:gd name="connsiteX4" fmla="*/ 476473 w 476473"/>
                <a:gd name="connsiteY4" fmla="*/ 607923 h 618282"/>
                <a:gd name="connsiteX5" fmla="*/ 476473 w 476473"/>
                <a:gd name="connsiteY5" fmla="*/ 607923 h 618282"/>
                <a:gd name="connsiteX0" fmla="*/ 0 w 476473"/>
                <a:gd name="connsiteY0" fmla="*/ 97672 h 612553"/>
                <a:gd name="connsiteX1" fmla="*/ 62164 w 476473"/>
                <a:gd name="connsiteY1" fmla="*/ 64770 h 612553"/>
                <a:gd name="connsiteX2" fmla="*/ 209773 w 476473"/>
                <a:gd name="connsiteY2" fmla="*/ 30694 h 612553"/>
                <a:gd name="connsiteX3" fmla="*/ 374873 w 476473"/>
                <a:gd name="connsiteY3" fmla="*/ 551394 h 612553"/>
                <a:gd name="connsiteX4" fmla="*/ 476473 w 476473"/>
                <a:gd name="connsiteY4" fmla="*/ 602194 h 612553"/>
                <a:gd name="connsiteX5" fmla="*/ 476473 w 476473"/>
                <a:gd name="connsiteY5" fmla="*/ 602194 h 612553"/>
                <a:gd name="connsiteX0" fmla="*/ 0 w 476473"/>
                <a:gd name="connsiteY0" fmla="*/ 98520 h 613401"/>
                <a:gd name="connsiteX1" fmla="*/ 62164 w 476473"/>
                <a:gd name="connsiteY1" fmla="*/ 65618 h 613401"/>
                <a:gd name="connsiteX2" fmla="*/ 209773 w 476473"/>
                <a:gd name="connsiteY2" fmla="*/ 31542 h 613401"/>
                <a:gd name="connsiteX3" fmla="*/ 374873 w 476473"/>
                <a:gd name="connsiteY3" fmla="*/ 552242 h 613401"/>
                <a:gd name="connsiteX4" fmla="*/ 476473 w 476473"/>
                <a:gd name="connsiteY4" fmla="*/ 603042 h 613401"/>
                <a:gd name="connsiteX5" fmla="*/ 476473 w 476473"/>
                <a:gd name="connsiteY5" fmla="*/ 603042 h 613401"/>
                <a:gd name="connsiteX0" fmla="*/ 0 w 476473"/>
                <a:gd name="connsiteY0" fmla="*/ 97294 h 612175"/>
                <a:gd name="connsiteX1" fmla="*/ 62164 w 476473"/>
                <a:gd name="connsiteY1" fmla="*/ 64392 h 612175"/>
                <a:gd name="connsiteX2" fmla="*/ 61624 w 476473"/>
                <a:gd name="connsiteY2" fmla="*/ 62364 h 612175"/>
                <a:gd name="connsiteX3" fmla="*/ 209773 w 476473"/>
                <a:gd name="connsiteY3" fmla="*/ 30316 h 612175"/>
                <a:gd name="connsiteX4" fmla="*/ 374873 w 476473"/>
                <a:gd name="connsiteY4" fmla="*/ 551016 h 612175"/>
                <a:gd name="connsiteX5" fmla="*/ 476473 w 476473"/>
                <a:gd name="connsiteY5" fmla="*/ 601816 h 612175"/>
                <a:gd name="connsiteX6" fmla="*/ 476473 w 476473"/>
                <a:gd name="connsiteY6" fmla="*/ 601816 h 612175"/>
                <a:gd name="connsiteX0" fmla="*/ 0 w 476473"/>
                <a:gd name="connsiteY0" fmla="*/ 97294 h 612175"/>
                <a:gd name="connsiteX1" fmla="*/ 62164 w 476473"/>
                <a:gd name="connsiteY1" fmla="*/ 64392 h 612175"/>
                <a:gd name="connsiteX2" fmla="*/ 60064 w 476473"/>
                <a:gd name="connsiteY2" fmla="*/ 62364 h 612175"/>
                <a:gd name="connsiteX3" fmla="*/ 209773 w 476473"/>
                <a:gd name="connsiteY3" fmla="*/ 30316 h 612175"/>
                <a:gd name="connsiteX4" fmla="*/ 374873 w 476473"/>
                <a:gd name="connsiteY4" fmla="*/ 551016 h 612175"/>
                <a:gd name="connsiteX5" fmla="*/ 476473 w 476473"/>
                <a:gd name="connsiteY5" fmla="*/ 601816 h 612175"/>
                <a:gd name="connsiteX6" fmla="*/ 476473 w 476473"/>
                <a:gd name="connsiteY6" fmla="*/ 601816 h 612175"/>
                <a:gd name="connsiteX0" fmla="*/ 0 w 476473"/>
                <a:gd name="connsiteY0" fmla="*/ 97294 h 612175"/>
                <a:gd name="connsiteX1" fmla="*/ 62164 w 476473"/>
                <a:gd name="connsiteY1" fmla="*/ 64392 h 612175"/>
                <a:gd name="connsiteX2" fmla="*/ 60064 w 476473"/>
                <a:gd name="connsiteY2" fmla="*/ 62364 h 612175"/>
                <a:gd name="connsiteX3" fmla="*/ 209773 w 476473"/>
                <a:gd name="connsiteY3" fmla="*/ 30316 h 612175"/>
                <a:gd name="connsiteX4" fmla="*/ 374873 w 476473"/>
                <a:gd name="connsiteY4" fmla="*/ 551016 h 612175"/>
                <a:gd name="connsiteX5" fmla="*/ 476473 w 476473"/>
                <a:gd name="connsiteY5" fmla="*/ 601816 h 612175"/>
                <a:gd name="connsiteX6" fmla="*/ 476473 w 476473"/>
                <a:gd name="connsiteY6" fmla="*/ 601816 h 612175"/>
                <a:gd name="connsiteX0" fmla="*/ 0 w 476473"/>
                <a:gd name="connsiteY0" fmla="*/ 97671 h 612552"/>
                <a:gd name="connsiteX1" fmla="*/ 62164 w 476473"/>
                <a:gd name="connsiteY1" fmla="*/ 64769 h 612552"/>
                <a:gd name="connsiteX2" fmla="*/ 209773 w 476473"/>
                <a:gd name="connsiteY2" fmla="*/ 30693 h 612552"/>
                <a:gd name="connsiteX3" fmla="*/ 374873 w 476473"/>
                <a:gd name="connsiteY3" fmla="*/ 551393 h 612552"/>
                <a:gd name="connsiteX4" fmla="*/ 476473 w 476473"/>
                <a:gd name="connsiteY4" fmla="*/ 602193 h 612552"/>
                <a:gd name="connsiteX5" fmla="*/ 476473 w 476473"/>
                <a:gd name="connsiteY5" fmla="*/ 602193 h 612552"/>
                <a:gd name="connsiteX0" fmla="*/ 0 w 476473"/>
                <a:gd name="connsiteY0" fmla="*/ 90633 h 605514"/>
                <a:gd name="connsiteX1" fmla="*/ 209773 w 476473"/>
                <a:gd name="connsiteY1" fmla="*/ 23655 h 605514"/>
                <a:gd name="connsiteX2" fmla="*/ 374873 w 476473"/>
                <a:gd name="connsiteY2" fmla="*/ 544355 h 605514"/>
                <a:gd name="connsiteX3" fmla="*/ 476473 w 476473"/>
                <a:gd name="connsiteY3" fmla="*/ 595155 h 605514"/>
                <a:gd name="connsiteX4" fmla="*/ 476473 w 476473"/>
                <a:gd name="connsiteY4" fmla="*/ 595155 h 605514"/>
                <a:gd name="connsiteX0" fmla="*/ 0 w 479592"/>
                <a:gd name="connsiteY0" fmla="*/ 90633 h 605514"/>
                <a:gd name="connsiteX1" fmla="*/ 209773 w 479592"/>
                <a:gd name="connsiteY1" fmla="*/ 23655 h 605514"/>
                <a:gd name="connsiteX2" fmla="*/ 374873 w 479592"/>
                <a:gd name="connsiteY2" fmla="*/ 544355 h 605514"/>
                <a:gd name="connsiteX3" fmla="*/ 476473 w 479592"/>
                <a:gd name="connsiteY3" fmla="*/ 595155 h 605514"/>
                <a:gd name="connsiteX4" fmla="*/ 476473 w 479592"/>
                <a:gd name="connsiteY4" fmla="*/ 595155 h 605514"/>
                <a:gd name="connsiteX5" fmla="*/ 479592 w 479592"/>
                <a:gd name="connsiteY5" fmla="*/ 591641 h 605514"/>
                <a:gd name="connsiteX0" fmla="*/ 0 w 498307"/>
                <a:gd name="connsiteY0" fmla="*/ 90633 h 609172"/>
                <a:gd name="connsiteX1" fmla="*/ 209773 w 498307"/>
                <a:gd name="connsiteY1" fmla="*/ 23655 h 609172"/>
                <a:gd name="connsiteX2" fmla="*/ 374873 w 498307"/>
                <a:gd name="connsiteY2" fmla="*/ 544355 h 609172"/>
                <a:gd name="connsiteX3" fmla="*/ 476473 w 498307"/>
                <a:gd name="connsiteY3" fmla="*/ 595155 h 609172"/>
                <a:gd name="connsiteX4" fmla="*/ 476473 w 498307"/>
                <a:gd name="connsiteY4" fmla="*/ 595155 h 609172"/>
                <a:gd name="connsiteX5" fmla="*/ 498307 w 498307"/>
                <a:gd name="connsiteY5" fmla="*/ 609172 h 609172"/>
                <a:gd name="connsiteX0" fmla="*/ 0 w 498307"/>
                <a:gd name="connsiteY0" fmla="*/ 90633 h 610181"/>
                <a:gd name="connsiteX1" fmla="*/ 209773 w 498307"/>
                <a:gd name="connsiteY1" fmla="*/ 23655 h 610181"/>
                <a:gd name="connsiteX2" fmla="*/ 374873 w 498307"/>
                <a:gd name="connsiteY2" fmla="*/ 544355 h 610181"/>
                <a:gd name="connsiteX3" fmla="*/ 476473 w 498307"/>
                <a:gd name="connsiteY3" fmla="*/ 595155 h 610181"/>
                <a:gd name="connsiteX4" fmla="*/ 443722 w 498307"/>
                <a:gd name="connsiteY4" fmla="*/ 610181 h 610181"/>
                <a:gd name="connsiteX5" fmla="*/ 498307 w 498307"/>
                <a:gd name="connsiteY5" fmla="*/ 609172 h 610181"/>
                <a:gd name="connsiteX0" fmla="*/ 0 w 498307"/>
                <a:gd name="connsiteY0" fmla="*/ 90633 h 610525"/>
                <a:gd name="connsiteX1" fmla="*/ 209773 w 498307"/>
                <a:gd name="connsiteY1" fmla="*/ 23655 h 610525"/>
                <a:gd name="connsiteX2" fmla="*/ 374873 w 498307"/>
                <a:gd name="connsiteY2" fmla="*/ 544355 h 610525"/>
                <a:gd name="connsiteX3" fmla="*/ 443722 w 498307"/>
                <a:gd name="connsiteY3" fmla="*/ 610181 h 610525"/>
                <a:gd name="connsiteX4" fmla="*/ 498307 w 498307"/>
                <a:gd name="connsiteY4" fmla="*/ 609172 h 610525"/>
                <a:gd name="connsiteX0" fmla="*/ 0 w 498307"/>
                <a:gd name="connsiteY0" fmla="*/ 90633 h 609172"/>
                <a:gd name="connsiteX1" fmla="*/ 209773 w 498307"/>
                <a:gd name="connsiteY1" fmla="*/ 23655 h 609172"/>
                <a:gd name="connsiteX2" fmla="*/ 374873 w 498307"/>
                <a:gd name="connsiteY2" fmla="*/ 544355 h 609172"/>
                <a:gd name="connsiteX3" fmla="*/ 409411 w 498307"/>
                <a:gd name="connsiteY3" fmla="*/ 605172 h 609172"/>
                <a:gd name="connsiteX4" fmla="*/ 498307 w 498307"/>
                <a:gd name="connsiteY4" fmla="*/ 609172 h 609172"/>
                <a:gd name="connsiteX0" fmla="*/ 0 w 409411"/>
                <a:gd name="connsiteY0" fmla="*/ 90633 h 607283"/>
                <a:gd name="connsiteX1" fmla="*/ 209773 w 409411"/>
                <a:gd name="connsiteY1" fmla="*/ 23655 h 607283"/>
                <a:gd name="connsiteX2" fmla="*/ 374873 w 409411"/>
                <a:gd name="connsiteY2" fmla="*/ 544355 h 607283"/>
                <a:gd name="connsiteX3" fmla="*/ 409411 w 409411"/>
                <a:gd name="connsiteY3" fmla="*/ 605172 h 607283"/>
                <a:gd name="connsiteX0" fmla="*/ 0 w 451520"/>
                <a:gd name="connsiteY0" fmla="*/ 90633 h 605748"/>
                <a:gd name="connsiteX1" fmla="*/ 209773 w 451520"/>
                <a:gd name="connsiteY1" fmla="*/ 23655 h 605748"/>
                <a:gd name="connsiteX2" fmla="*/ 374873 w 451520"/>
                <a:gd name="connsiteY2" fmla="*/ 544355 h 605748"/>
                <a:gd name="connsiteX3" fmla="*/ 451520 w 451520"/>
                <a:gd name="connsiteY3" fmla="*/ 602668 h 605748"/>
                <a:gd name="connsiteX0" fmla="*/ 0 w 451520"/>
                <a:gd name="connsiteY0" fmla="*/ 90633 h 607752"/>
                <a:gd name="connsiteX1" fmla="*/ 209773 w 451520"/>
                <a:gd name="connsiteY1" fmla="*/ 23655 h 607752"/>
                <a:gd name="connsiteX2" fmla="*/ 374873 w 451520"/>
                <a:gd name="connsiteY2" fmla="*/ 544355 h 607752"/>
                <a:gd name="connsiteX3" fmla="*/ 451520 w 451520"/>
                <a:gd name="connsiteY3" fmla="*/ 602668 h 60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520" h="607752">
                  <a:moveTo>
                    <a:pt x="0" y="90633"/>
                  </a:moveTo>
                  <a:cubicBezTo>
                    <a:pt x="43703" y="76679"/>
                    <a:pt x="147294" y="-51965"/>
                    <a:pt x="209773" y="23655"/>
                  </a:cubicBezTo>
                  <a:cubicBezTo>
                    <a:pt x="272252" y="99275"/>
                    <a:pt x="334582" y="447853"/>
                    <a:pt x="374873" y="544355"/>
                  </a:cubicBezTo>
                  <a:cubicBezTo>
                    <a:pt x="415164" y="640857"/>
                    <a:pt x="413792" y="596874"/>
                    <a:pt x="451520" y="602668"/>
                  </a:cubicBezTo>
                </a:path>
              </a:pathLst>
            </a:cu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578305" y="5898586"/>
              <a:ext cx="8404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pixel chip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631091" y="5902938"/>
              <a:ext cx="48132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pad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099724" y="5586317"/>
              <a:ext cx="51338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glue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952425" y="5566634"/>
              <a:ext cx="51338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glue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188660" y="4681995"/>
              <a:ext cx="92162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Al bonding</a:t>
              </a:r>
            </a:p>
            <a:p>
              <a:pPr algn="ctr"/>
              <a:r>
                <a:rPr lang="en-US" sz="900" dirty="0"/>
                <a:t>wire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30775" y="1759437"/>
            <a:ext cx="1463863" cy="577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accent1"/>
                </a:solidFill>
              </a:rPr>
              <a:t>PCB conductor</a:t>
            </a:r>
          </a:p>
          <a:p>
            <a:pPr algn="ctr"/>
            <a:r>
              <a:rPr lang="en-US" sz="1050" dirty="0">
                <a:solidFill>
                  <a:schemeClr val="accent1"/>
                </a:solidFill>
              </a:rPr>
              <a:t>aluminum  Inner Layers</a:t>
            </a:r>
          </a:p>
          <a:p>
            <a:pPr algn="ctr"/>
            <a:r>
              <a:rPr lang="en-US" sz="1050" dirty="0">
                <a:solidFill>
                  <a:schemeClr val="accent1"/>
                </a:solidFill>
              </a:rPr>
              <a:t>copper outer layers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1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02979" y="6343985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52</a:t>
            </a:fld>
            <a:endParaRPr lang="en-US" dirty="0"/>
          </a:p>
        </p:txBody>
      </p:sp>
      <p:pic>
        <p:nvPicPr>
          <p:cNvPr id="3" name="Picture 2" descr="2012-Jul-04-01_4_Color_Logo_small_C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3" y="938218"/>
            <a:ext cx="386233" cy="522068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6001" y="927453"/>
            <a:ext cx="513775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Hybrid Integrated Circuits (HIC) and Stave Prototypes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35444" y="135853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84255" y="1199251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981" y="1483417"/>
            <a:ext cx="6696075" cy="7621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Stave temperature measurements while powering on stave in two steps</a:t>
            </a:r>
          </a:p>
          <a:p>
            <a:pPr marL="342892" indent="-342892">
              <a:spcBef>
                <a:spcPts val="450"/>
              </a:spcBef>
              <a:buAutoNum type="arabicParenR"/>
            </a:pPr>
            <a:r>
              <a:rPr lang="en-US" sz="1350" dirty="0">
                <a:solidFill>
                  <a:schemeClr val="accent1"/>
                </a:solidFill>
              </a:rPr>
              <a:t>Power on (with CLK): ~ 80 </a:t>
            </a:r>
            <a:r>
              <a:rPr lang="en-US" sz="1350" dirty="0" err="1">
                <a:solidFill>
                  <a:schemeClr val="accent1"/>
                </a:solidFill>
              </a:rPr>
              <a:t>mW</a:t>
            </a:r>
            <a:r>
              <a:rPr lang="en-US" sz="1350" dirty="0">
                <a:solidFill>
                  <a:schemeClr val="accent1"/>
                </a:solidFill>
              </a:rPr>
              <a:t> digital + 20 </a:t>
            </a:r>
            <a:r>
              <a:rPr lang="en-US" sz="1350" dirty="0" err="1">
                <a:solidFill>
                  <a:schemeClr val="accent1"/>
                </a:solidFill>
              </a:rPr>
              <a:t>mW</a:t>
            </a:r>
            <a:r>
              <a:rPr lang="en-US" sz="1350" dirty="0">
                <a:solidFill>
                  <a:schemeClr val="accent1"/>
                </a:solidFill>
              </a:rPr>
              <a:t> analogue / chip</a:t>
            </a:r>
          </a:p>
          <a:p>
            <a:pPr marL="342892" indent="-342892">
              <a:spcBef>
                <a:spcPts val="225"/>
              </a:spcBef>
              <a:buAutoNum type="arabicParenR"/>
            </a:pPr>
            <a:r>
              <a:rPr lang="en-US" sz="1350" dirty="0">
                <a:solidFill>
                  <a:schemeClr val="accent1"/>
                </a:solidFill>
              </a:rPr>
              <a:t>Activation of high-speed serial output (DTU): ~ 160 </a:t>
            </a:r>
            <a:r>
              <a:rPr lang="en-US" sz="1350" dirty="0" err="1">
                <a:solidFill>
                  <a:schemeClr val="accent1"/>
                </a:solidFill>
              </a:rPr>
              <a:t>mW</a:t>
            </a:r>
            <a:r>
              <a:rPr lang="en-US" sz="1350" dirty="0">
                <a:solidFill>
                  <a:schemeClr val="accent1"/>
                </a:solidFill>
              </a:rPr>
              <a:t> digital + 20 </a:t>
            </a:r>
            <a:r>
              <a:rPr lang="en-US" sz="1350" dirty="0" err="1">
                <a:solidFill>
                  <a:schemeClr val="accent1"/>
                </a:solidFill>
              </a:rPr>
              <a:t>mW</a:t>
            </a:r>
            <a:r>
              <a:rPr lang="en-US" sz="1350" dirty="0">
                <a:solidFill>
                  <a:schemeClr val="accent1"/>
                </a:solidFill>
              </a:rPr>
              <a:t> analogue / chip </a:t>
            </a:r>
          </a:p>
        </p:txBody>
      </p:sp>
      <p:pic>
        <p:nvPicPr>
          <p:cNvPr id="8" name="2016-04-28T14415869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8435" r="3879" b="83131"/>
          <a:stretch/>
        </p:blipFill>
        <p:spPr>
          <a:xfrm>
            <a:off x="242074" y="2453311"/>
            <a:ext cx="6535550" cy="4301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00235" y="2455353"/>
            <a:ext cx="729000" cy="430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/>
          <p:cNvSpPr/>
          <p:nvPr/>
        </p:nvSpPr>
        <p:spPr>
          <a:xfrm>
            <a:off x="971235" y="2455351"/>
            <a:ext cx="729000" cy="430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/>
          <p:cNvSpPr/>
          <p:nvPr/>
        </p:nvSpPr>
        <p:spPr>
          <a:xfrm>
            <a:off x="242782" y="2455351"/>
            <a:ext cx="729000" cy="430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/>
          <p:cNvSpPr/>
          <p:nvPr/>
        </p:nvSpPr>
        <p:spPr>
          <a:xfrm>
            <a:off x="2429235" y="2455353"/>
            <a:ext cx="729000" cy="430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/>
          <p:cNvSpPr/>
          <p:nvPr/>
        </p:nvSpPr>
        <p:spPr>
          <a:xfrm>
            <a:off x="3158236" y="2453311"/>
            <a:ext cx="708825" cy="430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13"/>
          <p:cNvSpPr/>
          <p:nvPr/>
        </p:nvSpPr>
        <p:spPr>
          <a:xfrm>
            <a:off x="3862751" y="2453313"/>
            <a:ext cx="729000" cy="430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/>
        </p:nvSpPr>
        <p:spPr>
          <a:xfrm>
            <a:off x="4591751" y="2458234"/>
            <a:ext cx="729000" cy="430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 15"/>
          <p:cNvSpPr/>
          <p:nvPr/>
        </p:nvSpPr>
        <p:spPr>
          <a:xfrm>
            <a:off x="5320751" y="2458234"/>
            <a:ext cx="729000" cy="430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 16"/>
          <p:cNvSpPr/>
          <p:nvPr/>
        </p:nvSpPr>
        <p:spPr>
          <a:xfrm>
            <a:off x="6042524" y="2453311"/>
            <a:ext cx="729000" cy="430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4" y="3180024"/>
            <a:ext cx="2971196" cy="228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43" y="3163900"/>
            <a:ext cx="3104921" cy="239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87" y="3002422"/>
            <a:ext cx="230687" cy="2553935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V="1">
            <a:off x="972770" y="4490336"/>
            <a:ext cx="0" cy="324045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12558" y="3987751"/>
            <a:ext cx="0" cy="216030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4718" y="4814381"/>
            <a:ext cx="685800" cy="220343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no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Power 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26490" y="4203784"/>
            <a:ext cx="685800" cy="220343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no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DTU Configuration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t="7737" r="8046"/>
          <a:stretch/>
        </p:blipFill>
        <p:spPr>
          <a:xfrm>
            <a:off x="6810094" y="2423107"/>
            <a:ext cx="2217389" cy="15088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t="7737" r="8355"/>
          <a:stretch/>
        </p:blipFill>
        <p:spPr>
          <a:xfrm>
            <a:off x="6810094" y="4017661"/>
            <a:ext cx="2217389" cy="1513887"/>
          </a:xfrm>
          <a:prstGeom prst="rect">
            <a:avLst/>
          </a:prstGeom>
        </p:spPr>
      </p:pic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6533" y="635636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53</a:t>
            </a:fld>
            <a:endParaRPr lang="en-US" dirty="0"/>
          </a:p>
        </p:txBody>
      </p:sp>
      <p:pic>
        <p:nvPicPr>
          <p:cNvPr id="3" name="Picture 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3" y="938218"/>
            <a:ext cx="386233" cy="522068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6000" y="927453"/>
            <a:ext cx="387728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Inner Barrel Stave Mechanics &amp; Cooling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35444" y="135853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84255" y="1199251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pic>
        <p:nvPicPr>
          <p:cNvPr id="8" name="Picture 7" descr="IB_layout_baseline_re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t="22251" r="2362" b="23058"/>
          <a:stretch/>
        </p:blipFill>
        <p:spPr>
          <a:xfrm>
            <a:off x="214520" y="1655008"/>
            <a:ext cx="4353051" cy="14782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1818" y="2431318"/>
            <a:ext cx="2286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336699"/>
                </a:solidFill>
              </a:rPr>
              <a:t>Coolant: H</a:t>
            </a:r>
            <a:r>
              <a:rPr lang="en-GB" sz="1200" baseline="-25000" dirty="0">
                <a:solidFill>
                  <a:srgbClr val="336699"/>
                </a:solidFill>
              </a:rPr>
              <a:t>2</a:t>
            </a:r>
            <a:r>
              <a:rPr lang="en-GB" sz="1200" dirty="0">
                <a:solidFill>
                  <a:srgbClr val="336699"/>
                </a:solidFill>
              </a:rPr>
              <a:t>O,  leak-less</a:t>
            </a:r>
          </a:p>
          <a:p>
            <a:r>
              <a:rPr lang="en-GB" sz="1200" dirty="0">
                <a:solidFill>
                  <a:srgbClr val="336699"/>
                </a:solidFill>
              </a:rPr>
              <a:t>Sensor temperature &lt; 30°C </a:t>
            </a:r>
          </a:p>
          <a:p>
            <a:r>
              <a:rPr lang="en-GB" sz="1200" dirty="0">
                <a:solidFill>
                  <a:srgbClr val="336699"/>
                </a:solidFill>
              </a:rPr>
              <a:t>Temperature non-uniformity &lt; 5°C</a:t>
            </a:r>
          </a:p>
        </p:txBody>
      </p:sp>
      <p:pic>
        <p:nvPicPr>
          <p:cNvPr id="11" name="Picture 3" descr="G:\Workspaces\e\ellaudi\Alice_photo_repository\pictures\2015_03_03_stave1_21_HIC\DSCN1647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0" t="39071" r="1975" b="40420"/>
          <a:stretch/>
        </p:blipFill>
        <p:spPr bwMode="auto">
          <a:xfrm>
            <a:off x="363276" y="4840922"/>
            <a:ext cx="5978437" cy="96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1" y="4501107"/>
            <a:ext cx="5796229" cy="88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615369" y="3982103"/>
            <a:ext cx="438336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15371" y="4144121"/>
            <a:ext cx="43833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46702" y="4144121"/>
            <a:ext cx="109227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FF0000"/>
                </a:solidFill>
              </a:rPr>
              <a:t>Tout=16.6</a:t>
            </a:r>
            <a:r>
              <a:rPr lang="en-GB" sz="1050" b="1" dirty="0">
                <a:solidFill>
                  <a:srgbClr val="FF0000"/>
                </a:solidFill>
              </a:rPr>
              <a:t> °</a:t>
            </a:r>
            <a:r>
              <a:rPr lang="en-GB" sz="105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6703" y="3747857"/>
            <a:ext cx="8146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Tin=15.8° 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80184" y="4147778"/>
            <a:ext cx="138050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1" dirty="0">
                <a:solidFill>
                  <a:srgbClr val="FF0000"/>
                </a:solidFill>
              </a:rPr>
              <a:t>Max T </a:t>
            </a:r>
            <a:r>
              <a:rPr lang="en-GB" sz="1050" b="1" dirty="0" err="1">
                <a:solidFill>
                  <a:srgbClr val="FF0000"/>
                </a:solidFill>
              </a:rPr>
              <a:t>periph</a:t>
            </a:r>
            <a:r>
              <a:rPr lang="en-GB" sz="1050" b="1" dirty="0">
                <a:solidFill>
                  <a:srgbClr val="FF0000"/>
                </a:solidFill>
              </a:rPr>
              <a:t>=18.5° 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192" y="3869804"/>
            <a:ext cx="12923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1" dirty="0">
                <a:solidFill>
                  <a:schemeClr val="bg1"/>
                </a:solidFill>
              </a:rPr>
              <a:t>Min T pixel =16.5° C</a:t>
            </a:r>
          </a:p>
        </p:txBody>
      </p:sp>
      <p:sp>
        <p:nvSpPr>
          <p:cNvPr id="20" name="TextBox 5"/>
          <p:cNvSpPr txBox="1"/>
          <p:nvPr/>
        </p:nvSpPr>
        <p:spPr>
          <a:xfrm>
            <a:off x="2723568" y="2939149"/>
            <a:ext cx="958850" cy="41549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+mj-lt"/>
              </a:rPr>
              <a:t>290mm length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6702" y="3499707"/>
            <a:ext cx="3384260" cy="253916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W = 100 </a:t>
            </a:r>
            <a:r>
              <a:rPr lang="en-US" sz="1050" dirty="0" err="1"/>
              <a:t>mW</a:t>
            </a:r>
            <a:r>
              <a:rPr lang="en-US" sz="1050" dirty="0"/>
              <a:t> / cm</a:t>
            </a:r>
            <a:r>
              <a:rPr lang="en-US" sz="1050" baseline="30000" dirty="0"/>
              <a:t>2  </a:t>
            </a:r>
            <a:r>
              <a:rPr lang="en-US" sz="1050" dirty="0"/>
              <a:t>(&gt; x2 nominal)</a:t>
            </a:r>
            <a:r>
              <a:rPr lang="en-US" sz="1050" baseline="30000" dirty="0"/>
              <a:t> </a:t>
            </a:r>
            <a:r>
              <a:rPr lang="en-US" sz="1050" dirty="0"/>
              <a:t>,  H</a:t>
            </a:r>
            <a:r>
              <a:rPr lang="en-US" sz="1050" baseline="-25000" dirty="0"/>
              <a:t>2</a:t>
            </a:r>
            <a:r>
              <a:rPr lang="en-US" sz="1050" dirty="0"/>
              <a:t>O flow rate = 3 Lh</a:t>
            </a:r>
            <a:r>
              <a:rPr lang="en-US" sz="1050" baseline="30000" dirty="0"/>
              <a:t>-1</a:t>
            </a:r>
            <a:r>
              <a:rPr lang="en-US" sz="1050" dirty="0"/>
              <a:t> 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75" y="3902434"/>
            <a:ext cx="2485942" cy="1693511"/>
          </a:xfrm>
          <a:prstGeom prst="rect">
            <a:avLst/>
          </a:prstGeom>
        </p:spPr>
      </p:pic>
      <p:pic>
        <p:nvPicPr>
          <p:cNvPr id="30" name="Picture 29" descr="Layer0_perp.gif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/>
          <a:stretch/>
        </p:blipFill>
        <p:spPr>
          <a:xfrm>
            <a:off x="5146486" y="1460289"/>
            <a:ext cx="3309023" cy="2293292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7716" y="3863273"/>
            <a:ext cx="5709062" cy="4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397613" y="3151961"/>
            <a:ext cx="4603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C625"/>
                </a:solidFill>
              </a:rPr>
              <a:t>Si</a:t>
            </a:r>
            <a:endParaRPr lang="en-GB" sz="3000" b="1" dirty="0">
              <a:solidFill>
                <a:srgbClr val="00C625"/>
              </a:solidFill>
            </a:endParaRPr>
          </a:p>
        </p:txBody>
      </p:sp>
      <p:cxnSp>
        <p:nvCxnSpPr>
          <p:cNvPr id="24" name="Straight Connector 23"/>
          <p:cNvCxnSpPr>
            <a:stCxn id="22" idx="3"/>
          </p:cNvCxnSpPr>
          <p:nvPr/>
        </p:nvCxnSpPr>
        <p:spPr>
          <a:xfrm>
            <a:off x="4857995" y="3428960"/>
            <a:ext cx="458449" cy="17619"/>
          </a:xfrm>
          <a:prstGeom prst="line">
            <a:avLst/>
          </a:prstGeom>
          <a:ln>
            <a:solidFill>
              <a:srgbClr val="00C6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 dirty="0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0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61893" y="6408878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54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9840" y="1540197"/>
            <a:ext cx="5095690" cy="190321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102">
            <a:off x="3910167" y="2285180"/>
            <a:ext cx="4084004" cy="270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427">
            <a:off x="3928589" y="2435995"/>
            <a:ext cx="4825250" cy="100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5"/>
          <p:cNvSpPr txBox="1"/>
          <p:nvPr/>
        </p:nvSpPr>
        <p:spPr>
          <a:xfrm>
            <a:off x="6491000" y="1502524"/>
            <a:ext cx="15661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Space Frame</a:t>
            </a:r>
          </a:p>
        </p:txBody>
      </p:sp>
      <p:sp>
        <p:nvSpPr>
          <p:cNvPr id="9" name="Rettangolo 7"/>
          <p:cNvSpPr/>
          <p:nvPr/>
        </p:nvSpPr>
        <p:spPr>
          <a:xfrm rot="833521">
            <a:off x="6880391" y="2716041"/>
            <a:ext cx="7873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050" dirty="0">
                <a:solidFill>
                  <a:prstClr val="black"/>
                </a:solidFill>
              </a:rPr>
              <a:t>Cold Plates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3462670" y="3586124"/>
            <a:ext cx="147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~1500mm length </a:t>
            </a:r>
          </a:p>
          <a:p>
            <a:r>
              <a:rPr lang="en-GB" sz="1200" dirty="0"/>
              <a:t>~ 80gram weight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0" y="1533742"/>
            <a:ext cx="3732826" cy="2488550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26534">
            <a:off x="114400" y="2967610"/>
            <a:ext cx="4064869" cy="255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sellaDiTesto 18"/>
          <p:cNvSpPr txBox="1"/>
          <p:nvPr/>
        </p:nvSpPr>
        <p:spPr>
          <a:xfrm>
            <a:off x="646565" y="1641162"/>
            <a:ext cx="64807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8" b="1" dirty="0"/>
              <a:t>Power bus</a:t>
            </a:r>
          </a:p>
        </p:txBody>
      </p:sp>
      <p:sp>
        <p:nvSpPr>
          <p:cNvPr id="15" name="CasellaDiTesto 21"/>
          <p:cNvSpPr txBox="1"/>
          <p:nvPr/>
        </p:nvSpPr>
        <p:spPr>
          <a:xfrm>
            <a:off x="2138762" y="3145940"/>
            <a:ext cx="864096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8" b="1" dirty="0"/>
              <a:t>Space Frame</a:t>
            </a:r>
          </a:p>
        </p:txBody>
      </p:sp>
      <p:sp>
        <p:nvSpPr>
          <p:cNvPr id="16" name="CasellaDiTesto 20"/>
          <p:cNvSpPr txBox="1"/>
          <p:nvPr/>
        </p:nvSpPr>
        <p:spPr>
          <a:xfrm>
            <a:off x="832661" y="2544678"/>
            <a:ext cx="64807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b="1" dirty="0"/>
              <a:t>Cold</a:t>
            </a:r>
            <a:r>
              <a:rPr lang="it-IT" sz="788" b="1" dirty="0"/>
              <a:t> Plate</a:t>
            </a:r>
          </a:p>
        </p:txBody>
      </p:sp>
      <p:sp>
        <p:nvSpPr>
          <p:cNvPr id="17" name="CasellaDiTesto 18"/>
          <p:cNvSpPr txBox="1"/>
          <p:nvPr/>
        </p:nvSpPr>
        <p:spPr>
          <a:xfrm>
            <a:off x="646565" y="2296678"/>
            <a:ext cx="648072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8" b="1" dirty="0"/>
              <a:t>2x7 sensors</a:t>
            </a:r>
          </a:p>
        </p:txBody>
      </p:sp>
      <p:sp>
        <p:nvSpPr>
          <p:cNvPr id="18" name="CasellaDiTesto 18"/>
          <p:cNvSpPr txBox="1"/>
          <p:nvPr/>
        </p:nvSpPr>
        <p:spPr>
          <a:xfrm>
            <a:off x="618302" y="1879935"/>
            <a:ext cx="64807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8" b="1" dirty="0"/>
              <a:t>FPC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02" y="4331678"/>
            <a:ext cx="3734543" cy="142865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401199" y="4716248"/>
            <a:ext cx="1610114" cy="96436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1">
                    <a:lumMod val="75000"/>
                  </a:schemeClr>
                </a:solidFill>
              </a:rPr>
              <a:t>single-phase H</a:t>
            </a:r>
            <a:r>
              <a:rPr lang="en-GB" sz="105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GB" sz="1050" dirty="0">
                <a:solidFill>
                  <a:schemeClr val="accent1">
                    <a:lumMod val="75000"/>
                  </a:schemeClr>
                </a:solidFill>
              </a:rPr>
              <a:t>O leak-less</a:t>
            </a:r>
          </a:p>
          <a:p>
            <a:pPr>
              <a:spcBef>
                <a:spcPts val="450"/>
              </a:spcBef>
            </a:pPr>
            <a:r>
              <a:rPr lang="en-GB" sz="1050" dirty="0">
                <a:solidFill>
                  <a:schemeClr val="accent1">
                    <a:lumMod val="75000"/>
                  </a:schemeClr>
                </a:solidFill>
              </a:rPr>
              <a:t>- temperature &lt; 30°C </a:t>
            </a:r>
          </a:p>
          <a:p>
            <a:r>
              <a:rPr lang="en-GB" sz="1050" dirty="0">
                <a:solidFill>
                  <a:schemeClr val="accent1">
                    <a:lumMod val="75000"/>
                  </a:schemeClr>
                </a:solidFill>
              </a:rPr>
              <a:t>- non-uniformity &lt; 5°C</a:t>
            </a:r>
          </a:p>
          <a:p>
            <a:r>
              <a:rPr lang="en-GB" sz="1050" dirty="0">
                <a:solidFill>
                  <a:schemeClr val="accent1">
                    <a:lumMod val="75000"/>
                  </a:schemeClr>
                </a:solidFill>
              </a:rPr>
              <a:t>- dissipation &lt; 100mW/cm</a:t>
            </a:r>
            <a:r>
              <a:rPr lang="en-GB" sz="105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22" name="Picture 21" descr="2012-Jul-04-01_4_Color_Logo_small_CB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3" y="938218"/>
            <a:ext cx="386233" cy="522068"/>
          </a:xfrm>
          <a:prstGeom prst="rect">
            <a:avLst/>
          </a:prstGeom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16001" y="927453"/>
            <a:ext cx="3924472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Outer Barrel Stave Mechanics &amp; Cooling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235444" y="135853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384255" y="1199251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7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595944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42681" y="2983880"/>
            <a:ext cx="4391656" cy="262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837395" y="1676378"/>
            <a:ext cx="4546942" cy="272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\\cern.ch\dfs\Experiments\ALICE_Design\Pictures\2015.04\20150415_06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/>
          <a:stretch/>
        </p:blipFill>
        <p:spPr bwMode="auto">
          <a:xfrm>
            <a:off x="1277643" y="1377814"/>
            <a:ext cx="2310785" cy="15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37236" y="1831510"/>
            <a:ext cx="609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sz="1200" b="0" dirty="0"/>
              <a:t>Stave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7767" y="1824387"/>
            <a:ext cx="97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Half Layer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4890" y="3202748"/>
            <a:ext cx="1646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Detector Half Barrel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9164" y="2493095"/>
            <a:ext cx="760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End wheel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38499" y="1548167"/>
            <a:ext cx="1188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End wheel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53589" y="2490315"/>
            <a:ext cx="2580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solidFill>
                  <a:schemeClr val="accent1"/>
                </a:solidFill>
                <a:latin typeface="+mj-lt"/>
              </a:rPr>
              <a:t>The end-wheels, ensure precise positioning of staves in a layer</a:t>
            </a:r>
            <a:endParaRPr lang="fr-FR" sz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8321" y="4447271"/>
            <a:ext cx="2721603" cy="1264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solidFill>
                  <a:srgbClr val="4F81BD"/>
                </a:solidFill>
                <a:latin typeface="+mj-lt"/>
              </a:rPr>
              <a:t>3 half-layers are connected together to form half-barrel </a:t>
            </a:r>
          </a:p>
          <a:p>
            <a:pPr algn="just">
              <a:spcBef>
                <a:spcPts val="450"/>
              </a:spcBef>
            </a:pPr>
            <a:r>
              <a:rPr lang="en-GB" sz="1200" dirty="0">
                <a:solidFill>
                  <a:srgbClr val="4F81BD"/>
                </a:solidFill>
                <a:latin typeface="+mj-lt"/>
              </a:rPr>
              <a:t>An outer Cylindrical Structural Shell (</a:t>
            </a:r>
            <a:r>
              <a:rPr lang="en-GB" sz="1200" dirty="0">
                <a:solidFill>
                  <a:srgbClr val="4F81BD"/>
                </a:solidFill>
              </a:rPr>
              <a:t>CYSS</a:t>
            </a:r>
            <a:r>
              <a:rPr lang="en-GB" sz="1200" dirty="0">
                <a:solidFill>
                  <a:srgbClr val="4F81BD"/>
                </a:solidFill>
                <a:latin typeface="+mj-lt"/>
              </a:rPr>
              <a:t>) connects the opposite end-wheels of and avoids external loads are transferred to </a:t>
            </a:r>
            <a:r>
              <a:rPr lang="fr-FR" sz="1200" dirty="0" err="1">
                <a:solidFill>
                  <a:srgbClr val="4F81BD"/>
                </a:solidFill>
                <a:latin typeface="+mj-lt"/>
              </a:rPr>
              <a:t>Staves</a:t>
            </a:r>
            <a:endParaRPr lang="fr-FR" sz="1200" dirty="0">
              <a:solidFill>
                <a:srgbClr val="4F81BD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4101" y="5149811"/>
            <a:ext cx="2525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solidFill>
                  <a:srgbClr val="4F81BD"/>
                </a:solidFill>
                <a:latin typeface="+mj-lt"/>
              </a:rPr>
              <a:t>Each barrel is divided into two halves,  which are mounted separately around the beam pipe</a:t>
            </a:r>
            <a:endParaRPr lang="fr-FR" sz="1200" dirty="0">
              <a:solidFill>
                <a:srgbClr val="4F81BD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6022" y="4767218"/>
            <a:ext cx="4475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CYSS</a:t>
            </a:r>
            <a:endParaRPr lang="fr-FR" sz="105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297461" y="1473766"/>
            <a:ext cx="1319267" cy="1155154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 rot="19137270">
            <a:off x="2796028" y="2005998"/>
            <a:ext cx="521297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788" dirty="0">
                <a:solidFill>
                  <a:srgbClr val="7030A0"/>
                </a:solidFill>
              </a:rPr>
              <a:t>290 mm</a:t>
            </a:r>
          </a:p>
        </p:txBody>
      </p:sp>
      <p:pic>
        <p:nvPicPr>
          <p:cNvPr id="18" name="Picture 17" descr="2012-Jul-04-01_4_Color_Logo_small_CB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3" y="938218"/>
            <a:ext cx="386233" cy="522068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16000" y="927453"/>
            <a:ext cx="216982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Inner Detector Barrel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235444" y="135853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84255" y="1199251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2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2" r="-1" b="40550"/>
          <a:stretch/>
        </p:blipFill>
        <p:spPr>
          <a:xfrm>
            <a:off x="3788995" y="2929923"/>
            <a:ext cx="5140703" cy="30459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95122" y="640200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56</a:t>
            </a:fld>
            <a:endParaRPr lang="en-US" dirty="0"/>
          </a:p>
        </p:txBody>
      </p:sp>
      <p:pic>
        <p:nvPicPr>
          <p:cNvPr id="3" name="Picture 2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3" y="938218"/>
            <a:ext cx="386233" cy="522068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6000" y="927453"/>
            <a:ext cx="221701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Outer Detector Barrel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35444" y="135853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84255" y="1199251"/>
            <a:ext cx="7553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3"/>
          <a:stretch/>
        </p:blipFill>
        <p:spPr>
          <a:xfrm>
            <a:off x="4197334" y="1358533"/>
            <a:ext cx="3602732" cy="2409732"/>
          </a:xfrm>
          <a:prstGeom prst="rect">
            <a:avLst/>
          </a:prstGeom>
        </p:spPr>
      </p:pic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0" y="1478819"/>
            <a:ext cx="4847674" cy="3299695"/>
            <a:chOff x="1487488" y="469567"/>
            <a:chExt cx="4935559" cy="3359516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4655850" y="1003652"/>
              <a:ext cx="1767197" cy="2106079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7"/>
            <p:cNvSpPr txBox="1"/>
            <p:nvPr/>
          </p:nvSpPr>
          <p:spPr>
            <a:xfrm rot="18709912">
              <a:off x="4938759" y="1789308"/>
              <a:ext cx="1080120" cy="258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>
                  <a:solidFill>
                    <a:srgbClr val="7030A0"/>
                  </a:solidFill>
                  <a:latin typeface="Arial"/>
                  <a:cs typeface="Arial"/>
                </a:rPr>
                <a:t>3310m</a:t>
              </a:r>
              <a:r>
                <a:rPr lang="en-GB" sz="1050" dirty="0">
                  <a:solidFill>
                    <a:srgbClr val="7030A0"/>
                  </a:solidFill>
                </a:rPr>
                <a:t>m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4" r="12201"/>
            <a:stretch/>
          </p:blipFill>
          <p:spPr>
            <a:xfrm>
              <a:off x="1487488" y="469567"/>
              <a:ext cx="4752528" cy="335951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030827" y="2145482"/>
            <a:ext cx="111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Stave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75770" y="4887976"/>
            <a:ext cx="10926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Outer Detector Half Barrel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74554" y="4810931"/>
            <a:ext cx="1005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Conical Structural Shell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8334" y="2194667"/>
            <a:ext cx="10055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Service Barrel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6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5595944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57</a:t>
            </a:fld>
            <a:endParaRPr lang="en-US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89504" y="1417142"/>
            <a:ext cx="8122408" cy="4583621"/>
            <a:chOff x="1524000" y="1697019"/>
            <a:chExt cx="9144000" cy="51601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697019"/>
              <a:ext cx="9144000" cy="516012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40586" y="3212975"/>
              <a:ext cx="936625" cy="33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GB" sz="1350" dirty="0"/>
                <a:t>MFT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211895" y="3360176"/>
              <a:ext cx="1200151" cy="33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GB" sz="1350" dirty="0"/>
                <a:t>ITS OB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19743" y="5805263"/>
              <a:ext cx="1200151" cy="33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GB" sz="1350" dirty="0"/>
                <a:t>ITS IB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95932" y="1777041"/>
              <a:ext cx="1200151" cy="33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CAGE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8243499">
              <a:off x="5383719" y="3730061"/>
              <a:ext cx="2088232" cy="33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GB" sz="1350" dirty="0"/>
                <a:t>Beam Pipe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92951" y="2276872"/>
              <a:ext cx="936625" cy="33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GB" sz="1350" dirty="0"/>
                <a:t>FIT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5444" y="1199252"/>
            <a:ext cx="8025476" cy="184666"/>
            <a:chOff x="313923" y="456001"/>
            <a:chExt cx="7150100" cy="246220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682978" y="456001"/>
              <a:ext cx="672947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ALICE ITS Upgrade</a:t>
              </a:r>
            </a:p>
          </p:txBody>
        </p:sp>
      </p:grpSp>
      <p:pic>
        <p:nvPicPr>
          <p:cNvPr id="14" name="Picture 13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3" y="938218"/>
            <a:ext cx="386233" cy="522068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16000" y="927453"/>
            <a:ext cx="198580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Detector Interfaces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965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61402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58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" name="Picture 2" descr="http://aliceinfo.cern.ch/ITSUpgrade/sites/aliceinfo.cern.ch.ITSUpgrade/files/documents/WELCOME/its_layout_rev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r="11299"/>
          <a:stretch/>
        </p:blipFill>
        <p:spPr bwMode="auto">
          <a:xfrm>
            <a:off x="547726" y="2881276"/>
            <a:ext cx="2285420" cy="172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2922535" y="2665291"/>
            <a:ext cx="1025963" cy="324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prstClr val="black"/>
                </a:solidFill>
              </a:rPr>
              <a:t>Clock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48541" y="2881277"/>
            <a:ext cx="1782292" cy="972135"/>
            <a:chOff x="2123660" y="1340710"/>
            <a:chExt cx="4241121" cy="2313282"/>
          </a:xfrm>
        </p:grpSpPr>
        <p:sp>
          <p:nvSpPr>
            <p:cNvPr id="6" name="Rounded Rectangle 5"/>
            <p:cNvSpPr/>
            <p:nvPr/>
          </p:nvSpPr>
          <p:spPr>
            <a:xfrm>
              <a:off x="2123831" y="1349992"/>
              <a:ext cx="3456000" cy="2304000"/>
            </a:xfrm>
            <a:prstGeom prst="roundRect">
              <a:avLst>
                <a:gd name="adj" fmla="val 215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C0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0">
                <a:solidFill>
                  <a:prstClr val="black"/>
                </a:solidFill>
              </a:endParaRPr>
            </a:p>
          </p:txBody>
        </p:sp>
        <p:pic>
          <p:nvPicPr>
            <p:cNvPr id="7" name="Picture 6" descr="LinkOverview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r="27617" b="23084"/>
            <a:stretch/>
          </p:blipFill>
          <p:spPr>
            <a:xfrm>
              <a:off x="4035377" y="1340710"/>
              <a:ext cx="2329404" cy="792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511"/>
            <a:stretch/>
          </p:blipFill>
          <p:spPr>
            <a:xfrm>
              <a:off x="3955611" y="2780910"/>
              <a:ext cx="2401413" cy="866415"/>
            </a:xfrm>
            <a:prstGeom prst="rect">
              <a:avLst/>
            </a:prstGeom>
          </p:spPr>
        </p:pic>
        <p:pic>
          <p:nvPicPr>
            <p:cNvPr id="9" name="Picture 8" descr="LinkOverview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r="27617" b="23084"/>
            <a:stretch/>
          </p:blipFill>
          <p:spPr>
            <a:xfrm>
              <a:off x="4027590" y="2060810"/>
              <a:ext cx="2329404" cy="7920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123831" y="1412720"/>
              <a:ext cx="1008000" cy="1008000"/>
              <a:chOff x="1691600" y="836800"/>
              <a:chExt cx="1152000" cy="115200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04" t="11904" r="11904" b="11904"/>
              <a:stretch/>
            </p:blipFill>
            <p:spPr>
              <a:xfrm>
                <a:off x="1691600" y="836800"/>
                <a:ext cx="1152000" cy="1152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1943710" y="1340740"/>
                <a:ext cx="576000" cy="216000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450" b="1" dirty="0">
                    <a:solidFill>
                      <a:prstClr val="white"/>
                    </a:solidFill>
                  </a:rPr>
                  <a:t>FPGA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123831" y="2564880"/>
              <a:ext cx="1008000" cy="1008000"/>
              <a:chOff x="1691600" y="836800"/>
              <a:chExt cx="1152000" cy="115200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04" t="11904" r="11904" b="11904"/>
              <a:stretch/>
            </p:blipFill>
            <p:spPr>
              <a:xfrm>
                <a:off x="1691600" y="836800"/>
                <a:ext cx="1152000" cy="1152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43710" y="1340740"/>
                <a:ext cx="576000" cy="216000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450" b="1" dirty="0">
                    <a:solidFill>
                      <a:prstClr val="white"/>
                    </a:solidFill>
                  </a:rPr>
                  <a:t>FPGA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491881" y="1556741"/>
              <a:ext cx="432000" cy="432000"/>
              <a:chOff x="1691600" y="836800"/>
              <a:chExt cx="813258" cy="81325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1691600" y="836800"/>
                <a:ext cx="813258" cy="813258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792864" y="1039870"/>
                <a:ext cx="542170" cy="474401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100" b="1" dirty="0">
                    <a:solidFill>
                      <a:prstClr val="white"/>
                    </a:solidFill>
                  </a:rPr>
                  <a:t>GBTx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1881" y="2276900"/>
              <a:ext cx="432000" cy="432000"/>
              <a:chOff x="1691600" y="836800"/>
              <a:chExt cx="813258" cy="81325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1691600" y="836800"/>
                <a:ext cx="813258" cy="813258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792864" y="1039870"/>
                <a:ext cx="542170" cy="474401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100" b="1" dirty="0">
                    <a:solidFill>
                      <a:prstClr val="white"/>
                    </a:solidFill>
                  </a:rPr>
                  <a:t>GBTx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491941" y="2999235"/>
              <a:ext cx="432000" cy="432000"/>
              <a:chOff x="1691600" y="836800"/>
              <a:chExt cx="813258" cy="81325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1691600" y="836800"/>
                <a:ext cx="813258" cy="813258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792864" y="1039870"/>
                <a:ext cx="542170" cy="474401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100" b="1" dirty="0">
                    <a:solidFill>
                      <a:prstClr val="white"/>
                    </a:solidFill>
                  </a:rPr>
                  <a:t>GBTx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059850" y="2276840"/>
              <a:ext cx="432000" cy="432000"/>
              <a:chOff x="1691600" y="836800"/>
              <a:chExt cx="813258" cy="81325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1691600" y="836800"/>
                <a:ext cx="813258" cy="813258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792864" y="1039870"/>
                <a:ext cx="542170" cy="474401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100" b="1" dirty="0">
                    <a:solidFill>
                      <a:prstClr val="white"/>
                    </a:solidFill>
                  </a:rPr>
                  <a:t>SCA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123660" y="2276840"/>
              <a:ext cx="936000" cy="504000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>
              <a:noAutofit/>
            </a:bodyPr>
            <a:lstStyle/>
            <a:p>
              <a:pPr algn="ctr"/>
              <a:r>
                <a:rPr lang="en-US" sz="300" b="1" dirty="0">
                  <a:solidFill>
                    <a:srgbClr val="1F497D"/>
                  </a:solidFill>
                </a:rPr>
                <a:t>2 × 16 channel FPGA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868527" y="3205343"/>
            <a:ext cx="1404195" cy="324000"/>
          </a:xfrm>
          <a:prstGeom prst="rect">
            <a:avLst/>
          </a:prstGeom>
        </p:spPr>
      </p:pic>
      <p:sp>
        <p:nvSpPr>
          <p:cNvPr id="30" name="Left-Right Arrow 29"/>
          <p:cNvSpPr/>
          <p:nvPr/>
        </p:nvSpPr>
        <p:spPr>
          <a:xfrm>
            <a:off x="3084738" y="2881321"/>
            <a:ext cx="1025963" cy="324000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prstClr val="black"/>
                </a:solidFill>
              </a:rPr>
              <a:t>Control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3084558" y="3583418"/>
            <a:ext cx="1080151" cy="324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prstClr val="black"/>
                </a:solidFill>
              </a:rPr>
              <a:t>Data (960 Mb/s max)</a:t>
            </a:r>
          </a:p>
        </p:txBody>
      </p:sp>
      <p:sp>
        <p:nvSpPr>
          <p:cNvPr id="32" name="Left Arrow 31"/>
          <p:cNvSpPr/>
          <p:nvPr/>
        </p:nvSpPr>
        <p:spPr>
          <a:xfrm rot="16200000">
            <a:off x="4780712" y="2233118"/>
            <a:ext cx="863940" cy="324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prstClr val="black"/>
                </a:solidFill>
              </a:rPr>
              <a:t>Trigger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618734" y="1491623"/>
            <a:ext cx="1134000" cy="43206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Central Trigger Processor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20674" y="2075419"/>
            <a:ext cx="1512210" cy="594000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noAutofit/>
          </a:bodyPr>
          <a:lstStyle/>
          <a:p>
            <a:pPr algn="ctr"/>
            <a:r>
              <a:rPr lang="en-US" sz="1050" dirty="0">
                <a:solidFill>
                  <a:srgbClr val="1F497D"/>
                </a:solidFill>
              </a:rPr>
              <a:t>One way, passive optical splitting, no busy back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4585348" y="2179246"/>
            <a:ext cx="648000" cy="324000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1F497D"/>
                </a:solidFill>
              </a:rPr>
              <a:t>GBT optical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42737" y="2773261"/>
            <a:ext cx="648000" cy="324000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1F497D"/>
                </a:solidFill>
              </a:rPr>
              <a:t>GBT optical</a:t>
            </a:r>
          </a:p>
        </p:txBody>
      </p:sp>
      <p:sp>
        <p:nvSpPr>
          <p:cNvPr id="37" name="Rounded Rectangle 36"/>
          <p:cNvSpPr/>
          <p:nvPr/>
        </p:nvSpPr>
        <p:spPr>
          <a:xfrm rot="16200000">
            <a:off x="5877832" y="3960122"/>
            <a:ext cx="3021423" cy="43206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Common Readout Unit &amp; O2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6169783" y="3367343"/>
            <a:ext cx="1010831" cy="324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prstClr val="black"/>
                </a:solidFill>
              </a:rPr>
              <a:t>Data (9.6 Gb/s max)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89218" y="2099821"/>
            <a:ext cx="1836000" cy="594000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noAutofit/>
          </a:bodyPr>
          <a:lstStyle/>
          <a:p>
            <a:pPr algn="ctr"/>
            <a:r>
              <a:rPr lang="en-US" sz="1050" dirty="0">
                <a:solidFill>
                  <a:srgbClr val="C00000"/>
                </a:solidFill>
              </a:rPr>
              <a:t>Inner layer (0,1,2)</a:t>
            </a:r>
          </a:p>
          <a:p>
            <a:pPr algn="ctr"/>
            <a:r>
              <a:rPr lang="en-US" sz="1050" dirty="0">
                <a:solidFill>
                  <a:srgbClr val="1F497D"/>
                </a:solidFill>
              </a:rPr>
              <a:t>0.6 (1.2) Gb/s high speed data,</a:t>
            </a:r>
          </a:p>
          <a:p>
            <a:pPr algn="ctr"/>
            <a:r>
              <a:rPr lang="en-US" sz="1050" dirty="0">
                <a:solidFill>
                  <a:srgbClr val="1F497D"/>
                </a:solidFill>
              </a:rPr>
              <a:t>80 Mb/s clock and control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348541" y="4717532"/>
            <a:ext cx="1782292" cy="972135"/>
            <a:chOff x="2123660" y="1340710"/>
            <a:chExt cx="4241121" cy="2313282"/>
          </a:xfrm>
        </p:grpSpPr>
        <p:sp>
          <p:nvSpPr>
            <p:cNvPr id="41" name="Rounded Rectangle 40"/>
            <p:cNvSpPr/>
            <p:nvPr/>
          </p:nvSpPr>
          <p:spPr>
            <a:xfrm>
              <a:off x="2123831" y="1349992"/>
              <a:ext cx="3456000" cy="2304000"/>
            </a:xfrm>
            <a:prstGeom prst="roundRect">
              <a:avLst>
                <a:gd name="adj" fmla="val 215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C0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0">
                <a:solidFill>
                  <a:prstClr val="black"/>
                </a:solidFill>
              </a:endParaRPr>
            </a:p>
          </p:txBody>
        </p:sp>
        <p:pic>
          <p:nvPicPr>
            <p:cNvPr id="42" name="Picture 41" descr="LinkOverview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r="27617" b="23084"/>
            <a:stretch/>
          </p:blipFill>
          <p:spPr>
            <a:xfrm>
              <a:off x="4035377" y="1340710"/>
              <a:ext cx="2329404" cy="792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511"/>
            <a:stretch/>
          </p:blipFill>
          <p:spPr>
            <a:xfrm>
              <a:off x="3955611" y="2780910"/>
              <a:ext cx="2401413" cy="866415"/>
            </a:xfrm>
            <a:prstGeom prst="rect">
              <a:avLst/>
            </a:prstGeom>
          </p:spPr>
        </p:pic>
        <p:pic>
          <p:nvPicPr>
            <p:cNvPr id="44" name="Picture 43" descr="LinkOverview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r="27617" b="23084"/>
            <a:stretch/>
          </p:blipFill>
          <p:spPr>
            <a:xfrm>
              <a:off x="4027590" y="2060810"/>
              <a:ext cx="2329404" cy="792000"/>
            </a:xfrm>
            <a:prstGeom prst="rect">
              <a:avLst/>
            </a:prstGeom>
          </p:spPr>
        </p:pic>
        <p:grpSp>
          <p:nvGrpSpPr>
            <p:cNvPr id="45" name="Group 44"/>
            <p:cNvGrpSpPr/>
            <p:nvPr/>
          </p:nvGrpSpPr>
          <p:grpSpPr>
            <a:xfrm>
              <a:off x="2123831" y="1412720"/>
              <a:ext cx="1008000" cy="1008000"/>
              <a:chOff x="1691600" y="836800"/>
              <a:chExt cx="1152000" cy="1152000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04" t="11904" r="11904" b="11904"/>
              <a:stretch/>
            </p:blipFill>
            <p:spPr>
              <a:xfrm>
                <a:off x="1691600" y="836800"/>
                <a:ext cx="1152000" cy="1152000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1943710" y="1340740"/>
                <a:ext cx="576000" cy="216000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450" b="1" dirty="0">
                    <a:solidFill>
                      <a:prstClr val="white"/>
                    </a:solidFill>
                  </a:rPr>
                  <a:t>FPGA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123831" y="2564880"/>
              <a:ext cx="1008000" cy="1008000"/>
              <a:chOff x="1691600" y="836800"/>
              <a:chExt cx="1152000" cy="1152000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04" t="11904" r="11904" b="11904"/>
              <a:stretch/>
            </p:blipFill>
            <p:spPr>
              <a:xfrm>
                <a:off x="1691600" y="836800"/>
                <a:ext cx="1152000" cy="1152000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1943710" y="1340740"/>
                <a:ext cx="576000" cy="216000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450" b="1" dirty="0">
                    <a:solidFill>
                      <a:prstClr val="white"/>
                    </a:solidFill>
                  </a:rPr>
                  <a:t>FPGA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491881" y="1556741"/>
              <a:ext cx="432000" cy="432000"/>
              <a:chOff x="1691600" y="836800"/>
              <a:chExt cx="813258" cy="813258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1691600" y="836800"/>
                <a:ext cx="813258" cy="813258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1792864" y="1039870"/>
                <a:ext cx="542170" cy="474401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100" b="1" dirty="0">
                    <a:solidFill>
                      <a:prstClr val="white"/>
                    </a:solidFill>
                  </a:rPr>
                  <a:t>GBTx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491881" y="2276900"/>
              <a:ext cx="432000" cy="432000"/>
              <a:chOff x="1691600" y="836800"/>
              <a:chExt cx="813258" cy="813258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1691600" y="836800"/>
                <a:ext cx="813258" cy="813258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1792864" y="1039870"/>
                <a:ext cx="542170" cy="474401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100" b="1" dirty="0">
                    <a:solidFill>
                      <a:prstClr val="white"/>
                    </a:solidFill>
                  </a:rPr>
                  <a:t>GBTx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491941" y="2999235"/>
              <a:ext cx="432000" cy="432000"/>
              <a:chOff x="1691600" y="836800"/>
              <a:chExt cx="813258" cy="813258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1691600" y="836800"/>
                <a:ext cx="813258" cy="813258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1792864" y="1039870"/>
                <a:ext cx="542170" cy="474401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100" b="1" dirty="0">
                    <a:solidFill>
                      <a:prstClr val="white"/>
                    </a:solidFill>
                  </a:rPr>
                  <a:t>GBTx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059850" y="2276840"/>
              <a:ext cx="432000" cy="432000"/>
              <a:chOff x="1691600" y="836800"/>
              <a:chExt cx="813258" cy="813258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1691600" y="836800"/>
                <a:ext cx="813258" cy="813258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1792864" y="1039870"/>
                <a:ext cx="542170" cy="474401"/>
              </a:xfrm>
              <a:prstGeom prst="rect">
                <a:avLst/>
              </a:prstGeom>
              <a:noFill/>
            </p:spPr>
            <p:txBody>
              <a:bodyPr wrap="none" lIns="27000" tIns="27000" rIns="27000" bIns="27000" rtlCol="0" anchor="ctr" anchorCtr="0">
                <a:noAutofit/>
              </a:bodyPr>
              <a:lstStyle/>
              <a:p>
                <a:pPr algn="ctr"/>
                <a:r>
                  <a:rPr lang="en-US" sz="100" b="1" dirty="0">
                    <a:solidFill>
                      <a:prstClr val="white"/>
                    </a:solidFill>
                  </a:rPr>
                  <a:t>SCA</a:t>
                </a:r>
                <a:endParaRPr lang="en-US" sz="675" b="1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2123660" y="2276840"/>
              <a:ext cx="936000" cy="504000"/>
            </a:xfrm>
            <a:prstGeom prst="rect">
              <a:avLst/>
            </a:prstGeom>
            <a:noFill/>
          </p:spPr>
          <p:txBody>
            <a:bodyPr wrap="square" lIns="27000" tIns="27000" rIns="27000" bIns="27000" rtlCol="0" anchor="ctr">
              <a:noAutofit/>
            </a:bodyPr>
            <a:lstStyle/>
            <a:p>
              <a:pPr algn="ctr"/>
              <a:r>
                <a:rPr lang="en-US" sz="300" b="1" dirty="0">
                  <a:solidFill>
                    <a:srgbClr val="1F497D"/>
                  </a:solidFill>
                </a:rPr>
                <a:t>2 × 16 channel FPGA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 rot="5400000">
            <a:off x="4923767" y="4016343"/>
            <a:ext cx="685800" cy="176507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noAutofit/>
          </a:bodyPr>
          <a:lstStyle/>
          <a:p>
            <a:pPr algn="ctr"/>
            <a:r>
              <a:rPr lang="en-US" sz="4050" dirty="0">
                <a:solidFill>
                  <a:srgbClr val="1F497D"/>
                </a:solidFill>
              </a:rPr>
              <a:t>…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66667" y="3951898"/>
            <a:ext cx="685800" cy="270045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no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× 192</a:t>
            </a:r>
          </a:p>
        </p:txBody>
      </p:sp>
      <p:sp>
        <p:nvSpPr>
          <p:cNvPr id="66" name="Left-Right Arrow 65"/>
          <p:cNvSpPr/>
          <p:nvPr/>
        </p:nvSpPr>
        <p:spPr>
          <a:xfrm>
            <a:off x="6171135" y="4875650"/>
            <a:ext cx="1004916" cy="324000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prstClr val="black"/>
                </a:solidFill>
              </a:rPr>
              <a:t>Control</a:t>
            </a:r>
          </a:p>
        </p:txBody>
      </p:sp>
      <p:sp>
        <p:nvSpPr>
          <p:cNvPr id="67" name="Right Arrow 66"/>
          <p:cNvSpPr/>
          <p:nvPr/>
        </p:nvSpPr>
        <p:spPr>
          <a:xfrm>
            <a:off x="6169785" y="5203553"/>
            <a:ext cx="993385" cy="324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prstClr val="black"/>
                </a:solidFill>
              </a:rPr>
              <a:t>Data (9.6 Gb/s max)</a:t>
            </a:r>
          </a:p>
        </p:txBody>
      </p:sp>
      <p:sp>
        <p:nvSpPr>
          <p:cNvPr id="68" name="Left Arrow 67"/>
          <p:cNvSpPr/>
          <p:nvPr/>
        </p:nvSpPr>
        <p:spPr>
          <a:xfrm>
            <a:off x="2868526" y="4501546"/>
            <a:ext cx="1025963" cy="324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prstClr val="black"/>
                </a:solidFill>
              </a:rPr>
              <a:t>Clock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814518" y="5041598"/>
            <a:ext cx="1404195" cy="324000"/>
          </a:xfrm>
          <a:prstGeom prst="rect">
            <a:avLst/>
          </a:prstGeom>
        </p:spPr>
      </p:pic>
      <p:sp>
        <p:nvSpPr>
          <p:cNvPr id="70" name="Left-Right Arrow 69"/>
          <p:cNvSpPr/>
          <p:nvPr/>
        </p:nvSpPr>
        <p:spPr>
          <a:xfrm>
            <a:off x="3030730" y="4717576"/>
            <a:ext cx="1025963" cy="324000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prstClr val="black"/>
                </a:solidFill>
              </a:rPr>
              <a:t>Control</a:t>
            </a:r>
          </a:p>
        </p:txBody>
      </p:sp>
      <p:sp>
        <p:nvSpPr>
          <p:cNvPr id="71" name="Right Arrow 70"/>
          <p:cNvSpPr/>
          <p:nvPr/>
        </p:nvSpPr>
        <p:spPr>
          <a:xfrm>
            <a:off x="3030727" y="5419673"/>
            <a:ext cx="1079970" cy="324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prstClr val="black"/>
                </a:solidFill>
              </a:rPr>
              <a:t>Data (320 Mb/s max)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80470" y="4717486"/>
            <a:ext cx="1714078" cy="810158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noAutofit/>
          </a:bodyPr>
          <a:lstStyle/>
          <a:p>
            <a:pPr algn="ctr"/>
            <a:r>
              <a:rPr lang="en-US" sz="1200" dirty="0">
                <a:solidFill>
                  <a:srgbClr val="008000"/>
                </a:solidFill>
              </a:rPr>
              <a:t>Each Readout Unit is connected to one stave</a:t>
            </a:r>
            <a:r>
              <a:rPr lang="en-US" sz="12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both for Inner and Outer Barrels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342647" y="4609516"/>
            <a:ext cx="648000" cy="324000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1F497D"/>
                </a:solidFill>
              </a:rPr>
              <a:t>GBT optical</a:t>
            </a:r>
          </a:p>
        </p:txBody>
      </p:sp>
      <p:sp>
        <p:nvSpPr>
          <p:cNvPr id="74" name="Left-Right Arrow 73"/>
          <p:cNvSpPr/>
          <p:nvPr/>
        </p:nvSpPr>
        <p:spPr>
          <a:xfrm>
            <a:off x="6159871" y="3043343"/>
            <a:ext cx="1016183" cy="324000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prstClr val="black"/>
                </a:solidFill>
              </a:rPr>
              <a:t>Control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402547" y="4257319"/>
            <a:ext cx="1512210" cy="366742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noAutofit/>
          </a:bodyPr>
          <a:lstStyle/>
          <a:p>
            <a:pPr algn="ctr"/>
            <a:r>
              <a:rPr lang="en-US" sz="1050" dirty="0">
                <a:solidFill>
                  <a:srgbClr val="1F497D"/>
                </a:solidFill>
              </a:rPr>
              <a:t>Identical </a:t>
            </a:r>
            <a:r>
              <a:rPr lang="en-US" sz="1050" b="1" dirty="0">
                <a:solidFill>
                  <a:srgbClr val="C00000"/>
                </a:solidFill>
              </a:rPr>
              <a:t>Readout Units </a:t>
            </a:r>
            <a:r>
              <a:rPr lang="en-US" sz="1050" dirty="0">
                <a:solidFill>
                  <a:srgbClr val="1F497D"/>
                </a:solidFill>
              </a:rPr>
              <a:t>(RU) cover the full ITS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598488" y="3907418"/>
            <a:ext cx="1836000" cy="594000"/>
          </a:xfrm>
          <a:prstGeom prst="rect">
            <a:avLst/>
          </a:prstGeom>
          <a:noFill/>
        </p:spPr>
        <p:txBody>
          <a:bodyPr wrap="square" lIns="27000" tIns="27000" rIns="27000" bIns="27000" rtlCol="0" anchor="ctr" anchorCtr="0">
            <a:noAutofit/>
          </a:bodyPr>
          <a:lstStyle/>
          <a:p>
            <a:pPr algn="ctr"/>
            <a:r>
              <a:rPr lang="en-US" sz="1050" dirty="0">
                <a:solidFill>
                  <a:srgbClr val="C00000"/>
                </a:solidFill>
              </a:rPr>
              <a:t>Outer layers (3,4,5,6)</a:t>
            </a:r>
          </a:p>
          <a:p>
            <a:pPr algn="ctr"/>
            <a:r>
              <a:rPr lang="en-US" sz="1050" dirty="0">
                <a:solidFill>
                  <a:srgbClr val="1F497D"/>
                </a:solidFill>
              </a:rPr>
              <a:t>400 Mb/s high speed data,</a:t>
            </a:r>
          </a:p>
          <a:p>
            <a:pPr algn="ctr"/>
            <a:r>
              <a:rPr lang="en-US" sz="1050" dirty="0">
                <a:solidFill>
                  <a:srgbClr val="1F497D"/>
                </a:solidFill>
              </a:rPr>
              <a:t>80 Mb/s clock and control</a:t>
            </a: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216000" y="927453"/>
            <a:ext cx="338041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Readout Electronics - Architecture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235444" y="1199252"/>
            <a:ext cx="8025476" cy="184666"/>
            <a:chOff x="313923" y="456001"/>
            <a:chExt cx="7150100" cy="246220"/>
          </a:xfrm>
        </p:grpSpPr>
        <p:cxnSp>
          <p:nvCxnSpPr>
            <p:cNvPr id="83" name="Straight Connector 82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6682978" y="456001"/>
              <a:ext cx="672947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prstClr val="black"/>
                  </a:solidFill>
                </a:rPr>
                <a:t>ALICE ITS Upgrade</a:t>
              </a:r>
            </a:p>
          </p:txBody>
        </p:sp>
      </p:grpSp>
      <p:pic>
        <p:nvPicPr>
          <p:cNvPr id="85" name="Picture 84" descr="2012-Jul-04-01_4_Color_Logo_small_CB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3" y="938218"/>
            <a:ext cx="386233" cy="522068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266383" y="1597657"/>
            <a:ext cx="31184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prstClr val="black"/>
                </a:solidFill>
              </a:rPr>
              <a:t>Detector Readout  </a:t>
            </a:r>
            <a:r>
              <a:rPr lang="en-US" sz="135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350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sz="1350" dirty="0">
                <a:solidFill>
                  <a:prstClr val="black"/>
                </a:solidFill>
              </a:rPr>
              <a:t>192 READOUT UNIT</a:t>
            </a:r>
          </a:p>
        </p:txBody>
      </p:sp>
      <p:sp>
        <p:nvSpPr>
          <p:cNvPr id="79" name="Footer Placeholder 7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80" name="Date Placeholder 7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8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S_RUv0a_edi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4" y="1836727"/>
            <a:ext cx="4266017" cy="325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3654780" y="3728861"/>
            <a:ext cx="846682" cy="105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02979" y="635636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59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4" name="Picture 3" descr="GBTxFM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0305" y="4016906"/>
            <a:ext cx="1998377" cy="130080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000" y="927453"/>
            <a:ext cx="253428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Readout Unit - Prototype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5444" y="1199252"/>
            <a:ext cx="8025476" cy="184666"/>
            <a:chOff x="313923" y="456001"/>
            <a:chExt cx="7150100" cy="24622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82978" y="456001"/>
              <a:ext cx="672947" cy="246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prstClr val="black"/>
                  </a:solidFill>
                </a:rPr>
                <a:t>ALICE ITS Upgrade</a:t>
              </a:r>
            </a:p>
          </p:txBody>
        </p:sp>
      </p:grpSp>
      <p:pic>
        <p:nvPicPr>
          <p:cNvPr id="9" name="Picture 8" descr="2012-Jul-04-01_4_Color_Logo_small_C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3" y="938218"/>
            <a:ext cx="386233" cy="5220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78144" y="1673996"/>
            <a:ext cx="3288983" cy="38856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Prototype Readout Unit – 2015</a:t>
            </a:r>
          </a:p>
          <a:p>
            <a:pPr marL="214308" indent="-214308">
              <a:spcBef>
                <a:spcPts val="900"/>
              </a:spcBef>
              <a:buFont typeface="Arial"/>
              <a:buChar char="•"/>
            </a:pPr>
            <a:r>
              <a:rPr lang="en-US" sz="1350" dirty="0">
                <a:solidFill>
                  <a:srgbClr val="336699"/>
                </a:solidFill>
              </a:rPr>
              <a:t>Based on </a:t>
            </a:r>
            <a:r>
              <a:rPr lang="en-US" sz="1350" dirty="0">
                <a:solidFill>
                  <a:srgbClr val="008000"/>
                </a:solidFill>
              </a:rPr>
              <a:t>SRAM FPGA </a:t>
            </a:r>
            <a:r>
              <a:rPr lang="en-US" sz="1350" dirty="0">
                <a:solidFill>
                  <a:srgbClr val="336699"/>
                </a:solidFill>
              </a:rPr>
              <a:t>(</a:t>
            </a:r>
            <a:r>
              <a:rPr lang="en-US" sz="1350" dirty="0">
                <a:solidFill>
                  <a:prstClr val="black"/>
                </a:solidFill>
              </a:rPr>
              <a:t>Xilinx Kintex7</a:t>
            </a:r>
            <a:r>
              <a:rPr lang="en-US" sz="1350" dirty="0">
                <a:solidFill>
                  <a:srgbClr val="336699"/>
                </a:solidFill>
              </a:rPr>
              <a:t>) + </a:t>
            </a:r>
            <a:r>
              <a:rPr lang="en-US" sz="1350" dirty="0" err="1">
                <a:solidFill>
                  <a:srgbClr val="008000"/>
                </a:solidFill>
              </a:rPr>
              <a:t>GBTx</a:t>
            </a:r>
            <a:r>
              <a:rPr lang="en-US" sz="1350" dirty="0">
                <a:solidFill>
                  <a:srgbClr val="008000"/>
                </a:solidFill>
              </a:rPr>
              <a:t> FMC</a:t>
            </a:r>
            <a:r>
              <a:rPr lang="en-US" sz="1350" dirty="0">
                <a:solidFill>
                  <a:srgbClr val="336699"/>
                </a:solidFill>
              </a:rPr>
              <a:t> (daughter board)</a:t>
            </a:r>
          </a:p>
          <a:p>
            <a:pPr marL="214308" indent="-214308">
              <a:spcBef>
                <a:spcPts val="675"/>
              </a:spcBef>
              <a:buFont typeface="Arial"/>
              <a:buChar char="•"/>
            </a:pPr>
            <a:r>
              <a:rPr lang="en-US" sz="1350" dirty="0">
                <a:solidFill>
                  <a:srgbClr val="336699"/>
                </a:solidFill>
              </a:rPr>
              <a:t>Extensive use of radiation mitigation techniques</a:t>
            </a:r>
          </a:p>
          <a:p>
            <a:pPr marL="214308" indent="-214308">
              <a:spcBef>
                <a:spcPts val="675"/>
              </a:spcBef>
              <a:buClr>
                <a:srgbClr val="00B050"/>
              </a:buClr>
              <a:buFont typeface="Lucida Grande"/>
              <a:buChar char="☛"/>
            </a:pPr>
            <a:r>
              <a:rPr lang="en-US" sz="1350" dirty="0">
                <a:solidFill>
                  <a:srgbClr val="336699"/>
                </a:solidFill>
              </a:rPr>
              <a:t>Communication with Trigger and DAQ via </a:t>
            </a:r>
            <a:r>
              <a:rPr lang="en-US" sz="1350" dirty="0">
                <a:solidFill>
                  <a:srgbClr val="000000"/>
                </a:solidFill>
              </a:rPr>
              <a:t>GBT link </a:t>
            </a:r>
            <a:r>
              <a:rPr lang="en-US" sz="1350" dirty="0">
                <a:solidFill>
                  <a:srgbClr val="008000"/>
                </a:solidFill>
              </a:rPr>
              <a:t>validated</a:t>
            </a:r>
          </a:p>
          <a:p>
            <a:pPr marL="214308" indent="-214308">
              <a:spcBef>
                <a:spcPts val="675"/>
              </a:spcBef>
              <a:buClr>
                <a:srgbClr val="00B050"/>
              </a:buClr>
              <a:buFont typeface="Lucida Grande"/>
              <a:buChar char="☛"/>
            </a:pPr>
            <a:r>
              <a:rPr lang="en-US" sz="1350" dirty="0">
                <a:solidFill>
                  <a:srgbClr val="336699"/>
                </a:solidFill>
              </a:rPr>
              <a:t>Communication with sensors via high-speed copper </a:t>
            </a:r>
            <a:r>
              <a:rPr lang="en-US" sz="1350" dirty="0">
                <a:solidFill>
                  <a:srgbClr val="4F81BD"/>
                </a:solidFill>
              </a:rPr>
              <a:t>serial links </a:t>
            </a:r>
            <a:r>
              <a:rPr lang="en-US" sz="1350" dirty="0">
                <a:solidFill>
                  <a:srgbClr val="008000"/>
                </a:solidFill>
              </a:rPr>
              <a:t>validated</a:t>
            </a:r>
            <a:endParaRPr lang="en-US" sz="1350" dirty="0">
              <a:solidFill>
                <a:srgbClr val="4F81BD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1350" dirty="0">
                <a:solidFill>
                  <a:prstClr val="black"/>
                </a:solidFill>
              </a:rPr>
              <a:t>Radiation induced fault rates</a:t>
            </a:r>
          </a:p>
          <a:p>
            <a:pPr marL="214308" indent="-214308">
              <a:spcBef>
                <a:spcPts val="450"/>
              </a:spcBef>
              <a:buFont typeface="Arial"/>
              <a:buChar char="•"/>
            </a:pPr>
            <a:r>
              <a:rPr lang="en-US" sz="1350" dirty="0">
                <a:solidFill>
                  <a:srgbClr val="336699"/>
                </a:solidFill>
              </a:rPr>
              <a:t>Intensive SEU test campaigns :</a:t>
            </a:r>
          </a:p>
          <a:p>
            <a:pPr marL="214308" indent="-214308">
              <a:spcBef>
                <a:spcPts val="675"/>
              </a:spcBef>
              <a:buFont typeface="Lucida Grande"/>
              <a:buChar char="☛"/>
            </a:pPr>
            <a:r>
              <a:rPr lang="en-US" sz="1350" dirty="0">
                <a:solidFill>
                  <a:srgbClr val="00B050"/>
                </a:solidFill>
              </a:rPr>
              <a:t>MTBF/device: ~2400 hours (10</a:t>
            </a:r>
            <a:r>
              <a:rPr lang="en-US" sz="1350" baseline="30000" dirty="0">
                <a:solidFill>
                  <a:srgbClr val="00B050"/>
                </a:solidFill>
              </a:rPr>
              <a:t>9</a:t>
            </a:r>
            <a:r>
              <a:rPr lang="en-US" sz="1350" dirty="0">
                <a:solidFill>
                  <a:srgbClr val="00B050"/>
                </a:solidFill>
              </a:rPr>
              <a:t> h/cm</a:t>
            </a:r>
            <a:r>
              <a:rPr lang="en-US" sz="1350" baseline="30000" dirty="0">
                <a:solidFill>
                  <a:srgbClr val="00B050"/>
                </a:solidFill>
              </a:rPr>
              <a:t>2</a:t>
            </a:r>
            <a:r>
              <a:rPr lang="en-US" sz="1350" dirty="0">
                <a:solidFill>
                  <a:srgbClr val="00B050"/>
                </a:solidFill>
              </a:rPr>
              <a:t>) </a:t>
            </a:r>
          </a:p>
          <a:p>
            <a:pPr marL="214308" indent="-214308">
              <a:spcBef>
                <a:spcPts val="675"/>
              </a:spcBef>
              <a:buClr>
                <a:srgbClr val="00B050"/>
              </a:buClr>
              <a:buFont typeface="Lucida Grande"/>
              <a:buChar char="☛"/>
            </a:pPr>
            <a:r>
              <a:rPr lang="en-US" sz="1350" dirty="0">
                <a:solidFill>
                  <a:srgbClr val="336699"/>
                </a:solidFill>
              </a:rPr>
              <a:t>MTBF/entire system: ~12 beam hours</a:t>
            </a:r>
          </a:p>
          <a:p>
            <a:pPr>
              <a:spcBef>
                <a:spcPts val="225"/>
              </a:spcBef>
            </a:pPr>
            <a:r>
              <a:rPr lang="en-US" sz="1350" b="1" dirty="0">
                <a:solidFill>
                  <a:srgbClr val="00B050"/>
                </a:solidFill>
              </a:rPr>
              <a:t>      System downtime ~ 10</a:t>
            </a:r>
            <a:r>
              <a:rPr lang="en-US" sz="1350" b="1" baseline="30000" dirty="0">
                <a:solidFill>
                  <a:srgbClr val="00B050"/>
                </a:solidFill>
              </a:rPr>
              <a:t>-5</a:t>
            </a:r>
            <a:r>
              <a:rPr lang="en-US" sz="135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6889" y="1555750"/>
            <a:ext cx="2603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READOUT UNIT v0 – October 2015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7278" y="4116918"/>
            <a:ext cx="955711" cy="253916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4F81BD"/>
                </a:solidFill>
              </a:rPr>
              <a:t>Mother Board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7634" y="5283908"/>
            <a:ext cx="1776448" cy="253916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4F81BD"/>
                </a:solidFill>
              </a:rPr>
              <a:t>FPGA Mezzanine Card (FMC)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508573" y="5099645"/>
            <a:ext cx="510518" cy="1842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52930" y="4882334"/>
            <a:ext cx="955711" cy="253916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4F81BD"/>
                </a:solidFill>
              </a:rPr>
              <a:t>Mother Board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56094" y="1630558"/>
            <a:ext cx="1071512" cy="507831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4F81BD"/>
                </a:solidFill>
              </a:rPr>
              <a:t>Hadron Flux </a:t>
            </a:r>
          </a:p>
          <a:p>
            <a:r>
              <a:rPr lang="en-US" sz="1350" dirty="0">
                <a:solidFill>
                  <a:srgbClr val="4F81BD"/>
                </a:solidFill>
              </a:rPr>
              <a:t>~ 1kHz/cm</a:t>
            </a:r>
            <a:r>
              <a:rPr lang="en-US" sz="1350" baseline="30000" dirty="0">
                <a:solidFill>
                  <a:srgbClr val="4F81BD"/>
                </a:solidFill>
              </a:rPr>
              <a:t>2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164230" y="2115306"/>
            <a:ext cx="1691862" cy="1147694"/>
          </a:xfrm>
          <a:prstGeom prst="line">
            <a:avLst/>
          </a:prstGeom>
          <a:ln w="12700" cmpd="sng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8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199" y="635636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 descr="its_layout_rev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2"/>
          <a:stretch/>
        </p:blipFill>
        <p:spPr>
          <a:xfrm>
            <a:off x="321897" y="2578038"/>
            <a:ext cx="4781549" cy="3033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2923" y="5337685"/>
            <a:ext cx="2097113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12.5 G-pixel camera </a:t>
            </a:r>
          </a:p>
          <a:p>
            <a:pPr algn="ctr"/>
            <a:r>
              <a:rPr lang="en-US" dirty="0"/>
              <a:t>(~10 m</a:t>
            </a:r>
            <a:r>
              <a:rPr lang="en-US" baseline="30000" dirty="0"/>
              <a:t>2 </a:t>
            </a:r>
            <a:r>
              <a:rPr lang="en-US" dirty="0"/>
              <a:t> active Si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Binary read-out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40" y="790082"/>
            <a:ext cx="567899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99"/>
                </a:solidFill>
              </a:rPr>
              <a:t>7-layer barrel geometry, </a:t>
            </a:r>
          </a:p>
          <a:p>
            <a:pPr algn="ctr"/>
            <a:r>
              <a:rPr lang="en-US" dirty="0">
                <a:solidFill>
                  <a:srgbClr val="336699"/>
                </a:solidFill>
              </a:rPr>
              <a:t>fully equipped (~24000 chips) with dedicated </a:t>
            </a:r>
            <a:r>
              <a:rPr lang="en-US" b="1" dirty="0">
                <a:solidFill>
                  <a:srgbClr val="00B050"/>
                </a:solidFill>
              </a:rPr>
              <a:t>MAPS: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</a:rPr>
              <a:t>AL</a:t>
            </a:r>
            <a:r>
              <a:rPr lang="en-US" b="1" dirty="0" err="1">
                <a:solidFill>
                  <a:srgbClr val="00B050"/>
                </a:solidFill>
              </a:rPr>
              <a:t>ice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PI</a:t>
            </a:r>
            <a:r>
              <a:rPr lang="en-US" b="1" dirty="0" err="1">
                <a:solidFill>
                  <a:srgbClr val="00B050"/>
                </a:solidFill>
              </a:rPr>
              <a:t>xel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</a:t>
            </a:r>
            <a:r>
              <a:rPr lang="en-US" b="1" dirty="0" err="1">
                <a:solidFill>
                  <a:srgbClr val="00B050"/>
                </a:solidFill>
              </a:rPr>
              <a:t>tector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(ALPIDE) </a:t>
            </a:r>
          </a:p>
          <a:p>
            <a:r>
              <a:rPr lang="en-US" sz="1350" b="1" dirty="0">
                <a:solidFill>
                  <a:srgbClr val="00B050"/>
                </a:solidFill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8670" y="1652521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r-coverage:</a:t>
            </a:r>
            <a:r>
              <a:rPr lang="en-US" dirty="0">
                <a:solidFill>
                  <a:srgbClr val="4F81BD"/>
                </a:solidFill>
              </a:rPr>
              <a:t> 23 – 400 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6819" y="1962749"/>
            <a:ext cx="335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algn="ctr">
              <a:buFont typeface="Symbol" panose="05050102010706020507" pitchFamily="18" charset="2"/>
              <a:buChar char="h"/>
            </a:pPr>
            <a:r>
              <a:rPr lang="en-US" dirty="0">
                <a:solidFill>
                  <a:srgbClr val="FF0000"/>
                </a:solidFill>
              </a:rPr>
              <a:t>coverage: 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chemeClr val="accent1"/>
                </a:solidFill>
              </a:rPr>
              <a:t>| ≤ 1.3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1371" y="4748449"/>
            <a:ext cx="405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dirty="0">
                <a:solidFill>
                  <a:srgbClr val="336699"/>
                </a:solidFill>
              </a:rPr>
              <a:t>Material /layer : </a:t>
            </a:r>
            <a:r>
              <a:rPr lang="en-US" dirty="0">
                <a:solidFill>
                  <a:srgbClr val="00B050"/>
                </a:solidFill>
              </a:rPr>
              <a:t>0.3%</a:t>
            </a:r>
            <a:r>
              <a:rPr lang="en-US" dirty="0">
                <a:solidFill>
                  <a:srgbClr val="336699"/>
                </a:solidFill>
              </a:rPr>
              <a:t> X</a:t>
            </a:r>
            <a:r>
              <a:rPr lang="en-US" baseline="-25000" dirty="0">
                <a:solidFill>
                  <a:srgbClr val="336699"/>
                </a:solidFill>
              </a:rPr>
              <a:t>0</a:t>
            </a:r>
            <a:r>
              <a:rPr lang="en-US" dirty="0">
                <a:solidFill>
                  <a:srgbClr val="336699"/>
                </a:solidFill>
              </a:rPr>
              <a:t> (IB),  </a:t>
            </a:r>
            <a:r>
              <a:rPr lang="en-US" dirty="0">
                <a:solidFill>
                  <a:srgbClr val="00B050"/>
                </a:solidFill>
              </a:rPr>
              <a:t>1% X</a:t>
            </a:r>
            <a:r>
              <a:rPr lang="en-US" baseline="-25000" dirty="0">
                <a:solidFill>
                  <a:srgbClr val="00B050"/>
                </a:solidFill>
              </a:rPr>
              <a:t>0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336699"/>
                </a:solidFill>
              </a:rPr>
              <a:t>(OB)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6598" y="144416"/>
            <a:ext cx="3627019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0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Layout of the new ITS </a:t>
            </a:r>
          </a:p>
        </p:txBody>
      </p:sp>
      <p:pic>
        <p:nvPicPr>
          <p:cNvPr id="13" name="Picture 12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411" y="233728"/>
            <a:ext cx="668777" cy="90398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216002" y="597816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037" y="2203949"/>
            <a:ext cx="2827540" cy="20157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19262" y="1736495"/>
            <a:ext cx="321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Monolithic Active Pixel </a:t>
            </a:r>
            <a:r>
              <a:rPr lang="en-US" b="1" dirty="0" smtClean="0">
                <a:solidFill>
                  <a:srgbClr val="00B050"/>
                </a:solidFill>
              </a:rPr>
              <a:t>Sensors 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231958" y="1359673"/>
            <a:ext cx="636105" cy="45322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5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" y="25353"/>
            <a:ext cx="8621487" cy="640661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07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61"/>
            <a:ext cx="2133600" cy="273844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03928" y="80378"/>
            <a:ext cx="6059800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7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Performance of new ITS (MC simulations) </a:t>
            </a:r>
          </a:p>
        </p:txBody>
      </p:sp>
      <p:pic>
        <p:nvPicPr>
          <p:cNvPr id="25" name="Picture 24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811" y="86057"/>
            <a:ext cx="669797" cy="90536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103928" y="588209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CasellaDiTesto 24"/>
          <p:cNvSpPr txBox="1">
            <a:spLocks noChangeArrowheads="1"/>
          </p:cNvSpPr>
          <p:nvPr/>
        </p:nvSpPr>
        <p:spPr bwMode="auto">
          <a:xfrm>
            <a:off x="5577145" y="4601246"/>
            <a:ext cx="1096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900" u="none">
                <a:solidFill>
                  <a:prstClr val="black"/>
                </a:solidFill>
              </a:rPr>
              <a:t>Total weight </a:t>
            </a:r>
          </a:p>
          <a:p>
            <a:pPr algn="ctr" eaLnBrk="1" hangingPunct="1"/>
            <a:r>
              <a:rPr lang="it-IT" sz="900" u="none">
                <a:solidFill>
                  <a:prstClr val="black"/>
                </a:solidFill>
              </a:rPr>
              <a:t>1.4 grams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56561" y="5500456"/>
            <a:ext cx="288782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99"/>
                </a:solidFill>
              </a:rPr>
              <a:t>40 </a:t>
            </a:r>
            <a:r>
              <a:rPr lang="en-US" dirty="0" err="1">
                <a:solidFill>
                  <a:srgbClr val="336699"/>
                </a:solidFill>
              </a:rPr>
              <a:t>μm</a:t>
            </a:r>
            <a:r>
              <a:rPr lang="en-US" dirty="0">
                <a:solidFill>
                  <a:srgbClr val="336699"/>
                </a:solidFill>
              </a:rPr>
              <a:t> at </a:t>
            </a:r>
            <a:r>
              <a:rPr lang="en-US" i="1" dirty="0" err="1">
                <a:solidFill>
                  <a:srgbClr val="336699"/>
                </a:solidFill>
              </a:rPr>
              <a:t>p</a:t>
            </a:r>
            <a:r>
              <a:rPr lang="en-US" baseline="-25000" dirty="0" err="1">
                <a:solidFill>
                  <a:srgbClr val="336699"/>
                </a:solidFill>
              </a:rPr>
              <a:t>T</a:t>
            </a:r>
            <a:r>
              <a:rPr lang="en-US" dirty="0">
                <a:solidFill>
                  <a:srgbClr val="336699"/>
                </a:solidFill>
              </a:rPr>
              <a:t> = 500 MeV/</a:t>
            </a:r>
            <a:r>
              <a:rPr lang="en-US" i="1" dirty="0">
                <a:solidFill>
                  <a:srgbClr val="336699"/>
                </a:solidFill>
              </a:rPr>
              <a:t>c</a:t>
            </a:r>
            <a:r>
              <a:rPr lang="en-US" dirty="0">
                <a:solidFill>
                  <a:srgbClr val="336699"/>
                </a:solidFill>
              </a:rPr>
              <a:t>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6573" y="1958678"/>
            <a:ext cx="2879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Impact parameter resolution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74800" y="1958678"/>
            <a:ext cx="3461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Tracking efficiency (ITS standalone)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00543" y="5520925"/>
            <a:ext cx="270155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99"/>
                </a:solidFill>
              </a:rPr>
              <a:t>~60% at </a:t>
            </a:r>
            <a:r>
              <a:rPr lang="en-US" i="1" dirty="0" err="1">
                <a:solidFill>
                  <a:srgbClr val="336699"/>
                </a:solidFill>
              </a:rPr>
              <a:t>p</a:t>
            </a:r>
            <a:r>
              <a:rPr lang="en-US" baseline="-25000" dirty="0" err="1">
                <a:solidFill>
                  <a:srgbClr val="336699"/>
                </a:solidFill>
              </a:rPr>
              <a:t>T</a:t>
            </a:r>
            <a:r>
              <a:rPr lang="en-US" dirty="0">
                <a:solidFill>
                  <a:srgbClr val="336699"/>
                </a:solidFill>
              </a:rPr>
              <a:t> = 100 MeV/</a:t>
            </a:r>
            <a:r>
              <a:rPr lang="en-US" i="1" dirty="0">
                <a:solidFill>
                  <a:srgbClr val="336699"/>
                </a:solidFill>
              </a:rPr>
              <a:t>c</a:t>
            </a:r>
            <a:r>
              <a:rPr lang="en-US" dirty="0">
                <a:solidFill>
                  <a:srgbClr val="336699"/>
                </a:solidFill>
              </a:rPr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0" y="2284692"/>
            <a:ext cx="4466935" cy="3057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63" y="2291646"/>
            <a:ext cx="4539254" cy="3139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449" y="787331"/>
            <a:ext cx="5055230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Cellular </a:t>
            </a:r>
            <a:r>
              <a:rPr lang="en-US" b="1" dirty="0" smtClean="0">
                <a:solidFill>
                  <a:srgbClr val="00B050"/>
                </a:solidFill>
              </a:rPr>
              <a:t>automaton, i.e.</a:t>
            </a:r>
            <a:r>
              <a:rPr lang="en-GB" b="1" dirty="0" smtClean="0">
                <a:solidFill>
                  <a:srgbClr val="00B050"/>
                </a:solidFill>
                <a:latin typeface="Calibri" charset="0"/>
                <a:cs typeface="ＭＳ Ｐゴシック" charset="0"/>
                <a:sym typeface="Wingdings 3" charset="0"/>
              </a:rPr>
              <a:t> online tracking &amp; </a:t>
            </a:r>
            <a:r>
              <a:rPr lang="en-GB" b="1" dirty="0" err="1" smtClean="0">
                <a:solidFill>
                  <a:srgbClr val="00B050"/>
                </a:solidFill>
                <a:latin typeface="Calibri" charset="0"/>
                <a:cs typeface="ＭＳ Ｐゴシック" charset="0"/>
                <a:sym typeface="Wingdings 3" charset="0"/>
              </a:rPr>
              <a:t>vertexing</a:t>
            </a:r>
            <a:endParaRPr lang="en-GB" b="1" dirty="0" smtClean="0">
              <a:solidFill>
                <a:srgbClr val="00B050"/>
              </a:solidFill>
              <a:latin typeface="Calibri" charset="0"/>
              <a:cs typeface="ＭＳ Ｐゴシック" charset="0"/>
              <a:sym typeface="Wingdings 3" charset="0"/>
            </a:endParaRPr>
          </a:p>
          <a:p>
            <a:pPr algn="ctr"/>
            <a:r>
              <a:rPr lang="en-US" b="1" dirty="0" smtClean="0">
                <a:solidFill>
                  <a:srgbClr val="00B050"/>
                </a:solidFill>
                <a:latin typeface="Calibri" charset="0"/>
                <a:cs typeface="ＭＳ Ｐゴシック" charset="0"/>
                <a:sym typeface="Wingdings 3" charset="0"/>
              </a:rPr>
              <a:t>mandatory in Run3, 1.1 TB/s of data (ITS 40 </a:t>
            </a:r>
            <a:r>
              <a:rPr lang="en-US" b="1" smtClean="0">
                <a:solidFill>
                  <a:srgbClr val="00B050"/>
                </a:solidFill>
                <a:latin typeface="Calibri" charset="0"/>
                <a:cs typeface="ＭＳ Ｐゴシック" charset="0"/>
                <a:sym typeface="Wingdings 3" charset="0"/>
              </a:rPr>
              <a:t>GB/s)</a:t>
            </a:r>
            <a:endParaRPr lang="en-GB" b="1" dirty="0" smtClean="0">
              <a:solidFill>
                <a:srgbClr val="00B050"/>
              </a:solidFill>
              <a:latin typeface="Calibri" charset="0"/>
              <a:cs typeface="ＭＳ Ｐゴシック" charset="0"/>
              <a:sym typeface="Wingdings 3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644990" y="3834250"/>
            <a:ext cx="749431" cy="1624149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577145" y="3668374"/>
            <a:ext cx="1173166" cy="1815042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7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278207" y="5076673"/>
            <a:ext cx="96997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35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72300" y="6359092"/>
            <a:ext cx="2133600" cy="365125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" name="Picture 2" descr="2012-Jul-04-01_4_Color_Logo_small_C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487" y="154138"/>
            <a:ext cx="728713" cy="98499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141331" y="594110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153" y="132445"/>
            <a:ext cx="665740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900"/>
            <a:r>
              <a:rPr lang="en-US" sz="24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Physics performance with the new ITS (</a:t>
            </a:r>
            <a:r>
              <a:rPr lang="en-US" sz="2400" b="0" dirty="0" err="1">
                <a:solidFill>
                  <a:srgbClr val="4F81BD"/>
                </a:solidFill>
                <a:latin typeface="Calibri" charset="0"/>
                <a:cs typeface="Calibri" charset="0"/>
              </a:rPr>
              <a:t>MonteCarlo</a:t>
            </a:r>
            <a:r>
              <a:rPr lang="en-US" sz="24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06" y="1684155"/>
            <a:ext cx="4062494" cy="3911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0" y="1684155"/>
            <a:ext cx="4810697" cy="3468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8135" y="839347"/>
            <a:ext cx="53946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B</a:t>
            </a:r>
            <a:r>
              <a:rPr lang="en-US" sz="2700" baseline="30000" dirty="0">
                <a:solidFill>
                  <a:srgbClr val="FF0000"/>
                </a:solidFill>
              </a:rPr>
              <a:t>± </a:t>
            </a:r>
            <a:r>
              <a:rPr lang="en-US" sz="2700" dirty="0">
                <a:solidFill>
                  <a:srgbClr val="FF0000"/>
                </a:solidFill>
              </a:rPr>
              <a:t>not accessible with the present ITS</a:t>
            </a:r>
            <a:endParaRPr lang="en-GB" sz="2700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6801" y="4284838"/>
            <a:ext cx="208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Low </a:t>
            </a:r>
            <a:r>
              <a:rPr lang="en-US" b="1" i="1" dirty="0" err="1">
                <a:solidFill>
                  <a:srgbClr val="FF0000"/>
                </a:solidFill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</a:rPr>
              <a:t>T</a:t>
            </a:r>
            <a:r>
              <a:rPr lang="en-US" b="1" baseline="-2500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, clean signal</a:t>
            </a:r>
            <a:endParaRPr lang="en-GB" b="1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009" y="5318944"/>
            <a:ext cx="4683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Measure energy loss for b,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 quantitative verification of  </a:t>
            </a:r>
            <a:r>
              <a:rPr lang="en-US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000" dirty="0" err="1">
                <a:solidFill>
                  <a:srgbClr val="FF0000"/>
                </a:solidFill>
              </a:rPr>
              <a:t>E</a:t>
            </a:r>
            <a:r>
              <a:rPr lang="en-US" sz="2000" baseline="-25000" dirty="0" err="1">
                <a:solidFill>
                  <a:srgbClr val="FF0000"/>
                </a:solidFill>
              </a:rPr>
              <a:t>c</a:t>
            </a:r>
            <a:r>
              <a:rPr lang="en-US" sz="2000" dirty="0">
                <a:solidFill>
                  <a:srgbClr val="FF0000"/>
                </a:solidFill>
              </a:rPr>
              <a:t> &gt;</a:t>
            </a:r>
            <a:r>
              <a:rPr lang="en-US" sz="20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000" dirty="0" err="1">
                <a:solidFill>
                  <a:srgbClr val="FF0000"/>
                </a:solidFill>
              </a:rPr>
              <a:t>E</a:t>
            </a:r>
            <a:r>
              <a:rPr lang="en-US" sz="2000" baseline="-25000" dirty="0" err="1">
                <a:solidFill>
                  <a:srgbClr val="FF0000"/>
                </a:solidFill>
              </a:rPr>
              <a:t>b</a:t>
            </a:r>
            <a:r>
              <a:rPr lang="en-US" sz="2000" baseline="-25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vs.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</a:rPr>
              <a:t>T</a:t>
            </a:r>
            <a:endParaRPr lang="en-GB" sz="2000" i="1" baseline="-250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676158" y="4284838"/>
            <a:ext cx="207169" cy="1157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4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278207" y="5076673"/>
            <a:ext cx="96997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35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72300" y="6351597"/>
            <a:ext cx="2133600" cy="365125"/>
          </a:xfrm>
        </p:spPr>
        <p:txBody>
          <a:bodyPr/>
          <a:lstStyle/>
          <a:p>
            <a:fld id="{872C15F9-2AD0-044F-BB80-F9D71DAC45B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" name="Picture 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938" y="205714"/>
            <a:ext cx="639138" cy="86391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178430" y="637673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8430" y="176008"/>
            <a:ext cx="665740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900"/>
            <a:r>
              <a:rPr lang="en-US" sz="24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Physics performance with the new ITS (</a:t>
            </a:r>
            <a:r>
              <a:rPr lang="en-US" sz="2400" b="0" dirty="0" err="1">
                <a:solidFill>
                  <a:srgbClr val="4F81BD"/>
                </a:solidFill>
                <a:latin typeface="Calibri" charset="0"/>
                <a:cs typeface="Calibri" charset="0"/>
              </a:rPr>
              <a:t>MonteCarlo</a:t>
            </a:r>
            <a:r>
              <a:rPr lang="en-US" sz="2400" b="0" dirty="0">
                <a:solidFill>
                  <a:srgbClr val="4F81BD"/>
                </a:solidFill>
                <a:latin typeface="Calibri" charset="0"/>
                <a:cs typeface="Calibri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518" y="1588089"/>
            <a:ext cx="4832609" cy="43181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481" y="2588332"/>
            <a:ext cx="4318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Large </a:t>
            </a:r>
            <a:r>
              <a:rPr lang="en-US" b="1" dirty="0">
                <a:solidFill>
                  <a:srgbClr val="00B050"/>
                </a:solidFill>
              </a:rPr>
              <a:t>improvement also for D</a:t>
            </a:r>
            <a:r>
              <a:rPr lang="en-US" b="1" baseline="30000" dirty="0">
                <a:solidFill>
                  <a:srgbClr val="00B050"/>
                </a:solidFill>
              </a:rPr>
              <a:t>0 </a:t>
            </a:r>
            <a:r>
              <a:rPr lang="en-US" b="1" dirty="0">
                <a:solidFill>
                  <a:srgbClr val="00B050"/>
                </a:solidFill>
              </a:rPr>
              <a:t>&amp; D</a:t>
            </a:r>
            <a:r>
              <a:rPr lang="en-US" b="1" baseline="-25000" dirty="0">
                <a:solidFill>
                  <a:srgbClr val="00B050"/>
                </a:solidFill>
              </a:rPr>
              <a:t>S </a:t>
            </a:r>
            <a:r>
              <a:rPr lang="en-US" b="1" dirty="0">
                <a:solidFill>
                  <a:srgbClr val="00B050"/>
                </a:solidFill>
              </a:rPr>
              <a:t>signals,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possibility to discriminate between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thermal and coalescence </a:t>
            </a:r>
            <a:r>
              <a:rPr lang="en-US" b="1" dirty="0" err="1">
                <a:solidFill>
                  <a:srgbClr val="00B050"/>
                </a:solidFill>
              </a:rPr>
              <a:t>hadronization</a:t>
            </a:r>
            <a:r>
              <a:rPr lang="en-US" b="1" dirty="0">
                <a:solidFill>
                  <a:srgbClr val="00B050"/>
                </a:solidFill>
              </a:rPr>
              <a:t> models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829" y="804535"/>
            <a:ext cx="6660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000" b="1" baseline="-25000" dirty="0">
                <a:solidFill>
                  <a:srgbClr val="FF0000"/>
                </a:solidFill>
              </a:rPr>
              <a:t>C</a:t>
            </a:r>
            <a:r>
              <a:rPr lang="en-US" sz="2000" b="1" dirty="0">
                <a:solidFill>
                  <a:srgbClr val="FF0000"/>
                </a:solidFill>
              </a:rPr>
              <a:t> not accessible (in </a:t>
            </a:r>
            <a:r>
              <a:rPr lang="en-US" sz="2000" b="1" dirty="0" err="1">
                <a:solidFill>
                  <a:srgbClr val="FF0000"/>
                </a:solidFill>
              </a:rPr>
              <a:t>Pb-Pb</a:t>
            </a:r>
            <a:r>
              <a:rPr lang="en-US" sz="2000" b="1" dirty="0">
                <a:solidFill>
                  <a:srgbClr val="FF0000"/>
                </a:solidFill>
              </a:rPr>
              <a:t>) with the present </a:t>
            </a:r>
            <a:r>
              <a:rPr lang="en-US" sz="2000" b="1" dirty="0" smtClean="0">
                <a:solidFill>
                  <a:srgbClr val="FF0000"/>
                </a:solidFill>
              </a:rPr>
              <a:t>ITS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i="1" dirty="0">
                <a:solidFill>
                  <a:srgbClr val="FF0000"/>
                </a:solidFill>
              </a:rPr>
              <a:t>v</a:t>
            </a:r>
            <a:r>
              <a:rPr lang="en-US" sz="2000" b="1" baseline="-25000" dirty="0">
                <a:solidFill>
                  <a:srgbClr val="FF0000"/>
                </a:solidFill>
              </a:rPr>
              <a:t>2</a:t>
            </a:r>
            <a:r>
              <a:rPr lang="en-US" sz="2000" b="1" dirty="0">
                <a:solidFill>
                  <a:srgbClr val="FF0000"/>
                </a:solidFill>
              </a:rPr>
              <a:t> measurement possible with the </a:t>
            </a:r>
            <a:r>
              <a:rPr lang="en-US" sz="2000" b="1" dirty="0" smtClean="0">
                <a:solidFill>
                  <a:srgbClr val="FF0000"/>
                </a:solidFill>
              </a:rPr>
              <a:t>new one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08079" y="5547965"/>
            <a:ext cx="1121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(GeV/</a:t>
            </a:r>
            <a:r>
              <a:rPr lang="en-US" i="1" dirty="0" smtClean="0"/>
              <a:t>c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Martinengo - CERN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106691</TotalTime>
  <Words>3558</Words>
  <Application>Microsoft Macintosh PowerPoint</Application>
  <PresentationFormat>On-screen Show (4:3)</PresentationFormat>
  <Paragraphs>795</Paragraphs>
  <Slides>60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Office Theme</vt:lpstr>
      <vt:lpstr>2_Custom Design</vt:lpstr>
      <vt:lpstr>3_Custom Design</vt:lpstr>
      <vt:lpstr>4_Custom Design</vt:lpstr>
      <vt:lpstr>5_Custom Design</vt:lpstr>
      <vt:lpstr>Custom Design</vt:lpstr>
      <vt:lpstr>1_Custom Design</vt:lpstr>
      <vt:lpstr>6_Custom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Corrado Gargiulo</dc:creator>
  <cp:lastModifiedBy>Paolo Martinengo</cp:lastModifiedBy>
  <cp:revision>3008</cp:revision>
  <dcterms:created xsi:type="dcterms:W3CDTF">2012-05-02T18:49:20Z</dcterms:created>
  <dcterms:modified xsi:type="dcterms:W3CDTF">2017-06-22T05:51:47Z</dcterms:modified>
</cp:coreProperties>
</file>