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480" r:id="rId1"/>
  </p:sldMasterIdLst>
  <p:notesMasterIdLst>
    <p:notesMasterId r:id="rId16"/>
  </p:notesMasterIdLst>
  <p:sldIdLst>
    <p:sldId id="259" r:id="rId2"/>
    <p:sldId id="267" r:id="rId3"/>
    <p:sldId id="280" r:id="rId4"/>
    <p:sldId id="277" r:id="rId5"/>
    <p:sldId id="282" r:id="rId6"/>
    <p:sldId id="278" r:id="rId7"/>
    <p:sldId id="276" r:id="rId8"/>
    <p:sldId id="273" r:id="rId9"/>
    <p:sldId id="272" r:id="rId10"/>
    <p:sldId id="271" r:id="rId11"/>
    <p:sldId id="274" r:id="rId12"/>
    <p:sldId id="275" r:id="rId13"/>
    <p:sldId id="281" r:id="rId14"/>
    <p:sldId id="261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63"/>
    <p:restoredTop sz="94652"/>
  </p:normalViewPr>
  <p:slideViewPr>
    <p:cSldViewPr snapToGrid="0" snapToObjects="1">
      <p:cViewPr>
        <p:scale>
          <a:sx n="66" d="100"/>
          <a:sy n="66" d="100"/>
        </p:scale>
        <p:origin x="1224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470043-4F01-E544-A9F3-A564A28D83B3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D28067-789A-EA4A-954E-21D052119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214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2DC18-A26A-F746-AC68-DA96D34A72F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F301-4199-5741-AD5A-AF46106EF199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2DC18-A26A-F746-AC68-DA96D34A72F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F301-4199-5741-AD5A-AF46106EF1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2DC18-A26A-F746-AC68-DA96D34A72F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F301-4199-5741-AD5A-AF46106EF1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2DC18-A26A-F746-AC68-DA96D34A72F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F301-4199-5741-AD5A-AF46106EF1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2DC18-A26A-F746-AC68-DA96D34A72F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F301-4199-5741-AD5A-AF46106EF199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2DC18-A26A-F746-AC68-DA96D34A72F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F301-4199-5741-AD5A-AF46106EF1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2DC18-A26A-F746-AC68-DA96D34A72F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F301-4199-5741-AD5A-AF46106EF1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2DC18-A26A-F746-AC68-DA96D34A72F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F301-4199-5741-AD5A-AF46106EF1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2DC18-A26A-F746-AC68-DA96D34A72F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F301-4199-5741-AD5A-AF46106EF1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4A2DC18-A26A-F746-AC68-DA96D34A72F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BFF301-4199-5741-AD5A-AF46106EF1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accent2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2DC18-A26A-F746-AC68-DA96D34A72F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FF301-4199-5741-AD5A-AF46106EF1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4A2DC18-A26A-F746-AC68-DA96D34A72F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BFF301-4199-5741-AD5A-AF46106EF199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9807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1" r:id="rId1"/>
    <p:sldLayoutId id="2147484482" r:id="rId2"/>
    <p:sldLayoutId id="2147484483" r:id="rId3"/>
    <p:sldLayoutId id="2147484484" r:id="rId4"/>
    <p:sldLayoutId id="2147484485" r:id="rId5"/>
    <p:sldLayoutId id="2147484486" r:id="rId6"/>
    <p:sldLayoutId id="2147484487" r:id="rId7"/>
    <p:sldLayoutId id="2147484488" r:id="rId8"/>
    <p:sldLayoutId id="2147484489" r:id="rId9"/>
    <p:sldLayoutId id="2147484490" r:id="rId10"/>
    <p:sldLayoutId id="214748449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877521" y="2190892"/>
            <a:ext cx="8524498" cy="8661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70C0"/>
                </a:solidFill>
                <a:latin typeface="Roboto Light" charset="0"/>
              </a:rPr>
              <a:t>Peculiarities of magnetic moment switching in </a:t>
            </a:r>
            <a:r>
              <a:rPr lang="en-US" sz="3600" b="1" dirty="0" smtClean="0">
                <a:solidFill>
                  <a:srgbClr val="0070C0"/>
                </a:solidFill>
                <a:latin typeface="Roboto Light" charset="0"/>
              </a:rPr>
              <a:t>the </a:t>
            </a:r>
            <a:r>
              <a:rPr lang="ru-RU" sz="3600" b="1" dirty="0" smtClean="0">
                <a:solidFill>
                  <a:srgbClr val="0070C0"/>
                </a:solidFill>
                <a:latin typeface="TimesNewRomanPS" charset="0"/>
              </a:rPr>
              <a:t>𝜑</a:t>
            </a:r>
            <a:r>
              <a:rPr lang="ru-RU" sz="3600" b="1" baseline="-25000" dirty="0">
                <a:solidFill>
                  <a:srgbClr val="0070C0"/>
                </a:solidFill>
                <a:latin typeface="TimesNewRomanPS" charset="0"/>
              </a:rPr>
              <a:t>0 </a:t>
            </a:r>
            <a:r>
              <a:rPr lang="en-US" sz="3600" b="1" dirty="0" smtClean="0">
                <a:solidFill>
                  <a:srgbClr val="0070C0"/>
                </a:solidFill>
                <a:latin typeface="Roboto Light" charset="0"/>
              </a:rPr>
              <a:t>-junction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34822" y="5535554"/>
            <a:ext cx="826719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200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2400" dirty="0" smtClean="0"/>
              <a:t>Almaty, April 24-30, 2022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63273" y="-314700"/>
            <a:ext cx="109529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200" b="1" dirty="0">
              <a:solidFill>
                <a:srgbClr val="0C233D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The International Workshop on Nuclear and Particles </a:t>
            </a:r>
            <a:r>
              <a:rPr lang="en-US" sz="3200" dirty="0" smtClean="0">
                <a:latin typeface="Times New Roman" charset="0"/>
                <a:ea typeface="Times New Roman" charset="0"/>
                <a:cs typeface="Times New Roman" charset="0"/>
              </a:rPr>
              <a:t>Physics </a:t>
            </a:r>
            <a:endParaRPr lang="ru-RU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85523" y="3450376"/>
            <a:ext cx="1054659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u="sng" dirty="0">
                <a:latin typeface="Times New Roman" charset="0"/>
                <a:ea typeface="Times New Roman" charset="0"/>
                <a:cs typeface="Times New Roman" charset="0"/>
              </a:rPr>
              <a:t>T. </a:t>
            </a:r>
            <a:r>
              <a:rPr lang="en-US" sz="2600" b="1" u="sng" dirty="0" err="1">
                <a:latin typeface="Times New Roman" charset="0"/>
                <a:ea typeface="Times New Roman" charset="0"/>
                <a:cs typeface="Times New Roman" charset="0"/>
              </a:rPr>
              <a:t>Belgibayev</a:t>
            </a:r>
            <a:r>
              <a:rPr lang="en-US" sz="2600" dirty="0">
                <a:latin typeface="Times New Roman" charset="0"/>
                <a:ea typeface="Times New Roman" charset="0"/>
                <a:cs typeface="Times New Roman" charset="0"/>
              </a:rPr>
              <a:t>, Yu. M. </a:t>
            </a:r>
            <a:r>
              <a:rPr lang="en-US" sz="2600" dirty="0" err="1">
                <a:latin typeface="Times New Roman" charset="0"/>
                <a:ea typeface="Times New Roman" charset="0"/>
                <a:cs typeface="Times New Roman" charset="0"/>
              </a:rPr>
              <a:t>Shukrinov</a:t>
            </a:r>
            <a:r>
              <a:rPr lang="en-US" sz="2600" dirty="0">
                <a:latin typeface="Times New Roman" charset="0"/>
                <a:ea typeface="Times New Roman" charset="0"/>
                <a:cs typeface="Times New Roman" charset="0"/>
              </a:rPr>
              <a:t>, A. </a:t>
            </a:r>
            <a:r>
              <a:rPr lang="en-US" sz="2600" dirty="0" err="1">
                <a:latin typeface="Times New Roman" charset="0"/>
                <a:ea typeface="Times New Roman" charset="0"/>
                <a:cs typeface="Times New Roman" charset="0"/>
              </a:rPr>
              <a:t>Plecenik</a:t>
            </a:r>
            <a:r>
              <a:rPr lang="en-US" sz="2600" dirty="0">
                <a:latin typeface="Times New Roman" charset="0"/>
                <a:ea typeface="Times New Roman" charset="0"/>
                <a:cs typeface="Times New Roman" charset="0"/>
              </a:rPr>
              <a:t>, J. </a:t>
            </a:r>
            <a:r>
              <a:rPr lang="en-US" sz="2600" dirty="0" err="1">
                <a:latin typeface="Times New Roman" charset="0"/>
                <a:ea typeface="Times New Roman" charset="0"/>
                <a:cs typeface="Times New Roman" charset="0"/>
              </a:rPr>
              <a:t>Pechousek</a:t>
            </a:r>
            <a:r>
              <a:rPr lang="en-US" sz="2600" dirty="0">
                <a:latin typeface="Times New Roman" charset="0"/>
                <a:ea typeface="Times New Roman" charset="0"/>
                <a:cs typeface="Times New Roman" charset="0"/>
              </a:rPr>
              <a:t> and C. </a:t>
            </a:r>
            <a:r>
              <a:rPr lang="en-US" sz="2600" dirty="0" err="1">
                <a:latin typeface="Times New Roman" charset="0"/>
                <a:ea typeface="Times New Roman" charset="0"/>
                <a:cs typeface="Times New Roman" charset="0"/>
              </a:rPr>
              <a:t>Burdik</a:t>
            </a:r>
            <a:r>
              <a:rPr lang="en-US" sz="2600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en-US" sz="2600" dirty="0" smtClean="0">
                <a:latin typeface="Times New Roman" charset="0"/>
                <a:ea typeface="Times New Roman" charset="0"/>
                <a:cs typeface="Times New Roman" charset="0"/>
              </a:rPr>
              <a:t>BLTP</a:t>
            </a:r>
            <a:r>
              <a:rPr lang="en-US" sz="2600" dirty="0">
                <a:latin typeface="Times New Roman" charset="0"/>
                <a:ea typeface="Times New Roman" charset="0"/>
                <a:cs typeface="Times New Roman" charset="0"/>
              </a:rPr>
              <a:t>, JINR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169075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485" y="435129"/>
            <a:ext cx="6683421" cy="578525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482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50" t="830" r="350" b="830"/>
          <a:stretch/>
        </p:blipFill>
        <p:spPr>
          <a:xfrm>
            <a:off x="717550" y="474552"/>
            <a:ext cx="5361114" cy="432604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-1254" t="1734" r="-1254" b="1734"/>
          <a:stretch/>
        </p:blipFill>
        <p:spPr>
          <a:xfrm>
            <a:off x="6078664" y="474552"/>
            <a:ext cx="5637817" cy="432604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Прямоугольник 3"/>
          <p:cNvSpPr/>
          <p:nvPr/>
        </p:nvSpPr>
        <p:spPr>
          <a:xfrm>
            <a:off x="717550" y="5035550"/>
            <a:ext cx="105465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Fig. 5: (a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) The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sz="2000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Z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*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as a function of the damping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parameter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⍺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at two values of the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ratio w.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The calculation parameters are shown in the figure. The red line corresponds to the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case w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=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0.01,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and the blue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w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=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1;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(b) The dependence of the critical value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⍺</a:t>
            </a:r>
            <a:r>
              <a:rPr lang="en-US" sz="2000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crit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as a function of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w </a:t>
            </a:r>
            <a:endParaRPr lang="ru-RU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13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39" t="382" r="168" b="384"/>
          <a:stretch/>
        </p:blipFill>
        <p:spPr>
          <a:xfrm>
            <a:off x="850900" y="266700"/>
            <a:ext cx="4669200" cy="4197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Прямоугольник 3"/>
          <p:cNvSpPr/>
          <p:nvPr/>
        </p:nvSpPr>
        <p:spPr>
          <a:xfrm>
            <a:off x="850900" y="4902521"/>
            <a:ext cx="105465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Fig. 6: (a) Numerical results demonstrating the MR realization in the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⍺ - G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plane at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w=1.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The stripe reflect the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areas where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magnetization reversal is realized. The calculation is performed for the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G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with the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step △G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=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0.5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and for ⍺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with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the step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△⍺ = 0.01.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Other parameters are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r=0.1, A</a:t>
            </a:r>
            <a:r>
              <a:rPr lang="en-US" sz="2000" baseline="-25000" dirty="0" smtClean="0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/I</a:t>
            </a:r>
            <a:r>
              <a:rPr lang="en-US" sz="2000" baseline="-25000" dirty="0"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=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0.16,         𝜆</a:t>
            </a:r>
            <a:r>
              <a:rPr lang="en-US" sz="2000" baseline="-25000" dirty="0" smtClean="0">
                <a:latin typeface="Times New Roman" charset="0"/>
                <a:ea typeface="Times New Roman" charset="0"/>
                <a:cs typeface="Times New Roman" charset="0"/>
              </a:rPr>
              <a:t>pulse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=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2;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(b) The same at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w=0.01.</a:t>
            </a:r>
            <a:endParaRPr lang="ru-RU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197" y="414814"/>
            <a:ext cx="4527550" cy="404948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4896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93064" y="321690"/>
            <a:ext cx="10515600" cy="5284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335597"/>
                </a:solidFill>
                <a:latin typeface="Times New Roman" charset="0"/>
                <a:ea typeface="Times New Roman" charset="0"/>
                <a:cs typeface="Times New Roman" charset="0"/>
              </a:rPr>
              <a:t>Conclusion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17550" y="1186774"/>
            <a:ext cx="1069111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    These </a:t>
            </a:r>
            <a:r>
              <a:rPr lang="en-US" sz="2000" dirty="0"/>
              <a:t>results help to understand fundamental spin-dependent phenomena and also contribute to the development of applications for computer technology. In particular, the control of the magnetic state using superconductivity can be used to </a:t>
            </a:r>
            <a:r>
              <a:rPr lang="en-US" sz="2000" dirty="0" smtClean="0"/>
              <a:t>develop </a:t>
            </a:r>
            <a:r>
              <a:rPr lang="en-US" sz="2000" dirty="0"/>
              <a:t>ultrafast cryogenic memory </a:t>
            </a:r>
            <a:r>
              <a:rPr lang="en-US" sz="2000" dirty="0" smtClean="0"/>
              <a:t>[</a:t>
            </a:r>
            <a:r>
              <a:rPr lang="en-US" sz="2000" dirty="0"/>
              <a:t>6</a:t>
            </a:r>
            <a:r>
              <a:rPr lang="en-US" sz="2000" dirty="0" smtClean="0"/>
              <a:t>].</a:t>
            </a:r>
          </a:p>
          <a:p>
            <a:endParaRPr lang="en-US" sz="2000" dirty="0" smtClean="0"/>
          </a:p>
          <a:p>
            <a:r>
              <a:rPr lang="en-US" sz="2000" dirty="0" smtClean="0"/>
              <a:t>    The </a:t>
            </a:r>
            <a:r>
              <a:rPr lang="en-US" sz="2000" dirty="0"/>
              <a:t>results of a detailed study of the magnitude of the magnetization at the end of the current pulse </a:t>
            </a:r>
            <a:r>
              <a:rPr lang="en-US" sz="2000" dirty="0" err="1"/>
              <a:t>m</a:t>
            </a:r>
            <a:r>
              <a:rPr lang="en-US" sz="2000" baseline="-25000" dirty="0" err="1"/>
              <a:t>Z</a:t>
            </a:r>
            <a:r>
              <a:rPr lang="en-US" sz="2000" dirty="0"/>
              <a:t>∗ </a:t>
            </a:r>
            <a:r>
              <a:rPr lang="en-US" sz="2000" dirty="0" smtClean="0"/>
              <a:t>indicate </a:t>
            </a:r>
            <a:r>
              <a:rPr lang="en-US" sz="2000" dirty="0"/>
              <a:t>that, in a number of cases at chosen system’s </a:t>
            </a:r>
            <a:r>
              <a:rPr lang="en-US" sz="2000" dirty="0" smtClean="0"/>
              <a:t>parameters</a:t>
            </a:r>
            <a:r>
              <a:rPr lang="en-US" sz="2000" dirty="0"/>
              <a:t>, there is a one-to-one correspondence between its value and the realization of magnetization reversal or its absence. We have demonstrated this correspondence clearly at w = 0.01, and showed that the magnetization reversal phenomenon at those parameters is realized with 100 percent of probability at </a:t>
            </a:r>
            <a:r>
              <a:rPr lang="en-US" sz="2000" dirty="0" err="1"/>
              <a:t>m</a:t>
            </a:r>
            <a:r>
              <a:rPr lang="en-US" sz="2000" baseline="-25000" dirty="0" err="1"/>
              <a:t>Z</a:t>
            </a:r>
            <a:r>
              <a:rPr lang="en-US" sz="2000" dirty="0"/>
              <a:t>∗ </a:t>
            </a:r>
            <a:r>
              <a:rPr lang="en-US" sz="2000" dirty="0" smtClean="0"/>
              <a:t>&lt; </a:t>
            </a:r>
            <a:r>
              <a:rPr lang="en-US" sz="2000" dirty="0"/>
              <a:t>0.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    We </a:t>
            </a:r>
            <a:r>
              <a:rPr lang="en-US" sz="2000" dirty="0"/>
              <a:t>have shown the manifestation of periodicity bands in the dependencies of </a:t>
            </a:r>
            <a:r>
              <a:rPr lang="en-US" sz="2000" dirty="0" err="1" smtClean="0"/>
              <a:t>m</a:t>
            </a:r>
            <a:r>
              <a:rPr lang="en-US" sz="2000" baseline="-25000" dirty="0" err="1" smtClean="0"/>
              <a:t>Z</a:t>
            </a:r>
            <a:r>
              <a:rPr lang="en-US" sz="2000" dirty="0" smtClean="0"/>
              <a:t>∗ </a:t>
            </a:r>
            <a:r>
              <a:rPr lang="en-US" sz="2000" dirty="0"/>
              <a:t>on the ratio of the Josephson energy to the magnetic, spin-orbit coupling, which determine the presence of switching, the position of which does not depend on the parameter w.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93064" y="5842337"/>
            <a:ext cx="100602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[6]. </a:t>
            </a:r>
            <a:r>
              <a:rPr lang="it-IT" sz="2000" dirty="0" err="1"/>
              <a:t>Guarcello</a:t>
            </a:r>
            <a:r>
              <a:rPr lang="it-IT" sz="2000" dirty="0"/>
              <a:t> C. and </a:t>
            </a:r>
            <a:r>
              <a:rPr lang="it-IT" sz="2000" dirty="0" err="1"/>
              <a:t>Bergeret</a:t>
            </a:r>
            <a:r>
              <a:rPr lang="it-IT" sz="2000" dirty="0"/>
              <a:t> </a:t>
            </a:r>
            <a:r>
              <a:rPr lang="it-IT" sz="2000" dirty="0" err="1"/>
              <a:t>F</a:t>
            </a:r>
            <a:r>
              <a:rPr lang="it-IT" sz="2000" dirty="0"/>
              <a:t>. S., </a:t>
            </a:r>
            <a:r>
              <a:rPr lang="it-IT" sz="2000" dirty="0" err="1"/>
              <a:t>Phys</a:t>
            </a:r>
            <a:r>
              <a:rPr lang="it-IT" sz="2000" dirty="0"/>
              <a:t>. Rev. </a:t>
            </a:r>
            <a:r>
              <a:rPr lang="it-IT" sz="2000" dirty="0" err="1"/>
              <a:t>Appl</a:t>
            </a:r>
            <a:r>
              <a:rPr lang="it-IT" sz="2000" dirty="0"/>
              <a:t>., </a:t>
            </a:r>
            <a:r>
              <a:rPr lang="it-IT" sz="2000" dirty="0" smtClean="0"/>
              <a:t>13 </a:t>
            </a:r>
            <a:r>
              <a:rPr lang="it-IT" sz="2000" dirty="0"/>
              <a:t>(2020) 034012.</a:t>
            </a:r>
            <a:br>
              <a:rPr lang="it-IT" sz="2000" dirty="0"/>
            </a:br>
            <a:endParaRPr lang="it-IT" sz="2000" dirty="0"/>
          </a:p>
          <a:p>
            <a:endParaRPr lang="en-US" sz="2000" dirty="0" smtClean="0"/>
          </a:p>
          <a:p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1032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479599" y="1761619"/>
            <a:ext cx="5520266" cy="8584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>
                <a:solidFill>
                  <a:srgbClr val="335597"/>
                </a:solidFill>
                <a:latin typeface="Times New Roman" charset="0"/>
                <a:ea typeface="Times New Roman" charset="0"/>
                <a:cs typeface="Times New Roman" charset="0"/>
              </a:rPr>
              <a:t>Thank you for </a:t>
            </a:r>
            <a:r>
              <a:rPr lang="en-US" sz="4200" dirty="0" smtClean="0">
                <a:solidFill>
                  <a:srgbClr val="335597"/>
                </a:solidFill>
                <a:latin typeface="Times New Roman" charset="0"/>
                <a:ea typeface="Times New Roman" charset="0"/>
                <a:cs typeface="Times New Roman" charset="0"/>
              </a:rPr>
              <a:t>attention</a:t>
            </a:r>
            <a:r>
              <a:rPr lang="ru-RU" sz="4200" dirty="0" smtClean="0">
                <a:solidFill>
                  <a:srgbClr val="335597"/>
                </a:solidFill>
                <a:latin typeface="Times New Roman" charset="0"/>
                <a:ea typeface="Times New Roman" charset="0"/>
                <a:cs typeface="Times New Roman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600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3434"/>
            <a:ext cx="7664078" cy="6028267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165911" y="739302"/>
            <a:ext cx="5026089" cy="586239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glow rad="127000">
              <a:schemeClr val="accent1"/>
            </a:glow>
            <a:outerShdw blurRad="292100" dir="5400000" algn="ctr" rotWithShape="0">
              <a:srgbClr val="000000">
                <a:alpha val="0"/>
              </a:srgbClr>
            </a:outerShdw>
            <a:reflection endPos="0" dist="50800" dir="5400000" sy="-100000" algn="bl" rotWithShape="0"/>
            <a:softEdge rad="0"/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3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400" b="1" u="sng" dirty="0" smtClean="0">
                <a:latin typeface="Times New Roman" charset="0"/>
                <a:ea typeface="Times New Roman" charset="0"/>
                <a:cs typeface="Times New Roman" charset="0"/>
              </a:rPr>
              <a:t>Outline</a:t>
            </a:r>
            <a:endParaRPr lang="ru-RU" sz="2400" b="1" u="sng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l"/>
            <a:endParaRPr lang="en-US" sz="23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l"/>
            <a:endParaRPr lang="en-US" sz="23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l"/>
            <a:r>
              <a:rPr lang="en-US" sz="2300" dirty="0" smtClean="0">
                <a:latin typeface="Times New Roman" charset="0"/>
                <a:ea typeface="Times New Roman" charset="0"/>
                <a:cs typeface="Times New Roman" charset="0"/>
              </a:rPr>
              <a:t>Introductory Notes on the Josephson Effect</a:t>
            </a:r>
          </a:p>
          <a:p>
            <a:pPr algn="l"/>
            <a:endParaRPr lang="ru-RU" sz="23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l"/>
            <a:r>
              <a:rPr lang="ru-RU" sz="2400" dirty="0" smtClean="0">
                <a:latin typeface="Times New Roman" charset="0"/>
                <a:ea typeface="Times New Roman" charset="0"/>
                <a:cs typeface="Times New Roman" charset="0"/>
              </a:rPr>
              <a:t>𝜑</a:t>
            </a:r>
            <a:r>
              <a:rPr lang="ru-RU" sz="2400" baseline="-25000" dirty="0" smtClean="0">
                <a:latin typeface="Times New Roman" charset="0"/>
                <a:ea typeface="Times New Roman" charset="0"/>
                <a:cs typeface="Times New Roman" charset="0"/>
              </a:rPr>
              <a:t>0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- junction</a:t>
            </a:r>
            <a:r>
              <a:rPr lang="ru-RU" sz="24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algn="l"/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Dynamic Equations</a:t>
            </a:r>
          </a:p>
          <a:p>
            <a:pPr algn="l"/>
            <a:endParaRPr lang="ru-RU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l"/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esults</a:t>
            </a:r>
            <a:r>
              <a:rPr lang="ru-RU" sz="2400" dirty="0" smtClean="0">
                <a:latin typeface="Times New Roman" charset="0"/>
                <a:ea typeface="Times New Roman" charset="0"/>
                <a:cs typeface="Times New Roman" charset="0"/>
              </a:rPr>
              <a:t>        </a:t>
            </a:r>
            <a:endParaRPr lang="en-US" sz="2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l"/>
            <a:r>
              <a:rPr lang="ru-RU" sz="2400" dirty="0" smtClean="0">
                <a:latin typeface="Times New Roman" charset="0"/>
                <a:ea typeface="Times New Roman" charset="0"/>
                <a:cs typeface="Times New Roman" charset="0"/>
              </a:rPr>
              <a:t>        </a:t>
            </a:r>
            <a:endParaRPr lang="ru-RU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l"/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Conclusion</a:t>
            </a:r>
            <a:endParaRPr lang="ru-RU" sz="2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l"/>
            <a:r>
              <a:rPr lang="ru-RU" sz="2400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2400" i="1" dirty="0" smtClean="0">
                <a:latin typeface="Times New Roman" charset="0"/>
                <a:ea typeface="Times New Roman" charset="0"/>
                <a:cs typeface="Times New Roman" charset="0"/>
              </a:rPr>
              <a:t>               </a:t>
            </a:r>
          </a:p>
          <a:p>
            <a:pPr algn="l"/>
            <a:r>
              <a:rPr lang="ru-RU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2400" dirty="0" smtClean="0">
                <a:latin typeface="Times New Roman" charset="0"/>
                <a:ea typeface="Times New Roman" charset="0"/>
                <a:cs typeface="Times New Roman" charset="0"/>
              </a:rPr>
              <a:t>   </a:t>
            </a:r>
            <a:endParaRPr lang="ru-RU" sz="2300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89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95691" y="221408"/>
            <a:ext cx="10515600" cy="5284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335597"/>
                </a:solidFill>
                <a:latin typeface="Times New Roman" charset="0"/>
                <a:ea typeface="Times New Roman" charset="0"/>
                <a:cs typeface="Times New Roman" charset="0"/>
              </a:rPr>
              <a:t>Introductory Notes on the Josephson Effect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31283" y="1000082"/>
            <a:ext cx="83401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   The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two basic Josephson equations originally derived for an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sz="2000" baseline="-25000" dirty="0" smtClean="0">
                <a:latin typeface="Times New Roman" charset="0"/>
                <a:ea typeface="Times New Roman" charset="0"/>
                <a:cs typeface="Times New Roman" charset="0"/>
              </a:rPr>
              <a:t>L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-I-S</a:t>
            </a:r>
            <a:r>
              <a:rPr lang="en-US" sz="2000" baseline="-25000" dirty="0" smtClean="0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junction are [1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]: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95691" y="6409854"/>
            <a:ext cx="116636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[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1]. </a:t>
            </a:r>
            <a:r>
              <a:rPr lang="en-US" sz="2000" dirty="0" smtClean="0"/>
              <a:t>B.D</a:t>
            </a:r>
            <a:r>
              <a:rPr lang="en-US" sz="2000" dirty="0"/>
              <a:t>. Josephson, Possible new effects in superconductive </a:t>
            </a:r>
            <a:r>
              <a:rPr lang="en-US" sz="2000" dirty="0" err="1"/>
              <a:t>tunnelling</a:t>
            </a:r>
            <a:r>
              <a:rPr lang="en-US" sz="2000" dirty="0"/>
              <a:t>. Phys. Lett. </a:t>
            </a:r>
            <a:r>
              <a:rPr lang="en-US" sz="2000" b="1" dirty="0"/>
              <a:t>7</a:t>
            </a:r>
            <a:r>
              <a:rPr lang="en-US" sz="2000" dirty="0"/>
              <a:t>, 251–253 (1962</a:t>
            </a:r>
            <a:r>
              <a:rPr lang="en-US" sz="2000" dirty="0" smtClean="0"/>
              <a:t>) </a:t>
            </a:r>
            <a:endParaRPr lang="en-US" sz="2000" dirty="0"/>
          </a:p>
          <a:p>
            <a:pPr algn="just"/>
            <a:endParaRPr lang="ru-RU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283" y="2294542"/>
            <a:ext cx="8340103" cy="40580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179" y="1417071"/>
            <a:ext cx="1785621" cy="4081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2145" y="1823353"/>
            <a:ext cx="1871346" cy="4544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0020" y="3246613"/>
            <a:ext cx="886460" cy="42550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4312" y="4934962"/>
            <a:ext cx="886460" cy="42550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5887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2880" y="446764"/>
            <a:ext cx="7034658" cy="535666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69960" y="2479443"/>
            <a:ext cx="278560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100" dirty="0">
                <a:latin typeface="Times New Roman" charset="0"/>
                <a:ea typeface="Times New Roman" charset="0"/>
                <a:cs typeface="Times New Roman" charset="0"/>
              </a:rPr>
              <a:t>We have the Josephson effect as long as the macroscopic wave functions of the two </a:t>
            </a:r>
            <a:r>
              <a:rPr lang="en-US" sz="2100" dirty="0" smtClean="0">
                <a:latin typeface="Times New Roman" charset="0"/>
                <a:ea typeface="Times New Roman" charset="0"/>
                <a:cs typeface="Times New Roman" charset="0"/>
              </a:rPr>
              <a:t>electrodes                                          and </a:t>
            </a:r>
          </a:p>
          <a:p>
            <a:pPr algn="just"/>
            <a:r>
              <a:rPr lang="en-US" sz="2100" dirty="0" smtClean="0">
                <a:latin typeface="Times New Roman" charset="0"/>
                <a:ea typeface="Times New Roman" charset="0"/>
                <a:cs typeface="Times New Roman" charset="0"/>
              </a:rPr>
              <a:t>overlap </a:t>
            </a:r>
            <a:r>
              <a:rPr lang="en-US" sz="2100" dirty="0">
                <a:latin typeface="Times New Roman" charset="0"/>
                <a:ea typeface="Times New Roman" charset="0"/>
                <a:cs typeface="Times New Roman" charset="0"/>
              </a:rPr>
              <a:t>in the barrier </a:t>
            </a:r>
            <a:r>
              <a:rPr lang="en-US" sz="2100" dirty="0" smtClean="0">
                <a:latin typeface="Times New Roman" charset="0"/>
                <a:ea typeface="Times New Roman" charset="0"/>
                <a:cs typeface="Times New Roman" charset="0"/>
              </a:rPr>
              <a:t>region</a:t>
            </a:r>
          </a:p>
          <a:p>
            <a:pPr algn="just"/>
            <a:endParaRPr lang="en-US" sz="21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/>
            <a:endParaRPr lang="en-US" sz="2100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560" y="3755959"/>
            <a:ext cx="1670400" cy="385477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220" y="4141436"/>
            <a:ext cx="1670400" cy="37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19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95691" y="5540"/>
            <a:ext cx="10515600" cy="4317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>
                <a:solidFill>
                  <a:srgbClr val="335597"/>
                </a:solidFill>
                <a:latin typeface="Times New Roman" charset="0"/>
                <a:ea typeface="Times New Roman" charset="0"/>
                <a:cs typeface="Times New Roman" charset="0"/>
              </a:rPr>
              <a:t>Different Types of Josephson Junctions</a:t>
            </a:r>
            <a:endParaRPr lang="ru-RU" sz="2600" dirty="0">
              <a:solidFill>
                <a:srgbClr val="335597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691" y="437275"/>
            <a:ext cx="5468245" cy="588888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463936" y="750225"/>
            <a:ext cx="5180893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1" dirty="0"/>
              <a:t>a </a:t>
            </a:r>
            <a:r>
              <a:rPr lang="en-US" sz="1600" dirty="0"/>
              <a:t>Different junction configurations: window-type geometry for a sandwich junction with </a:t>
            </a:r>
            <a:r>
              <a:rPr lang="en-US" sz="1600" b="1" dirty="0"/>
              <a:t>a </a:t>
            </a:r>
            <a:r>
              <a:rPr lang="en-US" sz="1600" dirty="0"/>
              <a:t>insulating or </a:t>
            </a:r>
            <a:r>
              <a:rPr lang="en-US" sz="1600" b="1" dirty="0"/>
              <a:t>b </a:t>
            </a:r>
            <a:r>
              <a:rPr lang="en-US" sz="1600" dirty="0"/>
              <a:t>normal metal or semiconducting or </a:t>
            </a:r>
            <a:r>
              <a:rPr lang="en-US" sz="1600" dirty="0" err="1"/>
              <a:t>ferromagnet</a:t>
            </a:r>
            <a:r>
              <a:rPr lang="en-US" sz="1600" dirty="0"/>
              <a:t> barrier. </a:t>
            </a:r>
            <a:r>
              <a:rPr lang="en-US" sz="1600" b="1" dirty="0"/>
              <a:t>c </a:t>
            </a:r>
            <a:r>
              <a:rPr lang="en-US" sz="1600" dirty="0"/>
              <a:t>Coplanar variable- thickness bridge; the barrier is grown before the deposition of the superconductor, while in </a:t>
            </a:r>
            <a:r>
              <a:rPr lang="en-US" sz="1600" b="1" dirty="0"/>
              <a:t>d </a:t>
            </a:r>
            <a:r>
              <a:rPr lang="en-US" sz="1600" dirty="0"/>
              <a:t>the two superconducting electrodes, grown on an insulating substrate can be connected thorough a thin layer deposited on the top. The barrier can be a flake of graphene or of topological insulator (</a:t>
            </a:r>
            <a:r>
              <a:rPr lang="en-US" sz="1600" b="1" dirty="0"/>
              <a:t>e</a:t>
            </a:r>
            <a:r>
              <a:rPr lang="en-US" sz="1600" dirty="0"/>
              <a:t>) </a:t>
            </a:r>
            <a:r>
              <a:rPr lang="en-US" sz="1600" dirty="0" smtClean="0"/>
              <a:t>which </a:t>
            </a:r>
            <a:r>
              <a:rPr lang="en-US" sz="1600" dirty="0"/>
              <a:t>in the suspended configuration can be deposited on the superconductor (</a:t>
            </a:r>
            <a:r>
              <a:rPr lang="en-US" sz="1600" b="1" dirty="0" smtClean="0"/>
              <a:t>f</a:t>
            </a:r>
            <a:r>
              <a:rPr lang="en-US" sz="1600" dirty="0" smtClean="0"/>
              <a:t>). In </a:t>
            </a:r>
            <a:r>
              <a:rPr lang="en-US" sz="1600" dirty="0"/>
              <a:t>all these graphs we use blue for a superconductor, yellow for a metal or a semiconductor or a </a:t>
            </a:r>
            <a:r>
              <a:rPr lang="en-US" sz="1600" dirty="0" err="1"/>
              <a:t>ferromagnet</a:t>
            </a:r>
            <a:r>
              <a:rPr lang="en-US" sz="1600" dirty="0"/>
              <a:t>. Thin insulating barrier is in grey, while thick insulating layers are in green and they serve to completely isolate the electrodes. </a:t>
            </a:r>
            <a:r>
              <a:rPr lang="en-US" sz="1600" dirty="0" smtClean="0"/>
              <a:t>The width (</a:t>
            </a:r>
            <a:r>
              <a:rPr lang="en-US" sz="1600" i="1" dirty="0" smtClean="0"/>
              <a:t>W</a:t>
            </a:r>
            <a:r>
              <a:rPr lang="en-US" sz="1600" dirty="0" smtClean="0"/>
              <a:t>) and the length (</a:t>
            </a:r>
            <a:r>
              <a:rPr lang="en-US" sz="1600" i="1" dirty="0" smtClean="0"/>
              <a:t>L</a:t>
            </a:r>
            <a:r>
              <a:rPr lang="en-US" sz="1600" dirty="0" smtClean="0"/>
              <a:t>) are indicated for all types of junction schemes. While for junctions </a:t>
            </a:r>
            <a:r>
              <a:rPr lang="en-US" sz="1600" dirty="0"/>
              <a:t>reported in a, b, </a:t>
            </a:r>
            <a:r>
              <a:rPr lang="en-US" sz="1600" i="1" dirty="0"/>
              <a:t>L </a:t>
            </a:r>
            <a:r>
              <a:rPr lang="en-US" sz="1600" dirty="0"/>
              <a:t>and </a:t>
            </a:r>
            <a:r>
              <a:rPr lang="en-US" sz="1600" i="1" dirty="0"/>
              <a:t>W </a:t>
            </a:r>
            <a:r>
              <a:rPr lang="en-US" sz="1600" dirty="0"/>
              <a:t>represent the cross section of the junction, in all other types of junctions </a:t>
            </a:r>
            <a:r>
              <a:rPr lang="en-US" sz="1600" i="1" dirty="0"/>
              <a:t>L </a:t>
            </a:r>
            <a:r>
              <a:rPr lang="en-US" sz="1600" dirty="0"/>
              <a:t>refers to the length of the barrier, while </a:t>
            </a:r>
            <a:r>
              <a:rPr lang="en-US" sz="1600" i="1" dirty="0"/>
              <a:t>W </a:t>
            </a:r>
            <a:r>
              <a:rPr lang="en-US" sz="1600" dirty="0"/>
              <a:t>has the same meaning for all types of junctions. </a:t>
            </a:r>
          </a:p>
        </p:txBody>
      </p:sp>
    </p:spTree>
    <p:extLst>
      <p:ext uri="{BB962C8B-B14F-4D97-AF65-F5344CB8AC3E}">
        <p14:creationId xmlns:p14="http://schemas.microsoft.com/office/powerpoint/2010/main" val="1042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95691" y="221408"/>
            <a:ext cx="10515600" cy="5284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rgbClr val="335597"/>
                </a:solidFill>
                <a:latin typeface="Times New Roman" charset="0"/>
                <a:ea typeface="Times New Roman" charset="0"/>
                <a:cs typeface="Times New Roman" charset="0"/>
              </a:rPr>
              <a:t>𝜑</a:t>
            </a:r>
            <a:r>
              <a:rPr lang="ru-RU" sz="3200" baseline="-25000" dirty="0">
                <a:solidFill>
                  <a:srgbClr val="335597"/>
                </a:solidFill>
                <a:latin typeface="Times New Roman" charset="0"/>
                <a:ea typeface="Times New Roman" charset="0"/>
                <a:cs typeface="Times New Roman" charset="0"/>
              </a:rPr>
              <a:t>0 </a:t>
            </a:r>
            <a:r>
              <a:rPr lang="en-US" sz="3200" dirty="0" smtClean="0">
                <a:solidFill>
                  <a:srgbClr val="335597"/>
                </a:solidFill>
                <a:latin typeface="Times New Roman" charset="0"/>
                <a:ea typeface="Times New Roman" charset="0"/>
                <a:cs typeface="Times New Roman" charset="0"/>
              </a:rPr>
              <a:t>- junction</a:t>
            </a:r>
            <a:r>
              <a:rPr lang="ru-RU" sz="3200" dirty="0" smtClean="0">
                <a:solidFill>
                  <a:srgbClr val="335597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ru-RU" sz="3200" dirty="0">
              <a:solidFill>
                <a:srgbClr val="335597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239" y="2219675"/>
            <a:ext cx="5762730" cy="26441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5628" y="2219674"/>
            <a:ext cx="1181493" cy="82190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301198" y="2431802"/>
            <a:ext cx="100443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latin typeface="Times New Roman" charset="0"/>
                <a:ea typeface="Times New Roman" charset="0"/>
                <a:cs typeface="Times New Roman" charset="0"/>
              </a:rPr>
              <a:t>where</a:t>
            </a:r>
            <a:endParaRPr lang="en-US" sz="2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3322" y="1054358"/>
            <a:ext cx="9540338" cy="10474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1149" y="1871805"/>
            <a:ext cx="2947331" cy="39500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425969" y="2968420"/>
            <a:ext cx="392678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Experimental implementation of the φ0-junction was recently demonstrated in a number of papers [2–5] through direct measurement of the current- phase ratio.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91993" y="5197809"/>
            <a:ext cx="113229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[2]. </a:t>
            </a:r>
            <a:r>
              <a:rPr lang="en-US" dirty="0" err="1" smtClean="0"/>
              <a:t>Strambini</a:t>
            </a:r>
            <a:r>
              <a:rPr lang="en-US" dirty="0" smtClean="0"/>
              <a:t> </a:t>
            </a:r>
            <a:r>
              <a:rPr lang="en-US" dirty="0"/>
              <a:t>E</a:t>
            </a:r>
            <a:r>
              <a:rPr lang="en-US" dirty="0" smtClean="0"/>
              <a:t>., </a:t>
            </a:r>
            <a:r>
              <a:rPr lang="en-US" dirty="0" err="1"/>
              <a:t>Iorio</a:t>
            </a:r>
            <a:r>
              <a:rPr lang="en-US" dirty="0"/>
              <a:t> A., Durante O</a:t>
            </a:r>
            <a:r>
              <a:rPr lang="en-US" dirty="0" smtClean="0"/>
              <a:t>., et </a:t>
            </a:r>
            <a:r>
              <a:rPr lang="en-US" dirty="0"/>
              <a:t>al., Nat. </a:t>
            </a:r>
            <a:r>
              <a:rPr lang="en-US" dirty="0" err="1"/>
              <a:t>Nanotechnol</a:t>
            </a:r>
            <a:r>
              <a:rPr lang="en-US" dirty="0"/>
              <a:t>., 15 </a:t>
            </a:r>
            <a:r>
              <a:rPr lang="en-US" dirty="0" smtClean="0"/>
              <a:t>(</a:t>
            </a:r>
            <a:r>
              <a:rPr lang="en-US" dirty="0"/>
              <a:t>2020) 656</a:t>
            </a:r>
            <a:r>
              <a:rPr lang="en-US" dirty="0" smtClean="0"/>
              <a:t>.</a:t>
            </a:r>
          </a:p>
          <a:p>
            <a:r>
              <a:rPr lang="en-US" dirty="0" smtClean="0"/>
              <a:t>[3]. </a:t>
            </a:r>
            <a:r>
              <a:rPr lang="en-US" dirty="0" err="1"/>
              <a:t>Szombati</a:t>
            </a:r>
            <a:r>
              <a:rPr lang="en-US" dirty="0"/>
              <a:t> D., </a:t>
            </a:r>
            <a:r>
              <a:rPr lang="en-US" dirty="0" err="1"/>
              <a:t>Nadj-Perge</a:t>
            </a:r>
            <a:r>
              <a:rPr lang="en-US" dirty="0"/>
              <a:t> S., Car D., </a:t>
            </a:r>
            <a:r>
              <a:rPr lang="en-US" dirty="0" err="1"/>
              <a:t>Plissard</a:t>
            </a:r>
            <a:r>
              <a:rPr lang="en-US" dirty="0"/>
              <a:t> S., </a:t>
            </a:r>
            <a:r>
              <a:rPr lang="en-US" dirty="0" err="1" smtClean="0"/>
              <a:t>Bakkers</a:t>
            </a:r>
            <a:r>
              <a:rPr lang="en-US" dirty="0" smtClean="0"/>
              <a:t> </a:t>
            </a:r>
            <a:r>
              <a:rPr lang="en-US" dirty="0"/>
              <a:t>E. and </a:t>
            </a:r>
            <a:r>
              <a:rPr lang="en-US" dirty="0" err="1"/>
              <a:t>Kouwenhoven</a:t>
            </a:r>
            <a:r>
              <a:rPr lang="en-US" dirty="0"/>
              <a:t> L., Nat. Phys., </a:t>
            </a:r>
            <a:r>
              <a:rPr lang="en-US" dirty="0" smtClean="0"/>
              <a:t>12 (2016) 568.</a:t>
            </a:r>
          </a:p>
          <a:p>
            <a:r>
              <a:rPr lang="en-US" dirty="0" smtClean="0"/>
              <a:t>[4]. </a:t>
            </a:r>
            <a:r>
              <a:rPr lang="en-US" dirty="0" err="1"/>
              <a:t>Assouline</a:t>
            </a:r>
            <a:r>
              <a:rPr lang="en-US" dirty="0"/>
              <a:t> A., Feuillet-Palma C., </a:t>
            </a:r>
            <a:r>
              <a:rPr lang="en-US" dirty="0" err="1"/>
              <a:t>Bergeal</a:t>
            </a:r>
            <a:r>
              <a:rPr lang="en-US" dirty="0"/>
              <a:t> N., </a:t>
            </a:r>
            <a:r>
              <a:rPr lang="en-US" dirty="0" smtClean="0"/>
              <a:t>Zhang </a:t>
            </a:r>
            <a:r>
              <a:rPr lang="en-US" dirty="0"/>
              <a:t>T., et </a:t>
            </a:r>
            <a:r>
              <a:rPr lang="en-US" dirty="0" smtClean="0"/>
              <a:t>al., Nat</a:t>
            </a:r>
            <a:r>
              <a:rPr lang="en-US" dirty="0"/>
              <a:t>. </a:t>
            </a:r>
            <a:r>
              <a:rPr lang="en-US" dirty="0" err="1"/>
              <a:t>Commun</a:t>
            </a:r>
            <a:r>
              <a:rPr lang="en-US" dirty="0"/>
              <a:t>., 10 (2019) 1. </a:t>
            </a:r>
            <a:endParaRPr lang="en-US" dirty="0" smtClean="0"/>
          </a:p>
          <a:p>
            <a:r>
              <a:rPr lang="en-US" dirty="0" smtClean="0"/>
              <a:t>[5]. </a:t>
            </a:r>
            <a:r>
              <a:rPr lang="en-US" dirty="0"/>
              <a:t>Mayer W., </a:t>
            </a:r>
            <a:r>
              <a:rPr lang="en-US" dirty="0" err="1"/>
              <a:t>Dartiailh</a:t>
            </a:r>
            <a:r>
              <a:rPr lang="en-US" dirty="0"/>
              <a:t> M. C., Yuan J., </a:t>
            </a:r>
            <a:r>
              <a:rPr lang="en-US" dirty="0" err="1"/>
              <a:t>Wickramas</a:t>
            </a:r>
            <a:r>
              <a:rPr lang="en-US" dirty="0"/>
              <a:t>- </a:t>
            </a:r>
            <a:r>
              <a:rPr lang="en-US" dirty="0" err="1"/>
              <a:t>inghe</a:t>
            </a:r>
            <a:r>
              <a:rPr lang="en-US" dirty="0"/>
              <a:t> K. S., et al.</a:t>
            </a:r>
            <a:r>
              <a:rPr lang="en-US" dirty="0" smtClean="0"/>
              <a:t> </a:t>
            </a:r>
            <a:r>
              <a:rPr lang="en-US" dirty="0"/>
              <a:t>Nat. </a:t>
            </a:r>
            <a:r>
              <a:rPr lang="en-US" dirty="0" err="1"/>
              <a:t>Commun</a:t>
            </a:r>
            <a:r>
              <a:rPr lang="en-US" dirty="0"/>
              <a:t>., 11 (2020) 1. </a:t>
            </a:r>
          </a:p>
          <a:p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69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39" y="1272377"/>
            <a:ext cx="5446403" cy="364506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838200" y="365126"/>
            <a:ext cx="10515600" cy="5284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335597"/>
                </a:solidFill>
                <a:latin typeface="Times New Roman" charset="0"/>
                <a:ea typeface="Times New Roman" charset="0"/>
                <a:cs typeface="Times New Roman" charset="0"/>
              </a:rPr>
              <a:t>Dynamic </a:t>
            </a:r>
            <a:r>
              <a:rPr lang="en-US" sz="3200" dirty="0" smtClean="0">
                <a:solidFill>
                  <a:srgbClr val="335597"/>
                </a:solidFill>
                <a:latin typeface="TimesNewRomanPS" charset="0"/>
              </a:rPr>
              <a:t>equations</a:t>
            </a:r>
            <a:endParaRPr lang="ru-RU" sz="3200" dirty="0">
              <a:solidFill>
                <a:srgbClr val="335597"/>
              </a:solidFill>
              <a:latin typeface="TimesNewRomanPS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3619185"/>
            <a:ext cx="5542348" cy="196246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1272377"/>
            <a:ext cx="5619750" cy="196800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039" y="5083810"/>
            <a:ext cx="5815676" cy="995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375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5"/>
          <p:cNvSpPr txBox="1">
            <a:spLocks/>
          </p:cNvSpPr>
          <p:nvPr/>
        </p:nvSpPr>
        <p:spPr>
          <a:xfrm>
            <a:off x="838200" y="365126"/>
            <a:ext cx="10515600" cy="5662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335597"/>
                </a:solidFill>
              </a:rPr>
              <a:t>Results</a:t>
            </a:r>
            <a:endParaRPr lang="ru-RU" sz="3600" dirty="0">
              <a:solidFill>
                <a:srgbClr val="335597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1295400"/>
            <a:ext cx="4978400" cy="405847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300" y="2163779"/>
            <a:ext cx="6343650" cy="247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02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4" t="-150" r="54" b="-150"/>
          <a:stretch/>
        </p:blipFill>
        <p:spPr>
          <a:xfrm>
            <a:off x="0" y="414694"/>
            <a:ext cx="6094362" cy="54146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sx="1000" sy="1000" algn="ctr" rotWithShape="0">
              <a:srgbClr val="000000"/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329" t="1383" r="1329" b="1383"/>
          <a:stretch/>
        </p:blipFill>
        <p:spPr>
          <a:xfrm>
            <a:off x="6094362" y="519469"/>
            <a:ext cx="5888997" cy="520505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0846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спектива">
  <a:themeElements>
    <a:clrScheme name="Обычные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Ретроспектива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спектива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3186</TotalTime>
  <Words>850</Words>
  <Application>Microsoft Macintosh PowerPoint</Application>
  <PresentationFormat>Широкоэкранный</PresentationFormat>
  <Paragraphs>52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Calibri</vt:lpstr>
      <vt:lpstr>Calibri Light</vt:lpstr>
      <vt:lpstr>Roboto Light</vt:lpstr>
      <vt:lpstr>Times New Roman</vt:lpstr>
      <vt:lpstr>TimesNewRomanPS</vt:lpstr>
      <vt:lpstr>Ретроспектива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пользователь Microsoft Office</cp:lastModifiedBy>
  <cp:revision>73</cp:revision>
  <dcterms:created xsi:type="dcterms:W3CDTF">2020-03-12T08:04:09Z</dcterms:created>
  <dcterms:modified xsi:type="dcterms:W3CDTF">2022-04-29T03:00:07Z</dcterms:modified>
</cp:coreProperties>
</file>