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7" r:id="rId5"/>
    <p:sldId id="266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4" d="100"/>
          <a:sy n="114" d="100"/>
        </p:scale>
        <p:origin x="150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6BEA-8F7E-4EDA-9BCE-C78D0EDF79EF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199F-69C0-4EE8-A4F9-3A0195CEF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6BEA-8F7E-4EDA-9BCE-C78D0EDF79EF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199F-69C0-4EE8-A4F9-3A0195CEF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6BEA-8F7E-4EDA-9BCE-C78D0EDF79EF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199F-69C0-4EE8-A4F9-3A0195CEF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6BEA-8F7E-4EDA-9BCE-C78D0EDF79EF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199F-69C0-4EE8-A4F9-3A0195CEF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6BEA-8F7E-4EDA-9BCE-C78D0EDF79EF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199F-69C0-4EE8-A4F9-3A0195CEF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6BEA-8F7E-4EDA-9BCE-C78D0EDF79EF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199F-69C0-4EE8-A4F9-3A0195CEF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6BEA-8F7E-4EDA-9BCE-C78D0EDF79EF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199F-69C0-4EE8-A4F9-3A0195CEF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6BEA-8F7E-4EDA-9BCE-C78D0EDF79EF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199F-69C0-4EE8-A4F9-3A0195CEF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6BEA-8F7E-4EDA-9BCE-C78D0EDF79EF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199F-69C0-4EE8-A4F9-3A0195CEF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6BEA-8F7E-4EDA-9BCE-C78D0EDF79EF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199F-69C0-4EE8-A4F9-3A0195CEF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6BEA-8F7E-4EDA-9BCE-C78D0EDF79EF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199F-69C0-4EE8-A4F9-3A0195CEF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F6BEA-8F7E-4EDA-9BCE-C78D0EDF79EF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7199F-69C0-4EE8-A4F9-3A0195CEF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187624" y="1276430"/>
            <a:ext cx="7056784" cy="162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DCS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на базе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WinCC OA –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статус и план работ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lvl="0" algn="ctr">
              <a:lnSpc>
                <a:spcPct val="250000"/>
              </a:lnSpc>
              <a:spcBef>
                <a:spcPct val="0"/>
              </a:spcBef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Первоначальный план реализации проекта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SCADA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системы для проекта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MPD ITS.</a:t>
            </a:r>
          </a:p>
          <a:p>
            <a:pPr lvl="0" algn="ctr">
              <a:spcBef>
                <a:spcPct val="0"/>
              </a:spcBef>
            </a:pP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30DDFE7-EBDD-4D14-B64C-18BD5A7C6827}"/>
              </a:ext>
            </a:extLst>
          </p:cNvPr>
          <p:cNvGrpSpPr/>
          <p:nvPr/>
        </p:nvGrpSpPr>
        <p:grpSpPr>
          <a:xfrm>
            <a:off x="611560" y="44624"/>
            <a:ext cx="8446038" cy="950276"/>
            <a:chOff x="685800" y="332656"/>
            <a:chExt cx="8446038" cy="95027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7E810A7-A892-460A-984D-B78992AE7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14320" y="332656"/>
              <a:ext cx="1817518" cy="950276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82C1533-C261-4DBC-A7F4-4E255D760CD5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H="1">
              <a:off x="685800" y="807794"/>
              <a:ext cx="6628520" cy="15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A623B2D-D9E1-4AF5-AB4E-FD1B987E443D}"/>
              </a:ext>
            </a:extLst>
          </p:cNvPr>
          <p:cNvCxnSpPr>
            <a:cxnSpLocks/>
          </p:cNvCxnSpPr>
          <p:nvPr/>
        </p:nvCxnSpPr>
        <p:spPr>
          <a:xfrm flipH="1">
            <a:off x="605544" y="3219295"/>
            <a:ext cx="6628520" cy="1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1560" y="994900"/>
            <a:ext cx="6984776" cy="819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Общий план (долгосрочный, краткосрочный, проблемы) – 1 из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70120F-0962-4EAD-AD5C-BB63A86FB619}"/>
              </a:ext>
            </a:extLst>
          </p:cNvPr>
          <p:cNvSpPr txBox="1"/>
          <p:nvPr/>
        </p:nvSpPr>
        <p:spPr>
          <a:xfrm>
            <a:off x="618005" y="1945176"/>
            <a:ext cx="777686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Долгосрочный план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00100" lvl="1" indent="-342900">
              <a:spcAft>
                <a:spcPts val="600"/>
              </a:spcAft>
              <a:buFont typeface="+mj-lt"/>
              <a:buAutoNum type="arabicParenR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Получение информации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DCS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ALICE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ITS, CERN (5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уровневая архитектура на базе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WinCC OA):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аппаратный уровень,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уровень аппаратной абстракции,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уровень управления,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уровень операций,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уровень пользовательского интерфейса. 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00100" lvl="1" indent="-342900">
              <a:spcAft>
                <a:spcPts val="600"/>
              </a:spcAft>
              <a:buFont typeface="+mj-lt"/>
              <a:buAutoNum type="arabicParenR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Согласование архитектуры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инфраструктуры системы,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arenR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Конфигурирование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ORACLE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БД для организации архивирования,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00100" lvl="1" indent="-342900">
              <a:spcAft>
                <a:spcPts val="600"/>
              </a:spcAft>
              <a:buFont typeface="+mj-lt"/>
              <a:buAutoNum type="arabicParenR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Разработка и тестирование тестового проекта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MPD ITS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C5EE4-1907-4015-B17D-1EC18D28E524}"/>
              </a:ext>
            </a:extLst>
          </p:cNvPr>
          <p:cNvGrpSpPr/>
          <p:nvPr/>
        </p:nvGrpSpPr>
        <p:grpSpPr>
          <a:xfrm>
            <a:off x="611560" y="44624"/>
            <a:ext cx="8446038" cy="950276"/>
            <a:chOff x="685800" y="332656"/>
            <a:chExt cx="8446038" cy="95027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4A06C0E-4BF1-43DF-9EC2-C27051645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14320" y="332656"/>
              <a:ext cx="1817518" cy="950276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833DDC5-793C-4D6C-8A7E-E592E8D1BEAF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>
              <a:off x="685800" y="807794"/>
              <a:ext cx="6628520" cy="15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755576" y="528666"/>
            <a:ext cx="6984776" cy="1109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Общий план (долгосрочный, краткосрочный, проблемы) – 2 из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70120F-0962-4EAD-AD5C-BB63A86FB619}"/>
              </a:ext>
            </a:extLst>
          </p:cNvPr>
          <p:cNvSpPr txBox="1"/>
          <p:nvPr/>
        </p:nvSpPr>
        <p:spPr>
          <a:xfrm>
            <a:off x="611560" y="1556792"/>
            <a:ext cx="8446038" cy="5081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Краткосрочный план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Установка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JCOP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FW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необходимых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CERN patches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ru-RU" i="1" dirty="0">
                <a:solidFill>
                  <a:srgbClr val="00B050"/>
                </a:solidFill>
              </a:rPr>
              <a:t>сделано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Установка доп. софта для тестовой проверки подключения к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HW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(OPC UA CAEN Server)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ru-RU" i="1" dirty="0">
                <a:solidFill>
                  <a:srgbClr val="00B050"/>
                </a:solidFill>
              </a:rPr>
              <a:t>сделано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Настройка коммуникации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OPC UA CAEN Server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 CAEN Crate SY4547LC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 – </a:t>
            </a:r>
            <a:r>
              <a:rPr lang="ru-RU" i="1" dirty="0">
                <a:solidFill>
                  <a:srgbClr val="00B050"/>
                </a:solidFill>
                <a:sym typeface="Wingdings" panose="05000000000000000000" pitchFamily="2" charset="2"/>
              </a:rPr>
              <a:t>сделано</a:t>
            </a:r>
            <a:r>
              <a:rPr lang="en-US" i="1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см. архитектуру на следующем слайде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),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C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оздание тестовых объектов в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JCOP FW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и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настройка коммуникации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WinCC OA OPC UA Client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 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OPC UA CAEN Server  CAEN Crate SY4547LC:</a:t>
            </a:r>
          </a:p>
          <a:p>
            <a:pPr marL="1257300" lvl="2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проверка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Input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сигналов -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в процессе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marL="1257300" lvl="2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проверка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Output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сигналов –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в процессе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Настройка архивирования в БД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ORACLE –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 начато.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C5EE4-1907-4015-B17D-1EC18D28E524}"/>
              </a:ext>
            </a:extLst>
          </p:cNvPr>
          <p:cNvGrpSpPr/>
          <p:nvPr/>
        </p:nvGrpSpPr>
        <p:grpSpPr>
          <a:xfrm>
            <a:off x="611560" y="44624"/>
            <a:ext cx="8446038" cy="950276"/>
            <a:chOff x="685800" y="332656"/>
            <a:chExt cx="8446038" cy="95027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4A06C0E-4BF1-43DF-9EC2-C27051645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14320" y="332656"/>
              <a:ext cx="1817518" cy="950276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833DDC5-793C-4D6C-8A7E-E592E8D1BEAF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>
              <a:off x="685800" y="807794"/>
              <a:ext cx="6628520" cy="15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6958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237" y="2684025"/>
            <a:ext cx="2111624" cy="2006293"/>
          </a:xfrm>
          <a:prstGeom prst="rect">
            <a:avLst/>
          </a:prstGeom>
        </p:spPr>
      </p:pic>
      <p:sp>
        <p:nvSpPr>
          <p:cNvPr id="63" name="Oval Callout 62"/>
          <p:cNvSpPr/>
          <p:nvPr/>
        </p:nvSpPr>
        <p:spPr>
          <a:xfrm>
            <a:off x="7053943" y="2111965"/>
            <a:ext cx="2016616" cy="2630052"/>
          </a:xfrm>
          <a:prstGeom prst="wedgeEllipseCallout">
            <a:avLst>
              <a:gd name="adj1" fmla="val -63737"/>
              <a:gd name="adj2" fmla="val 8469"/>
            </a:avLst>
          </a:prstGeom>
          <a:solidFill>
            <a:srgbClr val="FF99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9810" y="868494"/>
            <a:ext cx="8226854" cy="940443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CAEN ARCHITECTURE</a:t>
            </a:r>
            <a:br>
              <a:rPr lang="ru-RU" sz="3600" dirty="0"/>
            </a:br>
            <a:r>
              <a:rPr lang="en-US" sz="1800" i="1" dirty="0"/>
              <a:t>from CERN presentation as of 2020/06/17</a:t>
            </a:r>
            <a:endParaRPr lang="en-GB" sz="3600" dirty="0"/>
          </a:p>
        </p:txBody>
      </p:sp>
      <p:sp>
        <p:nvSpPr>
          <p:cNvPr id="145" name="Text Placeholder 3"/>
          <p:cNvSpPr txBox="1">
            <a:spLocks/>
          </p:cNvSpPr>
          <p:nvPr/>
        </p:nvSpPr>
        <p:spPr>
          <a:xfrm>
            <a:off x="975360" y="6385560"/>
            <a:ext cx="3017520" cy="249936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chemeClr val="bg1"/>
                </a:solidFill>
              </a:rPr>
              <a:t>Jonas Arroyo Garcia</a:t>
            </a:r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3822191" y="6304547"/>
            <a:ext cx="5225555" cy="330949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chemeClr val="bg1"/>
                </a:solidFill>
              </a:rPr>
              <a:t>BE-ICS-FD                                                2020/06/17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908" y="2799702"/>
            <a:ext cx="172857" cy="1437087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7264223" y="2365916"/>
            <a:ext cx="914226" cy="406776"/>
          </a:xfrm>
          <a:prstGeom prst="rect">
            <a:avLst/>
          </a:prstGeom>
        </p:spPr>
        <p:txBody>
          <a:bodyPr vert="horz"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ctr">
              <a:buFont typeface="Arial"/>
              <a:buNone/>
            </a:pPr>
            <a:r>
              <a:rPr lang="en-GB" sz="1800" dirty="0"/>
              <a:t>A1676</a:t>
            </a:r>
            <a:endParaRPr lang="en-GB" sz="2400" dirty="0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0" y="6290117"/>
            <a:ext cx="2136511" cy="405745"/>
          </a:xfrm>
          <a:prstGeom prst="rect">
            <a:avLst/>
          </a:prstGeom>
        </p:spPr>
        <p:txBody>
          <a:bodyPr vert="horz"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ctr">
              <a:buFont typeface="Arial"/>
              <a:buNone/>
            </a:pPr>
            <a:r>
              <a:rPr lang="en-GB" sz="1800" dirty="0"/>
              <a:t>EASY 3000 crates</a:t>
            </a:r>
            <a:endParaRPr lang="en-GB" sz="2400" dirty="0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5456348" y="2323911"/>
            <a:ext cx="1098833" cy="339115"/>
          </a:xfrm>
          <a:prstGeom prst="rect">
            <a:avLst/>
          </a:prstGeom>
        </p:spPr>
        <p:txBody>
          <a:bodyPr vert="horz"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ctr">
              <a:buFont typeface="Arial"/>
              <a:buNone/>
            </a:pPr>
            <a:r>
              <a:rPr lang="en-US" sz="1800" dirty="0"/>
              <a:t>SY4527</a:t>
            </a:r>
            <a:endParaRPr lang="en-GB" sz="24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559" y="5488977"/>
            <a:ext cx="874605" cy="73870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6072" y="5488978"/>
            <a:ext cx="874605" cy="73870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9046" y="5499616"/>
            <a:ext cx="874605" cy="73870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533" y="5543157"/>
            <a:ext cx="874605" cy="73870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754" y="5543157"/>
            <a:ext cx="874605" cy="73870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295" y="5543156"/>
            <a:ext cx="874605" cy="73870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034" y="2736481"/>
            <a:ext cx="2232280" cy="71609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568" y="2270130"/>
            <a:ext cx="637211" cy="63189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9320" y="3171802"/>
            <a:ext cx="882871" cy="103074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7854" y="2585069"/>
            <a:ext cx="570099" cy="586733"/>
          </a:xfrm>
          <a:prstGeom prst="rect">
            <a:avLst/>
          </a:prstGeom>
        </p:spPr>
      </p:pic>
      <p:cxnSp>
        <p:nvCxnSpPr>
          <p:cNvPr id="55" name="Elbow Connector 54"/>
          <p:cNvCxnSpPr>
            <a:stCxn id="46" idx="2"/>
            <a:endCxn id="52" idx="1"/>
          </p:cNvCxnSpPr>
          <p:nvPr/>
        </p:nvCxnSpPr>
        <p:spPr>
          <a:xfrm rot="16200000" flipH="1">
            <a:off x="1969950" y="2717803"/>
            <a:ext cx="234594" cy="1704146"/>
          </a:xfrm>
          <a:prstGeom prst="bentConnector2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52" idx="3"/>
            <a:endCxn id="5" idx="1"/>
          </p:cNvCxnSpPr>
          <p:nvPr/>
        </p:nvCxnSpPr>
        <p:spPr>
          <a:xfrm flipV="1">
            <a:off x="3822191" y="3687172"/>
            <a:ext cx="921046" cy="1"/>
          </a:xfrm>
          <a:prstGeom prst="bentConnector3">
            <a:avLst>
              <a:gd name="adj1" fmla="val 50000"/>
            </a:avLst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9" name="Elbow Connector 128"/>
          <p:cNvCxnSpPr>
            <a:endCxn id="50" idx="0"/>
          </p:cNvCxnSpPr>
          <p:nvPr/>
        </p:nvCxnSpPr>
        <p:spPr>
          <a:xfrm rot="10800000" flipV="1">
            <a:off x="1329598" y="4642548"/>
            <a:ext cx="5962566" cy="900608"/>
          </a:xfrm>
          <a:prstGeom prst="bentConnector2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3" name="Elbow Connector 132"/>
          <p:cNvCxnSpPr/>
          <p:nvPr/>
        </p:nvCxnSpPr>
        <p:spPr>
          <a:xfrm rot="5400000" flipH="1" flipV="1">
            <a:off x="6727798" y="3736168"/>
            <a:ext cx="1470748" cy="342016"/>
          </a:xfrm>
          <a:prstGeom prst="bentConnector3">
            <a:avLst>
              <a:gd name="adj1" fmla="val 99146"/>
            </a:avLst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Curved Connector 138"/>
          <p:cNvCxnSpPr/>
          <p:nvPr/>
        </p:nvCxnSpPr>
        <p:spPr>
          <a:xfrm rot="16200000" flipH="1">
            <a:off x="1996326" y="4871159"/>
            <a:ext cx="1" cy="1333459"/>
          </a:xfrm>
          <a:prstGeom prst="curvedConnector3">
            <a:avLst>
              <a:gd name="adj1" fmla="val -22860000000"/>
            </a:avLst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urved Connector 76"/>
          <p:cNvCxnSpPr/>
          <p:nvPr/>
        </p:nvCxnSpPr>
        <p:spPr>
          <a:xfrm rot="16200000" flipH="1">
            <a:off x="3423633" y="4871159"/>
            <a:ext cx="1" cy="1333459"/>
          </a:xfrm>
          <a:prstGeom prst="curvedConnector3">
            <a:avLst>
              <a:gd name="adj1" fmla="val -22860000000"/>
            </a:avLst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urved Connector 77"/>
          <p:cNvCxnSpPr/>
          <p:nvPr/>
        </p:nvCxnSpPr>
        <p:spPr>
          <a:xfrm rot="16200000" flipH="1">
            <a:off x="4865449" y="4871159"/>
            <a:ext cx="1" cy="1333459"/>
          </a:xfrm>
          <a:prstGeom prst="curvedConnector3">
            <a:avLst>
              <a:gd name="adj1" fmla="val -22860000000"/>
            </a:avLst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78"/>
          <p:cNvCxnSpPr/>
          <p:nvPr/>
        </p:nvCxnSpPr>
        <p:spPr>
          <a:xfrm rot="16200000" flipH="1">
            <a:off x="6220659" y="4871159"/>
            <a:ext cx="1" cy="1333459"/>
          </a:xfrm>
          <a:prstGeom prst="curvedConnector3">
            <a:avLst>
              <a:gd name="adj1" fmla="val -22860000000"/>
            </a:avLst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9"/>
          <p:cNvCxnSpPr/>
          <p:nvPr/>
        </p:nvCxnSpPr>
        <p:spPr>
          <a:xfrm rot="16200000" flipH="1">
            <a:off x="7617040" y="4871159"/>
            <a:ext cx="1" cy="1333459"/>
          </a:xfrm>
          <a:prstGeom prst="curvedConnector3">
            <a:avLst>
              <a:gd name="adj1" fmla="val -22860000000"/>
            </a:avLst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Content Placeholder 2"/>
          <p:cNvSpPr txBox="1">
            <a:spLocks/>
          </p:cNvSpPr>
          <p:nvPr/>
        </p:nvSpPr>
        <p:spPr>
          <a:xfrm>
            <a:off x="1856369" y="4856635"/>
            <a:ext cx="2136511" cy="405745"/>
          </a:xfrm>
          <a:prstGeom prst="rect">
            <a:avLst/>
          </a:prstGeom>
        </p:spPr>
        <p:txBody>
          <a:bodyPr vert="horz"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ctr">
              <a:buFont typeface="Arial"/>
              <a:buNone/>
            </a:pPr>
            <a:r>
              <a:rPr lang="en-GB" sz="1800" dirty="0">
                <a:solidFill>
                  <a:srgbClr val="00B050"/>
                </a:solidFill>
              </a:rPr>
              <a:t>Easy bus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3160018" y="3714840"/>
            <a:ext cx="2136511" cy="405745"/>
          </a:xfrm>
          <a:prstGeom prst="rect">
            <a:avLst/>
          </a:prstGeom>
        </p:spPr>
        <p:txBody>
          <a:bodyPr vert="horz"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ctr">
              <a:buFont typeface="Arial"/>
              <a:buNone/>
            </a:pPr>
            <a:r>
              <a:rPr lang="en-GB" sz="1800" dirty="0">
                <a:solidFill>
                  <a:schemeClr val="tx2"/>
                </a:solidFill>
              </a:rPr>
              <a:t>TCP/IP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5" name="Content Placeholder 2"/>
          <p:cNvSpPr>
            <a:spLocks noGrp="1"/>
          </p:cNvSpPr>
          <p:nvPr>
            <p:ph idx="1"/>
          </p:nvPr>
        </p:nvSpPr>
        <p:spPr>
          <a:xfrm>
            <a:off x="7983395" y="4300845"/>
            <a:ext cx="914226" cy="406776"/>
          </a:xfrm>
        </p:spPr>
        <p:txBody>
          <a:bodyPr>
            <a:noAutofit/>
          </a:bodyPr>
          <a:lstStyle/>
          <a:p>
            <a:pPr marL="36576" indent="0" algn="ctr">
              <a:buNone/>
            </a:pPr>
            <a:r>
              <a:rPr lang="en-GB" sz="1600" dirty="0"/>
              <a:t>HV / LV</a:t>
            </a:r>
            <a:endParaRPr lang="en-GB" sz="2000" dirty="0"/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42002" y="2773245"/>
            <a:ext cx="233465" cy="1508812"/>
          </a:xfrm>
          <a:prstGeom prst="rect">
            <a:avLst/>
          </a:prstGeom>
        </p:spPr>
      </p:pic>
      <p:sp>
        <p:nvSpPr>
          <p:cNvPr id="91" name="Content Placeholder 2"/>
          <p:cNvSpPr txBox="1">
            <a:spLocks/>
          </p:cNvSpPr>
          <p:nvPr/>
        </p:nvSpPr>
        <p:spPr>
          <a:xfrm>
            <a:off x="880862" y="3720858"/>
            <a:ext cx="2136511" cy="405745"/>
          </a:xfrm>
          <a:prstGeom prst="rect">
            <a:avLst/>
          </a:prstGeom>
        </p:spPr>
        <p:txBody>
          <a:bodyPr vert="horz"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ctr">
              <a:buFont typeface="Arial"/>
              <a:buNone/>
            </a:pPr>
            <a:r>
              <a:rPr lang="en-GB" sz="1800" dirty="0">
                <a:solidFill>
                  <a:schemeClr val="tx2"/>
                </a:solidFill>
              </a:rPr>
              <a:t>TCP/IP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73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1560" y="969324"/>
            <a:ext cx="6984776" cy="819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Общий план (долгосрочный, краткосрочный, проблемы) – 3 из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70120F-0962-4EAD-AD5C-BB63A86FB619}"/>
              </a:ext>
            </a:extLst>
          </p:cNvPr>
          <p:cNvSpPr txBox="1"/>
          <p:nvPr/>
        </p:nvSpPr>
        <p:spPr>
          <a:xfrm>
            <a:off x="395536" y="178884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Проблемы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C5EE4-1907-4015-B17D-1EC18D28E524}"/>
              </a:ext>
            </a:extLst>
          </p:cNvPr>
          <p:cNvGrpSpPr/>
          <p:nvPr/>
        </p:nvGrpSpPr>
        <p:grpSpPr>
          <a:xfrm>
            <a:off x="611560" y="44624"/>
            <a:ext cx="8446038" cy="950276"/>
            <a:chOff x="685800" y="332656"/>
            <a:chExt cx="8446038" cy="95027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4A06C0E-4BF1-43DF-9EC2-C27051645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14320" y="332656"/>
              <a:ext cx="1817518" cy="950276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833DDC5-793C-4D6C-8A7E-E592E8D1BEAF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>
              <a:off x="685800" y="807794"/>
              <a:ext cx="6628520" cy="15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353005AB-EEA1-4DE2-8684-638324B342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13319"/>
              </p:ext>
            </p:extLst>
          </p:nvPr>
        </p:nvGraphicFramePr>
        <p:xfrm>
          <a:off x="395536" y="2244972"/>
          <a:ext cx="8352928" cy="3715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610762272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73520145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827479515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962237019"/>
                    </a:ext>
                  </a:extLst>
                </a:gridCol>
              </a:tblGrid>
              <a:tr h="458961">
                <a:tc>
                  <a:txBody>
                    <a:bodyPr/>
                    <a:lstStyle/>
                    <a:p>
                      <a:r>
                        <a:rPr lang="ru-RU" sz="1400" dirty="0"/>
                        <a:t>Тип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Описание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Статус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Критичность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864894"/>
                  </a:ext>
                </a:extLst>
              </a:tr>
              <a:tr h="458961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Общие (высокоуровневые)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C00000"/>
                          </a:solidFill>
                        </a:rPr>
                        <a:t>Проект 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DCS 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</a:rPr>
                        <a:t>от 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ALICE ITS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C00000"/>
                          </a:solidFill>
                        </a:rPr>
                        <a:t>Нет информации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C00000"/>
                          </a:solidFill>
                        </a:rPr>
                        <a:t>Критично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322964"/>
                  </a:ext>
                </a:extLst>
              </a:tr>
              <a:tr h="1178161">
                <a:tc vMerge="1"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Архитектура проекта 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(Единая система, Распределённая система, Одиночная резервная или разделённая система, и.т.д.)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Не согласована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Не критично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719270"/>
                  </a:ext>
                </a:extLst>
              </a:tr>
              <a:tr h="888145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Поддержка </a:t>
                      </a:r>
                      <a:r>
                        <a:rPr lang="en-US" sz="1400" dirty="0"/>
                        <a:t>CERN</a:t>
                      </a:r>
                      <a:r>
                        <a:rPr lang="ru-RU" sz="1400" dirty="0"/>
                        <a:t> относительно </a:t>
                      </a:r>
                      <a:r>
                        <a:rPr lang="en-US" sz="1400" dirty="0"/>
                        <a:t>JCOP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Нет соглашения о постоянном уровне поддержки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Не критично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355994"/>
                  </a:ext>
                </a:extLst>
              </a:tr>
              <a:tr h="646088">
                <a:tc>
                  <a:txBody>
                    <a:bodyPr/>
                    <a:lstStyle/>
                    <a:p>
                      <a:r>
                        <a:rPr lang="ru-RU" sz="1400" dirty="0"/>
                        <a:t>Технические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Проблемы с коммуникацией с 3 каналами платы </a:t>
                      </a:r>
                      <a:r>
                        <a:rPr lang="en-US" sz="1400" dirty="0"/>
                        <a:t>#10043</a:t>
                      </a:r>
                      <a:r>
                        <a:rPr lang="ru-RU" sz="1400" dirty="0"/>
                        <a:t> (</a:t>
                      </a:r>
                      <a:r>
                        <a:rPr lang="en-US" sz="1400" dirty="0"/>
                        <a:t>slot 10, </a:t>
                      </a:r>
                      <a:r>
                        <a:rPr lang="en-US" sz="1400" dirty="0" err="1"/>
                        <a:t>ch</a:t>
                      </a:r>
                      <a:r>
                        <a:rPr lang="en-US" sz="1400" dirty="0"/>
                        <a:t> 00, 01, 02</a:t>
                      </a:r>
                      <a:r>
                        <a:rPr lang="ru-RU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Нарушена коммуникация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Пока не определено – надо разбираться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074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1913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8CA4DF9-69FA-4CC8-A3DD-F8A990DAD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464" y="2636912"/>
            <a:ext cx="3118736" cy="3788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73FF27-81C8-4256-A4EF-DF43B8BD4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1396844"/>
            <a:ext cx="2607552" cy="378899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721940"/>
            <a:ext cx="7344816" cy="819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Пример объекта </a:t>
            </a:r>
            <a:r>
              <a:rPr lang="en-US" sz="28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JCOP</a:t>
            </a:r>
            <a:r>
              <a:rPr lang="ru-RU" sz="28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CAEN SY4547LC</a:t>
            </a:r>
            <a:endParaRPr lang="ru-RU" sz="2800" b="1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CDF23A-2DD3-4792-9086-72D530E21B56}"/>
              </a:ext>
            </a:extLst>
          </p:cNvPr>
          <p:cNvSpPr txBox="1"/>
          <p:nvPr/>
        </p:nvSpPr>
        <p:spPr>
          <a:xfrm>
            <a:off x="539552" y="1541462"/>
            <a:ext cx="80471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 Два режима модуля </a:t>
            </a:r>
            <a:r>
              <a:rPr lang="en-US" dirty="0"/>
              <a:t>Device Editor and Navigator: </a:t>
            </a:r>
            <a:endParaRPr lang="ru-RU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Configuration</a:t>
            </a:r>
            <a:r>
              <a:rPr lang="ru-RU" dirty="0"/>
              <a:t>,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Operation</a:t>
            </a:r>
            <a:r>
              <a:rPr lang="ru-RU" dirty="0"/>
              <a:t>,</a:t>
            </a:r>
            <a:br>
              <a:rPr lang="ru-RU" dirty="0"/>
            </a:b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Отслеживание хар-к</a:t>
            </a:r>
            <a:br>
              <a:rPr lang="ru-RU" dirty="0"/>
            </a:br>
            <a:r>
              <a:rPr lang="ru-RU" dirty="0"/>
              <a:t>крейта,</a:t>
            </a:r>
            <a:br>
              <a:rPr lang="ru-RU" dirty="0"/>
            </a:br>
            <a:r>
              <a:rPr lang="ru-RU" dirty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Набор команд для </a:t>
            </a:r>
            <a:br>
              <a:rPr lang="ru-RU" dirty="0"/>
            </a:br>
            <a:r>
              <a:rPr lang="ru-RU" dirty="0"/>
              <a:t> управления крейтом, </a:t>
            </a:r>
            <a:br>
              <a:rPr lang="ru-RU" dirty="0"/>
            </a:br>
            <a:r>
              <a:rPr lang="ru-RU" dirty="0"/>
              <a:t> сигналами аварии, </a:t>
            </a:r>
            <a:br>
              <a:rPr lang="ru-RU" dirty="0"/>
            </a:br>
            <a:r>
              <a:rPr lang="ru-RU" dirty="0"/>
              <a:t> каналами плат крейта,</a:t>
            </a:r>
            <a:br>
              <a:rPr lang="ru-RU" dirty="0"/>
            </a:br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Управление питанием</a:t>
            </a:r>
            <a:br>
              <a:rPr lang="ru-RU" dirty="0"/>
            </a:br>
            <a:r>
              <a:rPr lang="ru-RU" dirty="0"/>
              <a:t>индивидуальных</a:t>
            </a:r>
            <a:br>
              <a:rPr lang="ru-RU" dirty="0"/>
            </a:br>
            <a:r>
              <a:rPr lang="ru-RU" dirty="0"/>
              <a:t>каналов и</a:t>
            </a:r>
            <a:br>
              <a:rPr lang="ru-RU" dirty="0"/>
            </a:br>
            <a:r>
              <a:rPr lang="ru-RU" dirty="0"/>
              <a:t>отслеживание</a:t>
            </a:r>
            <a:br>
              <a:rPr lang="ru-RU" dirty="0"/>
            </a:br>
            <a:r>
              <a:rPr lang="ru-RU" dirty="0"/>
              <a:t>значений хар-к.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864B6F5-9C8D-48A9-AB44-29E545DC753C}"/>
              </a:ext>
            </a:extLst>
          </p:cNvPr>
          <p:cNvGrpSpPr/>
          <p:nvPr/>
        </p:nvGrpSpPr>
        <p:grpSpPr>
          <a:xfrm>
            <a:off x="661893" y="44624"/>
            <a:ext cx="8446038" cy="950276"/>
            <a:chOff x="685800" y="332656"/>
            <a:chExt cx="8446038" cy="95027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58C69D7-776A-4162-9208-E6DF3708A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14320" y="332656"/>
              <a:ext cx="1817518" cy="950276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8B6A77D-019A-468C-9171-F16E2516AEF8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>
              <a:off x="685800" y="807794"/>
              <a:ext cx="6628520" cy="15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24141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44873</TotalTime>
  <Words>394</Words>
  <Application>Microsoft Office PowerPoint</Application>
  <PresentationFormat>On-screen Show (4:3)</PresentationFormat>
  <Paragraphs>60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Тема Office</vt:lpstr>
      <vt:lpstr>PowerPoint Presentation</vt:lpstr>
      <vt:lpstr>PowerPoint Presentation</vt:lpstr>
      <vt:lpstr>PowerPoint Presentation</vt:lpstr>
      <vt:lpstr>CAEN ARCHITECTURE from CERN presentation as of 2020/06/17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MPD - ITS</dc:title>
  <dc:creator>Admin</dc:creator>
  <cp:lastModifiedBy>Ekaterina Tsapulina</cp:lastModifiedBy>
  <cp:revision>230</cp:revision>
  <dcterms:created xsi:type="dcterms:W3CDTF">2020-06-09T06:11:27Z</dcterms:created>
  <dcterms:modified xsi:type="dcterms:W3CDTF">2022-02-06T15:46:00Z</dcterms:modified>
</cp:coreProperties>
</file>