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1"/>
  </p:notesMasterIdLst>
  <p:sldIdLst>
    <p:sldId id="372" r:id="rId3"/>
    <p:sldId id="358" r:id="rId4"/>
    <p:sldId id="359" r:id="rId5"/>
    <p:sldId id="360" r:id="rId6"/>
    <p:sldId id="361" r:id="rId7"/>
    <p:sldId id="362" r:id="rId8"/>
    <p:sldId id="363" r:id="rId9"/>
    <p:sldId id="384" r:id="rId10"/>
    <p:sldId id="374" r:id="rId11"/>
    <p:sldId id="373" r:id="rId12"/>
    <p:sldId id="364" r:id="rId13"/>
    <p:sldId id="365" r:id="rId14"/>
    <p:sldId id="366" r:id="rId15"/>
    <p:sldId id="368" r:id="rId16"/>
    <p:sldId id="369" r:id="rId17"/>
    <p:sldId id="370" r:id="rId18"/>
    <p:sldId id="375" r:id="rId19"/>
    <p:sldId id="323" r:id="rId20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40"/>
    <a:srgbClr val="160068"/>
    <a:srgbClr val="004684"/>
    <a:srgbClr val="1C2655"/>
    <a:srgbClr val="0A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8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E540F1-E825-4C50-B279-ADE09F75C0F9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3D75957-C6DC-4A12-A114-E907ED40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E82F4-CE52-419F-876B-8C22498D357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76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1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4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61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4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6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4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27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E14465-A30C-4A01-876C-F62B55C556B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0" y="0"/>
            <a:ext cx="1645" cy="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15" tIns="71771" rIns="97515" bIns="4875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fld id="{B70E1D4B-FE25-4F2F-9310-3397058D2B82}" type="slidenum">
              <a:rPr lang="ru-RU" altLang="ru-RU" sz="2600">
                <a:solidFill>
                  <a:srgbClr val="FFFFFF"/>
                </a:solidFill>
                <a:latin typeface="Times New Roman" panose="02020603050405020304" pitchFamily="18" charset="0"/>
                <a:cs typeface="+mn-ea" charset="0"/>
              </a:rPr>
              <a:pPr/>
              <a:t>18</a:t>
            </a:fld>
            <a:fld id="{3547F1FD-8A5C-497D-8F48-4C4CD233D06A}" type="slidenum">
              <a:rPr lang="ru-RU" altLang="ru-RU" sz="2600">
                <a:solidFill>
                  <a:srgbClr val="FFFFFF"/>
                </a:solidFill>
                <a:latin typeface="Times New Roman" panose="02020603050405020304" pitchFamily="18" charset="0"/>
                <a:cs typeface="+mn-ea" charset="0"/>
              </a:rPr>
              <a:pPr/>
              <a:t>18</a:t>
            </a:fld>
            <a:endParaRPr lang="ru-RU" altLang="ru-RU" sz="2600">
              <a:solidFill>
                <a:srgbClr val="FFFFFF"/>
              </a:solidFill>
              <a:latin typeface="Times New Roman" panose="02020603050405020304" pitchFamily="18" charset="0"/>
              <a:cs typeface="+mn-ea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039299" y="778257"/>
            <a:ext cx="502217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75" tIns="49538" rIns="99075" bIns="49538" anchor="ctr"/>
          <a:lstStyle/>
          <a:p>
            <a:endParaRPr lang="ru-RU"/>
          </a:p>
        </p:txBody>
      </p:sp>
      <p:sp>
        <p:nvSpPr>
          <p:cNvPr id="583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2763" y="5684120"/>
            <a:ext cx="6260456" cy="53802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43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3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7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3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8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8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4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4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5957-C6DC-4A12-A114-E907ED40E3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9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2" indent="0" algn="ctr">
              <a:buNone/>
              <a:defRPr sz="2400"/>
            </a:lvl2pPr>
            <a:lvl3pPr marL="914364" indent="0" algn="ctr">
              <a:buNone/>
              <a:defRPr sz="2400"/>
            </a:lvl3pPr>
            <a:lvl4pPr marL="1371545" indent="0" algn="ctr">
              <a:buNone/>
              <a:defRPr sz="2000"/>
            </a:lvl4pPr>
            <a:lvl5pPr marL="1828727" indent="0" algn="ctr">
              <a:buNone/>
              <a:defRPr sz="2000"/>
            </a:lvl5pPr>
            <a:lvl6pPr marL="2285909" indent="0" algn="ctr">
              <a:buNone/>
              <a:defRPr sz="2000"/>
            </a:lvl6pPr>
            <a:lvl7pPr marL="2743091" indent="0" algn="ctr">
              <a:buNone/>
              <a:defRPr sz="2000"/>
            </a:lvl7pPr>
            <a:lvl8pPr marL="3200272" indent="0" algn="ctr">
              <a:buNone/>
              <a:defRPr sz="2000"/>
            </a:lvl8pPr>
            <a:lvl9pPr marL="3657454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629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182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3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3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366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4D7-2109-42CE-9204-68550D59DC6D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03B4-B828-4DF7-A1EE-7846111F363B}" type="datetime8">
              <a:rPr lang="ru-RU" smtClean="0"/>
              <a:t>06.06.2022 15:14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0E5A-885A-428B-8227-305A985E026B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6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7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6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7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D4C5-66CE-4E7D-8F1A-8D099AA83277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EB3-CF1C-4D39-B553-D8C1FAA0BC86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5F19-82FE-4C16-885A-5B15B2A7AE85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10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7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4">
                <a:solidFill>
                  <a:srgbClr val="FFFFFF"/>
                </a:solidFill>
              </a:defRPr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4"/>
            </a:lvl4pPr>
            <a:lvl5pPr marL="1371545" indent="0">
              <a:buNone/>
              <a:defRPr sz="674"/>
            </a:lvl5pPr>
            <a:lvl6pPr marL="1714432" indent="0">
              <a:buNone/>
              <a:defRPr sz="674"/>
            </a:lvl6pPr>
            <a:lvl7pPr marL="2057317" indent="0">
              <a:buNone/>
              <a:defRPr sz="674"/>
            </a:lvl7pPr>
            <a:lvl8pPr marL="2400204" indent="0">
              <a:buNone/>
              <a:defRPr sz="674"/>
            </a:lvl8pPr>
            <a:lvl9pPr marL="2743091" indent="0">
              <a:buNone/>
              <a:defRPr sz="6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C8D568A-F1B3-44E3-9A5A-017C635F3B9B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1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2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7" indent="0">
              <a:buNone/>
              <a:defRPr sz="1500"/>
            </a:lvl7pPr>
            <a:lvl8pPr marL="2400204" indent="0">
              <a:buNone/>
              <a:defRPr sz="1500"/>
            </a:lvl8pPr>
            <a:lvl9pPr marL="274309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4">
                <a:solidFill>
                  <a:srgbClr val="FFFFFF"/>
                </a:solidFill>
              </a:defRPr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4"/>
            </a:lvl4pPr>
            <a:lvl5pPr marL="1371545" indent="0">
              <a:buNone/>
              <a:defRPr sz="674"/>
            </a:lvl5pPr>
            <a:lvl6pPr marL="1714432" indent="0">
              <a:buNone/>
              <a:defRPr sz="674"/>
            </a:lvl6pPr>
            <a:lvl7pPr marL="2057317" indent="0">
              <a:buNone/>
              <a:defRPr sz="674"/>
            </a:lvl7pPr>
            <a:lvl8pPr marL="2400204" indent="0">
              <a:buNone/>
              <a:defRPr sz="674"/>
            </a:lvl8pPr>
            <a:lvl9pPr marL="2743091" indent="0">
              <a:buNone/>
              <a:defRPr sz="6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77CD-E606-418B-B987-DDDF3D9A7B57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10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6258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794D-C401-4762-90AC-006B84F147EC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9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3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3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E13-E191-45CA-89FF-1A968DCBC7ED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031" y="6459787"/>
            <a:ext cx="72791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7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801909"/>
            <a:ext cx="7543800" cy="252320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87" indent="0" algn="ctr">
              <a:buNone/>
              <a:defRPr sz="1800"/>
            </a:lvl2pPr>
            <a:lvl3pPr marL="685772" indent="0" algn="ctr">
              <a:buNone/>
              <a:defRPr sz="1800"/>
            </a:lvl3pPr>
            <a:lvl4pPr marL="1028659" indent="0" algn="ctr">
              <a:buNone/>
              <a:defRPr sz="1500"/>
            </a:lvl4pPr>
            <a:lvl5pPr marL="1371545" indent="0" algn="ctr">
              <a:buNone/>
              <a:defRPr sz="1500"/>
            </a:lvl5pPr>
            <a:lvl6pPr marL="1714432" indent="0" algn="ctr">
              <a:buNone/>
              <a:defRPr sz="1500"/>
            </a:lvl6pPr>
            <a:lvl7pPr marL="2057317" indent="0" algn="ctr">
              <a:buNone/>
              <a:defRPr sz="1500"/>
            </a:lvl7pPr>
            <a:lvl8pPr marL="2400204" indent="0" algn="ctr">
              <a:buNone/>
              <a:defRPr sz="1500"/>
            </a:lvl8pPr>
            <a:lvl9pPr marL="2743091" indent="0" algn="ctr">
              <a:buNone/>
              <a:defRPr sz="15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1D6-6740-4A7E-8BA7-61827475623E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6" y="6459787"/>
            <a:ext cx="348204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12384" y="5299732"/>
            <a:ext cx="774870" cy="9756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99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9388-5335-432A-BEBD-FE5F2BF6DE58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D9E-4E07-4E6B-843D-E42AC968F03F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3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DDFE-1094-48EF-B154-A08A3BB368B2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05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6E05-3068-46DF-BDEF-54D191C4D29E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79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293B-CF48-47AD-9B2B-F56E7FDC7F5F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1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142-C1E3-4C20-8637-9FA34FB92DA8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50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757B-D8A7-46EA-89B5-F7A55636D8AE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9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9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9741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8E3-5B82-47E2-937D-494B572362F8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29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0EAB-41BF-43AF-9A7D-7B54E304D8F1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08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7852-2DE4-411A-B751-F04C4102F2FB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22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AFF-5C3D-476C-AAAE-A99AF6B7B43B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364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6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733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335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589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546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665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F29205-A3B6-4319-827F-300035739354}" type="datetime8">
              <a:rPr lang="ru-RU" smtClean="0"/>
              <a:t>06.06.2022 15:14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9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709" r:id="rId22"/>
  </p:sldLayoutIdLst>
  <p:hf hdr="0" ftr="0" dt="0"/>
  <p:txStyles>
    <p:titleStyle>
      <a:lvl1pPr algn="l" defTabSz="914364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6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2" indent="-182873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5" indent="-182873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8" indent="-182873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51" indent="-182873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56" indent="-228590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48" indent="-228590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40" indent="-228590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32" indent="-228590" algn="l" defTabSz="91436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75516-E4EB-42B1-BC56-23EC807B630C}" type="datetime8">
              <a:rPr lang="ru-RU" smtClean="0"/>
              <a:t>06.06.2022 15:14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5F84-ADCC-4998-901A-4F55572F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mesa.uni-mainz.de/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50" b="1" dirty="0">
                <a:solidFill>
                  <a:schemeClr val="bg2">
                    <a:lumMod val="25000"/>
                  </a:schemeClr>
                </a:solidFill>
              </a:rPr>
              <a:t>Dilution cryostats for experiments with the Frozen Spin polarized Target at particle accelerators.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101" y="4709642"/>
            <a:ext cx="427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87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Ivan Gorodnov - LDT DLNP</a:t>
            </a:r>
          </a:p>
          <a:p>
            <a:pPr defTabSz="342887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JINR AYSS-</a:t>
            </a:r>
            <a:r>
              <a:rPr lang="en-US" dirty="0"/>
              <a:t>Alushta-2022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</a:br>
            <a:r>
              <a:rPr lang="en-US" dirty="0" err="1"/>
              <a:t>Alushta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, Russia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6 June 2022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8" b="25030"/>
          <a:stretch/>
        </p:blipFill>
        <p:spPr>
          <a:xfrm>
            <a:off x="3754432" y="412750"/>
            <a:ext cx="5239177" cy="1314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106457"/>
            <a:ext cx="1798543" cy="1798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59" y="4785841"/>
            <a:ext cx="1466850" cy="1454206"/>
          </a:xfrm>
          <a:prstGeom prst="rect">
            <a:avLst/>
          </a:prstGeom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F7225CDE-2096-4283-B7B2-6CF25C331881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604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CBCEDDFD-EE1B-48FD-98D5-47210FE7DC5B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10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9" y="844550"/>
            <a:ext cx="7201036" cy="54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Connector 49"/>
          <p:cNvCxnSpPr/>
          <p:nvPr/>
        </p:nvCxnSpPr>
        <p:spPr>
          <a:xfrm>
            <a:off x="1" y="749812"/>
            <a:ext cx="6838950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403563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335742" algn="l"/>
                <a:tab pos="672677" algn="l"/>
                <a:tab pos="1009609" algn="l"/>
                <a:tab pos="1346543" algn="l"/>
                <a:tab pos="1683476" algn="l"/>
                <a:tab pos="2020410" algn="l"/>
                <a:tab pos="2357344" algn="l"/>
                <a:tab pos="2694277" algn="l"/>
                <a:tab pos="3031210" algn="l"/>
                <a:tab pos="3368144" algn="l"/>
                <a:tab pos="3705077" algn="l"/>
                <a:tab pos="4042010" algn="l"/>
                <a:tab pos="4378944" algn="l"/>
                <a:tab pos="4715878" algn="l"/>
                <a:tab pos="5052811" algn="l"/>
                <a:tab pos="5389745" algn="l"/>
                <a:tab pos="5726677" algn="l"/>
                <a:tab pos="6063612" algn="l"/>
                <a:tab pos="6400544" algn="l"/>
                <a:tab pos="6737478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 «</a:t>
            </a:r>
            <a:r>
              <a:rPr lang="en-US" altLang="ru-RU" dirty="0">
                <a:solidFill>
                  <a:srgbClr val="000000"/>
                </a:solidFill>
              </a:rPr>
              <a:t>Crystal Ball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  <a:r>
              <a:rPr lang="en-US" altLang="ru-RU" dirty="0">
                <a:solidFill>
                  <a:srgbClr val="000000"/>
                </a:solidFill>
              </a:rPr>
              <a:t> detector and superconducting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magnet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on MAMI C (Mainz)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5014529"/>
            <a:ext cx="1243230" cy="1230798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EEAC225-402B-485D-B2B9-D71E8F52DA6B}"/>
              </a:ext>
            </a:extLst>
          </p:cNvPr>
          <p:cNvCxnSpPr>
            <a:cxnSpLocks/>
          </p:cNvCxnSpPr>
          <p:nvPr/>
        </p:nvCxnSpPr>
        <p:spPr>
          <a:xfrm flipV="1">
            <a:off x="5798322" y="5428062"/>
            <a:ext cx="1482695" cy="4102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27D8F92-BC42-49BD-9331-09C6BB60A574}"/>
              </a:ext>
            </a:extLst>
          </p:cNvPr>
          <p:cNvCxnSpPr>
            <a:cxnSpLocks/>
          </p:cNvCxnSpPr>
          <p:nvPr/>
        </p:nvCxnSpPr>
        <p:spPr>
          <a:xfrm>
            <a:off x="2073211" y="4842675"/>
            <a:ext cx="1840763" cy="117077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5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9"/>
          <p:cNvCxnSpPr/>
          <p:nvPr/>
        </p:nvCxnSpPr>
        <p:spPr>
          <a:xfrm flipV="1">
            <a:off x="0" y="533910"/>
            <a:ext cx="1817566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" y="187663"/>
            <a:ext cx="18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dilution effect</a:t>
            </a:r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79A090A4-B2DA-471F-8CF2-6C44CB5A29F7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11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2126" t="3730" r="3113"/>
          <a:stretch/>
        </p:blipFill>
        <p:spPr>
          <a:xfrm>
            <a:off x="4260850" y="571501"/>
            <a:ext cx="4724401" cy="4284164"/>
          </a:xfrm>
          <a:prstGeom prst="rect">
            <a:avLst/>
          </a:prstGeom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4765314" y="5221530"/>
            <a:ext cx="2797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dirty="0"/>
              <a:t>Maximum cooling power: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22632" y="5636861"/>
                <a:ext cx="1251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=84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632" y="5636861"/>
                <a:ext cx="1251240" cy="276999"/>
              </a:xfrm>
              <a:prstGeom prst="rect">
                <a:avLst/>
              </a:prstGeom>
              <a:blipFill>
                <a:blip r:embed="rId4"/>
                <a:stretch>
                  <a:fillRect l="-11707" t="-28889" r="-1951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8916" r="5358" b="7131"/>
          <a:stretch/>
        </p:blipFill>
        <p:spPr bwMode="auto">
          <a:xfrm>
            <a:off x="57933" y="4565781"/>
            <a:ext cx="3517118" cy="17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s://upload.wikimedia.org/wikipedia/commons/thumb/a/a6/Helium_phase_diagram.svg/732px-Helium_phase_diagram.sv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2832" r="1491" b="3003"/>
          <a:stretch/>
        </p:blipFill>
        <p:spPr bwMode="auto">
          <a:xfrm>
            <a:off x="380999" y="596899"/>
            <a:ext cx="3806439" cy="39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5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3112" r="2567"/>
          <a:stretch/>
        </p:blipFill>
        <p:spPr>
          <a:xfrm>
            <a:off x="57944" y="549613"/>
            <a:ext cx="9004493" cy="36075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9799" y="6398037"/>
            <a:ext cx="584201" cy="415514"/>
          </a:xfrm>
        </p:spPr>
        <p:txBody>
          <a:bodyPr/>
          <a:lstStyle/>
          <a:p>
            <a:pPr defTabSz="685772">
              <a:defRPr/>
            </a:pPr>
            <a:fld id="{536D5F84-ADCC-4998-901A-4F55572FBFC6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12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49"/>
          <p:cNvCxnSpPr/>
          <p:nvPr/>
        </p:nvCxnSpPr>
        <p:spPr>
          <a:xfrm>
            <a:off x="2" y="914912"/>
            <a:ext cx="3188240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568663"/>
            <a:ext cx="331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Principle of a dilution refrigerator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8" y="3804616"/>
            <a:ext cx="7826134" cy="2308648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endCxn id="41" idx="0"/>
          </p:cNvCxnSpPr>
          <p:nvPr/>
        </p:nvCxnSpPr>
        <p:spPr>
          <a:xfrm flipH="1">
            <a:off x="4591955" y="1878227"/>
            <a:ext cx="606122" cy="18831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188677" y="1518025"/>
            <a:ext cx="719405" cy="29762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08082" y="4143049"/>
            <a:ext cx="8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Mixing</a:t>
            </a:r>
            <a:br>
              <a:rPr lang="en-US" sz="1400" dirty="0"/>
            </a:br>
            <a:r>
              <a:rPr lang="en-US" sz="1400" dirty="0"/>
              <a:t>chamber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191410" y="3761420"/>
            <a:ext cx="80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Still 0.8K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6130" y="4349565"/>
            <a:ext cx="92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Pumps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298113" y="3763465"/>
            <a:ext cx="101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Evaporator</a:t>
            </a:r>
            <a:br>
              <a:rPr lang="en-US" sz="1400" dirty="0"/>
            </a:br>
            <a:r>
              <a:rPr lang="en-US" sz="1400" dirty="0"/>
              <a:t>1K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120281" y="5560160"/>
            <a:ext cx="107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Liquid 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436077" y="4770302"/>
            <a:ext cx="112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Super-Liquid</a:t>
            </a:r>
            <a:br>
              <a:rPr lang="en-US" sz="1400" dirty="0"/>
            </a:b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152383" y="6020810"/>
            <a:ext cx="133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Flow impendence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781977" y="3951789"/>
            <a:ext cx="13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Flow</a:t>
            </a:r>
            <a:br>
              <a:rPr lang="en-US" sz="1200" dirty="0"/>
            </a:br>
            <a:r>
              <a:rPr lang="en-US" sz="1200" dirty="0"/>
              <a:t>impendence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484757" y="5841967"/>
            <a:ext cx="13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Sintered heat exchangers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250297" y="5836265"/>
            <a:ext cx="638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Heater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33725" y="5489810"/>
            <a:ext cx="932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Condenser1</a:t>
            </a:r>
            <a:endParaRPr lang="ru-R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4129564" y="5016524"/>
            <a:ext cx="932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Condenser2</a:t>
            </a:r>
            <a:endParaRPr lang="ru-RU" sz="1200" dirty="0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2888882" y="3426644"/>
            <a:ext cx="1" cy="420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4406199" y="2265083"/>
            <a:ext cx="243496" cy="74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888882" y="3005727"/>
            <a:ext cx="1517317" cy="4092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feld 7">
            <a:extLst>
              <a:ext uri="{FF2B5EF4-FFF2-40B4-BE49-F238E27FC236}">
                <a16:creationId xmlns:a16="http://schemas.microsoft.com/office/drawing/2014/main" id="{DD0BB66F-8AC0-4CF0-8962-4171B5B6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136" y="3058000"/>
            <a:ext cx="1641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dirty="0"/>
              <a:t>Maximum </a:t>
            </a:r>
            <a:br>
              <a:rPr lang="ru-RU" sz="1800" dirty="0"/>
            </a:br>
            <a:r>
              <a:rPr lang="en-US" sz="1800" dirty="0"/>
              <a:t>cooling power: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702E15-2FC6-4BF0-BC2F-3CD64CAF6A13}"/>
                  </a:ext>
                </a:extLst>
              </p:cNvPr>
              <p:cNvSpPr txBox="1"/>
              <p:nvPr/>
            </p:nvSpPr>
            <p:spPr>
              <a:xfrm>
                <a:off x="7508656" y="3670361"/>
                <a:ext cx="1251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=84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702E15-2FC6-4BF0-BC2F-3CD64CAF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56" y="3670361"/>
                <a:ext cx="1251240" cy="276999"/>
              </a:xfrm>
              <a:prstGeom prst="rect">
                <a:avLst/>
              </a:prstGeom>
              <a:blipFill>
                <a:blip r:embed="rId5"/>
                <a:stretch>
                  <a:fillRect l="-11707" t="-28261" r="-195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A6E70F4-137B-452B-853B-AFB012069A2A}"/>
              </a:ext>
            </a:extLst>
          </p:cNvPr>
          <p:cNvCxnSpPr>
            <a:cxnSpLocks/>
          </p:cNvCxnSpPr>
          <p:nvPr/>
        </p:nvCxnSpPr>
        <p:spPr>
          <a:xfrm flipH="1">
            <a:off x="7167619" y="2961622"/>
            <a:ext cx="12653" cy="117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5B39964-BC66-4CD6-8C15-4FD875751631}"/>
              </a:ext>
            </a:extLst>
          </p:cNvPr>
          <p:cNvCxnSpPr>
            <a:cxnSpLocks/>
          </p:cNvCxnSpPr>
          <p:nvPr/>
        </p:nvCxnSpPr>
        <p:spPr>
          <a:xfrm flipV="1">
            <a:off x="7180271" y="1034187"/>
            <a:ext cx="1167484" cy="194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583E736-361E-4242-8ACF-DD77D9D8C8E1}"/>
              </a:ext>
            </a:extLst>
          </p:cNvPr>
          <p:cNvSpPr txBox="1"/>
          <p:nvPr/>
        </p:nvSpPr>
        <p:spPr>
          <a:xfrm>
            <a:off x="12271" y="905515"/>
            <a:ext cx="1731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Dilution unit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1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9"/>
          <p:cNvCxnSpPr/>
          <p:nvPr/>
        </p:nvCxnSpPr>
        <p:spPr>
          <a:xfrm flipV="1">
            <a:off x="0" y="1181610"/>
            <a:ext cx="1721796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835363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Precooling Stages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1067"/>
          <a:stretch/>
        </p:blipFill>
        <p:spPr>
          <a:xfrm>
            <a:off x="0" y="1821637"/>
            <a:ext cx="9137650" cy="3429814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19" idx="2"/>
          </p:cNvCxnSpPr>
          <p:nvPr/>
        </p:nvCxnSpPr>
        <p:spPr>
          <a:xfrm flipH="1">
            <a:off x="2171703" y="1739109"/>
            <a:ext cx="1336672" cy="286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" idx="2"/>
          </p:cNvCxnSpPr>
          <p:nvPr/>
        </p:nvCxnSpPr>
        <p:spPr>
          <a:xfrm flipH="1">
            <a:off x="5608642" y="2464117"/>
            <a:ext cx="238122" cy="416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1" idx="2"/>
          </p:cNvCxnSpPr>
          <p:nvPr/>
        </p:nvCxnSpPr>
        <p:spPr>
          <a:xfrm flipH="1">
            <a:off x="7380942" y="2741117"/>
            <a:ext cx="323990" cy="616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0" idx="0"/>
          </p:cNvCxnSpPr>
          <p:nvPr/>
        </p:nvCxnSpPr>
        <p:spPr>
          <a:xfrm flipV="1">
            <a:off x="7963036" y="4845053"/>
            <a:ext cx="260215" cy="447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2" idx="0"/>
          </p:cNvCxnSpPr>
          <p:nvPr/>
        </p:nvCxnSpPr>
        <p:spPr>
          <a:xfrm flipV="1">
            <a:off x="4391026" y="4191003"/>
            <a:ext cx="885825" cy="1101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9" idx="2"/>
          </p:cNvCxnSpPr>
          <p:nvPr/>
        </p:nvCxnSpPr>
        <p:spPr>
          <a:xfrm>
            <a:off x="3508375" y="1739109"/>
            <a:ext cx="1441450" cy="977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52775" y="1369777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H.E.1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76851" y="1817786"/>
            <a:ext cx="113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Separator</a:t>
            </a:r>
          </a:p>
          <a:p>
            <a:pPr algn="ctr"/>
            <a:r>
              <a:rPr lang="en-US" dirty="0"/>
              <a:t>4K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951664" y="1817787"/>
            <a:ext cx="150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Evaporator</a:t>
            </a:r>
            <a:br>
              <a:rPr lang="en-US" dirty="0"/>
            </a:br>
            <a:r>
              <a:rPr lang="en-US" dirty="0"/>
              <a:t>1K</a:t>
            </a:r>
            <a:br>
              <a:rPr lang="en-US" dirty="0"/>
            </a:br>
            <a:r>
              <a:rPr lang="en-US" dirty="0"/>
              <a:t>CND1 inside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035426" y="5292715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H.E.2</a:t>
            </a:r>
            <a:br>
              <a:rPr lang="en-US" dirty="0"/>
            </a:br>
            <a:r>
              <a:rPr lang="en-US" dirty="0"/>
              <a:t>4.5K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51426" y="5292715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H.E.3 1.2K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3" idx="0"/>
          </p:cNvCxnSpPr>
          <p:nvPr/>
        </p:nvCxnSpPr>
        <p:spPr>
          <a:xfrm flipV="1">
            <a:off x="5407026" y="4803757"/>
            <a:ext cx="361949" cy="488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1046" y="169917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300K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58051" y="5292715"/>
            <a:ext cx="140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Still 0.8K</a:t>
            </a:r>
            <a:br>
              <a:rPr lang="en-US" dirty="0"/>
            </a:br>
            <a:r>
              <a:rPr lang="en-US" dirty="0"/>
              <a:t>CND2 inside</a:t>
            </a:r>
            <a:endParaRPr lang="ru-RU" dirty="0"/>
          </a:p>
        </p:txBody>
      </p:sp>
      <p:sp>
        <p:nvSpPr>
          <p:cNvPr id="45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536D5F84-ADCC-4998-901A-4F55572FBFC6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13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0781B-045D-4739-80AE-A9F05DE57158}"/>
              </a:ext>
            </a:extLst>
          </p:cNvPr>
          <p:cNvSpPr txBox="1"/>
          <p:nvPr/>
        </p:nvSpPr>
        <p:spPr>
          <a:xfrm>
            <a:off x="4833938" y="2337843"/>
            <a:ext cx="63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52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625535" y="1935659"/>
            <a:ext cx="3538538" cy="78483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500" dirty="0"/>
              <a:t>Temperature stability: </a:t>
            </a:r>
          </a:p>
          <a:p>
            <a:pPr eaLnBrk="1" hangingPunct="1"/>
            <a:r>
              <a:rPr lang="en-GB" altLang="ru-RU" sz="1500" dirty="0">
                <a:latin typeface="Symbol" panose="05050102010706020507" pitchFamily="18" charset="2"/>
              </a:rPr>
              <a:t>D</a:t>
            </a:r>
            <a:r>
              <a:rPr lang="en-GB" altLang="ru-RU" sz="1500" dirty="0"/>
              <a:t>T ~ ± 0.2mKelvin (one day) </a:t>
            </a:r>
          </a:p>
          <a:p>
            <a:pPr eaLnBrk="1" hangingPunct="1"/>
            <a:r>
              <a:rPr lang="en-GB" altLang="ru-RU" sz="1500" dirty="0"/>
              <a:t>(typical one week measurement period).</a:t>
            </a:r>
          </a:p>
        </p:txBody>
      </p:sp>
      <p:sp>
        <p:nvSpPr>
          <p:cNvPr id="37892" name="Rechteck 6"/>
          <p:cNvSpPr>
            <a:spLocks noChangeArrowheads="1"/>
          </p:cNvSpPr>
          <p:nvPr/>
        </p:nvSpPr>
        <p:spPr bwMode="auto">
          <a:xfrm>
            <a:off x="682687" y="3774370"/>
            <a:ext cx="8915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500" dirty="0">
                <a:solidFill>
                  <a:srgbClr val="000000"/>
                </a:solidFill>
              </a:rPr>
              <a:t>T=24mK</a:t>
            </a:r>
            <a:endParaRPr lang="en-US" altLang="ru-RU" sz="1800" dirty="0"/>
          </a:p>
        </p:txBody>
      </p:sp>
      <p:sp>
        <p:nvSpPr>
          <p:cNvPr id="37893" name="Rechteck 7"/>
          <p:cNvSpPr>
            <a:spLocks noChangeArrowheads="1"/>
          </p:cNvSpPr>
          <p:nvPr/>
        </p:nvSpPr>
        <p:spPr bwMode="auto">
          <a:xfrm>
            <a:off x="682687" y="4499462"/>
            <a:ext cx="8915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500" dirty="0">
                <a:solidFill>
                  <a:srgbClr val="000000"/>
                </a:solidFill>
              </a:rPr>
              <a:t>T=27mK</a:t>
            </a:r>
            <a:endParaRPr lang="en-US" altLang="ru-RU" sz="1800" dirty="0"/>
          </a:p>
        </p:txBody>
      </p:sp>
      <p:sp>
        <p:nvSpPr>
          <p:cNvPr id="37894" name="Rechteck 8"/>
          <p:cNvSpPr>
            <a:spLocks noChangeArrowheads="1"/>
          </p:cNvSpPr>
          <p:nvPr/>
        </p:nvSpPr>
        <p:spPr bwMode="auto">
          <a:xfrm>
            <a:off x="682687" y="5146236"/>
            <a:ext cx="8915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500" dirty="0">
                <a:solidFill>
                  <a:srgbClr val="000000"/>
                </a:solidFill>
              </a:rPr>
              <a:t>T=29mK</a:t>
            </a:r>
            <a:endParaRPr lang="en-US" altLang="ru-RU" sz="1800" dirty="0"/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06" y="905542"/>
            <a:ext cx="3707944" cy="27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82" y="3881525"/>
            <a:ext cx="6393656" cy="166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hteck 11"/>
          <p:cNvSpPr>
            <a:spLocks noChangeArrowheads="1"/>
          </p:cNvSpPr>
          <p:nvPr/>
        </p:nvSpPr>
        <p:spPr bwMode="auto">
          <a:xfrm>
            <a:off x="4578807" y="5555546"/>
            <a:ext cx="7521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5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GB" altLang="ru-RU" sz="1500" dirty="0">
                <a:solidFill>
                  <a:srgbClr val="000000"/>
                </a:solidFill>
              </a:rPr>
              <a:t>t=40h</a:t>
            </a:r>
            <a:endParaRPr lang="en-US" altLang="ru-RU" sz="1800" dirty="0"/>
          </a:p>
        </p:txBody>
      </p:sp>
      <p:cxnSp>
        <p:nvCxnSpPr>
          <p:cNvPr id="14" name="Gerade Verbindung mit Pfeil 13"/>
          <p:cNvCxnSpPr/>
          <p:nvPr/>
        </p:nvCxnSpPr>
        <p:spPr>
          <a:xfrm rot="10800000" flipV="1">
            <a:off x="1988802" y="5706754"/>
            <a:ext cx="2545556" cy="11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323741" y="5705962"/>
            <a:ext cx="2505809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cxnSpLocks/>
          </p:cNvCxnSpPr>
          <p:nvPr/>
        </p:nvCxnSpPr>
        <p:spPr>
          <a:xfrm flipV="1">
            <a:off x="1529352" y="3872979"/>
            <a:ext cx="0" cy="1824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9"/>
          <p:cNvCxnSpPr/>
          <p:nvPr/>
        </p:nvCxnSpPr>
        <p:spPr>
          <a:xfrm flipV="1">
            <a:off x="0" y="1181610"/>
            <a:ext cx="2057400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" y="835363"/>
            <a:ext cx="21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ru-RU" dirty="0"/>
              <a:t>Temperature stability</a:t>
            </a:r>
            <a:endParaRPr lang="ru-RU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611C0492-3109-44BF-A5A1-95630524056C}" type="slidenum">
              <a:rPr lang="en-US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14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51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869952"/>
            <a:ext cx="4017385" cy="53565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0" y="865719"/>
            <a:ext cx="4018250" cy="5357666"/>
          </a:xfrm>
          <a:prstGeom prst="rect">
            <a:avLst/>
          </a:prstGeom>
        </p:spPr>
      </p:pic>
      <p:cxnSp>
        <p:nvCxnSpPr>
          <p:cNvPr id="6" name="Straight Connector 49"/>
          <p:cNvCxnSpPr/>
          <p:nvPr/>
        </p:nvCxnSpPr>
        <p:spPr>
          <a:xfrm flipV="1">
            <a:off x="1" y="749811"/>
            <a:ext cx="4319081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03563"/>
            <a:ext cx="444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ru-RU" dirty="0"/>
              <a:t>Technical </a:t>
            </a:r>
            <a:r>
              <a:rPr lang="de-DE" altLang="ru-RU" dirty="0" err="1"/>
              <a:t>realisation</a:t>
            </a:r>
            <a:r>
              <a:rPr lang="de-DE" altLang="ru-RU" dirty="0"/>
              <a:t> </a:t>
            </a:r>
            <a:r>
              <a:rPr lang="de-DE" altLang="ru-RU" dirty="0" err="1"/>
              <a:t>of</a:t>
            </a:r>
            <a:r>
              <a:rPr lang="de-DE" altLang="ru-RU" dirty="0"/>
              <a:t> </a:t>
            </a:r>
            <a:r>
              <a:rPr lang="en-US" altLang="ru-RU" dirty="0"/>
              <a:t>Bonn</a:t>
            </a:r>
            <a:r>
              <a:rPr lang="de-DE" altLang="ru-RU" dirty="0"/>
              <a:t> </a:t>
            </a:r>
            <a:r>
              <a:rPr lang="de-DE" altLang="ru-RU" dirty="0" err="1"/>
              <a:t>dilution</a:t>
            </a:r>
            <a:r>
              <a:rPr lang="de-DE" altLang="ru-RU" dirty="0"/>
              <a:t> </a:t>
            </a:r>
            <a:r>
              <a:rPr lang="de-DE" altLang="ru-RU" dirty="0" err="1"/>
              <a:t>cryostat</a:t>
            </a:r>
            <a:endParaRPr lang="de-DE" alt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9963ADFE-32A5-40AC-B9B1-11271AE33278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15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98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13681"/>
          <a:stretch/>
        </p:blipFill>
        <p:spPr>
          <a:xfrm>
            <a:off x="152400" y="864724"/>
            <a:ext cx="5562600" cy="509293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2616" y="1869480"/>
            <a:ext cx="5092940" cy="3083428"/>
          </a:xfrm>
          <a:prstGeom prst="rect">
            <a:avLst/>
          </a:prstGeom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CBCEDDFD-EE1B-48FD-98D5-47210FE7DC5B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16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" name="Straight Connector 49"/>
          <p:cNvCxnSpPr/>
          <p:nvPr/>
        </p:nvCxnSpPr>
        <p:spPr>
          <a:xfrm flipV="1">
            <a:off x="1" y="749811"/>
            <a:ext cx="4319081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03563"/>
            <a:ext cx="444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ru-RU" dirty="0"/>
              <a:t>Technical </a:t>
            </a:r>
            <a:r>
              <a:rPr lang="de-DE" altLang="ru-RU" dirty="0" err="1"/>
              <a:t>realisation</a:t>
            </a:r>
            <a:r>
              <a:rPr lang="de-DE" altLang="ru-RU" dirty="0"/>
              <a:t> </a:t>
            </a:r>
            <a:r>
              <a:rPr lang="de-DE" altLang="ru-RU" dirty="0" err="1"/>
              <a:t>of</a:t>
            </a:r>
            <a:r>
              <a:rPr lang="de-DE" altLang="ru-RU" dirty="0"/>
              <a:t> </a:t>
            </a:r>
            <a:r>
              <a:rPr lang="en-US" altLang="ru-RU" dirty="0"/>
              <a:t>Bonn</a:t>
            </a:r>
            <a:r>
              <a:rPr lang="de-DE" altLang="ru-RU" dirty="0"/>
              <a:t> </a:t>
            </a:r>
            <a:r>
              <a:rPr lang="de-DE" altLang="ru-RU" dirty="0" err="1"/>
              <a:t>dilution</a:t>
            </a:r>
            <a:r>
              <a:rPr lang="de-DE" altLang="ru-RU" dirty="0"/>
              <a:t> </a:t>
            </a:r>
            <a:r>
              <a:rPr lang="de-DE" altLang="ru-RU" dirty="0" err="1"/>
              <a:t>cryostat</a:t>
            </a:r>
            <a:endParaRPr lang="de-DE" altLang="ru-RU" dirty="0"/>
          </a:p>
        </p:txBody>
      </p:sp>
    </p:spTree>
    <p:extLst>
      <p:ext uri="{BB962C8B-B14F-4D97-AF65-F5344CB8AC3E}">
        <p14:creationId xmlns:p14="http://schemas.microsoft.com/office/powerpoint/2010/main" val="342166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EA984686-7EB8-4D93-AFC6-C97B512EC066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17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567583" y="3927867"/>
            <a:ext cx="921538" cy="34126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dirty="0">
                <a:latin typeface="+mn-lt"/>
              </a:rPr>
              <a:t>DUBNA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152272" y="5367584"/>
            <a:ext cx="933450" cy="27503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spcBef>
                <a:spcPts val="272"/>
              </a:spcBef>
            </a:pPr>
            <a:r>
              <a:rPr lang="ru-RU" altLang="ru-RU" sz="1350" dirty="0">
                <a:latin typeface="+mn-lt"/>
              </a:rPr>
              <a:t>PRAGUE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57321" y="2099753"/>
            <a:ext cx="1109663" cy="27503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sz="1350" dirty="0">
                <a:latin typeface="+mn-lt"/>
              </a:rPr>
              <a:t>GATCHINA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280018" y="5360346"/>
            <a:ext cx="992177" cy="30035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sz="1350" dirty="0">
                <a:latin typeface="+mn-lt"/>
              </a:rPr>
              <a:t>PROTVINO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253680" y="4127889"/>
            <a:ext cx="2253556" cy="358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6204741" y="2751515"/>
            <a:ext cx="710402" cy="11639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5979625" y="4503777"/>
            <a:ext cx="765994" cy="64723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578668" y="4523645"/>
            <a:ext cx="1316800" cy="6176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432514" y="5120548"/>
            <a:ext cx="582216" cy="2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sz="1350" dirty="0">
                <a:latin typeface="+mn-lt"/>
              </a:rPr>
              <a:t>IHEP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621045" y="1854472"/>
            <a:ext cx="582215" cy="2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sz="1350" dirty="0">
                <a:latin typeface="+mn-lt"/>
              </a:rPr>
              <a:t>PINP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694069" y="5128491"/>
            <a:ext cx="1951082" cy="2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sz="1350" dirty="0" err="1">
                <a:latin typeface="+mn-lt"/>
              </a:rPr>
              <a:t>Charles</a:t>
            </a:r>
            <a:r>
              <a:rPr lang="ru-RU" altLang="ru-RU" sz="1350" dirty="0">
                <a:latin typeface="+mn-lt"/>
              </a:rPr>
              <a:t> </a:t>
            </a:r>
            <a:r>
              <a:rPr lang="ru-RU" altLang="ru-RU" sz="1350" dirty="0" err="1">
                <a:latin typeface="+mn-lt"/>
              </a:rPr>
              <a:t>University</a:t>
            </a:r>
            <a:endParaRPr lang="ru-RU" altLang="ru-RU" sz="1350" dirty="0">
              <a:latin typeface="+mn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33270" y="3887105"/>
            <a:ext cx="857250" cy="27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/>
            <a:r>
              <a:rPr lang="ru-RU" altLang="ru-RU" sz="1350" dirty="0">
                <a:latin typeface="+mn-lt"/>
              </a:rPr>
              <a:t>2435 </a:t>
            </a:r>
            <a:r>
              <a:rPr lang="ru-RU" altLang="ru-RU" sz="1350" dirty="0" err="1">
                <a:latin typeface="+mn-lt"/>
              </a:rPr>
              <a:t>km</a:t>
            </a:r>
            <a:endParaRPr lang="ru-RU" altLang="ru-RU" sz="1350" dirty="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20026828">
            <a:off x="4673918" y="4635322"/>
            <a:ext cx="854869" cy="2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/>
            <a:r>
              <a:rPr lang="ru-RU" altLang="ru-RU" sz="1350" dirty="0">
                <a:latin typeface="+mn-lt"/>
              </a:rPr>
              <a:t>2000 </a:t>
            </a:r>
            <a:r>
              <a:rPr lang="ru-RU" altLang="ru-RU" sz="1350" dirty="0" err="1">
                <a:latin typeface="+mn-lt"/>
              </a:rPr>
              <a:t>km</a:t>
            </a:r>
            <a:endParaRPr lang="ru-RU" altLang="ru-RU" sz="1350" dirty="0"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2326274">
            <a:off x="6222536" y="4714843"/>
            <a:ext cx="700013" cy="22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/>
            <a:r>
              <a:rPr lang="ru-RU" altLang="ru-RU" sz="1350" dirty="0">
                <a:latin typeface="+mn-lt"/>
              </a:rPr>
              <a:t>260 </a:t>
            </a:r>
            <a:r>
              <a:rPr lang="ru-RU" altLang="ru-RU" sz="1350" dirty="0" err="1">
                <a:latin typeface="+mn-lt"/>
              </a:rPr>
              <a:t>km</a:t>
            </a:r>
            <a:endParaRPr lang="ru-RU" altLang="ru-RU" sz="1350" dirty="0"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18122636">
            <a:off x="6039901" y="3198444"/>
            <a:ext cx="716756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/>
            <a:r>
              <a:rPr lang="ru-RU" altLang="ru-RU" sz="1350" dirty="0">
                <a:latin typeface="+mn-lt"/>
              </a:rPr>
              <a:t>645 </a:t>
            </a:r>
            <a:r>
              <a:rPr lang="ru-RU" altLang="ru-RU" sz="1350" dirty="0" err="1">
                <a:latin typeface="+mn-lt"/>
              </a:rPr>
              <a:t>km</a:t>
            </a:r>
            <a:endParaRPr lang="ru-RU" altLang="ru-RU" sz="1350" dirty="0">
              <a:latin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56343" y="2238376"/>
            <a:ext cx="609220" cy="2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/>
            <a:r>
              <a:rPr lang="ru-RU" altLang="ru-RU" sz="1350" dirty="0">
                <a:latin typeface="+mn-lt"/>
              </a:rPr>
              <a:t>BONN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2038351" y="2159612"/>
            <a:ext cx="809626" cy="404813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56078" y="1694954"/>
            <a:ext cx="1809750" cy="45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1"/>
            <a:r>
              <a:rPr lang="ru-RU" altLang="ru-RU" sz="1350" dirty="0" err="1">
                <a:latin typeface="+mn-lt"/>
              </a:rPr>
              <a:t>Physikalisches</a:t>
            </a:r>
            <a:r>
              <a:rPr lang="ru-RU" altLang="ru-RU" sz="1350" dirty="0">
                <a:latin typeface="+mn-lt"/>
              </a:rPr>
              <a:t> </a:t>
            </a:r>
            <a:r>
              <a:rPr lang="ru-RU" altLang="ru-RU" sz="1350" dirty="0" err="1">
                <a:latin typeface="+mn-lt"/>
              </a:rPr>
              <a:t>Institut</a:t>
            </a:r>
            <a:endParaRPr lang="ru-RU" altLang="ru-RU" sz="1350" dirty="0">
              <a:latin typeface="+mn-lt"/>
            </a:endParaRPr>
          </a:p>
          <a:p>
            <a:pPr algn="ctr" hangingPunct="1"/>
            <a:r>
              <a:rPr lang="ru-RU" altLang="ru-RU" sz="1350" dirty="0" err="1">
                <a:latin typeface="+mn-lt"/>
              </a:rPr>
              <a:t>Universität</a:t>
            </a:r>
            <a:r>
              <a:rPr lang="ru-RU" altLang="ru-RU" sz="1350" dirty="0">
                <a:latin typeface="+mn-lt"/>
              </a:rPr>
              <a:t> </a:t>
            </a:r>
            <a:r>
              <a:rPr lang="ru-RU" altLang="ru-RU" sz="1350" dirty="0" err="1">
                <a:latin typeface="+mn-lt"/>
              </a:rPr>
              <a:t>Bonn</a:t>
            </a:r>
            <a:endParaRPr lang="ru-RU" altLang="ru-RU" sz="1350" dirty="0">
              <a:latin typeface="+mn-lt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446331" y="2694339"/>
            <a:ext cx="2060906" cy="129817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975000">
            <a:off x="4155000" y="3097862"/>
            <a:ext cx="795338" cy="2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/>
            <a:r>
              <a:rPr lang="ru-RU" altLang="ru-RU" sz="1350" dirty="0">
                <a:latin typeface="+mn-lt"/>
              </a:rPr>
              <a:t>2460 </a:t>
            </a:r>
            <a:r>
              <a:rPr lang="ru-RU" altLang="ru-RU" sz="1350" dirty="0" err="1">
                <a:latin typeface="+mn-lt"/>
              </a:rPr>
              <a:t>km</a:t>
            </a:r>
            <a:endParaRPr lang="ru-RU" altLang="ru-RU" sz="1350" dirty="0">
              <a:latin typeface="+mn-lt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55962" y="3695184"/>
            <a:ext cx="1318814" cy="919874"/>
          </a:xfrm>
          <a:prstGeom prst="rect">
            <a:avLst/>
          </a:prstGeom>
        </p:spPr>
      </p:pic>
      <p:sp>
        <p:nvSpPr>
          <p:cNvPr id="33" name="Oval 31"/>
          <p:cNvSpPr/>
          <p:nvPr/>
        </p:nvSpPr>
        <p:spPr>
          <a:xfrm>
            <a:off x="1242254" y="1587206"/>
            <a:ext cx="2451815" cy="1342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>
              <a:alpha val="10000"/>
            </a:srgbClr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67500" tIns="33750" rIns="67500" bIns="33750" compatLnSpc="0">
            <a:noAutofit/>
          </a:bodyPr>
          <a:lstStyle/>
          <a:p>
            <a:pPr hangingPunct="0"/>
            <a:r>
              <a:rPr lang="ru-RU" sz="824" kern="15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Надпись 30"/>
          <p:cNvSpPr txBox="1"/>
          <p:nvPr/>
        </p:nvSpPr>
        <p:spPr>
          <a:xfrm>
            <a:off x="1952096" y="2586173"/>
            <a:ext cx="1021048" cy="209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67500" tIns="33750" rIns="67500" bIns="33750" anchorCtr="0" compatLnSpc="0">
            <a:spAutoFit/>
          </a:bodyPr>
          <a:lstStyle/>
          <a:p>
            <a:pPr hangingPunct="0"/>
            <a:r>
              <a:rPr lang="ru-RU" sz="900" dirty="0" err="1">
                <a:solidFill>
                  <a:srgbClr val="000000"/>
                </a:solidFill>
                <a:cs typeface="DejaVu Sans" charset="0"/>
              </a:rPr>
              <a:t>Contract</a:t>
            </a:r>
            <a:r>
              <a:rPr lang="ru-RU" sz="900" dirty="0">
                <a:solidFill>
                  <a:srgbClr val="000000"/>
                </a:solidFill>
                <a:cs typeface="DejaVu Sans" charset="0"/>
              </a:rPr>
              <a:t> 200/1548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58856" y="5668615"/>
            <a:ext cx="1441420" cy="2308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hangingPunct="0"/>
            <a:r>
              <a:rPr lang="ru-RU" sz="900" kern="150" dirty="0">
                <a:ea typeface="Times New Roman" panose="02020603050405020304" pitchFamily="18" charset="0"/>
                <a:cs typeface="Times New Roman" panose="02020603050405020304" pitchFamily="18" charset="0"/>
              </a:rPr>
              <a:t>NIM A 345, (1994) 421-428</a:t>
            </a:r>
          </a:p>
        </p:txBody>
      </p:sp>
      <p:sp>
        <p:nvSpPr>
          <p:cNvPr id="36" name="Надпись 29"/>
          <p:cNvSpPr txBox="1"/>
          <p:nvPr/>
        </p:nvSpPr>
        <p:spPr>
          <a:xfrm>
            <a:off x="5880239" y="5690415"/>
            <a:ext cx="1759199" cy="209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67500" tIns="33750" rIns="67500" bIns="33750" anchorCtr="0" compatLnSpc="0">
            <a:spAutoFit/>
          </a:bodyPr>
          <a:lstStyle/>
          <a:p>
            <a:pPr hangingPunct="0"/>
            <a:r>
              <a:rPr lang="ru-RU" sz="900" kern="150" dirty="0">
                <a:ea typeface="Times New Roman" panose="02020603050405020304" pitchFamily="18" charset="0"/>
                <a:cs typeface="Times New Roman" panose="02020603050405020304" pitchFamily="18" charset="0"/>
              </a:rPr>
              <a:t>JINR </a:t>
            </a:r>
            <a:r>
              <a:rPr lang="ru-RU" sz="900" kern="15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Preprint</a:t>
            </a:r>
            <a:r>
              <a:rPr lang="ru-RU" sz="900" kern="150" dirty="0">
                <a:ea typeface="Times New Roman" panose="02020603050405020304" pitchFamily="18" charset="0"/>
                <a:cs typeface="Times New Roman" panose="02020603050405020304" pitchFamily="18" charset="0"/>
              </a:rPr>
              <a:t> 1-80-93, </a:t>
            </a:r>
            <a:r>
              <a:rPr lang="ru-RU" sz="900" kern="15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ru-RU" sz="900" kern="150" dirty="0">
                <a:ea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  <a:endParaRPr lang="ru-RU" sz="824" kern="1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Надпись 28"/>
          <p:cNvSpPr txBox="1"/>
          <p:nvPr/>
        </p:nvSpPr>
        <p:spPr>
          <a:xfrm>
            <a:off x="5432006" y="4288615"/>
            <a:ext cx="1164613" cy="209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67500" tIns="33750" rIns="67500" bIns="33750" anchorCtr="0" compatLnSpc="0">
            <a:spAutoFit/>
          </a:bodyPr>
          <a:lstStyle/>
          <a:p>
            <a:pPr hangingPunct="0"/>
            <a:r>
              <a:rPr lang="ru-RU" sz="900" kern="150" dirty="0">
                <a:ea typeface="Times New Roman" panose="02020603050405020304" pitchFamily="18" charset="0"/>
                <a:cs typeface="Times New Roman" panose="02020603050405020304" pitchFamily="18" charset="0"/>
              </a:rPr>
              <a:t>NIM A 372 (1996) 349</a:t>
            </a:r>
            <a:endParaRPr lang="ru-RU" sz="824" kern="1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5696426" y="2401248"/>
            <a:ext cx="2437439" cy="3307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hangingPunct="0"/>
            <a:r>
              <a:rPr lang="en-US" sz="900" dirty="0">
                <a:latin typeface="+mn-lt"/>
              </a:rPr>
              <a:t>JINR Preprints 13-10253, 10-10257, </a:t>
            </a:r>
            <a:r>
              <a:rPr lang="en-US" sz="900" dirty="0" err="1">
                <a:latin typeface="+mn-lt"/>
              </a:rPr>
              <a:t>Dubna</a:t>
            </a:r>
            <a:r>
              <a:rPr lang="en-US" sz="900" dirty="0">
                <a:latin typeface="+mn-lt"/>
              </a:rPr>
              <a:t> 1976</a:t>
            </a:r>
            <a:endParaRPr lang="ru-RU" sz="900" dirty="0">
              <a:latin typeface="+mn-lt"/>
            </a:endParaRPr>
          </a:p>
          <a:p>
            <a:pPr algn="ctr" hangingPunct="0"/>
            <a:r>
              <a:rPr lang="en-US" sz="900" dirty="0" err="1">
                <a:latin typeface="+mn-lt"/>
              </a:rPr>
              <a:t>Prib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Techn</a:t>
            </a:r>
            <a:r>
              <a:rPr lang="en-US" sz="900" dirty="0">
                <a:latin typeface="+mn-lt"/>
              </a:rPr>
              <a:t>. </a:t>
            </a:r>
            <a:r>
              <a:rPr lang="ru-RU" sz="900" dirty="0" err="1">
                <a:latin typeface="+mn-lt"/>
              </a:rPr>
              <a:t>Exp</a:t>
            </a:r>
            <a:r>
              <a:rPr lang="ru-RU" sz="900" dirty="0">
                <a:latin typeface="+mn-lt"/>
              </a:rPr>
              <a:t>. 2 (1978) 32</a:t>
            </a:r>
          </a:p>
          <a:p>
            <a:pPr algn="ctr" hangingPunct="1"/>
            <a:endParaRPr lang="ru-RU" altLang="ru-RU" sz="900" dirty="0">
              <a:latin typeface="+mn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6" y="2211919"/>
            <a:ext cx="1049732" cy="6986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0" y="917913"/>
            <a:ext cx="489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 err="1">
                <a:solidFill>
                  <a:srgbClr val="000000"/>
                </a:solidFill>
              </a:rPr>
              <a:t>The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map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of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JINR’s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frozen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polarized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target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activities</a:t>
            </a:r>
            <a:endParaRPr lang="de-DE" altLang="ru-RU" dirty="0"/>
          </a:p>
        </p:txBody>
      </p:sp>
      <p:cxnSp>
        <p:nvCxnSpPr>
          <p:cNvPr id="41" name="Straight Connector 49"/>
          <p:cNvCxnSpPr/>
          <p:nvPr/>
        </p:nvCxnSpPr>
        <p:spPr>
          <a:xfrm>
            <a:off x="2" y="1264162"/>
            <a:ext cx="4799927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502577" y="3825834"/>
            <a:ext cx="1435948" cy="2888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spcBef>
                <a:spcPts val="272"/>
              </a:spcBef>
            </a:pPr>
            <a:r>
              <a:rPr lang="ru-RU" altLang="ru-RU" sz="1350" dirty="0">
                <a:latin typeface="+mn-lt"/>
              </a:rPr>
              <a:t>Майнц, Германия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1191046" y="3171429"/>
            <a:ext cx="2062634" cy="63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ru-RU" altLang="ru-RU" sz="1350" dirty="0" err="1">
                <a:latin typeface="+mn-lt"/>
              </a:rPr>
              <a:t>Institut</a:t>
            </a:r>
            <a:r>
              <a:rPr lang="ru-RU" altLang="ru-RU" sz="1350" dirty="0">
                <a:latin typeface="+mn-lt"/>
              </a:rPr>
              <a:t> </a:t>
            </a:r>
            <a:r>
              <a:rPr lang="ru-RU" altLang="ru-RU" sz="1350" dirty="0" err="1">
                <a:latin typeface="+mn-lt"/>
              </a:rPr>
              <a:t>für</a:t>
            </a:r>
            <a:r>
              <a:rPr lang="ru-RU" altLang="ru-RU" sz="1350" dirty="0">
                <a:latin typeface="+mn-lt"/>
              </a:rPr>
              <a:t> </a:t>
            </a:r>
            <a:r>
              <a:rPr lang="ru-RU" altLang="ru-RU" sz="1350" dirty="0" err="1">
                <a:latin typeface="+mn-lt"/>
              </a:rPr>
              <a:t>Kernphisik</a:t>
            </a:r>
            <a:br>
              <a:rPr lang="en-US" altLang="ru-RU" sz="1350" dirty="0">
                <a:latin typeface="+mn-lt"/>
              </a:rPr>
            </a:br>
            <a:r>
              <a:rPr lang="en-US" altLang="ru-RU" sz="1350" dirty="0">
                <a:latin typeface="+mn-lt"/>
              </a:rPr>
              <a:t>Johannes Gutenberg University</a:t>
            </a:r>
            <a:endParaRPr lang="ru-RU" altLang="ru-RU" sz="1350" dirty="0">
              <a:latin typeface="+mn-lt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1107668" y="5007352"/>
            <a:ext cx="2146014" cy="127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sz="1300" dirty="0"/>
              <a:t>P2 experiment at MESA (a new linear Mainz Energy-Recovery Superconducting Accelerator)</a:t>
            </a:r>
            <a:br>
              <a:rPr lang="ru-RU" sz="1300" dirty="0"/>
            </a:br>
            <a:r>
              <a:rPr lang="en-US" sz="1300" dirty="0"/>
              <a:t>Hydro-Möller </a:t>
            </a:r>
            <a:r>
              <a:rPr lang="en-US" sz="1300" dirty="0" err="1"/>
              <a:t>Polarimeter</a:t>
            </a:r>
            <a:endParaRPr lang="ru-RU" sz="1300" dirty="0"/>
          </a:p>
          <a:p>
            <a:pPr lvl="0">
              <a:tabLst/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  <a:cs typeface="+mn-cs"/>
                <a:hlinkClick r:id="rId5"/>
              </a:rPr>
              <a:t>https://www.mesa.uni-mainz.de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endParaRPr lang="ru-RU" sz="1300" dirty="0"/>
          </a:p>
          <a:p>
            <a:pPr algn="ctr"/>
            <a:endParaRPr lang="en-US" sz="13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3" y="3214948"/>
            <a:ext cx="936602" cy="93660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2" y="5042958"/>
            <a:ext cx="952500" cy="9810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8" y="4215127"/>
            <a:ext cx="826300" cy="818038"/>
          </a:xfrm>
          <a:prstGeom prst="rect">
            <a:avLst/>
          </a:prstGeom>
        </p:spPr>
      </p:pic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138231" y="4290507"/>
            <a:ext cx="2115449" cy="75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sz="1300" dirty="0"/>
              <a:t>A2 collaboration on </a:t>
            </a:r>
            <a:r>
              <a:rPr lang="en-US" sz="1400" dirty="0"/>
              <a:t>MAMI</a:t>
            </a:r>
            <a:br>
              <a:rPr lang="en-US" sz="1400" dirty="0"/>
            </a:br>
            <a:r>
              <a:rPr lang="en-US" sz="1400" dirty="0"/>
              <a:t>2007-2018</a:t>
            </a:r>
            <a:endParaRPr lang="en-US" sz="13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82833" y="3171429"/>
            <a:ext cx="3070849" cy="3108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633652-037E-4A19-B015-8ABA819F309F}"/>
              </a:ext>
            </a:extLst>
          </p:cNvPr>
          <p:cNvSpPr txBox="1"/>
          <p:nvPr/>
        </p:nvSpPr>
        <p:spPr>
          <a:xfrm>
            <a:off x="5289046" y="704118"/>
            <a:ext cx="345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800" dirty="0">
                <a:solidFill>
                  <a:srgbClr val="000000"/>
                </a:solidFill>
              </a:rPr>
              <a:t>Thank you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en-US" altLang="ru-RU" sz="2800" dirty="0">
                <a:solidFill>
                  <a:srgbClr val="000000"/>
                </a:solidFill>
              </a:rPr>
              <a:t>for your attention</a:t>
            </a:r>
            <a:endParaRPr lang="de-DE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36771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664899" y="6159259"/>
            <a:ext cx="6112657" cy="409622"/>
          </a:xfrm>
          <a:ln/>
        </p:spPr>
        <p:txBody>
          <a:bodyPr vert="horz" lIns="68580" tIns="46980" rIns="68580" bIns="34290" rtlCol="0" anchor="ctr">
            <a:noAutofit/>
          </a:bodyPr>
          <a:lstStyle/>
          <a:p>
            <a:pPr algn="ctr">
              <a:tabLst>
                <a:tab pos="0" algn="l"/>
                <a:tab pos="335742" algn="l"/>
                <a:tab pos="672677" algn="l"/>
                <a:tab pos="1009609" algn="l"/>
                <a:tab pos="1346543" algn="l"/>
                <a:tab pos="1683476" algn="l"/>
                <a:tab pos="2020410" algn="l"/>
                <a:tab pos="2357344" algn="l"/>
                <a:tab pos="2694277" algn="l"/>
                <a:tab pos="3031210" algn="l"/>
                <a:tab pos="3368144" algn="l"/>
                <a:tab pos="3705077" algn="l"/>
                <a:tab pos="4042010" algn="l"/>
                <a:tab pos="4378944" algn="l"/>
                <a:tab pos="4715878" algn="l"/>
                <a:tab pos="5052811" algn="l"/>
                <a:tab pos="5389745" algn="l"/>
                <a:tab pos="5726677" algn="l"/>
                <a:tab pos="6063612" algn="l"/>
                <a:tab pos="6400544" algn="l"/>
                <a:tab pos="6737478" algn="l"/>
              </a:tabLst>
            </a:pPr>
            <a:r>
              <a:rPr lang="en-US" altLang="ru-RU" sz="1600" dirty="0">
                <a:solidFill>
                  <a:srgbClr val="000000"/>
                </a:solidFill>
                <a:latin typeface="+mn-lt"/>
              </a:rPr>
              <a:t>Frozen Spin polarized Target on</a:t>
            </a: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 MAMI C (</a:t>
            </a:r>
            <a:r>
              <a:rPr lang="en-US" altLang="ru-RU" sz="1600" dirty="0">
                <a:solidFill>
                  <a:srgbClr val="000000"/>
                </a:solidFill>
                <a:latin typeface="+mn-lt"/>
              </a:rPr>
              <a:t> Mainz</a:t>
            </a: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) - 2010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37655" y="1107284"/>
            <a:ext cx="668655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4454"/>
            <a:ext cx="8250922" cy="571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55191"/>
            <a:ext cx="1243230" cy="1230798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33990F07-A890-43D0-9BF8-42A287A288F4}"/>
              </a:ext>
            </a:extLst>
          </p:cNvPr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4AE5A146-AFD1-47DE-B2DA-C3A543C26638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18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5035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" y="1264160"/>
            <a:ext cx="9054214" cy="4584190"/>
          </a:xfrm>
          <a:prstGeom prst="rect">
            <a:avLst/>
          </a:prstGeom>
        </p:spPr>
      </p:pic>
      <p:cxnSp>
        <p:nvCxnSpPr>
          <p:cNvPr id="4" name="Straight Connector 49"/>
          <p:cNvCxnSpPr/>
          <p:nvPr/>
        </p:nvCxnSpPr>
        <p:spPr>
          <a:xfrm flipV="1">
            <a:off x="0" y="1264161"/>
            <a:ext cx="4910959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917913"/>
            <a:ext cx="503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setup of the CBELSA/TAPS experiment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66CBDE4F-2590-400B-8014-4CBA8B367A4B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2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649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1" y="4091279"/>
            <a:ext cx="2625544" cy="2080457"/>
          </a:xfrm>
          <a:prstGeom prst="rect">
            <a:avLst/>
          </a:prstGeom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54949" y="1363114"/>
            <a:ext cx="5187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1800" dirty="0"/>
              <a:t>Polarisation = Orientation </a:t>
            </a:r>
            <a:r>
              <a:rPr lang="de-DE" altLang="ru-RU" sz="1800" dirty="0" err="1"/>
              <a:t>of</a:t>
            </a:r>
            <a:r>
              <a:rPr lang="de-DE" altLang="ru-RU" sz="1800" dirty="0"/>
              <a:t> Spins in a </a:t>
            </a:r>
            <a:r>
              <a:rPr lang="de-DE" altLang="ru-RU" sz="1800" dirty="0" err="1"/>
              <a:t>magnetic</a:t>
            </a:r>
            <a:r>
              <a:rPr lang="de-DE" altLang="ru-RU" sz="1800" dirty="0"/>
              <a:t> </a:t>
            </a:r>
            <a:r>
              <a:rPr lang="de-DE" altLang="ru-RU" sz="1800" dirty="0" err="1"/>
              <a:t>field</a:t>
            </a:r>
            <a:endParaRPr lang="en-US" alt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2" y="1889371"/>
            <a:ext cx="1816894" cy="23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14" y="1991765"/>
            <a:ext cx="2622947" cy="20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64182" y="4363489"/>
          <a:ext cx="2322910" cy="91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Formel" r:id="rId7" imgW="647640" imgH="253800" progId="Equation.3">
                  <p:embed/>
                </p:oleObj>
              </mc:Choice>
              <mc:Fallback>
                <p:oleObj name="Formel" r:id="rId7" imgW="647640" imgH="2538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82" y="4363489"/>
                        <a:ext cx="2322910" cy="910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238027" y="5273889"/>
            <a:ext cx="3358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1800" dirty="0" err="1"/>
              <a:t>Ideally</a:t>
            </a:r>
            <a:r>
              <a:rPr lang="de-DE" altLang="ru-RU" sz="1800" dirty="0"/>
              <a:t>: All </a:t>
            </a:r>
            <a:r>
              <a:rPr lang="de-DE" altLang="ru-RU" sz="1800" dirty="0" err="1"/>
              <a:t>spins</a:t>
            </a:r>
            <a:r>
              <a:rPr lang="de-DE" altLang="ru-RU" sz="1800" dirty="0"/>
              <a:t> in </a:t>
            </a:r>
            <a:r>
              <a:rPr lang="de-DE" altLang="ru-RU" sz="1800" dirty="0" err="1"/>
              <a:t>field</a:t>
            </a:r>
            <a:r>
              <a:rPr lang="de-DE" altLang="ru-RU" sz="1800" dirty="0"/>
              <a:t> </a:t>
            </a:r>
            <a:r>
              <a:rPr lang="de-DE" altLang="ru-RU" sz="1800" dirty="0" err="1"/>
              <a:t>direction</a:t>
            </a:r>
            <a:endParaRPr lang="de-DE" altLang="ru-RU" sz="1800" dirty="0"/>
          </a:p>
          <a:p>
            <a:pPr algn="ctr" eaLnBrk="1" hangingPunct="1"/>
            <a:r>
              <a:rPr lang="de-DE" altLang="ru-RU" sz="1800" dirty="0"/>
              <a:t>P=±100% </a:t>
            </a:r>
            <a:endParaRPr lang="en-US" altLang="ru-RU" sz="1800" dirty="0"/>
          </a:p>
        </p:txBody>
      </p:sp>
      <p:cxnSp>
        <p:nvCxnSpPr>
          <p:cNvPr id="10" name="Straight Connector 49"/>
          <p:cNvCxnSpPr/>
          <p:nvPr/>
        </p:nvCxnSpPr>
        <p:spPr>
          <a:xfrm>
            <a:off x="0" y="1264162"/>
            <a:ext cx="1569244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917913"/>
            <a:ext cx="165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Polarized target</a:t>
            </a:r>
            <a:endParaRPr lang="ru-RU" dirty="0"/>
          </a:p>
        </p:txBody>
      </p:sp>
      <p:pic>
        <p:nvPicPr>
          <p:cNvPr id="12" name="Picture 1033" descr="butanol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87" y="1264161"/>
            <a:ext cx="1747838" cy="1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32" descr="ammon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97" y="2753797"/>
            <a:ext cx="1747838" cy="1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35"/>
          <p:cNvSpPr txBox="1">
            <a:spLocks noChangeArrowheads="1"/>
          </p:cNvSpPr>
          <p:nvPr/>
        </p:nvSpPr>
        <p:spPr bwMode="auto">
          <a:xfrm>
            <a:off x="6032585" y="2898039"/>
            <a:ext cx="7056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ru-RU" sz="1200" b="1" dirty="0"/>
              <a:t>Butanol</a:t>
            </a:r>
          </a:p>
        </p:txBody>
      </p:sp>
      <p:sp>
        <p:nvSpPr>
          <p:cNvPr id="15" name="Text Box 1036"/>
          <p:cNvSpPr txBox="1">
            <a:spLocks noChangeArrowheads="1"/>
          </p:cNvSpPr>
          <p:nvPr/>
        </p:nvSpPr>
        <p:spPr bwMode="auto">
          <a:xfrm>
            <a:off x="7773483" y="4387437"/>
            <a:ext cx="8338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ru-RU" sz="1200" b="1" dirty="0" err="1"/>
              <a:t>Ammonia</a:t>
            </a:r>
            <a:endParaRPr lang="de-DE" altLang="ru-RU" sz="1200" b="1" dirty="0"/>
          </a:p>
        </p:txBody>
      </p:sp>
      <p:grpSp>
        <p:nvGrpSpPr>
          <p:cNvPr id="16" name="Group 1065"/>
          <p:cNvGrpSpPr>
            <a:grpSpLocks/>
          </p:cNvGrpSpPr>
          <p:nvPr/>
        </p:nvGrpSpPr>
        <p:grpSpPr bwMode="auto">
          <a:xfrm>
            <a:off x="7712030" y="1677443"/>
            <a:ext cx="1112574" cy="692945"/>
            <a:chOff x="3292" y="2146"/>
            <a:chExt cx="857" cy="582"/>
          </a:xfrm>
        </p:grpSpPr>
        <p:sp>
          <p:nvSpPr>
            <p:cNvPr id="17" name="Line 1066"/>
            <p:cNvSpPr>
              <a:spLocks noChangeShapeType="1"/>
            </p:cNvSpPr>
            <p:nvPr/>
          </p:nvSpPr>
          <p:spPr bwMode="auto">
            <a:xfrm>
              <a:off x="3721" y="2146"/>
              <a:ext cx="119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18" name="Line 1067"/>
            <p:cNvSpPr>
              <a:spLocks noChangeShapeType="1"/>
            </p:cNvSpPr>
            <p:nvPr/>
          </p:nvSpPr>
          <p:spPr bwMode="auto">
            <a:xfrm flipH="1">
              <a:off x="3600" y="2146"/>
              <a:ext cx="121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19" name="Line 1068"/>
            <p:cNvSpPr>
              <a:spLocks noChangeShapeType="1"/>
            </p:cNvSpPr>
            <p:nvPr/>
          </p:nvSpPr>
          <p:spPr bwMode="auto">
            <a:xfrm>
              <a:off x="3600" y="2208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0" name="Line 1069"/>
            <p:cNvSpPr>
              <a:spLocks noChangeShapeType="1"/>
            </p:cNvSpPr>
            <p:nvPr/>
          </p:nvSpPr>
          <p:spPr bwMode="auto">
            <a:xfrm>
              <a:off x="3840" y="2208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1" name="Line 1070"/>
            <p:cNvSpPr>
              <a:spLocks noChangeShapeType="1"/>
            </p:cNvSpPr>
            <p:nvPr/>
          </p:nvSpPr>
          <p:spPr bwMode="auto">
            <a:xfrm>
              <a:off x="3600" y="2356"/>
              <a:ext cx="85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2" name="Line 1071"/>
            <p:cNvSpPr>
              <a:spLocks noChangeShapeType="1"/>
            </p:cNvSpPr>
            <p:nvPr/>
          </p:nvSpPr>
          <p:spPr bwMode="auto">
            <a:xfrm flipH="1">
              <a:off x="3755" y="2356"/>
              <a:ext cx="85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3" name="Text Box 1072"/>
            <p:cNvSpPr txBox="1">
              <a:spLocks noChangeArrowheads="1"/>
            </p:cNvSpPr>
            <p:nvPr/>
          </p:nvSpPr>
          <p:spPr bwMode="auto">
            <a:xfrm>
              <a:off x="3624" y="2373"/>
              <a:ext cx="19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ru-RU" sz="750"/>
                <a:t>N</a:t>
              </a:r>
              <a:endParaRPr lang="de-DE" altLang="ru-RU" sz="1200"/>
            </a:p>
          </p:txBody>
        </p:sp>
        <p:sp>
          <p:nvSpPr>
            <p:cNvPr id="24" name="Line 1073"/>
            <p:cNvSpPr>
              <a:spLocks noChangeShapeType="1"/>
            </p:cNvSpPr>
            <p:nvPr/>
          </p:nvSpPr>
          <p:spPr bwMode="auto">
            <a:xfrm>
              <a:off x="3719" y="2522"/>
              <a:ext cx="0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5" name="Text Box 1074"/>
            <p:cNvSpPr txBox="1">
              <a:spLocks noChangeArrowheads="1"/>
            </p:cNvSpPr>
            <p:nvPr/>
          </p:nvSpPr>
          <p:spPr bwMode="auto">
            <a:xfrm>
              <a:off x="3618" y="2554"/>
              <a:ext cx="19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ru-RU" sz="750"/>
                <a:t>O</a:t>
              </a:r>
            </a:p>
          </p:txBody>
        </p:sp>
        <p:sp>
          <p:nvSpPr>
            <p:cNvPr id="26" name="Line 1075"/>
            <p:cNvSpPr>
              <a:spLocks noChangeShapeType="1"/>
            </p:cNvSpPr>
            <p:nvPr/>
          </p:nvSpPr>
          <p:spPr bwMode="auto">
            <a:xfrm>
              <a:off x="3840" y="2356"/>
              <a:ext cx="89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7" name="Line 1076"/>
            <p:cNvSpPr>
              <a:spLocks noChangeShapeType="1"/>
            </p:cNvSpPr>
            <p:nvPr/>
          </p:nvSpPr>
          <p:spPr bwMode="auto">
            <a:xfrm flipH="1">
              <a:off x="3511" y="2356"/>
              <a:ext cx="89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8" name="Line 1077"/>
            <p:cNvSpPr>
              <a:spLocks noChangeShapeType="1"/>
            </p:cNvSpPr>
            <p:nvPr/>
          </p:nvSpPr>
          <p:spPr bwMode="auto">
            <a:xfrm flipH="1" flipV="1">
              <a:off x="3511" y="2292"/>
              <a:ext cx="89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9" name="Line 1078"/>
            <p:cNvSpPr>
              <a:spLocks noChangeShapeType="1"/>
            </p:cNvSpPr>
            <p:nvPr/>
          </p:nvSpPr>
          <p:spPr bwMode="auto">
            <a:xfrm flipV="1">
              <a:off x="3840" y="2292"/>
              <a:ext cx="89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30" name="Text Box 1079"/>
            <p:cNvSpPr txBox="1">
              <a:spLocks noChangeArrowheads="1"/>
            </p:cNvSpPr>
            <p:nvPr/>
          </p:nvSpPr>
          <p:spPr bwMode="auto">
            <a:xfrm>
              <a:off x="3880" y="2372"/>
              <a:ext cx="2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ru-RU" sz="750"/>
                <a:t>CH</a:t>
              </a:r>
              <a:r>
                <a:rPr lang="de-DE" altLang="ru-RU" sz="750" baseline="-25000"/>
                <a:t>3</a:t>
              </a:r>
              <a:endParaRPr lang="de-DE" altLang="ru-RU" sz="750"/>
            </a:p>
          </p:txBody>
        </p:sp>
        <p:sp>
          <p:nvSpPr>
            <p:cNvPr id="31" name="Text Box 1080"/>
            <p:cNvSpPr txBox="1">
              <a:spLocks noChangeArrowheads="1"/>
            </p:cNvSpPr>
            <p:nvPr/>
          </p:nvSpPr>
          <p:spPr bwMode="auto">
            <a:xfrm>
              <a:off x="3880" y="2171"/>
              <a:ext cx="2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ru-RU" sz="750"/>
                <a:t>CH</a:t>
              </a:r>
              <a:r>
                <a:rPr lang="de-DE" altLang="ru-RU" sz="750" baseline="-25000"/>
                <a:t>3</a:t>
              </a:r>
              <a:endParaRPr lang="de-DE" altLang="ru-RU" sz="750"/>
            </a:p>
          </p:txBody>
        </p:sp>
        <p:sp>
          <p:nvSpPr>
            <p:cNvPr id="32" name="Text Box 1081"/>
            <p:cNvSpPr txBox="1">
              <a:spLocks noChangeArrowheads="1"/>
            </p:cNvSpPr>
            <p:nvPr/>
          </p:nvSpPr>
          <p:spPr bwMode="auto">
            <a:xfrm>
              <a:off x="3292" y="2171"/>
              <a:ext cx="2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ru-RU" sz="750"/>
                <a:t>CH</a:t>
              </a:r>
              <a:r>
                <a:rPr lang="de-DE" altLang="ru-RU" sz="750" baseline="-25000"/>
                <a:t>3</a:t>
              </a:r>
              <a:endParaRPr lang="de-DE" altLang="ru-RU" sz="750"/>
            </a:p>
          </p:txBody>
        </p:sp>
        <p:sp>
          <p:nvSpPr>
            <p:cNvPr id="33" name="Text Box 1082"/>
            <p:cNvSpPr txBox="1">
              <a:spLocks noChangeArrowheads="1"/>
            </p:cNvSpPr>
            <p:nvPr/>
          </p:nvSpPr>
          <p:spPr bwMode="auto">
            <a:xfrm>
              <a:off x="3310" y="2372"/>
              <a:ext cx="2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ru-RU" sz="750"/>
                <a:t>CH</a:t>
              </a:r>
              <a:r>
                <a:rPr lang="de-DE" altLang="ru-RU" sz="750" baseline="-25000"/>
                <a:t>3</a:t>
              </a:r>
              <a:endParaRPr lang="de-DE" altLang="ru-RU" sz="750"/>
            </a:p>
          </p:txBody>
        </p:sp>
      </p:grpSp>
      <p:sp>
        <p:nvSpPr>
          <p:cNvPr id="34" name="Text Box 1083"/>
          <p:cNvSpPr txBox="1">
            <a:spLocks noChangeArrowheads="1"/>
          </p:cNvSpPr>
          <p:nvPr/>
        </p:nvSpPr>
        <p:spPr bwMode="auto">
          <a:xfrm>
            <a:off x="7952855" y="1354394"/>
            <a:ext cx="632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ru-RU" sz="1200" b="1" dirty="0"/>
              <a:t>Tempo</a:t>
            </a:r>
            <a:endParaRPr lang="de-DE" altLang="ru-RU" sz="750" b="1" dirty="0"/>
          </a:p>
        </p:txBody>
      </p:sp>
      <p:sp>
        <p:nvSpPr>
          <p:cNvPr id="35" name="Text Box 1083"/>
          <p:cNvSpPr txBox="1">
            <a:spLocks noChangeArrowheads="1"/>
          </p:cNvSpPr>
          <p:nvPr/>
        </p:nvSpPr>
        <p:spPr bwMode="auto">
          <a:xfrm>
            <a:off x="7571438" y="1750872"/>
            <a:ext cx="1404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ru-RU" sz="1200" b="1" dirty="0"/>
              <a:t>+</a:t>
            </a:r>
            <a:endParaRPr lang="de-DE" altLang="ru-RU" sz="750" b="1" dirty="0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 flipV="1">
            <a:off x="6074828" y="5522720"/>
            <a:ext cx="260350" cy="4505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260241" y="5724475"/>
            <a:ext cx="5261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ru-RU" sz="1500" b="1" dirty="0"/>
              <a:t>2cm</a:t>
            </a:r>
          </a:p>
        </p:txBody>
      </p:sp>
      <p:sp>
        <p:nvSpPr>
          <p:cNvPr id="39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74C275F1-A6A6-44D0-8A51-3C1CE427B545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3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 Box 1036"/>
          <p:cNvSpPr txBox="1">
            <a:spLocks noChangeArrowheads="1"/>
          </p:cNvSpPr>
          <p:nvPr/>
        </p:nvSpPr>
        <p:spPr bwMode="auto">
          <a:xfrm>
            <a:off x="7484085" y="5152414"/>
            <a:ext cx="13418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200" b="1" dirty="0"/>
              <a:t>Container with target material and 2 NMR coils</a:t>
            </a:r>
            <a:br>
              <a:rPr lang="en-US" altLang="ru-RU" sz="1200" b="1" dirty="0"/>
            </a:br>
            <a:r>
              <a:rPr lang="en-US" altLang="ru-RU" sz="1200" b="1" dirty="0"/>
              <a:t> on Inner Insert</a:t>
            </a:r>
            <a:br>
              <a:rPr lang="en-US" altLang="ru-RU" sz="1200" b="1" dirty="0"/>
            </a:br>
            <a:r>
              <a:rPr lang="en-US" altLang="ru-RU" sz="1200" b="1" dirty="0"/>
              <a:t>in liquid nitrogen </a:t>
            </a:r>
            <a:endParaRPr lang="de-DE" alt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191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03" y="1502374"/>
            <a:ext cx="3694019" cy="4082863"/>
          </a:xfrm>
          <a:prstGeom prst="rect">
            <a:avLst/>
          </a:prstGeom>
        </p:spPr>
      </p:pic>
      <p:sp>
        <p:nvSpPr>
          <p:cNvPr id="5" name="Right Arrow 27"/>
          <p:cNvSpPr/>
          <p:nvPr/>
        </p:nvSpPr>
        <p:spPr>
          <a:xfrm rot="16200000">
            <a:off x="1921423" y="2196142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28"/>
          <p:cNvSpPr/>
          <p:nvPr/>
        </p:nvSpPr>
        <p:spPr>
          <a:xfrm rot="16200000">
            <a:off x="1923758" y="4113945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29"/>
          <p:cNvSpPr/>
          <p:nvPr/>
        </p:nvSpPr>
        <p:spPr>
          <a:xfrm rot="5400000">
            <a:off x="2453657" y="2810523"/>
            <a:ext cx="684370" cy="286406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31"/>
          <p:cNvSpPr/>
          <p:nvPr/>
        </p:nvSpPr>
        <p:spPr>
          <a:xfrm rot="5400000">
            <a:off x="1389187" y="2812857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42"/>
          <p:cNvSpPr/>
          <p:nvPr/>
        </p:nvSpPr>
        <p:spPr>
          <a:xfrm rot="5400000">
            <a:off x="2453656" y="3839415"/>
            <a:ext cx="684372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 rot="21436947">
            <a:off x="4908087" y="2138261"/>
            <a:ext cx="3143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entury Gothic"/>
              </a:rPr>
              <a:t>Sample is prepared with </a:t>
            </a:r>
            <a:r>
              <a:rPr lang="en-US" sz="1500" b="1" dirty="0">
                <a:solidFill>
                  <a:srgbClr val="376092"/>
                </a:solidFill>
                <a:cs typeface="Century Gothic"/>
              </a:rPr>
              <a:t>paramagnetic radicals</a:t>
            </a:r>
            <a:r>
              <a:rPr lang="en-US" sz="1500" dirty="0">
                <a:cs typeface="Century Gothic"/>
              </a:rPr>
              <a:t> (~10</a:t>
            </a:r>
            <a:r>
              <a:rPr lang="en-US" sz="1500" baseline="30000" dirty="0">
                <a:cs typeface="Century Gothic"/>
              </a:rPr>
              <a:t>19</a:t>
            </a:r>
            <a:r>
              <a:rPr lang="en-US" sz="1500" dirty="0">
                <a:cs typeface="Century Gothic"/>
              </a:rPr>
              <a:t> cm</a:t>
            </a:r>
            <a:r>
              <a:rPr lang="en-US" sz="1500" baseline="30000" dirty="0">
                <a:cs typeface="Century Gothic"/>
              </a:rPr>
              <a:t>-3</a:t>
            </a:r>
            <a:r>
              <a:rPr lang="en-US" sz="1500" dirty="0">
                <a:cs typeface="Century Gothic"/>
              </a:rPr>
              <a:t>)</a:t>
            </a:r>
            <a:endParaRPr lang="en-US" sz="1500" baseline="30000" dirty="0"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rot="21428840">
            <a:off x="4990887" y="2811695"/>
            <a:ext cx="3052194" cy="8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76092"/>
                </a:solidFill>
                <a:cs typeface="Century Gothic"/>
              </a:rPr>
              <a:t>Radicals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 </a:t>
            </a:r>
            <a:r>
              <a:rPr lang="en-US" sz="1500" dirty="0">
                <a:cs typeface="Century Gothic"/>
              </a:rPr>
              <a:t>are polarized at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low temperature and high field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,  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cs typeface="Century Gothic"/>
              </a:rPr>
              <a:t>tanh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(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ea typeface="Symbol" charset="2"/>
                <a:cs typeface="Symbol" charset="2"/>
              </a:rPr>
              <a:t>m</a:t>
            </a:r>
            <a:r>
              <a:rPr lang="en-US" sz="1500" baseline="-25000" dirty="0" err="1">
                <a:solidFill>
                  <a:schemeClr val="accent1">
                    <a:lumMod val="75000"/>
                  </a:schemeClr>
                </a:solidFill>
                <a:ea typeface="Symbol" charset="2"/>
                <a:cs typeface="Symbol" charset="2"/>
              </a:rPr>
              <a:t>e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cs typeface="Century Gothic"/>
              </a:rPr>
              <a:t>B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/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cs typeface="Century Gothic"/>
              </a:rPr>
              <a:t>kT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) &gt; 99%</a:t>
            </a:r>
          </a:p>
          <a:p>
            <a:endParaRPr lang="en-US" sz="524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 rot="21414689">
            <a:off x="5044321" y="3808110"/>
            <a:ext cx="29473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cs typeface="Century Gothic"/>
              </a:rPr>
              <a:t>Nuclei remain </a:t>
            </a:r>
            <a:r>
              <a:rPr lang="en-US" sz="1500" b="1" dirty="0" err="1">
                <a:solidFill>
                  <a:srgbClr val="FF0000"/>
                </a:solidFill>
                <a:cs typeface="Century Gothic"/>
              </a:rPr>
              <a:t>unpolarized</a:t>
            </a:r>
            <a:r>
              <a:rPr lang="en-US" sz="1500" b="1" dirty="0">
                <a:solidFill>
                  <a:srgbClr val="FF0000"/>
                </a:solidFill>
                <a:cs typeface="Century Gothic"/>
              </a:rPr>
              <a:t>,</a:t>
            </a:r>
            <a:r>
              <a:rPr lang="en-US" sz="1500" dirty="0">
                <a:solidFill>
                  <a:srgbClr val="FF0000"/>
                </a:solidFill>
                <a:cs typeface="Century Gothic"/>
              </a:rPr>
              <a:t> &lt; 1%</a:t>
            </a:r>
          </a:p>
          <a:p>
            <a:endParaRPr lang="en-US" sz="1500" dirty="0">
              <a:solidFill>
                <a:srgbClr val="FF0000"/>
              </a:solidFill>
              <a:cs typeface="Century Gothic"/>
            </a:endParaRPr>
          </a:p>
          <a:p>
            <a:r>
              <a:rPr lang="en-US" sz="1500" dirty="0">
                <a:cs typeface="Century Gothic"/>
              </a:rPr>
              <a:t>The goal of DNP is to </a:t>
            </a:r>
            <a:r>
              <a:rPr lang="en-US" sz="1500" b="1" dirty="0">
                <a:cs typeface="Century Gothic"/>
              </a:rPr>
              <a:t>transfer</a:t>
            </a:r>
            <a:r>
              <a:rPr lang="en-US" sz="1500" dirty="0">
                <a:cs typeface="Century Gothic"/>
              </a:rPr>
              <a:t> the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radicals’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cs typeface="Century Gothic"/>
              </a:rPr>
              <a:t> </a:t>
            </a:r>
            <a:r>
              <a:rPr lang="en-US" sz="1500" dirty="0">
                <a:cs typeface="Century Gothic"/>
              </a:rPr>
              <a:t>polarization to the </a:t>
            </a:r>
            <a:r>
              <a:rPr lang="en-US" sz="1500" b="1" dirty="0">
                <a:solidFill>
                  <a:srgbClr val="FF0000"/>
                </a:solidFill>
                <a:cs typeface="Century Gothic"/>
              </a:rPr>
              <a:t>nuclei</a:t>
            </a:r>
            <a:endParaRPr lang="en-US" sz="1500" b="1" dirty="0">
              <a:cs typeface="Century Gothic"/>
            </a:endParaRPr>
          </a:p>
          <a:p>
            <a:endParaRPr lang="en-US" sz="1500" dirty="0"/>
          </a:p>
        </p:txBody>
      </p:sp>
      <p:sp>
        <p:nvSpPr>
          <p:cNvPr id="19" name="Up Arrow 2"/>
          <p:cNvSpPr/>
          <p:nvPr/>
        </p:nvSpPr>
        <p:spPr>
          <a:xfrm>
            <a:off x="3221352" y="1994827"/>
            <a:ext cx="463668" cy="2602175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Group 8"/>
          <p:cNvGrpSpPr/>
          <p:nvPr/>
        </p:nvGrpSpPr>
        <p:grpSpPr>
          <a:xfrm>
            <a:off x="3146545" y="4874328"/>
            <a:ext cx="693683" cy="715581"/>
            <a:chOff x="2939662" y="4076053"/>
            <a:chExt cx="419453" cy="596474"/>
          </a:xfrm>
        </p:grpSpPr>
        <p:sp>
          <p:nvSpPr>
            <p:cNvPr id="21" name="TextBox 20"/>
            <p:cNvSpPr txBox="1"/>
            <p:nvPr/>
          </p:nvSpPr>
          <p:spPr>
            <a:xfrm>
              <a:off x="2939662" y="4076053"/>
              <a:ext cx="419453" cy="59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/>
                <a:t>B</a:t>
              </a:r>
            </a:p>
          </p:txBody>
        </p:sp>
        <p:cxnSp>
          <p:nvCxnSpPr>
            <p:cNvPr id="22" name="Straight Arrow Connector 7"/>
            <p:cNvCxnSpPr/>
            <p:nvPr/>
          </p:nvCxnSpPr>
          <p:spPr>
            <a:xfrm>
              <a:off x="3015476" y="4138046"/>
              <a:ext cx="2825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49"/>
          <p:cNvCxnSpPr/>
          <p:nvPr/>
        </p:nvCxnSpPr>
        <p:spPr>
          <a:xfrm flipV="1">
            <a:off x="0" y="1264161"/>
            <a:ext cx="4737538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917913"/>
            <a:ext cx="485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Polarizing the spins: Dynamic Nuclear Polarization</a:t>
            </a:r>
            <a:endParaRPr lang="ru-RU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1386854" y="3837082"/>
            <a:ext cx="684371" cy="286404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ight Arrow 5"/>
          <p:cNvSpPr/>
          <p:nvPr/>
        </p:nvSpPr>
        <p:spPr>
          <a:xfrm rot="16200000">
            <a:off x="1921423" y="3152710"/>
            <a:ext cx="684371" cy="286405"/>
          </a:xfrm>
          <a:prstGeom prst="right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BDD42807-775E-414B-90BD-406C3EF617B3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4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62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03" y="1502374"/>
            <a:ext cx="3694019" cy="4082863"/>
          </a:xfrm>
          <a:prstGeom prst="rect">
            <a:avLst/>
          </a:prstGeom>
        </p:spPr>
      </p:pic>
      <p:sp>
        <p:nvSpPr>
          <p:cNvPr id="16" name="Striped Right Arrow 6"/>
          <p:cNvSpPr/>
          <p:nvPr/>
        </p:nvSpPr>
        <p:spPr>
          <a:xfrm>
            <a:off x="819521" y="3246322"/>
            <a:ext cx="1189298" cy="391775"/>
          </a:xfrm>
          <a:custGeom>
            <a:avLst/>
            <a:gdLst>
              <a:gd name="connsiteX0" fmla="*/ 0 w 839147"/>
              <a:gd name="connsiteY0" fmla="*/ 89587 h 358346"/>
              <a:gd name="connsiteX1" fmla="*/ 11198 w 839147"/>
              <a:gd name="connsiteY1" fmla="*/ 89587 h 358346"/>
              <a:gd name="connsiteX2" fmla="*/ 11198 w 839147"/>
              <a:gd name="connsiteY2" fmla="*/ 268760 h 358346"/>
              <a:gd name="connsiteX3" fmla="*/ 0 w 839147"/>
              <a:gd name="connsiteY3" fmla="*/ 268760 h 358346"/>
              <a:gd name="connsiteX4" fmla="*/ 0 w 839147"/>
              <a:gd name="connsiteY4" fmla="*/ 89587 h 358346"/>
              <a:gd name="connsiteX5" fmla="*/ 22397 w 839147"/>
              <a:gd name="connsiteY5" fmla="*/ 89587 h 358346"/>
              <a:gd name="connsiteX6" fmla="*/ 44793 w 839147"/>
              <a:gd name="connsiteY6" fmla="*/ 89587 h 358346"/>
              <a:gd name="connsiteX7" fmla="*/ 44793 w 839147"/>
              <a:gd name="connsiteY7" fmla="*/ 268760 h 358346"/>
              <a:gd name="connsiteX8" fmla="*/ 22397 w 839147"/>
              <a:gd name="connsiteY8" fmla="*/ 268760 h 358346"/>
              <a:gd name="connsiteX9" fmla="*/ 22397 w 839147"/>
              <a:gd name="connsiteY9" fmla="*/ 89587 h 358346"/>
              <a:gd name="connsiteX10" fmla="*/ 55992 w 839147"/>
              <a:gd name="connsiteY10" fmla="*/ 89587 h 358346"/>
              <a:gd name="connsiteX11" fmla="*/ 659974 w 839147"/>
              <a:gd name="connsiteY11" fmla="*/ 89587 h 358346"/>
              <a:gd name="connsiteX12" fmla="*/ 659974 w 839147"/>
              <a:gd name="connsiteY12" fmla="*/ 0 h 358346"/>
              <a:gd name="connsiteX13" fmla="*/ 839147 w 839147"/>
              <a:gd name="connsiteY13" fmla="*/ 179173 h 358346"/>
              <a:gd name="connsiteX14" fmla="*/ 659974 w 839147"/>
              <a:gd name="connsiteY14" fmla="*/ 358346 h 358346"/>
              <a:gd name="connsiteX15" fmla="*/ 659974 w 839147"/>
              <a:gd name="connsiteY15" fmla="*/ 268760 h 358346"/>
              <a:gd name="connsiteX16" fmla="*/ 55992 w 839147"/>
              <a:gd name="connsiteY16" fmla="*/ 268760 h 358346"/>
              <a:gd name="connsiteX17" fmla="*/ 55992 w 839147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117475 w 956622"/>
              <a:gd name="connsiteY3" fmla="*/ 268760 h 358346"/>
              <a:gd name="connsiteX4" fmla="*/ 0 w 956622"/>
              <a:gd name="connsiteY4" fmla="*/ 83237 h 358346"/>
              <a:gd name="connsiteX5" fmla="*/ 1398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139872 w 956622"/>
              <a:gd name="connsiteY8" fmla="*/ 268760 h 358346"/>
              <a:gd name="connsiteX9" fmla="*/ 1398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1398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139872 w 956622"/>
              <a:gd name="connsiteY8" fmla="*/ 268760 h 358346"/>
              <a:gd name="connsiteX9" fmla="*/ 1398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1398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1398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636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636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3175 w 959797"/>
              <a:gd name="connsiteY0" fmla="*/ 83237 h 358346"/>
              <a:gd name="connsiteX1" fmla="*/ 131848 w 959797"/>
              <a:gd name="connsiteY1" fmla="*/ 89587 h 358346"/>
              <a:gd name="connsiteX2" fmla="*/ 131848 w 959797"/>
              <a:gd name="connsiteY2" fmla="*/ 268760 h 358346"/>
              <a:gd name="connsiteX3" fmla="*/ 0 w 959797"/>
              <a:gd name="connsiteY3" fmla="*/ 265585 h 358346"/>
              <a:gd name="connsiteX4" fmla="*/ 3175 w 959797"/>
              <a:gd name="connsiteY4" fmla="*/ 83237 h 358346"/>
              <a:gd name="connsiteX5" fmla="*/ 57322 w 959797"/>
              <a:gd name="connsiteY5" fmla="*/ 89587 h 358346"/>
              <a:gd name="connsiteX6" fmla="*/ 165443 w 959797"/>
              <a:gd name="connsiteY6" fmla="*/ 89587 h 358346"/>
              <a:gd name="connsiteX7" fmla="*/ 165443 w 959797"/>
              <a:gd name="connsiteY7" fmla="*/ 268760 h 358346"/>
              <a:gd name="connsiteX8" fmla="*/ 60497 w 959797"/>
              <a:gd name="connsiteY8" fmla="*/ 268760 h 358346"/>
              <a:gd name="connsiteX9" fmla="*/ 57322 w 959797"/>
              <a:gd name="connsiteY9" fmla="*/ 89587 h 358346"/>
              <a:gd name="connsiteX10" fmla="*/ 176642 w 959797"/>
              <a:gd name="connsiteY10" fmla="*/ 89587 h 358346"/>
              <a:gd name="connsiteX11" fmla="*/ 780624 w 959797"/>
              <a:gd name="connsiteY11" fmla="*/ 89587 h 358346"/>
              <a:gd name="connsiteX12" fmla="*/ 780624 w 959797"/>
              <a:gd name="connsiteY12" fmla="*/ 0 h 358346"/>
              <a:gd name="connsiteX13" fmla="*/ 959797 w 959797"/>
              <a:gd name="connsiteY13" fmla="*/ 179173 h 358346"/>
              <a:gd name="connsiteX14" fmla="*/ 780624 w 959797"/>
              <a:gd name="connsiteY14" fmla="*/ 358346 h 358346"/>
              <a:gd name="connsiteX15" fmla="*/ 780624 w 959797"/>
              <a:gd name="connsiteY15" fmla="*/ 268760 h 358346"/>
              <a:gd name="connsiteX16" fmla="*/ 176642 w 959797"/>
              <a:gd name="connsiteY16" fmla="*/ 268760 h 358346"/>
              <a:gd name="connsiteX17" fmla="*/ 176642 w 959797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6350 w 956622"/>
              <a:gd name="connsiteY3" fmla="*/ 262410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00098 w 956622"/>
              <a:gd name="connsiteY1" fmla="*/ 89587 h 358346"/>
              <a:gd name="connsiteX2" fmla="*/ 128673 w 956622"/>
              <a:gd name="connsiteY2" fmla="*/ 268760 h 358346"/>
              <a:gd name="connsiteX3" fmla="*/ 6350 w 956622"/>
              <a:gd name="connsiteY3" fmla="*/ 262410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00098 w 956622"/>
              <a:gd name="connsiteY1" fmla="*/ 89587 h 358346"/>
              <a:gd name="connsiteX2" fmla="*/ 96923 w 956622"/>
              <a:gd name="connsiteY2" fmla="*/ 268760 h 358346"/>
              <a:gd name="connsiteX3" fmla="*/ 6350 w 956622"/>
              <a:gd name="connsiteY3" fmla="*/ 262410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53975 w 1010597"/>
              <a:gd name="connsiteY0" fmla="*/ 83237 h 358346"/>
              <a:gd name="connsiteX1" fmla="*/ 154073 w 1010597"/>
              <a:gd name="connsiteY1" fmla="*/ 89587 h 358346"/>
              <a:gd name="connsiteX2" fmla="*/ 150898 w 1010597"/>
              <a:gd name="connsiteY2" fmla="*/ 268760 h 358346"/>
              <a:gd name="connsiteX3" fmla="*/ 0 w 1010597"/>
              <a:gd name="connsiteY3" fmla="*/ 265585 h 358346"/>
              <a:gd name="connsiteX4" fmla="*/ 53975 w 1010597"/>
              <a:gd name="connsiteY4" fmla="*/ 83237 h 358346"/>
              <a:gd name="connsiteX5" fmla="*/ 108122 w 1010597"/>
              <a:gd name="connsiteY5" fmla="*/ 89587 h 358346"/>
              <a:gd name="connsiteX6" fmla="*/ 216243 w 1010597"/>
              <a:gd name="connsiteY6" fmla="*/ 89587 h 358346"/>
              <a:gd name="connsiteX7" fmla="*/ 216243 w 1010597"/>
              <a:gd name="connsiteY7" fmla="*/ 268760 h 358346"/>
              <a:gd name="connsiteX8" fmla="*/ 111297 w 1010597"/>
              <a:gd name="connsiteY8" fmla="*/ 268760 h 358346"/>
              <a:gd name="connsiteX9" fmla="*/ 108122 w 1010597"/>
              <a:gd name="connsiteY9" fmla="*/ 89587 h 358346"/>
              <a:gd name="connsiteX10" fmla="*/ 227442 w 1010597"/>
              <a:gd name="connsiteY10" fmla="*/ 89587 h 358346"/>
              <a:gd name="connsiteX11" fmla="*/ 831424 w 1010597"/>
              <a:gd name="connsiteY11" fmla="*/ 89587 h 358346"/>
              <a:gd name="connsiteX12" fmla="*/ 831424 w 1010597"/>
              <a:gd name="connsiteY12" fmla="*/ 0 h 358346"/>
              <a:gd name="connsiteX13" fmla="*/ 1010597 w 1010597"/>
              <a:gd name="connsiteY13" fmla="*/ 179173 h 358346"/>
              <a:gd name="connsiteX14" fmla="*/ 831424 w 1010597"/>
              <a:gd name="connsiteY14" fmla="*/ 358346 h 358346"/>
              <a:gd name="connsiteX15" fmla="*/ 831424 w 1010597"/>
              <a:gd name="connsiteY15" fmla="*/ 268760 h 358346"/>
              <a:gd name="connsiteX16" fmla="*/ 227442 w 1010597"/>
              <a:gd name="connsiteY16" fmla="*/ 268760 h 358346"/>
              <a:gd name="connsiteX17" fmla="*/ 227442 w 1010597"/>
              <a:gd name="connsiteY17" fmla="*/ 89587 h 358346"/>
              <a:gd name="connsiteX0" fmla="*/ 6350 w 1010597"/>
              <a:gd name="connsiteY0" fmla="*/ 83237 h 358346"/>
              <a:gd name="connsiteX1" fmla="*/ 154073 w 1010597"/>
              <a:gd name="connsiteY1" fmla="*/ 89587 h 358346"/>
              <a:gd name="connsiteX2" fmla="*/ 150898 w 1010597"/>
              <a:gd name="connsiteY2" fmla="*/ 268760 h 358346"/>
              <a:gd name="connsiteX3" fmla="*/ 0 w 1010597"/>
              <a:gd name="connsiteY3" fmla="*/ 265585 h 358346"/>
              <a:gd name="connsiteX4" fmla="*/ 6350 w 1010597"/>
              <a:gd name="connsiteY4" fmla="*/ 83237 h 358346"/>
              <a:gd name="connsiteX5" fmla="*/ 108122 w 1010597"/>
              <a:gd name="connsiteY5" fmla="*/ 89587 h 358346"/>
              <a:gd name="connsiteX6" fmla="*/ 216243 w 1010597"/>
              <a:gd name="connsiteY6" fmla="*/ 89587 h 358346"/>
              <a:gd name="connsiteX7" fmla="*/ 216243 w 1010597"/>
              <a:gd name="connsiteY7" fmla="*/ 268760 h 358346"/>
              <a:gd name="connsiteX8" fmla="*/ 111297 w 1010597"/>
              <a:gd name="connsiteY8" fmla="*/ 268760 h 358346"/>
              <a:gd name="connsiteX9" fmla="*/ 108122 w 1010597"/>
              <a:gd name="connsiteY9" fmla="*/ 89587 h 358346"/>
              <a:gd name="connsiteX10" fmla="*/ 227442 w 1010597"/>
              <a:gd name="connsiteY10" fmla="*/ 89587 h 358346"/>
              <a:gd name="connsiteX11" fmla="*/ 831424 w 1010597"/>
              <a:gd name="connsiteY11" fmla="*/ 89587 h 358346"/>
              <a:gd name="connsiteX12" fmla="*/ 831424 w 1010597"/>
              <a:gd name="connsiteY12" fmla="*/ 0 h 358346"/>
              <a:gd name="connsiteX13" fmla="*/ 1010597 w 1010597"/>
              <a:gd name="connsiteY13" fmla="*/ 179173 h 358346"/>
              <a:gd name="connsiteX14" fmla="*/ 831424 w 1010597"/>
              <a:gd name="connsiteY14" fmla="*/ 358346 h 358346"/>
              <a:gd name="connsiteX15" fmla="*/ 831424 w 1010597"/>
              <a:gd name="connsiteY15" fmla="*/ 268760 h 358346"/>
              <a:gd name="connsiteX16" fmla="*/ 227442 w 1010597"/>
              <a:gd name="connsiteY16" fmla="*/ 268760 h 358346"/>
              <a:gd name="connsiteX17" fmla="*/ 227442 w 1010597"/>
              <a:gd name="connsiteY17" fmla="*/ 89587 h 358346"/>
              <a:gd name="connsiteX0" fmla="*/ 0 w 1013772"/>
              <a:gd name="connsiteY0" fmla="*/ 83237 h 358346"/>
              <a:gd name="connsiteX1" fmla="*/ 1572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1112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114472 w 1013772"/>
              <a:gd name="connsiteY8" fmla="*/ 268760 h 358346"/>
              <a:gd name="connsiteX9" fmla="*/ 1112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572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1112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1112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572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25498 w 1013772"/>
              <a:gd name="connsiteY2" fmla="*/ 278285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25498 w 1013772"/>
              <a:gd name="connsiteY2" fmla="*/ 278285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1813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25498 w 1013772"/>
              <a:gd name="connsiteY2" fmla="*/ 278285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181318 w 1013772"/>
              <a:gd name="connsiteY6" fmla="*/ 89587 h 358346"/>
              <a:gd name="connsiteX7" fmla="*/ 184493 w 1013772"/>
              <a:gd name="connsiteY7" fmla="*/ 271935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193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63672 w 1016947"/>
              <a:gd name="connsiteY8" fmla="*/ 271935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63672 w 1016947"/>
              <a:gd name="connsiteY8" fmla="*/ 271935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82722 w 1016947"/>
              <a:gd name="connsiteY8" fmla="*/ 275110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60497 w 1016947"/>
              <a:gd name="connsiteY8" fmla="*/ 268760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76710"/>
              <a:gd name="connsiteX1" fmla="*/ 122323 w 1016947"/>
              <a:gd name="connsiteY1" fmla="*/ 89587 h 376710"/>
              <a:gd name="connsiteX2" fmla="*/ 93748 w 1016947"/>
              <a:gd name="connsiteY2" fmla="*/ 376710 h 376710"/>
              <a:gd name="connsiteX3" fmla="*/ 0 w 1016947"/>
              <a:gd name="connsiteY3" fmla="*/ 278285 h 376710"/>
              <a:gd name="connsiteX4" fmla="*/ 3175 w 1016947"/>
              <a:gd name="connsiteY4" fmla="*/ 83237 h 376710"/>
              <a:gd name="connsiteX5" fmla="*/ 63672 w 1016947"/>
              <a:gd name="connsiteY5" fmla="*/ 89587 h 376710"/>
              <a:gd name="connsiteX6" fmla="*/ 184493 w 1016947"/>
              <a:gd name="connsiteY6" fmla="*/ 89587 h 376710"/>
              <a:gd name="connsiteX7" fmla="*/ 187668 w 1016947"/>
              <a:gd name="connsiteY7" fmla="*/ 271935 h 376710"/>
              <a:gd name="connsiteX8" fmla="*/ 60497 w 1016947"/>
              <a:gd name="connsiteY8" fmla="*/ 268760 h 376710"/>
              <a:gd name="connsiteX9" fmla="*/ 63672 w 1016947"/>
              <a:gd name="connsiteY9" fmla="*/ 89587 h 376710"/>
              <a:gd name="connsiteX10" fmla="*/ 233792 w 1016947"/>
              <a:gd name="connsiteY10" fmla="*/ 89587 h 376710"/>
              <a:gd name="connsiteX11" fmla="*/ 837774 w 1016947"/>
              <a:gd name="connsiteY11" fmla="*/ 89587 h 376710"/>
              <a:gd name="connsiteX12" fmla="*/ 837774 w 1016947"/>
              <a:gd name="connsiteY12" fmla="*/ 0 h 376710"/>
              <a:gd name="connsiteX13" fmla="*/ 1016947 w 1016947"/>
              <a:gd name="connsiteY13" fmla="*/ 179173 h 376710"/>
              <a:gd name="connsiteX14" fmla="*/ 837774 w 1016947"/>
              <a:gd name="connsiteY14" fmla="*/ 358346 h 376710"/>
              <a:gd name="connsiteX15" fmla="*/ 837774 w 1016947"/>
              <a:gd name="connsiteY15" fmla="*/ 268760 h 376710"/>
              <a:gd name="connsiteX16" fmla="*/ 233792 w 1016947"/>
              <a:gd name="connsiteY16" fmla="*/ 268760 h 376710"/>
              <a:gd name="connsiteX17" fmla="*/ 233792 w 1016947"/>
              <a:gd name="connsiteY17" fmla="*/ 89587 h 376710"/>
              <a:gd name="connsiteX0" fmla="*/ 3175 w 1016947"/>
              <a:gd name="connsiteY0" fmla="*/ 83237 h 376710"/>
              <a:gd name="connsiteX1" fmla="*/ 33423 w 1016947"/>
              <a:gd name="connsiteY1" fmla="*/ 19737 h 376710"/>
              <a:gd name="connsiteX2" fmla="*/ 93748 w 1016947"/>
              <a:gd name="connsiteY2" fmla="*/ 376710 h 376710"/>
              <a:gd name="connsiteX3" fmla="*/ 0 w 1016947"/>
              <a:gd name="connsiteY3" fmla="*/ 278285 h 376710"/>
              <a:gd name="connsiteX4" fmla="*/ 3175 w 1016947"/>
              <a:gd name="connsiteY4" fmla="*/ 83237 h 376710"/>
              <a:gd name="connsiteX5" fmla="*/ 63672 w 1016947"/>
              <a:gd name="connsiteY5" fmla="*/ 89587 h 376710"/>
              <a:gd name="connsiteX6" fmla="*/ 184493 w 1016947"/>
              <a:gd name="connsiteY6" fmla="*/ 89587 h 376710"/>
              <a:gd name="connsiteX7" fmla="*/ 187668 w 1016947"/>
              <a:gd name="connsiteY7" fmla="*/ 271935 h 376710"/>
              <a:gd name="connsiteX8" fmla="*/ 60497 w 1016947"/>
              <a:gd name="connsiteY8" fmla="*/ 268760 h 376710"/>
              <a:gd name="connsiteX9" fmla="*/ 63672 w 1016947"/>
              <a:gd name="connsiteY9" fmla="*/ 89587 h 376710"/>
              <a:gd name="connsiteX10" fmla="*/ 233792 w 1016947"/>
              <a:gd name="connsiteY10" fmla="*/ 89587 h 376710"/>
              <a:gd name="connsiteX11" fmla="*/ 837774 w 1016947"/>
              <a:gd name="connsiteY11" fmla="*/ 89587 h 376710"/>
              <a:gd name="connsiteX12" fmla="*/ 837774 w 1016947"/>
              <a:gd name="connsiteY12" fmla="*/ 0 h 376710"/>
              <a:gd name="connsiteX13" fmla="*/ 1016947 w 1016947"/>
              <a:gd name="connsiteY13" fmla="*/ 179173 h 376710"/>
              <a:gd name="connsiteX14" fmla="*/ 837774 w 1016947"/>
              <a:gd name="connsiteY14" fmla="*/ 358346 h 376710"/>
              <a:gd name="connsiteX15" fmla="*/ 837774 w 1016947"/>
              <a:gd name="connsiteY15" fmla="*/ 268760 h 376710"/>
              <a:gd name="connsiteX16" fmla="*/ 233792 w 1016947"/>
              <a:gd name="connsiteY16" fmla="*/ 268760 h 376710"/>
              <a:gd name="connsiteX17" fmla="*/ 233792 w 1016947"/>
              <a:gd name="connsiteY17" fmla="*/ 89587 h 376710"/>
              <a:gd name="connsiteX0" fmla="*/ 3175 w 1016947"/>
              <a:gd name="connsiteY0" fmla="*/ 83237 h 402110"/>
              <a:gd name="connsiteX1" fmla="*/ 33423 w 1016947"/>
              <a:gd name="connsiteY1" fmla="*/ 19737 h 402110"/>
              <a:gd name="connsiteX2" fmla="*/ 39773 w 1016947"/>
              <a:gd name="connsiteY2" fmla="*/ 402110 h 402110"/>
              <a:gd name="connsiteX3" fmla="*/ 0 w 1016947"/>
              <a:gd name="connsiteY3" fmla="*/ 278285 h 402110"/>
              <a:gd name="connsiteX4" fmla="*/ 3175 w 1016947"/>
              <a:gd name="connsiteY4" fmla="*/ 83237 h 402110"/>
              <a:gd name="connsiteX5" fmla="*/ 63672 w 1016947"/>
              <a:gd name="connsiteY5" fmla="*/ 89587 h 402110"/>
              <a:gd name="connsiteX6" fmla="*/ 184493 w 1016947"/>
              <a:gd name="connsiteY6" fmla="*/ 89587 h 402110"/>
              <a:gd name="connsiteX7" fmla="*/ 187668 w 1016947"/>
              <a:gd name="connsiteY7" fmla="*/ 271935 h 402110"/>
              <a:gd name="connsiteX8" fmla="*/ 60497 w 1016947"/>
              <a:gd name="connsiteY8" fmla="*/ 268760 h 402110"/>
              <a:gd name="connsiteX9" fmla="*/ 63672 w 1016947"/>
              <a:gd name="connsiteY9" fmla="*/ 89587 h 402110"/>
              <a:gd name="connsiteX10" fmla="*/ 233792 w 1016947"/>
              <a:gd name="connsiteY10" fmla="*/ 89587 h 402110"/>
              <a:gd name="connsiteX11" fmla="*/ 837774 w 1016947"/>
              <a:gd name="connsiteY11" fmla="*/ 89587 h 402110"/>
              <a:gd name="connsiteX12" fmla="*/ 837774 w 1016947"/>
              <a:gd name="connsiteY12" fmla="*/ 0 h 402110"/>
              <a:gd name="connsiteX13" fmla="*/ 1016947 w 1016947"/>
              <a:gd name="connsiteY13" fmla="*/ 179173 h 402110"/>
              <a:gd name="connsiteX14" fmla="*/ 837774 w 1016947"/>
              <a:gd name="connsiteY14" fmla="*/ 358346 h 402110"/>
              <a:gd name="connsiteX15" fmla="*/ 837774 w 1016947"/>
              <a:gd name="connsiteY15" fmla="*/ 268760 h 402110"/>
              <a:gd name="connsiteX16" fmla="*/ 233792 w 1016947"/>
              <a:gd name="connsiteY16" fmla="*/ 268760 h 402110"/>
              <a:gd name="connsiteX17" fmla="*/ 233792 w 1016947"/>
              <a:gd name="connsiteY17" fmla="*/ 89587 h 402110"/>
              <a:gd name="connsiteX0" fmla="*/ 3175 w 1016947"/>
              <a:gd name="connsiteY0" fmla="*/ 83237 h 402110"/>
              <a:gd name="connsiteX1" fmla="*/ 33423 w 1016947"/>
              <a:gd name="connsiteY1" fmla="*/ 19737 h 402110"/>
              <a:gd name="connsiteX2" fmla="*/ 39773 w 1016947"/>
              <a:gd name="connsiteY2" fmla="*/ 402110 h 402110"/>
              <a:gd name="connsiteX3" fmla="*/ 0 w 1016947"/>
              <a:gd name="connsiteY3" fmla="*/ 278285 h 402110"/>
              <a:gd name="connsiteX4" fmla="*/ 3175 w 1016947"/>
              <a:gd name="connsiteY4" fmla="*/ 83237 h 402110"/>
              <a:gd name="connsiteX5" fmla="*/ 63672 w 1016947"/>
              <a:gd name="connsiteY5" fmla="*/ 89587 h 402110"/>
              <a:gd name="connsiteX6" fmla="*/ 184493 w 1016947"/>
              <a:gd name="connsiteY6" fmla="*/ 89587 h 402110"/>
              <a:gd name="connsiteX7" fmla="*/ 187668 w 1016947"/>
              <a:gd name="connsiteY7" fmla="*/ 271935 h 402110"/>
              <a:gd name="connsiteX8" fmla="*/ 111297 w 1016947"/>
              <a:gd name="connsiteY8" fmla="*/ 271935 h 402110"/>
              <a:gd name="connsiteX9" fmla="*/ 63672 w 1016947"/>
              <a:gd name="connsiteY9" fmla="*/ 89587 h 402110"/>
              <a:gd name="connsiteX10" fmla="*/ 233792 w 1016947"/>
              <a:gd name="connsiteY10" fmla="*/ 89587 h 402110"/>
              <a:gd name="connsiteX11" fmla="*/ 837774 w 1016947"/>
              <a:gd name="connsiteY11" fmla="*/ 89587 h 402110"/>
              <a:gd name="connsiteX12" fmla="*/ 837774 w 1016947"/>
              <a:gd name="connsiteY12" fmla="*/ 0 h 402110"/>
              <a:gd name="connsiteX13" fmla="*/ 1016947 w 1016947"/>
              <a:gd name="connsiteY13" fmla="*/ 179173 h 402110"/>
              <a:gd name="connsiteX14" fmla="*/ 837774 w 1016947"/>
              <a:gd name="connsiteY14" fmla="*/ 358346 h 402110"/>
              <a:gd name="connsiteX15" fmla="*/ 837774 w 1016947"/>
              <a:gd name="connsiteY15" fmla="*/ 268760 h 402110"/>
              <a:gd name="connsiteX16" fmla="*/ 233792 w 1016947"/>
              <a:gd name="connsiteY16" fmla="*/ 268760 h 402110"/>
              <a:gd name="connsiteX17" fmla="*/ 233792 w 1016947"/>
              <a:gd name="connsiteY17" fmla="*/ 89587 h 402110"/>
              <a:gd name="connsiteX0" fmla="*/ 3175 w 1016947"/>
              <a:gd name="connsiteY0" fmla="*/ 83237 h 402110"/>
              <a:gd name="connsiteX1" fmla="*/ 33423 w 1016947"/>
              <a:gd name="connsiteY1" fmla="*/ 19737 h 402110"/>
              <a:gd name="connsiteX2" fmla="*/ 39773 w 1016947"/>
              <a:gd name="connsiteY2" fmla="*/ 402110 h 402110"/>
              <a:gd name="connsiteX3" fmla="*/ 0 w 1016947"/>
              <a:gd name="connsiteY3" fmla="*/ 278285 h 402110"/>
              <a:gd name="connsiteX4" fmla="*/ 3175 w 1016947"/>
              <a:gd name="connsiteY4" fmla="*/ 83237 h 402110"/>
              <a:gd name="connsiteX5" fmla="*/ 98597 w 1016947"/>
              <a:gd name="connsiteY5" fmla="*/ 80062 h 402110"/>
              <a:gd name="connsiteX6" fmla="*/ 184493 w 1016947"/>
              <a:gd name="connsiteY6" fmla="*/ 89587 h 402110"/>
              <a:gd name="connsiteX7" fmla="*/ 187668 w 1016947"/>
              <a:gd name="connsiteY7" fmla="*/ 271935 h 402110"/>
              <a:gd name="connsiteX8" fmla="*/ 111297 w 1016947"/>
              <a:gd name="connsiteY8" fmla="*/ 271935 h 402110"/>
              <a:gd name="connsiteX9" fmla="*/ 98597 w 1016947"/>
              <a:gd name="connsiteY9" fmla="*/ 80062 h 402110"/>
              <a:gd name="connsiteX10" fmla="*/ 233792 w 1016947"/>
              <a:gd name="connsiteY10" fmla="*/ 89587 h 402110"/>
              <a:gd name="connsiteX11" fmla="*/ 837774 w 1016947"/>
              <a:gd name="connsiteY11" fmla="*/ 89587 h 402110"/>
              <a:gd name="connsiteX12" fmla="*/ 837774 w 1016947"/>
              <a:gd name="connsiteY12" fmla="*/ 0 h 402110"/>
              <a:gd name="connsiteX13" fmla="*/ 1016947 w 1016947"/>
              <a:gd name="connsiteY13" fmla="*/ 179173 h 402110"/>
              <a:gd name="connsiteX14" fmla="*/ 837774 w 1016947"/>
              <a:gd name="connsiteY14" fmla="*/ 358346 h 402110"/>
              <a:gd name="connsiteX15" fmla="*/ 837774 w 1016947"/>
              <a:gd name="connsiteY15" fmla="*/ 268760 h 402110"/>
              <a:gd name="connsiteX16" fmla="*/ 233792 w 1016947"/>
              <a:gd name="connsiteY16" fmla="*/ 268760 h 402110"/>
              <a:gd name="connsiteX17" fmla="*/ 233792 w 1016947"/>
              <a:gd name="connsiteY17" fmla="*/ 89587 h 402110"/>
              <a:gd name="connsiteX0" fmla="*/ 3175 w 1016947"/>
              <a:gd name="connsiteY0" fmla="*/ 83237 h 358346"/>
              <a:gd name="connsiteX1" fmla="*/ 33423 w 1016947"/>
              <a:gd name="connsiteY1" fmla="*/ 19737 h 358346"/>
              <a:gd name="connsiteX2" fmla="*/ 49298 w 1016947"/>
              <a:gd name="connsiteY2" fmla="*/ 287810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33423 w 1016947"/>
              <a:gd name="connsiteY1" fmla="*/ 19737 h 358346"/>
              <a:gd name="connsiteX2" fmla="*/ 46123 w 1016947"/>
              <a:gd name="connsiteY2" fmla="*/ 27193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985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927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98597 w 1016947"/>
              <a:gd name="connsiteY8" fmla="*/ 271935 h 358346"/>
              <a:gd name="connsiteX9" fmla="*/ 98597 w 1016947"/>
              <a:gd name="connsiteY9" fmla="*/ 927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9298 w 1016947"/>
              <a:gd name="connsiteY1" fmla="*/ 92762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927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98597 w 1016947"/>
              <a:gd name="connsiteY8" fmla="*/ 271935 h 358346"/>
              <a:gd name="connsiteX9" fmla="*/ 98597 w 1016947"/>
              <a:gd name="connsiteY9" fmla="*/ 927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0 w 1020122"/>
              <a:gd name="connsiteY0" fmla="*/ 102287 h 358346"/>
              <a:gd name="connsiteX1" fmla="*/ 52473 w 1020122"/>
              <a:gd name="connsiteY1" fmla="*/ 92762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  <a:gd name="connsiteX0" fmla="*/ 0 w 1020122"/>
              <a:gd name="connsiteY0" fmla="*/ 102287 h 358346"/>
              <a:gd name="connsiteX1" fmla="*/ 46123 w 1020122"/>
              <a:gd name="connsiteY1" fmla="*/ 102287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  <a:gd name="connsiteX0" fmla="*/ 0 w 1020122"/>
              <a:gd name="connsiteY0" fmla="*/ 102287 h 358346"/>
              <a:gd name="connsiteX1" fmla="*/ 55648 w 1020122"/>
              <a:gd name="connsiteY1" fmla="*/ 102287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  <a:gd name="connsiteX0" fmla="*/ 0 w 1020122"/>
              <a:gd name="connsiteY0" fmla="*/ 102287 h 358346"/>
              <a:gd name="connsiteX1" fmla="*/ 46123 w 1020122"/>
              <a:gd name="connsiteY1" fmla="*/ 102287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0122" h="358346">
                <a:moveTo>
                  <a:pt x="0" y="102287"/>
                </a:moveTo>
                <a:lnTo>
                  <a:pt x="46123" y="102287"/>
                </a:lnTo>
                <a:cubicBezTo>
                  <a:pt x="45065" y="162011"/>
                  <a:pt x="50356" y="212211"/>
                  <a:pt x="49298" y="271935"/>
                </a:cubicBezTo>
                <a:lnTo>
                  <a:pt x="3175" y="268760"/>
                </a:lnTo>
                <a:cubicBezTo>
                  <a:pt x="3175" y="209036"/>
                  <a:pt x="0" y="162011"/>
                  <a:pt x="0" y="102287"/>
                </a:cubicBezTo>
                <a:close/>
                <a:moveTo>
                  <a:pt x="101772" y="92762"/>
                </a:moveTo>
                <a:lnTo>
                  <a:pt x="187668" y="89587"/>
                </a:lnTo>
                <a:cubicBezTo>
                  <a:pt x="188726" y="150370"/>
                  <a:pt x="189785" y="211152"/>
                  <a:pt x="190843" y="271935"/>
                </a:cubicBezTo>
                <a:lnTo>
                  <a:pt x="101772" y="271935"/>
                </a:lnTo>
                <a:cubicBezTo>
                  <a:pt x="100714" y="212211"/>
                  <a:pt x="102830" y="152486"/>
                  <a:pt x="101772" y="92762"/>
                </a:cubicBezTo>
                <a:close/>
                <a:moveTo>
                  <a:pt x="236967" y="89587"/>
                </a:moveTo>
                <a:lnTo>
                  <a:pt x="840949" y="89587"/>
                </a:lnTo>
                <a:lnTo>
                  <a:pt x="840949" y="0"/>
                </a:lnTo>
                <a:lnTo>
                  <a:pt x="1020122" y="179173"/>
                </a:lnTo>
                <a:lnTo>
                  <a:pt x="840949" y="358346"/>
                </a:lnTo>
                <a:lnTo>
                  <a:pt x="840949" y="268760"/>
                </a:lnTo>
                <a:lnTo>
                  <a:pt x="236967" y="268760"/>
                </a:lnTo>
                <a:lnTo>
                  <a:pt x="236967" y="89587"/>
                </a:lnTo>
                <a:close/>
              </a:path>
            </a:pathLst>
          </a:cu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21437354">
            <a:off x="4952186" y="2166277"/>
            <a:ext cx="3143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entury Gothic"/>
              </a:rPr>
              <a:t>Microwaves near the radicals resonance frequency induce mutual electron/nuclear spin flips.</a:t>
            </a:r>
          </a:p>
          <a:p>
            <a:r>
              <a:rPr lang="en-US" sz="1500" dirty="0">
                <a:solidFill>
                  <a:srgbClr val="FF0000"/>
                </a:solidFill>
                <a:cs typeface="Century Gothic"/>
              </a:rPr>
              <a:t>Freq. matching:  </a:t>
            </a:r>
            <a:r>
              <a:rPr lang="en-US" sz="15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500" dirty="0">
                <a:solidFill>
                  <a:srgbClr val="FF0000"/>
                </a:solidFill>
                <a:latin typeface="Century Gothic"/>
                <a:cs typeface="Century Gothic"/>
              </a:rPr>
              <a:t> = </a:t>
            </a:r>
            <a:r>
              <a:rPr lang="en-US" sz="15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500" baseline="-25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1500" dirty="0">
                <a:solidFill>
                  <a:srgbClr val="FF0000"/>
                </a:solidFill>
                <a:latin typeface="Century Gothic"/>
                <a:cs typeface="Century Gothic"/>
              </a:rPr>
              <a:t> ±  </a:t>
            </a:r>
            <a:r>
              <a:rPr lang="en-US" sz="1500" dirty="0" err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500" baseline="-25000" dirty="0" err="1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endParaRPr lang="en-US" sz="1500" baseline="-25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1500" baseline="30000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 rot="21418671">
            <a:off x="4988548" y="3285749"/>
            <a:ext cx="3070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entury Gothic"/>
              </a:rPr>
              <a:t>The electron flips back quickly to its equilibrium orientation.</a:t>
            </a:r>
            <a:endParaRPr lang="en-US" sz="1500" baseline="30000" dirty="0">
              <a:cs typeface="Century Gothic"/>
            </a:endParaRPr>
          </a:p>
          <a:p>
            <a:r>
              <a:rPr lang="en-US" sz="1500" dirty="0">
                <a:cs typeface="Century Gothic"/>
              </a:rPr>
              <a:t>The nucleus does not.</a:t>
            </a:r>
          </a:p>
        </p:txBody>
      </p:sp>
      <p:cxnSp>
        <p:nvCxnSpPr>
          <p:cNvPr id="24" name="Straight Connector 49"/>
          <p:cNvCxnSpPr/>
          <p:nvPr/>
        </p:nvCxnSpPr>
        <p:spPr>
          <a:xfrm flipV="1">
            <a:off x="0" y="1264161"/>
            <a:ext cx="4737538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917913"/>
            <a:ext cx="485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Polarizing the spins: Dynamic Nuclear Polarization</a:t>
            </a:r>
            <a:endParaRPr lang="ru-RU" dirty="0"/>
          </a:p>
        </p:txBody>
      </p:sp>
      <p:sp>
        <p:nvSpPr>
          <p:cNvPr id="37" name="Right Arrow 27"/>
          <p:cNvSpPr/>
          <p:nvPr/>
        </p:nvSpPr>
        <p:spPr>
          <a:xfrm rot="16200000">
            <a:off x="1921423" y="2196142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ight Arrow 28"/>
          <p:cNvSpPr/>
          <p:nvPr/>
        </p:nvSpPr>
        <p:spPr>
          <a:xfrm rot="16200000">
            <a:off x="1923758" y="4113945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ight Arrow 29"/>
          <p:cNvSpPr/>
          <p:nvPr/>
        </p:nvSpPr>
        <p:spPr>
          <a:xfrm rot="5400000">
            <a:off x="2453657" y="2810523"/>
            <a:ext cx="684370" cy="286406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ight Arrow 31"/>
          <p:cNvSpPr/>
          <p:nvPr/>
        </p:nvSpPr>
        <p:spPr>
          <a:xfrm rot="5400000">
            <a:off x="1389187" y="2812857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ight Arrow 42"/>
          <p:cNvSpPr/>
          <p:nvPr/>
        </p:nvSpPr>
        <p:spPr>
          <a:xfrm rot="5400000">
            <a:off x="2453656" y="3839415"/>
            <a:ext cx="684372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Up Arrow 2"/>
          <p:cNvSpPr/>
          <p:nvPr/>
        </p:nvSpPr>
        <p:spPr>
          <a:xfrm>
            <a:off x="3221352" y="1994827"/>
            <a:ext cx="463668" cy="2602175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3" name="Group 8"/>
          <p:cNvGrpSpPr/>
          <p:nvPr/>
        </p:nvGrpSpPr>
        <p:grpSpPr>
          <a:xfrm>
            <a:off x="3146545" y="4874328"/>
            <a:ext cx="693683" cy="715581"/>
            <a:chOff x="2939662" y="4076053"/>
            <a:chExt cx="419453" cy="596474"/>
          </a:xfrm>
        </p:grpSpPr>
        <p:sp>
          <p:nvSpPr>
            <p:cNvPr id="44" name="TextBox 43"/>
            <p:cNvSpPr txBox="1"/>
            <p:nvPr/>
          </p:nvSpPr>
          <p:spPr>
            <a:xfrm>
              <a:off x="2939662" y="4076053"/>
              <a:ext cx="419453" cy="59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/>
                <a:t>B</a:t>
              </a:r>
            </a:p>
          </p:txBody>
        </p:sp>
        <p:cxnSp>
          <p:nvCxnSpPr>
            <p:cNvPr id="45" name="Straight Arrow Connector 7"/>
            <p:cNvCxnSpPr/>
            <p:nvPr/>
          </p:nvCxnSpPr>
          <p:spPr>
            <a:xfrm>
              <a:off x="3015476" y="4138046"/>
              <a:ext cx="2825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22"/>
          <p:cNvSpPr/>
          <p:nvPr/>
        </p:nvSpPr>
        <p:spPr>
          <a:xfrm rot="16200000">
            <a:off x="1386854" y="3837082"/>
            <a:ext cx="684371" cy="286404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ight Arrow 5"/>
          <p:cNvSpPr/>
          <p:nvPr/>
        </p:nvSpPr>
        <p:spPr>
          <a:xfrm rot="5400000">
            <a:off x="1921423" y="3152710"/>
            <a:ext cx="684371" cy="286405"/>
          </a:xfrm>
          <a:prstGeom prst="right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A82BA9BE-6EF9-4CA6-B952-B871A0805589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5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76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39" grpId="0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03" y="1502374"/>
            <a:ext cx="3694019" cy="40828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407073">
            <a:off x="5033733" y="4075927"/>
            <a:ext cx="3143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entury Gothic"/>
              </a:rPr>
              <a:t>Eventually, the nuclei in the area of the radical become polarized. </a:t>
            </a:r>
          </a:p>
        </p:txBody>
      </p:sp>
      <p:cxnSp>
        <p:nvCxnSpPr>
          <p:cNvPr id="25" name="Straight Connector 49"/>
          <p:cNvCxnSpPr/>
          <p:nvPr/>
        </p:nvCxnSpPr>
        <p:spPr>
          <a:xfrm flipV="1">
            <a:off x="0" y="1264161"/>
            <a:ext cx="4737538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" y="917913"/>
            <a:ext cx="485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Polarizing the spins: Dynamic Nuclear Polarization</a:t>
            </a:r>
            <a:endParaRPr lang="ru-RU" dirty="0"/>
          </a:p>
        </p:txBody>
      </p:sp>
      <p:sp>
        <p:nvSpPr>
          <p:cNvPr id="20" name="Striped Right Arrow 6"/>
          <p:cNvSpPr/>
          <p:nvPr/>
        </p:nvSpPr>
        <p:spPr>
          <a:xfrm>
            <a:off x="819521" y="3246322"/>
            <a:ext cx="1189298" cy="391775"/>
          </a:xfrm>
          <a:custGeom>
            <a:avLst/>
            <a:gdLst>
              <a:gd name="connsiteX0" fmla="*/ 0 w 839147"/>
              <a:gd name="connsiteY0" fmla="*/ 89587 h 358346"/>
              <a:gd name="connsiteX1" fmla="*/ 11198 w 839147"/>
              <a:gd name="connsiteY1" fmla="*/ 89587 h 358346"/>
              <a:gd name="connsiteX2" fmla="*/ 11198 w 839147"/>
              <a:gd name="connsiteY2" fmla="*/ 268760 h 358346"/>
              <a:gd name="connsiteX3" fmla="*/ 0 w 839147"/>
              <a:gd name="connsiteY3" fmla="*/ 268760 h 358346"/>
              <a:gd name="connsiteX4" fmla="*/ 0 w 839147"/>
              <a:gd name="connsiteY4" fmla="*/ 89587 h 358346"/>
              <a:gd name="connsiteX5" fmla="*/ 22397 w 839147"/>
              <a:gd name="connsiteY5" fmla="*/ 89587 h 358346"/>
              <a:gd name="connsiteX6" fmla="*/ 44793 w 839147"/>
              <a:gd name="connsiteY6" fmla="*/ 89587 h 358346"/>
              <a:gd name="connsiteX7" fmla="*/ 44793 w 839147"/>
              <a:gd name="connsiteY7" fmla="*/ 268760 h 358346"/>
              <a:gd name="connsiteX8" fmla="*/ 22397 w 839147"/>
              <a:gd name="connsiteY8" fmla="*/ 268760 h 358346"/>
              <a:gd name="connsiteX9" fmla="*/ 22397 w 839147"/>
              <a:gd name="connsiteY9" fmla="*/ 89587 h 358346"/>
              <a:gd name="connsiteX10" fmla="*/ 55992 w 839147"/>
              <a:gd name="connsiteY10" fmla="*/ 89587 h 358346"/>
              <a:gd name="connsiteX11" fmla="*/ 659974 w 839147"/>
              <a:gd name="connsiteY11" fmla="*/ 89587 h 358346"/>
              <a:gd name="connsiteX12" fmla="*/ 659974 w 839147"/>
              <a:gd name="connsiteY12" fmla="*/ 0 h 358346"/>
              <a:gd name="connsiteX13" fmla="*/ 839147 w 839147"/>
              <a:gd name="connsiteY13" fmla="*/ 179173 h 358346"/>
              <a:gd name="connsiteX14" fmla="*/ 659974 w 839147"/>
              <a:gd name="connsiteY14" fmla="*/ 358346 h 358346"/>
              <a:gd name="connsiteX15" fmla="*/ 659974 w 839147"/>
              <a:gd name="connsiteY15" fmla="*/ 268760 h 358346"/>
              <a:gd name="connsiteX16" fmla="*/ 55992 w 839147"/>
              <a:gd name="connsiteY16" fmla="*/ 268760 h 358346"/>
              <a:gd name="connsiteX17" fmla="*/ 55992 w 839147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117475 w 956622"/>
              <a:gd name="connsiteY3" fmla="*/ 268760 h 358346"/>
              <a:gd name="connsiteX4" fmla="*/ 0 w 956622"/>
              <a:gd name="connsiteY4" fmla="*/ 83237 h 358346"/>
              <a:gd name="connsiteX5" fmla="*/ 1398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139872 w 956622"/>
              <a:gd name="connsiteY8" fmla="*/ 268760 h 358346"/>
              <a:gd name="connsiteX9" fmla="*/ 1398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1398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139872 w 956622"/>
              <a:gd name="connsiteY8" fmla="*/ 268760 h 358346"/>
              <a:gd name="connsiteX9" fmla="*/ 1398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1398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1398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63672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63672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3175 w 956622"/>
              <a:gd name="connsiteY3" fmla="*/ 271935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3175 w 959797"/>
              <a:gd name="connsiteY0" fmla="*/ 83237 h 358346"/>
              <a:gd name="connsiteX1" fmla="*/ 131848 w 959797"/>
              <a:gd name="connsiteY1" fmla="*/ 89587 h 358346"/>
              <a:gd name="connsiteX2" fmla="*/ 131848 w 959797"/>
              <a:gd name="connsiteY2" fmla="*/ 268760 h 358346"/>
              <a:gd name="connsiteX3" fmla="*/ 0 w 959797"/>
              <a:gd name="connsiteY3" fmla="*/ 265585 h 358346"/>
              <a:gd name="connsiteX4" fmla="*/ 3175 w 959797"/>
              <a:gd name="connsiteY4" fmla="*/ 83237 h 358346"/>
              <a:gd name="connsiteX5" fmla="*/ 57322 w 959797"/>
              <a:gd name="connsiteY5" fmla="*/ 89587 h 358346"/>
              <a:gd name="connsiteX6" fmla="*/ 165443 w 959797"/>
              <a:gd name="connsiteY6" fmla="*/ 89587 h 358346"/>
              <a:gd name="connsiteX7" fmla="*/ 165443 w 959797"/>
              <a:gd name="connsiteY7" fmla="*/ 268760 h 358346"/>
              <a:gd name="connsiteX8" fmla="*/ 60497 w 959797"/>
              <a:gd name="connsiteY8" fmla="*/ 268760 h 358346"/>
              <a:gd name="connsiteX9" fmla="*/ 57322 w 959797"/>
              <a:gd name="connsiteY9" fmla="*/ 89587 h 358346"/>
              <a:gd name="connsiteX10" fmla="*/ 176642 w 959797"/>
              <a:gd name="connsiteY10" fmla="*/ 89587 h 358346"/>
              <a:gd name="connsiteX11" fmla="*/ 780624 w 959797"/>
              <a:gd name="connsiteY11" fmla="*/ 89587 h 358346"/>
              <a:gd name="connsiteX12" fmla="*/ 780624 w 959797"/>
              <a:gd name="connsiteY12" fmla="*/ 0 h 358346"/>
              <a:gd name="connsiteX13" fmla="*/ 959797 w 959797"/>
              <a:gd name="connsiteY13" fmla="*/ 179173 h 358346"/>
              <a:gd name="connsiteX14" fmla="*/ 780624 w 959797"/>
              <a:gd name="connsiteY14" fmla="*/ 358346 h 358346"/>
              <a:gd name="connsiteX15" fmla="*/ 780624 w 959797"/>
              <a:gd name="connsiteY15" fmla="*/ 268760 h 358346"/>
              <a:gd name="connsiteX16" fmla="*/ 176642 w 959797"/>
              <a:gd name="connsiteY16" fmla="*/ 268760 h 358346"/>
              <a:gd name="connsiteX17" fmla="*/ 176642 w 959797"/>
              <a:gd name="connsiteY17" fmla="*/ 89587 h 358346"/>
              <a:gd name="connsiteX0" fmla="*/ 0 w 956622"/>
              <a:gd name="connsiteY0" fmla="*/ 83237 h 358346"/>
              <a:gd name="connsiteX1" fmla="*/ 128673 w 956622"/>
              <a:gd name="connsiteY1" fmla="*/ 89587 h 358346"/>
              <a:gd name="connsiteX2" fmla="*/ 128673 w 956622"/>
              <a:gd name="connsiteY2" fmla="*/ 268760 h 358346"/>
              <a:gd name="connsiteX3" fmla="*/ 6350 w 956622"/>
              <a:gd name="connsiteY3" fmla="*/ 262410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00098 w 956622"/>
              <a:gd name="connsiteY1" fmla="*/ 89587 h 358346"/>
              <a:gd name="connsiteX2" fmla="*/ 128673 w 956622"/>
              <a:gd name="connsiteY2" fmla="*/ 268760 h 358346"/>
              <a:gd name="connsiteX3" fmla="*/ 6350 w 956622"/>
              <a:gd name="connsiteY3" fmla="*/ 262410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0 w 956622"/>
              <a:gd name="connsiteY0" fmla="*/ 83237 h 358346"/>
              <a:gd name="connsiteX1" fmla="*/ 100098 w 956622"/>
              <a:gd name="connsiteY1" fmla="*/ 89587 h 358346"/>
              <a:gd name="connsiteX2" fmla="*/ 96923 w 956622"/>
              <a:gd name="connsiteY2" fmla="*/ 268760 h 358346"/>
              <a:gd name="connsiteX3" fmla="*/ 6350 w 956622"/>
              <a:gd name="connsiteY3" fmla="*/ 262410 h 358346"/>
              <a:gd name="connsiteX4" fmla="*/ 0 w 956622"/>
              <a:gd name="connsiteY4" fmla="*/ 83237 h 358346"/>
              <a:gd name="connsiteX5" fmla="*/ 54147 w 956622"/>
              <a:gd name="connsiteY5" fmla="*/ 89587 h 358346"/>
              <a:gd name="connsiteX6" fmla="*/ 162268 w 956622"/>
              <a:gd name="connsiteY6" fmla="*/ 89587 h 358346"/>
              <a:gd name="connsiteX7" fmla="*/ 162268 w 956622"/>
              <a:gd name="connsiteY7" fmla="*/ 268760 h 358346"/>
              <a:gd name="connsiteX8" fmla="*/ 57322 w 956622"/>
              <a:gd name="connsiteY8" fmla="*/ 268760 h 358346"/>
              <a:gd name="connsiteX9" fmla="*/ 54147 w 956622"/>
              <a:gd name="connsiteY9" fmla="*/ 89587 h 358346"/>
              <a:gd name="connsiteX10" fmla="*/ 173467 w 956622"/>
              <a:gd name="connsiteY10" fmla="*/ 89587 h 358346"/>
              <a:gd name="connsiteX11" fmla="*/ 777449 w 956622"/>
              <a:gd name="connsiteY11" fmla="*/ 89587 h 358346"/>
              <a:gd name="connsiteX12" fmla="*/ 777449 w 956622"/>
              <a:gd name="connsiteY12" fmla="*/ 0 h 358346"/>
              <a:gd name="connsiteX13" fmla="*/ 956622 w 956622"/>
              <a:gd name="connsiteY13" fmla="*/ 179173 h 358346"/>
              <a:gd name="connsiteX14" fmla="*/ 777449 w 956622"/>
              <a:gd name="connsiteY14" fmla="*/ 358346 h 358346"/>
              <a:gd name="connsiteX15" fmla="*/ 777449 w 956622"/>
              <a:gd name="connsiteY15" fmla="*/ 268760 h 358346"/>
              <a:gd name="connsiteX16" fmla="*/ 173467 w 956622"/>
              <a:gd name="connsiteY16" fmla="*/ 268760 h 358346"/>
              <a:gd name="connsiteX17" fmla="*/ 173467 w 956622"/>
              <a:gd name="connsiteY17" fmla="*/ 89587 h 358346"/>
              <a:gd name="connsiteX0" fmla="*/ 53975 w 1010597"/>
              <a:gd name="connsiteY0" fmla="*/ 83237 h 358346"/>
              <a:gd name="connsiteX1" fmla="*/ 154073 w 1010597"/>
              <a:gd name="connsiteY1" fmla="*/ 89587 h 358346"/>
              <a:gd name="connsiteX2" fmla="*/ 150898 w 1010597"/>
              <a:gd name="connsiteY2" fmla="*/ 268760 h 358346"/>
              <a:gd name="connsiteX3" fmla="*/ 0 w 1010597"/>
              <a:gd name="connsiteY3" fmla="*/ 265585 h 358346"/>
              <a:gd name="connsiteX4" fmla="*/ 53975 w 1010597"/>
              <a:gd name="connsiteY4" fmla="*/ 83237 h 358346"/>
              <a:gd name="connsiteX5" fmla="*/ 108122 w 1010597"/>
              <a:gd name="connsiteY5" fmla="*/ 89587 h 358346"/>
              <a:gd name="connsiteX6" fmla="*/ 216243 w 1010597"/>
              <a:gd name="connsiteY6" fmla="*/ 89587 h 358346"/>
              <a:gd name="connsiteX7" fmla="*/ 216243 w 1010597"/>
              <a:gd name="connsiteY7" fmla="*/ 268760 h 358346"/>
              <a:gd name="connsiteX8" fmla="*/ 111297 w 1010597"/>
              <a:gd name="connsiteY8" fmla="*/ 268760 h 358346"/>
              <a:gd name="connsiteX9" fmla="*/ 108122 w 1010597"/>
              <a:gd name="connsiteY9" fmla="*/ 89587 h 358346"/>
              <a:gd name="connsiteX10" fmla="*/ 227442 w 1010597"/>
              <a:gd name="connsiteY10" fmla="*/ 89587 h 358346"/>
              <a:gd name="connsiteX11" fmla="*/ 831424 w 1010597"/>
              <a:gd name="connsiteY11" fmla="*/ 89587 h 358346"/>
              <a:gd name="connsiteX12" fmla="*/ 831424 w 1010597"/>
              <a:gd name="connsiteY12" fmla="*/ 0 h 358346"/>
              <a:gd name="connsiteX13" fmla="*/ 1010597 w 1010597"/>
              <a:gd name="connsiteY13" fmla="*/ 179173 h 358346"/>
              <a:gd name="connsiteX14" fmla="*/ 831424 w 1010597"/>
              <a:gd name="connsiteY14" fmla="*/ 358346 h 358346"/>
              <a:gd name="connsiteX15" fmla="*/ 831424 w 1010597"/>
              <a:gd name="connsiteY15" fmla="*/ 268760 h 358346"/>
              <a:gd name="connsiteX16" fmla="*/ 227442 w 1010597"/>
              <a:gd name="connsiteY16" fmla="*/ 268760 h 358346"/>
              <a:gd name="connsiteX17" fmla="*/ 227442 w 1010597"/>
              <a:gd name="connsiteY17" fmla="*/ 89587 h 358346"/>
              <a:gd name="connsiteX0" fmla="*/ 6350 w 1010597"/>
              <a:gd name="connsiteY0" fmla="*/ 83237 h 358346"/>
              <a:gd name="connsiteX1" fmla="*/ 154073 w 1010597"/>
              <a:gd name="connsiteY1" fmla="*/ 89587 h 358346"/>
              <a:gd name="connsiteX2" fmla="*/ 150898 w 1010597"/>
              <a:gd name="connsiteY2" fmla="*/ 268760 h 358346"/>
              <a:gd name="connsiteX3" fmla="*/ 0 w 1010597"/>
              <a:gd name="connsiteY3" fmla="*/ 265585 h 358346"/>
              <a:gd name="connsiteX4" fmla="*/ 6350 w 1010597"/>
              <a:gd name="connsiteY4" fmla="*/ 83237 h 358346"/>
              <a:gd name="connsiteX5" fmla="*/ 108122 w 1010597"/>
              <a:gd name="connsiteY5" fmla="*/ 89587 h 358346"/>
              <a:gd name="connsiteX6" fmla="*/ 216243 w 1010597"/>
              <a:gd name="connsiteY6" fmla="*/ 89587 h 358346"/>
              <a:gd name="connsiteX7" fmla="*/ 216243 w 1010597"/>
              <a:gd name="connsiteY7" fmla="*/ 268760 h 358346"/>
              <a:gd name="connsiteX8" fmla="*/ 111297 w 1010597"/>
              <a:gd name="connsiteY8" fmla="*/ 268760 h 358346"/>
              <a:gd name="connsiteX9" fmla="*/ 108122 w 1010597"/>
              <a:gd name="connsiteY9" fmla="*/ 89587 h 358346"/>
              <a:gd name="connsiteX10" fmla="*/ 227442 w 1010597"/>
              <a:gd name="connsiteY10" fmla="*/ 89587 h 358346"/>
              <a:gd name="connsiteX11" fmla="*/ 831424 w 1010597"/>
              <a:gd name="connsiteY11" fmla="*/ 89587 h 358346"/>
              <a:gd name="connsiteX12" fmla="*/ 831424 w 1010597"/>
              <a:gd name="connsiteY12" fmla="*/ 0 h 358346"/>
              <a:gd name="connsiteX13" fmla="*/ 1010597 w 1010597"/>
              <a:gd name="connsiteY13" fmla="*/ 179173 h 358346"/>
              <a:gd name="connsiteX14" fmla="*/ 831424 w 1010597"/>
              <a:gd name="connsiteY14" fmla="*/ 358346 h 358346"/>
              <a:gd name="connsiteX15" fmla="*/ 831424 w 1010597"/>
              <a:gd name="connsiteY15" fmla="*/ 268760 h 358346"/>
              <a:gd name="connsiteX16" fmla="*/ 227442 w 1010597"/>
              <a:gd name="connsiteY16" fmla="*/ 268760 h 358346"/>
              <a:gd name="connsiteX17" fmla="*/ 227442 w 1010597"/>
              <a:gd name="connsiteY17" fmla="*/ 89587 h 358346"/>
              <a:gd name="connsiteX0" fmla="*/ 0 w 1013772"/>
              <a:gd name="connsiteY0" fmla="*/ 83237 h 358346"/>
              <a:gd name="connsiteX1" fmla="*/ 1572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1112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114472 w 1013772"/>
              <a:gd name="connsiteY8" fmla="*/ 268760 h 358346"/>
              <a:gd name="connsiteX9" fmla="*/ 1112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572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1112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1112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572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54073 w 1013772"/>
              <a:gd name="connsiteY2" fmla="*/ 268760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25498 w 1013772"/>
              <a:gd name="connsiteY2" fmla="*/ 278285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2194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25498 w 1013772"/>
              <a:gd name="connsiteY2" fmla="*/ 278285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181318 w 1013772"/>
              <a:gd name="connsiteY6" fmla="*/ 89587 h 358346"/>
              <a:gd name="connsiteX7" fmla="*/ 219418 w 1013772"/>
              <a:gd name="connsiteY7" fmla="*/ 268760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0 w 1013772"/>
              <a:gd name="connsiteY0" fmla="*/ 83237 h 358346"/>
              <a:gd name="connsiteX1" fmla="*/ 119148 w 1013772"/>
              <a:gd name="connsiteY1" fmla="*/ 89587 h 358346"/>
              <a:gd name="connsiteX2" fmla="*/ 125498 w 1013772"/>
              <a:gd name="connsiteY2" fmla="*/ 278285 h 358346"/>
              <a:gd name="connsiteX3" fmla="*/ 3175 w 1013772"/>
              <a:gd name="connsiteY3" fmla="*/ 265585 h 358346"/>
              <a:gd name="connsiteX4" fmla="*/ 0 w 1013772"/>
              <a:gd name="connsiteY4" fmla="*/ 83237 h 358346"/>
              <a:gd name="connsiteX5" fmla="*/ 60497 w 1013772"/>
              <a:gd name="connsiteY5" fmla="*/ 89587 h 358346"/>
              <a:gd name="connsiteX6" fmla="*/ 181318 w 1013772"/>
              <a:gd name="connsiteY6" fmla="*/ 89587 h 358346"/>
              <a:gd name="connsiteX7" fmla="*/ 184493 w 1013772"/>
              <a:gd name="connsiteY7" fmla="*/ 271935 h 358346"/>
              <a:gd name="connsiteX8" fmla="*/ 60497 w 1013772"/>
              <a:gd name="connsiteY8" fmla="*/ 271935 h 358346"/>
              <a:gd name="connsiteX9" fmla="*/ 60497 w 1013772"/>
              <a:gd name="connsiteY9" fmla="*/ 89587 h 358346"/>
              <a:gd name="connsiteX10" fmla="*/ 230617 w 1013772"/>
              <a:gd name="connsiteY10" fmla="*/ 89587 h 358346"/>
              <a:gd name="connsiteX11" fmla="*/ 834599 w 1013772"/>
              <a:gd name="connsiteY11" fmla="*/ 89587 h 358346"/>
              <a:gd name="connsiteX12" fmla="*/ 834599 w 1013772"/>
              <a:gd name="connsiteY12" fmla="*/ 0 h 358346"/>
              <a:gd name="connsiteX13" fmla="*/ 1013772 w 1013772"/>
              <a:gd name="connsiteY13" fmla="*/ 179173 h 358346"/>
              <a:gd name="connsiteX14" fmla="*/ 834599 w 1013772"/>
              <a:gd name="connsiteY14" fmla="*/ 358346 h 358346"/>
              <a:gd name="connsiteX15" fmla="*/ 834599 w 1013772"/>
              <a:gd name="connsiteY15" fmla="*/ 268760 h 358346"/>
              <a:gd name="connsiteX16" fmla="*/ 230617 w 1013772"/>
              <a:gd name="connsiteY16" fmla="*/ 268760 h 358346"/>
              <a:gd name="connsiteX17" fmla="*/ 230617 w 1013772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193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63672 w 1016947"/>
              <a:gd name="connsiteY8" fmla="*/ 271935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63672 w 1016947"/>
              <a:gd name="connsiteY8" fmla="*/ 271935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82722 w 1016947"/>
              <a:gd name="connsiteY8" fmla="*/ 275110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122323 w 1016947"/>
              <a:gd name="connsiteY1" fmla="*/ 89587 h 358346"/>
              <a:gd name="connsiteX2" fmla="*/ 128673 w 1016947"/>
              <a:gd name="connsiteY2" fmla="*/ 27828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63672 w 1016947"/>
              <a:gd name="connsiteY5" fmla="*/ 89587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60497 w 1016947"/>
              <a:gd name="connsiteY8" fmla="*/ 268760 h 358346"/>
              <a:gd name="connsiteX9" fmla="*/ 63672 w 1016947"/>
              <a:gd name="connsiteY9" fmla="*/ 89587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76710"/>
              <a:gd name="connsiteX1" fmla="*/ 122323 w 1016947"/>
              <a:gd name="connsiteY1" fmla="*/ 89587 h 376710"/>
              <a:gd name="connsiteX2" fmla="*/ 93748 w 1016947"/>
              <a:gd name="connsiteY2" fmla="*/ 376710 h 376710"/>
              <a:gd name="connsiteX3" fmla="*/ 0 w 1016947"/>
              <a:gd name="connsiteY3" fmla="*/ 278285 h 376710"/>
              <a:gd name="connsiteX4" fmla="*/ 3175 w 1016947"/>
              <a:gd name="connsiteY4" fmla="*/ 83237 h 376710"/>
              <a:gd name="connsiteX5" fmla="*/ 63672 w 1016947"/>
              <a:gd name="connsiteY5" fmla="*/ 89587 h 376710"/>
              <a:gd name="connsiteX6" fmla="*/ 184493 w 1016947"/>
              <a:gd name="connsiteY6" fmla="*/ 89587 h 376710"/>
              <a:gd name="connsiteX7" fmla="*/ 187668 w 1016947"/>
              <a:gd name="connsiteY7" fmla="*/ 271935 h 376710"/>
              <a:gd name="connsiteX8" fmla="*/ 60497 w 1016947"/>
              <a:gd name="connsiteY8" fmla="*/ 268760 h 376710"/>
              <a:gd name="connsiteX9" fmla="*/ 63672 w 1016947"/>
              <a:gd name="connsiteY9" fmla="*/ 89587 h 376710"/>
              <a:gd name="connsiteX10" fmla="*/ 233792 w 1016947"/>
              <a:gd name="connsiteY10" fmla="*/ 89587 h 376710"/>
              <a:gd name="connsiteX11" fmla="*/ 837774 w 1016947"/>
              <a:gd name="connsiteY11" fmla="*/ 89587 h 376710"/>
              <a:gd name="connsiteX12" fmla="*/ 837774 w 1016947"/>
              <a:gd name="connsiteY12" fmla="*/ 0 h 376710"/>
              <a:gd name="connsiteX13" fmla="*/ 1016947 w 1016947"/>
              <a:gd name="connsiteY13" fmla="*/ 179173 h 376710"/>
              <a:gd name="connsiteX14" fmla="*/ 837774 w 1016947"/>
              <a:gd name="connsiteY14" fmla="*/ 358346 h 376710"/>
              <a:gd name="connsiteX15" fmla="*/ 837774 w 1016947"/>
              <a:gd name="connsiteY15" fmla="*/ 268760 h 376710"/>
              <a:gd name="connsiteX16" fmla="*/ 233792 w 1016947"/>
              <a:gd name="connsiteY16" fmla="*/ 268760 h 376710"/>
              <a:gd name="connsiteX17" fmla="*/ 233792 w 1016947"/>
              <a:gd name="connsiteY17" fmla="*/ 89587 h 376710"/>
              <a:gd name="connsiteX0" fmla="*/ 3175 w 1016947"/>
              <a:gd name="connsiteY0" fmla="*/ 83237 h 376710"/>
              <a:gd name="connsiteX1" fmla="*/ 33423 w 1016947"/>
              <a:gd name="connsiteY1" fmla="*/ 19737 h 376710"/>
              <a:gd name="connsiteX2" fmla="*/ 93748 w 1016947"/>
              <a:gd name="connsiteY2" fmla="*/ 376710 h 376710"/>
              <a:gd name="connsiteX3" fmla="*/ 0 w 1016947"/>
              <a:gd name="connsiteY3" fmla="*/ 278285 h 376710"/>
              <a:gd name="connsiteX4" fmla="*/ 3175 w 1016947"/>
              <a:gd name="connsiteY4" fmla="*/ 83237 h 376710"/>
              <a:gd name="connsiteX5" fmla="*/ 63672 w 1016947"/>
              <a:gd name="connsiteY5" fmla="*/ 89587 h 376710"/>
              <a:gd name="connsiteX6" fmla="*/ 184493 w 1016947"/>
              <a:gd name="connsiteY6" fmla="*/ 89587 h 376710"/>
              <a:gd name="connsiteX7" fmla="*/ 187668 w 1016947"/>
              <a:gd name="connsiteY7" fmla="*/ 271935 h 376710"/>
              <a:gd name="connsiteX8" fmla="*/ 60497 w 1016947"/>
              <a:gd name="connsiteY8" fmla="*/ 268760 h 376710"/>
              <a:gd name="connsiteX9" fmla="*/ 63672 w 1016947"/>
              <a:gd name="connsiteY9" fmla="*/ 89587 h 376710"/>
              <a:gd name="connsiteX10" fmla="*/ 233792 w 1016947"/>
              <a:gd name="connsiteY10" fmla="*/ 89587 h 376710"/>
              <a:gd name="connsiteX11" fmla="*/ 837774 w 1016947"/>
              <a:gd name="connsiteY11" fmla="*/ 89587 h 376710"/>
              <a:gd name="connsiteX12" fmla="*/ 837774 w 1016947"/>
              <a:gd name="connsiteY12" fmla="*/ 0 h 376710"/>
              <a:gd name="connsiteX13" fmla="*/ 1016947 w 1016947"/>
              <a:gd name="connsiteY13" fmla="*/ 179173 h 376710"/>
              <a:gd name="connsiteX14" fmla="*/ 837774 w 1016947"/>
              <a:gd name="connsiteY14" fmla="*/ 358346 h 376710"/>
              <a:gd name="connsiteX15" fmla="*/ 837774 w 1016947"/>
              <a:gd name="connsiteY15" fmla="*/ 268760 h 376710"/>
              <a:gd name="connsiteX16" fmla="*/ 233792 w 1016947"/>
              <a:gd name="connsiteY16" fmla="*/ 268760 h 376710"/>
              <a:gd name="connsiteX17" fmla="*/ 233792 w 1016947"/>
              <a:gd name="connsiteY17" fmla="*/ 89587 h 376710"/>
              <a:gd name="connsiteX0" fmla="*/ 3175 w 1016947"/>
              <a:gd name="connsiteY0" fmla="*/ 83237 h 402110"/>
              <a:gd name="connsiteX1" fmla="*/ 33423 w 1016947"/>
              <a:gd name="connsiteY1" fmla="*/ 19737 h 402110"/>
              <a:gd name="connsiteX2" fmla="*/ 39773 w 1016947"/>
              <a:gd name="connsiteY2" fmla="*/ 402110 h 402110"/>
              <a:gd name="connsiteX3" fmla="*/ 0 w 1016947"/>
              <a:gd name="connsiteY3" fmla="*/ 278285 h 402110"/>
              <a:gd name="connsiteX4" fmla="*/ 3175 w 1016947"/>
              <a:gd name="connsiteY4" fmla="*/ 83237 h 402110"/>
              <a:gd name="connsiteX5" fmla="*/ 63672 w 1016947"/>
              <a:gd name="connsiteY5" fmla="*/ 89587 h 402110"/>
              <a:gd name="connsiteX6" fmla="*/ 184493 w 1016947"/>
              <a:gd name="connsiteY6" fmla="*/ 89587 h 402110"/>
              <a:gd name="connsiteX7" fmla="*/ 187668 w 1016947"/>
              <a:gd name="connsiteY7" fmla="*/ 271935 h 402110"/>
              <a:gd name="connsiteX8" fmla="*/ 60497 w 1016947"/>
              <a:gd name="connsiteY8" fmla="*/ 268760 h 402110"/>
              <a:gd name="connsiteX9" fmla="*/ 63672 w 1016947"/>
              <a:gd name="connsiteY9" fmla="*/ 89587 h 402110"/>
              <a:gd name="connsiteX10" fmla="*/ 233792 w 1016947"/>
              <a:gd name="connsiteY10" fmla="*/ 89587 h 402110"/>
              <a:gd name="connsiteX11" fmla="*/ 837774 w 1016947"/>
              <a:gd name="connsiteY11" fmla="*/ 89587 h 402110"/>
              <a:gd name="connsiteX12" fmla="*/ 837774 w 1016947"/>
              <a:gd name="connsiteY12" fmla="*/ 0 h 402110"/>
              <a:gd name="connsiteX13" fmla="*/ 1016947 w 1016947"/>
              <a:gd name="connsiteY13" fmla="*/ 179173 h 402110"/>
              <a:gd name="connsiteX14" fmla="*/ 837774 w 1016947"/>
              <a:gd name="connsiteY14" fmla="*/ 358346 h 402110"/>
              <a:gd name="connsiteX15" fmla="*/ 837774 w 1016947"/>
              <a:gd name="connsiteY15" fmla="*/ 268760 h 402110"/>
              <a:gd name="connsiteX16" fmla="*/ 233792 w 1016947"/>
              <a:gd name="connsiteY16" fmla="*/ 268760 h 402110"/>
              <a:gd name="connsiteX17" fmla="*/ 233792 w 1016947"/>
              <a:gd name="connsiteY17" fmla="*/ 89587 h 402110"/>
              <a:gd name="connsiteX0" fmla="*/ 3175 w 1016947"/>
              <a:gd name="connsiteY0" fmla="*/ 83237 h 402110"/>
              <a:gd name="connsiteX1" fmla="*/ 33423 w 1016947"/>
              <a:gd name="connsiteY1" fmla="*/ 19737 h 402110"/>
              <a:gd name="connsiteX2" fmla="*/ 39773 w 1016947"/>
              <a:gd name="connsiteY2" fmla="*/ 402110 h 402110"/>
              <a:gd name="connsiteX3" fmla="*/ 0 w 1016947"/>
              <a:gd name="connsiteY3" fmla="*/ 278285 h 402110"/>
              <a:gd name="connsiteX4" fmla="*/ 3175 w 1016947"/>
              <a:gd name="connsiteY4" fmla="*/ 83237 h 402110"/>
              <a:gd name="connsiteX5" fmla="*/ 63672 w 1016947"/>
              <a:gd name="connsiteY5" fmla="*/ 89587 h 402110"/>
              <a:gd name="connsiteX6" fmla="*/ 184493 w 1016947"/>
              <a:gd name="connsiteY6" fmla="*/ 89587 h 402110"/>
              <a:gd name="connsiteX7" fmla="*/ 187668 w 1016947"/>
              <a:gd name="connsiteY7" fmla="*/ 271935 h 402110"/>
              <a:gd name="connsiteX8" fmla="*/ 111297 w 1016947"/>
              <a:gd name="connsiteY8" fmla="*/ 271935 h 402110"/>
              <a:gd name="connsiteX9" fmla="*/ 63672 w 1016947"/>
              <a:gd name="connsiteY9" fmla="*/ 89587 h 402110"/>
              <a:gd name="connsiteX10" fmla="*/ 233792 w 1016947"/>
              <a:gd name="connsiteY10" fmla="*/ 89587 h 402110"/>
              <a:gd name="connsiteX11" fmla="*/ 837774 w 1016947"/>
              <a:gd name="connsiteY11" fmla="*/ 89587 h 402110"/>
              <a:gd name="connsiteX12" fmla="*/ 837774 w 1016947"/>
              <a:gd name="connsiteY12" fmla="*/ 0 h 402110"/>
              <a:gd name="connsiteX13" fmla="*/ 1016947 w 1016947"/>
              <a:gd name="connsiteY13" fmla="*/ 179173 h 402110"/>
              <a:gd name="connsiteX14" fmla="*/ 837774 w 1016947"/>
              <a:gd name="connsiteY14" fmla="*/ 358346 h 402110"/>
              <a:gd name="connsiteX15" fmla="*/ 837774 w 1016947"/>
              <a:gd name="connsiteY15" fmla="*/ 268760 h 402110"/>
              <a:gd name="connsiteX16" fmla="*/ 233792 w 1016947"/>
              <a:gd name="connsiteY16" fmla="*/ 268760 h 402110"/>
              <a:gd name="connsiteX17" fmla="*/ 233792 w 1016947"/>
              <a:gd name="connsiteY17" fmla="*/ 89587 h 402110"/>
              <a:gd name="connsiteX0" fmla="*/ 3175 w 1016947"/>
              <a:gd name="connsiteY0" fmla="*/ 83237 h 402110"/>
              <a:gd name="connsiteX1" fmla="*/ 33423 w 1016947"/>
              <a:gd name="connsiteY1" fmla="*/ 19737 h 402110"/>
              <a:gd name="connsiteX2" fmla="*/ 39773 w 1016947"/>
              <a:gd name="connsiteY2" fmla="*/ 402110 h 402110"/>
              <a:gd name="connsiteX3" fmla="*/ 0 w 1016947"/>
              <a:gd name="connsiteY3" fmla="*/ 278285 h 402110"/>
              <a:gd name="connsiteX4" fmla="*/ 3175 w 1016947"/>
              <a:gd name="connsiteY4" fmla="*/ 83237 h 402110"/>
              <a:gd name="connsiteX5" fmla="*/ 98597 w 1016947"/>
              <a:gd name="connsiteY5" fmla="*/ 80062 h 402110"/>
              <a:gd name="connsiteX6" fmla="*/ 184493 w 1016947"/>
              <a:gd name="connsiteY6" fmla="*/ 89587 h 402110"/>
              <a:gd name="connsiteX7" fmla="*/ 187668 w 1016947"/>
              <a:gd name="connsiteY7" fmla="*/ 271935 h 402110"/>
              <a:gd name="connsiteX8" fmla="*/ 111297 w 1016947"/>
              <a:gd name="connsiteY8" fmla="*/ 271935 h 402110"/>
              <a:gd name="connsiteX9" fmla="*/ 98597 w 1016947"/>
              <a:gd name="connsiteY9" fmla="*/ 80062 h 402110"/>
              <a:gd name="connsiteX10" fmla="*/ 233792 w 1016947"/>
              <a:gd name="connsiteY10" fmla="*/ 89587 h 402110"/>
              <a:gd name="connsiteX11" fmla="*/ 837774 w 1016947"/>
              <a:gd name="connsiteY11" fmla="*/ 89587 h 402110"/>
              <a:gd name="connsiteX12" fmla="*/ 837774 w 1016947"/>
              <a:gd name="connsiteY12" fmla="*/ 0 h 402110"/>
              <a:gd name="connsiteX13" fmla="*/ 1016947 w 1016947"/>
              <a:gd name="connsiteY13" fmla="*/ 179173 h 402110"/>
              <a:gd name="connsiteX14" fmla="*/ 837774 w 1016947"/>
              <a:gd name="connsiteY14" fmla="*/ 358346 h 402110"/>
              <a:gd name="connsiteX15" fmla="*/ 837774 w 1016947"/>
              <a:gd name="connsiteY15" fmla="*/ 268760 h 402110"/>
              <a:gd name="connsiteX16" fmla="*/ 233792 w 1016947"/>
              <a:gd name="connsiteY16" fmla="*/ 268760 h 402110"/>
              <a:gd name="connsiteX17" fmla="*/ 233792 w 1016947"/>
              <a:gd name="connsiteY17" fmla="*/ 89587 h 402110"/>
              <a:gd name="connsiteX0" fmla="*/ 3175 w 1016947"/>
              <a:gd name="connsiteY0" fmla="*/ 83237 h 358346"/>
              <a:gd name="connsiteX1" fmla="*/ 33423 w 1016947"/>
              <a:gd name="connsiteY1" fmla="*/ 19737 h 358346"/>
              <a:gd name="connsiteX2" fmla="*/ 49298 w 1016947"/>
              <a:gd name="connsiteY2" fmla="*/ 287810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33423 w 1016947"/>
              <a:gd name="connsiteY1" fmla="*/ 19737 h 358346"/>
              <a:gd name="connsiteX2" fmla="*/ 46123 w 1016947"/>
              <a:gd name="connsiteY2" fmla="*/ 27193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78285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1112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800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98597 w 1016947"/>
              <a:gd name="connsiteY8" fmla="*/ 271935 h 358346"/>
              <a:gd name="connsiteX9" fmla="*/ 98597 w 1016947"/>
              <a:gd name="connsiteY9" fmla="*/ 800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6123 w 1016947"/>
              <a:gd name="connsiteY1" fmla="*/ 83237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927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98597 w 1016947"/>
              <a:gd name="connsiteY8" fmla="*/ 271935 h 358346"/>
              <a:gd name="connsiteX9" fmla="*/ 98597 w 1016947"/>
              <a:gd name="connsiteY9" fmla="*/ 927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3175 w 1016947"/>
              <a:gd name="connsiteY0" fmla="*/ 83237 h 358346"/>
              <a:gd name="connsiteX1" fmla="*/ 49298 w 1016947"/>
              <a:gd name="connsiteY1" fmla="*/ 92762 h 358346"/>
              <a:gd name="connsiteX2" fmla="*/ 46123 w 1016947"/>
              <a:gd name="connsiteY2" fmla="*/ 271935 h 358346"/>
              <a:gd name="connsiteX3" fmla="*/ 0 w 1016947"/>
              <a:gd name="connsiteY3" fmla="*/ 268760 h 358346"/>
              <a:gd name="connsiteX4" fmla="*/ 3175 w 1016947"/>
              <a:gd name="connsiteY4" fmla="*/ 83237 h 358346"/>
              <a:gd name="connsiteX5" fmla="*/ 98597 w 1016947"/>
              <a:gd name="connsiteY5" fmla="*/ 92762 h 358346"/>
              <a:gd name="connsiteX6" fmla="*/ 184493 w 1016947"/>
              <a:gd name="connsiteY6" fmla="*/ 89587 h 358346"/>
              <a:gd name="connsiteX7" fmla="*/ 187668 w 1016947"/>
              <a:gd name="connsiteY7" fmla="*/ 271935 h 358346"/>
              <a:gd name="connsiteX8" fmla="*/ 98597 w 1016947"/>
              <a:gd name="connsiteY8" fmla="*/ 271935 h 358346"/>
              <a:gd name="connsiteX9" fmla="*/ 98597 w 1016947"/>
              <a:gd name="connsiteY9" fmla="*/ 92762 h 358346"/>
              <a:gd name="connsiteX10" fmla="*/ 233792 w 1016947"/>
              <a:gd name="connsiteY10" fmla="*/ 89587 h 358346"/>
              <a:gd name="connsiteX11" fmla="*/ 837774 w 1016947"/>
              <a:gd name="connsiteY11" fmla="*/ 89587 h 358346"/>
              <a:gd name="connsiteX12" fmla="*/ 837774 w 1016947"/>
              <a:gd name="connsiteY12" fmla="*/ 0 h 358346"/>
              <a:gd name="connsiteX13" fmla="*/ 1016947 w 1016947"/>
              <a:gd name="connsiteY13" fmla="*/ 179173 h 358346"/>
              <a:gd name="connsiteX14" fmla="*/ 837774 w 1016947"/>
              <a:gd name="connsiteY14" fmla="*/ 358346 h 358346"/>
              <a:gd name="connsiteX15" fmla="*/ 837774 w 1016947"/>
              <a:gd name="connsiteY15" fmla="*/ 268760 h 358346"/>
              <a:gd name="connsiteX16" fmla="*/ 233792 w 1016947"/>
              <a:gd name="connsiteY16" fmla="*/ 268760 h 358346"/>
              <a:gd name="connsiteX17" fmla="*/ 233792 w 1016947"/>
              <a:gd name="connsiteY17" fmla="*/ 89587 h 358346"/>
              <a:gd name="connsiteX0" fmla="*/ 0 w 1020122"/>
              <a:gd name="connsiteY0" fmla="*/ 102287 h 358346"/>
              <a:gd name="connsiteX1" fmla="*/ 52473 w 1020122"/>
              <a:gd name="connsiteY1" fmla="*/ 92762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  <a:gd name="connsiteX0" fmla="*/ 0 w 1020122"/>
              <a:gd name="connsiteY0" fmla="*/ 102287 h 358346"/>
              <a:gd name="connsiteX1" fmla="*/ 46123 w 1020122"/>
              <a:gd name="connsiteY1" fmla="*/ 102287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  <a:gd name="connsiteX0" fmla="*/ 0 w 1020122"/>
              <a:gd name="connsiteY0" fmla="*/ 102287 h 358346"/>
              <a:gd name="connsiteX1" fmla="*/ 55648 w 1020122"/>
              <a:gd name="connsiteY1" fmla="*/ 102287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  <a:gd name="connsiteX0" fmla="*/ 0 w 1020122"/>
              <a:gd name="connsiteY0" fmla="*/ 102287 h 358346"/>
              <a:gd name="connsiteX1" fmla="*/ 46123 w 1020122"/>
              <a:gd name="connsiteY1" fmla="*/ 102287 h 358346"/>
              <a:gd name="connsiteX2" fmla="*/ 49298 w 1020122"/>
              <a:gd name="connsiteY2" fmla="*/ 271935 h 358346"/>
              <a:gd name="connsiteX3" fmla="*/ 3175 w 1020122"/>
              <a:gd name="connsiteY3" fmla="*/ 268760 h 358346"/>
              <a:gd name="connsiteX4" fmla="*/ 0 w 1020122"/>
              <a:gd name="connsiteY4" fmla="*/ 102287 h 358346"/>
              <a:gd name="connsiteX5" fmla="*/ 101772 w 1020122"/>
              <a:gd name="connsiteY5" fmla="*/ 92762 h 358346"/>
              <a:gd name="connsiteX6" fmla="*/ 187668 w 1020122"/>
              <a:gd name="connsiteY6" fmla="*/ 89587 h 358346"/>
              <a:gd name="connsiteX7" fmla="*/ 190843 w 1020122"/>
              <a:gd name="connsiteY7" fmla="*/ 271935 h 358346"/>
              <a:gd name="connsiteX8" fmla="*/ 101772 w 1020122"/>
              <a:gd name="connsiteY8" fmla="*/ 271935 h 358346"/>
              <a:gd name="connsiteX9" fmla="*/ 101772 w 1020122"/>
              <a:gd name="connsiteY9" fmla="*/ 92762 h 358346"/>
              <a:gd name="connsiteX10" fmla="*/ 236967 w 1020122"/>
              <a:gd name="connsiteY10" fmla="*/ 89587 h 358346"/>
              <a:gd name="connsiteX11" fmla="*/ 840949 w 1020122"/>
              <a:gd name="connsiteY11" fmla="*/ 89587 h 358346"/>
              <a:gd name="connsiteX12" fmla="*/ 840949 w 1020122"/>
              <a:gd name="connsiteY12" fmla="*/ 0 h 358346"/>
              <a:gd name="connsiteX13" fmla="*/ 1020122 w 1020122"/>
              <a:gd name="connsiteY13" fmla="*/ 179173 h 358346"/>
              <a:gd name="connsiteX14" fmla="*/ 840949 w 1020122"/>
              <a:gd name="connsiteY14" fmla="*/ 358346 h 358346"/>
              <a:gd name="connsiteX15" fmla="*/ 840949 w 1020122"/>
              <a:gd name="connsiteY15" fmla="*/ 268760 h 358346"/>
              <a:gd name="connsiteX16" fmla="*/ 236967 w 1020122"/>
              <a:gd name="connsiteY16" fmla="*/ 268760 h 358346"/>
              <a:gd name="connsiteX17" fmla="*/ 236967 w 1020122"/>
              <a:gd name="connsiteY17" fmla="*/ 89587 h 35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0122" h="358346">
                <a:moveTo>
                  <a:pt x="0" y="102287"/>
                </a:moveTo>
                <a:lnTo>
                  <a:pt x="46123" y="102287"/>
                </a:lnTo>
                <a:cubicBezTo>
                  <a:pt x="45065" y="162011"/>
                  <a:pt x="50356" y="212211"/>
                  <a:pt x="49298" y="271935"/>
                </a:cubicBezTo>
                <a:lnTo>
                  <a:pt x="3175" y="268760"/>
                </a:lnTo>
                <a:cubicBezTo>
                  <a:pt x="3175" y="209036"/>
                  <a:pt x="0" y="162011"/>
                  <a:pt x="0" y="102287"/>
                </a:cubicBezTo>
                <a:close/>
                <a:moveTo>
                  <a:pt x="101772" y="92762"/>
                </a:moveTo>
                <a:lnTo>
                  <a:pt x="187668" y="89587"/>
                </a:lnTo>
                <a:cubicBezTo>
                  <a:pt x="188726" y="150370"/>
                  <a:pt x="189785" y="211152"/>
                  <a:pt x="190843" y="271935"/>
                </a:cubicBezTo>
                <a:lnTo>
                  <a:pt x="101772" y="271935"/>
                </a:lnTo>
                <a:cubicBezTo>
                  <a:pt x="100714" y="212211"/>
                  <a:pt x="102830" y="152486"/>
                  <a:pt x="101772" y="92762"/>
                </a:cubicBezTo>
                <a:close/>
                <a:moveTo>
                  <a:pt x="236967" y="89587"/>
                </a:moveTo>
                <a:lnTo>
                  <a:pt x="840949" y="89587"/>
                </a:lnTo>
                <a:lnTo>
                  <a:pt x="840949" y="0"/>
                </a:lnTo>
                <a:lnTo>
                  <a:pt x="1020122" y="179173"/>
                </a:lnTo>
                <a:lnTo>
                  <a:pt x="840949" y="358346"/>
                </a:lnTo>
                <a:lnTo>
                  <a:pt x="840949" y="268760"/>
                </a:lnTo>
                <a:lnTo>
                  <a:pt x="236967" y="268760"/>
                </a:lnTo>
                <a:lnTo>
                  <a:pt x="236967" y="89587"/>
                </a:lnTo>
                <a:close/>
              </a:path>
            </a:pathLst>
          </a:cu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ight Arrow 27"/>
          <p:cNvSpPr/>
          <p:nvPr/>
        </p:nvSpPr>
        <p:spPr>
          <a:xfrm rot="16200000">
            <a:off x="1921423" y="2196142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8"/>
          <p:cNvSpPr/>
          <p:nvPr/>
        </p:nvSpPr>
        <p:spPr>
          <a:xfrm rot="16200000">
            <a:off x="1923758" y="4113945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9"/>
          <p:cNvSpPr/>
          <p:nvPr/>
        </p:nvSpPr>
        <p:spPr>
          <a:xfrm rot="16200000">
            <a:off x="2453657" y="2810523"/>
            <a:ext cx="684370" cy="286406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31"/>
          <p:cNvSpPr/>
          <p:nvPr/>
        </p:nvSpPr>
        <p:spPr>
          <a:xfrm rot="5400000">
            <a:off x="1389187" y="2812857"/>
            <a:ext cx="684371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ight Arrow 42"/>
          <p:cNvSpPr/>
          <p:nvPr/>
        </p:nvSpPr>
        <p:spPr>
          <a:xfrm rot="5400000">
            <a:off x="2453656" y="3839415"/>
            <a:ext cx="684372" cy="281738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Up Arrow 2"/>
          <p:cNvSpPr/>
          <p:nvPr/>
        </p:nvSpPr>
        <p:spPr>
          <a:xfrm>
            <a:off x="3221352" y="1994827"/>
            <a:ext cx="463668" cy="2602175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3" name="Group 8"/>
          <p:cNvGrpSpPr/>
          <p:nvPr/>
        </p:nvGrpSpPr>
        <p:grpSpPr>
          <a:xfrm>
            <a:off x="3146545" y="4874328"/>
            <a:ext cx="693683" cy="715581"/>
            <a:chOff x="2939662" y="4076053"/>
            <a:chExt cx="419453" cy="596474"/>
          </a:xfrm>
        </p:grpSpPr>
        <p:sp>
          <p:nvSpPr>
            <p:cNvPr id="34" name="TextBox 33"/>
            <p:cNvSpPr txBox="1"/>
            <p:nvPr/>
          </p:nvSpPr>
          <p:spPr>
            <a:xfrm>
              <a:off x="2939662" y="4076053"/>
              <a:ext cx="419453" cy="59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/>
                <a:t>B</a:t>
              </a:r>
            </a:p>
          </p:txBody>
        </p:sp>
        <p:cxnSp>
          <p:nvCxnSpPr>
            <p:cNvPr id="35" name="Straight Arrow Connector 7"/>
            <p:cNvCxnSpPr/>
            <p:nvPr/>
          </p:nvCxnSpPr>
          <p:spPr>
            <a:xfrm>
              <a:off x="3015476" y="4138046"/>
              <a:ext cx="2825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ight Arrow 22"/>
          <p:cNvSpPr/>
          <p:nvPr/>
        </p:nvSpPr>
        <p:spPr>
          <a:xfrm rot="16200000">
            <a:off x="1386854" y="3837082"/>
            <a:ext cx="684371" cy="286404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ight Arrow 5"/>
          <p:cNvSpPr/>
          <p:nvPr/>
        </p:nvSpPr>
        <p:spPr>
          <a:xfrm rot="5400000">
            <a:off x="1919090" y="3152709"/>
            <a:ext cx="684371" cy="286405"/>
          </a:xfrm>
          <a:prstGeom prst="right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/>
          <p:cNvSpPr txBox="1"/>
          <p:nvPr/>
        </p:nvSpPr>
        <p:spPr>
          <a:xfrm rot="21437354">
            <a:off x="4952186" y="2166277"/>
            <a:ext cx="3143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entury Gothic"/>
              </a:rPr>
              <a:t>Microwaves near the radicals resonance frequency induce mutual electron/nuclear spin flips.</a:t>
            </a:r>
          </a:p>
          <a:p>
            <a:r>
              <a:rPr lang="en-US" sz="1500" dirty="0">
                <a:solidFill>
                  <a:srgbClr val="FF0000"/>
                </a:solidFill>
                <a:cs typeface="Century Gothic"/>
              </a:rPr>
              <a:t>Freq. matching:  </a:t>
            </a:r>
            <a:r>
              <a:rPr lang="en-US" sz="15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500" dirty="0">
                <a:solidFill>
                  <a:srgbClr val="FF0000"/>
                </a:solidFill>
                <a:latin typeface="Century Gothic"/>
                <a:cs typeface="Century Gothic"/>
              </a:rPr>
              <a:t> = </a:t>
            </a:r>
            <a:r>
              <a:rPr lang="en-US" sz="15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500" baseline="-25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1500" dirty="0">
                <a:solidFill>
                  <a:srgbClr val="FF0000"/>
                </a:solidFill>
                <a:latin typeface="Century Gothic"/>
                <a:cs typeface="Century Gothic"/>
              </a:rPr>
              <a:t> ±  </a:t>
            </a:r>
            <a:r>
              <a:rPr lang="en-US" sz="1500" dirty="0" err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500" baseline="-25000" dirty="0" err="1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endParaRPr lang="en-US" sz="1500" baseline="-25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1500" baseline="30000" dirty="0">
              <a:latin typeface="Century Gothic"/>
              <a:cs typeface="Century Gothic"/>
            </a:endParaRPr>
          </a:p>
        </p:txBody>
      </p:sp>
      <p:sp>
        <p:nvSpPr>
          <p:cNvPr id="44" name="TextBox 43"/>
          <p:cNvSpPr txBox="1"/>
          <p:nvPr/>
        </p:nvSpPr>
        <p:spPr>
          <a:xfrm rot="21418671">
            <a:off x="4988548" y="3285749"/>
            <a:ext cx="3070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entury Gothic"/>
              </a:rPr>
              <a:t>The electron flips back quickly to its equilibrium orientation.</a:t>
            </a:r>
            <a:endParaRPr lang="en-US" sz="1500" baseline="30000" dirty="0">
              <a:cs typeface="Century Gothic"/>
            </a:endParaRPr>
          </a:p>
          <a:p>
            <a:r>
              <a:rPr lang="en-US" sz="1500" dirty="0">
                <a:cs typeface="Century Gothic"/>
              </a:rPr>
              <a:t>The nucleus does not.</a:t>
            </a:r>
          </a:p>
        </p:txBody>
      </p:sp>
      <p:sp>
        <p:nvSpPr>
          <p:cNvPr id="45" name="TextBox 44"/>
          <p:cNvSpPr txBox="1"/>
          <p:nvPr/>
        </p:nvSpPr>
        <p:spPr>
          <a:xfrm rot="21410871">
            <a:off x="5087183" y="4585346"/>
            <a:ext cx="3143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cs typeface="Century Gothic"/>
              </a:rPr>
              <a:t>Nuclear polarization </a:t>
            </a:r>
            <a:r>
              <a:rPr lang="en-US" sz="1500" dirty="0">
                <a:cs typeface="Century Gothic"/>
              </a:rPr>
              <a:t>spreads quickly throughout sample via </a:t>
            </a:r>
            <a:r>
              <a:rPr lang="en-US" sz="1500" i="1" dirty="0">
                <a:cs typeface="Century Gothic"/>
              </a:rPr>
              <a:t>spin diffusion</a:t>
            </a:r>
            <a:endParaRPr lang="en-US" sz="1500" i="1" baseline="30000" dirty="0">
              <a:cs typeface="Century Gothic"/>
            </a:endParaRP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B897D974-52FB-4983-833D-0C49EE700F01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6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56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8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 animBg="1"/>
      <p:bldP spid="20" grpId="1" animBg="1"/>
      <p:bldP spid="30" grpId="0" animBg="1"/>
      <p:bldP spid="31" grpId="0" animBg="1"/>
      <p:bldP spid="37" grpId="0" animBg="1"/>
      <p:bldP spid="37" grpId="1" animBg="1"/>
      <p:bldP spid="37" grpId="2" animBg="1"/>
      <p:bldP spid="37" grpId="3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05" y="759424"/>
            <a:ext cx="3420217" cy="3446258"/>
          </a:xfrm>
          <a:prstGeom prst="rect">
            <a:avLst/>
          </a:prstGeom>
        </p:spPr>
      </p:pic>
      <p:cxnSp>
        <p:nvCxnSpPr>
          <p:cNvPr id="10" name="Straight Connector 35"/>
          <p:cNvCxnSpPr/>
          <p:nvPr/>
        </p:nvCxnSpPr>
        <p:spPr>
          <a:xfrm>
            <a:off x="535342" y="3233536"/>
            <a:ext cx="36812" cy="23035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8"/>
          <p:cNvCxnSpPr/>
          <p:nvPr/>
        </p:nvCxnSpPr>
        <p:spPr>
          <a:xfrm>
            <a:off x="542998" y="5431857"/>
            <a:ext cx="6910482" cy="1594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41"/>
          <p:cNvSpPr/>
          <p:nvPr/>
        </p:nvSpPr>
        <p:spPr>
          <a:xfrm>
            <a:off x="572154" y="3596281"/>
            <a:ext cx="997356" cy="1795613"/>
          </a:xfrm>
          <a:custGeom>
            <a:avLst/>
            <a:gdLst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64977 w 939210"/>
              <a:gd name="connsiteY3" fmla="*/ 313070 h 419396"/>
              <a:gd name="connsiteX4" fmla="*/ 88605 w 939210"/>
              <a:gd name="connsiteY4" fmla="*/ 271721 h 419396"/>
              <a:gd name="connsiteX5" fmla="*/ 106326 w 939210"/>
              <a:gd name="connsiteY5" fmla="*/ 254000 h 419396"/>
              <a:gd name="connsiteX6" fmla="*/ 118140 w 939210"/>
              <a:gd name="connsiteY6" fmla="*/ 230372 h 419396"/>
              <a:gd name="connsiteX7" fmla="*/ 135861 w 939210"/>
              <a:gd name="connsiteY7" fmla="*/ 206745 h 419396"/>
              <a:gd name="connsiteX8" fmla="*/ 147675 w 939210"/>
              <a:gd name="connsiteY8" fmla="*/ 189024 h 419396"/>
              <a:gd name="connsiteX9" fmla="*/ 206744 w 939210"/>
              <a:gd name="connsiteY9" fmla="*/ 135861 h 419396"/>
              <a:gd name="connsiteX10" fmla="*/ 254000 w 939210"/>
              <a:gd name="connsiteY10" fmla="*/ 112233 h 419396"/>
              <a:gd name="connsiteX11" fmla="*/ 277628 w 939210"/>
              <a:gd name="connsiteY11" fmla="*/ 100419 h 419396"/>
              <a:gd name="connsiteX12" fmla="*/ 336698 w 939210"/>
              <a:gd name="connsiteY12" fmla="*/ 70884 h 419396"/>
              <a:gd name="connsiteX13" fmla="*/ 360326 w 939210"/>
              <a:gd name="connsiteY13" fmla="*/ 59070 h 419396"/>
              <a:gd name="connsiteX14" fmla="*/ 378047 w 939210"/>
              <a:gd name="connsiteY14" fmla="*/ 53163 h 419396"/>
              <a:gd name="connsiteX15" fmla="*/ 395768 w 939210"/>
              <a:gd name="connsiteY15" fmla="*/ 41349 h 419396"/>
              <a:gd name="connsiteX16" fmla="*/ 425303 w 939210"/>
              <a:gd name="connsiteY16" fmla="*/ 35442 h 419396"/>
              <a:gd name="connsiteX17" fmla="*/ 478465 w 939210"/>
              <a:gd name="connsiteY17" fmla="*/ 17721 h 419396"/>
              <a:gd name="connsiteX18" fmla="*/ 537535 w 939210"/>
              <a:gd name="connsiteY18" fmla="*/ 0 h 419396"/>
              <a:gd name="connsiteX19" fmla="*/ 838791 w 939210"/>
              <a:gd name="connsiteY19" fmla="*/ 5907 h 419396"/>
              <a:gd name="connsiteX20" fmla="*/ 874233 w 939210"/>
              <a:gd name="connsiteY20" fmla="*/ 11814 h 419396"/>
              <a:gd name="connsiteX21" fmla="*/ 939210 w 939210"/>
              <a:gd name="connsiteY21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06326 w 939210"/>
              <a:gd name="connsiteY4" fmla="*/ 254000 h 419396"/>
              <a:gd name="connsiteX5" fmla="*/ 118140 w 939210"/>
              <a:gd name="connsiteY5" fmla="*/ 230372 h 419396"/>
              <a:gd name="connsiteX6" fmla="*/ 135861 w 939210"/>
              <a:gd name="connsiteY6" fmla="*/ 206745 h 419396"/>
              <a:gd name="connsiteX7" fmla="*/ 147675 w 939210"/>
              <a:gd name="connsiteY7" fmla="*/ 189024 h 419396"/>
              <a:gd name="connsiteX8" fmla="*/ 206744 w 939210"/>
              <a:gd name="connsiteY8" fmla="*/ 135861 h 419396"/>
              <a:gd name="connsiteX9" fmla="*/ 254000 w 939210"/>
              <a:gd name="connsiteY9" fmla="*/ 112233 h 419396"/>
              <a:gd name="connsiteX10" fmla="*/ 277628 w 939210"/>
              <a:gd name="connsiteY10" fmla="*/ 100419 h 419396"/>
              <a:gd name="connsiteX11" fmla="*/ 336698 w 939210"/>
              <a:gd name="connsiteY11" fmla="*/ 70884 h 419396"/>
              <a:gd name="connsiteX12" fmla="*/ 360326 w 939210"/>
              <a:gd name="connsiteY12" fmla="*/ 59070 h 419396"/>
              <a:gd name="connsiteX13" fmla="*/ 378047 w 939210"/>
              <a:gd name="connsiteY13" fmla="*/ 53163 h 419396"/>
              <a:gd name="connsiteX14" fmla="*/ 395768 w 939210"/>
              <a:gd name="connsiteY14" fmla="*/ 41349 h 419396"/>
              <a:gd name="connsiteX15" fmla="*/ 425303 w 939210"/>
              <a:gd name="connsiteY15" fmla="*/ 35442 h 419396"/>
              <a:gd name="connsiteX16" fmla="*/ 478465 w 939210"/>
              <a:gd name="connsiteY16" fmla="*/ 17721 h 419396"/>
              <a:gd name="connsiteX17" fmla="*/ 537535 w 939210"/>
              <a:gd name="connsiteY17" fmla="*/ 0 h 419396"/>
              <a:gd name="connsiteX18" fmla="*/ 838791 w 939210"/>
              <a:gd name="connsiteY18" fmla="*/ 5907 h 419396"/>
              <a:gd name="connsiteX19" fmla="*/ 874233 w 939210"/>
              <a:gd name="connsiteY19" fmla="*/ 11814 h 419396"/>
              <a:gd name="connsiteX20" fmla="*/ 939210 w 939210"/>
              <a:gd name="connsiteY20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18140 w 939210"/>
              <a:gd name="connsiteY4" fmla="*/ 230372 h 419396"/>
              <a:gd name="connsiteX5" fmla="*/ 135861 w 939210"/>
              <a:gd name="connsiteY5" fmla="*/ 206745 h 419396"/>
              <a:gd name="connsiteX6" fmla="*/ 147675 w 939210"/>
              <a:gd name="connsiteY6" fmla="*/ 189024 h 419396"/>
              <a:gd name="connsiteX7" fmla="*/ 206744 w 939210"/>
              <a:gd name="connsiteY7" fmla="*/ 135861 h 419396"/>
              <a:gd name="connsiteX8" fmla="*/ 254000 w 939210"/>
              <a:gd name="connsiteY8" fmla="*/ 112233 h 419396"/>
              <a:gd name="connsiteX9" fmla="*/ 277628 w 939210"/>
              <a:gd name="connsiteY9" fmla="*/ 100419 h 419396"/>
              <a:gd name="connsiteX10" fmla="*/ 336698 w 939210"/>
              <a:gd name="connsiteY10" fmla="*/ 70884 h 419396"/>
              <a:gd name="connsiteX11" fmla="*/ 360326 w 939210"/>
              <a:gd name="connsiteY11" fmla="*/ 59070 h 419396"/>
              <a:gd name="connsiteX12" fmla="*/ 378047 w 939210"/>
              <a:gd name="connsiteY12" fmla="*/ 53163 h 419396"/>
              <a:gd name="connsiteX13" fmla="*/ 395768 w 939210"/>
              <a:gd name="connsiteY13" fmla="*/ 41349 h 419396"/>
              <a:gd name="connsiteX14" fmla="*/ 425303 w 939210"/>
              <a:gd name="connsiteY14" fmla="*/ 35442 h 419396"/>
              <a:gd name="connsiteX15" fmla="*/ 478465 w 939210"/>
              <a:gd name="connsiteY15" fmla="*/ 17721 h 419396"/>
              <a:gd name="connsiteX16" fmla="*/ 537535 w 939210"/>
              <a:gd name="connsiteY16" fmla="*/ 0 h 419396"/>
              <a:gd name="connsiteX17" fmla="*/ 838791 w 939210"/>
              <a:gd name="connsiteY17" fmla="*/ 5907 h 419396"/>
              <a:gd name="connsiteX18" fmla="*/ 874233 w 939210"/>
              <a:gd name="connsiteY18" fmla="*/ 11814 h 419396"/>
              <a:gd name="connsiteX19" fmla="*/ 939210 w 939210"/>
              <a:gd name="connsiteY19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18140 w 939210"/>
              <a:gd name="connsiteY4" fmla="*/ 230372 h 419396"/>
              <a:gd name="connsiteX5" fmla="*/ 147675 w 939210"/>
              <a:gd name="connsiteY5" fmla="*/ 189024 h 419396"/>
              <a:gd name="connsiteX6" fmla="*/ 206744 w 939210"/>
              <a:gd name="connsiteY6" fmla="*/ 135861 h 419396"/>
              <a:gd name="connsiteX7" fmla="*/ 254000 w 939210"/>
              <a:gd name="connsiteY7" fmla="*/ 112233 h 419396"/>
              <a:gd name="connsiteX8" fmla="*/ 277628 w 939210"/>
              <a:gd name="connsiteY8" fmla="*/ 100419 h 419396"/>
              <a:gd name="connsiteX9" fmla="*/ 336698 w 939210"/>
              <a:gd name="connsiteY9" fmla="*/ 70884 h 419396"/>
              <a:gd name="connsiteX10" fmla="*/ 360326 w 939210"/>
              <a:gd name="connsiteY10" fmla="*/ 59070 h 419396"/>
              <a:gd name="connsiteX11" fmla="*/ 378047 w 939210"/>
              <a:gd name="connsiteY11" fmla="*/ 53163 h 419396"/>
              <a:gd name="connsiteX12" fmla="*/ 395768 w 939210"/>
              <a:gd name="connsiteY12" fmla="*/ 41349 h 419396"/>
              <a:gd name="connsiteX13" fmla="*/ 425303 w 939210"/>
              <a:gd name="connsiteY13" fmla="*/ 35442 h 419396"/>
              <a:gd name="connsiteX14" fmla="*/ 478465 w 939210"/>
              <a:gd name="connsiteY14" fmla="*/ 17721 h 419396"/>
              <a:gd name="connsiteX15" fmla="*/ 537535 w 939210"/>
              <a:gd name="connsiteY15" fmla="*/ 0 h 419396"/>
              <a:gd name="connsiteX16" fmla="*/ 838791 w 939210"/>
              <a:gd name="connsiteY16" fmla="*/ 5907 h 419396"/>
              <a:gd name="connsiteX17" fmla="*/ 874233 w 939210"/>
              <a:gd name="connsiteY17" fmla="*/ 11814 h 419396"/>
              <a:gd name="connsiteX18" fmla="*/ 939210 w 939210"/>
              <a:gd name="connsiteY18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47675 w 939210"/>
              <a:gd name="connsiteY4" fmla="*/ 189024 h 419396"/>
              <a:gd name="connsiteX5" fmla="*/ 206744 w 939210"/>
              <a:gd name="connsiteY5" fmla="*/ 135861 h 419396"/>
              <a:gd name="connsiteX6" fmla="*/ 254000 w 939210"/>
              <a:gd name="connsiteY6" fmla="*/ 112233 h 419396"/>
              <a:gd name="connsiteX7" fmla="*/ 277628 w 939210"/>
              <a:gd name="connsiteY7" fmla="*/ 100419 h 419396"/>
              <a:gd name="connsiteX8" fmla="*/ 336698 w 939210"/>
              <a:gd name="connsiteY8" fmla="*/ 70884 h 419396"/>
              <a:gd name="connsiteX9" fmla="*/ 360326 w 939210"/>
              <a:gd name="connsiteY9" fmla="*/ 59070 h 419396"/>
              <a:gd name="connsiteX10" fmla="*/ 378047 w 939210"/>
              <a:gd name="connsiteY10" fmla="*/ 53163 h 419396"/>
              <a:gd name="connsiteX11" fmla="*/ 395768 w 939210"/>
              <a:gd name="connsiteY11" fmla="*/ 41349 h 419396"/>
              <a:gd name="connsiteX12" fmla="*/ 425303 w 939210"/>
              <a:gd name="connsiteY12" fmla="*/ 35442 h 419396"/>
              <a:gd name="connsiteX13" fmla="*/ 478465 w 939210"/>
              <a:gd name="connsiteY13" fmla="*/ 17721 h 419396"/>
              <a:gd name="connsiteX14" fmla="*/ 537535 w 939210"/>
              <a:gd name="connsiteY14" fmla="*/ 0 h 419396"/>
              <a:gd name="connsiteX15" fmla="*/ 838791 w 939210"/>
              <a:gd name="connsiteY15" fmla="*/ 5907 h 419396"/>
              <a:gd name="connsiteX16" fmla="*/ 874233 w 939210"/>
              <a:gd name="connsiteY16" fmla="*/ 11814 h 419396"/>
              <a:gd name="connsiteX17" fmla="*/ 939210 w 939210"/>
              <a:gd name="connsiteY17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54000 w 939210"/>
              <a:gd name="connsiteY5" fmla="*/ 112233 h 419396"/>
              <a:gd name="connsiteX6" fmla="*/ 277628 w 939210"/>
              <a:gd name="connsiteY6" fmla="*/ 100419 h 419396"/>
              <a:gd name="connsiteX7" fmla="*/ 336698 w 939210"/>
              <a:gd name="connsiteY7" fmla="*/ 70884 h 419396"/>
              <a:gd name="connsiteX8" fmla="*/ 360326 w 939210"/>
              <a:gd name="connsiteY8" fmla="*/ 59070 h 419396"/>
              <a:gd name="connsiteX9" fmla="*/ 378047 w 939210"/>
              <a:gd name="connsiteY9" fmla="*/ 53163 h 419396"/>
              <a:gd name="connsiteX10" fmla="*/ 395768 w 939210"/>
              <a:gd name="connsiteY10" fmla="*/ 41349 h 419396"/>
              <a:gd name="connsiteX11" fmla="*/ 425303 w 939210"/>
              <a:gd name="connsiteY11" fmla="*/ 35442 h 419396"/>
              <a:gd name="connsiteX12" fmla="*/ 478465 w 939210"/>
              <a:gd name="connsiteY12" fmla="*/ 17721 h 419396"/>
              <a:gd name="connsiteX13" fmla="*/ 537535 w 939210"/>
              <a:gd name="connsiteY13" fmla="*/ 0 h 419396"/>
              <a:gd name="connsiteX14" fmla="*/ 838791 w 939210"/>
              <a:gd name="connsiteY14" fmla="*/ 5907 h 419396"/>
              <a:gd name="connsiteX15" fmla="*/ 874233 w 939210"/>
              <a:gd name="connsiteY15" fmla="*/ 11814 h 419396"/>
              <a:gd name="connsiteX16" fmla="*/ 939210 w 939210"/>
              <a:gd name="connsiteY16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54000 w 939210"/>
              <a:gd name="connsiteY5" fmla="*/ 112233 h 419396"/>
              <a:gd name="connsiteX6" fmla="*/ 277628 w 939210"/>
              <a:gd name="connsiteY6" fmla="*/ 100419 h 419396"/>
              <a:gd name="connsiteX7" fmla="*/ 336698 w 939210"/>
              <a:gd name="connsiteY7" fmla="*/ 70884 h 419396"/>
              <a:gd name="connsiteX8" fmla="*/ 360326 w 939210"/>
              <a:gd name="connsiteY8" fmla="*/ 59070 h 419396"/>
              <a:gd name="connsiteX9" fmla="*/ 395768 w 939210"/>
              <a:gd name="connsiteY9" fmla="*/ 41349 h 419396"/>
              <a:gd name="connsiteX10" fmla="*/ 425303 w 939210"/>
              <a:gd name="connsiteY10" fmla="*/ 35442 h 419396"/>
              <a:gd name="connsiteX11" fmla="*/ 478465 w 939210"/>
              <a:gd name="connsiteY11" fmla="*/ 17721 h 419396"/>
              <a:gd name="connsiteX12" fmla="*/ 537535 w 939210"/>
              <a:gd name="connsiteY12" fmla="*/ 0 h 419396"/>
              <a:gd name="connsiteX13" fmla="*/ 838791 w 939210"/>
              <a:gd name="connsiteY13" fmla="*/ 5907 h 419396"/>
              <a:gd name="connsiteX14" fmla="*/ 874233 w 939210"/>
              <a:gd name="connsiteY14" fmla="*/ 11814 h 419396"/>
              <a:gd name="connsiteX15" fmla="*/ 939210 w 939210"/>
              <a:gd name="connsiteY15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54000 w 939210"/>
              <a:gd name="connsiteY5" fmla="*/ 112233 h 419396"/>
              <a:gd name="connsiteX6" fmla="*/ 277628 w 939210"/>
              <a:gd name="connsiteY6" fmla="*/ 100419 h 419396"/>
              <a:gd name="connsiteX7" fmla="*/ 336698 w 939210"/>
              <a:gd name="connsiteY7" fmla="*/ 70884 h 419396"/>
              <a:gd name="connsiteX8" fmla="*/ 395768 w 939210"/>
              <a:gd name="connsiteY8" fmla="*/ 41349 h 419396"/>
              <a:gd name="connsiteX9" fmla="*/ 425303 w 939210"/>
              <a:gd name="connsiteY9" fmla="*/ 35442 h 419396"/>
              <a:gd name="connsiteX10" fmla="*/ 478465 w 939210"/>
              <a:gd name="connsiteY10" fmla="*/ 17721 h 419396"/>
              <a:gd name="connsiteX11" fmla="*/ 537535 w 939210"/>
              <a:gd name="connsiteY11" fmla="*/ 0 h 419396"/>
              <a:gd name="connsiteX12" fmla="*/ 838791 w 939210"/>
              <a:gd name="connsiteY12" fmla="*/ 5907 h 419396"/>
              <a:gd name="connsiteX13" fmla="*/ 874233 w 939210"/>
              <a:gd name="connsiteY13" fmla="*/ 11814 h 419396"/>
              <a:gd name="connsiteX14" fmla="*/ 939210 w 939210"/>
              <a:gd name="connsiteY14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77628 w 939210"/>
              <a:gd name="connsiteY5" fmla="*/ 100419 h 419396"/>
              <a:gd name="connsiteX6" fmla="*/ 336698 w 939210"/>
              <a:gd name="connsiteY6" fmla="*/ 70884 h 419396"/>
              <a:gd name="connsiteX7" fmla="*/ 395768 w 939210"/>
              <a:gd name="connsiteY7" fmla="*/ 41349 h 419396"/>
              <a:gd name="connsiteX8" fmla="*/ 425303 w 939210"/>
              <a:gd name="connsiteY8" fmla="*/ 35442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36698 w 939210"/>
              <a:gd name="connsiteY6" fmla="*/ 70884 h 419396"/>
              <a:gd name="connsiteX7" fmla="*/ 395768 w 939210"/>
              <a:gd name="connsiteY7" fmla="*/ 41349 h 419396"/>
              <a:gd name="connsiteX8" fmla="*/ 425303 w 939210"/>
              <a:gd name="connsiteY8" fmla="*/ 35442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25303 w 939210"/>
              <a:gd name="connsiteY8" fmla="*/ 35442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4248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4248 h 419396"/>
              <a:gd name="connsiteX10" fmla="*/ 562251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4248 h 419396"/>
              <a:gd name="connsiteX10" fmla="*/ 562251 w 939210"/>
              <a:gd name="connsiteY10" fmla="*/ 0 h 419396"/>
              <a:gd name="connsiteX11" fmla="*/ 838791 w 939210"/>
              <a:gd name="connsiteY11" fmla="*/ 5907 h 419396"/>
              <a:gd name="connsiteX12" fmla="*/ 939210 w 939210"/>
              <a:gd name="connsiteY12" fmla="*/ 11814 h 419396"/>
              <a:gd name="connsiteX0" fmla="*/ 0 w 838791"/>
              <a:gd name="connsiteY0" fmla="*/ 419396 h 419396"/>
              <a:gd name="connsiteX1" fmla="*/ 35442 w 838791"/>
              <a:gd name="connsiteY1" fmla="*/ 348512 h 419396"/>
              <a:gd name="connsiteX2" fmla="*/ 88605 w 838791"/>
              <a:gd name="connsiteY2" fmla="*/ 271721 h 419396"/>
              <a:gd name="connsiteX3" fmla="*/ 147675 w 838791"/>
              <a:gd name="connsiteY3" fmla="*/ 189024 h 419396"/>
              <a:gd name="connsiteX4" fmla="*/ 206744 w 838791"/>
              <a:gd name="connsiteY4" fmla="*/ 135861 h 419396"/>
              <a:gd name="connsiteX5" fmla="*/ 281747 w 838791"/>
              <a:gd name="connsiteY5" fmla="*/ 86946 h 419396"/>
              <a:gd name="connsiteX6" fmla="*/ 357295 w 838791"/>
              <a:gd name="connsiteY6" fmla="*/ 57411 h 419396"/>
              <a:gd name="connsiteX7" fmla="*/ 395768 w 838791"/>
              <a:gd name="connsiteY7" fmla="*/ 41349 h 419396"/>
              <a:gd name="connsiteX8" fmla="*/ 441780 w 838791"/>
              <a:gd name="connsiteY8" fmla="*/ 21968 h 419396"/>
              <a:gd name="connsiteX9" fmla="*/ 478465 w 838791"/>
              <a:gd name="connsiteY9" fmla="*/ 4248 h 419396"/>
              <a:gd name="connsiteX10" fmla="*/ 562251 w 838791"/>
              <a:gd name="connsiteY10" fmla="*/ 0 h 419396"/>
              <a:gd name="connsiteX11" fmla="*/ 838791 w 838791"/>
              <a:gd name="connsiteY11" fmla="*/ 5907 h 419396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57295 w 706972"/>
              <a:gd name="connsiteY6" fmla="*/ 64977 h 426962"/>
              <a:gd name="connsiteX7" fmla="*/ 395768 w 706972"/>
              <a:gd name="connsiteY7" fmla="*/ 48915 h 426962"/>
              <a:gd name="connsiteX8" fmla="*/ 441780 w 706972"/>
              <a:gd name="connsiteY8" fmla="*/ 29534 h 426962"/>
              <a:gd name="connsiteX9" fmla="*/ 478465 w 706972"/>
              <a:gd name="connsiteY9" fmla="*/ 11814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57295 w 706972"/>
              <a:gd name="connsiteY6" fmla="*/ 64977 h 426962"/>
              <a:gd name="connsiteX7" fmla="*/ 395768 w 706972"/>
              <a:gd name="connsiteY7" fmla="*/ 48915 h 426962"/>
              <a:gd name="connsiteX8" fmla="*/ 441780 w 706972"/>
              <a:gd name="connsiteY8" fmla="*/ 29534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95768 w 706972"/>
              <a:gd name="connsiteY7" fmla="*/ 48915 h 426962"/>
              <a:gd name="connsiteX8" fmla="*/ 441780 w 706972"/>
              <a:gd name="connsiteY8" fmla="*/ 29534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41780 w 706972"/>
              <a:gd name="connsiteY8" fmla="*/ 29534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08845 w 706972"/>
              <a:gd name="connsiteY9" fmla="*/ 12866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08845 w 706972"/>
              <a:gd name="connsiteY9" fmla="*/ 12866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19915 w 706972"/>
              <a:gd name="connsiteY9" fmla="*/ 9245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19915 w 706972"/>
              <a:gd name="connsiteY9" fmla="*/ 9245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88605 w 706972"/>
              <a:gd name="connsiteY3" fmla="*/ 279287 h 426962"/>
              <a:gd name="connsiteX4" fmla="*/ 147675 w 706972"/>
              <a:gd name="connsiteY4" fmla="*/ 196590 h 426962"/>
              <a:gd name="connsiteX5" fmla="*/ 206744 w 706972"/>
              <a:gd name="connsiteY5" fmla="*/ 143427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9676 w 706972"/>
              <a:gd name="connsiteY3" fmla="*/ 246699 h 426962"/>
              <a:gd name="connsiteX4" fmla="*/ 147675 w 706972"/>
              <a:gd name="connsiteY4" fmla="*/ 196590 h 426962"/>
              <a:gd name="connsiteX5" fmla="*/ 206744 w 706972"/>
              <a:gd name="connsiteY5" fmla="*/ 143427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7675 w 706972"/>
              <a:gd name="connsiteY4" fmla="*/ 196590 h 426962"/>
              <a:gd name="connsiteX5" fmla="*/ 206744 w 706972"/>
              <a:gd name="connsiteY5" fmla="*/ 143427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147675 w 706972"/>
              <a:gd name="connsiteY5" fmla="*/ 196590 h 426962"/>
              <a:gd name="connsiteX6" fmla="*/ 206744 w 706972"/>
              <a:gd name="connsiteY6" fmla="*/ 143427 h 426962"/>
              <a:gd name="connsiteX7" fmla="*/ 281747 w 706972"/>
              <a:gd name="connsiteY7" fmla="*/ 94512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169816 w 706972"/>
              <a:gd name="connsiteY5" fmla="*/ 169433 h 426962"/>
              <a:gd name="connsiteX6" fmla="*/ 206744 w 706972"/>
              <a:gd name="connsiteY6" fmla="*/ 143427 h 426962"/>
              <a:gd name="connsiteX7" fmla="*/ 281747 w 706972"/>
              <a:gd name="connsiteY7" fmla="*/ 94512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169816 w 706972"/>
              <a:gd name="connsiteY5" fmla="*/ 169433 h 426962"/>
              <a:gd name="connsiteX6" fmla="*/ 211172 w 706972"/>
              <a:gd name="connsiteY6" fmla="*/ 127133 h 426962"/>
              <a:gd name="connsiteX7" fmla="*/ 281747 w 706972"/>
              <a:gd name="connsiteY7" fmla="*/ 94512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7701 w 706972"/>
              <a:gd name="connsiteY10" fmla="*/ 14676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64521 w 706972"/>
              <a:gd name="connsiteY2" fmla="*/ 275556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7701 w 706972"/>
              <a:gd name="connsiteY10" fmla="*/ 14676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64521 w 706972"/>
              <a:gd name="connsiteY2" fmla="*/ 275556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64521 w 706972"/>
              <a:gd name="connsiteY2" fmla="*/ 275556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49022 w 706972"/>
              <a:gd name="connsiteY2" fmla="*/ 262882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84177 w 706972"/>
              <a:gd name="connsiteY3" fmla="*/ 212300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84177 w 706972"/>
              <a:gd name="connsiteY3" fmla="*/ 212300 h 426962"/>
              <a:gd name="connsiteX4" fmla="*/ 130946 w 706972"/>
              <a:gd name="connsiteY4" fmla="*/ 150635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43139 w 706972"/>
              <a:gd name="connsiteY8" fmla="*/ 40196 h 426962"/>
              <a:gd name="connsiteX9" fmla="*/ 450637 w 706972"/>
              <a:gd name="connsiteY9" fmla="*/ 24103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43139 w 706972"/>
              <a:gd name="connsiteY8" fmla="*/ 40196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43139 w 706972"/>
              <a:gd name="connsiteY8" fmla="*/ 40196 h 426962"/>
              <a:gd name="connsiteX9" fmla="*/ 706972 w 706972"/>
              <a:gd name="connsiteY9" fmla="*/ 0 h 426962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9022 w 443139"/>
              <a:gd name="connsiteY2" fmla="*/ 222686 h 386766"/>
              <a:gd name="connsiteX3" fmla="*/ 75321 w 443139"/>
              <a:gd name="connsiteY3" fmla="*/ 170294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5321 w 443139"/>
              <a:gd name="connsiteY3" fmla="*/ 170294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5321 w 443139"/>
              <a:gd name="connsiteY3" fmla="*/ 170294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39" h="386766">
                <a:moveTo>
                  <a:pt x="0" y="386766"/>
                </a:moveTo>
                <a:cubicBezTo>
                  <a:pt x="7384" y="371999"/>
                  <a:pt x="8820" y="343529"/>
                  <a:pt x="15514" y="315881"/>
                </a:cubicBezTo>
                <a:cubicBezTo>
                  <a:pt x="22208" y="288233"/>
                  <a:pt x="29829" y="233373"/>
                  <a:pt x="40166" y="220876"/>
                </a:cubicBezTo>
                <a:cubicBezTo>
                  <a:pt x="50503" y="197516"/>
                  <a:pt x="64619" y="174216"/>
                  <a:pt x="79749" y="155810"/>
                </a:cubicBezTo>
                <a:cubicBezTo>
                  <a:pt x="94879" y="137404"/>
                  <a:pt x="111994" y="127349"/>
                  <a:pt x="130946" y="110439"/>
                </a:cubicBezTo>
                <a:cubicBezTo>
                  <a:pt x="149898" y="93529"/>
                  <a:pt x="180504" y="76376"/>
                  <a:pt x="204530" y="63401"/>
                </a:cubicBezTo>
                <a:cubicBezTo>
                  <a:pt x="228556" y="50426"/>
                  <a:pt x="249506" y="41403"/>
                  <a:pt x="275105" y="32591"/>
                </a:cubicBezTo>
                <a:cubicBezTo>
                  <a:pt x="300704" y="23779"/>
                  <a:pt x="330121" y="15962"/>
                  <a:pt x="358127" y="10530"/>
                </a:cubicBezTo>
                <a:cubicBezTo>
                  <a:pt x="386133" y="5098"/>
                  <a:pt x="384998" y="8454"/>
                  <a:pt x="443139" y="0"/>
                </a:cubicBezTo>
              </a:path>
            </a:pathLst>
          </a:cu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42"/>
          <p:cNvSpPr/>
          <p:nvPr/>
        </p:nvSpPr>
        <p:spPr>
          <a:xfrm rot="16200000">
            <a:off x="3779688" y="1390101"/>
            <a:ext cx="1305880" cy="5726236"/>
          </a:xfrm>
          <a:custGeom>
            <a:avLst/>
            <a:gdLst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64977 w 939210"/>
              <a:gd name="connsiteY3" fmla="*/ 313070 h 419396"/>
              <a:gd name="connsiteX4" fmla="*/ 88605 w 939210"/>
              <a:gd name="connsiteY4" fmla="*/ 271721 h 419396"/>
              <a:gd name="connsiteX5" fmla="*/ 106326 w 939210"/>
              <a:gd name="connsiteY5" fmla="*/ 254000 h 419396"/>
              <a:gd name="connsiteX6" fmla="*/ 118140 w 939210"/>
              <a:gd name="connsiteY6" fmla="*/ 230372 h 419396"/>
              <a:gd name="connsiteX7" fmla="*/ 135861 w 939210"/>
              <a:gd name="connsiteY7" fmla="*/ 206745 h 419396"/>
              <a:gd name="connsiteX8" fmla="*/ 147675 w 939210"/>
              <a:gd name="connsiteY8" fmla="*/ 189024 h 419396"/>
              <a:gd name="connsiteX9" fmla="*/ 206744 w 939210"/>
              <a:gd name="connsiteY9" fmla="*/ 135861 h 419396"/>
              <a:gd name="connsiteX10" fmla="*/ 254000 w 939210"/>
              <a:gd name="connsiteY10" fmla="*/ 112233 h 419396"/>
              <a:gd name="connsiteX11" fmla="*/ 277628 w 939210"/>
              <a:gd name="connsiteY11" fmla="*/ 100419 h 419396"/>
              <a:gd name="connsiteX12" fmla="*/ 336698 w 939210"/>
              <a:gd name="connsiteY12" fmla="*/ 70884 h 419396"/>
              <a:gd name="connsiteX13" fmla="*/ 360326 w 939210"/>
              <a:gd name="connsiteY13" fmla="*/ 59070 h 419396"/>
              <a:gd name="connsiteX14" fmla="*/ 378047 w 939210"/>
              <a:gd name="connsiteY14" fmla="*/ 53163 h 419396"/>
              <a:gd name="connsiteX15" fmla="*/ 395768 w 939210"/>
              <a:gd name="connsiteY15" fmla="*/ 41349 h 419396"/>
              <a:gd name="connsiteX16" fmla="*/ 425303 w 939210"/>
              <a:gd name="connsiteY16" fmla="*/ 35442 h 419396"/>
              <a:gd name="connsiteX17" fmla="*/ 478465 w 939210"/>
              <a:gd name="connsiteY17" fmla="*/ 17721 h 419396"/>
              <a:gd name="connsiteX18" fmla="*/ 537535 w 939210"/>
              <a:gd name="connsiteY18" fmla="*/ 0 h 419396"/>
              <a:gd name="connsiteX19" fmla="*/ 838791 w 939210"/>
              <a:gd name="connsiteY19" fmla="*/ 5907 h 419396"/>
              <a:gd name="connsiteX20" fmla="*/ 874233 w 939210"/>
              <a:gd name="connsiteY20" fmla="*/ 11814 h 419396"/>
              <a:gd name="connsiteX21" fmla="*/ 939210 w 939210"/>
              <a:gd name="connsiteY21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06326 w 939210"/>
              <a:gd name="connsiteY4" fmla="*/ 254000 h 419396"/>
              <a:gd name="connsiteX5" fmla="*/ 118140 w 939210"/>
              <a:gd name="connsiteY5" fmla="*/ 230372 h 419396"/>
              <a:gd name="connsiteX6" fmla="*/ 135861 w 939210"/>
              <a:gd name="connsiteY6" fmla="*/ 206745 h 419396"/>
              <a:gd name="connsiteX7" fmla="*/ 147675 w 939210"/>
              <a:gd name="connsiteY7" fmla="*/ 189024 h 419396"/>
              <a:gd name="connsiteX8" fmla="*/ 206744 w 939210"/>
              <a:gd name="connsiteY8" fmla="*/ 135861 h 419396"/>
              <a:gd name="connsiteX9" fmla="*/ 254000 w 939210"/>
              <a:gd name="connsiteY9" fmla="*/ 112233 h 419396"/>
              <a:gd name="connsiteX10" fmla="*/ 277628 w 939210"/>
              <a:gd name="connsiteY10" fmla="*/ 100419 h 419396"/>
              <a:gd name="connsiteX11" fmla="*/ 336698 w 939210"/>
              <a:gd name="connsiteY11" fmla="*/ 70884 h 419396"/>
              <a:gd name="connsiteX12" fmla="*/ 360326 w 939210"/>
              <a:gd name="connsiteY12" fmla="*/ 59070 h 419396"/>
              <a:gd name="connsiteX13" fmla="*/ 378047 w 939210"/>
              <a:gd name="connsiteY13" fmla="*/ 53163 h 419396"/>
              <a:gd name="connsiteX14" fmla="*/ 395768 w 939210"/>
              <a:gd name="connsiteY14" fmla="*/ 41349 h 419396"/>
              <a:gd name="connsiteX15" fmla="*/ 425303 w 939210"/>
              <a:gd name="connsiteY15" fmla="*/ 35442 h 419396"/>
              <a:gd name="connsiteX16" fmla="*/ 478465 w 939210"/>
              <a:gd name="connsiteY16" fmla="*/ 17721 h 419396"/>
              <a:gd name="connsiteX17" fmla="*/ 537535 w 939210"/>
              <a:gd name="connsiteY17" fmla="*/ 0 h 419396"/>
              <a:gd name="connsiteX18" fmla="*/ 838791 w 939210"/>
              <a:gd name="connsiteY18" fmla="*/ 5907 h 419396"/>
              <a:gd name="connsiteX19" fmla="*/ 874233 w 939210"/>
              <a:gd name="connsiteY19" fmla="*/ 11814 h 419396"/>
              <a:gd name="connsiteX20" fmla="*/ 939210 w 939210"/>
              <a:gd name="connsiteY20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18140 w 939210"/>
              <a:gd name="connsiteY4" fmla="*/ 230372 h 419396"/>
              <a:gd name="connsiteX5" fmla="*/ 135861 w 939210"/>
              <a:gd name="connsiteY5" fmla="*/ 206745 h 419396"/>
              <a:gd name="connsiteX6" fmla="*/ 147675 w 939210"/>
              <a:gd name="connsiteY6" fmla="*/ 189024 h 419396"/>
              <a:gd name="connsiteX7" fmla="*/ 206744 w 939210"/>
              <a:gd name="connsiteY7" fmla="*/ 135861 h 419396"/>
              <a:gd name="connsiteX8" fmla="*/ 254000 w 939210"/>
              <a:gd name="connsiteY8" fmla="*/ 112233 h 419396"/>
              <a:gd name="connsiteX9" fmla="*/ 277628 w 939210"/>
              <a:gd name="connsiteY9" fmla="*/ 100419 h 419396"/>
              <a:gd name="connsiteX10" fmla="*/ 336698 w 939210"/>
              <a:gd name="connsiteY10" fmla="*/ 70884 h 419396"/>
              <a:gd name="connsiteX11" fmla="*/ 360326 w 939210"/>
              <a:gd name="connsiteY11" fmla="*/ 59070 h 419396"/>
              <a:gd name="connsiteX12" fmla="*/ 378047 w 939210"/>
              <a:gd name="connsiteY12" fmla="*/ 53163 h 419396"/>
              <a:gd name="connsiteX13" fmla="*/ 395768 w 939210"/>
              <a:gd name="connsiteY13" fmla="*/ 41349 h 419396"/>
              <a:gd name="connsiteX14" fmla="*/ 425303 w 939210"/>
              <a:gd name="connsiteY14" fmla="*/ 35442 h 419396"/>
              <a:gd name="connsiteX15" fmla="*/ 478465 w 939210"/>
              <a:gd name="connsiteY15" fmla="*/ 17721 h 419396"/>
              <a:gd name="connsiteX16" fmla="*/ 537535 w 939210"/>
              <a:gd name="connsiteY16" fmla="*/ 0 h 419396"/>
              <a:gd name="connsiteX17" fmla="*/ 838791 w 939210"/>
              <a:gd name="connsiteY17" fmla="*/ 5907 h 419396"/>
              <a:gd name="connsiteX18" fmla="*/ 874233 w 939210"/>
              <a:gd name="connsiteY18" fmla="*/ 11814 h 419396"/>
              <a:gd name="connsiteX19" fmla="*/ 939210 w 939210"/>
              <a:gd name="connsiteY19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18140 w 939210"/>
              <a:gd name="connsiteY4" fmla="*/ 230372 h 419396"/>
              <a:gd name="connsiteX5" fmla="*/ 147675 w 939210"/>
              <a:gd name="connsiteY5" fmla="*/ 189024 h 419396"/>
              <a:gd name="connsiteX6" fmla="*/ 206744 w 939210"/>
              <a:gd name="connsiteY6" fmla="*/ 135861 h 419396"/>
              <a:gd name="connsiteX7" fmla="*/ 254000 w 939210"/>
              <a:gd name="connsiteY7" fmla="*/ 112233 h 419396"/>
              <a:gd name="connsiteX8" fmla="*/ 277628 w 939210"/>
              <a:gd name="connsiteY8" fmla="*/ 100419 h 419396"/>
              <a:gd name="connsiteX9" fmla="*/ 336698 w 939210"/>
              <a:gd name="connsiteY9" fmla="*/ 70884 h 419396"/>
              <a:gd name="connsiteX10" fmla="*/ 360326 w 939210"/>
              <a:gd name="connsiteY10" fmla="*/ 59070 h 419396"/>
              <a:gd name="connsiteX11" fmla="*/ 378047 w 939210"/>
              <a:gd name="connsiteY11" fmla="*/ 53163 h 419396"/>
              <a:gd name="connsiteX12" fmla="*/ 395768 w 939210"/>
              <a:gd name="connsiteY12" fmla="*/ 41349 h 419396"/>
              <a:gd name="connsiteX13" fmla="*/ 425303 w 939210"/>
              <a:gd name="connsiteY13" fmla="*/ 35442 h 419396"/>
              <a:gd name="connsiteX14" fmla="*/ 478465 w 939210"/>
              <a:gd name="connsiteY14" fmla="*/ 17721 h 419396"/>
              <a:gd name="connsiteX15" fmla="*/ 537535 w 939210"/>
              <a:gd name="connsiteY15" fmla="*/ 0 h 419396"/>
              <a:gd name="connsiteX16" fmla="*/ 838791 w 939210"/>
              <a:gd name="connsiteY16" fmla="*/ 5907 h 419396"/>
              <a:gd name="connsiteX17" fmla="*/ 874233 w 939210"/>
              <a:gd name="connsiteY17" fmla="*/ 11814 h 419396"/>
              <a:gd name="connsiteX18" fmla="*/ 939210 w 939210"/>
              <a:gd name="connsiteY18" fmla="*/ 11814 h 419396"/>
              <a:gd name="connsiteX0" fmla="*/ 0 w 939210"/>
              <a:gd name="connsiteY0" fmla="*/ 419396 h 419396"/>
              <a:gd name="connsiteX1" fmla="*/ 17721 w 939210"/>
              <a:gd name="connsiteY1" fmla="*/ 389861 h 419396"/>
              <a:gd name="connsiteX2" fmla="*/ 35442 w 939210"/>
              <a:gd name="connsiteY2" fmla="*/ 348512 h 419396"/>
              <a:gd name="connsiteX3" fmla="*/ 88605 w 939210"/>
              <a:gd name="connsiteY3" fmla="*/ 271721 h 419396"/>
              <a:gd name="connsiteX4" fmla="*/ 147675 w 939210"/>
              <a:gd name="connsiteY4" fmla="*/ 189024 h 419396"/>
              <a:gd name="connsiteX5" fmla="*/ 206744 w 939210"/>
              <a:gd name="connsiteY5" fmla="*/ 135861 h 419396"/>
              <a:gd name="connsiteX6" fmla="*/ 254000 w 939210"/>
              <a:gd name="connsiteY6" fmla="*/ 112233 h 419396"/>
              <a:gd name="connsiteX7" fmla="*/ 277628 w 939210"/>
              <a:gd name="connsiteY7" fmla="*/ 100419 h 419396"/>
              <a:gd name="connsiteX8" fmla="*/ 336698 w 939210"/>
              <a:gd name="connsiteY8" fmla="*/ 70884 h 419396"/>
              <a:gd name="connsiteX9" fmla="*/ 360326 w 939210"/>
              <a:gd name="connsiteY9" fmla="*/ 59070 h 419396"/>
              <a:gd name="connsiteX10" fmla="*/ 378047 w 939210"/>
              <a:gd name="connsiteY10" fmla="*/ 53163 h 419396"/>
              <a:gd name="connsiteX11" fmla="*/ 395768 w 939210"/>
              <a:gd name="connsiteY11" fmla="*/ 41349 h 419396"/>
              <a:gd name="connsiteX12" fmla="*/ 425303 w 939210"/>
              <a:gd name="connsiteY12" fmla="*/ 35442 h 419396"/>
              <a:gd name="connsiteX13" fmla="*/ 478465 w 939210"/>
              <a:gd name="connsiteY13" fmla="*/ 17721 h 419396"/>
              <a:gd name="connsiteX14" fmla="*/ 537535 w 939210"/>
              <a:gd name="connsiteY14" fmla="*/ 0 h 419396"/>
              <a:gd name="connsiteX15" fmla="*/ 838791 w 939210"/>
              <a:gd name="connsiteY15" fmla="*/ 5907 h 419396"/>
              <a:gd name="connsiteX16" fmla="*/ 874233 w 939210"/>
              <a:gd name="connsiteY16" fmla="*/ 11814 h 419396"/>
              <a:gd name="connsiteX17" fmla="*/ 939210 w 939210"/>
              <a:gd name="connsiteY17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54000 w 939210"/>
              <a:gd name="connsiteY5" fmla="*/ 112233 h 419396"/>
              <a:gd name="connsiteX6" fmla="*/ 277628 w 939210"/>
              <a:gd name="connsiteY6" fmla="*/ 100419 h 419396"/>
              <a:gd name="connsiteX7" fmla="*/ 336698 w 939210"/>
              <a:gd name="connsiteY7" fmla="*/ 70884 h 419396"/>
              <a:gd name="connsiteX8" fmla="*/ 360326 w 939210"/>
              <a:gd name="connsiteY8" fmla="*/ 59070 h 419396"/>
              <a:gd name="connsiteX9" fmla="*/ 378047 w 939210"/>
              <a:gd name="connsiteY9" fmla="*/ 53163 h 419396"/>
              <a:gd name="connsiteX10" fmla="*/ 395768 w 939210"/>
              <a:gd name="connsiteY10" fmla="*/ 41349 h 419396"/>
              <a:gd name="connsiteX11" fmla="*/ 425303 w 939210"/>
              <a:gd name="connsiteY11" fmla="*/ 35442 h 419396"/>
              <a:gd name="connsiteX12" fmla="*/ 478465 w 939210"/>
              <a:gd name="connsiteY12" fmla="*/ 17721 h 419396"/>
              <a:gd name="connsiteX13" fmla="*/ 537535 w 939210"/>
              <a:gd name="connsiteY13" fmla="*/ 0 h 419396"/>
              <a:gd name="connsiteX14" fmla="*/ 838791 w 939210"/>
              <a:gd name="connsiteY14" fmla="*/ 5907 h 419396"/>
              <a:gd name="connsiteX15" fmla="*/ 874233 w 939210"/>
              <a:gd name="connsiteY15" fmla="*/ 11814 h 419396"/>
              <a:gd name="connsiteX16" fmla="*/ 939210 w 939210"/>
              <a:gd name="connsiteY16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54000 w 939210"/>
              <a:gd name="connsiteY5" fmla="*/ 112233 h 419396"/>
              <a:gd name="connsiteX6" fmla="*/ 277628 w 939210"/>
              <a:gd name="connsiteY6" fmla="*/ 100419 h 419396"/>
              <a:gd name="connsiteX7" fmla="*/ 336698 w 939210"/>
              <a:gd name="connsiteY7" fmla="*/ 70884 h 419396"/>
              <a:gd name="connsiteX8" fmla="*/ 360326 w 939210"/>
              <a:gd name="connsiteY8" fmla="*/ 59070 h 419396"/>
              <a:gd name="connsiteX9" fmla="*/ 395768 w 939210"/>
              <a:gd name="connsiteY9" fmla="*/ 41349 h 419396"/>
              <a:gd name="connsiteX10" fmla="*/ 425303 w 939210"/>
              <a:gd name="connsiteY10" fmla="*/ 35442 h 419396"/>
              <a:gd name="connsiteX11" fmla="*/ 478465 w 939210"/>
              <a:gd name="connsiteY11" fmla="*/ 17721 h 419396"/>
              <a:gd name="connsiteX12" fmla="*/ 537535 w 939210"/>
              <a:gd name="connsiteY12" fmla="*/ 0 h 419396"/>
              <a:gd name="connsiteX13" fmla="*/ 838791 w 939210"/>
              <a:gd name="connsiteY13" fmla="*/ 5907 h 419396"/>
              <a:gd name="connsiteX14" fmla="*/ 874233 w 939210"/>
              <a:gd name="connsiteY14" fmla="*/ 11814 h 419396"/>
              <a:gd name="connsiteX15" fmla="*/ 939210 w 939210"/>
              <a:gd name="connsiteY15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54000 w 939210"/>
              <a:gd name="connsiteY5" fmla="*/ 112233 h 419396"/>
              <a:gd name="connsiteX6" fmla="*/ 277628 w 939210"/>
              <a:gd name="connsiteY6" fmla="*/ 100419 h 419396"/>
              <a:gd name="connsiteX7" fmla="*/ 336698 w 939210"/>
              <a:gd name="connsiteY7" fmla="*/ 70884 h 419396"/>
              <a:gd name="connsiteX8" fmla="*/ 395768 w 939210"/>
              <a:gd name="connsiteY8" fmla="*/ 41349 h 419396"/>
              <a:gd name="connsiteX9" fmla="*/ 425303 w 939210"/>
              <a:gd name="connsiteY9" fmla="*/ 35442 h 419396"/>
              <a:gd name="connsiteX10" fmla="*/ 478465 w 939210"/>
              <a:gd name="connsiteY10" fmla="*/ 17721 h 419396"/>
              <a:gd name="connsiteX11" fmla="*/ 537535 w 939210"/>
              <a:gd name="connsiteY11" fmla="*/ 0 h 419396"/>
              <a:gd name="connsiteX12" fmla="*/ 838791 w 939210"/>
              <a:gd name="connsiteY12" fmla="*/ 5907 h 419396"/>
              <a:gd name="connsiteX13" fmla="*/ 874233 w 939210"/>
              <a:gd name="connsiteY13" fmla="*/ 11814 h 419396"/>
              <a:gd name="connsiteX14" fmla="*/ 939210 w 939210"/>
              <a:gd name="connsiteY14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77628 w 939210"/>
              <a:gd name="connsiteY5" fmla="*/ 100419 h 419396"/>
              <a:gd name="connsiteX6" fmla="*/ 336698 w 939210"/>
              <a:gd name="connsiteY6" fmla="*/ 70884 h 419396"/>
              <a:gd name="connsiteX7" fmla="*/ 395768 w 939210"/>
              <a:gd name="connsiteY7" fmla="*/ 41349 h 419396"/>
              <a:gd name="connsiteX8" fmla="*/ 425303 w 939210"/>
              <a:gd name="connsiteY8" fmla="*/ 35442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36698 w 939210"/>
              <a:gd name="connsiteY6" fmla="*/ 70884 h 419396"/>
              <a:gd name="connsiteX7" fmla="*/ 395768 w 939210"/>
              <a:gd name="connsiteY7" fmla="*/ 41349 h 419396"/>
              <a:gd name="connsiteX8" fmla="*/ 425303 w 939210"/>
              <a:gd name="connsiteY8" fmla="*/ 35442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25303 w 939210"/>
              <a:gd name="connsiteY8" fmla="*/ 35442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17721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4248 h 419396"/>
              <a:gd name="connsiteX10" fmla="*/ 537535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4248 h 419396"/>
              <a:gd name="connsiteX10" fmla="*/ 562251 w 939210"/>
              <a:gd name="connsiteY10" fmla="*/ 0 h 419396"/>
              <a:gd name="connsiteX11" fmla="*/ 838791 w 939210"/>
              <a:gd name="connsiteY11" fmla="*/ 5907 h 419396"/>
              <a:gd name="connsiteX12" fmla="*/ 874233 w 939210"/>
              <a:gd name="connsiteY12" fmla="*/ 11814 h 419396"/>
              <a:gd name="connsiteX13" fmla="*/ 939210 w 939210"/>
              <a:gd name="connsiteY13" fmla="*/ 11814 h 419396"/>
              <a:gd name="connsiteX0" fmla="*/ 0 w 939210"/>
              <a:gd name="connsiteY0" fmla="*/ 419396 h 419396"/>
              <a:gd name="connsiteX1" fmla="*/ 35442 w 939210"/>
              <a:gd name="connsiteY1" fmla="*/ 348512 h 419396"/>
              <a:gd name="connsiteX2" fmla="*/ 88605 w 939210"/>
              <a:gd name="connsiteY2" fmla="*/ 271721 h 419396"/>
              <a:gd name="connsiteX3" fmla="*/ 147675 w 939210"/>
              <a:gd name="connsiteY3" fmla="*/ 189024 h 419396"/>
              <a:gd name="connsiteX4" fmla="*/ 206744 w 939210"/>
              <a:gd name="connsiteY4" fmla="*/ 135861 h 419396"/>
              <a:gd name="connsiteX5" fmla="*/ 281747 w 939210"/>
              <a:gd name="connsiteY5" fmla="*/ 86946 h 419396"/>
              <a:gd name="connsiteX6" fmla="*/ 357295 w 939210"/>
              <a:gd name="connsiteY6" fmla="*/ 57411 h 419396"/>
              <a:gd name="connsiteX7" fmla="*/ 395768 w 939210"/>
              <a:gd name="connsiteY7" fmla="*/ 41349 h 419396"/>
              <a:gd name="connsiteX8" fmla="*/ 441780 w 939210"/>
              <a:gd name="connsiteY8" fmla="*/ 21968 h 419396"/>
              <a:gd name="connsiteX9" fmla="*/ 478465 w 939210"/>
              <a:gd name="connsiteY9" fmla="*/ 4248 h 419396"/>
              <a:gd name="connsiteX10" fmla="*/ 562251 w 939210"/>
              <a:gd name="connsiteY10" fmla="*/ 0 h 419396"/>
              <a:gd name="connsiteX11" fmla="*/ 838791 w 939210"/>
              <a:gd name="connsiteY11" fmla="*/ 5907 h 419396"/>
              <a:gd name="connsiteX12" fmla="*/ 939210 w 939210"/>
              <a:gd name="connsiteY12" fmla="*/ 11814 h 419396"/>
              <a:gd name="connsiteX0" fmla="*/ 0 w 838791"/>
              <a:gd name="connsiteY0" fmla="*/ 419396 h 419396"/>
              <a:gd name="connsiteX1" fmla="*/ 35442 w 838791"/>
              <a:gd name="connsiteY1" fmla="*/ 348512 h 419396"/>
              <a:gd name="connsiteX2" fmla="*/ 88605 w 838791"/>
              <a:gd name="connsiteY2" fmla="*/ 271721 h 419396"/>
              <a:gd name="connsiteX3" fmla="*/ 147675 w 838791"/>
              <a:gd name="connsiteY3" fmla="*/ 189024 h 419396"/>
              <a:gd name="connsiteX4" fmla="*/ 206744 w 838791"/>
              <a:gd name="connsiteY4" fmla="*/ 135861 h 419396"/>
              <a:gd name="connsiteX5" fmla="*/ 281747 w 838791"/>
              <a:gd name="connsiteY5" fmla="*/ 86946 h 419396"/>
              <a:gd name="connsiteX6" fmla="*/ 357295 w 838791"/>
              <a:gd name="connsiteY6" fmla="*/ 57411 h 419396"/>
              <a:gd name="connsiteX7" fmla="*/ 395768 w 838791"/>
              <a:gd name="connsiteY7" fmla="*/ 41349 h 419396"/>
              <a:gd name="connsiteX8" fmla="*/ 441780 w 838791"/>
              <a:gd name="connsiteY8" fmla="*/ 21968 h 419396"/>
              <a:gd name="connsiteX9" fmla="*/ 478465 w 838791"/>
              <a:gd name="connsiteY9" fmla="*/ 4248 h 419396"/>
              <a:gd name="connsiteX10" fmla="*/ 562251 w 838791"/>
              <a:gd name="connsiteY10" fmla="*/ 0 h 419396"/>
              <a:gd name="connsiteX11" fmla="*/ 838791 w 838791"/>
              <a:gd name="connsiteY11" fmla="*/ 5907 h 419396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57295 w 706972"/>
              <a:gd name="connsiteY6" fmla="*/ 64977 h 426962"/>
              <a:gd name="connsiteX7" fmla="*/ 395768 w 706972"/>
              <a:gd name="connsiteY7" fmla="*/ 48915 h 426962"/>
              <a:gd name="connsiteX8" fmla="*/ 441780 w 706972"/>
              <a:gd name="connsiteY8" fmla="*/ 29534 h 426962"/>
              <a:gd name="connsiteX9" fmla="*/ 478465 w 706972"/>
              <a:gd name="connsiteY9" fmla="*/ 11814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57295 w 706972"/>
              <a:gd name="connsiteY6" fmla="*/ 64977 h 426962"/>
              <a:gd name="connsiteX7" fmla="*/ 395768 w 706972"/>
              <a:gd name="connsiteY7" fmla="*/ 48915 h 426962"/>
              <a:gd name="connsiteX8" fmla="*/ 441780 w 706972"/>
              <a:gd name="connsiteY8" fmla="*/ 29534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95768 w 706972"/>
              <a:gd name="connsiteY7" fmla="*/ 48915 h 426962"/>
              <a:gd name="connsiteX8" fmla="*/ 441780 w 706972"/>
              <a:gd name="connsiteY8" fmla="*/ 29534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41780 w 706972"/>
              <a:gd name="connsiteY8" fmla="*/ 29534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86704 w 706972"/>
              <a:gd name="connsiteY9" fmla="*/ 21919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497775 w 706972"/>
              <a:gd name="connsiteY9" fmla="*/ 16487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08845 w 706972"/>
              <a:gd name="connsiteY9" fmla="*/ 12866 h 426962"/>
              <a:gd name="connsiteX10" fmla="*/ 562251 w 706972"/>
              <a:gd name="connsiteY10" fmla="*/ 7566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08845 w 706972"/>
              <a:gd name="connsiteY9" fmla="*/ 12866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35442 w 706972"/>
              <a:gd name="connsiteY1" fmla="*/ 356078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19915 w 706972"/>
              <a:gd name="connsiteY9" fmla="*/ 9245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88605 w 706972"/>
              <a:gd name="connsiteY2" fmla="*/ 279287 h 426962"/>
              <a:gd name="connsiteX3" fmla="*/ 147675 w 706972"/>
              <a:gd name="connsiteY3" fmla="*/ 196590 h 426962"/>
              <a:gd name="connsiteX4" fmla="*/ 206744 w 706972"/>
              <a:gd name="connsiteY4" fmla="*/ 143427 h 426962"/>
              <a:gd name="connsiteX5" fmla="*/ 281747 w 706972"/>
              <a:gd name="connsiteY5" fmla="*/ 94512 h 426962"/>
              <a:gd name="connsiteX6" fmla="*/ 344010 w 706972"/>
              <a:gd name="connsiteY6" fmla="*/ 6316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19915 w 706972"/>
              <a:gd name="connsiteY9" fmla="*/ 9245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88605 w 706972"/>
              <a:gd name="connsiteY3" fmla="*/ 279287 h 426962"/>
              <a:gd name="connsiteX4" fmla="*/ 147675 w 706972"/>
              <a:gd name="connsiteY4" fmla="*/ 196590 h 426962"/>
              <a:gd name="connsiteX5" fmla="*/ 206744 w 706972"/>
              <a:gd name="connsiteY5" fmla="*/ 143427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9676 w 706972"/>
              <a:gd name="connsiteY3" fmla="*/ 246699 h 426962"/>
              <a:gd name="connsiteX4" fmla="*/ 147675 w 706972"/>
              <a:gd name="connsiteY4" fmla="*/ 196590 h 426962"/>
              <a:gd name="connsiteX5" fmla="*/ 206744 w 706972"/>
              <a:gd name="connsiteY5" fmla="*/ 143427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7675 w 706972"/>
              <a:gd name="connsiteY4" fmla="*/ 196590 h 426962"/>
              <a:gd name="connsiteX5" fmla="*/ 206744 w 706972"/>
              <a:gd name="connsiteY5" fmla="*/ 143427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147675 w 706972"/>
              <a:gd name="connsiteY5" fmla="*/ 196590 h 426962"/>
              <a:gd name="connsiteX6" fmla="*/ 206744 w 706972"/>
              <a:gd name="connsiteY6" fmla="*/ 143427 h 426962"/>
              <a:gd name="connsiteX7" fmla="*/ 281747 w 706972"/>
              <a:gd name="connsiteY7" fmla="*/ 94512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169816 w 706972"/>
              <a:gd name="connsiteY5" fmla="*/ 169433 h 426962"/>
              <a:gd name="connsiteX6" fmla="*/ 206744 w 706972"/>
              <a:gd name="connsiteY6" fmla="*/ 143427 h 426962"/>
              <a:gd name="connsiteX7" fmla="*/ 281747 w 706972"/>
              <a:gd name="connsiteY7" fmla="*/ 94512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169816 w 706972"/>
              <a:gd name="connsiteY5" fmla="*/ 169433 h 426962"/>
              <a:gd name="connsiteX6" fmla="*/ 211172 w 706972"/>
              <a:gd name="connsiteY6" fmla="*/ 127133 h 426962"/>
              <a:gd name="connsiteX7" fmla="*/ 281747 w 706972"/>
              <a:gd name="connsiteY7" fmla="*/ 94512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81747 w 706972"/>
              <a:gd name="connsiteY6" fmla="*/ 94512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4010 w 706972"/>
              <a:gd name="connsiteY7" fmla="*/ 63167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44010 w 706972"/>
              <a:gd name="connsiteY8" fmla="*/ 63167 h 426962"/>
              <a:gd name="connsiteX9" fmla="*/ 389125 w 706972"/>
              <a:gd name="connsiteY9" fmla="*/ 41673 h 426962"/>
              <a:gd name="connsiteX10" fmla="*/ 450637 w 706972"/>
              <a:gd name="connsiteY10" fmla="*/ 24103 h 426962"/>
              <a:gd name="connsiteX11" fmla="*/ 519915 w 706972"/>
              <a:gd name="connsiteY11" fmla="*/ 9245 h 426962"/>
              <a:gd name="connsiteX12" fmla="*/ 573322 w 706972"/>
              <a:gd name="connsiteY12" fmla="*/ 3945 h 426962"/>
              <a:gd name="connsiteX13" fmla="*/ 706972 w 706972"/>
              <a:gd name="connsiteY13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9915 w 706972"/>
              <a:gd name="connsiteY10" fmla="*/ 9245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73377 w 706972"/>
              <a:gd name="connsiteY2" fmla="*/ 270125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7701 w 706972"/>
              <a:gd name="connsiteY10" fmla="*/ 14676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64521 w 706972"/>
              <a:gd name="connsiteY2" fmla="*/ 275556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17701 w 706972"/>
              <a:gd name="connsiteY10" fmla="*/ 14676 h 426962"/>
              <a:gd name="connsiteX11" fmla="*/ 573322 w 706972"/>
              <a:gd name="connsiteY11" fmla="*/ 3945 h 426962"/>
              <a:gd name="connsiteX12" fmla="*/ 706972 w 706972"/>
              <a:gd name="connsiteY12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64521 w 706972"/>
              <a:gd name="connsiteY2" fmla="*/ 275556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45717 w 706972"/>
              <a:gd name="connsiteY7" fmla="*/ 60111 h 426962"/>
              <a:gd name="connsiteX8" fmla="*/ 389125 w 706972"/>
              <a:gd name="connsiteY8" fmla="*/ 41673 h 426962"/>
              <a:gd name="connsiteX9" fmla="*/ 450637 w 706972"/>
              <a:gd name="connsiteY9" fmla="*/ 24103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64521 w 706972"/>
              <a:gd name="connsiteY2" fmla="*/ 275556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26585 w 706972"/>
              <a:gd name="connsiteY1" fmla="*/ 354267 h 426962"/>
              <a:gd name="connsiteX2" fmla="*/ 49022 w 706972"/>
              <a:gd name="connsiteY2" fmla="*/ 262882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97462 w 706972"/>
              <a:gd name="connsiteY3" fmla="*/ 228594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84177 w 706972"/>
              <a:gd name="connsiteY3" fmla="*/ 212300 h 426962"/>
              <a:gd name="connsiteX4" fmla="*/ 142016 w 706972"/>
              <a:gd name="connsiteY4" fmla="*/ 179602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84177 w 706972"/>
              <a:gd name="connsiteY3" fmla="*/ 212300 h 426962"/>
              <a:gd name="connsiteX4" fmla="*/ 130946 w 706972"/>
              <a:gd name="connsiteY4" fmla="*/ 150635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11172 w 706972"/>
              <a:gd name="connsiteY5" fmla="*/ 127133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90604 w 706972"/>
              <a:gd name="connsiteY6" fmla="*/ 85460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89125 w 706972"/>
              <a:gd name="connsiteY7" fmla="*/ 41673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50637 w 706972"/>
              <a:gd name="connsiteY8" fmla="*/ 24103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43139 w 706972"/>
              <a:gd name="connsiteY8" fmla="*/ 40196 h 426962"/>
              <a:gd name="connsiteX9" fmla="*/ 450637 w 706972"/>
              <a:gd name="connsiteY9" fmla="*/ 24103 h 426962"/>
              <a:gd name="connsiteX10" fmla="*/ 573322 w 706972"/>
              <a:gd name="connsiteY10" fmla="*/ 3945 h 426962"/>
              <a:gd name="connsiteX11" fmla="*/ 706972 w 706972"/>
              <a:gd name="connsiteY11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43139 w 706972"/>
              <a:gd name="connsiteY8" fmla="*/ 40196 h 426962"/>
              <a:gd name="connsiteX9" fmla="*/ 573322 w 706972"/>
              <a:gd name="connsiteY9" fmla="*/ 3945 h 426962"/>
              <a:gd name="connsiteX10" fmla="*/ 706972 w 706972"/>
              <a:gd name="connsiteY10" fmla="*/ 0 h 426962"/>
              <a:gd name="connsiteX0" fmla="*/ 0 w 706972"/>
              <a:gd name="connsiteY0" fmla="*/ 426962 h 426962"/>
              <a:gd name="connsiteX1" fmla="*/ 15514 w 706972"/>
              <a:gd name="connsiteY1" fmla="*/ 356077 h 426962"/>
              <a:gd name="connsiteX2" fmla="*/ 49022 w 706972"/>
              <a:gd name="connsiteY2" fmla="*/ 262882 h 426962"/>
              <a:gd name="connsiteX3" fmla="*/ 75321 w 706972"/>
              <a:gd name="connsiteY3" fmla="*/ 210490 h 426962"/>
              <a:gd name="connsiteX4" fmla="*/ 130946 w 706972"/>
              <a:gd name="connsiteY4" fmla="*/ 150635 h 426962"/>
              <a:gd name="connsiteX5" fmla="*/ 204530 w 706972"/>
              <a:gd name="connsiteY5" fmla="*/ 103597 h 426962"/>
              <a:gd name="connsiteX6" fmla="*/ 275105 w 706972"/>
              <a:gd name="connsiteY6" fmla="*/ 72787 h 426962"/>
              <a:gd name="connsiteX7" fmla="*/ 358127 w 706972"/>
              <a:gd name="connsiteY7" fmla="*/ 50726 h 426962"/>
              <a:gd name="connsiteX8" fmla="*/ 443139 w 706972"/>
              <a:gd name="connsiteY8" fmla="*/ 40196 h 426962"/>
              <a:gd name="connsiteX9" fmla="*/ 706972 w 706972"/>
              <a:gd name="connsiteY9" fmla="*/ 0 h 426962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9022 w 443139"/>
              <a:gd name="connsiteY2" fmla="*/ 222686 h 386766"/>
              <a:gd name="connsiteX3" fmla="*/ 75321 w 443139"/>
              <a:gd name="connsiteY3" fmla="*/ 170294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5321 w 443139"/>
              <a:gd name="connsiteY3" fmla="*/ 170294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5321 w 443139"/>
              <a:gd name="connsiteY3" fmla="*/ 170294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58127 w 443139"/>
              <a:gd name="connsiteY7" fmla="*/ 10530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25426 w 443139"/>
              <a:gd name="connsiteY7" fmla="*/ 18919 h 386766"/>
              <a:gd name="connsiteX8" fmla="*/ 443139 w 443139"/>
              <a:gd name="connsiteY8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25426 w 443139"/>
              <a:gd name="connsiteY7" fmla="*/ 18919 h 386766"/>
              <a:gd name="connsiteX8" fmla="*/ 415243 w 443139"/>
              <a:gd name="connsiteY8" fmla="*/ 3789 h 386766"/>
              <a:gd name="connsiteX9" fmla="*/ 443139 w 443139"/>
              <a:gd name="connsiteY9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25426 w 443139"/>
              <a:gd name="connsiteY7" fmla="*/ 18919 h 386766"/>
              <a:gd name="connsiteX8" fmla="*/ 385657 w 443139"/>
              <a:gd name="connsiteY8" fmla="*/ 6736 h 386766"/>
              <a:gd name="connsiteX9" fmla="*/ 443139 w 443139"/>
              <a:gd name="connsiteY9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75105 w 443139"/>
              <a:gd name="connsiteY6" fmla="*/ 32591 h 386766"/>
              <a:gd name="connsiteX7" fmla="*/ 317640 w 443139"/>
              <a:gd name="connsiteY7" fmla="*/ 18692 h 386766"/>
              <a:gd name="connsiteX8" fmla="*/ 385657 w 443139"/>
              <a:gd name="connsiteY8" fmla="*/ 6736 h 386766"/>
              <a:gd name="connsiteX9" fmla="*/ 443139 w 443139"/>
              <a:gd name="connsiteY9" fmla="*/ 0 h 386766"/>
              <a:gd name="connsiteX0" fmla="*/ 0 w 443139"/>
              <a:gd name="connsiteY0" fmla="*/ 386766 h 386766"/>
              <a:gd name="connsiteX1" fmla="*/ 15514 w 443139"/>
              <a:gd name="connsiteY1" fmla="*/ 315881 h 386766"/>
              <a:gd name="connsiteX2" fmla="*/ 40166 w 443139"/>
              <a:gd name="connsiteY2" fmla="*/ 220876 h 386766"/>
              <a:gd name="connsiteX3" fmla="*/ 79749 w 443139"/>
              <a:gd name="connsiteY3" fmla="*/ 155810 h 386766"/>
              <a:gd name="connsiteX4" fmla="*/ 130946 w 443139"/>
              <a:gd name="connsiteY4" fmla="*/ 110439 h 386766"/>
              <a:gd name="connsiteX5" fmla="*/ 204530 w 443139"/>
              <a:gd name="connsiteY5" fmla="*/ 63401 h 386766"/>
              <a:gd name="connsiteX6" fmla="*/ 267319 w 443139"/>
              <a:gd name="connsiteY6" fmla="*/ 32591 h 386766"/>
              <a:gd name="connsiteX7" fmla="*/ 317640 w 443139"/>
              <a:gd name="connsiteY7" fmla="*/ 18692 h 386766"/>
              <a:gd name="connsiteX8" fmla="*/ 385657 w 443139"/>
              <a:gd name="connsiteY8" fmla="*/ 6736 h 386766"/>
              <a:gd name="connsiteX9" fmla="*/ 443139 w 443139"/>
              <a:gd name="connsiteY9" fmla="*/ 0 h 38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139" h="386766">
                <a:moveTo>
                  <a:pt x="0" y="386766"/>
                </a:moveTo>
                <a:cubicBezTo>
                  <a:pt x="7384" y="371999"/>
                  <a:pt x="8820" y="343529"/>
                  <a:pt x="15514" y="315881"/>
                </a:cubicBezTo>
                <a:cubicBezTo>
                  <a:pt x="22208" y="288233"/>
                  <a:pt x="29829" y="233373"/>
                  <a:pt x="40166" y="220876"/>
                </a:cubicBezTo>
                <a:cubicBezTo>
                  <a:pt x="50503" y="197516"/>
                  <a:pt x="64619" y="174216"/>
                  <a:pt x="79749" y="155810"/>
                </a:cubicBezTo>
                <a:cubicBezTo>
                  <a:pt x="94879" y="137404"/>
                  <a:pt x="111994" y="127349"/>
                  <a:pt x="130946" y="110439"/>
                </a:cubicBezTo>
                <a:cubicBezTo>
                  <a:pt x="149898" y="93529"/>
                  <a:pt x="181801" y="76376"/>
                  <a:pt x="204530" y="63401"/>
                </a:cubicBezTo>
                <a:cubicBezTo>
                  <a:pt x="227259" y="50426"/>
                  <a:pt x="248467" y="40043"/>
                  <a:pt x="267319" y="32591"/>
                </a:cubicBezTo>
                <a:cubicBezTo>
                  <a:pt x="286171" y="25139"/>
                  <a:pt x="297917" y="23001"/>
                  <a:pt x="317640" y="18692"/>
                </a:cubicBezTo>
                <a:cubicBezTo>
                  <a:pt x="337363" y="14383"/>
                  <a:pt x="366038" y="9889"/>
                  <a:pt x="385657" y="6736"/>
                </a:cubicBezTo>
                <a:cubicBezTo>
                  <a:pt x="405276" y="3583"/>
                  <a:pt x="438490" y="631"/>
                  <a:pt x="443139" y="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58447" y="4322506"/>
            <a:ext cx="149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cs typeface="Century Gothic"/>
              </a:rPr>
              <a:t>Polarization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8869" y="5537095"/>
            <a:ext cx="72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cs typeface="Century Gothic"/>
              </a:rPr>
              <a:t>Time</a:t>
            </a:r>
          </a:p>
        </p:txBody>
      </p:sp>
      <p:sp>
        <p:nvSpPr>
          <p:cNvPr id="16" name="TextBox 15"/>
          <p:cNvSpPr txBox="1"/>
          <p:nvPr/>
        </p:nvSpPr>
        <p:spPr>
          <a:xfrm rot="21418764">
            <a:off x="5640009" y="1219674"/>
            <a:ext cx="3092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/>
              <a:buChar char="•"/>
            </a:pPr>
            <a:r>
              <a:rPr lang="en-US" sz="1500" dirty="0">
                <a:cs typeface="Century Gothic"/>
              </a:rPr>
              <a:t>Once DNP is stopped, the polarization begins to decay towards its natural, thermal-equilibrium value</a:t>
            </a:r>
          </a:p>
          <a:p>
            <a:pPr marL="214304" indent="-214304">
              <a:buFont typeface="Arial"/>
              <a:buChar char="•"/>
            </a:pPr>
            <a:r>
              <a:rPr lang="en-US" sz="1500" dirty="0">
                <a:cs typeface="Century Gothic"/>
              </a:rPr>
              <a:t>Decay is exponential, with </a:t>
            </a:r>
            <a:r>
              <a:rPr lang="en-US" sz="1500" i="1" dirty="0">
                <a:cs typeface="Century Gothic"/>
              </a:rPr>
              <a:t>T</a:t>
            </a:r>
            <a:r>
              <a:rPr lang="en-US" sz="1500" i="1" baseline="-25000" dirty="0">
                <a:cs typeface="Century Gothic"/>
              </a:rPr>
              <a:t>1</a:t>
            </a:r>
            <a:r>
              <a:rPr lang="en-US" sz="1500" dirty="0">
                <a:cs typeface="Century Gothic"/>
              </a:rPr>
              <a:t> </a:t>
            </a:r>
            <a:r>
              <a:rPr lang="en-US" sz="1500" i="1" dirty="0">
                <a:cs typeface="Century Gothic"/>
              </a:rPr>
              <a:t>(spin-lattice time constant or relaxation time)</a:t>
            </a:r>
            <a:r>
              <a:rPr lang="en-US" sz="1500" dirty="0">
                <a:cs typeface="Century Gothic"/>
              </a:rPr>
              <a:t> of a few days to a few months</a:t>
            </a:r>
          </a:p>
          <a:p>
            <a:pPr marL="214304" indent="-214304">
              <a:buFont typeface="Arial"/>
              <a:buChar char="•"/>
            </a:pPr>
            <a:r>
              <a:rPr lang="en-US" sz="1500" dirty="0">
                <a:cs typeface="Century Gothic"/>
              </a:rPr>
              <a:t>Holding field is typically ~½ tesla (higher is better)</a:t>
            </a:r>
          </a:p>
          <a:p>
            <a:pPr marL="214304" indent="-214304">
              <a:buFont typeface="Arial"/>
              <a:buChar char="•"/>
            </a:pPr>
            <a:r>
              <a:rPr lang="en-US" sz="1500" dirty="0">
                <a:cs typeface="Century Gothic"/>
              </a:rPr>
              <a:t>Temperature is typically &lt; 50 </a:t>
            </a:r>
            <a:r>
              <a:rPr lang="en-US" sz="1500" dirty="0" err="1">
                <a:cs typeface="Century Gothic"/>
              </a:rPr>
              <a:t>mK</a:t>
            </a:r>
            <a:r>
              <a:rPr lang="en-US" sz="1500" dirty="0">
                <a:cs typeface="Century Gothic"/>
              </a:rPr>
              <a:t> (lower is better)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2362" y="4044444"/>
            <a:ext cx="1611263" cy="300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entury Gothic"/>
                <a:cs typeface="Century Gothic"/>
              </a:rPr>
              <a:t>P(t) = P</a:t>
            </a:r>
            <a:r>
              <a:rPr lang="en-US" sz="1350" baseline="-25000" dirty="0">
                <a:latin typeface="Century Gothic"/>
                <a:cs typeface="Century Gothic"/>
              </a:rPr>
              <a:t>o</a:t>
            </a:r>
            <a:r>
              <a:rPr lang="en-US" sz="1350" dirty="0">
                <a:latin typeface="Century Gothic"/>
                <a:cs typeface="Century Gothic"/>
              </a:rPr>
              <a:t>e</a:t>
            </a:r>
            <a:r>
              <a:rPr lang="en-US" sz="1350" baseline="30000" dirty="0">
                <a:latin typeface="Century Gothic"/>
                <a:cs typeface="Century Gothic"/>
              </a:rPr>
              <a:t>-t/T1 </a:t>
            </a:r>
            <a:r>
              <a:rPr lang="en-US" sz="1350" dirty="0">
                <a:latin typeface="Century Gothic"/>
                <a:cs typeface="Century Gothic"/>
              </a:rPr>
              <a:t>+ P</a:t>
            </a:r>
            <a:r>
              <a:rPr lang="en-US" sz="1350" baseline="-25000" dirty="0">
                <a:latin typeface="Century Gothic"/>
                <a:cs typeface="Century Gothic"/>
              </a:rPr>
              <a:t>TE</a:t>
            </a:r>
          </a:p>
        </p:txBody>
      </p:sp>
      <p:cxnSp>
        <p:nvCxnSpPr>
          <p:cNvPr id="18" name="Straight Arrow Connector 4"/>
          <p:cNvCxnSpPr>
            <a:endCxn id="13" idx="4"/>
          </p:cNvCxnSpPr>
          <p:nvPr/>
        </p:nvCxnSpPr>
        <p:spPr>
          <a:xfrm flipH="1">
            <a:off x="3204606" y="4321442"/>
            <a:ext cx="367756" cy="1988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9"/>
          <p:cNvCxnSpPr/>
          <p:nvPr/>
        </p:nvCxnSpPr>
        <p:spPr>
          <a:xfrm flipV="1">
            <a:off x="0" y="1264161"/>
            <a:ext cx="1817566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" y="917913"/>
            <a:ext cx="18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Freezing the spins</a:t>
            </a:r>
            <a:endParaRPr lang="ru-RU" dirty="0"/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8A009013-A96B-4AA1-B433-3EE534E52449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7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050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CBCEDDFD-EE1B-48FD-98D5-47210FE7DC5B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8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9" y="844550"/>
            <a:ext cx="7201036" cy="54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Connector 49"/>
          <p:cNvCxnSpPr/>
          <p:nvPr/>
        </p:nvCxnSpPr>
        <p:spPr>
          <a:xfrm>
            <a:off x="1" y="749812"/>
            <a:ext cx="6838950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403563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335742" algn="l"/>
                <a:tab pos="672677" algn="l"/>
                <a:tab pos="1009609" algn="l"/>
                <a:tab pos="1346543" algn="l"/>
                <a:tab pos="1683476" algn="l"/>
                <a:tab pos="2020410" algn="l"/>
                <a:tab pos="2357344" algn="l"/>
                <a:tab pos="2694277" algn="l"/>
                <a:tab pos="3031210" algn="l"/>
                <a:tab pos="3368144" algn="l"/>
                <a:tab pos="3705077" algn="l"/>
                <a:tab pos="4042010" algn="l"/>
                <a:tab pos="4378944" algn="l"/>
                <a:tab pos="4715878" algn="l"/>
                <a:tab pos="5052811" algn="l"/>
                <a:tab pos="5389745" algn="l"/>
                <a:tab pos="5726677" algn="l"/>
                <a:tab pos="6063612" algn="l"/>
                <a:tab pos="6400544" algn="l"/>
                <a:tab pos="6737478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 «</a:t>
            </a:r>
            <a:r>
              <a:rPr lang="en-US" altLang="ru-RU" dirty="0">
                <a:solidFill>
                  <a:srgbClr val="000000"/>
                </a:solidFill>
              </a:rPr>
              <a:t>Crystal Ball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  <a:r>
              <a:rPr lang="en-US" altLang="ru-RU" dirty="0">
                <a:solidFill>
                  <a:srgbClr val="000000"/>
                </a:solidFill>
              </a:rPr>
              <a:t> detector and superconducting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magnet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on MAMI C (Mainz)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5014529"/>
            <a:ext cx="1243230" cy="12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/>
        </p:nvSpPr>
        <p:spPr>
          <a:xfrm>
            <a:off x="8223250" y="6385336"/>
            <a:ext cx="914400" cy="472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2">
              <a:defRPr/>
            </a:pPr>
            <a:fld id="{CBCEDDFD-EE1B-48FD-98D5-47210FE7DC5B}" type="slidenum">
              <a:rPr lang="ru-RU" sz="2700">
                <a:solidFill>
                  <a:prstClr val="black"/>
                </a:solidFill>
                <a:latin typeface="Calibri" panose="020F0502020204030204"/>
              </a:rPr>
              <a:pPr defTabSz="685772">
                <a:defRPr/>
              </a:pPr>
              <a:t>9</a:t>
            </a:fld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" name="Straight Connector 49"/>
          <p:cNvCxnSpPr/>
          <p:nvPr/>
        </p:nvCxnSpPr>
        <p:spPr>
          <a:xfrm flipV="1">
            <a:off x="1" y="749811"/>
            <a:ext cx="4319081" cy="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" y="403563"/>
            <a:ext cx="432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ru-RU" dirty="0"/>
              <a:t>Holding </a:t>
            </a:r>
            <a:r>
              <a:rPr lang="en-US" altLang="ru-RU" dirty="0"/>
              <a:t>c</a:t>
            </a:r>
            <a:r>
              <a:rPr lang="de-DE" altLang="ru-RU" dirty="0" err="1"/>
              <a:t>oil</a:t>
            </a:r>
            <a:r>
              <a:rPr lang="de-DE" altLang="ru-RU" dirty="0"/>
              <a:t> on open </a:t>
            </a:r>
            <a:r>
              <a:rPr lang="en-US" altLang="ru-RU" dirty="0"/>
              <a:t>Mainz</a:t>
            </a:r>
            <a:r>
              <a:rPr lang="de-DE" altLang="ru-RU" dirty="0"/>
              <a:t> </a:t>
            </a:r>
            <a:r>
              <a:rPr lang="de-DE" altLang="ru-RU" dirty="0" err="1"/>
              <a:t>dilution</a:t>
            </a:r>
            <a:r>
              <a:rPr lang="de-DE" altLang="ru-RU" dirty="0"/>
              <a:t> </a:t>
            </a:r>
            <a:r>
              <a:rPr lang="de-DE" altLang="ru-RU" dirty="0" err="1"/>
              <a:t>cryostat</a:t>
            </a:r>
            <a:endParaRPr lang="de-DE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3761" b="8130"/>
          <a:stretch/>
        </p:blipFill>
        <p:spPr>
          <a:xfrm>
            <a:off x="742951" y="869951"/>
            <a:ext cx="7767762" cy="5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70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14565</TotalTime>
  <Words>674</Words>
  <Application>Microsoft Office PowerPoint</Application>
  <PresentationFormat>Экран (4:3)</PresentationFormat>
  <Paragraphs>158</Paragraphs>
  <Slides>18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Ретро</vt:lpstr>
      <vt:lpstr>1_Тема Office</vt:lpstr>
      <vt:lpstr>Formel</vt:lpstr>
      <vt:lpstr>Dilution cryostats for experiments with the Frozen Spin polarized Target at particle accelerators.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Frozen Spin polarized Target on MAMI C ( Mainz) - 2010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Теплообмен при кипении многокомпонентных рабочих тел, используемых в низкотемпературных установках</dc:title>
  <dc:creator>Антон Должиков</dc:creator>
  <cp:lastModifiedBy>IvanTP</cp:lastModifiedBy>
  <cp:revision>204</cp:revision>
  <dcterms:created xsi:type="dcterms:W3CDTF">2018-09-13T19:15:21Z</dcterms:created>
  <dcterms:modified xsi:type="dcterms:W3CDTF">2022-06-06T12:14:39Z</dcterms:modified>
</cp:coreProperties>
</file>