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8" r:id="rId4"/>
    <p:sldId id="268" r:id="rId5"/>
    <p:sldId id="269" r:id="rId6"/>
    <p:sldId id="259" r:id="rId7"/>
    <p:sldId id="260" r:id="rId8"/>
    <p:sldId id="261" r:id="rId9"/>
    <p:sldId id="263" r:id="rId10"/>
    <p:sldId id="264" r:id="rId11"/>
    <p:sldId id="262" r:id="rId12"/>
    <p:sldId id="273" r:id="rId13"/>
    <p:sldId id="274" r:id="rId14"/>
    <p:sldId id="277" r:id="rId15"/>
    <p:sldId id="275" r:id="rId16"/>
    <p:sldId id="265" r:id="rId17"/>
    <p:sldId id="266" r:id="rId18"/>
    <p:sldId id="270" r:id="rId19"/>
    <p:sldId id="276" r:id="rId20"/>
    <p:sldId id="272" r:id="rId21"/>
    <p:sldId id="271" r:id="rId22"/>
    <p:sldId id="278" r:id="rId23"/>
    <p:sldId id="267"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660033"/>
    <a:srgbClr val="01515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p:scale>
          <a:sx n="70" d="100"/>
          <a:sy n="70" d="100"/>
        </p:scale>
        <p:origin x="-1092"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E52F7-B519-4355-962F-5C2F7FF1A4F5}" type="datetimeFigureOut">
              <a:rPr lang="ru-RU" smtClean="0"/>
              <a:t>07.06.2022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77363-BDD5-45A3-B0AF-8E5A59711C8B}" type="slidenum">
              <a:rPr lang="ru-RU" smtClean="0"/>
              <a:t>‹#›</a:t>
            </a:fld>
            <a:endParaRPr lang="ru-RU"/>
          </a:p>
        </p:txBody>
      </p:sp>
    </p:spTree>
    <p:extLst>
      <p:ext uri="{BB962C8B-B14F-4D97-AF65-F5344CB8AC3E}">
        <p14:creationId xmlns:p14="http://schemas.microsoft.com/office/powerpoint/2010/main" val="386853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858ADB3-009A-4BE0-9066-05125E026E80}" type="slidenum">
              <a:rPr lang="es-ES"/>
              <a:pPr>
                <a:defRPr/>
              </a:pPr>
              <a:t>‹#›</a:t>
            </a:fld>
            <a:endParaRPr lang="es-ES" dirty="0"/>
          </a:p>
        </p:txBody>
      </p:sp>
    </p:spTree>
    <p:extLst>
      <p:ext uri="{BB962C8B-B14F-4D97-AF65-F5344CB8AC3E}">
        <p14:creationId xmlns:p14="http://schemas.microsoft.com/office/powerpoint/2010/main" val="65536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EFFF272-0411-4462-A2FE-20B680FBDA91}" type="slidenum">
              <a:rPr lang="es-ES"/>
              <a:pPr>
                <a:defRPr/>
              </a:pPr>
              <a:t>‹#›</a:t>
            </a:fld>
            <a:endParaRPr lang="es-ES" dirty="0"/>
          </a:p>
        </p:txBody>
      </p:sp>
    </p:spTree>
    <p:extLst>
      <p:ext uri="{BB962C8B-B14F-4D97-AF65-F5344CB8AC3E}">
        <p14:creationId xmlns:p14="http://schemas.microsoft.com/office/powerpoint/2010/main" val="276293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C1731DE-C9F2-4631-B01A-54A556BDA664}" type="slidenum">
              <a:rPr lang="es-ES"/>
              <a:pPr>
                <a:defRPr/>
              </a:pPr>
              <a:t>‹#›</a:t>
            </a:fld>
            <a:endParaRPr lang="es-ES" dirty="0"/>
          </a:p>
        </p:txBody>
      </p:sp>
    </p:spTree>
    <p:extLst>
      <p:ext uri="{BB962C8B-B14F-4D97-AF65-F5344CB8AC3E}">
        <p14:creationId xmlns:p14="http://schemas.microsoft.com/office/powerpoint/2010/main" val="349228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A5DF843-F184-464A-8A77-9353E7F35322}" type="slidenum">
              <a:rPr lang="es-ES"/>
              <a:pPr>
                <a:defRPr/>
              </a:pPr>
              <a:t>‹#›</a:t>
            </a:fld>
            <a:endParaRPr lang="es-ES" dirty="0"/>
          </a:p>
        </p:txBody>
      </p:sp>
    </p:spTree>
    <p:extLst>
      <p:ext uri="{BB962C8B-B14F-4D97-AF65-F5344CB8AC3E}">
        <p14:creationId xmlns:p14="http://schemas.microsoft.com/office/powerpoint/2010/main" val="55242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53834E4-1515-41F0-8EB8-4374A7E18A55}" type="slidenum">
              <a:rPr lang="es-ES"/>
              <a:pPr>
                <a:defRPr/>
              </a:pPr>
              <a:t>‹#›</a:t>
            </a:fld>
            <a:endParaRPr lang="es-ES" dirty="0"/>
          </a:p>
        </p:txBody>
      </p:sp>
    </p:spTree>
    <p:extLst>
      <p:ext uri="{BB962C8B-B14F-4D97-AF65-F5344CB8AC3E}">
        <p14:creationId xmlns:p14="http://schemas.microsoft.com/office/powerpoint/2010/main" val="339693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6F9FD49-07B9-430A-B1C1-8D462C0AA3F3}" type="slidenum">
              <a:rPr lang="es-ES"/>
              <a:pPr>
                <a:defRPr/>
              </a:pPr>
              <a:t>‹#›</a:t>
            </a:fld>
            <a:endParaRPr lang="es-ES" dirty="0"/>
          </a:p>
        </p:txBody>
      </p:sp>
    </p:spTree>
    <p:extLst>
      <p:ext uri="{BB962C8B-B14F-4D97-AF65-F5344CB8AC3E}">
        <p14:creationId xmlns:p14="http://schemas.microsoft.com/office/powerpoint/2010/main" val="212127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F74850D-AC10-44F7-8E3E-F83FA63FBD2C}" type="slidenum">
              <a:rPr lang="es-ES"/>
              <a:pPr>
                <a:defRPr/>
              </a:pPr>
              <a:t>‹#›</a:t>
            </a:fld>
            <a:endParaRPr lang="es-ES" dirty="0"/>
          </a:p>
        </p:txBody>
      </p:sp>
    </p:spTree>
    <p:extLst>
      <p:ext uri="{BB962C8B-B14F-4D97-AF65-F5344CB8AC3E}">
        <p14:creationId xmlns:p14="http://schemas.microsoft.com/office/powerpoint/2010/main" val="191591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C25294F-E11F-4A0A-A8B6-82DCF7AAE172}" type="slidenum">
              <a:rPr lang="es-ES"/>
              <a:pPr>
                <a:defRPr/>
              </a:pPr>
              <a:t>‹#›</a:t>
            </a:fld>
            <a:endParaRPr lang="es-ES" dirty="0"/>
          </a:p>
        </p:txBody>
      </p:sp>
    </p:spTree>
    <p:extLst>
      <p:ext uri="{BB962C8B-B14F-4D97-AF65-F5344CB8AC3E}">
        <p14:creationId xmlns:p14="http://schemas.microsoft.com/office/powerpoint/2010/main" val="330878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60AC728-5BEB-4D0A-AE8F-AF41E03A13A9}" type="slidenum">
              <a:rPr lang="es-ES"/>
              <a:pPr>
                <a:defRPr/>
              </a:pPr>
              <a:t>‹#›</a:t>
            </a:fld>
            <a:endParaRPr lang="es-ES" dirty="0"/>
          </a:p>
        </p:txBody>
      </p:sp>
    </p:spTree>
    <p:extLst>
      <p:ext uri="{BB962C8B-B14F-4D97-AF65-F5344CB8AC3E}">
        <p14:creationId xmlns:p14="http://schemas.microsoft.com/office/powerpoint/2010/main" val="104614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0A5D051-46B6-4F1B-A5C5-590D591B8B6C}" type="slidenum">
              <a:rPr lang="es-ES"/>
              <a:pPr>
                <a:defRPr/>
              </a:pPr>
              <a:t>‹#›</a:t>
            </a:fld>
            <a:endParaRPr lang="es-ES" dirty="0"/>
          </a:p>
        </p:txBody>
      </p:sp>
    </p:spTree>
    <p:extLst>
      <p:ext uri="{BB962C8B-B14F-4D97-AF65-F5344CB8AC3E}">
        <p14:creationId xmlns:p14="http://schemas.microsoft.com/office/powerpoint/2010/main" val="302215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3AED338-148F-44CB-AF5C-FB3201CCFB62}" type="slidenum">
              <a:rPr lang="es-ES"/>
              <a:pPr>
                <a:defRPr/>
              </a:pPr>
              <a:t>‹#›</a:t>
            </a:fld>
            <a:endParaRPr lang="es-ES" dirty="0"/>
          </a:p>
        </p:txBody>
      </p:sp>
    </p:spTree>
    <p:extLst>
      <p:ext uri="{BB962C8B-B14F-4D97-AF65-F5344CB8AC3E}">
        <p14:creationId xmlns:p14="http://schemas.microsoft.com/office/powerpoint/2010/main" val="405958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ru-RU"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A9DCAF99-0F62-483A-85E8-F13DF6C9369D}"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4644008" y="3933056"/>
            <a:ext cx="4104456" cy="2448272"/>
          </a:xfrm>
        </p:spPr>
        <p:txBody>
          <a:bodyPr>
            <a:noAutofit/>
          </a:bodyPr>
          <a:lstStyle/>
          <a:p>
            <a:r>
              <a:rPr lang="en-US" sz="3300" b="1" dirty="0">
                <a:latin typeface="Times New Roman" panose="02020603050405020304" pitchFamily="18" charset="0"/>
                <a:cs typeface="Times New Roman" panose="02020603050405020304" pitchFamily="18" charset="0"/>
              </a:rPr>
              <a:t>Experimental setup for elemental analysis using prompt gamma rays at research reactor IBR-2</a:t>
            </a:r>
            <a:endParaRPr lang="ru-RU" sz="33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rot="451760">
            <a:off x="1344316" y="2794389"/>
            <a:ext cx="2808312" cy="1754326"/>
          </a:xfrm>
          <a:prstGeom prst="rect">
            <a:avLst/>
          </a:prstGeom>
        </p:spPr>
        <p:txBody>
          <a:bodyPr wrap="square">
            <a:spAutoFit/>
          </a:bodyPr>
          <a:lstStyle/>
          <a:p>
            <a:pPr algn="ctr"/>
            <a:r>
              <a:rPr lang="en-US" i="1" dirty="0" smtClean="0">
                <a:latin typeface="Times New Roman" panose="02020603050405020304" pitchFamily="18" charset="0"/>
                <a:cs typeface="Times New Roman" panose="02020603050405020304" pitchFamily="18" charset="0"/>
              </a:rPr>
              <a:t>XI JINR </a:t>
            </a:r>
            <a:r>
              <a:rPr lang="en-US" i="1" dirty="0">
                <a:latin typeface="Times New Roman" panose="02020603050405020304" pitchFamily="18" charset="0"/>
                <a:cs typeface="Times New Roman" panose="02020603050405020304" pitchFamily="18" charset="0"/>
              </a:rPr>
              <a:t>Association of Young Scientists and Specialists Conference "</a:t>
            </a:r>
            <a:r>
              <a:rPr lang="en-US" i="1" dirty="0" smtClean="0">
                <a:latin typeface="Times New Roman" panose="02020603050405020304" pitchFamily="18" charset="0"/>
                <a:cs typeface="Times New Roman" panose="02020603050405020304" pitchFamily="18" charset="0"/>
              </a:rPr>
              <a:t>Alushta-2022“,</a:t>
            </a:r>
            <a:endParaRPr lang="en-US" i="1" dirty="0">
              <a:latin typeface="Times New Roman" panose="02020603050405020304" pitchFamily="18" charset="0"/>
              <a:cs typeface="Times New Roman" panose="02020603050405020304" pitchFamily="18" charset="0"/>
            </a:endParaRPr>
          </a:p>
          <a:p>
            <a:pPr algn="ctr"/>
            <a:r>
              <a:rPr lang="en-US" i="1" dirty="0" smtClean="0">
                <a:latin typeface="Times New Roman" panose="02020603050405020304" pitchFamily="18" charset="0"/>
                <a:cs typeface="Times New Roman" panose="02020603050405020304" pitchFamily="18" charset="0"/>
              </a:rPr>
              <a:t>June 5 </a:t>
            </a: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12, 2022, </a:t>
            </a:r>
            <a:r>
              <a:rPr lang="en-US" i="1" dirty="0" err="1" smtClean="0">
                <a:latin typeface="Times New Roman" panose="02020603050405020304" pitchFamily="18" charset="0"/>
                <a:cs typeface="Times New Roman" panose="02020603050405020304" pitchFamily="18" charset="0"/>
              </a:rPr>
              <a:t>Alushta</a:t>
            </a:r>
            <a:r>
              <a:rPr lang="en-US" i="1" dirty="0" smtClean="0">
                <a:latin typeface="Times New Roman" panose="02020603050405020304" pitchFamily="18" charset="0"/>
                <a:cs typeface="Times New Roman" panose="02020603050405020304" pitchFamily="18" charset="0"/>
              </a:rPr>
              <a:t>,  Russian </a:t>
            </a:r>
            <a:r>
              <a:rPr lang="en-US" i="1" dirty="0">
                <a:latin typeface="Times New Roman" panose="02020603050405020304" pitchFamily="18" charset="0"/>
                <a:cs typeface="Times New Roman" panose="02020603050405020304" pitchFamily="18" charset="0"/>
              </a:rPr>
              <a:t>Federation</a:t>
            </a:r>
            <a:endParaRPr lang="ru-RU" i="1" dirty="0">
              <a:latin typeface="Times New Roman" panose="02020603050405020304" pitchFamily="18" charset="0"/>
              <a:cs typeface="Times New Roman" panose="02020603050405020304" pitchFamily="18" charset="0"/>
            </a:endParaRPr>
          </a:p>
        </p:txBody>
      </p:sp>
      <p:sp>
        <p:nvSpPr>
          <p:cNvPr id="9" name="TextBox 8"/>
          <p:cNvSpPr txBox="1"/>
          <p:nvPr/>
        </p:nvSpPr>
        <p:spPr>
          <a:xfrm rot="20422952">
            <a:off x="556846" y="1679119"/>
            <a:ext cx="2191626" cy="784830"/>
          </a:xfrm>
          <a:prstGeom prst="rect">
            <a:avLst/>
          </a:prstGeom>
          <a:noFill/>
        </p:spPr>
        <p:txBody>
          <a:bodyPr wrap="none" rtlCol="0">
            <a:spAutoFit/>
          </a:bodyPr>
          <a:lstStyle/>
          <a:p>
            <a:pPr algn="ctr">
              <a:lnSpc>
                <a:spcPct val="150000"/>
              </a:lnSpc>
            </a:pPr>
            <a:r>
              <a:rPr lang="en-US" dirty="0" err="1" smtClean="0">
                <a:latin typeface="Times New Roman" panose="02020603050405020304" pitchFamily="18" charset="0"/>
                <a:cs typeface="Times New Roman" panose="02020603050405020304" pitchFamily="18" charset="0"/>
              </a:rPr>
              <a:t>Constantin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Hramco</a:t>
            </a:r>
            <a:endParaRPr lang="en-US" dirty="0" smtClean="0">
              <a:latin typeface="Times New Roman" panose="02020603050405020304" pitchFamily="18" charset="0"/>
              <a:cs typeface="Times New Roman" panose="02020603050405020304" pitchFamily="18" charset="0"/>
            </a:endParaRPr>
          </a:p>
          <a:p>
            <a:pPr algn="ctr"/>
            <a:r>
              <a:rPr lang="en-US" sz="1600" i="1" dirty="0" smtClean="0">
                <a:latin typeface="Times New Roman" panose="02020603050405020304" pitchFamily="18" charset="0"/>
                <a:cs typeface="Times New Roman" panose="02020603050405020304" pitchFamily="18" charset="0"/>
              </a:rPr>
              <a:t>costea.edinets@mail.ru</a:t>
            </a:r>
            <a:r>
              <a:rPr lang="en-US"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1026" name="Picture 2" descr="C:\Users\Constantin\Desktop\322-3225616_particle-physics-and-rel-flnp-jinr-clip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5681">
            <a:off x="65472" y="4850828"/>
            <a:ext cx="1530455" cy="62783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2" name="Picture 2" descr="C:\Users\Constantin\Desktop\unnam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88640"/>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10</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Used formula and materials for NAA flux calculations</a:t>
            </a:r>
            <a:endParaRPr lang="ru-RU"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51520" y="1484784"/>
                <a:ext cx="8640960" cy="8499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b="1" i="1" smtClean="0">
                              <a:latin typeface="Cambria Math"/>
                            </a:rPr>
                          </m:ctrlPr>
                        </m:sSubPr>
                        <m:e>
                          <m:r>
                            <a:rPr lang="ru-RU" sz="2000" b="1" i="1">
                              <a:latin typeface="Cambria Math"/>
                            </a:rPr>
                            <m:t>Ф</m:t>
                          </m:r>
                        </m:e>
                        <m:sub>
                          <m:r>
                            <a:rPr lang="en-US" sz="2000" b="1" i="1">
                              <a:latin typeface="Cambria Math"/>
                            </a:rPr>
                            <m:t>𝒏</m:t>
                          </m:r>
                        </m:sub>
                      </m:sSub>
                      <m:r>
                        <a:rPr lang="ru-RU" sz="2000" b="1" i="1">
                          <a:latin typeface="Cambria Math"/>
                        </a:rPr>
                        <m:t>=</m:t>
                      </m:r>
                      <m:f>
                        <m:fPr>
                          <m:ctrlPr>
                            <a:rPr lang="ru-RU" sz="2000" b="1" i="1">
                              <a:latin typeface="Cambria Math"/>
                            </a:rPr>
                          </m:ctrlPr>
                        </m:fPr>
                        <m:num>
                          <m:sSub>
                            <m:sSubPr>
                              <m:ctrlPr>
                                <a:rPr lang="ru-RU" sz="2000" b="1" i="1">
                                  <a:latin typeface="Cambria Math"/>
                                </a:rPr>
                              </m:ctrlPr>
                            </m:sSubPr>
                            <m:e>
                              <m:r>
                                <a:rPr lang="en-US" sz="2000" b="1" i="1">
                                  <a:latin typeface="Cambria Math"/>
                                </a:rPr>
                                <m:t>𝑺</m:t>
                              </m:r>
                            </m:e>
                            <m:sub>
                              <m:r>
                                <a:rPr lang="en-US" sz="2000" b="1" i="1">
                                  <a:latin typeface="Cambria Math"/>
                                </a:rPr>
                                <m:t>𝜸</m:t>
                              </m:r>
                            </m:sub>
                          </m:sSub>
                          <m:r>
                            <a:rPr lang="ru-RU" sz="2000" b="1" i="1">
                              <a:latin typeface="Cambria Math"/>
                            </a:rPr>
                            <m:t>(</m:t>
                          </m:r>
                          <m:sSub>
                            <m:sSubPr>
                              <m:ctrlPr>
                                <a:rPr lang="ru-RU" sz="2000" b="1" i="1">
                                  <a:latin typeface="Cambria Math"/>
                                </a:rPr>
                              </m:ctrlPr>
                            </m:sSubPr>
                            <m:e>
                              <m:r>
                                <a:rPr lang="en-US" sz="2000" b="1" i="1">
                                  <a:latin typeface="Cambria Math"/>
                                </a:rPr>
                                <m:t>𝑬</m:t>
                              </m:r>
                            </m:e>
                            <m:sub>
                              <m:r>
                                <a:rPr lang="en-US" sz="2000" b="1" i="1">
                                  <a:latin typeface="Cambria Math"/>
                                </a:rPr>
                                <m:t>𝜸</m:t>
                              </m:r>
                            </m:sub>
                          </m:sSub>
                          <m:r>
                            <a:rPr lang="ru-RU" sz="2000" b="1" i="1">
                              <a:latin typeface="Cambria Math"/>
                            </a:rPr>
                            <m:t>)∙</m:t>
                          </m:r>
                          <m:r>
                            <a:rPr lang="en-US" sz="2000" b="1" i="1">
                              <a:latin typeface="Cambria Math"/>
                            </a:rPr>
                            <m:t>𝑴</m:t>
                          </m:r>
                          <m:sSup>
                            <m:sSupPr>
                              <m:ctrlPr>
                                <a:rPr lang="ru-RU" sz="2000" b="1" i="1">
                                  <a:latin typeface="Cambria Math"/>
                                </a:rPr>
                              </m:ctrlPr>
                            </m:sSupPr>
                            <m:e>
                              <m:r>
                                <a:rPr lang="ru-RU" sz="2000" b="1" i="1">
                                  <a:latin typeface="Cambria Math"/>
                                </a:rPr>
                                <m:t>∙</m:t>
                              </m:r>
                              <m:r>
                                <a:rPr lang="en-US" sz="2000" b="1" i="1">
                                  <a:latin typeface="Cambria Math"/>
                                </a:rPr>
                                <m:t>𝝀</m:t>
                              </m:r>
                              <m:r>
                                <a:rPr lang="ru-RU" sz="2000" b="1" i="1">
                                  <a:latin typeface="Cambria Math"/>
                                </a:rPr>
                                <m:t>∙</m:t>
                              </m:r>
                              <m:r>
                                <a:rPr lang="en-US" sz="2000" b="1" i="1">
                                  <a:latin typeface="Cambria Math"/>
                                </a:rPr>
                                <m:t>𝒆</m:t>
                              </m:r>
                            </m:e>
                            <m:sup>
                              <m:r>
                                <a:rPr lang="en-US" sz="2000" b="1" i="1">
                                  <a:latin typeface="Cambria Math"/>
                                </a:rPr>
                                <m:t>𝝀</m:t>
                              </m:r>
                              <m:r>
                                <a:rPr lang="ru-RU" sz="2000" b="1" i="1">
                                  <a:latin typeface="Cambria Math"/>
                                </a:rPr>
                                <m:t>∙</m:t>
                              </m:r>
                              <m:sSub>
                                <m:sSubPr>
                                  <m:ctrlPr>
                                    <a:rPr lang="ru-RU" sz="2000" b="1" i="1">
                                      <a:latin typeface="Cambria Math"/>
                                    </a:rPr>
                                  </m:ctrlPr>
                                </m:sSubPr>
                                <m:e>
                                  <m:r>
                                    <a:rPr lang="en-US" sz="2000" b="1" i="1">
                                      <a:latin typeface="Cambria Math"/>
                                    </a:rPr>
                                    <m:t>𝒕</m:t>
                                  </m:r>
                                </m:e>
                                <m:sub>
                                  <m:r>
                                    <a:rPr lang="en-US" sz="2000" b="1" i="1">
                                      <a:latin typeface="Cambria Math"/>
                                    </a:rPr>
                                    <m:t>𝒅𝒆𝒄𝒂𝒚</m:t>
                                  </m:r>
                                </m:sub>
                              </m:sSub>
                            </m:sup>
                          </m:sSup>
                        </m:num>
                        <m:den>
                          <m:sSub>
                            <m:sSubPr>
                              <m:ctrlPr>
                                <a:rPr lang="ru-RU" sz="2000" b="1" i="1">
                                  <a:latin typeface="Cambria Math"/>
                                </a:rPr>
                              </m:ctrlPr>
                            </m:sSubPr>
                            <m:e>
                              <m:r>
                                <a:rPr lang="en-US" sz="2000" b="1" i="1">
                                  <a:latin typeface="Cambria Math"/>
                                </a:rPr>
                                <m:t>𝑵</m:t>
                              </m:r>
                            </m:e>
                            <m:sub>
                              <m:r>
                                <a:rPr lang="en-US" sz="2000" b="1" i="1">
                                  <a:latin typeface="Cambria Math"/>
                                </a:rPr>
                                <m:t>𝑨</m:t>
                              </m:r>
                            </m:sub>
                          </m:sSub>
                          <m:r>
                            <a:rPr lang="ru-RU" sz="2000" b="1" i="1">
                              <a:latin typeface="Cambria Math"/>
                            </a:rPr>
                            <m:t>∙</m:t>
                          </m:r>
                          <m:sSub>
                            <m:sSubPr>
                              <m:ctrlPr>
                                <a:rPr lang="ru-RU" sz="2000" b="1" i="1">
                                  <a:latin typeface="Cambria Math"/>
                                </a:rPr>
                              </m:ctrlPr>
                            </m:sSubPr>
                            <m:e>
                              <m:r>
                                <a:rPr lang="en-US" sz="2000" b="1" i="1">
                                  <a:latin typeface="Cambria Math"/>
                                </a:rPr>
                                <m:t>𝑰</m:t>
                              </m:r>
                            </m:e>
                            <m:sub>
                              <m:r>
                                <a:rPr lang="el-GR" sz="2000" b="1" i="1" smtClean="0">
                                  <a:latin typeface="Cambria Math"/>
                                </a:rPr>
                                <m:t>𝜸</m:t>
                              </m:r>
                            </m:sub>
                          </m:sSub>
                          <m:r>
                            <a:rPr lang="ru-RU" sz="2000" b="1" i="1">
                              <a:latin typeface="Cambria Math"/>
                            </a:rPr>
                            <m:t>(</m:t>
                          </m:r>
                          <m:sSub>
                            <m:sSubPr>
                              <m:ctrlPr>
                                <a:rPr lang="ru-RU" sz="2000" b="1" i="1">
                                  <a:latin typeface="Cambria Math"/>
                                </a:rPr>
                              </m:ctrlPr>
                            </m:sSubPr>
                            <m:e>
                              <m:r>
                                <a:rPr lang="en-US" sz="2000" b="1" i="1">
                                  <a:latin typeface="Cambria Math"/>
                                </a:rPr>
                                <m:t>𝑬</m:t>
                              </m:r>
                            </m:e>
                            <m:sub>
                              <m:r>
                                <a:rPr lang="en-US" sz="2000" b="1" i="1">
                                  <a:latin typeface="Cambria Math"/>
                                </a:rPr>
                                <m:t>𝜸</m:t>
                              </m:r>
                            </m:sub>
                          </m:sSub>
                          <m:r>
                            <a:rPr lang="ru-RU" sz="2000" b="1" i="1">
                              <a:latin typeface="Cambria Math"/>
                            </a:rPr>
                            <m:t>)∙</m:t>
                          </m:r>
                          <m:r>
                            <a:rPr lang="en-US" sz="2000" b="1" i="1">
                              <a:latin typeface="Cambria Math"/>
                            </a:rPr>
                            <m:t>𝜺</m:t>
                          </m:r>
                          <m:r>
                            <a:rPr lang="ru-RU" sz="2000" b="1" i="1">
                              <a:latin typeface="Cambria Math"/>
                            </a:rPr>
                            <m:t>(</m:t>
                          </m:r>
                          <m:sSub>
                            <m:sSubPr>
                              <m:ctrlPr>
                                <a:rPr lang="ru-RU" sz="2000" b="1" i="1">
                                  <a:latin typeface="Cambria Math"/>
                                </a:rPr>
                              </m:ctrlPr>
                            </m:sSubPr>
                            <m:e>
                              <m:r>
                                <a:rPr lang="en-US" sz="2000" b="1" i="1">
                                  <a:latin typeface="Cambria Math"/>
                                </a:rPr>
                                <m:t>𝑬</m:t>
                              </m:r>
                            </m:e>
                            <m:sub>
                              <m:r>
                                <a:rPr lang="en-US" sz="2000" b="1" i="1">
                                  <a:latin typeface="Cambria Math"/>
                                </a:rPr>
                                <m:t>𝜸</m:t>
                              </m:r>
                            </m:sub>
                          </m:sSub>
                          <m:r>
                            <a:rPr lang="ru-RU" sz="2000" b="1" i="1">
                              <a:latin typeface="Cambria Math"/>
                            </a:rPr>
                            <m:t>)∙</m:t>
                          </m:r>
                          <m:r>
                            <a:rPr lang="en-US" sz="2000" b="1" i="1">
                              <a:latin typeface="Cambria Math"/>
                            </a:rPr>
                            <m:t>𝒎</m:t>
                          </m:r>
                          <m:r>
                            <a:rPr lang="ru-RU" sz="2000" b="1" i="1">
                              <a:latin typeface="Cambria Math"/>
                            </a:rPr>
                            <m:t>∙</m:t>
                          </m:r>
                          <m:r>
                            <a:rPr lang="en-US" sz="2000" b="1" i="1">
                              <a:latin typeface="Cambria Math"/>
                            </a:rPr>
                            <m:t>𝒇</m:t>
                          </m:r>
                          <m:r>
                            <a:rPr lang="ru-RU" sz="2000" b="1" i="1">
                              <a:latin typeface="Cambria Math"/>
                            </a:rPr>
                            <m:t>∙</m:t>
                          </m:r>
                          <m:sSub>
                            <m:sSubPr>
                              <m:ctrlPr>
                                <a:rPr lang="ru-RU" sz="2000" b="1" i="1">
                                  <a:latin typeface="Cambria Math"/>
                                </a:rPr>
                              </m:ctrlPr>
                            </m:sSubPr>
                            <m:e>
                              <m:r>
                                <a:rPr lang="en-US" sz="2000" b="1" i="1">
                                  <a:latin typeface="Cambria Math"/>
                                </a:rPr>
                                <m:t>𝝈</m:t>
                              </m:r>
                            </m:e>
                            <m:sub>
                              <m:r>
                                <a:rPr lang="en-US" sz="2000" b="1" i="1">
                                  <a:latin typeface="Cambria Math"/>
                                </a:rPr>
                                <m:t>𝒏</m:t>
                              </m:r>
                              <m:r>
                                <a:rPr lang="en-US" sz="2000" b="1" i="1">
                                  <a:latin typeface="Cambria Math"/>
                                </a:rPr>
                                <m:t>𝜸</m:t>
                              </m:r>
                            </m:sub>
                          </m:sSub>
                          <m:r>
                            <a:rPr lang="ru-RU" sz="2000" b="1" i="1">
                              <a:latin typeface="Cambria Math"/>
                            </a:rPr>
                            <m:t>∙(</m:t>
                          </m:r>
                          <m:r>
                            <a:rPr lang="ru-RU" sz="2000" b="1" i="1">
                              <a:latin typeface="Cambria Math"/>
                            </a:rPr>
                            <m:t>𝟏</m:t>
                          </m:r>
                          <m:r>
                            <a:rPr lang="ru-RU" sz="2000" b="1" i="1">
                              <a:latin typeface="Cambria Math"/>
                            </a:rPr>
                            <m:t>−</m:t>
                          </m:r>
                          <m:sSup>
                            <m:sSupPr>
                              <m:ctrlPr>
                                <a:rPr lang="ru-RU" sz="2000" b="1" i="1">
                                  <a:latin typeface="Cambria Math"/>
                                </a:rPr>
                              </m:ctrlPr>
                            </m:sSupPr>
                            <m:e>
                              <m:r>
                                <a:rPr lang="en-US" sz="2000" b="1" i="1">
                                  <a:latin typeface="Cambria Math"/>
                                </a:rPr>
                                <m:t>𝒆</m:t>
                              </m:r>
                            </m:e>
                            <m:sup>
                              <m:r>
                                <a:rPr lang="ru-RU" sz="2000" b="1" i="1">
                                  <a:latin typeface="Cambria Math"/>
                                </a:rPr>
                                <m:t>−</m:t>
                              </m:r>
                              <m:r>
                                <a:rPr lang="en-US" sz="2000" b="1" i="1">
                                  <a:latin typeface="Cambria Math"/>
                                </a:rPr>
                                <m:t>𝝀</m:t>
                              </m:r>
                              <m:sSub>
                                <m:sSubPr>
                                  <m:ctrlPr>
                                    <a:rPr lang="ru-RU" sz="2000" b="1" i="1">
                                      <a:latin typeface="Cambria Math"/>
                                    </a:rPr>
                                  </m:ctrlPr>
                                </m:sSubPr>
                                <m:e>
                                  <m:r>
                                    <a:rPr lang="ru-RU" sz="2000" b="1" i="1">
                                      <a:latin typeface="Cambria Math"/>
                                    </a:rPr>
                                    <m:t>∙</m:t>
                                  </m:r>
                                  <m:r>
                                    <a:rPr lang="en-US" sz="2000" b="1" i="1">
                                      <a:latin typeface="Cambria Math"/>
                                    </a:rPr>
                                    <m:t>𝒕</m:t>
                                  </m:r>
                                </m:e>
                                <m:sub>
                                  <m:r>
                                    <a:rPr lang="en-US" sz="2000" b="1" i="1">
                                      <a:latin typeface="Cambria Math"/>
                                    </a:rPr>
                                    <m:t>𝒊𝒓𝒓</m:t>
                                  </m:r>
                                </m:sub>
                              </m:sSub>
                            </m:sup>
                          </m:sSup>
                          <m:r>
                            <a:rPr lang="ru-RU" sz="2000" b="1" i="1">
                              <a:latin typeface="Cambria Math"/>
                            </a:rPr>
                            <m:t>)∙(</m:t>
                          </m:r>
                          <m:r>
                            <a:rPr lang="ru-RU" sz="2000" b="1" i="1">
                              <a:latin typeface="Cambria Math"/>
                            </a:rPr>
                            <m:t>𝟏</m:t>
                          </m:r>
                          <m:r>
                            <a:rPr lang="ru-RU" sz="2000" b="1" i="1">
                              <a:latin typeface="Cambria Math"/>
                            </a:rPr>
                            <m:t>−</m:t>
                          </m:r>
                          <m:sSup>
                            <m:sSupPr>
                              <m:ctrlPr>
                                <a:rPr lang="ru-RU" sz="2000" b="1" i="1">
                                  <a:latin typeface="Cambria Math"/>
                                </a:rPr>
                              </m:ctrlPr>
                            </m:sSupPr>
                            <m:e>
                              <m:r>
                                <a:rPr lang="en-US" sz="2000" b="1" i="1">
                                  <a:latin typeface="Cambria Math"/>
                                </a:rPr>
                                <m:t>𝒆</m:t>
                              </m:r>
                            </m:e>
                            <m:sup>
                              <m:r>
                                <a:rPr lang="ru-RU" sz="2000" b="1" i="1">
                                  <a:latin typeface="Cambria Math"/>
                                </a:rPr>
                                <m:t>−</m:t>
                              </m:r>
                              <m:r>
                                <a:rPr lang="en-US" sz="2000" b="1" i="1">
                                  <a:latin typeface="Cambria Math"/>
                                </a:rPr>
                                <m:t>𝝀</m:t>
                              </m:r>
                              <m:r>
                                <a:rPr lang="ru-RU" sz="2000" b="1" i="1">
                                  <a:latin typeface="Cambria Math"/>
                                </a:rPr>
                                <m:t>∙</m:t>
                              </m:r>
                              <m:sSub>
                                <m:sSubPr>
                                  <m:ctrlPr>
                                    <a:rPr lang="ru-RU" sz="2000" b="1" i="1">
                                      <a:latin typeface="Cambria Math"/>
                                    </a:rPr>
                                  </m:ctrlPr>
                                </m:sSubPr>
                                <m:e>
                                  <m:r>
                                    <a:rPr lang="en-US" sz="2000" b="1" i="1">
                                      <a:latin typeface="Cambria Math"/>
                                    </a:rPr>
                                    <m:t>𝒕</m:t>
                                  </m:r>
                                </m:e>
                                <m:sub>
                                  <m:r>
                                    <a:rPr lang="en-US" sz="2000" b="1" i="1">
                                      <a:latin typeface="Cambria Math"/>
                                    </a:rPr>
                                    <m:t>𝒎𝒆𝒂𝒔</m:t>
                                  </m:r>
                                </m:sub>
                              </m:sSub>
                            </m:sup>
                          </m:sSup>
                          <m:r>
                            <a:rPr lang="ru-RU" sz="2000" b="1" i="1">
                              <a:latin typeface="Cambria Math"/>
                            </a:rPr>
                            <m:t>)</m:t>
                          </m:r>
                        </m:den>
                      </m:f>
                    </m:oMath>
                  </m:oMathPara>
                </a14:m>
                <a:endParaRPr lang="ru-RU" sz="2000" b="1" i="1" dirty="0">
                  <a:latin typeface="Times New Roman" panose="02020603050405020304" pitchFamily="18"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1520" y="1484784"/>
                <a:ext cx="8640960" cy="849976"/>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251520" y="2432333"/>
                <a:ext cx="8640960" cy="2076787"/>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where</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r>
                      <a:rPr lang="ru-RU" b="1" i="1">
                        <a:latin typeface="Cambria Math"/>
                      </a:rPr>
                      <m:t>𝝀</m:t>
                    </m:r>
                    <m:r>
                      <a:rPr lang="ru-RU" b="1" i="1">
                        <a:latin typeface="Cambria Math"/>
                      </a:rPr>
                      <m:t>=</m:t>
                    </m:r>
                    <m:f>
                      <m:fPr>
                        <m:ctrlPr>
                          <a:rPr lang="ru-RU" b="1" i="1">
                            <a:latin typeface="Cambria Math"/>
                          </a:rPr>
                        </m:ctrlPr>
                      </m:fPr>
                      <m:num>
                        <m:r>
                          <a:rPr lang="ru-RU" b="1" i="1">
                            <a:latin typeface="Cambria Math"/>
                          </a:rPr>
                          <m:t>𝒍𝒏</m:t>
                        </m:r>
                        <m:r>
                          <a:rPr lang="ru-RU" b="1" i="1">
                            <a:latin typeface="Cambria Math"/>
                          </a:rPr>
                          <m:t>𝟐</m:t>
                        </m:r>
                      </m:num>
                      <m:den>
                        <m:sSub>
                          <m:sSubPr>
                            <m:ctrlPr>
                              <a:rPr lang="ru-RU" b="1" i="1">
                                <a:latin typeface="Cambria Math"/>
                              </a:rPr>
                            </m:ctrlPr>
                          </m:sSubPr>
                          <m:e>
                            <m:r>
                              <a:rPr lang="ru-RU" b="1" i="1">
                                <a:latin typeface="Cambria Math"/>
                              </a:rPr>
                              <m:t>𝑻</m:t>
                            </m:r>
                          </m:e>
                          <m:sub>
                            <m:r>
                              <a:rPr lang="ru-RU" b="1" i="1">
                                <a:latin typeface="Cambria Math"/>
                              </a:rPr>
                              <m:t>𝟏</m:t>
                            </m:r>
                            <m:r>
                              <a:rPr lang="ru-RU" b="1" i="1">
                                <a:latin typeface="Cambria Math"/>
                              </a:rPr>
                              <m:t>/</m:t>
                            </m:r>
                            <m:r>
                              <a:rPr lang="ru-RU" b="1" i="1">
                                <a:latin typeface="Cambria Math"/>
                              </a:rPr>
                              <m:t>𝟐</m:t>
                            </m:r>
                          </m:sub>
                        </m:sSub>
                      </m:den>
                    </m:f>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radiation decay constant</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𝑺</m:t>
                        </m:r>
                      </m:e>
                      <m:sub>
                        <m:r>
                          <a:rPr lang="ru-RU" b="1" i="1">
                            <a:latin typeface="Cambria Math"/>
                          </a:rPr>
                          <m:t>𝜸</m:t>
                        </m:r>
                      </m:sub>
                    </m:sSub>
                    <m:r>
                      <a:rPr lang="ru-RU" b="1" i="1">
                        <a:latin typeface="Cambria Math"/>
                      </a:rPr>
                      <m:t>(</m:t>
                    </m:r>
                    <m:sSub>
                      <m:sSubPr>
                        <m:ctrlPr>
                          <a:rPr lang="ru-RU" b="1" i="1">
                            <a:latin typeface="Cambria Math"/>
                          </a:rPr>
                        </m:ctrlPr>
                      </m:sSubPr>
                      <m:e>
                        <m:r>
                          <a:rPr lang="ru-RU" b="1" i="1">
                            <a:latin typeface="Cambria Math"/>
                          </a:rPr>
                          <m:t>𝑬</m:t>
                        </m:r>
                      </m:e>
                      <m:sub>
                        <m:r>
                          <a:rPr lang="ru-RU" b="1" i="1">
                            <a:latin typeface="Cambria Math"/>
                          </a:rPr>
                          <m:t>𝜸</m:t>
                        </m:r>
                      </m:sub>
                    </m:sSub>
                    <m:r>
                      <a:rPr lang="ru-RU" b="1" i="1">
                        <a:latin typeface="Cambria Math"/>
                      </a:rPr>
                      <m:t>)</m:t>
                    </m:r>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surface under the peak with energy</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a:latin typeface="Cambria Math"/>
                          </a:rPr>
                        </m:ctrlPr>
                      </m:sSubPr>
                      <m:e>
                        <m:r>
                          <a:rPr lang="ru-RU" i="1">
                            <a:latin typeface="Cambria Math"/>
                          </a:rPr>
                          <m:t>𝐸</m:t>
                        </m:r>
                      </m:e>
                      <m:sub>
                        <m:r>
                          <a:rPr lang="ru-RU" i="1">
                            <a:latin typeface="Cambria Math"/>
                          </a:rPr>
                          <m:t>𝛾</m:t>
                        </m:r>
                      </m:sub>
                    </m:sSub>
                  </m:oMath>
                </a14:m>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М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atomic mass</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𝝈</m:t>
                        </m:r>
                      </m:e>
                      <m:sub>
                        <m:r>
                          <a:rPr lang="ru-RU" b="1" i="1">
                            <a:latin typeface="Cambria Math"/>
                          </a:rPr>
                          <m:t>𝒏</m:t>
                        </m:r>
                        <m:r>
                          <a:rPr lang="ru-RU" b="1" i="1">
                            <a:latin typeface="Cambria Math"/>
                          </a:rPr>
                          <m:t>𝜸</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neutron capture cross section</a:t>
                </a:r>
                <a:r>
                  <a:rPr lang="ru-RU"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isotope content in the nature</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𝑵</m:t>
                        </m:r>
                      </m:e>
                      <m:sub>
                        <m:r>
                          <a:rPr lang="ru-RU" b="1" i="1">
                            <a:latin typeface="Cambria Math"/>
                          </a:rPr>
                          <m:t>𝑨</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Avogadro’s number</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𝒕</m:t>
                        </m:r>
                      </m:e>
                      <m:sub>
                        <m:r>
                          <a:rPr lang="ru-RU" b="1" i="1">
                            <a:latin typeface="Cambria Math"/>
                          </a:rPr>
                          <m:t>𝒊𝒓𝒓</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irradiation time</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𝒕</m:t>
                        </m:r>
                      </m:e>
                      <m:sub>
                        <m:r>
                          <a:rPr lang="ru-RU" b="1" i="1">
                            <a:latin typeface="Cambria Math"/>
                          </a:rPr>
                          <m:t>𝒅𝒆𝒄𝒂𝒚</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decay time after irradiation end</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𝒕</m:t>
                        </m:r>
                      </m:e>
                      <m:sub>
                        <m:r>
                          <a:rPr lang="ru-RU" b="1" i="1">
                            <a:latin typeface="Cambria Math"/>
                          </a:rPr>
                          <m:t>𝒎𝒆𝒂𝒔</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time of measurement</a:t>
                </a:r>
                <a:r>
                  <a:rPr lang="ru-RU"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sample mass</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𝑰</m:t>
                        </m:r>
                      </m:e>
                      <m:sub>
                        <m:r>
                          <m:rPr>
                            <m:sty m:val="p"/>
                          </m:rPr>
                          <a:rPr lang="el-GR" b="1" i="1" smtClean="0">
                            <a:latin typeface="Cambria Math"/>
                          </a:rPr>
                          <m:t>γ</m:t>
                        </m:r>
                      </m:sub>
                    </m:sSub>
                    <m:sSub>
                      <m:sSubPr>
                        <m:ctrlPr>
                          <a:rPr lang="ru-RU" b="1" i="1">
                            <a:latin typeface="Cambria Math"/>
                          </a:rPr>
                        </m:ctrlPr>
                      </m:sSubPr>
                      <m:e>
                        <m:r>
                          <a:rPr lang="en-US" b="1" i="1" smtClean="0">
                            <a:latin typeface="Cambria Math"/>
                          </a:rPr>
                          <m:t>(</m:t>
                        </m:r>
                        <m:r>
                          <a:rPr lang="ru-RU" b="1" i="1">
                            <a:latin typeface="Cambria Math"/>
                          </a:rPr>
                          <m:t>𝑬</m:t>
                        </m:r>
                      </m:e>
                      <m:sub>
                        <m:r>
                          <a:rPr lang="ru-RU" b="1" i="1">
                            <a:latin typeface="Cambria Math"/>
                          </a:rPr>
                          <m:t>𝜸</m:t>
                        </m:r>
                      </m:sub>
                    </m:sSub>
                    <m:r>
                      <a:rPr lang="en-US" b="1" i="1" smtClean="0">
                        <a:latin typeface="Cambria Math"/>
                      </a:rPr>
                      <m:t>)</m:t>
                    </m:r>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intensity of gamma line with energy</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a:latin typeface="Cambria Math"/>
                          </a:rPr>
                        </m:ctrlPr>
                      </m:sSubPr>
                      <m:e>
                        <m:r>
                          <a:rPr lang="ru-RU" i="1">
                            <a:latin typeface="Cambria Math"/>
                          </a:rPr>
                          <m:t>𝐸</m:t>
                        </m:r>
                      </m:e>
                      <m:sub>
                        <m:r>
                          <a:rPr lang="ru-RU" i="1">
                            <a:latin typeface="Cambria Math"/>
                          </a:rPr>
                          <m:t>𝛾</m:t>
                        </m:r>
                      </m:sub>
                    </m:sSub>
                  </m:oMath>
                </a14:m>
                <a:r>
                  <a:rPr lang="ru-RU" dirty="0">
                    <a:latin typeface="Times New Roman" panose="02020603050405020304" pitchFamily="18" charset="0"/>
                    <a:cs typeface="Times New Roman" panose="02020603050405020304" pitchFamily="18" charset="0"/>
                  </a:rPr>
                  <a:t>, </a:t>
                </a:r>
                <a14:m>
                  <m:oMath xmlns:m="http://schemas.openxmlformats.org/officeDocument/2006/math">
                    <m:r>
                      <a:rPr lang="ru-RU" b="1" i="1">
                        <a:latin typeface="Cambria Math"/>
                      </a:rPr>
                      <m:t>𝜺</m:t>
                    </m:r>
                    <m:r>
                      <a:rPr lang="ru-RU" b="1" i="1">
                        <a:latin typeface="Cambria Math"/>
                      </a:rPr>
                      <m:t>(</m:t>
                    </m:r>
                    <m:sSub>
                      <m:sSubPr>
                        <m:ctrlPr>
                          <a:rPr lang="ru-RU" b="1" i="1">
                            <a:latin typeface="Cambria Math"/>
                          </a:rPr>
                        </m:ctrlPr>
                      </m:sSubPr>
                      <m:e>
                        <m:r>
                          <a:rPr lang="ru-RU" b="1" i="1">
                            <a:latin typeface="Cambria Math"/>
                          </a:rPr>
                          <m:t>𝑬</m:t>
                        </m:r>
                      </m:e>
                      <m:sub>
                        <m:r>
                          <a:rPr lang="ru-RU" b="1" i="1">
                            <a:latin typeface="Cambria Math"/>
                          </a:rPr>
                          <m:t>𝜸</m:t>
                        </m:r>
                      </m:sub>
                    </m:sSub>
                    <m:r>
                      <a:rPr lang="ru-RU" b="1" i="1">
                        <a:latin typeface="Cambria Math"/>
                      </a:rPr>
                      <m:t>)</m:t>
                    </m:r>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detector’s registration efficiency for interesting gamma line</a:t>
                </a:r>
                <a:endParaRPr lang="ru-RU" dirty="0">
                  <a:latin typeface="Times New Roman" panose="02020603050405020304" pitchFamily="18" charset="0"/>
                  <a:cs typeface="Times New Roman" panose="02020603050405020304" pitchFamily="18"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51520" y="2432333"/>
                <a:ext cx="8640960" cy="2076787"/>
              </a:xfrm>
              <a:prstGeom prst="rect">
                <a:avLst/>
              </a:prstGeom>
              <a:blipFill rotWithShape="1">
                <a:blip r:embed="rId3"/>
                <a:stretch>
                  <a:fillRect l="-564" r="-564" b="-1760"/>
                </a:stretch>
              </a:blipFill>
            </p:spPr>
            <p:txBody>
              <a:bodyPr/>
              <a:lstStyle/>
              <a:p>
                <a:r>
                  <a:rPr lang="ru-RU">
                    <a:noFill/>
                  </a:rPr>
                  <a:t> </a:t>
                </a:r>
              </a:p>
            </p:txBody>
          </p:sp>
        </mc:Fallback>
      </mc:AlternateContent>
      <p:sp>
        <p:nvSpPr>
          <p:cNvPr id="8" name="Прямоугольник 7"/>
          <p:cNvSpPr/>
          <p:nvPr/>
        </p:nvSpPr>
        <p:spPr>
          <a:xfrm>
            <a:off x="251520" y="4543960"/>
            <a:ext cx="8640960" cy="1477328"/>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9</a:t>
            </a:r>
            <a:r>
              <a:rPr lang="en-US" dirty="0" smtClean="0">
                <a:latin typeface="Times New Roman" panose="02020603050405020304" pitchFamily="18" charset="0"/>
                <a:cs typeface="Times New Roman" panose="02020603050405020304" pitchFamily="18" charset="0"/>
              </a:rPr>
              <a:t> copper indicators with mass</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~0,122 </a:t>
            </a:r>
            <a:r>
              <a:rPr lang="en-US" dirty="0" smtClean="0">
                <a:latin typeface="Times New Roman" panose="02020603050405020304" pitchFamily="18" charset="0"/>
                <a:cs typeface="Times New Roman" panose="02020603050405020304" pitchFamily="18" charset="0"/>
              </a:rPr>
              <a:t>g</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each was used to determine the flux distribution in the sample’s position. The dimension of each indicator is</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13х10 </a:t>
            </a:r>
            <a:r>
              <a:rPr lang="en-US" dirty="0" smtClean="0">
                <a:latin typeface="Times New Roman" panose="02020603050405020304" pitchFamily="18" charset="0"/>
                <a:cs typeface="Times New Roman" panose="02020603050405020304" pitchFamily="18" charset="0"/>
              </a:rPr>
              <a:t>mm</a:t>
            </a:r>
            <a:r>
              <a:rPr lang="ru-RU" baseline="3000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the thickness</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~100 </a:t>
            </a:r>
            <a:r>
              <a:rPr lang="ru-RU" dirty="0" smtClean="0">
                <a:latin typeface="Times New Roman" panose="02020603050405020304" pitchFamily="18" charset="0"/>
                <a:cs typeface="Times New Roman" panose="02020603050405020304" pitchFamily="18" charset="0"/>
              </a:rPr>
              <a:t>µ</a:t>
            </a:r>
            <a:r>
              <a:rPr lang="en-US" dirty="0" smtClean="0">
                <a:latin typeface="Times New Roman" panose="02020603050405020304" pitchFamily="18" charset="0"/>
                <a:cs typeface="Times New Roman" panose="02020603050405020304" pitchFamily="18" charset="0"/>
              </a:rPr>
              <a:t>m</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Time of irradiations of the indicators was </a:t>
            </a:r>
            <a:r>
              <a:rPr lang="ru-RU" dirty="0" smtClean="0">
                <a:latin typeface="Times New Roman" panose="02020603050405020304" pitchFamily="18" charset="0"/>
                <a:cs typeface="Times New Roman" panose="02020603050405020304" pitchFamily="18" charset="0"/>
              </a:rPr>
              <a:t>4,5 </a:t>
            </a:r>
            <a:r>
              <a:rPr lang="en-US" dirty="0" smtClean="0">
                <a:latin typeface="Times New Roman" panose="02020603050405020304" pitchFamily="18" charset="0"/>
                <a:cs typeface="Times New Roman" panose="02020603050405020304" pitchFamily="18" charset="0"/>
              </a:rPr>
              <a:t>h</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induced gamma activity was measured during 20 minutes for each monitor. Maximum detected flux value is </a:t>
            </a:r>
            <a:r>
              <a:rPr lang="ru-RU" dirty="0" smtClean="0">
                <a:latin typeface="Times New Roman" panose="02020603050405020304" pitchFamily="18" charset="0"/>
                <a:cs typeface="Times New Roman" panose="02020603050405020304" pitchFamily="18" charset="0"/>
              </a:rPr>
              <a:t>4·10</a:t>
            </a:r>
            <a:r>
              <a:rPr lang="ru-RU" baseline="30000" dirty="0" smtClean="0">
                <a:latin typeface="Times New Roman" panose="02020603050405020304" pitchFamily="18" charset="0"/>
                <a:cs typeface="Times New Roman" panose="02020603050405020304" pitchFamily="18" charset="0"/>
              </a:rPr>
              <a:t>5</a:t>
            </a: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cm</a:t>
            </a:r>
            <a:r>
              <a:rPr lang="ru-RU"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s</a:t>
            </a:r>
            <a:r>
              <a:rPr lang="ru-RU" dirty="0">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46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3107"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11</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Types of gamma backgrounds</a:t>
            </a:r>
            <a:endParaRPr lang="ru-RU" sz="32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1988840"/>
            <a:ext cx="8640960" cy="3246530"/>
          </a:xfrm>
          <a:prstGeom prst="rect">
            <a:avLst/>
          </a:prstGeom>
        </p:spPr>
        <p:txBody>
          <a:bodyPr wrap="square">
            <a:spAutoFit/>
          </a:bodyPr>
          <a:lstStyle/>
          <a:p>
            <a:pPr algn="ctr">
              <a:lnSpc>
                <a:spcPct val="150000"/>
              </a:lnSpc>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Natural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radioactive isotopes </a:t>
            </a:r>
            <a:r>
              <a:rPr lang="en-US" sz="2800" dirty="0" smtClean="0">
                <a:latin typeface="Times New Roman" pitchFamily="18" charset="0"/>
                <a:cs typeface="Times New Roman" pitchFamily="18" charset="0"/>
              </a:rPr>
              <a:t>emissions coming from building materials components (</a:t>
            </a:r>
            <a:r>
              <a:rPr lang="en-US" sz="2800" baseline="30000" dirty="0" smtClean="0">
                <a:latin typeface="Times New Roman" pitchFamily="18" charset="0"/>
                <a:cs typeface="Times New Roman" pitchFamily="18" charset="0"/>
              </a:rPr>
              <a:t>40</a:t>
            </a:r>
            <a:r>
              <a:rPr lang="en-US" sz="2800" dirty="0" smtClean="0">
                <a:latin typeface="Times New Roman" pitchFamily="18" charset="0"/>
                <a:cs typeface="Times New Roman" pitchFamily="18" charset="0"/>
              </a:rPr>
              <a:t>K and decay products from uranium and thorium)</a:t>
            </a:r>
          </a:p>
          <a:p>
            <a:pPr algn="ctr">
              <a:lnSpc>
                <a:spcPct val="150000"/>
              </a:lnSpc>
            </a:pP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Induced </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the gamma emissions coming from neutron-nuclei interaction in the environment</a:t>
            </a:r>
            <a:endParaRPr lang="ru-RU"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22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70662"/>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12</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Background suppression</a:t>
            </a:r>
            <a:endParaRPr lang="ru-RU" sz="3200" b="1" dirty="0">
              <a:latin typeface="Times New Roman" panose="02020603050405020304" pitchFamily="18" charset="0"/>
              <a:cs typeface="Times New Roman" panose="02020603050405020304" pitchFamily="18" charset="0"/>
            </a:endParaRPr>
          </a:p>
        </p:txBody>
      </p:sp>
      <p:pic>
        <p:nvPicPr>
          <p:cNvPr id="6" name="Рисунок 5" descr="C:\Users\Constantin\Desktop\K-40_comparis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68760"/>
            <a:ext cx="5616624" cy="4032448"/>
          </a:xfrm>
          <a:prstGeom prst="rect">
            <a:avLst/>
          </a:prstGeom>
          <a:noFill/>
          <a:ln>
            <a:solidFill>
              <a:schemeClr val="tx1"/>
            </a:solidFill>
          </a:ln>
        </p:spPr>
      </p:pic>
      <p:sp>
        <p:nvSpPr>
          <p:cNvPr id="7" name="Прямоугольник 6"/>
          <p:cNvSpPr/>
          <p:nvPr/>
        </p:nvSpPr>
        <p:spPr>
          <a:xfrm>
            <a:off x="251520" y="5651956"/>
            <a:ext cx="8640960" cy="369332"/>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	Natural background suppression more than 140 times</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27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3107"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13</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Background suppression</a:t>
            </a:r>
            <a:endParaRPr lang="ru-RU" sz="3200" b="1" dirty="0">
              <a:latin typeface="Times New Roman" panose="02020603050405020304" pitchFamily="18" charset="0"/>
              <a:cs typeface="Times New Roman" panose="02020603050405020304" pitchFamily="18" charset="0"/>
            </a:endParaRPr>
          </a:p>
        </p:txBody>
      </p:sp>
      <p:pic>
        <p:nvPicPr>
          <p:cNvPr id="6" name="Рисунок 5" descr="C:\Users\Constantin\Desktop\PGAA_11b_paper\1H regi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4309814" cy="3384376"/>
          </a:xfrm>
          <a:prstGeom prst="rect">
            <a:avLst/>
          </a:prstGeom>
          <a:noFill/>
          <a:ln>
            <a:solidFill>
              <a:schemeClr val="tx1"/>
            </a:solidFill>
          </a:ln>
        </p:spPr>
      </p:pic>
      <p:pic>
        <p:nvPicPr>
          <p:cNvPr id="7" name="Рисунок 6" descr="C:\Users\Constantin\Desktop\1H_region_nToF.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268760"/>
            <a:ext cx="4309814" cy="3384376"/>
          </a:xfrm>
          <a:prstGeom prst="rect">
            <a:avLst/>
          </a:prstGeom>
          <a:noFill/>
          <a:ln>
            <a:solidFill>
              <a:schemeClr val="tx1"/>
            </a:solidFill>
          </a:ln>
        </p:spPr>
      </p:pic>
      <p:sp>
        <p:nvSpPr>
          <p:cNvPr id="8" name="Поле 6"/>
          <p:cNvSpPr txBox="1">
            <a:spLocks noChangeArrowheads="1"/>
          </p:cNvSpPr>
          <p:nvPr/>
        </p:nvSpPr>
        <p:spPr bwMode="auto">
          <a:xfrm>
            <a:off x="7380312" y="1988840"/>
            <a:ext cx="116649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000" baseline="30000">
                <a:effectLst/>
                <a:latin typeface="Times New Roman"/>
                <a:ea typeface="Calibri"/>
                <a:cs typeface="Times New Roman"/>
              </a:rPr>
              <a:t>113</a:t>
            </a:r>
            <a:r>
              <a:rPr lang="en-US" sz="1000">
                <a:effectLst/>
                <a:latin typeface="Times New Roman"/>
                <a:ea typeface="Calibri"/>
                <a:cs typeface="Times New Roman"/>
              </a:rPr>
              <a:t>Cd - 2456,0 keV</a:t>
            </a:r>
            <a:endParaRPr lang="ru-RU" sz="1100">
              <a:effectLst/>
              <a:latin typeface="Calibri"/>
              <a:ea typeface="Calibri"/>
              <a:cs typeface="Times New Roman"/>
            </a:endParaRPr>
          </a:p>
        </p:txBody>
      </p:sp>
      <p:sp>
        <p:nvSpPr>
          <p:cNvPr id="9" name="Прямоугольник 8"/>
          <p:cNvSpPr/>
          <p:nvPr/>
        </p:nvSpPr>
        <p:spPr>
          <a:xfrm>
            <a:off x="251520" y="5003884"/>
            <a:ext cx="8640960" cy="923330"/>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Induced background suppression almost 60 times in comparison with the green spectra on the left picture and more than 800 times in comparison with the initial level of induced gamma background. </a:t>
            </a:r>
            <a:endParaRPr lang="ru-RU" dirty="0">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100453401"/>
              </p:ext>
            </p:extLst>
          </p:nvPr>
        </p:nvGraphicFramePr>
        <p:xfrm>
          <a:off x="-8168" y="0"/>
          <a:ext cx="9152168" cy="6381328"/>
        </p:xfrm>
        <a:graphic>
          <a:graphicData uri="http://schemas.openxmlformats.org/presentationml/2006/ole">
            <mc:AlternateContent xmlns:mc="http://schemas.openxmlformats.org/markup-compatibility/2006">
              <mc:Choice xmlns:v="urn:schemas-microsoft-com:vml" Requires="v">
                <p:oleObj spid="_x0000_s3105" name="Graph" r:id="rId5" imgW="4129200" imgH="2877120" progId="Origin50.Graph">
                  <p:embed/>
                </p:oleObj>
              </mc:Choice>
              <mc:Fallback>
                <p:oleObj name="Graph" r:id="rId5" imgW="4129200" imgH="2877120" progId="Origin50.Graph">
                  <p:embed/>
                  <p:pic>
                    <p:nvPicPr>
                      <p:cNvPr id="0" name="Object 1"/>
                      <p:cNvPicPr>
                        <a:picLocks noChangeAspect="1" noChangeArrowheads="1"/>
                      </p:cNvPicPr>
                      <p:nvPr/>
                    </p:nvPicPr>
                    <p:blipFill>
                      <a:blip r:embed="rId6"/>
                      <a:srcRect/>
                      <a:stretch>
                        <a:fillRect/>
                      </a:stretch>
                    </p:blipFill>
                    <p:spPr bwMode="auto">
                      <a:xfrm>
                        <a:off x="-8168" y="0"/>
                        <a:ext cx="9152168" cy="6381328"/>
                      </a:xfrm>
                      <a:prstGeom prst="rect">
                        <a:avLst/>
                      </a:prstGeom>
                      <a:solidFill>
                        <a:schemeClr val="bg1"/>
                      </a:solidFill>
                    </p:spPr>
                  </p:pic>
                </p:oleObj>
              </mc:Fallback>
            </mc:AlternateContent>
          </a:graphicData>
        </a:graphic>
      </p:graphicFrame>
      <p:sp>
        <p:nvSpPr>
          <p:cNvPr id="12" name="Прямоугольник 11"/>
          <p:cNvSpPr/>
          <p:nvPr/>
        </p:nvSpPr>
        <p:spPr>
          <a:xfrm>
            <a:off x="2987824" y="2637782"/>
            <a:ext cx="4572000" cy="646331"/>
          </a:xfrm>
          <a:prstGeom prst="rect">
            <a:avLst/>
          </a:prstGeom>
        </p:spPr>
        <p:txBody>
          <a:bodyPr>
            <a:spAutoFit/>
          </a:bodyPr>
          <a:lstStyle/>
          <a:p>
            <a:pPr algn="ctr"/>
            <a:r>
              <a:rPr lang="en-US" dirty="0">
                <a:latin typeface="Times New Roman" panose="02020603050405020304" pitchFamily="18" charset="0"/>
                <a:cs typeface="Times New Roman" panose="02020603050405020304" pitchFamily="18" charset="0"/>
              </a:rPr>
              <a:t>The reactor IBR-2 is working in pulse mode with a frequency 5Hz</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2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1"/>
                                        </p:tgtEl>
                                        <p:attrNameLst>
                                          <p:attrName>ppt_w</p:attrName>
                                        </p:attrNameLst>
                                      </p:cBhvr>
                                      <p:tavLst>
                                        <p:tav tm="0">
                                          <p:val>
                                            <p:strVal val="ppt_w"/>
                                          </p:val>
                                        </p:tav>
                                        <p:tav tm="100000">
                                          <p:val>
                                            <p:fltVal val="0"/>
                                          </p:val>
                                        </p:tav>
                                      </p:tavLst>
                                    </p:anim>
                                    <p:anim calcmode="lin" valueType="num">
                                      <p:cBhvr>
                                        <p:cTn id="15" dur="1000"/>
                                        <p:tgtEl>
                                          <p:spTgt spid="11"/>
                                        </p:tgtEl>
                                        <p:attrNameLst>
                                          <p:attrName>ppt_h</p:attrName>
                                        </p:attrNameLst>
                                      </p:cBhvr>
                                      <p:tavLst>
                                        <p:tav tm="0">
                                          <p:val>
                                            <p:strVal val="ppt_h"/>
                                          </p:val>
                                        </p:tav>
                                        <p:tav tm="100000">
                                          <p:val>
                                            <p:fltVal val="0"/>
                                          </p:val>
                                        </p:tav>
                                      </p:tavLst>
                                    </p:anim>
                                    <p:anim calcmode="lin" valueType="num">
                                      <p:cBhvr>
                                        <p:cTn id="16" dur="1000"/>
                                        <p:tgtEl>
                                          <p:spTgt spid="11"/>
                                        </p:tgtEl>
                                        <p:attrNameLst>
                                          <p:attrName>style.rotation</p:attrName>
                                        </p:attrNameLst>
                                      </p:cBhvr>
                                      <p:tavLst>
                                        <p:tav tm="0">
                                          <p:val>
                                            <p:fltVal val="0"/>
                                          </p:val>
                                        </p:tav>
                                        <p:tav tm="100000">
                                          <p:val>
                                            <p:fltVal val="90"/>
                                          </p:val>
                                        </p:tav>
                                      </p:tavLst>
                                    </p:anim>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par>
                                <p:cTn id="19" presetID="31" presetClass="exit" presetSubtype="0" fill="hold" grpId="1" nodeType="withEffect">
                                  <p:stCondLst>
                                    <p:cond delay="0"/>
                                  </p:stCondLst>
                                  <p:childTnLst>
                                    <p:anim calcmode="lin" valueType="num">
                                      <p:cBhvr>
                                        <p:cTn id="20" dur="1000"/>
                                        <p:tgtEl>
                                          <p:spTgt spid="12"/>
                                        </p:tgtEl>
                                        <p:attrNameLst>
                                          <p:attrName>ppt_w</p:attrName>
                                        </p:attrNameLst>
                                      </p:cBhvr>
                                      <p:tavLst>
                                        <p:tav tm="0">
                                          <p:val>
                                            <p:strVal val="ppt_w"/>
                                          </p:val>
                                        </p:tav>
                                        <p:tav tm="100000">
                                          <p:val>
                                            <p:fltVal val="0"/>
                                          </p:val>
                                        </p:tav>
                                      </p:tavLst>
                                    </p:anim>
                                    <p:anim calcmode="lin" valueType="num">
                                      <p:cBhvr>
                                        <p:cTn id="21" dur="1000"/>
                                        <p:tgtEl>
                                          <p:spTgt spid="12"/>
                                        </p:tgtEl>
                                        <p:attrNameLst>
                                          <p:attrName>ppt_h</p:attrName>
                                        </p:attrNameLst>
                                      </p:cBhvr>
                                      <p:tavLst>
                                        <p:tav tm="0">
                                          <p:val>
                                            <p:strVal val="ppt_h"/>
                                          </p:val>
                                        </p:tav>
                                        <p:tav tm="100000">
                                          <p:val>
                                            <p:fltVal val="0"/>
                                          </p:val>
                                        </p:tav>
                                      </p:tavLst>
                                    </p:anim>
                                    <p:anim calcmode="lin" valueType="num">
                                      <p:cBhvr>
                                        <p:cTn id="22" dur="1000"/>
                                        <p:tgtEl>
                                          <p:spTgt spid="12"/>
                                        </p:tgtEl>
                                        <p:attrNameLst>
                                          <p:attrName>style.rotation</p:attrName>
                                        </p:attrNameLst>
                                      </p:cBhvr>
                                      <p:tavLst>
                                        <p:tav tm="0">
                                          <p:val>
                                            <p:fltVal val="0"/>
                                          </p:val>
                                        </p:tav>
                                        <p:tav tm="100000">
                                          <p:val>
                                            <p:fltVal val="90"/>
                                          </p:val>
                                        </p:tav>
                                      </p:tavLst>
                                    </p:anim>
                                    <p:animEffect transition="out" filter="fade">
                                      <p:cBhvr>
                                        <p:cTn id="23" dur="1000"/>
                                        <p:tgtEl>
                                          <p:spTgt spid="12"/>
                                        </p:tgtEl>
                                      </p:cBhvr>
                                    </p:animEffect>
                                    <p:set>
                                      <p:cBhvr>
                                        <p:cTn id="24" dur="1" fill="hold">
                                          <p:stCondLst>
                                            <p:cond delay="999"/>
                                          </p:stCondLst>
                                        </p:cTn>
                                        <p:tgtEl>
                                          <p:spTgt spid="12"/>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3107"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14</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Modeling of the primary collimation setup</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1124744"/>
            <a:ext cx="8640960" cy="1338828"/>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The calculations of the interaction of fast neutrons with collimation setup of borated polyethylene was done by using MCNP program and Monte Carlo method. Calculation contains the </a:t>
            </a:r>
            <a:r>
              <a:rPr lang="en-US" dirty="0" err="1" smtClean="0">
                <a:latin typeface="Times New Roman" panose="02020603050405020304" pitchFamily="18" charset="0"/>
                <a:cs typeface="Times New Roman" panose="02020603050405020304" pitchFamily="18" charset="0"/>
              </a:rPr>
              <a:t>monoenergetic</a:t>
            </a:r>
            <a:r>
              <a:rPr lang="en-US" dirty="0" smtClean="0">
                <a:latin typeface="Times New Roman" panose="02020603050405020304" pitchFamily="18" charset="0"/>
                <a:cs typeface="Times New Roman" panose="02020603050405020304" pitchFamily="18" charset="0"/>
              </a:rPr>
              <a:t> spectra of neutrons with the energies 1, 2, and 3 MeV.</a:t>
            </a:r>
            <a:endParaRPr lang="en-US" b="1" i="1" baseline="-25000" dirty="0" smtClean="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536115175"/>
              </p:ext>
            </p:extLst>
          </p:nvPr>
        </p:nvGraphicFramePr>
        <p:xfrm>
          <a:off x="251521" y="2492896"/>
          <a:ext cx="8640958" cy="1973539"/>
        </p:xfrm>
        <a:graphic>
          <a:graphicData uri="http://schemas.openxmlformats.org/drawingml/2006/table">
            <a:tbl>
              <a:tblPr firstRow="1" firstCol="1" bandRow="1">
                <a:tableStyleId>{F5AB1C69-6EDB-4FF4-983F-18BD219EF322}</a:tableStyleId>
              </a:tblPr>
              <a:tblGrid>
                <a:gridCol w="1019964"/>
                <a:gridCol w="1657907"/>
                <a:gridCol w="1970388"/>
                <a:gridCol w="2236505"/>
                <a:gridCol w="1756194"/>
              </a:tblGrid>
              <a:tr h="465728">
                <a:tc>
                  <a:txBody>
                    <a:bodyPr/>
                    <a:lstStyle/>
                    <a:p>
                      <a:pPr algn="ctr">
                        <a:lnSpc>
                          <a:spcPct val="150000"/>
                        </a:lnSpc>
                        <a:spcAft>
                          <a:spcPts val="0"/>
                        </a:spcAft>
                      </a:pPr>
                      <a:r>
                        <a:rPr lang="ru-RU" sz="1800" dirty="0" smtClean="0">
                          <a:solidFill>
                            <a:schemeClr val="tx1"/>
                          </a:solidFill>
                          <a:effectLst/>
                          <a:latin typeface="Times New Roman" panose="02020603050405020304" pitchFamily="18" charset="0"/>
                          <a:cs typeface="Times New Roman" panose="02020603050405020304" pitchFamily="18" charset="0"/>
                        </a:rPr>
                        <a:t>E</a:t>
                      </a:r>
                      <a:r>
                        <a:rPr lang="en-US" sz="1800" baseline="-25000" dirty="0" smtClean="0">
                          <a:solidFill>
                            <a:schemeClr val="tx1"/>
                          </a:solidFill>
                          <a:effectLst/>
                          <a:latin typeface="Times New Roman" panose="02020603050405020304" pitchFamily="18" charset="0"/>
                          <a:cs typeface="Times New Roman" panose="02020603050405020304" pitchFamily="18" charset="0"/>
                        </a:rPr>
                        <a:t>n</a:t>
                      </a:r>
                      <a:r>
                        <a:rPr lang="ru-RU" sz="1800" dirty="0" smtClean="0">
                          <a:solidFill>
                            <a:schemeClr val="tx1"/>
                          </a:solidFill>
                          <a:effectLst/>
                          <a:latin typeface="Times New Roman" panose="02020603050405020304" pitchFamily="18" charset="0"/>
                          <a:cs typeface="Times New Roman" panose="02020603050405020304" pitchFamily="18" charset="0"/>
                        </a:rPr>
                        <a:t>, </a:t>
                      </a:r>
                      <a:r>
                        <a:rPr lang="ru-RU" sz="1800" dirty="0" err="1" smtClean="0">
                          <a:solidFill>
                            <a:schemeClr val="tx1"/>
                          </a:solidFill>
                          <a:effectLst/>
                          <a:latin typeface="Times New Roman" panose="02020603050405020304" pitchFamily="18" charset="0"/>
                          <a:cs typeface="Times New Roman" panose="02020603050405020304" pitchFamily="18" charset="0"/>
                        </a:rPr>
                        <a:t>MeV</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P_ref (%)</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P_abs (%)</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P_sides</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P_trs</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0282">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24.23</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~75.76</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4.77E-06</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b="1">
                          <a:solidFill>
                            <a:schemeClr val="tx1"/>
                          </a:solidFill>
                          <a:effectLst/>
                          <a:latin typeface="Times New Roman" panose="02020603050405020304" pitchFamily="18" charset="0"/>
                          <a:cs typeface="Times New Roman" panose="02020603050405020304" pitchFamily="18" charset="0"/>
                        </a:rPr>
                        <a:t>3.40E-06</a:t>
                      </a:r>
                      <a:endParaRPr lang="ru-RU"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3017">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20.20</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~79.78</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1.34E-04</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b="1">
                          <a:solidFill>
                            <a:schemeClr val="tx1"/>
                          </a:solidFill>
                          <a:effectLst/>
                          <a:latin typeface="Times New Roman" panose="02020603050405020304" pitchFamily="18" charset="0"/>
                          <a:cs typeface="Times New Roman" panose="02020603050405020304" pitchFamily="18" charset="0"/>
                        </a:rPr>
                        <a:t>7.08E-06</a:t>
                      </a:r>
                      <a:endParaRPr lang="ru-RU"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512">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3</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17.53</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~82.40</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5.96E-04</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b="1" dirty="0" smtClean="0">
                          <a:solidFill>
                            <a:schemeClr val="tx1"/>
                          </a:solidFill>
                          <a:effectLst/>
                          <a:latin typeface="Times New Roman" panose="02020603050405020304" pitchFamily="18" charset="0"/>
                          <a:cs typeface="Times New Roman" panose="02020603050405020304" pitchFamily="18" charset="0"/>
                        </a:rPr>
                        <a:t>3.13E-05</a:t>
                      </a:r>
                      <a:endParaRPr lang="ru-RU"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Прямоугольник 7"/>
          <p:cNvSpPr/>
          <p:nvPr/>
        </p:nvSpPr>
        <p:spPr>
          <a:xfrm>
            <a:off x="251520" y="4615968"/>
            <a:ext cx="8640960" cy="1200329"/>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Where </a:t>
            </a:r>
            <a:r>
              <a:rPr lang="ru-RU" b="1" dirty="0" err="1" smtClean="0">
                <a:latin typeface="Times New Roman" panose="02020603050405020304" pitchFamily="18" charset="0"/>
                <a:cs typeface="Times New Roman" panose="02020603050405020304" pitchFamily="18" charset="0"/>
              </a:rPr>
              <a:t>E</a:t>
            </a:r>
            <a:r>
              <a:rPr lang="ru-RU" b="1" baseline="-25000" dirty="0" err="1" smtClean="0">
                <a:latin typeface="Times New Roman" panose="02020603050405020304" pitchFamily="18" charset="0"/>
                <a:cs typeface="Times New Roman" panose="02020603050405020304" pitchFamily="18" charset="0"/>
              </a:rPr>
              <a:t>n</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neutrons energy,</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ref</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reflection from the incident side of the</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BPE </a:t>
            </a:r>
            <a:r>
              <a:rPr lang="en-US" dirty="0" smtClean="0">
                <a:latin typeface="Times New Roman" panose="02020603050405020304" pitchFamily="18" charset="0"/>
                <a:cs typeface="Times New Roman" panose="02020603050405020304" pitchFamily="18" charset="0"/>
              </a:rPr>
              <a:t>setup,</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trs</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the neutron transition</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sides</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the scattering and escape from sides of the setup,</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abs</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the absorption inside the setup of the neutrons with energy </a:t>
            </a:r>
            <a:r>
              <a:rPr lang="ru-RU" dirty="0" err="1" smtClean="0">
                <a:latin typeface="Times New Roman" panose="02020603050405020304" pitchFamily="18" charset="0"/>
                <a:cs typeface="Times New Roman" panose="02020603050405020304" pitchFamily="18" charset="0"/>
              </a:rPr>
              <a:t>E</a:t>
            </a:r>
            <a:r>
              <a:rPr lang="ru-RU" baseline="-25000" dirty="0" err="1" smtClean="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52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9923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15</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87170" y="3244334"/>
            <a:ext cx="184731" cy="369332"/>
          </a:xfrm>
          <a:prstGeom prst="rect">
            <a:avLst/>
          </a:prstGeom>
        </p:spPr>
        <p:txBody>
          <a:bodyPr wrap="none">
            <a:spAutoFit/>
          </a:bodyPr>
          <a:lstStyle/>
          <a:p>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51520" y="1556792"/>
                <a:ext cx="8640960" cy="4741041"/>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	For hydrogen content detection we use the following reaction of neutron radiation capture by protons</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ctr">
                  <a:lnSpc>
                    <a:spcPct val="150000"/>
                  </a:lnSpc>
                </a:pPr>
                <a:r>
                  <a:rPr lang="en-US" b="1" i="1" dirty="0">
                    <a:latin typeface="Times New Roman" panose="02020603050405020304" pitchFamily="18" charset="0"/>
                    <a:cs typeface="Times New Roman" panose="02020603050405020304" pitchFamily="18" charset="0"/>
                  </a:rPr>
                  <a:t>n</a:t>
                </a:r>
                <a:r>
                  <a:rPr lang="ru-RU" b="1"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p</a:t>
                </a:r>
                <a:r>
                  <a:rPr lang="ru-RU" b="1"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d</a:t>
                </a:r>
                <a:r>
                  <a:rPr lang="ru-RU" b="1" i="1" dirty="0">
                    <a:latin typeface="Times New Roman" panose="02020603050405020304" pitchFamily="18" charset="0"/>
                    <a:cs typeface="Times New Roman" panose="02020603050405020304" pitchFamily="18" charset="0"/>
                  </a:rPr>
                  <a:t> + γ</a:t>
                </a:r>
              </a:p>
              <a:p>
                <a:pPr algn="just">
                  <a:lnSpc>
                    <a:spcPct val="150000"/>
                  </a:lnSpc>
                </a:pPr>
                <a:r>
                  <a:rPr lang="en-US" dirty="0" smtClean="0">
                    <a:latin typeface="Times New Roman" panose="02020603050405020304" pitchFamily="18" charset="0"/>
                    <a:cs typeface="Times New Roman" panose="02020603050405020304" pitchFamily="18" charset="0"/>
                  </a:rPr>
                  <a:t>	In the reaction, we have gamma emissions with the energy</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a:t>
                </a:r>
                <a:r>
                  <a:rPr lang="ru-RU" baseline="-25000" dirty="0" err="1">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 = </a:t>
                </a:r>
                <a:r>
                  <a:rPr lang="ru-RU" dirty="0" smtClean="0">
                    <a:latin typeface="Times New Roman" panose="02020603050405020304" pitchFamily="18" charset="0"/>
                    <a:cs typeface="Times New Roman" panose="02020603050405020304" pitchFamily="18" charset="0"/>
                  </a:rPr>
                  <a:t>2223</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25 </a:t>
                </a:r>
                <a:r>
                  <a:rPr lang="en-US" dirty="0" err="1" smtClean="0">
                    <a:latin typeface="Times New Roman" panose="02020603050405020304" pitchFamily="18" charset="0"/>
                    <a:cs typeface="Times New Roman" panose="02020603050405020304" pitchFamily="18" charset="0"/>
                  </a:rPr>
                  <a:t>keV</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capture cross-section for thermal neutrons is </a:t>
                </a:r>
                <a:r>
                  <a:rPr lang="ru-RU"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3340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E-4</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barn.</a:t>
                </a:r>
              </a:p>
              <a:p>
                <a:pPr algn="just">
                  <a:lnSpc>
                    <a:spcPct val="150000"/>
                  </a:lnSpc>
                </a:pPr>
                <a:r>
                  <a:rPr lang="en-US" dirty="0" smtClean="0">
                    <a:latin typeface="Times New Roman" panose="02020603050405020304" pitchFamily="18" charset="0"/>
                    <a:cs typeface="Times New Roman" panose="02020603050405020304" pitchFamily="18" charset="0"/>
                  </a:rPr>
                  <a:t>	The detector’s peak count is in direct ratio with the quantity of the element’s atoms that we are looking for. The peak count, corresponding to the seeking line, is equal:</a:t>
                </a:r>
              </a:p>
              <a:p>
                <a:pPr algn="ctr">
                  <a:lnSpc>
                    <a:spcPct val="150000"/>
                  </a:lnSpc>
                </a:pPr>
                <a14:m>
                  <m:oMathPara xmlns:m="http://schemas.openxmlformats.org/officeDocument/2006/math">
                    <m:oMathParaPr>
                      <m:jc m:val="centerGroup"/>
                    </m:oMathParaPr>
                    <m:oMath xmlns:m="http://schemas.openxmlformats.org/officeDocument/2006/math">
                      <m:sSub>
                        <m:sSubPr>
                          <m:ctrlPr>
                            <a:rPr lang="ru-RU" b="1" i="1">
                              <a:latin typeface="Cambria Math"/>
                            </a:rPr>
                          </m:ctrlPr>
                        </m:sSubPr>
                        <m:e>
                          <m:r>
                            <a:rPr lang="en-US" b="1" i="1">
                              <a:latin typeface="Cambria Math"/>
                            </a:rPr>
                            <m:t>𝑺</m:t>
                          </m:r>
                        </m:e>
                        <m:sub>
                          <m:r>
                            <a:rPr lang="en-US" b="1" i="1">
                              <a:latin typeface="Cambria Math"/>
                            </a:rPr>
                            <m:t>𝜸</m:t>
                          </m:r>
                        </m:sub>
                      </m:sSub>
                      <m:d>
                        <m:dPr>
                          <m:ctrlPr>
                            <a:rPr lang="ru-RU" b="1" i="1">
                              <a:latin typeface="Cambria Math"/>
                            </a:rPr>
                          </m:ctrlPr>
                        </m:dPr>
                        <m:e>
                          <m:sSub>
                            <m:sSubPr>
                              <m:ctrlPr>
                                <a:rPr lang="ru-RU" b="1" i="1">
                                  <a:latin typeface="Cambria Math"/>
                                </a:rPr>
                              </m:ctrlPr>
                            </m:sSubPr>
                            <m:e>
                              <m:r>
                                <a:rPr lang="en-US" b="1" i="1">
                                  <a:latin typeface="Cambria Math"/>
                                </a:rPr>
                                <m:t>𝑬</m:t>
                              </m:r>
                            </m:e>
                            <m:sub>
                              <m:r>
                                <a:rPr lang="en-US" b="1" i="1">
                                  <a:latin typeface="Cambria Math"/>
                                </a:rPr>
                                <m:t>𝜸</m:t>
                              </m:r>
                            </m:sub>
                          </m:sSub>
                        </m:e>
                      </m:d>
                      <m:r>
                        <a:rPr lang="ru-RU" b="1" i="1">
                          <a:latin typeface="Cambria Math"/>
                        </a:rPr>
                        <m:t>=</m:t>
                      </m:r>
                      <m:sSub>
                        <m:sSubPr>
                          <m:ctrlPr>
                            <a:rPr lang="ru-RU" b="1" i="1">
                              <a:latin typeface="Cambria Math"/>
                            </a:rPr>
                          </m:ctrlPr>
                        </m:sSubPr>
                        <m:e>
                          <m:r>
                            <a:rPr lang="ru-RU" b="1" i="1">
                              <a:latin typeface="Cambria Math"/>
                            </a:rPr>
                            <m:t>Ф</m:t>
                          </m:r>
                        </m:e>
                        <m:sub>
                          <m:r>
                            <a:rPr lang="en-US" b="1" i="1">
                              <a:latin typeface="Cambria Math"/>
                            </a:rPr>
                            <m:t>𝒏</m:t>
                          </m:r>
                        </m:sub>
                      </m:sSub>
                      <m:r>
                        <a:rPr lang="ru-RU" b="1" i="1">
                          <a:latin typeface="Cambria Math"/>
                        </a:rPr>
                        <m:t>∙</m:t>
                      </m:r>
                      <m:sSub>
                        <m:sSubPr>
                          <m:ctrlPr>
                            <a:rPr lang="ru-RU" b="1" i="1">
                              <a:latin typeface="Cambria Math"/>
                            </a:rPr>
                          </m:ctrlPr>
                        </m:sSubPr>
                        <m:e>
                          <m:r>
                            <a:rPr lang="en-US" b="1" i="1">
                              <a:latin typeface="Cambria Math"/>
                            </a:rPr>
                            <m:t>𝑵</m:t>
                          </m:r>
                        </m:e>
                        <m:sub>
                          <m:r>
                            <a:rPr lang="en-US" b="1" i="1">
                              <a:latin typeface="Cambria Math"/>
                            </a:rPr>
                            <m:t>𝒕</m:t>
                          </m:r>
                        </m:sub>
                      </m:sSub>
                      <m:r>
                        <a:rPr lang="ru-RU" b="1" i="1">
                          <a:latin typeface="Cambria Math"/>
                        </a:rPr>
                        <m:t>∙</m:t>
                      </m:r>
                      <m:sSub>
                        <m:sSubPr>
                          <m:ctrlPr>
                            <a:rPr lang="ru-RU" b="1" i="1">
                              <a:latin typeface="Cambria Math"/>
                            </a:rPr>
                          </m:ctrlPr>
                        </m:sSubPr>
                        <m:e>
                          <m:r>
                            <a:rPr lang="en-US" b="1" i="1">
                              <a:latin typeface="Cambria Math"/>
                            </a:rPr>
                            <m:t>𝝈</m:t>
                          </m:r>
                        </m:e>
                        <m:sub>
                          <m:r>
                            <a:rPr lang="en-US" b="1" i="1">
                              <a:latin typeface="Cambria Math"/>
                            </a:rPr>
                            <m:t>𝒏</m:t>
                          </m:r>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𝑰</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r>
                        <a:rPr lang="en-US" b="1" i="1">
                          <a:latin typeface="Cambria Math"/>
                        </a:rPr>
                        <m:t>𝜺</m:t>
                      </m:r>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𝒕</m:t>
                          </m:r>
                        </m:e>
                        <m:sub>
                          <m:r>
                            <a:rPr lang="en-US" b="1" i="1">
                              <a:latin typeface="Cambria Math"/>
                            </a:rPr>
                            <m:t>𝒎𝒆𝒂𝒔</m:t>
                          </m:r>
                        </m:sub>
                      </m:sSub>
                    </m:oMath>
                  </m:oMathPara>
                </a14:m>
                <a:endParaRPr lang="en-US" b="1" dirty="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	The number of seeking atoms </a:t>
                </a:r>
                <a:r>
                  <a:rPr lang="en-US" b="1" i="1" dirty="0" err="1" smtClean="0">
                    <a:latin typeface="Times New Roman" panose="02020603050405020304" pitchFamily="18" charset="0"/>
                    <a:cs typeface="Times New Roman" panose="02020603050405020304" pitchFamily="18" charset="0"/>
                  </a:rPr>
                  <a:t>N</a:t>
                </a:r>
                <a:r>
                  <a:rPr lang="en-US" b="1" i="1" baseline="-25000" dirty="0" err="1"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 is bounded with its mass </a:t>
                </a:r>
                <a:r>
                  <a:rPr lang="en-US" b="1" i="1" dirty="0" smtClean="0">
                    <a:latin typeface="Times New Roman" panose="02020603050405020304" pitchFamily="18" charset="0"/>
                    <a:cs typeface="Times New Roman" panose="02020603050405020304" pitchFamily="18" charset="0"/>
                  </a:rPr>
                  <a:t>m</a:t>
                </a:r>
                <a:r>
                  <a:rPr lang="en-US" b="1" i="1" baseline="-25000" dirty="0" smtClean="0">
                    <a:latin typeface="Times New Roman" panose="02020603050405020304" pitchFamily="18" charset="0"/>
                    <a:cs typeface="Times New Roman" panose="02020603050405020304" pitchFamily="18" charset="0"/>
                  </a:rPr>
                  <a:t>x</a:t>
                </a:r>
                <a:r>
                  <a:rPr lang="en-US"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by the expression:</a:t>
                </a:r>
              </a:p>
              <a:p>
                <a:pPr algn="ctr">
                  <a:lnSpc>
                    <a:spcPct val="150000"/>
                  </a:lnSpc>
                </a:pPr>
                <a14:m>
                  <m:oMathPara xmlns:m="http://schemas.openxmlformats.org/officeDocument/2006/math">
                    <m:oMathParaPr>
                      <m:jc m:val="centerGroup"/>
                    </m:oMathParaPr>
                    <m:oMath xmlns:m="http://schemas.openxmlformats.org/officeDocument/2006/math">
                      <m:f>
                        <m:fPr>
                          <m:ctrlPr>
                            <a:rPr lang="ru-RU" b="1" i="1">
                              <a:latin typeface="Cambria Math"/>
                            </a:rPr>
                          </m:ctrlPr>
                        </m:fPr>
                        <m:num>
                          <m:sSub>
                            <m:sSubPr>
                              <m:ctrlPr>
                                <a:rPr lang="ru-RU" b="1" i="1">
                                  <a:latin typeface="Cambria Math"/>
                                </a:rPr>
                              </m:ctrlPr>
                            </m:sSubPr>
                            <m:e>
                              <m:r>
                                <a:rPr lang="en-US" b="1" i="1">
                                  <a:latin typeface="Cambria Math"/>
                                </a:rPr>
                                <m:t>𝑵</m:t>
                              </m:r>
                            </m:e>
                            <m:sub>
                              <m:r>
                                <a:rPr lang="en-US" b="1" i="1">
                                  <a:latin typeface="Cambria Math"/>
                                </a:rPr>
                                <m:t>𝒕</m:t>
                              </m:r>
                            </m:sub>
                          </m:sSub>
                        </m:num>
                        <m:den>
                          <m:sSub>
                            <m:sSubPr>
                              <m:ctrlPr>
                                <a:rPr lang="ru-RU" b="1" i="1">
                                  <a:latin typeface="Cambria Math"/>
                                </a:rPr>
                              </m:ctrlPr>
                            </m:sSubPr>
                            <m:e>
                              <m:r>
                                <a:rPr lang="en-US" b="1" i="1">
                                  <a:latin typeface="Cambria Math"/>
                                </a:rPr>
                                <m:t>𝑵</m:t>
                              </m:r>
                            </m:e>
                            <m:sub>
                              <m:r>
                                <a:rPr lang="en-US" b="1" i="1">
                                  <a:latin typeface="Cambria Math"/>
                                </a:rPr>
                                <m:t>𝑨</m:t>
                              </m:r>
                            </m:sub>
                          </m:sSub>
                        </m:den>
                      </m:f>
                      <m:r>
                        <a:rPr lang="ru-RU" b="1" i="1">
                          <a:latin typeface="Cambria Math"/>
                        </a:rPr>
                        <m:t>=</m:t>
                      </m:r>
                      <m:f>
                        <m:fPr>
                          <m:ctrlPr>
                            <a:rPr lang="ru-RU" b="1" i="1">
                              <a:latin typeface="Cambria Math"/>
                            </a:rPr>
                          </m:ctrlPr>
                        </m:fPr>
                        <m:num>
                          <m:sSub>
                            <m:sSubPr>
                              <m:ctrlPr>
                                <a:rPr lang="ru-RU" b="1" i="1">
                                  <a:latin typeface="Cambria Math"/>
                                </a:rPr>
                              </m:ctrlPr>
                            </m:sSubPr>
                            <m:e>
                              <m:r>
                                <a:rPr lang="en-US" b="1" i="1">
                                  <a:latin typeface="Cambria Math"/>
                                </a:rPr>
                                <m:t>𝒎</m:t>
                              </m:r>
                            </m:e>
                            <m:sub>
                              <m:r>
                                <a:rPr lang="en-US" b="1" i="1">
                                  <a:latin typeface="Cambria Math"/>
                                </a:rPr>
                                <m:t>𝒙</m:t>
                              </m:r>
                            </m:sub>
                          </m:sSub>
                        </m:num>
                        <m:den>
                          <m:r>
                            <a:rPr lang="en-US" b="1" i="1">
                              <a:latin typeface="Cambria Math"/>
                            </a:rPr>
                            <m:t>𝑴</m:t>
                          </m:r>
                        </m:den>
                      </m:f>
                    </m:oMath>
                  </m:oMathPara>
                </a14:m>
                <a:endParaRPr lang="en-US" b="1" i="1" baseline="-25000" dirty="0" smtClean="0">
                  <a:latin typeface="Times New Roman" panose="02020603050405020304" pitchFamily="18" charset="0"/>
                  <a:cs typeface="Times New Roman" panose="02020603050405020304" pitchFamily="18"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51520" y="1556792"/>
                <a:ext cx="8640960" cy="4741041"/>
              </a:xfrm>
              <a:prstGeom prst="rect">
                <a:avLst/>
              </a:prstGeom>
              <a:blipFill rotWithShape="1">
                <a:blip r:embed="rId2"/>
                <a:stretch>
                  <a:fillRect l="-564" r="-564"/>
                </a:stretch>
              </a:blipFill>
            </p:spPr>
            <p:txBody>
              <a:bodyPr/>
              <a:lstStyle/>
              <a:p>
                <a:r>
                  <a:rPr lang="ru-RU">
                    <a:noFill/>
                  </a:rPr>
                  <a:t> </a:t>
                </a:r>
              </a:p>
            </p:txBody>
          </p:sp>
        </mc:Fallback>
      </mc:AlternateContent>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59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16</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51520" y="1628800"/>
                <a:ext cx="8640960" cy="4145815"/>
              </a:xfrm>
              <a:prstGeom prst="rect">
                <a:avLst/>
              </a:prstGeom>
            </p:spPr>
            <p:txBody>
              <a:bodyPr wrap="square">
                <a:spAutoFit/>
              </a:bodyPr>
              <a:lstStyle/>
              <a:p>
                <a:r>
                  <a:rPr lang="en-US" dirty="0" smtClean="0">
                    <a:latin typeface="Cambria Math"/>
                  </a:rPr>
                  <a:t>	The mass </a:t>
                </a:r>
                <a:r>
                  <a:rPr lang="en-US" b="1" i="1" dirty="0" smtClean="0">
                    <a:latin typeface="Cambria Math"/>
                  </a:rPr>
                  <a:t>m</a:t>
                </a:r>
                <a:r>
                  <a:rPr lang="en-US" b="1" i="1" baseline="-25000" dirty="0" smtClean="0">
                    <a:latin typeface="Cambria Math"/>
                  </a:rPr>
                  <a:t>x</a:t>
                </a:r>
                <a:r>
                  <a:rPr lang="en-US" dirty="0" smtClean="0">
                    <a:latin typeface="Cambria Math"/>
                  </a:rPr>
                  <a:t> of the seeking element can be calculated by the following formula respectively:</a:t>
                </a:r>
              </a:p>
              <a:p>
                <a:pPr algn="ctr"/>
                <a14:m>
                  <m:oMathPara xmlns:m="http://schemas.openxmlformats.org/officeDocument/2006/math">
                    <m:oMathParaPr>
                      <m:jc m:val="centerGroup"/>
                    </m:oMathParaPr>
                    <m:oMath xmlns:m="http://schemas.openxmlformats.org/officeDocument/2006/math">
                      <m:sSub>
                        <m:sSubPr>
                          <m:ctrlPr>
                            <a:rPr lang="ru-RU" b="1" i="1">
                              <a:latin typeface="Cambria Math"/>
                            </a:rPr>
                          </m:ctrlPr>
                        </m:sSubPr>
                        <m:e>
                          <m:r>
                            <a:rPr lang="en-US" b="1" i="1">
                              <a:latin typeface="Cambria Math"/>
                            </a:rPr>
                            <m:t>𝒎</m:t>
                          </m:r>
                        </m:e>
                        <m:sub>
                          <m:r>
                            <a:rPr lang="en-US" b="1" i="1">
                              <a:latin typeface="Cambria Math"/>
                            </a:rPr>
                            <m:t>𝒙</m:t>
                          </m:r>
                        </m:sub>
                      </m:sSub>
                      <m:r>
                        <a:rPr lang="ru-RU" b="1" i="1">
                          <a:latin typeface="Cambria Math"/>
                        </a:rPr>
                        <m:t>=</m:t>
                      </m:r>
                      <m:f>
                        <m:fPr>
                          <m:ctrlPr>
                            <a:rPr lang="ru-RU" b="1" i="1">
                              <a:latin typeface="Cambria Math"/>
                            </a:rPr>
                          </m:ctrlPr>
                        </m:fPr>
                        <m:num>
                          <m:r>
                            <a:rPr lang="en-US" b="1" i="1">
                              <a:latin typeface="Cambria Math"/>
                            </a:rPr>
                            <m:t>𝑴</m:t>
                          </m:r>
                        </m:num>
                        <m:den>
                          <m:sSub>
                            <m:sSubPr>
                              <m:ctrlPr>
                                <a:rPr lang="ru-RU" b="1" i="1">
                                  <a:latin typeface="Cambria Math"/>
                                </a:rPr>
                              </m:ctrlPr>
                            </m:sSubPr>
                            <m:e>
                              <m:r>
                                <a:rPr lang="en-US" b="1" i="1">
                                  <a:latin typeface="Cambria Math"/>
                                </a:rPr>
                                <m:t>𝑵</m:t>
                              </m:r>
                            </m:e>
                            <m:sub>
                              <m:r>
                                <a:rPr lang="en-US" b="1" i="1">
                                  <a:latin typeface="Cambria Math"/>
                                </a:rPr>
                                <m:t>𝑨</m:t>
                              </m:r>
                            </m:sub>
                          </m:sSub>
                        </m:den>
                      </m:f>
                      <m:r>
                        <a:rPr lang="ru-RU" b="1" i="1">
                          <a:latin typeface="Cambria Math"/>
                        </a:rPr>
                        <m:t>∙</m:t>
                      </m:r>
                      <m:f>
                        <m:fPr>
                          <m:ctrlPr>
                            <a:rPr lang="ru-RU" b="1" i="1">
                              <a:latin typeface="Cambria Math"/>
                            </a:rPr>
                          </m:ctrlPr>
                        </m:fPr>
                        <m:num>
                          <m:sSub>
                            <m:sSubPr>
                              <m:ctrlPr>
                                <a:rPr lang="ru-RU" b="1" i="1">
                                  <a:latin typeface="Cambria Math"/>
                                </a:rPr>
                              </m:ctrlPr>
                            </m:sSubPr>
                            <m:e>
                              <m:r>
                                <a:rPr lang="en-US" b="1" i="1">
                                  <a:latin typeface="Cambria Math"/>
                                </a:rPr>
                                <m:t>𝑺</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num>
                        <m:den>
                          <m:r>
                            <a:rPr lang="en-US" b="1" i="1">
                              <a:latin typeface="Cambria Math"/>
                            </a:rPr>
                            <m:t>𝜺</m:t>
                          </m:r>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𝒕</m:t>
                              </m:r>
                            </m:e>
                            <m:sub>
                              <m:r>
                                <a:rPr lang="en-US" b="1" i="1">
                                  <a:latin typeface="Cambria Math"/>
                                </a:rPr>
                                <m:t>𝒎𝒆𝒂𝒔</m:t>
                              </m:r>
                            </m:sub>
                          </m:sSub>
                          <m:r>
                            <a:rPr lang="ru-RU" b="1" i="1">
                              <a:latin typeface="Cambria Math"/>
                            </a:rPr>
                            <m:t>∙</m:t>
                          </m:r>
                          <m:sSub>
                            <m:sSubPr>
                              <m:ctrlPr>
                                <a:rPr lang="ru-RU" b="1" i="1">
                                  <a:latin typeface="Cambria Math"/>
                                </a:rPr>
                              </m:ctrlPr>
                            </m:sSubPr>
                            <m:e>
                              <m:r>
                                <a:rPr lang="en-US" b="1" i="1">
                                  <a:latin typeface="Cambria Math"/>
                                </a:rPr>
                                <m:t>𝝈</m:t>
                              </m:r>
                            </m:e>
                            <m:sub>
                              <m:r>
                                <a:rPr lang="en-US" b="1" i="1">
                                  <a:latin typeface="Cambria Math"/>
                                </a:rPr>
                                <m:t>𝒏</m:t>
                              </m:r>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𝑰</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r>
                            <a:rPr lang="en-US" b="1" i="1">
                              <a:latin typeface="Cambria Math"/>
                            </a:rPr>
                            <m:t>𝒇</m:t>
                          </m:r>
                          <m:r>
                            <a:rPr lang="ru-RU" b="1" i="1">
                              <a:latin typeface="Cambria Math"/>
                            </a:rPr>
                            <m:t>∙</m:t>
                          </m:r>
                          <m:sSub>
                            <m:sSubPr>
                              <m:ctrlPr>
                                <a:rPr lang="ru-RU" b="1" i="1">
                                  <a:latin typeface="Cambria Math"/>
                                </a:rPr>
                              </m:ctrlPr>
                            </m:sSubPr>
                            <m:e>
                              <m:r>
                                <a:rPr lang="ru-RU" b="1" i="1">
                                  <a:latin typeface="Cambria Math"/>
                                </a:rPr>
                                <m:t>Ф</m:t>
                              </m:r>
                            </m:e>
                            <m:sub>
                              <m:r>
                                <a:rPr lang="en-US" b="1" i="1">
                                  <a:latin typeface="Cambria Math"/>
                                </a:rPr>
                                <m:t>𝒏</m:t>
                              </m:r>
                            </m:sub>
                          </m:sSub>
                        </m:den>
                      </m:f>
                    </m:oMath>
                  </m:oMathPara>
                </a14:m>
                <a:endParaRPr lang="en-US" b="1" dirty="0" smtClean="0">
                  <a:latin typeface="Cambria Math"/>
                </a:endParaRPr>
              </a:p>
              <a:p>
                <a:endParaRPr lang="en-US" dirty="0" smtClean="0">
                  <a:latin typeface="Cambria Math"/>
                </a:endParaRPr>
              </a:p>
              <a:p>
                <a:r>
                  <a:rPr lang="en-US" dirty="0">
                    <a:latin typeface="Cambria Math"/>
                  </a:rPr>
                  <a:t>	</a:t>
                </a:r>
                <a:endParaRPr lang="en-US" dirty="0" smtClean="0">
                  <a:latin typeface="Cambria Math"/>
                </a:endParaRPr>
              </a:p>
              <a:p>
                <a:pPr algn="ctr"/>
                <a:r>
                  <a:rPr lang="en-US" dirty="0" smtClean="0">
                    <a:latin typeface="Cambria Math"/>
                  </a:rPr>
                  <a:t>To determine the minimal detectable mass, we used the following logic: </a:t>
                </a:r>
              </a:p>
              <a:p>
                <a:pPr algn="ctr"/>
                <a:endParaRPr lang="en-US"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ru-RU" b="1" i="1">
                              <a:latin typeface="Cambria Math"/>
                            </a:rPr>
                          </m:ctrlPr>
                        </m:sSubPr>
                        <m:e>
                          <m:r>
                            <a:rPr lang="en-US" b="1" i="1">
                              <a:latin typeface="Cambria Math"/>
                            </a:rPr>
                            <m:t>𝑺</m:t>
                          </m:r>
                        </m:e>
                        <m:sub>
                          <m:r>
                            <a:rPr lang="ru-RU" b="1" i="1">
                              <a:latin typeface="Cambria Math"/>
                            </a:rPr>
                            <m:t>𝜸</m:t>
                          </m:r>
                        </m:sub>
                      </m:sSub>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r>
                        <a:rPr lang="ru-RU" b="1" i="1">
                          <a:latin typeface="Cambria Math"/>
                        </a:rPr>
                        <m:t>−</m:t>
                      </m:r>
                      <m:sSub>
                        <m:sSubPr>
                          <m:ctrlPr>
                            <a:rPr lang="ru-RU" b="1" i="1">
                              <a:latin typeface="Cambria Math"/>
                            </a:rPr>
                          </m:ctrlPr>
                        </m:sSubPr>
                        <m:e>
                          <m:r>
                            <a:rPr lang="ru-RU" b="1" i="1">
                              <a:latin typeface="Cambria Math"/>
                            </a:rPr>
                            <m:t>𝑺</m:t>
                          </m:r>
                        </m:e>
                        <m:sub>
                          <m:r>
                            <a:rPr lang="ru-RU" b="1" i="1">
                              <a:latin typeface="Cambria Math"/>
                            </a:rPr>
                            <m:t>𝒃𝒄𝒌𝒈𝒓</m:t>
                          </m:r>
                        </m:sub>
                      </m:sSub>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r>
                        <a:rPr lang="ru-RU" b="1" i="1">
                          <a:latin typeface="Cambria Math"/>
                        </a:rPr>
                        <m:t>&gt;</m:t>
                      </m:r>
                      <m:sSub>
                        <m:sSubPr>
                          <m:ctrlPr>
                            <a:rPr lang="ru-RU" b="1" i="1">
                              <a:latin typeface="Cambria Math"/>
                            </a:rPr>
                          </m:ctrlPr>
                        </m:sSubPr>
                        <m:e>
                          <m:r>
                            <a:rPr lang="ru-RU" b="1" i="1">
                              <a:latin typeface="Cambria Math"/>
                            </a:rPr>
                            <m:t>𝟑</m:t>
                          </m:r>
                          <m:r>
                            <a:rPr lang="ru-RU" b="1" i="1">
                              <a:latin typeface="Cambria Math"/>
                            </a:rPr>
                            <m:t>𝝈</m:t>
                          </m:r>
                        </m:e>
                        <m:sub>
                          <m:sSub>
                            <m:sSubPr>
                              <m:ctrlPr>
                                <a:rPr lang="ru-RU" b="1" i="1">
                                  <a:latin typeface="Cambria Math"/>
                                </a:rPr>
                              </m:ctrlPr>
                            </m:sSubPr>
                            <m:e>
                              <m:r>
                                <a:rPr lang="ru-RU" b="1" i="1">
                                  <a:latin typeface="Cambria Math"/>
                                </a:rPr>
                                <m:t>𝑺</m:t>
                              </m:r>
                            </m:e>
                            <m:sub>
                              <m:r>
                                <a:rPr lang="ru-RU" b="1" i="1">
                                  <a:latin typeface="Cambria Math"/>
                                </a:rPr>
                                <m:t>𝒃𝒄𝒌𝒈𝒓</m:t>
                              </m:r>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sub>
                          </m:sSub>
                        </m:sub>
                      </m:sSub>
                      <m:r>
                        <a:rPr lang="ru-RU" b="1" i="1">
                          <a:latin typeface="Cambria Math"/>
                        </a:rPr>
                        <m:t>=</m:t>
                      </m:r>
                      <m:r>
                        <a:rPr lang="ru-RU" b="1" i="1">
                          <a:latin typeface="Cambria Math"/>
                        </a:rPr>
                        <m:t>𝟑</m:t>
                      </m:r>
                      <m:rad>
                        <m:radPr>
                          <m:degHide m:val="on"/>
                          <m:ctrlPr>
                            <a:rPr lang="ru-RU" b="1" i="1">
                              <a:latin typeface="Cambria Math"/>
                            </a:rPr>
                          </m:ctrlPr>
                        </m:radPr>
                        <m:deg/>
                        <m:e>
                          <m:sSub>
                            <m:sSubPr>
                              <m:ctrlPr>
                                <a:rPr lang="ru-RU" b="1" i="1">
                                  <a:latin typeface="Cambria Math"/>
                                </a:rPr>
                              </m:ctrlPr>
                            </m:sSubPr>
                            <m:e>
                              <m:r>
                                <a:rPr lang="ru-RU" b="1" i="1">
                                  <a:latin typeface="Cambria Math"/>
                                </a:rPr>
                                <m:t>𝑺</m:t>
                              </m:r>
                            </m:e>
                            <m:sub>
                              <m:r>
                                <a:rPr lang="ru-RU" b="1" i="1">
                                  <a:latin typeface="Cambria Math"/>
                                </a:rPr>
                                <m:t>𝒃𝒄𝒌𝒈𝒓</m:t>
                              </m:r>
                            </m:sub>
                          </m:sSub>
                          <m:r>
                            <a:rPr lang="ru-RU" b="1" i="1">
                              <a:latin typeface="Cambria Math"/>
                            </a:rPr>
                            <m:t>(</m:t>
                          </m:r>
                          <m:sSub>
                            <m:sSubPr>
                              <m:ctrlPr>
                                <a:rPr lang="ru-RU" b="1" i="1">
                                  <a:latin typeface="Cambria Math"/>
                                </a:rPr>
                              </m:ctrlPr>
                            </m:sSubPr>
                            <m:e>
                              <m:r>
                                <a:rPr lang="ru-RU" b="1" i="1">
                                  <a:latin typeface="Cambria Math"/>
                                </a:rPr>
                                <m:t>𝑬</m:t>
                              </m:r>
                            </m:e>
                            <m:sub>
                              <m:r>
                                <a:rPr lang="ru-RU" b="1" i="1">
                                  <a:latin typeface="Cambria Math"/>
                                </a:rPr>
                                <m:t>𝜸</m:t>
                              </m:r>
                            </m:sub>
                          </m:sSub>
                          <m:r>
                            <a:rPr lang="ru-RU" b="1" i="1">
                              <a:latin typeface="Cambria Math"/>
                            </a:rPr>
                            <m:t>)</m:t>
                          </m:r>
                        </m:e>
                      </m:rad>
                    </m:oMath>
                  </m:oMathPara>
                </a14:m>
                <a:endParaRPr lang="en-US" b="1" dirty="0" smtClean="0"/>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where</a:t>
                </a:r>
                <a:r>
                  <a:rPr lang="ru-RU"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a:t>
                </a:r>
                <a:r>
                  <a:rPr lang="en-US" b="1" i="1" baseline="-25000" dirty="0" err="1">
                    <a:latin typeface="Times New Roman" panose="02020603050405020304" pitchFamily="18" charset="0"/>
                    <a:cs typeface="Times New Roman" panose="02020603050405020304" pitchFamily="18" charset="0"/>
                  </a:rPr>
                  <a:t>bckgr</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background surface under the peak wit energy</a:t>
                </a:r>
                <a:r>
                  <a:rPr lang="ru-R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a:latin typeface="Cambria Math"/>
                          </a:rPr>
                        </m:ctrlPr>
                      </m:sSubPr>
                      <m:e>
                        <m:r>
                          <a:rPr lang="ru-RU" i="1">
                            <a:latin typeface="Cambria Math"/>
                          </a:rPr>
                          <m:t>𝐸</m:t>
                        </m:r>
                      </m:e>
                      <m:sub>
                        <m:r>
                          <a:rPr lang="ru-RU" i="1">
                            <a:latin typeface="Cambria Math"/>
                          </a:rPr>
                          <m:t>𝛾</m:t>
                        </m:r>
                      </m:sub>
                    </m:sSub>
                  </m:oMath>
                </a14:m>
                <a:r>
                  <a:rPr lang="ru-R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𝝈</m:t>
                        </m:r>
                      </m:e>
                      <m:sub>
                        <m:sSub>
                          <m:sSubPr>
                            <m:ctrlPr>
                              <a:rPr lang="ru-RU" b="1" i="1">
                                <a:latin typeface="Cambria Math"/>
                              </a:rPr>
                            </m:ctrlPr>
                          </m:sSubPr>
                          <m:e>
                            <m:r>
                              <a:rPr lang="ru-RU" b="1" i="1">
                                <a:latin typeface="Cambria Math"/>
                              </a:rPr>
                              <m:t>𝑺</m:t>
                            </m:r>
                          </m:e>
                          <m:sub>
                            <m:r>
                              <a:rPr lang="ru-RU" b="1" i="1">
                                <a:latin typeface="Cambria Math"/>
                              </a:rPr>
                              <m:t>𝒃𝒄𝒌𝒈𝒓</m:t>
                            </m:r>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sub>
                        </m:sSub>
                      </m:sub>
                    </m:sSub>
                  </m:oMath>
                </a14:m>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standard deviation</a:t>
                </a:r>
                <a:endParaRPr lang="ru-RU" dirty="0">
                  <a:latin typeface="Times New Roman" panose="02020603050405020304" pitchFamily="18" charset="0"/>
                  <a:cs typeface="Times New Roman" panose="02020603050405020304" pitchFamily="18" charset="0"/>
                </a:endParaRPr>
              </a:p>
              <a:p>
                <a:endParaRPr lang="ru-RU" b="1"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1520" y="1628800"/>
                <a:ext cx="8640960" cy="4145815"/>
              </a:xfrm>
              <a:prstGeom prst="rect">
                <a:avLst/>
              </a:prstGeom>
              <a:blipFill rotWithShape="1">
                <a:blip r:embed="rId2"/>
                <a:stretch>
                  <a:fillRect l="-564" t="-882"/>
                </a:stretch>
              </a:blipFill>
            </p:spPr>
            <p:txBody>
              <a:bodyPr/>
              <a:lstStyle/>
              <a:p>
                <a:r>
                  <a:rPr lang="ru-RU">
                    <a:noFill/>
                  </a:rPr>
                  <a:t> </a:t>
                </a:r>
              </a:p>
            </p:txBody>
          </p:sp>
        </mc:Fallback>
      </mc:AlternateContent>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04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pic>
        <p:nvPicPr>
          <p:cNvPr id="1027" name="Picture 3" descr="C:\Users\Constantin\Desktop\Grap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048363"/>
            <a:ext cx="7344815" cy="562012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7010400" y="6370662"/>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17</a:t>
            </a:fld>
            <a:endParaRPr lang="es-ES" sz="2400" dirty="0">
              <a:latin typeface="Times New Roman" panose="02020603050405020304" pitchFamily="18" charset="0"/>
              <a:cs typeface="Times New Roman" panose="02020603050405020304" pitchFamily="18" charset="0"/>
            </a:endParaRPr>
          </a:p>
        </p:txBody>
      </p:sp>
      <p:sp>
        <p:nvSpPr>
          <p:cNvPr id="6"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p:pic>
        <p:nvPicPr>
          <p:cNvPr id="1026" name="Picture 2" descr="C:\Users\Constantin\Desktop\Grap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048364"/>
            <a:ext cx="7344816" cy="5620123"/>
          </a:xfrm>
          <a:prstGeom prst="rect">
            <a:avLst/>
          </a:prstGeom>
          <a:noFill/>
        </p:spPr>
      </p:pic>
      <p:cxnSp>
        <p:nvCxnSpPr>
          <p:cNvPr id="3" name="Прямая со стрелкой 2"/>
          <p:cNvCxnSpPr/>
          <p:nvPr/>
        </p:nvCxnSpPr>
        <p:spPr>
          <a:xfrm flipH="1">
            <a:off x="5428456" y="4077072"/>
            <a:ext cx="909836" cy="14153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6185892" y="4077072"/>
            <a:ext cx="152400" cy="14401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авая фигурная скобка 13"/>
          <p:cNvSpPr/>
          <p:nvPr/>
        </p:nvSpPr>
        <p:spPr>
          <a:xfrm rot="5400000">
            <a:off x="5597066" y="5356262"/>
            <a:ext cx="360040" cy="970012"/>
          </a:xfrm>
          <a:prstGeom prst="rightBrace">
            <a:avLst>
              <a:gd name="adj1" fmla="val 53307"/>
              <a:gd name="adj2" fmla="val 50000"/>
            </a:avLst>
          </a:prstGeom>
          <a:solidFill>
            <a:schemeClr val="bg1"/>
          </a:solid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Овал 16"/>
          <p:cNvSpPr/>
          <p:nvPr/>
        </p:nvSpPr>
        <p:spPr>
          <a:xfrm>
            <a:off x="3347864" y="3356992"/>
            <a:ext cx="360040" cy="2376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97990" y="1055638"/>
            <a:ext cx="2490034"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Package – 20 µm PTFE bag</a:t>
            </a:r>
          </a:p>
          <a:p>
            <a:r>
              <a:rPr lang="en-US" sz="1600" dirty="0" smtClean="0">
                <a:latin typeface="Times New Roman" panose="02020603050405020304" pitchFamily="18" charset="0"/>
                <a:cs typeface="Times New Roman" panose="02020603050405020304" pitchFamily="18" charset="0"/>
              </a:rPr>
              <a:t>m(sample) = 0.2 g</a:t>
            </a:r>
          </a:p>
          <a:p>
            <a:r>
              <a:rPr lang="en-US" sz="1600" dirty="0" err="1" smtClean="0">
                <a:latin typeface="Times New Roman" panose="02020603050405020304" pitchFamily="18" charset="0"/>
                <a:cs typeface="Times New Roman" panose="02020603050405020304" pitchFamily="18" charset="0"/>
              </a:rPr>
              <a:t>t</a:t>
            </a:r>
            <a:r>
              <a:rPr lang="en-US" sz="1600" baseline="-25000" dirty="0" err="1" smtClean="0">
                <a:latin typeface="Times New Roman" panose="02020603050405020304" pitchFamily="18" charset="0"/>
                <a:cs typeface="Times New Roman" panose="02020603050405020304" pitchFamily="18" charset="0"/>
              </a:rPr>
              <a:t>meas</a:t>
            </a:r>
            <a:r>
              <a:rPr lang="en-US" sz="1600" dirty="0" smtClean="0">
                <a:latin typeface="Times New Roman" panose="02020603050405020304" pitchFamily="18" charset="0"/>
                <a:cs typeface="Times New Roman" panose="02020603050405020304" pitchFamily="18" charset="0"/>
              </a:rPr>
              <a:t> = 43 h</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m(H) =  1.5 E-3 g</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18</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51520" y="1581043"/>
                <a:ext cx="8640960" cy="8398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a:latin typeface="Cambria Math"/>
                            </a:rPr>
                          </m:ctrlPr>
                        </m:sSubPr>
                        <m:e>
                          <m:r>
                            <a:rPr lang="en-US" sz="2000" i="1">
                              <a:latin typeface="Cambria Math"/>
                            </a:rPr>
                            <m:t>𝑚</m:t>
                          </m:r>
                        </m:e>
                        <m:sub>
                          <m:r>
                            <a:rPr lang="en-US" sz="2000" i="1">
                              <a:latin typeface="Cambria Math"/>
                            </a:rPr>
                            <m:t>𝑥</m:t>
                          </m:r>
                          <m:r>
                            <a:rPr lang="ru-RU" sz="2000" i="1">
                              <a:latin typeface="Cambria Math"/>
                            </a:rPr>
                            <m:t>(</m:t>
                          </m:r>
                          <m:r>
                            <a:rPr lang="en-US" sz="2000" i="1">
                              <a:latin typeface="Cambria Math"/>
                            </a:rPr>
                            <m:t>𝑚𝑖𝑛</m:t>
                          </m:r>
                          <m:r>
                            <a:rPr lang="ru-RU" sz="2000" i="1">
                              <a:latin typeface="Cambria Math"/>
                            </a:rPr>
                            <m:t>)</m:t>
                          </m:r>
                        </m:sub>
                      </m:sSub>
                      <m:r>
                        <a:rPr lang="ru-RU" sz="2000" i="1">
                          <a:latin typeface="Cambria Math"/>
                        </a:rPr>
                        <m:t>=</m:t>
                      </m:r>
                      <m:f>
                        <m:fPr>
                          <m:ctrlPr>
                            <a:rPr lang="ru-RU" sz="2000" i="1">
                              <a:latin typeface="Cambria Math"/>
                            </a:rPr>
                          </m:ctrlPr>
                        </m:fPr>
                        <m:num>
                          <m:r>
                            <a:rPr lang="en-US" sz="2000" i="1">
                              <a:latin typeface="Cambria Math"/>
                            </a:rPr>
                            <m:t>𝑀</m:t>
                          </m:r>
                        </m:num>
                        <m:den>
                          <m:sSub>
                            <m:sSubPr>
                              <m:ctrlPr>
                                <a:rPr lang="ru-RU" sz="2000" i="1">
                                  <a:latin typeface="Cambria Math"/>
                                </a:rPr>
                              </m:ctrlPr>
                            </m:sSubPr>
                            <m:e>
                              <m:r>
                                <a:rPr lang="en-US" sz="2000" i="1">
                                  <a:latin typeface="Cambria Math"/>
                                </a:rPr>
                                <m:t>𝑁</m:t>
                              </m:r>
                            </m:e>
                            <m:sub>
                              <m:r>
                                <a:rPr lang="en-US" sz="2000" i="1">
                                  <a:latin typeface="Cambria Math"/>
                                </a:rPr>
                                <m:t>𝐴</m:t>
                              </m:r>
                            </m:sub>
                          </m:sSub>
                        </m:den>
                      </m:f>
                      <m:r>
                        <a:rPr lang="ru-RU" sz="2000" i="1">
                          <a:latin typeface="Cambria Math"/>
                        </a:rPr>
                        <m:t>∙</m:t>
                      </m:r>
                      <m:f>
                        <m:fPr>
                          <m:ctrlPr>
                            <a:rPr lang="ru-RU" sz="2000" i="1">
                              <a:latin typeface="Cambria Math"/>
                            </a:rPr>
                          </m:ctrlPr>
                        </m:fPr>
                        <m:num>
                          <m:r>
                            <a:rPr lang="ru-RU" sz="2000" i="1">
                              <a:latin typeface="Cambria Math"/>
                            </a:rPr>
                            <m:t>3</m:t>
                          </m:r>
                          <m:rad>
                            <m:radPr>
                              <m:degHide m:val="on"/>
                              <m:ctrlPr>
                                <a:rPr lang="ru-RU" sz="2000" i="1">
                                  <a:latin typeface="Cambria Math"/>
                                </a:rPr>
                              </m:ctrlPr>
                            </m:radPr>
                            <m:deg/>
                            <m:e>
                              <m:sSub>
                                <m:sSubPr>
                                  <m:ctrlPr>
                                    <a:rPr lang="ru-RU" sz="2000" i="1">
                                      <a:latin typeface="Cambria Math"/>
                                    </a:rPr>
                                  </m:ctrlPr>
                                </m:sSubPr>
                                <m:e>
                                  <m:r>
                                    <a:rPr lang="en-US" sz="2000" i="1">
                                      <a:latin typeface="Cambria Math"/>
                                    </a:rPr>
                                    <m:t>𝑆</m:t>
                                  </m:r>
                                </m:e>
                                <m:sub>
                                  <m:r>
                                    <a:rPr lang="en-US" sz="2000" i="1">
                                      <a:latin typeface="Cambria Math"/>
                                    </a:rPr>
                                    <m:t>𝑏𝑐𝑘𝑔𝑟</m:t>
                                  </m:r>
                                </m:sub>
                              </m:sSub>
                              <m:r>
                                <a:rPr lang="ru-RU" sz="2000" i="1">
                                  <a:latin typeface="Cambria Math"/>
                                </a:rPr>
                                <m:t>(</m:t>
                              </m:r>
                              <m:sSub>
                                <m:sSubPr>
                                  <m:ctrlPr>
                                    <a:rPr lang="ru-RU" sz="2000" i="1">
                                      <a:latin typeface="Cambria Math"/>
                                    </a:rPr>
                                  </m:ctrlPr>
                                </m:sSubPr>
                                <m:e>
                                  <m:r>
                                    <a:rPr lang="en-US" sz="2000" i="1">
                                      <a:latin typeface="Cambria Math"/>
                                    </a:rPr>
                                    <m:t>𝐸</m:t>
                                  </m:r>
                                </m:e>
                                <m:sub>
                                  <m:r>
                                    <a:rPr lang="en-US" sz="2000" i="1">
                                      <a:latin typeface="Cambria Math"/>
                                    </a:rPr>
                                    <m:t>𝛾</m:t>
                                  </m:r>
                                </m:sub>
                              </m:sSub>
                              <m:r>
                                <a:rPr lang="ru-RU" sz="2000" i="1">
                                  <a:latin typeface="Cambria Math"/>
                                </a:rPr>
                                <m:t>)</m:t>
                              </m:r>
                            </m:e>
                          </m:rad>
                        </m:num>
                        <m:den>
                          <m:r>
                            <a:rPr lang="en-US" sz="2000" i="1">
                              <a:latin typeface="Cambria Math"/>
                            </a:rPr>
                            <m:t>𝜀</m:t>
                          </m:r>
                          <m:r>
                            <a:rPr lang="ru-RU" sz="2000" i="1">
                              <a:latin typeface="Cambria Math"/>
                            </a:rPr>
                            <m:t>(</m:t>
                          </m:r>
                          <m:sSub>
                            <m:sSubPr>
                              <m:ctrlPr>
                                <a:rPr lang="ru-RU" sz="2000" i="1">
                                  <a:latin typeface="Cambria Math"/>
                                </a:rPr>
                              </m:ctrlPr>
                            </m:sSubPr>
                            <m:e>
                              <m:r>
                                <a:rPr lang="en-US" sz="2000" i="1">
                                  <a:latin typeface="Cambria Math"/>
                                </a:rPr>
                                <m:t>𝐸</m:t>
                              </m:r>
                            </m:e>
                            <m:sub>
                              <m:r>
                                <a:rPr lang="en-US" sz="2000" i="1">
                                  <a:latin typeface="Cambria Math"/>
                                </a:rPr>
                                <m:t>𝛾</m:t>
                              </m:r>
                            </m:sub>
                          </m:sSub>
                          <m:r>
                            <a:rPr lang="ru-RU" sz="2000" i="1">
                              <a:latin typeface="Cambria Math"/>
                            </a:rPr>
                            <m:t>)∙</m:t>
                          </m:r>
                          <m:sSub>
                            <m:sSubPr>
                              <m:ctrlPr>
                                <a:rPr lang="ru-RU" sz="2000" i="1">
                                  <a:latin typeface="Cambria Math"/>
                                </a:rPr>
                              </m:ctrlPr>
                            </m:sSubPr>
                            <m:e>
                              <m:r>
                                <a:rPr lang="en-US" sz="2000" i="1">
                                  <a:latin typeface="Cambria Math"/>
                                </a:rPr>
                                <m:t>𝑡</m:t>
                              </m:r>
                            </m:e>
                            <m:sub>
                              <m:r>
                                <a:rPr lang="en-US" sz="2000" i="1">
                                  <a:latin typeface="Cambria Math"/>
                                </a:rPr>
                                <m:t>𝑚𝑒𝑎𝑠</m:t>
                              </m:r>
                            </m:sub>
                          </m:sSub>
                          <m:r>
                            <a:rPr lang="ru-RU" sz="2000" i="1">
                              <a:latin typeface="Cambria Math"/>
                            </a:rPr>
                            <m:t>∙</m:t>
                          </m:r>
                          <m:sSub>
                            <m:sSubPr>
                              <m:ctrlPr>
                                <a:rPr lang="ru-RU" sz="2000" i="1">
                                  <a:latin typeface="Cambria Math"/>
                                </a:rPr>
                              </m:ctrlPr>
                            </m:sSubPr>
                            <m:e>
                              <m:r>
                                <a:rPr lang="en-US" sz="2000" i="1">
                                  <a:latin typeface="Cambria Math"/>
                                </a:rPr>
                                <m:t>𝜎</m:t>
                              </m:r>
                            </m:e>
                            <m:sub>
                              <m:r>
                                <a:rPr lang="en-US" sz="2000" i="1">
                                  <a:latin typeface="Cambria Math"/>
                                </a:rPr>
                                <m:t>𝑛</m:t>
                              </m:r>
                              <m:r>
                                <a:rPr lang="en-US" sz="2000" i="1">
                                  <a:latin typeface="Cambria Math"/>
                                </a:rPr>
                                <m:t>𝛾</m:t>
                              </m:r>
                            </m:sub>
                          </m:sSub>
                          <m:r>
                            <a:rPr lang="ru-RU" sz="2000" i="1">
                              <a:latin typeface="Cambria Math"/>
                            </a:rPr>
                            <m:t>∙</m:t>
                          </m:r>
                          <m:sSub>
                            <m:sSubPr>
                              <m:ctrlPr>
                                <a:rPr lang="ru-RU" sz="2000" i="1">
                                  <a:latin typeface="Cambria Math"/>
                                </a:rPr>
                              </m:ctrlPr>
                            </m:sSubPr>
                            <m:e>
                              <m:r>
                                <a:rPr lang="en-US" sz="2000" i="1">
                                  <a:latin typeface="Cambria Math"/>
                                </a:rPr>
                                <m:t>𝐼</m:t>
                              </m:r>
                            </m:e>
                            <m:sub>
                              <m:r>
                                <m:rPr>
                                  <m:sty m:val="p"/>
                                </m:rPr>
                                <a:rPr lang="el-GR" sz="2000" i="1" smtClean="0">
                                  <a:latin typeface="Cambria Math"/>
                                </a:rPr>
                                <m:t>γ</m:t>
                              </m:r>
                            </m:sub>
                          </m:sSub>
                          <m:r>
                            <a:rPr lang="ru-RU" sz="2000" i="1">
                              <a:latin typeface="Cambria Math"/>
                            </a:rPr>
                            <m:t>(</m:t>
                          </m:r>
                          <m:sSub>
                            <m:sSubPr>
                              <m:ctrlPr>
                                <a:rPr lang="ru-RU" sz="2000" i="1">
                                  <a:latin typeface="Cambria Math"/>
                                </a:rPr>
                              </m:ctrlPr>
                            </m:sSubPr>
                            <m:e>
                              <m:r>
                                <a:rPr lang="en-US" sz="2000" i="1">
                                  <a:latin typeface="Cambria Math"/>
                                </a:rPr>
                                <m:t>𝐸</m:t>
                              </m:r>
                            </m:e>
                            <m:sub>
                              <m:r>
                                <a:rPr lang="en-US" sz="2000" i="1">
                                  <a:latin typeface="Cambria Math"/>
                                </a:rPr>
                                <m:t>𝛾</m:t>
                              </m:r>
                            </m:sub>
                          </m:sSub>
                          <m:r>
                            <a:rPr lang="ru-RU" sz="2000" i="1">
                              <a:latin typeface="Cambria Math"/>
                            </a:rPr>
                            <m:t>)∙</m:t>
                          </m:r>
                          <m:r>
                            <a:rPr lang="en-US" sz="2000" i="1">
                              <a:latin typeface="Cambria Math"/>
                            </a:rPr>
                            <m:t>𝑓</m:t>
                          </m:r>
                          <m:r>
                            <a:rPr lang="ru-RU" sz="2000" i="1">
                              <a:latin typeface="Cambria Math"/>
                            </a:rPr>
                            <m:t>∙</m:t>
                          </m:r>
                          <m:sSub>
                            <m:sSubPr>
                              <m:ctrlPr>
                                <a:rPr lang="ru-RU" sz="2000" i="1">
                                  <a:latin typeface="Cambria Math"/>
                                </a:rPr>
                              </m:ctrlPr>
                            </m:sSubPr>
                            <m:e>
                              <m:r>
                                <a:rPr lang="ru-RU" sz="2000" i="1">
                                  <a:latin typeface="Cambria Math"/>
                                </a:rPr>
                                <m:t>Ф</m:t>
                              </m:r>
                            </m:e>
                            <m:sub>
                              <m:r>
                                <a:rPr lang="en-US" sz="2000" i="1">
                                  <a:latin typeface="Cambria Math"/>
                                </a:rPr>
                                <m:t>𝑛</m:t>
                              </m:r>
                            </m:sub>
                          </m:sSub>
                        </m:den>
                      </m:f>
                    </m:oMath>
                  </m:oMathPara>
                </a14:m>
                <a:endParaRPr lang="ru-RU" sz="2000" dirty="0">
                  <a:latin typeface="Times New Roman" panose="02020603050405020304" pitchFamily="18"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1520" y="1581043"/>
                <a:ext cx="8640960" cy="839845"/>
              </a:xfrm>
              <a:prstGeom prst="rect">
                <a:avLst/>
              </a:prstGeom>
              <a:blipFill rotWithShape="1">
                <a:blip r:embed="rId2"/>
                <a:stretch>
                  <a:fillRect/>
                </a:stretch>
              </a:blipFill>
            </p:spPr>
            <p:txBody>
              <a:bodyPr/>
              <a:lstStyle/>
              <a:p>
                <a:r>
                  <a:rPr lang="ru-RU">
                    <a:noFill/>
                  </a:rPr>
                  <a:t> </a:t>
                </a:r>
              </a:p>
            </p:txBody>
          </p:sp>
        </mc:Fallback>
      </mc:AlternateContent>
      <p:graphicFrame>
        <p:nvGraphicFramePr>
          <p:cNvPr id="8" name="Таблица 7"/>
          <p:cNvGraphicFramePr>
            <a:graphicFrameLocks noGrp="1"/>
          </p:cNvGraphicFramePr>
          <p:nvPr>
            <p:extLst>
              <p:ext uri="{D42A27DB-BD31-4B8C-83A1-F6EECF244321}">
                <p14:modId xmlns:p14="http://schemas.microsoft.com/office/powerpoint/2010/main" val="3242131443"/>
              </p:ext>
            </p:extLst>
          </p:nvPr>
        </p:nvGraphicFramePr>
        <p:xfrm>
          <a:off x="251524" y="2924944"/>
          <a:ext cx="8640957" cy="1279008"/>
        </p:xfrm>
        <a:graphic>
          <a:graphicData uri="http://schemas.openxmlformats.org/drawingml/2006/table">
            <a:tbl>
              <a:tblPr firstRow="1" firstCol="1" bandRow="1">
                <a:tableStyleId>{5C22544A-7EE6-4342-B048-85BDC9FD1C3A}</a:tableStyleId>
              </a:tblPr>
              <a:tblGrid>
                <a:gridCol w="864092"/>
                <a:gridCol w="1008112"/>
                <a:gridCol w="864096"/>
                <a:gridCol w="1080120"/>
                <a:gridCol w="1080120"/>
                <a:gridCol w="1008112"/>
                <a:gridCol w="815089"/>
                <a:gridCol w="913103"/>
                <a:gridCol w="1008113"/>
              </a:tblGrid>
              <a:tr h="648072">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M, </a:t>
                      </a:r>
                      <a:r>
                        <a:rPr lang="en-US" sz="1800" dirty="0" err="1" smtClean="0">
                          <a:solidFill>
                            <a:schemeClr val="tx1"/>
                          </a:solidFill>
                          <a:effectLst/>
                          <a:latin typeface="Times New Roman" panose="02020603050405020304" pitchFamily="18" charset="0"/>
                          <a:cs typeface="Times New Roman" panose="02020603050405020304" pitchFamily="18" charset="0"/>
                        </a:rPr>
                        <a:t>g,mol</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S</a:t>
                      </a:r>
                      <a:r>
                        <a:rPr lang="en-US" sz="1800" baseline="-25000" dirty="0" err="1">
                          <a:solidFill>
                            <a:schemeClr val="tx1"/>
                          </a:solidFill>
                          <a:effectLst/>
                          <a:latin typeface="Times New Roman" panose="02020603050405020304" pitchFamily="18" charset="0"/>
                          <a:cs typeface="Times New Roman" panose="02020603050405020304" pitchFamily="18" charset="0"/>
                        </a:rPr>
                        <a:t>bkgr</a:t>
                      </a:r>
                      <a:r>
                        <a:rPr lang="en-US" sz="1800" dirty="0">
                          <a:solidFill>
                            <a:schemeClr val="tx1"/>
                          </a:solidFill>
                          <a:effectLst/>
                          <a:latin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cs typeface="Times New Roman" panose="02020603050405020304" pitchFamily="18" charset="0"/>
                        </a:rPr>
                        <a:t>E</a:t>
                      </a:r>
                      <a:r>
                        <a:rPr lang="en-US" sz="1800" baseline="-25000" dirty="0" err="1">
                          <a:solidFill>
                            <a:schemeClr val="tx1"/>
                          </a:solidFill>
                          <a:effectLst/>
                          <a:latin typeface="Times New Roman" panose="02020603050405020304" pitchFamily="18" charset="0"/>
                          <a:cs typeface="Times New Roman" panose="02020603050405020304" pitchFamily="18" charset="0"/>
                        </a:rPr>
                        <a:t>γ</a:t>
                      </a:r>
                      <a:r>
                        <a:rPr lang="en-US" sz="18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N</a:t>
                      </a:r>
                      <a:r>
                        <a:rPr lang="en-US" sz="1800" baseline="-25000" dirty="0" smtClean="0">
                          <a:solidFill>
                            <a:schemeClr val="tx1"/>
                          </a:solidFill>
                          <a:effectLst/>
                          <a:latin typeface="Times New Roman" panose="02020603050405020304" pitchFamily="18" charset="0"/>
                          <a:cs typeface="Times New Roman" panose="02020603050405020304" pitchFamily="18" charset="0"/>
                        </a:rPr>
                        <a:t>A</a:t>
                      </a:r>
                      <a:r>
                        <a:rPr lang="en-US" sz="1800" baseline="0" dirty="0" smtClean="0">
                          <a:solidFill>
                            <a:schemeClr val="tx1"/>
                          </a:solidFill>
                          <a:effectLst/>
                          <a:latin typeface="Times New Roman" panose="02020603050405020304" pitchFamily="18" charset="0"/>
                          <a:cs typeface="Times New Roman" panose="02020603050405020304" pitchFamily="18" charset="0"/>
                        </a:rPr>
                        <a:t>, 1/</a:t>
                      </a:r>
                      <a:r>
                        <a:rPr lang="en-US" sz="1800" baseline="0" dirty="0" err="1" smtClean="0">
                          <a:solidFill>
                            <a:schemeClr val="tx1"/>
                          </a:solidFill>
                          <a:effectLst/>
                          <a:latin typeface="Times New Roman" panose="02020603050405020304" pitchFamily="18" charset="0"/>
                          <a:cs typeface="Times New Roman" panose="02020603050405020304" pitchFamily="18" charset="0"/>
                        </a:rPr>
                        <a:t>mol</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ε</a:t>
                      </a:r>
                      <a:r>
                        <a:rPr lang="en-US" sz="1800" dirty="0">
                          <a:solidFill>
                            <a:schemeClr val="tx1"/>
                          </a:solidFill>
                          <a:effectLst/>
                          <a:latin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cs typeface="Times New Roman" panose="02020603050405020304" pitchFamily="18" charset="0"/>
                        </a:rPr>
                        <a:t>E</a:t>
                      </a:r>
                      <a:r>
                        <a:rPr lang="en-US" sz="1800" baseline="-25000" dirty="0" err="1">
                          <a:solidFill>
                            <a:schemeClr val="tx1"/>
                          </a:solidFill>
                          <a:effectLst/>
                          <a:latin typeface="Times New Roman" panose="02020603050405020304" pitchFamily="18" charset="0"/>
                          <a:cs typeface="Times New Roman" panose="02020603050405020304" pitchFamily="18" charset="0"/>
                        </a:rPr>
                        <a:t>γ</a:t>
                      </a:r>
                      <a:r>
                        <a:rPr lang="en-US" sz="18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err="1" smtClean="0">
                          <a:solidFill>
                            <a:schemeClr val="tx1"/>
                          </a:solidFill>
                          <a:effectLst/>
                          <a:latin typeface="Times New Roman" panose="02020603050405020304" pitchFamily="18" charset="0"/>
                          <a:cs typeface="Times New Roman" panose="02020603050405020304" pitchFamily="18" charset="0"/>
                        </a:rPr>
                        <a:t>t</a:t>
                      </a:r>
                      <a:r>
                        <a:rPr lang="en-US" sz="1800" baseline="-25000" dirty="0" err="1" smtClean="0">
                          <a:solidFill>
                            <a:schemeClr val="tx1"/>
                          </a:solidFill>
                          <a:effectLst/>
                          <a:latin typeface="Times New Roman" panose="02020603050405020304" pitchFamily="18" charset="0"/>
                          <a:cs typeface="Times New Roman" panose="02020603050405020304" pitchFamily="18" charset="0"/>
                        </a:rPr>
                        <a:t>meas</a:t>
                      </a:r>
                      <a:r>
                        <a:rPr lang="en-US" sz="1800" baseline="0" dirty="0" smtClean="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800" baseline="0" dirty="0" smtClean="0">
                          <a:solidFill>
                            <a:schemeClr val="tx1"/>
                          </a:solidFill>
                          <a:effectLst/>
                          <a:latin typeface="Times New Roman" panose="02020603050405020304" pitchFamily="18" charset="0"/>
                          <a:cs typeface="Times New Roman" panose="02020603050405020304" pitchFamily="18" charset="0"/>
                        </a:rPr>
                        <a:t>sec</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cs typeface="Times New Roman" panose="02020603050405020304" pitchFamily="18" charset="0"/>
                        </a:rPr>
                        <a:t>σ</a:t>
                      </a:r>
                      <a:r>
                        <a:rPr lang="en-US" sz="1800" baseline="-25000" dirty="0" err="1" smtClean="0">
                          <a:solidFill>
                            <a:schemeClr val="tx1"/>
                          </a:solidFill>
                          <a:effectLst/>
                          <a:latin typeface="Times New Roman" panose="02020603050405020304" pitchFamily="18" charset="0"/>
                          <a:cs typeface="Times New Roman" panose="02020603050405020304" pitchFamily="18" charset="0"/>
                        </a:rPr>
                        <a:t>nγ</a:t>
                      </a:r>
                      <a:r>
                        <a:rPr lang="en-US" sz="1800" baseline="0" dirty="0" smtClean="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800" baseline="0" dirty="0" smtClean="0">
                          <a:solidFill>
                            <a:schemeClr val="tx1"/>
                          </a:solidFill>
                          <a:effectLst/>
                          <a:latin typeface="Times New Roman" panose="02020603050405020304" pitchFamily="18" charset="0"/>
                          <a:cs typeface="Times New Roman" panose="02020603050405020304" pitchFamily="18" charset="0"/>
                        </a:rPr>
                        <a:t>barn</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I</a:t>
                      </a:r>
                      <a:r>
                        <a:rPr lang="en-US" sz="1800" baseline="-25000">
                          <a:solidFill>
                            <a:schemeClr val="tx1"/>
                          </a:solidFill>
                          <a:effectLst/>
                          <a:latin typeface="Times New Roman" panose="02020603050405020304" pitchFamily="18" charset="0"/>
                          <a:cs typeface="Times New Roman" panose="02020603050405020304" pitchFamily="18" charset="0"/>
                        </a:rPr>
                        <a:t>γ</a:t>
                      </a:r>
                      <a:r>
                        <a:rPr lang="en-US" sz="1800">
                          <a:solidFill>
                            <a:schemeClr val="tx1"/>
                          </a:solidFill>
                          <a:effectLst/>
                          <a:latin typeface="Times New Roman" panose="02020603050405020304" pitchFamily="18" charset="0"/>
                          <a:cs typeface="Times New Roman" panose="02020603050405020304" pitchFamily="18" charset="0"/>
                        </a:rPr>
                        <a:t>(E</a:t>
                      </a:r>
                      <a:r>
                        <a:rPr lang="en-US" sz="1800" baseline="-25000">
                          <a:solidFill>
                            <a:schemeClr val="tx1"/>
                          </a:solidFill>
                          <a:effectLst/>
                          <a:latin typeface="Times New Roman" panose="02020603050405020304" pitchFamily="18" charset="0"/>
                          <a:cs typeface="Times New Roman" panose="02020603050405020304" pitchFamily="18" charset="0"/>
                        </a:rPr>
                        <a:t>γ</a:t>
                      </a:r>
                      <a:r>
                        <a:rPr lang="en-US" sz="1800">
                          <a:solidFill>
                            <a:schemeClr val="tx1"/>
                          </a:solidFill>
                          <a:effectLst/>
                          <a:latin typeface="Times New Roman" panose="02020603050405020304" pitchFamily="18" charset="0"/>
                          <a:cs typeface="Times New Roman" panose="02020603050405020304" pitchFamily="18" charset="0"/>
                        </a:rPr>
                        <a:t>)</a:t>
                      </a:r>
                      <a:endParaRPr lang="ru-RU" sz="16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Ф</a:t>
                      </a:r>
                      <a:r>
                        <a:rPr lang="en-US" sz="1800" baseline="-25000" dirty="0" smtClean="0">
                          <a:solidFill>
                            <a:schemeClr val="tx1"/>
                          </a:solidFill>
                          <a:effectLst/>
                          <a:latin typeface="Times New Roman" panose="02020603050405020304" pitchFamily="18" charset="0"/>
                          <a:cs typeface="Times New Roman" panose="02020603050405020304" pitchFamily="18" charset="0"/>
                        </a:rPr>
                        <a:t>n</a:t>
                      </a:r>
                      <a:r>
                        <a:rPr lang="en-US" sz="1800" baseline="0" dirty="0" smtClean="0">
                          <a:solidFill>
                            <a:schemeClr val="tx1"/>
                          </a:solidFill>
                          <a:effectLst/>
                          <a:latin typeface="Times New Roman" panose="02020603050405020304" pitchFamily="18" charset="0"/>
                          <a:cs typeface="Times New Roman" panose="02020603050405020304" pitchFamily="18" charset="0"/>
                        </a:rPr>
                        <a:t>, n/cm</a:t>
                      </a:r>
                      <a:r>
                        <a:rPr lang="en-US" sz="1800" baseline="30000" dirty="0" smtClean="0">
                          <a:solidFill>
                            <a:schemeClr val="tx1"/>
                          </a:solidFill>
                          <a:effectLst/>
                          <a:latin typeface="Times New Roman" panose="02020603050405020304" pitchFamily="18" charset="0"/>
                          <a:cs typeface="Times New Roman" panose="02020603050405020304" pitchFamily="18" charset="0"/>
                        </a:rPr>
                        <a:t>2</a:t>
                      </a:r>
                      <a:r>
                        <a:rPr lang="en-US" sz="1800" baseline="0" dirty="0" smtClean="0">
                          <a:solidFill>
                            <a:schemeClr val="tx1"/>
                          </a:solidFill>
                          <a:effectLst/>
                          <a:latin typeface="Times New Roman" panose="02020603050405020304" pitchFamily="18" charset="0"/>
                          <a:cs typeface="Times New Roman" panose="02020603050405020304" pitchFamily="18" charset="0"/>
                        </a:rPr>
                        <a:t>s</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57927">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4773</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0,6022</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1.32E-3</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154625.4</a:t>
                      </a:r>
                    </a:p>
                    <a:p>
                      <a:pPr algn="ctr">
                        <a:lnSpc>
                          <a:spcPct val="115000"/>
                        </a:lnSpc>
                        <a:spcAft>
                          <a:spcPts val="0"/>
                        </a:spcAft>
                      </a:pPr>
                      <a:r>
                        <a:rPr lang="en-US" sz="1800" dirty="0" smtClean="0">
                          <a:solidFill>
                            <a:schemeClr val="tx1"/>
                          </a:solidFill>
                          <a:effectLst/>
                          <a:latin typeface="Times New Roman" panose="02020603050405020304" pitchFamily="18" charset="0"/>
                          <a:ea typeface="Calibri"/>
                          <a:cs typeface="Times New Roman" panose="02020603050405020304" pitchFamily="18" charset="0"/>
                        </a:rPr>
                        <a:t>(43h)</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ru-RU" sz="1800" dirty="0" smtClean="0">
                          <a:solidFill>
                            <a:schemeClr val="tx1"/>
                          </a:solidFill>
                          <a:effectLst/>
                          <a:latin typeface="Times New Roman" panose="02020603050405020304" pitchFamily="18" charset="0"/>
                          <a:cs typeface="Times New Roman" panose="02020603050405020304" pitchFamily="18" charset="0"/>
                        </a:rPr>
                        <a:t>0</a:t>
                      </a:r>
                      <a:r>
                        <a:rPr lang="en-US" sz="1800" dirty="0" smtClean="0">
                          <a:solidFill>
                            <a:schemeClr val="tx1"/>
                          </a:solidFill>
                          <a:effectLst/>
                          <a:latin typeface="Times New Roman" panose="02020603050405020304" pitchFamily="18" charset="0"/>
                          <a:cs typeface="Times New Roman" panose="02020603050405020304" pitchFamily="18" charset="0"/>
                        </a:rPr>
                        <a:t>.</a:t>
                      </a:r>
                      <a:r>
                        <a:rPr lang="ru-RU" sz="1800" dirty="0" smtClean="0">
                          <a:solidFill>
                            <a:schemeClr val="tx1"/>
                          </a:solidFill>
                          <a:effectLst/>
                          <a:latin typeface="Times New Roman" panose="02020603050405020304" pitchFamily="18" charset="0"/>
                          <a:cs typeface="Times New Roman" panose="02020603050405020304" pitchFamily="18" charset="0"/>
                        </a:rPr>
                        <a:t>32</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1</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1.45E+6</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0" name="TextBox 9"/>
          <p:cNvSpPr txBox="1"/>
          <p:nvPr/>
        </p:nvSpPr>
        <p:spPr>
          <a:xfrm>
            <a:off x="2972844" y="4860449"/>
            <a:ext cx="3278462"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m</a:t>
            </a:r>
            <a:r>
              <a:rPr lang="en-US" sz="3200" b="1" baseline="-25000" dirty="0" smtClean="0">
                <a:latin typeface="Times New Roman" panose="02020603050405020304" pitchFamily="18" charset="0"/>
                <a:cs typeface="Times New Roman" panose="02020603050405020304" pitchFamily="18" charset="0"/>
              </a:rPr>
              <a:t>x(min)</a:t>
            </a:r>
            <a:r>
              <a:rPr lang="en-US" sz="3200" b="1" dirty="0" smtClean="0">
                <a:latin typeface="Times New Roman" panose="02020603050405020304" pitchFamily="18" charset="0"/>
                <a:cs typeface="Times New Roman" panose="02020603050405020304" pitchFamily="18" charset="0"/>
              </a:rPr>
              <a:t> = 3.6 E-6 g</a:t>
            </a:r>
            <a:endParaRPr lang="ru-RU" sz="3200" b="1" baseline="-25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0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1198493"/>
            <a:ext cx="8640959"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“Matrix- and background-free detection limits for </a:t>
            </a:r>
            <a:r>
              <a:rPr lang="en-US" dirty="0">
                <a:latin typeface="Times New Roman" panose="02020603050405020304" pitchFamily="18" charset="0"/>
                <a:cs typeface="Times New Roman" panose="02020603050405020304" pitchFamily="18" charset="0"/>
              </a:rPr>
              <a:t>PGAA </a:t>
            </a:r>
            <a:r>
              <a:rPr lang="en-US" dirty="0" smtClean="0">
                <a:latin typeface="Times New Roman" panose="02020603050405020304" pitchFamily="18" charset="0"/>
                <a:cs typeface="Times New Roman" panose="02020603050405020304" pitchFamily="18" charset="0"/>
              </a:rPr>
              <a:t>at NIST cold </a:t>
            </a:r>
            <a:r>
              <a:rPr lang="en-US" dirty="0">
                <a:latin typeface="Times New Roman" panose="02020603050405020304" pitchFamily="18" charset="0"/>
                <a:cs typeface="Times New Roman" panose="02020603050405020304" pitchFamily="18" charset="0"/>
              </a:rPr>
              <a:t>neutron beam</a:t>
            </a:r>
            <a:r>
              <a:rPr lang="en-US" dirty="0" smtClean="0">
                <a:latin typeface="Times New Roman" panose="02020603050405020304" pitchFamily="18" charset="0"/>
                <a:cs typeface="Times New Roman" panose="02020603050405020304" pitchFamily="18" charset="0"/>
              </a:rPr>
              <a:t>, assuming a 24-hour </a:t>
            </a:r>
            <a:r>
              <a:rPr lang="en-US" dirty="0">
                <a:latin typeface="Times New Roman" panose="02020603050405020304" pitchFamily="18" charset="0"/>
                <a:cs typeface="Times New Roman" panose="02020603050405020304" pitchFamily="18" charset="0"/>
              </a:rPr>
              <a:t>measurement </a:t>
            </a:r>
            <a:r>
              <a:rPr lang="en-US" dirty="0" smtClean="0">
                <a:latin typeface="Times New Roman" panose="02020603050405020304" pitchFamily="18" charset="0"/>
                <a:cs typeface="Times New Roman" panose="02020603050405020304" pitchFamily="18" charset="0"/>
              </a:rPr>
              <a:t>and u </a:t>
            </a:r>
            <a:r>
              <a:rPr lang="en-US" dirty="0">
                <a:latin typeface="Times New Roman" panose="02020603050405020304" pitchFamily="18" charset="0"/>
                <a:cs typeface="Times New Roman" panose="02020603050405020304" pitchFamily="18" charset="0"/>
              </a:rPr>
              <a:t>= 10% precision </a:t>
            </a:r>
            <a:r>
              <a:rPr lang="en-US" dirty="0" smtClean="0">
                <a:latin typeface="Times New Roman" panose="02020603050405020304" pitchFamily="18" charset="0"/>
                <a:cs typeface="Times New Roman" panose="02020603050405020304" pitchFamily="18" charset="0"/>
              </a:rPr>
              <a:t>from counting </a:t>
            </a:r>
            <a:r>
              <a:rPr lang="en-US" dirty="0">
                <a:latin typeface="Times New Roman" panose="02020603050405020304" pitchFamily="18" charset="0"/>
                <a:cs typeface="Times New Roman" panose="02020603050405020304" pitchFamily="18" charset="0"/>
              </a:rPr>
              <a:t>statistics</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7010400"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19</a:t>
            </a:fld>
            <a:endParaRPr lang="es-ES" sz="2400"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787" y="2204864"/>
            <a:ext cx="5940425" cy="2842895"/>
          </a:xfrm>
          <a:prstGeom prst="rect">
            <a:avLst/>
          </a:prstGeom>
          <a:noFill/>
          <a:ln>
            <a:noFill/>
          </a:ln>
        </p:spPr>
      </p:pic>
      <p:sp>
        <p:nvSpPr>
          <p:cNvPr id="6"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Comparison of the results</a:t>
            </a:r>
            <a:endParaRPr lang="ru-RU" sz="32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1520" y="5229200"/>
            <a:ext cx="8640960" cy="923330"/>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Lindstrom</a:t>
            </a:r>
            <a:r>
              <a:rPr lang="en-US" dirty="0">
                <a:latin typeface="Times New Roman" panose="02020603050405020304" pitchFamily="18" charset="0"/>
                <a:cs typeface="Times New Roman" panose="02020603050405020304" pitchFamily="18" charset="0"/>
              </a:rPr>
              <a:t>, R.M., </a:t>
            </a:r>
            <a:r>
              <a:rPr lang="en-US" dirty="0" err="1">
                <a:latin typeface="Times New Roman" panose="02020603050405020304" pitchFamily="18" charset="0"/>
                <a:cs typeface="Times New Roman" panose="02020603050405020304" pitchFamily="18" charset="0"/>
              </a:rPr>
              <a:t>Révay</a:t>
            </a:r>
            <a:r>
              <a:rPr lang="en-US" dirty="0">
                <a:latin typeface="Times New Roman" panose="02020603050405020304" pitchFamily="18" charset="0"/>
                <a:cs typeface="Times New Roman" panose="02020603050405020304" pitchFamily="18" charset="0"/>
              </a:rPr>
              <a:t>, Z. Prompt gamma neutron activation analysis (PGAA): recent developments and applications // J. </a:t>
            </a:r>
            <a:r>
              <a:rPr lang="en-US" dirty="0" err="1">
                <a:latin typeface="Times New Roman" panose="02020603050405020304" pitchFamily="18" charset="0"/>
                <a:cs typeface="Times New Roman" panose="02020603050405020304" pitchFamily="18" charset="0"/>
              </a:rPr>
              <a:t>Radioanal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Nucl</a:t>
            </a:r>
            <a:r>
              <a:rPr lang="en-US" dirty="0">
                <a:latin typeface="Times New Roman" panose="02020603050405020304" pitchFamily="18" charset="0"/>
                <a:cs typeface="Times New Roman" panose="02020603050405020304" pitchFamily="18" charset="0"/>
              </a:rPr>
              <a:t>. Chem., 314, 843–858 (2017). https://doi.org/10.1007/s10967-017-5483-8</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75204"/>
            <a:ext cx="7429500"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251520" y="28873"/>
            <a:ext cx="8863879" cy="646331"/>
          </a:xfrm>
          <a:prstGeom prst="rect">
            <a:avLst/>
          </a:prstGeom>
          <a:solidFill>
            <a:schemeClr val="bg1"/>
          </a:solidFill>
        </p:spPr>
        <p:txBody>
          <a:bodyPr wrap="square">
            <a:spAutoFit/>
          </a:bodyPr>
          <a:lstStyle/>
          <a:p>
            <a:pPr algn="ctr"/>
            <a:r>
              <a:rPr lang="en-US" dirty="0">
                <a:latin typeface="Times New Roman" panose="02020603050405020304" pitchFamily="18" charset="0"/>
                <a:cs typeface="Times New Roman" panose="02020603050405020304" pitchFamily="18" charset="0"/>
              </a:rPr>
              <a:t>https://www.nist.gov/laboratories/tools-instruments/prompt-gamma-ray-activation-analysis-pgaa</a:t>
            </a:r>
            <a:endParaRPr lang="ru-RU" dirty="0">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1115616" y="2204864"/>
            <a:ext cx="33843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4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4098"/>
                                        </p:tgtEl>
                                      </p:cBhvr>
                                    </p:animEffect>
                                    <p:set>
                                      <p:cBhvr>
                                        <p:cTn id="22" dur="1" fill="hold">
                                          <p:stCondLst>
                                            <p:cond delay="1999"/>
                                          </p:stCondLst>
                                        </p:cTn>
                                        <p:tgtEl>
                                          <p:spTgt spid="4098"/>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par>
                                <p:cTn id="26" presetID="6" presetClass="exit" presetSubtype="32" fill="hold" nodeType="withEffect">
                                  <p:stCondLst>
                                    <p:cond delay="0"/>
                                  </p:stCondLst>
                                  <p:childTnLst>
                                    <p:animEffect transition="out" filter="circle(out)">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Full list of authors</a:t>
            </a:r>
            <a:endParaRPr lang="ru-RU" sz="3200" b="1" dirty="0">
              <a:latin typeface="Times New Roman" panose="02020603050405020304" pitchFamily="18" charset="0"/>
              <a:cs typeface="Times New Roman" panose="02020603050405020304" pitchFamily="18" charset="0"/>
            </a:endParaRPr>
          </a:p>
        </p:txBody>
      </p:sp>
      <p:sp>
        <p:nvSpPr>
          <p:cNvPr id="5" name="Объект 2"/>
          <p:cNvSpPr>
            <a:spLocks noGrp="1"/>
          </p:cNvSpPr>
          <p:nvPr>
            <p:ph idx="1"/>
          </p:nvPr>
        </p:nvSpPr>
        <p:spPr>
          <a:xfrm>
            <a:off x="251520" y="1600201"/>
            <a:ext cx="8640960" cy="1612776"/>
          </a:xfrm>
        </p:spPr>
        <p:txBody>
          <a:bodyPr>
            <a:normAutofit fontScale="92500"/>
          </a:bodyPr>
          <a:lstStyle/>
          <a:p>
            <a:pPr marL="0" indent="0" algn="ctr">
              <a:buNone/>
            </a:pPr>
            <a:r>
              <a:rPr lang="en-US" dirty="0">
                <a:latin typeface="Times New Roman" panose="02020603050405020304" pitchFamily="18" charset="0"/>
                <a:cs typeface="Times New Roman" panose="02020603050405020304" pitchFamily="18" charset="0"/>
              </a:rPr>
              <a:t>C. </a:t>
            </a:r>
            <a:r>
              <a:rPr lang="en-US" dirty="0" err="1" smtClean="0">
                <a:latin typeface="Times New Roman" panose="02020603050405020304" pitchFamily="18" charset="0"/>
                <a:cs typeface="Times New Roman" panose="02020603050405020304" pitchFamily="18" charset="0"/>
              </a:rPr>
              <a:t>Hramco</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 </a:t>
            </a:r>
            <a:r>
              <a:rPr lang="en-US" dirty="0" err="1" smtClean="0">
                <a:latin typeface="Times New Roman" panose="02020603050405020304" pitchFamily="18" charset="0"/>
                <a:cs typeface="Times New Roman" panose="02020603050405020304" pitchFamily="18" charset="0"/>
              </a:rPr>
              <a:t>Turlybekuly</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1,3,4</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E.V. </a:t>
            </a:r>
            <a:r>
              <a:rPr lang="en-US" dirty="0" err="1" smtClean="0">
                <a:latin typeface="Times New Roman" panose="02020603050405020304" pitchFamily="18" charset="0"/>
                <a:cs typeface="Times New Roman" panose="02020603050405020304" pitchFamily="18" charset="0"/>
              </a:rPr>
              <a:t>Lychagin</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S.B. </a:t>
            </a:r>
            <a:r>
              <a:rPr lang="en-US" dirty="0" err="1" smtClean="0">
                <a:latin typeface="Times New Roman" panose="02020603050405020304" pitchFamily="18" charset="0"/>
                <a:cs typeface="Times New Roman" panose="02020603050405020304" pitchFamily="18" charset="0"/>
              </a:rPr>
              <a:t>Borzakov</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 </a:t>
            </a:r>
            <a:r>
              <a:rPr lang="en-US" dirty="0" err="1" smtClean="0">
                <a:latin typeface="Times New Roman" panose="02020603050405020304" pitchFamily="18" charset="0"/>
                <a:cs typeface="Times New Roman" panose="02020603050405020304" pitchFamily="18" charset="0"/>
              </a:rPr>
              <a:t>Gundorin</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A.Yu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Muzychka</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G.V. </a:t>
            </a:r>
            <a:r>
              <a:rPr lang="en-US" dirty="0" err="1" smtClean="0">
                <a:latin typeface="Times New Roman" panose="02020603050405020304" pitchFamily="18" charset="0"/>
                <a:cs typeface="Times New Roman" panose="02020603050405020304" pitchFamily="18" charset="0"/>
              </a:rPr>
              <a:t>Nehaev</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A.V. </a:t>
            </a:r>
            <a:r>
              <a:rPr lang="en-US" dirty="0" err="1" smtClean="0">
                <a:latin typeface="Times New Roman" panose="02020603050405020304" pitchFamily="18" charset="0"/>
                <a:cs typeface="Times New Roman" panose="02020603050405020304" pitchFamily="18" charset="0"/>
              </a:rPr>
              <a:t>Strelkov</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 </a:t>
            </a:r>
            <a:r>
              <a:rPr lang="en-US" dirty="0" err="1" smtClean="0">
                <a:latin typeface="Times New Roman" panose="02020603050405020304" pitchFamily="18" charset="0"/>
                <a:cs typeface="Times New Roman" panose="02020603050405020304" pitchFamily="18" charset="0"/>
              </a:rPr>
              <a:t>Teymurov</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1,5,6</a:t>
            </a:r>
            <a:endParaRPr lang="ru-RU" baseline="30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95536" y="3190324"/>
            <a:ext cx="8352928" cy="3046988"/>
          </a:xfrm>
          <a:prstGeom prst="rect">
            <a:avLst/>
          </a:prstGeom>
        </p:spPr>
        <p:txBody>
          <a:bodyPr wrap="square">
            <a:spAutoFit/>
          </a:bodyPr>
          <a:lstStyle/>
          <a:p>
            <a:pPr algn="just"/>
            <a:r>
              <a:rPr lang="en-US" sz="1600" i="1" dirty="0" smtClean="0">
                <a:latin typeface="Times New Roman" panose="02020603050405020304" pitchFamily="18" charset="0"/>
                <a:cs typeface="Times New Roman" panose="02020603050405020304" pitchFamily="18" charset="0"/>
              </a:rPr>
              <a:t>	1</a:t>
            </a:r>
            <a:r>
              <a:rPr lang="en-US" sz="1600" i="1" dirty="0">
                <a:latin typeface="Times New Roman" panose="02020603050405020304" pitchFamily="18" charset="0"/>
                <a:cs typeface="Times New Roman" panose="02020603050405020304" pitchFamily="18" charset="0"/>
              </a:rPr>
              <a:t>. Frank Laboratory of Neutron Physics, Joint Institute for Nuclear Research, Joliot Currie 6, 141980 </a:t>
            </a:r>
            <a:r>
              <a:rPr lang="en-US" sz="1600" i="1" dirty="0" err="1">
                <a:latin typeface="Times New Roman" panose="02020603050405020304" pitchFamily="18" charset="0"/>
                <a:cs typeface="Times New Roman" panose="02020603050405020304" pitchFamily="18" charset="0"/>
              </a:rPr>
              <a:t>Dubna</a:t>
            </a:r>
            <a:r>
              <a:rPr lang="en-US" sz="1600" i="1" dirty="0">
                <a:latin typeface="Times New Roman" panose="02020603050405020304" pitchFamily="18" charset="0"/>
                <a:cs typeface="Times New Roman" panose="02020603050405020304" pitchFamily="18" charset="0"/>
              </a:rPr>
              <a:t>, Moscow region, </a:t>
            </a:r>
            <a:r>
              <a:rPr lang="en-US" sz="1600" i="1" dirty="0" smtClean="0">
                <a:latin typeface="Times New Roman" panose="02020603050405020304" pitchFamily="18" charset="0"/>
                <a:cs typeface="Times New Roman" panose="02020603050405020304" pitchFamily="18" charset="0"/>
              </a:rPr>
              <a:t>Russia</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2</a:t>
            </a:r>
            <a:r>
              <a:rPr lang="en-US" sz="1600" i="1" dirty="0">
                <a:latin typeface="Times New Roman" panose="02020603050405020304" pitchFamily="18" charset="0"/>
                <a:cs typeface="Times New Roman" panose="02020603050405020304" pitchFamily="18" charset="0"/>
              </a:rPr>
              <a:t>. Institute of Chemistry of Moldova (</a:t>
            </a:r>
            <a:r>
              <a:rPr lang="en-US" sz="1600" i="1" dirty="0" err="1">
                <a:latin typeface="Times New Roman" panose="02020603050405020304" pitchFamily="18" charset="0"/>
                <a:cs typeface="Times New Roman" panose="02020603050405020304" pitchFamily="18" charset="0"/>
              </a:rPr>
              <a:t>ICh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Academiei</a:t>
            </a:r>
            <a:r>
              <a:rPr lang="en-US" sz="1600" i="1" dirty="0">
                <a:latin typeface="Times New Roman" panose="02020603050405020304" pitchFamily="18" charset="0"/>
                <a:cs typeface="Times New Roman" panose="02020603050405020304" pitchFamily="18" charset="0"/>
              </a:rPr>
              <a:t> str., 3; MD-2028 Chisinau, Republic of </a:t>
            </a:r>
            <a:r>
              <a:rPr lang="en-US" sz="1600" i="1" dirty="0" smtClean="0">
                <a:latin typeface="Times New Roman" panose="02020603050405020304" pitchFamily="18" charset="0"/>
                <a:cs typeface="Times New Roman" panose="02020603050405020304" pitchFamily="18" charset="0"/>
              </a:rPr>
              <a:t>Moldova</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3</a:t>
            </a:r>
            <a:r>
              <a:rPr lang="en-US" sz="1600" i="1" dirty="0">
                <a:latin typeface="Times New Roman" panose="02020603050405020304" pitchFamily="18" charset="0"/>
                <a:cs typeface="Times New Roman" panose="02020603050405020304" pitchFamily="18" charset="0"/>
              </a:rPr>
              <a:t>. L.N. </a:t>
            </a:r>
            <a:r>
              <a:rPr lang="en-US" sz="1600" i="1" dirty="0" err="1">
                <a:latin typeface="Times New Roman" panose="02020603050405020304" pitchFamily="18" charset="0"/>
                <a:cs typeface="Times New Roman" panose="02020603050405020304" pitchFamily="18" charset="0"/>
              </a:rPr>
              <a:t>Gumilyov</a:t>
            </a:r>
            <a:r>
              <a:rPr lang="en-US" sz="1600" i="1" dirty="0">
                <a:latin typeface="Times New Roman" panose="02020603050405020304" pitchFamily="18" charset="0"/>
                <a:cs typeface="Times New Roman" panose="02020603050405020304" pitchFamily="18" charset="0"/>
              </a:rPr>
              <a:t> Eurasian National University, </a:t>
            </a:r>
            <a:r>
              <a:rPr lang="en-US" sz="1600" i="1" dirty="0" err="1">
                <a:latin typeface="Times New Roman" panose="02020603050405020304" pitchFamily="18" charset="0"/>
                <a:cs typeface="Times New Roman" panose="02020603050405020304" pitchFamily="18" charset="0"/>
              </a:rPr>
              <a:t>Satpayev</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str</a:t>
            </a:r>
            <a:r>
              <a:rPr lang="en-US" sz="1600" i="1" dirty="0">
                <a:latin typeface="Times New Roman" panose="02020603050405020304" pitchFamily="18" charset="0"/>
                <a:cs typeface="Times New Roman" panose="02020603050405020304" pitchFamily="18" charset="0"/>
              </a:rPr>
              <a:t>, 2, 010000 </a:t>
            </a:r>
            <a:r>
              <a:rPr lang="en-US" sz="1600" i="1" dirty="0" err="1">
                <a:latin typeface="Times New Roman" panose="02020603050405020304" pitchFamily="18" charset="0"/>
                <a:cs typeface="Times New Roman" panose="02020603050405020304" pitchFamily="18" charset="0"/>
              </a:rPr>
              <a:t>Nur</a:t>
            </a:r>
            <a:r>
              <a:rPr lang="en-US" sz="1600" i="1" dirty="0">
                <a:latin typeface="Times New Roman" panose="02020603050405020304" pitchFamily="18" charset="0"/>
                <a:cs typeface="Times New Roman" panose="02020603050405020304" pitchFamily="18" charset="0"/>
              </a:rPr>
              <a:t>-Sultan, the Republic of </a:t>
            </a:r>
            <a:r>
              <a:rPr lang="en-US" sz="1600" i="1" dirty="0" smtClean="0">
                <a:latin typeface="Times New Roman" panose="02020603050405020304" pitchFamily="18" charset="0"/>
                <a:cs typeface="Times New Roman" panose="02020603050405020304" pitchFamily="18" charset="0"/>
              </a:rPr>
              <a:t>Kazakhstan</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4</a:t>
            </a:r>
            <a:r>
              <a:rPr lang="en-US" sz="1600" i="1" dirty="0">
                <a:latin typeface="Times New Roman" panose="02020603050405020304" pitchFamily="18" charset="0"/>
                <a:cs typeface="Times New Roman" panose="02020603050405020304" pitchFamily="18" charset="0"/>
              </a:rPr>
              <a:t>. The Institute of Nuclear Physics, Ministry of Energy of the Republic of Kazakhstan, </a:t>
            </a:r>
            <a:r>
              <a:rPr lang="en-US" sz="1600" i="1" dirty="0" err="1">
                <a:latin typeface="Times New Roman" panose="02020603050405020304" pitchFamily="18" charset="0"/>
                <a:cs typeface="Times New Roman" panose="02020603050405020304" pitchFamily="18" charset="0"/>
              </a:rPr>
              <a:t>Ibragimova</a:t>
            </a:r>
            <a:r>
              <a:rPr lang="en-US" sz="1600" i="1" dirty="0">
                <a:latin typeface="Times New Roman" panose="02020603050405020304" pitchFamily="18" charset="0"/>
                <a:cs typeface="Times New Roman" panose="02020603050405020304" pitchFamily="18" charset="0"/>
              </a:rPr>
              <a:t> str., 1,050032 Almaty, the Republic of </a:t>
            </a:r>
            <a:r>
              <a:rPr lang="en-US" sz="1600" i="1" dirty="0" smtClean="0">
                <a:latin typeface="Times New Roman" panose="02020603050405020304" pitchFamily="18" charset="0"/>
                <a:cs typeface="Times New Roman" panose="02020603050405020304" pitchFamily="18" charset="0"/>
              </a:rPr>
              <a:t>Kazakhstan</a:t>
            </a:r>
          </a:p>
          <a:p>
            <a:pPr algn="just"/>
            <a:r>
              <a:rPr lang="en-US" sz="1600" i="1" dirty="0">
                <a:latin typeface="Times New Roman" panose="02020603050405020304" pitchFamily="18" charset="0"/>
                <a:cs typeface="Times New Roman" panose="02020603050405020304" pitchFamily="18" charset="0"/>
              </a:rPr>
              <a:t>	5. National Nuclear Research Centre</a:t>
            </a:r>
            <a:r>
              <a:rPr lang="en-US" sz="1600" i="1" dirty="0" smtClean="0">
                <a:latin typeface="Times New Roman" panose="02020603050405020304" pitchFamily="18" charset="0"/>
                <a:cs typeface="Times New Roman" panose="02020603050405020304" pitchFamily="18" charset="0"/>
              </a:rPr>
              <a:t>, Baku-</a:t>
            </a:r>
            <a:r>
              <a:rPr lang="en-US" sz="1600" i="1" dirty="0" err="1" smtClean="0">
                <a:latin typeface="Times New Roman" panose="02020603050405020304" pitchFamily="18" charset="0"/>
                <a:cs typeface="Times New Roman" panose="02020603050405020304" pitchFamily="18" charset="0"/>
              </a:rPr>
              <a:t>Shamakhi</a:t>
            </a:r>
            <a:r>
              <a:rPr lang="en-US" sz="1600" i="1" dirty="0" smtClean="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highway, AZ1073</a:t>
            </a:r>
            <a:r>
              <a:rPr lang="en-US" sz="1600" i="1" dirty="0" smtClean="0">
                <a:latin typeface="Times New Roman" panose="02020603050405020304" pitchFamily="18" charset="0"/>
                <a:cs typeface="Times New Roman" panose="02020603050405020304" pitchFamily="18" charset="0"/>
              </a:rPr>
              <a:t>, </a:t>
            </a:r>
            <a:r>
              <a:rPr lang="en-US" sz="1600" i="1" dirty="0" err="1" smtClean="0">
                <a:latin typeface="Times New Roman" panose="02020603050405020304" pitchFamily="18" charset="0"/>
                <a:cs typeface="Times New Roman" panose="02020603050405020304" pitchFamily="18" charset="0"/>
              </a:rPr>
              <a:t>Qobu</a:t>
            </a:r>
            <a:r>
              <a:rPr lang="en-US" sz="1600" i="1" dirty="0" smtClean="0">
                <a:latin typeface="Times New Roman" panose="02020603050405020304" pitchFamily="18" charset="0"/>
                <a:cs typeface="Times New Roman" panose="02020603050405020304" pitchFamily="18" charset="0"/>
              </a:rPr>
              <a:t> settlement, Azerbaijan</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6. </a:t>
            </a:r>
            <a:r>
              <a:rPr lang="en-US" sz="1600" i="1" dirty="0">
                <a:latin typeface="Times New Roman" panose="02020603050405020304" pitchFamily="18" charset="0"/>
                <a:cs typeface="Times New Roman" panose="02020603050405020304" pitchFamily="18" charset="0"/>
              </a:rPr>
              <a:t>National Nuclear Research University </a:t>
            </a:r>
            <a:r>
              <a:rPr lang="en-US" sz="1600" i="1" dirty="0" err="1">
                <a:latin typeface="Times New Roman" panose="02020603050405020304" pitchFamily="18" charset="0"/>
                <a:cs typeface="Times New Roman" panose="02020603050405020304" pitchFamily="18" charset="0"/>
              </a:rPr>
              <a:t>MEPhI</a:t>
            </a:r>
            <a:r>
              <a:rPr lang="en-US" sz="1600" i="1" dirty="0">
                <a:latin typeface="Times New Roman" panose="02020603050405020304" pitchFamily="18" charset="0"/>
                <a:cs typeface="Times New Roman" panose="02020603050405020304" pitchFamily="18" charset="0"/>
              </a:rPr>
              <a:t> (Moscow Engineering Physics Institute), </a:t>
            </a:r>
            <a:r>
              <a:rPr lang="en-US" sz="1600" i="1" dirty="0" err="1">
                <a:latin typeface="Times New Roman" panose="02020603050405020304" pitchFamily="18" charset="0"/>
                <a:cs typeface="Times New Roman" panose="02020603050405020304" pitchFamily="18" charset="0"/>
              </a:rPr>
              <a:t>Kashirskoe</a:t>
            </a:r>
            <a:r>
              <a:rPr lang="en-US" sz="1600" i="1" dirty="0">
                <a:latin typeface="Times New Roman" panose="02020603050405020304" pitchFamily="18" charset="0"/>
                <a:cs typeface="Times New Roman" panose="02020603050405020304" pitchFamily="18" charset="0"/>
              </a:rPr>
              <a:t> highway, 31, 115409, Moscow, Russia</a:t>
            </a:r>
            <a:endParaRPr lang="ru-RU" sz="1600" i="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8701608" y="6380187"/>
            <a:ext cx="442392"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2</a:t>
            </a:fld>
            <a:endParaRPr lang="es-ES"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7299"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20</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Future plans</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1208756"/>
            <a:ext cx="8640960" cy="5078313"/>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improve the detection limit there is planned to make a few modifications:</a:t>
            </a:r>
          </a:p>
          <a:p>
            <a:pPr algn="just">
              <a:lnSpc>
                <a:spcPct val="150000"/>
              </a:lnSpc>
            </a:pPr>
            <a:r>
              <a:rPr lang="en-US" sz="2400" dirty="0" smtClean="0">
                <a:latin typeface="Times New Roman" panose="02020603050405020304" pitchFamily="18" charset="0"/>
                <a:cs typeface="Times New Roman" panose="02020603050405020304" pitchFamily="18" charset="0"/>
              </a:rPr>
              <a:t>– installation </a:t>
            </a:r>
            <a:r>
              <a:rPr lang="en-US" sz="2400" dirty="0">
                <a:latin typeface="Times New Roman" panose="02020603050405020304" pitchFamily="18" charset="0"/>
                <a:cs typeface="Times New Roman" panose="02020603050405020304" pitchFamily="18" charset="0"/>
              </a:rPr>
              <a:t>of anti-Compton protection for the gamma detector,</a:t>
            </a:r>
          </a:p>
          <a:p>
            <a:pPr algn="just">
              <a:lnSpc>
                <a:spcPct val="150000"/>
              </a:lnSpc>
            </a:pPr>
            <a:r>
              <a:rPr lang="en-US" sz="2400" dirty="0" smtClean="0">
                <a:latin typeface="Times New Roman" panose="02020603050405020304" pitchFamily="18" charset="0"/>
                <a:cs typeface="Times New Roman" panose="02020603050405020304" pitchFamily="18" charset="0"/>
              </a:rPr>
              <a:t>– modifying </a:t>
            </a:r>
            <a:r>
              <a:rPr lang="en-US" sz="2400" dirty="0">
                <a:latin typeface="Times New Roman" panose="02020603050405020304" pitchFamily="18" charset="0"/>
                <a:cs typeface="Times New Roman" panose="02020603050405020304" pitchFamily="18" charset="0"/>
              </a:rPr>
              <a:t>the protection against scattered neutrons in the sample surrounding.</a:t>
            </a:r>
          </a:p>
          <a:p>
            <a:pPr algn="just">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above changes will allow us to further reduce the background gamma radiation, which will allow us to register a better signal-background ratio, consequently, will improve the minimum detectable level of the target nuclei of the sample.</a:t>
            </a: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297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21</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Summary</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1208756"/>
            <a:ext cx="8640960" cy="5028556"/>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Experimental setup for elemental analysis using prompt gamma rays at research reactor IBR-2, FLNP JINR has been successfully built.</a:t>
            </a:r>
          </a:p>
          <a:p>
            <a:pPr algn="just">
              <a:lnSpc>
                <a:spcPct val="150000"/>
              </a:lnSpc>
            </a:pPr>
            <a:r>
              <a:rPr lang="en-US" dirty="0" smtClean="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Was done the simulations of fast neutron distribution in collimator assembly using the MCNP software, which helped in a better understanding of the sources of induced gamma background.</a:t>
            </a:r>
          </a:p>
          <a:p>
            <a:pPr algn="just">
              <a:lnSpc>
                <a:spcPct val="150000"/>
              </a:lnSpc>
            </a:pPr>
            <a:r>
              <a:rPr lang="en-US" dirty="0" smtClean="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The signal-to-background ratio has been improved. The level of the substrate in the accumulated spectra has been successfully reduced by more than 140 times for natural gamma radiation and more than 800 times for neutron-induced activity.</a:t>
            </a:r>
          </a:p>
          <a:p>
            <a:pPr algn="just">
              <a:lnSpc>
                <a:spcPct val="150000"/>
              </a:lnSpc>
            </a:pPr>
            <a:r>
              <a:rPr lang="en-US" dirty="0" smtClean="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The minimum level of hydrogen detection (3.6 µg) for this setup was determined by the example of the analysis of </a:t>
            </a:r>
            <a:r>
              <a:rPr lang="en-US" dirty="0" err="1">
                <a:latin typeface="Times New Roman" panose="02020603050405020304" pitchFamily="18" charset="0"/>
                <a:cs typeface="Times New Roman" panose="02020603050405020304" pitchFamily="18" charset="0"/>
              </a:rPr>
              <a:t>nano</a:t>
            </a:r>
            <a:r>
              <a:rPr lang="en-US" dirty="0">
                <a:latin typeface="Times New Roman" panose="02020603050405020304" pitchFamily="18" charset="0"/>
                <a:cs typeface="Times New Roman" panose="02020603050405020304" pitchFamily="18" charset="0"/>
              </a:rPr>
              <a:t>-diamond powder.</a:t>
            </a:r>
          </a:p>
          <a:p>
            <a:pPr algn="just">
              <a:lnSpc>
                <a:spcPct val="150000"/>
              </a:lnSpc>
            </a:pPr>
            <a:r>
              <a:rPr lang="en-US" dirty="0" smtClean="0">
                <a:latin typeface="Times New Roman" panose="02020603050405020304" pitchFamily="18" charset="0"/>
                <a:cs typeface="Times New Roman" panose="02020603050405020304" pitchFamily="18" charset="0"/>
              </a:rPr>
              <a:t>	5</a:t>
            </a:r>
            <a:r>
              <a:rPr lang="en-US" dirty="0">
                <a:latin typeface="Times New Roman" panose="02020603050405020304" pitchFamily="18" charset="0"/>
                <a:cs typeface="Times New Roman" panose="02020603050405020304" pitchFamily="18" charset="0"/>
              </a:rPr>
              <a:t>. Opportunities for improvement and prospects of the installation of elemental analysis by instantaneous gamma quanta were indicated.</a:t>
            </a: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19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A5DF843-F184-464A-8A77-9353E7F35322}" type="slidenum">
              <a:rPr lang="es-ES" smtClean="0"/>
              <a:pPr>
                <a:defRPr/>
              </a:pPr>
              <a:t>22</a:t>
            </a:fld>
            <a:endParaRPr lang="es-ES" dirty="0"/>
          </a:p>
        </p:txBody>
      </p:sp>
      <p:sp>
        <p:nvSpPr>
          <p:cNvPr id="5" name="Прямоугольник 4"/>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6910851" cy="624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6"/>
            <a:ext cx="4913759" cy="584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C:\Users\Constantin\Desktop\Nucl_Eng_Tech_Korean_IF-2,3_20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0" y="2276872"/>
            <a:ext cx="8802193" cy="26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101"/>
                                        </p:tgtEl>
                                        <p:attrNameLst>
                                          <p:attrName>style.visibility</p:attrName>
                                        </p:attrNameLst>
                                      </p:cBhvr>
                                      <p:to>
                                        <p:strVal val="visible"/>
                                      </p:to>
                                    </p:set>
                                    <p:anim calcmode="lin" valueType="num">
                                      <p:cBhvr>
                                        <p:cTn id="14" dur="1000" fill="hold"/>
                                        <p:tgtEl>
                                          <p:spTgt spid="4101"/>
                                        </p:tgtEl>
                                        <p:attrNameLst>
                                          <p:attrName>ppt_w</p:attrName>
                                        </p:attrNameLst>
                                      </p:cBhvr>
                                      <p:tavLst>
                                        <p:tav tm="0">
                                          <p:val>
                                            <p:fltVal val="0"/>
                                          </p:val>
                                        </p:tav>
                                        <p:tav tm="100000">
                                          <p:val>
                                            <p:strVal val="#ppt_w"/>
                                          </p:val>
                                        </p:tav>
                                      </p:tavLst>
                                    </p:anim>
                                    <p:anim calcmode="lin" valueType="num">
                                      <p:cBhvr>
                                        <p:cTn id="15" dur="1000" fill="hold"/>
                                        <p:tgtEl>
                                          <p:spTgt spid="4101"/>
                                        </p:tgtEl>
                                        <p:attrNameLst>
                                          <p:attrName>ppt_h</p:attrName>
                                        </p:attrNameLst>
                                      </p:cBhvr>
                                      <p:tavLst>
                                        <p:tav tm="0">
                                          <p:val>
                                            <p:fltVal val="0"/>
                                          </p:val>
                                        </p:tav>
                                        <p:tav tm="100000">
                                          <p:val>
                                            <p:strVal val="#ppt_h"/>
                                          </p:val>
                                        </p:tav>
                                      </p:tavLst>
                                    </p:anim>
                                    <p:anim calcmode="lin" valueType="num">
                                      <p:cBhvr>
                                        <p:cTn id="16" dur="1000" fill="hold"/>
                                        <p:tgtEl>
                                          <p:spTgt spid="4101"/>
                                        </p:tgtEl>
                                        <p:attrNameLst>
                                          <p:attrName>style.rotation</p:attrName>
                                        </p:attrNameLst>
                                      </p:cBhvr>
                                      <p:tavLst>
                                        <p:tav tm="0">
                                          <p:val>
                                            <p:fltVal val="90"/>
                                          </p:val>
                                        </p:tav>
                                        <p:tav tm="100000">
                                          <p:val>
                                            <p:fltVal val="0"/>
                                          </p:val>
                                        </p:tav>
                                      </p:tavLst>
                                    </p:anim>
                                    <p:animEffect transition="in" filter="fade">
                                      <p:cBhvr>
                                        <p:cTn id="17"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onstantin\Desktop\1200px-Quark_structure_neutr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576" y="4680520"/>
            <a:ext cx="2060848" cy="2060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Constantin\Desktop\FoolhardyConsiderateHairstreak-size_restric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9035" y="476672"/>
            <a:ext cx="3665931" cy="20608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1" y="404984"/>
            <a:ext cx="8640960" cy="2880000"/>
          </a:xfrm>
          <a:prstGeom prst="rect">
            <a:avLst/>
          </a:prstGeom>
          <a:noFill/>
        </p:spPr>
        <p:txBody>
          <a:bodyPr wrap="square" lIns="91440" tIns="45720" rIns="91440" bIns="45720">
            <a:prstTxWarp prst="textArchDown">
              <a:avLst/>
            </a:prstTxWarp>
            <a:spAutoFit/>
            <a:scene3d>
              <a:camera prst="orthographicFront"/>
              <a:lightRig rig="soft" dir="tl">
                <a:rot lat="0" lon="0" rev="0"/>
              </a:lightRig>
            </a:scene3d>
            <a:sp3d extrusionH="57150" contourW="25400" prstMaterial="matte">
              <a:bevelT w="25400" h="55880" prst="cross"/>
              <a:contourClr>
                <a:schemeClr val="accent2">
                  <a:tint val="20000"/>
                </a:schemeClr>
              </a:contourClr>
            </a:sp3d>
          </a:bodyPr>
          <a:lstStyle/>
          <a:p>
            <a:pPr algn="ctr"/>
            <a:r>
              <a:rPr lang="en-US" sz="8000" b="1" spc="50" dirty="0" smtClean="0">
                <a:ln w="11430">
                  <a:solidFill>
                    <a:schemeClr val="tx1"/>
                  </a:solidFill>
                </a:ln>
                <a:solidFill>
                  <a:srgbClr val="FF0000"/>
                </a:solidFill>
                <a:effectLst>
                  <a:glow rad="101600">
                    <a:schemeClr val="accent2">
                      <a:satMod val="175000"/>
                      <a:alpha val="40000"/>
                    </a:schemeClr>
                  </a:glow>
                  <a:outerShdw blurRad="76200" dist="50800" dir="5400000" algn="tl" rotWithShape="0">
                    <a:srgbClr val="000000">
                      <a:alpha val="65000"/>
                    </a:srgbClr>
                  </a:outerShdw>
                </a:effectLst>
              </a:rPr>
              <a:t>Thank you for </a:t>
            </a:r>
          </a:p>
          <a:p>
            <a:pPr algn="ctr"/>
            <a:r>
              <a:rPr lang="en-US" sz="8000" b="1" spc="50" dirty="0" smtClean="0">
                <a:ln w="11430">
                  <a:solidFill>
                    <a:schemeClr val="tx1"/>
                  </a:solidFill>
                </a:ln>
                <a:solidFill>
                  <a:srgbClr val="FF0000"/>
                </a:solidFill>
                <a:effectLst>
                  <a:glow rad="101600">
                    <a:schemeClr val="accent2">
                      <a:satMod val="175000"/>
                      <a:alpha val="40000"/>
                    </a:schemeClr>
                  </a:glow>
                  <a:outerShdw blurRad="76200" dist="50800" dir="5400000" algn="tl" rotWithShape="0">
                    <a:srgbClr val="000000">
                      <a:alpha val="65000"/>
                    </a:srgbClr>
                  </a:outerShdw>
                </a:effectLst>
              </a:rPr>
              <a:t>attention!</a:t>
            </a:r>
            <a:endParaRPr lang="ru-RU" sz="8000" b="1" spc="50" dirty="0">
              <a:ln w="11430">
                <a:solidFill>
                  <a:schemeClr val="tx1"/>
                </a:solidFill>
              </a:ln>
              <a:solidFill>
                <a:srgbClr val="FF00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341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3</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Motivation</a:t>
            </a:r>
            <a:endParaRPr lang="ru-RU" sz="3200" b="1" dirty="0">
              <a:latin typeface="Times New Roman" panose="02020603050405020304" pitchFamily="18" charset="0"/>
              <a:cs typeface="Times New Roman" panose="02020603050405020304" pitchFamily="18" charset="0"/>
            </a:endParaRPr>
          </a:p>
        </p:txBody>
      </p:sp>
      <p:sp>
        <p:nvSpPr>
          <p:cNvPr id="6" name="Объект 2"/>
          <p:cNvSpPr>
            <a:spLocks noGrp="1"/>
          </p:cNvSpPr>
          <p:nvPr>
            <p:ph idx="1"/>
          </p:nvPr>
        </p:nvSpPr>
        <p:spPr>
          <a:xfrm>
            <a:off x="251520" y="1988840"/>
            <a:ext cx="8640960" cy="3268959"/>
          </a:xfrm>
        </p:spPr>
        <p:txBody>
          <a:bodyPr>
            <a:normAutofit fontScale="92500" lnSpcReduction="20000"/>
          </a:bodyPr>
          <a:lstStyle/>
          <a:p>
            <a:pPr algn="ctr">
              <a:lnSpc>
                <a:spcPct val="150000"/>
              </a:lnSpc>
              <a:buFontTx/>
              <a:buChar char="-"/>
            </a:pPr>
            <a:r>
              <a:rPr lang="en-US" dirty="0" smtClean="0">
                <a:latin typeface="Times New Roman" panose="02020603050405020304" pitchFamily="18" charset="0"/>
                <a:cs typeface="Times New Roman" panose="02020603050405020304" pitchFamily="18" charset="0"/>
              </a:rPr>
              <a:t>The cycle of works for hydrogen content analysis in the samples of </a:t>
            </a:r>
            <a:r>
              <a:rPr lang="en-US" dirty="0" err="1" smtClean="0">
                <a:latin typeface="Times New Roman" panose="02020603050405020304" pitchFamily="18" charset="0"/>
                <a:cs typeface="Times New Roman" panose="02020603050405020304" pitchFamily="18" charset="0"/>
              </a:rPr>
              <a:t>nano</a:t>
            </a:r>
            <a:r>
              <a:rPr lang="en-US" dirty="0" smtClean="0">
                <a:latin typeface="Times New Roman" panose="02020603050405020304" pitchFamily="18" charset="0"/>
                <a:cs typeface="Times New Roman" panose="02020603050405020304" pitchFamily="18" charset="0"/>
              </a:rPr>
              <a:t>-diamond powders</a:t>
            </a:r>
          </a:p>
          <a:p>
            <a:pPr marL="0" indent="0" algn="ctr">
              <a:lnSpc>
                <a:spcPct val="150000"/>
              </a:lnSpc>
              <a:buNone/>
            </a:pPr>
            <a:endParaRPr lang="en-US" dirty="0" smtClean="0">
              <a:latin typeface="Times New Roman" panose="02020603050405020304" pitchFamily="18" charset="0"/>
              <a:cs typeface="Times New Roman" panose="02020603050405020304" pitchFamily="18" charset="0"/>
            </a:endParaRPr>
          </a:p>
          <a:p>
            <a:pPr marL="0" indent="0" algn="ctr">
              <a:lnSpc>
                <a:spcPct val="150000"/>
              </a:lnSpc>
              <a:buNone/>
            </a:pPr>
            <a:r>
              <a:rPr lang="en-US" dirty="0" smtClean="0">
                <a:latin typeface="Times New Roman" panose="02020603050405020304" pitchFamily="18" charset="0"/>
                <a:cs typeface="Times New Roman" panose="02020603050405020304" pitchFamily="18" charset="0"/>
              </a:rPr>
              <a:t>- To build own neutron prompt-gamma setup for multi-elemental detection purposes</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JINR AYSS  XI, June 05 </a:t>
            </a:r>
            <a:r>
              <a:rPr lang="en-US" sz="1200" i="1" dirty="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12, 2022, </a:t>
            </a:r>
            <a:r>
              <a:rPr lang="en-US" sz="1200" i="1" dirty="0" err="1" smtClean="0">
                <a:latin typeface="Times New Roman" panose="02020603050405020304" pitchFamily="18" charset="0"/>
                <a:cs typeface="Times New Roman" panose="02020603050405020304" pitchFamily="18" charset="0"/>
              </a:rPr>
              <a:t>Alushta</a:t>
            </a:r>
            <a:r>
              <a:rPr lang="en-US" sz="1200" i="1" dirty="0" smtClean="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Russian </a:t>
            </a:r>
            <a:r>
              <a:rPr lang="en-US" sz="1200" i="1" dirty="0" smtClean="0">
                <a:latin typeface="Times New Roman" panose="02020603050405020304" pitchFamily="18" charset="0"/>
                <a:cs typeface="Times New Roman" panose="02020603050405020304" pitchFamily="18" charset="0"/>
              </a:rPr>
              <a:t>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478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a 4"/>
          <p:cNvGrpSpPr>
            <a:grpSpLocks/>
          </p:cNvGrpSpPr>
          <p:nvPr/>
        </p:nvGrpSpPr>
        <p:grpSpPr bwMode="auto">
          <a:xfrm>
            <a:off x="5508104" y="3212976"/>
            <a:ext cx="3163394" cy="2897164"/>
            <a:chOff x="323528" y="0"/>
            <a:chExt cx="4543690" cy="4104456"/>
          </a:xfrm>
        </p:grpSpPr>
        <p:pic>
          <p:nvPicPr>
            <p:cNvPr id="18" name="Picture 1"/>
            <p:cNvPicPr>
              <a:picLocks noChangeAspect="1" noChangeArrowheads="1"/>
            </p:cNvPicPr>
            <p:nvPr/>
          </p:nvPicPr>
          <p:blipFill>
            <a:blip r:embed="rId2" cstate="print"/>
            <a:srcRect t="8186" r="41199"/>
            <a:stretch>
              <a:fillRect/>
            </a:stretch>
          </p:blipFill>
          <p:spPr bwMode="auto">
            <a:xfrm>
              <a:off x="323528" y="0"/>
              <a:ext cx="4543690" cy="4104456"/>
            </a:xfrm>
            <a:prstGeom prst="rect">
              <a:avLst/>
            </a:prstGeom>
            <a:noFill/>
            <a:ln w="9525">
              <a:noFill/>
              <a:miter lim="800000"/>
              <a:headEnd/>
              <a:tailEnd/>
            </a:ln>
          </p:spPr>
        </p:pic>
        <p:sp>
          <p:nvSpPr>
            <p:cNvPr id="19" name="pole tekstowe 6"/>
            <p:cNvSpPr txBox="1">
              <a:spLocks noChangeArrowheads="1"/>
            </p:cNvSpPr>
            <p:nvPr/>
          </p:nvSpPr>
          <p:spPr bwMode="auto">
            <a:xfrm rot="-631805">
              <a:off x="3135105" y="1872740"/>
              <a:ext cx="208206" cy="138499"/>
            </a:xfrm>
            <a:prstGeom prst="rect">
              <a:avLst/>
            </a:prstGeom>
            <a:solidFill>
              <a:schemeClr val="bg1"/>
            </a:solidFill>
            <a:ln w="9525">
              <a:noFill/>
              <a:miter lim="800000"/>
              <a:headEnd/>
              <a:tailEnd/>
            </a:ln>
          </p:spPr>
          <p:txBody>
            <a:bodyPr lIns="0" tIns="0" rIns="0" bIns="0">
              <a:spAutoFit/>
            </a:bodyPr>
            <a:lstStyle/>
            <a:p>
              <a:pPr algn="r"/>
              <a:r>
                <a:rPr lang="pl-PL" sz="900">
                  <a:latin typeface="Calibri" pitchFamily="34" charset="0"/>
                </a:rPr>
                <a:t>200</a:t>
              </a:r>
            </a:p>
          </p:txBody>
        </p:sp>
      </p:grpSp>
      <p:sp>
        <p:nvSpPr>
          <p:cNvPr id="4" name="Номер слайда 3"/>
          <p:cNvSpPr>
            <a:spLocks noGrp="1"/>
          </p:cNvSpPr>
          <p:nvPr>
            <p:ph type="sldNum" sz="quarter" idx="12"/>
          </p:nvPr>
        </p:nvSpPr>
        <p:spPr>
          <a:xfrm>
            <a:off x="7007299"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4</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Neutron source</a:t>
            </a:r>
            <a:endParaRPr lang="en-US" sz="3200" b="1"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256838" y="1052736"/>
            <a:ext cx="8640960" cy="1872208"/>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03032" algn="just" defTabSz="1447675"/>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neutron source is pulsed reactor IBR-2 operating at a power of ~1.6 MW. The pulse frequency is 5 Hz and </a:t>
            </a:r>
            <a:r>
              <a:rPr lang="en-US" dirty="0" smtClean="0">
                <a:latin typeface="Times New Roman" pitchFamily="18" charset="0"/>
                <a:cs typeface="Times New Roman" pitchFamily="18" charset="0"/>
              </a:rPr>
              <a:t>the duration </a:t>
            </a:r>
            <a:r>
              <a:rPr lang="en-US" dirty="0">
                <a:latin typeface="Times New Roman" pitchFamily="18" charset="0"/>
                <a:cs typeface="Times New Roman" pitchFamily="18" charset="0"/>
              </a:rPr>
              <a:t>is about 300 µs. The mirror guide </a:t>
            </a:r>
            <a:r>
              <a:rPr lang="en-US" dirty="0" smtClean="0">
                <a:latin typeface="Times New Roman" pitchFamily="18" charset="0"/>
                <a:cs typeface="Times New Roman" pitchFamily="18" charset="0"/>
              </a:rPr>
              <a:t>with the </a:t>
            </a:r>
            <a:r>
              <a:rPr lang="en-US" dirty="0">
                <a:latin typeface="Times New Roman" pitchFamily="18" charset="0"/>
                <a:cs typeface="Times New Roman" pitchFamily="18" charset="0"/>
              </a:rPr>
              <a:t>length of 15 m and the radius of curvature </a:t>
            </a:r>
            <a:r>
              <a:rPr lang="en-US" dirty="0" smtClean="0">
                <a:latin typeface="Times New Roman" pitchFamily="18" charset="0"/>
                <a:cs typeface="Times New Roman" pitchFamily="18" charset="0"/>
              </a:rPr>
              <a:t>of 2000 m, starts at 3.5 m from the surface of the neutron moderator. This type of guide allows to separate the fast and thermal neutron beams and delivering to the sample a relatively clean thermal neutron beam.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cross-section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our </a:t>
            </a:r>
            <a:r>
              <a:rPr lang="en-US" dirty="0">
                <a:latin typeface="Times New Roman" pitchFamily="18" charset="0"/>
                <a:cs typeface="Times New Roman" pitchFamily="18" charset="0"/>
              </a:rPr>
              <a:t>neutron beam is ~ </a:t>
            </a:r>
            <a:r>
              <a:rPr lang="en-US" dirty="0" smtClean="0">
                <a:latin typeface="Times New Roman" pitchFamily="18" charset="0"/>
                <a:cs typeface="Times New Roman" pitchFamily="18" charset="0"/>
              </a:rPr>
              <a:t>2x10 </a:t>
            </a:r>
            <a:r>
              <a:rPr lang="en-US" dirty="0">
                <a:latin typeface="Times New Roman" pitchFamily="18" charset="0"/>
                <a:cs typeface="Times New Roman" pitchFamily="18" charset="0"/>
              </a:rPr>
              <a:t>cm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and neutron flux density at the guide’s output </a:t>
            </a:r>
            <a:r>
              <a:rPr lang="en-US" dirty="0" smtClean="0">
                <a:latin typeface="Times New Roman" pitchFamily="18" charset="0"/>
                <a:cs typeface="Times New Roman" pitchFamily="18" charset="0"/>
              </a:rPr>
              <a:t>is ~ 5 </a:t>
            </a:r>
            <a:r>
              <a:rPr lang="en-US" dirty="0">
                <a:latin typeface="Times New Roman" pitchFamily="18" charset="0"/>
                <a:cs typeface="Times New Roman" pitchFamily="18" charset="0"/>
              </a:rPr>
              <a:t>∙ 10</a:t>
            </a:r>
            <a:r>
              <a:rPr lang="en-US" baseline="30000" dirty="0">
                <a:latin typeface="Times New Roman" pitchFamily="18" charset="0"/>
                <a:cs typeface="Times New Roman" pitchFamily="18" charset="0"/>
              </a:rPr>
              <a:t>5</a:t>
            </a:r>
            <a:r>
              <a:rPr lang="en-US" dirty="0">
                <a:latin typeface="Times New Roman" pitchFamily="18" charset="0"/>
                <a:cs typeface="Times New Roman" pitchFamily="18" charset="0"/>
              </a:rPr>
              <a:t> n ∙ </a:t>
            </a:r>
            <a:r>
              <a:rPr lang="en-US" dirty="0" smtClean="0">
                <a:latin typeface="Times New Roman" pitchFamily="18" charset="0"/>
                <a:cs typeface="Times New Roman" pitchFamily="18" charset="0"/>
              </a:rPr>
              <a:t>s</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cm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8" name="Picture 2" descr="C:\Users\Constantin\Desktop\ibr2-shem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84" y="2924944"/>
            <a:ext cx="5124636" cy="3473228"/>
          </a:xfrm>
          <a:prstGeom prst="rect">
            <a:avLst/>
          </a:prstGeom>
          <a:noFill/>
          <a:extLst>
            <a:ext uri="{909E8E84-426E-40DD-AFC4-6F175D3DCCD1}">
              <a14:hiddenFill xmlns:a14="http://schemas.microsoft.com/office/drawing/2010/main">
                <a:solidFill>
                  <a:srgbClr val="FFFFFF"/>
                </a:solidFill>
              </a14:hiddenFill>
            </a:ext>
          </a:extLst>
        </p:spPr>
      </p:pic>
      <p:sp>
        <p:nvSpPr>
          <p:cNvPr id="9" name="Овал 8"/>
          <p:cNvSpPr/>
          <p:nvPr/>
        </p:nvSpPr>
        <p:spPr>
          <a:xfrm>
            <a:off x="3419872" y="4797153"/>
            <a:ext cx="405273" cy="440258"/>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 стрелкой 10"/>
          <p:cNvCxnSpPr>
            <a:endCxn id="9" idx="1"/>
          </p:cNvCxnSpPr>
          <p:nvPr/>
        </p:nvCxnSpPr>
        <p:spPr>
          <a:xfrm>
            <a:off x="2339752" y="4005064"/>
            <a:ext cx="1139471" cy="856563"/>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9" idx="0"/>
          </p:cNvCxnSpPr>
          <p:nvPr/>
        </p:nvCxnSpPr>
        <p:spPr>
          <a:xfrm>
            <a:off x="3599892" y="3501008"/>
            <a:ext cx="22617" cy="1296145"/>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9" idx="7"/>
          </p:cNvCxnSpPr>
          <p:nvPr/>
        </p:nvCxnSpPr>
        <p:spPr>
          <a:xfrm flipH="1">
            <a:off x="3765794" y="4005064"/>
            <a:ext cx="1022234" cy="856563"/>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9" idx="6"/>
          </p:cNvCxnSpPr>
          <p:nvPr/>
        </p:nvCxnSpPr>
        <p:spPr>
          <a:xfrm flipH="1" flipV="1">
            <a:off x="3825145" y="5017282"/>
            <a:ext cx="962880" cy="45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9" idx="2"/>
          </p:cNvCxnSpPr>
          <p:nvPr/>
        </p:nvCxnSpPr>
        <p:spPr>
          <a:xfrm flipV="1">
            <a:off x="2339752" y="5017282"/>
            <a:ext cx="1080120" cy="64176"/>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587090" y="5301208"/>
            <a:ext cx="2074911" cy="1384995"/>
          </a:xfrm>
          <a:prstGeom prst="rect">
            <a:avLst/>
          </a:prstGeom>
          <a:solidFill>
            <a:schemeClr val="bg1"/>
          </a:solidFill>
        </p:spPr>
        <p:txBody>
          <a:bodyPr wrap="square" rtlCol="0">
            <a:spAutoFit/>
          </a:bodyPr>
          <a:lstStyle/>
          <a:p>
            <a:pPr algn="ctr"/>
            <a:r>
              <a:rPr lang="en-US" sz="2800" b="1" dirty="0" smtClean="0">
                <a:solidFill>
                  <a:srgbClr val="FF0000"/>
                </a:solidFill>
              </a:rPr>
              <a:t>11b channel </a:t>
            </a:r>
          </a:p>
          <a:p>
            <a:pPr algn="ctr"/>
            <a:r>
              <a:rPr lang="en-US" sz="2800" b="1" dirty="0" smtClean="0">
                <a:solidFill>
                  <a:srgbClr val="FF0000"/>
                </a:solidFill>
              </a:rPr>
              <a:t>“Isomer”</a:t>
            </a:r>
            <a:endParaRPr lang="ru-RU" sz="2800" b="1" dirty="0">
              <a:solidFill>
                <a:srgbClr val="FF0000"/>
              </a:solidFill>
            </a:endParaRPr>
          </a:p>
        </p:txBody>
      </p:sp>
    </p:spTree>
    <p:extLst>
      <p:ext uri="{BB962C8B-B14F-4D97-AF65-F5344CB8AC3E}">
        <p14:creationId xmlns:p14="http://schemas.microsoft.com/office/powerpoint/2010/main" val="14804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5</a:t>
            </a:fld>
            <a:endParaRPr lang="es-ES"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7920880" cy="4824536"/>
          </a:xfrm>
          <a:prstGeom prst="rect">
            <a:avLst/>
          </a:prstGeom>
          <a:ln>
            <a:noFill/>
          </a:ln>
        </p:spPr>
      </p:pic>
      <p:sp>
        <p:nvSpPr>
          <p:cNvPr id="6" name="Заголовок 1"/>
          <p:cNvSpPr>
            <a:spLocks noGrp="1"/>
          </p:cNvSpPr>
          <p:nvPr>
            <p:ph type="title"/>
          </p:nvPr>
        </p:nvSpPr>
        <p:spPr>
          <a:xfrm>
            <a:off x="457200" y="548680"/>
            <a:ext cx="8229600" cy="504056"/>
          </a:xfrm>
        </p:spPr>
        <p:txBody>
          <a:bodyPr>
            <a:noAutofit/>
          </a:bodyPr>
          <a:lstStyle/>
          <a:p>
            <a:r>
              <a:rPr lang="en-US" sz="3200" b="1" dirty="0">
                <a:latin typeface="Times New Roman" panose="02020603050405020304" pitchFamily="18" charset="0"/>
                <a:cs typeface="Times New Roman" panose="02020603050405020304" pitchFamily="18" charset="0"/>
              </a:rPr>
              <a:t>Scheme of interaction between neutron and nucleus</a:t>
            </a: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34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6824"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6</a:t>
            </a:fld>
            <a:endParaRPr lang="es-ES" sz="2400" dirty="0">
              <a:latin typeface="Times New Roman" panose="02020603050405020304" pitchFamily="18" charset="0"/>
              <a:cs typeface="Times New Roman" panose="02020603050405020304" pitchFamily="18" charset="0"/>
            </a:endParaRPr>
          </a:p>
        </p:txBody>
      </p:sp>
      <p:pic>
        <p:nvPicPr>
          <p:cNvPr id="1026" name="Picture 2" descr="C:\Users\Constantin\Desktop\Чертеж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79053"/>
            <a:ext cx="7488832" cy="512621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2D scheme of the setup</a:t>
            </a:r>
            <a:endParaRPr lang="ru-RU" sz="32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95536" y="5108991"/>
            <a:ext cx="8280920" cy="1200329"/>
          </a:xfrm>
          <a:prstGeom prst="rect">
            <a:avLst/>
          </a:prstGeom>
        </p:spPr>
        <p:txBody>
          <a:bodyPr wrap="square">
            <a:spAutoFit/>
          </a:bodyPr>
          <a:lstStyle/>
          <a:p>
            <a:pPr algn="just"/>
            <a:r>
              <a:rPr lang="en-US" i="1" dirty="0" smtClean="0">
                <a:latin typeface="Times New Roman" panose="02020603050405020304" pitchFamily="18" charset="0"/>
                <a:cs typeface="Times New Roman" panose="02020603050405020304" pitchFamily="18" charset="0"/>
              </a:rPr>
              <a:t>1 – sample, 2 – </a:t>
            </a:r>
            <a:r>
              <a:rPr lang="en-US" i="1" dirty="0" err="1" smtClean="0">
                <a:latin typeface="Times New Roman" panose="02020603050405020304" pitchFamily="18" charset="0"/>
                <a:cs typeface="Times New Roman" panose="02020603050405020304" pitchFamily="18" charset="0"/>
              </a:rPr>
              <a:t>HPGe</a:t>
            </a:r>
            <a:r>
              <a:rPr lang="en-US" i="1" dirty="0" smtClean="0">
                <a:latin typeface="Times New Roman" panose="02020603050405020304" pitchFamily="18" charset="0"/>
                <a:cs typeface="Times New Roman" panose="02020603050405020304" pitchFamily="18" charset="0"/>
              </a:rPr>
              <a:t> radiation resistant detector, 3 – vacuum guide, 4 – </a:t>
            </a:r>
            <a:r>
              <a:rPr lang="en-US" i="1" dirty="0" err="1" smtClean="0">
                <a:latin typeface="Times New Roman" panose="02020603050405020304" pitchFamily="18" charset="0"/>
                <a:cs typeface="Times New Roman" panose="02020603050405020304" pitchFamily="18" charset="0"/>
              </a:rPr>
              <a:t>LiF</a:t>
            </a:r>
            <a:r>
              <a:rPr lang="en-US" i="1" dirty="0" smtClean="0">
                <a:latin typeface="Times New Roman" panose="02020603050405020304" pitchFamily="18" charset="0"/>
                <a:cs typeface="Times New Roman" panose="02020603050405020304" pitchFamily="18" charset="0"/>
              </a:rPr>
              <a:t> shielding, 5 – Cd covered lead shielding, 6 – Bi gamma collimator, 7 – boron rubber neutron collimator, 8 – boron polyethylene neutron collimator, 9 – Cd covered polyethylene shielding, 10 – boron rubber beam stop</a:t>
            </a:r>
            <a:endParaRPr lang="ru-RU" i="1" dirty="0">
              <a:latin typeface="Times New Roman" panose="02020603050405020304" pitchFamily="18" charset="0"/>
              <a:cs typeface="Times New Roman" panose="02020603050405020304" pitchFamily="18" charset="0"/>
            </a:endParaRPr>
          </a:p>
        </p:txBody>
      </p:sp>
      <p:sp>
        <p:nvSpPr>
          <p:cNvPr id="2" name="Стрелка вправо 1"/>
          <p:cNvSpPr/>
          <p:nvPr/>
        </p:nvSpPr>
        <p:spPr>
          <a:xfrm>
            <a:off x="395536" y="3573016"/>
            <a:ext cx="576064" cy="288032"/>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14529" y="2949770"/>
            <a:ext cx="938077" cy="584775"/>
          </a:xfrm>
          <a:prstGeom prst="rect">
            <a:avLst/>
          </a:prstGeom>
          <a:noFill/>
        </p:spPr>
        <p:txBody>
          <a:bodyPr wrap="none" rtlCol="0">
            <a:spAutoFit/>
          </a:bodyPr>
          <a:lstStyle/>
          <a:p>
            <a:pPr algn="ctr"/>
            <a:r>
              <a:rPr lang="en-US" sz="1600" dirty="0" smtClean="0">
                <a:solidFill>
                  <a:srgbClr val="FF0000"/>
                </a:solidFill>
                <a:latin typeface="Times New Roman" panose="02020603050405020304" pitchFamily="18" charset="0"/>
                <a:cs typeface="Times New Roman" panose="02020603050405020304" pitchFamily="18" charset="0"/>
              </a:rPr>
              <a:t>Neutrons</a:t>
            </a:r>
          </a:p>
          <a:p>
            <a:pPr algn="ctr"/>
            <a:r>
              <a:rPr lang="en-US" sz="1600" dirty="0" smtClean="0">
                <a:solidFill>
                  <a:srgbClr val="FF0000"/>
                </a:solidFill>
                <a:latin typeface="Times New Roman" panose="02020603050405020304" pitchFamily="18" charset="0"/>
                <a:cs typeface="Times New Roman" panose="02020603050405020304" pitchFamily="18" charset="0"/>
              </a:rPr>
              <a:t>guide</a:t>
            </a: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22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7</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3D model of </a:t>
            </a:r>
            <a:r>
              <a:rPr lang="en-US" sz="3200" b="1" smtClean="0">
                <a:latin typeface="Times New Roman" panose="02020603050405020304" pitchFamily="18" charset="0"/>
                <a:cs typeface="Times New Roman" panose="02020603050405020304" pitchFamily="18" charset="0"/>
              </a:rPr>
              <a:t>the detector’s </a:t>
            </a:r>
            <a:r>
              <a:rPr lang="en-US" sz="3200" b="1" dirty="0" smtClean="0">
                <a:latin typeface="Times New Roman" panose="02020603050405020304" pitchFamily="18" charset="0"/>
                <a:cs typeface="Times New Roman" panose="02020603050405020304" pitchFamily="18" charset="0"/>
              </a:rPr>
              <a:t>environment</a:t>
            </a:r>
            <a:endParaRPr lang="ru-RU" sz="3200" b="1" dirty="0">
              <a:latin typeface="Times New Roman" panose="02020603050405020304" pitchFamily="18" charset="0"/>
              <a:cs typeface="Times New Roman" panose="02020603050405020304" pitchFamily="18" charset="0"/>
            </a:endParaRPr>
          </a:p>
        </p:txBody>
      </p:sp>
      <p:pic>
        <p:nvPicPr>
          <p:cNvPr id="2050" name="Picture 2" descr="G:\Irradiation_measurement\IBR2_11b_chan_hydrogen_meas\Vacuum_Pipe+Strelkov_LiF\2020_Report\PGNAA_irr_setup_for_committ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3"/>
            <a:ext cx="6912768"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340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8</a:t>
            </a:fld>
            <a:endParaRPr lang="es-ES" sz="2400" dirty="0">
              <a:latin typeface="Times New Roman" panose="02020603050405020304" pitchFamily="18" charset="0"/>
              <a:cs typeface="Times New Roman" panose="02020603050405020304" pitchFamily="18" charset="0"/>
            </a:endParaRPr>
          </a:p>
        </p:txBody>
      </p:sp>
      <p:pic>
        <p:nvPicPr>
          <p:cNvPr id="6" name="Рисунок 5" descr="C:\Users\Constantin\Desktop\PGAA_11b_paper\Eff_fi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124745"/>
            <a:ext cx="5904656" cy="4248471"/>
          </a:xfrm>
          <a:prstGeom prst="rect">
            <a:avLst/>
          </a:prstGeom>
          <a:noFill/>
          <a:ln>
            <a:solidFill>
              <a:schemeClr val="tx1"/>
            </a:solidFill>
          </a:ln>
        </p:spPr>
      </p:pic>
      <p:sp>
        <p:nvSpPr>
          <p:cNvPr id="5" name="Прямоугольник 4"/>
          <p:cNvSpPr/>
          <p:nvPr/>
        </p:nvSpPr>
        <p:spPr>
          <a:xfrm>
            <a:off x="395536" y="5373216"/>
            <a:ext cx="8316416" cy="923330"/>
          </a:xfrm>
          <a:prstGeom prst="rect">
            <a:avLst/>
          </a:prstGeom>
        </p:spPr>
        <p:txBody>
          <a:bodyPr wrap="square">
            <a:spAutoFit/>
          </a:bodyPr>
          <a:lstStyle/>
          <a:p>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HPGe</a:t>
            </a:r>
            <a:r>
              <a:rPr lang="en-US" dirty="0">
                <a:latin typeface="Times New Roman" pitchFamily="18" charset="0"/>
                <a:cs typeface="Times New Roman" pitchFamily="18" charset="0"/>
              </a:rPr>
              <a:t> radiation-resistant detector from Canberra with energy resolution 2.3 </a:t>
            </a:r>
            <a:r>
              <a:rPr lang="en-US" dirty="0" err="1">
                <a:latin typeface="Times New Roman" pitchFamily="18" charset="0"/>
                <a:cs typeface="Times New Roman" pitchFamily="18" charset="0"/>
              </a:rPr>
              <a:t>keV</a:t>
            </a:r>
            <a:r>
              <a:rPr lang="en-US" dirty="0">
                <a:latin typeface="Times New Roman" pitchFamily="18" charset="0"/>
                <a:cs typeface="Times New Roman" pitchFamily="18" charset="0"/>
              </a:rPr>
              <a:t> for the </a:t>
            </a:r>
            <a:r>
              <a:rPr lang="en-US" baseline="30000" dirty="0">
                <a:latin typeface="Times New Roman" pitchFamily="18" charset="0"/>
                <a:cs typeface="Times New Roman" pitchFamily="18" charset="0"/>
              </a:rPr>
              <a:t>60</a:t>
            </a:r>
            <a:r>
              <a:rPr lang="en-US" dirty="0">
                <a:latin typeface="Times New Roman" pitchFamily="18" charset="0"/>
                <a:cs typeface="Times New Roman" pitchFamily="18" charset="0"/>
              </a:rPr>
              <a:t>Co 1332.5 </a:t>
            </a:r>
            <a:r>
              <a:rPr lang="en-US" dirty="0" err="1">
                <a:latin typeface="Times New Roman" pitchFamily="18" charset="0"/>
                <a:cs typeface="Times New Roman" pitchFamily="18" charset="0"/>
              </a:rPr>
              <a:t>keV</a:t>
            </a:r>
            <a:r>
              <a:rPr lang="en-US" dirty="0">
                <a:latin typeface="Times New Roman" pitchFamily="18" charset="0"/>
                <a:cs typeface="Times New Roman" pitchFamily="18" charset="0"/>
              </a:rPr>
              <a:t> and relative efficiency of 80% is placed 20 m long from the reactor core. The detector was set at a distance of 14 cm from the neutron beam </a:t>
            </a:r>
            <a:r>
              <a:rPr lang="en-US" dirty="0" smtClean="0">
                <a:latin typeface="Times New Roman" pitchFamily="18" charset="0"/>
                <a:cs typeface="Times New Roman" pitchFamily="18" charset="0"/>
              </a:rPr>
              <a:t>axis.</a:t>
            </a:r>
            <a:endParaRPr lang="ru-RU" dirty="0"/>
          </a:p>
        </p:txBody>
      </p:sp>
      <p:sp>
        <p:nvSpPr>
          <p:cNvPr id="7"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Few word about the </a:t>
            </a:r>
            <a:r>
              <a:rPr lang="en-US" sz="3200" b="1" dirty="0" err="1" smtClean="0">
                <a:latin typeface="Times New Roman" panose="02020603050405020304" pitchFamily="18" charset="0"/>
                <a:cs typeface="Times New Roman" panose="02020603050405020304" pitchFamily="18" charset="0"/>
              </a:rPr>
              <a:t>HPGe</a:t>
            </a:r>
            <a:r>
              <a:rPr lang="en-US" sz="3200" b="1" dirty="0" smtClean="0">
                <a:latin typeface="Times New Roman" panose="02020603050405020304" pitchFamily="18" charset="0"/>
                <a:cs typeface="Times New Roman" panose="02020603050405020304" pitchFamily="18" charset="0"/>
              </a:rPr>
              <a:t> detector</a:t>
            </a:r>
            <a:endParaRPr lang="ru-RU" sz="32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67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9</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Neutron beam collimation</a:t>
            </a:r>
            <a:endParaRPr lang="ru-RU" sz="3200" b="1" dirty="0">
              <a:latin typeface="Times New Roman" panose="02020603050405020304" pitchFamily="18" charset="0"/>
              <a:cs typeface="Times New Roman" panose="02020603050405020304" pitchFamily="18" charset="0"/>
            </a:endParaRPr>
          </a:p>
        </p:txBody>
      </p:sp>
      <p:pic>
        <p:nvPicPr>
          <p:cNvPr id="6" name="Рисунок 5" descr="Пространственное распределение нейтронов 11б канал.jpg"/>
          <p:cNvPicPr/>
          <p:nvPr/>
        </p:nvPicPr>
        <p:blipFill>
          <a:blip r:embed="rId2" cstate="print"/>
          <a:stretch>
            <a:fillRect/>
          </a:stretch>
        </p:blipFill>
        <p:spPr>
          <a:xfrm>
            <a:off x="251520" y="1268760"/>
            <a:ext cx="4320479" cy="3600400"/>
          </a:xfrm>
          <a:prstGeom prst="rect">
            <a:avLst/>
          </a:prstGeom>
          <a:ln>
            <a:solidFill>
              <a:schemeClr val="tx1"/>
            </a:solidFill>
          </a:ln>
        </p:spPr>
      </p:pic>
      <p:pic>
        <p:nvPicPr>
          <p:cNvPr id="7" name="Рисунок 6" descr="C:\Users\Constantin\Desktop\Flux_distributi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1268760"/>
            <a:ext cx="4320481" cy="3600400"/>
          </a:xfrm>
          <a:prstGeom prst="rect">
            <a:avLst/>
          </a:prstGeom>
          <a:noFill/>
          <a:ln>
            <a:solidFill>
              <a:schemeClr val="tx1"/>
            </a:solidFill>
          </a:ln>
        </p:spPr>
      </p:pic>
      <p:sp>
        <p:nvSpPr>
          <p:cNvPr id="8" name="Прямоугольник 7"/>
          <p:cNvSpPr/>
          <p:nvPr/>
        </p:nvSpPr>
        <p:spPr>
          <a:xfrm>
            <a:off x="395536" y="5373216"/>
            <a:ext cx="8316416" cy="923330"/>
          </a:xfrm>
          <a:prstGeom prst="rect">
            <a:avLst/>
          </a:prstGeom>
        </p:spPr>
        <p:txBody>
          <a:bodyPr wrap="square">
            <a:spAutoFit/>
          </a:bodyPr>
          <a:lstStyle/>
          <a:p>
            <a:pPr algn="ctr"/>
            <a:r>
              <a:rPr lang="en-US" dirty="0" smtClean="0">
                <a:latin typeface="Times New Roman" pitchFamily="18" charset="0"/>
                <a:cs typeface="Times New Roman" pitchFamily="18" charset="0"/>
              </a:rPr>
              <a:t>Well beam collimation proved by 2 types of measurements:</a:t>
            </a:r>
          </a:p>
          <a:p>
            <a:pPr algn="ct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Position sensitive detector (left image)</a:t>
            </a:r>
            <a:endParaRPr lang="en-US" dirty="0">
              <a:latin typeface="Times New Roman" pitchFamily="18" charset="0"/>
              <a:cs typeface="Times New Roman" pitchFamily="18" charset="0"/>
            </a:endParaRPr>
          </a:p>
          <a:p>
            <a:pPr algn="ct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Activation analysis measurements (right image)</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807266" y="4579341"/>
            <a:ext cx="120898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Channel number</a:t>
            </a:r>
            <a:endParaRPr lang="ru-RU"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rot="16200000">
            <a:off x="-275448" y="2930460"/>
            <a:ext cx="120898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Channel number</a:t>
            </a:r>
            <a:endParaRPr lang="ru-RU" sz="1200" dirty="0">
              <a:latin typeface="Times New Roman" panose="02020603050405020304" pitchFamily="18" charset="0"/>
              <a:cs typeface="Times New Roman" panose="02020603050405020304" pitchFamily="18" charset="0"/>
            </a:endParaRPr>
          </a:p>
        </p:txBody>
      </p:sp>
      <p:sp>
        <p:nvSpPr>
          <p:cNvPr id="11" name="TextBox 10"/>
          <p:cNvSpPr txBox="1"/>
          <p:nvPr/>
        </p:nvSpPr>
        <p:spPr>
          <a:xfrm rot="16200000">
            <a:off x="3868282" y="2930460"/>
            <a:ext cx="113043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Neutrons count</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a:latin typeface="Times New Roman" panose="02020603050405020304" pitchFamily="18" charset="0"/>
                <a:cs typeface="Times New Roman" panose="02020603050405020304" pitchFamily="18" charset="0"/>
              </a:rPr>
              <a:t>JINR AYSS  XI, June 05 – 12, 2022, </a:t>
            </a:r>
            <a:r>
              <a:rPr lang="en-US" sz="1200" i="1" dirty="0" err="1">
                <a:latin typeface="Times New Roman" panose="02020603050405020304" pitchFamily="18" charset="0"/>
                <a:cs typeface="Times New Roman" panose="02020603050405020304" pitchFamily="18" charset="0"/>
              </a:rPr>
              <a:t>Alushta</a:t>
            </a:r>
            <a:r>
              <a:rPr lang="en-US" sz="1200" i="1" dirty="0">
                <a:latin typeface="Times New Roman" panose="02020603050405020304" pitchFamily="18" charset="0"/>
                <a:cs typeface="Times New Roman" panose="02020603050405020304" pitchFamily="18" charset="0"/>
              </a:rPr>
              <a:t>, Russian Federation</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656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7412</TotalTime>
  <Words>1231</Words>
  <Application>Microsoft Office PowerPoint</Application>
  <PresentationFormat>Экран (4:3)</PresentationFormat>
  <Paragraphs>181</Paragraphs>
  <Slides>23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Diseño predeterminado</vt:lpstr>
      <vt:lpstr>Graph</vt:lpstr>
      <vt:lpstr>Experimental setup for elemental analysis using prompt gamma rays at research reactor IBR-2</vt:lpstr>
      <vt:lpstr>Full list of authors</vt:lpstr>
      <vt:lpstr>Motivation</vt:lpstr>
      <vt:lpstr>Neutron source</vt:lpstr>
      <vt:lpstr>Scheme of interaction between neutron and nucleus</vt:lpstr>
      <vt:lpstr>2D scheme of the setup</vt:lpstr>
      <vt:lpstr>3D model of the detector’s environment</vt:lpstr>
      <vt:lpstr>Few word about the HPGe detector</vt:lpstr>
      <vt:lpstr>Neutron beam collimation</vt:lpstr>
      <vt:lpstr>Used formula and materials for NAA flux calculations</vt:lpstr>
      <vt:lpstr>Types of gamma backgrounds</vt:lpstr>
      <vt:lpstr>Background suppression</vt:lpstr>
      <vt:lpstr>Background suppression</vt:lpstr>
      <vt:lpstr>Modeling of the primary collimation setup</vt:lpstr>
      <vt:lpstr>Setup’s sensitivity to 1H detection</vt:lpstr>
      <vt:lpstr>Setup’s sensitivity to 1H detection</vt:lpstr>
      <vt:lpstr>Setup’s sensitivity to 1H detection</vt:lpstr>
      <vt:lpstr>Setup’s sensitivity to 1H detection</vt:lpstr>
      <vt:lpstr>Comparison of the results</vt:lpstr>
      <vt:lpstr>Future plans</vt:lpstr>
      <vt:lpstr>Summary</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Constantin</cp:lastModifiedBy>
  <cp:revision>786</cp:revision>
  <dcterms:created xsi:type="dcterms:W3CDTF">2010-05-23T14:28:12Z</dcterms:created>
  <dcterms:modified xsi:type="dcterms:W3CDTF">2022-06-07T06:41:28Z</dcterms:modified>
</cp:coreProperties>
</file>