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handoutMasterIdLst>
    <p:handoutMasterId r:id="rId18"/>
  </p:handoutMasterIdLst>
  <p:sldIdLst>
    <p:sldId id="256" r:id="rId2"/>
    <p:sldId id="299" r:id="rId3"/>
    <p:sldId id="300" r:id="rId4"/>
    <p:sldId id="310" r:id="rId5"/>
    <p:sldId id="301" r:id="rId6"/>
    <p:sldId id="302" r:id="rId7"/>
    <p:sldId id="303" r:id="rId8"/>
    <p:sldId id="309" r:id="rId9"/>
    <p:sldId id="304" r:id="rId10"/>
    <p:sldId id="312" r:id="rId11"/>
    <p:sldId id="307" r:id="rId12"/>
    <p:sldId id="311" r:id="rId13"/>
    <p:sldId id="305" r:id="rId14"/>
    <p:sldId id="293" r:id="rId15"/>
    <p:sldId id="284"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без заголовка" id="{46C7D8DF-93AA-493F-B5C6-93BE17B6F53B}">
          <p14:sldIdLst>
            <p14:sldId id="256"/>
            <p14:sldId id="299"/>
            <p14:sldId id="300"/>
            <p14:sldId id="310"/>
            <p14:sldId id="301"/>
            <p14:sldId id="302"/>
            <p14:sldId id="303"/>
            <p14:sldId id="309"/>
            <p14:sldId id="304"/>
            <p14:sldId id="312"/>
            <p14:sldId id="307"/>
            <p14:sldId id="311"/>
            <p14:sldId id="305"/>
            <p14:sldId id="293"/>
            <p14:sldId id="28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8"/>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582729B6-EDB4-46BA-B802-8B58B7FBCD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4F2C3EB1-9540-43CA-BD09-AF007D362A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99AEBC-6E82-44C7-8C85-1A5721C5D71F}" type="datetimeFigureOut">
              <a:rPr lang="ru-RU" smtClean="0"/>
              <a:pPr/>
              <a:t>03.06.2022</a:t>
            </a:fld>
            <a:endParaRPr lang="ru-RU"/>
          </a:p>
        </p:txBody>
      </p:sp>
      <p:sp>
        <p:nvSpPr>
          <p:cNvPr id="4" name="Нижний колонтитул 3">
            <a:extLst>
              <a:ext uri="{FF2B5EF4-FFF2-40B4-BE49-F238E27FC236}">
                <a16:creationId xmlns:a16="http://schemas.microsoft.com/office/drawing/2014/main" id="{0581DCEB-0167-44EF-A15F-0066481702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6E120624-CBA4-456C-880A-4C04EB816A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22AA11-C498-4312-A4C1-42CCB2482D2D}" type="slidenum">
              <a:rPr lang="ru-RU" smtClean="0"/>
              <a:pPr/>
              <a:t>‹#›</a:t>
            </a:fld>
            <a:endParaRPr lang="ru-RU"/>
          </a:p>
        </p:txBody>
      </p:sp>
    </p:spTree>
    <p:extLst>
      <p:ext uri="{BB962C8B-B14F-4D97-AF65-F5344CB8AC3E}">
        <p14:creationId xmlns:p14="http://schemas.microsoft.com/office/powerpoint/2010/main" val="35874733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D80EE9-5EDC-4898-99AF-6FF4388D33FA}" type="datetimeFigureOut">
              <a:rPr lang="ru-RU" smtClean="0"/>
              <a:pPr/>
              <a:t>03.06.2022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B99381-0C2E-4AE8-A2FC-5E402C9F8D3D}" type="slidenum">
              <a:rPr lang="ru-RU" smtClean="0"/>
              <a:pPr/>
              <a:t>‹#›</a:t>
            </a:fld>
            <a:endParaRPr lang="ru-RU"/>
          </a:p>
        </p:txBody>
      </p:sp>
    </p:spTree>
    <p:extLst>
      <p:ext uri="{BB962C8B-B14F-4D97-AF65-F5344CB8AC3E}">
        <p14:creationId xmlns:p14="http://schemas.microsoft.com/office/powerpoint/2010/main" val="421412237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EB99381-0C2E-4AE8-A2FC-5E402C9F8D3D}" type="slidenum">
              <a:rPr lang="ru-RU" smtClean="0"/>
              <a:pPr/>
              <a:t>1</a:t>
            </a:fld>
            <a:endParaRPr lang="ru-RU"/>
          </a:p>
        </p:txBody>
      </p:sp>
    </p:spTree>
    <p:extLst>
      <p:ext uri="{BB962C8B-B14F-4D97-AF65-F5344CB8AC3E}">
        <p14:creationId xmlns:p14="http://schemas.microsoft.com/office/powerpoint/2010/main" val="2543768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EB99381-0C2E-4AE8-A2FC-5E402C9F8D3D}" type="slidenum">
              <a:rPr lang="ru-RU" smtClean="0"/>
              <a:pPr/>
              <a:t>15</a:t>
            </a:fld>
            <a:endParaRPr lang="ru-RU"/>
          </a:p>
        </p:txBody>
      </p:sp>
    </p:spTree>
    <p:extLst>
      <p:ext uri="{BB962C8B-B14F-4D97-AF65-F5344CB8AC3E}">
        <p14:creationId xmlns:p14="http://schemas.microsoft.com/office/powerpoint/2010/main" val="4154917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a:xfrm>
            <a:off x="838200" y="6356350"/>
            <a:ext cx="2743200" cy="365125"/>
          </a:xfrm>
          <a:prstGeom prst="rect">
            <a:avLst/>
          </a:prstGeom>
        </p:spPr>
        <p:txBody>
          <a:bodyPr/>
          <a:lstStyle/>
          <a:p>
            <a:fld id="{8B803953-5F84-4661-A703-A523E6025FF3}" type="datetime1">
              <a:rPr lang="ru-RU" smtClean="0"/>
              <a:pPr/>
              <a:t>03.06.2022</a:t>
            </a:fld>
            <a:endParaRPr lang="ru-RU" dirty="0"/>
          </a:p>
        </p:txBody>
      </p:sp>
      <p:sp>
        <p:nvSpPr>
          <p:cNvPr id="6" name="Номер слайда 5"/>
          <p:cNvSpPr>
            <a:spLocks noGrp="1"/>
          </p:cNvSpPr>
          <p:nvPr>
            <p:ph type="sldNum" sz="quarter" idx="12"/>
          </p:nvPr>
        </p:nvSpPr>
        <p:spPr/>
        <p:txBody>
          <a:bodyPr/>
          <a:lstStyle/>
          <a:p>
            <a:fld id="{E764712B-7155-4D81-9DBD-22E682A4DE31}" type="slidenum">
              <a:rPr lang="ru-RU" smtClean="0"/>
              <a:pPr/>
              <a:t>‹#›</a:t>
            </a:fld>
            <a:endParaRPr lang="ru-RU"/>
          </a:p>
        </p:txBody>
      </p:sp>
    </p:spTree>
    <p:extLst>
      <p:ext uri="{BB962C8B-B14F-4D97-AF65-F5344CB8AC3E}">
        <p14:creationId xmlns:p14="http://schemas.microsoft.com/office/powerpoint/2010/main" val="1383049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a:xfrm>
            <a:off x="838200" y="6356350"/>
            <a:ext cx="2743200" cy="365125"/>
          </a:xfrm>
          <a:prstGeom prst="rect">
            <a:avLst/>
          </a:prstGeom>
        </p:spPr>
        <p:txBody>
          <a:bodyPr/>
          <a:lstStyle/>
          <a:p>
            <a:fld id="{C32A18FC-74C0-4185-9BFA-4F62DDC09E30}" type="datetime1">
              <a:rPr lang="ru-RU" smtClean="0"/>
              <a:pPr/>
              <a:t>03.06.2022</a:t>
            </a:fld>
            <a:endParaRPr lang="ru-RU"/>
          </a:p>
        </p:txBody>
      </p:sp>
      <p:sp>
        <p:nvSpPr>
          <p:cNvPr id="5" name="Нижний колонтитул 4"/>
          <p:cNvSpPr>
            <a:spLocks noGrp="1"/>
          </p:cNvSpPr>
          <p:nvPr>
            <p:ph type="ftr" sz="quarter" idx="11"/>
          </p:nvPr>
        </p:nvSpPr>
        <p:spPr>
          <a:xfrm>
            <a:off x="3511550" y="6356349"/>
            <a:ext cx="5168900" cy="365125"/>
          </a:xfrm>
          <a:prstGeom prst="rect">
            <a:avLst/>
          </a:prstGeom>
        </p:spPr>
        <p:txBody>
          <a:bodyPr/>
          <a:lstStyle/>
          <a:p>
            <a:r>
              <a:rPr lang="ru-RU"/>
              <a:t>Измерение детального поперечного распределения пучка неразрушающим методом диагностики на основе ионизации остаточных газов</a:t>
            </a:r>
          </a:p>
        </p:txBody>
      </p:sp>
      <p:sp>
        <p:nvSpPr>
          <p:cNvPr id="6" name="Номер слайда 5"/>
          <p:cNvSpPr>
            <a:spLocks noGrp="1"/>
          </p:cNvSpPr>
          <p:nvPr>
            <p:ph type="sldNum" sz="quarter" idx="12"/>
          </p:nvPr>
        </p:nvSpPr>
        <p:spPr/>
        <p:txBody>
          <a:bodyPr/>
          <a:lstStyle/>
          <a:p>
            <a:fld id="{E764712B-7155-4D81-9DBD-22E682A4DE31}" type="slidenum">
              <a:rPr lang="ru-RU" smtClean="0"/>
              <a:pPr/>
              <a:t>‹#›</a:t>
            </a:fld>
            <a:endParaRPr lang="ru-RU"/>
          </a:p>
        </p:txBody>
      </p:sp>
      <p:pic>
        <p:nvPicPr>
          <p:cNvPr id="7" name="Picture 2" descr="ÐÐ°ÑÑÐ¸Ð½ÐºÐ¸ Ð¿Ð¾ Ð·Ð°Ð¿ÑÐ¾ÑÑ ÐÐ¯Ð  ÐÐÐ¯Ð">
            <a:extLst>
              <a:ext uri="{FF2B5EF4-FFF2-40B4-BE49-F238E27FC236}">
                <a16:creationId xmlns:a16="http://schemas.microsoft.com/office/drawing/2014/main" id="{89EB91C2-13CC-4D28-8472-2A036233FC0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38548"/>
            <a:ext cx="551201" cy="44978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778FB5B3-5F28-4DC7-9164-1DE765B40C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5058" y="6238548"/>
            <a:ext cx="551201" cy="422238"/>
          </a:xfrm>
          <a:prstGeom prst="rect">
            <a:avLst/>
          </a:prstGeom>
        </p:spPr>
      </p:pic>
    </p:spTree>
    <p:extLst>
      <p:ext uri="{BB962C8B-B14F-4D97-AF65-F5344CB8AC3E}">
        <p14:creationId xmlns:p14="http://schemas.microsoft.com/office/powerpoint/2010/main" val="1910858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1"/>
          </p:nvPr>
        </p:nvSpPr>
        <p:spPr>
          <a:xfrm>
            <a:off x="3511550" y="6356349"/>
            <a:ext cx="5168900" cy="365125"/>
          </a:xfrm>
          <a:prstGeom prst="rect">
            <a:avLst/>
          </a:prstGeom>
        </p:spPr>
        <p:txBody>
          <a:bodyPr/>
          <a:lstStyle/>
          <a:p>
            <a:r>
              <a:rPr lang="ru-RU"/>
              <a:t>Измерение детального поперечного распределения пучка неразрушающим методом диагностики на основе ионизации остаточных газов</a:t>
            </a:r>
          </a:p>
        </p:txBody>
      </p:sp>
      <p:sp>
        <p:nvSpPr>
          <p:cNvPr id="6" name="Номер слайда 5"/>
          <p:cNvSpPr>
            <a:spLocks noGrp="1"/>
          </p:cNvSpPr>
          <p:nvPr>
            <p:ph type="sldNum" sz="quarter" idx="12"/>
          </p:nvPr>
        </p:nvSpPr>
        <p:spPr/>
        <p:txBody>
          <a:bodyPr/>
          <a:lstStyle/>
          <a:p>
            <a:fld id="{E764712B-7155-4D81-9DBD-22E682A4DE31}" type="slidenum">
              <a:rPr lang="ru-RU" smtClean="0"/>
              <a:pPr/>
              <a:t>‹#›</a:t>
            </a:fld>
            <a:endParaRPr lang="ru-RU"/>
          </a:p>
        </p:txBody>
      </p:sp>
    </p:spTree>
    <p:extLst>
      <p:ext uri="{BB962C8B-B14F-4D97-AF65-F5344CB8AC3E}">
        <p14:creationId xmlns:p14="http://schemas.microsoft.com/office/powerpoint/2010/main" val="3615558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a:xfrm>
            <a:off x="838200" y="6356350"/>
            <a:ext cx="2743200" cy="365125"/>
          </a:xfrm>
          <a:prstGeom prst="rect">
            <a:avLst/>
          </a:prstGeom>
        </p:spPr>
        <p:txBody>
          <a:bodyPr/>
          <a:lstStyle/>
          <a:p>
            <a:fld id="{A721C30E-CD63-4E08-89F2-48A6EA0BFACC}" type="datetime1">
              <a:rPr lang="ru-RU" smtClean="0"/>
              <a:pPr/>
              <a:t>03.06.2022</a:t>
            </a:fld>
            <a:endParaRPr lang="ru-RU"/>
          </a:p>
        </p:txBody>
      </p:sp>
      <p:sp>
        <p:nvSpPr>
          <p:cNvPr id="5" name="Нижний колонтитул 4"/>
          <p:cNvSpPr>
            <a:spLocks noGrp="1"/>
          </p:cNvSpPr>
          <p:nvPr>
            <p:ph type="ftr" sz="quarter" idx="11"/>
          </p:nvPr>
        </p:nvSpPr>
        <p:spPr>
          <a:xfrm>
            <a:off x="3511550" y="6356349"/>
            <a:ext cx="5168900" cy="365125"/>
          </a:xfrm>
          <a:prstGeom prst="rect">
            <a:avLst/>
          </a:prstGeom>
        </p:spPr>
        <p:txBody>
          <a:bodyPr/>
          <a:lstStyle/>
          <a:p>
            <a:r>
              <a:rPr lang="ru-RU"/>
              <a:t>Измерение детального поперечного распределения пучка неразрушающим методом диагностики на основе ионизации остаточных газов</a:t>
            </a:r>
          </a:p>
        </p:txBody>
      </p:sp>
      <p:sp>
        <p:nvSpPr>
          <p:cNvPr id="6" name="Номер слайда 5"/>
          <p:cNvSpPr>
            <a:spLocks noGrp="1"/>
          </p:cNvSpPr>
          <p:nvPr>
            <p:ph type="sldNum" sz="quarter" idx="12"/>
          </p:nvPr>
        </p:nvSpPr>
        <p:spPr/>
        <p:txBody>
          <a:bodyPr/>
          <a:lstStyle/>
          <a:p>
            <a:fld id="{E764712B-7155-4D81-9DBD-22E682A4DE31}" type="slidenum">
              <a:rPr lang="ru-RU" smtClean="0"/>
              <a:pPr/>
              <a:t>‹#›</a:t>
            </a:fld>
            <a:endParaRPr lang="ru-RU"/>
          </a:p>
        </p:txBody>
      </p:sp>
      <p:pic>
        <p:nvPicPr>
          <p:cNvPr id="7" name="Picture 2" descr="ÐÐ°ÑÑÐ¸Ð½ÐºÐ¸ Ð¿Ð¾ Ð·Ð°Ð¿ÑÐ¾ÑÑ ÐÐ¯Ð  ÐÐÐ¯Ð">
            <a:extLst>
              <a:ext uri="{FF2B5EF4-FFF2-40B4-BE49-F238E27FC236}">
                <a16:creationId xmlns:a16="http://schemas.microsoft.com/office/drawing/2014/main" id="{EED50AFE-8022-4CBF-9D33-6B834701515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38548"/>
            <a:ext cx="551201" cy="44978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E76F8640-137C-40F8-AF19-6ADFFB450D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5058" y="6238548"/>
            <a:ext cx="551201" cy="422238"/>
          </a:xfrm>
          <a:prstGeom prst="rect">
            <a:avLst/>
          </a:prstGeom>
        </p:spPr>
      </p:pic>
    </p:spTree>
    <p:extLst>
      <p:ext uri="{BB962C8B-B14F-4D97-AF65-F5344CB8AC3E}">
        <p14:creationId xmlns:p14="http://schemas.microsoft.com/office/powerpoint/2010/main" val="1810508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a:xfrm>
            <a:off x="838200" y="6356350"/>
            <a:ext cx="2743200" cy="365125"/>
          </a:xfrm>
          <a:prstGeom prst="rect">
            <a:avLst/>
          </a:prstGeom>
        </p:spPr>
        <p:txBody>
          <a:bodyPr/>
          <a:lstStyle/>
          <a:p>
            <a:fld id="{2D1914DC-214D-4E97-8E4E-985A3432D119}" type="datetime1">
              <a:rPr lang="ru-RU" smtClean="0"/>
              <a:pPr/>
              <a:t>03.06.2022</a:t>
            </a:fld>
            <a:endParaRPr lang="ru-RU"/>
          </a:p>
        </p:txBody>
      </p:sp>
      <p:sp>
        <p:nvSpPr>
          <p:cNvPr id="5" name="Нижний колонтитул 4"/>
          <p:cNvSpPr>
            <a:spLocks noGrp="1"/>
          </p:cNvSpPr>
          <p:nvPr>
            <p:ph type="ftr" sz="quarter" idx="11"/>
          </p:nvPr>
        </p:nvSpPr>
        <p:spPr>
          <a:xfrm>
            <a:off x="3511550" y="6356349"/>
            <a:ext cx="5168900" cy="365125"/>
          </a:xfrm>
          <a:prstGeom prst="rect">
            <a:avLst/>
          </a:prstGeom>
        </p:spPr>
        <p:txBody>
          <a:bodyPr/>
          <a:lstStyle/>
          <a:p>
            <a:r>
              <a:rPr lang="ru-RU"/>
              <a:t>Измерение детального поперечного распределения пучка неразрушающим методом диагностики на основе ионизации остаточных газов</a:t>
            </a:r>
          </a:p>
        </p:txBody>
      </p:sp>
      <p:sp>
        <p:nvSpPr>
          <p:cNvPr id="6" name="Номер слайда 5"/>
          <p:cNvSpPr>
            <a:spLocks noGrp="1"/>
          </p:cNvSpPr>
          <p:nvPr>
            <p:ph type="sldNum" sz="quarter" idx="12"/>
          </p:nvPr>
        </p:nvSpPr>
        <p:spPr/>
        <p:txBody>
          <a:bodyPr/>
          <a:lstStyle/>
          <a:p>
            <a:fld id="{E764712B-7155-4D81-9DBD-22E682A4DE31}" type="slidenum">
              <a:rPr lang="ru-RU" smtClean="0"/>
              <a:pPr/>
              <a:t>‹#›</a:t>
            </a:fld>
            <a:endParaRPr lang="ru-RU"/>
          </a:p>
        </p:txBody>
      </p:sp>
      <p:pic>
        <p:nvPicPr>
          <p:cNvPr id="7" name="Picture 2" descr="ÐÐ°ÑÑÐ¸Ð½ÐºÐ¸ Ð¿Ð¾ Ð·Ð°Ð¿ÑÐ¾ÑÑ ÐÐ¯Ð  ÐÐÐ¯Ð">
            <a:extLst>
              <a:ext uri="{FF2B5EF4-FFF2-40B4-BE49-F238E27FC236}">
                <a16:creationId xmlns:a16="http://schemas.microsoft.com/office/drawing/2014/main" id="{C14FC20D-CF94-42E8-B421-4D6743100A9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38548"/>
            <a:ext cx="551201" cy="44978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6A4BCCAE-E723-4059-9627-022FA9F6B3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5058" y="6238548"/>
            <a:ext cx="551201" cy="422238"/>
          </a:xfrm>
          <a:prstGeom prst="rect">
            <a:avLst/>
          </a:prstGeom>
        </p:spPr>
      </p:pic>
    </p:spTree>
    <p:extLst>
      <p:ext uri="{BB962C8B-B14F-4D97-AF65-F5344CB8AC3E}">
        <p14:creationId xmlns:p14="http://schemas.microsoft.com/office/powerpoint/2010/main" val="2894281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838200" y="6356350"/>
            <a:ext cx="2743200" cy="365125"/>
          </a:xfrm>
          <a:prstGeom prst="rect">
            <a:avLst/>
          </a:prstGeom>
        </p:spPr>
        <p:txBody>
          <a:bodyPr/>
          <a:lstStyle/>
          <a:p>
            <a:fld id="{44458FA0-1588-43B7-8338-27C7081F6E95}" type="datetime1">
              <a:rPr lang="ru-RU" smtClean="0"/>
              <a:pPr/>
              <a:t>03.06.2022</a:t>
            </a:fld>
            <a:endParaRPr lang="ru-RU"/>
          </a:p>
        </p:txBody>
      </p:sp>
      <p:sp>
        <p:nvSpPr>
          <p:cNvPr id="6" name="Нижний колонтитул 5"/>
          <p:cNvSpPr>
            <a:spLocks noGrp="1"/>
          </p:cNvSpPr>
          <p:nvPr>
            <p:ph type="ftr" sz="quarter" idx="11"/>
          </p:nvPr>
        </p:nvSpPr>
        <p:spPr>
          <a:xfrm>
            <a:off x="3511550" y="6356349"/>
            <a:ext cx="5168900" cy="365125"/>
          </a:xfrm>
          <a:prstGeom prst="rect">
            <a:avLst/>
          </a:prstGeom>
        </p:spPr>
        <p:txBody>
          <a:bodyPr/>
          <a:lstStyle/>
          <a:p>
            <a:r>
              <a:rPr lang="ru-RU"/>
              <a:t>Измерение детального поперечного распределения пучка неразрушающим методом диагностики на основе ионизации остаточных газов</a:t>
            </a:r>
          </a:p>
        </p:txBody>
      </p:sp>
      <p:sp>
        <p:nvSpPr>
          <p:cNvPr id="7" name="Номер слайда 6"/>
          <p:cNvSpPr>
            <a:spLocks noGrp="1"/>
          </p:cNvSpPr>
          <p:nvPr>
            <p:ph type="sldNum" sz="quarter" idx="12"/>
          </p:nvPr>
        </p:nvSpPr>
        <p:spPr/>
        <p:txBody>
          <a:bodyPr/>
          <a:lstStyle/>
          <a:p>
            <a:fld id="{E764712B-7155-4D81-9DBD-22E682A4DE31}" type="slidenum">
              <a:rPr lang="ru-RU" smtClean="0"/>
              <a:pPr/>
              <a:t>‹#›</a:t>
            </a:fld>
            <a:endParaRPr lang="ru-RU"/>
          </a:p>
        </p:txBody>
      </p:sp>
      <p:pic>
        <p:nvPicPr>
          <p:cNvPr id="8" name="Picture 2" descr="ÐÐ°ÑÑÐ¸Ð½ÐºÐ¸ Ð¿Ð¾ Ð·Ð°Ð¿ÑÐ¾ÑÑ ÐÐ¯Ð  ÐÐÐ¯Ð">
            <a:extLst>
              <a:ext uri="{FF2B5EF4-FFF2-40B4-BE49-F238E27FC236}">
                <a16:creationId xmlns:a16="http://schemas.microsoft.com/office/drawing/2014/main" id="{8A495D53-434D-4B11-B2ED-CEA7F5A737F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38548"/>
            <a:ext cx="551201" cy="449780"/>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a16="http://schemas.microsoft.com/office/drawing/2014/main" id="{B5ADF56F-F57A-48FF-8AFB-6D3481C51D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5058" y="6238548"/>
            <a:ext cx="551201" cy="422238"/>
          </a:xfrm>
          <a:prstGeom prst="rect">
            <a:avLst/>
          </a:prstGeom>
        </p:spPr>
      </p:pic>
    </p:spTree>
    <p:extLst>
      <p:ext uri="{BB962C8B-B14F-4D97-AF65-F5344CB8AC3E}">
        <p14:creationId xmlns:p14="http://schemas.microsoft.com/office/powerpoint/2010/main" val="245364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838200" y="6356350"/>
            <a:ext cx="2743200" cy="365125"/>
          </a:xfrm>
          <a:prstGeom prst="rect">
            <a:avLst/>
          </a:prstGeom>
        </p:spPr>
        <p:txBody>
          <a:bodyPr/>
          <a:lstStyle/>
          <a:p>
            <a:fld id="{22AF2739-2701-44FC-AA53-31BE0326D090}" type="datetime1">
              <a:rPr lang="ru-RU" smtClean="0"/>
              <a:pPr/>
              <a:t>03.06.2022</a:t>
            </a:fld>
            <a:endParaRPr lang="ru-RU"/>
          </a:p>
        </p:txBody>
      </p:sp>
      <p:sp>
        <p:nvSpPr>
          <p:cNvPr id="8" name="Нижний колонтитул 7"/>
          <p:cNvSpPr>
            <a:spLocks noGrp="1"/>
          </p:cNvSpPr>
          <p:nvPr>
            <p:ph type="ftr" sz="quarter" idx="11"/>
          </p:nvPr>
        </p:nvSpPr>
        <p:spPr>
          <a:xfrm>
            <a:off x="3511550" y="6356349"/>
            <a:ext cx="5168900" cy="365125"/>
          </a:xfrm>
          <a:prstGeom prst="rect">
            <a:avLst/>
          </a:prstGeom>
        </p:spPr>
        <p:txBody>
          <a:bodyPr/>
          <a:lstStyle/>
          <a:p>
            <a:r>
              <a:rPr lang="ru-RU"/>
              <a:t>Измерение детального поперечного распределения пучка неразрушающим методом диагностики на основе ионизации остаточных газов</a:t>
            </a:r>
          </a:p>
        </p:txBody>
      </p:sp>
      <p:sp>
        <p:nvSpPr>
          <p:cNvPr id="9" name="Номер слайда 8"/>
          <p:cNvSpPr>
            <a:spLocks noGrp="1"/>
          </p:cNvSpPr>
          <p:nvPr>
            <p:ph type="sldNum" sz="quarter" idx="12"/>
          </p:nvPr>
        </p:nvSpPr>
        <p:spPr/>
        <p:txBody>
          <a:bodyPr/>
          <a:lstStyle/>
          <a:p>
            <a:fld id="{E764712B-7155-4D81-9DBD-22E682A4DE31}" type="slidenum">
              <a:rPr lang="ru-RU" smtClean="0"/>
              <a:pPr/>
              <a:t>‹#›</a:t>
            </a:fld>
            <a:endParaRPr lang="ru-RU"/>
          </a:p>
        </p:txBody>
      </p:sp>
      <p:pic>
        <p:nvPicPr>
          <p:cNvPr id="10" name="Picture 2" descr="ÐÐ°ÑÑÐ¸Ð½ÐºÐ¸ Ð¿Ð¾ Ð·Ð°Ð¿ÑÐ¾ÑÑ ÐÐ¯Ð  ÐÐÐ¯Ð">
            <a:extLst>
              <a:ext uri="{FF2B5EF4-FFF2-40B4-BE49-F238E27FC236}">
                <a16:creationId xmlns:a16="http://schemas.microsoft.com/office/drawing/2014/main" id="{ABA48D56-E2DB-47FD-8654-3446221D88E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38548"/>
            <a:ext cx="551201" cy="449780"/>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a:extLst>
              <a:ext uri="{FF2B5EF4-FFF2-40B4-BE49-F238E27FC236}">
                <a16:creationId xmlns:a16="http://schemas.microsoft.com/office/drawing/2014/main" id="{66E57ACC-AA79-421B-91F6-1C004CABB4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5058" y="6238548"/>
            <a:ext cx="551201" cy="422238"/>
          </a:xfrm>
          <a:prstGeom prst="rect">
            <a:avLst/>
          </a:prstGeom>
        </p:spPr>
      </p:pic>
    </p:spTree>
    <p:extLst>
      <p:ext uri="{BB962C8B-B14F-4D97-AF65-F5344CB8AC3E}">
        <p14:creationId xmlns:p14="http://schemas.microsoft.com/office/powerpoint/2010/main" val="2310287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a:xfrm>
            <a:off x="838200" y="6356350"/>
            <a:ext cx="2743200" cy="365125"/>
          </a:xfrm>
          <a:prstGeom prst="rect">
            <a:avLst/>
          </a:prstGeom>
        </p:spPr>
        <p:txBody>
          <a:bodyPr/>
          <a:lstStyle/>
          <a:p>
            <a:fld id="{D76907FC-7A16-493E-A5C8-2F35235EC3F8}" type="datetime1">
              <a:rPr lang="ru-RU" smtClean="0"/>
              <a:pPr/>
              <a:t>03.06.2022</a:t>
            </a:fld>
            <a:endParaRPr lang="ru-RU"/>
          </a:p>
        </p:txBody>
      </p:sp>
      <p:sp>
        <p:nvSpPr>
          <p:cNvPr id="4" name="Нижний колонтитул 3"/>
          <p:cNvSpPr>
            <a:spLocks noGrp="1"/>
          </p:cNvSpPr>
          <p:nvPr>
            <p:ph type="ftr" sz="quarter" idx="11"/>
          </p:nvPr>
        </p:nvSpPr>
        <p:spPr>
          <a:xfrm>
            <a:off x="3511550" y="6356349"/>
            <a:ext cx="5168900" cy="365125"/>
          </a:xfrm>
          <a:prstGeom prst="rect">
            <a:avLst/>
          </a:prstGeom>
        </p:spPr>
        <p:txBody>
          <a:bodyPr/>
          <a:lstStyle/>
          <a:p>
            <a:r>
              <a:rPr lang="ru-RU"/>
              <a:t>Измерение детального поперечного распределения пучка неразрушающим методом диагностики на основе ионизации остаточных газов</a:t>
            </a:r>
          </a:p>
        </p:txBody>
      </p:sp>
      <p:sp>
        <p:nvSpPr>
          <p:cNvPr id="5" name="Номер слайда 4"/>
          <p:cNvSpPr>
            <a:spLocks noGrp="1"/>
          </p:cNvSpPr>
          <p:nvPr>
            <p:ph type="sldNum" sz="quarter" idx="12"/>
          </p:nvPr>
        </p:nvSpPr>
        <p:spPr/>
        <p:txBody>
          <a:bodyPr/>
          <a:lstStyle/>
          <a:p>
            <a:fld id="{E764712B-7155-4D81-9DBD-22E682A4DE31}" type="slidenum">
              <a:rPr lang="ru-RU" smtClean="0"/>
              <a:pPr/>
              <a:t>‹#›</a:t>
            </a:fld>
            <a:endParaRPr lang="ru-RU"/>
          </a:p>
        </p:txBody>
      </p:sp>
      <p:pic>
        <p:nvPicPr>
          <p:cNvPr id="6" name="Picture 2" descr="ÐÐ°ÑÑÐ¸Ð½ÐºÐ¸ Ð¿Ð¾ Ð·Ð°Ð¿ÑÐ¾ÑÑ ÐÐ¯Ð  ÐÐÐ¯Ð">
            <a:extLst>
              <a:ext uri="{FF2B5EF4-FFF2-40B4-BE49-F238E27FC236}">
                <a16:creationId xmlns:a16="http://schemas.microsoft.com/office/drawing/2014/main" id="{D3F608A0-31D9-44F5-9A7C-337190FD64E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38548"/>
            <a:ext cx="551201" cy="44978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86A6C5B1-1DB7-4279-B5BF-5F4F498116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5058" y="6238548"/>
            <a:ext cx="551201" cy="422238"/>
          </a:xfrm>
          <a:prstGeom prst="rect">
            <a:avLst/>
          </a:prstGeom>
        </p:spPr>
      </p:pic>
    </p:spTree>
    <p:extLst>
      <p:ext uri="{BB962C8B-B14F-4D97-AF65-F5344CB8AC3E}">
        <p14:creationId xmlns:p14="http://schemas.microsoft.com/office/powerpoint/2010/main" val="3747167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838200" y="6356350"/>
            <a:ext cx="2743200" cy="365125"/>
          </a:xfrm>
          <a:prstGeom prst="rect">
            <a:avLst/>
          </a:prstGeom>
        </p:spPr>
        <p:txBody>
          <a:bodyPr/>
          <a:lstStyle/>
          <a:p>
            <a:fld id="{8D2A0AE7-D802-4E84-8570-A3F16C47018F}" type="datetime1">
              <a:rPr lang="ru-RU" smtClean="0"/>
              <a:pPr/>
              <a:t>03.06.2022</a:t>
            </a:fld>
            <a:endParaRPr lang="ru-RU"/>
          </a:p>
        </p:txBody>
      </p:sp>
      <p:sp>
        <p:nvSpPr>
          <p:cNvPr id="3" name="Нижний колонтитул 2"/>
          <p:cNvSpPr>
            <a:spLocks noGrp="1"/>
          </p:cNvSpPr>
          <p:nvPr>
            <p:ph type="ftr" sz="quarter" idx="11"/>
          </p:nvPr>
        </p:nvSpPr>
        <p:spPr>
          <a:xfrm>
            <a:off x="3511550" y="6356349"/>
            <a:ext cx="5168900" cy="365125"/>
          </a:xfrm>
          <a:prstGeom prst="rect">
            <a:avLst/>
          </a:prstGeom>
        </p:spPr>
        <p:txBody>
          <a:bodyPr/>
          <a:lstStyle/>
          <a:p>
            <a:r>
              <a:rPr lang="ru-RU"/>
              <a:t>Измерение детального поперечного распределения пучка неразрушающим методом диагностики на основе ионизации остаточных газов</a:t>
            </a:r>
          </a:p>
        </p:txBody>
      </p:sp>
      <p:sp>
        <p:nvSpPr>
          <p:cNvPr id="4" name="Номер слайда 3"/>
          <p:cNvSpPr>
            <a:spLocks noGrp="1"/>
          </p:cNvSpPr>
          <p:nvPr>
            <p:ph type="sldNum" sz="quarter" idx="12"/>
          </p:nvPr>
        </p:nvSpPr>
        <p:spPr/>
        <p:txBody>
          <a:bodyPr/>
          <a:lstStyle/>
          <a:p>
            <a:fld id="{E764712B-7155-4D81-9DBD-22E682A4DE31}" type="slidenum">
              <a:rPr lang="ru-RU" smtClean="0"/>
              <a:pPr/>
              <a:t>‹#›</a:t>
            </a:fld>
            <a:endParaRPr lang="ru-RU"/>
          </a:p>
        </p:txBody>
      </p:sp>
      <p:pic>
        <p:nvPicPr>
          <p:cNvPr id="5" name="Picture 2" descr="ÐÐ°ÑÑÐ¸Ð½ÐºÐ¸ Ð¿Ð¾ Ð·Ð°Ð¿ÑÐ¾ÑÑ ÐÐ¯Ð  ÐÐÐ¯Ð">
            <a:extLst>
              <a:ext uri="{FF2B5EF4-FFF2-40B4-BE49-F238E27FC236}">
                <a16:creationId xmlns:a16="http://schemas.microsoft.com/office/drawing/2014/main" id="{D3B1A8B6-F439-459D-A072-E1A38238637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38548"/>
            <a:ext cx="551201" cy="44978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982796DE-88C7-4DA4-B485-AC2536A9F7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5058" y="6238548"/>
            <a:ext cx="551201" cy="422238"/>
          </a:xfrm>
          <a:prstGeom prst="rect">
            <a:avLst/>
          </a:prstGeom>
        </p:spPr>
      </p:pic>
    </p:spTree>
    <p:extLst>
      <p:ext uri="{BB962C8B-B14F-4D97-AF65-F5344CB8AC3E}">
        <p14:creationId xmlns:p14="http://schemas.microsoft.com/office/powerpoint/2010/main" val="109899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a:xfrm>
            <a:off x="838200" y="6356350"/>
            <a:ext cx="2743200" cy="365125"/>
          </a:xfrm>
          <a:prstGeom prst="rect">
            <a:avLst/>
          </a:prstGeom>
        </p:spPr>
        <p:txBody>
          <a:bodyPr/>
          <a:lstStyle/>
          <a:p>
            <a:fld id="{D5AFB6FC-0450-4AF2-B3BB-BFF656C6C7AF}" type="datetime1">
              <a:rPr lang="ru-RU" smtClean="0"/>
              <a:pPr/>
              <a:t>03.06.2022</a:t>
            </a:fld>
            <a:endParaRPr lang="ru-RU"/>
          </a:p>
        </p:txBody>
      </p:sp>
      <p:sp>
        <p:nvSpPr>
          <p:cNvPr id="6" name="Нижний колонтитул 5"/>
          <p:cNvSpPr>
            <a:spLocks noGrp="1"/>
          </p:cNvSpPr>
          <p:nvPr>
            <p:ph type="ftr" sz="quarter" idx="11"/>
          </p:nvPr>
        </p:nvSpPr>
        <p:spPr>
          <a:xfrm>
            <a:off x="3511550" y="6356349"/>
            <a:ext cx="5168900" cy="365125"/>
          </a:xfrm>
          <a:prstGeom prst="rect">
            <a:avLst/>
          </a:prstGeom>
        </p:spPr>
        <p:txBody>
          <a:bodyPr/>
          <a:lstStyle/>
          <a:p>
            <a:r>
              <a:rPr lang="ru-RU"/>
              <a:t>Измерение детального поперечного распределения пучка неразрушающим методом диагностики на основе ионизации остаточных газов</a:t>
            </a:r>
          </a:p>
        </p:txBody>
      </p:sp>
      <p:sp>
        <p:nvSpPr>
          <p:cNvPr id="7" name="Номер слайда 6"/>
          <p:cNvSpPr>
            <a:spLocks noGrp="1"/>
          </p:cNvSpPr>
          <p:nvPr>
            <p:ph type="sldNum" sz="quarter" idx="12"/>
          </p:nvPr>
        </p:nvSpPr>
        <p:spPr/>
        <p:txBody>
          <a:bodyPr/>
          <a:lstStyle/>
          <a:p>
            <a:fld id="{E764712B-7155-4D81-9DBD-22E682A4DE31}" type="slidenum">
              <a:rPr lang="ru-RU" smtClean="0"/>
              <a:pPr/>
              <a:t>‹#›</a:t>
            </a:fld>
            <a:endParaRPr lang="ru-RU"/>
          </a:p>
        </p:txBody>
      </p:sp>
      <p:pic>
        <p:nvPicPr>
          <p:cNvPr id="8" name="Picture 2" descr="ÐÐ°ÑÑÐ¸Ð½ÐºÐ¸ Ð¿Ð¾ Ð·Ð°Ð¿ÑÐ¾ÑÑ ÐÐ¯Ð  ÐÐÐ¯Ð">
            <a:extLst>
              <a:ext uri="{FF2B5EF4-FFF2-40B4-BE49-F238E27FC236}">
                <a16:creationId xmlns:a16="http://schemas.microsoft.com/office/drawing/2014/main" id="{31A20123-88B0-41ED-B4B3-379FB103C94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38548"/>
            <a:ext cx="551201" cy="449780"/>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a16="http://schemas.microsoft.com/office/drawing/2014/main" id="{72326D5E-6CCB-4D90-B8C9-7B4C253F42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5058" y="6238548"/>
            <a:ext cx="551201" cy="422238"/>
          </a:xfrm>
          <a:prstGeom prst="rect">
            <a:avLst/>
          </a:prstGeom>
        </p:spPr>
      </p:pic>
    </p:spTree>
    <p:extLst>
      <p:ext uri="{BB962C8B-B14F-4D97-AF65-F5344CB8AC3E}">
        <p14:creationId xmlns:p14="http://schemas.microsoft.com/office/powerpoint/2010/main" val="3032378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a:xfrm>
            <a:off x="838200" y="6356350"/>
            <a:ext cx="2743200" cy="365125"/>
          </a:xfrm>
          <a:prstGeom prst="rect">
            <a:avLst/>
          </a:prstGeom>
        </p:spPr>
        <p:txBody>
          <a:bodyPr/>
          <a:lstStyle/>
          <a:p>
            <a:fld id="{20AAB12A-906C-4EBD-847F-8D298B775543}" type="datetime1">
              <a:rPr lang="ru-RU" smtClean="0"/>
              <a:pPr/>
              <a:t>03.06.2022</a:t>
            </a:fld>
            <a:endParaRPr lang="ru-RU"/>
          </a:p>
        </p:txBody>
      </p:sp>
      <p:sp>
        <p:nvSpPr>
          <p:cNvPr id="6" name="Нижний колонтитул 5"/>
          <p:cNvSpPr>
            <a:spLocks noGrp="1"/>
          </p:cNvSpPr>
          <p:nvPr>
            <p:ph type="ftr" sz="quarter" idx="11"/>
          </p:nvPr>
        </p:nvSpPr>
        <p:spPr>
          <a:xfrm>
            <a:off x="3511550" y="6356349"/>
            <a:ext cx="5168900" cy="365125"/>
          </a:xfrm>
          <a:prstGeom prst="rect">
            <a:avLst/>
          </a:prstGeom>
        </p:spPr>
        <p:txBody>
          <a:bodyPr/>
          <a:lstStyle/>
          <a:p>
            <a:r>
              <a:rPr lang="ru-RU"/>
              <a:t>Измерение детального поперечного распределения пучка неразрушающим методом диагностики на основе ионизации остаточных газов</a:t>
            </a:r>
          </a:p>
        </p:txBody>
      </p:sp>
      <p:sp>
        <p:nvSpPr>
          <p:cNvPr id="7" name="Номер слайда 6"/>
          <p:cNvSpPr>
            <a:spLocks noGrp="1"/>
          </p:cNvSpPr>
          <p:nvPr>
            <p:ph type="sldNum" sz="quarter" idx="12"/>
          </p:nvPr>
        </p:nvSpPr>
        <p:spPr/>
        <p:txBody>
          <a:bodyPr/>
          <a:lstStyle/>
          <a:p>
            <a:fld id="{E764712B-7155-4D81-9DBD-22E682A4DE31}" type="slidenum">
              <a:rPr lang="ru-RU" smtClean="0"/>
              <a:pPr/>
              <a:t>‹#›</a:t>
            </a:fld>
            <a:endParaRPr lang="ru-RU"/>
          </a:p>
        </p:txBody>
      </p:sp>
      <p:pic>
        <p:nvPicPr>
          <p:cNvPr id="8" name="Picture 2" descr="ÐÐ°ÑÑÐ¸Ð½ÐºÐ¸ Ð¿Ð¾ Ð·Ð°Ð¿ÑÐ¾ÑÑ ÐÐ¯Ð  ÐÐÐ¯Ð">
            <a:extLst>
              <a:ext uri="{FF2B5EF4-FFF2-40B4-BE49-F238E27FC236}">
                <a16:creationId xmlns:a16="http://schemas.microsoft.com/office/drawing/2014/main" id="{A41F34B1-78A7-49E9-A504-B01314FE7C9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38548"/>
            <a:ext cx="551201" cy="449780"/>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a16="http://schemas.microsoft.com/office/drawing/2014/main" id="{812EC01D-08A2-4A32-BF38-176F808A0A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5058" y="6238548"/>
            <a:ext cx="551201" cy="422238"/>
          </a:xfrm>
          <a:prstGeom prst="rect">
            <a:avLst/>
          </a:prstGeom>
        </p:spPr>
      </p:pic>
    </p:spTree>
    <p:extLst>
      <p:ext uri="{BB962C8B-B14F-4D97-AF65-F5344CB8AC3E}">
        <p14:creationId xmlns:p14="http://schemas.microsoft.com/office/powerpoint/2010/main" val="1214292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3"/>
          </p:nvPr>
        </p:nvSpPr>
        <p:spPr>
          <a:xfrm>
            <a:off x="3403600" y="6356350"/>
            <a:ext cx="538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a:t>Измерение детального поперечного распределения пучка неразрушающим методом диагностики на основе ионизации остаточных газов</a:t>
            </a:r>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64712B-7155-4D81-9DBD-22E682A4DE31}" type="slidenum">
              <a:rPr lang="ru-RU" smtClean="0"/>
              <a:pPr/>
              <a:t>‹#›</a:t>
            </a:fld>
            <a:endParaRPr lang="ru-RU"/>
          </a:p>
        </p:txBody>
      </p:sp>
    </p:spTree>
    <p:extLst>
      <p:ext uri="{BB962C8B-B14F-4D97-AF65-F5344CB8AC3E}">
        <p14:creationId xmlns:p14="http://schemas.microsoft.com/office/powerpoint/2010/main" val="2307652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8.jfif"/><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44856" y="2000209"/>
            <a:ext cx="10502283" cy="2468879"/>
          </a:xfrm>
        </p:spPr>
        <p:txBody>
          <a:bodyPr>
            <a:noAutofit/>
          </a:bodyPr>
          <a:lstStyle/>
          <a:p>
            <a:r>
              <a:rPr lang="en-US" sz="4000" b="1" dirty="0"/>
              <a:t>Measurement of the detail of the transverse beam distribution by a non-destructive diagnostic method based on the ionization of residual gases</a:t>
            </a:r>
            <a:endParaRPr lang="ru-RU" sz="2800" b="1" dirty="0"/>
          </a:p>
        </p:txBody>
      </p:sp>
      <p:sp>
        <p:nvSpPr>
          <p:cNvPr id="3" name="Подзаголовок 2"/>
          <p:cNvSpPr>
            <a:spLocks noGrp="1"/>
          </p:cNvSpPr>
          <p:nvPr>
            <p:ph type="subTitle" idx="1"/>
          </p:nvPr>
        </p:nvSpPr>
        <p:spPr>
          <a:xfrm>
            <a:off x="1523998" y="5804703"/>
            <a:ext cx="9144000" cy="490820"/>
          </a:xfrm>
        </p:spPr>
        <p:txBody>
          <a:bodyPr>
            <a:normAutofit/>
          </a:bodyPr>
          <a:lstStyle/>
          <a:p>
            <a:pPr algn="r"/>
            <a:r>
              <a:rPr lang="en-US" b="1" dirty="0">
                <a:solidFill>
                  <a:schemeClr val="bg1">
                    <a:lumMod val="65000"/>
                  </a:schemeClr>
                </a:solidFill>
                <a:latin typeface="Arial" panose="020B0604020202020204" pitchFamily="34" charset="0"/>
                <a:cs typeface="Arial" panose="020B0604020202020204" pitchFamily="34" charset="0"/>
              </a:rPr>
              <a:t>Speaker</a:t>
            </a:r>
            <a:r>
              <a:rPr lang="ru-RU" b="1" dirty="0">
                <a:solidFill>
                  <a:schemeClr val="bg1">
                    <a:lumMod val="65000"/>
                  </a:schemeClr>
                </a:solidFill>
                <a:latin typeface="Arial" panose="020B0604020202020204" pitchFamily="34" charset="0"/>
                <a:cs typeface="Arial" panose="020B0604020202020204" pitchFamily="34" charset="0"/>
              </a:rPr>
              <a:t>                                                         К. </a:t>
            </a:r>
            <a:r>
              <a:rPr lang="en-US" b="1" dirty="0">
                <a:solidFill>
                  <a:schemeClr val="bg1">
                    <a:lumMod val="65000"/>
                  </a:schemeClr>
                </a:solidFill>
                <a:latin typeface="Arial" panose="020B0604020202020204" pitchFamily="34" charset="0"/>
                <a:cs typeface="Arial" panose="020B0604020202020204" pitchFamily="34" charset="0"/>
              </a:rPr>
              <a:t>D</a:t>
            </a:r>
            <a:r>
              <a:rPr lang="ru-RU" b="1" dirty="0">
                <a:solidFill>
                  <a:schemeClr val="bg1">
                    <a:lumMod val="65000"/>
                  </a:schemeClr>
                </a:solidFill>
                <a:latin typeface="Arial" panose="020B0604020202020204" pitchFamily="34" charset="0"/>
                <a:cs typeface="Arial" panose="020B0604020202020204" pitchFamily="34" charset="0"/>
              </a:rPr>
              <a:t>. </a:t>
            </a:r>
            <a:r>
              <a:rPr lang="en-US" b="1" dirty="0">
                <a:solidFill>
                  <a:schemeClr val="bg1">
                    <a:lumMod val="65000"/>
                  </a:schemeClr>
                </a:solidFill>
                <a:latin typeface="Arial" panose="020B0604020202020204" pitchFamily="34" charset="0"/>
                <a:cs typeface="Arial" panose="020B0604020202020204" pitchFamily="34" charset="0"/>
              </a:rPr>
              <a:t>Timoshenko</a:t>
            </a:r>
            <a:endParaRPr lang="ru-RU" b="1" dirty="0">
              <a:solidFill>
                <a:schemeClr val="bg1">
                  <a:lumMod val="65000"/>
                </a:schemeClr>
              </a:solidFill>
              <a:latin typeface="Arial" panose="020B0604020202020204" pitchFamily="34" charset="0"/>
              <a:cs typeface="Arial" panose="020B0604020202020204" pitchFamily="34" charset="0"/>
            </a:endParaRPr>
          </a:p>
        </p:txBody>
      </p:sp>
      <p:pic>
        <p:nvPicPr>
          <p:cNvPr id="5" name="Picture 2" descr="ÐÐ°ÑÑÐ¸Ð½ÐºÐ¸ Ð¿Ð¾ Ð·Ð°Ð¿ÑÐ¾ÑÑ ÐÐ¯Ð  ÐÐÐ¯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5336" y="542690"/>
            <a:ext cx="2163410" cy="1765343"/>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375095" y="0"/>
            <a:ext cx="7441809" cy="520505"/>
          </a:xfrm>
          <a:prstGeom prst="rect">
            <a:avLst/>
          </a:prstGeom>
          <a:solidFill>
            <a:srgbClr val="2A4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latin typeface="Arial" panose="020B0604020202020204" pitchFamily="34" charset="0"/>
                <a:cs typeface="Arial" panose="020B0604020202020204" pitchFamily="34" charset="0"/>
              </a:rPr>
              <a:t>А</a:t>
            </a:r>
            <a:r>
              <a:rPr lang="en-US" sz="2000" dirty="0" err="1">
                <a:latin typeface="Arial" panose="020B0604020202020204" pitchFamily="34" charset="0"/>
                <a:cs typeface="Arial" panose="020B0604020202020204" pitchFamily="34" charset="0"/>
              </a:rPr>
              <a:t>lushta</a:t>
            </a:r>
            <a:r>
              <a:rPr lang="en-US" sz="2000" dirty="0">
                <a:latin typeface="Arial" panose="020B0604020202020204" pitchFamily="34" charset="0"/>
                <a:cs typeface="Arial" panose="020B0604020202020204" pitchFamily="34" charset="0"/>
              </a:rPr>
              <a:t> – 202</a:t>
            </a:r>
            <a:r>
              <a:rPr lang="ru-RU" sz="2000" dirty="0">
                <a:latin typeface="Arial" panose="020B0604020202020204" pitchFamily="34" charset="0"/>
                <a:cs typeface="Arial" panose="020B0604020202020204" pitchFamily="34" charset="0"/>
              </a:rPr>
              <a:t>2</a:t>
            </a:r>
          </a:p>
        </p:txBody>
      </p:sp>
      <p:pic>
        <p:nvPicPr>
          <p:cNvPr id="11" name="Рисунок 10">
            <a:extLst>
              <a:ext uri="{FF2B5EF4-FFF2-40B4-BE49-F238E27FC236}">
                <a16:creationId xmlns:a16="http://schemas.microsoft.com/office/drawing/2014/main" id="{C32171B3-A584-4BF3-96FD-C0911B4A3E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9808" y="535347"/>
            <a:ext cx="3138388" cy="1765343"/>
          </a:xfrm>
          <a:prstGeom prst="rect">
            <a:avLst/>
          </a:prstGeom>
        </p:spPr>
      </p:pic>
      <p:sp>
        <p:nvSpPr>
          <p:cNvPr id="4" name="Прямоугольник 3">
            <a:extLst>
              <a:ext uri="{FF2B5EF4-FFF2-40B4-BE49-F238E27FC236}">
                <a16:creationId xmlns:a16="http://schemas.microsoft.com/office/drawing/2014/main" id="{E7A8CED7-E6AE-48BF-B3B5-5EF7A4B4096D}"/>
              </a:ext>
            </a:extLst>
          </p:cNvPr>
          <p:cNvSpPr/>
          <p:nvPr/>
        </p:nvSpPr>
        <p:spPr>
          <a:xfrm>
            <a:off x="844856" y="5022177"/>
            <a:ext cx="10502283" cy="400110"/>
          </a:xfrm>
          <a:prstGeom prst="rect">
            <a:avLst/>
          </a:prstGeom>
        </p:spPr>
        <p:txBody>
          <a:bodyPr wrap="square">
            <a:spAutoFit/>
          </a:bodyPr>
          <a:lstStyle/>
          <a:p>
            <a:pPr algn="ctr"/>
            <a:r>
              <a:rPr lang="ru-RU" sz="2000" b="1" dirty="0">
                <a:latin typeface="+mj-lt"/>
                <a:ea typeface="+mj-ea"/>
                <a:cs typeface="+mj-cs"/>
              </a:rPr>
              <a:t>К. </a:t>
            </a:r>
            <a:r>
              <a:rPr lang="en-US" sz="2000" b="1" dirty="0">
                <a:latin typeface="+mj-lt"/>
                <a:ea typeface="+mj-ea"/>
                <a:cs typeface="+mj-cs"/>
              </a:rPr>
              <a:t>D</a:t>
            </a:r>
            <a:r>
              <a:rPr lang="ru-RU" sz="2000" b="1" dirty="0">
                <a:latin typeface="+mj-lt"/>
                <a:ea typeface="+mj-ea"/>
                <a:cs typeface="+mj-cs"/>
              </a:rPr>
              <a:t>. </a:t>
            </a:r>
            <a:r>
              <a:rPr lang="en-US" sz="2000" b="1" dirty="0">
                <a:latin typeface="+mj-lt"/>
                <a:ea typeface="+mj-ea"/>
                <a:cs typeface="+mj-cs"/>
              </a:rPr>
              <a:t>Timoshenko</a:t>
            </a:r>
            <a:r>
              <a:rPr lang="ru-RU" sz="2000" b="1" dirty="0">
                <a:latin typeface="+mj-lt"/>
                <a:ea typeface="+mj-ea"/>
                <a:cs typeface="+mj-cs"/>
              </a:rPr>
              <a:t>, </a:t>
            </a:r>
            <a:r>
              <a:rPr lang="en-US" sz="2000" b="1" dirty="0">
                <a:latin typeface="+mj-lt"/>
                <a:ea typeface="+mj-ea"/>
                <a:cs typeface="+mj-cs"/>
              </a:rPr>
              <a:t>Yu</a:t>
            </a:r>
            <a:r>
              <a:rPr lang="ru-RU" sz="2000" b="1" dirty="0">
                <a:latin typeface="+mj-lt"/>
                <a:ea typeface="+mj-ea"/>
                <a:cs typeface="+mj-cs"/>
              </a:rPr>
              <a:t>.</a:t>
            </a:r>
            <a:r>
              <a:rPr lang="en-US" sz="2000" b="1" dirty="0">
                <a:latin typeface="+mj-lt"/>
                <a:ea typeface="+mj-ea"/>
                <a:cs typeface="+mj-cs"/>
              </a:rPr>
              <a:t>G</a:t>
            </a:r>
            <a:r>
              <a:rPr lang="ru-RU" sz="2000" b="1" dirty="0">
                <a:latin typeface="+mj-lt"/>
                <a:ea typeface="+mj-ea"/>
                <a:cs typeface="+mj-cs"/>
              </a:rPr>
              <a:t>. </a:t>
            </a:r>
            <a:r>
              <a:rPr lang="en-US" sz="2000" b="1" dirty="0" err="1">
                <a:latin typeface="+mj-lt"/>
                <a:ea typeface="+mj-ea"/>
                <a:cs typeface="+mj-cs"/>
              </a:rPr>
              <a:t>Teterev</a:t>
            </a:r>
            <a:r>
              <a:rPr lang="ru-RU" sz="2000" b="1" dirty="0">
                <a:latin typeface="+mj-lt"/>
                <a:ea typeface="+mj-ea"/>
                <a:cs typeface="+mj-cs"/>
              </a:rPr>
              <a:t>, А.</a:t>
            </a:r>
            <a:r>
              <a:rPr lang="en-US" sz="2000" b="1" dirty="0">
                <a:latin typeface="+mj-lt"/>
                <a:ea typeface="+mj-ea"/>
                <a:cs typeface="+mj-cs"/>
              </a:rPr>
              <a:t>I</a:t>
            </a:r>
            <a:r>
              <a:rPr lang="ru-RU" sz="2000" b="1" dirty="0">
                <a:latin typeface="+mj-lt"/>
                <a:ea typeface="+mj-ea"/>
                <a:cs typeface="+mj-cs"/>
              </a:rPr>
              <a:t>. </a:t>
            </a:r>
            <a:r>
              <a:rPr lang="en-US" sz="2000" b="1" dirty="0" err="1">
                <a:latin typeface="+mj-lt"/>
                <a:ea typeface="+mj-ea"/>
                <a:cs typeface="+mj-cs"/>
              </a:rPr>
              <a:t>Krylov</a:t>
            </a:r>
            <a:r>
              <a:rPr lang="ru-RU" sz="2000" b="1" dirty="0">
                <a:latin typeface="+mj-lt"/>
                <a:ea typeface="+mj-ea"/>
                <a:cs typeface="+mj-cs"/>
              </a:rPr>
              <a:t>, </a:t>
            </a:r>
            <a:r>
              <a:rPr lang="en-US" sz="2000" b="1" dirty="0">
                <a:latin typeface="+mj-lt"/>
                <a:ea typeface="+mj-ea"/>
                <a:cs typeface="+mj-cs"/>
              </a:rPr>
              <a:t>S</a:t>
            </a:r>
            <a:r>
              <a:rPr lang="ru-RU" sz="2000" b="1" dirty="0">
                <a:latin typeface="+mj-lt"/>
                <a:ea typeface="+mj-ea"/>
                <a:cs typeface="+mj-cs"/>
              </a:rPr>
              <a:t>.</a:t>
            </a:r>
            <a:r>
              <a:rPr lang="en-US" sz="2000" b="1" dirty="0">
                <a:latin typeface="+mj-lt"/>
                <a:ea typeface="+mj-ea"/>
                <a:cs typeface="+mj-cs"/>
              </a:rPr>
              <a:t>V</a:t>
            </a:r>
            <a:r>
              <a:rPr lang="ru-RU" sz="2000" b="1" dirty="0">
                <a:latin typeface="+mj-lt"/>
                <a:ea typeface="+mj-ea"/>
                <a:cs typeface="+mj-cs"/>
              </a:rPr>
              <a:t>. </a:t>
            </a:r>
            <a:r>
              <a:rPr lang="en-US" sz="2000" b="1" dirty="0" err="1">
                <a:latin typeface="+mj-lt"/>
                <a:ea typeface="+mj-ea"/>
                <a:cs typeface="+mj-cs"/>
              </a:rPr>
              <a:t>Mitrofanov</a:t>
            </a:r>
            <a:r>
              <a:rPr lang="ru-RU" sz="2000" b="1" dirty="0">
                <a:latin typeface="+mj-lt"/>
                <a:ea typeface="+mj-ea"/>
                <a:cs typeface="+mj-cs"/>
              </a:rPr>
              <a:t>, А. </a:t>
            </a:r>
            <a:r>
              <a:rPr lang="en-US" sz="2000" b="1" dirty="0" err="1">
                <a:latin typeface="+mj-lt"/>
                <a:ea typeface="+mj-ea"/>
                <a:cs typeface="+mj-cs"/>
              </a:rPr>
              <a:t>Issatov</a:t>
            </a:r>
            <a:endParaRPr lang="ru-RU" sz="2000" b="1" dirty="0">
              <a:latin typeface="+mj-lt"/>
              <a:ea typeface="+mj-ea"/>
              <a:cs typeface="+mj-cs"/>
            </a:endParaRPr>
          </a:p>
        </p:txBody>
      </p:sp>
    </p:spTree>
    <p:extLst>
      <p:ext uri="{BB962C8B-B14F-4D97-AF65-F5344CB8AC3E}">
        <p14:creationId xmlns:p14="http://schemas.microsoft.com/office/powerpoint/2010/main" val="3461943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9E5F48-B1EE-49DD-9464-2645A7BD0A0C}"/>
              </a:ext>
            </a:extLst>
          </p:cNvPr>
          <p:cNvSpPr>
            <a:spLocks noGrp="1"/>
          </p:cNvSpPr>
          <p:nvPr>
            <p:ph type="title"/>
          </p:nvPr>
        </p:nvSpPr>
        <p:spPr/>
        <p:txBody>
          <a:bodyPr/>
          <a:lstStyle/>
          <a:p>
            <a:r>
              <a:rPr lang="en-US" dirty="0"/>
              <a:t>Two-dimensional Ionization Beam Profile Monitor</a:t>
            </a:r>
            <a:endParaRPr lang="ru-RU" dirty="0"/>
          </a:p>
        </p:txBody>
      </p:sp>
      <p:pic>
        <p:nvPicPr>
          <p:cNvPr id="9" name="Объект 8">
            <a:extLst>
              <a:ext uri="{FF2B5EF4-FFF2-40B4-BE49-F238E27FC236}">
                <a16:creationId xmlns:a16="http://schemas.microsoft.com/office/drawing/2014/main" id="{7A128D23-0B4E-498C-9ED5-CFCC433192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84394" y="1542750"/>
            <a:ext cx="4167706" cy="4209228"/>
          </a:xfrm>
        </p:spPr>
      </p:pic>
      <p:sp>
        <p:nvSpPr>
          <p:cNvPr id="5" name="Номер слайда 4">
            <a:extLst>
              <a:ext uri="{FF2B5EF4-FFF2-40B4-BE49-F238E27FC236}">
                <a16:creationId xmlns:a16="http://schemas.microsoft.com/office/drawing/2014/main" id="{5AB09624-2E4E-4B1C-8068-F8ABE690FA9F}"/>
              </a:ext>
            </a:extLst>
          </p:cNvPr>
          <p:cNvSpPr>
            <a:spLocks noGrp="1"/>
          </p:cNvSpPr>
          <p:nvPr>
            <p:ph type="sldNum" sz="quarter" idx="12"/>
          </p:nvPr>
        </p:nvSpPr>
        <p:spPr/>
        <p:txBody>
          <a:bodyPr/>
          <a:lstStyle/>
          <a:p>
            <a:fld id="{E764712B-7155-4D81-9DBD-22E682A4DE31}" type="slidenum">
              <a:rPr lang="ru-RU" smtClean="0"/>
              <a:pPr/>
              <a:t>10</a:t>
            </a:fld>
            <a:endParaRPr lang="ru-RU"/>
          </a:p>
        </p:txBody>
      </p:sp>
      <p:pic>
        <p:nvPicPr>
          <p:cNvPr id="10" name="Рисунок 9">
            <a:extLst>
              <a:ext uri="{FF2B5EF4-FFF2-40B4-BE49-F238E27FC236}">
                <a16:creationId xmlns:a16="http://schemas.microsoft.com/office/drawing/2014/main" id="{89EFECAD-C982-4196-A1F0-DE82DB0ABD94}"/>
              </a:ext>
            </a:extLst>
          </p:cNvPr>
          <p:cNvPicPr>
            <a:picLocks noChangeAspect="1"/>
          </p:cNvPicPr>
          <p:nvPr/>
        </p:nvPicPr>
        <p:blipFill>
          <a:blip r:embed="rId3"/>
          <a:stretch>
            <a:fillRect/>
          </a:stretch>
        </p:blipFill>
        <p:spPr>
          <a:xfrm>
            <a:off x="383452" y="1494042"/>
            <a:ext cx="4266284" cy="3615346"/>
          </a:xfrm>
          <a:prstGeom prst="rect">
            <a:avLst/>
          </a:prstGeom>
        </p:spPr>
      </p:pic>
      <p:sp>
        <p:nvSpPr>
          <p:cNvPr id="11" name="Нижний колонтитул 3">
            <a:extLst>
              <a:ext uri="{FF2B5EF4-FFF2-40B4-BE49-F238E27FC236}">
                <a16:creationId xmlns:a16="http://schemas.microsoft.com/office/drawing/2014/main" id="{0C36C189-99F8-4354-8318-C058C8FF1623}"/>
              </a:ext>
            </a:extLst>
          </p:cNvPr>
          <p:cNvSpPr>
            <a:spLocks noGrp="1"/>
          </p:cNvSpPr>
          <p:nvPr>
            <p:ph type="ftr" sz="quarter" idx="11"/>
          </p:nvPr>
        </p:nvSpPr>
        <p:spPr>
          <a:xfrm>
            <a:off x="3511550" y="6356349"/>
            <a:ext cx="5168900" cy="365125"/>
          </a:xfrm>
        </p:spPr>
        <p:txBody>
          <a:bodyPr/>
          <a:lstStyle/>
          <a:p>
            <a:r>
              <a:rPr lang="en-US" dirty="0"/>
              <a:t>Measurement of the detail of the transverse beam distribution by a non-destructive diagnostic method based on the ionization of residual gases</a:t>
            </a:r>
            <a:endParaRPr lang="ru-RU" dirty="0"/>
          </a:p>
        </p:txBody>
      </p:sp>
      <p:sp>
        <p:nvSpPr>
          <p:cNvPr id="12" name="Прямоугольник 11">
            <a:extLst>
              <a:ext uri="{FF2B5EF4-FFF2-40B4-BE49-F238E27FC236}">
                <a16:creationId xmlns:a16="http://schemas.microsoft.com/office/drawing/2014/main" id="{BEC762C6-BCB7-48A3-9200-11A8C39F1B40}"/>
              </a:ext>
            </a:extLst>
          </p:cNvPr>
          <p:cNvSpPr/>
          <p:nvPr/>
        </p:nvSpPr>
        <p:spPr>
          <a:xfrm>
            <a:off x="7337755" y="5787954"/>
            <a:ext cx="4860984" cy="646331"/>
          </a:xfrm>
          <a:prstGeom prst="rect">
            <a:avLst/>
          </a:prstGeom>
        </p:spPr>
        <p:txBody>
          <a:bodyPr wrap="square">
            <a:spAutoFit/>
          </a:bodyPr>
          <a:lstStyle/>
          <a:p>
            <a:pPr algn="ctr"/>
            <a:r>
              <a:rPr lang="en-US" dirty="0"/>
              <a:t>Screenshot of the program for working with the ion beam profile monitor</a:t>
            </a:r>
            <a:endParaRPr lang="ru-RU" dirty="0">
              <a:highlight>
                <a:srgbClr val="FFFF00"/>
              </a:highlight>
            </a:endParaRPr>
          </a:p>
        </p:txBody>
      </p:sp>
      <p:pic>
        <p:nvPicPr>
          <p:cNvPr id="13" name="Рисунок 2">
            <a:extLst>
              <a:ext uri="{FF2B5EF4-FFF2-40B4-BE49-F238E27FC236}">
                <a16:creationId xmlns:a16="http://schemas.microsoft.com/office/drawing/2014/main" id="{8B8E0D33-C814-4F31-9B8F-B472D2BF214F}"/>
              </a:ext>
            </a:extLst>
          </p:cNvPr>
          <p:cNvPicPr>
            <a:picLocks noChangeAspect="1" noChangeArrowheads="1"/>
          </p:cNvPicPr>
          <p:nvPr/>
        </p:nvPicPr>
        <p:blipFill>
          <a:blip r:embed="rId4" cstate="print"/>
          <a:srcRect/>
          <a:stretch>
            <a:fillRect/>
          </a:stretch>
        </p:blipFill>
        <p:spPr bwMode="auto">
          <a:xfrm>
            <a:off x="4649736" y="2198560"/>
            <a:ext cx="2059272" cy="1510910"/>
          </a:xfrm>
          <a:prstGeom prst="rect">
            <a:avLst/>
          </a:prstGeom>
          <a:noFill/>
          <a:ln w="9525">
            <a:noFill/>
            <a:miter lim="800000"/>
            <a:headEnd/>
            <a:tailEnd/>
          </a:ln>
        </p:spPr>
      </p:pic>
      <p:pic>
        <p:nvPicPr>
          <p:cNvPr id="14" name="Рисунок 13">
            <a:extLst>
              <a:ext uri="{FF2B5EF4-FFF2-40B4-BE49-F238E27FC236}">
                <a16:creationId xmlns:a16="http://schemas.microsoft.com/office/drawing/2014/main" id="{8E126B59-374A-4C25-99C3-64AF9E100D3F}"/>
              </a:ext>
            </a:extLst>
          </p:cNvPr>
          <p:cNvPicPr>
            <a:picLocks noChangeAspect="1"/>
          </p:cNvPicPr>
          <p:nvPr/>
        </p:nvPicPr>
        <p:blipFill rotWithShape="1">
          <a:blip r:embed="rId5" cstate="print"/>
          <a:srcRect b="46010"/>
          <a:stretch/>
        </p:blipFill>
        <p:spPr>
          <a:xfrm>
            <a:off x="3140922" y="1553765"/>
            <a:ext cx="2173990" cy="523327"/>
          </a:xfrm>
          <a:prstGeom prst="rect">
            <a:avLst/>
          </a:prstGeom>
        </p:spPr>
      </p:pic>
      <p:pic>
        <p:nvPicPr>
          <p:cNvPr id="15" name="Рисунок 14">
            <a:extLst>
              <a:ext uri="{FF2B5EF4-FFF2-40B4-BE49-F238E27FC236}">
                <a16:creationId xmlns:a16="http://schemas.microsoft.com/office/drawing/2014/main" id="{21A25F4F-16D3-45C4-8304-53014B7702FC}"/>
              </a:ext>
            </a:extLst>
          </p:cNvPr>
          <p:cNvPicPr>
            <a:picLocks noChangeAspect="1"/>
          </p:cNvPicPr>
          <p:nvPr/>
        </p:nvPicPr>
        <p:blipFill>
          <a:blip r:embed="rId6" cstate="print"/>
          <a:stretch>
            <a:fillRect/>
          </a:stretch>
        </p:blipFill>
        <p:spPr>
          <a:xfrm>
            <a:off x="5463875" y="1539136"/>
            <a:ext cx="2071556" cy="659424"/>
          </a:xfrm>
          <a:prstGeom prst="rect">
            <a:avLst/>
          </a:prstGeom>
        </p:spPr>
      </p:pic>
      <p:pic>
        <p:nvPicPr>
          <p:cNvPr id="16" name="Рисунок 15">
            <a:extLst>
              <a:ext uri="{FF2B5EF4-FFF2-40B4-BE49-F238E27FC236}">
                <a16:creationId xmlns:a16="http://schemas.microsoft.com/office/drawing/2014/main" id="{04FDE26F-0518-4650-BCB1-2A418FE76F73}"/>
              </a:ext>
            </a:extLst>
          </p:cNvPr>
          <p:cNvPicPr>
            <a:picLocks noChangeAspect="1"/>
          </p:cNvPicPr>
          <p:nvPr/>
        </p:nvPicPr>
        <p:blipFill>
          <a:blip r:embed="rId7"/>
          <a:stretch>
            <a:fillRect/>
          </a:stretch>
        </p:blipFill>
        <p:spPr>
          <a:xfrm>
            <a:off x="3858204" y="3702732"/>
            <a:ext cx="2558450" cy="2457900"/>
          </a:xfrm>
          <a:prstGeom prst="rect">
            <a:avLst/>
          </a:prstGeom>
        </p:spPr>
      </p:pic>
    </p:spTree>
    <p:extLst>
      <p:ext uri="{BB962C8B-B14F-4D97-AF65-F5344CB8AC3E}">
        <p14:creationId xmlns:p14="http://schemas.microsoft.com/office/powerpoint/2010/main" val="3826733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0F5DF5-F7A3-4453-B2D5-3A48BE2520AB}"/>
              </a:ext>
            </a:extLst>
          </p:cNvPr>
          <p:cNvSpPr>
            <a:spLocks noGrp="1"/>
          </p:cNvSpPr>
          <p:nvPr>
            <p:ph type="title"/>
          </p:nvPr>
        </p:nvSpPr>
        <p:spPr/>
        <p:txBody>
          <a:bodyPr/>
          <a:lstStyle/>
          <a:p>
            <a:r>
              <a:rPr lang="en-US" dirty="0"/>
              <a:t>Location on the IC-100</a:t>
            </a:r>
            <a:endParaRPr lang="ru-RU" dirty="0"/>
          </a:p>
        </p:txBody>
      </p:sp>
      <p:sp>
        <p:nvSpPr>
          <p:cNvPr id="4" name="Нижний колонтитул 3">
            <a:extLst>
              <a:ext uri="{FF2B5EF4-FFF2-40B4-BE49-F238E27FC236}">
                <a16:creationId xmlns:a16="http://schemas.microsoft.com/office/drawing/2014/main" id="{591AED0B-18A7-49B9-8E1E-95FA848CB9BE}"/>
              </a:ext>
            </a:extLst>
          </p:cNvPr>
          <p:cNvSpPr>
            <a:spLocks noGrp="1"/>
          </p:cNvSpPr>
          <p:nvPr>
            <p:ph type="ftr" sz="quarter" idx="11"/>
          </p:nvPr>
        </p:nvSpPr>
        <p:spPr/>
        <p:txBody>
          <a:bodyPr/>
          <a:lstStyle/>
          <a:p>
            <a:r>
              <a:rPr lang="en-US" dirty="0"/>
              <a:t>Measurement of the detail of the transverse beam distribution by a non-destructive diagnostic method based on the ionization of residual gases</a:t>
            </a:r>
            <a:endParaRPr lang="ru-RU" dirty="0"/>
          </a:p>
        </p:txBody>
      </p:sp>
      <p:sp>
        <p:nvSpPr>
          <p:cNvPr id="5" name="Номер слайда 4">
            <a:extLst>
              <a:ext uri="{FF2B5EF4-FFF2-40B4-BE49-F238E27FC236}">
                <a16:creationId xmlns:a16="http://schemas.microsoft.com/office/drawing/2014/main" id="{7D975C1C-5821-4EB4-940E-CA1A80342D2E}"/>
              </a:ext>
            </a:extLst>
          </p:cNvPr>
          <p:cNvSpPr>
            <a:spLocks noGrp="1"/>
          </p:cNvSpPr>
          <p:nvPr>
            <p:ph type="sldNum" sz="quarter" idx="12"/>
          </p:nvPr>
        </p:nvSpPr>
        <p:spPr/>
        <p:txBody>
          <a:bodyPr/>
          <a:lstStyle/>
          <a:p>
            <a:fld id="{E764712B-7155-4D81-9DBD-22E682A4DE31}" type="slidenum">
              <a:rPr lang="ru-RU" smtClean="0"/>
              <a:pPr/>
              <a:t>11</a:t>
            </a:fld>
            <a:endParaRPr lang="ru-RU"/>
          </a:p>
        </p:txBody>
      </p:sp>
      <mc:AlternateContent xmlns:mc="http://schemas.openxmlformats.org/markup-compatibility/2006">
        <mc:Choice xmlns:a14="http://schemas.microsoft.com/office/drawing/2010/main" Requires="a14">
          <p:graphicFrame>
            <p:nvGraphicFramePr>
              <p:cNvPr id="13" name="Таблица 12">
                <a:extLst>
                  <a:ext uri="{FF2B5EF4-FFF2-40B4-BE49-F238E27FC236}">
                    <a16:creationId xmlns:a16="http://schemas.microsoft.com/office/drawing/2014/main" id="{C3C1A854-EDCE-402C-AC0D-FE3280715AF0}"/>
                  </a:ext>
                </a:extLst>
              </p:cNvPr>
              <p:cNvGraphicFramePr>
                <a:graphicFrameLocks noGrp="1"/>
              </p:cNvGraphicFramePr>
              <p:nvPr>
                <p:extLst>
                  <p:ext uri="{D42A27DB-BD31-4B8C-83A1-F6EECF244321}">
                    <p14:modId xmlns:p14="http://schemas.microsoft.com/office/powerpoint/2010/main" val="978975145"/>
                  </p:ext>
                </p:extLst>
              </p:nvPr>
            </p:nvGraphicFramePr>
            <p:xfrm>
              <a:off x="8454311" y="1798363"/>
              <a:ext cx="3256133" cy="3896110"/>
            </p:xfrm>
            <a:graphic>
              <a:graphicData uri="http://schemas.openxmlformats.org/drawingml/2006/table">
                <a:tbl>
                  <a:tblPr firstRow="1" bandRow="1">
                    <a:tableStyleId>{5C22544A-7EE6-4342-B048-85BDC9FD1C3A}</a:tableStyleId>
                  </a:tblPr>
                  <a:tblGrid>
                    <a:gridCol w="2165883">
                      <a:extLst>
                        <a:ext uri="{9D8B030D-6E8A-4147-A177-3AD203B41FA5}">
                          <a16:colId xmlns:a16="http://schemas.microsoft.com/office/drawing/2014/main" val="124091592"/>
                        </a:ext>
                      </a:extLst>
                    </a:gridCol>
                    <a:gridCol w="1090250">
                      <a:extLst>
                        <a:ext uri="{9D8B030D-6E8A-4147-A177-3AD203B41FA5}">
                          <a16:colId xmlns:a16="http://schemas.microsoft.com/office/drawing/2014/main" val="1194747049"/>
                        </a:ext>
                      </a:extLst>
                    </a:gridCol>
                  </a:tblGrid>
                  <a:tr h="779222">
                    <a:tc>
                      <a:txBody>
                        <a:bodyPr/>
                        <a:lstStyle/>
                        <a:p>
                          <a:pPr algn="l"/>
                          <a:r>
                            <a:rPr lang="en-US" sz="1200" dirty="0">
                              <a:solidFill>
                                <a:schemeClr val="tx1"/>
                              </a:solidFill>
                            </a:rPr>
                            <a:t>Parameter</a:t>
                          </a:r>
                          <a:endParaRPr lang="ru-RU"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solidFill>
                                <a:schemeClr val="tx1"/>
                              </a:solidFill>
                            </a:rPr>
                            <a:t>Meaning</a:t>
                          </a:r>
                          <a:endParaRPr lang="ru-RU"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9252910"/>
                      </a:ext>
                    </a:extLst>
                  </a:tr>
                  <a:tr h="779222">
                    <a:tc>
                      <a:txBody>
                        <a:bodyPr/>
                        <a:lstStyle/>
                        <a:p>
                          <a:pPr algn="l"/>
                          <a:r>
                            <a:rPr lang="en-US" sz="1200" dirty="0"/>
                            <a:t>Ion energy, MeV/</a:t>
                          </a:r>
                          <a:r>
                            <a:rPr lang="en-US" sz="1200" dirty="0" err="1"/>
                            <a:t>nucle</a:t>
                          </a:r>
                          <a:endParaRPr lang="ru-R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0,9-1,1</a:t>
                          </a:r>
                          <a:endParaRPr lang="ru-R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1930033"/>
                      </a:ext>
                    </a:extLst>
                  </a:tr>
                  <a:tr h="779222">
                    <a:tc>
                      <a:txBody>
                        <a:bodyPr/>
                        <a:lstStyle/>
                        <a:p>
                          <a:pPr algn="l"/>
                          <a:r>
                            <a:rPr lang="en-US" sz="1200" dirty="0"/>
                            <a:t>Range of accelerated ions</a:t>
                          </a:r>
                          <a:endParaRPr lang="ru-R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t>A / Z = </a:t>
                          </a:r>
                          <a:r>
                            <a:rPr lang="en-US" sz="1200" dirty="0"/>
                            <a:t>5,0-5,95</a:t>
                          </a:r>
                          <a:endParaRPr lang="ru-R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5967413"/>
                      </a:ext>
                    </a:extLst>
                  </a:tr>
                  <a:tr h="779222">
                    <a:tc>
                      <a:txBody>
                        <a:bodyPr/>
                        <a:lstStyle/>
                        <a:p>
                          <a:pPr algn="l"/>
                          <a:r>
                            <a:rPr lang="en-US" sz="1200" dirty="0"/>
                            <a:t>Working vacuum in the cyclotron, </a:t>
                          </a:r>
                          <a:r>
                            <a:rPr lang="en-US" sz="1200" dirty="0" err="1"/>
                            <a:t>Torr</a:t>
                          </a:r>
                          <a:endParaRPr lang="ru-R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1200" i="1" smtClean="0">
                                        <a:latin typeface="Cambria Math" panose="02040503050406030204" pitchFamily="18" charset="0"/>
                                        <a:sym typeface="Symbol" panose="05050102010706020507" pitchFamily="18" charset="2"/>
                                      </a:rPr>
                                    </m:ctrlPr>
                                  </m:sSupPr>
                                  <m:e>
                                    <m:r>
                                      <a:rPr lang="ru-RU" sz="1200" b="0" i="1" smtClean="0">
                                        <a:latin typeface="Cambria Math"/>
                                        <a:sym typeface="Symbol" panose="05050102010706020507" pitchFamily="18" charset="2"/>
                                      </a:rPr>
                                      <m:t>5∗10</m:t>
                                    </m:r>
                                  </m:e>
                                  <m:sup>
                                    <m:r>
                                      <a:rPr lang="ru-RU" sz="1200" b="0" i="1" smtClean="0">
                                        <a:latin typeface="Cambria Math"/>
                                        <a:sym typeface="Symbol" panose="05050102010706020507" pitchFamily="18" charset="2"/>
                                      </a:rPr>
                                      <m:t>−8</m:t>
                                    </m:r>
                                  </m:sup>
                                </m:sSup>
                              </m:oMath>
                            </m:oMathPara>
                          </a14:m>
                          <a:endParaRPr lang="ru-RU" sz="1200" dirty="0">
                            <a:latin typeface="+mj-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1167034"/>
                      </a:ext>
                    </a:extLst>
                  </a:tr>
                  <a:tr h="779222">
                    <a:tc>
                      <a:txBody>
                        <a:bodyPr/>
                        <a:lstStyle/>
                        <a:p>
                          <a:pPr algn="l"/>
                          <a:r>
                            <a:rPr lang="en-US" sz="1200" dirty="0"/>
                            <a:t>Long-term stability of the extracted beam current, %</a:t>
                          </a:r>
                          <a:endParaRPr lang="ru-R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200" dirty="0">
                              <a:sym typeface="Symbol" panose="05050102010706020507" pitchFamily="18" charset="2"/>
                            </a:rPr>
                            <a:t> 10-15</a:t>
                          </a:r>
                          <a:endParaRPr lang="ru-R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5137228"/>
                      </a:ext>
                    </a:extLst>
                  </a:tr>
                </a:tbl>
              </a:graphicData>
            </a:graphic>
          </p:graphicFrame>
        </mc:Choice>
        <mc:Fallback>
          <p:graphicFrame>
            <p:nvGraphicFramePr>
              <p:cNvPr id="13" name="Таблица 12">
                <a:extLst>
                  <a:ext uri="{FF2B5EF4-FFF2-40B4-BE49-F238E27FC236}">
                    <a16:creationId xmlns:a16="http://schemas.microsoft.com/office/drawing/2014/main" id="{C3C1A854-EDCE-402C-AC0D-FE3280715AF0}"/>
                  </a:ext>
                </a:extLst>
              </p:cNvPr>
              <p:cNvGraphicFramePr>
                <a:graphicFrameLocks noGrp="1"/>
              </p:cNvGraphicFramePr>
              <p:nvPr>
                <p:extLst>
                  <p:ext uri="{D42A27DB-BD31-4B8C-83A1-F6EECF244321}">
                    <p14:modId xmlns:p14="http://schemas.microsoft.com/office/powerpoint/2010/main" val="978975145"/>
                  </p:ext>
                </p:extLst>
              </p:nvPr>
            </p:nvGraphicFramePr>
            <p:xfrm>
              <a:off x="8454311" y="1798363"/>
              <a:ext cx="3256133" cy="3896110"/>
            </p:xfrm>
            <a:graphic>
              <a:graphicData uri="http://schemas.openxmlformats.org/drawingml/2006/table">
                <a:tbl>
                  <a:tblPr firstRow="1" bandRow="1">
                    <a:tableStyleId>{5C22544A-7EE6-4342-B048-85BDC9FD1C3A}</a:tableStyleId>
                  </a:tblPr>
                  <a:tblGrid>
                    <a:gridCol w="2165883">
                      <a:extLst>
                        <a:ext uri="{9D8B030D-6E8A-4147-A177-3AD203B41FA5}">
                          <a16:colId xmlns:a16="http://schemas.microsoft.com/office/drawing/2014/main" val="124091592"/>
                        </a:ext>
                      </a:extLst>
                    </a:gridCol>
                    <a:gridCol w="1090250">
                      <a:extLst>
                        <a:ext uri="{9D8B030D-6E8A-4147-A177-3AD203B41FA5}">
                          <a16:colId xmlns:a16="http://schemas.microsoft.com/office/drawing/2014/main" val="1194747049"/>
                        </a:ext>
                      </a:extLst>
                    </a:gridCol>
                  </a:tblGrid>
                  <a:tr h="779222">
                    <a:tc>
                      <a:txBody>
                        <a:bodyPr/>
                        <a:lstStyle/>
                        <a:p>
                          <a:pPr algn="l"/>
                          <a:r>
                            <a:rPr lang="en-US" sz="1200" dirty="0">
                              <a:solidFill>
                                <a:schemeClr val="tx1"/>
                              </a:solidFill>
                            </a:rPr>
                            <a:t>Parameter</a:t>
                          </a:r>
                          <a:endParaRPr lang="ru-RU"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solidFill>
                                <a:schemeClr val="tx1"/>
                              </a:solidFill>
                            </a:rPr>
                            <a:t>Meaning</a:t>
                          </a:r>
                          <a:endParaRPr lang="ru-RU"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9252910"/>
                      </a:ext>
                    </a:extLst>
                  </a:tr>
                  <a:tr h="779222">
                    <a:tc>
                      <a:txBody>
                        <a:bodyPr/>
                        <a:lstStyle/>
                        <a:p>
                          <a:pPr algn="l"/>
                          <a:r>
                            <a:rPr lang="en-US" sz="1200" dirty="0"/>
                            <a:t>Ion energy, MeV/</a:t>
                          </a:r>
                          <a:r>
                            <a:rPr lang="en-US" sz="1200" dirty="0" err="1"/>
                            <a:t>nucle</a:t>
                          </a:r>
                          <a:endParaRPr lang="ru-R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0,9-1,1</a:t>
                          </a:r>
                          <a:endParaRPr lang="ru-R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1930033"/>
                      </a:ext>
                    </a:extLst>
                  </a:tr>
                  <a:tr h="779222">
                    <a:tc>
                      <a:txBody>
                        <a:bodyPr/>
                        <a:lstStyle/>
                        <a:p>
                          <a:pPr algn="l"/>
                          <a:r>
                            <a:rPr lang="en-US" sz="1200" dirty="0"/>
                            <a:t>Range of accelerated ions</a:t>
                          </a:r>
                          <a:endParaRPr lang="ru-R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t>A / Z = </a:t>
                          </a:r>
                          <a:r>
                            <a:rPr lang="en-US" sz="1200" dirty="0"/>
                            <a:t>5,0-5,95</a:t>
                          </a:r>
                          <a:endParaRPr lang="ru-R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5967413"/>
                      </a:ext>
                    </a:extLst>
                  </a:tr>
                  <a:tr h="779222">
                    <a:tc>
                      <a:txBody>
                        <a:bodyPr/>
                        <a:lstStyle/>
                        <a:p>
                          <a:pPr algn="l"/>
                          <a:r>
                            <a:rPr lang="en-US" sz="1200" dirty="0"/>
                            <a:t>Working vacuum in the cyclotron, </a:t>
                          </a:r>
                          <a:r>
                            <a:rPr lang="en-US" sz="1200" dirty="0" err="1"/>
                            <a:t>Torr</a:t>
                          </a:r>
                          <a:endParaRPr lang="ru-R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000" t="-301563" r="-1117" b="-101563"/>
                          </a:stretch>
                        </a:blipFill>
                      </a:tcPr>
                    </a:tc>
                    <a:extLst>
                      <a:ext uri="{0D108BD9-81ED-4DB2-BD59-A6C34878D82A}">
                        <a16:rowId xmlns:a16="http://schemas.microsoft.com/office/drawing/2014/main" val="1921167034"/>
                      </a:ext>
                    </a:extLst>
                  </a:tr>
                  <a:tr h="779222">
                    <a:tc>
                      <a:txBody>
                        <a:bodyPr/>
                        <a:lstStyle/>
                        <a:p>
                          <a:pPr algn="l"/>
                          <a:r>
                            <a:rPr lang="en-US" sz="1200" dirty="0"/>
                            <a:t>Long-term stability of the extracted beam current, %</a:t>
                          </a:r>
                          <a:endParaRPr lang="ru-R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200" dirty="0">
                              <a:sym typeface="Symbol" panose="05050102010706020507" pitchFamily="18" charset="2"/>
                            </a:rPr>
                            <a:t> 10-15</a:t>
                          </a:r>
                          <a:endParaRPr lang="ru-RU"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5137228"/>
                      </a:ext>
                    </a:extLst>
                  </a:tr>
                </a:tbl>
              </a:graphicData>
            </a:graphic>
          </p:graphicFrame>
        </mc:Fallback>
      </mc:AlternateContent>
      <p:sp>
        <p:nvSpPr>
          <p:cNvPr id="18" name="Прямоугольник 17">
            <a:extLst>
              <a:ext uri="{FF2B5EF4-FFF2-40B4-BE49-F238E27FC236}">
                <a16:creationId xmlns:a16="http://schemas.microsoft.com/office/drawing/2014/main" id="{21081F7F-FE64-43F1-86A9-F5DD11367DF8}"/>
              </a:ext>
            </a:extLst>
          </p:cNvPr>
          <p:cNvSpPr/>
          <p:nvPr/>
        </p:nvSpPr>
        <p:spPr>
          <a:xfrm>
            <a:off x="7866795" y="5694473"/>
            <a:ext cx="4230810" cy="369332"/>
          </a:xfrm>
          <a:prstGeom prst="rect">
            <a:avLst/>
          </a:prstGeom>
        </p:spPr>
        <p:txBody>
          <a:bodyPr wrap="square">
            <a:spAutoFit/>
          </a:bodyPr>
          <a:lstStyle/>
          <a:p>
            <a:r>
              <a:rPr lang="en-US" dirty="0"/>
              <a:t>Basic parameters of the IC-100 accelerator</a:t>
            </a:r>
            <a:endParaRPr lang="ru-RU" dirty="0"/>
          </a:p>
        </p:txBody>
      </p:sp>
      <p:pic>
        <p:nvPicPr>
          <p:cNvPr id="8" name="Рисунок 7">
            <a:extLst>
              <a:ext uri="{FF2B5EF4-FFF2-40B4-BE49-F238E27FC236}">
                <a16:creationId xmlns:a16="http://schemas.microsoft.com/office/drawing/2014/main" id="{772E0523-E0BC-4D1B-A6CB-FF5D5697BEFD}"/>
              </a:ext>
            </a:extLst>
          </p:cNvPr>
          <p:cNvPicPr>
            <a:picLocks noChangeAspect="1"/>
          </p:cNvPicPr>
          <p:nvPr/>
        </p:nvPicPr>
        <p:blipFill>
          <a:blip r:embed="rId3"/>
          <a:stretch>
            <a:fillRect/>
          </a:stretch>
        </p:blipFill>
        <p:spPr>
          <a:xfrm>
            <a:off x="154402" y="1690688"/>
            <a:ext cx="3162609" cy="4216812"/>
          </a:xfrm>
          <a:prstGeom prst="rect">
            <a:avLst/>
          </a:prstGeom>
        </p:spPr>
      </p:pic>
      <p:pic>
        <p:nvPicPr>
          <p:cNvPr id="14" name="Рисунок 13">
            <a:extLst>
              <a:ext uri="{FF2B5EF4-FFF2-40B4-BE49-F238E27FC236}">
                <a16:creationId xmlns:a16="http://schemas.microsoft.com/office/drawing/2014/main" id="{4594B348-A575-425C-A186-8BB8C5FA0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7693" y="1678653"/>
            <a:ext cx="5776276" cy="2197378"/>
          </a:xfrm>
          <a:prstGeom prst="rect">
            <a:avLst/>
          </a:prstGeom>
        </p:spPr>
      </p:pic>
      <p:pic>
        <p:nvPicPr>
          <p:cNvPr id="15" name="Рисунок 14">
            <a:extLst>
              <a:ext uri="{FF2B5EF4-FFF2-40B4-BE49-F238E27FC236}">
                <a16:creationId xmlns:a16="http://schemas.microsoft.com/office/drawing/2014/main" id="{47F686CD-44FF-477D-9615-BDA58959936C}"/>
              </a:ext>
            </a:extLst>
          </p:cNvPr>
          <p:cNvPicPr>
            <a:picLocks noChangeAspect="1"/>
          </p:cNvPicPr>
          <p:nvPr/>
        </p:nvPicPr>
        <p:blipFill>
          <a:blip r:embed="rId5"/>
          <a:stretch>
            <a:fillRect/>
          </a:stretch>
        </p:blipFill>
        <p:spPr>
          <a:xfrm>
            <a:off x="3868602" y="4080658"/>
            <a:ext cx="1617229" cy="2129419"/>
          </a:xfrm>
          <a:prstGeom prst="rect">
            <a:avLst/>
          </a:prstGeom>
        </p:spPr>
      </p:pic>
    </p:spTree>
    <p:extLst>
      <p:ext uri="{BB962C8B-B14F-4D97-AF65-F5344CB8AC3E}">
        <p14:creationId xmlns:p14="http://schemas.microsoft.com/office/powerpoint/2010/main" val="1566905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8D1505-B17D-46D3-B6E8-E14B16820A15}"/>
              </a:ext>
            </a:extLst>
          </p:cNvPr>
          <p:cNvSpPr>
            <a:spLocks noGrp="1"/>
          </p:cNvSpPr>
          <p:nvPr>
            <p:ph type="title"/>
          </p:nvPr>
        </p:nvSpPr>
        <p:spPr/>
        <p:txBody>
          <a:bodyPr>
            <a:normAutofit/>
          </a:bodyPr>
          <a:lstStyle/>
          <a:p>
            <a:r>
              <a:rPr lang="en-US" sz="3600" dirty="0"/>
              <a:t>Electrical equipment for operation of the ionization beam profile monitor</a:t>
            </a:r>
            <a:endParaRPr lang="ru-RU" sz="3600" dirty="0"/>
          </a:p>
        </p:txBody>
      </p:sp>
      <p:sp>
        <p:nvSpPr>
          <p:cNvPr id="4" name="Нижний колонтитул 3">
            <a:extLst>
              <a:ext uri="{FF2B5EF4-FFF2-40B4-BE49-F238E27FC236}">
                <a16:creationId xmlns:a16="http://schemas.microsoft.com/office/drawing/2014/main" id="{5D826720-8674-472F-BA43-111612C74695}"/>
              </a:ext>
            </a:extLst>
          </p:cNvPr>
          <p:cNvSpPr>
            <a:spLocks noGrp="1"/>
          </p:cNvSpPr>
          <p:nvPr>
            <p:ph type="ftr" sz="quarter" idx="11"/>
          </p:nvPr>
        </p:nvSpPr>
        <p:spPr/>
        <p:txBody>
          <a:bodyPr/>
          <a:lstStyle/>
          <a:p>
            <a:r>
              <a:rPr lang="en-US" dirty="0"/>
              <a:t>Measurement of the detail of the transverse beam distribution by a non-destructive diagnostic method based on the ionization of residual gases</a:t>
            </a:r>
            <a:endParaRPr lang="ru-RU" dirty="0"/>
          </a:p>
        </p:txBody>
      </p:sp>
      <p:sp>
        <p:nvSpPr>
          <p:cNvPr id="5" name="Номер слайда 4">
            <a:extLst>
              <a:ext uri="{FF2B5EF4-FFF2-40B4-BE49-F238E27FC236}">
                <a16:creationId xmlns:a16="http://schemas.microsoft.com/office/drawing/2014/main" id="{82B3475F-5E1F-44BC-8F37-B1CDF3E33398}"/>
              </a:ext>
            </a:extLst>
          </p:cNvPr>
          <p:cNvSpPr>
            <a:spLocks noGrp="1"/>
          </p:cNvSpPr>
          <p:nvPr>
            <p:ph type="sldNum" sz="quarter" idx="12"/>
          </p:nvPr>
        </p:nvSpPr>
        <p:spPr/>
        <p:txBody>
          <a:bodyPr/>
          <a:lstStyle/>
          <a:p>
            <a:fld id="{E764712B-7155-4D81-9DBD-22E682A4DE31}" type="slidenum">
              <a:rPr lang="ru-RU" smtClean="0"/>
              <a:pPr/>
              <a:t>12</a:t>
            </a:fld>
            <a:endParaRPr lang="ru-RU"/>
          </a:p>
        </p:txBody>
      </p:sp>
      <p:pic>
        <p:nvPicPr>
          <p:cNvPr id="8" name="Рисунок 7">
            <a:extLst>
              <a:ext uri="{FF2B5EF4-FFF2-40B4-BE49-F238E27FC236}">
                <a16:creationId xmlns:a16="http://schemas.microsoft.com/office/drawing/2014/main" id="{565C3E49-609C-4874-A669-9C10B054E925}"/>
              </a:ext>
            </a:extLst>
          </p:cNvPr>
          <p:cNvPicPr>
            <a:picLocks noChangeAspect="1"/>
          </p:cNvPicPr>
          <p:nvPr/>
        </p:nvPicPr>
        <p:blipFill rotWithShape="1">
          <a:blip r:embed="rId2" cstate="print"/>
          <a:srcRect t="2965" b="3917"/>
          <a:stretch/>
        </p:blipFill>
        <p:spPr>
          <a:xfrm>
            <a:off x="988919" y="1690688"/>
            <a:ext cx="4285708" cy="4051882"/>
          </a:xfrm>
          <a:prstGeom prst="rect">
            <a:avLst/>
          </a:prstGeom>
        </p:spPr>
      </p:pic>
      <p:pic>
        <p:nvPicPr>
          <p:cNvPr id="9" name="Рисунок 8">
            <a:extLst>
              <a:ext uri="{FF2B5EF4-FFF2-40B4-BE49-F238E27FC236}">
                <a16:creationId xmlns:a16="http://schemas.microsoft.com/office/drawing/2014/main" id="{86ED4C3D-25D5-4022-95F8-4130331AFB24}"/>
              </a:ext>
            </a:extLst>
          </p:cNvPr>
          <p:cNvPicPr>
            <a:picLocks noChangeAspect="1"/>
          </p:cNvPicPr>
          <p:nvPr/>
        </p:nvPicPr>
        <p:blipFill rotWithShape="1">
          <a:blip r:embed="rId3" cstate="print"/>
          <a:srcRect b="46010"/>
          <a:stretch/>
        </p:blipFill>
        <p:spPr>
          <a:xfrm>
            <a:off x="5939617" y="1661503"/>
            <a:ext cx="2670983" cy="642964"/>
          </a:xfrm>
          <a:prstGeom prst="rect">
            <a:avLst/>
          </a:prstGeom>
        </p:spPr>
      </p:pic>
      <p:pic>
        <p:nvPicPr>
          <p:cNvPr id="10" name="Рисунок 9">
            <a:extLst>
              <a:ext uri="{FF2B5EF4-FFF2-40B4-BE49-F238E27FC236}">
                <a16:creationId xmlns:a16="http://schemas.microsoft.com/office/drawing/2014/main" id="{1DC33644-C9D7-4BC0-9E32-7AB71BEE8DBD}"/>
              </a:ext>
            </a:extLst>
          </p:cNvPr>
          <p:cNvPicPr>
            <a:picLocks noChangeAspect="1"/>
          </p:cNvPicPr>
          <p:nvPr/>
        </p:nvPicPr>
        <p:blipFill>
          <a:blip r:embed="rId4" cstate="print"/>
          <a:stretch>
            <a:fillRect/>
          </a:stretch>
        </p:blipFill>
        <p:spPr>
          <a:xfrm>
            <a:off x="8946422" y="1636880"/>
            <a:ext cx="2071556" cy="659424"/>
          </a:xfrm>
          <a:prstGeom prst="rect">
            <a:avLst/>
          </a:prstGeom>
        </p:spPr>
      </p:pic>
      <p:sp>
        <p:nvSpPr>
          <p:cNvPr id="3" name="Прямоугольник 2">
            <a:extLst>
              <a:ext uri="{FF2B5EF4-FFF2-40B4-BE49-F238E27FC236}">
                <a16:creationId xmlns:a16="http://schemas.microsoft.com/office/drawing/2014/main" id="{9E83CC93-B3E9-41AB-BD03-54B203790C70}"/>
              </a:ext>
            </a:extLst>
          </p:cNvPr>
          <p:cNvSpPr/>
          <p:nvPr/>
        </p:nvSpPr>
        <p:spPr>
          <a:xfrm>
            <a:off x="5274627" y="4561697"/>
            <a:ext cx="6464060" cy="1477328"/>
          </a:xfrm>
          <a:prstGeom prst="rect">
            <a:avLst/>
          </a:prstGeom>
        </p:spPr>
        <p:txBody>
          <a:bodyPr wrap="square">
            <a:spAutoFit/>
          </a:bodyPr>
          <a:lstStyle/>
          <a:p>
            <a:pPr algn="just">
              <a:spcAft>
                <a:spcPts val="600"/>
              </a:spcAft>
            </a:pPr>
            <a:r>
              <a:rPr lang="en-US" dirty="0"/>
              <a:t>The control and information processing system is designed to supply operating voltages, provide an algorithm for switching on, switching off and operating, taking measurements from an ionization </a:t>
            </a:r>
            <a:r>
              <a:rPr lang="en-US" dirty="0" err="1"/>
              <a:t>profilometer</a:t>
            </a:r>
            <a:r>
              <a:rPr lang="en-US" dirty="0"/>
              <a:t>.</a:t>
            </a:r>
            <a:r>
              <a:rPr lang="ru-RU" dirty="0"/>
              <a:t> </a:t>
            </a:r>
            <a:r>
              <a:rPr lang="en-US" dirty="0"/>
              <a:t>Displaying the received information in graphical form on a computer</a:t>
            </a:r>
            <a:endParaRPr lang="ru-RU" dirty="0"/>
          </a:p>
        </p:txBody>
      </p:sp>
      <p:pic>
        <p:nvPicPr>
          <p:cNvPr id="11" name="Рисунок 10">
            <a:extLst>
              <a:ext uri="{FF2B5EF4-FFF2-40B4-BE49-F238E27FC236}">
                <a16:creationId xmlns:a16="http://schemas.microsoft.com/office/drawing/2014/main" id="{B3D86196-A150-4319-B0F8-A2549AE419FA}"/>
              </a:ext>
            </a:extLst>
          </p:cNvPr>
          <p:cNvPicPr>
            <a:picLocks noChangeAspect="1"/>
          </p:cNvPicPr>
          <p:nvPr/>
        </p:nvPicPr>
        <p:blipFill rotWithShape="1">
          <a:blip r:embed="rId5">
            <a:extLst>
              <a:ext uri="{28A0092B-C50C-407E-A947-70E740481C1C}">
                <a14:useLocalDpi xmlns:a14="http://schemas.microsoft.com/office/drawing/2010/main" val="0"/>
              </a:ext>
            </a:extLst>
          </a:blip>
          <a:srcRect l="2296" t="36730" r="5912" b="27925"/>
          <a:stretch/>
        </p:blipFill>
        <p:spPr>
          <a:xfrm>
            <a:off x="5414802" y="2510143"/>
            <a:ext cx="6391596" cy="1845878"/>
          </a:xfrm>
          <a:prstGeom prst="rect">
            <a:avLst/>
          </a:prstGeom>
        </p:spPr>
      </p:pic>
    </p:spTree>
    <p:extLst>
      <p:ext uri="{BB962C8B-B14F-4D97-AF65-F5344CB8AC3E}">
        <p14:creationId xmlns:p14="http://schemas.microsoft.com/office/powerpoint/2010/main" val="2366344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56FF2D-BD23-4F3B-8BB0-922DFE35DAC2}"/>
              </a:ext>
            </a:extLst>
          </p:cNvPr>
          <p:cNvSpPr>
            <a:spLocks noGrp="1"/>
          </p:cNvSpPr>
          <p:nvPr>
            <p:ph type="title"/>
          </p:nvPr>
        </p:nvSpPr>
        <p:spPr/>
        <p:txBody>
          <a:bodyPr/>
          <a:lstStyle/>
          <a:p>
            <a:r>
              <a:rPr lang="en-US" dirty="0"/>
              <a:t>Beam Profile Monitor Test</a:t>
            </a:r>
            <a:endParaRPr lang="ru-RU" dirty="0"/>
          </a:p>
        </p:txBody>
      </p:sp>
      <p:sp>
        <p:nvSpPr>
          <p:cNvPr id="4" name="Нижний колонтитул 3">
            <a:extLst>
              <a:ext uri="{FF2B5EF4-FFF2-40B4-BE49-F238E27FC236}">
                <a16:creationId xmlns:a16="http://schemas.microsoft.com/office/drawing/2014/main" id="{1CBEC36A-8BEA-4EC5-846A-5DF17FBD13FA}"/>
              </a:ext>
            </a:extLst>
          </p:cNvPr>
          <p:cNvSpPr>
            <a:spLocks noGrp="1"/>
          </p:cNvSpPr>
          <p:nvPr>
            <p:ph type="ftr" sz="quarter" idx="11"/>
          </p:nvPr>
        </p:nvSpPr>
        <p:spPr/>
        <p:txBody>
          <a:bodyPr/>
          <a:lstStyle/>
          <a:p>
            <a:r>
              <a:rPr lang="en-US" dirty="0"/>
              <a:t>Measurement of the detail of the transverse beam distribution by a non-destructive diagnostic method based on the ionization of residual gases</a:t>
            </a:r>
            <a:endParaRPr lang="ru-RU" dirty="0"/>
          </a:p>
        </p:txBody>
      </p:sp>
      <p:sp>
        <p:nvSpPr>
          <p:cNvPr id="5" name="Номер слайда 4">
            <a:extLst>
              <a:ext uri="{FF2B5EF4-FFF2-40B4-BE49-F238E27FC236}">
                <a16:creationId xmlns:a16="http://schemas.microsoft.com/office/drawing/2014/main" id="{45AA89F7-FBF4-4521-B855-0D4B3E7BF528}"/>
              </a:ext>
            </a:extLst>
          </p:cNvPr>
          <p:cNvSpPr>
            <a:spLocks noGrp="1"/>
          </p:cNvSpPr>
          <p:nvPr>
            <p:ph type="sldNum" sz="quarter" idx="12"/>
          </p:nvPr>
        </p:nvSpPr>
        <p:spPr/>
        <p:txBody>
          <a:bodyPr/>
          <a:lstStyle/>
          <a:p>
            <a:fld id="{E764712B-7155-4D81-9DBD-22E682A4DE31}" type="slidenum">
              <a:rPr lang="ru-RU" smtClean="0"/>
              <a:pPr/>
              <a:t>13</a:t>
            </a:fld>
            <a:endParaRPr lang="ru-RU"/>
          </a:p>
        </p:txBody>
      </p:sp>
      <p:pic>
        <p:nvPicPr>
          <p:cNvPr id="9" name="Рисунок 8">
            <a:extLst>
              <a:ext uri="{FF2B5EF4-FFF2-40B4-BE49-F238E27FC236}">
                <a16:creationId xmlns:a16="http://schemas.microsoft.com/office/drawing/2014/main" id="{AAA3175E-1D1A-484F-AEA0-E87A196482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1831882"/>
            <a:ext cx="4572000" cy="3429000"/>
          </a:xfrm>
          <a:prstGeom prst="rect">
            <a:avLst/>
          </a:prstGeom>
        </p:spPr>
      </p:pic>
      <p:sp>
        <p:nvSpPr>
          <p:cNvPr id="10" name="TextBox 9">
            <a:extLst>
              <a:ext uri="{FF2B5EF4-FFF2-40B4-BE49-F238E27FC236}">
                <a16:creationId xmlns:a16="http://schemas.microsoft.com/office/drawing/2014/main" id="{977CBB1F-6CC7-4023-A252-DAB8A94EC1B3}"/>
              </a:ext>
            </a:extLst>
          </p:cNvPr>
          <p:cNvSpPr txBox="1"/>
          <p:nvPr/>
        </p:nvSpPr>
        <p:spPr>
          <a:xfrm>
            <a:off x="860425" y="5402076"/>
            <a:ext cx="5257800" cy="646331"/>
          </a:xfrm>
          <a:prstGeom prst="rect">
            <a:avLst/>
          </a:prstGeom>
          <a:noFill/>
        </p:spPr>
        <p:txBody>
          <a:bodyPr wrap="square" rtlCol="0">
            <a:spAutoFit/>
          </a:bodyPr>
          <a:lstStyle/>
          <a:p>
            <a:pPr algn="ctr"/>
            <a:r>
              <a:rPr lang="en-US" dirty="0"/>
              <a:t>Screenshot of the program for working with the ion beam profile monitor</a:t>
            </a:r>
            <a:endParaRPr lang="ru-RU" dirty="0">
              <a:highlight>
                <a:srgbClr val="FFFF00"/>
              </a:highlight>
            </a:endParaRPr>
          </a:p>
        </p:txBody>
      </p:sp>
      <p:sp>
        <p:nvSpPr>
          <p:cNvPr id="11" name="TextBox 10">
            <a:extLst>
              <a:ext uri="{FF2B5EF4-FFF2-40B4-BE49-F238E27FC236}">
                <a16:creationId xmlns:a16="http://schemas.microsoft.com/office/drawing/2014/main" id="{856A8FD0-F065-4DDE-8A51-69865D7DB830}"/>
              </a:ext>
            </a:extLst>
          </p:cNvPr>
          <p:cNvSpPr txBox="1"/>
          <p:nvPr/>
        </p:nvSpPr>
        <p:spPr>
          <a:xfrm>
            <a:off x="6438900" y="5370235"/>
            <a:ext cx="5257800" cy="369332"/>
          </a:xfrm>
          <a:prstGeom prst="rect">
            <a:avLst/>
          </a:prstGeom>
          <a:noFill/>
        </p:spPr>
        <p:txBody>
          <a:bodyPr wrap="square" rtlCol="0">
            <a:spAutoFit/>
          </a:bodyPr>
          <a:lstStyle/>
          <a:p>
            <a:pPr algn="ctr"/>
            <a:r>
              <a:rPr lang="en-US" dirty="0"/>
              <a:t>Photo of the beam on the phosphor screen</a:t>
            </a:r>
            <a:endParaRPr lang="ru-RU" dirty="0">
              <a:highlight>
                <a:srgbClr val="FFFF00"/>
              </a:highlight>
            </a:endParaRPr>
          </a:p>
        </p:txBody>
      </p:sp>
      <p:pic>
        <p:nvPicPr>
          <p:cNvPr id="6" name="Рисунок 5">
            <a:extLst>
              <a:ext uri="{FF2B5EF4-FFF2-40B4-BE49-F238E27FC236}">
                <a16:creationId xmlns:a16="http://schemas.microsoft.com/office/drawing/2014/main" id="{84A81555-A183-41AD-A6B2-7DB158387A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7480" y="1649258"/>
            <a:ext cx="4501520" cy="3794249"/>
          </a:xfrm>
          <a:prstGeom prst="rect">
            <a:avLst/>
          </a:prstGeom>
        </p:spPr>
      </p:pic>
    </p:spTree>
    <p:extLst>
      <p:ext uri="{BB962C8B-B14F-4D97-AF65-F5344CB8AC3E}">
        <p14:creationId xmlns:p14="http://schemas.microsoft.com/office/powerpoint/2010/main" val="3952998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521C8D-D300-44AB-9E5E-6A8171C3E749}"/>
              </a:ext>
            </a:extLst>
          </p:cNvPr>
          <p:cNvSpPr>
            <a:spLocks noGrp="1"/>
          </p:cNvSpPr>
          <p:nvPr>
            <p:ph type="title"/>
          </p:nvPr>
        </p:nvSpPr>
        <p:spPr/>
        <p:txBody>
          <a:bodyPr/>
          <a:lstStyle/>
          <a:p>
            <a:r>
              <a:rPr lang="en-US" dirty="0"/>
              <a:t>Conclusions</a:t>
            </a:r>
            <a:endParaRPr lang="ru-RU" dirty="0"/>
          </a:p>
        </p:txBody>
      </p:sp>
      <mc:AlternateContent xmlns:mc="http://schemas.openxmlformats.org/markup-compatibility/2006">
        <mc:Choice xmlns:a14="http://schemas.microsoft.com/office/drawing/2010/main" Requires="a14">
          <p:sp>
            <p:nvSpPr>
              <p:cNvPr id="3" name="Объект 2">
                <a:extLst>
                  <a:ext uri="{FF2B5EF4-FFF2-40B4-BE49-F238E27FC236}">
                    <a16:creationId xmlns:a16="http://schemas.microsoft.com/office/drawing/2014/main" id="{C92E09EB-349C-40A3-8ECB-A951CAFC7FF8}"/>
                  </a:ext>
                </a:extLst>
              </p:cNvPr>
              <p:cNvSpPr>
                <a:spLocks noGrp="1"/>
              </p:cNvSpPr>
              <p:nvPr>
                <p:ph idx="1"/>
              </p:nvPr>
            </p:nvSpPr>
            <p:spPr>
              <a:xfrm>
                <a:off x="838200" y="2187574"/>
                <a:ext cx="10515600" cy="2757288"/>
              </a:xfrm>
            </p:spPr>
            <p:txBody>
              <a:bodyPr>
                <a:noAutofit/>
              </a:bodyPr>
              <a:lstStyle/>
              <a:p>
                <a:pPr marL="0" indent="0" algn="just">
                  <a:buNone/>
                </a:pPr>
                <a:r>
                  <a:rPr lang="en-US" sz="1600" dirty="0">
                    <a:cs typeface="Arial" panose="020B0604020202020204" pitchFamily="34" charset="0"/>
                  </a:rPr>
                  <a:t>The measurements were carried out at the IC-100 accelerator at the Laboratory of Nuclear Reactions of the Joint Institute for Nuclear Research.</a:t>
                </a:r>
                <a:r>
                  <a:rPr lang="ru-RU" sz="1600" dirty="0">
                    <a:cs typeface="Arial" panose="020B0604020202020204" pitchFamily="34" charset="0"/>
                  </a:rPr>
                  <a:t> </a:t>
                </a:r>
                <a:r>
                  <a:rPr lang="en-US" sz="1600" dirty="0">
                    <a:cs typeface="Arial" panose="020B0604020202020204" pitchFamily="34" charset="0"/>
                  </a:rPr>
                  <a:t>Based on the results obtained, it can be said that the graph, one of whose coordinates represents the strip number, the other the scanning voltage U, and the value of the current from the strip along the z axis, is a detailed graph of the two-dimensional beam transverse profile.</a:t>
                </a:r>
                <a:endParaRPr lang="ru-RU" sz="1600" dirty="0">
                  <a:cs typeface="Arial" panose="020B0604020202020204" pitchFamily="34" charset="0"/>
                </a:endParaRPr>
              </a:p>
              <a:p>
                <a:pPr marL="0" indent="0" algn="just">
                  <a:buNone/>
                </a:pPr>
                <a:r>
                  <a:rPr lang="en-US" sz="1600" dirty="0">
                    <a:cs typeface="Arial" panose="020B0604020202020204" pitchFamily="34" charset="0"/>
                  </a:rPr>
                  <a:t>There is no need to use a second analyzer after the scanner, deployed at </a:t>
                </a:r>
                <a14:m>
                  <m:oMath xmlns:m="http://schemas.openxmlformats.org/officeDocument/2006/math">
                    <m:sSup>
                      <m:sSupPr>
                        <m:ctrlPr>
                          <a:rPr lang="en-US" sz="1600" i="1">
                            <a:latin typeface="Cambria Math" panose="02040503050406030204" pitchFamily="18" charset="0"/>
                            <a:cs typeface="Arial" panose="020B0604020202020204" pitchFamily="34" charset="0"/>
                          </a:rPr>
                        </m:ctrlPr>
                      </m:sSupPr>
                      <m:e>
                        <m:r>
                          <a:rPr lang="ru-RU" sz="1600" i="1">
                            <a:latin typeface="Cambria Math" panose="02040503050406030204" pitchFamily="18" charset="0"/>
                            <a:cs typeface="Arial" panose="020B0604020202020204" pitchFamily="34" charset="0"/>
                          </a:rPr>
                          <m:t>180</m:t>
                        </m:r>
                      </m:e>
                      <m:sup>
                        <m:r>
                          <a:rPr lang="ru-RU" sz="1600" i="1">
                            <a:latin typeface="Cambria Math" panose="02040503050406030204" pitchFamily="18" charset="0"/>
                            <a:cs typeface="Arial" panose="020B0604020202020204" pitchFamily="34" charset="0"/>
                          </a:rPr>
                          <m:t>о</m:t>
                        </m:r>
                      </m:sup>
                    </m:sSup>
                  </m:oMath>
                </a14:m>
                <a:r>
                  <a:rPr lang="ru-RU" sz="1600" dirty="0">
                    <a:cs typeface="Arial" panose="020B0604020202020204" pitchFamily="34" charset="0"/>
                  </a:rPr>
                  <a:t> </a:t>
                </a:r>
                <a:r>
                  <a:rPr lang="en-US" sz="1600" dirty="0">
                    <a:cs typeface="Arial" panose="020B0604020202020204" pitchFamily="34" charset="0"/>
                  </a:rPr>
                  <a:t>in relation to the first one. This fact makes it possible to double the length of the first analyzing capacitor in the beam direction, and hence the sensitivity. </a:t>
                </a:r>
                <a:endParaRPr lang="ru-RU" sz="1600" dirty="0">
                  <a:cs typeface="Arial" panose="020B0604020202020204" pitchFamily="34" charset="0"/>
                </a:endParaRPr>
              </a:p>
              <a:p>
                <a:pPr marL="0" indent="0">
                  <a:buNone/>
                </a:pPr>
                <a:r>
                  <a:rPr lang="en-US" sz="1600" dirty="0">
                    <a:cs typeface="Arial" panose="020B0604020202020204" pitchFamily="34" charset="0"/>
                  </a:rPr>
                  <a:t>At the stage of testing the beam profile monitor at the I</a:t>
                </a:r>
                <a:r>
                  <a:rPr lang="ru-RU" sz="1600" dirty="0">
                    <a:cs typeface="Arial" panose="020B0604020202020204" pitchFamily="34" charset="0"/>
                  </a:rPr>
                  <a:t>С</a:t>
                </a:r>
                <a:r>
                  <a:rPr lang="en-US" sz="1600" dirty="0">
                    <a:cs typeface="Arial" panose="020B0604020202020204" pitchFamily="34" charset="0"/>
                  </a:rPr>
                  <a:t>-100 accelerator, we saw an ion beam on the phosphor and in the profilometer program. It is necessary to finalize the software, the signal processing algorithm.</a:t>
                </a:r>
                <a:endParaRPr lang="ru-RU" sz="1600" dirty="0">
                  <a:cs typeface="Arial" panose="020B0604020202020204" pitchFamily="34" charset="0"/>
                </a:endParaRPr>
              </a:p>
              <a:p>
                <a:pPr marL="0" indent="0" algn="just">
                  <a:buNone/>
                </a:pPr>
                <a:r>
                  <a:rPr lang="en-US" sz="1600" dirty="0">
                    <a:cs typeface="Arial" panose="020B0604020202020204" pitchFamily="34" charset="0"/>
                  </a:rPr>
                  <a:t>In the future, it is planned to install and conduct a series of experiments of such systems at the U-400 cyclotron and further at all basic FLNR facilities at JINR.</a:t>
                </a:r>
                <a:endParaRPr lang="ru-RU" sz="1600" dirty="0">
                  <a:cs typeface="Arial" panose="020B0604020202020204" pitchFamily="34" charset="0"/>
                </a:endParaRPr>
              </a:p>
            </p:txBody>
          </p:sp>
        </mc:Choice>
        <mc:Fallback>
          <p:sp>
            <p:nvSpPr>
              <p:cNvPr id="3" name="Объект 2">
                <a:extLst>
                  <a:ext uri="{FF2B5EF4-FFF2-40B4-BE49-F238E27FC236}">
                    <a16:creationId xmlns:a16="http://schemas.microsoft.com/office/drawing/2014/main" id="{C92E09EB-349C-40A3-8ECB-A951CAFC7FF8}"/>
                  </a:ext>
                </a:extLst>
              </p:cNvPr>
              <p:cNvSpPr>
                <a:spLocks noGrp="1" noRot="1" noChangeAspect="1" noMove="1" noResize="1" noEditPoints="1" noAdjustHandles="1" noChangeArrowheads="1" noChangeShapeType="1" noTextEdit="1"/>
              </p:cNvSpPr>
              <p:nvPr>
                <p:ph idx="1"/>
              </p:nvPr>
            </p:nvSpPr>
            <p:spPr>
              <a:xfrm>
                <a:off x="838200" y="2187574"/>
                <a:ext cx="10515600" cy="2757288"/>
              </a:xfrm>
              <a:blipFill>
                <a:blip r:embed="rId2"/>
                <a:stretch>
                  <a:fillRect l="-348" t="-1549" r="-290"/>
                </a:stretch>
              </a:blipFill>
            </p:spPr>
            <p:txBody>
              <a:bodyPr/>
              <a:lstStyle/>
              <a:p>
                <a:r>
                  <a:rPr lang="ru-RU">
                    <a:noFill/>
                  </a:rPr>
                  <a:t> </a:t>
                </a:r>
              </a:p>
            </p:txBody>
          </p:sp>
        </mc:Fallback>
      </mc:AlternateContent>
      <p:sp>
        <p:nvSpPr>
          <p:cNvPr id="5" name="Номер слайда 4">
            <a:extLst>
              <a:ext uri="{FF2B5EF4-FFF2-40B4-BE49-F238E27FC236}">
                <a16:creationId xmlns:a16="http://schemas.microsoft.com/office/drawing/2014/main" id="{619F3645-585A-4EC9-9839-8907CCC22083}"/>
              </a:ext>
            </a:extLst>
          </p:cNvPr>
          <p:cNvSpPr>
            <a:spLocks noGrp="1"/>
          </p:cNvSpPr>
          <p:nvPr>
            <p:ph type="sldNum" sz="quarter" idx="12"/>
          </p:nvPr>
        </p:nvSpPr>
        <p:spPr>
          <a:xfrm>
            <a:off x="8610600" y="6356350"/>
            <a:ext cx="2743200" cy="365125"/>
          </a:xfrm>
        </p:spPr>
        <p:txBody>
          <a:bodyPr/>
          <a:lstStyle/>
          <a:p>
            <a:fld id="{E764712B-7155-4D81-9DBD-22E682A4DE31}" type="slidenum">
              <a:rPr lang="ru-RU" b="1" smtClean="0"/>
              <a:pPr/>
              <a:t>14</a:t>
            </a:fld>
            <a:endParaRPr lang="ru-RU" b="1" dirty="0"/>
          </a:p>
        </p:txBody>
      </p:sp>
      <p:pic>
        <p:nvPicPr>
          <p:cNvPr id="11" name="Picture 2" descr="ÐÐ°ÑÑÐ¸Ð½ÐºÐ¸ Ð¿Ð¾ Ð·Ð°Ð¿ÑÐ¾ÑÑ ÐÐ¯Ð  ÐÐÐ¯Ð">
            <a:extLst>
              <a:ext uri="{FF2B5EF4-FFF2-40B4-BE49-F238E27FC236}">
                <a16:creationId xmlns:a16="http://schemas.microsoft.com/office/drawing/2014/main" id="{4BF141CD-FE82-4FD5-8750-EEE668957B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6237277"/>
            <a:ext cx="551201" cy="449780"/>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a:extLst>
              <a:ext uri="{FF2B5EF4-FFF2-40B4-BE49-F238E27FC236}">
                <a16:creationId xmlns:a16="http://schemas.microsoft.com/office/drawing/2014/main" id="{A7B981A0-3BA9-4AEA-98ED-E230F0656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5058" y="6238548"/>
            <a:ext cx="551201" cy="422238"/>
          </a:xfrm>
          <a:prstGeom prst="rect">
            <a:avLst/>
          </a:prstGeom>
        </p:spPr>
      </p:pic>
      <p:sp>
        <p:nvSpPr>
          <p:cNvPr id="4" name="Нижний колонтитул 3">
            <a:extLst>
              <a:ext uri="{FF2B5EF4-FFF2-40B4-BE49-F238E27FC236}">
                <a16:creationId xmlns:a16="http://schemas.microsoft.com/office/drawing/2014/main" id="{ACEC0EEE-25C1-4669-B52A-6093E740117D}"/>
              </a:ext>
            </a:extLst>
          </p:cNvPr>
          <p:cNvSpPr>
            <a:spLocks noGrp="1"/>
          </p:cNvSpPr>
          <p:nvPr>
            <p:ph type="ftr" sz="quarter" idx="11"/>
          </p:nvPr>
        </p:nvSpPr>
        <p:spPr/>
        <p:txBody>
          <a:bodyPr/>
          <a:lstStyle/>
          <a:p>
            <a:r>
              <a:rPr lang="en-US" dirty="0"/>
              <a:t>Measurement of the detail of the transverse beam distribution by a non-destructive diagnostic method based on the ionization of residual gases</a:t>
            </a:r>
            <a:endParaRPr lang="ru-RU" dirty="0"/>
          </a:p>
        </p:txBody>
      </p:sp>
    </p:spTree>
    <p:extLst>
      <p:ext uri="{BB962C8B-B14F-4D97-AF65-F5344CB8AC3E}">
        <p14:creationId xmlns:p14="http://schemas.microsoft.com/office/powerpoint/2010/main" val="3453915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6081" y="2260121"/>
            <a:ext cx="10679836" cy="4157932"/>
          </a:xfrm>
        </p:spPr>
        <p:txBody>
          <a:bodyPr>
            <a:noAutofit/>
          </a:bodyPr>
          <a:lstStyle/>
          <a:p>
            <a:r>
              <a:rPr lang="en-US" sz="4400" b="1" dirty="0"/>
              <a:t>Measurement of the detail of the transverse beam distribution by a non-destructive diagnostic method based on the ionization of residual gases</a:t>
            </a:r>
            <a:br>
              <a:rPr lang="ru-RU" sz="4400" dirty="0"/>
            </a:br>
            <a:br>
              <a:rPr lang="en-US" sz="4400" b="1" dirty="0"/>
            </a:br>
            <a:endParaRPr lang="ru-RU" sz="4400" dirty="0"/>
          </a:p>
        </p:txBody>
      </p:sp>
      <p:sp>
        <p:nvSpPr>
          <p:cNvPr id="3" name="Подзаголовок 2"/>
          <p:cNvSpPr>
            <a:spLocks noGrp="1"/>
          </p:cNvSpPr>
          <p:nvPr>
            <p:ph type="subTitle" idx="1"/>
          </p:nvPr>
        </p:nvSpPr>
        <p:spPr>
          <a:xfrm>
            <a:off x="1308099" y="5366927"/>
            <a:ext cx="9144000" cy="872779"/>
          </a:xfrm>
        </p:spPr>
        <p:txBody>
          <a:bodyPr>
            <a:normAutofit lnSpcReduction="10000"/>
          </a:bodyPr>
          <a:lstStyle/>
          <a:p>
            <a:pPr algn="l"/>
            <a:r>
              <a:rPr lang="ru-RU" b="1" dirty="0">
                <a:solidFill>
                  <a:schemeClr val="bg1">
                    <a:lumMod val="65000"/>
                  </a:schemeClr>
                </a:solidFill>
                <a:latin typeface="Arial" panose="020B0604020202020204" pitchFamily="34" charset="0"/>
                <a:cs typeface="Arial" panose="020B0604020202020204" pitchFamily="34" charset="0"/>
              </a:rPr>
              <a:t>К.</a:t>
            </a:r>
            <a:r>
              <a:rPr lang="en-US" b="1" dirty="0">
                <a:solidFill>
                  <a:schemeClr val="bg1">
                    <a:lumMod val="65000"/>
                  </a:schemeClr>
                </a:solidFill>
                <a:latin typeface="Arial" panose="020B0604020202020204" pitchFamily="34" charset="0"/>
                <a:cs typeface="Arial" panose="020B0604020202020204" pitchFamily="34" charset="0"/>
              </a:rPr>
              <a:t>D</a:t>
            </a:r>
            <a:r>
              <a:rPr lang="ru-RU" b="1" dirty="0">
                <a:solidFill>
                  <a:schemeClr val="bg1">
                    <a:lumMod val="65000"/>
                  </a:schemeClr>
                </a:solidFill>
                <a:latin typeface="Arial" panose="020B0604020202020204" pitchFamily="34" charset="0"/>
                <a:cs typeface="Arial" panose="020B0604020202020204" pitchFamily="34" charset="0"/>
              </a:rPr>
              <a:t>. </a:t>
            </a:r>
            <a:r>
              <a:rPr lang="en-US" b="1" dirty="0">
                <a:solidFill>
                  <a:schemeClr val="bg1">
                    <a:lumMod val="65000"/>
                  </a:schemeClr>
                </a:solidFill>
                <a:latin typeface="Arial" panose="020B0604020202020204" pitchFamily="34" charset="0"/>
                <a:cs typeface="Arial" panose="020B0604020202020204" pitchFamily="34" charset="0"/>
              </a:rPr>
              <a:t>Timoshenko</a:t>
            </a:r>
            <a:endParaRPr lang="ru-RU" b="1" dirty="0">
              <a:solidFill>
                <a:schemeClr val="bg1">
                  <a:lumMod val="65000"/>
                </a:schemeClr>
              </a:solidFill>
              <a:latin typeface="Arial" panose="020B0604020202020204" pitchFamily="34" charset="0"/>
              <a:cs typeface="Arial" panose="020B0604020202020204" pitchFamily="34" charset="0"/>
            </a:endParaRPr>
          </a:p>
          <a:p>
            <a:pPr algn="l"/>
            <a:r>
              <a:rPr lang="en-US" b="1" dirty="0">
                <a:solidFill>
                  <a:schemeClr val="bg1">
                    <a:lumMod val="65000"/>
                  </a:schemeClr>
                </a:solidFill>
                <a:latin typeface="Arial" panose="020B0604020202020204" pitchFamily="34" charset="0"/>
                <a:cs typeface="Arial" panose="020B0604020202020204" pitchFamily="34" charset="0"/>
              </a:rPr>
              <a:t>Email</a:t>
            </a:r>
            <a:r>
              <a:rPr lang="ru-RU" b="1" dirty="0">
                <a:solidFill>
                  <a:schemeClr val="bg1">
                    <a:lumMod val="65000"/>
                  </a:schemeClr>
                </a:solidFill>
                <a:latin typeface="Arial" panose="020B0604020202020204" pitchFamily="34" charset="0"/>
                <a:cs typeface="Arial" panose="020B0604020202020204" pitchFamily="34" charset="0"/>
              </a:rPr>
              <a:t>: </a:t>
            </a:r>
            <a:r>
              <a:rPr lang="en-US" b="1" dirty="0">
                <a:solidFill>
                  <a:schemeClr val="bg1">
                    <a:lumMod val="65000"/>
                  </a:schemeClr>
                </a:solidFill>
                <a:latin typeface="Arial" panose="020B0604020202020204" pitchFamily="34" charset="0"/>
                <a:cs typeface="Arial" panose="020B0604020202020204" pitchFamily="34" charset="0"/>
              </a:rPr>
              <a:t>timoshenkokd@jinr.ru</a:t>
            </a:r>
            <a:endParaRPr lang="ru-RU" b="1" dirty="0">
              <a:solidFill>
                <a:schemeClr val="bg1">
                  <a:lumMod val="65000"/>
                </a:schemeClr>
              </a:solidFill>
              <a:latin typeface="Arial" panose="020B0604020202020204" pitchFamily="34" charset="0"/>
              <a:cs typeface="Arial" panose="020B0604020202020204" pitchFamily="34" charset="0"/>
            </a:endParaRPr>
          </a:p>
        </p:txBody>
      </p:sp>
      <p:pic>
        <p:nvPicPr>
          <p:cNvPr id="5" name="Picture 2" descr="ÐÐ°ÑÑÐ¸Ð½ÐºÐ¸ Ð¿Ð¾ Ð·Ð°Ð¿ÑÐ¾ÑÑ ÐÐ¯Ð  ÐÐÐ¯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5740" y="705959"/>
            <a:ext cx="2181165" cy="177983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375095" y="0"/>
            <a:ext cx="7441809" cy="520505"/>
          </a:xfrm>
          <a:prstGeom prst="rect">
            <a:avLst/>
          </a:prstGeom>
          <a:solidFill>
            <a:srgbClr val="2A4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latin typeface="Arial" panose="020B0604020202020204" pitchFamily="34" charset="0"/>
                <a:cs typeface="Arial" panose="020B0604020202020204" pitchFamily="34" charset="0"/>
              </a:rPr>
              <a:t>А</a:t>
            </a:r>
            <a:r>
              <a:rPr lang="en-US" sz="2000" dirty="0" err="1">
                <a:latin typeface="Arial" panose="020B0604020202020204" pitchFamily="34" charset="0"/>
                <a:cs typeface="Arial" panose="020B0604020202020204" pitchFamily="34" charset="0"/>
              </a:rPr>
              <a:t>lushta</a:t>
            </a:r>
            <a:r>
              <a:rPr lang="en-US" sz="2000" dirty="0">
                <a:latin typeface="Arial" panose="020B0604020202020204" pitchFamily="34" charset="0"/>
                <a:cs typeface="Arial" panose="020B0604020202020204" pitchFamily="34" charset="0"/>
              </a:rPr>
              <a:t> – 202</a:t>
            </a:r>
            <a:r>
              <a:rPr lang="ru-RU" sz="2000" dirty="0">
                <a:latin typeface="Arial" panose="020B0604020202020204" pitchFamily="34" charset="0"/>
                <a:cs typeface="Arial" panose="020B0604020202020204" pitchFamily="34" charset="0"/>
              </a:rPr>
              <a:t>2</a:t>
            </a:r>
          </a:p>
        </p:txBody>
      </p:sp>
      <p:pic>
        <p:nvPicPr>
          <p:cNvPr id="8" name="Рисунок 7">
            <a:extLst>
              <a:ext uri="{FF2B5EF4-FFF2-40B4-BE49-F238E27FC236}">
                <a16:creationId xmlns:a16="http://schemas.microsoft.com/office/drawing/2014/main" id="{73AE4CA0-B023-487E-9E7B-8496A9612C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0196" y="618294"/>
            <a:ext cx="2816449" cy="1584253"/>
          </a:xfrm>
          <a:prstGeom prst="rect">
            <a:avLst/>
          </a:prstGeom>
        </p:spPr>
      </p:pic>
    </p:spTree>
    <p:extLst>
      <p:ext uri="{BB962C8B-B14F-4D97-AF65-F5344CB8AC3E}">
        <p14:creationId xmlns:p14="http://schemas.microsoft.com/office/powerpoint/2010/main" val="3982371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ECFAB3-71C4-4F5A-8509-9B033DFFBEDA}"/>
              </a:ext>
            </a:extLst>
          </p:cNvPr>
          <p:cNvSpPr>
            <a:spLocks noGrp="1"/>
          </p:cNvSpPr>
          <p:nvPr>
            <p:ph type="title"/>
          </p:nvPr>
        </p:nvSpPr>
        <p:spPr/>
        <p:txBody>
          <a:bodyPr/>
          <a:lstStyle/>
          <a:p>
            <a:r>
              <a:rPr lang="en-US" dirty="0"/>
              <a:t>Plan of the report</a:t>
            </a:r>
            <a:endParaRPr lang="ru-RU" dirty="0"/>
          </a:p>
        </p:txBody>
      </p:sp>
      <p:sp>
        <p:nvSpPr>
          <p:cNvPr id="3" name="Объект 2">
            <a:extLst>
              <a:ext uri="{FF2B5EF4-FFF2-40B4-BE49-F238E27FC236}">
                <a16:creationId xmlns:a16="http://schemas.microsoft.com/office/drawing/2014/main" id="{11E2A108-70A4-4F49-8460-853D788B66FA}"/>
              </a:ext>
            </a:extLst>
          </p:cNvPr>
          <p:cNvSpPr>
            <a:spLocks noGrp="1"/>
          </p:cNvSpPr>
          <p:nvPr>
            <p:ph idx="1"/>
          </p:nvPr>
        </p:nvSpPr>
        <p:spPr>
          <a:xfrm>
            <a:off x="838200" y="2370136"/>
            <a:ext cx="10515600" cy="2737441"/>
          </a:xfrm>
        </p:spPr>
        <p:txBody>
          <a:bodyPr/>
          <a:lstStyle/>
          <a:p>
            <a:r>
              <a:rPr lang="en-US" dirty="0"/>
              <a:t>Motivation</a:t>
            </a:r>
            <a:endParaRPr lang="ru-RU" dirty="0"/>
          </a:p>
          <a:p>
            <a:r>
              <a:rPr lang="en-US" dirty="0"/>
              <a:t>Beam Diagnostics at the FLNR Accelerator Complex</a:t>
            </a:r>
            <a:endParaRPr lang="ru-RU" dirty="0"/>
          </a:p>
          <a:p>
            <a:r>
              <a:rPr lang="en-US" dirty="0"/>
              <a:t>Beam Profile Monitor </a:t>
            </a:r>
            <a:endParaRPr lang="ru-RU" dirty="0"/>
          </a:p>
          <a:p>
            <a:r>
              <a:rPr lang="en-US" dirty="0"/>
              <a:t>Conclusions</a:t>
            </a:r>
            <a:endParaRPr lang="ru-RU" dirty="0"/>
          </a:p>
        </p:txBody>
      </p:sp>
      <p:sp>
        <p:nvSpPr>
          <p:cNvPr id="4" name="Нижний колонтитул 3">
            <a:extLst>
              <a:ext uri="{FF2B5EF4-FFF2-40B4-BE49-F238E27FC236}">
                <a16:creationId xmlns:a16="http://schemas.microsoft.com/office/drawing/2014/main" id="{6115F39E-C36A-4387-9D7A-C7D6E6EB2517}"/>
              </a:ext>
            </a:extLst>
          </p:cNvPr>
          <p:cNvSpPr>
            <a:spLocks noGrp="1"/>
          </p:cNvSpPr>
          <p:nvPr>
            <p:ph type="ftr" sz="quarter" idx="11"/>
          </p:nvPr>
        </p:nvSpPr>
        <p:spPr/>
        <p:txBody>
          <a:bodyPr/>
          <a:lstStyle/>
          <a:p>
            <a:r>
              <a:rPr lang="en-US" dirty="0"/>
              <a:t>Measurement of the detail of the transverse beam distribution by a non-destructive diagnostic method based on the ionization of residual gases</a:t>
            </a:r>
            <a:endParaRPr lang="ru-RU" dirty="0"/>
          </a:p>
        </p:txBody>
      </p:sp>
      <p:sp>
        <p:nvSpPr>
          <p:cNvPr id="5" name="Номер слайда 4">
            <a:extLst>
              <a:ext uri="{FF2B5EF4-FFF2-40B4-BE49-F238E27FC236}">
                <a16:creationId xmlns:a16="http://schemas.microsoft.com/office/drawing/2014/main" id="{994256B1-64BE-496C-8EA7-FCF6219E268F}"/>
              </a:ext>
            </a:extLst>
          </p:cNvPr>
          <p:cNvSpPr>
            <a:spLocks noGrp="1"/>
          </p:cNvSpPr>
          <p:nvPr>
            <p:ph type="sldNum" sz="quarter" idx="12"/>
          </p:nvPr>
        </p:nvSpPr>
        <p:spPr/>
        <p:txBody>
          <a:bodyPr/>
          <a:lstStyle/>
          <a:p>
            <a:fld id="{E764712B-7155-4D81-9DBD-22E682A4DE31}" type="slidenum">
              <a:rPr lang="ru-RU" smtClean="0"/>
              <a:pPr/>
              <a:t>2</a:t>
            </a:fld>
            <a:endParaRPr lang="ru-RU"/>
          </a:p>
        </p:txBody>
      </p:sp>
    </p:spTree>
    <p:extLst>
      <p:ext uri="{BB962C8B-B14F-4D97-AF65-F5344CB8AC3E}">
        <p14:creationId xmlns:p14="http://schemas.microsoft.com/office/powerpoint/2010/main" val="1669131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791E50-C6C6-4E01-979A-8CF79F047161}"/>
              </a:ext>
            </a:extLst>
          </p:cNvPr>
          <p:cNvSpPr>
            <a:spLocks noGrp="1"/>
          </p:cNvSpPr>
          <p:nvPr>
            <p:ph type="title"/>
          </p:nvPr>
        </p:nvSpPr>
        <p:spPr/>
        <p:txBody>
          <a:bodyPr/>
          <a:lstStyle/>
          <a:p>
            <a:r>
              <a:rPr lang="en-US" dirty="0">
                <a:cs typeface="Arial" panose="020B0604020202020204" pitchFamily="34" charset="0"/>
              </a:rPr>
              <a:t>M</a:t>
            </a:r>
            <a:r>
              <a:rPr lang="en-US" dirty="0"/>
              <a:t>otivation</a:t>
            </a:r>
            <a:endParaRPr lang="ru-RU" dirty="0"/>
          </a:p>
        </p:txBody>
      </p:sp>
      <p:sp>
        <p:nvSpPr>
          <p:cNvPr id="4" name="Нижний колонтитул 3">
            <a:extLst>
              <a:ext uri="{FF2B5EF4-FFF2-40B4-BE49-F238E27FC236}">
                <a16:creationId xmlns:a16="http://schemas.microsoft.com/office/drawing/2014/main" id="{B0F2732E-B0A2-4D2C-9AD4-F201E6CE49EA}"/>
              </a:ext>
            </a:extLst>
          </p:cNvPr>
          <p:cNvSpPr>
            <a:spLocks noGrp="1"/>
          </p:cNvSpPr>
          <p:nvPr>
            <p:ph type="ftr" sz="quarter" idx="11"/>
          </p:nvPr>
        </p:nvSpPr>
        <p:spPr/>
        <p:txBody>
          <a:bodyPr/>
          <a:lstStyle/>
          <a:p>
            <a:r>
              <a:rPr lang="en-US" dirty="0"/>
              <a:t>Measurement of the detail of the transverse beam distribution by a non-destructive diagnostic method based on the ionization of residual gases</a:t>
            </a:r>
            <a:endParaRPr lang="ru-RU" dirty="0"/>
          </a:p>
        </p:txBody>
      </p:sp>
      <p:sp>
        <p:nvSpPr>
          <p:cNvPr id="5" name="Номер слайда 4">
            <a:extLst>
              <a:ext uri="{FF2B5EF4-FFF2-40B4-BE49-F238E27FC236}">
                <a16:creationId xmlns:a16="http://schemas.microsoft.com/office/drawing/2014/main" id="{51E3B4C4-3153-4ED3-B680-FBBFBC101154}"/>
              </a:ext>
            </a:extLst>
          </p:cNvPr>
          <p:cNvSpPr>
            <a:spLocks noGrp="1"/>
          </p:cNvSpPr>
          <p:nvPr>
            <p:ph type="sldNum" sz="quarter" idx="12"/>
          </p:nvPr>
        </p:nvSpPr>
        <p:spPr/>
        <p:txBody>
          <a:bodyPr/>
          <a:lstStyle/>
          <a:p>
            <a:fld id="{E764712B-7155-4D81-9DBD-22E682A4DE31}" type="slidenum">
              <a:rPr lang="ru-RU" smtClean="0"/>
              <a:pPr/>
              <a:t>3</a:t>
            </a:fld>
            <a:endParaRPr lang="ru-RU" dirty="0"/>
          </a:p>
        </p:txBody>
      </p:sp>
      <p:sp>
        <p:nvSpPr>
          <p:cNvPr id="8" name="Объект 7">
            <a:extLst>
              <a:ext uri="{FF2B5EF4-FFF2-40B4-BE49-F238E27FC236}">
                <a16:creationId xmlns:a16="http://schemas.microsoft.com/office/drawing/2014/main" id="{F9CF3244-84D0-4D3E-8554-B4DFDC2335D4}"/>
              </a:ext>
            </a:extLst>
          </p:cNvPr>
          <p:cNvSpPr>
            <a:spLocks noGrp="1"/>
          </p:cNvSpPr>
          <p:nvPr>
            <p:ph idx="1"/>
          </p:nvPr>
        </p:nvSpPr>
        <p:spPr>
          <a:xfrm>
            <a:off x="6516537" y="2089063"/>
            <a:ext cx="5082395" cy="3319272"/>
          </a:xfrm>
        </p:spPr>
        <p:txBody>
          <a:bodyPr>
            <a:normAutofit fontScale="92500" lnSpcReduction="20000"/>
          </a:bodyPr>
          <a:lstStyle/>
          <a:p>
            <a:pPr marL="0" indent="0" algn="just">
              <a:buNone/>
            </a:pPr>
            <a:r>
              <a:rPr lang="en-US" dirty="0"/>
              <a:t>The laboratory has four cyclotrons, which makes it possible to use beams of various ions in applied research in the energy range from 1 to 50 MeV/nucleon. The used beams can be of completely different transverse dimensions</a:t>
            </a:r>
            <a:r>
              <a:rPr lang="ru-RU" dirty="0"/>
              <a:t>. </a:t>
            </a:r>
            <a:r>
              <a:rPr lang="en-US" dirty="0"/>
              <a:t>Often, one of the requirements for these beams is a uniform distribution of the flux density in the working area.</a:t>
            </a:r>
            <a:endParaRPr lang="ru-RU" sz="2400" dirty="0"/>
          </a:p>
        </p:txBody>
      </p:sp>
      <p:pic>
        <p:nvPicPr>
          <p:cNvPr id="7" name="Рисунок 6">
            <a:extLst>
              <a:ext uri="{FF2B5EF4-FFF2-40B4-BE49-F238E27FC236}">
                <a16:creationId xmlns:a16="http://schemas.microsoft.com/office/drawing/2014/main" id="{AC106F60-4AD4-4E89-B3C1-ECBF63C00B23}"/>
              </a:ext>
            </a:extLst>
          </p:cNvPr>
          <p:cNvPicPr>
            <a:picLocks noChangeAspect="1"/>
          </p:cNvPicPr>
          <p:nvPr/>
        </p:nvPicPr>
        <p:blipFill>
          <a:blip r:embed="rId2"/>
          <a:stretch>
            <a:fillRect/>
          </a:stretch>
        </p:blipFill>
        <p:spPr>
          <a:xfrm>
            <a:off x="417429" y="2089063"/>
            <a:ext cx="6004218" cy="2997155"/>
          </a:xfrm>
          <a:prstGeom prst="rect">
            <a:avLst/>
          </a:prstGeom>
        </p:spPr>
      </p:pic>
    </p:spTree>
    <p:extLst>
      <p:ext uri="{BB962C8B-B14F-4D97-AF65-F5344CB8AC3E}">
        <p14:creationId xmlns:p14="http://schemas.microsoft.com/office/powerpoint/2010/main" val="815871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a:extLst>
              <a:ext uri="{FF2B5EF4-FFF2-40B4-BE49-F238E27FC236}">
                <a16:creationId xmlns:a16="http://schemas.microsoft.com/office/drawing/2014/main" id="{C4CE5626-9E5F-4872-ABF2-7C1E81ACACFB}"/>
              </a:ext>
            </a:extLst>
          </p:cNvPr>
          <p:cNvSpPr>
            <a:spLocks noGrp="1"/>
          </p:cNvSpPr>
          <p:nvPr>
            <p:ph type="ftr" sz="quarter" idx="11"/>
          </p:nvPr>
        </p:nvSpPr>
        <p:spPr/>
        <p:txBody>
          <a:bodyPr/>
          <a:lstStyle/>
          <a:p>
            <a:r>
              <a:rPr lang="en-US" dirty="0"/>
              <a:t>Measurement of the detail of the transverse beam distribution by a non-destructive diagnostic method based on the ionization of residual gases</a:t>
            </a:r>
            <a:endParaRPr lang="ru-RU" dirty="0"/>
          </a:p>
        </p:txBody>
      </p:sp>
      <p:sp>
        <p:nvSpPr>
          <p:cNvPr id="5" name="Номер слайда 4">
            <a:extLst>
              <a:ext uri="{FF2B5EF4-FFF2-40B4-BE49-F238E27FC236}">
                <a16:creationId xmlns:a16="http://schemas.microsoft.com/office/drawing/2014/main" id="{20EEA117-01E7-4737-ACC8-22735AFE4249}"/>
              </a:ext>
            </a:extLst>
          </p:cNvPr>
          <p:cNvSpPr>
            <a:spLocks noGrp="1"/>
          </p:cNvSpPr>
          <p:nvPr>
            <p:ph type="sldNum" sz="quarter" idx="12"/>
          </p:nvPr>
        </p:nvSpPr>
        <p:spPr/>
        <p:txBody>
          <a:bodyPr/>
          <a:lstStyle/>
          <a:p>
            <a:fld id="{E764712B-7155-4D81-9DBD-22E682A4DE31}" type="slidenum">
              <a:rPr lang="ru-RU" smtClean="0"/>
              <a:pPr/>
              <a:t>4</a:t>
            </a:fld>
            <a:endParaRPr lang="ru-RU"/>
          </a:p>
        </p:txBody>
      </p:sp>
      <p:pic>
        <p:nvPicPr>
          <p:cNvPr id="8" name="SHE (Super Heavy Elements) Factory at JINR">
            <a:hlinkClick r:id="" action="ppaction://media"/>
            <a:extLst>
              <a:ext uri="{FF2B5EF4-FFF2-40B4-BE49-F238E27FC236}">
                <a16:creationId xmlns:a16="http://schemas.microsoft.com/office/drawing/2014/main" id="{75082D4D-23E6-4C79-B5F0-D8BFEFB952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77551" y="136525"/>
            <a:ext cx="9836898" cy="5656217"/>
          </a:xfrm>
          <a:prstGeom prst="rect">
            <a:avLst/>
          </a:prstGeom>
        </p:spPr>
      </p:pic>
    </p:spTree>
    <p:extLst>
      <p:ext uri="{BB962C8B-B14F-4D97-AF65-F5344CB8AC3E}">
        <p14:creationId xmlns:p14="http://schemas.microsoft.com/office/powerpoint/2010/main" val="71556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4A26E1-8B0A-4AEB-A52E-6D5AF02F2162}"/>
              </a:ext>
            </a:extLst>
          </p:cNvPr>
          <p:cNvSpPr>
            <a:spLocks noGrp="1"/>
          </p:cNvSpPr>
          <p:nvPr>
            <p:ph type="title"/>
          </p:nvPr>
        </p:nvSpPr>
        <p:spPr/>
        <p:txBody>
          <a:bodyPr/>
          <a:lstStyle/>
          <a:p>
            <a:r>
              <a:rPr lang="en-US" dirty="0"/>
              <a:t>Ion beam diagnostic methods :</a:t>
            </a:r>
            <a:endParaRPr lang="ru-RU" dirty="0"/>
          </a:p>
        </p:txBody>
      </p:sp>
      <p:sp>
        <p:nvSpPr>
          <p:cNvPr id="3" name="Объект 2">
            <a:extLst>
              <a:ext uri="{FF2B5EF4-FFF2-40B4-BE49-F238E27FC236}">
                <a16:creationId xmlns:a16="http://schemas.microsoft.com/office/drawing/2014/main" id="{73C80143-8DFD-4917-82E8-7DE030E45807}"/>
              </a:ext>
            </a:extLst>
          </p:cNvPr>
          <p:cNvSpPr>
            <a:spLocks noGrp="1"/>
          </p:cNvSpPr>
          <p:nvPr>
            <p:ph idx="1"/>
          </p:nvPr>
        </p:nvSpPr>
        <p:spPr>
          <a:xfrm>
            <a:off x="838200" y="3260426"/>
            <a:ext cx="10515600" cy="1840601"/>
          </a:xfrm>
        </p:spPr>
        <p:txBody>
          <a:bodyPr/>
          <a:lstStyle/>
          <a:p>
            <a:pPr algn="just"/>
            <a:r>
              <a:rPr lang="en-US" dirty="0">
                <a:latin typeface="Arial" panose="020B0604020202020204" pitchFamily="34" charset="0"/>
                <a:cs typeface="Arial" panose="020B0604020202020204" pitchFamily="34" charset="0"/>
              </a:rPr>
              <a:t>Contact methods;</a:t>
            </a:r>
          </a:p>
          <a:p>
            <a:pPr algn="just"/>
            <a:r>
              <a:rPr lang="en-US" dirty="0">
                <a:latin typeface="Arial" panose="020B0604020202020204" pitchFamily="34" charset="0"/>
                <a:cs typeface="Arial" panose="020B0604020202020204" pitchFamily="34" charset="0"/>
              </a:rPr>
              <a:t>Non-destructive methods</a:t>
            </a:r>
            <a:r>
              <a:rPr lang="ru-RU" dirty="0">
                <a:latin typeface="Arial" panose="020B0604020202020204" pitchFamily="34" charset="0"/>
                <a:cs typeface="Arial" panose="020B0604020202020204" pitchFamily="34" charset="0"/>
              </a:rPr>
              <a:t>.</a:t>
            </a:r>
          </a:p>
          <a:p>
            <a:endParaRPr lang="ru-RU" dirty="0"/>
          </a:p>
        </p:txBody>
      </p:sp>
      <p:sp>
        <p:nvSpPr>
          <p:cNvPr id="4" name="Нижний колонтитул 3">
            <a:extLst>
              <a:ext uri="{FF2B5EF4-FFF2-40B4-BE49-F238E27FC236}">
                <a16:creationId xmlns:a16="http://schemas.microsoft.com/office/drawing/2014/main" id="{A8D2CAE7-914C-4F88-AE33-C039F4630DC4}"/>
              </a:ext>
            </a:extLst>
          </p:cNvPr>
          <p:cNvSpPr>
            <a:spLocks noGrp="1"/>
          </p:cNvSpPr>
          <p:nvPr>
            <p:ph type="ftr" sz="quarter" idx="11"/>
          </p:nvPr>
        </p:nvSpPr>
        <p:spPr/>
        <p:txBody>
          <a:bodyPr/>
          <a:lstStyle/>
          <a:p>
            <a:r>
              <a:rPr lang="en-US" dirty="0"/>
              <a:t>Measurement of the detail of the transverse beam distribution by a non-destructive diagnostic method based on the ionization of residual gases</a:t>
            </a:r>
            <a:endParaRPr lang="ru-RU" dirty="0"/>
          </a:p>
        </p:txBody>
      </p:sp>
      <p:sp>
        <p:nvSpPr>
          <p:cNvPr id="5" name="Номер слайда 4">
            <a:extLst>
              <a:ext uri="{FF2B5EF4-FFF2-40B4-BE49-F238E27FC236}">
                <a16:creationId xmlns:a16="http://schemas.microsoft.com/office/drawing/2014/main" id="{E1AFD737-EC70-45EE-8C2F-09D67FDEB5C6}"/>
              </a:ext>
            </a:extLst>
          </p:cNvPr>
          <p:cNvSpPr>
            <a:spLocks noGrp="1"/>
          </p:cNvSpPr>
          <p:nvPr>
            <p:ph type="sldNum" sz="quarter" idx="12"/>
          </p:nvPr>
        </p:nvSpPr>
        <p:spPr/>
        <p:txBody>
          <a:bodyPr/>
          <a:lstStyle/>
          <a:p>
            <a:fld id="{E764712B-7155-4D81-9DBD-22E682A4DE31}" type="slidenum">
              <a:rPr lang="ru-RU" smtClean="0"/>
              <a:pPr/>
              <a:t>5</a:t>
            </a:fld>
            <a:endParaRPr lang="ru-RU"/>
          </a:p>
        </p:txBody>
      </p:sp>
    </p:spTree>
    <p:extLst>
      <p:ext uri="{BB962C8B-B14F-4D97-AF65-F5344CB8AC3E}">
        <p14:creationId xmlns:p14="http://schemas.microsoft.com/office/powerpoint/2010/main" val="458685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F58302-2A2C-4724-9D49-2BB473D691D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Contact methods</a:t>
            </a:r>
            <a:endParaRPr lang="ru-RU" dirty="0"/>
          </a:p>
        </p:txBody>
      </p:sp>
      <p:sp>
        <p:nvSpPr>
          <p:cNvPr id="4" name="Нижний колонтитул 3">
            <a:extLst>
              <a:ext uri="{FF2B5EF4-FFF2-40B4-BE49-F238E27FC236}">
                <a16:creationId xmlns:a16="http://schemas.microsoft.com/office/drawing/2014/main" id="{D5F0F89C-19DF-40A8-80EF-FCC511DB2AB8}"/>
              </a:ext>
            </a:extLst>
          </p:cNvPr>
          <p:cNvSpPr>
            <a:spLocks noGrp="1"/>
          </p:cNvSpPr>
          <p:nvPr>
            <p:ph type="ftr" sz="quarter" idx="11"/>
          </p:nvPr>
        </p:nvSpPr>
        <p:spPr/>
        <p:txBody>
          <a:bodyPr/>
          <a:lstStyle/>
          <a:p>
            <a:r>
              <a:rPr lang="en-US" dirty="0"/>
              <a:t>Measurement of the detail of the transverse beam distribution by a non-destructive diagnostic method based on the ionization of residual gases</a:t>
            </a:r>
            <a:endParaRPr lang="ru-RU" dirty="0"/>
          </a:p>
        </p:txBody>
      </p:sp>
      <p:sp>
        <p:nvSpPr>
          <p:cNvPr id="5" name="Номер слайда 4">
            <a:extLst>
              <a:ext uri="{FF2B5EF4-FFF2-40B4-BE49-F238E27FC236}">
                <a16:creationId xmlns:a16="http://schemas.microsoft.com/office/drawing/2014/main" id="{984B5C04-4241-4459-9E28-14BD4AB4240D}"/>
              </a:ext>
            </a:extLst>
          </p:cNvPr>
          <p:cNvSpPr>
            <a:spLocks noGrp="1"/>
          </p:cNvSpPr>
          <p:nvPr>
            <p:ph type="sldNum" sz="quarter" idx="12"/>
          </p:nvPr>
        </p:nvSpPr>
        <p:spPr/>
        <p:txBody>
          <a:bodyPr/>
          <a:lstStyle/>
          <a:p>
            <a:fld id="{E764712B-7155-4D81-9DBD-22E682A4DE31}" type="slidenum">
              <a:rPr lang="ru-RU" smtClean="0"/>
              <a:pPr/>
              <a:t>6</a:t>
            </a:fld>
            <a:endParaRPr lang="ru-RU"/>
          </a:p>
        </p:txBody>
      </p:sp>
      <p:pic>
        <p:nvPicPr>
          <p:cNvPr id="6" name="Рисунок 5">
            <a:extLst>
              <a:ext uri="{FF2B5EF4-FFF2-40B4-BE49-F238E27FC236}">
                <a16:creationId xmlns:a16="http://schemas.microsoft.com/office/drawing/2014/main" id="{3329B178-B56C-4423-AB4C-9A6DB7D5E5B7}"/>
              </a:ext>
            </a:extLst>
          </p:cNvPr>
          <p:cNvPicPr>
            <a:picLocks noChangeAspect="1"/>
          </p:cNvPicPr>
          <p:nvPr/>
        </p:nvPicPr>
        <p:blipFill rotWithShape="1">
          <a:blip r:embed="rId2" cstate="print"/>
          <a:srcRect l="28762" t="40906" r="43059" b="32355"/>
          <a:stretch/>
        </p:blipFill>
        <p:spPr>
          <a:xfrm>
            <a:off x="269132" y="2516761"/>
            <a:ext cx="3435658" cy="1833755"/>
          </a:xfrm>
          <a:prstGeom prst="rect">
            <a:avLst/>
          </a:prstGeom>
          <a:ln>
            <a:noFill/>
          </a:ln>
          <a:effectLst>
            <a:softEdge rad="112500"/>
          </a:effectLst>
        </p:spPr>
      </p:pic>
      <p:pic>
        <p:nvPicPr>
          <p:cNvPr id="7" name="Рисунок 6">
            <a:extLst>
              <a:ext uri="{FF2B5EF4-FFF2-40B4-BE49-F238E27FC236}">
                <a16:creationId xmlns:a16="http://schemas.microsoft.com/office/drawing/2014/main" id="{D50FB7E9-3998-47AF-8194-A3EDE0AAC81D}"/>
              </a:ext>
            </a:extLst>
          </p:cNvPr>
          <p:cNvPicPr>
            <a:picLocks noChangeAspect="1"/>
          </p:cNvPicPr>
          <p:nvPr/>
        </p:nvPicPr>
        <p:blipFill rotWithShape="1">
          <a:blip r:embed="rId3" cstate="print"/>
          <a:srcRect l="32400" t="12933" r="62772" b="36400"/>
          <a:stretch/>
        </p:blipFill>
        <p:spPr>
          <a:xfrm>
            <a:off x="3832037" y="1640648"/>
            <a:ext cx="1245714" cy="3676786"/>
          </a:xfrm>
          <a:prstGeom prst="rect">
            <a:avLst/>
          </a:prstGeom>
        </p:spPr>
      </p:pic>
      <p:pic>
        <p:nvPicPr>
          <p:cNvPr id="8" name="Рисунок 7">
            <a:extLst>
              <a:ext uri="{FF2B5EF4-FFF2-40B4-BE49-F238E27FC236}">
                <a16:creationId xmlns:a16="http://schemas.microsoft.com/office/drawing/2014/main" id="{C16D2D79-4C08-41FD-AE61-141C6585DB1E}"/>
              </a:ext>
            </a:extLst>
          </p:cNvPr>
          <p:cNvPicPr>
            <a:picLocks noChangeAspect="1"/>
          </p:cNvPicPr>
          <p:nvPr/>
        </p:nvPicPr>
        <p:blipFill rotWithShape="1">
          <a:blip r:embed="rId4" cstate="print"/>
          <a:srcRect l="1957" t="26353" r="77488" b="20169"/>
          <a:stretch/>
        </p:blipFill>
        <p:spPr>
          <a:xfrm>
            <a:off x="5090901" y="3023237"/>
            <a:ext cx="1496621" cy="1095100"/>
          </a:xfrm>
          <a:prstGeom prst="rect">
            <a:avLst/>
          </a:prstGeom>
        </p:spPr>
      </p:pic>
      <p:pic>
        <p:nvPicPr>
          <p:cNvPr id="9" name="Рисунок 8">
            <a:extLst>
              <a:ext uri="{FF2B5EF4-FFF2-40B4-BE49-F238E27FC236}">
                <a16:creationId xmlns:a16="http://schemas.microsoft.com/office/drawing/2014/main" id="{112CA5E1-6012-4816-A811-3E17BAA31836}"/>
              </a:ext>
            </a:extLst>
          </p:cNvPr>
          <p:cNvPicPr>
            <a:picLocks noChangeAspect="1"/>
          </p:cNvPicPr>
          <p:nvPr/>
        </p:nvPicPr>
        <p:blipFill rotWithShape="1">
          <a:blip r:embed="rId5" cstate="print"/>
          <a:srcRect l="23476" t="26353" r="56275" b="22122"/>
          <a:stretch/>
        </p:blipFill>
        <p:spPr>
          <a:xfrm>
            <a:off x="5090902" y="4155048"/>
            <a:ext cx="1496621" cy="1071008"/>
          </a:xfrm>
          <a:prstGeom prst="rect">
            <a:avLst/>
          </a:prstGeom>
        </p:spPr>
      </p:pic>
      <p:pic>
        <p:nvPicPr>
          <p:cNvPr id="10" name="Рисунок 9">
            <a:extLst>
              <a:ext uri="{FF2B5EF4-FFF2-40B4-BE49-F238E27FC236}">
                <a16:creationId xmlns:a16="http://schemas.microsoft.com/office/drawing/2014/main" id="{7382631A-79F7-4E95-8525-7F233F558CBC}"/>
              </a:ext>
            </a:extLst>
          </p:cNvPr>
          <p:cNvPicPr>
            <a:picLocks noChangeAspect="1"/>
          </p:cNvPicPr>
          <p:nvPr/>
        </p:nvPicPr>
        <p:blipFill rotWithShape="1">
          <a:blip r:embed="rId6" cstate="print"/>
          <a:srcRect l="31350" t="26533" r="63250" b="58534"/>
          <a:stretch/>
        </p:blipFill>
        <p:spPr>
          <a:xfrm>
            <a:off x="6835519" y="2625398"/>
            <a:ext cx="2066404" cy="1607203"/>
          </a:xfrm>
          <a:prstGeom prst="rect">
            <a:avLst/>
          </a:prstGeom>
          <a:ln>
            <a:noFill/>
          </a:ln>
          <a:effectLst>
            <a:softEdge rad="112500"/>
          </a:effectLst>
        </p:spPr>
      </p:pic>
      <p:pic>
        <p:nvPicPr>
          <p:cNvPr id="11" name="Рисунок 10">
            <a:extLst>
              <a:ext uri="{FF2B5EF4-FFF2-40B4-BE49-F238E27FC236}">
                <a16:creationId xmlns:a16="http://schemas.microsoft.com/office/drawing/2014/main" id="{E27C59C9-2D51-4223-925C-1A1CB9B19C08}"/>
              </a:ext>
            </a:extLst>
          </p:cNvPr>
          <p:cNvPicPr>
            <a:picLocks noChangeAspect="1"/>
          </p:cNvPicPr>
          <p:nvPr/>
        </p:nvPicPr>
        <p:blipFill rotWithShape="1">
          <a:blip r:embed="rId6" cstate="print"/>
          <a:srcRect l="28125" t="64563" r="65265" b="24030"/>
          <a:stretch/>
        </p:blipFill>
        <p:spPr>
          <a:xfrm>
            <a:off x="8993921" y="2768774"/>
            <a:ext cx="2871438" cy="1393843"/>
          </a:xfrm>
          <a:prstGeom prst="rect">
            <a:avLst/>
          </a:prstGeom>
          <a:ln>
            <a:noFill/>
          </a:ln>
          <a:effectLst>
            <a:softEdge rad="112500"/>
          </a:effectLst>
        </p:spPr>
      </p:pic>
      <p:sp>
        <p:nvSpPr>
          <p:cNvPr id="12" name="Прямоугольник 11">
            <a:extLst>
              <a:ext uri="{FF2B5EF4-FFF2-40B4-BE49-F238E27FC236}">
                <a16:creationId xmlns:a16="http://schemas.microsoft.com/office/drawing/2014/main" id="{FA784CF2-A008-4455-9682-70D5B47C1749}"/>
              </a:ext>
            </a:extLst>
          </p:cNvPr>
          <p:cNvSpPr/>
          <p:nvPr/>
        </p:nvSpPr>
        <p:spPr>
          <a:xfrm>
            <a:off x="1084511" y="4505886"/>
            <a:ext cx="1307537" cy="369332"/>
          </a:xfrm>
          <a:prstGeom prst="rect">
            <a:avLst/>
          </a:prstGeom>
        </p:spPr>
        <p:txBody>
          <a:bodyPr wrap="none">
            <a:spAutoFit/>
          </a:bodyPr>
          <a:lstStyle/>
          <a:p>
            <a:r>
              <a:rPr lang="en-US" dirty="0"/>
              <a:t>Faraday cup</a:t>
            </a:r>
            <a:endParaRPr lang="ru-RU" dirty="0"/>
          </a:p>
        </p:txBody>
      </p:sp>
      <p:sp>
        <p:nvSpPr>
          <p:cNvPr id="13" name="Прямоугольник 12">
            <a:extLst>
              <a:ext uri="{FF2B5EF4-FFF2-40B4-BE49-F238E27FC236}">
                <a16:creationId xmlns:a16="http://schemas.microsoft.com/office/drawing/2014/main" id="{685BF6E4-CFBF-438B-81CC-6E1AAD8C2B65}"/>
              </a:ext>
            </a:extLst>
          </p:cNvPr>
          <p:cNvSpPr/>
          <p:nvPr/>
        </p:nvSpPr>
        <p:spPr>
          <a:xfrm>
            <a:off x="4436785" y="5307914"/>
            <a:ext cx="2044149"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Phosphor screens</a:t>
            </a:r>
            <a:endParaRPr lang="ru-RU" dirty="0"/>
          </a:p>
        </p:txBody>
      </p:sp>
      <p:sp>
        <p:nvSpPr>
          <p:cNvPr id="14" name="Прямоугольник 13">
            <a:extLst>
              <a:ext uri="{FF2B5EF4-FFF2-40B4-BE49-F238E27FC236}">
                <a16:creationId xmlns:a16="http://schemas.microsoft.com/office/drawing/2014/main" id="{F608298A-4B6F-46DD-9124-29CA557109F1}"/>
              </a:ext>
            </a:extLst>
          </p:cNvPr>
          <p:cNvSpPr/>
          <p:nvPr/>
        </p:nvSpPr>
        <p:spPr>
          <a:xfrm>
            <a:off x="3114586" y="4891176"/>
            <a:ext cx="621102" cy="334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extLst>
              <a:ext uri="{FF2B5EF4-FFF2-40B4-BE49-F238E27FC236}">
                <a16:creationId xmlns:a16="http://schemas.microsoft.com/office/drawing/2014/main" id="{7C3C6290-E2C9-48CF-96BE-75F8CD803C3E}"/>
              </a:ext>
            </a:extLst>
          </p:cNvPr>
          <p:cNvSpPr/>
          <p:nvPr/>
        </p:nvSpPr>
        <p:spPr>
          <a:xfrm>
            <a:off x="3603457" y="4968751"/>
            <a:ext cx="575914" cy="298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a:extLst>
              <a:ext uri="{FF2B5EF4-FFF2-40B4-BE49-F238E27FC236}">
                <a16:creationId xmlns:a16="http://schemas.microsoft.com/office/drawing/2014/main" id="{E8B1EBDB-0D77-4538-B37D-223C23628B7C}"/>
              </a:ext>
            </a:extLst>
          </p:cNvPr>
          <p:cNvSpPr/>
          <p:nvPr/>
        </p:nvSpPr>
        <p:spPr>
          <a:xfrm>
            <a:off x="7006506" y="4370960"/>
            <a:ext cx="4712222" cy="646331"/>
          </a:xfrm>
          <a:prstGeom prst="rect">
            <a:avLst/>
          </a:prstGeom>
        </p:spPr>
        <p:txBody>
          <a:bodyPr wrap="square">
            <a:spAutoFit/>
          </a:bodyPr>
          <a:lstStyle/>
          <a:p>
            <a:pPr algn="ctr"/>
            <a:r>
              <a:rPr lang="en-US" dirty="0"/>
              <a:t>Grid detectors, secondary radiation monitors</a:t>
            </a:r>
            <a:r>
              <a:rPr lang="ru-RU" dirty="0"/>
              <a:t>, SEM</a:t>
            </a:r>
          </a:p>
        </p:txBody>
      </p:sp>
    </p:spTree>
    <p:extLst>
      <p:ext uri="{BB962C8B-B14F-4D97-AF65-F5344CB8AC3E}">
        <p14:creationId xmlns:p14="http://schemas.microsoft.com/office/powerpoint/2010/main" val="852400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6B98D1-55A2-4713-AD55-26A8C377DBC7}"/>
              </a:ext>
            </a:extLst>
          </p:cNvPr>
          <p:cNvSpPr>
            <a:spLocks noGrp="1"/>
          </p:cNvSpPr>
          <p:nvPr>
            <p:ph type="title"/>
          </p:nvPr>
        </p:nvSpPr>
        <p:spPr/>
        <p:txBody>
          <a:bodyPr/>
          <a:lstStyle/>
          <a:p>
            <a:r>
              <a:rPr lang="en-US" dirty="0"/>
              <a:t>Disadvantages of contact methods</a:t>
            </a:r>
            <a:endParaRPr lang="ru-RU" dirty="0"/>
          </a:p>
        </p:txBody>
      </p:sp>
      <p:sp>
        <p:nvSpPr>
          <p:cNvPr id="4" name="Нижний колонтитул 3">
            <a:extLst>
              <a:ext uri="{FF2B5EF4-FFF2-40B4-BE49-F238E27FC236}">
                <a16:creationId xmlns:a16="http://schemas.microsoft.com/office/drawing/2014/main" id="{48BDF7C3-700B-4434-8AEC-EC13B45C66FD}"/>
              </a:ext>
            </a:extLst>
          </p:cNvPr>
          <p:cNvSpPr>
            <a:spLocks noGrp="1"/>
          </p:cNvSpPr>
          <p:nvPr>
            <p:ph type="ftr" sz="quarter" idx="11"/>
          </p:nvPr>
        </p:nvSpPr>
        <p:spPr/>
        <p:txBody>
          <a:bodyPr/>
          <a:lstStyle/>
          <a:p>
            <a:r>
              <a:rPr lang="en-US" dirty="0"/>
              <a:t>Measurement of the detail of the transverse beam distribution by a non-destructive diagnostic method based on the ionization of residual gases</a:t>
            </a:r>
            <a:endParaRPr lang="ru-RU" dirty="0"/>
          </a:p>
        </p:txBody>
      </p:sp>
      <p:sp>
        <p:nvSpPr>
          <p:cNvPr id="5" name="Номер слайда 4">
            <a:extLst>
              <a:ext uri="{FF2B5EF4-FFF2-40B4-BE49-F238E27FC236}">
                <a16:creationId xmlns:a16="http://schemas.microsoft.com/office/drawing/2014/main" id="{C6BD2A02-59A1-479E-90D4-260609FB09DA}"/>
              </a:ext>
            </a:extLst>
          </p:cNvPr>
          <p:cNvSpPr>
            <a:spLocks noGrp="1"/>
          </p:cNvSpPr>
          <p:nvPr>
            <p:ph type="sldNum" sz="quarter" idx="12"/>
          </p:nvPr>
        </p:nvSpPr>
        <p:spPr/>
        <p:txBody>
          <a:bodyPr/>
          <a:lstStyle/>
          <a:p>
            <a:fld id="{E764712B-7155-4D81-9DBD-22E682A4DE31}" type="slidenum">
              <a:rPr lang="ru-RU" smtClean="0"/>
              <a:pPr/>
              <a:t>7</a:t>
            </a:fld>
            <a:endParaRPr lang="ru-RU"/>
          </a:p>
        </p:txBody>
      </p:sp>
      <p:sp>
        <p:nvSpPr>
          <p:cNvPr id="6" name="Объект 2">
            <a:extLst>
              <a:ext uri="{FF2B5EF4-FFF2-40B4-BE49-F238E27FC236}">
                <a16:creationId xmlns:a16="http://schemas.microsoft.com/office/drawing/2014/main" id="{987FED56-7079-4EC8-BDEC-E7D3B451034E}"/>
              </a:ext>
            </a:extLst>
          </p:cNvPr>
          <p:cNvSpPr txBox="1">
            <a:spLocks/>
          </p:cNvSpPr>
          <p:nvPr/>
        </p:nvSpPr>
        <p:spPr>
          <a:xfrm>
            <a:off x="838200" y="2005010"/>
            <a:ext cx="8077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t>A serious problem for high-current accelerators is the high beam density, which can destroy equipment and bring magnets out of the superconducting condition</a:t>
            </a:r>
            <a:r>
              <a:rPr lang="ru-RU" dirty="0"/>
              <a:t>. </a:t>
            </a:r>
          </a:p>
          <a:p>
            <a:pPr algn="just"/>
            <a:r>
              <a:rPr lang="en-US" dirty="0"/>
              <a:t>Destructive effect on the beam</a:t>
            </a:r>
            <a:r>
              <a:rPr lang="ru-RU" dirty="0"/>
              <a:t>. </a:t>
            </a:r>
            <a:r>
              <a:rPr lang="en-US" dirty="0"/>
              <a:t>The loss of even a small fraction of an intense beam will lead to huge radiation and equipment destruction.</a:t>
            </a:r>
            <a:endParaRPr lang="ru-RU" dirty="0"/>
          </a:p>
        </p:txBody>
      </p:sp>
      <p:pic>
        <p:nvPicPr>
          <p:cNvPr id="7" name="Рисунок 6">
            <a:extLst>
              <a:ext uri="{FF2B5EF4-FFF2-40B4-BE49-F238E27FC236}">
                <a16:creationId xmlns:a16="http://schemas.microsoft.com/office/drawing/2014/main" id="{846D283D-2FEA-4E00-805F-2546BF12B3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1505" y="4802186"/>
            <a:ext cx="3453693" cy="1554162"/>
          </a:xfrm>
          <a:prstGeom prst="rect">
            <a:avLst/>
          </a:prstGeom>
          <a:ln>
            <a:noFill/>
          </a:ln>
          <a:effectLst>
            <a:softEdge rad="112500"/>
          </a:effectLst>
        </p:spPr>
      </p:pic>
      <p:pic>
        <p:nvPicPr>
          <p:cNvPr id="8" name="Рисунок 7">
            <a:extLst>
              <a:ext uri="{FF2B5EF4-FFF2-40B4-BE49-F238E27FC236}">
                <a16:creationId xmlns:a16="http://schemas.microsoft.com/office/drawing/2014/main" id="{145553A1-5404-4329-AD08-406905DCA9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6953" y="3128428"/>
            <a:ext cx="1205636" cy="2679192"/>
          </a:xfrm>
          <a:prstGeom prst="rect">
            <a:avLst/>
          </a:prstGeom>
          <a:ln>
            <a:noFill/>
          </a:ln>
          <a:effectLst>
            <a:softEdge rad="112500"/>
          </a:effectLst>
        </p:spPr>
      </p:pic>
      <p:pic>
        <p:nvPicPr>
          <p:cNvPr id="9" name="Рисунок 8">
            <a:extLst>
              <a:ext uri="{FF2B5EF4-FFF2-40B4-BE49-F238E27FC236}">
                <a16:creationId xmlns:a16="http://schemas.microsoft.com/office/drawing/2014/main" id="{24DF4806-FA8D-4B6E-9238-5D0377394A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48" t="31465" r="15452" b="28268"/>
          <a:stretch/>
        </p:blipFill>
        <p:spPr>
          <a:xfrm>
            <a:off x="9411809" y="1518477"/>
            <a:ext cx="2090780" cy="1594483"/>
          </a:xfrm>
          <a:prstGeom prst="rect">
            <a:avLst/>
          </a:prstGeom>
          <a:ln>
            <a:noFill/>
          </a:ln>
          <a:effectLst>
            <a:softEdge rad="112500"/>
          </a:effectLst>
        </p:spPr>
      </p:pic>
      <p:sp>
        <p:nvSpPr>
          <p:cNvPr id="10" name="TextBox 9">
            <a:extLst>
              <a:ext uri="{FF2B5EF4-FFF2-40B4-BE49-F238E27FC236}">
                <a16:creationId xmlns:a16="http://schemas.microsoft.com/office/drawing/2014/main" id="{26E98AFD-4B02-4734-ABA7-F3C87D4FAAEC}"/>
              </a:ext>
            </a:extLst>
          </p:cNvPr>
          <p:cNvSpPr txBox="1"/>
          <p:nvPr/>
        </p:nvSpPr>
        <p:spPr>
          <a:xfrm>
            <a:off x="2189749" y="5546650"/>
            <a:ext cx="4803035" cy="646331"/>
          </a:xfrm>
          <a:prstGeom prst="rect">
            <a:avLst/>
          </a:prstGeom>
          <a:noFill/>
        </p:spPr>
        <p:txBody>
          <a:bodyPr wrap="square" rtlCol="0">
            <a:spAutoFit/>
          </a:bodyPr>
          <a:lstStyle/>
          <a:p>
            <a:r>
              <a:rPr lang="en-US" dirty="0"/>
              <a:t>Hit of a high-intensity ion beam into the bellows at the DC-280 accelerator.  </a:t>
            </a:r>
            <a:r>
              <a:rPr lang="en-US" dirty="0" err="1"/>
              <a:t>Dubna</a:t>
            </a:r>
            <a:endParaRPr lang="ru-RU" dirty="0"/>
          </a:p>
        </p:txBody>
      </p:sp>
    </p:spTree>
    <p:extLst>
      <p:ext uri="{BB962C8B-B14F-4D97-AF65-F5344CB8AC3E}">
        <p14:creationId xmlns:p14="http://schemas.microsoft.com/office/powerpoint/2010/main" val="3027111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B4F978-EECE-4831-9D1B-E8E5CFC28AE9}"/>
              </a:ext>
            </a:extLst>
          </p:cNvPr>
          <p:cNvSpPr>
            <a:spLocks noGrp="1"/>
          </p:cNvSpPr>
          <p:nvPr>
            <p:ph type="title"/>
          </p:nvPr>
        </p:nvSpPr>
        <p:spPr/>
        <p:txBody>
          <a:bodyPr/>
          <a:lstStyle/>
          <a:p>
            <a:r>
              <a:rPr lang="en-US" dirty="0"/>
              <a:t>Requirements for non-destructive diagnostic methods</a:t>
            </a:r>
            <a:endParaRPr lang="ru-RU" dirty="0"/>
          </a:p>
        </p:txBody>
      </p:sp>
      <p:sp>
        <p:nvSpPr>
          <p:cNvPr id="3" name="Объект 2">
            <a:extLst>
              <a:ext uri="{FF2B5EF4-FFF2-40B4-BE49-F238E27FC236}">
                <a16:creationId xmlns:a16="http://schemas.microsoft.com/office/drawing/2014/main" id="{DC62B290-90D6-490B-A720-8E1C4584C464}"/>
              </a:ext>
            </a:extLst>
          </p:cNvPr>
          <p:cNvSpPr>
            <a:spLocks noGrp="1"/>
          </p:cNvSpPr>
          <p:nvPr>
            <p:ph idx="1"/>
          </p:nvPr>
        </p:nvSpPr>
        <p:spPr>
          <a:xfrm>
            <a:off x="838200" y="2005012"/>
            <a:ext cx="10515600" cy="4351338"/>
          </a:xfrm>
        </p:spPr>
        <p:txBody>
          <a:bodyPr>
            <a:normAutofit/>
          </a:bodyPr>
          <a:lstStyle/>
          <a:p>
            <a:r>
              <a:rPr lang="en-US" dirty="0"/>
              <a:t>Sensitivity</a:t>
            </a:r>
            <a:r>
              <a:rPr lang="ru-RU" dirty="0"/>
              <a:t> </a:t>
            </a:r>
          </a:p>
          <a:p>
            <a:r>
              <a:rPr lang="en-US" dirty="0"/>
              <a:t>Dynamic Range</a:t>
            </a:r>
            <a:endParaRPr lang="ru-RU" dirty="0"/>
          </a:p>
          <a:p>
            <a:r>
              <a:rPr lang="en-US" dirty="0"/>
              <a:t>Response time</a:t>
            </a:r>
            <a:endParaRPr lang="ru-RU" dirty="0"/>
          </a:p>
          <a:p>
            <a:r>
              <a:rPr lang="en-US" dirty="0"/>
              <a:t>Response to overexposure (saturation effects)</a:t>
            </a:r>
            <a:endParaRPr lang="ru-RU" dirty="0"/>
          </a:p>
          <a:p>
            <a:r>
              <a:rPr lang="en-US" dirty="0"/>
              <a:t>Physical size</a:t>
            </a:r>
            <a:endParaRPr lang="ru-RU" dirty="0"/>
          </a:p>
          <a:p>
            <a:r>
              <a:rPr lang="en-US" dirty="0"/>
              <a:t>Possibility of verification</a:t>
            </a:r>
            <a:endParaRPr lang="ru-RU" dirty="0"/>
          </a:p>
          <a:p>
            <a:r>
              <a:rPr lang="en-US" dirty="0"/>
              <a:t>Calibration technology</a:t>
            </a:r>
            <a:endParaRPr lang="ru-RU" dirty="0"/>
          </a:p>
        </p:txBody>
      </p:sp>
      <p:sp>
        <p:nvSpPr>
          <p:cNvPr id="4" name="Нижний колонтитул 3">
            <a:extLst>
              <a:ext uri="{FF2B5EF4-FFF2-40B4-BE49-F238E27FC236}">
                <a16:creationId xmlns:a16="http://schemas.microsoft.com/office/drawing/2014/main" id="{26E5241D-FA39-46BA-8A75-843C754CA78B}"/>
              </a:ext>
            </a:extLst>
          </p:cNvPr>
          <p:cNvSpPr>
            <a:spLocks noGrp="1"/>
          </p:cNvSpPr>
          <p:nvPr>
            <p:ph type="ftr" sz="quarter" idx="11"/>
          </p:nvPr>
        </p:nvSpPr>
        <p:spPr/>
        <p:txBody>
          <a:bodyPr/>
          <a:lstStyle/>
          <a:p>
            <a:r>
              <a:rPr lang="en-US" dirty="0"/>
              <a:t>Measurement of the detail of the transverse beam distribution by a non-destructive diagnostic method based on the ionization of residual gases</a:t>
            </a:r>
            <a:endParaRPr lang="ru-RU" dirty="0"/>
          </a:p>
        </p:txBody>
      </p:sp>
      <p:sp>
        <p:nvSpPr>
          <p:cNvPr id="5" name="Номер слайда 4">
            <a:extLst>
              <a:ext uri="{FF2B5EF4-FFF2-40B4-BE49-F238E27FC236}">
                <a16:creationId xmlns:a16="http://schemas.microsoft.com/office/drawing/2014/main" id="{75138F6E-FA8F-4861-8C35-6BD76F978507}"/>
              </a:ext>
            </a:extLst>
          </p:cNvPr>
          <p:cNvSpPr>
            <a:spLocks noGrp="1"/>
          </p:cNvSpPr>
          <p:nvPr>
            <p:ph type="sldNum" sz="quarter" idx="12"/>
          </p:nvPr>
        </p:nvSpPr>
        <p:spPr/>
        <p:txBody>
          <a:bodyPr/>
          <a:lstStyle/>
          <a:p>
            <a:fld id="{E764712B-7155-4D81-9DBD-22E682A4DE31}" type="slidenum">
              <a:rPr lang="ru-RU" smtClean="0"/>
              <a:pPr/>
              <a:t>8</a:t>
            </a:fld>
            <a:endParaRPr lang="ru-RU"/>
          </a:p>
        </p:txBody>
      </p:sp>
    </p:spTree>
    <p:extLst>
      <p:ext uri="{BB962C8B-B14F-4D97-AF65-F5344CB8AC3E}">
        <p14:creationId xmlns:p14="http://schemas.microsoft.com/office/powerpoint/2010/main" val="2177711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EC01A8-44DF-4B12-86FD-9A765632697F}"/>
              </a:ext>
            </a:extLst>
          </p:cNvPr>
          <p:cNvSpPr>
            <a:spLocks noGrp="1"/>
          </p:cNvSpPr>
          <p:nvPr>
            <p:ph type="title"/>
          </p:nvPr>
        </p:nvSpPr>
        <p:spPr/>
        <p:txBody>
          <a:bodyPr/>
          <a:lstStyle/>
          <a:p>
            <a:r>
              <a:rPr lang="en-US" dirty="0"/>
              <a:t>Upgraded two-dimensional Ionization Beam Profile Monitor</a:t>
            </a:r>
            <a:endParaRPr lang="ru-RU" dirty="0"/>
          </a:p>
        </p:txBody>
      </p:sp>
      <p:sp>
        <p:nvSpPr>
          <p:cNvPr id="4" name="Нижний колонтитул 3">
            <a:extLst>
              <a:ext uri="{FF2B5EF4-FFF2-40B4-BE49-F238E27FC236}">
                <a16:creationId xmlns:a16="http://schemas.microsoft.com/office/drawing/2014/main" id="{0DF88980-DB33-4413-AC31-AC6D28B5FFEE}"/>
              </a:ext>
            </a:extLst>
          </p:cNvPr>
          <p:cNvSpPr>
            <a:spLocks noGrp="1"/>
          </p:cNvSpPr>
          <p:nvPr>
            <p:ph type="ftr" sz="quarter" idx="11"/>
          </p:nvPr>
        </p:nvSpPr>
        <p:spPr/>
        <p:txBody>
          <a:bodyPr/>
          <a:lstStyle/>
          <a:p>
            <a:r>
              <a:rPr lang="en-US" dirty="0"/>
              <a:t>Measurement of the detail of the transverse beam distribution by a non-destructive diagnostic method based on the ionization of residual gases</a:t>
            </a:r>
            <a:endParaRPr lang="ru-RU" dirty="0"/>
          </a:p>
        </p:txBody>
      </p:sp>
      <p:sp>
        <p:nvSpPr>
          <p:cNvPr id="5" name="Номер слайда 4">
            <a:extLst>
              <a:ext uri="{FF2B5EF4-FFF2-40B4-BE49-F238E27FC236}">
                <a16:creationId xmlns:a16="http://schemas.microsoft.com/office/drawing/2014/main" id="{F28B15B9-4182-4BF3-8480-97BC73034F21}"/>
              </a:ext>
            </a:extLst>
          </p:cNvPr>
          <p:cNvSpPr>
            <a:spLocks noGrp="1"/>
          </p:cNvSpPr>
          <p:nvPr>
            <p:ph type="sldNum" sz="quarter" idx="12"/>
          </p:nvPr>
        </p:nvSpPr>
        <p:spPr/>
        <p:txBody>
          <a:bodyPr/>
          <a:lstStyle/>
          <a:p>
            <a:fld id="{E764712B-7155-4D81-9DBD-22E682A4DE31}" type="slidenum">
              <a:rPr lang="ru-RU" smtClean="0"/>
              <a:pPr/>
              <a:t>9</a:t>
            </a:fld>
            <a:endParaRPr lang="ru-RU" dirty="0"/>
          </a:p>
        </p:txBody>
      </p:sp>
      <p:sp>
        <p:nvSpPr>
          <p:cNvPr id="6" name="Rectangle 2">
            <a:extLst>
              <a:ext uri="{FF2B5EF4-FFF2-40B4-BE49-F238E27FC236}">
                <a16:creationId xmlns:a16="http://schemas.microsoft.com/office/drawing/2014/main" id="{4AE47644-9E41-4BEB-9883-EAC9B730D5A5}"/>
              </a:ext>
            </a:extLst>
          </p:cNvPr>
          <p:cNvSpPr>
            <a:spLocks noChangeArrowheads="1"/>
          </p:cNvSpPr>
          <p:nvPr/>
        </p:nvSpPr>
        <p:spPr bwMode="auto">
          <a:xfrm>
            <a:off x="1923942" y="16017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5" name="Объект 2">
            <a:extLst>
              <a:ext uri="{FF2B5EF4-FFF2-40B4-BE49-F238E27FC236}">
                <a16:creationId xmlns:a16="http://schemas.microsoft.com/office/drawing/2014/main" id="{CEEB7237-80B7-4A5E-95A8-56297A9F6534}"/>
              </a:ext>
            </a:extLst>
          </p:cNvPr>
          <p:cNvSpPr txBox="1">
            <a:spLocks/>
          </p:cNvSpPr>
          <p:nvPr/>
        </p:nvSpPr>
        <p:spPr>
          <a:xfrm>
            <a:off x="1069941" y="1551218"/>
            <a:ext cx="6006651" cy="27381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The monitor consists of </a:t>
            </a:r>
            <a:r>
              <a:rPr lang="ru-RU" sz="2400" dirty="0"/>
              <a:t>:</a:t>
            </a:r>
          </a:p>
          <a:p>
            <a:r>
              <a:rPr lang="en-US" sz="2400" dirty="0"/>
              <a:t>extractor;</a:t>
            </a:r>
            <a:r>
              <a:rPr lang="ru-RU" sz="2400" dirty="0"/>
              <a:t> </a:t>
            </a:r>
          </a:p>
          <a:p>
            <a:r>
              <a:rPr lang="en-US" sz="2400" dirty="0"/>
              <a:t>scanner;</a:t>
            </a:r>
            <a:endParaRPr lang="ru-RU" sz="2400" dirty="0"/>
          </a:p>
          <a:p>
            <a:r>
              <a:rPr lang="en-US" sz="2400" dirty="0"/>
              <a:t>2 electrostatic analyzers</a:t>
            </a:r>
            <a:r>
              <a:rPr lang="ru-RU" sz="2400" dirty="0"/>
              <a:t>.</a:t>
            </a:r>
          </a:p>
        </p:txBody>
      </p:sp>
      <p:sp>
        <p:nvSpPr>
          <p:cNvPr id="16" name="TextBox 15">
            <a:extLst>
              <a:ext uri="{FF2B5EF4-FFF2-40B4-BE49-F238E27FC236}">
                <a16:creationId xmlns:a16="http://schemas.microsoft.com/office/drawing/2014/main" id="{90ADB060-AA96-4B70-9908-78BA9EC2CCFB}"/>
              </a:ext>
            </a:extLst>
          </p:cNvPr>
          <p:cNvSpPr txBox="1"/>
          <p:nvPr/>
        </p:nvSpPr>
        <p:spPr>
          <a:xfrm>
            <a:off x="9040186" y="5442687"/>
            <a:ext cx="2558451" cy="338554"/>
          </a:xfrm>
          <a:prstGeom prst="rect">
            <a:avLst/>
          </a:prstGeom>
          <a:noFill/>
        </p:spPr>
        <p:txBody>
          <a:bodyPr wrap="square" rtlCol="0">
            <a:spAutoFit/>
          </a:bodyPr>
          <a:lstStyle/>
          <a:p>
            <a:pPr algn="ctr"/>
            <a:r>
              <a:rPr lang="en-US" sz="1600" dirty="0"/>
              <a:t>Signal from strip 16 and 25</a:t>
            </a:r>
            <a:endParaRPr lang="ru-RU" sz="1600" dirty="0">
              <a:highlight>
                <a:srgbClr val="FFFF00"/>
              </a:highlight>
            </a:endParaRPr>
          </a:p>
        </p:txBody>
      </p:sp>
      <p:pic>
        <p:nvPicPr>
          <p:cNvPr id="17" name="Рисунок 16">
            <a:extLst>
              <a:ext uri="{FF2B5EF4-FFF2-40B4-BE49-F238E27FC236}">
                <a16:creationId xmlns:a16="http://schemas.microsoft.com/office/drawing/2014/main" id="{070175E4-E620-48B2-A2C2-F44C7F454D53}"/>
              </a:ext>
            </a:extLst>
          </p:cNvPr>
          <p:cNvPicPr>
            <a:picLocks noChangeAspect="1"/>
          </p:cNvPicPr>
          <p:nvPr/>
        </p:nvPicPr>
        <p:blipFill>
          <a:blip r:embed="rId2" cstate="print"/>
          <a:stretch>
            <a:fillRect/>
          </a:stretch>
        </p:blipFill>
        <p:spPr>
          <a:xfrm>
            <a:off x="9351095" y="1264970"/>
            <a:ext cx="1936634" cy="4119595"/>
          </a:xfrm>
          <a:prstGeom prst="rect">
            <a:avLst/>
          </a:prstGeom>
        </p:spPr>
      </p:pic>
      <mc:AlternateContent xmlns:mc="http://schemas.openxmlformats.org/markup-compatibility/2006">
        <mc:Choice xmlns:a14="http://schemas.microsoft.com/office/drawing/2010/main" Requires="a14">
          <p:sp>
            <p:nvSpPr>
              <p:cNvPr id="7" name="Прямоугольник 6">
                <a:extLst>
                  <a:ext uri="{FF2B5EF4-FFF2-40B4-BE49-F238E27FC236}">
                    <a16:creationId xmlns:a16="http://schemas.microsoft.com/office/drawing/2014/main" id="{6D4FDD58-10A1-45D4-AD19-798AB5138ED7}"/>
                  </a:ext>
                </a:extLst>
              </p:cNvPr>
              <p:cNvSpPr/>
              <p:nvPr/>
            </p:nvSpPr>
            <p:spPr>
              <a:xfrm>
                <a:off x="2805745" y="2079449"/>
                <a:ext cx="1954381" cy="6185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1</m:t>
                          </m:r>
                        </m:sub>
                      </m:sSub>
                      <m:r>
                        <a:rPr lang="en-US" b="0" i="1" smtClean="0">
                          <a:latin typeface="Cambria Math" panose="02040503050406030204" pitchFamily="18" charset="0"/>
                          <a:ea typeface="Calibri" panose="020F0502020204030204" pitchFamily="34" charset="0"/>
                        </a:rPr>
                        <m:t> </m:t>
                      </m:r>
                      <m:r>
                        <a:rPr lang="en-US" b="0" i="1" smtClean="0">
                          <a:latin typeface="Cambria Math" panose="02040503050406030204" pitchFamily="18" charset="0"/>
                          <a:ea typeface="Calibri" panose="020F0502020204030204" pitchFamily="34" charset="0"/>
                        </a:rPr>
                        <m:t>𝑦</m:t>
                      </m:r>
                      <m:r>
                        <a:rPr lang="en-US" b="0" i="1" smtClean="0">
                          <a:latin typeface="Cambria Math" panose="02040503050406030204" pitchFamily="18" charset="0"/>
                          <a:ea typeface="Calibri" panose="020F0502020204030204" pitchFamily="34" charset="0"/>
                        </a:rPr>
                        <m:t>+</m:t>
                      </m:r>
                      <m:r>
                        <a:rPr lang="en-US" b="0" i="1" smtClean="0">
                          <a:latin typeface="Cambria Math" panose="02040503050406030204" pitchFamily="18" charset="0"/>
                          <a:ea typeface="Calibri" panose="020F0502020204030204" pitchFamily="34" charset="0"/>
                        </a:rPr>
                        <m:t>𝑈</m:t>
                      </m:r>
                      <m:r>
                        <a:rPr lang="en-US" i="1" smtClean="0">
                          <a:latin typeface="Cambria Math" panose="02040503050406030204" pitchFamily="18" charset="0"/>
                          <a:ea typeface="Calibri" panose="020F0502020204030204" pitchFamily="34"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2</m:t>
                          </m:r>
                        </m:sub>
                      </m:sSub>
                      <m:f>
                        <m:fPr>
                          <m:ctrlPr>
                            <a:rPr lang="en-US" i="1" smtClean="0">
                              <a:latin typeface="Cambria Math" panose="02040503050406030204" pitchFamily="18" charset="0"/>
                              <a:ea typeface="Calibri" panose="020F0502020204030204" pitchFamily="34" charset="0"/>
                            </a:rPr>
                          </m:ctrlPr>
                        </m:fPr>
                        <m:num>
                          <m:r>
                            <a:rPr lang="en-US" b="0" i="1" smtClean="0">
                              <a:latin typeface="Cambria Math" panose="02040503050406030204" pitchFamily="18" charset="0"/>
                              <a:ea typeface="Calibri" panose="020F0502020204030204" pitchFamily="34" charset="0"/>
                            </a:rPr>
                            <m:t>𝑥</m:t>
                          </m:r>
                        </m:num>
                        <m:den>
                          <m:rad>
                            <m:radPr>
                              <m:degHide m:val="on"/>
                              <m:ctrlPr>
                                <a:rPr lang="en-US" i="1" smtClean="0">
                                  <a:latin typeface="Cambria Math" panose="02040503050406030204" pitchFamily="18" charset="0"/>
                                </a:rPr>
                              </m:ctrlPr>
                            </m:radPr>
                            <m:deg/>
                            <m:e>
                              <m:r>
                                <a:rPr lang="en-US" b="0" i="1" smtClean="0">
                                  <a:latin typeface="Cambria Math" panose="02040503050406030204" pitchFamily="18" charset="0"/>
                                </a:rPr>
                                <m:t>2</m:t>
                              </m:r>
                            </m:e>
                          </m:rad>
                        </m:den>
                      </m:f>
                    </m:oMath>
                  </m:oMathPara>
                </a14:m>
                <a:endParaRPr lang="ru-RU" dirty="0"/>
              </a:p>
            </p:txBody>
          </p:sp>
        </mc:Choice>
        <mc:Fallback>
          <p:sp>
            <p:nvSpPr>
              <p:cNvPr id="7" name="Прямоугольник 6">
                <a:extLst>
                  <a:ext uri="{FF2B5EF4-FFF2-40B4-BE49-F238E27FC236}">
                    <a16:creationId xmlns:a16="http://schemas.microsoft.com/office/drawing/2014/main" id="{6D4FDD58-10A1-45D4-AD19-798AB5138ED7}"/>
                  </a:ext>
                </a:extLst>
              </p:cNvPr>
              <p:cNvSpPr>
                <a:spLocks noRot="1" noChangeAspect="1" noMove="1" noResize="1" noEditPoints="1" noAdjustHandles="1" noChangeArrowheads="1" noChangeShapeType="1" noTextEdit="1"/>
              </p:cNvSpPr>
              <p:nvPr/>
            </p:nvSpPr>
            <p:spPr>
              <a:xfrm>
                <a:off x="2805745" y="2079449"/>
                <a:ext cx="1954381" cy="618567"/>
              </a:xfrm>
              <a:prstGeom prst="rect">
                <a:avLst/>
              </a:prstGeom>
              <a:blipFill>
                <a:blip r:embed="rId3"/>
                <a:stretch>
                  <a:fillRect/>
                </a:stretch>
              </a:blipFill>
            </p:spPr>
            <p:txBody>
              <a:bodyPr/>
              <a:lstStyle/>
              <a:p>
                <a:r>
                  <a:rPr lang="ru-RU">
                    <a:noFill/>
                  </a:rPr>
                  <a:t> </a:t>
                </a:r>
              </a:p>
            </p:txBody>
          </p:sp>
        </mc:Fallback>
      </mc:AlternateContent>
      <p:sp>
        <p:nvSpPr>
          <p:cNvPr id="8" name="Rectangle 1"/>
          <p:cNvSpPr>
            <a:spLocks noChangeArrowheads="1"/>
          </p:cNvSpPr>
          <p:nvPr/>
        </p:nvSpPr>
        <p:spPr bwMode="auto">
          <a:xfrm>
            <a:off x="3716338" y="2995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ru-RU" altLang="ru-RU" sz="1800" b="0" i="0" u="none" strike="noStrike" cap="none" normalizeH="0" baseline="0">
                <a:ln>
                  <a:noFill/>
                </a:ln>
                <a:solidFill>
                  <a:schemeClr val="tx1"/>
                </a:solidFill>
                <a:effectLst/>
                <a:latin typeface="Arial" panose="020B0604020202020204" pitchFamily="34" charset="0"/>
              </a:rPr>
            </a:b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10" name="Rectangle 2"/>
          <p:cNvSpPr>
            <a:spLocks noChangeArrowheads="1"/>
          </p:cNvSpPr>
          <p:nvPr/>
        </p:nvSpPr>
        <p:spPr bwMode="auto">
          <a:xfrm>
            <a:off x="3716338" y="2995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ru-RU" altLang="ru-RU" sz="1800" b="0" i="0" u="none" strike="noStrike" cap="none" normalizeH="0" baseline="0">
                <a:ln>
                  <a:noFill/>
                </a:ln>
                <a:solidFill>
                  <a:schemeClr val="tx1"/>
                </a:solidFill>
                <a:effectLst/>
                <a:latin typeface="Arial" panose="020B0604020202020204" pitchFamily="34" charset="0"/>
              </a:rPr>
            </a:br>
            <a:endParaRPr kumimoji="0" lang="ru-RU" altLang="ru-RU" sz="1800" b="0" i="0" u="none" strike="noStrike" cap="none" normalizeH="0" baseline="0">
              <a:ln>
                <a:noFill/>
              </a:ln>
              <a:solidFill>
                <a:schemeClr val="tx1"/>
              </a:solidFill>
              <a:effectLst/>
              <a:latin typeface="Arial" panose="020B0604020202020204" pitchFamily="34" charset="0"/>
            </a:endParaRPr>
          </a:p>
        </p:txBody>
      </p:sp>
      <p:pic>
        <p:nvPicPr>
          <p:cNvPr id="3" name="Рисунок 2">
            <a:extLst>
              <a:ext uri="{FF2B5EF4-FFF2-40B4-BE49-F238E27FC236}">
                <a16:creationId xmlns:a16="http://schemas.microsoft.com/office/drawing/2014/main" id="{E8F6C132-07EC-4C74-82CF-712CF0AA7720}"/>
              </a:ext>
            </a:extLst>
          </p:cNvPr>
          <p:cNvPicPr>
            <a:picLocks noChangeAspect="1"/>
          </p:cNvPicPr>
          <p:nvPr/>
        </p:nvPicPr>
        <p:blipFill>
          <a:blip r:embed="rId4"/>
          <a:stretch>
            <a:fillRect/>
          </a:stretch>
        </p:blipFill>
        <p:spPr>
          <a:xfrm>
            <a:off x="4674505" y="1037572"/>
            <a:ext cx="3474112" cy="4574392"/>
          </a:xfrm>
          <a:prstGeom prst="rect">
            <a:avLst/>
          </a:prstGeom>
        </p:spPr>
      </p:pic>
      <p:pic>
        <p:nvPicPr>
          <p:cNvPr id="18" name="Рисунок 17">
            <a:extLst>
              <a:ext uri="{FF2B5EF4-FFF2-40B4-BE49-F238E27FC236}">
                <a16:creationId xmlns:a16="http://schemas.microsoft.com/office/drawing/2014/main" id="{BD0831C3-AE58-448A-918A-61907DCD4E95}"/>
              </a:ext>
            </a:extLst>
          </p:cNvPr>
          <p:cNvPicPr>
            <a:picLocks noChangeAspect="1"/>
          </p:cNvPicPr>
          <p:nvPr/>
        </p:nvPicPr>
        <p:blipFill>
          <a:blip r:embed="rId5"/>
          <a:stretch>
            <a:fillRect/>
          </a:stretch>
        </p:blipFill>
        <p:spPr>
          <a:xfrm>
            <a:off x="1157888" y="3338793"/>
            <a:ext cx="2558450" cy="2457900"/>
          </a:xfrm>
          <a:prstGeom prst="rect">
            <a:avLst/>
          </a:prstGeom>
        </p:spPr>
      </p:pic>
      <p:sp>
        <p:nvSpPr>
          <p:cNvPr id="11" name="Прямоугольник 10">
            <a:extLst>
              <a:ext uri="{FF2B5EF4-FFF2-40B4-BE49-F238E27FC236}">
                <a16:creationId xmlns:a16="http://schemas.microsoft.com/office/drawing/2014/main" id="{1DD6B81C-E401-417F-BF73-5466BEF75513}"/>
              </a:ext>
            </a:extLst>
          </p:cNvPr>
          <p:cNvSpPr/>
          <p:nvPr/>
        </p:nvSpPr>
        <p:spPr>
          <a:xfrm>
            <a:off x="605244" y="5690225"/>
            <a:ext cx="3271592" cy="523220"/>
          </a:xfrm>
          <a:prstGeom prst="rect">
            <a:avLst/>
          </a:prstGeom>
        </p:spPr>
        <p:txBody>
          <a:bodyPr wrap="square">
            <a:spAutoFit/>
          </a:bodyPr>
          <a:lstStyle/>
          <a:p>
            <a:pPr algn="ctr"/>
            <a:r>
              <a:rPr lang="en-US" sz="1400" dirty="0"/>
              <a:t>Two-dimensional Ionization Beam Profile Monitor</a:t>
            </a:r>
            <a:endParaRPr lang="ru-RU" sz="1400" dirty="0"/>
          </a:p>
        </p:txBody>
      </p:sp>
      <p:sp>
        <p:nvSpPr>
          <p:cNvPr id="12" name="Прямоугольник 11">
            <a:extLst>
              <a:ext uri="{FF2B5EF4-FFF2-40B4-BE49-F238E27FC236}">
                <a16:creationId xmlns:a16="http://schemas.microsoft.com/office/drawing/2014/main" id="{DEC41F7E-A746-45A1-B7D4-CF96BAC0137E}"/>
              </a:ext>
            </a:extLst>
          </p:cNvPr>
          <p:cNvSpPr/>
          <p:nvPr/>
        </p:nvSpPr>
        <p:spPr>
          <a:xfrm>
            <a:off x="4126477" y="5636635"/>
            <a:ext cx="4570167" cy="584775"/>
          </a:xfrm>
          <a:prstGeom prst="rect">
            <a:avLst/>
          </a:prstGeom>
        </p:spPr>
        <p:txBody>
          <a:bodyPr wrap="square">
            <a:spAutoFit/>
          </a:bodyPr>
          <a:lstStyle/>
          <a:p>
            <a:pPr algn="ctr"/>
            <a:r>
              <a:rPr lang="en-US" sz="1600" b="1" dirty="0"/>
              <a:t>Upgraded two-dimensional Ionization Beam Profile Monitor</a:t>
            </a:r>
            <a:endParaRPr lang="ru-RU" sz="1600" b="1" dirty="0"/>
          </a:p>
        </p:txBody>
      </p:sp>
    </p:spTree>
    <p:extLst>
      <p:ext uri="{BB962C8B-B14F-4D97-AF65-F5344CB8AC3E}">
        <p14:creationId xmlns:p14="http://schemas.microsoft.com/office/powerpoint/2010/main" val="332092176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1745</TotalTime>
  <Words>969</Words>
  <Application>Microsoft Office PowerPoint</Application>
  <PresentationFormat>Широкоэкранный</PresentationFormat>
  <Paragraphs>97</Paragraphs>
  <Slides>15</Slides>
  <Notes>2</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15</vt:i4>
      </vt:variant>
    </vt:vector>
  </HeadingPairs>
  <TitlesOfParts>
    <vt:vector size="21" baseType="lpstr">
      <vt:lpstr>Arial</vt:lpstr>
      <vt:lpstr>Calibri</vt:lpstr>
      <vt:lpstr>Calibri Light</vt:lpstr>
      <vt:lpstr>Cambria Math</vt:lpstr>
      <vt:lpstr>Symbol</vt:lpstr>
      <vt:lpstr>Тема Office</vt:lpstr>
      <vt:lpstr>Measurement of the detail of the transverse beam distribution by a non-destructive diagnostic method based on the ionization of residual gases</vt:lpstr>
      <vt:lpstr>Plan of the report</vt:lpstr>
      <vt:lpstr>Motivation</vt:lpstr>
      <vt:lpstr>Презентация PowerPoint</vt:lpstr>
      <vt:lpstr>Ion beam diagnostic methods :</vt:lpstr>
      <vt:lpstr>Contact methods</vt:lpstr>
      <vt:lpstr>Disadvantages of contact methods</vt:lpstr>
      <vt:lpstr>Requirements for non-destructive diagnostic methods</vt:lpstr>
      <vt:lpstr>Upgraded two-dimensional Ionization Beam Profile Monitor</vt:lpstr>
      <vt:lpstr>Two-dimensional Ionization Beam Profile Monitor</vt:lpstr>
      <vt:lpstr>Location on the IC-100</vt:lpstr>
      <vt:lpstr>Electrical equipment for operation of the ionization beam profile monitor</vt:lpstr>
      <vt:lpstr>Beam Profile Monitor Test</vt:lpstr>
      <vt:lpstr>Conclusions</vt:lpstr>
      <vt:lpstr>Measurement of the detail of the transverse beam distribution by a non-destructive diagnostic method based on the ionization of residual gases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software development for data processing from the heavy ion beam loss diagnostics system for the DC-280 accelerator</dc:title>
  <dc:creator>User</dc:creator>
  <cp:lastModifiedBy>User</cp:lastModifiedBy>
  <cp:revision>96</cp:revision>
  <dcterms:modified xsi:type="dcterms:W3CDTF">2022-06-03T12:03:51Z</dcterms:modified>
</cp:coreProperties>
</file>