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7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A4F9D-B900-46D1-A5F3-626B1A0CCD4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DA919-0391-42F5-979C-3F3A0213B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9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8DDD-CD55-49F0-967D-9D25D0E86A2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FE61A-A5C9-4FFF-A187-3BE989543A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57424"/>
            <a:ext cx="7772400" cy="2387600"/>
          </a:xfrm>
        </p:spPr>
        <p:txBody>
          <a:bodyPr>
            <a:noAutofit/>
          </a:bodyPr>
          <a:lstStyle/>
          <a:p>
            <a:r>
              <a:rPr lang="en-US" sz="2400" b="1" dirty="0"/>
              <a:t>Induction and repair of</a:t>
            </a:r>
            <a:r>
              <a:rPr lang="en-US" sz="2400" dirty="0"/>
              <a:t> </a:t>
            </a:r>
            <a:r>
              <a:rPr lang="en-US" sz="2400" b="1" dirty="0"/>
              <a:t>DNA double strand breaks in melanoma B16 cells in the presence of repair inhibitors under the action of X-rays </a:t>
            </a:r>
            <a:r>
              <a:rPr lang="en-US" sz="2400" b="1" i="1" dirty="0"/>
              <a:t>in vitro</a:t>
            </a:r>
            <a:r>
              <a:rPr lang="en-US" sz="2400" b="1" dirty="0"/>
              <a:t> 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624736" cy="1051098"/>
          </a:xfrm>
        </p:spPr>
        <p:txBody>
          <a:bodyPr>
            <a:normAutofit/>
          </a:bodyPr>
          <a:lstStyle/>
          <a:p>
            <a:r>
              <a:rPr lang="en-US" sz="1800" i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Kuzmina E.A.</a:t>
            </a:r>
            <a:r>
              <a:rPr lang="ru-RU" sz="1800" i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,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Boreyko A.V., Chausov V.N.,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Erhan S.E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., </a:t>
            </a:r>
            <a:r>
              <a:rPr lang="en-US" sz="18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Ilyina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E.V.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, 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Kozhina R.A.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,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</a:t>
            </a:r>
            <a:r>
              <a:rPr lang="en-US" sz="18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Shamina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D.D., </a:t>
            </a:r>
            <a:r>
              <a:rPr lang="en-US" sz="18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Tiounchik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 S.I, </a:t>
            </a:r>
            <a:r>
              <a:rPr lang="en-US" sz="18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Zadneprianetc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/>
              </a:rPr>
              <a:t>. M.G.</a:t>
            </a:r>
            <a:endParaRPr lang="ru-RU" sz="1800" i="1" dirty="0">
              <a:solidFill>
                <a:schemeClr val="tx2">
                  <a:lumMod val="75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4995" y="345430"/>
            <a:ext cx="4011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Dubna State University</a:t>
            </a:r>
            <a:endParaRPr lang="ru-RU" sz="2000" dirty="0" smtClean="0"/>
          </a:p>
          <a:p>
            <a:pPr algn="ctr"/>
            <a:r>
              <a:rPr lang="en-US" sz="2000" dirty="0"/>
              <a:t>Laboratory of Radiation Biology, JINR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603562"/>
            <a:ext cx="546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JINR Association of Young Scientists and Specialists Conference “Alushta-2022”</a:t>
            </a:r>
            <a:endParaRPr lang="ru-RU" sz="2000" dirty="0" smtClean="0"/>
          </a:p>
        </p:txBody>
      </p:sp>
      <p:pic>
        <p:nvPicPr>
          <p:cNvPr id="8195" name="Picture 3" descr="C:\Users\Work\Downloads\whit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" y="305727"/>
            <a:ext cx="1221219" cy="12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ork\Downloads\lrblogo_border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8376"/>
            <a:ext cx="1584176" cy="13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ork\Downloads\ay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" y="5157192"/>
            <a:ext cx="1316592" cy="1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Conclusion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1268760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Helvetica" pitchFamily="50" charset="0"/>
              </a:rPr>
              <a:t>It was found that under the combined action of </a:t>
            </a:r>
            <a:r>
              <a:rPr lang="en-US" sz="2400" dirty="0" err="1">
                <a:latin typeface="+mj-lt"/>
                <a:ea typeface="Helvetica" pitchFamily="50" charset="0"/>
              </a:rPr>
              <a:t>AraC</a:t>
            </a:r>
            <a:r>
              <a:rPr lang="en-US" sz="2400" dirty="0">
                <a:latin typeface="+mj-lt"/>
                <a:ea typeface="Helvetica" pitchFamily="50" charset="0"/>
              </a:rPr>
              <a:t>/SCR7, the maximum amount of DNA </a:t>
            </a:r>
            <a:r>
              <a:rPr lang="en-US" sz="2400" dirty="0" smtClean="0">
                <a:latin typeface="+mj-lt"/>
                <a:ea typeface="Helvetica" pitchFamily="50" charset="0"/>
              </a:rPr>
              <a:t>DSB </a:t>
            </a:r>
            <a:r>
              <a:rPr lang="en-US" sz="2400" dirty="0">
                <a:latin typeface="+mj-lt"/>
                <a:ea typeface="Helvetica" pitchFamily="50" charset="0"/>
              </a:rPr>
              <a:t>is formed, exceeding the amount of DNA </a:t>
            </a:r>
            <a:r>
              <a:rPr lang="en-US" sz="2400" dirty="0" smtClean="0">
                <a:latin typeface="+mj-lt"/>
                <a:ea typeface="Helvetica" pitchFamily="50" charset="0"/>
              </a:rPr>
              <a:t>DSB </a:t>
            </a:r>
            <a:r>
              <a:rPr lang="en-US" sz="2400" dirty="0">
                <a:latin typeface="+mj-lt"/>
                <a:ea typeface="Helvetica" pitchFamily="50" charset="0"/>
              </a:rPr>
              <a:t>in the control level by 1.6 times, and 1.15 times under the influence of </a:t>
            </a:r>
            <a:r>
              <a:rPr lang="en-US" sz="2400" dirty="0" err="1">
                <a:latin typeface="+mj-lt"/>
                <a:ea typeface="Helvetica" pitchFamily="50" charset="0"/>
              </a:rPr>
              <a:t>AraC</a:t>
            </a:r>
            <a:r>
              <a:rPr lang="en-US" sz="2400" dirty="0">
                <a:latin typeface="+mj-lt"/>
                <a:ea typeface="Helvetica" pitchFamily="50" charset="0"/>
              </a:rPr>
              <a:t>.</a:t>
            </a:r>
            <a:endParaRPr lang="ru-RU" sz="2400" dirty="0">
              <a:latin typeface="+mj-lt"/>
              <a:ea typeface="Helvetica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  <a:ea typeface="Helvetica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Helvetica" pitchFamily="50" charset="0"/>
              </a:rPr>
              <a:t>It was shown that the repair kinetics is complex. In contrast with the control, the DNA DSB yield increases up to 6 hours post-irradiation, and then decreases.</a:t>
            </a:r>
            <a:endParaRPr lang="ru-RU" sz="2400" dirty="0">
              <a:latin typeface="+mj-lt"/>
              <a:ea typeface="Helvetica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  <a:ea typeface="Helvetica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Helvetica" pitchFamily="50" charset="0"/>
              </a:rPr>
              <a:t>Moreover, under the influence of the combined action of radiomodifiers the number of unrepaired lesions exceeds the control level by 10.3 times and by 1.76 times under the action of </a:t>
            </a:r>
            <a:r>
              <a:rPr lang="en-US" sz="2400" dirty="0" err="1">
                <a:latin typeface="+mj-lt"/>
                <a:ea typeface="Helvetica" pitchFamily="50" charset="0"/>
              </a:rPr>
              <a:t>AraC</a:t>
            </a:r>
            <a:r>
              <a:rPr lang="en-US" sz="2400" dirty="0">
                <a:latin typeface="+mj-lt"/>
                <a:ea typeface="Helvetica" pitchFamily="50" charset="0"/>
              </a:rPr>
              <a:t> alone.</a:t>
            </a:r>
            <a:endParaRPr lang="ru-RU" sz="2400" dirty="0">
              <a:latin typeface="+mj-lt"/>
              <a:ea typeface="Helvetica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7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Work\Desktop\my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7"/>
            <a:ext cx="9361040" cy="74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19660"/>
            <a:ext cx="7886700" cy="13377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Thanks 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for the attention</a:t>
            </a:r>
            <a:r>
              <a:rPr lang="ru-RU" sz="4800" dirty="0" smtClean="0">
                <a:solidFill>
                  <a:schemeClr val="bg1"/>
                </a:solidFill>
                <a:latin typeface="+mn-lt"/>
              </a:rPr>
              <a:t>!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7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</a:t>
            </a:r>
            <a:r>
              <a:rPr lang="en-US" sz="3600" dirty="0" smtClean="0">
                <a:latin typeface="+mn-lt"/>
              </a:rPr>
              <a:t>elevance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ownloads\41575_2019_247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0" y="1061136"/>
            <a:ext cx="8176566" cy="55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Repair </a:t>
            </a:r>
            <a:r>
              <a:rPr lang="en-US" sz="3600" dirty="0">
                <a:latin typeface="+mn-lt"/>
              </a:rPr>
              <a:t>inhibitors 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02272" y="1052736"/>
            <a:ext cx="1606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j-lt"/>
                <a:ea typeface="Helvetica" pitchFamily="50" charset="0"/>
              </a:rPr>
              <a:t>SCR7 </a:t>
            </a:r>
            <a:r>
              <a:rPr lang="en-US" sz="2000" b="1" dirty="0" smtClean="0">
                <a:latin typeface="+mj-lt"/>
                <a:ea typeface="Helvetica" pitchFamily="50" charset="0"/>
              </a:rPr>
              <a:t>pyrazine</a:t>
            </a:r>
          </a:p>
          <a:p>
            <a:pPr algn="ctr"/>
            <a:r>
              <a:rPr lang="en-US" sz="2000" b="1" dirty="0" smtClean="0">
                <a:latin typeface="+mj-lt"/>
                <a:ea typeface="Helvetica" pitchFamily="50" charset="0"/>
              </a:rPr>
              <a:t>(SCR7</a:t>
            </a:r>
            <a:r>
              <a:rPr lang="en-US" sz="2000" b="1" dirty="0">
                <a:latin typeface="+mj-lt"/>
                <a:ea typeface="Helvetica" pitchFamily="50" charset="0"/>
              </a:rPr>
              <a:t>)</a:t>
            </a:r>
            <a:endParaRPr lang="ru-RU" sz="2000" b="1" dirty="0">
              <a:latin typeface="+mj-lt"/>
              <a:ea typeface="Helvetica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052736"/>
            <a:ext cx="3528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+mj-lt"/>
                <a:ea typeface="Helvetica" pitchFamily="50" charset="0"/>
              </a:rPr>
              <a:t>1-β-</a:t>
            </a:r>
            <a:r>
              <a:rPr lang="en-US" sz="2000" b="1" dirty="0">
                <a:latin typeface="+mj-lt"/>
                <a:ea typeface="Helvetica" pitchFamily="50" charset="0"/>
              </a:rPr>
              <a:t>D-arabinofuranosylcytosine (</a:t>
            </a:r>
            <a:r>
              <a:rPr lang="en-US" sz="2000" b="1" dirty="0" err="1">
                <a:latin typeface="+mj-lt"/>
                <a:ea typeface="Helvetica" pitchFamily="50" charset="0"/>
              </a:rPr>
              <a:t>AraC</a:t>
            </a:r>
            <a:r>
              <a:rPr lang="en-US" sz="2000" b="1" dirty="0">
                <a:latin typeface="+mj-lt"/>
                <a:ea typeface="Helvetica" pitchFamily="50" charset="0"/>
              </a:rPr>
              <a:t>)</a:t>
            </a:r>
            <a:endParaRPr lang="ru-RU" sz="2000" b="1" dirty="0">
              <a:latin typeface="+mj-lt"/>
              <a:ea typeface="Helvetica" pitchFamily="50" charset="0"/>
            </a:endParaRPr>
          </a:p>
        </p:txBody>
      </p:sp>
      <p:pic>
        <p:nvPicPr>
          <p:cNvPr id="11268" name="Picture 4" descr="C:\Users\Work\Downloads\mfcd0006648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3896"/>
            <a:ext cx="2232248" cy="2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sigmaaldrich.com/deepweb/content/dam/sigma-aldrich/structure3/096/mfcd02167478.eps/_jcr_content/renditions/mfcd02167478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62" y="1974518"/>
            <a:ext cx="2812878" cy="203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Work\Downloads\SCR7_pyraz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0024"/>
            <a:ext cx="3547122" cy="18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Work\Downloads\ar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1693"/>
            <a:ext cx="3672408" cy="28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838315"/>
            <a:ext cx="3672408" cy="4759037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5365" y="1863896"/>
            <a:ext cx="3672408" cy="4759037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10054"/>
            <a:ext cx="8280919" cy="471123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+mj-lt"/>
                <a:ea typeface="Helvetica" pitchFamily="50" charset="0"/>
              </a:rPr>
              <a:t>Study of the modifying effect of repair inhibitors </a:t>
            </a:r>
            <a:r>
              <a:rPr lang="en-US" sz="2400" dirty="0" err="1" smtClean="0">
                <a:latin typeface="+mj-lt"/>
                <a:ea typeface="Helvetica" pitchFamily="50" charset="0"/>
              </a:rPr>
              <a:t>AraC</a:t>
            </a:r>
            <a:r>
              <a:rPr lang="en-US" sz="2400" dirty="0" smtClean="0">
                <a:latin typeface="+mj-lt"/>
                <a:ea typeface="Helvetica" pitchFamily="50" charset="0"/>
              </a:rPr>
              <a:t> and SCR7 on the formation of DNA double-strand breaks (DSB) in melanoma B16 cells </a:t>
            </a:r>
            <a:r>
              <a:rPr lang="en-US" sz="2400" dirty="0">
                <a:latin typeface="+mj-lt"/>
                <a:ea typeface="Helvetica" pitchFamily="50" charset="0"/>
              </a:rPr>
              <a:t>after irradiation </a:t>
            </a:r>
            <a:r>
              <a:rPr lang="en-US" sz="2400" dirty="0" smtClean="0">
                <a:latin typeface="+mj-lt"/>
                <a:ea typeface="Helvetica" pitchFamily="50" charset="0"/>
              </a:rPr>
              <a:t>with X-rays </a:t>
            </a:r>
            <a:r>
              <a:rPr lang="en-US" sz="2400" i="1" dirty="0">
                <a:latin typeface="+mj-lt"/>
                <a:ea typeface="Helvetica" pitchFamily="50" charset="0"/>
              </a:rPr>
              <a:t>in </a:t>
            </a:r>
            <a:r>
              <a:rPr lang="en-US" sz="2400" i="1" dirty="0" smtClean="0">
                <a:latin typeface="+mj-lt"/>
                <a:ea typeface="Helvetica" pitchFamily="50" charset="0"/>
              </a:rPr>
              <a:t>vitro</a:t>
            </a:r>
            <a:r>
              <a:rPr lang="en-US" sz="2400" dirty="0" smtClean="0">
                <a:latin typeface="+mj-lt"/>
                <a:ea typeface="Helvetica" pitchFamily="50" charset="0"/>
              </a:rPr>
              <a:t>.</a:t>
            </a:r>
            <a:endParaRPr lang="en-US" sz="2400" dirty="0">
              <a:latin typeface="+mj-lt"/>
              <a:ea typeface="Helvetica" pitchFamily="50" charset="0"/>
            </a:endParaRPr>
          </a:p>
          <a:p>
            <a:pPr algn="just"/>
            <a:endParaRPr lang="en-US" sz="2400" dirty="0" smtClean="0">
              <a:latin typeface="+mj-lt"/>
              <a:ea typeface="Helvetica" pitchFamily="50" charset="0"/>
            </a:endParaRPr>
          </a:p>
          <a:p>
            <a:pPr algn="just"/>
            <a:r>
              <a:rPr lang="en-US" sz="2400" dirty="0" smtClean="0">
                <a:latin typeface="+mj-lt"/>
                <a:ea typeface="Helvetica" pitchFamily="50" charset="0"/>
              </a:rPr>
              <a:t>Studying </a:t>
            </a:r>
            <a:r>
              <a:rPr lang="en-US" sz="2400" dirty="0">
                <a:latin typeface="+mj-lt"/>
                <a:ea typeface="Helvetica" pitchFamily="50" charset="0"/>
              </a:rPr>
              <a:t>the repair kinetics of DNA DSB in melanoma B16 cells </a:t>
            </a:r>
            <a:r>
              <a:rPr lang="en-US" sz="2400" dirty="0" smtClean="0">
                <a:latin typeface="+mj-lt"/>
                <a:ea typeface="Helvetica" pitchFamily="50" charset="0"/>
              </a:rPr>
              <a:t> </a:t>
            </a:r>
            <a:r>
              <a:rPr lang="en-US" sz="2400" dirty="0">
                <a:latin typeface="+mj-lt"/>
                <a:ea typeface="Helvetica" pitchFamily="50" charset="0"/>
              </a:rPr>
              <a:t>influence of </a:t>
            </a:r>
            <a:r>
              <a:rPr lang="en-US" sz="2400" dirty="0" smtClean="0">
                <a:latin typeface="+mj-lt"/>
                <a:ea typeface="Helvetica" pitchFamily="50" charset="0"/>
              </a:rPr>
              <a:t>radiomodifiers </a:t>
            </a:r>
            <a:r>
              <a:rPr lang="en-US" sz="2400" dirty="0">
                <a:latin typeface="+mj-lt"/>
                <a:ea typeface="Helvetica" pitchFamily="50" charset="0"/>
              </a:rPr>
              <a:t>after irradiation with X-rays</a:t>
            </a:r>
            <a:r>
              <a:rPr lang="en-US" sz="2400" dirty="0" smtClean="0">
                <a:latin typeface="+mj-lt"/>
                <a:ea typeface="Helvetica" pitchFamily="50" charset="0"/>
              </a:rPr>
              <a:t>.</a:t>
            </a:r>
          </a:p>
          <a:p>
            <a:pPr algn="just"/>
            <a:endParaRPr lang="ru-RU" sz="2400" dirty="0">
              <a:latin typeface="+mj-lt"/>
              <a:ea typeface="Helvetica" pitchFamily="50" charset="0"/>
            </a:endParaRPr>
          </a:p>
          <a:p>
            <a:pPr algn="just"/>
            <a:r>
              <a:rPr lang="en-US" sz="2400" dirty="0" smtClean="0">
                <a:latin typeface="+mj-lt"/>
                <a:ea typeface="Helvetica" pitchFamily="50" charset="0"/>
              </a:rPr>
              <a:t>A </a:t>
            </a:r>
            <a:r>
              <a:rPr lang="en-US" sz="2400" dirty="0">
                <a:latin typeface="+mj-lt"/>
                <a:ea typeface="Helvetica" pitchFamily="50" charset="0"/>
              </a:rPr>
              <a:t>comparative analysis of the yield and repair of DNA damage in the presence of repair inhibitors during irradiation with X-rays</a:t>
            </a:r>
            <a:r>
              <a:rPr lang="en-US" sz="2400" dirty="0" smtClean="0">
                <a:latin typeface="+mj-lt"/>
                <a:ea typeface="Helvetica" pitchFamily="50" charset="0"/>
              </a:rPr>
              <a:t> </a:t>
            </a:r>
            <a:r>
              <a:rPr lang="en-US" sz="2400" dirty="0">
                <a:latin typeface="+mj-lt"/>
                <a:ea typeface="Helvetica" pitchFamily="50" charset="0"/>
              </a:rPr>
              <a:t>in melanoma B16 </a:t>
            </a:r>
            <a:r>
              <a:rPr lang="en-US" sz="2400" dirty="0" smtClean="0">
                <a:latin typeface="+mj-lt"/>
                <a:ea typeface="Helvetica" pitchFamily="50" charset="0"/>
              </a:rPr>
              <a:t>cells </a:t>
            </a:r>
            <a:r>
              <a:rPr lang="en-US" sz="2400" i="1" dirty="0" smtClean="0">
                <a:latin typeface="+mj-lt"/>
                <a:ea typeface="Helvetica" pitchFamily="50" charset="0"/>
              </a:rPr>
              <a:t>in </a:t>
            </a:r>
            <a:r>
              <a:rPr lang="en-US" sz="2400" i="1" dirty="0">
                <a:latin typeface="+mj-lt"/>
                <a:ea typeface="Helvetica" pitchFamily="50" charset="0"/>
              </a:rPr>
              <a:t>vitro</a:t>
            </a:r>
            <a:r>
              <a:rPr lang="en-US" sz="2400" dirty="0" smtClean="0">
                <a:latin typeface="+mj-lt"/>
                <a:ea typeface="Helvetica" pitchFamily="50" charset="0"/>
              </a:rPr>
              <a:t>.</a:t>
            </a:r>
            <a:endParaRPr lang="ru-RU" sz="2400" dirty="0">
              <a:latin typeface="+mj-lt"/>
              <a:ea typeface="Helvetica" pitchFamily="50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G</a:t>
            </a:r>
            <a:r>
              <a:rPr lang="en-US" sz="3600" dirty="0" smtClean="0">
                <a:latin typeface="+mn-lt"/>
              </a:rPr>
              <a:t>oals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Objects of study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88024" y="6164982"/>
            <a:ext cx="4032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>
                <a:latin typeface="+mj-lt"/>
                <a:ea typeface="Helvetica" pitchFamily="50" charset="0"/>
              </a:rPr>
              <a:t>Compact </a:t>
            </a:r>
            <a:r>
              <a:rPr lang="en-US" sz="1400" dirty="0">
                <a:latin typeface="+mj-lt"/>
                <a:ea typeface="Helvetica" pitchFamily="50" charset="0"/>
              </a:rPr>
              <a:t>Benchtop X-ray </a:t>
            </a:r>
            <a:r>
              <a:rPr lang="en-US" sz="1400" dirty="0" smtClean="0">
                <a:latin typeface="+mj-lt"/>
                <a:ea typeface="Helvetica" pitchFamily="50" charset="0"/>
              </a:rPr>
              <a:t>Irradiator </a:t>
            </a:r>
            <a:r>
              <a:rPr lang="en-US" sz="1400" dirty="0">
                <a:latin typeface="+mj-lt"/>
                <a:ea typeface="Helvetica" pitchFamily="50" charset="0"/>
              </a:rPr>
              <a:t>“</a:t>
            </a:r>
            <a:r>
              <a:rPr lang="en-US" sz="1400" dirty="0" err="1">
                <a:latin typeface="+mj-lt"/>
                <a:ea typeface="Helvetica" pitchFamily="50" charset="0"/>
              </a:rPr>
              <a:t>CellRad</a:t>
            </a:r>
            <a:r>
              <a:rPr lang="en-US" sz="1400" dirty="0">
                <a:latin typeface="+mj-lt"/>
                <a:ea typeface="Helvetica" pitchFamily="50" charset="0"/>
              </a:rPr>
              <a:t>" </a:t>
            </a:r>
            <a:endParaRPr lang="ru-RU" sz="1400" dirty="0">
              <a:latin typeface="+mj-lt"/>
              <a:ea typeface="Helvetica" pitchFamily="50" charset="0"/>
            </a:endParaRPr>
          </a:p>
          <a:p>
            <a:pPr algn="ctr">
              <a:defRPr/>
            </a:pPr>
            <a:r>
              <a:rPr lang="en-US" sz="1400" dirty="0" smtClean="0">
                <a:latin typeface="+mj-lt"/>
                <a:ea typeface="Helvetica" pitchFamily="50" charset="0"/>
              </a:rPr>
              <a:t>Laboratory </a:t>
            </a:r>
            <a:r>
              <a:rPr lang="en-US" sz="1400" dirty="0">
                <a:latin typeface="+mj-lt"/>
                <a:ea typeface="Helvetica" pitchFamily="50" charset="0"/>
              </a:rPr>
              <a:t>of Radiation Biology, </a:t>
            </a:r>
            <a:r>
              <a:rPr lang="en-US" sz="1400" dirty="0" smtClean="0">
                <a:latin typeface="+mj-lt"/>
                <a:ea typeface="Helvetica" pitchFamily="50" charset="0"/>
              </a:rPr>
              <a:t>JINR</a:t>
            </a:r>
            <a:endParaRPr lang="ru-RU" sz="1400" dirty="0">
              <a:latin typeface="+mj-lt"/>
              <a:ea typeface="Helvetica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1196752"/>
            <a:ext cx="2664296" cy="1234488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M</a:t>
            </a: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elanoma </a:t>
            </a: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cell culture</a:t>
            </a:r>
            <a:r>
              <a:rPr lang="ru-RU" b="1" dirty="0" smtClean="0">
                <a:solidFill>
                  <a:schemeClr val="tx1"/>
                </a:solidFill>
                <a:ea typeface="+mj-ea"/>
                <a:cs typeface="+mj-cs"/>
              </a:rPr>
              <a:t>: </a:t>
            </a: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B16</a:t>
            </a:r>
            <a:endParaRPr lang="ru-RU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72100" y="1196752"/>
            <a:ext cx="2664296" cy="1227221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rradiation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ea typeface="Helvetica" pitchFamily="50" charset="0"/>
              </a:rPr>
              <a:t>X-rays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Dose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1-5 </a:t>
            </a:r>
            <a:r>
              <a:rPr lang="en-US" dirty="0" err="1" smtClean="0">
                <a:solidFill>
                  <a:schemeClr val="tx1"/>
                </a:solidFill>
              </a:rPr>
              <a:t>Gy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ose rate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1.6 </a:t>
            </a:r>
            <a:r>
              <a:rPr lang="ru-RU" dirty="0" err="1"/>
              <a:t>Gy</a:t>
            </a:r>
            <a:r>
              <a:rPr lang="ru-RU" dirty="0"/>
              <a:t>/</a:t>
            </a:r>
            <a:r>
              <a:rPr lang="ru-RU" dirty="0" err="1"/>
              <a:t>min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4" descr="C:\Users\Work\Downloads\RCB115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2370" r="21973" b="7025"/>
          <a:stretch/>
        </p:blipFill>
        <p:spPr bwMode="auto">
          <a:xfrm>
            <a:off x="675882" y="2708920"/>
            <a:ext cx="3831796" cy="33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ork\Downloads\5MSXciF0d0A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95" y="2709665"/>
            <a:ext cx="2480052" cy="33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1484784"/>
            <a:ext cx="2304256" cy="1224136"/>
            <a:chOff x="395536" y="1484784"/>
            <a:chExt cx="2304256" cy="122413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95536" y="1484784"/>
              <a:ext cx="2304256" cy="1224136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5" name="Picture 3" descr="C:\Users\Work\Desktop\Фото для презентации\Петри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t="22818" r="16542" b="9557"/>
            <a:stretch/>
          </p:blipFill>
          <p:spPr bwMode="auto">
            <a:xfrm>
              <a:off x="727174" y="1532409"/>
              <a:ext cx="1680467" cy="1137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The scheme </a:t>
            </a:r>
            <a:r>
              <a:rPr lang="en-US" sz="3600" dirty="0">
                <a:latin typeface="+mn-lt"/>
              </a:rPr>
              <a:t>of the experiment</a:t>
            </a:r>
            <a:endParaRPr lang="ru-RU" sz="36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8241" y="980728"/>
            <a:ext cx="341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Introduction of repair inhibitors 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Concentration </a:t>
            </a:r>
            <a:r>
              <a:rPr lang="en-US" sz="1200" dirty="0">
                <a:latin typeface="+mj-lt"/>
              </a:rPr>
              <a:t>of </a:t>
            </a:r>
            <a:r>
              <a:rPr lang="en-US" sz="1200" dirty="0" err="1"/>
              <a:t>AraC</a:t>
            </a:r>
            <a:r>
              <a:rPr lang="en-US" sz="1200" dirty="0"/>
              <a:t> and SCR7</a:t>
            </a:r>
            <a:r>
              <a:rPr lang="en-US" sz="1200" dirty="0" smtClean="0">
                <a:latin typeface="+mj-lt"/>
              </a:rPr>
              <a:t>: </a:t>
            </a:r>
            <a:r>
              <a:rPr lang="en-US" sz="1200" b="1" dirty="0" smtClean="0">
                <a:latin typeface="+mj-lt"/>
              </a:rPr>
              <a:t>50 µM and 100 </a:t>
            </a:r>
            <a:r>
              <a:rPr lang="en-US" sz="1200" b="1" dirty="0"/>
              <a:t>µM</a:t>
            </a:r>
            <a:endParaRPr lang="ru-RU" sz="1200" b="1" dirty="0" smtClean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4949" y="3128517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</a:t>
            </a:r>
            <a:r>
              <a:rPr lang="ru-RU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hour</a:t>
            </a:r>
            <a:endParaRPr lang="ru-RU" sz="1600" dirty="0">
              <a:latin typeface="+mj-lt"/>
            </a:endParaRPr>
          </a:p>
        </p:txBody>
      </p:sp>
      <p:sp>
        <p:nvSpPr>
          <p:cNvPr id="55" name="Выгнутая влево стрелка 54"/>
          <p:cNvSpPr/>
          <p:nvPr/>
        </p:nvSpPr>
        <p:spPr>
          <a:xfrm rot="18876035">
            <a:off x="1831231" y="2794251"/>
            <a:ext cx="575311" cy="1266631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15998" y="2348880"/>
            <a:ext cx="273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Preparation </a:t>
            </a:r>
            <a:r>
              <a:rPr lang="en-US" sz="1200" dirty="0" smtClean="0">
                <a:latin typeface="+mj-lt"/>
              </a:rPr>
              <a:t>of</a:t>
            </a:r>
            <a:r>
              <a:rPr lang="ru-RU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cell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suspension</a:t>
            </a:r>
            <a:endParaRPr lang="ru-RU" sz="12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86885" y="4136509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I</a:t>
            </a:r>
            <a:r>
              <a:rPr lang="en-US" sz="1200" dirty="0" smtClean="0">
                <a:latin typeface="+mj-lt"/>
              </a:rPr>
              <a:t>rradiation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  <a:sym typeface="Symbol"/>
              </a:rPr>
              <a:t> </a:t>
            </a:r>
            <a:endParaRPr lang="ru-RU" sz="1200" dirty="0"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33366" y="1755764"/>
            <a:ext cx="1259544" cy="2304256"/>
            <a:chOff x="2411760" y="1628800"/>
            <a:chExt cx="1259544" cy="230425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 rot="5400000">
              <a:off x="1880629" y="2168860"/>
              <a:ext cx="2304256" cy="1224136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Work\Downloads\изображение_viber_2022-04-14_12-20-30-43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8" b="16398"/>
            <a:stretch/>
          </p:blipFill>
          <p:spPr bwMode="auto">
            <a:xfrm>
              <a:off x="2411760" y="2004752"/>
              <a:ext cx="1259544" cy="1662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7055044" y="3656057"/>
            <a:ext cx="144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Preparation </a:t>
            </a:r>
            <a:r>
              <a:rPr lang="en-US" sz="1200" dirty="0" smtClean="0">
                <a:latin typeface="+mj-lt"/>
              </a:rPr>
              <a:t>of</a:t>
            </a:r>
            <a:r>
              <a:rPr lang="ru-RU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slid</a:t>
            </a:r>
            <a:r>
              <a:rPr lang="en-US" sz="1200" dirty="0">
                <a:latin typeface="+mj-lt"/>
              </a:rPr>
              <a:t>e</a:t>
            </a:r>
            <a:r>
              <a:rPr lang="en-US" sz="1200" dirty="0" smtClean="0">
                <a:latin typeface="+mj-lt"/>
              </a:rPr>
              <a:t>s</a:t>
            </a:r>
            <a:endParaRPr lang="ru-RU" sz="1200" dirty="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99992" y="2708920"/>
            <a:ext cx="2304256" cy="1224136"/>
            <a:chOff x="3347864" y="3068960"/>
            <a:chExt cx="2304256" cy="12241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347864" y="3068960"/>
              <a:ext cx="2304256" cy="1224136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7" name="Picture 5" descr="C:\Users\Work\Desktop\Фото для презентации\пробирка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0" r="2610"/>
            <a:stretch/>
          </p:blipFill>
          <p:spPr bwMode="auto">
            <a:xfrm>
              <a:off x="3726954" y="3107060"/>
              <a:ext cx="1532736" cy="1149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5508104" y="4005064"/>
            <a:ext cx="2304256" cy="1224136"/>
            <a:chOff x="5220072" y="3933056"/>
            <a:chExt cx="2304256" cy="122413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220072" y="3933056"/>
              <a:ext cx="2304256" cy="1224136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9" name="Picture 7" descr="C:\Users\Work\Desktop\Фото для презентации\слайды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" t="10305" r="20163" b="18898"/>
            <a:stretch/>
          </p:blipFill>
          <p:spPr bwMode="auto">
            <a:xfrm>
              <a:off x="5508105" y="3933056"/>
              <a:ext cx="1776026" cy="1214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444208" y="5301208"/>
            <a:ext cx="2304256" cy="1224136"/>
            <a:chOff x="6732240" y="5517232"/>
            <a:chExt cx="2304256" cy="122413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732240" y="5517232"/>
              <a:ext cx="2304256" cy="1224136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22555" y="5805264"/>
              <a:ext cx="2141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The study of the formation </a:t>
              </a:r>
              <a:r>
                <a:rPr lang="en-US" sz="1200" dirty="0" smtClean="0">
                  <a:latin typeface="+mj-lt"/>
                </a:rPr>
                <a:t>of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 DSB of DNA </a:t>
              </a:r>
              <a:r>
                <a:rPr lang="en-US" sz="1200" dirty="0">
                  <a:latin typeface="+mj-lt"/>
                </a:rPr>
                <a:t>method </a:t>
              </a:r>
              <a:r>
                <a:rPr lang="en-US" sz="1200" dirty="0" smtClean="0">
                  <a:latin typeface="+mj-lt"/>
                </a:rPr>
                <a:t>of</a:t>
              </a:r>
            </a:p>
            <a:p>
              <a:pPr algn="ctr"/>
              <a:r>
                <a:rPr lang="en-US" sz="1200" dirty="0">
                  <a:latin typeface="+mj-lt"/>
                </a:rPr>
                <a:t> DNA comet assay</a:t>
              </a:r>
              <a:endParaRPr lang="ru-RU" sz="1200" dirty="0">
                <a:latin typeface="+mj-lt"/>
              </a:endParaRPr>
            </a:p>
          </p:txBody>
        </p:sp>
      </p:grpSp>
      <p:sp>
        <p:nvSpPr>
          <p:cNvPr id="38" name="Выгнутая влево стрелка 37"/>
          <p:cNvSpPr/>
          <p:nvPr/>
        </p:nvSpPr>
        <p:spPr>
          <a:xfrm rot="18034860" flipH="1">
            <a:off x="4471863" y="1885043"/>
            <a:ext cx="376966" cy="68612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1" name="Picture 9" descr="https://media.istockphoto.com/photos/skin-cancer-cells-picture-id1277351955?k=20&amp;m=1277351955&amp;s=612x612&amp;w=0&amp;h=a-ngRmkA_KWpYJkKdcgTah2nse5BXfAka-zCpmMcNdE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8634"/>
            <a:ext cx="3641239" cy="2046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6659136" y="3423326"/>
            <a:ext cx="1829078" cy="2930224"/>
            <a:chOff x="6588224" y="3798928"/>
            <a:chExt cx="1829078" cy="2930224"/>
          </a:xfrm>
        </p:grpSpPr>
        <p:pic>
          <p:nvPicPr>
            <p:cNvPr id="27" name="Picture 28" descr="\\159.93.75.197\common\01.04.14 - gamma\1\SNAP-0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3798928"/>
              <a:ext cx="1764704" cy="710192"/>
            </a:xfrm>
            <a:prstGeom prst="rect">
              <a:avLst/>
            </a:prstGeom>
            <a:noFill/>
          </p:spPr>
        </p:pic>
        <p:grpSp>
          <p:nvGrpSpPr>
            <p:cNvPr id="28" name="Группа 27"/>
            <p:cNvGrpSpPr/>
            <p:nvPr/>
          </p:nvGrpSpPr>
          <p:grpSpPr>
            <a:xfrm>
              <a:off x="6588224" y="4446382"/>
              <a:ext cx="1774563" cy="2282770"/>
              <a:chOff x="7271792" y="4653136"/>
              <a:chExt cx="1774563" cy="228277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271792" y="4653136"/>
                <a:ext cx="1764704" cy="2133208"/>
                <a:chOff x="7271792" y="4653136"/>
                <a:chExt cx="1764704" cy="2133208"/>
              </a:xfrm>
            </p:grpSpPr>
            <p:pic>
              <p:nvPicPr>
                <p:cNvPr id="34" name="Рисунок 33" descr="SNAP-016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271792" y="4653136"/>
                  <a:ext cx="1764704" cy="756015"/>
                </a:xfrm>
                <a:prstGeom prst="rect">
                  <a:avLst/>
                </a:prstGeom>
              </p:spPr>
            </p:pic>
            <p:pic>
              <p:nvPicPr>
                <p:cNvPr id="35" name="Содержимое 6" descr="SNAP-003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272496" y="5404238"/>
                  <a:ext cx="1764000" cy="583599"/>
                </a:xfrm>
                <a:prstGeom prst="rect">
                  <a:avLst/>
                </a:prstGeom>
              </p:spPr>
            </p:pic>
            <p:pic>
              <p:nvPicPr>
                <p:cNvPr id="36" name="Содержимое 7" descr="SNAP-004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272496" y="5949280"/>
                  <a:ext cx="1764000" cy="837064"/>
                </a:xfrm>
                <a:prstGeom prst="rect">
                  <a:avLst/>
                </a:prstGeom>
              </p:spPr>
            </p:pic>
          </p:grpSp>
          <p:sp>
            <p:nvSpPr>
              <p:cNvPr id="31" name="Прямоугольник 30"/>
              <p:cNvSpPr/>
              <p:nvPr/>
            </p:nvSpPr>
            <p:spPr>
              <a:xfrm>
                <a:off x="8308970" y="4826484"/>
                <a:ext cx="7104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Gy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393612" y="5589240"/>
                <a:ext cx="652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Gy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8393612" y="6289575"/>
                <a:ext cx="652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Gy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697222" y="398694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Gy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474560" y="3611340"/>
            <a:ext cx="154186" cy="110813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4624234" y="4244128"/>
            <a:ext cx="162694" cy="69784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4613940" y="2847262"/>
            <a:ext cx="162694" cy="69784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739996" y="5376216"/>
            <a:ext cx="894804" cy="13495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507008" y="2064361"/>
            <a:ext cx="894804" cy="13495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8" descr="C:\Users\Work\Downloads\1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4" y="1271323"/>
            <a:ext cx="2108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Work\Downloads\2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15" y="4048399"/>
            <a:ext cx="647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Work\Downloads\3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6" y="4952085"/>
            <a:ext cx="1460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Work\Downloads\4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28" y="4891242"/>
            <a:ext cx="1905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C:\Users\Work\Downloads\5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92" y="1469064"/>
            <a:ext cx="13335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3" descr="C:\Users\Work\Downloads\6(1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40" y="1268760"/>
            <a:ext cx="19812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Work\Downloads\3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37" y="3423326"/>
            <a:ext cx="14605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404303" y="5920241"/>
            <a:ext cx="2589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Washing slides </a:t>
            </a:r>
            <a:r>
              <a:rPr lang="en-US" sz="1200" dirty="0">
                <a:latin typeface="+mj-lt"/>
              </a:rPr>
              <a:t>and </a:t>
            </a:r>
            <a:r>
              <a:rPr lang="en-US" sz="1200" dirty="0" smtClean="0">
                <a:latin typeface="+mj-lt"/>
              </a:rPr>
              <a:t>electrophoresis</a:t>
            </a:r>
            <a:endParaRPr lang="ru-RU" sz="12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9512" y="1920577"/>
            <a:ext cx="196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Cell suspension </a:t>
            </a:r>
            <a:r>
              <a:rPr lang="en-US" sz="1200" dirty="0" smtClean="0">
                <a:latin typeface="+mj-lt"/>
              </a:rPr>
              <a:t>with</a:t>
            </a:r>
          </a:p>
          <a:p>
            <a:pPr algn="ctr"/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low melting point agarose</a:t>
            </a:r>
            <a:endParaRPr lang="ru-RU" sz="12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563" y="5816297"/>
            <a:ext cx="1642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Lysis of the </a:t>
            </a:r>
            <a:r>
              <a:rPr lang="en-US" sz="1200" dirty="0" smtClean="0">
                <a:latin typeface="+mj-lt"/>
              </a:rPr>
              <a:t>cell’s </a:t>
            </a:r>
            <a:r>
              <a:rPr lang="en-US" sz="1200" dirty="0">
                <a:latin typeface="+mj-lt"/>
              </a:rPr>
              <a:t>wall</a:t>
            </a:r>
            <a:endParaRPr lang="ru-RU" sz="1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9187" y="4431401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Neutralization</a:t>
            </a:r>
            <a:endParaRPr lang="ru-RU" sz="12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38395" y="3136349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Fixation</a:t>
            </a:r>
            <a:endParaRPr lang="ru-RU" sz="12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82699" y="147677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Staining </a:t>
            </a:r>
            <a:r>
              <a:rPr lang="en-US" sz="1200" dirty="0" smtClean="0">
                <a:latin typeface="+mj-lt"/>
              </a:rPr>
              <a:t>and</a:t>
            </a:r>
          </a:p>
          <a:p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visualization</a:t>
            </a:r>
            <a:endParaRPr lang="ru-RU" sz="1200" dirty="0">
              <a:latin typeface="+mj-lt"/>
            </a:endParaRPr>
          </a:p>
        </p:txBody>
      </p:sp>
      <p:sp>
        <p:nvSpPr>
          <p:cNvPr id="55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Comet assay</a:t>
            </a:r>
            <a:endParaRPr lang="ru-RU" sz="3600" dirty="0">
              <a:latin typeface="+mn-lt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95536" y="90872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-140980"/>
            <a:ext cx="8407846" cy="1337732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The induction of </a:t>
            </a:r>
            <a:r>
              <a:rPr lang="en-US" sz="2400" dirty="0" smtClean="0">
                <a:latin typeface="+mn-lt"/>
              </a:rPr>
              <a:t>DNA DSB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under </a:t>
            </a:r>
            <a:r>
              <a:rPr lang="en-US" sz="2400" dirty="0" smtClean="0">
                <a:latin typeface="+mn-lt"/>
              </a:rPr>
              <a:t>the action of repair inhibitors in melanoma B16 cells after irradiation with </a:t>
            </a:r>
            <a:r>
              <a:rPr lang="en-US" sz="2400" dirty="0">
                <a:latin typeface="+mn-lt"/>
              </a:rPr>
              <a:t>X-rays</a:t>
            </a:r>
            <a:endParaRPr lang="ru-RU" sz="2400" dirty="0"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536" y="126876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0472"/>
              </p:ext>
            </p:extLst>
          </p:nvPr>
        </p:nvGraphicFramePr>
        <p:xfrm>
          <a:off x="1487996" y="5157192"/>
          <a:ext cx="6096000" cy="1630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/>
                <a:gridCol w="2032000"/>
                <a:gridCol w="2032000"/>
              </a:tblGrid>
              <a:tr h="199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Dose modifying factor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ea typeface="Helvetica" pitchFamily="50" charset="0"/>
                          <a:cs typeface="Times New Roman"/>
                        </a:rPr>
                        <a:t>X</a:t>
                      </a:r>
                      <a:r>
                        <a:rPr lang="ru-RU" sz="1800" kern="1200" dirty="0" smtClean="0">
                          <a:effectLst/>
                        </a:rPr>
                        <a:t>-</a:t>
                      </a:r>
                      <a:r>
                        <a:rPr lang="en-US" sz="1800" kern="1200" dirty="0" smtClean="0">
                          <a:effectLst/>
                        </a:rPr>
                        <a:t>rays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AraC</a:t>
                      </a:r>
                      <a:r>
                        <a:rPr lang="en-US" dirty="0" smtClean="0"/>
                        <a:t>/control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AraC+SRC7/control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AraC+SRC7/</a:t>
                      </a:r>
                      <a:r>
                        <a:rPr lang="en-US" dirty="0" err="1" smtClean="0"/>
                        <a:t>AraC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2120" y="4005064"/>
                <a:ext cx="973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0,05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05064"/>
                <a:ext cx="97334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00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28395"/>
              </p:ext>
            </p:extLst>
          </p:nvPr>
        </p:nvGraphicFramePr>
        <p:xfrm>
          <a:off x="1835696" y="1196752"/>
          <a:ext cx="5361286" cy="41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196752"/>
                        <a:ext cx="5361286" cy="410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80920" cy="1337732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latin typeface="+mn-lt"/>
              </a:rPr>
              <a:t>The kinetics of DNA DSB repair in melanoma B16 cells under the action of </a:t>
            </a:r>
            <a:r>
              <a:rPr lang="en-US" sz="2400" dirty="0" err="1" smtClean="0">
                <a:latin typeface="+mn-lt"/>
              </a:rPr>
              <a:t>AraC</a:t>
            </a:r>
            <a:r>
              <a:rPr lang="en-US" sz="2400" dirty="0" smtClean="0">
                <a:latin typeface="+mn-lt"/>
              </a:rPr>
              <a:t> and SCR7 after </a:t>
            </a:r>
            <a:r>
              <a:rPr lang="en-US" sz="2400" dirty="0">
                <a:latin typeface="+mn-lt"/>
              </a:rPr>
              <a:t>irradiation</a:t>
            </a:r>
            <a:r>
              <a:rPr lang="en-US" sz="2400" dirty="0" smtClean="0">
                <a:latin typeface="+mn-lt"/>
              </a:rPr>
              <a:t> with X-rays</a:t>
            </a:r>
            <a:endParaRPr lang="ru-RU" sz="24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1268760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200" y="3861048"/>
                <a:ext cx="973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0,05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861048"/>
                <a:ext cx="97334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00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64700"/>
              </p:ext>
            </p:extLst>
          </p:nvPr>
        </p:nvGraphicFramePr>
        <p:xfrm>
          <a:off x="1835696" y="1196752"/>
          <a:ext cx="5363425" cy="41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196752"/>
                        <a:ext cx="5363425" cy="41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62041"/>
              </p:ext>
            </p:extLst>
          </p:nvPr>
        </p:nvGraphicFramePr>
        <p:xfrm>
          <a:off x="1487996" y="5157192"/>
          <a:ext cx="6096000" cy="1630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/>
                <a:gridCol w="2032000"/>
                <a:gridCol w="2032000"/>
              </a:tblGrid>
              <a:tr h="1994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Dose </a:t>
                      </a:r>
                      <a:r>
                        <a:rPr lang="en-US" sz="2800" b="0" smtClean="0"/>
                        <a:t>modifying factor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0" smtClean="0"/>
                        <a:t>(5</a:t>
                      </a:r>
                      <a:r>
                        <a:rPr lang="en-US" sz="2800" b="0" baseline="0" dirty="0" smtClean="0"/>
                        <a:t> hours)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ea typeface="Helvetica" pitchFamily="50" charset="0"/>
                          <a:cs typeface="Times New Roman"/>
                        </a:rPr>
                        <a:t>X</a:t>
                      </a:r>
                      <a:r>
                        <a:rPr lang="ru-RU" sz="1800" kern="1200" dirty="0" smtClean="0">
                          <a:effectLst/>
                        </a:rPr>
                        <a:t>-</a:t>
                      </a:r>
                      <a:r>
                        <a:rPr lang="en-US" sz="1800" kern="1200" dirty="0" smtClean="0">
                          <a:effectLst/>
                        </a:rPr>
                        <a:t>rays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AraC</a:t>
                      </a:r>
                      <a:r>
                        <a:rPr lang="en-US" dirty="0" smtClean="0"/>
                        <a:t>/control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AraC+SRC7/control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AraC+SRC7/</a:t>
                      </a:r>
                      <a:r>
                        <a:rPr lang="en-US" dirty="0" err="1" smtClean="0"/>
                        <a:t>AraC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1,76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powerpointbase.com-782</Template>
  <TotalTime>2029</TotalTime>
  <Words>454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Graph</vt:lpstr>
      <vt:lpstr>Induction and repair of DNA double strand breaks in melanoma B16 cells in the presence of repair inhibitors under the action of X-rays in vitro </vt:lpstr>
      <vt:lpstr>Relevance</vt:lpstr>
      <vt:lpstr>Repair inhibitors </vt:lpstr>
      <vt:lpstr>Goals</vt:lpstr>
      <vt:lpstr>Objects of study</vt:lpstr>
      <vt:lpstr>The scheme of the experiment</vt:lpstr>
      <vt:lpstr>Comet assay</vt:lpstr>
      <vt:lpstr> The induction of DNA DSB under the action of repair inhibitors in melanoma B16 cells after irradiation with X-rays</vt:lpstr>
      <vt:lpstr>The kinetics of DNA DSB repair in melanoma B16 cells under the action of AraC and SCR7 after irradiation with X-rays</vt:lpstr>
      <vt:lpstr>Conclusion</vt:lpstr>
      <vt:lpstr>Thanks for the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Hewlett-Packard Company</cp:lastModifiedBy>
  <cp:revision>104</cp:revision>
  <dcterms:created xsi:type="dcterms:W3CDTF">2019-03-25T08:30:57Z</dcterms:created>
  <dcterms:modified xsi:type="dcterms:W3CDTF">2022-06-02T07:19:06Z</dcterms:modified>
</cp:coreProperties>
</file>