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  <p:sldId id="258" r:id="rId3"/>
    <p:sldId id="270" r:id="rId4"/>
    <p:sldId id="259" r:id="rId5"/>
    <p:sldId id="260" r:id="rId6"/>
    <p:sldId id="261" r:id="rId7"/>
    <p:sldId id="262" r:id="rId8"/>
    <p:sldId id="263" r:id="rId9"/>
    <p:sldId id="271" r:id="rId10"/>
    <p:sldId id="264" r:id="rId11"/>
    <p:sldId id="265" r:id="rId12"/>
    <p:sldId id="266" r:id="rId13"/>
    <p:sldId id="273" r:id="rId14"/>
    <p:sldId id="267" r:id="rId15"/>
    <p:sldId id="268" r:id="rId16"/>
    <p:sldId id="269" r:id="rId17"/>
    <p:sldId id="272" r:id="rId18"/>
  </p:sldIdLst>
  <p:sldSz cx="12192000" cy="7200900"/>
  <p:notesSz cx="12192000" cy="121856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02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 varScale="1">
        <p:scale>
          <a:sx n="60" d="100"/>
          <a:sy n="60" d="100"/>
        </p:scale>
        <p:origin x="90" y="192"/>
      </p:cViewPr>
      <p:guideLst>
        <p:guide orient="horz" pos="1702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14350" y="2232279"/>
            <a:ext cx="5829300" cy="6771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028700" y="4032504"/>
            <a:ext cx="480060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6/5/2022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6/5/2022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42900" y="1656207"/>
            <a:ext cx="298323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531870" y="1656207"/>
            <a:ext cx="298323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6/5/2022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6/5/2022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498764" y="1085610"/>
            <a:ext cx="2626995" cy="5253"/>
          </a:xfrm>
          <a:custGeom>
            <a:avLst/>
            <a:gdLst/>
            <a:ahLst/>
            <a:cxnLst/>
            <a:rect l="l" t="t" r="r" b="b"/>
            <a:pathLst>
              <a:path w="2626995" h="8889">
                <a:moveTo>
                  <a:pt x="2626821" y="8312"/>
                </a:moveTo>
                <a:lnTo>
                  <a:pt x="0" y="8312"/>
                </a:lnTo>
                <a:lnTo>
                  <a:pt x="0" y="0"/>
                </a:lnTo>
                <a:lnTo>
                  <a:pt x="2626821" y="0"/>
                </a:lnTo>
                <a:lnTo>
                  <a:pt x="2626821" y="8312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3424843" y="1085610"/>
            <a:ext cx="2635250" cy="5253"/>
          </a:xfrm>
          <a:custGeom>
            <a:avLst/>
            <a:gdLst/>
            <a:ahLst/>
            <a:cxnLst/>
            <a:rect l="l" t="t" r="r" b="b"/>
            <a:pathLst>
              <a:path w="2635250" h="8889">
                <a:moveTo>
                  <a:pt x="2635134" y="8312"/>
                </a:moveTo>
                <a:lnTo>
                  <a:pt x="0" y="8312"/>
                </a:lnTo>
                <a:lnTo>
                  <a:pt x="0" y="0"/>
                </a:lnTo>
                <a:lnTo>
                  <a:pt x="2635134" y="0"/>
                </a:lnTo>
                <a:lnTo>
                  <a:pt x="2635134" y="8312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6/5/2022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-1798065" y="370184"/>
            <a:ext cx="10454131" cy="6771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-544829" y="1091730"/>
            <a:ext cx="7947659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331720" y="6696837"/>
            <a:ext cx="21945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42900" y="6696837"/>
            <a:ext cx="15773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6/5/2022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4937760" y="6696837"/>
            <a:ext cx="15773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33600" y="2000250"/>
            <a:ext cx="7955280" cy="1552989"/>
          </a:xfrm>
          <a:prstGeom prst="rect">
            <a:avLst/>
          </a:prstGeom>
        </p:spPr>
        <p:txBody>
          <a:bodyPr vert="horz" wrap="square" lIns="0" tIns="73025" rIns="0" bIns="0" rtlCol="0">
            <a:spAutoFit/>
          </a:bodyPr>
          <a:lstStyle/>
          <a:p>
            <a:pPr marL="12700" marR="5080" indent="-1270" algn="ctr">
              <a:lnSpc>
                <a:spcPct val="89000"/>
              </a:lnSpc>
              <a:spcBef>
                <a:spcPts val="575"/>
              </a:spcBef>
            </a:pPr>
            <a:r>
              <a:rPr sz="3600" b="1" dirty="0">
                <a:latin typeface="Times New Roman"/>
                <a:cs typeface="Times New Roman"/>
              </a:rPr>
              <a:t>Effect</a:t>
            </a:r>
            <a:r>
              <a:rPr sz="3600" b="1" spc="-5" dirty="0">
                <a:latin typeface="Times New Roman"/>
                <a:cs typeface="Times New Roman"/>
              </a:rPr>
              <a:t> </a:t>
            </a:r>
            <a:r>
              <a:rPr sz="3600" b="1" dirty="0">
                <a:latin typeface="Times New Roman"/>
                <a:cs typeface="Times New Roman"/>
              </a:rPr>
              <a:t>of</a:t>
            </a:r>
            <a:r>
              <a:rPr sz="3600" b="1" spc="5" dirty="0">
                <a:latin typeface="Times New Roman"/>
                <a:cs typeface="Times New Roman"/>
              </a:rPr>
              <a:t> </a:t>
            </a:r>
            <a:r>
              <a:rPr sz="3600" b="1" spc="-5" dirty="0">
                <a:latin typeface="Times New Roman"/>
                <a:cs typeface="Times New Roman"/>
              </a:rPr>
              <a:t>the</a:t>
            </a:r>
            <a:r>
              <a:rPr sz="3600" b="1" dirty="0">
                <a:latin typeface="Times New Roman"/>
                <a:cs typeface="Times New Roman"/>
              </a:rPr>
              <a:t> </a:t>
            </a:r>
            <a:r>
              <a:rPr sz="3600" b="1" spc="-5" dirty="0">
                <a:latin typeface="Times New Roman"/>
                <a:cs typeface="Times New Roman"/>
              </a:rPr>
              <a:t>combined</a:t>
            </a:r>
            <a:r>
              <a:rPr sz="3600" b="1" dirty="0">
                <a:latin typeface="Times New Roman"/>
                <a:cs typeface="Times New Roman"/>
              </a:rPr>
              <a:t> </a:t>
            </a:r>
            <a:r>
              <a:rPr sz="3600" b="1" spc="-5" dirty="0">
                <a:latin typeface="Times New Roman"/>
                <a:cs typeface="Times New Roman"/>
              </a:rPr>
              <a:t>use </a:t>
            </a:r>
            <a:r>
              <a:rPr sz="3600" b="1" dirty="0">
                <a:latin typeface="Times New Roman"/>
                <a:cs typeface="Times New Roman"/>
              </a:rPr>
              <a:t>of </a:t>
            </a:r>
            <a:r>
              <a:rPr sz="3600" b="1" spc="-15" dirty="0">
                <a:latin typeface="Times New Roman"/>
                <a:cs typeface="Times New Roman"/>
              </a:rPr>
              <a:t>proton </a:t>
            </a:r>
            <a:r>
              <a:rPr sz="3600" b="1" spc="-10" dirty="0">
                <a:latin typeface="Times New Roman"/>
                <a:cs typeface="Times New Roman"/>
              </a:rPr>
              <a:t> </a:t>
            </a:r>
            <a:r>
              <a:rPr sz="3600" b="1" spc="-5" dirty="0">
                <a:latin typeface="Times New Roman"/>
                <a:cs typeface="Times New Roman"/>
              </a:rPr>
              <a:t>radiation and AraC on </a:t>
            </a:r>
            <a:r>
              <a:rPr sz="3600" b="1" dirty="0">
                <a:latin typeface="Times New Roman"/>
                <a:cs typeface="Times New Roman"/>
              </a:rPr>
              <a:t>morphological </a:t>
            </a:r>
            <a:r>
              <a:rPr sz="3600" b="1" spc="5" dirty="0">
                <a:latin typeface="Times New Roman"/>
                <a:cs typeface="Times New Roman"/>
              </a:rPr>
              <a:t> </a:t>
            </a:r>
            <a:r>
              <a:rPr sz="3600" b="1" dirty="0">
                <a:latin typeface="Times New Roman"/>
                <a:cs typeface="Times New Roman"/>
              </a:rPr>
              <a:t>changes</a:t>
            </a:r>
            <a:r>
              <a:rPr sz="3600" b="1" spc="-10" dirty="0">
                <a:latin typeface="Times New Roman"/>
                <a:cs typeface="Times New Roman"/>
              </a:rPr>
              <a:t> </a:t>
            </a:r>
            <a:r>
              <a:rPr sz="3600" b="1" dirty="0">
                <a:latin typeface="Times New Roman"/>
                <a:cs typeface="Times New Roman"/>
              </a:rPr>
              <a:t>in</a:t>
            </a:r>
            <a:r>
              <a:rPr sz="3600" b="1" spc="-5" dirty="0">
                <a:latin typeface="Times New Roman"/>
                <a:cs typeface="Times New Roman"/>
              </a:rPr>
              <a:t> </a:t>
            </a:r>
            <a:r>
              <a:rPr sz="3600" b="1" dirty="0">
                <a:latin typeface="Times New Roman"/>
                <a:cs typeface="Times New Roman"/>
              </a:rPr>
              <a:t>the</a:t>
            </a:r>
            <a:r>
              <a:rPr sz="3600" b="1" spc="-10" dirty="0">
                <a:latin typeface="Times New Roman"/>
                <a:cs typeface="Times New Roman"/>
              </a:rPr>
              <a:t> </a:t>
            </a:r>
            <a:r>
              <a:rPr sz="3600" b="1" spc="-5" dirty="0">
                <a:latin typeface="Times New Roman"/>
                <a:cs typeface="Times New Roman"/>
              </a:rPr>
              <a:t>liver</a:t>
            </a:r>
            <a:r>
              <a:rPr sz="3600" b="1" spc="-75" dirty="0">
                <a:latin typeface="Times New Roman"/>
                <a:cs typeface="Times New Roman"/>
              </a:rPr>
              <a:t> </a:t>
            </a:r>
            <a:r>
              <a:rPr sz="3600" b="1" dirty="0">
                <a:latin typeface="Times New Roman"/>
                <a:cs typeface="Times New Roman"/>
              </a:rPr>
              <a:t>of</a:t>
            </a:r>
            <a:r>
              <a:rPr sz="3600" b="1" spc="-5" dirty="0">
                <a:latin typeface="Times New Roman"/>
                <a:cs typeface="Times New Roman"/>
              </a:rPr>
              <a:t> </a:t>
            </a:r>
            <a:r>
              <a:rPr sz="3600" b="1" dirty="0">
                <a:latin typeface="Times New Roman"/>
                <a:cs typeface="Times New Roman"/>
              </a:rPr>
              <a:t>rats</a:t>
            </a:r>
            <a:endParaRPr sz="3600" dirty="0">
              <a:latin typeface="Times New Roman"/>
              <a:cs typeface="Times New Roman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200" y="323850"/>
            <a:ext cx="1160774" cy="852891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1447800" y="3905250"/>
            <a:ext cx="9906000" cy="198054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26260" marR="477520" indent="-1393825" algn="ctr">
              <a:lnSpc>
                <a:spcPct val="107000"/>
              </a:lnSpc>
              <a:spcBef>
                <a:spcPts val="100"/>
              </a:spcBef>
            </a:pPr>
            <a:r>
              <a:rPr sz="2000" spc="-45" dirty="0" err="1">
                <a:latin typeface="Times New Roman"/>
                <a:cs typeface="Times New Roman"/>
              </a:rPr>
              <a:t>Yurii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 err="1">
                <a:latin typeface="Times New Roman"/>
                <a:cs typeface="Times New Roman"/>
              </a:rPr>
              <a:t>Severiukhin</a:t>
            </a:r>
            <a:r>
              <a:rPr lang="ru-RU" sz="2000" baseline="25641" dirty="0">
                <a:latin typeface="Times New Roman"/>
                <a:cs typeface="Times New Roman"/>
              </a:rPr>
              <a:t>1</a:t>
            </a:r>
            <a:r>
              <a:rPr sz="2000" dirty="0">
                <a:latin typeface="Times New Roman"/>
                <a:cs typeface="Times New Roman"/>
              </a:rPr>
              <a:t>,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lang="vi-VN" sz="2000" dirty="0">
                <a:latin typeface="Times New Roman"/>
                <a:cs typeface="Times New Roman"/>
              </a:rPr>
              <a:t>Elena-Mădălina</a:t>
            </a:r>
            <a:r>
              <a:rPr lang="vi-VN" sz="2000" spc="-40" dirty="0">
                <a:latin typeface="Times New Roman"/>
                <a:cs typeface="Times New Roman"/>
              </a:rPr>
              <a:t> </a:t>
            </a:r>
            <a:r>
              <a:rPr lang="vi-VN" sz="2000" spc="5" dirty="0">
                <a:latin typeface="Times New Roman"/>
                <a:cs typeface="Times New Roman"/>
              </a:rPr>
              <a:t>Ignat</a:t>
            </a:r>
            <a:r>
              <a:rPr lang="vi-VN" sz="2000" spc="7" baseline="25641" dirty="0">
                <a:latin typeface="Times New Roman"/>
                <a:cs typeface="Times New Roman"/>
              </a:rPr>
              <a:t>1,2 </a:t>
            </a:r>
            <a:r>
              <a:rPr lang="ru-RU" sz="2000" dirty="0">
                <a:latin typeface="Times New Roman"/>
                <a:cs typeface="Times New Roman"/>
              </a:rPr>
              <a:t>,</a:t>
            </a:r>
            <a:r>
              <a:rPr sz="2000" spc="-5" dirty="0">
                <a:latin typeface="Times New Roman"/>
                <a:cs typeface="Times New Roman"/>
              </a:rPr>
              <a:t>Maria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 err="1">
                <a:latin typeface="Times New Roman"/>
                <a:cs typeface="Times New Roman"/>
              </a:rPr>
              <a:t>Lalkovicova</a:t>
            </a:r>
            <a:r>
              <a:rPr lang="ru-RU" sz="2000" baseline="25641" dirty="0">
                <a:latin typeface="Times New Roman"/>
                <a:cs typeface="Times New Roman"/>
              </a:rPr>
              <a:t>1</a:t>
            </a:r>
            <a:r>
              <a:rPr sz="2000" dirty="0">
                <a:latin typeface="Times New Roman"/>
                <a:cs typeface="Times New Roman"/>
              </a:rPr>
              <a:t>,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Inna </a:t>
            </a:r>
            <a:r>
              <a:rPr sz="2000" spc="-484" dirty="0">
                <a:latin typeface="Times New Roman"/>
                <a:cs typeface="Times New Roman"/>
              </a:rPr>
              <a:t> </a:t>
            </a:r>
            <a:r>
              <a:rPr sz="2000" dirty="0" err="1">
                <a:latin typeface="Times New Roman"/>
                <a:cs typeface="Times New Roman"/>
              </a:rPr>
              <a:t>Kolesnikova</a:t>
            </a:r>
            <a:r>
              <a:rPr lang="ru-RU" sz="2000" baseline="25641" dirty="0">
                <a:latin typeface="Times New Roman"/>
                <a:cs typeface="Times New Roman"/>
              </a:rPr>
              <a:t>1</a:t>
            </a:r>
            <a:r>
              <a:rPr lang="en-US" sz="2000" baseline="25641" dirty="0">
                <a:latin typeface="Times New Roman"/>
                <a:cs typeface="Times New Roman"/>
              </a:rPr>
              <a:t> </a:t>
            </a:r>
            <a:r>
              <a:rPr lang="ru-RU" sz="2000" dirty="0">
                <a:latin typeface="Times New Roman"/>
                <a:cs typeface="Times New Roman"/>
              </a:rPr>
              <a:t>,</a:t>
            </a:r>
            <a:endParaRPr lang="en-US" sz="2000" baseline="25641" dirty="0">
              <a:latin typeface="Times New Roman"/>
              <a:cs typeface="Times New Roman"/>
            </a:endParaRPr>
          </a:p>
          <a:p>
            <a:pPr marL="1826260" marR="477520" indent="-1393825" algn="ctr">
              <a:lnSpc>
                <a:spcPct val="107000"/>
              </a:lnSpc>
              <a:spcBef>
                <a:spcPts val="100"/>
              </a:spcBef>
            </a:pPr>
            <a:r>
              <a:rPr lang="en-US" sz="2000" dirty="0" err="1">
                <a:latin typeface="Times New Roman"/>
                <a:cs typeface="Times New Roman"/>
              </a:rPr>
              <a:t>Evginia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cs typeface="Times New Roman"/>
              </a:rPr>
              <a:t>Pronskikh</a:t>
            </a:r>
            <a:r>
              <a:rPr lang="ru-RU" sz="2000" baseline="25641" dirty="0">
                <a:latin typeface="Times New Roman"/>
                <a:cs typeface="Times New Roman"/>
              </a:rPr>
              <a:t>1</a:t>
            </a:r>
            <a:r>
              <a:rPr lang="ru-RU" sz="2000" dirty="0">
                <a:latin typeface="Times New Roman"/>
                <a:cs typeface="Times New Roman"/>
              </a:rPr>
              <a:t> ,</a:t>
            </a:r>
            <a:r>
              <a:rPr lang="en-US" sz="2000" dirty="0">
                <a:latin typeface="Times New Roman"/>
                <a:cs typeface="Times New Roman"/>
              </a:rPr>
              <a:t> Kristina </a:t>
            </a:r>
            <a:r>
              <a:rPr lang="en-US" sz="2000" dirty="0" err="1">
                <a:latin typeface="Times New Roman"/>
                <a:cs typeface="Times New Roman"/>
              </a:rPr>
              <a:t>Golikova</a:t>
            </a:r>
            <a:r>
              <a:rPr lang="ru-RU" sz="2000" baseline="25641" dirty="0">
                <a:latin typeface="Times New Roman"/>
                <a:cs typeface="Times New Roman"/>
              </a:rPr>
              <a:t>1</a:t>
            </a:r>
            <a:r>
              <a:rPr lang="ru-RU" sz="2000" dirty="0">
                <a:latin typeface="Times New Roman"/>
                <a:cs typeface="Times New Roman"/>
              </a:rPr>
              <a:t>,</a:t>
            </a:r>
            <a:r>
              <a:rPr lang="en-US" sz="2000" dirty="0">
                <a:latin typeface="Times New Roman"/>
                <a:cs typeface="Times New Roman"/>
              </a:rPr>
              <a:t> Dina </a:t>
            </a:r>
            <a:r>
              <a:rPr lang="en-US" sz="2000" dirty="0" err="1">
                <a:latin typeface="Times New Roman"/>
                <a:cs typeface="Times New Roman"/>
              </a:rPr>
              <a:t>Utina</a:t>
            </a:r>
            <a:r>
              <a:rPr lang="ru-RU" sz="2000" baseline="25641" dirty="0">
                <a:latin typeface="Times New Roman"/>
                <a:cs typeface="Times New Roman"/>
              </a:rPr>
              <a:t> 1</a:t>
            </a:r>
            <a:endParaRPr lang="en-US" sz="2000" baseline="25641" dirty="0">
              <a:latin typeface="Times New Roman"/>
              <a:cs typeface="Times New Roman"/>
            </a:endParaRPr>
          </a:p>
          <a:p>
            <a:pPr marL="1826260" marR="477520" indent="-1393825" algn="ctr">
              <a:lnSpc>
                <a:spcPct val="107000"/>
              </a:lnSpc>
              <a:spcBef>
                <a:spcPts val="100"/>
              </a:spcBef>
            </a:pPr>
            <a:endParaRPr sz="2000" dirty="0">
              <a:latin typeface="Times New Roman"/>
              <a:cs typeface="Times New Roman"/>
            </a:endParaRPr>
          </a:p>
          <a:p>
            <a:pPr marL="215900" indent="-178435" algn="ctr">
              <a:buFontTx/>
              <a:buAutoNum type="arabicPeriod"/>
              <a:tabLst>
                <a:tab pos="216535" algn="l"/>
              </a:tabLst>
            </a:pPr>
            <a:r>
              <a:rPr lang="en-US" sz="1400" dirty="0">
                <a:latin typeface="Times New Roman"/>
                <a:cs typeface="Times New Roman"/>
              </a:rPr>
              <a:t>Joint</a:t>
            </a:r>
            <a:r>
              <a:rPr lang="en-US" sz="1400" spc="-30" dirty="0">
                <a:latin typeface="Times New Roman"/>
                <a:cs typeface="Times New Roman"/>
              </a:rPr>
              <a:t> </a:t>
            </a:r>
            <a:r>
              <a:rPr lang="en-US" sz="1400" spc="-5" dirty="0">
                <a:latin typeface="Times New Roman"/>
                <a:cs typeface="Times New Roman"/>
              </a:rPr>
              <a:t>Institute</a:t>
            </a:r>
            <a:r>
              <a:rPr lang="en-US" sz="1400" spc="-35" dirty="0">
                <a:latin typeface="Times New Roman"/>
                <a:cs typeface="Times New Roman"/>
              </a:rPr>
              <a:t> </a:t>
            </a:r>
            <a:r>
              <a:rPr lang="en-US" sz="1400" dirty="0">
                <a:latin typeface="Times New Roman"/>
                <a:cs typeface="Times New Roman"/>
              </a:rPr>
              <a:t>for</a:t>
            </a:r>
            <a:r>
              <a:rPr lang="en-US" sz="1400" spc="-10" dirty="0">
                <a:latin typeface="Times New Roman"/>
                <a:cs typeface="Times New Roman"/>
              </a:rPr>
              <a:t> </a:t>
            </a:r>
            <a:r>
              <a:rPr lang="en-US" sz="1400" dirty="0">
                <a:latin typeface="Times New Roman"/>
                <a:cs typeface="Times New Roman"/>
              </a:rPr>
              <a:t>Nuclear</a:t>
            </a:r>
            <a:r>
              <a:rPr lang="en-US" sz="1400" spc="-10" dirty="0">
                <a:latin typeface="Times New Roman"/>
                <a:cs typeface="Times New Roman"/>
              </a:rPr>
              <a:t> </a:t>
            </a:r>
            <a:r>
              <a:rPr lang="en-US" sz="1400" dirty="0">
                <a:latin typeface="Times New Roman"/>
                <a:cs typeface="Times New Roman"/>
              </a:rPr>
              <a:t>Research,</a:t>
            </a:r>
            <a:r>
              <a:rPr lang="en-US" sz="1400" spc="-15" dirty="0">
                <a:latin typeface="Times New Roman"/>
                <a:cs typeface="Times New Roman"/>
              </a:rPr>
              <a:t> </a:t>
            </a:r>
            <a:r>
              <a:rPr lang="en-US" sz="1400" dirty="0">
                <a:latin typeface="Times New Roman"/>
                <a:cs typeface="Times New Roman"/>
              </a:rPr>
              <a:t>Laboratory</a:t>
            </a:r>
            <a:r>
              <a:rPr lang="en-US" sz="1400" spc="-40" dirty="0">
                <a:latin typeface="Times New Roman"/>
                <a:cs typeface="Times New Roman"/>
              </a:rPr>
              <a:t> </a:t>
            </a:r>
            <a:r>
              <a:rPr lang="en-US" sz="1400" dirty="0">
                <a:latin typeface="Times New Roman"/>
                <a:cs typeface="Times New Roman"/>
              </a:rPr>
              <a:t>of</a:t>
            </a:r>
            <a:r>
              <a:rPr lang="en-US" sz="1400" spc="-10" dirty="0">
                <a:latin typeface="Times New Roman"/>
                <a:cs typeface="Times New Roman"/>
              </a:rPr>
              <a:t> </a:t>
            </a:r>
            <a:r>
              <a:rPr lang="en-US" sz="1400" dirty="0">
                <a:latin typeface="Times New Roman"/>
                <a:cs typeface="Times New Roman"/>
              </a:rPr>
              <a:t>Radiation</a:t>
            </a:r>
            <a:r>
              <a:rPr lang="en-US" sz="1400" spc="-30" dirty="0">
                <a:latin typeface="Times New Roman"/>
                <a:cs typeface="Times New Roman"/>
              </a:rPr>
              <a:t> </a:t>
            </a:r>
            <a:r>
              <a:rPr lang="en-US" sz="1400" spc="-15" dirty="0">
                <a:latin typeface="Times New Roman"/>
                <a:cs typeface="Times New Roman"/>
              </a:rPr>
              <a:t>Biology,</a:t>
            </a:r>
            <a:r>
              <a:rPr lang="en-US" sz="1400" spc="40" dirty="0">
                <a:latin typeface="Times New Roman"/>
                <a:cs typeface="Times New Roman"/>
              </a:rPr>
              <a:t> </a:t>
            </a:r>
            <a:r>
              <a:rPr lang="en-US" sz="1400" dirty="0" err="1">
                <a:latin typeface="Times New Roman"/>
                <a:cs typeface="Times New Roman"/>
              </a:rPr>
              <a:t>Dubna</a:t>
            </a:r>
            <a:r>
              <a:rPr lang="en-US" sz="1400" dirty="0">
                <a:latin typeface="Times New Roman"/>
                <a:cs typeface="Times New Roman"/>
              </a:rPr>
              <a:t>,</a:t>
            </a:r>
            <a:r>
              <a:rPr lang="en-US" sz="1400" spc="-10" dirty="0">
                <a:latin typeface="Times New Roman"/>
                <a:cs typeface="Times New Roman"/>
              </a:rPr>
              <a:t> </a:t>
            </a:r>
            <a:r>
              <a:rPr lang="en-US" sz="1400" dirty="0">
                <a:latin typeface="Times New Roman"/>
                <a:cs typeface="Times New Roman"/>
              </a:rPr>
              <a:t>Russian</a:t>
            </a:r>
            <a:r>
              <a:rPr lang="en-US" sz="1400" spc="-15" dirty="0">
                <a:latin typeface="Times New Roman"/>
                <a:cs typeface="Times New Roman"/>
              </a:rPr>
              <a:t> </a:t>
            </a:r>
            <a:r>
              <a:rPr lang="en-US" sz="1400" dirty="0">
                <a:latin typeface="Times New Roman"/>
                <a:cs typeface="Times New Roman"/>
              </a:rPr>
              <a:t>Federation</a:t>
            </a:r>
          </a:p>
          <a:p>
            <a:pPr marL="215900" indent="-178435" algn="ctr">
              <a:lnSpc>
                <a:spcPct val="100000"/>
              </a:lnSpc>
              <a:tabLst>
                <a:tab pos="216535" algn="l"/>
              </a:tabLst>
            </a:pPr>
            <a:r>
              <a:rPr lang="ru-RU" sz="1400" spc="-5" dirty="0">
                <a:latin typeface="Times New Roman"/>
                <a:cs typeface="Times New Roman"/>
              </a:rPr>
              <a:t>2. </a:t>
            </a:r>
            <a:r>
              <a:rPr sz="1400" spc="-5" dirty="0">
                <a:latin typeface="Times New Roman"/>
                <a:cs typeface="Times New Roman"/>
              </a:rPr>
              <a:t>“</a:t>
            </a:r>
            <a:r>
              <a:rPr sz="1400" spc="-5" dirty="0" err="1">
                <a:latin typeface="Times New Roman"/>
                <a:cs typeface="Times New Roman"/>
              </a:rPr>
              <a:t>Babeș-Bolyai</a:t>
            </a:r>
            <a:r>
              <a:rPr sz="1400" spc="-5" dirty="0">
                <a:latin typeface="Times New Roman"/>
                <a:cs typeface="Times New Roman"/>
              </a:rPr>
              <a:t>”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University, </a:t>
            </a:r>
            <a:r>
              <a:rPr sz="1400" dirty="0">
                <a:latin typeface="Times New Roman"/>
                <a:cs typeface="Times New Roman"/>
              </a:rPr>
              <a:t>Faculty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of</a:t>
            </a:r>
            <a:r>
              <a:rPr sz="1400" spc="-5" dirty="0">
                <a:latin typeface="Times New Roman"/>
                <a:cs typeface="Times New Roman"/>
              </a:rPr>
              <a:t> Physics,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Department</a:t>
            </a:r>
            <a:r>
              <a:rPr sz="1400" dirty="0">
                <a:latin typeface="Times New Roman"/>
                <a:cs typeface="Times New Roman"/>
              </a:rPr>
              <a:t> of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Biomolecular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Physics,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Cluj</a:t>
            </a:r>
            <a:r>
              <a:rPr sz="1400" spc="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Napoca,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Romania</a:t>
            </a:r>
            <a:endParaRPr sz="1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00" dirty="0">
              <a:latin typeface="Times New Roman"/>
              <a:cs typeface="Times New Roman"/>
            </a:endParaRPr>
          </a:p>
          <a:p>
            <a:pPr marL="4899025">
              <a:lnSpc>
                <a:spcPct val="100000"/>
              </a:lnSpc>
              <a:spcBef>
                <a:spcPts val="5"/>
              </a:spcBef>
            </a:pPr>
            <a:r>
              <a:rPr sz="1600" spc="-5" dirty="0">
                <a:latin typeface="Times New Roman" pitchFamily="18" charset="0"/>
                <a:cs typeface="Times New Roman" pitchFamily="18" charset="0"/>
              </a:rPr>
              <a:t>Contact address:</a:t>
            </a:r>
            <a:r>
              <a:rPr lang="ru-RU" sz="1600" b="1" spc="-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severiukhin@jinr.ru</a:t>
            </a:r>
            <a:endParaRPr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971800" y="323850"/>
            <a:ext cx="838200" cy="838200"/>
          </a:xfrm>
          <a:prstGeom prst="rect">
            <a:avLst/>
          </a:prstGeom>
        </p:spPr>
      </p:pic>
      <p:pic>
        <p:nvPicPr>
          <p:cNvPr id="11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831680" y="323850"/>
            <a:ext cx="952009" cy="85298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2000" y="171450"/>
            <a:ext cx="3246755" cy="114197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ts val="5110"/>
              </a:lnSpc>
              <a:spcBef>
                <a:spcPts val="105"/>
              </a:spcBef>
            </a:pPr>
            <a:r>
              <a:rPr dirty="0"/>
              <a:t>Results</a:t>
            </a:r>
          </a:p>
          <a:p>
            <a:pPr algn="ctr">
              <a:lnSpc>
                <a:spcPts val="3670"/>
              </a:lnSpc>
            </a:pPr>
            <a:r>
              <a:rPr sz="3200" dirty="0"/>
              <a:t>Qualitative</a:t>
            </a:r>
            <a:r>
              <a:rPr sz="3200" spc="-70" dirty="0"/>
              <a:t> </a:t>
            </a:r>
            <a:r>
              <a:rPr sz="3200" dirty="0"/>
              <a:t>analysis</a:t>
            </a: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86200" y="1543050"/>
            <a:ext cx="7352657" cy="3696563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914400" y="2305050"/>
            <a:ext cx="9770745" cy="348877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7028815">
              <a:lnSpc>
                <a:spcPct val="99700"/>
              </a:lnSpc>
              <a:spcBef>
                <a:spcPts val="105"/>
              </a:spcBef>
            </a:pPr>
            <a:r>
              <a:rPr sz="2400" dirty="0">
                <a:latin typeface="Times New Roman"/>
                <a:cs typeface="Times New Roman"/>
              </a:rPr>
              <a:t>The liver </a:t>
            </a:r>
            <a:r>
              <a:rPr sz="2400" spc="-5" dirty="0">
                <a:latin typeface="Times New Roman"/>
                <a:cs typeface="Times New Roman"/>
              </a:rPr>
              <a:t>parenchyma </a:t>
            </a:r>
            <a:r>
              <a:rPr sz="2400" spc="-5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of irradiated rats 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showed </a:t>
            </a:r>
            <a:r>
              <a:rPr sz="2400" dirty="0">
                <a:latin typeface="Times New Roman"/>
                <a:cs typeface="Times New Roman"/>
              </a:rPr>
              <a:t>a </a:t>
            </a:r>
            <a:r>
              <a:rPr sz="2400" spc="-5" dirty="0">
                <a:latin typeface="Times New Roman"/>
                <a:cs typeface="Times New Roman"/>
              </a:rPr>
              <a:t>significant 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dilatation </a:t>
            </a:r>
            <a:r>
              <a:rPr sz="2400" dirty="0">
                <a:latin typeface="Times New Roman"/>
                <a:cs typeface="Times New Roman"/>
              </a:rPr>
              <a:t>of the liver 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sinusoids in the 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periportal regions in 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the </a:t>
            </a:r>
            <a:r>
              <a:rPr sz="2400" spc="-5" dirty="0">
                <a:latin typeface="Times New Roman"/>
                <a:cs typeface="Times New Roman"/>
              </a:rPr>
              <a:t>4h_3Gy </a:t>
            </a:r>
            <a:r>
              <a:rPr sz="2400" dirty="0">
                <a:latin typeface="Times New Roman"/>
                <a:cs typeface="Times New Roman"/>
              </a:rPr>
              <a:t>and 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4h_3Gy+AraC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groups</a:t>
            </a:r>
            <a:endParaRPr sz="2400" dirty="0">
              <a:latin typeface="Times New Roman"/>
              <a:cs typeface="Times New Roman"/>
            </a:endParaRPr>
          </a:p>
          <a:p>
            <a:pPr marL="4075429">
              <a:lnSpc>
                <a:spcPct val="100000"/>
              </a:lnSpc>
              <a:spcBef>
                <a:spcPts val="1930"/>
              </a:spcBef>
            </a:pPr>
            <a:r>
              <a:rPr sz="1800" spc="-5" dirty="0">
                <a:latin typeface="Times New Roman"/>
                <a:cs typeface="Times New Roman"/>
              </a:rPr>
              <a:t>Images showing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liver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parenchyma</a:t>
            </a:r>
          </a:p>
        </p:txBody>
      </p:sp>
      <p:pic>
        <p:nvPicPr>
          <p:cNvPr id="5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57200" y="323850"/>
            <a:ext cx="1160774" cy="852891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124200" y="323850"/>
            <a:ext cx="937259" cy="821080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831680" y="323850"/>
            <a:ext cx="952009" cy="85298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43200" y="95250"/>
            <a:ext cx="1672589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Results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371600" y="857250"/>
            <a:ext cx="4405630" cy="239103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60705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latin typeface="Times New Roman"/>
                <a:cs typeface="Times New Roman"/>
              </a:rPr>
              <a:t>Morphological</a:t>
            </a:r>
            <a:r>
              <a:rPr sz="3200" spc="-7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changes</a:t>
            </a:r>
          </a:p>
          <a:p>
            <a:pPr marL="355600" indent="-342900">
              <a:lnSpc>
                <a:spcPct val="100000"/>
              </a:lnSpc>
              <a:spcBef>
                <a:spcPts val="2090"/>
              </a:spcBef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sz="2000" dirty="0">
                <a:latin typeface="Times New Roman"/>
                <a:cs typeface="Times New Roman"/>
              </a:rPr>
              <a:t>Binuclear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hepatocytes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–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polyploidy;</a:t>
            </a:r>
            <a:endParaRPr sz="200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994"/>
              </a:spcBef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sz="2000" dirty="0">
                <a:latin typeface="Times New Roman"/>
                <a:cs typeface="Times New Roman"/>
              </a:rPr>
              <a:t>Pyknosis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–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nuclear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shrinkage;</a:t>
            </a:r>
          </a:p>
          <a:p>
            <a:pPr marL="355600" indent="-342900">
              <a:lnSpc>
                <a:spcPct val="100000"/>
              </a:lnSpc>
              <a:spcBef>
                <a:spcPts val="1010"/>
              </a:spcBef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sz="2000" dirty="0">
                <a:latin typeface="Times New Roman"/>
                <a:cs typeface="Times New Roman"/>
              </a:rPr>
              <a:t>Karyorrhexis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–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nuclear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fragmentation;</a:t>
            </a:r>
            <a:endParaRPr sz="200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1000"/>
              </a:spcBef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sz="2000" dirty="0">
                <a:latin typeface="Times New Roman"/>
                <a:cs typeface="Times New Roman"/>
              </a:rPr>
              <a:t>Karyolisis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–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chromatin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dissolution;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934200" y="186420"/>
            <a:ext cx="4376928" cy="2652030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7010400" y="2990850"/>
            <a:ext cx="4304030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Times New Roman"/>
                <a:cs typeface="Times New Roman"/>
              </a:rPr>
              <a:t>Binuclear</a:t>
            </a:r>
            <a:r>
              <a:rPr sz="1600" spc="1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hepatocytes</a:t>
            </a:r>
            <a:r>
              <a:rPr sz="1600" spc="3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in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rat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liver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4h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after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irradiation</a:t>
            </a: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629400" y="2838450"/>
            <a:ext cx="300355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5" dirty="0">
                <a:latin typeface="Times New Roman"/>
                <a:cs typeface="Times New Roman"/>
              </a:rPr>
              <a:t>a)</a:t>
            </a:r>
            <a:endParaRPr sz="2800" dirty="0">
              <a:latin typeface="Times New Roman"/>
              <a:cs typeface="Times New Roman"/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95400" y="3524250"/>
            <a:ext cx="4648200" cy="2895600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838200" y="5962650"/>
            <a:ext cx="5030470" cy="872675"/>
          </a:xfrm>
          <a:prstGeom prst="rect">
            <a:avLst/>
          </a:prstGeom>
        </p:spPr>
        <p:txBody>
          <a:bodyPr vert="horz" wrap="square" lIns="0" tIns="130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25"/>
              </a:spcBef>
            </a:pPr>
            <a:r>
              <a:rPr sz="2800" spc="-5" dirty="0">
                <a:latin typeface="Times New Roman"/>
                <a:cs typeface="Times New Roman"/>
              </a:rPr>
              <a:t>b)</a:t>
            </a:r>
            <a:endParaRPr sz="2800" dirty="0">
              <a:latin typeface="Times New Roman"/>
              <a:cs typeface="Times New Roman"/>
            </a:endParaRPr>
          </a:p>
          <a:p>
            <a:pPr marL="196850">
              <a:lnSpc>
                <a:spcPct val="100000"/>
              </a:lnSpc>
              <a:spcBef>
                <a:spcPts val="525"/>
              </a:spcBef>
            </a:pPr>
            <a:r>
              <a:rPr sz="1600" spc="-5" dirty="0">
                <a:latin typeface="Times New Roman"/>
                <a:cs typeface="Times New Roman"/>
              </a:rPr>
              <a:t>Karyopyknosis</a:t>
            </a:r>
            <a:r>
              <a:rPr sz="1600" spc="3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in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rat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liver</a:t>
            </a:r>
            <a:r>
              <a:rPr sz="1600" spc="1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hepatocytes</a:t>
            </a:r>
            <a:r>
              <a:rPr sz="1600" spc="3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24h</a:t>
            </a:r>
            <a:r>
              <a:rPr sz="1600" spc="-1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after</a:t>
            </a:r>
            <a:r>
              <a:rPr sz="1600" spc="1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irradiation</a:t>
            </a:r>
            <a:endParaRPr sz="1600" dirty="0">
              <a:latin typeface="Times New Roman"/>
              <a:cs typeface="Times New Roman"/>
            </a:endParaRPr>
          </a:p>
        </p:txBody>
      </p:sp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010400" y="3371850"/>
            <a:ext cx="4419600" cy="2971800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6629400" y="5962650"/>
            <a:ext cx="4922520" cy="837409"/>
          </a:xfrm>
          <a:prstGeom prst="rect">
            <a:avLst/>
          </a:prstGeom>
        </p:spPr>
        <p:txBody>
          <a:bodyPr vert="horz" wrap="square" lIns="0" tIns="1079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50"/>
              </a:spcBef>
            </a:pPr>
            <a:r>
              <a:rPr sz="2800" spc="-15" dirty="0">
                <a:latin typeface="Times New Roman"/>
                <a:cs typeface="Times New Roman"/>
              </a:rPr>
              <a:t>c)</a:t>
            </a:r>
            <a:endParaRPr sz="2800" dirty="0">
              <a:latin typeface="Times New Roman"/>
              <a:cs typeface="Times New Roman"/>
            </a:endParaRPr>
          </a:p>
          <a:p>
            <a:pPr marL="247015">
              <a:lnSpc>
                <a:spcPct val="100000"/>
              </a:lnSpc>
              <a:spcBef>
                <a:spcPts val="425"/>
              </a:spcBef>
            </a:pPr>
            <a:r>
              <a:rPr sz="1600" spc="-5" dirty="0">
                <a:latin typeface="Times New Roman"/>
                <a:cs typeface="Times New Roman"/>
              </a:rPr>
              <a:t>Karyorrhexis</a:t>
            </a:r>
            <a:r>
              <a:rPr sz="1600" spc="4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in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rat</a:t>
            </a:r>
            <a:r>
              <a:rPr sz="1600" spc="1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liver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hepatocytes</a:t>
            </a:r>
            <a:r>
              <a:rPr sz="1600" spc="3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48h</a:t>
            </a:r>
            <a:r>
              <a:rPr sz="1600" spc="-1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after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irradiation</a:t>
            </a: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7391400" y="1466850"/>
            <a:ext cx="440690" cy="870187"/>
          </a:xfrm>
          <a:custGeom>
            <a:avLst/>
            <a:gdLst/>
            <a:ahLst/>
            <a:cxnLst/>
            <a:rect l="l" t="t" r="r" b="b"/>
            <a:pathLst>
              <a:path w="440690" h="1472564">
                <a:moveTo>
                  <a:pt x="110785" y="159162"/>
                </a:moveTo>
                <a:lnTo>
                  <a:pt x="55277" y="173209"/>
                </a:lnTo>
                <a:lnTo>
                  <a:pt x="384810" y="1472438"/>
                </a:lnTo>
                <a:lnTo>
                  <a:pt x="440182" y="1458467"/>
                </a:lnTo>
                <a:lnTo>
                  <a:pt x="110785" y="159162"/>
                </a:lnTo>
                <a:close/>
              </a:path>
              <a:path w="440690" h="1472564">
                <a:moveTo>
                  <a:pt x="40894" y="0"/>
                </a:moveTo>
                <a:lnTo>
                  <a:pt x="0" y="187198"/>
                </a:lnTo>
                <a:lnTo>
                  <a:pt x="55277" y="173209"/>
                </a:lnTo>
                <a:lnTo>
                  <a:pt x="48260" y="145541"/>
                </a:lnTo>
                <a:lnTo>
                  <a:pt x="103759" y="131445"/>
                </a:lnTo>
                <a:lnTo>
                  <a:pt x="154284" y="131445"/>
                </a:lnTo>
                <a:lnTo>
                  <a:pt x="40894" y="0"/>
                </a:lnTo>
                <a:close/>
              </a:path>
              <a:path w="440690" h="1472564">
                <a:moveTo>
                  <a:pt x="103759" y="131445"/>
                </a:moveTo>
                <a:lnTo>
                  <a:pt x="48260" y="145541"/>
                </a:lnTo>
                <a:lnTo>
                  <a:pt x="55277" y="173209"/>
                </a:lnTo>
                <a:lnTo>
                  <a:pt x="110785" y="159162"/>
                </a:lnTo>
                <a:lnTo>
                  <a:pt x="103759" y="131445"/>
                </a:lnTo>
                <a:close/>
              </a:path>
              <a:path w="440690" h="1472564">
                <a:moveTo>
                  <a:pt x="154284" y="131445"/>
                </a:moveTo>
                <a:lnTo>
                  <a:pt x="103759" y="131445"/>
                </a:lnTo>
                <a:lnTo>
                  <a:pt x="110785" y="159162"/>
                </a:lnTo>
                <a:lnTo>
                  <a:pt x="166116" y="145161"/>
                </a:lnTo>
                <a:lnTo>
                  <a:pt x="154284" y="131445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752600" y="4743450"/>
            <a:ext cx="1612265" cy="1091205"/>
          </a:xfrm>
          <a:custGeom>
            <a:avLst/>
            <a:gdLst/>
            <a:ahLst/>
            <a:cxnLst/>
            <a:rect l="l" t="t" r="r" b="b"/>
            <a:pathLst>
              <a:path w="1612264" h="1846579">
                <a:moveTo>
                  <a:pt x="1478215" y="110549"/>
                </a:moveTo>
                <a:lnTo>
                  <a:pt x="0" y="1808810"/>
                </a:lnTo>
                <a:lnTo>
                  <a:pt x="43180" y="1846338"/>
                </a:lnTo>
                <a:lnTo>
                  <a:pt x="1521266" y="148018"/>
                </a:lnTo>
                <a:lnTo>
                  <a:pt x="1478215" y="110549"/>
                </a:lnTo>
                <a:close/>
              </a:path>
              <a:path w="1612264" h="1846579">
                <a:moveTo>
                  <a:pt x="1589292" y="89027"/>
                </a:moveTo>
                <a:lnTo>
                  <a:pt x="1496949" y="89027"/>
                </a:lnTo>
                <a:lnTo>
                  <a:pt x="1540002" y="126492"/>
                </a:lnTo>
                <a:lnTo>
                  <a:pt x="1521266" y="148018"/>
                </a:lnTo>
                <a:lnTo>
                  <a:pt x="1564386" y="185547"/>
                </a:lnTo>
                <a:lnTo>
                  <a:pt x="1589292" y="89027"/>
                </a:lnTo>
                <a:close/>
              </a:path>
              <a:path w="1612264" h="1846579">
                <a:moveTo>
                  <a:pt x="1496949" y="89027"/>
                </a:moveTo>
                <a:lnTo>
                  <a:pt x="1478215" y="110549"/>
                </a:lnTo>
                <a:lnTo>
                  <a:pt x="1521266" y="148018"/>
                </a:lnTo>
                <a:lnTo>
                  <a:pt x="1540002" y="126492"/>
                </a:lnTo>
                <a:lnTo>
                  <a:pt x="1496949" y="89027"/>
                </a:lnTo>
                <a:close/>
              </a:path>
              <a:path w="1612264" h="1846579">
                <a:moveTo>
                  <a:pt x="1612264" y="0"/>
                </a:moveTo>
                <a:lnTo>
                  <a:pt x="1435100" y="73025"/>
                </a:lnTo>
                <a:lnTo>
                  <a:pt x="1478215" y="110549"/>
                </a:lnTo>
                <a:lnTo>
                  <a:pt x="1496949" y="89027"/>
                </a:lnTo>
                <a:lnTo>
                  <a:pt x="1589292" y="89027"/>
                </a:lnTo>
                <a:lnTo>
                  <a:pt x="1612264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315200" y="4667250"/>
            <a:ext cx="1409065" cy="1038295"/>
          </a:xfrm>
          <a:custGeom>
            <a:avLst/>
            <a:gdLst/>
            <a:ahLst/>
            <a:cxnLst/>
            <a:rect l="l" t="t" r="r" b="b"/>
            <a:pathLst>
              <a:path w="1409065" h="1757045">
                <a:moveTo>
                  <a:pt x="1279355" y="116213"/>
                </a:moveTo>
                <a:lnTo>
                  <a:pt x="0" y="1721269"/>
                </a:lnTo>
                <a:lnTo>
                  <a:pt x="44703" y="1756892"/>
                </a:lnTo>
                <a:lnTo>
                  <a:pt x="1324100" y="151848"/>
                </a:lnTo>
                <a:lnTo>
                  <a:pt x="1279355" y="116213"/>
                </a:lnTo>
                <a:close/>
              </a:path>
              <a:path w="1409065" h="1757045">
                <a:moveTo>
                  <a:pt x="1388654" y="93853"/>
                </a:moveTo>
                <a:lnTo>
                  <a:pt x="1297177" y="93853"/>
                </a:lnTo>
                <a:lnTo>
                  <a:pt x="1341881" y="129540"/>
                </a:lnTo>
                <a:lnTo>
                  <a:pt x="1324100" y="151848"/>
                </a:lnTo>
                <a:lnTo>
                  <a:pt x="1368805" y="187452"/>
                </a:lnTo>
                <a:lnTo>
                  <a:pt x="1388654" y="93853"/>
                </a:lnTo>
                <a:close/>
              </a:path>
              <a:path w="1409065" h="1757045">
                <a:moveTo>
                  <a:pt x="1297177" y="93853"/>
                </a:moveTo>
                <a:lnTo>
                  <a:pt x="1279355" y="116213"/>
                </a:lnTo>
                <a:lnTo>
                  <a:pt x="1324100" y="151848"/>
                </a:lnTo>
                <a:lnTo>
                  <a:pt x="1341881" y="129540"/>
                </a:lnTo>
                <a:lnTo>
                  <a:pt x="1297177" y="93853"/>
                </a:lnTo>
                <a:close/>
              </a:path>
              <a:path w="1409065" h="1757045">
                <a:moveTo>
                  <a:pt x="1408556" y="0"/>
                </a:moveTo>
                <a:lnTo>
                  <a:pt x="1234694" y="80645"/>
                </a:lnTo>
                <a:lnTo>
                  <a:pt x="1279355" y="116213"/>
                </a:lnTo>
                <a:lnTo>
                  <a:pt x="1297177" y="93853"/>
                </a:lnTo>
                <a:lnTo>
                  <a:pt x="1388654" y="93853"/>
                </a:lnTo>
                <a:lnTo>
                  <a:pt x="1408556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258562" y="165977"/>
            <a:ext cx="1673225" cy="6905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Results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343400" y="704850"/>
            <a:ext cx="3448685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latin typeface="Times New Roman"/>
                <a:cs typeface="Times New Roman"/>
              </a:rPr>
              <a:t>Quantitative</a:t>
            </a:r>
            <a:r>
              <a:rPr sz="3200" spc="-8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analysis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14400" y="2000250"/>
            <a:ext cx="6862445" cy="3212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5" dirty="0">
                <a:latin typeface="Times New Roman"/>
                <a:cs typeface="Times New Roman"/>
              </a:rPr>
              <a:t>ImageJ</a:t>
            </a:r>
            <a:r>
              <a:rPr sz="2000" dirty="0">
                <a:latin typeface="Times New Roman"/>
                <a:cs typeface="Times New Roman"/>
              </a:rPr>
              <a:t> software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and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the</a:t>
            </a:r>
            <a:r>
              <a:rPr sz="2000" spc="-5" dirty="0">
                <a:latin typeface="Times New Roman"/>
                <a:cs typeface="Times New Roman"/>
              </a:rPr>
              <a:t> Cell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Counter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plugin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for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every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type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of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cells</a:t>
            </a:r>
            <a:endParaRPr sz="2000" dirty="0">
              <a:latin typeface="Times New Roman"/>
              <a:cs typeface="Times New Roman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914400" y="2533650"/>
          <a:ext cx="10023474" cy="56203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396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13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929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1449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125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1257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11751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50"/>
                        </a:spcBef>
                      </a:pPr>
                      <a:r>
                        <a:rPr sz="1100" spc="-5" dirty="0">
                          <a:latin typeface="Times New Roman"/>
                          <a:cs typeface="Times New Roman"/>
                        </a:rPr>
                        <a:t>Group</a:t>
                      </a: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013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50"/>
                        </a:spcBef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Number</a:t>
                      </a:r>
                      <a:r>
                        <a:rPr sz="11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sz="11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cells</a:t>
                      </a:r>
                      <a:r>
                        <a:rPr sz="11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(%</a:t>
                      </a:r>
                      <a:r>
                        <a:rPr sz="1100" spc="-5" dirty="0">
                          <a:solidFill>
                            <a:srgbClr val="1F2023"/>
                          </a:solidFill>
                          <a:latin typeface="Times New Roman"/>
                          <a:cs typeface="Times New Roman"/>
                        </a:rPr>
                        <a:t>±SD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)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1013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0286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714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25450">
                        <a:lnSpc>
                          <a:spcPct val="100000"/>
                        </a:lnSpc>
                        <a:spcBef>
                          <a:spcPts val="985"/>
                        </a:spcBef>
                      </a:pPr>
                      <a:r>
                        <a:rPr sz="1100" b="1" spc="-5" dirty="0">
                          <a:latin typeface="Times New Roman"/>
                          <a:cs typeface="Times New Roman"/>
                        </a:rPr>
                        <a:t>Normal</a:t>
                      </a:r>
                      <a:endParaRPr sz="11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73923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2415">
                        <a:lnSpc>
                          <a:spcPct val="100000"/>
                        </a:lnSpc>
                        <a:spcBef>
                          <a:spcPts val="985"/>
                        </a:spcBef>
                      </a:pPr>
                      <a:r>
                        <a:rPr sz="1100" b="1" dirty="0">
                          <a:latin typeface="Times New Roman"/>
                          <a:cs typeface="Times New Roman"/>
                        </a:rPr>
                        <a:t>Pyknosis</a:t>
                      </a:r>
                      <a:r>
                        <a:rPr sz="1100" b="1" spc="-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dirty="0">
                          <a:latin typeface="Times New Roman"/>
                          <a:cs typeface="Times New Roman"/>
                        </a:rPr>
                        <a:t>(*)</a:t>
                      </a:r>
                    </a:p>
                  </a:txBody>
                  <a:tcPr marL="0" marR="0" marT="73923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2095">
                        <a:lnSpc>
                          <a:spcPct val="100000"/>
                        </a:lnSpc>
                        <a:spcBef>
                          <a:spcPts val="985"/>
                        </a:spcBef>
                      </a:pPr>
                      <a:r>
                        <a:rPr sz="1100" b="1" dirty="0">
                          <a:latin typeface="Times New Roman"/>
                          <a:cs typeface="Times New Roman"/>
                        </a:rPr>
                        <a:t>Karyorrhexis</a:t>
                      </a:r>
                    </a:p>
                  </a:txBody>
                  <a:tcPr marL="0" marR="0" marT="73923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4480">
                        <a:lnSpc>
                          <a:spcPct val="100000"/>
                        </a:lnSpc>
                        <a:spcBef>
                          <a:spcPts val="985"/>
                        </a:spcBef>
                      </a:pPr>
                      <a:r>
                        <a:rPr sz="1100" b="1" dirty="0">
                          <a:latin typeface="Times New Roman"/>
                          <a:cs typeface="Times New Roman"/>
                        </a:rPr>
                        <a:t>Karyolisis</a:t>
                      </a:r>
                    </a:p>
                  </a:txBody>
                  <a:tcPr marL="0" marR="0" marT="73923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0515">
                        <a:lnSpc>
                          <a:spcPct val="100000"/>
                        </a:lnSpc>
                        <a:spcBef>
                          <a:spcPts val="985"/>
                        </a:spcBef>
                      </a:pPr>
                      <a:r>
                        <a:rPr sz="1100" b="1" dirty="0">
                          <a:latin typeface="Times New Roman"/>
                          <a:cs typeface="Times New Roman"/>
                        </a:rPr>
                        <a:t>Binuclear</a:t>
                      </a:r>
                    </a:p>
                  </a:txBody>
                  <a:tcPr marL="0" marR="0" marT="73923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914400" y="3219450"/>
          <a:ext cx="10023474" cy="50057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396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13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929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1449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125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1257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5028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90"/>
                        </a:spcBef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4h_3Gy</a:t>
                      </a:r>
                    </a:p>
                  </a:txBody>
                  <a:tcPr marL="0" marR="0" marT="74298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47015" algn="r">
                        <a:lnSpc>
                          <a:spcPct val="100000"/>
                        </a:lnSpc>
                        <a:spcBef>
                          <a:spcPts val="1075"/>
                        </a:spcBef>
                      </a:pPr>
                      <a:r>
                        <a:rPr sz="1100" spc="-5" dirty="0">
                          <a:latin typeface="Times New Roman"/>
                          <a:cs typeface="Times New Roman"/>
                        </a:rPr>
                        <a:t>92,66</a:t>
                      </a:r>
                      <a:r>
                        <a:rPr sz="1100" spc="-5" dirty="0">
                          <a:solidFill>
                            <a:srgbClr val="1F2023"/>
                          </a:solidFill>
                          <a:latin typeface="Times New Roman"/>
                          <a:cs typeface="Times New Roman"/>
                        </a:rPr>
                        <a:t>±0,66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80677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74650" algn="r">
                        <a:lnSpc>
                          <a:spcPct val="100000"/>
                        </a:lnSpc>
                        <a:spcBef>
                          <a:spcPts val="1075"/>
                        </a:spcBef>
                      </a:pPr>
                      <a:r>
                        <a:rPr sz="1100" spc="-5" dirty="0">
                          <a:latin typeface="Times New Roman"/>
                          <a:cs typeface="Times New Roman"/>
                        </a:rPr>
                        <a:t>1,72</a:t>
                      </a:r>
                      <a:r>
                        <a:rPr sz="1100" spc="-5" dirty="0">
                          <a:solidFill>
                            <a:srgbClr val="1F2023"/>
                          </a:solidFill>
                          <a:latin typeface="Times New Roman"/>
                          <a:cs typeface="Times New Roman"/>
                        </a:rPr>
                        <a:t>±0,51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80677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075"/>
                        </a:spcBef>
                      </a:pP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0,40</a:t>
                      </a:r>
                      <a:r>
                        <a:rPr sz="1100" spc="-10" dirty="0">
                          <a:solidFill>
                            <a:srgbClr val="1F2023"/>
                          </a:solidFill>
                          <a:latin typeface="Times New Roman"/>
                          <a:cs typeface="Times New Roman"/>
                        </a:rPr>
                        <a:t>±0,11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80677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94005">
                        <a:lnSpc>
                          <a:spcPct val="100000"/>
                        </a:lnSpc>
                        <a:spcBef>
                          <a:spcPts val="1075"/>
                        </a:spcBef>
                      </a:pPr>
                      <a:r>
                        <a:rPr sz="1100" spc="-5" dirty="0">
                          <a:latin typeface="Times New Roman"/>
                          <a:cs typeface="Times New Roman"/>
                        </a:rPr>
                        <a:t>0,43</a:t>
                      </a:r>
                      <a:r>
                        <a:rPr sz="1100" spc="-5" dirty="0">
                          <a:solidFill>
                            <a:srgbClr val="1F2023"/>
                          </a:solidFill>
                          <a:latin typeface="Times New Roman"/>
                          <a:cs typeface="Times New Roman"/>
                        </a:rPr>
                        <a:t>±0,12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80677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94005">
                        <a:lnSpc>
                          <a:spcPct val="100000"/>
                        </a:lnSpc>
                        <a:spcBef>
                          <a:spcPts val="1075"/>
                        </a:spcBef>
                      </a:pPr>
                      <a:r>
                        <a:rPr sz="1100" spc="-5" dirty="0">
                          <a:latin typeface="Times New Roman"/>
                          <a:cs typeface="Times New Roman"/>
                        </a:rPr>
                        <a:t>4,79</a:t>
                      </a:r>
                      <a:r>
                        <a:rPr sz="1100" spc="-5" dirty="0">
                          <a:solidFill>
                            <a:srgbClr val="1F2023"/>
                          </a:solidFill>
                          <a:latin typeface="Times New Roman"/>
                          <a:cs typeface="Times New Roman"/>
                        </a:rPr>
                        <a:t>±0,35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80677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028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85"/>
                        </a:spcBef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4h_3Gy+AraC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73923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47015" algn="r">
                        <a:lnSpc>
                          <a:spcPct val="100000"/>
                        </a:lnSpc>
                        <a:spcBef>
                          <a:spcPts val="1070"/>
                        </a:spcBef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93,66</a:t>
                      </a:r>
                      <a:r>
                        <a:rPr sz="1100" dirty="0">
                          <a:solidFill>
                            <a:srgbClr val="1F2023"/>
                          </a:solidFill>
                          <a:latin typeface="Times New Roman"/>
                          <a:cs typeface="Times New Roman"/>
                        </a:rPr>
                        <a:t>±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0,60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80302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74650" algn="r">
                        <a:lnSpc>
                          <a:spcPct val="100000"/>
                        </a:lnSpc>
                        <a:spcBef>
                          <a:spcPts val="1070"/>
                        </a:spcBef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1,65</a:t>
                      </a:r>
                      <a:r>
                        <a:rPr sz="1100" dirty="0">
                          <a:solidFill>
                            <a:srgbClr val="1F2023"/>
                          </a:solidFill>
                          <a:latin typeface="Times New Roman"/>
                          <a:cs typeface="Times New Roman"/>
                        </a:rPr>
                        <a:t>±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0,40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80302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70"/>
                        </a:spcBef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0,55</a:t>
                      </a:r>
                      <a:r>
                        <a:rPr sz="11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solidFill>
                            <a:srgbClr val="1F2023"/>
                          </a:solidFill>
                          <a:latin typeface="Times New Roman"/>
                          <a:cs typeface="Times New Roman"/>
                        </a:rPr>
                        <a:t>±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0,13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80302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64795">
                        <a:lnSpc>
                          <a:spcPct val="100000"/>
                        </a:lnSpc>
                        <a:spcBef>
                          <a:spcPts val="1070"/>
                        </a:spcBef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0,73</a:t>
                      </a:r>
                      <a:r>
                        <a:rPr sz="11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solidFill>
                            <a:srgbClr val="1F2023"/>
                          </a:solidFill>
                          <a:latin typeface="Times New Roman"/>
                          <a:cs typeface="Times New Roman"/>
                        </a:rPr>
                        <a:t>±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0,17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80302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64795">
                        <a:lnSpc>
                          <a:spcPct val="100000"/>
                        </a:lnSpc>
                        <a:spcBef>
                          <a:spcPts val="1070"/>
                        </a:spcBef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3,41</a:t>
                      </a:r>
                      <a:r>
                        <a:rPr sz="11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solidFill>
                            <a:srgbClr val="1F2023"/>
                          </a:solidFill>
                          <a:latin typeface="Times New Roman"/>
                          <a:cs typeface="Times New Roman"/>
                        </a:rPr>
                        <a:t>±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0,42</a:t>
                      </a: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80302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914400" y="3905250"/>
          <a:ext cx="10023474" cy="107385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396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13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929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1449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125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1257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5028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90"/>
                        </a:spcBef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24h</a:t>
                      </a:r>
                    </a:p>
                  </a:txBody>
                  <a:tcPr marL="0" marR="0" marT="74298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47015" algn="r">
                        <a:lnSpc>
                          <a:spcPct val="100000"/>
                        </a:lnSpc>
                        <a:spcBef>
                          <a:spcPts val="1070"/>
                        </a:spcBef>
                      </a:pPr>
                      <a:r>
                        <a:rPr sz="1100" spc="-5" dirty="0">
                          <a:latin typeface="Times New Roman"/>
                          <a:cs typeface="Times New Roman"/>
                        </a:rPr>
                        <a:t>93,09</a:t>
                      </a:r>
                      <a:r>
                        <a:rPr sz="1100" spc="-5" dirty="0">
                          <a:solidFill>
                            <a:srgbClr val="1F2023"/>
                          </a:solidFill>
                          <a:latin typeface="Times New Roman"/>
                          <a:cs typeface="Times New Roman"/>
                        </a:rPr>
                        <a:t>±0,70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80302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74650" algn="r">
                        <a:lnSpc>
                          <a:spcPct val="100000"/>
                        </a:lnSpc>
                        <a:spcBef>
                          <a:spcPts val="1070"/>
                        </a:spcBef>
                      </a:pPr>
                      <a:r>
                        <a:rPr sz="1100" spc="-5" dirty="0">
                          <a:latin typeface="Times New Roman"/>
                          <a:cs typeface="Times New Roman"/>
                        </a:rPr>
                        <a:t>1,69</a:t>
                      </a:r>
                      <a:r>
                        <a:rPr sz="1100" spc="-5" dirty="0">
                          <a:solidFill>
                            <a:srgbClr val="1F2023"/>
                          </a:solidFill>
                          <a:latin typeface="Times New Roman"/>
                          <a:cs typeface="Times New Roman"/>
                        </a:rPr>
                        <a:t>±0,68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80302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070"/>
                        </a:spcBef>
                      </a:pPr>
                      <a:r>
                        <a:rPr sz="1100" spc="-5" dirty="0">
                          <a:latin typeface="Times New Roman"/>
                          <a:cs typeface="Times New Roman"/>
                        </a:rPr>
                        <a:t>0,27</a:t>
                      </a:r>
                      <a:r>
                        <a:rPr sz="1100" spc="-5" dirty="0">
                          <a:solidFill>
                            <a:srgbClr val="1F2023"/>
                          </a:solidFill>
                          <a:latin typeface="Times New Roman"/>
                          <a:cs typeface="Times New Roman"/>
                        </a:rPr>
                        <a:t>±0,17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80302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070"/>
                        </a:spcBef>
                      </a:pPr>
                      <a:r>
                        <a:rPr sz="1100" spc="-5" dirty="0">
                          <a:latin typeface="Times New Roman"/>
                          <a:cs typeface="Times New Roman"/>
                        </a:rPr>
                        <a:t>0,41</a:t>
                      </a:r>
                      <a:r>
                        <a:rPr sz="1100" spc="-5" dirty="0">
                          <a:solidFill>
                            <a:srgbClr val="1F2023"/>
                          </a:solidFill>
                          <a:latin typeface="Times New Roman"/>
                          <a:cs typeface="Times New Roman"/>
                        </a:rPr>
                        <a:t>±0,12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80302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070"/>
                        </a:spcBef>
                      </a:pPr>
                      <a:r>
                        <a:rPr sz="1100" spc="-5" dirty="0">
                          <a:latin typeface="Times New Roman"/>
                          <a:cs typeface="Times New Roman"/>
                        </a:rPr>
                        <a:t>4,53</a:t>
                      </a:r>
                      <a:r>
                        <a:rPr sz="1100" spc="-5" dirty="0">
                          <a:solidFill>
                            <a:srgbClr val="1F2023"/>
                          </a:solidFill>
                          <a:latin typeface="Times New Roman"/>
                          <a:cs typeface="Times New Roman"/>
                        </a:rPr>
                        <a:t>±0,80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80302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028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90"/>
                        </a:spcBef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24h_AraC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74298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47015" algn="r">
                        <a:lnSpc>
                          <a:spcPct val="100000"/>
                        </a:lnSpc>
                        <a:spcBef>
                          <a:spcPts val="1075"/>
                        </a:spcBef>
                      </a:pPr>
                      <a:r>
                        <a:rPr sz="1100" spc="-5" dirty="0">
                          <a:latin typeface="Times New Roman"/>
                          <a:cs typeface="Times New Roman"/>
                        </a:rPr>
                        <a:t>90,04</a:t>
                      </a:r>
                      <a:r>
                        <a:rPr sz="1100" spc="-5" dirty="0">
                          <a:solidFill>
                            <a:srgbClr val="1F2023"/>
                          </a:solidFill>
                          <a:latin typeface="Times New Roman"/>
                          <a:cs typeface="Times New Roman"/>
                        </a:rPr>
                        <a:t>±0,99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80677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74650" algn="r">
                        <a:lnSpc>
                          <a:spcPct val="100000"/>
                        </a:lnSpc>
                        <a:spcBef>
                          <a:spcPts val="1075"/>
                        </a:spcBef>
                      </a:pPr>
                      <a:r>
                        <a:rPr sz="1100" spc="-5" dirty="0">
                          <a:latin typeface="Times New Roman"/>
                          <a:cs typeface="Times New Roman"/>
                        </a:rPr>
                        <a:t>6,63</a:t>
                      </a:r>
                      <a:r>
                        <a:rPr sz="1100" spc="-5" dirty="0">
                          <a:solidFill>
                            <a:srgbClr val="1F2023"/>
                          </a:solidFill>
                          <a:latin typeface="Times New Roman"/>
                          <a:cs typeface="Times New Roman"/>
                        </a:rPr>
                        <a:t>±1,13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80677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075"/>
                        </a:spcBef>
                      </a:pPr>
                      <a:r>
                        <a:rPr sz="1100" spc="-5" dirty="0">
                          <a:latin typeface="Times New Roman"/>
                          <a:cs typeface="Times New Roman"/>
                        </a:rPr>
                        <a:t>0,30</a:t>
                      </a:r>
                      <a:r>
                        <a:rPr sz="1100" spc="-5" dirty="0">
                          <a:solidFill>
                            <a:srgbClr val="1F2023"/>
                          </a:solidFill>
                          <a:latin typeface="Times New Roman"/>
                          <a:cs typeface="Times New Roman"/>
                        </a:rPr>
                        <a:t>±0,10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80677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075"/>
                        </a:spcBef>
                      </a:pPr>
                      <a:r>
                        <a:rPr sz="1100" spc="-5" dirty="0">
                          <a:latin typeface="Times New Roman"/>
                          <a:cs typeface="Times New Roman"/>
                        </a:rPr>
                        <a:t>0,53</a:t>
                      </a:r>
                      <a:r>
                        <a:rPr sz="1100" spc="-5" dirty="0">
                          <a:solidFill>
                            <a:srgbClr val="1F2023"/>
                          </a:solidFill>
                          <a:latin typeface="Times New Roman"/>
                          <a:cs typeface="Times New Roman"/>
                        </a:rPr>
                        <a:t>±0,13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80677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075"/>
                        </a:spcBef>
                      </a:pPr>
                      <a:r>
                        <a:rPr sz="1100" spc="-5" dirty="0">
                          <a:latin typeface="Times New Roman"/>
                          <a:cs typeface="Times New Roman"/>
                        </a:rPr>
                        <a:t>2,50</a:t>
                      </a:r>
                      <a:r>
                        <a:rPr sz="1100" spc="-5" dirty="0">
                          <a:solidFill>
                            <a:srgbClr val="1F2023"/>
                          </a:solidFill>
                          <a:latin typeface="Times New Roman"/>
                          <a:cs typeface="Times New Roman"/>
                        </a:rPr>
                        <a:t>±0,30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80677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028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90"/>
                        </a:spcBef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24h_3Gy</a:t>
                      </a:r>
                    </a:p>
                  </a:txBody>
                  <a:tcPr marL="0" marR="0" marT="74298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47015" algn="r">
                        <a:lnSpc>
                          <a:spcPct val="100000"/>
                        </a:lnSpc>
                        <a:spcBef>
                          <a:spcPts val="1075"/>
                        </a:spcBef>
                      </a:pPr>
                      <a:r>
                        <a:rPr sz="1100" spc="-5" dirty="0">
                          <a:latin typeface="Times New Roman"/>
                          <a:cs typeface="Times New Roman"/>
                        </a:rPr>
                        <a:t>90,05</a:t>
                      </a:r>
                      <a:r>
                        <a:rPr sz="1100" spc="-5" dirty="0">
                          <a:solidFill>
                            <a:srgbClr val="1F2023"/>
                          </a:solidFill>
                          <a:latin typeface="Times New Roman"/>
                          <a:cs typeface="Times New Roman"/>
                        </a:rPr>
                        <a:t>±0,94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80677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74650" algn="r">
                        <a:lnSpc>
                          <a:spcPct val="100000"/>
                        </a:lnSpc>
                        <a:spcBef>
                          <a:spcPts val="1075"/>
                        </a:spcBef>
                      </a:pPr>
                      <a:r>
                        <a:rPr sz="1100" spc="-5" dirty="0">
                          <a:latin typeface="Times New Roman"/>
                          <a:cs typeface="Times New Roman"/>
                        </a:rPr>
                        <a:t>4,64</a:t>
                      </a:r>
                      <a:r>
                        <a:rPr sz="1100" spc="-5" dirty="0">
                          <a:solidFill>
                            <a:srgbClr val="1F2023"/>
                          </a:solidFill>
                          <a:latin typeface="Times New Roman"/>
                          <a:cs typeface="Times New Roman"/>
                        </a:rPr>
                        <a:t>±1,06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80677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075"/>
                        </a:spcBef>
                      </a:pPr>
                      <a:r>
                        <a:rPr sz="1100" spc="-5" dirty="0">
                          <a:latin typeface="Times New Roman"/>
                          <a:cs typeface="Times New Roman"/>
                        </a:rPr>
                        <a:t>0,44</a:t>
                      </a:r>
                      <a:r>
                        <a:rPr sz="1100" spc="-5" dirty="0">
                          <a:solidFill>
                            <a:srgbClr val="1F2023"/>
                          </a:solidFill>
                          <a:latin typeface="Times New Roman"/>
                          <a:cs typeface="Times New Roman"/>
                        </a:rPr>
                        <a:t>±0,13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80677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075"/>
                        </a:spcBef>
                      </a:pPr>
                      <a:r>
                        <a:rPr sz="1100" spc="-5" dirty="0">
                          <a:latin typeface="Times New Roman"/>
                          <a:cs typeface="Times New Roman"/>
                        </a:rPr>
                        <a:t>0,60</a:t>
                      </a:r>
                      <a:r>
                        <a:rPr sz="1100" spc="-5" dirty="0">
                          <a:solidFill>
                            <a:srgbClr val="1F2023"/>
                          </a:solidFill>
                          <a:latin typeface="Times New Roman"/>
                          <a:cs typeface="Times New Roman"/>
                        </a:rPr>
                        <a:t>±0,21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80677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075"/>
                        </a:spcBef>
                      </a:pPr>
                      <a:r>
                        <a:rPr sz="1100" spc="-5" dirty="0">
                          <a:latin typeface="Times New Roman"/>
                          <a:cs typeface="Times New Roman"/>
                        </a:rPr>
                        <a:t>4,27</a:t>
                      </a:r>
                      <a:r>
                        <a:rPr sz="1100" spc="-5" dirty="0">
                          <a:solidFill>
                            <a:srgbClr val="1F2023"/>
                          </a:solidFill>
                          <a:latin typeface="Times New Roman"/>
                          <a:cs typeface="Times New Roman"/>
                        </a:rPr>
                        <a:t>±0,74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80677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030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90"/>
                        </a:spcBef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24h_3Gy+AraC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74298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47015" algn="r">
                        <a:lnSpc>
                          <a:spcPts val="2160"/>
                        </a:lnSpc>
                        <a:spcBef>
                          <a:spcPts val="1075"/>
                        </a:spcBef>
                      </a:pPr>
                      <a:r>
                        <a:rPr sz="1100" spc="-5" dirty="0">
                          <a:latin typeface="Times New Roman"/>
                          <a:cs typeface="Times New Roman"/>
                        </a:rPr>
                        <a:t>90,04</a:t>
                      </a:r>
                      <a:r>
                        <a:rPr sz="1100" spc="-5" dirty="0">
                          <a:solidFill>
                            <a:srgbClr val="1F2023"/>
                          </a:solidFill>
                          <a:latin typeface="Times New Roman"/>
                          <a:cs typeface="Times New Roman"/>
                        </a:rPr>
                        <a:t>±0,60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80677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74650" algn="r">
                        <a:lnSpc>
                          <a:spcPts val="2160"/>
                        </a:lnSpc>
                        <a:spcBef>
                          <a:spcPts val="1075"/>
                        </a:spcBef>
                      </a:pPr>
                      <a:r>
                        <a:rPr sz="1100" spc="-5" dirty="0">
                          <a:latin typeface="Times New Roman"/>
                          <a:cs typeface="Times New Roman"/>
                        </a:rPr>
                        <a:t>5,48</a:t>
                      </a:r>
                      <a:r>
                        <a:rPr sz="1100" spc="-5" dirty="0">
                          <a:solidFill>
                            <a:srgbClr val="1F2023"/>
                          </a:solidFill>
                          <a:latin typeface="Times New Roman"/>
                          <a:cs typeface="Times New Roman"/>
                        </a:rPr>
                        <a:t>±0,90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80677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2160"/>
                        </a:lnSpc>
                        <a:spcBef>
                          <a:spcPts val="1075"/>
                        </a:spcBef>
                      </a:pPr>
                      <a:r>
                        <a:rPr sz="1100" spc="-5" dirty="0">
                          <a:latin typeface="Times New Roman"/>
                          <a:cs typeface="Times New Roman"/>
                        </a:rPr>
                        <a:t>0,27</a:t>
                      </a:r>
                      <a:r>
                        <a:rPr sz="1100" spc="-5" dirty="0">
                          <a:solidFill>
                            <a:srgbClr val="1F2023"/>
                          </a:solidFill>
                          <a:latin typeface="Times New Roman"/>
                          <a:cs typeface="Times New Roman"/>
                        </a:rPr>
                        <a:t>±0,17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80677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2160"/>
                        </a:lnSpc>
                        <a:spcBef>
                          <a:spcPts val="1075"/>
                        </a:spcBef>
                      </a:pPr>
                      <a:r>
                        <a:rPr sz="1100" spc="-5" dirty="0">
                          <a:latin typeface="Times New Roman"/>
                          <a:cs typeface="Times New Roman"/>
                        </a:rPr>
                        <a:t>1,00</a:t>
                      </a:r>
                      <a:r>
                        <a:rPr sz="1100" spc="-5" dirty="0">
                          <a:solidFill>
                            <a:srgbClr val="1F2023"/>
                          </a:solidFill>
                          <a:latin typeface="Times New Roman"/>
                          <a:cs typeface="Times New Roman"/>
                        </a:rPr>
                        <a:t>±0,37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80677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2160"/>
                        </a:lnSpc>
                        <a:spcBef>
                          <a:spcPts val="1075"/>
                        </a:spcBef>
                      </a:pPr>
                      <a:r>
                        <a:rPr sz="1100" spc="-5" dirty="0">
                          <a:latin typeface="Times New Roman"/>
                          <a:cs typeface="Times New Roman"/>
                        </a:rPr>
                        <a:t>3,22</a:t>
                      </a:r>
                      <a:r>
                        <a:rPr sz="1100" spc="-5" dirty="0">
                          <a:solidFill>
                            <a:srgbClr val="1F2023"/>
                          </a:solidFill>
                          <a:latin typeface="Times New Roman"/>
                          <a:cs typeface="Times New Roman"/>
                        </a:rPr>
                        <a:t>±0,47</a:t>
                      </a: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80677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914400" y="5276850"/>
          <a:ext cx="10023474" cy="64598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396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13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929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1449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125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1257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5030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90"/>
                        </a:spcBef>
                      </a:pPr>
                      <a:r>
                        <a:rPr sz="1100" spc="-5" dirty="0">
                          <a:latin typeface="Times New Roman"/>
                          <a:cs typeface="Times New Roman"/>
                        </a:rPr>
                        <a:t>48h_3Gy</a:t>
                      </a: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74298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47015" algn="r">
                        <a:lnSpc>
                          <a:spcPts val="2155"/>
                        </a:lnSpc>
                        <a:spcBef>
                          <a:spcPts val="1075"/>
                        </a:spcBef>
                      </a:pPr>
                      <a:r>
                        <a:rPr sz="1100" spc="-5" dirty="0">
                          <a:latin typeface="Times New Roman"/>
                          <a:cs typeface="Times New Roman"/>
                        </a:rPr>
                        <a:t>90,78</a:t>
                      </a:r>
                      <a:r>
                        <a:rPr sz="1100" spc="-5" dirty="0">
                          <a:solidFill>
                            <a:srgbClr val="1F2023"/>
                          </a:solidFill>
                          <a:latin typeface="Times New Roman"/>
                          <a:cs typeface="Times New Roman"/>
                        </a:rPr>
                        <a:t>±1,03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80677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2155"/>
                        </a:lnSpc>
                        <a:spcBef>
                          <a:spcPts val="1075"/>
                        </a:spcBef>
                      </a:pPr>
                      <a:r>
                        <a:rPr sz="1100" spc="-5" dirty="0">
                          <a:latin typeface="Times New Roman"/>
                          <a:cs typeface="Times New Roman"/>
                        </a:rPr>
                        <a:t>4,59</a:t>
                      </a:r>
                      <a:r>
                        <a:rPr sz="1100" spc="-5" dirty="0">
                          <a:solidFill>
                            <a:srgbClr val="1F2023"/>
                          </a:solidFill>
                          <a:latin typeface="Times New Roman"/>
                          <a:cs typeface="Times New Roman"/>
                        </a:rPr>
                        <a:t>±1,04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80677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2155"/>
                        </a:lnSpc>
                        <a:spcBef>
                          <a:spcPts val="1075"/>
                        </a:spcBef>
                      </a:pPr>
                      <a:r>
                        <a:rPr sz="1100" spc="-5" dirty="0">
                          <a:latin typeface="Times New Roman"/>
                          <a:cs typeface="Times New Roman"/>
                        </a:rPr>
                        <a:t>0,73</a:t>
                      </a:r>
                      <a:r>
                        <a:rPr sz="1100" spc="-5" dirty="0">
                          <a:solidFill>
                            <a:srgbClr val="1F2023"/>
                          </a:solidFill>
                          <a:latin typeface="Times New Roman"/>
                          <a:cs typeface="Times New Roman"/>
                        </a:rPr>
                        <a:t>±0,20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80677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2155"/>
                        </a:lnSpc>
                        <a:spcBef>
                          <a:spcPts val="1075"/>
                        </a:spcBef>
                      </a:pPr>
                      <a:r>
                        <a:rPr sz="1100" spc="-5" dirty="0">
                          <a:latin typeface="Times New Roman"/>
                          <a:cs typeface="Times New Roman"/>
                        </a:rPr>
                        <a:t>1,08</a:t>
                      </a:r>
                      <a:r>
                        <a:rPr sz="1100" spc="-5" dirty="0">
                          <a:solidFill>
                            <a:srgbClr val="1F2023"/>
                          </a:solidFill>
                          <a:latin typeface="Times New Roman"/>
                          <a:cs typeface="Times New Roman"/>
                        </a:rPr>
                        <a:t>±0,28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80677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2155"/>
                        </a:lnSpc>
                        <a:spcBef>
                          <a:spcPts val="1075"/>
                        </a:spcBef>
                      </a:pPr>
                      <a:r>
                        <a:rPr sz="1100" spc="-5" dirty="0">
                          <a:latin typeface="Times New Roman"/>
                          <a:cs typeface="Times New Roman"/>
                        </a:rPr>
                        <a:t>2,82</a:t>
                      </a:r>
                      <a:r>
                        <a:rPr sz="1100" spc="-5" dirty="0">
                          <a:solidFill>
                            <a:srgbClr val="1F2023"/>
                          </a:solidFill>
                          <a:latin typeface="Times New Roman"/>
                          <a:cs typeface="Times New Roman"/>
                        </a:rPr>
                        <a:t>±0,71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80677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029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90"/>
                        </a:spcBef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48h_3Gy+AraC</a:t>
                      </a:r>
                    </a:p>
                  </a:txBody>
                  <a:tcPr marL="0" marR="0" marT="74298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47015" algn="r">
                        <a:lnSpc>
                          <a:spcPts val="2160"/>
                        </a:lnSpc>
                        <a:spcBef>
                          <a:spcPts val="1075"/>
                        </a:spcBef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83,37</a:t>
                      </a:r>
                      <a:r>
                        <a:rPr sz="1100" dirty="0">
                          <a:solidFill>
                            <a:srgbClr val="1F2023"/>
                          </a:solidFill>
                          <a:latin typeface="Times New Roman"/>
                          <a:cs typeface="Times New Roman"/>
                        </a:rPr>
                        <a:t>±2,31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80677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60"/>
                        </a:lnSpc>
                        <a:spcBef>
                          <a:spcPts val="1075"/>
                        </a:spcBef>
                      </a:pP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11,69</a:t>
                      </a:r>
                      <a:r>
                        <a:rPr sz="1100" spc="-10" dirty="0">
                          <a:solidFill>
                            <a:srgbClr val="1F2023"/>
                          </a:solidFill>
                          <a:latin typeface="Times New Roman"/>
                          <a:cs typeface="Times New Roman"/>
                        </a:rPr>
                        <a:t>±2,16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80677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2160"/>
                        </a:lnSpc>
                        <a:spcBef>
                          <a:spcPts val="1075"/>
                        </a:spcBef>
                      </a:pP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0,51</a:t>
                      </a:r>
                      <a:r>
                        <a:rPr sz="1100" spc="-10" dirty="0">
                          <a:solidFill>
                            <a:srgbClr val="1F2023"/>
                          </a:solidFill>
                          <a:latin typeface="Times New Roman"/>
                          <a:cs typeface="Times New Roman"/>
                        </a:rPr>
                        <a:t>±0,11</a:t>
                      </a: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80677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2160"/>
                        </a:lnSpc>
                        <a:spcBef>
                          <a:spcPts val="1075"/>
                        </a:spcBef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1,41</a:t>
                      </a:r>
                      <a:r>
                        <a:rPr sz="1100" dirty="0">
                          <a:solidFill>
                            <a:srgbClr val="1F2023"/>
                          </a:solidFill>
                          <a:latin typeface="Times New Roman"/>
                          <a:cs typeface="Times New Roman"/>
                        </a:rPr>
                        <a:t>±0,39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80677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2160"/>
                        </a:lnSpc>
                        <a:spcBef>
                          <a:spcPts val="1075"/>
                        </a:spcBef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3,02</a:t>
                      </a:r>
                      <a:r>
                        <a:rPr sz="1100" dirty="0">
                          <a:solidFill>
                            <a:srgbClr val="1F2023"/>
                          </a:solidFill>
                          <a:latin typeface="Times New Roman"/>
                          <a:cs typeface="Times New Roman"/>
                        </a:rPr>
                        <a:t>±0,45</a:t>
                      </a: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80677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3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200" y="323850"/>
            <a:ext cx="1160774" cy="852891"/>
          </a:xfrm>
          <a:prstGeom prst="rect">
            <a:avLst/>
          </a:prstGeom>
        </p:spPr>
      </p:pic>
      <p:pic>
        <p:nvPicPr>
          <p:cNvPr id="14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124200" y="323850"/>
            <a:ext cx="937259" cy="821080"/>
          </a:xfrm>
          <a:prstGeom prst="rect">
            <a:avLst/>
          </a:prstGeom>
        </p:spPr>
      </p:pic>
      <p:pic>
        <p:nvPicPr>
          <p:cNvPr id="15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831680" y="323850"/>
            <a:ext cx="952009" cy="852985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9372600" y="3143250"/>
            <a:ext cx="1600200" cy="685800"/>
          </a:xfrm>
          <a:prstGeom prst="rect">
            <a:avLst/>
          </a:prstGeom>
          <a:solidFill>
            <a:srgbClr val="C00000">
              <a:alpha val="1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4495800" y="3829050"/>
            <a:ext cx="1752600" cy="1295400"/>
          </a:xfrm>
          <a:prstGeom prst="rect">
            <a:avLst/>
          </a:prstGeom>
          <a:solidFill>
            <a:srgbClr val="C00000">
              <a:alpha val="1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4495800" y="5200650"/>
            <a:ext cx="1752600" cy="914400"/>
          </a:xfrm>
          <a:prstGeom prst="rect">
            <a:avLst/>
          </a:prstGeom>
          <a:solidFill>
            <a:srgbClr val="C00000">
              <a:alpha val="1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2">
            <a:extLst>
              <a:ext uri="{FF2B5EF4-FFF2-40B4-BE49-F238E27FC236}">
                <a16:creationId xmlns:a16="http://schemas.microsoft.com/office/drawing/2014/main" id="{C143184A-BFD2-42B7-BC12-90615127C5B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258562" y="165977"/>
            <a:ext cx="1673225" cy="6905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Results</a:t>
            </a:r>
          </a:p>
        </p:txBody>
      </p:sp>
      <p:pic>
        <p:nvPicPr>
          <p:cNvPr id="9" name="object 7">
            <a:extLst>
              <a:ext uri="{FF2B5EF4-FFF2-40B4-BE49-F238E27FC236}">
                <a16:creationId xmlns:a16="http://schemas.microsoft.com/office/drawing/2014/main" id="{60E61684-E133-44BA-8BDD-0B71EBF61FA7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200" y="323850"/>
            <a:ext cx="1160774" cy="852891"/>
          </a:xfrm>
          <a:prstGeom prst="rect">
            <a:avLst/>
          </a:prstGeom>
        </p:spPr>
      </p:pic>
      <p:pic>
        <p:nvPicPr>
          <p:cNvPr id="10" name="object 6">
            <a:extLst>
              <a:ext uri="{FF2B5EF4-FFF2-40B4-BE49-F238E27FC236}">
                <a16:creationId xmlns:a16="http://schemas.microsoft.com/office/drawing/2014/main" id="{A17F7988-2952-430E-AA00-81F36F026F7D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124200" y="323850"/>
            <a:ext cx="937259" cy="821080"/>
          </a:xfrm>
          <a:prstGeom prst="rect">
            <a:avLst/>
          </a:prstGeom>
        </p:spPr>
      </p:pic>
      <p:pic>
        <p:nvPicPr>
          <p:cNvPr id="11" name="object 7">
            <a:extLst>
              <a:ext uri="{FF2B5EF4-FFF2-40B4-BE49-F238E27FC236}">
                <a16:creationId xmlns:a16="http://schemas.microsoft.com/office/drawing/2014/main" id="{E2EAE5C2-E93D-4D2E-BA5F-61F7C5F884BA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831680" y="323850"/>
            <a:ext cx="952009" cy="852985"/>
          </a:xfrm>
          <a:prstGeom prst="rect">
            <a:avLst/>
          </a:prstGeom>
        </p:spPr>
      </p:pic>
      <p:pic>
        <p:nvPicPr>
          <p:cNvPr id="1026" name="Рисунок 2">
            <a:extLst>
              <a:ext uri="{FF2B5EF4-FFF2-40B4-BE49-F238E27FC236}">
                <a16:creationId xmlns:a16="http://schemas.microsoft.com/office/drawing/2014/main" id="{6E2342E0-86A7-4B62-9069-562779D6CD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463719"/>
            <a:ext cx="5638800" cy="4518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DBF87EE2-C9E5-46E7-B423-8E2C5ECBB3EC}"/>
              </a:ext>
            </a:extLst>
          </p:cNvPr>
          <p:cNvSpPr/>
          <p:nvPr/>
        </p:nvSpPr>
        <p:spPr>
          <a:xfrm>
            <a:off x="2994232" y="6271072"/>
            <a:ext cx="58336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96850">
              <a:lnSpc>
                <a:spcPct val="100000"/>
              </a:lnSpc>
              <a:spcBef>
                <a:spcPts val="525"/>
              </a:spcBef>
            </a:pPr>
            <a:r>
              <a:rPr lang="en-US" spc="-5" dirty="0" err="1">
                <a:latin typeface="Times New Roman"/>
                <a:cs typeface="Times New Roman"/>
              </a:rPr>
              <a:t>Karyopyknosis</a:t>
            </a:r>
            <a:r>
              <a:rPr lang="en-US" spc="35" dirty="0">
                <a:latin typeface="Times New Roman"/>
                <a:cs typeface="Times New Roman"/>
              </a:rPr>
              <a:t> </a:t>
            </a:r>
            <a:r>
              <a:rPr lang="en-US" spc="-5" dirty="0">
                <a:latin typeface="Times New Roman"/>
                <a:cs typeface="Times New Roman"/>
              </a:rPr>
              <a:t>in</a:t>
            </a:r>
            <a:r>
              <a:rPr lang="en-US" spc="5" dirty="0">
                <a:latin typeface="Times New Roman"/>
                <a:cs typeface="Times New Roman"/>
              </a:rPr>
              <a:t> </a:t>
            </a:r>
            <a:r>
              <a:rPr lang="en-US" spc="-5" dirty="0">
                <a:latin typeface="Times New Roman"/>
                <a:cs typeface="Times New Roman"/>
              </a:rPr>
              <a:t>rat</a:t>
            </a:r>
            <a:r>
              <a:rPr lang="en-US" spc="20" dirty="0">
                <a:latin typeface="Times New Roman"/>
                <a:cs typeface="Times New Roman"/>
              </a:rPr>
              <a:t> </a:t>
            </a:r>
            <a:r>
              <a:rPr lang="en-US" spc="-5" dirty="0">
                <a:latin typeface="Times New Roman"/>
                <a:cs typeface="Times New Roman"/>
              </a:rPr>
              <a:t>liver</a:t>
            </a:r>
            <a:r>
              <a:rPr lang="en-US" spc="15" dirty="0">
                <a:latin typeface="Times New Roman"/>
                <a:cs typeface="Times New Roman"/>
              </a:rPr>
              <a:t> </a:t>
            </a:r>
            <a:r>
              <a:rPr lang="en-US" spc="-5" dirty="0">
                <a:latin typeface="Times New Roman"/>
                <a:cs typeface="Times New Roman"/>
              </a:rPr>
              <a:t>hepatocytes</a:t>
            </a:r>
            <a:r>
              <a:rPr lang="en-US" spc="35" dirty="0">
                <a:latin typeface="Times New Roman"/>
                <a:cs typeface="Times New Roman"/>
              </a:rPr>
              <a:t> </a:t>
            </a:r>
            <a:r>
              <a:rPr lang="en-US" spc="-5" dirty="0">
                <a:latin typeface="Times New Roman"/>
                <a:cs typeface="Times New Roman"/>
              </a:rPr>
              <a:t>4</a:t>
            </a:r>
            <a:r>
              <a:rPr lang="ru-RU" spc="-5" dirty="0">
                <a:latin typeface="Times New Roman"/>
                <a:cs typeface="Times New Roman"/>
              </a:rPr>
              <a:t>8</a:t>
            </a:r>
            <a:r>
              <a:rPr lang="en-US" spc="-5" dirty="0">
                <a:latin typeface="Times New Roman"/>
                <a:cs typeface="Times New Roman"/>
              </a:rPr>
              <a:t>h</a:t>
            </a:r>
            <a:r>
              <a:rPr lang="en-US" spc="-10" dirty="0">
                <a:latin typeface="Times New Roman"/>
                <a:cs typeface="Times New Roman"/>
              </a:rPr>
              <a:t> </a:t>
            </a:r>
            <a:r>
              <a:rPr lang="en-US" spc="-5" dirty="0">
                <a:latin typeface="Times New Roman"/>
                <a:cs typeface="Times New Roman"/>
              </a:rPr>
              <a:t>after</a:t>
            </a:r>
            <a:r>
              <a:rPr lang="en-US" spc="15" dirty="0">
                <a:latin typeface="Times New Roman"/>
                <a:cs typeface="Times New Roman"/>
              </a:rPr>
              <a:t> </a:t>
            </a:r>
            <a:r>
              <a:rPr lang="en-US" spc="-5" dirty="0">
                <a:latin typeface="Times New Roman"/>
                <a:cs typeface="Times New Roman"/>
              </a:rPr>
              <a:t>irradiation</a:t>
            </a:r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506141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258561" y="222668"/>
            <a:ext cx="1673860" cy="6905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Res</a:t>
            </a:r>
            <a:r>
              <a:rPr spc="5" dirty="0"/>
              <a:t>u</a:t>
            </a:r>
            <a:r>
              <a:rPr dirty="0"/>
              <a:t>lts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4400" y="933450"/>
            <a:ext cx="10137775" cy="1603003"/>
          </a:xfrm>
          <a:prstGeom prst="rect">
            <a:avLst/>
          </a:prstGeom>
        </p:spPr>
        <p:txBody>
          <a:bodyPr vert="horz" wrap="square" lIns="0" tIns="139700" rIns="0" bIns="0" rtlCol="0">
            <a:spAutoFit/>
          </a:bodyPr>
          <a:lstStyle/>
          <a:p>
            <a:pPr marL="220979" algn="ctr">
              <a:lnSpc>
                <a:spcPct val="100000"/>
              </a:lnSpc>
              <a:spcBef>
                <a:spcPts val="1100"/>
              </a:spcBef>
            </a:pPr>
            <a:r>
              <a:rPr sz="3200" dirty="0">
                <a:latin typeface="Times New Roman"/>
                <a:cs typeface="Times New Roman"/>
              </a:rPr>
              <a:t>Statistical</a:t>
            </a:r>
            <a:r>
              <a:rPr sz="3200" spc="-4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analysis</a:t>
            </a:r>
          </a:p>
          <a:p>
            <a:pPr marL="241300" marR="5080" indent="-229235">
              <a:lnSpc>
                <a:spcPts val="1939"/>
              </a:lnSpc>
              <a:spcBef>
                <a:spcPts val="810"/>
              </a:spcBef>
              <a:buFont typeface="Arial MT"/>
              <a:buChar char="•"/>
              <a:tabLst>
                <a:tab pos="241300" algn="l"/>
                <a:tab pos="241935" algn="l"/>
              </a:tabLst>
            </a:pPr>
            <a:r>
              <a:rPr sz="1800" spc="-180" dirty="0">
                <a:latin typeface="Times New Roman"/>
                <a:cs typeface="Times New Roman"/>
              </a:rPr>
              <a:t>P</a:t>
            </a:r>
            <a:r>
              <a:rPr sz="1800" spc="-5" dirty="0">
                <a:latin typeface="Times New Roman"/>
                <a:cs typeface="Times New Roman"/>
              </a:rPr>
              <a:t>A</a:t>
            </a:r>
            <a:r>
              <a:rPr sz="1800" spc="-15" dirty="0">
                <a:latin typeface="Times New Roman"/>
                <a:cs typeface="Times New Roman"/>
              </a:rPr>
              <a:t>S</a:t>
            </a:r>
            <a:r>
              <a:rPr sz="1800" dirty="0">
                <a:latin typeface="Times New Roman"/>
                <a:cs typeface="Times New Roman"/>
              </a:rPr>
              <a:t>T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software </a:t>
            </a:r>
            <a:r>
              <a:rPr sz="1800" spc="-5" dirty="0">
                <a:latin typeface="Times New Roman"/>
                <a:cs typeface="Times New Roman"/>
              </a:rPr>
              <a:t>was</a:t>
            </a:r>
            <a:r>
              <a:rPr sz="1800" dirty="0">
                <a:latin typeface="Times New Roman"/>
                <a:cs typeface="Times New Roman"/>
              </a:rPr>
              <a:t> used to perform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 Man</a:t>
            </a:r>
            <a:r>
              <a:rPr sz="1800" spc="10" dirty="0">
                <a:latin typeface="Times New Roman"/>
                <a:cs typeface="Times New Roman"/>
              </a:rPr>
              <a:t>n</a:t>
            </a:r>
            <a:r>
              <a:rPr sz="1800" dirty="0">
                <a:latin typeface="Times New Roman"/>
                <a:cs typeface="Times New Roman"/>
              </a:rPr>
              <a:t>-</a:t>
            </a:r>
            <a:r>
              <a:rPr sz="1800" spc="-10" dirty="0">
                <a:latin typeface="Times New Roman"/>
                <a:cs typeface="Times New Roman"/>
              </a:rPr>
              <a:t>W</a:t>
            </a:r>
            <a:r>
              <a:rPr sz="1800" dirty="0">
                <a:latin typeface="Times New Roman"/>
                <a:cs typeface="Times New Roman"/>
              </a:rPr>
              <a:t>hi</a:t>
            </a:r>
            <a:r>
              <a:rPr sz="1800" spc="5" dirty="0">
                <a:latin typeface="Times New Roman"/>
                <a:cs typeface="Times New Roman"/>
              </a:rPr>
              <a:t>t</a:t>
            </a:r>
            <a:r>
              <a:rPr sz="1800" dirty="0">
                <a:latin typeface="Times New Roman"/>
                <a:cs typeface="Times New Roman"/>
              </a:rPr>
              <a:t>ney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spc="-120" dirty="0">
                <a:latin typeface="Times New Roman"/>
                <a:cs typeface="Times New Roman"/>
              </a:rPr>
              <a:t>T</a:t>
            </a:r>
            <a:r>
              <a:rPr sz="1800" spc="-5" dirty="0">
                <a:latin typeface="Times New Roman"/>
                <a:cs typeface="Times New Roman"/>
              </a:rPr>
              <a:t>est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and </a:t>
            </a:r>
            <a:r>
              <a:rPr sz="1800" spc="-5" dirty="0">
                <a:latin typeface="Times New Roman"/>
                <a:cs typeface="Times New Roman"/>
              </a:rPr>
              <a:t>On</a:t>
            </a:r>
            <a:r>
              <a:rPr sz="1800" dirty="0">
                <a:latin typeface="Times New Roman"/>
                <a:cs typeface="Times New Roman"/>
              </a:rPr>
              <a:t>e</a:t>
            </a:r>
            <a:r>
              <a:rPr sz="1800" spc="-5" dirty="0">
                <a:latin typeface="Times New Roman"/>
                <a:cs typeface="Times New Roman"/>
              </a:rPr>
              <a:t>-way</a:t>
            </a:r>
            <a:r>
              <a:rPr sz="1800" spc="-10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A</a:t>
            </a:r>
            <a:r>
              <a:rPr sz="1800" spc="-15" dirty="0">
                <a:latin typeface="Times New Roman"/>
                <a:cs typeface="Times New Roman"/>
              </a:rPr>
              <a:t>N</a:t>
            </a:r>
            <a:r>
              <a:rPr sz="1800" spc="-5" dirty="0">
                <a:latin typeface="Times New Roman"/>
                <a:cs typeface="Times New Roman"/>
              </a:rPr>
              <a:t>O</a:t>
            </a:r>
            <a:r>
              <a:rPr sz="1800" spc="-245" dirty="0">
                <a:latin typeface="Times New Roman"/>
                <a:cs typeface="Times New Roman"/>
              </a:rPr>
              <a:t>V</a:t>
            </a:r>
            <a:r>
              <a:rPr sz="1800" spc="-5" dirty="0">
                <a:latin typeface="Times New Roman"/>
                <a:cs typeface="Times New Roman"/>
              </a:rPr>
              <a:t>A</a:t>
            </a:r>
            <a:r>
              <a:rPr sz="1800" spc="-8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with the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Man</a:t>
            </a:r>
            <a:r>
              <a:rPr sz="1800" spc="10" dirty="0">
                <a:latin typeface="Times New Roman"/>
                <a:cs typeface="Times New Roman"/>
              </a:rPr>
              <a:t>n</a:t>
            </a:r>
            <a:r>
              <a:rPr sz="1800" dirty="0">
                <a:latin typeface="Times New Roman"/>
                <a:cs typeface="Times New Roman"/>
              </a:rPr>
              <a:t>-</a:t>
            </a:r>
            <a:r>
              <a:rPr sz="1800" spc="-10" dirty="0">
                <a:latin typeface="Times New Roman"/>
                <a:cs typeface="Times New Roman"/>
              </a:rPr>
              <a:t>W</a:t>
            </a:r>
            <a:r>
              <a:rPr sz="1800" dirty="0">
                <a:latin typeface="Times New Roman"/>
                <a:cs typeface="Times New Roman"/>
              </a:rPr>
              <a:t>hi</a:t>
            </a:r>
            <a:r>
              <a:rPr sz="1800" spc="5" dirty="0">
                <a:latin typeface="Times New Roman"/>
                <a:cs typeface="Times New Roman"/>
              </a:rPr>
              <a:t>t</a:t>
            </a:r>
            <a:r>
              <a:rPr sz="1800" dirty="0">
                <a:latin typeface="Times New Roman"/>
                <a:cs typeface="Times New Roman"/>
              </a:rPr>
              <a:t>ney  pairwise.</a:t>
            </a:r>
          </a:p>
          <a:p>
            <a:pPr marL="241300" indent="-229235">
              <a:lnSpc>
                <a:spcPct val="100000"/>
              </a:lnSpc>
              <a:spcBef>
                <a:spcPts val="755"/>
              </a:spcBef>
              <a:buFont typeface="Arial MT"/>
              <a:buChar char="•"/>
              <a:tabLst>
                <a:tab pos="241300" algn="l"/>
                <a:tab pos="241935" algn="l"/>
              </a:tabLst>
            </a:pPr>
            <a:r>
              <a:rPr sz="1800" b="1" dirty="0">
                <a:solidFill>
                  <a:srgbClr val="006FC0"/>
                </a:solidFill>
                <a:latin typeface="Times New Roman"/>
                <a:cs typeface="Times New Roman"/>
              </a:rPr>
              <a:t>24h</a:t>
            </a:r>
            <a:r>
              <a:rPr sz="1800" b="1" spc="-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006FC0"/>
                </a:solidFill>
                <a:latin typeface="Times New Roman"/>
                <a:cs typeface="Times New Roman"/>
              </a:rPr>
              <a:t>groups</a:t>
            </a:r>
            <a:endParaRPr sz="1800" dirty="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76400" y="2686050"/>
            <a:ext cx="3532909" cy="2629679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1295400" y="5657850"/>
            <a:ext cx="4486275" cy="65979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95580" marR="5080" indent="-18288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latin typeface="Times New Roman"/>
                <a:cs typeface="Times New Roman"/>
              </a:rPr>
              <a:t>Comparison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between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number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of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hepatocytes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with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pyknotic </a:t>
            </a:r>
            <a:r>
              <a:rPr sz="1400" spc="-3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nuclei in the 24h_groups; Statistical significance 24h and 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24h_AraC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(p=0.001);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24h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and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24h_3Gy+AraC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(p=0.005)</a:t>
            </a:r>
            <a:endParaRPr sz="1400">
              <a:latin typeface="Times New Roman"/>
              <a:cs typeface="Times New Roman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010400" y="2686050"/>
            <a:ext cx="3559411" cy="2605527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6781800" y="5581650"/>
            <a:ext cx="4346575" cy="655179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 marR="5080" algn="ctr">
              <a:lnSpc>
                <a:spcPct val="98900"/>
              </a:lnSpc>
              <a:spcBef>
                <a:spcPts val="120"/>
              </a:spcBef>
            </a:pPr>
            <a:r>
              <a:rPr sz="1400" spc="-5" dirty="0">
                <a:latin typeface="Times New Roman"/>
                <a:cs typeface="Times New Roman"/>
              </a:rPr>
              <a:t>Comparison </a:t>
            </a:r>
            <a:r>
              <a:rPr sz="1400" dirty="0">
                <a:latin typeface="Times New Roman"/>
                <a:cs typeface="Times New Roman"/>
              </a:rPr>
              <a:t>between the </a:t>
            </a:r>
            <a:r>
              <a:rPr sz="1400" spc="-5" dirty="0">
                <a:latin typeface="Times New Roman"/>
                <a:cs typeface="Times New Roman"/>
              </a:rPr>
              <a:t>number </a:t>
            </a:r>
            <a:r>
              <a:rPr sz="1400" dirty="0">
                <a:latin typeface="Times New Roman"/>
                <a:cs typeface="Times New Roman"/>
              </a:rPr>
              <a:t>of binuclear </a:t>
            </a:r>
            <a:r>
              <a:rPr sz="1400" spc="-5" dirty="0">
                <a:latin typeface="Times New Roman"/>
                <a:cs typeface="Times New Roman"/>
              </a:rPr>
              <a:t>hepatocytes </a:t>
            </a:r>
            <a:r>
              <a:rPr sz="1400" dirty="0">
                <a:latin typeface="Times New Roman"/>
                <a:cs typeface="Times New Roman"/>
              </a:rPr>
              <a:t>in </a:t>
            </a:r>
            <a:r>
              <a:rPr sz="1400" spc="-3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 24h_groups; Statistical significance between 24h and 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24h_AraC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(p=0.037);</a:t>
            </a:r>
            <a:r>
              <a:rPr sz="1400" spc="-5" dirty="0">
                <a:latin typeface="Times New Roman"/>
                <a:cs typeface="Times New Roman"/>
              </a:rPr>
              <a:t> 24h_3Gy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and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24h_AraC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(p=0.026)</a:t>
            </a:r>
          </a:p>
        </p:txBody>
      </p:sp>
      <p:pic>
        <p:nvPicPr>
          <p:cNvPr id="12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57200" y="323850"/>
            <a:ext cx="1160774" cy="852891"/>
          </a:xfrm>
          <a:prstGeom prst="rect">
            <a:avLst/>
          </a:prstGeom>
        </p:spPr>
      </p:pic>
      <p:pic>
        <p:nvPicPr>
          <p:cNvPr id="13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124200" y="323850"/>
            <a:ext cx="937259" cy="821080"/>
          </a:xfrm>
          <a:prstGeom prst="rect">
            <a:avLst/>
          </a:prstGeom>
        </p:spPr>
      </p:pic>
      <p:pic>
        <p:nvPicPr>
          <p:cNvPr id="14" name="object 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831680" y="323850"/>
            <a:ext cx="952009" cy="85298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10400" y="2762250"/>
            <a:ext cx="3352800" cy="274320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00200" y="2762250"/>
            <a:ext cx="3200400" cy="2716887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258561" y="222668"/>
            <a:ext cx="1673860" cy="6905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Res</a:t>
            </a:r>
            <a:r>
              <a:rPr spc="5" dirty="0"/>
              <a:t>u</a:t>
            </a:r>
            <a:r>
              <a:rPr dirty="0"/>
              <a:t>lts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572000" y="857250"/>
            <a:ext cx="3044190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latin typeface="Times New Roman"/>
                <a:cs typeface="Times New Roman"/>
              </a:rPr>
              <a:t>Statistical</a:t>
            </a:r>
            <a:r>
              <a:rPr sz="3200" spc="-7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analysis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914400" y="1466850"/>
            <a:ext cx="4839335" cy="8438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marR="5080" indent="-229235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241300" algn="l"/>
                <a:tab pos="241935" algn="l"/>
              </a:tabLst>
            </a:pPr>
            <a:r>
              <a:rPr sz="1800" b="1" spc="-5" dirty="0">
                <a:solidFill>
                  <a:srgbClr val="006FC0"/>
                </a:solidFill>
                <a:latin typeface="Times New Roman"/>
                <a:cs typeface="Times New Roman"/>
              </a:rPr>
              <a:t>Comparison </a:t>
            </a:r>
            <a:r>
              <a:rPr sz="1800" b="1" dirty="0">
                <a:solidFill>
                  <a:srgbClr val="006FC0"/>
                </a:solidFill>
                <a:latin typeface="Times New Roman"/>
                <a:cs typeface="Times New Roman"/>
              </a:rPr>
              <a:t>between </a:t>
            </a:r>
            <a:r>
              <a:rPr sz="1800" b="1" spc="-5" dirty="0">
                <a:solidFill>
                  <a:srgbClr val="006FC0"/>
                </a:solidFill>
                <a:latin typeface="Times New Roman"/>
                <a:cs typeface="Times New Roman"/>
              </a:rPr>
              <a:t>the number of </a:t>
            </a:r>
            <a:r>
              <a:rPr sz="1800" b="1" dirty="0">
                <a:solidFill>
                  <a:srgbClr val="006FC0"/>
                </a:solidFill>
                <a:latin typeface="Times New Roman"/>
                <a:cs typeface="Times New Roman"/>
              </a:rPr>
              <a:t>cells </a:t>
            </a:r>
            <a:r>
              <a:rPr sz="1800" b="1" spc="-5" dirty="0">
                <a:solidFill>
                  <a:srgbClr val="006FC0"/>
                </a:solidFill>
                <a:latin typeface="Times New Roman"/>
                <a:cs typeface="Times New Roman"/>
              </a:rPr>
              <a:t>in the </a:t>
            </a:r>
            <a:r>
              <a:rPr sz="1800" b="1" spc="-434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006FC0"/>
                </a:solidFill>
                <a:latin typeface="Times New Roman"/>
                <a:cs typeface="Times New Roman"/>
              </a:rPr>
              <a:t>4h_3Gy+AraC,</a:t>
            </a:r>
            <a:r>
              <a:rPr sz="1800" b="1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006FC0"/>
                </a:solidFill>
                <a:latin typeface="Times New Roman"/>
                <a:cs typeface="Times New Roman"/>
              </a:rPr>
              <a:t>24h_3Gy+AraC</a:t>
            </a:r>
            <a:r>
              <a:rPr sz="1800" b="1" spc="-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006FC0"/>
                </a:solidFill>
                <a:latin typeface="Times New Roman"/>
                <a:cs typeface="Times New Roman"/>
              </a:rPr>
              <a:t>and </a:t>
            </a:r>
            <a:r>
              <a:rPr sz="1800" b="1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006FC0"/>
                </a:solidFill>
                <a:latin typeface="Times New Roman"/>
                <a:cs typeface="Times New Roman"/>
              </a:rPr>
              <a:t>48h_3Gy+AraC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324600" y="1466850"/>
            <a:ext cx="4535170" cy="565539"/>
          </a:xfrm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299085" marR="5080" indent="-287020">
              <a:lnSpc>
                <a:spcPts val="2110"/>
              </a:lnSpc>
              <a:spcBef>
                <a:spcPts val="210"/>
              </a:spcBef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1800" b="1" spc="-5" dirty="0">
                <a:solidFill>
                  <a:srgbClr val="006FC0"/>
                </a:solidFill>
                <a:latin typeface="Times New Roman"/>
                <a:cs typeface="Times New Roman"/>
              </a:rPr>
              <a:t>Comparison</a:t>
            </a:r>
            <a:r>
              <a:rPr sz="1800" b="1" spc="-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006FC0"/>
                </a:solidFill>
                <a:latin typeface="Times New Roman"/>
                <a:cs typeface="Times New Roman"/>
              </a:rPr>
              <a:t>between</a:t>
            </a:r>
            <a:r>
              <a:rPr sz="1800" b="1" spc="-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006FC0"/>
                </a:solidFill>
                <a:latin typeface="Times New Roman"/>
                <a:cs typeface="Times New Roman"/>
              </a:rPr>
              <a:t>the number</a:t>
            </a:r>
            <a:r>
              <a:rPr sz="1800" b="1" spc="-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006FC0"/>
                </a:solidFill>
                <a:latin typeface="Times New Roman"/>
                <a:cs typeface="Times New Roman"/>
              </a:rPr>
              <a:t>of</a:t>
            </a:r>
            <a:r>
              <a:rPr sz="1800" b="1" spc="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006FC0"/>
                </a:solidFill>
                <a:latin typeface="Times New Roman"/>
                <a:cs typeface="Times New Roman"/>
              </a:rPr>
              <a:t>cells</a:t>
            </a:r>
            <a:r>
              <a:rPr sz="1800" b="1" spc="-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006FC0"/>
                </a:solidFill>
                <a:latin typeface="Times New Roman"/>
                <a:cs typeface="Times New Roman"/>
              </a:rPr>
              <a:t>in </a:t>
            </a:r>
            <a:r>
              <a:rPr sz="1800" b="1" spc="-434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006FC0"/>
                </a:solidFill>
                <a:latin typeface="Times New Roman"/>
                <a:cs typeface="Times New Roman"/>
              </a:rPr>
              <a:t>the</a:t>
            </a:r>
            <a:r>
              <a:rPr sz="1800" b="1" spc="-15" dirty="0">
                <a:solidFill>
                  <a:srgbClr val="006FC0"/>
                </a:solidFill>
                <a:latin typeface="Times New Roman"/>
                <a:cs typeface="Times New Roman"/>
              </a:rPr>
              <a:t> 4h_3Gy,</a:t>
            </a:r>
            <a:r>
              <a:rPr sz="1800" b="1" spc="-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006FC0"/>
                </a:solidFill>
                <a:latin typeface="Times New Roman"/>
                <a:cs typeface="Times New Roman"/>
              </a:rPr>
              <a:t>24h_3Gy </a:t>
            </a:r>
            <a:r>
              <a:rPr sz="1800" b="1" spc="-5" dirty="0">
                <a:solidFill>
                  <a:srgbClr val="006FC0"/>
                </a:solidFill>
                <a:latin typeface="Times New Roman"/>
                <a:cs typeface="Times New Roman"/>
              </a:rPr>
              <a:t>and</a:t>
            </a:r>
            <a:r>
              <a:rPr sz="1800" b="1" spc="-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006FC0"/>
                </a:solidFill>
                <a:latin typeface="Times New Roman"/>
                <a:cs typeface="Times New Roman"/>
              </a:rPr>
              <a:t>48h_3Gy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38200" y="5657850"/>
            <a:ext cx="5144135" cy="867801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 marR="5080" algn="ctr">
              <a:lnSpc>
                <a:spcPct val="99300"/>
              </a:lnSpc>
              <a:spcBef>
                <a:spcPts val="114"/>
              </a:spcBef>
            </a:pPr>
            <a:r>
              <a:rPr sz="1400" spc="-5" dirty="0">
                <a:latin typeface="Times New Roman"/>
                <a:cs typeface="Times New Roman"/>
              </a:rPr>
              <a:t>Comparison </a:t>
            </a:r>
            <a:r>
              <a:rPr sz="1400" dirty="0">
                <a:latin typeface="Times New Roman"/>
                <a:cs typeface="Times New Roman"/>
              </a:rPr>
              <a:t>between the </a:t>
            </a:r>
            <a:r>
              <a:rPr sz="1400" spc="-5" dirty="0">
                <a:latin typeface="Times New Roman"/>
                <a:cs typeface="Times New Roman"/>
              </a:rPr>
              <a:t>number </a:t>
            </a:r>
            <a:r>
              <a:rPr sz="1400" dirty="0">
                <a:latin typeface="Times New Roman"/>
                <a:cs typeface="Times New Roman"/>
              </a:rPr>
              <a:t>of hepatocytes </a:t>
            </a:r>
            <a:r>
              <a:rPr sz="1400" spc="-5" dirty="0">
                <a:latin typeface="Times New Roman"/>
                <a:cs typeface="Times New Roman"/>
              </a:rPr>
              <a:t>with pyknotic </a:t>
            </a:r>
            <a:r>
              <a:rPr sz="1400" dirty="0">
                <a:latin typeface="Times New Roman"/>
                <a:cs typeface="Times New Roman"/>
              </a:rPr>
              <a:t>nuclei in </a:t>
            </a:r>
            <a:r>
              <a:rPr sz="1400" spc="-3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 3Gy+AraC_groups; Statistical </a:t>
            </a:r>
            <a:r>
              <a:rPr sz="1400" spc="-5" dirty="0">
                <a:latin typeface="Times New Roman"/>
                <a:cs typeface="Times New Roman"/>
              </a:rPr>
              <a:t>significance </a:t>
            </a:r>
            <a:r>
              <a:rPr sz="1400" dirty="0">
                <a:latin typeface="Times New Roman"/>
                <a:cs typeface="Times New Roman"/>
              </a:rPr>
              <a:t>between </a:t>
            </a:r>
            <a:r>
              <a:rPr sz="1400" spc="-5" dirty="0">
                <a:latin typeface="Times New Roman"/>
                <a:cs typeface="Times New Roman"/>
              </a:rPr>
              <a:t>4h_3Gy+AraC </a:t>
            </a:r>
            <a:r>
              <a:rPr sz="1400" dirty="0">
                <a:latin typeface="Times New Roman"/>
                <a:cs typeface="Times New Roman"/>
              </a:rPr>
              <a:t> and 24h_3Gy+AraC (p=0.0005); </a:t>
            </a:r>
            <a:r>
              <a:rPr sz="1400" spc="-5" dirty="0">
                <a:latin typeface="Times New Roman"/>
                <a:cs typeface="Times New Roman"/>
              </a:rPr>
              <a:t>4h_3Gy+AraC </a:t>
            </a:r>
            <a:r>
              <a:rPr sz="1400" dirty="0">
                <a:latin typeface="Times New Roman"/>
                <a:cs typeface="Times New Roman"/>
              </a:rPr>
              <a:t>and 48h_3Gy+ AraC 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(p=0.00006); 24h_3Gy+AraC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and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48h_3Gy+AraC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(p=0.018)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6477000" y="5657850"/>
            <a:ext cx="4785360" cy="659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3810" algn="ctr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Times New Roman"/>
                <a:cs typeface="Times New Roman"/>
              </a:rPr>
              <a:t>Comparison </a:t>
            </a:r>
            <a:r>
              <a:rPr sz="1400" dirty="0">
                <a:latin typeface="Times New Roman"/>
                <a:cs typeface="Times New Roman"/>
              </a:rPr>
              <a:t>between the </a:t>
            </a:r>
            <a:r>
              <a:rPr sz="1400" spc="-5" dirty="0">
                <a:latin typeface="Times New Roman"/>
                <a:cs typeface="Times New Roman"/>
              </a:rPr>
              <a:t>number </a:t>
            </a:r>
            <a:r>
              <a:rPr sz="1400" dirty="0">
                <a:latin typeface="Times New Roman"/>
                <a:cs typeface="Times New Roman"/>
              </a:rPr>
              <a:t>of hepatocytes </a:t>
            </a:r>
            <a:r>
              <a:rPr sz="1400" spc="-5" dirty="0">
                <a:latin typeface="Times New Roman"/>
                <a:cs typeface="Times New Roman"/>
              </a:rPr>
              <a:t>with pyknotic </a:t>
            </a:r>
            <a:r>
              <a:rPr sz="1400" dirty="0">
                <a:latin typeface="Times New Roman"/>
                <a:cs typeface="Times New Roman"/>
              </a:rPr>
              <a:t> nuclei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in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3Gy_groups;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Statistical</a:t>
            </a:r>
            <a:r>
              <a:rPr sz="1400" spc="-5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significance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between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4h_3Gy </a:t>
            </a:r>
            <a:r>
              <a:rPr sz="1400" spc="-3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and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24h_3Gy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(p=0.049);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4h_3Gy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and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48h_3Gy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(p=0.017)</a:t>
            </a:r>
          </a:p>
        </p:txBody>
      </p:sp>
      <p:pic>
        <p:nvPicPr>
          <p:cNvPr id="14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57200" y="323850"/>
            <a:ext cx="1160774" cy="852891"/>
          </a:xfrm>
          <a:prstGeom prst="rect">
            <a:avLst/>
          </a:prstGeom>
        </p:spPr>
      </p:pic>
      <p:pic>
        <p:nvPicPr>
          <p:cNvPr id="15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124200" y="323850"/>
            <a:ext cx="937259" cy="821080"/>
          </a:xfrm>
          <a:prstGeom prst="rect">
            <a:avLst/>
          </a:prstGeom>
        </p:spPr>
      </p:pic>
      <p:pic>
        <p:nvPicPr>
          <p:cNvPr id="16" name="object 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831680" y="323850"/>
            <a:ext cx="952009" cy="85298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267961" y="229873"/>
            <a:ext cx="3653790" cy="1184940"/>
          </a:xfrm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/>
          <a:p>
            <a:pPr marL="12700" marR="5080" indent="127635">
              <a:lnSpc>
                <a:spcPts val="4320"/>
              </a:lnSpc>
              <a:spcBef>
                <a:spcPts val="640"/>
              </a:spcBef>
            </a:pPr>
            <a:r>
              <a:rPr sz="4000" dirty="0"/>
              <a:t>Conclusions </a:t>
            </a:r>
            <a:r>
              <a:rPr sz="4000" spc="-5" dirty="0"/>
              <a:t>and </a:t>
            </a:r>
            <a:r>
              <a:rPr sz="4000" spc="-985" dirty="0"/>
              <a:t> </a:t>
            </a:r>
            <a:r>
              <a:rPr sz="4000" spc="-5" dirty="0"/>
              <a:t>Further</a:t>
            </a:r>
            <a:r>
              <a:rPr sz="4000" spc="-65" dirty="0"/>
              <a:t> </a:t>
            </a:r>
            <a:r>
              <a:rPr sz="4000" dirty="0"/>
              <a:t>directions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4400" y="1771650"/>
            <a:ext cx="10187940" cy="4031231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241300" marR="610235" indent="-229235">
              <a:lnSpc>
                <a:spcPts val="2700"/>
              </a:lnSpc>
              <a:spcBef>
                <a:spcPts val="434"/>
              </a:spcBef>
              <a:buFont typeface="Arial MT"/>
              <a:buChar char="•"/>
              <a:tabLst>
                <a:tab pos="241935" algn="l"/>
              </a:tabLst>
            </a:pPr>
            <a:r>
              <a:rPr sz="2500" spc="-5" dirty="0">
                <a:latin typeface="Times New Roman"/>
                <a:cs typeface="Times New Roman"/>
              </a:rPr>
              <a:t>At</a:t>
            </a:r>
            <a:r>
              <a:rPr sz="2500" dirty="0">
                <a:latin typeface="Times New Roman"/>
                <a:cs typeface="Times New Roman"/>
              </a:rPr>
              <a:t> </a:t>
            </a:r>
            <a:r>
              <a:rPr sz="2500" spc="-5" dirty="0">
                <a:latin typeface="Times New Roman"/>
                <a:cs typeface="Times New Roman"/>
              </a:rPr>
              <a:t>the</a:t>
            </a:r>
            <a:r>
              <a:rPr sz="2500" spc="20" dirty="0">
                <a:latin typeface="Times New Roman"/>
                <a:cs typeface="Times New Roman"/>
              </a:rPr>
              <a:t> </a:t>
            </a:r>
            <a:r>
              <a:rPr sz="2500" spc="-5" dirty="0">
                <a:latin typeface="Times New Roman"/>
                <a:cs typeface="Times New Roman"/>
              </a:rPr>
              <a:t>first</a:t>
            </a:r>
            <a:r>
              <a:rPr sz="2500" spc="20" dirty="0">
                <a:latin typeface="Times New Roman"/>
                <a:cs typeface="Times New Roman"/>
              </a:rPr>
              <a:t> </a:t>
            </a:r>
            <a:r>
              <a:rPr sz="2500" spc="-5" dirty="0">
                <a:latin typeface="Times New Roman"/>
                <a:cs typeface="Times New Roman"/>
              </a:rPr>
              <a:t>hours</a:t>
            </a:r>
            <a:r>
              <a:rPr sz="2500" spc="20" dirty="0">
                <a:latin typeface="Times New Roman"/>
                <a:cs typeface="Times New Roman"/>
              </a:rPr>
              <a:t> </a:t>
            </a:r>
            <a:r>
              <a:rPr sz="2500" spc="-5" dirty="0">
                <a:latin typeface="Times New Roman"/>
                <a:cs typeface="Times New Roman"/>
              </a:rPr>
              <a:t>after</a:t>
            </a:r>
            <a:r>
              <a:rPr sz="2500" spc="30" dirty="0">
                <a:latin typeface="Times New Roman"/>
                <a:cs typeface="Times New Roman"/>
              </a:rPr>
              <a:t> </a:t>
            </a:r>
            <a:r>
              <a:rPr sz="2500" spc="-5" dirty="0">
                <a:latin typeface="Times New Roman"/>
                <a:cs typeface="Times New Roman"/>
              </a:rPr>
              <a:t>irradiation</a:t>
            </a:r>
            <a:r>
              <a:rPr sz="2500" spc="60" dirty="0">
                <a:latin typeface="Times New Roman"/>
                <a:cs typeface="Times New Roman"/>
              </a:rPr>
              <a:t> </a:t>
            </a:r>
            <a:r>
              <a:rPr sz="2500" spc="-5" dirty="0">
                <a:latin typeface="Times New Roman"/>
                <a:cs typeface="Times New Roman"/>
              </a:rPr>
              <a:t>a</a:t>
            </a:r>
            <a:r>
              <a:rPr sz="2500" spc="10" dirty="0">
                <a:latin typeface="Times New Roman"/>
                <a:cs typeface="Times New Roman"/>
              </a:rPr>
              <a:t> </a:t>
            </a:r>
            <a:r>
              <a:rPr sz="2500" spc="-5" dirty="0">
                <a:latin typeface="Times New Roman"/>
                <a:cs typeface="Times New Roman"/>
              </a:rPr>
              <a:t>pronounced</a:t>
            </a:r>
            <a:r>
              <a:rPr sz="2500" spc="45" dirty="0">
                <a:latin typeface="Times New Roman"/>
                <a:cs typeface="Times New Roman"/>
              </a:rPr>
              <a:t> </a:t>
            </a:r>
            <a:r>
              <a:rPr sz="2500" spc="-5" dirty="0">
                <a:latin typeface="Times New Roman"/>
                <a:cs typeface="Times New Roman"/>
              </a:rPr>
              <a:t>dilatation</a:t>
            </a:r>
            <a:r>
              <a:rPr sz="2500" spc="35" dirty="0">
                <a:latin typeface="Times New Roman"/>
                <a:cs typeface="Times New Roman"/>
              </a:rPr>
              <a:t> </a:t>
            </a:r>
            <a:r>
              <a:rPr sz="2500" spc="-5" dirty="0">
                <a:latin typeface="Times New Roman"/>
                <a:cs typeface="Times New Roman"/>
              </a:rPr>
              <a:t>of</a:t>
            </a:r>
            <a:r>
              <a:rPr sz="2500" spc="10" dirty="0">
                <a:latin typeface="Times New Roman"/>
                <a:cs typeface="Times New Roman"/>
              </a:rPr>
              <a:t> </a:t>
            </a:r>
            <a:r>
              <a:rPr sz="2500" spc="-5" dirty="0">
                <a:latin typeface="Times New Roman"/>
                <a:cs typeface="Times New Roman"/>
              </a:rPr>
              <a:t>sinusoidal </a:t>
            </a:r>
            <a:r>
              <a:rPr sz="2500" dirty="0">
                <a:latin typeface="Times New Roman"/>
                <a:cs typeface="Times New Roman"/>
              </a:rPr>
              <a:t> </a:t>
            </a:r>
            <a:r>
              <a:rPr sz="2500" spc="-5" dirty="0">
                <a:latin typeface="Times New Roman"/>
                <a:cs typeface="Times New Roman"/>
              </a:rPr>
              <a:t>capillaries</a:t>
            </a:r>
            <a:r>
              <a:rPr sz="2500" spc="55" dirty="0">
                <a:latin typeface="Times New Roman"/>
                <a:cs typeface="Times New Roman"/>
              </a:rPr>
              <a:t> </a:t>
            </a:r>
            <a:r>
              <a:rPr sz="2500" spc="-5" dirty="0">
                <a:latin typeface="Times New Roman"/>
                <a:cs typeface="Times New Roman"/>
              </a:rPr>
              <a:t>was</a:t>
            </a:r>
            <a:r>
              <a:rPr sz="2500" spc="20" dirty="0">
                <a:latin typeface="Times New Roman"/>
                <a:cs typeface="Times New Roman"/>
              </a:rPr>
              <a:t> </a:t>
            </a:r>
            <a:r>
              <a:rPr sz="2500" spc="-5" dirty="0">
                <a:latin typeface="Times New Roman"/>
                <a:cs typeface="Times New Roman"/>
              </a:rPr>
              <a:t>observed</a:t>
            </a:r>
            <a:r>
              <a:rPr sz="2500" spc="35" dirty="0">
                <a:latin typeface="Times New Roman"/>
                <a:cs typeface="Times New Roman"/>
              </a:rPr>
              <a:t> </a:t>
            </a:r>
            <a:r>
              <a:rPr sz="2500" spc="-5" dirty="0">
                <a:latin typeface="Times New Roman"/>
                <a:cs typeface="Times New Roman"/>
              </a:rPr>
              <a:t>in</a:t>
            </a:r>
            <a:r>
              <a:rPr sz="2500" dirty="0">
                <a:latin typeface="Times New Roman"/>
                <a:cs typeface="Times New Roman"/>
              </a:rPr>
              <a:t> </a:t>
            </a:r>
            <a:r>
              <a:rPr sz="2500" spc="-5" dirty="0">
                <a:latin typeface="Times New Roman"/>
                <a:cs typeface="Times New Roman"/>
              </a:rPr>
              <a:t>the</a:t>
            </a:r>
            <a:r>
              <a:rPr sz="2500" spc="25" dirty="0">
                <a:latin typeface="Times New Roman"/>
                <a:cs typeface="Times New Roman"/>
              </a:rPr>
              <a:t> </a:t>
            </a:r>
            <a:r>
              <a:rPr sz="2500" spc="-5" dirty="0">
                <a:latin typeface="Times New Roman"/>
                <a:cs typeface="Times New Roman"/>
              </a:rPr>
              <a:t>4h_3Gy</a:t>
            </a:r>
            <a:r>
              <a:rPr sz="2500" spc="10" dirty="0">
                <a:latin typeface="Times New Roman"/>
                <a:cs typeface="Times New Roman"/>
              </a:rPr>
              <a:t> </a:t>
            </a:r>
            <a:r>
              <a:rPr sz="2500" spc="-5" dirty="0">
                <a:latin typeface="Times New Roman"/>
                <a:cs typeface="Times New Roman"/>
              </a:rPr>
              <a:t>and</a:t>
            </a:r>
            <a:r>
              <a:rPr sz="2500" spc="5" dirty="0">
                <a:latin typeface="Times New Roman"/>
                <a:cs typeface="Times New Roman"/>
              </a:rPr>
              <a:t> </a:t>
            </a:r>
            <a:r>
              <a:rPr sz="2500" spc="-5" dirty="0">
                <a:latin typeface="Times New Roman"/>
                <a:cs typeface="Times New Roman"/>
              </a:rPr>
              <a:t>in</a:t>
            </a:r>
            <a:r>
              <a:rPr sz="2500" dirty="0">
                <a:latin typeface="Times New Roman"/>
                <a:cs typeface="Times New Roman"/>
              </a:rPr>
              <a:t> </a:t>
            </a:r>
            <a:r>
              <a:rPr sz="2500" spc="-5" dirty="0">
                <a:latin typeface="Times New Roman"/>
                <a:cs typeface="Times New Roman"/>
              </a:rPr>
              <a:t>the</a:t>
            </a:r>
            <a:r>
              <a:rPr sz="2500" spc="25" dirty="0">
                <a:latin typeface="Times New Roman"/>
                <a:cs typeface="Times New Roman"/>
              </a:rPr>
              <a:t> </a:t>
            </a:r>
            <a:r>
              <a:rPr sz="2500" spc="-5" dirty="0">
                <a:latin typeface="Times New Roman"/>
                <a:cs typeface="Times New Roman"/>
              </a:rPr>
              <a:t>4h_3Gy+AraC</a:t>
            </a:r>
            <a:r>
              <a:rPr sz="2500" spc="20" dirty="0">
                <a:latin typeface="Times New Roman"/>
                <a:cs typeface="Times New Roman"/>
              </a:rPr>
              <a:t> </a:t>
            </a:r>
            <a:r>
              <a:rPr sz="2500" spc="-5" dirty="0">
                <a:latin typeface="Times New Roman"/>
                <a:cs typeface="Times New Roman"/>
              </a:rPr>
              <a:t>groups.</a:t>
            </a:r>
            <a:endParaRPr sz="2500" dirty="0">
              <a:latin typeface="Times New Roman"/>
              <a:cs typeface="Times New Roman"/>
            </a:endParaRPr>
          </a:p>
          <a:p>
            <a:pPr marL="241300" marR="367030" indent="-229235">
              <a:lnSpc>
                <a:spcPts val="2700"/>
              </a:lnSpc>
              <a:spcBef>
                <a:spcPts val="1010"/>
              </a:spcBef>
              <a:buFont typeface="Arial MT"/>
              <a:buChar char="•"/>
              <a:tabLst>
                <a:tab pos="241935" algn="l"/>
              </a:tabLst>
            </a:pPr>
            <a:r>
              <a:rPr sz="2500" spc="-5" dirty="0">
                <a:latin typeface="Times New Roman"/>
                <a:cs typeface="Times New Roman"/>
              </a:rPr>
              <a:t>At 24h</a:t>
            </a:r>
            <a:r>
              <a:rPr sz="2500" spc="10" dirty="0">
                <a:latin typeface="Times New Roman"/>
                <a:cs typeface="Times New Roman"/>
              </a:rPr>
              <a:t> </a:t>
            </a:r>
            <a:r>
              <a:rPr sz="2500" spc="-5" dirty="0">
                <a:latin typeface="Times New Roman"/>
                <a:cs typeface="Times New Roman"/>
              </a:rPr>
              <a:t>groups</a:t>
            </a:r>
            <a:r>
              <a:rPr sz="2500" spc="20" dirty="0">
                <a:latin typeface="Times New Roman"/>
                <a:cs typeface="Times New Roman"/>
              </a:rPr>
              <a:t> </a:t>
            </a:r>
            <a:r>
              <a:rPr sz="2500" spc="-5" dirty="0">
                <a:latin typeface="Times New Roman"/>
                <a:cs typeface="Times New Roman"/>
              </a:rPr>
              <a:t>an</a:t>
            </a:r>
            <a:r>
              <a:rPr sz="2500" spc="5" dirty="0">
                <a:latin typeface="Times New Roman"/>
                <a:cs typeface="Times New Roman"/>
              </a:rPr>
              <a:t> </a:t>
            </a:r>
            <a:r>
              <a:rPr sz="2500" spc="-5" dirty="0">
                <a:latin typeface="Times New Roman"/>
                <a:cs typeface="Times New Roman"/>
              </a:rPr>
              <a:t>increase</a:t>
            </a:r>
            <a:r>
              <a:rPr sz="2500" spc="40" dirty="0">
                <a:latin typeface="Times New Roman"/>
                <a:cs typeface="Times New Roman"/>
              </a:rPr>
              <a:t> </a:t>
            </a:r>
            <a:r>
              <a:rPr sz="2500" spc="-5" dirty="0">
                <a:latin typeface="Times New Roman"/>
                <a:cs typeface="Times New Roman"/>
              </a:rPr>
              <a:t>in</a:t>
            </a:r>
            <a:r>
              <a:rPr sz="2500" spc="15" dirty="0">
                <a:latin typeface="Times New Roman"/>
                <a:cs typeface="Times New Roman"/>
              </a:rPr>
              <a:t> </a:t>
            </a:r>
            <a:r>
              <a:rPr sz="2500" spc="-5" dirty="0">
                <a:latin typeface="Times New Roman"/>
                <a:cs typeface="Times New Roman"/>
              </a:rPr>
              <a:t>the</a:t>
            </a:r>
            <a:r>
              <a:rPr sz="2500" spc="10" dirty="0">
                <a:latin typeface="Times New Roman"/>
                <a:cs typeface="Times New Roman"/>
              </a:rPr>
              <a:t> </a:t>
            </a:r>
            <a:r>
              <a:rPr sz="2500" spc="-10" dirty="0">
                <a:latin typeface="Times New Roman"/>
                <a:cs typeface="Times New Roman"/>
              </a:rPr>
              <a:t>number</a:t>
            </a:r>
            <a:r>
              <a:rPr sz="2500" spc="50" dirty="0">
                <a:latin typeface="Times New Roman"/>
                <a:cs typeface="Times New Roman"/>
              </a:rPr>
              <a:t> </a:t>
            </a:r>
            <a:r>
              <a:rPr sz="2500" spc="-5" dirty="0">
                <a:latin typeface="Times New Roman"/>
                <a:cs typeface="Times New Roman"/>
              </a:rPr>
              <a:t>of</a:t>
            </a:r>
            <a:r>
              <a:rPr sz="2500" spc="10" dirty="0">
                <a:latin typeface="Times New Roman"/>
                <a:cs typeface="Times New Roman"/>
              </a:rPr>
              <a:t> </a:t>
            </a:r>
            <a:r>
              <a:rPr sz="2500" spc="-5" dirty="0">
                <a:latin typeface="Times New Roman"/>
                <a:cs typeface="Times New Roman"/>
              </a:rPr>
              <a:t>cells</a:t>
            </a:r>
            <a:r>
              <a:rPr sz="2500" spc="30" dirty="0">
                <a:latin typeface="Times New Roman"/>
                <a:cs typeface="Times New Roman"/>
              </a:rPr>
              <a:t> </a:t>
            </a:r>
            <a:r>
              <a:rPr sz="2500" spc="-5" dirty="0">
                <a:latin typeface="Times New Roman"/>
                <a:cs typeface="Times New Roman"/>
              </a:rPr>
              <a:t>with</a:t>
            </a:r>
            <a:r>
              <a:rPr sz="2500" spc="15" dirty="0">
                <a:latin typeface="Times New Roman"/>
                <a:cs typeface="Times New Roman"/>
              </a:rPr>
              <a:t> </a:t>
            </a:r>
            <a:r>
              <a:rPr sz="2500" spc="-5" dirty="0">
                <a:latin typeface="Times New Roman"/>
                <a:cs typeface="Times New Roman"/>
              </a:rPr>
              <a:t>pyknosis</a:t>
            </a:r>
            <a:r>
              <a:rPr sz="2500" spc="25" dirty="0">
                <a:latin typeface="Times New Roman"/>
                <a:cs typeface="Times New Roman"/>
              </a:rPr>
              <a:t> </a:t>
            </a:r>
            <a:r>
              <a:rPr sz="2500" spc="-5" dirty="0">
                <a:latin typeface="Times New Roman"/>
                <a:cs typeface="Times New Roman"/>
              </a:rPr>
              <a:t>in</a:t>
            </a:r>
            <a:r>
              <a:rPr sz="2500" dirty="0">
                <a:latin typeface="Times New Roman"/>
                <a:cs typeface="Times New Roman"/>
              </a:rPr>
              <a:t> </a:t>
            </a:r>
            <a:r>
              <a:rPr sz="2500" spc="-5" dirty="0">
                <a:latin typeface="Times New Roman"/>
                <a:cs typeface="Times New Roman"/>
              </a:rPr>
              <a:t>the</a:t>
            </a:r>
            <a:r>
              <a:rPr sz="2500" spc="-90" dirty="0">
                <a:latin typeface="Times New Roman"/>
                <a:cs typeface="Times New Roman"/>
              </a:rPr>
              <a:t> </a:t>
            </a:r>
            <a:r>
              <a:rPr sz="2500" spc="-5" dirty="0">
                <a:latin typeface="Times New Roman"/>
                <a:cs typeface="Times New Roman"/>
              </a:rPr>
              <a:t>AraC </a:t>
            </a:r>
            <a:r>
              <a:rPr sz="2500" spc="-610" dirty="0">
                <a:latin typeface="Times New Roman"/>
                <a:cs typeface="Times New Roman"/>
              </a:rPr>
              <a:t> </a:t>
            </a:r>
            <a:r>
              <a:rPr sz="2500" spc="-5" dirty="0">
                <a:latin typeface="Times New Roman"/>
                <a:cs typeface="Times New Roman"/>
              </a:rPr>
              <a:t>treated</a:t>
            </a:r>
            <a:r>
              <a:rPr sz="2500" spc="35" dirty="0">
                <a:latin typeface="Times New Roman"/>
                <a:cs typeface="Times New Roman"/>
              </a:rPr>
              <a:t> </a:t>
            </a:r>
            <a:r>
              <a:rPr sz="2500" spc="-5" dirty="0">
                <a:latin typeface="Times New Roman"/>
                <a:cs typeface="Times New Roman"/>
              </a:rPr>
              <a:t>groups</a:t>
            </a:r>
            <a:r>
              <a:rPr sz="2500" spc="15" dirty="0">
                <a:latin typeface="Times New Roman"/>
                <a:cs typeface="Times New Roman"/>
              </a:rPr>
              <a:t> </a:t>
            </a:r>
            <a:r>
              <a:rPr sz="2500" spc="-5" dirty="0">
                <a:latin typeface="Times New Roman"/>
                <a:cs typeface="Times New Roman"/>
              </a:rPr>
              <a:t>was observed.</a:t>
            </a:r>
            <a:endParaRPr sz="2500" dirty="0">
              <a:latin typeface="Times New Roman"/>
              <a:cs typeface="Times New Roman"/>
            </a:endParaRPr>
          </a:p>
          <a:p>
            <a:pPr marL="241300" marR="89535" indent="-229235">
              <a:lnSpc>
                <a:spcPts val="2700"/>
              </a:lnSpc>
              <a:spcBef>
                <a:spcPts val="994"/>
              </a:spcBef>
              <a:buFont typeface="Arial MT"/>
              <a:buChar char="•"/>
              <a:tabLst>
                <a:tab pos="241935" algn="l"/>
              </a:tabLst>
            </a:pPr>
            <a:r>
              <a:rPr sz="2500" spc="-5" dirty="0">
                <a:latin typeface="Times New Roman"/>
                <a:cs typeface="Times New Roman"/>
              </a:rPr>
              <a:t>At</a:t>
            </a:r>
            <a:r>
              <a:rPr sz="2500" dirty="0">
                <a:latin typeface="Times New Roman"/>
                <a:cs typeface="Times New Roman"/>
              </a:rPr>
              <a:t> </a:t>
            </a:r>
            <a:r>
              <a:rPr sz="2500" spc="-5" dirty="0">
                <a:latin typeface="Times New Roman"/>
                <a:cs typeface="Times New Roman"/>
              </a:rPr>
              <a:t>48h</a:t>
            </a:r>
            <a:r>
              <a:rPr sz="2500" spc="15" dirty="0">
                <a:latin typeface="Times New Roman"/>
                <a:cs typeface="Times New Roman"/>
              </a:rPr>
              <a:t> </a:t>
            </a:r>
            <a:r>
              <a:rPr sz="2500" spc="-5" dirty="0">
                <a:latin typeface="Times New Roman"/>
                <a:cs typeface="Times New Roman"/>
              </a:rPr>
              <a:t>groups</a:t>
            </a:r>
            <a:r>
              <a:rPr sz="2500" spc="20" dirty="0">
                <a:latin typeface="Times New Roman"/>
                <a:cs typeface="Times New Roman"/>
              </a:rPr>
              <a:t> </a:t>
            </a:r>
            <a:r>
              <a:rPr sz="2500" spc="-5" dirty="0">
                <a:latin typeface="Times New Roman"/>
                <a:cs typeface="Times New Roman"/>
              </a:rPr>
              <a:t>the</a:t>
            </a:r>
            <a:r>
              <a:rPr sz="2500" spc="15" dirty="0">
                <a:latin typeface="Times New Roman"/>
                <a:cs typeface="Times New Roman"/>
              </a:rPr>
              <a:t> </a:t>
            </a:r>
            <a:r>
              <a:rPr sz="2500" spc="-5" dirty="0">
                <a:latin typeface="Times New Roman"/>
                <a:cs typeface="Times New Roman"/>
              </a:rPr>
              <a:t>long-term</a:t>
            </a:r>
            <a:r>
              <a:rPr sz="2500" spc="45" dirty="0">
                <a:latin typeface="Times New Roman"/>
                <a:cs typeface="Times New Roman"/>
              </a:rPr>
              <a:t> </a:t>
            </a:r>
            <a:r>
              <a:rPr sz="2500" spc="-15" dirty="0">
                <a:latin typeface="Times New Roman"/>
                <a:cs typeface="Times New Roman"/>
              </a:rPr>
              <a:t>effect</a:t>
            </a:r>
            <a:r>
              <a:rPr sz="2500" spc="65" dirty="0">
                <a:latin typeface="Times New Roman"/>
                <a:cs typeface="Times New Roman"/>
              </a:rPr>
              <a:t> </a:t>
            </a:r>
            <a:r>
              <a:rPr sz="2500" spc="-5" dirty="0">
                <a:latin typeface="Times New Roman"/>
                <a:cs typeface="Times New Roman"/>
              </a:rPr>
              <a:t>of</a:t>
            </a:r>
            <a:r>
              <a:rPr sz="2500" spc="15" dirty="0">
                <a:latin typeface="Times New Roman"/>
                <a:cs typeface="Times New Roman"/>
              </a:rPr>
              <a:t> </a:t>
            </a:r>
            <a:r>
              <a:rPr sz="2500" spc="-5" dirty="0">
                <a:latin typeface="Times New Roman"/>
                <a:cs typeface="Times New Roman"/>
              </a:rPr>
              <a:t>the</a:t>
            </a:r>
            <a:r>
              <a:rPr sz="2500" spc="10" dirty="0">
                <a:latin typeface="Times New Roman"/>
                <a:cs typeface="Times New Roman"/>
              </a:rPr>
              <a:t> </a:t>
            </a:r>
            <a:r>
              <a:rPr sz="2500" spc="-5" dirty="0">
                <a:latin typeface="Times New Roman"/>
                <a:cs typeface="Times New Roman"/>
              </a:rPr>
              <a:t>treatment</a:t>
            </a:r>
            <a:r>
              <a:rPr sz="2500" spc="75" dirty="0">
                <a:latin typeface="Times New Roman"/>
                <a:cs typeface="Times New Roman"/>
              </a:rPr>
              <a:t> </a:t>
            </a:r>
            <a:r>
              <a:rPr sz="2500" spc="-5" dirty="0">
                <a:latin typeface="Times New Roman"/>
                <a:cs typeface="Times New Roman"/>
              </a:rPr>
              <a:t>was</a:t>
            </a:r>
            <a:r>
              <a:rPr sz="2500" spc="5" dirty="0">
                <a:latin typeface="Times New Roman"/>
                <a:cs typeface="Times New Roman"/>
              </a:rPr>
              <a:t> </a:t>
            </a:r>
            <a:r>
              <a:rPr sz="2500" spc="-5" dirty="0">
                <a:latin typeface="Times New Roman"/>
                <a:cs typeface="Times New Roman"/>
              </a:rPr>
              <a:t>highlighted,</a:t>
            </a:r>
            <a:r>
              <a:rPr sz="2500" spc="35" dirty="0">
                <a:latin typeface="Times New Roman"/>
                <a:cs typeface="Times New Roman"/>
              </a:rPr>
              <a:t> </a:t>
            </a:r>
            <a:r>
              <a:rPr sz="2500" spc="-5" dirty="0">
                <a:latin typeface="Times New Roman"/>
                <a:cs typeface="Times New Roman"/>
              </a:rPr>
              <a:t>showing </a:t>
            </a:r>
            <a:r>
              <a:rPr sz="2500" spc="-610" dirty="0">
                <a:latin typeface="Times New Roman"/>
                <a:cs typeface="Times New Roman"/>
              </a:rPr>
              <a:t> </a:t>
            </a:r>
            <a:r>
              <a:rPr sz="2500" spc="-5" dirty="0">
                <a:latin typeface="Times New Roman"/>
                <a:cs typeface="Times New Roman"/>
              </a:rPr>
              <a:t>the</a:t>
            </a:r>
            <a:r>
              <a:rPr sz="2500" spc="5" dirty="0">
                <a:latin typeface="Times New Roman"/>
                <a:cs typeface="Times New Roman"/>
              </a:rPr>
              <a:t> </a:t>
            </a:r>
            <a:r>
              <a:rPr sz="2500" spc="-5" dirty="0">
                <a:latin typeface="Times New Roman"/>
                <a:cs typeface="Times New Roman"/>
              </a:rPr>
              <a:t>biggest</a:t>
            </a:r>
            <a:r>
              <a:rPr sz="2500" spc="25" dirty="0">
                <a:latin typeface="Times New Roman"/>
                <a:cs typeface="Times New Roman"/>
              </a:rPr>
              <a:t> </a:t>
            </a:r>
            <a:r>
              <a:rPr sz="2500" spc="-10" dirty="0">
                <a:latin typeface="Times New Roman"/>
                <a:cs typeface="Times New Roman"/>
              </a:rPr>
              <a:t>amount</a:t>
            </a:r>
            <a:r>
              <a:rPr sz="2500" spc="65" dirty="0">
                <a:latin typeface="Times New Roman"/>
                <a:cs typeface="Times New Roman"/>
              </a:rPr>
              <a:t> </a:t>
            </a:r>
            <a:r>
              <a:rPr sz="2500" spc="-5" dirty="0">
                <a:latin typeface="Times New Roman"/>
                <a:cs typeface="Times New Roman"/>
              </a:rPr>
              <a:t>of</a:t>
            </a:r>
            <a:r>
              <a:rPr sz="2500" spc="5" dirty="0">
                <a:latin typeface="Times New Roman"/>
                <a:cs typeface="Times New Roman"/>
              </a:rPr>
              <a:t> </a:t>
            </a:r>
            <a:r>
              <a:rPr sz="2500" spc="-5" dirty="0">
                <a:latin typeface="Times New Roman"/>
                <a:cs typeface="Times New Roman"/>
              </a:rPr>
              <a:t>pyknotic</a:t>
            </a:r>
            <a:r>
              <a:rPr sz="2500" spc="25" dirty="0">
                <a:latin typeface="Times New Roman"/>
                <a:cs typeface="Times New Roman"/>
              </a:rPr>
              <a:t> </a:t>
            </a:r>
            <a:r>
              <a:rPr sz="2500" spc="-5" dirty="0">
                <a:latin typeface="Times New Roman"/>
                <a:cs typeface="Times New Roman"/>
              </a:rPr>
              <a:t>hepatocytes</a:t>
            </a:r>
            <a:r>
              <a:rPr sz="2500" spc="50" dirty="0">
                <a:latin typeface="Times New Roman"/>
                <a:cs typeface="Times New Roman"/>
              </a:rPr>
              <a:t> </a:t>
            </a:r>
            <a:r>
              <a:rPr sz="2500" spc="-5" dirty="0">
                <a:latin typeface="Times New Roman"/>
                <a:cs typeface="Times New Roman"/>
              </a:rPr>
              <a:t>in</a:t>
            </a:r>
            <a:r>
              <a:rPr sz="2500" spc="10" dirty="0">
                <a:latin typeface="Times New Roman"/>
                <a:cs typeface="Times New Roman"/>
              </a:rPr>
              <a:t> </a:t>
            </a:r>
            <a:r>
              <a:rPr sz="2500" spc="-5" dirty="0">
                <a:latin typeface="Times New Roman"/>
                <a:cs typeface="Times New Roman"/>
              </a:rPr>
              <a:t>the</a:t>
            </a:r>
            <a:r>
              <a:rPr sz="2500" spc="10" dirty="0">
                <a:latin typeface="Times New Roman"/>
                <a:cs typeface="Times New Roman"/>
              </a:rPr>
              <a:t> </a:t>
            </a:r>
            <a:r>
              <a:rPr sz="2500" spc="-5" dirty="0">
                <a:latin typeface="Times New Roman"/>
                <a:cs typeface="Times New Roman"/>
              </a:rPr>
              <a:t>48h_AraC+3Gy</a:t>
            </a:r>
            <a:r>
              <a:rPr sz="2500" spc="30" dirty="0">
                <a:latin typeface="Times New Roman"/>
                <a:cs typeface="Times New Roman"/>
              </a:rPr>
              <a:t> </a:t>
            </a:r>
            <a:r>
              <a:rPr sz="2500" spc="-5" dirty="0">
                <a:latin typeface="Times New Roman"/>
                <a:cs typeface="Times New Roman"/>
              </a:rPr>
              <a:t>group.</a:t>
            </a:r>
            <a:endParaRPr sz="2500" dirty="0">
              <a:latin typeface="Times New Roman"/>
              <a:cs typeface="Times New Roman"/>
            </a:endParaRPr>
          </a:p>
          <a:p>
            <a:pPr marL="241300" marR="5080" indent="-229235">
              <a:lnSpc>
                <a:spcPts val="2700"/>
              </a:lnSpc>
              <a:spcBef>
                <a:spcPts val="994"/>
              </a:spcBef>
              <a:buFont typeface="Arial MT"/>
              <a:buChar char="•"/>
              <a:tabLst>
                <a:tab pos="241935" algn="l"/>
              </a:tabLst>
            </a:pPr>
            <a:r>
              <a:rPr sz="2500" spc="-5" dirty="0">
                <a:latin typeface="Times New Roman"/>
                <a:cs typeface="Times New Roman"/>
              </a:rPr>
              <a:t>Our results</a:t>
            </a:r>
            <a:r>
              <a:rPr sz="2500" spc="45" dirty="0">
                <a:latin typeface="Times New Roman"/>
                <a:cs typeface="Times New Roman"/>
              </a:rPr>
              <a:t> </a:t>
            </a:r>
            <a:r>
              <a:rPr sz="2500" spc="-5" dirty="0">
                <a:latin typeface="Times New Roman"/>
                <a:cs typeface="Times New Roman"/>
              </a:rPr>
              <a:t>pave</a:t>
            </a:r>
            <a:r>
              <a:rPr sz="2500" spc="15" dirty="0">
                <a:latin typeface="Times New Roman"/>
                <a:cs typeface="Times New Roman"/>
              </a:rPr>
              <a:t> </a:t>
            </a:r>
            <a:r>
              <a:rPr sz="2500" spc="-5" dirty="0">
                <a:latin typeface="Times New Roman"/>
                <a:cs typeface="Times New Roman"/>
              </a:rPr>
              <a:t>the</a:t>
            </a:r>
            <a:r>
              <a:rPr sz="2500" spc="10" dirty="0">
                <a:latin typeface="Times New Roman"/>
                <a:cs typeface="Times New Roman"/>
              </a:rPr>
              <a:t> </a:t>
            </a:r>
            <a:r>
              <a:rPr sz="2500" spc="-5" dirty="0">
                <a:latin typeface="Times New Roman"/>
                <a:cs typeface="Times New Roman"/>
              </a:rPr>
              <a:t>way</a:t>
            </a:r>
            <a:r>
              <a:rPr sz="2500" dirty="0">
                <a:latin typeface="Times New Roman"/>
                <a:cs typeface="Times New Roman"/>
              </a:rPr>
              <a:t> to</a:t>
            </a:r>
            <a:r>
              <a:rPr sz="2500" spc="10" dirty="0">
                <a:latin typeface="Times New Roman"/>
                <a:cs typeface="Times New Roman"/>
              </a:rPr>
              <a:t> </a:t>
            </a:r>
            <a:r>
              <a:rPr sz="2500" spc="-5" dirty="0">
                <a:latin typeface="Times New Roman"/>
                <a:cs typeface="Times New Roman"/>
              </a:rPr>
              <a:t>further</a:t>
            </a:r>
            <a:r>
              <a:rPr sz="2500" spc="30" dirty="0">
                <a:latin typeface="Times New Roman"/>
                <a:cs typeface="Times New Roman"/>
              </a:rPr>
              <a:t> </a:t>
            </a:r>
            <a:r>
              <a:rPr sz="2500" spc="-5" dirty="0">
                <a:latin typeface="Times New Roman"/>
                <a:cs typeface="Times New Roman"/>
              </a:rPr>
              <a:t>research</a:t>
            </a:r>
            <a:r>
              <a:rPr sz="2500" spc="60" dirty="0">
                <a:latin typeface="Times New Roman"/>
                <a:cs typeface="Times New Roman"/>
              </a:rPr>
              <a:t> </a:t>
            </a:r>
            <a:r>
              <a:rPr sz="2500" spc="-5" dirty="0">
                <a:latin typeface="Times New Roman"/>
                <a:cs typeface="Times New Roman"/>
              </a:rPr>
              <a:t>on</a:t>
            </a:r>
            <a:r>
              <a:rPr sz="2500" spc="10" dirty="0">
                <a:latin typeface="Times New Roman"/>
                <a:cs typeface="Times New Roman"/>
              </a:rPr>
              <a:t> </a:t>
            </a:r>
            <a:r>
              <a:rPr sz="2500" spc="-5" dirty="0">
                <a:latin typeface="Times New Roman"/>
                <a:cs typeface="Times New Roman"/>
              </a:rPr>
              <a:t>the</a:t>
            </a:r>
            <a:r>
              <a:rPr sz="2500" spc="10" dirty="0">
                <a:latin typeface="Times New Roman"/>
                <a:cs typeface="Times New Roman"/>
              </a:rPr>
              <a:t> </a:t>
            </a:r>
            <a:r>
              <a:rPr sz="2500" spc="-5" dirty="0">
                <a:latin typeface="Times New Roman"/>
                <a:cs typeface="Times New Roman"/>
              </a:rPr>
              <a:t>use</a:t>
            </a:r>
            <a:r>
              <a:rPr sz="2500" spc="10" dirty="0">
                <a:latin typeface="Times New Roman"/>
                <a:cs typeface="Times New Roman"/>
              </a:rPr>
              <a:t> </a:t>
            </a:r>
            <a:r>
              <a:rPr sz="2500" spc="-5" dirty="0">
                <a:latin typeface="Times New Roman"/>
                <a:cs typeface="Times New Roman"/>
              </a:rPr>
              <a:t>of</a:t>
            </a:r>
            <a:r>
              <a:rPr sz="2500" spc="10" dirty="0">
                <a:latin typeface="Times New Roman"/>
                <a:cs typeface="Times New Roman"/>
              </a:rPr>
              <a:t> </a:t>
            </a:r>
            <a:r>
              <a:rPr sz="2500" spc="-5" dirty="0">
                <a:latin typeface="Times New Roman"/>
                <a:cs typeface="Times New Roman"/>
              </a:rPr>
              <a:t>cytostatic</a:t>
            </a:r>
            <a:r>
              <a:rPr sz="2500" spc="45" dirty="0">
                <a:latin typeface="Times New Roman"/>
                <a:cs typeface="Times New Roman"/>
              </a:rPr>
              <a:t> </a:t>
            </a:r>
            <a:r>
              <a:rPr sz="2500" spc="-5" dirty="0">
                <a:latin typeface="Times New Roman"/>
                <a:cs typeface="Times New Roman"/>
              </a:rPr>
              <a:t>drugs</a:t>
            </a:r>
            <a:r>
              <a:rPr sz="2500" spc="20" dirty="0">
                <a:latin typeface="Times New Roman"/>
                <a:cs typeface="Times New Roman"/>
              </a:rPr>
              <a:t> </a:t>
            </a:r>
            <a:r>
              <a:rPr sz="2500" spc="-5" dirty="0">
                <a:latin typeface="Times New Roman"/>
                <a:cs typeface="Times New Roman"/>
              </a:rPr>
              <a:t>as</a:t>
            </a:r>
            <a:r>
              <a:rPr sz="2500" spc="10" dirty="0">
                <a:latin typeface="Times New Roman"/>
                <a:cs typeface="Times New Roman"/>
              </a:rPr>
              <a:t> </a:t>
            </a:r>
            <a:r>
              <a:rPr sz="2500" spc="-5" dirty="0">
                <a:latin typeface="Times New Roman"/>
                <a:cs typeface="Times New Roman"/>
              </a:rPr>
              <a:t>a </a:t>
            </a:r>
            <a:r>
              <a:rPr sz="2500" spc="-610" dirty="0">
                <a:latin typeface="Times New Roman"/>
                <a:cs typeface="Times New Roman"/>
              </a:rPr>
              <a:t> </a:t>
            </a:r>
            <a:r>
              <a:rPr sz="2500" spc="-5" dirty="0">
                <a:latin typeface="Times New Roman"/>
                <a:cs typeface="Times New Roman"/>
              </a:rPr>
              <a:t>combination</a:t>
            </a:r>
            <a:r>
              <a:rPr sz="2500" spc="50" dirty="0">
                <a:latin typeface="Times New Roman"/>
                <a:cs typeface="Times New Roman"/>
              </a:rPr>
              <a:t> </a:t>
            </a:r>
            <a:r>
              <a:rPr sz="2500" spc="-5" dirty="0">
                <a:latin typeface="Times New Roman"/>
                <a:cs typeface="Times New Roman"/>
              </a:rPr>
              <a:t>with</a:t>
            </a:r>
            <a:r>
              <a:rPr sz="2500" spc="10" dirty="0">
                <a:latin typeface="Times New Roman"/>
                <a:cs typeface="Times New Roman"/>
              </a:rPr>
              <a:t> </a:t>
            </a:r>
            <a:r>
              <a:rPr sz="2500" spc="-5" dirty="0">
                <a:latin typeface="Times New Roman"/>
                <a:cs typeface="Times New Roman"/>
              </a:rPr>
              <a:t>radiation</a:t>
            </a:r>
            <a:r>
              <a:rPr sz="2500" spc="45" dirty="0">
                <a:latin typeface="Times New Roman"/>
                <a:cs typeface="Times New Roman"/>
              </a:rPr>
              <a:t> </a:t>
            </a:r>
            <a:r>
              <a:rPr sz="2500" spc="-25" dirty="0">
                <a:latin typeface="Times New Roman"/>
                <a:cs typeface="Times New Roman"/>
              </a:rPr>
              <a:t>therapy.</a:t>
            </a:r>
            <a:endParaRPr sz="2500" dirty="0">
              <a:latin typeface="Times New Roman"/>
              <a:cs typeface="Times New Roman"/>
            </a:endParaRPr>
          </a:p>
          <a:p>
            <a:pPr marL="241300" marR="521970" indent="-229235">
              <a:lnSpc>
                <a:spcPts val="2700"/>
              </a:lnSpc>
              <a:spcBef>
                <a:spcPts val="1015"/>
              </a:spcBef>
              <a:buFont typeface="Arial MT"/>
              <a:buChar char="•"/>
              <a:tabLst>
                <a:tab pos="241935" algn="l"/>
              </a:tabLst>
            </a:pPr>
            <a:r>
              <a:rPr sz="2500" spc="-5" dirty="0">
                <a:latin typeface="Times New Roman"/>
                <a:cs typeface="Times New Roman"/>
              </a:rPr>
              <a:t>A TUNEL assay is ongoing and the use of </a:t>
            </a:r>
            <a:r>
              <a:rPr sz="2500" spc="-10" dirty="0">
                <a:latin typeface="Times New Roman"/>
                <a:cs typeface="Times New Roman"/>
              </a:rPr>
              <a:t>different </a:t>
            </a:r>
            <a:r>
              <a:rPr sz="2500" spc="-5" dirty="0">
                <a:latin typeface="Times New Roman"/>
                <a:cs typeface="Times New Roman"/>
              </a:rPr>
              <a:t>immunohistochemical </a:t>
            </a:r>
            <a:r>
              <a:rPr sz="2500" spc="-610" dirty="0">
                <a:latin typeface="Times New Roman"/>
                <a:cs typeface="Times New Roman"/>
              </a:rPr>
              <a:t> </a:t>
            </a:r>
            <a:r>
              <a:rPr sz="2500" spc="-10" dirty="0">
                <a:latin typeface="Times New Roman"/>
                <a:cs typeface="Times New Roman"/>
              </a:rPr>
              <a:t>methods</a:t>
            </a:r>
            <a:r>
              <a:rPr sz="2500" spc="40" dirty="0">
                <a:latin typeface="Times New Roman"/>
                <a:cs typeface="Times New Roman"/>
              </a:rPr>
              <a:t> </a:t>
            </a:r>
            <a:r>
              <a:rPr sz="2500" spc="-5" dirty="0">
                <a:latin typeface="Times New Roman"/>
                <a:cs typeface="Times New Roman"/>
              </a:rPr>
              <a:t>for</a:t>
            </a:r>
            <a:r>
              <a:rPr sz="2500" spc="10" dirty="0">
                <a:latin typeface="Times New Roman"/>
                <a:cs typeface="Times New Roman"/>
              </a:rPr>
              <a:t> </a:t>
            </a:r>
            <a:r>
              <a:rPr sz="2500" spc="-5" dirty="0">
                <a:latin typeface="Times New Roman"/>
                <a:cs typeface="Times New Roman"/>
              </a:rPr>
              <a:t>the</a:t>
            </a:r>
            <a:r>
              <a:rPr sz="2500" spc="15" dirty="0">
                <a:latin typeface="Times New Roman"/>
                <a:cs typeface="Times New Roman"/>
              </a:rPr>
              <a:t> </a:t>
            </a:r>
            <a:r>
              <a:rPr sz="2500" spc="-5" dirty="0">
                <a:latin typeface="Times New Roman"/>
                <a:cs typeface="Times New Roman"/>
              </a:rPr>
              <a:t>detection</a:t>
            </a:r>
            <a:r>
              <a:rPr sz="2500" spc="35" dirty="0">
                <a:latin typeface="Times New Roman"/>
                <a:cs typeface="Times New Roman"/>
              </a:rPr>
              <a:t> </a:t>
            </a:r>
            <a:r>
              <a:rPr sz="2500" spc="-5" dirty="0">
                <a:latin typeface="Times New Roman"/>
                <a:cs typeface="Times New Roman"/>
              </a:rPr>
              <a:t>of</a:t>
            </a:r>
            <a:r>
              <a:rPr sz="2500" spc="5" dirty="0">
                <a:latin typeface="Times New Roman"/>
                <a:cs typeface="Times New Roman"/>
              </a:rPr>
              <a:t> </a:t>
            </a:r>
            <a:r>
              <a:rPr sz="2500" spc="-5" dirty="0">
                <a:latin typeface="Times New Roman"/>
                <a:cs typeface="Times New Roman"/>
              </a:rPr>
              <a:t>apoptosis</a:t>
            </a:r>
            <a:r>
              <a:rPr sz="2500" spc="50" dirty="0">
                <a:latin typeface="Times New Roman"/>
                <a:cs typeface="Times New Roman"/>
              </a:rPr>
              <a:t> </a:t>
            </a:r>
            <a:r>
              <a:rPr sz="2500" spc="-5" dirty="0">
                <a:latin typeface="Times New Roman"/>
                <a:cs typeface="Times New Roman"/>
              </a:rPr>
              <a:t>is</a:t>
            </a:r>
            <a:r>
              <a:rPr sz="2500" spc="10" dirty="0">
                <a:latin typeface="Times New Roman"/>
                <a:cs typeface="Times New Roman"/>
              </a:rPr>
              <a:t> </a:t>
            </a:r>
            <a:r>
              <a:rPr sz="2500" spc="-5" dirty="0">
                <a:latin typeface="Times New Roman"/>
                <a:cs typeface="Times New Roman"/>
              </a:rPr>
              <a:t>planned.</a:t>
            </a:r>
            <a:endParaRPr sz="2500" dirty="0">
              <a:latin typeface="Times New Roman"/>
              <a:cs typeface="Times New Roman"/>
            </a:endParaRPr>
          </a:p>
        </p:txBody>
      </p:sp>
      <p:pic>
        <p:nvPicPr>
          <p:cNvPr id="10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200" y="323850"/>
            <a:ext cx="1160774" cy="852891"/>
          </a:xfrm>
          <a:prstGeom prst="rect">
            <a:avLst/>
          </a:prstGeom>
        </p:spPr>
      </p:pic>
      <p:pic>
        <p:nvPicPr>
          <p:cNvPr id="11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124200" y="323850"/>
            <a:ext cx="937259" cy="821080"/>
          </a:xfrm>
          <a:prstGeom prst="rect">
            <a:avLst/>
          </a:prstGeom>
        </p:spPr>
      </p:pic>
      <p:pic>
        <p:nvPicPr>
          <p:cNvPr id="12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831680" y="323850"/>
            <a:ext cx="952009" cy="852985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 txBox="1">
            <a:spLocks noGrp="1"/>
          </p:cNvSpPr>
          <p:nvPr>
            <p:ph type="title"/>
          </p:nvPr>
        </p:nvSpPr>
        <p:spPr>
          <a:xfrm>
            <a:off x="3276600" y="1162050"/>
            <a:ext cx="5559551" cy="633507"/>
          </a:xfrm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/>
          <a:p>
            <a:pPr marL="12700" marR="5080" indent="127635">
              <a:lnSpc>
                <a:spcPts val="4320"/>
              </a:lnSpc>
              <a:spcBef>
                <a:spcPts val="640"/>
              </a:spcBef>
            </a:pPr>
            <a:r>
              <a:rPr lang="en-US" sz="4000" dirty="0"/>
              <a:t>Thank you for attention!</a:t>
            </a:r>
            <a:endParaRPr sz="4000" dirty="0"/>
          </a:p>
        </p:txBody>
      </p:sp>
      <p:pic>
        <p:nvPicPr>
          <p:cNvPr id="22530" name="Picture 2" descr="Пансионат «Дубна», Алушта — официальный сайт. Стоимость путёвки на 2022  год, фотографии, отзыв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1924050"/>
            <a:ext cx="5644279" cy="37613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180838" y="370184"/>
            <a:ext cx="1828800" cy="6905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Purpose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90600" y="1695450"/>
            <a:ext cx="10203815" cy="2831160"/>
          </a:xfrm>
          <a:prstGeom prst="rect">
            <a:avLst/>
          </a:prstGeom>
        </p:spPr>
        <p:txBody>
          <a:bodyPr vert="horz" wrap="square" lIns="0" tIns="97155" rIns="0" bIns="0" rtlCol="0">
            <a:spAutoFit/>
          </a:bodyPr>
          <a:lstStyle/>
          <a:p>
            <a:pPr marL="12700" marR="90805">
              <a:lnSpc>
                <a:spcPct val="80000"/>
              </a:lnSpc>
              <a:spcBef>
                <a:spcPts val="765"/>
              </a:spcBef>
            </a:pPr>
            <a:r>
              <a:rPr sz="2400" spc="-5" dirty="0">
                <a:latin typeface="Times New Roman"/>
                <a:cs typeface="Times New Roman"/>
              </a:rPr>
              <a:t>Among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ischemic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heart disease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and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stroke,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cancer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is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one of</a:t>
            </a:r>
            <a:r>
              <a:rPr sz="2400" dirty="0">
                <a:latin typeface="Times New Roman"/>
                <a:cs typeface="Times New Roman"/>
              </a:rPr>
              <a:t> the</a:t>
            </a:r>
            <a:r>
              <a:rPr sz="2400" spc="-5" dirty="0">
                <a:latin typeface="Times New Roman"/>
                <a:cs typeface="Times New Roman"/>
              </a:rPr>
              <a:t> leading 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causes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of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death worldwide.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The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most</a:t>
            </a:r>
            <a:r>
              <a:rPr sz="2400" spc="1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common</a:t>
            </a:r>
            <a:r>
              <a:rPr sz="2400" spc="3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treatment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is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represented </a:t>
            </a:r>
            <a:r>
              <a:rPr sz="2400" spc="-68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by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a combination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of</a:t>
            </a:r>
            <a:r>
              <a:rPr sz="2400" spc="1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radiation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Times New Roman"/>
                <a:cs typeface="Times New Roman"/>
              </a:rPr>
              <a:t>therapy,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chemotherapy,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targeted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therapy 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and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Times New Roman"/>
                <a:cs typeface="Times New Roman"/>
              </a:rPr>
              <a:t>surgery.</a:t>
            </a:r>
            <a:endParaRPr sz="2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400" dirty="0">
              <a:latin typeface="Times New Roman"/>
              <a:cs typeface="Times New Roman"/>
            </a:endParaRPr>
          </a:p>
          <a:p>
            <a:pPr marL="12700" marR="5080">
              <a:lnSpc>
                <a:spcPct val="80000"/>
              </a:lnSpc>
              <a:spcBef>
                <a:spcPts val="5"/>
              </a:spcBef>
            </a:pPr>
            <a:r>
              <a:rPr sz="2400" spc="-5" dirty="0">
                <a:latin typeface="Times New Roman"/>
                <a:cs typeface="Times New Roman"/>
              </a:rPr>
              <a:t>The </a:t>
            </a:r>
            <a:r>
              <a:rPr sz="2400" dirty="0">
                <a:latin typeface="Times New Roman"/>
                <a:cs typeface="Times New Roman"/>
              </a:rPr>
              <a:t>idea </a:t>
            </a:r>
            <a:r>
              <a:rPr sz="2400" spc="-5" dirty="0">
                <a:latin typeface="Times New Roman"/>
                <a:cs typeface="Times New Roman"/>
              </a:rPr>
              <a:t>of </a:t>
            </a:r>
            <a:r>
              <a:rPr sz="2400" dirty="0">
                <a:latin typeface="Times New Roman"/>
                <a:cs typeface="Times New Roman"/>
              </a:rPr>
              <a:t>using </a:t>
            </a:r>
            <a:r>
              <a:rPr sz="2400" spc="-5" dirty="0">
                <a:latin typeface="Times New Roman"/>
                <a:cs typeface="Times New Roman"/>
              </a:rPr>
              <a:t>cytostatic </a:t>
            </a:r>
            <a:r>
              <a:rPr sz="2400" dirty="0">
                <a:latin typeface="Times New Roman"/>
                <a:cs typeface="Times New Roman"/>
              </a:rPr>
              <a:t>drugs </a:t>
            </a:r>
            <a:r>
              <a:rPr sz="2400" spc="-5" dirty="0">
                <a:latin typeface="Times New Roman"/>
                <a:cs typeface="Times New Roman"/>
              </a:rPr>
              <a:t>to increase </a:t>
            </a:r>
            <a:r>
              <a:rPr sz="2400" dirty="0">
                <a:latin typeface="Times New Roman"/>
                <a:cs typeface="Times New Roman"/>
              </a:rPr>
              <a:t>the </a:t>
            </a:r>
            <a:r>
              <a:rPr sz="2400" spc="-10" dirty="0">
                <a:latin typeface="Times New Roman"/>
                <a:cs typeface="Times New Roman"/>
              </a:rPr>
              <a:t>efficiency </a:t>
            </a:r>
            <a:r>
              <a:rPr sz="2400" spc="-5" dirty="0">
                <a:latin typeface="Times New Roman"/>
                <a:cs typeface="Times New Roman"/>
              </a:rPr>
              <a:t>of radiation </a:t>
            </a:r>
            <a:r>
              <a:rPr sz="2400" spc="-68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therapy is of great interest. The aim of our </a:t>
            </a:r>
            <a:r>
              <a:rPr sz="2400" dirty="0">
                <a:latin typeface="Times New Roman"/>
                <a:cs typeface="Times New Roman"/>
              </a:rPr>
              <a:t>study </a:t>
            </a:r>
            <a:r>
              <a:rPr sz="2400" spc="-5" dirty="0">
                <a:latin typeface="Times New Roman"/>
                <a:cs typeface="Times New Roman"/>
              </a:rPr>
              <a:t>is to analyze the 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morphological changes determined by the combined use of AraC and 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proton irradiation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in </a:t>
            </a:r>
            <a:r>
              <a:rPr sz="2400" dirty="0">
                <a:latin typeface="Times New Roman"/>
                <a:cs typeface="Times New Roman"/>
              </a:rPr>
              <a:t>the</a:t>
            </a:r>
            <a:r>
              <a:rPr sz="2400" spc="-5" dirty="0">
                <a:latin typeface="Times New Roman"/>
                <a:cs typeface="Times New Roman"/>
              </a:rPr>
              <a:t> liver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of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rats.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spc="-120" dirty="0">
                <a:latin typeface="Times New Roman"/>
                <a:cs typeface="Times New Roman"/>
              </a:rPr>
              <a:t>We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proposed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a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preclinical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study 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and </a:t>
            </a:r>
            <a:r>
              <a:rPr sz="2400" dirty="0">
                <a:latin typeface="Times New Roman"/>
                <a:cs typeface="Times New Roman"/>
              </a:rPr>
              <a:t>provided </a:t>
            </a:r>
            <a:r>
              <a:rPr sz="2400" spc="-5" dirty="0">
                <a:latin typeface="Times New Roman"/>
                <a:cs typeface="Times New Roman"/>
              </a:rPr>
              <a:t>quantitative analysis results after the microscope 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investigation.</a:t>
            </a:r>
            <a:endParaRPr sz="2400" dirty="0">
              <a:latin typeface="Times New Roman"/>
              <a:cs typeface="Times New Roman"/>
            </a:endParaRPr>
          </a:p>
        </p:txBody>
      </p:sp>
      <p:pic>
        <p:nvPicPr>
          <p:cNvPr id="9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200" y="323850"/>
            <a:ext cx="1160774" cy="852891"/>
          </a:xfrm>
          <a:prstGeom prst="rect">
            <a:avLst/>
          </a:prstGeom>
        </p:spPr>
      </p:pic>
      <p:pic>
        <p:nvPicPr>
          <p:cNvPr id="10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124200" y="323850"/>
            <a:ext cx="937259" cy="821080"/>
          </a:xfrm>
          <a:prstGeom prst="rect">
            <a:avLst/>
          </a:prstGeom>
        </p:spPr>
      </p:pic>
      <p:pic>
        <p:nvPicPr>
          <p:cNvPr id="11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831680" y="323850"/>
            <a:ext cx="952009" cy="85298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Юрий\Downloads\ilovepdf_pages-to-jpg (1)\13_krasavin_pages-to-jpg-0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996981"/>
            <a:ext cx="4343400" cy="6203919"/>
          </a:xfrm>
          <a:prstGeom prst="rect">
            <a:avLst/>
          </a:prstGeom>
          <a:noFill/>
        </p:spPr>
      </p:pic>
      <p:pic>
        <p:nvPicPr>
          <p:cNvPr id="1027" name="Picture 3" descr="C:\Users\Юрий\Downloads\ilovepdf_pages-to-jpg (1)\13_krasavin_pages-to-jpg-00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933450"/>
            <a:ext cx="4306065" cy="6150593"/>
          </a:xfrm>
          <a:prstGeom prst="rect">
            <a:avLst/>
          </a:prstGeom>
          <a:noFill/>
        </p:spPr>
      </p:pic>
      <p:sp>
        <p:nvSpPr>
          <p:cNvPr id="4" name="object 2"/>
          <p:cNvSpPr txBox="1">
            <a:spLocks noGrp="1"/>
          </p:cNvSpPr>
          <p:nvPr>
            <p:ph type="title"/>
          </p:nvPr>
        </p:nvSpPr>
        <p:spPr>
          <a:xfrm>
            <a:off x="4343400" y="323850"/>
            <a:ext cx="5562600" cy="6905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dirty="0"/>
              <a:t>Research Background </a:t>
            </a:r>
            <a:endParaRPr dirty="0"/>
          </a:p>
        </p:txBody>
      </p:sp>
      <p:pic>
        <p:nvPicPr>
          <p:cNvPr id="5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57200" y="323850"/>
            <a:ext cx="1160774" cy="852891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124200" y="323850"/>
            <a:ext cx="937259" cy="821080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831680" y="323850"/>
            <a:ext cx="952009" cy="852985"/>
          </a:xfrm>
          <a:prstGeom prst="rect">
            <a:avLst/>
          </a:prstGeom>
        </p:spPr>
      </p:pic>
      <p:pic>
        <p:nvPicPr>
          <p:cNvPr id="1029" name="Picture 5" descr="Изображение химической структуры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915400" y="1466850"/>
            <a:ext cx="2441189" cy="2667000"/>
          </a:xfrm>
          <a:prstGeom prst="rect">
            <a:avLst/>
          </a:prstGeom>
          <a:noFill/>
        </p:spPr>
      </p:pic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8229600" y="4362450"/>
          <a:ext cx="3733800" cy="1371600"/>
        </p:xfrm>
        <a:graphic>
          <a:graphicData uri="http://schemas.openxmlformats.org/drawingml/2006/table">
            <a:tbl>
              <a:tblPr/>
              <a:tblGrid>
                <a:gridCol w="3733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371600">
                <a:tc>
                  <a:txBody>
                    <a:bodyPr/>
                    <a:lstStyle/>
                    <a:p>
                      <a:pPr fontAlgn="t"/>
                      <a:r>
                        <a:rPr lang="en-US" sz="1600" dirty="0">
                          <a:latin typeface="Times New Roman" pitchFamily="18" charset="0"/>
                          <a:cs typeface="Times New Roman" pitchFamily="18" charset="0"/>
                        </a:rPr>
                        <a:t>4-amino-1-[(2</a:t>
                      </a:r>
                      <a:r>
                        <a:rPr lang="en-US" sz="1600" i="1" dirty="0">
                          <a:latin typeface="Times New Roman" pitchFamily="18" charset="0"/>
                          <a:cs typeface="Times New Roman" pitchFamily="18" charset="0"/>
                        </a:rPr>
                        <a:t>R</a:t>
                      </a:r>
                      <a:r>
                        <a:rPr lang="en-US" sz="1600" dirty="0">
                          <a:latin typeface="Times New Roman" pitchFamily="18" charset="0"/>
                          <a:cs typeface="Times New Roman" pitchFamily="18" charset="0"/>
                        </a:rPr>
                        <a:t>,3</a:t>
                      </a:r>
                      <a:r>
                        <a:rPr lang="en-US" sz="1600" i="1" dirty="0"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r>
                        <a:rPr lang="en-US" sz="1600" dirty="0">
                          <a:latin typeface="Times New Roman" pitchFamily="18" charset="0"/>
                          <a:cs typeface="Times New Roman" pitchFamily="18" charset="0"/>
                        </a:rPr>
                        <a:t>,4</a:t>
                      </a:r>
                      <a:r>
                        <a:rPr lang="en-US" sz="1600" i="1" dirty="0">
                          <a:latin typeface="Times New Roman" pitchFamily="18" charset="0"/>
                          <a:cs typeface="Times New Roman" pitchFamily="18" charset="0"/>
                        </a:rPr>
                        <a:t>R</a:t>
                      </a:r>
                      <a:r>
                        <a:rPr lang="en-US" sz="1600" dirty="0">
                          <a:latin typeface="Times New Roman" pitchFamily="18" charset="0"/>
                          <a:cs typeface="Times New Roman" pitchFamily="18" charset="0"/>
                        </a:rPr>
                        <a:t>,5</a:t>
                      </a:r>
                      <a:r>
                        <a:rPr lang="en-US" sz="1600" i="1" dirty="0">
                          <a:latin typeface="Times New Roman" pitchFamily="18" charset="0"/>
                          <a:cs typeface="Times New Roman" pitchFamily="18" charset="0"/>
                        </a:rPr>
                        <a:t>R</a:t>
                      </a:r>
                      <a:r>
                        <a:rPr lang="en-US" sz="1600" dirty="0">
                          <a:latin typeface="Times New Roman" pitchFamily="18" charset="0"/>
                          <a:cs typeface="Times New Roman" pitchFamily="18" charset="0"/>
                        </a:rPr>
                        <a:t>)-3,4-dihydroxy-5- (</a:t>
                      </a:r>
                      <a:r>
                        <a:rPr lang="en-US" sz="1600" dirty="0" err="1">
                          <a:latin typeface="Times New Roman" pitchFamily="18" charset="0"/>
                          <a:cs typeface="Times New Roman" pitchFamily="18" charset="0"/>
                        </a:rPr>
                        <a:t>hydroxymethyl</a:t>
                      </a:r>
                      <a:r>
                        <a:rPr lang="en-US" sz="1600" dirty="0">
                          <a:latin typeface="Times New Roman" pitchFamily="18" charset="0"/>
                          <a:cs typeface="Times New Roman" pitchFamily="18" charset="0"/>
                        </a:rPr>
                        <a:t>)oxolan-2-yl] pyrimidin-2-one</a:t>
                      </a:r>
                    </a:p>
                  </a:txBody>
                  <a:tcPr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8229600" y="5276850"/>
            <a:ext cx="408909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Cytarabine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(cytosine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arabinoside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Ara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-C)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-1752600" y="1314450"/>
            <a:ext cx="10454131" cy="6905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348605">
              <a:lnSpc>
                <a:spcPct val="100000"/>
              </a:lnSpc>
              <a:spcBef>
                <a:spcPts val="105"/>
              </a:spcBef>
            </a:pPr>
            <a:r>
              <a:rPr dirty="0"/>
              <a:t>Methods</a:t>
            </a:r>
            <a:r>
              <a:rPr spc="-40" dirty="0"/>
              <a:t> </a:t>
            </a:r>
            <a:r>
              <a:rPr dirty="0"/>
              <a:t>and</a:t>
            </a:r>
            <a:r>
              <a:rPr spc="-15" dirty="0"/>
              <a:t> </a:t>
            </a:r>
            <a:r>
              <a:rPr spc="-5" dirty="0"/>
              <a:t>materials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90600" y="2305050"/>
            <a:ext cx="10250170" cy="3454407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205740">
              <a:lnSpc>
                <a:spcPts val="2590"/>
              </a:lnSpc>
              <a:spcBef>
                <a:spcPts val="425"/>
              </a:spcBef>
            </a:pPr>
            <a:r>
              <a:rPr sz="2400" dirty="0">
                <a:latin typeface="Times New Roman"/>
                <a:cs typeface="Times New Roman"/>
              </a:rPr>
              <a:t>The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experiments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were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carried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out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at the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Laboratory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of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Radiation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Biology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from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the </a:t>
            </a:r>
            <a:r>
              <a:rPr sz="2400" spc="-5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Joint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Institute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for </a:t>
            </a:r>
            <a:r>
              <a:rPr sz="2400" spc="-5" dirty="0">
                <a:latin typeface="Times New Roman"/>
                <a:cs typeface="Times New Roman"/>
              </a:rPr>
              <a:t>Nuclear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Research.</a:t>
            </a: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400" dirty="0">
              <a:latin typeface="Times New Roman"/>
              <a:cs typeface="Times New Roman"/>
            </a:endParaRPr>
          </a:p>
          <a:p>
            <a:pPr marL="12700" marR="83820">
              <a:lnSpc>
                <a:spcPct val="90100"/>
              </a:lnSpc>
              <a:spcBef>
                <a:spcPts val="5"/>
              </a:spcBef>
            </a:pPr>
            <a:r>
              <a:rPr sz="2400" dirty="0">
                <a:latin typeface="Times New Roman"/>
                <a:cs typeface="Times New Roman"/>
              </a:rPr>
              <a:t>Research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topic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"Research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on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the </a:t>
            </a:r>
            <a:r>
              <a:rPr sz="2400" dirty="0">
                <a:latin typeface="Times New Roman"/>
                <a:cs typeface="Times New Roman"/>
              </a:rPr>
              <a:t>Biological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Effect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of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Heavy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Charged</a:t>
            </a:r>
            <a:r>
              <a:rPr sz="2400" dirty="0">
                <a:latin typeface="Times New Roman"/>
                <a:cs typeface="Times New Roman"/>
              </a:rPr>
              <a:t> Particles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with </a:t>
            </a:r>
            <a:r>
              <a:rPr sz="2400" spc="-58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Different </a:t>
            </a:r>
            <a:r>
              <a:rPr sz="2400" spc="-5" dirty="0">
                <a:latin typeface="Times New Roman"/>
                <a:cs typeface="Times New Roman"/>
              </a:rPr>
              <a:t>Energies", </a:t>
            </a:r>
            <a:r>
              <a:rPr sz="2400" dirty="0">
                <a:latin typeface="Times New Roman"/>
                <a:cs typeface="Times New Roman"/>
              </a:rPr>
              <a:t>with the 04-9-1077-2009/2023 </a:t>
            </a:r>
            <a:r>
              <a:rPr sz="2400" spc="-5" dirty="0">
                <a:latin typeface="Times New Roman"/>
                <a:cs typeface="Times New Roman"/>
              </a:rPr>
              <a:t>theme </a:t>
            </a:r>
            <a:r>
              <a:rPr sz="2400" dirty="0">
                <a:latin typeface="Times New Roman"/>
                <a:cs typeface="Times New Roman"/>
              </a:rPr>
              <a:t>code </a:t>
            </a:r>
            <a:r>
              <a:rPr sz="2400" spc="-5" dirty="0">
                <a:latin typeface="Times New Roman"/>
                <a:cs typeface="Times New Roman"/>
              </a:rPr>
              <a:t>from </a:t>
            </a:r>
            <a:r>
              <a:rPr sz="2400" dirty="0">
                <a:latin typeface="Times New Roman"/>
                <a:cs typeface="Times New Roman"/>
              </a:rPr>
              <a:t>the JINR 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Times New Roman"/>
                <a:cs typeface="Times New Roman"/>
              </a:rPr>
              <a:t>Topical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Plan.</a:t>
            </a:r>
            <a:endParaRPr sz="2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400" dirty="0">
              <a:latin typeface="Times New Roman"/>
              <a:cs typeface="Times New Roman"/>
            </a:endParaRPr>
          </a:p>
          <a:p>
            <a:pPr marL="12700" marR="5080">
              <a:lnSpc>
                <a:spcPct val="90000"/>
              </a:lnSpc>
            </a:pPr>
            <a:r>
              <a:rPr sz="2400" dirty="0">
                <a:latin typeface="Times New Roman"/>
                <a:cs typeface="Times New Roman"/>
              </a:rPr>
              <a:t>The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maintenance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and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all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procedures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on </a:t>
            </a:r>
            <a:r>
              <a:rPr sz="2400" spc="-5" dirty="0">
                <a:latin typeface="Times New Roman"/>
                <a:cs typeface="Times New Roman"/>
              </a:rPr>
              <a:t>animals </a:t>
            </a:r>
            <a:r>
              <a:rPr sz="2400" dirty="0">
                <a:latin typeface="Times New Roman"/>
                <a:cs typeface="Times New Roman"/>
              </a:rPr>
              <a:t>were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carried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out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in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accordance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with </a:t>
            </a:r>
            <a:r>
              <a:rPr sz="2400" spc="-5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the “International </a:t>
            </a:r>
            <a:r>
              <a:rPr sz="2400" spc="-5" dirty="0">
                <a:latin typeface="Times New Roman"/>
                <a:cs typeface="Times New Roman"/>
              </a:rPr>
              <a:t>Recommendations for Biomedical </a:t>
            </a:r>
            <a:r>
              <a:rPr sz="2400" dirty="0">
                <a:latin typeface="Times New Roman"/>
                <a:cs typeface="Times New Roman"/>
              </a:rPr>
              <a:t>Research </a:t>
            </a:r>
            <a:r>
              <a:rPr sz="2400" spc="-5" dirty="0">
                <a:latin typeface="Times New Roman"/>
                <a:cs typeface="Times New Roman"/>
              </a:rPr>
              <a:t>Using Animals” </a:t>
            </a:r>
            <a:r>
              <a:rPr sz="2400" dirty="0">
                <a:latin typeface="Times New Roman"/>
                <a:cs typeface="Times New Roman"/>
              </a:rPr>
              <a:t>of 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the</a:t>
            </a:r>
            <a:r>
              <a:rPr sz="2400" spc="-5" dirty="0">
                <a:latin typeface="Times New Roman"/>
                <a:cs typeface="Times New Roman"/>
              </a:rPr>
              <a:t> Council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of International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Medical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Organizations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(CIOMS),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Geneva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1985.</a:t>
            </a:r>
          </a:p>
        </p:txBody>
      </p:sp>
      <p:pic>
        <p:nvPicPr>
          <p:cNvPr id="9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200" y="323850"/>
            <a:ext cx="1160774" cy="852891"/>
          </a:xfrm>
          <a:prstGeom prst="rect">
            <a:avLst/>
          </a:prstGeom>
        </p:spPr>
      </p:pic>
      <p:pic>
        <p:nvPicPr>
          <p:cNvPr id="10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124200" y="323850"/>
            <a:ext cx="937259" cy="821080"/>
          </a:xfrm>
          <a:prstGeom prst="rect">
            <a:avLst/>
          </a:prstGeom>
        </p:spPr>
      </p:pic>
      <p:pic>
        <p:nvPicPr>
          <p:cNvPr id="11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831680" y="323850"/>
            <a:ext cx="952009" cy="85298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-762000" y="323850"/>
            <a:ext cx="10454131" cy="6905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348605">
              <a:lnSpc>
                <a:spcPct val="100000"/>
              </a:lnSpc>
              <a:spcBef>
                <a:spcPts val="105"/>
              </a:spcBef>
            </a:pPr>
            <a:r>
              <a:rPr dirty="0"/>
              <a:t>Methods</a:t>
            </a:r>
            <a:r>
              <a:rPr spc="-40" dirty="0"/>
              <a:t> </a:t>
            </a:r>
            <a:r>
              <a:rPr dirty="0"/>
              <a:t>and</a:t>
            </a:r>
            <a:r>
              <a:rPr spc="-15" dirty="0"/>
              <a:t> </a:t>
            </a:r>
            <a:r>
              <a:rPr spc="-5" dirty="0"/>
              <a:t>materials</a:t>
            </a: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96000" y="1771650"/>
            <a:ext cx="5486400" cy="3429000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6019800" y="5505450"/>
            <a:ext cx="5645659" cy="49949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1900"/>
              </a:lnSpc>
              <a:spcBef>
                <a:spcPts val="95"/>
              </a:spcBef>
            </a:pPr>
            <a:r>
              <a:rPr sz="1600" spc="-5" dirty="0">
                <a:latin typeface="Times New Roman"/>
                <a:cs typeface="Times New Roman"/>
              </a:rPr>
              <a:t>Irradiation</a:t>
            </a:r>
            <a:r>
              <a:rPr sz="1600" spc="5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procedure</a:t>
            </a:r>
            <a:r>
              <a:rPr sz="1600" spc="2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at</a:t>
            </a:r>
            <a:r>
              <a:rPr sz="1600" spc="1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the</a:t>
            </a:r>
            <a:r>
              <a:rPr sz="1600" spc="1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Phasatron</a:t>
            </a:r>
            <a:r>
              <a:rPr sz="1600" spc="2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of</a:t>
            </a:r>
            <a:r>
              <a:rPr sz="1600" spc="1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DLNP</a:t>
            </a:r>
            <a:r>
              <a:rPr sz="1600" spc="-6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JINR;</a:t>
            </a:r>
            <a:r>
              <a:rPr sz="1600" spc="1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experimental</a:t>
            </a:r>
            <a:endParaRPr sz="1600" dirty="0">
              <a:latin typeface="Times New Roman"/>
              <a:cs typeface="Times New Roman"/>
            </a:endParaRPr>
          </a:p>
          <a:p>
            <a:pPr marL="2540" algn="ctr">
              <a:lnSpc>
                <a:spcPts val="1900"/>
              </a:lnSpc>
            </a:pPr>
            <a:r>
              <a:rPr sz="1600" spc="-5" dirty="0">
                <a:latin typeface="Times New Roman"/>
                <a:cs typeface="Times New Roman"/>
              </a:rPr>
              <a:t>equipment</a:t>
            </a:r>
            <a:r>
              <a:rPr sz="1600" spc="3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with</a:t>
            </a:r>
            <a:r>
              <a:rPr sz="1600" dirty="0">
                <a:latin typeface="Times New Roman"/>
                <a:cs typeface="Times New Roman"/>
              </a:rPr>
              <a:t> fixing</a:t>
            </a:r>
            <a:r>
              <a:rPr sz="1600" spc="-5" dirty="0">
                <a:latin typeface="Times New Roman"/>
                <a:cs typeface="Times New Roman"/>
              </a:rPr>
              <a:t> containers</a:t>
            </a: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38200" y="1543050"/>
            <a:ext cx="4966970" cy="259814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2400" dirty="0">
                <a:latin typeface="Times New Roman"/>
                <a:cs typeface="Times New Roman"/>
              </a:rPr>
              <a:t>16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male,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Sprague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Dawley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rats;</a:t>
            </a:r>
          </a:p>
          <a:p>
            <a:pPr marL="299085" marR="5080" indent="-287020">
              <a:lnSpc>
                <a:spcPct val="100000"/>
              </a:lnSpc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2400" spc="-30" dirty="0">
                <a:latin typeface="Times New Roman"/>
                <a:cs typeface="Times New Roman"/>
              </a:rPr>
              <a:t>Average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weight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of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160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grams,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being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7 </a:t>
            </a:r>
            <a:r>
              <a:rPr sz="2400" spc="-58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weeks </a:t>
            </a:r>
            <a:r>
              <a:rPr sz="2400" dirty="0">
                <a:latin typeface="Times New Roman"/>
                <a:cs typeface="Times New Roman"/>
              </a:rPr>
              <a:t>old</a:t>
            </a:r>
            <a:endParaRPr lang="en-US" sz="2400" dirty="0">
              <a:latin typeface="Times New Roman"/>
              <a:cs typeface="Times New Roman"/>
            </a:endParaRPr>
          </a:p>
          <a:p>
            <a:pPr marL="299085" marR="5080" indent="-287020">
              <a:lnSpc>
                <a:spcPct val="100000"/>
              </a:lnSpc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2400" dirty="0">
                <a:latin typeface="Times New Roman"/>
                <a:cs typeface="Times New Roman"/>
              </a:rPr>
              <a:t>12 received a 3Gy dose of protons 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with 170 MeV </a:t>
            </a:r>
            <a:r>
              <a:rPr sz="2400" spc="-10" dirty="0">
                <a:latin typeface="Times New Roman"/>
                <a:cs typeface="Times New Roman"/>
              </a:rPr>
              <a:t>energy </a:t>
            </a:r>
            <a:r>
              <a:rPr sz="2400" dirty="0">
                <a:latin typeface="Times New Roman"/>
                <a:cs typeface="Times New Roman"/>
              </a:rPr>
              <a:t>in the cranio- 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caudal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direction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at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0.8</a:t>
            </a:r>
            <a:r>
              <a:rPr sz="2400" spc="-5" dirty="0">
                <a:latin typeface="Times New Roman"/>
                <a:cs typeface="Times New Roman"/>
              </a:rPr>
              <a:t> Gy/min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dose </a:t>
            </a:r>
            <a:r>
              <a:rPr sz="2400" spc="-5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rate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762000" y="4210050"/>
            <a:ext cx="4893945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5080" indent="-28702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2400" dirty="0">
                <a:latin typeface="Times New Roman"/>
                <a:cs typeface="Times New Roman"/>
              </a:rPr>
              <a:t>The AraC dose of 0.4 </a:t>
            </a:r>
            <a:r>
              <a:rPr sz="2400" spc="-5" dirty="0">
                <a:latin typeface="Times New Roman"/>
                <a:cs typeface="Times New Roman"/>
              </a:rPr>
              <a:t>g/m^2 was 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administrated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into the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tail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vein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1-1.5h </a:t>
            </a:r>
            <a:r>
              <a:rPr sz="2400" spc="-5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before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the</a:t>
            </a:r>
            <a:r>
              <a:rPr sz="2400" spc="-5" dirty="0">
                <a:latin typeface="Times New Roman"/>
                <a:cs typeface="Times New Roman"/>
              </a:rPr>
              <a:t> irradiation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procedure</a:t>
            </a:r>
          </a:p>
        </p:txBody>
      </p:sp>
      <p:pic>
        <p:nvPicPr>
          <p:cNvPr id="12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57200" y="323850"/>
            <a:ext cx="1160774" cy="852891"/>
          </a:xfrm>
          <a:prstGeom prst="rect">
            <a:avLst/>
          </a:prstGeom>
        </p:spPr>
      </p:pic>
      <p:pic>
        <p:nvPicPr>
          <p:cNvPr id="13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124200" y="323850"/>
            <a:ext cx="937259" cy="821080"/>
          </a:xfrm>
          <a:prstGeom prst="rect">
            <a:avLst/>
          </a:prstGeom>
        </p:spPr>
      </p:pic>
      <p:pic>
        <p:nvPicPr>
          <p:cNvPr id="14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831680" y="323850"/>
            <a:ext cx="952009" cy="85298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-914400" y="400050"/>
            <a:ext cx="10454131" cy="6905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348605">
              <a:lnSpc>
                <a:spcPct val="100000"/>
              </a:lnSpc>
              <a:spcBef>
                <a:spcPts val="105"/>
              </a:spcBef>
            </a:pPr>
            <a:r>
              <a:rPr dirty="0"/>
              <a:t>Methods</a:t>
            </a:r>
            <a:r>
              <a:rPr spc="-40" dirty="0"/>
              <a:t> </a:t>
            </a:r>
            <a:r>
              <a:rPr dirty="0"/>
              <a:t>and</a:t>
            </a:r>
            <a:r>
              <a:rPr spc="-15" dirty="0"/>
              <a:t> </a:t>
            </a:r>
            <a:r>
              <a:rPr spc="-5" dirty="0"/>
              <a:t>materials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838200" y="1771650"/>
            <a:ext cx="6350635" cy="3433761"/>
          </a:xfrm>
          <a:prstGeom prst="rect">
            <a:avLst/>
          </a:prstGeom>
        </p:spPr>
        <p:txBody>
          <a:bodyPr vert="horz" wrap="square" lIns="0" tIns="83820" rIns="0" bIns="0" rtlCol="0">
            <a:spAutoFit/>
          </a:bodyPr>
          <a:lstStyle/>
          <a:p>
            <a:pPr marL="254000" marR="188595" indent="-229235">
              <a:lnSpc>
                <a:spcPts val="2300"/>
              </a:lnSpc>
              <a:spcBef>
                <a:spcPts val="660"/>
              </a:spcBef>
              <a:buFont typeface="Arial MT"/>
              <a:buChar char="•"/>
              <a:tabLst>
                <a:tab pos="254635" algn="l"/>
              </a:tabLst>
            </a:pPr>
            <a:r>
              <a:rPr sz="2400" dirty="0">
                <a:latin typeface="Times New Roman"/>
                <a:cs typeface="Times New Roman"/>
              </a:rPr>
              <a:t>The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organs</a:t>
            </a:r>
            <a:r>
              <a:rPr sz="2400" spc="-5" dirty="0">
                <a:latin typeface="Times New Roman"/>
                <a:cs typeface="Times New Roman"/>
              </a:rPr>
              <a:t> were </a:t>
            </a:r>
            <a:r>
              <a:rPr sz="2400" dirty="0">
                <a:latin typeface="Times New Roman"/>
                <a:cs typeface="Times New Roman"/>
              </a:rPr>
              <a:t>harvested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at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4,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24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and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48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hours </a:t>
            </a:r>
            <a:r>
              <a:rPr sz="2400" spc="-5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after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irradiation.</a:t>
            </a:r>
          </a:p>
          <a:p>
            <a:pPr marL="254000" marR="17780" indent="-229235">
              <a:lnSpc>
                <a:spcPts val="2300"/>
              </a:lnSpc>
              <a:spcBef>
                <a:spcPts val="1005"/>
              </a:spcBef>
              <a:buFont typeface="Arial MT"/>
              <a:buChar char="•"/>
              <a:tabLst>
                <a:tab pos="254635" algn="l"/>
              </a:tabLst>
            </a:pPr>
            <a:r>
              <a:rPr sz="2400" dirty="0">
                <a:latin typeface="Times New Roman"/>
                <a:cs typeface="Times New Roman"/>
              </a:rPr>
              <a:t>In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order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to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preserve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the</a:t>
            </a:r>
            <a:r>
              <a:rPr sz="2400" spc="-10" dirty="0">
                <a:latin typeface="Times New Roman"/>
                <a:cs typeface="Times New Roman"/>
              </a:rPr>
              <a:t> organs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in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good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conditions </a:t>
            </a:r>
            <a:r>
              <a:rPr sz="2400" spc="-5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dehydration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protocol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was</a:t>
            </a:r>
            <a:r>
              <a:rPr sz="2400" dirty="0">
                <a:latin typeface="Times New Roman"/>
                <a:cs typeface="Times New Roman"/>
              </a:rPr>
              <a:t> followed.</a:t>
            </a:r>
          </a:p>
          <a:p>
            <a:pPr marL="254000" indent="-229235">
              <a:lnSpc>
                <a:spcPts val="2595"/>
              </a:lnSpc>
              <a:spcBef>
                <a:spcPts val="455"/>
              </a:spcBef>
              <a:buFont typeface="Arial MT"/>
              <a:buChar char="•"/>
              <a:tabLst>
                <a:tab pos="254635" algn="l"/>
              </a:tabLst>
            </a:pPr>
            <a:r>
              <a:rPr sz="2400" dirty="0">
                <a:latin typeface="Times New Roman"/>
                <a:cs typeface="Times New Roman"/>
              </a:rPr>
              <a:t>The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organs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underwent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paraffinization</a:t>
            </a:r>
            <a:endParaRPr sz="2400" dirty="0">
              <a:latin typeface="Times New Roman"/>
              <a:cs typeface="Times New Roman"/>
            </a:endParaRPr>
          </a:p>
          <a:p>
            <a:pPr marL="254000">
              <a:lnSpc>
                <a:spcPts val="2595"/>
              </a:lnSpc>
            </a:pPr>
            <a:r>
              <a:rPr sz="2400" dirty="0">
                <a:latin typeface="Times New Roman"/>
                <a:cs typeface="Times New Roman"/>
              </a:rPr>
              <a:t>procedure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and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were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placed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into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filling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rings</a:t>
            </a:r>
          </a:p>
          <a:p>
            <a:pPr marL="254000" marR="161290" indent="-229235">
              <a:lnSpc>
                <a:spcPct val="80000"/>
              </a:lnSpc>
              <a:spcBef>
                <a:spcPts val="994"/>
              </a:spcBef>
              <a:buFont typeface="Arial MT"/>
              <a:buChar char="•"/>
              <a:tabLst>
                <a:tab pos="254635" algn="l"/>
              </a:tabLst>
            </a:pPr>
            <a:r>
              <a:rPr sz="2400" spc="-5" dirty="0">
                <a:latin typeface="Times New Roman"/>
                <a:cs typeface="Times New Roman"/>
              </a:rPr>
              <a:t>Using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Thermo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Scientific</a:t>
            </a:r>
            <a:r>
              <a:rPr sz="2400" spc="-7" baseline="24305" dirty="0">
                <a:latin typeface="Times New Roman"/>
                <a:cs typeface="Times New Roman"/>
              </a:rPr>
              <a:t>TM</a:t>
            </a:r>
            <a:r>
              <a:rPr sz="2400" spc="254" baseline="2430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HM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340E Electronic </a:t>
            </a:r>
            <a:r>
              <a:rPr sz="2400" spc="-58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Microtome </a:t>
            </a:r>
            <a:r>
              <a:rPr sz="2400" dirty="0">
                <a:latin typeface="Times New Roman"/>
                <a:cs typeface="Times New Roman"/>
              </a:rPr>
              <a:t>Cool-Cut 12 </a:t>
            </a:r>
            <a:r>
              <a:rPr sz="2400" spc="-5" dirty="0">
                <a:latin typeface="Times New Roman"/>
                <a:cs typeface="Times New Roman"/>
              </a:rPr>
              <a:t>slides </a:t>
            </a:r>
            <a:r>
              <a:rPr sz="2400" dirty="0">
                <a:latin typeface="Times New Roman"/>
                <a:cs typeface="Times New Roman"/>
              </a:rPr>
              <a:t>with 8 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micrometers </a:t>
            </a:r>
            <a:r>
              <a:rPr sz="2400" dirty="0">
                <a:latin typeface="Times New Roman"/>
                <a:cs typeface="Times New Roman"/>
              </a:rPr>
              <a:t>thickness were prepared for each 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paraffin</a:t>
            </a:r>
            <a:r>
              <a:rPr sz="2400" spc="-5" dirty="0">
                <a:latin typeface="Times New Roman"/>
                <a:cs typeface="Times New Roman"/>
              </a:rPr>
              <a:t> embedded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organ.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38200" y="5276850"/>
            <a:ext cx="4711700" cy="677493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241300" marR="5080" indent="-229235">
              <a:lnSpc>
                <a:spcPct val="80000"/>
              </a:lnSpc>
              <a:spcBef>
                <a:spcPts val="675"/>
              </a:spcBef>
              <a:buFont typeface="Arial MT"/>
              <a:buChar char="•"/>
              <a:tabLst>
                <a:tab pos="241935" algn="l"/>
              </a:tabLst>
            </a:pPr>
            <a:r>
              <a:rPr sz="2400" dirty="0">
                <a:latin typeface="Times New Roman"/>
                <a:cs typeface="Times New Roman"/>
              </a:rPr>
              <a:t>The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slides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were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stained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using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Mayer </a:t>
            </a:r>
            <a:r>
              <a:rPr sz="2400" spc="-58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Hematoxylin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and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Eosin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method.</a:t>
            </a:r>
            <a:endParaRPr sz="2400" dirty="0">
              <a:latin typeface="Times New Roman"/>
              <a:cs typeface="Times New Roman"/>
            </a:endParaRPr>
          </a:p>
        </p:txBody>
      </p:sp>
      <p:pic>
        <p:nvPicPr>
          <p:cNvPr id="10" name="object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315200" y="2076450"/>
            <a:ext cx="4226052" cy="3064290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7239000" y="5353050"/>
            <a:ext cx="4290060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5244">
              <a:lnSpc>
                <a:spcPts val="1780"/>
              </a:lnSpc>
              <a:spcBef>
                <a:spcPts val="100"/>
              </a:spcBef>
            </a:pPr>
            <a:r>
              <a:rPr sz="1500" dirty="0">
                <a:latin typeface="Times New Roman"/>
                <a:cs typeface="Times New Roman"/>
              </a:rPr>
              <a:t>Electronic</a:t>
            </a:r>
            <a:r>
              <a:rPr sz="1500" spc="-30" dirty="0">
                <a:latin typeface="Times New Roman"/>
                <a:cs typeface="Times New Roman"/>
              </a:rPr>
              <a:t> </a:t>
            </a:r>
            <a:r>
              <a:rPr sz="1500" spc="-5" dirty="0">
                <a:latin typeface="Times New Roman"/>
                <a:cs typeface="Times New Roman"/>
              </a:rPr>
              <a:t>microtome</a:t>
            </a:r>
            <a:r>
              <a:rPr sz="1500" spc="-10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and</a:t>
            </a:r>
            <a:r>
              <a:rPr sz="1500" spc="-10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the</a:t>
            </a:r>
            <a:r>
              <a:rPr sz="1500" spc="-20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additional</a:t>
            </a:r>
            <a:r>
              <a:rPr sz="1500" spc="-15" dirty="0">
                <a:latin typeface="Times New Roman"/>
                <a:cs typeface="Times New Roman"/>
              </a:rPr>
              <a:t> </a:t>
            </a:r>
            <a:r>
              <a:rPr sz="1500" spc="-5" dirty="0">
                <a:latin typeface="Times New Roman"/>
                <a:cs typeface="Times New Roman"/>
              </a:rPr>
              <a:t>equipment</a:t>
            </a:r>
            <a:r>
              <a:rPr sz="1500" spc="-40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for</a:t>
            </a:r>
          </a:p>
          <a:p>
            <a:pPr marL="12700">
              <a:lnSpc>
                <a:spcPts val="1780"/>
              </a:lnSpc>
            </a:pPr>
            <a:r>
              <a:rPr sz="1500" dirty="0">
                <a:latin typeface="Times New Roman"/>
                <a:cs typeface="Times New Roman"/>
              </a:rPr>
              <a:t>cutting</a:t>
            </a:r>
            <a:r>
              <a:rPr sz="1500" spc="-50" dirty="0">
                <a:latin typeface="Times New Roman"/>
                <a:cs typeface="Times New Roman"/>
              </a:rPr>
              <a:t> </a:t>
            </a:r>
            <a:r>
              <a:rPr sz="1500" spc="-5" dirty="0">
                <a:latin typeface="Times New Roman"/>
                <a:cs typeface="Times New Roman"/>
              </a:rPr>
              <a:t>slices</a:t>
            </a:r>
            <a:r>
              <a:rPr sz="1500" spc="-20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(flotation</a:t>
            </a:r>
            <a:r>
              <a:rPr sz="1500" spc="-4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bath,</a:t>
            </a:r>
            <a:r>
              <a:rPr sz="1500" spc="-25" dirty="0">
                <a:latin typeface="Times New Roman"/>
                <a:cs typeface="Times New Roman"/>
              </a:rPr>
              <a:t> </a:t>
            </a:r>
            <a:r>
              <a:rPr sz="1500" spc="-5" dirty="0">
                <a:latin typeface="Times New Roman"/>
                <a:cs typeface="Times New Roman"/>
              </a:rPr>
              <a:t>tweezers, </a:t>
            </a:r>
            <a:r>
              <a:rPr sz="1500" dirty="0">
                <a:latin typeface="Times New Roman"/>
                <a:cs typeface="Times New Roman"/>
              </a:rPr>
              <a:t>brushes,</a:t>
            </a:r>
            <a:r>
              <a:rPr sz="1500" spc="-10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glasses)</a:t>
            </a:r>
          </a:p>
        </p:txBody>
      </p:sp>
      <p:pic>
        <p:nvPicPr>
          <p:cNvPr id="12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57200" y="323850"/>
            <a:ext cx="1160774" cy="852891"/>
          </a:xfrm>
          <a:prstGeom prst="rect">
            <a:avLst/>
          </a:prstGeom>
        </p:spPr>
      </p:pic>
      <p:pic>
        <p:nvPicPr>
          <p:cNvPr id="13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124200" y="323850"/>
            <a:ext cx="937259" cy="821080"/>
          </a:xfrm>
          <a:prstGeom prst="rect">
            <a:avLst/>
          </a:prstGeom>
        </p:spPr>
      </p:pic>
      <p:pic>
        <p:nvPicPr>
          <p:cNvPr id="14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831680" y="323850"/>
            <a:ext cx="952009" cy="85298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95800" y="247650"/>
            <a:ext cx="4420870" cy="10009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ts val="4400"/>
              </a:lnSpc>
              <a:spcBef>
                <a:spcPts val="105"/>
              </a:spcBef>
            </a:pPr>
            <a:r>
              <a:rPr sz="3800" dirty="0"/>
              <a:t>Methods</a:t>
            </a:r>
            <a:r>
              <a:rPr sz="3800" spc="-80" dirty="0"/>
              <a:t> </a:t>
            </a:r>
            <a:r>
              <a:rPr sz="3800" dirty="0"/>
              <a:t>and</a:t>
            </a:r>
            <a:r>
              <a:rPr sz="3800" spc="-35" dirty="0"/>
              <a:t> </a:t>
            </a:r>
            <a:r>
              <a:rPr sz="3800" dirty="0"/>
              <a:t>materials</a:t>
            </a:r>
          </a:p>
          <a:p>
            <a:pPr marL="635" algn="ctr">
              <a:lnSpc>
                <a:spcPts val="3320"/>
              </a:lnSpc>
            </a:pPr>
            <a:r>
              <a:rPr sz="2900" spc="-5" dirty="0"/>
              <a:t>Experimental</a:t>
            </a:r>
            <a:r>
              <a:rPr sz="2900" spc="-30" dirty="0"/>
              <a:t> </a:t>
            </a:r>
            <a:r>
              <a:rPr sz="2900" dirty="0"/>
              <a:t>groups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324600" y="1847850"/>
            <a:ext cx="2045335" cy="928459"/>
          </a:xfrm>
          <a:prstGeom prst="rect">
            <a:avLst/>
          </a:prstGeom>
          <a:solidFill>
            <a:srgbClr val="DAE2F3"/>
          </a:solidFill>
          <a:ln w="38100">
            <a:solidFill>
              <a:srgbClr val="1F3863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200">
              <a:latin typeface="Times New Roman"/>
              <a:cs typeface="Times New Roman"/>
            </a:endParaRPr>
          </a:p>
          <a:p>
            <a:pPr marL="447040" marR="99695" indent="-340360">
              <a:lnSpc>
                <a:spcPts val="2280"/>
              </a:lnSpc>
            </a:pPr>
            <a:r>
              <a:rPr sz="2200" spc="-5" dirty="0">
                <a:latin typeface="Times New Roman"/>
                <a:cs typeface="Times New Roman"/>
              </a:rPr>
              <a:t>4h_3Gy</a:t>
            </a:r>
            <a:r>
              <a:rPr sz="2200" spc="-3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group</a:t>
            </a:r>
            <a:r>
              <a:rPr sz="2200" spc="-2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– </a:t>
            </a:r>
            <a:r>
              <a:rPr sz="2200" spc="-53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2</a:t>
            </a:r>
            <a:r>
              <a:rPr sz="2200" spc="-2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animals;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534400" y="1847850"/>
            <a:ext cx="2045335" cy="928459"/>
          </a:xfrm>
          <a:prstGeom prst="rect">
            <a:avLst/>
          </a:prstGeom>
          <a:solidFill>
            <a:srgbClr val="F8CAAC"/>
          </a:solidFill>
          <a:ln w="38100">
            <a:solidFill>
              <a:srgbClr val="C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200">
              <a:latin typeface="Times New Roman"/>
              <a:cs typeface="Times New Roman"/>
            </a:endParaRPr>
          </a:p>
          <a:p>
            <a:pPr marL="445770" marR="80010" indent="-361315">
              <a:lnSpc>
                <a:spcPts val="2280"/>
              </a:lnSpc>
            </a:pPr>
            <a:r>
              <a:rPr sz="2200" dirty="0">
                <a:latin typeface="Times New Roman"/>
                <a:cs typeface="Times New Roman"/>
              </a:rPr>
              <a:t>4h_3Gy+AraC</a:t>
            </a:r>
            <a:r>
              <a:rPr sz="2200" spc="-10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– </a:t>
            </a:r>
            <a:r>
              <a:rPr sz="2200" spc="-53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2</a:t>
            </a:r>
            <a:r>
              <a:rPr sz="2200" spc="-2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animals;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324600" y="3219450"/>
            <a:ext cx="2045335" cy="918200"/>
          </a:xfrm>
          <a:prstGeom prst="rect">
            <a:avLst/>
          </a:prstGeom>
          <a:solidFill>
            <a:srgbClr val="DAE2F3"/>
          </a:solidFill>
          <a:ln w="38100">
            <a:solidFill>
              <a:srgbClr val="1F3863"/>
            </a:solidFill>
          </a:ln>
        </p:spPr>
        <p:txBody>
          <a:bodyPr vert="horz" wrap="square" lIns="0" tIns="274320" rIns="0" bIns="0" rtlCol="0">
            <a:spAutoFit/>
          </a:bodyPr>
          <a:lstStyle/>
          <a:p>
            <a:pPr marL="140335">
              <a:lnSpc>
                <a:spcPts val="2460"/>
              </a:lnSpc>
              <a:spcBef>
                <a:spcPts val="2160"/>
              </a:spcBef>
            </a:pPr>
            <a:r>
              <a:rPr sz="2200" dirty="0">
                <a:latin typeface="Times New Roman"/>
                <a:cs typeface="Times New Roman"/>
              </a:rPr>
              <a:t>24h_3Gy</a:t>
            </a:r>
            <a:r>
              <a:rPr sz="2200" spc="-6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group</a:t>
            </a:r>
          </a:p>
          <a:p>
            <a:pPr marL="341630">
              <a:lnSpc>
                <a:spcPts val="2460"/>
              </a:lnSpc>
            </a:pPr>
            <a:r>
              <a:rPr sz="2200" spc="-5" dirty="0">
                <a:latin typeface="Times New Roman"/>
                <a:cs typeface="Times New Roman"/>
              </a:rPr>
              <a:t>–</a:t>
            </a:r>
            <a:r>
              <a:rPr sz="2200" spc="-2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2</a:t>
            </a:r>
            <a:r>
              <a:rPr sz="2200" spc="-10" dirty="0">
                <a:latin typeface="Times New Roman"/>
                <a:cs typeface="Times New Roman"/>
              </a:rPr>
              <a:t> animals;</a:t>
            </a:r>
            <a:endParaRPr sz="2200" dirty="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534400" y="3219450"/>
            <a:ext cx="2045335" cy="1063753"/>
          </a:xfrm>
          <a:prstGeom prst="rect">
            <a:avLst/>
          </a:prstGeom>
          <a:solidFill>
            <a:srgbClr val="F8CAAC"/>
          </a:solidFill>
          <a:ln w="38100">
            <a:solidFill>
              <a:srgbClr val="C00000"/>
            </a:solidFill>
          </a:ln>
        </p:spPr>
        <p:txBody>
          <a:bodyPr vert="horz" wrap="square" lIns="0" tIns="177165" rIns="0" bIns="0" rtlCol="0">
            <a:spAutoFit/>
          </a:bodyPr>
          <a:lstStyle/>
          <a:p>
            <a:pPr marL="119380" marR="113030" algn="ctr">
              <a:lnSpc>
                <a:spcPts val="2280"/>
              </a:lnSpc>
              <a:spcBef>
                <a:spcPts val="1395"/>
              </a:spcBef>
            </a:pPr>
            <a:r>
              <a:rPr sz="2200" spc="-5" dirty="0">
                <a:latin typeface="Times New Roman"/>
                <a:cs typeface="Times New Roman"/>
              </a:rPr>
              <a:t>2</a:t>
            </a:r>
            <a:r>
              <a:rPr sz="2200" dirty="0">
                <a:latin typeface="Times New Roman"/>
                <a:cs typeface="Times New Roman"/>
              </a:rPr>
              <a:t>4</a:t>
            </a:r>
            <a:r>
              <a:rPr sz="2200" spc="-5" dirty="0">
                <a:latin typeface="Times New Roman"/>
                <a:cs typeface="Times New Roman"/>
              </a:rPr>
              <a:t>h</a:t>
            </a:r>
            <a:r>
              <a:rPr sz="2200" dirty="0">
                <a:latin typeface="Times New Roman"/>
                <a:cs typeface="Times New Roman"/>
              </a:rPr>
              <a:t>_</a:t>
            </a:r>
            <a:r>
              <a:rPr sz="2200" spc="-5" dirty="0">
                <a:latin typeface="Times New Roman"/>
                <a:cs typeface="Times New Roman"/>
              </a:rPr>
              <a:t>3G</a:t>
            </a:r>
            <a:r>
              <a:rPr sz="2200" spc="10" dirty="0">
                <a:latin typeface="Times New Roman"/>
                <a:cs typeface="Times New Roman"/>
              </a:rPr>
              <a:t>y</a:t>
            </a:r>
            <a:r>
              <a:rPr sz="2200" spc="-5" dirty="0">
                <a:latin typeface="Times New Roman"/>
                <a:cs typeface="Times New Roman"/>
              </a:rPr>
              <a:t>+AraC  group – 2 </a:t>
            </a:r>
            <a:r>
              <a:rPr sz="220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animals;</a:t>
            </a:r>
            <a:endParaRPr sz="2200" dirty="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324600" y="4895850"/>
            <a:ext cx="2057400" cy="914399"/>
          </a:xfrm>
          <a:prstGeom prst="rect">
            <a:avLst/>
          </a:prstGeom>
          <a:solidFill>
            <a:srgbClr val="DAE2F3"/>
          </a:solidFill>
          <a:ln w="38100">
            <a:solidFill>
              <a:srgbClr val="1F3863"/>
            </a:solidFill>
          </a:ln>
        </p:spPr>
        <p:txBody>
          <a:bodyPr vert="horz" wrap="square" lIns="0" tIns="273685" rIns="0" bIns="0" rtlCol="0">
            <a:spAutoFit/>
          </a:bodyPr>
          <a:lstStyle/>
          <a:p>
            <a:pPr marL="140335">
              <a:lnSpc>
                <a:spcPts val="2460"/>
              </a:lnSpc>
              <a:spcBef>
                <a:spcPts val="2155"/>
              </a:spcBef>
            </a:pPr>
            <a:r>
              <a:rPr sz="2200" spc="-5" dirty="0">
                <a:latin typeface="Times New Roman"/>
                <a:cs typeface="Times New Roman"/>
              </a:rPr>
              <a:t>48h_3Gy</a:t>
            </a:r>
            <a:r>
              <a:rPr sz="2200" spc="-4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group</a:t>
            </a:r>
            <a:endParaRPr sz="2200" dirty="0">
              <a:latin typeface="Times New Roman"/>
              <a:cs typeface="Times New Roman"/>
            </a:endParaRPr>
          </a:p>
          <a:p>
            <a:pPr marL="341630">
              <a:lnSpc>
                <a:spcPts val="2460"/>
              </a:lnSpc>
            </a:pPr>
            <a:r>
              <a:rPr sz="2200" spc="-5" dirty="0">
                <a:latin typeface="Times New Roman"/>
                <a:cs typeface="Times New Roman"/>
              </a:rPr>
              <a:t>–</a:t>
            </a:r>
            <a:r>
              <a:rPr sz="2200" spc="-2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2</a:t>
            </a:r>
            <a:r>
              <a:rPr sz="2200" spc="-10" dirty="0">
                <a:latin typeface="Times New Roman"/>
                <a:cs typeface="Times New Roman"/>
              </a:rPr>
              <a:t> animals;</a:t>
            </a:r>
            <a:endParaRPr sz="2200" dirty="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534400" y="4895850"/>
            <a:ext cx="2057400" cy="1049775"/>
          </a:xfrm>
          <a:prstGeom prst="rect">
            <a:avLst/>
          </a:prstGeom>
          <a:solidFill>
            <a:srgbClr val="F8CAAC"/>
          </a:solidFill>
          <a:ln w="38100">
            <a:solidFill>
              <a:srgbClr val="C00000"/>
            </a:solidFill>
          </a:ln>
        </p:spPr>
        <p:txBody>
          <a:bodyPr vert="horz" wrap="square" lIns="0" tIns="164465" rIns="0" bIns="0" rtlCol="0">
            <a:spAutoFit/>
          </a:bodyPr>
          <a:lstStyle/>
          <a:p>
            <a:pPr marL="119380" marR="113030" algn="ctr">
              <a:lnSpc>
                <a:spcPct val="86800"/>
              </a:lnSpc>
              <a:spcBef>
                <a:spcPts val="1295"/>
              </a:spcBef>
            </a:pPr>
            <a:r>
              <a:rPr sz="2200" spc="-5" dirty="0">
                <a:latin typeface="Times New Roman"/>
                <a:cs typeface="Times New Roman"/>
              </a:rPr>
              <a:t>4</a:t>
            </a:r>
            <a:r>
              <a:rPr sz="2200" dirty="0">
                <a:latin typeface="Times New Roman"/>
                <a:cs typeface="Times New Roman"/>
              </a:rPr>
              <a:t>8</a:t>
            </a:r>
            <a:r>
              <a:rPr sz="2200" spc="-5" dirty="0">
                <a:latin typeface="Times New Roman"/>
                <a:cs typeface="Times New Roman"/>
              </a:rPr>
              <a:t>h</a:t>
            </a:r>
            <a:r>
              <a:rPr sz="2200" dirty="0">
                <a:latin typeface="Times New Roman"/>
                <a:cs typeface="Times New Roman"/>
              </a:rPr>
              <a:t>_</a:t>
            </a:r>
            <a:r>
              <a:rPr sz="2200" spc="-5" dirty="0">
                <a:latin typeface="Times New Roman"/>
                <a:cs typeface="Times New Roman"/>
              </a:rPr>
              <a:t>3G</a:t>
            </a:r>
            <a:r>
              <a:rPr sz="2200" spc="10" dirty="0">
                <a:latin typeface="Times New Roman"/>
                <a:cs typeface="Times New Roman"/>
              </a:rPr>
              <a:t>y</a:t>
            </a:r>
            <a:r>
              <a:rPr sz="2200" spc="-5" dirty="0">
                <a:latin typeface="Times New Roman"/>
                <a:cs typeface="Times New Roman"/>
              </a:rPr>
              <a:t>+AraC  group – 2 </a:t>
            </a:r>
            <a:r>
              <a:rPr sz="220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animals</a:t>
            </a:r>
            <a:r>
              <a:rPr sz="2200" spc="-5" dirty="0">
                <a:latin typeface="Calibri"/>
                <a:cs typeface="Calibri"/>
              </a:rPr>
              <a:t>;</a:t>
            </a:r>
            <a:endParaRPr sz="2200" dirty="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447801" y="3219450"/>
            <a:ext cx="2438400" cy="781624"/>
          </a:xfrm>
          <a:prstGeom prst="rect">
            <a:avLst/>
          </a:prstGeom>
          <a:solidFill>
            <a:srgbClr val="C5DFB4"/>
          </a:solidFill>
          <a:ln w="38100">
            <a:solidFill>
              <a:srgbClr val="385622"/>
            </a:solidFill>
          </a:ln>
        </p:spPr>
        <p:txBody>
          <a:bodyPr vert="horz" wrap="square" lIns="0" tIns="103505" rIns="0" bIns="0" rtlCol="0">
            <a:spAutoFit/>
          </a:bodyPr>
          <a:lstStyle/>
          <a:p>
            <a:pPr marL="199390" marR="194945" algn="ctr">
              <a:lnSpc>
                <a:spcPct val="100000"/>
              </a:lnSpc>
              <a:spcBef>
                <a:spcPts val="815"/>
              </a:spcBef>
            </a:pPr>
            <a:r>
              <a:rPr sz="2200" dirty="0">
                <a:latin typeface="Times New Roman"/>
                <a:cs typeface="Times New Roman"/>
              </a:rPr>
              <a:t>24h</a:t>
            </a:r>
            <a:r>
              <a:rPr sz="2200" spc="-6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control </a:t>
            </a:r>
            <a:r>
              <a:rPr sz="2200" spc="-53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group </a:t>
            </a:r>
            <a:r>
              <a:rPr sz="2200" spc="-5" dirty="0">
                <a:latin typeface="Times New Roman"/>
                <a:cs typeface="Times New Roman"/>
              </a:rPr>
              <a:t>– 2 </a:t>
            </a:r>
            <a:r>
              <a:rPr sz="220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animals;</a:t>
            </a:r>
            <a:endParaRPr sz="2200" dirty="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038600" y="3219450"/>
            <a:ext cx="2139950" cy="950901"/>
          </a:xfrm>
          <a:prstGeom prst="rect">
            <a:avLst/>
          </a:prstGeom>
          <a:solidFill>
            <a:srgbClr val="FFE699"/>
          </a:solidFill>
          <a:ln w="38100">
            <a:solidFill>
              <a:srgbClr val="BE9000"/>
            </a:solidFill>
          </a:ln>
        </p:spPr>
        <p:txBody>
          <a:bodyPr vert="horz" wrap="square" lIns="0" tIns="27114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135"/>
              </a:spcBef>
            </a:pPr>
            <a:r>
              <a:rPr sz="2200" spc="-5" dirty="0">
                <a:latin typeface="Times New Roman"/>
                <a:cs typeface="Times New Roman"/>
              </a:rPr>
              <a:t>24h_AraC–</a:t>
            </a:r>
            <a:r>
              <a:rPr sz="2200" spc="-3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2</a:t>
            </a:r>
            <a:endParaRPr sz="2200" dirty="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2200" spc="-5" dirty="0">
                <a:latin typeface="Times New Roman"/>
                <a:cs typeface="Times New Roman"/>
              </a:rPr>
              <a:t>animals;</a:t>
            </a:r>
            <a:endParaRPr sz="2200" dirty="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97611" y="1363480"/>
            <a:ext cx="140589" cy="5132570"/>
          </a:xfrm>
          <a:custGeom>
            <a:avLst/>
            <a:gdLst/>
            <a:ahLst/>
            <a:cxnLst/>
            <a:rect l="l" t="t" r="r" b="b"/>
            <a:pathLst>
              <a:path w="171450" h="4092575">
                <a:moveTo>
                  <a:pt x="57150" y="3920743"/>
                </a:moveTo>
                <a:lnTo>
                  <a:pt x="0" y="3920743"/>
                </a:lnTo>
                <a:lnTo>
                  <a:pt x="85725" y="4092193"/>
                </a:lnTo>
                <a:lnTo>
                  <a:pt x="157162" y="3949318"/>
                </a:lnTo>
                <a:lnTo>
                  <a:pt x="57150" y="3949318"/>
                </a:lnTo>
                <a:lnTo>
                  <a:pt x="57150" y="3920743"/>
                </a:lnTo>
                <a:close/>
              </a:path>
              <a:path w="171450" h="4092575">
                <a:moveTo>
                  <a:pt x="114300" y="0"/>
                </a:moveTo>
                <a:lnTo>
                  <a:pt x="57150" y="0"/>
                </a:lnTo>
                <a:lnTo>
                  <a:pt x="57150" y="3949318"/>
                </a:lnTo>
                <a:lnTo>
                  <a:pt x="114300" y="3949318"/>
                </a:lnTo>
                <a:lnTo>
                  <a:pt x="114300" y="0"/>
                </a:lnTo>
                <a:close/>
              </a:path>
              <a:path w="171450" h="4092575">
                <a:moveTo>
                  <a:pt x="171450" y="3920743"/>
                </a:moveTo>
                <a:lnTo>
                  <a:pt x="114300" y="3920743"/>
                </a:lnTo>
                <a:lnTo>
                  <a:pt x="114300" y="3949318"/>
                </a:lnTo>
                <a:lnTo>
                  <a:pt x="157162" y="3949318"/>
                </a:lnTo>
                <a:lnTo>
                  <a:pt x="171450" y="39207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381000" y="2762250"/>
            <a:ext cx="294953" cy="1729669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285"/>
              </a:lnSpc>
            </a:pPr>
            <a:r>
              <a:rPr sz="2000" dirty="0">
                <a:latin typeface="Times New Roman"/>
                <a:cs typeface="Times New Roman"/>
              </a:rPr>
              <a:t>TIMEPO</a:t>
            </a:r>
            <a:r>
              <a:rPr sz="2000" spc="5" dirty="0">
                <a:latin typeface="Times New Roman"/>
                <a:cs typeface="Times New Roman"/>
              </a:rPr>
              <a:t>I</a:t>
            </a:r>
            <a:r>
              <a:rPr sz="2000" dirty="0">
                <a:latin typeface="Times New Roman"/>
                <a:cs typeface="Times New Roman"/>
              </a:rPr>
              <a:t>NTS</a:t>
            </a:r>
          </a:p>
        </p:txBody>
      </p:sp>
      <p:pic>
        <p:nvPicPr>
          <p:cNvPr id="1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200" y="323850"/>
            <a:ext cx="1160774" cy="852891"/>
          </a:xfrm>
          <a:prstGeom prst="rect">
            <a:avLst/>
          </a:prstGeom>
        </p:spPr>
      </p:pic>
      <p:pic>
        <p:nvPicPr>
          <p:cNvPr id="18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124200" y="323850"/>
            <a:ext cx="937259" cy="821080"/>
          </a:xfrm>
          <a:prstGeom prst="rect">
            <a:avLst/>
          </a:prstGeom>
        </p:spPr>
      </p:pic>
      <p:pic>
        <p:nvPicPr>
          <p:cNvPr id="19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831680" y="323850"/>
            <a:ext cx="952009" cy="85298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-914400" y="247650"/>
            <a:ext cx="10454131" cy="6905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348605">
              <a:lnSpc>
                <a:spcPct val="100000"/>
              </a:lnSpc>
              <a:spcBef>
                <a:spcPts val="105"/>
              </a:spcBef>
            </a:pPr>
            <a:r>
              <a:rPr dirty="0"/>
              <a:t>Methods</a:t>
            </a:r>
            <a:r>
              <a:rPr spc="-40" dirty="0"/>
              <a:t> </a:t>
            </a:r>
            <a:r>
              <a:rPr dirty="0"/>
              <a:t>and</a:t>
            </a:r>
            <a:r>
              <a:rPr spc="-15" dirty="0"/>
              <a:t> </a:t>
            </a:r>
            <a:r>
              <a:rPr spc="-5" dirty="0"/>
              <a:t>materials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-457200" y="1619250"/>
            <a:ext cx="7315199" cy="5270802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702435" marR="1238885" indent="-229235">
              <a:lnSpc>
                <a:spcPts val="2590"/>
              </a:lnSpc>
              <a:spcBef>
                <a:spcPts val="425"/>
              </a:spcBef>
              <a:buFont typeface="Arial MT"/>
              <a:buChar char="•"/>
              <a:tabLst>
                <a:tab pos="1703705" algn="l"/>
              </a:tabLst>
            </a:pPr>
            <a:r>
              <a:rPr dirty="0"/>
              <a:t>The</a:t>
            </a:r>
            <a:r>
              <a:rPr spc="-25" dirty="0"/>
              <a:t> </a:t>
            </a:r>
            <a:r>
              <a:rPr dirty="0"/>
              <a:t>study</a:t>
            </a:r>
            <a:r>
              <a:rPr spc="-10" dirty="0"/>
              <a:t> </a:t>
            </a:r>
            <a:r>
              <a:rPr dirty="0"/>
              <a:t>of</a:t>
            </a:r>
            <a:r>
              <a:rPr spc="-5" dirty="0"/>
              <a:t> morphological</a:t>
            </a:r>
            <a:r>
              <a:rPr spc="-30" dirty="0"/>
              <a:t> </a:t>
            </a:r>
            <a:r>
              <a:rPr dirty="0"/>
              <a:t>changes</a:t>
            </a:r>
            <a:r>
              <a:rPr spc="-15" dirty="0"/>
              <a:t> </a:t>
            </a:r>
            <a:r>
              <a:rPr spc="-5" dirty="0"/>
              <a:t>was </a:t>
            </a:r>
            <a:r>
              <a:rPr spc="-585" dirty="0"/>
              <a:t> </a:t>
            </a:r>
            <a:r>
              <a:rPr spc="-5" dirty="0"/>
              <a:t>performed </a:t>
            </a:r>
            <a:r>
              <a:rPr dirty="0"/>
              <a:t>using a light </a:t>
            </a:r>
            <a:r>
              <a:rPr spc="-5" dirty="0"/>
              <a:t>microscope </a:t>
            </a:r>
            <a:r>
              <a:rPr dirty="0"/>
              <a:t> </a:t>
            </a:r>
            <a:r>
              <a:rPr spc="-5" dirty="0"/>
              <a:t>LOMOMikMed</a:t>
            </a:r>
            <a:r>
              <a:rPr dirty="0"/>
              <a:t> 2</a:t>
            </a:r>
          </a:p>
          <a:p>
            <a:pPr marL="1702435" marR="30480" indent="-229235">
              <a:lnSpc>
                <a:spcPct val="90100"/>
              </a:lnSpc>
              <a:spcBef>
                <a:spcPts val="960"/>
              </a:spcBef>
              <a:buFont typeface="Arial MT"/>
              <a:buChar char="•"/>
              <a:tabLst>
                <a:tab pos="1703705" algn="l"/>
              </a:tabLst>
            </a:pPr>
            <a:r>
              <a:rPr spc="-5" dirty="0"/>
              <a:t>For </a:t>
            </a:r>
            <a:r>
              <a:rPr dirty="0"/>
              <a:t>each tissue on every slide were acquired 10 </a:t>
            </a:r>
            <a:r>
              <a:rPr spc="5" dirty="0"/>
              <a:t> </a:t>
            </a:r>
            <a:r>
              <a:rPr dirty="0"/>
              <a:t>pictures</a:t>
            </a:r>
            <a:r>
              <a:rPr spc="-40" dirty="0"/>
              <a:t> </a:t>
            </a:r>
            <a:r>
              <a:rPr dirty="0"/>
              <a:t>with the</a:t>
            </a:r>
            <a:r>
              <a:rPr spc="-20" dirty="0"/>
              <a:t> </a:t>
            </a:r>
            <a:r>
              <a:rPr dirty="0"/>
              <a:t>40X </a:t>
            </a:r>
            <a:r>
              <a:rPr spc="-5" dirty="0"/>
              <a:t>magnification</a:t>
            </a:r>
            <a:r>
              <a:rPr spc="-45" dirty="0"/>
              <a:t> </a:t>
            </a:r>
            <a:r>
              <a:rPr dirty="0"/>
              <a:t>objective</a:t>
            </a:r>
            <a:r>
              <a:rPr spc="-15" dirty="0"/>
              <a:t> </a:t>
            </a:r>
            <a:r>
              <a:rPr dirty="0"/>
              <a:t>(NA </a:t>
            </a:r>
            <a:r>
              <a:rPr spc="-585" dirty="0"/>
              <a:t> </a:t>
            </a:r>
            <a:r>
              <a:rPr dirty="0"/>
              <a:t>0.65)</a:t>
            </a:r>
          </a:p>
          <a:p>
            <a:pPr marL="1702435" marR="1169035" indent="-229235">
              <a:lnSpc>
                <a:spcPts val="2590"/>
              </a:lnSpc>
              <a:spcBef>
                <a:spcPts val="1050"/>
              </a:spcBef>
              <a:buFont typeface="Arial MT"/>
              <a:buChar char="•"/>
              <a:tabLst>
                <a:tab pos="1703705" algn="l"/>
              </a:tabLst>
            </a:pPr>
            <a:r>
              <a:rPr spc="-25" dirty="0"/>
              <a:t>ToupCam</a:t>
            </a:r>
            <a:r>
              <a:rPr sz="2400" spc="-37" baseline="24305" dirty="0"/>
              <a:t>TM</a:t>
            </a:r>
            <a:r>
              <a:rPr sz="2400" spc="300" baseline="24305" dirty="0"/>
              <a:t> </a:t>
            </a:r>
            <a:r>
              <a:rPr sz="2400" dirty="0"/>
              <a:t>Industrial</a:t>
            </a:r>
            <a:r>
              <a:rPr sz="2400" spc="-45" dirty="0"/>
              <a:t> </a:t>
            </a:r>
            <a:r>
              <a:rPr sz="2400" dirty="0"/>
              <a:t>digital</a:t>
            </a:r>
            <a:r>
              <a:rPr sz="2400" spc="-50" dirty="0"/>
              <a:t> </a:t>
            </a:r>
            <a:r>
              <a:rPr sz="2400" spc="-5" dirty="0"/>
              <a:t>camera </a:t>
            </a:r>
            <a:r>
              <a:rPr sz="2400" dirty="0"/>
              <a:t>and </a:t>
            </a:r>
            <a:r>
              <a:rPr sz="2400" spc="-585" dirty="0"/>
              <a:t> </a:t>
            </a:r>
            <a:r>
              <a:rPr sz="2400" spc="-45" dirty="0"/>
              <a:t>ToupView</a:t>
            </a:r>
            <a:r>
              <a:rPr sz="2400" spc="-5" dirty="0"/>
              <a:t> </a:t>
            </a:r>
            <a:r>
              <a:rPr sz="2400" dirty="0"/>
              <a:t>processing</a:t>
            </a:r>
            <a:r>
              <a:rPr sz="2400" spc="-25" dirty="0"/>
              <a:t> </a:t>
            </a:r>
            <a:r>
              <a:rPr sz="2400" dirty="0"/>
              <a:t>application</a:t>
            </a:r>
            <a:endParaRPr lang="en-US" sz="2400" dirty="0"/>
          </a:p>
          <a:p>
            <a:pPr marL="1702435" marR="1169035" indent="-229235">
              <a:lnSpc>
                <a:spcPts val="2590"/>
              </a:lnSpc>
              <a:spcBef>
                <a:spcPts val="1050"/>
              </a:spcBef>
              <a:buFont typeface="Arial MT"/>
              <a:buChar char="•"/>
              <a:tabLst>
                <a:tab pos="1703705" algn="l"/>
              </a:tabLst>
            </a:pPr>
            <a:r>
              <a:rPr lang="en-US" dirty="0"/>
              <a:t>Detection an morphological changes of the liver cells </a:t>
            </a:r>
            <a:r>
              <a:rPr lang="en-US" spc="-5" dirty="0"/>
              <a:t>was </a:t>
            </a:r>
            <a:r>
              <a:rPr lang="en-US" spc="-585" dirty="0"/>
              <a:t> </a:t>
            </a:r>
            <a:r>
              <a:rPr lang="en-US" spc="-5" dirty="0"/>
              <a:t>performed </a:t>
            </a:r>
            <a:r>
              <a:rPr lang="en-US" dirty="0"/>
              <a:t>using </a:t>
            </a:r>
            <a:r>
              <a:rPr lang="en-US" dirty="0" err="1"/>
              <a:t>ImageJ</a:t>
            </a:r>
            <a:r>
              <a:rPr lang="en-US" dirty="0"/>
              <a:t> (Cell Counter </a:t>
            </a:r>
            <a:r>
              <a:rPr lang="en-US" dirty="0" err="1"/>
              <a:t>Plugin</a:t>
            </a:r>
            <a:r>
              <a:rPr lang="en-US" dirty="0"/>
              <a:t>)</a:t>
            </a:r>
            <a:endParaRPr lang="en-US" sz="2400" dirty="0"/>
          </a:p>
          <a:p>
            <a:pPr marL="1702435" marR="1169035" indent="-229235">
              <a:lnSpc>
                <a:spcPts val="2590"/>
              </a:lnSpc>
              <a:spcBef>
                <a:spcPts val="1050"/>
              </a:spcBef>
              <a:buFont typeface="Arial MT"/>
              <a:buChar char="•"/>
              <a:tabLst>
                <a:tab pos="1703705" algn="l"/>
              </a:tabLst>
            </a:pPr>
            <a:endParaRPr sz="2400" dirty="0"/>
          </a:p>
        </p:txBody>
      </p: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43800" y="1695450"/>
            <a:ext cx="3624072" cy="3334538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7086600" y="5276850"/>
            <a:ext cx="445389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Times New Roman"/>
                <a:cs typeface="Times New Roman"/>
              </a:rPr>
              <a:t>The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LOMOMikMed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2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light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microscope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with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ToupCam</a:t>
            </a:r>
            <a:r>
              <a:rPr sz="1350" spc="-7" baseline="24691" dirty="0">
                <a:latin typeface="Times New Roman"/>
                <a:cs typeface="Times New Roman"/>
              </a:rPr>
              <a:t>TM</a:t>
            </a:r>
            <a:endParaRPr sz="1350" baseline="24691" dirty="0">
              <a:latin typeface="Times New Roman"/>
              <a:cs typeface="Times New Roman"/>
            </a:endParaRPr>
          </a:p>
        </p:txBody>
      </p:sp>
      <p:pic>
        <p:nvPicPr>
          <p:cNvPr id="11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57200" y="323850"/>
            <a:ext cx="1160774" cy="852891"/>
          </a:xfrm>
          <a:prstGeom prst="rect">
            <a:avLst/>
          </a:prstGeom>
        </p:spPr>
      </p:pic>
      <p:pic>
        <p:nvPicPr>
          <p:cNvPr id="12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124200" y="323850"/>
            <a:ext cx="937259" cy="821080"/>
          </a:xfrm>
          <a:prstGeom prst="rect">
            <a:avLst/>
          </a:prstGeom>
        </p:spPr>
      </p:pic>
      <p:pic>
        <p:nvPicPr>
          <p:cNvPr id="13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831680" y="323850"/>
            <a:ext cx="952009" cy="85298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 txBox="1">
            <a:spLocks noGrp="1"/>
          </p:cNvSpPr>
          <p:nvPr>
            <p:ph type="title"/>
          </p:nvPr>
        </p:nvSpPr>
        <p:spPr>
          <a:xfrm>
            <a:off x="-914400" y="247650"/>
            <a:ext cx="10454131" cy="6905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348605">
              <a:lnSpc>
                <a:spcPct val="100000"/>
              </a:lnSpc>
              <a:spcBef>
                <a:spcPts val="105"/>
              </a:spcBef>
            </a:pPr>
            <a:r>
              <a:rPr dirty="0"/>
              <a:t>Methods</a:t>
            </a:r>
            <a:r>
              <a:rPr spc="-40" dirty="0"/>
              <a:t> </a:t>
            </a:r>
            <a:r>
              <a:rPr dirty="0"/>
              <a:t>and</a:t>
            </a:r>
            <a:r>
              <a:rPr spc="-15" dirty="0"/>
              <a:t> </a:t>
            </a:r>
            <a:r>
              <a:rPr spc="-5" dirty="0"/>
              <a:t>materials</a:t>
            </a:r>
          </a:p>
        </p:txBody>
      </p:sp>
      <p:pic>
        <p:nvPicPr>
          <p:cNvPr id="5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200" y="323850"/>
            <a:ext cx="1160774" cy="852891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124200" y="323850"/>
            <a:ext cx="937259" cy="821080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831680" y="323850"/>
            <a:ext cx="952009" cy="852985"/>
          </a:xfrm>
          <a:prstGeom prst="rect">
            <a:avLst/>
          </a:prstGeom>
        </p:spPr>
      </p:pic>
      <p:pic>
        <p:nvPicPr>
          <p:cNvPr id="21506" name="Picture 2" descr="Cell Injury 1/3 Flashcards | Memora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90600" y="1543050"/>
            <a:ext cx="5791200" cy="2343151"/>
          </a:xfrm>
          <a:prstGeom prst="rect">
            <a:avLst/>
          </a:prstGeom>
          <a:noFill/>
        </p:spPr>
      </p:pic>
      <p:pic>
        <p:nvPicPr>
          <p:cNvPr id="21508" name="Picture 4" descr="There are cells with two nuclei because they don't divide at the end of  mitosis. What kind of cells do this? - Quor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58000" y="1543050"/>
            <a:ext cx="4419600" cy="2844800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6781800" y="4438650"/>
            <a:ext cx="4495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https://embryology.med.unsw.edu.au/embryology/index.php?title=File%3ALiver_histology_004.jpg&amp;mobileaction=toggle_view_mobile</a:t>
            </a:r>
            <a:endParaRPr lang="ru-RU" dirty="0"/>
          </a:p>
        </p:txBody>
      </p:sp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43000" y="4057650"/>
            <a:ext cx="4886325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145</TotalTime>
  <Words>1239</Words>
  <Application>Microsoft Office PowerPoint</Application>
  <PresentationFormat>Произвольный</PresentationFormat>
  <Paragraphs>156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Arial MT</vt:lpstr>
      <vt:lpstr>Calibri</vt:lpstr>
      <vt:lpstr>Symbol</vt:lpstr>
      <vt:lpstr>Times New Roman</vt:lpstr>
      <vt:lpstr>Office Theme</vt:lpstr>
      <vt:lpstr>Effect of the combined use of proton  radiation and AraC on morphological  changes in the liver of rats</vt:lpstr>
      <vt:lpstr>Purpose</vt:lpstr>
      <vt:lpstr>Research Background </vt:lpstr>
      <vt:lpstr>Methods and materials</vt:lpstr>
      <vt:lpstr>Methods and materials</vt:lpstr>
      <vt:lpstr>Methods and materials</vt:lpstr>
      <vt:lpstr>Methods and materials Experimental groups</vt:lpstr>
      <vt:lpstr>Methods and materials</vt:lpstr>
      <vt:lpstr>Methods and materials</vt:lpstr>
      <vt:lpstr>Results Qualitative analysis</vt:lpstr>
      <vt:lpstr>Results</vt:lpstr>
      <vt:lpstr>Results</vt:lpstr>
      <vt:lpstr>Results</vt:lpstr>
      <vt:lpstr>Results</vt:lpstr>
      <vt:lpstr>Results</vt:lpstr>
      <vt:lpstr>Conclusions and  Further directions</vt:lpstr>
      <vt:lpstr>Thank you for attention!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Effect of the combined use of proton radiation and AraC on morphological changes and apoptosis in the liver of rats</dc:title>
  <dc:creator>Ignat Elena</dc:creator>
  <cp:lastModifiedBy>Северюхин Юрий</cp:lastModifiedBy>
  <cp:revision>12</cp:revision>
  <dcterms:created xsi:type="dcterms:W3CDTF">2022-05-31T12:39:26Z</dcterms:created>
  <dcterms:modified xsi:type="dcterms:W3CDTF">2022-06-05T19:04:31Z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2022-02-15T00:00:00Z</vt:filetime>
  </property>
  <property fmtid="{D5CDD505-2E9C-101B-9397-08002B2CF9AE}" pid="3" name="Creator">
    <vt:lpwstr>Microsoft® PowerPoint® for Microsoft 365</vt:lpwstr>
  </property>
  <property fmtid="{D5CDD505-2E9C-101B-9397-08002B2CF9AE}" pid="4" name="LastSaved">
    <vt:filetime>2022-05-31T00:00:00Z</vt:filetime>
  </property>
</Properties>
</file>